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8"/>
  </p:notesMasterIdLst>
  <p:handoutMasterIdLst>
    <p:handoutMasterId r:id="rId9"/>
  </p:handoutMasterIdLst>
  <p:sldIdLst>
    <p:sldId id="299" r:id="rId2"/>
    <p:sldId id="300" r:id="rId3"/>
    <p:sldId id="409" r:id="rId4"/>
    <p:sldId id="260" r:id="rId5"/>
    <p:sldId id="261" r:id="rId6"/>
    <p:sldId id="562" r:id="rId7"/>
  </p:sldIdLst>
  <p:sldSz cx="12192000" cy="6858000"/>
  <p:notesSz cx="6858000" cy="9144000"/>
  <p:embeddedFontLst>
    <p:embeddedFont>
      <p:font typeface="Muli" pitchFamily="2" charset="77"/>
      <p:regular r:id="rId10"/>
      <p:bold r:id="rId11"/>
    </p:embeddedFont>
    <p:embeddedFont>
      <p:font typeface="OpenDyslexicAlta" pitchFamily="2" charset="77"/>
      <p:regular r:id="rId12"/>
      <p:bold r:id="rId13"/>
      <p:italic r:id="rId14"/>
      <p:bold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860"/>
    <a:srgbClr val="D883FF"/>
    <a:srgbClr val="8FAADC"/>
    <a:srgbClr val="68C7D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autoAdjust="0"/>
    <p:restoredTop sz="86259" autoAdjust="0"/>
  </p:normalViewPr>
  <p:slideViewPr>
    <p:cSldViewPr snapToGrid="0" snapToObjects="1">
      <p:cViewPr varScale="1">
        <p:scale>
          <a:sx n="110" d="100"/>
          <a:sy n="110" d="100"/>
        </p:scale>
        <p:origin x="768" y="168"/>
      </p:cViewPr>
      <p:guideLst/>
    </p:cSldViewPr>
  </p:slideViewPr>
  <p:notesTextViewPr>
    <p:cViewPr>
      <p:scale>
        <a:sx n="1" d="1"/>
        <a:sy n="1" d="1"/>
      </p:scale>
      <p:origin x="0" y="0"/>
    </p:cViewPr>
  </p:notesTextViewPr>
  <p:notesViewPr>
    <p:cSldViewPr snapToGrid="0" snapToObjects="1">
      <p:cViewPr varScale="1">
        <p:scale>
          <a:sx n="90" d="100"/>
          <a:sy n="90" d="100"/>
        </p:scale>
        <p:origin x="384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font" Target="fonts/font5.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86F298-EB3E-D446-A729-C248AB8A5D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Muli" pitchFamily="2" charset="77"/>
            </a:endParaRPr>
          </a:p>
        </p:txBody>
      </p:sp>
      <p:sp>
        <p:nvSpPr>
          <p:cNvPr id="3" name="Date Placeholder 2">
            <a:extLst>
              <a:ext uri="{FF2B5EF4-FFF2-40B4-BE49-F238E27FC236}">
                <a16:creationId xmlns:a16="http://schemas.microsoft.com/office/drawing/2014/main" id="{F37BEABC-4AC1-4C4F-BDDB-0B8FF7D20C2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670555-72D4-BF40-B685-8412B7FA50E9}" type="datetimeFigureOut">
              <a:rPr lang="en-GB" smtClean="0">
                <a:latin typeface="Muli" pitchFamily="2" charset="77"/>
              </a:rPr>
              <a:t>16/06/2020</a:t>
            </a:fld>
            <a:endParaRPr lang="en-GB" dirty="0">
              <a:latin typeface="Muli" pitchFamily="2" charset="77"/>
            </a:endParaRPr>
          </a:p>
        </p:txBody>
      </p:sp>
      <p:sp>
        <p:nvSpPr>
          <p:cNvPr id="4" name="Footer Placeholder 3">
            <a:extLst>
              <a:ext uri="{FF2B5EF4-FFF2-40B4-BE49-F238E27FC236}">
                <a16:creationId xmlns:a16="http://schemas.microsoft.com/office/drawing/2014/main" id="{67DF2A76-21C6-4F49-AC41-288B2976B3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Muli" pitchFamily="2" charset="77"/>
            </a:endParaRPr>
          </a:p>
        </p:txBody>
      </p:sp>
      <p:sp>
        <p:nvSpPr>
          <p:cNvPr id="5" name="Slide Number Placeholder 4">
            <a:extLst>
              <a:ext uri="{FF2B5EF4-FFF2-40B4-BE49-F238E27FC236}">
                <a16:creationId xmlns:a16="http://schemas.microsoft.com/office/drawing/2014/main" id="{B0984667-866C-EF45-A262-122686295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C7A863-B317-0C4D-8D45-833380E63946}" type="slidenum">
              <a:rPr lang="en-GB" smtClean="0">
                <a:latin typeface="Muli" pitchFamily="2" charset="77"/>
              </a:rPr>
              <a:t>‹#›</a:t>
            </a:fld>
            <a:endParaRPr lang="en-GB" dirty="0">
              <a:latin typeface="Muli" pitchFamily="2" charset="77"/>
            </a:endParaRPr>
          </a:p>
        </p:txBody>
      </p:sp>
    </p:spTree>
    <p:extLst>
      <p:ext uri="{BB962C8B-B14F-4D97-AF65-F5344CB8AC3E}">
        <p14:creationId xmlns:p14="http://schemas.microsoft.com/office/powerpoint/2010/main" val="420335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uli" pitchFamily="2" charset="77"/>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uli" pitchFamily="2" charset="77"/>
              </a:defRPr>
            </a:lvl1pPr>
          </a:lstStyle>
          <a:p>
            <a:fld id="{9C363ADC-09E6-FD4B-932E-4485A3F0108B}" type="datetimeFigureOut">
              <a:rPr lang="en-GB" smtClean="0"/>
              <a:pPr/>
              <a:t>16/06/2020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uli" pitchFamily="2" charset="77"/>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uli" pitchFamily="2" charset="77"/>
              </a:defRPr>
            </a:lvl1pPr>
          </a:lstStyle>
          <a:p>
            <a:fld id="{5C7C66A0-413B-D942-BD25-075929779430}" type="slidenum">
              <a:rPr lang="en-GB" smtClean="0"/>
              <a:pPr/>
              <a:t>‹#›</a:t>
            </a:fld>
            <a:endParaRPr lang="en-GB" dirty="0"/>
          </a:p>
        </p:txBody>
      </p:sp>
    </p:spTree>
    <p:extLst>
      <p:ext uri="{BB962C8B-B14F-4D97-AF65-F5344CB8AC3E}">
        <p14:creationId xmlns:p14="http://schemas.microsoft.com/office/powerpoint/2010/main" val="78530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Muli" pitchFamily="2" charset="77"/>
        <a:ea typeface="+mn-ea"/>
        <a:cs typeface="+mn-cs"/>
      </a:defRPr>
    </a:lvl1pPr>
    <a:lvl2pPr marL="457200" algn="l" defTabSz="914400" rtl="0" eaLnBrk="1" latinLnBrk="0" hangingPunct="1">
      <a:defRPr sz="1200" b="0" i="0" kern="1200">
        <a:solidFill>
          <a:schemeClr val="tx1"/>
        </a:solidFill>
        <a:latin typeface="Muli" pitchFamily="2" charset="77"/>
        <a:ea typeface="+mn-ea"/>
        <a:cs typeface="+mn-cs"/>
      </a:defRPr>
    </a:lvl2pPr>
    <a:lvl3pPr marL="914400" algn="l" defTabSz="914400" rtl="0" eaLnBrk="1" latinLnBrk="0" hangingPunct="1">
      <a:defRPr sz="1200" b="0" i="0" kern="1200">
        <a:solidFill>
          <a:schemeClr val="tx1"/>
        </a:solidFill>
        <a:latin typeface="Muli" pitchFamily="2" charset="77"/>
        <a:ea typeface="+mn-ea"/>
        <a:cs typeface="+mn-cs"/>
      </a:defRPr>
    </a:lvl3pPr>
    <a:lvl4pPr marL="1371600" algn="l" defTabSz="914400" rtl="0" eaLnBrk="1" latinLnBrk="0" hangingPunct="1">
      <a:defRPr sz="1200" b="0" i="0" kern="1200">
        <a:solidFill>
          <a:schemeClr val="tx1"/>
        </a:solidFill>
        <a:latin typeface="Muli" pitchFamily="2" charset="77"/>
        <a:ea typeface="+mn-ea"/>
        <a:cs typeface="+mn-cs"/>
      </a:defRPr>
    </a:lvl4pPr>
    <a:lvl5pPr marL="1828800" algn="l" defTabSz="914400" rtl="0" eaLnBrk="1" latinLnBrk="0" hangingPunct="1">
      <a:defRPr sz="1200" b="0" i="0" kern="1200">
        <a:solidFill>
          <a:schemeClr val="tx1"/>
        </a:solidFill>
        <a:latin typeface="Muli" pitchFamily="2"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1</a:t>
            </a:fld>
            <a:endParaRPr lang="en-GB"/>
          </a:p>
        </p:txBody>
      </p:sp>
    </p:spTree>
    <p:extLst>
      <p:ext uri="{BB962C8B-B14F-4D97-AF65-F5344CB8AC3E}">
        <p14:creationId xmlns:p14="http://schemas.microsoft.com/office/powerpoint/2010/main" val="1616320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2</a:t>
            </a:fld>
            <a:endParaRPr lang="en-GB"/>
          </a:p>
        </p:txBody>
      </p:sp>
    </p:spTree>
    <p:extLst>
      <p:ext uri="{BB962C8B-B14F-4D97-AF65-F5344CB8AC3E}">
        <p14:creationId xmlns:p14="http://schemas.microsoft.com/office/powerpoint/2010/main" val="1513605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3</a:t>
            </a:fld>
            <a:endParaRPr lang="en-GB"/>
          </a:p>
        </p:txBody>
      </p:sp>
    </p:spTree>
    <p:extLst>
      <p:ext uri="{BB962C8B-B14F-4D97-AF65-F5344CB8AC3E}">
        <p14:creationId xmlns:p14="http://schemas.microsoft.com/office/powerpoint/2010/main" val="2303240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148DB2-FFD0-A74B-B25B-3E6A51131D4B}" type="slidenum">
              <a:rPr lang="en-GB" smtClean="0"/>
              <a:t>5</a:t>
            </a:fld>
            <a:endParaRPr lang="en-GB"/>
          </a:p>
        </p:txBody>
      </p:sp>
    </p:spTree>
    <p:extLst>
      <p:ext uri="{BB962C8B-B14F-4D97-AF65-F5344CB8AC3E}">
        <p14:creationId xmlns:p14="http://schemas.microsoft.com/office/powerpoint/2010/main" val="592505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148DB2-FFD0-A74B-B25B-3E6A51131D4B}" type="slidenum">
              <a:rPr lang="en-GB" smtClean="0"/>
              <a:t>6</a:t>
            </a:fld>
            <a:endParaRPr lang="en-GB"/>
          </a:p>
        </p:txBody>
      </p:sp>
    </p:spTree>
    <p:extLst>
      <p:ext uri="{BB962C8B-B14F-4D97-AF65-F5344CB8AC3E}">
        <p14:creationId xmlns:p14="http://schemas.microsoft.com/office/powerpoint/2010/main" val="2572909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F5FFFCE-C207-2846-8718-D75C344C8C89}"/>
              </a:ext>
            </a:extLst>
          </p:cNvPr>
          <p:cNvSpPr/>
          <p:nvPr userDrawn="1"/>
        </p:nvSpPr>
        <p:spPr>
          <a:xfrm>
            <a:off x="1523999" y="4809505"/>
            <a:ext cx="9144000" cy="1428689"/>
          </a:xfrm>
          <a:prstGeom prst="rect">
            <a:avLst/>
          </a:prstGeom>
          <a:solidFill>
            <a:srgbClr val="FFFFFF">
              <a:alpha val="90196"/>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18" name="Rectangle 17">
            <a:extLst>
              <a:ext uri="{FF2B5EF4-FFF2-40B4-BE49-F238E27FC236}">
                <a16:creationId xmlns:a16="http://schemas.microsoft.com/office/drawing/2014/main" id="{32C481A8-D80A-304F-BD4D-4ACD9B3D8E7E}"/>
              </a:ext>
            </a:extLst>
          </p:cNvPr>
          <p:cNvSpPr/>
          <p:nvPr userDrawn="1"/>
        </p:nvSpPr>
        <p:spPr>
          <a:xfrm>
            <a:off x="3465322" y="2902739"/>
            <a:ext cx="5261355" cy="795646"/>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3" name="Subtitle 2"/>
          <p:cNvSpPr>
            <a:spLocks noGrp="1"/>
          </p:cNvSpPr>
          <p:nvPr>
            <p:ph type="subTitle" idx="1"/>
          </p:nvPr>
        </p:nvSpPr>
        <p:spPr>
          <a:xfrm>
            <a:off x="1523999" y="4809506"/>
            <a:ext cx="9144000" cy="1428689"/>
          </a:xfrm>
        </p:spPr>
        <p:txBody>
          <a:bodyPr anchor="ctr"/>
          <a:lstStyle>
            <a:lvl1pPr marL="0" indent="0" algn="ctr">
              <a:lnSpc>
                <a:spcPct val="15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9" name="Picture 8">
            <a:extLst>
              <a:ext uri="{FF2B5EF4-FFF2-40B4-BE49-F238E27FC236}">
                <a16:creationId xmlns:a16="http://schemas.microsoft.com/office/drawing/2014/main" id="{C8310848-5352-7949-AABA-914363C424E6}"/>
              </a:ext>
            </a:extLst>
          </p:cNvPr>
          <p:cNvPicPr>
            <a:picLocks noChangeAspect="1"/>
          </p:cNvPicPr>
          <p:nvPr userDrawn="1"/>
        </p:nvPicPr>
        <p:blipFill>
          <a:blip r:embed="rId2"/>
          <a:stretch>
            <a:fillRect/>
          </a:stretch>
        </p:blipFill>
        <p:spPr>
          <a:xfrm>
            <a:off x="2990849" y="1261687"/>
            <a:ext cx="6210300" cy="1079500"/>
          </a:xfrm>
          <a:prstGeom prst="rect">
            <a:avLst/>
          </a:prstGeom>
        </p:spPr>
      </p:pic>
      <p:sp>
        <p:nvSpPr>
          <p:cNvPr id="14" name="Text Placeholder 13">
            <a:extLst>
              <a:ext uri="{FF2B5EF4-FFF2-40B4-BE49-F238E27FC236}">
                <a16:creationId xmlns:a16="http://schemas.microsoft.com/office/drawing/2014/main" id="{B2F3C88D-BF6E-6D4C-9A25-CACB03AA208B}"/>
              </a:ext>
            </a:extLst>
          </p:cNvPr>
          <p:cNvSpPr>
            <a:spLocks noGrp="1"/>
          </p:cNvSpPr>
          <p:nvPr>
            <p:ph type="body" sz="quarter" idx="13" hasCustomPrompt="1"/>
          </p:nvPr>
        </p:nvSpPr>
        <p:spPr>
          <a:xfrm>
            <a:off x="4971061"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5" name="TextBox 14">
            <a:extLst>
              <a:ext uri="{FF2B5EF4-FFF2-40B4-BE49-F238E27FC236}">
                <a16:creationId xmlns:a16="http://schemas.microsoft.com/office/drawing/2014/main" id="{A1D45BA0-7B16-364F-96FA-7CCD74809633}"/>
              </a:ext>
            </a:extLst>
          </p:cNvPr>
          <p:cNvSpPr txBox="1"/>
          <p:nvPr userDrawn="1"/>
        </p:nvSpPr>
        <p:spPr>
          <a:xfrm>
            <a:off x="4038600" y="3115896"/>
            <a:ext cx="932462" cy="369332"/>
          </a:xfrm>
          <a:prstGeom prst="rect">
            <a:avLst/>
          </a:prstGeom>
          <a:noFill/>
        </p:spPr>
        <p:txBody>
          <a:bodyPr wrap="square" rtlCol="0">
            <a:spAutoFit/>
          </a:bodyPr>
          <a:lstStyle/>
          <a:p>
            <a:r>
              <a:rPr lang="en-GB" b="0" i="0" dirty="0">
                <a:latin typeface="Muli" pitchFamily="2" charset="77"/>
              </a:rPr>
              <a:t>Stage:</a:t>
            </a:r>
          </a:p>
        </p:txBody>
      </p:sp>
      <p:sp>
        <p:nvSpPr>
          <p:cNvPr id="16" name="Text Placeholder 13">
            <a:extLst>
              <a:ext uri="{FF2B5EF4-FFF2-40B4-BE49-F238E27FC236}">
                <a16:creationId xmlns:a16="http://schemas.microsoft.com/office/drawing/2014/main" id="{204E8ED3-ED92-2F44-AA0C-C3500973984C}"/>
              </a:ext>
            </a:extLst>
          </p:cNvPr>
          <p:cNvSpPr>
            <a:spLocks noGrp="1"/>
          </p:cNvSpPr>
          <p:nvPr>
            <p:ph type="body" sz="quarter" idx="14" hasCustomPrompt="1"/>
          </p:nvPr>
        </p:nvSpPr>
        <p:spPr>
          <a:xfrm>
            <a:off x="7047550"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7" name="TextBox 16">
            <a:extLst>
              <a:ext uri="{FF2B5EF4-FFF2-40B4-BE49-F238E27FC236}">
                <a16:creationId xmlns:a16="http://schemas.microsoft.com/office/drawing/2014/main" id="{543EE4B3-C0E4-AE42-921D-72A75F2D0332}"/>
              </a:ext>
            </a:extLst>
          </p:cNvPr>
          <p:cNvSpPr txBox="1"/>
          <p:nvPr userDrawn="1"/>
        </p:nvSpPr>
        <p:spPr>
          <a:xfrm>
            <a:off x="6285633" y="3115896"/>
            <a:ext cx="761917" cy="369332"/>
          </a:xfrm>
          <a:prstGeom prst="rect">
            <a:avLst/>
          </a:prstGeom>
          <a:noFill/>
        </p:spPr>
        <p:txBody>
          <a:bodyPr wrap="square" rtlCol="0">
            <a:spAutoFit/>
          </a:bodyPr>
          <a:lstStyle/>
          <a:p>
            <a:r>
              <a:rPr lang="en-GB" b="0" i="0" dirty="0">
                <a:latin typeface="Muli" pitchFamily="2" charset="77"/>
              </a:rPr>
              <a:t>List:</a:t>
            </a:r>
          </a:p>
        </p:txBody>
      </p:sp>
    </p:spTree>
    <p:extLst>
      <p:ext uri="{BB962C8B-B14F-4D97-AF65-F5344CB8AC3E}">
        <p14:creationId xmlns:p14="http://schemas.microsoft.com/office/powerpoint/2010/main" val="196182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68980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51404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00775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844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10792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22C0101-D23A-5C4E-A28F-EEE925C2BAFE}"/>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68736134"/>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graphicFrame>
        <p:nvGraphicFramePr>
          <p:cNvPr id="12" name="Table 11">
            <a:extLst>
              <a:ext uri="{FF2B5EF4-FFF2-40B4-BE49-F238E27FC236}">
                <a16:creationId xmlns:a16="http://schemas.microsoft.com/office/drawing/2014/main" id="{9C5803DD-6F71-4F43-8676-686F6A0B910E}"/>
              </a:ext>
            </a:extLst>
          </p:cNvPr>
          <p:cNvGraphicFramePr>
            <a:graphicFrameLocks noGrp="1"/>
          </p:cNvGraphicFramePr>
          <p:nvPr userDrawn="1">
            <p:extLst>
              <p:ext uri="{D42A27DB-BD31-4B8C-83A1-F6EECF244321}">
                <p14:modId xmlns:p14="http://schemas.microsoft.com/office/powerpoint/2010/main" val="1287969327"/>
              </p:ext>
            </p:extLst>
          </p:nvPr>
        </p:nvGraphicFramePr>
        <p:xfrm>
          <a:off x="508000" y="1550668"/>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4129481148"/>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3322346361"/>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158844199"/>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8310354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8598218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0416386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582151694"/>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428086707"/>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49618164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88796945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77378480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659827967"/>
                  </a:ext>
                </a:extLst>
              </a:tr>
            </a:tbl>
          </a:graphicData>
        </a:graphic>
      </p:graphicFrame>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sp>
        <p:nvSpPr>
          <p:cNvPr id="21" name="Content Placeholder 20">
            <a:extLst>
              <a:ext uri="{FF2B5EF4-FFF2-40B4-BE49-F238E27FC236}">
                <a16:creationId xmlns:a16="http://schemas.microsoft.com/office/drawing/2014/main" id="{DDF07794-DDE5-1748-AA98-177CF77DDF88}"/>
              </a:ext>
            </a:extLst>
          </p:cNvPr>
          <p:cNvSpPr>
            <a:spLocks noGrp="1"/>
          </p:cNvSpPr>
          <p:nvPr>
            <p:ph sz="quarter" idx="18"/>
          </p:nvPr>
        </p:nvSpPr>
        <p:spPr>
          <a:xfrm>
            <a:off x="3425190" y="1354611"/>
            <a:ext cx="8382000" cy="5268914"/>
          </a:xfrm>
        </p:spPr>
        <p:txBody>
          <a:bodyPr>
            <a:normAutofit/>
          </a:bodyPr>
          <a:lstStyle>
            <a:lvl1pPr>
              <a:defRPr lang="en-GB" sz="1800" b="0" i="0" kern="1200" dirty="0">
                <a:solidFill>
                  <a:prstClr val="black"/>
                </a:solidFill>
                <a:latin typeface="OpenDyslexicAlta" pitchFamily="2" charset="77"/>
                <a:ea typeface="OpenDyslexicAlta" pitchFamily="2" charset="77"/>
                <a:cs typeface="OpenDyslexicAlta" pitchFamily="2" charset="77"/>
              </a:defRPr>
            </a:lvl1pPr>
            <a:lvl2pPr>
              <a:defRPr/>
            </a:lvl2pPr>
            <a:lvl3pPr>
              <a:defRPr/>
            </a:lvl3pPr>
            <a:lvl4pPr>
              <a:defRPr/>
            </a:lvl4pPr>
            <a:lvl5pPr>
              <a:defRPr/>
            </a:lvl5pPr>
          </a:lstStyle>
          <a:p>
            <a:pPr marL="0" lvl="0" indent="0" algn="l" defTabSz="914400" rtl="0" eaLnBrk="1" latinLnBrk="0" hangingPunct="1">
              <a:lnSpc>
                <a:spcPct val="100000"/>
              </a:lnSpc>
              <a:spcBef>
                <a:spcPts val="0"/>
              </a:spcBef>
              <a:buFont typeface="Arial"/>
              <a:buNone/>
            </a:pPr>
            <a:r>
              <a:rPr lang="en-US" dirty="0"/>
              <a:t>Edit Master text styles</a:t>
            </a:r>
          </a:p>
          <a:p>
            <a:pPr marL="0" lvl="0" indent="0" algn="l" defTabSz="914400" rtl="0" eaLnBrk="1" latinLnBrk="0" hangingPunct="1">
              <a:lnSpc>
                <a:spcPct val="100000"/>
              </a:lnSpc>
              <a:spcBef>
                <a:spcPts val="0"/>
              </a:spcBef>
              <a:buFont typeface="Arial"/>
              <a:buNone/>
            </a:pPr>
            <a:r>
              <a:rPr lang="en-US" dirty="0"/>
              <a:t>Second level</a:t>
            </a:r>
          </a:p>
          <a:p>
            <a:pPr marL="0" lvl="0" indent="0" algn="l" defTabSz="914400" rtl="0" eaLnBrk="1" latinLnBrk="0" hangingPunct="1">
              <a:lnSpc>
                <a:spcPct val="100000"/>
              </a:lnSpc>
              <a:spcBef>
                <a:spcPts val="0"/>
              </a:spcBef>
              <a:buFont typeface="Arial"/>
              <a:buNone/>
            </a:pPr>
            <a:r>
              <a:rPr lang="en-US" dirty="0"/>
              <a:t>Third level</a:t>
            </a:r>
          </a:p>
          <a:p>
            <a:pPr marL="0" lvl="0" indent="0" algn="l" defTabSz="914400" rtl="0" eaLnBrk="1" latinLnBrk="0" hangingPunct="1">
              <a:lnSpc>
                <a:spcPct val="100000"/>
              </a:lnSpc>
              <a:spcBef>
                <a:spcPts val="0"/>
              </a:spcBef>
              <a:buFont typeface="Arial"/>
              <a:buNone/>
            </a:pPr>
            <a:r>
              <a:rPr lang="en-US" dirty="0"/>
              <a:t>Fourth level</a:t>
            </a:r>
          </a:p>
          <a:p>
            <a:pPr marL="0" lvl="0" indent="0" algn="l" defTabSz="914400" rtl="0" eaLnBrk="1" latinLnBrk="0" hangingPunct="1">
              <a:lnSpc>
                <a:spcPct val="100000"/>
              </a:lnSpc>
              <a:spcBef>
                <a:spcPts val="0"/>
              </a:spcBef>
              <a:buFont typeface="Arial"/>
              <a:buNone/>
            </a:pPr>
            <a:r>
              <a:rPr lang="en-US" dirty="0"/>
              <a:t>Fifth level</a:t>
            </a:r>
            <a:endParaRPr lang="en-GB" dirty="0"/>
          </a:p>
        </p:txBody>
      </p:sp>
      <p:pic>
        <p:nvPicPr>
          <p:cNvPr id="22" name="Picture 21">
            <a:extLst>
              <a:ext uri="{FF2B5EF4-FFF2-40B4-BE49-F238E27FC236}">
                <a16:creationId xmlns:a16="http://schemas.microsoft.com/office/drawing/2014/main" id="{1DD0F53D-1FF4-844C-9CFA-9D8546D499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56297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ok cover write check">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633CE64-A964-3E46-A3DD-F645847941CD}"/>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13" name="Table 12">
            <a:extLst>
              <a:ext uri="{FF2B5EF4-FFF2-40B4-BE49-F238E27FC236}">
                <a16:creationId xmlns:a16="http://schemas.microsoft.com/office/drawing/2014/main" id="{EDA57134-93E0-C141-B390-3DFCA82BCCD7}"/>
              </a:ext>
            </a:extLst>
          </p:cNvPr>
          <p:cNvGraphicFramePr>
            <a:graphicFrameLocks noGrp="1"/>
          </p:cNvGraphicFramePr>
          <p:nvPr userDrawn="1">
            <p:extLst>
              <p:ext uri="{D42A27DB-BD31-4B8C-83A1-F6EECF244321}">
                <p14:modId xmlns:p14="http://schemas.microsoft.com/office/powerpoint/2010/main" val="2046192478"/>
              </p:ext>
            </p:extLst>
          </p:nvPr>
        </p:nvGraphicFramePr>
        <p:xfrm>
          <a:off x="508000" y="1600196"/>
          <a:ext cx="1115060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gridCol w="2787650">
                  <a:extLst>
                    <a:ext uri="{9D8B030D-6E8A-4147-A177-3AD203B41FA5}">
                      <a16:colId xmlns:a16="http://schemas.microsoft.com/office/drawing/2014/main" val="20003"/>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D883FF"/>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D883FF"/>
                    </a:solidFill>
                  </a:tcPr>
                </a:tc>
                <a:extLst>
                  <a:ext uri="{0D108BD9-81ED-4DB2-BD59-A6C34878D82A}">
                    <a16:rowId xmlns:a16="http://schemas.microsoft.com/office/drawing/2014/main" val="10000"/>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95043656"/>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pic>
        <p:nvPicPr>
          <p:cNvPr id="14" name="Picture 13">
            <a:extLst>
              <a:ext uri="{FF2B5EF4-FFF2-40B4-BE49-F238E27FC236}">
                <a16:creationId xmlns:a16="http://schemas.microsoft.com/office/drawing/2014/main" id="{160B6E23-2996-D04A-9DCA-7750F487B58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1383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A7A3E8-3E3C-9545-B15C-D2AF00F7E362}"/>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365125"/>
            <a:ext cx="8780813" cy="132556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8" name="Picture 7">
            <a:extLst>
              <a:ext uri="{FF2B5EF4-FFF2-40B4-BE49-F238E27FC236}">
                <a16:creationId xmlns:a16="http://schemas.microsoft.com/office/drawing/2014/main" id="{49137CCF-D866-694A-979D-58389EC37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99014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Question p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03F0EC-BACB-B74E-A7F5-23CAB3DFDA3B}"/>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1431925"/>
            <a:ext cx="10515600" cy="1325563"/>
          </a:xfrm>
        </p:spPr>
        <p:txBody>
          <a:bodyPr/>
          <a:lstStyle>
            <a:lvl1pPr algn="ctr">
              <a:defRPr>
                <a:latin typeface="OpenDyslexicAlta" pitchFamily="2" charset="77"/>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838200" y="3520441"/>
            <a:ext cx="10515600" cy="2656522"/>
          </a:xfrm>
        </p:spPr>
        <p:txBody>
          <a:bodyPr>
            <a:normAutofit/>
          </a:bodyPr>
          <a:lstStyle>
            <a:lvl1pPr marL="0" indent="0">
              <a:buNone/>
              <a:defRPr sz="4200">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n-US" dirty="0"/>
              <a:t>Click to edit Master text styles</a:t>
            </a:r>
          </a:p>
        </p:txBody>
      </p:sp>
      <p:pic>
        <p:nvPicPr>
          <p:cNvPr id="7" name="Picture 6">
            <a:extLst>
              <a:ext uri="{FF2B5EF4-FFF2-40B4-BE49-F238E27FC236}">
                <a16:creationId xmlns:a16="http://schemas.microsoft.com/office/drawing/2014/main" id="{250FF983-7FE9-084E-894E-ADB137A67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273974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92632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68353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211233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96276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159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b="0" i="0" kern="1200">
          <a:solidFill>
            <a:schemeClr val="tx1"/>
          </a:solidFill>
          <a:latin typeface="Muli" pitchFamily="2" charset="77"/>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OpenDyslexicAlta" pitchFamily="2" charset="77"/>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OpenDyslexicAlta" pitchFamily="2" charset="77"/>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OpenDyslexicAlta" pitchFamily="2" charset="77"/>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EC3230C-370C-4B41-B9ED-BCB463F0FE0D}"/>
              </a:ext>
            </a:extLst>
          </p:cNvPr>
          <p:cNvSpPr>
            <a:spLocks noGrp="1"/>
          </p:cNvSpPr>
          <p:nvPr>
            <p:ph type="subTitle" idx="1"/>
          </p:nvPr>
        </p:nvSpPr>
        <p:spPr/>
        <p:txBody>
          <a:bodyPr anchor="ctr"/>
          <a:lstStyle/>
          <a:p>
            <a:r>
              <a:rPr lang="en-GB" dirty="0"/>
              <a:t>Words ending in ‘</a:t>
            </a:r>
            <a:r>
              <a:rPr lang="mr-IN" dirty="0"/>
              <a:t>–</a:t>
            </a:r>
            <a:r>
              <a:rPr lang="en-GB" dirty="0" err="1"/>
              <a:t>cious</a:t>
            </a:r>
            <a:r>
              <a:rPr lang="en-GB" dirty="0"/>
              <a:t>.’  If the root word ends in </a:t>
            </a:r>
            <a:r>
              <a:rPr lang="mr-IN" dirty="0"/>
              <a:t>–</a:t>
            </a:r>
            <a:r>
              <a:rPr lang="en-GB" dirty="0" err="1"/>
              <a:t>ce</a:t>
            </a:r>
            <a:r>
              <a:rPr lang="en-GB" dirty="0"/>
              <a:t> the sound is usually spelt ‘-</a:t>
            </a:r>
            <a:r>
              <a:rPr lang="en-GB" dirty="0" err="1"/>
              <a:t>cious</a:t>
            </a:r>
            <a:r>
              <a:rPr lang="en-GB" dirty="0"/>
              <a:t>.’</a:t>
            </a:r>
          </a:p>
        </p:txBody>
      </p:sp>
      <p:sp>
        <p:nvSpPr>
          <p:cNvPr id="3" name="Text Placeholder 2">
            <a:extLst>
              <a:ext uri="{FF2B5EF4-FFF2-40B4-BE49-F238E27FC236}">
                <a16:creationId xmlns:a16="http://schemas.microsoft.com/office/drawing/2014/main" id="{538DAE2D-5C07-104D-8EF6-27195B5740D4}"/>
              </a:ext>
            </a:extLst>
          </p:cNvPr>
          <p:cNvSpPr>
            <a:spLocks noGrp="1"/>
          </p:cNvSpPr>
          <p:nvPr>
            <p:ph type="body" sz="quarter" idx="13"/>
          </p:nvPr>
        </p:nvSpPr>
        <p:spPr/>
        <p:txBody>
          <a:bodyPr/>
          <a:lstStyle/>
          <a:p>
            <a:r>
              <a:rPr lang="en-GB" dirty="0"/>
              <a:t>5</a:t>
            </a:r>
          </a:p>
        </p:txBody>
      </p:sp>
      <p:sp>
        <p:nvSpPr>
          <p:cNvPr id="4" name="Text Placeholder 3">
            <a:extLst>
              <a:ext uri="{FF2B5EF4-FFF2-40B4-BE49-F238E27FC236}">
                <a16:creationId xmlns:a16="http://schemas.microsoft.com/office/drawing/2014/main" id="{37D95D58-D54B-3346-AC15-07D342AE762F}"/>
              </a:ext>
            </a:extLst>
          </p:cNvPr>
          <p:cNvSpPr>
            <a:spLocks noGrp="1"/>
          </p:cNvSpPr>
          <p:nvPr>
            <p:ph type="body" sz="quarter" idx="14"/>
          </p:nvPr>
        </p:nvSpPr>
        <p:spPr/>
        <p:txBody>
          <a:bodyPr/>
          <a:lstStyle/>
          <a:p>
            <a:r>
              <a:rPr lang="en-GB" dirty="0"/>
              <a:t>2</a:t>
            </a:r>
          </a:p>
        </p:txBody>
      </p:sp>
    </p:spTree>
    <p:extLst>
      <p:ext uri="{BB962C8B-B14F-4D97-AF65-F5344CB8AC3E}">
        <p14:creationId xmlns:p14="http://schemas.microsoft.com/office/powerpoint/2010/main" val="241876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BE228-6D41-A748-9592-1AE43A5B939D}"/>
              </a:ext>
            </a:extLst>
          </p:cNvPr>
          <p:cNvSpPr>
            <a:spLocks noGrp="1"/>
          </p:cNvSpPr>
          <p:nvPr>
            <p:ph type="body" sz="quarter" idx="13"/>
          </p:nvPr>
        </p:nvSpPr>
        <p:spPr/>
        <p:txBody>
          <a:bodyPr/>
          <a:lstStyle/>
          <a:p>
            <a:r>
              <a:rPr lang="en-GB" dirty="0"/>
              <a:t>5</a:t>
            </a:r>
          </a:p>
        </p:txBody>
      </p:sp>
      <p:sp>
        <p:nvSpPr>
          <p:cNvPr id="3" name="Text Placeholder 2">
            <a:extLst>
              <a:ext uri="{FF2B5EF4-FFF2-40B4-BE49-F238E27FC236}">
                <a16:creationId xmlns:a16="http://schemas.microsoft.com/office/drawing/2014/main" id="{65C2B884-3FE8-CF4F-BAE3-4C745B9084D3}"/>
              </a:ext>
            </a:extLst>
          </p:cNvPr>
          <p:cNvSpPr>
            <a:spLocks noGrp="1"/>
          </p:cNvSpPr>
          <p:nvPr>
            <p:ph type="body" sz="quarter" idx="14"/>
          </p:nvPr>
        </p:nvSpPr>
        <p:spPr/>
        <p:txBody>
          <a:bodyPr/>
          <a:lstStyle/>
          <a:p>
            <a:r>
              <a:rPr lang="en-GB" dirty="0"/>
              <a:t> 2</a:t>
            </a:r>
          </a:p>
        </p:txBody>
      </p:sp>
      <p:sp>
        <p:nvSpPr>
          <p:cNvPr id="4" name="Text Placeholder 3">
            <a:extLst>
              <a:ext uri="{FF2B5EF4-FFF2-40B4-BE49-F238E27FC236}">
                <a16:creationId xmlns:a16="http://schemas.microsoft.com/office/drawing/2014/main" id="{47B32AF4-9343-2540-89B6-82250EA03E00}"/>
              </a:ext>
            </a:extLst>
          </p:cNvPr>
          <p:cNvSpPr>
            <a:spLocks noGrp="1"/>
          </p:cNvSpPr>
          <p:nvPr>
            <p:ph type="body" sz="quarter" idx="15"/>
          </p:nvPr>
        </p:nvSpPr>
        <p:spPr/>
        <p:txBody>
          <a:bodyPr/>
          <a:lstStyle/>
          <a:p>
            <a:r>
              <a:rPr lang="en-GB" dirty="0"/>
              <a:t> Words ending in ‘</a:t>
            </a:r>
            <a:r>
              <a:rPr lang="mr-IN" dirty="0"/>
              <a:t>–</a:t>
            </a:r>
            <a:r>
              <a:rPr lang="en-GB" dirty="0" err="1"/>
              <a:t>cious</a:t>
            </a:r>
            <a:r>
              <a:rPr lang="en-GB" dirty="0"/>
              <a:t>.’  If the root word ends in </a:t>
            </a:r>
            <a:r>
              <a:rPr lang="mr-IN" dirty="0"/>
              <a:t>–</a:t>
            </a:r>
            <a:r>
              <a:rPr lang="en-GB" dirty="0" err="1"/>
              <a:t>ce</a:t>
            </a:r>
            <a:r>
              <a:rPr lang="en-GB" dirty="0"/>
              <a:t> the sound is usually spelt ‘-</a:t>
            </a:r>
            <a:r>
              <a:rPr lang="en-GB" dirty="0" err="1"/>
              <a:t>cious</a:t>
            </a:r>
            <a:r>
              <a:rPr lang="en-GB" dirty="0"/>
              <a:t>’.</a:t>
            </a:r>
          </a:p>
          <a:p>
            <a:endParaRPr lang="en-GB" dirty="0"/>
          </a:p>
        </p:txBody>
      </p:sp>
      <p:graphicFrame>
        <p:nvGraphicFramePr>
          <p:cNvPr id="7" name="Table Placeholder 6">
            <a:extLst>
              <a:ext uri="{FF2B5EF4-FFF2-40B4-BE49-F238E27FC236}">
                <a16:creationId xmlns:a16="http://schemas.microsoft.com/office/drawing/2014/main" id="{D4514438-BDEC-AA4B-BC27-4CCE78A121F0}"/>
              </a:ext>
            </a:extLst>
          </p:cNvPr>
          <p:cNvGraphicFramePr>
            <a:graphicFrameLocks noGrp="1"/>
          </p:cNvGraphicFramePr>
          <p:nvPr>
            <p:ph sz="quarter" idx="18"/>
            <p:extLst>
              <p:ext uri="{D42A27DB-BD31-4B8C-83A1-F6EECF244321}">
                <p14:modId xmlns:p14="http://schemas.microsoft.com/office/powerpoint/2010/main" val="865474805"/>
              </p:ext>
            </p:extLst>
          </p:nvPr>
        </p:nvGraphicFramePr>
        <p:xfrm>
          <a:off x="3429000" y="1311275"/>
          <a:ext cx="8363607" cy="5268593"/>
        </p:xfrm>
        <a:graphic>
          <a:graphicData uri="http://schemas.openxmlformats.org/drawingml/2006/table">
            <a:tbl>
              <a:tblPr firstRow="1" bandRow="1">
                <a:tableStyleId>{5940675A-B579-460E-94D1-54222C63F5DA}</a:tableStyleId>
              </a:tblPr>
              <a:tblGrid>
                <a:gridCol w="1573679">
                  <a:extLst>
                    <a:ext uri="{9D8B030D-6E8A-4147-A177-3AD203B41FA5}">
                      <a16:colId xmlns:a16="http://schemas.microsoft.com/office/drawing/2014/main" val="20000"/>
                    </a:ext>
                  </a:extLst>
                </a:gridCol>
                <a:gridCol w="6789928">
                  <a:extLst>
                    <a:ext uri="{9D8B030D-6E8A-4147-A177-3AD203B41FA5}">
                      <a16:colId xmlns:a16="http://schemas.microsoft.com/office/drawing/2014/main" val="20001"/>
                    </a:ext>
                  </a:extLst>
                </a:gridCol>
              </a:tblGrid>
              <a:tr h="1180763">
                <a:tc>
                  <a:txBody>
                    <a:bodyPr/>
                    <a:lstStyle/>
                    <a:p>
                      <a:r>
                        <a:rPr lang="en-GB" sz="1700" b="0" i="0" dirty="0">
                          <a:latin typeface="Muli" pitchFamily="2" charset="77"/>
                        </a:rPr>
                        <a:t>Introduction</a:t>
                      </a:r>
                    </a:p>
                  </a:txBody>
                  <a:tcPr/>
                </a:tc>
                <a:tc>
                  <a:txBody>
                    <a:bodyPr/>
                    <a:lstStyle/>
                    <a:p>
                      <a:r>
                        <a:rPr lang="en-GB" sz="1700" b="0" i="0" dirty="0">
                          <a:latin typeface="Muli" pitchFamily="2" charset="77"/>
                        </a:rPr>
                        <a:t>Root words that end in ‘</a:t>
                      </a:r>
                      <a:r>
                        <a:rPr lang="en-GB" sz="1700" b="0" i="0" dirty="0" err="1">
                          <a:latin typeface="Muli" pitchFamily="2" charset="77"/>
                        </a:rPr>
                        <a:t>ce</a:t>
                      </a:r>
                      <a:r>
                        <a:rPr lang="en-GB" sz="1700" b="0" i="0" dirty="0">
                          <a:latin typeface="Muli" pitchFamily="2" charset="77"/>
                        </a:rPr>
                        <a:t>’ usually use ‘</a:t>
                      </a:r>
                      <a:r>
                        <a:rPr lang="en-GB" sz="1700" b="0" i="0" dirty="0" err="1">
                          <a:latin typeface="Muli" pitchFamily="2" charset="77"/>
                        </a:rPr>
                        <a:t>cious</a:t>
                      </a:r>
                      <a:r>
                        <a:rPr lang="en-GB" sz="1700" b="0" i="0" dirty="0">
                          <a:latin typeface="Muli" pitchFamily="2" charset="77"/>
                        </a:rPr>
                        <a:t>’ when adding the ‘</a:t>
                      </a:r>
                      <a:r>
                        <a:rPr lang="en-GB" sz="1700" b="0" i="0" dirty="0" err="1">
                          <a:latin typeface="Muli" pitchFamily="2" charset="77"/>
                        </a:rPr>
                        <a:t>ious</a:t>
                      </a:r>
                      <a:r>
                        <a:rPr lang="en-GB" sz="1700" b="0" i="0" dirty="0">
                          <a:latin typeface="Muli" pitchFamily="2" charset="77"/>
                        </a:rPr>
                        <a:t>’ suffix, however it is often not possible to identify a root word.</a:t>
                      </a:r>
                    </a:p>
                  </a:txBody>
                  <a:tcPr/>
                </a:tc>
                <a:extLst>
                  <a:ext uri="{0D108BD9-81ED-4DB2-BD59-A6C34878D82A}">
                    <a16:rowId xmlns:a16="http://schemas.microsoft.com/office/drawing/2014/main" val="10000"/>
                  </a:ext>
                </a:extLst>
              </a:tr>
              <a:tr h="2141030">
                <a:tc>
                  <a:txBody>
                    <a:bodyPr/>
                    <a:lstStyle/>
                    <a:p>
                      <a:r>
                        <a:rPr lang="en-GB" sz="1700" b="0" i="0" dirty="0">
                          <a:latin typeface="Muli" pitchFamily="2" charset="77"/>
                        </a:rPr>
                        <a:t>Main Teaching Activity </a:t>
                      </a:r>
                    </a:p>
                  </a:txBody>
                  <a:tcPr/>
                </a:tc>
                <a:tc>
                  <a:txBody>
                    <a:bodyPr/>
                    <a:lstStyle/>
                    <a:p>
                      <a:r>
                        <a:rPr lang="en-GB" sz="1700" b="0" i="0" baseline="0" dirty="0">
                          <a:latin typeface="Muli" pitchFamily="2" charset="77"/>
                        </a:rPr>
                        <a:t>Get children to write each word on their mini white board and then, in pairs or as a table,  pick two to look up in a dictionary.  Feedback meanings to the class and see if a sentence can be made for some of the words.</a:t>
                      </a:r>
                      <a:br>
                        <a:rPr lang="en-GB" sz="1700" b="0" i="0" baseline="0" dirty="0">
                          <a:latin typeface="Muli" pitchFamily="2" charset="77"/>
                        </a:rPr>
                      </a:br>
                      <a:endParaRPr lang="en-GB" sz="1700" b="0" i="0" baseline="0" dirty="0">
                        <a:latin typeface="Muli" pitchFamily="2" charset="77"/>
                      </a:endParaRPr>
                    </a:p>
                  </a:txBody>
                  <a:tcPr/>
                </a:tc>
                <a:extLst>
                  <a:ext uri="{0D108BD9-81ED-4DB2-BD59-A6C34878D82A}">
                    <a16:rowId xmlns:a16="http://schemas.microsoft.com/office/drawing/2014/main" val="10001"/>
                  </a:ext>
                </a:extLst>
              </a:tr>
              <a:tr h="1946800">
                <a:tc>
                  <a:txBody>
                    <a:bodyPr/>
                    <a:lstStyle/>
                    <a:p>
                      <a:r>
                        <a:rPr lang="en-GB" sz="1700" b="0" i="0" dirty="0">
                          <a:latin typeface="Muli" pitchFamily="2" charset="77"/>
                        </a:rPr>
                        <a:t>Independent Activity</a:t>
                      </a:r>
                    </a:p>
                  </a:txBody>
                  <a:tcPr/>
                </a:tc>
                <a:tc>
                  <a:txBody>
                    <a:bodyPr/>
                    <a:lstStyle/>
                    <a:p>
                      <a:r>
                        <a:rPr lang="en-GB" sz="1700" b="0" i="0" dirty="0">
                          <a:latin typeface="Muli" pitchFamily="2" charset="77"/>
                        </a:rPr>
                        <a:t>Give each pair the 10 definition cards and the 10 blank cards, get them to write the words on to the blank cards and then turn them all over and mix them up. </a:t>
                      </a:r>
                    </a:p>
                    <a:p>
                      <a:endParaRPr lang="en-GB" sz="1700" b="0" i="0" dirty="0">
                        <a:latin typeface="Muli" pitchFamily="2" charset="77"/>
                      </a:endParaRPr>
                    </a:p>
                    <a:p>
                      <a:r>
                        <a:rPr lang="en-GB" sz="1700" b="0" i="0" dirty="0">
                          <a:latin typeface="Muli" pitchFamily="2" charset="77"/>
                        </a:rPr>
                        <a:t>Play a matching game, each player takes two cards, if they match then they keep them, if they don’t then they put them back – the winner has the most matching word/definition pairs.</a:t>
                      </a:r>
                    </a:p>
                  </a:txBody>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D79174B1-3AFA-4074-87A3-640D8F68B2F2}"/>
              </a:ext>
            </a:extLst>
          </p:cNvPr>
          <p:cNvGraphicFramePr>
            <a:graphicFrameLocks noGrp="1"/>
          </p:cNvGraphicFramePr>
          <p:nvPr>
            <p:extLst>
              <p:ext uri="{D42A27DB-BD31-4B8C-83A1-F6EECF244321}">
                <p14:modId xmlns:p14="http://schemas.microsoft.com/office/powerpoint/2010/main" val="2869894539"/>
              </p:ext>
            </p:extLst>
          </p:nvPr>
        </p:nvGraphicFramePr>
        <p:xfrm>
          <a:off x="516652" y="155436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1990358411"/>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903598268"/>
                  </a:ext>
                </a:extLst>
              </a:tr>
              <a:tr h="457200">
                <a:tc>
                  <a:txBody>
                    <a:bodyPr/>
                    <a:lstStyle/>
                    <a:p>
                      <a:r>
                        <a:rPr lang="en-GB" b="0" i="0" dirty="0">
                          <a:latin typeface="OpenDyslexicAlta" pitchFamily="2" charset="77"/>
                          <a:ea typeface="OpenDyslexic" charset="0"/>
                          <a:cs typeface="OpenDyslexic" charset="0"/>
                        </a:rPr>
                        <a:t>delicious</a:t>
                      </a:r>
                    </a:p>
                  </a:txBody>
                  <a:tcPr/>
                </a:tc>
                <a:extLst>
                  <a:ext uri="{0D108BD9-81ED-4DB2-BD59-A6C34878D82A}">
                    <a16:rowId xmlns:a16="http://schemas.microsoft.com/office/drawing/2014/main" val="2347286984"/>
                  </a:ext>
                </a:extLst>
              </a:tr>
              <a:tr h="457200">
                <a:tc>
                  <a:txBody>
                    <a:bodyPr/>
                    <a:lstStyle/>
                    <a:p>
                      <a:r>
                        <a:rPr lang="en-GB" b="0" i="0" dirty="0">
                          <a:latin typeface="OpenDyslexicAlta" pitchFamily="2" charset="77"/>
                          <a:ea typeface="OpenDyslexic" charset="0"/>
                          <a:cs typeface="OpenDyslexic" charset="0"/>
                        </a:rPr>
                        <a:t>atrocious</a:t>
                      </a:r>
                    </a:p>
                  </a:txBody>
                  <a:tcPr/>
                </a:tc>
                <a:extLst>
                  <a:ext uri="{0D108BD9-81ED-4DB2-BD59-A6C34878D82A}">
                    <a16:rowId xmlns:a16="http://schemas.microsoft.com/office/drawing/2014/main" val="3918063391"/>
                  </a:ext>
                </a:extLst>
              </a:tr>
              <a:tr h="457200">
                <a:tc>
                  <a:txBody>
                    <a:bodyPr/>
                    <a:lstStyle/>
                    <a:p>
                      <a:r>
                        <a:rPr lang="en-GB" b="0" i="0" dirty="0">
                          <a:latin typeface="OpenDyslexicAlta" pitchFamily="2" charset="77"/>
                          <a:ea typeface="OpenDyslexic" charset="0"/>
                          <a:cs typeface="OpenDyslexic" charset="0"/>
                        </a:rPr>
                        <a:t>conscious</a:t>
                      </a:r>
                    </a:p>
                  </a:txBody>
                  <a:tcPr/>
                </a:tc>
                <a:extLst>
                  <a:ext uri="{0D108BD9-81ED-4DB2-BD59-A6C34878D82A}">
                    <a16:rowId xmlns:a16="http://schemas.microsoft.com/office/drawing/2014/main" val="3898942181"/>
                  </a:ext>
                </a:extLst>
              </a:tr>
              <a:tr h="457200">
                <a:tc>
                  <a:txBody>
                    <a:bodyPr/>
                    <a:lstStyle/>
                    <a:p>
                      <a:r>
                        <a:rPr lang="en-GB" b="0" i="0" dirty="0">
                          <a:latin typeface="OpenDyslexicAlta" pitchFamily="2" charset="77"/>
                          <a:ea typeface="OpenDyslexic" charset="0"/>
                          <a:cs typeface="OpenDyslexic" charset="0"/>
                        </a:rPr>
                        <a:t>ferocious</a:t>
                      </a:r>
                    </a:p>
                  </a:txBody>
                  <a:tcPr/>
                </a:tc>
                <a:extLst>
                  <a:ext uri="{0D108BD9-81ED-4DB2-BD59-A6C34878D82A}">
                    <a16:rowId xmlns:a16="http://schemas.microsoft.com/office/drawing/2014/main" val="3950875640"/>
                  </a:ext>
                </a:extLst>
              </a:tr>
              <a:tr h="457200">
                <a:tc>
                  <a:txBody>
                    <a:bodyPr/>
                    <a:lstStyle/>
                    <a:p>
                      <a:r>
                        <a:rPr lang="en-GB" b="0" i="0" dirty="0">
                          <a:latin typeface="OpenDyslexicAlta" pitchFamily="2" charset="77"/>
                          <a:ea typeface="OpenDyslexic" charset="0"/>
                          <a:cs typeface="OpenDyslexic" charset="0"/>
                        </a:rPr>
                        <a:t>gracious</a:t>
                      </a:r>
                    </a:p>
                  </a:txBody>
                  <a:tcPr/>
                </a:tc>
                <a:extLst>
                  <a:ext uri="{0D108BD9-81ED-4DB2-BD59-A6C34878D82A}">
                    <a16:rowId xmlns:a16="http://schemas.microsoft.com/office/drawing/2014/main" val="3767402431"/>
                  </a:ext>
                </a:extLst>
              </a:tr>
              <a:tr h="457200">
                <a:tc>
                  <a:txBody>
                    <a:bodyPr/>
                    <a:lstStyle/>
                    <a:p>
                      <a:r>
                        <a:rPr lang="en-GB" b="0" i="0" dirty="0">
                          <a:latin typeface="OpenDyslexicAlta" pitchFamily="2" charset="77"/>
                          <a:ea typeface="OpenDyslexic" charset="0"/>
                          <a:cs typeface="OpenDyslexic" charset="0"/>
                        </a:rPr>
                        <a:t>luscious</a:t>
                      </a:r>
                    </a:p>
                  </a:txBody>
                  <a:tcPr/>
                </a:tc>
                <a:extLst>
                  <a:ext uri="{0D108BD9-81ED-4DB2-BD59-A6C34878D82A}">
                    <a16:rowId xmlns:a16="http://schemas.microsoft.com/office/drawing/2014/main" val="2809935397"/>
                  </a:ext>
                </a:extLst>
              </a:tr>
              <a:tr h="457200">
                <a:tc>
                  <a:txBody>
                    <a:bodyPr/>
                    <a:lstStyle/>
                    <a:p>
                      <a:r>
                        <a:rPr lang="en-GB" b="0" i="0" dirty="0">
                          <a:latin typeface="OpenDyslexicAlta" pitchFamily="2" charset="77"/>
                          <a:ea typeface="OpenDyslexic" charset="0"/>
                          <a:cs typeface="OpenDyslexic" charset="0"/>
                        </a:rPr>
                        <a:t>malicious</a:t>
                      </a:r>
                    </a:p>
                  </a:txBody>
                  <a:tcPr/>
                </a:tc>
                <a:extLst>
                  <a:ext uri="{0D108BD9-81ED-4DB2-BD59-A6C34878D82A}">
                    <a16:rowId xmlns:a16="http://schemas.microsoft.com/office/drawing/2014/main" val="112119554"/>
                  </a:ext>
                </a:extLst>
              </a:tr>
              <a:tr h="457200">
                <a:tc>
                  <a:txBody>
                    <a:bodyPr/>
                    <a:lstStyle/>
                    <a:p>
                      <a:r>
                        <a:rPr lang="en-GB" b="0" i="0" dirty="0">
                          <a:latin typeface="OpenDyslexicAlta" pitchFamily="2" charset="77"/>
                          <a:ea typeface="OpenDyslexic" charset="0"/>
                          <a:cs typeface="OpenDyslexic" charset="0"/>
                        </a:rPr>
                        <a:t>precious</a:t>
                      </a:r>
                    </a:p>
                  </a:txBody>
                  <a:tcPr/>
                </a:tc>
                <a:extLst>
                  <a:ext uri="{0D108BD9-81ED-4DB2-BD59-A6C34878D82A}">
                    <a16:rowId xmlns:a16="http://schemas.microsoft.com/office/drawing/2014/main" val="2209898552"/>
                  </a:ext>
                </a:extLst>
              </a:tr>
              <a:tr h="457200">
                <a:tc>
                  <a:txBody>
                    <a:bodyPr/>
                    <a:lstStyle/>
                    <a:p>
                      <a:r>
                        <a:rPr lang="en-GB" b="0" i="0" dirty="0">
                          <a:latin typeface="OpenDyslexicAlta" pitchFamily="2" charset="77"/>
                          <a:ea typeface="OpenDyslexic" charset="0"/>
                          <a:cs typeface="OpenDyslexic" charset="0"/>
                        </a:rPr>
                        <a:t>spacious</a:t>
                      </a:r>
                    </a:p>
                  </a:txBody>
                  <a:tcPr/>
                </a:tc>
                <a:extLst>
                  <a:ext uri="{0D108BD9-81ED-4DB2-BD59-A6C34878D82A}">
                    <a16:rowId xmlns:a16="http://schemas.microsoft.com/office/drawing/2014/main" val="98554686"/>
                  </a:ext>
                </a:extLst>
              </a:tr>
              <a:tr h="457200">
                <a:tc>
                  <a:txBody>
                    <a:bodyPr/>
                    <a:lstStyle/>
                    <a:p>
                      <a:r>
                        <a:rPr lang="en-GB" b="0" i="0" dirty="0">
                          <a:latin typeface="OpenDyslexicAlta" pitchFamily="2" charset="77"/>
                          <a:ea typeface="OpenDyslexic" charset="0"/>
                          <a:cs typeface="OpenDyslexic" charset="0"/>
                        </a:rPr>
                        <a:t>suspicious</a:t>
                      </a:r>
                    </a:p>
                  </a:txBody>
                  <a:tcPr/>
                </a:tc>
                <a:extLst>
                  <a:ext uri="{0D108BD9-81ED-4DB2-BD59-A6C34878D82A}">
                    <a16:rowId xmlns:a16="http://schemas.microsoft.com/office/drawing/2014/main" val="615534220"/>
                  </a:ext>
                </a:extLst>
              </a:tr>
            </a:tbl>
          </a:graphicData>
        </a:graphic>
      </p:graphicFrame>
    </p:spTree>
    <p:extLst>
      <p:ext uri="{BB962C8B-B14F-4D97-AF65-F5344CB8AC3E}">
        <p14:creationId xmlns:p14="http://schemas.microsoft.com/office/powerpoint/2010/main" val="3685588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A06B16-137F-48BF-8281-F3434B4CFCC9}"/>
              </a:ext>
            </a:extLst>
          </p:cNvPr>
          <p:cNvSpPr txBox="1"/>
          <p:nvPr/>
        </p:nvSpPr>
        <p:spPr>
          <a:xfrm>
            <a:off x="428101" y="497872"/>
            <a:ext cx="8581292" cy="1200329"/>
          </a:xfrm>
          <a:prstGeom prst="rect">
            <a:avLst/>
          </a:prstGeom>
          <a:noFill/>
        </p:spPr>
        <p:txBody>
          <a:bodyPr wrap="square" rtlCol="0">
            <a:spAutoFit/>
          </a:bodyPr>
          <a:lstStyle/>
          <a:p>
            <a:r>
              <a:rPr lang="en-GB" sz="2400" dirty="0">
                <a:latin typeface="OpenDyslexicAlta" pitchFamily="2" charset="77"/>
              </a:rPr>
              <a:t>Cut up cards, write this week’s spellings on to a card and then turn all of the cards over and play a word/definition matching game with a partner.</a:t>
            </a:r>
          </a:p>
        </p:txBody>
      </p:sp>
      <p:graphicFrame>
        <p:nvGraphicFramePr>
          <p:cNvPr id="10" name="Table 9">
            <a:extLst>
              <a:ext uri="{FF2B5EF4-FFF2-40B4-BE49-F238E27FC236}">
                <a16:creationId xmlns:a16="http://schemas.microsoft.com/office/drawing/2014/main" id="{BFAC6E7F-720F-4390-ABC9-C2CA66AED426}"/>
              </a:ext>
            </a:extLst>
          </p:cNvPr>
          <p:cNvGraphicFramePr>
            <a:graphicFrameLocks noGrp="1"/>
          </p:cNvGraphicFramePr>
          <p:nvPr>
            <p:extLst>
              <p:ext uri="{D42A27DB-BD31-4B8C-83A1-F6EECF244321}">
                <p14:modId xmlns:p14="http://schemas.microsoft.com/office/powerpoint/2010/main" val="1316899618"/>
              </p:ext>
            </p:extLst>
          </p:nvPr>
        </p:nvGraphicFramePr>
        <p:xfrm>
          <a:off x="428101" y="2218700"/>
          <a:ext cx="11335797" cy="4207676"/>
        </p:xfrm>
        <a:graphic>
          <a:graphicData uri="http://schemas.openxmlformats.org/drawingml/2006/table">
            <a:tbl>
              <a:tblPr firstRow="1" bandRow="1">
                <a:tableStyleId>{5940675A-B579-460E-94D1-54222C63F5DA}</a:tableStyleId>
              </a:tblPr>
              <a:tblGrid>
                <a:gridCol w="2318241">
                  <a:extLst>
                    <a:ext uri="{9D8B030D-6E8A-4147-A177-3AD203B41FA5}">
                      <a16:colId xmlns:a16="http://schemas.microsoft.com/office/drawing/2014/main" val="3529516601"/>
                    </a:ext>
                  </a:extLst>
                </a:gridCol>
                <a:gridCol w="2217544">
                  <a:extLst>
                    <a:ext uri="{9D8B030D-6E8A-4147-A177-3AD203B41FA5}">
                      <a16:colId xmlns:a16="http://schemas.microsoft.com/office/drawing/2014/main" val="345942729"/>
                    </a:ext>
                  </a:extLst>
                </a:gridCol>
                <a:gridCol w="2153905">
                  <a:extLst>
                    <a:ext uri="{9D8B030D-6E8A-4147-A177-3AD203B41FA5}">
                      <a16:colId xmlns:a16="http://schemas.microsoft.com/office/drawing/2014/main" val="185187011"/>
                    </a:ext>
                  </a:extLst>
                </a:gridCol>
                <a:gridCol w="2229897">
                  <a:extLst>
                    <a:ext uri="{9D8B030D-6E8A-4147-A177-3AD203B41FA5}">
                      <a16:colId xmlns:a16="http://schemas.microsoft.com/office/drawing/2014/main" val="3871539845"/>
                    </a:ext>
                  </a:extLst>
                </a:gridCol>
                <a:gridCol w="2416210">
                  <a:extLst>
                    <a:ext uri="{9D8B030D-6E8A-4147-A177-3AD203B41FA5}">
                      <a16:colId xmlns:a16="http://schemas.microsoft.com/office/drawing/2014/main" val="4212918643"/>
                    </a:ext>
                  </a:extLst>
                </a:gridCol>
              </a:tblGrid>
              <a:tr h="967821">
                <a:tc>
                  <a:txBody>
                    <a:bodyPr/>
                    <a:lstStyle/>
                    <a:p>
                      <a:pPr algn="ctr" fontAlgn="t"/>
                      <a:r>
                        <a:rPr lang="en-GB" sz="1600" b="0" i="0" dirty="0">
                          <a:latin typeface="OpenDyslexicAlta" pitchFamily="2" charset="77"/>
                        </a:rPr>
                        <a:t>Something which tastes very nice.</a:t>
                      </a:r>
                    </a:p>
                  </a:txBody>
                  <a:tcPr anchor="ctr"/>
                </a:tc>
                <a:tc>
                  <a:txBody>
                    <a:bodyPr/>
                    <a:lstStyle/>
                    <a:p>
                      <a:pPr algn="ctr"/>
                      <a:r>
                        <a:rPr lang="en-GB" sz="1600" b="0" i="0" dirty="0">
                          <a:latin typeface="OpenDyslexicAlta" pitchFamily="2" charset="77"/>
                        </a:rPr>
                        <a:t>Extremely wicked.</a:t>
                      </a:r>
                    </a:p>
                  </a:txBody>
                  <a:tcPr anchor="ctr"/>
                </a:tc>
                <a:tc>
                  <a:txBody>
                    <a:bodyPr/>
                    <a:lstStyle/>
                    <a:p>
                      <a:pPr algn="ctr"/>
                      <a:r>
                        <a:rPr lang="en-GB" sz="1600" b="0" i="0" dirty="0">
                          <a:latin typeface="OpenDyslexicAlta" pitchFamily="2" charset="77"/>
                        </a:rPr>
                        <a:t>Aware of and responding to one’s surroundings.</a:t>
                      </a:r>
                    </a:p>
                  </a:txBody>
                  <a:tcPr anchor="ctr"/>
                </a:tc>
                <a:tc>
                  <a:txBody>
                    <a:bodyPr/>
                    <a:lstStyle/>
                    <a:p>
                      <a:pPr algn="ctr"/>
                      <a:r>
                        <a:rPr lang="en-GB" sz="1600" b="0" i="0" dirty="0">
                          <a:latin typeface="OpenDyslexicAlta" pitchFamily="2" charset="77"/>
                        </a:rPr>
                        <a:t>Savagely fierce, cruel or violent.</a:t>
                      </a:r>
                    </a:p>
                  </a:txBody>
                  <a:tcPr anchor="ctr"/>
                </a:tc>
                <a:tc>
                  <a:txBody>
                    <a:bodyPr/>
                    <a:lstStyle/>
                    <a:p>
                      <a:pPr algn="ctr"/>
                      <a:r>
                        <a:rPr lang="en-GB" sz="1600" b="0" i="0" dirty="0">
                          <a:latin typeface="OpenDyslexicAlta" pitchFamily="2" charset="77"/>
                        </a:rPr>
                        <a:t>Courteous, kind and pleasant towards someone.</a:t>
                      </a:r>
                    </a:p>
                  </a:txBody>
                  <a:tcPr anchor="ctr"/>
                </a:tc>
                <a:extLst>
                  <a:ext uri="{0D108BD9-81ED-4DB2-BD59-A6C34878D82A}">
                    <a16:rowId xmlns:a16="http://schemas.microsoft.com/office/drawing/2014/main" val="2756955956"/>
                  </a:ext>
                </a:extLst>
              </a:tr>
              <a:tr h="1037038">
                <a:tc>
                  <a:txBody>
                    <a:bodyPr/>
                    <a:lstStyle/>
                    <a:p>
                      <a:pPr algn="ctr"/>
                      <a:r>
                        <a:rPr lang="en-GB" sz="1600" b="0" i="0" dirty="0">
                          <a:latin typeface="OpenDyslexicAlta" pitchFamily="2" charset="77"/>
                        </a:rPr>
                        <a:t>Appealingly strong to the senses.</a:t>
                      </a:r>
                    </a:p>
                  </a:txBody>
                  <a:tcPr anchor="ctr"/>
                </a:tc>
                <a:tc>
                  <a:txBody>
                    <a:bodyPr/>
                    <a:lstStyle/>
                    <a:p>
                      <a:pPr algn="ctr"/>
                      <a:r>
                        <a:rPr lang="en-GB" sz="1600" b="0" i="0" dirty="0">
                          <a:latin typeface="OpenDyslexicAlta" pitchFamily="2" charset="77"/>
                        </a:rPr>
                        <a:t>Characterised by malice; intending someone to do harm.</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dirty="0">
                          <a:latin typeface="OpenDyslexicAlta" pitchFamily="2" charset="77"/>
                        </a:rPr>
                        <a:t>Of great value, not to be wasted or treated carelessly.</a:t>
                      </a:r>
                    </a:p>
                  </a:txBody>
                  <a:tcPr anchor="ctr"/>
                </a:tc>
                <a:tc>
                  <a:txBody>
                    <a:bodyPr/>
                    <a:lstStyle/>
                    <a:p>
                      <a:pPr algn="ctr"/>
                      <a:r>
                        <a:rPr lang="en-GB" sz="1600" b="0" i="0" dirty="0">
                          <a:latin typeface="OpenDyslexicAlta" pitchFamily="2" charset="77"/>
                        </a:rPr>
                        <a:t>Having a lot of space.</a:t>
                      </a:r>
                    </a:p>
                  </a:txBody>
                  <a:tcPr anchor="ctr"/>
                </a:tc>
                <a:tc>
                  <a:txBody>
                    <a:bodyPr/>
                    <a:lstStyle/>
                    <a:p>
                      <a:pPr algn="ctr"/>
                      <a:r>
                        <a:rPr lang="en-GB" sz="1600" b="0" i="0" dirty="0">
                          <a:latin typeface="OpenDyslexicAlta" pitchFamily="2" charset="77"/>
                        </a:rPr>
                        <a:t>Showing cautious distrust of someone or something.</a:t>
                      </a:r>
                    </a:p>
                  </a:txBody>
                  <a:tcPr anchor="ctr"/>
                </a:tc>
                <a:extLst>
                  <a:ext uri="{0D108BD9-81ED-4DB2-BD59-A6C34878D82A}">
                    <a16:rowId xmlns:a16="http://schemas.microsoft.com/office/drawing/2014/main" val="2964611663"/>
                  </a:ext>
                </a:extLst>
              </a:tr>
              <a:tr h="1037038">
                <a:tc>
                  <a:txBody>
                    <a:bodyPr/>
                    <a:lstStyle/>
                    <a:p>
                      <a:pPr algn="ctr"/>
                      <a:endParaRPr lang="en-GB" sz="1100" b="0" i="0" dirty="0">
                        <a:latin typeface="OpenDyslexicAlta" pitchFamily="2" charset="77"/>
                      </a:endParaRPr>
                    </a:p>
                  </a:txBody>
                  <a:tcPr anchor="ctr"/>
                </a:tc>
                <a:tc>
                  <a:txBody>
                    <a:bodyPr/>
                    <a:lstStyle/>
                    <a:p>
                      <a:pPr algn="ctr"/>
                      <a:endParaRPr lang="en-GB" sz="1200" b="0" i="0" dirty="0">
                        <a:latin typeface="OpenDyslexicAlta" pitchFamily="2" charset="77"/>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0" i="0" dirty="0">
                        <a:latin typeface="OpenDyslexicAlta" pitchFamily="2" charset="77"/>
                      </a:endParaRPr>
                    </a:p>
                  </a:txBody>
                  <a:tcPr anchor="ctr"/>
                </a:tc>
                <a:tc>
                  <a:txBody>
                    <a:bodyPr/>
                    <a:lstStyle/>
                    <a:p>
                      <a:pPr algn="ctr"/>
                      <a:endParaRPr lang="en-GB" sz="1200" b="0" i="0" dirty="0">
                        <a:latin typeface="OpenDyslexicAlta" pitchFamily="2" charset="77"/>
                      </a:endParaRPr>
                    </a:p>
                  </a:txBody>
                  <a:tcPr anchor="ctr"/>
                </a:tc>
                <a:tc>
                  <a:txBody>
                    <a:bodyPr/>
                    <a:lstStyle/>
                    <a:p>
                      <a:pPr algn="ctr"/>
                      <a:endParaRPr lang="en-GB" sz="1200" b="0" i="0" dirty="0">
                        <a:latin typeface="OpenDyslexicAlta" pitchFamily="2" charset="77"/>
                      </a:endParaRPr>
                    </a:p>
                  </a:txBody>
                  <a:tcPr anchor="ctr"/>
                </a:tc>
                <a:extLst>
                  <a:ext uri="{0D108BD9-81ED-4DB2-BD59-A6C34878D82A}">
                    <a16:rowId xmlns:a16="http://schemas.microsoft.com/office/drawing/2014/main" val="2207478182"/>
                  </a:ext>
                </a:extLst>
              </a:tr>
              <a:tr h="1037038">
                <a:tc>
                  <a:txBody>
                    <a:bodyPr/>
                    <a:lstStyle/>
                    <a:p>
                      <a:pPr algn="ctr"/>
                      <a:endParaRPr lang="en-GB" sz="1200" b="0" i="0" dirty="0">
                        <a:latin typeface="Muli" pitchFamily="2" charset="77"/>
                      </a:endParaRPr>
                    </a:p>
                  </a:txBody>
                  <a:tcPr anchor="ctr"/>
                </a:tc>
                <a:tc>
                  <a:txBody>
                    <a:bodyPr/>
                    <a:lstStyle/>
                    <a:p>
                      <a:pPr algn="ctr"/>
                      <a:endParaRPr lang="en-GB" sz="1400" b="0" i="0" dirty="0">
                        <a:latin typeface="Muli" pitchFamily="2" charset="77"/>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nchor="ctr"/>
                </a:tc>
                <a:tc>
                  <a:txBody>
                    <a:bodyPr/>
                    <a:lstStyle/>
                    <a:p>
                      <a:pPr algn="ctr"/>
                      <a:endParaRPr lang="en-GB" sz="1400" b="0" i="0" dirty="0">
                        <a:latin typeface="Muli" pitchFamily="2" charset="77"/>
                      </a:endParaRPr>
                    </a:p>
                  </a:txBody>
                  <a:tcPr anchor="ctr"/>
                </a:tc>
                <a:tc>
                  <a:txBody>
                    <a:bodyPr/>
                    <a:lstStyle/>
                    <a:p>
                      <a:pPr algn="ctr"/>
                      <a:endParaRPr lang="en-GB" sz="1400" b="0" i="0" dirty="0">
                        <a:latin typeface="Muli" pitchFamily="2" charset="77"/>
                      </a:endParaRPr>
                    </a:p>
                  </a:txBody>
                  <a:tcPr anchor="ctr"/>
                </a:tc>
                <a:extLst>
                  <a:ext uri="{0D108BD9-81ED-4DB2-BD59-A6C34878D82A}">
                    <a16:rowId xmlns:a16="http://schemas.microsoft.com/office/drawing/2014/main" val="3426471748"/>
                  </a:ext>
                </a:extLst>
              </a:tr>
            </a:tbl>
          </a:graphicData>
        </a:graphic>
      </p:graphicFrame>
    </p:spTree>
    <p:extLst>
      <p:ext uri="{BB962C8B-B14F-4D97-AF65-F5344CB8AC3E}">
        <p14:creationId xmlns:p14="http://schemas.microsoft.com/office/powerpoint/2010/main" val="109999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7410383"/>
              </p:ext>
            </p:extLst>
          </p:nvPr>
        </p:nvGraphicFramePr>
        <p:xfrm>
          <a:off x="508000" y="1600196"/>
          <a:ext cx="11150598" cy="5029200"/>
        </p:xfrm>
        <a:graphic>
          <a:graphicData uri="http://schemas.openxmlformats.org/drawingml/2006/table">
            <a:tbl>
              <a:tblPr firstRow="1" bandRow="1">
                <a:tableStyleId>{5940675A-B579-460E-94D1-54222C63F5DA}</a:tableStyleId>
              </a:tblPr>
              <a:tblGrid>
                <a:gridCol w="1858433">
                  <a:extLst>
                    <a:ext uri="{9D8B030D-6E8A-4147-A177-3AD203B41FA5}">
                      <a16:colId xmlns:a16="http://schemas.microsoft.com/office/drawing/2014/main" val="20000"/>
                    </a:ext>
                  </a:extLst>
                </a:gridCol>
                <a:gridCol w="1858433">
                  <a:extLst>
                    <a:ext uri="{9D8B030D-6E8A-4147-A177-3AD203B41FA5}">
                      <a16:colId xmlns:a16="http://schemas.microsoft.com/office/drawing/2014/main" val="20001"/>
                    </a:ext>
                  </a:extLst>
                </a:gridCol>
                <a:gridCol w="1858433">
                  <a:extLst>
                    <a:ext uri="{9D8B030D-6E8A-4147-A177-3AD203B41FA5}">
                      <a16:colId xmlns:a16="http://schemas.microsoft.com/office/drawing/2014/main" val="20002"/>
                    </a:ext>
                  </a:extLst>
                </a:gridCol>
                <a:gridCol w="1858433">
                  <a:extLst>
                    <a:ext uri="{9D8B030D-6E8A-4147-A177-3AD203B41FA5}">
                      <a16:colId xmlns:a16="http://schemas.microsoft.com/office/drawing/2014/main" val="20003"/>
                    </a:ext>
                  </a:extLst>
                </a:gridCol>
                <a:gridCol w="1858433">
                  <a:extLst>
                    <a:ext uri="{9D8B030D-6E8A-4147-A177-3AD203B41FA5}">
                      <a16:colId xmlns:a16="http://schemas.microsoft.com/office/drawing/2014/main" val="3378204035"/>
                    </a:ext>
                  </a:extLst>
                </a:gridCol>
                <a:gridCol w="1858433">
                  <a:extLst>
                    <a:ext uri="{9D8B030D-6E8A-4147-A177-3AD203B41FA5}">
                      <a16:colId xmlns:a16="http://schemas.microsoft.com/office/drawing/2014/main" val="2680479153"/>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D883FF"/>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4th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5</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delicious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atrocious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conscious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ferocious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gracious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luscious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malicious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precious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spacious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suspicious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20659502"/>
              </p:ext>
            </p:extLst>
          </p:nvPr>
        </p:nvGraphicFramePr>
        <p:xfrm>
          <a:off x="508000" y="325966"/>
          <a:ext cx="9055100" cy="1158240"/>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 Words ending in ‘</a:t>
                      </a:r>
                      <a:r>
                        <a:rPr lang="mr-IN" sz="1400" b="0" i="0" baseline="0" dirty="0">
                          <a:latin typeface="Muli" pitchFamily="2" charset="77"/>
                        </a:rPr>
                        <a:t>–</a:t>
                      </a:r>
                      <a:r>
                        <a:rPr lang="en-GB" sz="1400" baseline="0" dirty="0" err="1">
                          <a:latin typeface="Muli" pitchFamily="2" charset="77"/>
                        </a:rPr>
                        <a:t>cious</a:t>
                      </a:r>
                      <a:r>
                        <a:rPr lang="en-GB" sz="1400" baseline="0" dirty="0">
                          <a:latin typeface="Muli" pitchFamily="2" charset="77"/>
                        </a:rPr>
                        <a:t>.’  If the root word ends in </a:t>
                      </a:r>
                      <a:r>
                        <a:rPr lang="mr-IN" sz="1400" baseline="0" dirty="0">
                          <a:latin typeface="Muli" pitchFamily="2" charset="77"/>
                        </a:rPr>
                        <a:t>–</a:t>
                      </a:r>
                      <a:r>
                        <a:rPr lang="en-GB" sz="1400" baseline="0" dirty="0" err="1">
                          <a:latin typeface="Muli" pitchFamily="2" charset="77"/>
                        </a:rPr>
                        <a:t>ce</a:t>
                      </a:r>
                      <a:r>
                        <a:rPr lang="en-GB" sz="1400" baseline="0" dirty="0">
                          <a:latin typeface="Muli" pitchFamily="2" charset="77"/>
                        </a:rPr>
                        <a:t> the sound is usually spelt ‘-</a:t>
                      </a:r>
                      <a:r>
                        <a:rPr lang="en-GB" sz="1400" baseline="0" dirty="0" err="1">
                          <a:latin typeface="Muli" pitchFamily="2" charset="77"/>
                        </a:rPr>
                        <a:t>cious</a:t>
                      </a:r>
                      <a:r>
                        <a:rPr lang="en-GB" sz="1400" baseline="0" dirty="0">
                          <a:latin typeface="Muli" pitchFamily="2" charset="77"/>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latin typeface="Muli" pitchFamily="2" charset="77"/>
                        </a:rPr>
                        <a:t>Name:</a:t>
                      </a:r>
                      <a:endParaRPr lang="en-GB" sz="140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8171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56400536"/>
              </p:ext>
            </p:extLst>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delicious</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atrocious</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conscious</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ferocious </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gracious</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luscious</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malicious</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precious </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spacious</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suspicious</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22003902"/>
              </p:ext>
            </p:extLst>
          </p:nvPr>
        </p:nvGraphicFramePr>
        <p:xfrm>
          <a:off x="508000" y="325966"/>
          <a:ext cx="9055100" cy="944880"/>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Words ending in ‘</a:t>
                      </a:r>
                      <a:r>
                        <a:rPr lang="mr-IN" sz="1400" b="0" i="0" baseline="0" dirty="0">
                          <a:latin typeface="Muli" pitchFamily="2" charset="77"/>
                        </a:rPr>
                        <a:t>–</a:t>
                      </a:r>
                      <a:r>
                        <a:rPr lang="en-GB" sz="1400" baseline="0" dirty="0" err="1">
                          <a:latin typeface="Muli" pitchFamily="2" charset="77"/>
                        </a:rPr>
                        <a:t>cious</a:t>
                      </a:r>
                      <a:r>
                        <a:rPr lang="en-GB" sz="1400" baseline="0" dirty="0">
                          <a:latin typeface="Muli" pitchFamily="2" charset="77"/>
                        </a:rPr>
                        <a:t>.’  If the root word ends in </a:t>
                      </a:r>
                      <a:r>
                        <a:rPr lang="mr-IN" sz="1400" baseline="0" dirty="0">
                          <a:latin typeface="Muli" pitchFamily="2" charset="77"/>
                        </a:rPr>
                        <a:t>–</a:t>
                      </a:r>
                      <a:r>
                        <a:rPr lang="en-GB" sz="1400" baseline="0" dirty="0" err="1">
                          <a:latin typeface="Muli" pitchFamily="2" charset="77"/>
                        </a:rPr>
                        <a:t>ce</a:t>
                      </a:r>
                      <a:r>
                        <a:rPr lang="en-GB" sz="1400" baseline="0" dirty="0">
                          <a:latin typeface="Muli" pitchFamily="2" charset="77"/>
                        </a:rPr>
                        <a:t> the sound is usually spelt ‘-</a:t>
                      </a:r>
                      <a:r>
                        <a:rPr lang="en-GB" sz="1400" baseline="0" dirty="0" err="1">
                          <a:latin typeface="Muli" pitchFamily="2" charset="77"/>
                        </a:rPr>
                        <a:t>cious</a:t>
                      </a:r>
                      <a:r>
                        <a:rPr lang="en-GB" sz="1400" baseline="0" dirty="0">
                          <a:latin typeface="Muli" pitchFamily="2" charset="77"/>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latin typeface="Muli" pitchFamily="2" charset="77"/>
                        </a:rPr>
                        <a:t>Name:</a:t>
                      </a:r>
                      <a:endParaRPr lang="en-GB" sz="140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09009891"/>
              </p:ext>
            </p:extLst>
          </p:nvPr>
        </p:nvGraphicFramePr>
        <p:xfrm>
          <a:off x="3734221" y="1444167"/>
          <a:ext cx="6639860" cy="5341258"/>
        </p:xfrm>
        <a:graphic>
          <a:graphicData uri="http://schemas.openxmlformats.org/drawingml/2006/table">
            <a:tbl>
              <a:tblPr firstRow="1" bandRow="1">
                <a:tableStyleId>{5940675A-B579-460E-94D1-54222C63F5DA}</a:tableStyleId>
              </a:tblPr>
              <a:tblGrid>
                <a:gridCol w="407727">
                  <a:extLst>
                    <a:ext uri="{9D8B030D-6E8A-4147-A177-3AD203B41FA5}">
                      <a16:colId xmlns:a16="http://schemas.microsoft.com/office/drawing/2014/main" val="20000"/>
                    </a:ext>
                  </a:extLst>
                </a:gridCol>
                <a:gridCol w="407727">
                  <a:extLst>
                    <a:ext uri="{9D8B030D-6E8A-4147-A177-3AD203B41FA5}">
                      <a16:colId xmlns:a16="http://schemas.microsoft.com/office/drawing/2014/main" val="20001"/>
                    </a:ext>
                  </a:extLst>
                </a:gridCol>
                <a:gridCol w="407727">
                  <a:extLst>
                    <a:ext uri="{9D8B030D-6E8A-4147-A177-3AD203B41FA5}">
                      <a16:colId xmlns:a16="http://schemas.microsoft.com/office/drawing/2014/main" val="20002"/>
                    </a:ext>
                  </a:extLst>
                </a:gridCol>
                <a:gridCol w="407727">
                  <a:extLst>
                    <a:ext uri="{9D8B030D-6E8A-4147-A177-3AD203B41FA5}">
                      <a16:colId xmlns:a16="http://schemas.microsoft.com/office/drawing/2014/main" val="20003"/>
                    </a:ext>
                  </a:extLst>
                </a:gridCol>
                <a:gridCol w="393414">
                  <a:extLst>
                    <a:ext uri="{9D8B030D-6E8A-4147-A177-3AD203B41FA5}">
                      <a16:colId xmlns:a16="http://schemas.microsoft.com/office/drawing/2014/main" val="20004"/>
                    </a:ext>
                  </a:extLst>
                </a:gridCol>
                <a:gridCol w="422040">
                  <a:extLst>
                    <a:ext uri="{9D8B030D-6E8A-4147-A177-3AD203B41FA5}">
                      <a16:colId xmlns:a16="http://schemas.microsoft.com/office/drawing/2014/main" val="20005"/>
                    </a:ext>
                  </a:extLst>
                </a:gridCol>
                <a:gridCol w="407727">
                  <a:extLst>
                    <a:ext uri="{9D8B030D-6E8A-4147-A177-3AD203B41FA5}">
                      <a16:colId xmlns:a16="http://schemas.microsoft.com/office/drawing/2014/main" val="20006"/>
                    </a:ext>
                  </a:extLst>
                </a:gridCol>
                <a:gridCol w="407727">
                  <a:extLst>
                    <a:ext uri="{9D8B030D-6E8A-4147-A177-3AD203B41FA5}">
                      <a16:colId xmlns:a16="http://schemas.microsoft.com/office/drawing/2014/main" val="20007"/>
                    </a:ext>
                  </a:extLst>
                </a:gridCol>
                <a:gridCol w="407727">
                  <a:extLst>
                    <a:ext uri="{9D8B030D-6E8A-4147-A177-3AD203B41FA5}">
                      <a16:colId xmlns:a16="http://schemas.microsoft.com/office/drawing/2014/main" val="20008"/>
                    </a:ext>
                  </a:extLst>
                </a:gridCol>
                <a:gridCol w="407727">
                  <a:extLst>
                    <a:ext uri="{9D8B030D-6E8A-4147-A177-3AD203B41FA5}">
                      <a16:colId xmlns:a16="http://schemas.microsoft.com/office/drawing/2014/main" val="20009"/>
                    </a:ext>
                  </a:extLst>
                </a:gridCol>
                <a:gridCol w="407727">
                  <a:extLst>
                    <a:ext uri="{9D8B030D-6E8A-4147-A177-3AD203B41FA5}">
                      <a16:colId xmlns:a16="http://schemas.microsoft.com/office/drawing/2014/main" val="20010"/>
                    </a:ext>
                  </a:extLst>
                </a:gridCol>
                <a:gridCol w="407727">
                  <a:extLst>
                    <a:ext uri="{9D8B030D-6E8A-4147-A177-3AD203B41FA5}">
                      <a16:colId xmlns:a16="http://schemas.microsoft.com/office/drawing/2014/main" val="20011"/>
                    </a:ext>
                  </a:extLst>
                </a:gridCol>
                <a:gridCol w="436784">
                  <a:extLst>
                    <a:ext uri="{9D8B030D-6E8A-4147-A177-3AD203B41FA5}">
                      <a16:colId xmlns:a16="http://schemas.microsoft.com/office/drawing/2014/main" val="20012"/>
                    </a:ext>
                  </a:extLst>
                </a:gridCol>
                <a:gridCol w="436784">
                  <a:extLst>
                    <a:ext uri="{9D8B030D-6E8A-4147-A177-3AD203B41FA5}">
                      <a16:colId xmlns:a16="http://schemas.microsoft.com/office/drawing/2014/main" val="20013"/>
                    </a:ext>
                  </a:extLst>
                </a:gridCol>
                <a:gridCol w="436784">
                  <a:extLst>
                    <a:ext uri="{9D8B030D-6E8A-4147-A177-3AD203B41FA5}">
                      <a16:colId xmlns:a16="http://schemas.microsoft.com/office/drawing/2014/main" val="20014"/>
                    </a:ext>
                  </a:extLst>
                </a:gridCol>
                <a:gridCol w="436784">
                  <a:extLst>
                    <a:ext uri="{9D8B030D-6E8A-4147-A177-3AD203B41FA5}">
                      <a16:colId xmlns:a16="http://schemas.microsoft.com/office/drawing/2014/main" val="20015"/>
                    </a:ext>
                  </a:extLst>
                </a:gridCol>
              </a:tblGrid>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10866">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bl>
          </a:graphicData>
        </a:graphic>
      </p:graphicFrame>
      <p:sp>
        <p:nvSpPr>
          <p:cNvPr id="11" name="TextBox 10"/>
          <p:cNvSpPr txBox="1"/>
          <p:nvPr/>
        </p:nvSpPr>
        <p:spPr>
          <a:xfrm>
            <a:off x="8245930" y="5399315"/>
            <a:ext cx="3488870" cy="923330"/>
          </a:xfrm>
          <a:prstGeom prst="rect">
            <a:avLst/>
          </a:prstGeom>
          <a:solidFill>
            <a:srgbClr val="FF7E79"/>
          </a:solidFill>
          <a:ln>
            <a:solidFill>
              <a:schemeClr val="tx1"/>
            </a:solidFill>
          </a:ln>
        </p:spPr>
        <p:txBody>
          <a:bodyPr wrap="square" rtlCol="0">
            <a:spAutoFit/>
          </a:bodyPr>
          <a:lstStyle/>
          <a:p>
            <a:pPr algn="ctr"/>
            <a:r>
              <a:rPr lang="en-GB" dirty="0">
                <a:latin typeface="OpenDyslexicAlta" pitchFamily="2" charset="77"/>
                <a:ea typeface="OpenDyslexic" charset="0"/>
                <a:cs typeface="OpenDyslexic" charset="0"/>
              </a:rPr>
              <a:t>Insert the missing letters into your spellings to find a new word. </a:t>
            </a:r>
          </a:p>
        </p:txBody>
      </p:sp>
    </p:spTree>
    <p:extLst>
      <p:ext uri="{BB962C8B-B14F-4D97-AF65-F5344CB8AC3E}">
        <p14:creationId xmlns:p14="http://schemas.microsoft.com/office/powerpoint/2010/main" val="142425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delicious</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atrocious</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conscious</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ferocious </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gracious</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luscious</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malicious</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precious </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spacious</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suspicious</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31492835"/>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Words ending in ‘</a:t>
                      </a:r>
                      <a:r>
                        <a:rPr lang="mr-IN" sz="1400" b="0" i="0" baseline="0" dirty="0">
                          <a:latin typeface="Muli" pitchFamily="2" charset="77"/>
                        </a:rPr>
                        <a:t>–</a:t>
                      </a:r>
                      <a:r>
                        <a:rPr lang="en-GB" sz="1400" baseline="0" dirty="0" err="1">
                          <a:latin typeface="Muli" pitchFamily="2" charset="77"/>
                        </a:rPr>
                        <a:t>cious</a:t>
                      </a:r>
                      <a:r>
                        <a:rPr lang="en-GB" sz="1400" baseline="0" dirty="0">
                          <a:latin typeface="Muli" pitchFamily="2" charset="77"/>
                        </a:rPr>
                        <a:t>.’  If the root word ends in </a:t>
                      </a:r>
                      <a:r>
                        <a:rPr lang="mr-IN" sz="1400" baseline="0" dirty="0">
                          <a:latin typeface="Muli" pitchFamily="2" charset="77"/>
                        </a:rPr>
                        <a:t>–</a:t>
                      </a:r>
                      <a:r>
                        <a:rPr lang="en-GB" sz="1400" baseline="0" dirty="0" err="1">
                          <a:latin typeface="Muli" pitchFamily="2" charset="77"/>
                        </a:rPr>
                        <a:t>ce</a:t>
                      </a:r>
                      <a:r>
                        <a:rPr lang="en-GB" sz="1400" baseline="0" dirty="0">
                          <a:latin typeface="Muli" pitchFamily="2" charset="77"/>
                        </a:rPr>
                        <a:t> the sound is usually spelt ‘-</a:t>
                      </a:r>
                      <a:r>
                        <a:rPr lang="en-GB" sz="1400" baseline="0" dirty="0" err="1">
                          <a:latin typeface="Muli" pitchFamily="2" charset="77"/>
                        </a:rPr>
                        <a:t>cious</a:t>
                      </a:r>
                      <a:r>
                        <a:rPr lang="en-GB" sz="1400" baseline="0" dirty="0">
                          <a:latin typeface="Muli" pitchFamily="2" charset="77"/>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solidFill>
                            <a:srgbClr val="FF3860"/>
                          </a:solidFill>
                          <a:latin typeface="Muli" pitchFamily="2" charset="77"/>
                        </a:rPr>
                        <a:t>Answers: </a:t>
                      </a:r>
                      <a:endParaRPr lang="en-GB" sz="1400" dirty="0">
                        <a:solidFill>
                          <a:srgbClr val="FF3860"/>
                        </a:solidFill>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2</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6110260"/>
              </p:ext>
            </p:extLst>
          </p:nvPr>
        </p:nvGraphicFramePr>
        <p:xfrm>
          <a:off x="3594100" y="1444167"/>
          <a:ext cx="6779976" cy="5341258"/>
        </p:xfrm>
        <a:graphic>
          <a:graphicData uri="http://schemas.openxmlformats.org/drawingml/2006/table">
            <a:tbl>
              <a:tblPr firstRow="1" bandRow="1">
                <a:tableStyleId>{5940675A-B579-460E-94D1-54222C63F5DA}</a:tableStyleId>
              </a:tblPr>
              <a:tblGrid>
                <a:gridCol w="416331">
                  <a:extLst>
                    <a:ext uri="{9D8B030D-6E8A-4147-A177-3AD203B41FA5}">
                      <a16:colId xmlns:a16="http://schemas.microsoft.com/office/drawing/2014/main" val="20000"/>
                    </a:ext>
                  </a:extLst>
                </a:gridCol>
                <a:gridCol w="416331">
                  <a:extLst>
                    <a:ext uri="{9D8B030D-6E8A-4147-A177-3AD203B41FA5}">
                      <a16:colId xmlns:a16="http://schemas.microsoft.com/office/drawing/2014/main" val="20001"/>
                    </a:ext>
                  </a:extLst>
                </a:gridCol>
                <a:gridCol w="416331">
                  <a:extLst>
                    <a:ext uri="{9D8B030D-6E8A-4147-A177-3AD203B41FA5}">
                      <a16:colId xmlns:a16="http://schemas.microsoft.com/office/drawing/2014/main" val="20002"/>
                    </a:ext>
                  </a:extLst>
                </a:gridCol>
                <a:gridCol w="416331">
                  <a:extLst>
                    <a:ext uri="{9D8B030D-6E8A-4147-A177-3AD203B41FA5}">
                      <a16:colId xmlns:a16="http://schemas.microsoft.com/office/drawing/2014/main" val="20003"/>
                    </a:ext>
                  </a:extLst>
                </a:gridCol>
                <a:gridCol w="401716">
                  <a:extLst>
                    <a:ext uri="{9D8B030D-6E8A-4147-A177-3AD203B41FA5}">
                      <a16:colId xmlns:a16="http://schemas.microsoft.com/office/drawing/2014/main" val="20004"/>
                    </a:ext>
                  </a:extLst>
                </a:gridCol>
                <a:gridCol w="430946">
                  <a:extLst>
                    <a:ext uri="{9D8B030D-6E8A-4147-A177-3AD203B41FA5}">
                      <a16:colId xmlns:a16="http://schemas.microsoft.com/office/drawing/2014/main" val="20005"/>
                    </a:ext>
                  </a:extLst>
                </a:gridCol>
                <a:gridCol w="416331">
                  <a:extLst>
                    <a:ext uri="{9D8B030D-6E8A-4147-A177-3AD203B41FA5}">
                      <a16:colId xmlns:a16="http://schemas.microsoft.com/office/drawing/2014/main" val="20006"/>
                    </a:ext>
                  </a:extLst>
                </a:gridCol>
                <a:gridCol w="416331">
                  <a:extLst>
                    <a:ext uri="{9D8B030D-6E8A-4147-A177-3AD203B41FA5}">
                      <a16:colId xmlns:a16="http://schemas.microsoft.com/office/drawing/2014/main" val="20007"/>
                    </a:ext>
                  </a:extLst>
                </a:gridCol>
                <a:gridCol w="416331">
                  <a:extLst>
                    <a:ext uri="{9D8B030D-6E8A-4147-A177-3AD203B41FA5}">
                      <a16:colId xmlns:a16="http://schemas.microsoft.com/office/drawing/2014/main" val="20008"/>
                    </a:ext>
                  </a:extLst>
                </a:gridCol>
                <a:gridCol w="416331">
                  <a:extLst>
                    <a:ext uri="{9D8B030D-6E8A-4147-A177-3AD203B41FA5}">
                      <a16:colId xmlns:a16="http://schemas.microsoft.com/office/drawing/2014/main" val="20009"/>
                    </a:ext>
                  </a:extLst>
                </a:gridCol>
                <a:gridCol w="416331">
                  <a:extLst>
                    <a:ext uri="{9D8B030D-6E8A-4147-A177-3AD203B41FA5}">
                      <a16:colId xmlns:a16="http://schemas.microsoft.com/office/drawing/2014/main" val="20010"/>
                    </a:ext>
                  </a:extLst>
                </a:gridCol>
                <a:gridCol w="416331">
                  <a:extLst>
                    <a:ext uri="{9D8B030D-6E8A-4147-A177-3AD203B41FA5}">
                      <a16:colId xmlns:a16="http://schemas.microsoft.com/office/drawing/2014/main" val="20011"/>
                    </a:ext>
                  </a:extLst>
                </a:gridCol>
                <a:gridCol w="446001">
                  <a:extLst>
                    <a:ext uri="{9D8B030D-6E8A-4147-A177-3AD203B41FA5}">
                      <a16:colId xmlns:a16="http://schemas.microsoft.com/office/drawing/2014/main" val="20012"/>
                    </a:ext>
                  </a:extLst>
                </a:gridCol>
                <a:gridCol w="446001">
                  <a:extLst>
                    <a:ext uri="{9D8B030D-6E8A-4147-A177-3AD203B41FA5}">
                      <a16:colId xmlns:a16="http://schemas.microsoft.com/office/drawing/2014/main" val="20013"/>
                    </a:ext>
                  </a:extLst>
                </a:gridCol>
                <a:gridCol w="446001">
                  <a:extLst>
                    <a:ext uri="{9D8B030D-6E8A-4147-A177-3AD203B41FA5}">
                      <a16:colId xmlns:a16="http://schemas.microsoft.com/office/drawing/2014/main" val="20014"/>
                    </a:ext>
                  </a:extLst>
                </a:gridCol>
                <a:gridCol w="446001">
                  <a:extLst>
                    <a:ext uri="{9D8B030D-6E8A-4147-A177-3AD203B41FA5}">
                      <a16:colId xmlns:a16="http://schemas.microsoft.com/office/drawing/2014/main" val="20015"/>
                    </a:ext>
                  </a:extLst>
                </a:gridCol>
              </a:tblGrid>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chemeClr val="tx1"/>
                          </a:solidFill>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chemeClr val="tx1"/>
                          </a:solidFill>
                          <a:latin typeface="OpenDyslexicAlta" pitchFamily="2" charset="77"/>
                          <a:ea typeface="OpenDyslexic" charset="0"/>
                          <a:cs typeface="OpenDyslexic"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solidFill>
                            <a:srgbClr val="FF3860"/>
                          </a:solidFill>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i="0" dirty="0">
                          <a:latin typeface="OpenDyslexicAlta" pitchFamily="2" charset="77"/>
                          <a:ea typeface="OpenDyslexic" charset="0"/>
                          <a:cs typeface="OpenDyslexic" charset="0"/>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solidFill>
                            <a:srgbClr val="FF3860"/>
                          </a:solidFill>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err="1">
                          <a:latin typeface="OpenDyslexicAlta" pitchFamily="2" charset="77"/>
                          <a:ea typeface="OpenDyslexic" charset="0"/>
                          <a:cs typeface="OpenDyslexic" charset="0"/>
                        </a:rPr>
                        <a:t>i</a:t>
                      </a:r>
                      <a:endParaRPr lang="en-GB"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solidFill>
                            <a:srgbClr val="FF3860"/>
                          </a:solidFill>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0866">
                <a:tc>
                  <a:txBody>
                    <a:bodyPr/>
                    <a:lstStyle/>
                    <a:p>
                      <a:pPr algn="ctr"/>
                      <a:r>
                        <a:rPr lang="en-GB" sz="1800" b="0" i="0" dirty="0">
                          <a:solidFill>
                            <a:srgbClr val="FF3860"/>
                          </a:solidFill>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solidFill>
                            <a:srgbClr val="FF3860"/>
                          </a:solidFill>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10866">
                <a:tc>
                  <a:txBody>
                    <a:bodyPr/>
                    <a:lstStyle/>
                    <a:p>
                      <a:pPr algn="ctr"/>
                      <a:r>
                        <a:rPr lang="en-GB" sz="1800" b="0" i="0" dirty="0">
                          <a:solidFill>
                            <a:srgbClr val="FF3860"/>
                          </a:solidFill>
                          <a:latin typeface="OpenDyslexicAlta" pitchFamily="2" charset="77"/>
                          <a:ea typeface="OpenDyslexic" charset="0"/>
                          <a:cs typeface="OpenDyslexic"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err="1">
                          <a:solidFill>
                            <a:srgbClr val="FF3860"/>
                          </a:solidFill>
                          <a:latin typeface="OpenDyslexicAlta" pitchFamily="2" charset="77"/>
                          <a:ea typeface="OpenDyslexic" charset="0"/>
                          <a:cs typeface="OpenDyslexic" charset="0"/>
                        </a:rPr>
                        <a:t>i</a:t>
                      </a:r>
                      <a:endParaRPr lang="en-GB" sz="1800" b="0" i="0" dirty="0">
                        <a:solidFill>
                          <a:srgbClr val="FF3860"/>
                        </a:solidFill>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10866">
                <a:tc>
                  <a:txBody>
                    <a:bodyPr/>
                    <a:lstStyle/>
                    <a:p>
                      <a:pPr algn="ctr"/>
                      <a:r>
                        <a:rPr lang="en-GB" sz="1800" b="0" i="0" dirty="0">
                          <a:latin typeface="OpenDyslexicAlta" pitchFamily="2" charset="77"/>
                          <a:ea typeface="OpenDyslexic" charset="0"/>
                          <a:cs typeface="OpenDyslexic" charset="0"/>
                        </a:rPr>
                        <a:t>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rgbClr val="FF3860"/>
                          </a:solidFill>
                          <a:latin typeface="OpenDyslexicAlta" pitchFamily="2" charset="77"/>
                          <a:ea typeface="OpenDyslexic" charset="0"/>
                          <a:cs typeface="OpenDyslexic"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latin typeface="OpenDyslexicAlta" pitchFamily="2" charset="77"/>
                          <a:ea typeface="OpenDyslexic" charset="0"/>
                          <a:cs typeface="OpenDyslexic"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83FF"/>
                    </a:solid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410866">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i="0" dirty="0">
                        <a:latin typeface="OpenDyslexicAlta" pitchFamily="2" charset="77"/>
                        <a:ea typeface="OpenDyslexic" charset="0"/>
                        <a:cs typeface="OpenDyslexic"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bl>
          </a:graphicData>
        </a:graphic>
      </p:graphicFrame>
      <p:sp>
        <p:nvSpPr>
          <p:cNvPr id="11" name="TextBox 10"/>
          <p:cNvSpPr txBox="1"/>
          <p:nvPr/>
        </p:nvSpPr>
        <p:spPr>
          <a:xfrm>
            <a:off x="8245930" y="5399315"/>
            <a:ext cx="3488870" cy="923330"/>
          </a:xfrm>
          <a:prstGeom prst="rect">
            <a:avLst/>
          </a:prstGeom>
          <a:solidFill>
            <a:srgbClr val="FF7E79"/>
          </a:solidFill>
          <a:ln>
            <a:solidFill>
              <a:schemeClr val="tx1"/>
            </a:solidFill>
          </a:ln>
        </p:spPr>
        <p:txBody>
          <a:bodyPr wrap="square" rtlCol="0">
            <a:spAutoFit/>
          </a:bodyPr>
          <a:lstStyle/>
          <a:p>
            <a:pPr algn="ctr"/>
            <a:r>
              <a:rPr lang="en-GB" dirty="0">
                <a:latin typeface="OpenDyslexicAlta" pitchFamily="2" charset="77"/>
                <a:ea typeface="OpenDyslexic" charset="0"/>
                <a:cs typeface="OpenDyslexic" charset="0"/>
              </a:rPr>
              <a:t>Insert the missing letters into your spellings to find a new word. </a:t>
            </a:r>
          </a:p>
        </p:txBody>
      </p:sp>
    </p:spTree>
    <p:extLst>
      <p:ext uri="{BB962C8B-B14F-4D97-AF65-F5344CB8AC3E}">
        <p14:creationId xmlns:p14="http://schemas.microsoft.com/office/powerpoint/2010/main" val="513034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lling Shed" id="{C4F81C86-5779-0E48-81E5-305447788964}" vid="{2F96E78E-4C51-8449-B2C6-B9B70AAE1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17998</TotalTime>
  <Words>636</Words>
  <Application>Microsoft Macintosh PowerPoint</Application>
  <PresentationFormat>Widescreen</PresentationFormat>
  <Paragraphs>233</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OpenDyslexicAlta</vt:lpstr>
      <vt:lpstr>Muli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Spelling Shed 🐝</dc:title>
  <dc:creator>Rob Smith</dc:creator>
  <cp:lastModifiedBy>Martin Saunders</cp:lastModifiedBy>
  <cp:revision>338</cp:revision>
  <cp:lastPrinted>2018-10-20T14:59:28Z</cp:lastPrinted>
  <dcterms:created xsi:type="dcterms:W3CDTF">2018-08-06T08:16:18Z</dcterms:created>
  <dcterms:modified xsi:type="dcterms:W3CDTF">2020-06-16T18:02:10Z</dcterms:modified>
</cp:coreProperties>
</file>