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2"/>
  </p:notesMasterIdLst>
  <p:handoutMasterIdLst>
    <p:handoutMasterId r:id="rId13"/>
  </p:handoutMasterIdLst>
  <p:sldIdLst>
    <p:sldId id="425" r:id="rId2"/>
    <p:sldId id="274" r:id="rId3"/>
    <p:sldId id="478" r:id="rId4"/>
    <p:sldId id="288" r:id="rId5"/>
    <p:sldId id="289" r:id="rId6"/>
    <p:sldId id="290" r:id="rId7"/>
    <p:sldId id="291" r:id="rId8"/>
    <p:sldId id="278" r:id="rId9"/>
    <p:sldId id="479" r:id="rId10"/>
    <p:sldId id="286" r:id="rId11"/>
  </p:sldIdLst>
  <p:sldSz cx="12192000" cy="6858000"/>
  <p:notesSz cx="6858000" cy="9144000"/>
  <p:embeddedFontLst>
    <p:embeddedFont>
      <p:font typeface="Muli" pitchFamily="2" charset="77"/>
      <p:regular r:id="rId14"/>
      <p:bold r:id="rId15"/>
    </p:embeddedFont>
    <p:embeddedFont>
      <p:font typeface="OpenDyslexicAlta" pitchFamily="2" charset="77"/>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86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45" autoAdjust="0"/>
    <p:restoredTop sz="87211" autoAdjust="0"/>
  </p:normalViewPr>
  <p:slideViewPr>
    <p:cSldViewPr snapToGrid="0" snapToObjects="1">
      <p:cViewPr varScale="1">
        <p:scale>
          <a:sx n="111" d="100"/>
          <a:sy n="111" d="100"/>
        </p:scale>
        <p:origin x="600" y="192"/>
      </p:cViewPr>
      <p:guideLst/>
    </p:cSldViewPr>
  </p:slideViewPr>
  <p:notesTextViewPr>
    <p:cViewPr>
      <p:scale>
        <a:sx n="1" d="1"/>
        <a:sy n="1" d="1"/>
      </p:scale>
      <p:origin x="0" y="0"/>
    </p:cViewPr>
  </p:notesTextViewPr>
  <p:notesViewPr>
    <p:cSldViewPr snapToGrid="0" snapToObjects="1">
      <p:cViewPr varScale="1">
        <p:scale>
          <a:sx n="90" d="100"/>
          <a:sy n="90" d="100"/>
        </p:scale>
        <p:origin x="384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86F298-EB3E-D446-A729-C248AB8A5D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latin typeface="Muli" pitchFamily="2" charset="77"/>
            </a:endParaRPr>
          </a:p>
        </p:txBody>
      </p:sp>
      <p:sp>
        <p:nvSpPr>
          <p:cNvPr id="3" name="Date Placeholder 2">
            <a:extLst>
              <a:ext uri="{FF2B5EF4-FFF2-40B4-BE49-F238E27FC236}">
                <a16:creationId xmlns:a16="http://schemas.microsoft.com/office/drawing/2014/main" id="{F37BEABC-4AC1-4C4F-BDDB-0B8FF7D20C2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670555-72D4-BF40-B685-8412B7FA50E9}" type="datetimeFigureOut">
              <a:rPr lang="en-GB" smtClean="0">
                <a:latin typeface="Muli" pitchFamily="2" charset="77"/>
              </a:rPr>
              <a:t>16/06/2020</a:t>
            </a:fld>
            <a:endParaRPr lang="en-GB" dirty="0">
              <a:latin typeface="Muli" pitchFamily="2" charset="77"/>
            </a:endParaRPr>
          </a:p>
        </p:txBody>
      </p:sp>
      <p:sp>
        <p:nvSpPr>
          <p:cNvPr id="4" name="Footer Placeholder 3">
            <a:extLst>
              <a:ext uri="{FF2B5EF4-FFF2-40B4-BE49-F238E27FC236}">
                <a16:creationId xmlns:a16="http://schemas.microsoft.com/office/drawing/2014/main" id="{67DF2A76-21C6-4F49-AC41-288B2976B3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latin typeface="Muli" pitchFamily="2" charset="77"/>
            </a:endParaRPr>
          </a:p>
        </p:txBody>
      </p:sp>
      <p:sp>
        <p:nvSpPr>
          <p:cNvPr id="5" name="Slide Number Placeholder 4">
            <a:extLst>
              <a:ext uri="{FF2B5EF4-FFF2-40B4-BE49-F238E27FC236}">
                <a16:creationId xmlns:a16="http://schemas.microsoft.com/office/drawing/2014/main" id="{B0984667-866C-EF45-A262-122686295C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C7A863-B317-0C4D-8D45-833380E63946}" type="slidenum">
              <a:rPr lang="en-GB" smtClean="0">
                <a:latin typeface="Muli" pitchFamily="2" charset="77"/>
              </a:rPr>
              <a:t>‹#›</a:t>
            </a:fld>
            <a:endParaRPr lang="en-GB" dirty="0">
              <a:latin typeface="Muli" pitchFamily="2" charset="77"/>
            </a:endParaRPr>
          </a:p>
        </p:txBody>
      </p:sp>
    </p:spTree>
    <p:extLst>
      <p:ext uri="{BB962C8B-B14F-4D97-AF65-F5344CB8AC3E}">
        <p14:creationId xmlns:p14="http://schemas.microsoft.com/office/powerpoint/2010/main" val="420335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Muli" pitchFamily="2" charset="77"/>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Muli" pitchFamily="2" charset="77"/>
              </a:defRPr>
            </a:lvl1pPr>
          </a:lstStyle>
          <a:p>
            <a:fld id="{9C363ADC-09E6-FD4B-932E-4485A3F0108B}" type="datetimeFigureOut">
              <a:rPr lang="en-GB" smtClean="0"/>
              <a:pPr/>
              <a:t>16/06/2020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Muli" pitchFamily="2" charset="77"/>
              </a:defRPr>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Muli" pitchFamily="2" charset="77"/>
              </a:defRPr>
            </a:lvl1pPr>
          </a:lstStyle>
          <a:p>
            <a:fld id="{5C7C66A0-413B-D942-BD25-075929779430}" type="slidenum">
              <a:rPr lang="en-GB" smtClean="0"/>
              <a:pPr/>
              <a:t>‹#›</a:t>
            </a:fld>
            <a:endParaRPr lang="en-GB" dirty="0"/>
          </a:p>
        </p:txBody>
      </p:sp>
    </p:spTree>
    <p:extLst>
      <p:ext uri="{BB962C8B-B14F-4D97-AF65-F5344CB8AC3E}">
        <p14:creationId xmlns:p14="http://schemas.microsoft.com/office/powerpoint/2010/main" val="78530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Muli" pitchFamily="2" charset="77"/>
        <a:ea typeface="+mn-ea"/>
        <a:cs typeface="+mn-cs"/>
      </a:defRPr>
    </a:lvl1pPr>
    <a:lvl2pPr marL="457200" algn="l" defTabSz="914400" rtl="0" eaLnBrk="1" latinLnBrk="0" hangingPunct="1">
      <a:defRPr sz="1200" b="0" i="0" kern="1200">
        <a:solidFill>
          <a:schemeClr val="tx1"/>
        </a:solidFill>
        <a:latin typeface="Muli" pitchFamily="2" charset="77"/>
        <a:ea typeface="+mn-ea"/>
        <a:cs typeface="+mn-cs"/>
      </a:defRPr>
    </a:lvl2pPr>
    <a:lvl3pPr marL="914400" algn="l" defTabSz="914400" rtl="0" eaLnBrk="1" latinLnBrk="0" hangingPunct="1">
      <a:defRPr sz="1200" b="0" i="0" kern="1200">
        <a:solidFill>
          <a:schemeClr val="tx1"/>
        </a:solidFill>
        <a:latin typeface="Muli" pitchFamily="2" charset="77"/>
        <a:ea typeface="+mn-ea"/>
        <a:cs typeface="+mn-cs"/>
      </a:defRPr>
    </a:lvl3pPr>
    <a:lvl4pPr marL="1371600" algn="l" defTabSz="914400" rtl="0" eaLnBrk="1" latinLnBrk="0" hangingPunct="1">
      <a:defRPr sz="1200" b="0" i="0" kern="1200">
        <a:solidFill>
          <a:schemeClr val="tx1"/>
        </a:solidFill>
        <a:latin typeface="Muli" pitchFamily="2" charset="77"/>
        <a:ea typeface="+mn-ea"/>
        <a:cs typeface="+mn-cs"/>
      </a:defRPr>
    </a:lvl4pPr>
    <a:lvl5pPr marL="1828800" algn="l" defTabSz="914400" rtl="0" eaLnBrk="1" latinLnBrk="0" hangingPunct="1">
      <a:defRPr sz="1200" b="0" i="0" kern="1200">
        <a:solidFill>
          <a:schemeClr val="tx1"/>
        </a:solidFill>
        <a:latin typeface="Muli"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1</a:t>
            </a:fld>
            <a:endParaRPr lang="en-GB"/>
          </a:p>
        </p:txBody>
      </p:sp>
    </p:spTree>
    <p:extLst>
      <p:ext uri="{BB962C8B-B14F-4D97-AF65-F5344CB8AC3E}">
        <p14:creationId xmlns:p14="http://schemas.microsoft.com/office/powerpoint/2010/main" val="70563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2</a:t>
            </a:fld>
            <a:endParaRPr lang="en-GB"/>
          </a:p>
        </p:txBody>
      </p:sp>
    </p:spTree>
    <p:extLst>
      <p:ext uri="{BB962C8B-B14F-4D97-AF65-F5344CB8AC3E}">
        <p14:creationId xmlns:p14="http://schemas.microsoft.com/office/powerpoint/2010/main" val="2788406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3</a:t>
            </a:fld>
            <a:endParaRPr lang="en-GB"/>
          </a:p>
        </p:txBody>
      </p:sp>
    </p:spTree>
    <p:extLst>
      <p:ext uri="{BB962C8B-B14F-4D97-AF65-F5344CB8AC3E}">
        <p14:creationId xmlns:p14="http://schemas.microsoft.com/office/powerpoint/2010/main" val="240940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4</a:t>
            </a:fld>
            <a:endParaRPr lang="en-GB"/>
          </a:p>
        </p:txBody>
      </p:sp>
    </p:spTree>
    <p:extLst>
      <p:ext uri="{BB962C8B-B14F-4D97-AF65-F5344CB8AC3E}">
        <p14:creationId xmlns:p14="http://schemas.microsoft.com/office/powerpoint/2010/main" val="2402200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5</a:t>
            </a:fld>
            <a:endParaRPr lang="en-GB"/>
          </a:p>
        </p:txBody>
      </p:sp>
    </p:spTree>
    <p:extLst>
      <p:ext uri="{BB962C8B-B14F-4D97-AF65-F5344CB8AC3E}">
        <p14:creationId xmlns:p14="http://schemas.microsoft.com/office/powerpoint/2010/main" val="229403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6</a:t>
            </a:fld>
            <a:endParaRPr lang="en-GB"/>
          </a:p>
        </p:txBody>
      </p:sp>
    </p:spTree>
    <p:extLst>
      <p:ext uri="{BB962C8B-B14F-4D97-AF65-F5344CB8AC3E}">
        <p14:creationId xmlns:p14="http://schemas.microsoft.com/office/powerpoint/2010/main" val="932503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7</a:t>
            </a:fld>
            <a:endParaRPr lang="en-GB"/>
          </a:p>
        </p:txBody>
      </p:sp>
    </p:spTree>
    <p:extLst>
      <p:ext uri="{BB962C8B-B14F-4D97-AF65-F5344CB8AC3E}">
        <p14:creationId xmlns:p14="http://schemas.microsoft.com/office/powerpoint/2010/main" val="1392285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F5FFFCE-C207-2846-8718-D75C344C8C89}"/>
              </a:ext>
            </a:extLst>
          </p:cNvPr>
          <p:cNvSpPr/>
          <p:nvPr userDrawn="1"/>
        </p:nvSpPr>
        <p:spPr>
          <a:xfrm>
            <a:off x="1523999" y="4809505"/>
            <a:ext cx="9144000" cy="1428689"/>
          </a:xfrm>
          <a:prstGeom prst="rect">
            <a:avLst/>
          </a:prstGeom>
          <a:solidFill>
            <a:srgbClr val="FFFFFF">
              <a:alpha val="90196"/>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18" name="Rectangle 17">
            <a:extLst>
              <a:ext uri="{FF2B5EF4-FFF2-40B4-BE49-F238E27FC236}">
                <a16:creationId xmlns:a16="http://schemas.microsoft.com/office/drawing/2014/main" id="{32C481A8-D80A-304F-BD4D-4ACD9B3D8E7E}"/>
              </a:ext>
            </a:extLst>
          </p:cNvPr>
          <p:cNvSpPr/>
          <p:nvPr userDrawn="1"/>
        </p:nvSpPr>
        <p:spPr>
          <a:xfrm>
            <a:off x="3465322" y="2902739"/>
            <a:ext cx="5261355" cy="795646"/>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3" name="Subtitle 2"/>
          <p:cNvSpPr>
            <a:spLocks noGrp="1"/>
          </p:cNvSpPr>
          <p:nvPr>
            <p:ph type="subTitle" idx="1"/>
          </p:nvPr>
        </p:nvSpPr>
        <p:spPr>
          <a:xfrm>
            <a:off x="1523999" y="4809506"/>
            <a:ext cx="9144000" cy="1428689"/>
          </a:xfrm>
        </p:spPr>
        <p:txBody>
          <a:bodyPr anchor="ctr"/>
          <a:lstStyle>
            <a:lvl1pPr marL="0" indent="0" algn="ctr">
              <a:lnSpc>
                <a:spcPct val="15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9" name="Picture 8">
            <a:extLst>
              <a:ext uri="{FF2B5EF4-FFF2-40B4-BE49-F238E27FC236}">
                <a16:creationId xmlns:a16="http://schemas.microsoft.com/office/drawing/2014/main" id="{C8310848-5352-7949-AABA-914363C424E6}"/>
              </a:ext>
            </a:extLst>
          </p:cNvPr>
          <p:cNvPicPr>
            <a:picLocks noChangeAspect="1"/>
          </p:cNvPicPr>
          <p:nvPr userDrawn="1"/>
        </p:nvPicPr>
        <p:blipFill>
          <a:blip r:embed="rId2"/>
          <a:stretch>
            <a:fillRect/>
          </a:stretch>
        </p:blipFill>
        <p:spPr>
          <a:xfrm>
            <a:off x="2990849" y="1261687"/>
            <a:ext cx="6210300" cy="1079500"/>
          </a:xfrm>
          <a:prstGeom prst="rect">
            <a:avLst/>
          </a:prstGeom>
        </p:spPr>
      </p:pic>
      <p:sp>
        <p:nvSpPr>
          <p:cNvPr id="14" name="Text Placeholder 13">
            <a:extLst>
              <a:ext uri="{FF2B5EF4-FFF2-40B4-BE49-F238E27FC236}">
                <a16:creationId xmlns:a16="http://schemas.microsoft.com/office/drawing/2014/main" id="{B2F3C88D-BF6E-6D4C-9A25-CACB03AA208B}"/>
              </a:ext>
            </a:extLst>
          </p:cNvPr>
          <p:cNvSpPr>
            <a:spLocks noGrp="1"/>
          </p:cNvSpPr>
          <p:nvPr>
            <p:ph type="body" sz="quarter" idx="13" hasCustomPrompt="1"/>
          </p:nvPr>
        </p:nvSpPr>
        <p:spPr>
          <a:xfrm>
            <a:off x="4971061"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5" name="TextBox 14">
            <a:extLst>
              <a:ext uri="{FF2B5EF4-FFF2-40B4-BE49-F238E27FC236}">
                <a16:creationId xmlns:a16="http://schemas.microsoft.com/office/drawing/2014/main" id="{A1D45BA0-7B16-364F-96FA-7CCD74809633}"/>
              </a:ext>
            </a:extLst>
          </p:cNvPr>
          <p:cNvSpPr txBox="1"/>
          <p:nvPr userDrawn="1"/>
        </p:nvSpPr>
        <p:spPr>
          <a:xfrm>
            <a:off x="4038600" y="3115896"/>
            <a:ext cx="932462" cy="369332"/>
          </a:xfrm>
          <a:prstGeom prst="rect">
            <a:avLst/>
          </a:prstGeom>
          <a:noFill/>
        </p:spPr>
        <p:txBody>
          <a:bodyPr wrap="square" rtlCol="0">
            <a:spAutoFit/>
          </a:bodyPr>
          <a:lstStyle/>
          <a:p>
            <a:r>
              <a:rPr lang="en-GB" b="0" i="0" dirty="0">
                <a:latin typeface="Muli" pitchFamily="2" charset="77"/>
              </a:rPr>
              <a:t>Stage:</a:t>
            </a:r>
          </a:p>
        </p:txBody>
      </p:sp>
      <p:sp>
        <p:nvSpPr>
          <p:cNvPr id="16" name="Text Placeholder 13">
            <a:extLst>
              <a:ext uri="{FF2B5EF4-FFF2-40B4-BE49-F238E27FC236}">
                <a16:creationId xmlns:a16="http://schemas.microsoft.com/office/drawing/2014/main" id="{204E8ED3-ED92-2F44-AA0C-C3500973984C}"/>
              </a:ext>
            </a:extLst>
          </p:cNvPr>
          <p:cNvSpPr>
            <a:spLocks noGrp="1"/>
          </p:cNvSpPr>
          <p:nvPr>
            <p:ph type="body" sz="quarter" idx="14" hasCustomPrompt="1"/>
          </p:nvPr>
        </p:nvSpPr>
        <p:spPr>
          <a:xfrm>
            <a:off x="7047550"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7" name="TextBox 16">
            <a:extLst>
              <a:ext uri="{FF2B5EF4-FFF2-40B4-BE49-F238E27FC236}">
                <a16:creationId xmlns:a16="http://schemas.microsoft.com/office/drawing/2014/main" id="{543EE4B3-C0E4-AE42-921D-72A75F2D0332}"/>
              </a:ext>
            </a:extLst>
          </p:cNvPr>
          <p:cNvSpPr txBox="1"/>
          <p:nvPr userDrawn="1"/>
        </p:nvSpPr>
        <p:spPr>
          <a:xfrm>
            <a:off x="6285633" y="3115896"/>
            <a:ext cx="761917" cy="369332"/>
          </a:xfrm>
          <a:prstGeom prst="rect">
            <a:avLst/>
          </a:prstGeom>
          <a:noFill/>
        </p:spPr>
        <p:txBody>
          <a:bodyPr wrap="square" rtlCol="0">
            <a:spAutoFit/>
          </a:bodyPr>
          <a:lstStyle/>
          <a:p>
            <a:r>
              <a:rPr lang="en-GB" b="0" i="0" dirty="0">
                <a:latin typeface="Muli" pitchFamily="2" charset="77"/>
              </a:rPr>
              <a:t>List:</a:t>
            </a:r>
          </a:p>
        </p:txBody>
      </p:sp>
    </p:spTree>
    <p:extLst>
      <p:ext uri="{BB962C8B-B14F-4D97-AF65-F5344CB8AC3E}">
        <p14:creationId xmlns:p14="http://schemas.microsoft.com/office/powerpoint/2010/main" val="196182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68980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514044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007757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8444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10792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22C0101-D23A-5C4E-A28F-EEE925C2BAFE}"/>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68736134"/>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graphicFrame>
        <p:nvGraphicFramePr>
          <p:cNvPr id="12" name="Table 11">
            <a:extLst>
              <a:ext uri="{FF2B5EF4-FFF2-40B4-BE49-F238E27FC236}">
                <a16:creationId xmlns:a16="http://schemas.microsoft.com/office/drawing/2014/main" id="{9C5803DD-6F71-4F43-8676-686F6A0B910E}"/>
              </a:ext>
            </a:extLst>
          </p:cNvPr>
          <p:cNvGraphicFramePr>
            <a:graphicFrameLocks noGrp="1"/>
          </p:cNvGraphicFramePr>
          <p:nvPr userDrawn="1">
            <p:extLst>
              <p:ext uri="{D42A27DB-BD31-4B8C-83A1-F6EECF244321}">
                <p14:modId xmlns:p14="http://schemas.microsoft.com/office/powerpoint/2010/main" val="2534132394"/>
              </p:ext>
            </p:extLst>
          </p:nvPr>
        </p:nvGraphicFramePr>
        <p:xfrm>
          <a:off x="508000" y="1550668"/>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4129481148"/>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3322346361"/>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158844199"/>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8310354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8598218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0416386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582151694"/>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428086707"/>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49618164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88796945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77378480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659827967"/>
                  </a:ext>
                </a:extLst>
              </a:tr>
            </a:tbl>
          </a:graphicData>
        </a:graphic>
      </p:graphicFrame>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sp>
        <p:nvSpPr>
          <p:cNvPr id="21" name="Content Placeholder 20">
            <a:extLst>
              <a:ext uri="{FF2B5EF4-FFF2-40B4-BE49-F238E27FC236}">
                <a16:creationId xmlns:a16="http://schemas.microsoft.com/office/drawing/2014/main" id="{DDF07794-DDE5-1748-AA98-177CF77DDF88}"/>
              </a:ext>
            </a:extLst>
          </p:cNvPr>
          <p:cNvSpPr>
            <a:spLocks noGrp="1"/>
          </p:cNvSpPr>
          <p:nvPr>
            <p:ph sz="quarter" idx="18"/>
          </p:nvPr>
        </p:nvSpPr>
        <p:spPr>
          <a:xfrm>
            <a:off x="3425190" y="1354611"/>
            <a:ext cx="8382000" cy="5268914"/>
          </a:xfrm>
        </p:spPr>
        <p:txBody>
          <a:bodyPr>
            <a:normAutofit/>
          </a:bodyPr>
          <a:lstStyle>
            <a:lvl1pPr>
              <a:defRPr lang="en-GB" sz="1800" b="0" i="0" kern="1200" dirty="0">
                <a:solidFill>
                  <a:prstClr val="black"/>
                </a:solidFill>
                <a:latin typeface="OpenDyslexicAlta" pitchFamily="2" charset="77"/>
                <a:ea typeface="OpenDyslexicAlta" pitchFamily="2" charset="77"/>
                <a:cs typeface="OpenDyslexicAlta" pitchFamily="2" charset="77"/>
              </a:defRPr>
            </a:lvl1pPr>
            <a:lvl2pPr>
              <a:defRPr/>
            </a:lvl2pPr>
            <a:lvl3pPr>
              <a:defRPr/>
            </a:lvl3pPr>
            <a:lvl4pPr>
              <a:defRPr/>
            </a:lvl4pPr>
            <a:lvl5pPr>
              <a:defRPr/>
            </a:lvl5pPr>
          </a:lstStyle>
          <a:p>
            <a:pPr marL="0" lvl="0" indent="0" algn="l" defTabSz="914400" rtl="0" eaLnBrk="1" latinLnBrk="0" hangingPunct="1">
              <a:lnSpc>
                <a:spcPct val="100000"/>
              </a:lnSpc>
              <a:spcBef>
                <a:spcPts val="0"/>
              </a:spcBef>
              <a:buFont typeface="Arial"/>
              <a:buNone/>
            </a:pPr>
            <a:r>
              <a:rPr lang="en-US" dirty="0"/>
              <a:t>Edit Master text styles</a:t>
            </a:r>
          </a:p>
          <a:p>
            <a:pPr marL="0" lvl="0" indent="0" algn="l" defTabSz="914400" rtl="0" eaLnBrk="1" latinLnBrk="0" hangingPunct="1">
              <a:lnSpc>
                <a:spcPct val="100000"/>
              </a:lnSpc>
              <a:spcBef>
                <a:spcPts val="0"/>
              </a:spcBef>
              <a:buFont typeface="Arial"/>
              <a:buNone/>
            </a:pPr>
            <a:r>
              <a:rPr lang="en-US" dirty="0"/>
              <a:t>Second level</a:t>
            </a:r>
          </a:p>
          <a:p>
            <a:pPr marL="0" lvl="0" indent="0" algn="l" defTabSz="914400" rtl="0" eaLnBrk="1" latinLnBrk="0" hangingPunct="1">
              <a:lnSpc>
                <a:spcPct val="100000"/>
              </a:lnSpc>
              <a:spcBef>
                <a:spcPts val="0"/>
              </a:spcBef>
              <a:buFont typeface="Arial"/>
              <a:buNone/>
            </a:pPr>
            <a:r>
              <a:rPr lang="en-US" dirty="0"/>
              <a:t>Third level</a:t>
            </a:r>
          </a:p>
          <a:p>
            <a:pPr marL="0" lvl="0" indent="0" algn="l" defTabSz="914400" rtl="0" eaLnBrk="1" latinLnBrk="0" hangingPunct="1">
              <a:lnSpc>
                <a:spcPct val="100000"/>
              </a:lnSpc>
              <a:spcBef>
                <a:spcPts val="0"/>
              </a:spcBef>
              <a:buFont typeface="Arial"/>
              <a:buNone/>
            </a:pPr>
            <a:r>
              <a:rPr lang="en-US" dirty="0"/>
              <a:t>Fourth level</a:t>
            </a:r>
          </a:p>
          <a:p>
            <a:pPr marL="0" lvl="0" indent="0" algn="l" defTabSz="914400" rtl="0" eaLnBrk="1" latinLnBrk="0" hangingPunct="1">
              <a:lnSpc>
                <a:spcPct val="100000"/>
              </a:lnSpc>
              <a:spcBef>
                <a:spcPts val="0"/>
              </a:spcBef>
              <a:buFont typeface="Arial"/>
              <a:buNone/>
            </a:pPr>
            <a:r>
              <a:rPr lang="en-US" dirty="0"/>
              <a:t>Fifth level</a:t>
            </a:r>
            <a:endParaRPr lang="en-GB" dirty="0"/>
          </a:p>
        </p:txBody>
      </p:sp>
      <p:pic>
        <p:nvPicPr>
          <p:cNvPr id="22" name="Picture 21">
            <a:extLst>
              <a:ext uri="{FF2B5EF4-FFF2-40B4-BE49-F238E27FC236}">
                <a16:creationId xmlns:a16="http://schemas.microsoft.com/office/drawing/2014/main" id="{1DD0F53D-1FF4-844C-9CFA-9D8546D499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56297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ok cover write chec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633CE64-A964-3E46-A3DD-F645847941CD}"/>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13" name="Table 12">
            <a:extLst>
              <a:ext uri="{FF2B5EF4-FFF2-40B4-BE49-F238E27FC236}">
                <a16:creationId xmlns:a16="http://schemas.microsoft.com/office/drawing/2014/main" id="{EDA57134-93E0-C141-B390-3DFCA82BCCD7}"/>
              </a:ext>
            </a:extLst>
          </p:cNvPr>
          <p:cNvGraphicFramePr>
            <a:graphicFrameLocks noGrp="1"/>
          </p:cNvGraphicFramePr>
          <p:nvPr userDrawn="1">
            <p:extLst>
              <p:ext uri="{D42A27DB-BD31-4B8C-83A1-F6EECF244321}">
                <p14:modId xmlns:p14="http://schemas.microsoft.com/office/powerpoint/2010/main" val="1613596015"/>
              </p:ext>
            </p:extLst>
          </p:nvPr>
        </p:nvGraphicFramePr>
        <p:xfrm>
          <a:off x="508000" y="1600196"/>
          <a:ext cx="1115060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gridCol w="2787650">
                  <a:extLst>
                    <a:ext uri="{9D8B030D-6E8A-4147-A177-3AD203B41FA5}">
                      <a16:colId xmlns:a16="http://schemas.microsoft.com/office/drawing/2014/main" val="20003"/>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rgbClr val="FF7E79"/>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rgbClr val="FF7E79"/>
                    </a:solidFill>
                  </a:tcPr>
                </a:tc>
                <a:extLst>
                  <a:ext uri="{0D108BD9-81ED-4DB2-BD59-A6C34878D82A}">
                    <a16:rowId xmlns:a16="http://schemas.microsoft.com/office/drawing/2014/main" val="10000"/>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95043656"/>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pic>
        <p:nvPicPr>
          <p:cNvPr id="14" name="Picture 13">
            <a:extLst>
              <a:ext uri="{FF2B5EF4-FFF2-40B4-BE49-F238E27FC236}">
                <a16:creationId xmlns:a16="http://schemas.microsoft.com/office/drawing/2014/main" id="{160B6E23-2996-D04A-9DCA-7750F487B58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1383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p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A7A3E8-3E3C-9545-B15C-D2AF00F7E362}"/>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365125"/>
            <a:ext cx="8780813" cy="1325563"/>
          </a:xfr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8" name="Picture 7">
            <a:extLst>
              <a:ext uri="{FF2B5EF4-FFF2-40B4-BE49-F238E27FC236}">
                <a16:creationId xmlns:a16="http://schemas.microsoft.com/office/drawing/2014/main" id="{49137CCF-D866-694A-979D-58389EC37E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99014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Question p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03F0EC-BACB-B74E-A7F5-23CAB3DFDA3B}"/>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1431925"/>
            <a:ext cx="10515600" cy="1325563"/>
          </a:xfrm>
        </p:spPr>
        <p:txBody>
          <a:bodyPr/>
          <a:lstStyle>
            <a:lvl1pPr algn="ctr">
              <a:defRPr>
                <a:latin typeface="OpenDyslexicAlta" pitchFamily="2" charset="77"/>
              </a:defRPr>
            </a:lvl1pPr>
          </a:lstStyle>
          <a:p>
            <a:r>
              <a:rPr lang="en-US" dirty="0"/>
              <a:t>Click to edit Master title style</a:t>
            </a:r>
            <a:endParaRPr lang="en-GB" dirty="0"/>
          </a:p>
        </p:txBody>
      </p:sp>
      <p:sp>
        <p:nvSpPr>
          <p:cNvPr id="3" name="Content Placeholder 2"/>
          <p:cNvSpPr>
            <a:spLocks noGrp="1"/>
          </p:cNvSpPr>
          <p:nvPr>
            <p:ph idx="1" hasCustomPrompt="1"/>
          </p:nvPr>
        </p:nvSpPr>
        <p:spPr>
          <a:xfrm>
            <a:off x="838200" y="3520441"/>
            <a:ext cx="10515600" cy="2656522"/>
          </a:xfrm>
        </p:spPr>
        <p:txBody>
          <a:bodyPr>
            <a:normAutofit/>
          </a:bodyPr>
          <a:lstStyle>
            <a:lvl1pPr marL="0" indent="0">
              <a:buNone/>
              <a:defRPr sz="4200">
                <a:solidFill>
                  <a:srgbClr val="0070C0"/>
                </a:solidFill>
              </a:defRPr>
            </a:lvl1pPr>
            <a:lvl2pPr>
              <a:defRPr>
                <a:solidFill>
                  <a:srgbClr val="0070C0"/>
                </a:solidFill>
              </a:defRPr>
            </a:lvl2pPr>
            <a:lvl3pPr>
              <a:defRPr>
                <a:solidFill>
                  <a:srgbClr val="0070C0"/>
                </a:solidFill>
              </a:defRPr>
            </a:lvl3pPr>
            <a:lvl4pPr>
              <a:defRPr>
                <a:solidFill>
                  <a:srgbClr val="0070C0"/>
                </a:solidFill>
              </a:defRPr>
            </a:lvl4pPr>
            <a:lvl5pPr>
              <a:defRPr>
                <a:solidFill>
                  <a:srgbClr val="0070C0"/>
                </a:solidFill>
              </a:defRPr>
            </a:lvl5pPr>
          </a:lstStyle>
          <a:p>
            <a:pPr lvl="0"/>
            <a:r>
              <a:rPr lang="en-US" dirty="0"/>
              <a:t>Click to edit Master text styles</a:t>
            </a:r>
          </a:p>
        </p:txBody>
      </p:sp>
      <p:pic>
        <p:nvPicPr>
          <p:cNvPr id="7" name="Picture 6">
            <a:extLst>
              <a:ext uri="{FF2B5EF4-FFF2-40B4-BE49-F238E27FC236}">
                <a16:creationId xmlns:a16="http://schemas.microsoft.com/office/drawing/2014/main" id="{250FF983-7FE9-084E-894E-ADB137A670D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273974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92632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68353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211233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16/06/2020</a:t>
            </a:fld>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962764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1597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0"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0" i="0" kern="1200">
          <a:solidFill>
            <a:schemeClr val="tx1"/>
          </a:solidFill>
          <a:latin typeface="Muli" pitchFamily="2" charset="77"/>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OpenDyslexicAlta" pitchFamily="2" charset="77"/>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OpenDyslexicAlta" pitchFamily="2" charset="77"/>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OpenDyslexicAlta" pitchFamily="2" charset="77"/>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EC3230C-370C-4B41-B9ED-BCB463F0FE0D}"/>
              </a:ext>
            </a:extLst>
          </p:cNvPr>
          <p:cNvSpPr>
            <a:spLocks noGrp="1"/>
          </p:cNvSpPr>
          <p:nvPr>
            <p:ph type="subTitle" idx="1"/>
          </p:nvPr>
        </p:nvSpPr>
        <p:spPr/>
        <p:txBody>
          <a:bodyPr anchor="ctr"/>
          <a:lstStyle/>
          <a:p>
            <a:r>
              <a:rPr lang="en-GB" dirty="0"/>
              <a:t>The prefix ’in-’  can mean both ‘not’ and ‘in’/’into.’ In these spellings the prefix ’in-’ means ‘not.’ </a:t>
            </a:r>
          </a:p>
        </p:txBody>
      </p:sp>
      <p:sp>
        <p:nvSpPr>
          <p:cNvPr id="3" name="Text Placeholder 2">
            <a:extLst>
              <a:ext uri="{FF2B5EF4-FFF2-40B4-BE49-F238E27FC236}">
                <a16:creationId xmlns:a16="http://schemas.microsoft.com/office/drawing/2014/main" id="{538DAE2D-5C07-104D-8EF6-27195B5740D4}"/>
              </a:ext>
            </a:extLst>
          </p:cNvPr>
          <p:cNvSpPr>
            <a:spLocks noGrp="1"/>
          </p:cNvSpPr>
          <p:nvPr>
            <p:ph type="body" sz="quarter" idx="13"/>
          </p:nvPr>
        </p:nvSpPr>
        <p:spPr/>
        <p:txBody>
          <a:bodyPr/>
          <a:lstStyle/>
          <a:p>
            <a:r>
              <a:rPr lang="en-GB" dirty="0"/>
              <a:t>4</a:t>
            </a:r>
          </a:p>
        </p:txBody>
      </p:sp>
      <p:sp>
        <p:nvSpPr>
          <p:cNvPr id="4" name="Text Placeholder 3">
            <a:extLst>
              <a:ext uri="{FF2B5EF4-FFF2-40B4-BE49-F238E27FC236}">
                <a16:creationId xmlns:a16="http://schemas.microsoft.com/office/drawing/2014/main" id="{37D95D58-D54B-3346-AC15-07D342AE762F}"/>
              </a:ext>
            </a:extLst>
          </p:cNvPr>
          <p:cNvSpPr>
            <a:spLocks noGrp="1"/>
          </p:cNvSpPr>
          <p:nvPr>
            <p:ph type="body" sz="quarter" idx="14"/>
          </p:nvPr>
        </p:nvSpPr>
        <p:spPr/>
        <p:txBody>
          <a:bodyPr/>
          <a:lstStyle/>
          <a:p>
            <a:r>
              <a:rPr lang="en-GB" dirty="0"/>
              <a:t>2</a:t>
            </a:r>
          </a:p>
        </p:txBody>
      </p:sp>
    </p:spTree>
    <p:extLst>
      <p:ext uri="{BB962C8B-B14F-4D97-AF65-F5344CB8AC3E}">
        <p14:creationId xmlns:p14="http://schemas.microsoft.com/office/powerpoint/2010/main" val="1770965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75708147"/>
              </p:ext>
            </p:extLst>
          </p:nvPr>
        </p:nvGraphicFramePr>
        <p:xfrm>
          <a:off x="508000" y="1600196"/>
          <a:ext cx="11150598" cy="5029200"/>
        </p:xfrm>
        <a:graphic>
          <a:graphicData uri="http://schemas.openxmlformats.org/drawingml/2006/table">
            <a:tbl>
              <a:tblPr firstRow="1" bandRow="1">
                <a:tableStyleId>{5940675A-B579-460E-94D1-54222C63F5DA}</a:tableStyleId>
              </a:tblPr>
              <a:tblGrid>
                <a:gridCol w="1858433">
                  <a:extLst>
                    <a:ext uri="{9D8B030D-6E8A-4147-A177-3AD203B41FA5}">
                      <a16:colId xmlns:a16="http://schemas.microsoft.com/office/drawing/2014/main" val="20000"/>
                    </a:ext>
                  </a:extLst>
                </a:gridCol>
                <a:gridCol w="1858433">
                  <a:extLst>
                    <a:ext uri="{9D8B030D-6E8A-4147-A177-3AD203B41FA5}">
                      <a16:colId xmlns:a16="http://schemas.microsoft.com/office/drawing/2014/main" val="20001"/>
                    </a:ext>
                  </a:extLst>
                </a:gridCol>
                <a:gridCol w="1858433">
                  <a:extLst>
                    <a:ext uri="{9D8B030D-6E8A-4147-A177-3AD203B41FA5}">
                      <a16:colId xmlns:a16="http://schemas.microsoft.com/office/drawing/2014/main" val="20002"/>
                    </a:ext>
                  </a:extLst>
                </a:gridCol>
                <a:gridCol w="1858433">
                  <a:extLst>
                    <a:ext uri="{9D8B030D-6E8A-4147-A177-3AD203B41FA5}">
                      <a16:colId xmlns:a16="http://schemas.microsoft.com/office/drawing/2014/main" val="20003"/>
                    </a:ext>
                  </a:extLst>
                </a:gridCol>
                <a:gridCol w="1858433">
                  <a:extLst>
                    <a:ext uri="{9D8B030D-6E8A-4147-A177-3AD203B41FA5}">
                      <a16:colId xmlns:a16="http://schemas.microsoft.com/office/drawing/2014/main" val="1140221980"/>
                    </a:ext>
                  </a:extLst>
                </a:gridCol>
                <a:gridCol w="1858433">
                  <a:extLst>
                    <a:ext uri="{9D8B030D-6E8A-4147-A177-3AD203B41FA5}">
                      <a16:colId xmlns:a16="http://schemas.microsoft.com/office/drawing/2014/main" val="2752534428"/>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rgbClr val="FF7E79"/>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4</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5</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rgbClr val="FF7E79"/>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inactive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incorrect</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invisible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insecure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inflexible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indefinite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inelegant</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incurable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inability</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inadequate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2248213"/>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4</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t>The prefix ’in-’  can mean both ‘not’ and ‘in’/’into.’ In these spellings the prefix ’in-’ means ‘not.’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aseline="0" dirty="0"/>
                    </a:p>
                    <a:p>
                      <a:r>
                        <a:rPr lang="en-GB" sz="1400" baseline="0" dirty="0"/>
                        <a:t>Name:</a:t>
                      </a:r>
                      <a:endParaRPr lang="en-GB" sz="1400" dirty="0"/>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2</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7884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DBE228-6D41-A748-9592-1AE43A5B939D}"/>
              </a:ext>
            </a:extLst>
          </p:cNvPr>
          <p:cNvSpPr>
            <a:spLocks noGrp="1"/>
          </p:cNvSpPr>
          <p:nvPr>
            <p:ph type="body" sz="quarter" idx="13"/>
          </p:nvPr>
        </p:nvSpPr>
        <p:spPr/>
        <p:txBody>
          <a:bodyPr/>
          <a:lstStyle/>
          <a:p>
            <a:r>
              <a:rPr lang="en-GB" dirty="0"/>
              <a:t>4</a:t>
            </a:r>
          </a:p>
        </p:txBody>
      </p:sp>
      <p:sp>
        <p:nvSpPr>
          <p:cNvPr id="3" name="Text Placeholder 2">
            <a:extLst>
              <a:ext uri="{FF2B5EF4-FFF2-40B4-BE49-F238E27FC236}">
                <a16:creationId xmlns:a16="http://schemas.microsoft.com/office/drawing/2014/main" id="{65C2B884-3FE8-CF4F-BAE3-4C745B9084D3}"/>
              </a:ext>
            </a:extLst>
          </p:cNvPr>
          <p:cNvSpPr>
            <a:spLocks noGrp="1"/>
          </p:cNvSpPr>
          <p:nvPr>
            <p:ph type="body" sz="quarter" idx="14"/>
          </p:nvPr>
        </p:nvSpPr>
        <p:spPr>
          <a:xfrm>
            <a:off x="1116013" y="788047"/>
            <a:ext cx="427037" cy="362803"/>
          </a:xfrm>
        </p:spPr>
        <p:txBody>
          <a:bodyPr/>
          <a:lstStyle/>
          <a:p>
            <a:r>
              <a:rPr lang="en-GB" dirty="0"/>
              <a:t> 2</a:t>
            </a:r>
          </a:p>
        </p:txBody>
      </p:sp>
      <p:sp>
        <p:nvSpPr>
          <p:cNvPr id="4" name="Text Placeholder 3">
            <a:extLst>
              <a:ext uri="{FF2B5EF4-FFF2-40B4-BE49-F238E27FC236}">
                <a16:creationId xmlns:a16="http://schemas.microsoft.com/office/drawing/2014/main" id="{47B32AF4-9343-2540-89B6-82250EA03E00}"/>
              </a:ext>
            </a:extLst>
          </p:cNvPr>
          <p:cNvSpPr>
            <a:spLocks noGrp="1"/>
          </p:cNvSpPr>
          <p:nvPr>
            <p:ph type="body" sz="quarter" idx="15"/>
          </p:nvPr>
        </p:nvSpPr>
        <p:spPr/>
        <p:txBody>
          <a:bodyPr/>
          <a:lstStyle/>
          <a:p>
            <a:r>
              <a:rPr lang="en-GB" dirty="0"/>
              <a:t>The prefix ’in-’  can mean both ‘not’ and ‘in’/’into.’ In these spellings the prefix ’in-’ means ‘not.’ </a:t>
            </a:r>
          </a:p>
          <a:p>
            <a:endParaRPr lang="en-GB" dirty="0"/>
          </a:p>
        </p:txBody>
      </p:sp>
      <p:sp>
        <p:nvSpPr>
          <p:cNvPr id="5" name="Text Placeholder 4">
            <a:extLst>
              <a:ext uri="{FF2B5EF4-FFF2-40B4-BE49-F238E27FC236}">
                <a16:creationId xmlns:a16="http://schemas.microsoft.com/office/drawing/2014/main" id="{34A36E15-7309-2E4B-8E87-7493AD89C132}"/>
              </a:ext>
            </a:extLst>
          </p:cNvPr>
          <p:cNvSpPr>
            <a:spLocks noGrp="1"/>
          </p:cNvSpPr>
          <p:nvPr>
            <p:ph type="body" sz="quarter" idx="16"/>
          </p:nvPr>
        </p:nvSpPr>
        <p:spPr/>
        <p:txBody>
          <a:bodyPr/>
          <a:lstStyle/>
          <a:p>
            <a:pPr fontAlgn="t"/>
            <a:r>
              <a:rPr lang="en-GB" dirty="0"/>
              <a:t>inactive</a:t>
            </a:r>
          </a:p>
          <a:p>
            <a:pPr fontAlgn="t"/>
            <a:r>
              <a:rPr lang="en-GB" dirty="0"/>
              <a:t>incorrect</a:t>
            </a:r>
          </a:p>
          <a:p>
            <a:pPr fontAlgn="t"/>
            <a:r>
              <a:rPr lang="en-GB" dirty="0"/>
              <a:t>invisible</a:t>
            </a:r>
          </a:p>
          <a:p>
            <a:pPr fontAlgn="t"/>
            <a:r>
              <a:rPr lang="en-GB" dirty="0"/>
              <a:t>insecure</a:t>
            </a:r>
          </a:p>
          <a:p>
            <a:pPr fontAlgn="t"/>
            <a:r>
              <a:rPr lang="en-GB" dirty="0"/>
              <a:t>inflexible</a:t>
            </a:r>
          </a:p>
          <a:p>
            <a:pPr fontAlgn="t"/>
            <a:r>
              <a:rPr lang="en-GB" dirty="0"/>
              <a:t>indefinite</a:t>
            </a:r>
          </a:p>
          <a:p>
            <a:pPr fontAlgn="t"/>
            <a:r>
              <a:rPr lang="en-GB" dirty="0"/>
              <a:t>inelegant</a:t>
            </a:r>
          </a:p>
          <a:p>
            <a:pPr fontAlgn="t"/>
            <a:r>
              <a:rPr lang="en-GB" dirty="0"/>
              <a:t>incurable</a:t>
            </a:r>
          </a:p>
          <a:p>
            <a:pPr fontAlgn="t"/>
            <a:r>
              <a:rPr lang="en-GB" dirty="0"/>
              <a:t>inability</a:t>
            </a:r>
          </a:p>
          <a:p>
            <a:pPr fontAlgn="t"/>
            <a:r>
              <a:rPr lang="en-GB" dirty="0"/>
              <a:t>inadequate</a:t>
            </a:r>
          </a:p>
          <a:p>
            <a:endParaRPr lang="en-GB" dirty="0"/>
          </a:p>
        </p:txBody>
      </p:sp>
      <p:graphicFrame>
        <p:nvGraphicFramePr>
          <p:cNvPr id="7" name="Table Placeholder 6">
            <a:extLst>
              <a:ext uri="{FF2B5EF4-FFF2-40B4-BE49-F238E27FC236}">
                <a16:creationId xmlns:a16="http://schemas.microsoft.com/office/drawing/2014/main" id="{D4514438-BDEC-AA4B-BC27-4CCE78A121F0}"/>
              </a:ext>
            </a:extLst>
          </p:cNvPr>
          <p:cNvGraphicFramePr>
            <a:graphicFrameLocks noGrp="1"/>
          </p:cNvGraphicFramePr>
          <p:nvPr>
            <p:ph type="tbl" sz="quarter" idx="4294967295"/>
            <p:extLst>
              <p:ext uri="{D42A27DB-BD31-4B8C-83A1-F6EECF244321}">
                <p14:modId xmlns:p14="http://schemas.microsoft.com/office/powerpoint/2010/main" val="2037244757"/>
              </p:ext>
            </p:extLst>
          </p:nvPr>
        </p:nvGraphicFramePr>
        <p:xfrm>
          <a:off x="3429000" y="1311275"/>
          <a:ext cx="8363607" cy="5378953"/>
        </p:xfrm>
        <a:graphic>
          <a:graphicData uri="http://schemas.openxmlformats.org/drawingml/2006/table">
            <a:tbl>
              <a:tblPr firstRow="1" bandRow="1">
                <a:tableStyleId>{5940675A-B579-460E-94D1-54222C63F5DA}</a:tableStyleId>
              </a:tblPr>
              <a:tblGrid>
                <a:gridCol w="1573679">
                  <a:extLst>
                    <a:ext uri="{9D8B030D-6E8A-4147-A177-3AD203B41FA5}">
                      <a16:colId xmlns:a16="http://schemas.microsoft.com/office/drawing/2014/main" val="20000"/>
                    </a:ext>
                  </a:extLst>
                </a:gridCol>
                <a:gridCol w="6789928">
                  <a:extLst>
                    <a:ext uri="{9D8B030D-6E8A-4147-A177-3AD203B41FA5}">
                      <a16:colId xmlns:a16="http://schemas.microsoft.com/office/drawing/2014/main" val="20001"/>
                    </a:ext>
                  </a:extLst>
                </a:gridCol>
              </a:tblGrid>
              <a:tr h="1788783">
                <a:tc>
                  <a:txBody>
                    <a:bodyPr/>
                    <a:lstStyle/>
                    <a:p>
                      <a:r>
                        <a:rPr lang="en-GB" sz="1700" b="0" i="0" dirty="0">
                          <a:latin typeface="Muli" pitchFamily="2" charset="77"/>
                        </a:rPr>
                        <a:t>Introduction</a:t>
                      </a:r>
                    </a:p>
                  </a:txBody>
                  <a:tcPr/>
                </a:tc>
                <a:tc>
                  <a:txBody>
                    <a:bodyPr/>
                    <a:lstStyle/>
                    <a:p>
                      <a:r>
                        <a:rPr lang="en-GB" sz="1700" b="0" i="0" dirty="0">
                          <a:latin typeface="Muli" pitchFamily="2" charset="77"/>
                        </a:rPr>
                        <a:t>Explain to the children that today’s words all begin with the prefix ‘in’. Prefixes are added to words to change the meaning. In this case, the words become the opposite of their root word e.g. active becomes inactive, flexible becomes inflexible.  </a:t>
                      </a:r>
                    </a:p>
                    <a:p>
                      <a:endParaRPr lang="en-GB" sz="1700" b="0" i="0" dirty="0">
                        <a:latin typeface="Muli" pitchFamily="2" charset="77"/>
                      </a:endParaRPr>
                    </a:p>
                    <a:p>
                      <a:r>
                        <a:rPr lang="en-GB" sz="1700" b="0" i="0" dirty="0">
                          <a:latin typeface="Muli" pitchFamily="2" charset="77"/>
                        </a:rPr>
                        <a:t>Ask children what the opposite of correct is, if they aren’t sure then remind them of the spelling rule.</a:t>
                      </a:r>
                    </a:p>
                  </a:txBody>
                  <a:tcPr/>
                </a:tc>
                <a:extLst>
                  <a:ext uri="{0D108BD9-81ED-4DB2-BD59-A6C34878D82A}">
                    <a16:rowId xmlns:a16="http://schemas.microsoft.com/office/drawing/2014/main" val="10000"/>
                  </a:ext>
                </a:extLst>
              </a:tr>
              <a:tr h="1603942">
                <a:tc>
                  <a:txBody>
                    <a:bodyPr/>
                    <a:lstStyle/>
                    <a:p>
                      <a:r>
                        <a:rPr lang="en-GB" sz="1700" b="0" i="0" dirty="0">
                          <a:latin typeface="Muli" pitchFamily="2" charset="77"/>
                        </a:rPr>
                        <a:t>Main Teaching Activity </a:t>
                      </a:r>
                    </a:p>
                  </a:txBody>
                  <a:tcPr/>
                </a:tc>
                <a:tc>
                  <a:txBody>
                    <a:bodyPr/>
                    <a:lstStyle/>
                    <a:p>
                      <a:r>
                        <a:rPr lang="en-GB" sz="1700" b="0" i="0" baseline="0" dirty="0">
                          <a:latin typeface="Muli" pitchFamily="2" charset="77"/>
                        </a:rPr>
                        <a:t>Using the power point, get children to write down the opposite of the words on the slides by adding the prefix ‘in’. </a:t>
                      </a:r>
                      <a:br>
                        <a:rPr lang="en-GB" sz="1700" b="0" i="0" baseline="0" dirty="0">
                          <a:latin typeface="Muli" pitchFamily="2" charset="77"/>
                        </a:rPr>
                      </a:br>
                      <a:br>
                        <a:rPr lang="en-GB" sz="1700" b="0" i="0" baseline="0" dirty="0">
                          <a:latin typeface="Muli" pitchFamily="2" charset="77"/>
                        </a:rPr>
                      </a:br>
                      <a:r>
                        <a:rPr lang="en-GB" sz="1700" b="0" i="0" baseline="0" dirty="0">
                          <a:latin typeface="Muli" pitchFamily="2" charset="77"/>
                        </a:rPr>
                        <a:t>After each example ask the children to share their responses, check they understand the meaning of the word and discuss any errors or misconceptions. </a:t>
                      </a:r>
                    </a:p>
                  </a:txBody>
                  <a:tcPr/>
                </a:tc>
                <a:extLst>
                  <a:ext uri="{0D108BD9-81ED-4DB2-BD59-A6C34878D82A}">
                    <a16:rowId xmlns:a16="http://schemas.microsoft.com/office/drawing/2014/main" val="10001"/>
                  </a:ext>
                </a:extLst>
              </a:tr>
              <a:tr h="1828033">
                <a:tc>
                  <a:txBody>
                    <a:bodyPr/>
                    <a:lstStyle/>
                    <a:p>
                      <a:r>
                        <a:rPr lang="en-GB" sz="1700" b="0" i="0" dirty="0">
                          <a:latin typeface="Muli" pitchFamily="2" charset="77"/>
                        </a:rPr>
                        <a:t>Independent Activity</a:t>
                      </a:r>
                    </a:p>
                  </a:txBody>
                  <a:tcPr/>
                </a:tc>
                <a:tc>
                  <a:txBody>
                    <a:bodyPr/>
                    <a:lstStyle/>
                    <a:p>
                      <a:r>
                        <a:rPr lang="en-GB" sz="1700" b="0" i="0" dirty="0">
                          <a:latin typeface="Muli" pitchFamily="2" charset="77"/>
                        </a:rPr>
                        <a:t>Children choose five of the words from the spelling list and write a sentence for each one.</a:t>
                      </a:r>
                    </a:p>
                    <a:p>
                      <a:endParaRPr lang="en-GB" sz="1700" b="0" i="0" dirty="0">
                        <a:latin typeface="Muli" pitchFamily="2" charset="77"/>
                      </a:endParaRPr>
                    </a:p>
                    <a:p>
                      <a:r>
                        <a:rPr lang="en-GB" sz="1700" b="0" i="0" dirty="0">
                          <a:latin typeface="Muli" pitchFamily="2" charset="77"/>
                        </a:rPr>
                        <a:t>Children then share their sentences with a partner to check if they are correct. In pairs, see if children can think of any more words starting with the prefix ‘in’.</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69685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859D-17CA-AE45-8AD8-D6721354A997}"/>
              </a:ext>
            </a:extLst>
          </p:cNvPr>
          <p:cNvSpPr>
            <a:spLocks noGrp="1"/>
          </p:cNvSpPr>
          <p:nvPr>
            <p:ph type="title"/>
          </p:nvPr>
        </p:nvSpPr>
        <p:spPr>
          <a:xfrm>
            <a:off x="838200" y="1782653"/>
            <a:ext cx="10515600" cy="1325563"/>
          </a:xfrm>
        </p:spPr>
        <p:txBody>
          <a:bodyPr>
            <a:normAutofit fontScale="90000"/>
          </a:bodyPr>
          <a:lstStyle/>
          <a:p>
            <a:r>
              <a:rPr lang="en-GB" sz="5400" dirty="0"/>
              <a:t>Write down the opposite of:</a:t>
            </a:r>
            <a:br>
              <a:rPr lang="en-GB" sz="5400" dirty="0"/>
            </a:br>
            <a:br>
              <a:rPr lang="en-GB" sz="5400" dirty="0"/>
            </a:br>
            <a:r>
              <a:rPr lang="en-GB" sz="6700" dirty="0"/>
              <a:t>active</a:t>
            </a:r>
            <a:endParaRPr lang="en-GB" sz="5400" dirty="0"/>
          </a:p>
        </p:txBody>
      </p:sp>
      <p:sp>
        <p:nvSpPr>
          <p:cNvPr id="3" name="Content Placeholder 2">
            <a:extLst>
              <a:ext uri="{FF2B5EF4-FFF2-40B4-BE49-F238E27FC236}">
                <a16:creationId xmlns:a16="http://schemas.microsoft.com/office/drawing/2014/main" id="{AF95E2C8-5727-7443-8012-4FE5FC4A7147}"/>
              </a:ext>
            </a:extLst>
          </p:cNvPr>
          <p:cNvSpPr>
            <a:spLocks noGrp="1"/>
          </p:cNvSpPr>
          <p:nvPr>
            <p:ph idx="1"/>
          </p:nvPr>
        </p:nvSpPr>
        <p:spPr/>
        <p:txBody>
          <a:bodyPr/>
          <a:lstStyle/>
          <a:p>
            <a:pPr algn="ctr"/>
            <a:endParaRPr lang="en-GB" dirty="0"/>
          </a:p>
          <a:p>
            <a:pPr algn="ctr"/>
            <a:r>
              <a:rPr lang="en-GB" sz="6000" b="1" dirty="0"/>
              <a:t>in</a:t>
            </a:r>
            <a:r>
              <a:rPr lang="en-GB" sz="6000" dirty="0"/>
              <a:t>active</a:t>
            </a:r>
          </a:p>
          <a:p>
            <a:endParaRPr lang="en-GB" dirty="0"/>
          </a:p>
        </p:txBody>
      </p:sp>
    </p:spTree>
    <p:extLst>
      <p:ext uri="{BB962C8B-B14F-4D97-AF65-F5344CB8AC3E}">
        <p14:creationId xmlns:p14="http://schemas.microsoft.com/office/powerpoint/2010/main" val="261098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859D-17CA-AE45-8AD8-D6721354A997}"/>
              </a:ext>
            </a:extLst>
          </p:cNvPr>
          <p:cNvSpPr>
            <a:spLocks noGrp="1"/>
          </p:cNvSpPr>
          <p:nvPr>
            <p:ph type="title"/>
          </p:nvPr>
        </p:nvSpPr>
        <p:spPr>
          <a:xfrm>
            <a:off x="838200" y="1644868"/>
            <a:ext cx="10515600" cy="1325563"/>
          </a:xfrm>
        </p:spPr>
        <p:txBody>
          <a:bodyPr>
            <a:normAutofit fontScale="90000"/>
          </a:bodyPr>
          <a:lstStyle/>
          <a:p>
            <a:r>
              <a:rPr lang="en-GB" sz="5400" dirty="0"/>
              <a:t>Write down the opposite of:</a:t>
            </a:r>
            <a:br>
              <a:rPr lang="en-GB" sz="5400" dirty="0"/>
            </a:br>
            <a:br>
              <a:rPr lang="en-GB" sz="5400" dirty="0"/>
            </a:br>
            <a:r>
              <a:rPr lang="en-GB" sz="6700" dirty="0"/>
              <a:t>correct</a:t>
            </a:r>
            <a:endParaRPr lang="en-GB" sz="5400" dirty="0"/>
          </a:p>
        </p:txBody>
      </p:sp>
      <p:sp>
        <p:nvSpPr>
          <p:cNvPr id="3" name="Content Placeholder 2">
            <a:extLst>
              <a:ext uri="{FF2B5EF4-FFF2-40B4-BE49-F238E27FC236}">
                <a16:creationId xmlns:a16="http://schemas.microsoft.com/office/drawing/2014/main" id="{AF95E2C8-5727-7443-8012-4FE5FC4A7147}"/>
              </a:ext>
            </a:extLst>
          </p:cNvPr>
          <p:cNvSpPr>
            <a:spLocks noGrp="1"/>
          </p:cNvSpPr>
          <p:nvPr>
            <p:ph idx="1"/>
          </p:nvPr>
        </p:nvSpPr>
        <p:spPr/>
        <p:txBody>
          <a:bodyPr/>
          <a:lstStyle/>
          <a:p>
            <a:pPr algn="ctr"/>
            <a:endParaRPr lang="en-GB" dirty="0"/>
          </a:p>
          <a:p>
            <a:pPr algn="ctr"/>
            <a:r>
              <a:rPr lang="en-GB" sz="6000" b="1" dirty="0"/>
              <a:t>in</a:t>
            </a:r>
            <a:r>
              <a:rPr lang="en-GB" sz="6000" dirty="0"/>
              <a:t>correct</a:t>
            </a:r>
          </a:p>
          <a:p>
            <a:endParaRPr lang="en-GB" dirty="0"/>
          </a:p>
        </p:txBody>
      </p:sp>
    </p:spTree>
    <p:extLst>
      <p:ext uri="{BB962C8B-B14F-4D97-AF65-F5344CB8AC3E}">
        <p14:creationId xmlns:p14="http://schemas.microsoft.com/office/powerpoint/2010/main" val="737254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859D-17CA-AE45-8AD8-D6721354A997}"/>
              </a:ext>
            </a:extLst>
          </p:cNvPr>
          <p:cNvSpPr>
            <a:spLocks noGrp="1"/>
          </p:cNvSpPr>
          <p:nvPr>
            <p:ph type="title"/>
          </p:nvPr>
        </p:nvSpPr>
        <p:spPr>
          <a:xfrm>
            <a:off x="838200" y="1745076"/>
            <a:ext cx="10515600" cy="1325563"/>
          </a:xfrm>
        </p:spPr>
        <p:txBody>
          <a:bodyPr>
            <a:normAutofit fontScale="90000"/>
          </a:bodyPr>
          <a:lstStyle/>
          <a:p>
            <a:r>
              <a:rPr lang="en-GB" sz="5400" dirty="0"/>
              <a:t>Write down the opposite of:</a:t>
            </a:r>
            <a:br>
              <a:rPr lang="en-GB" sz="5400" dirty="0"/>
            </a:br>
            <a:br>
              <a:rPr lang="en-GB" sz="5400" dirty="0"/>
            </a:br>
            <a:r>
              <a:rPr lang="en-GB" sz="6700" dirty="0"/>
              <a:t>secure</a:t>
            </a:r>
            <a:endParaRPr lang="en-GB" sz="5400" dirty="0"/>
          </a:p>
        </p:txBody>
      </p:sp>
      <p:sp>
        <p:nvSpPr>
          <p:cNvPr id="3" name="Content Placeholder 2">
            <a:extLst>
              <a:ext uri="{FF2B5EF4-FFF2-40B4-BE49-F238E27FC236}">
                <a16:creationId xmlns:a16="http://schemas.microsoft.com/office/drawing/2014/main" id="{AF95E2C8-5727-7443-8012-4FE5FC4A7147}"/>
              </a:ext>
            </a:extLst>
          </p:cNvPr>
          <p:cNvSpPr>
            <a:spLocks noGrp="1"/>
          </p:cNvSpPr>
          <p:nvPr>
            <p:ph idx="1"/>
          </p:nvPr>
        </p:nvSpPr>
        <p:spPr/>
        <p:txBody>
          <a:bodyPr/>
          <a:lstStyle/>
          <a:p>
            <a:pPr algn="ctr"/>
            <a:endParaRPr lang="en-GB" dirty="0"/>
          </a:p>
          <a:p>
            <a:pPr algn="ctr"/>
            <a:r>
              <a:rPr lang="en-GB" sz="6000" b="1" dirty="0"/>
              <a:t>in</a:t>
            </a:r>
            <a:r>
              <a:rPr lang="en-GB" sz="6000" dirty="0"/>
              <a:t>secure</a:t>
            </a:r>
          </a:p>
          <a:p>
            <a:endParaRPr lang="en-GB" dirty="0"/>
          </a:p>
        </p:txBody>
      </p:sp>
    </p:spTree>
    <p:extLst>
      <p:ext uri="{BB962C8B-B14F-4D97-AF65-F5344CB8AC3E}">
        <p14:creationId xmlns:p14="http://schemas.microsoft.com/office/powerpoint/2010/main" val="1015910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859D-17CA-AE45-8AD8-D6721354A997}"/>
              </a:ext>
            </a:extLst>
          </p:cNvPr>
          <p:cNvSpPr>
            <a:spLocks noGrp="1"/>
          </p:cNvSpPr>
          <p:nvPr>
            <p:ph type="title"/>
          </p:nvPr>
        </p:nvSpPr>
        <p:spPr>
          <a:xfrm>
            <a:off x="838200" y="1707498"/>
            <a:ext cx="10515600" cy="1325563"/>
          </a:xfrm>
        </p:spPr>
        <p:txBody>
          <a:bodyPr>
            <a:normAutofit fontScale="90000"/>
          </a:bodyPr>
          <a:lstStyle/>
          <a:p>
            <a:r>
              <a:rPr lang="en-GB" sz="5400" dirty="0"/>
              <a:t>Write down the opposite of:</a:t>
            </a:r>
            <a:br>
              <a:rPr lang="en-GB" sz="5400" dirty="0"/>
            </a:br>
            <a:br>
              <a:rPr lang="en-GB" sz="5400" dirty="0"/>
            </a:br>
            <a:r>
              <a:rPr lang="en-GB" sz="6700" dirty="0"/>
              <a:t>visible</a:t>
            </a:r>
            <a:endParaRPr lang="en-GB" sz="5400" dirty="0"/>
          </a:p>
        </p:txBody>
      </p:sp>
      <p:sp>
        <p:nvSpPr>
          <p:cNvPr id="3" name="Content Placeholder 2">
            <a:extLst>
              <a:ext uri="{FF2B5EF4-FFF2-40B4-BE49-F238E27FC236}">
                <a16:creationId xmlns:a16="http://schemas.microsoft.com/office/drawing/2014/main" id="{AF95E2C8-5727-7443-8012-4FE5FC4A7147}"/>
              </a:ext>
            </a:extLst>
          </p:cNvPr>
          <p:cNvSpPr>
            <a:spLocks noGrp="1"/>
          </p:cNvSpPr>
          <p:nvPr>
            <p:ph idx="1"/>
          </p:nvPr>
        </p:nvSpPr>
        <p:spPr/>
        <p:txBody>
          <a:bodyPr/>
          <a:lstStyle/>
          <a:p>
            <a:pPr algn="ctr"/>
            <a:endParaRPr lang="en-GB" dirty="0"/>
          </a:p>
          <a:p>
            <a:pPr algn="ctr"/>
            <a:r>
              <a:rPr lang="en-GB" sz="6000" b="1" dirty="0"/>
              <a:t>in</a:t>
            </a:r>
            <a:r>
              <a:rPr lang="en-GB" sz="6000" dirty="0"/>
              <a:t>visible</a:t>
            </a:r>
          </a:p>
          <a:p>
            <a:endParaRPr lang="en-GB" dirty="0"/>
          </a:p>
        </p:txBody>
      </p:sp>
    </p:spTree>
    <p:extLst>
      <p:ext uri="{BB962C8B-B14F-4D97-AF65-F5344CB8AC3E}">
        <p14:creationId xmlns:p14="http://schemas.microsoft.com/office/powerpoint/2010/main" val="281345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859D-17CA-AE45-8AD8-D6721354A997}"/>
              </a:ext>
            </a:extLst>
          </p:cNvPr>
          <p:cNvSpPr>
            <a:spLocks noGrp="1"/>
          </p:cNvSpPr>
          <p:nvPr>
            <p:ph type="title"/>
          </p:nvPr>
        </p:nvSpPr>
        <p:spPr>
          <a:xfrm>
            <a:off x="838200" y="1795180"/>
            <a:ext cx="10515600" cy="1325563"/>
          </a:xfrm>
        </p:spPr>
        <p:txBody>
          <a:bodyPr>
            <a:normAutofit fontScale="90000"/>
          </a:bodyPr>
          <a:lstStyle/>
          <a:p>
            <a:r>
              <a:rPr lang="en-GB" sz="5400" dirty="0"/>
              <a:t>Write down the opposite of:</a:t>
            </a:r>
            <a:br>
              <a:rPr lang="en-GB" sz="5400" dirty="0"/>
            </a:br>
            <a:br>
              <a:rPr lang="en-GB" sz="5400" dirty="0"/>
            </a:br>
            <a:r>
              <a:rPr lang="en-GB" sz="6700" dirty="0"/>
              <a:t>flexible</a:t>
            </a:r>
            <a:endParaRPr lang="en-GB" sz="5400" dirty="0"/>
          </a:p>
        </p:txBody>
      </p:sp>
      <p:sp>
        <p:nvSpPr>
          <p:cNvPr id="3" name="Content Placeholder 2">
            <a:extLst>
              <a:ext uri="{FF2B5EF4-FFF2-40B4-BE49-F238E27FC236}">
                <a16:creationId xmlns:a16="http://schemas.microsoft.com/office/drawing/2014/main" id="{AF95E2C8-5727-7443-8012-4FE5FC4A7147}"/>
              </a:ext>
            </a:extLst>
          </p:cNvPr>
          <p:cNvSpPr>
            <a:spLocks noGrp="1"/>
          </p:cNvSpPr>
          <p:nvPr>
            <p:ph idx="1"/>
          </p:nvPr>
        </p:nvSpPr>
        <p:spPr/>
        <p:txBody>
          <a:bodyPr/>
          <a:lstStyle/>
          <a:p>
            <a:pPr algn="ctr"/>
            <a:endParaRPr lang="en-GB" dirty="0"/>
          </a:p>
          <a:p>
            <a:pPr algn="ctr"/>
            <a:r>
              <a:rPr lang="en-GB" sz="6000" b="1" dirty="0"/>
              <a:t>in</a:t>
            </a:r>
            <a:r>
              <a:rPr lang="en-GB" sz="6000" dirty="0"/>
              <a:t>flexible</a:t>
            </a:r>
          </a:p>
          <a:p>
            <a:endParaRPr lang="en-GB" dirty="0"/>
          </a:p>
        </p:txBody>
      </p:sp>
    </p:spTree>
    <p:extLst>
      <p:ext uri="{BB962C8B-B14F-4D97-AF65-F5344CB8AC3E}">
        <p14:creationId xmlns:p14="http://schemas.microsoft.com/office/powerpoint/2010/main" val="2939028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inactive</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incorrect</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invisible</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insecure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inflexible</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indefinite</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inelegant</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incurable</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inability</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inadequate</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71222098"/>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4</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prefix ’in-’  can mean both ‘not’ and ‘in’/’into.’ In these spellings the prefix ’in-’ means ‘not.’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2</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3" name="Table 2"/>
          <p:cNvGraphicFramePr>
            <a:graphicFrameLocks noGrp="1"/>
          </p:cNvGraphicFramePr>
          <p:nvPr/>
        </p:nvGraphicFramePr>
        <p:xfrm>
          <a:off x="3730668" y="1600196"/>
          <a:ext cx="8216404" cy="5029200"/>
        </p:xfrm>
        <a:graphic>
          <a:graphicData uri="http://schemas.openxmlformats.org/drawingml/2006/table">
            <a:tbl>
              <a:tblPr firstRow="1" bandRow="1">
                <a:tableStyleId>{5940675A-B579-460E-94D1-54222C63F5DA}</a:tableStyleId>
              </a:tblPr>
              <a:tblGrid>
                <a:gridCol w="4108202">
                  <a:extLst>
                    <a:ext uri="{9D8B030D-6E8A-4147-A177-3AD203B41FA5}">
                      <a16:colId xmlns:a16="http://schemas.microsoft.com/office/drawing/2014/main" val="20000"/>
                    </a:ext>
                  </a:extLst>
                </a:gridCol>
                <a:gridCol w="4108202">
                  <a:extLst>
                    <a:ext uri="{9D8B030D-6E8A-4147-A177-3AD203B41FA5}">
                      <a16:colId xmlns:a16="http://schemas.microsoft.com/office/drawing/2014/main" val="20001"/>
                    </a:ext>
                  </a:extLst>
                </a:gridCol>
              </a:tblGrid>
              <a:tr h="838200">
                <a:tc gridSpan="2">
                  <a:txBody>
                    <a:bodyPr/>
                    <a:lstStyle/>
                    <a:p>
                      <a:pPr algn="ctr"/>
                      <a:r>
                        <a:rPr lang="en-GB" b="0" i="0" dirty="0">
                          <a:latin typeface="OpenDyslexicAlta" pitchFamily="2" charset="77"/>
                          <a:ea typeface="OpenDyslexic" charset="0"/>
                          <a:cs typeface="OpenDyslexic" charset="0"/>
                        </a:rPr>
                        <a:t>Cover</a:t>
                      </a:r>
                      <a:r>
                        <a:rPr lang="en-GB" b="0" i="0" baseline="0" dirty="0">
                          <a:latin typeface="OpenDyslexicAlta" pitchFamily="2" charset="77"/>
                          <a:ea typeface="OpenDyslexic" charset="0"/>
                          <a:cs typeface="OpenDyslexic" charset="0"/>
                        </a:rPr>
                        <a:t> your spellings up. Can you add in the missing letters from each word?</a:t>
                      </a:r>
                      <a:endParaRPr lang="en-GB" b="0" i="0" dirty="0">
                        <a:latin typeface="OpenDyslexicAlta" pitchFamily="2" charset="77"/>
                        <a:ea typeface="OpenDyslexic" charset="0"/>
                        <a:cs typeface="OpenDyslexic" charset="0"/>
                      </a:endParaRPr>
                    </a:p>
                  </a:txBody>
                  <a:tcPr>
                    <a:solidFill>
                      <a:srgbClr val="FF7E79"/>
                    </a:solidFill>
                  </a:tcPr>
                </a:tc>
                <a:tc hMerge="1">
                  <a:txBody>
                    <a:bodyPr/>
                    <a:lstStyle/>
                    <a:p>
                      <a:endParaRPr lang="en-GB" dirty="0"/>
                    </a:p>
                  </a:txBody>
                  <a:tcPr/>
                </a:tc>
                <a:extLst>
                  <a:ext uri="{0D108BD9-81ED-4DB2-BD59-A6C34878D82A}">
                    <a16:rowId xmlns:a16="http://schemas.microsoft.com/office/drawing/2014/main" val="10000"/>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_ u r a _ l e</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_ o r _ e c t</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s e c u r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 b _ _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t y </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e l _ _ a n t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d e f _ _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t e </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_ _ t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v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 d e _ _ a t e</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_ _ e _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b l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baseline="0" dirty="0">
                          <a:latin typeface="OpenDyslexicAlta" pitchFamily="2" charset="77"/>
                          <a:ea typeface="OpenDyslexic" charset="0"/>
                          <a:cs typeface="OpenDyslexic" charset="0"/>
                        </a:rPr>
                        <a:t>_ n v _ s _ b l e </a:t>
                      </a:r>
                      <a:r>
                        <a:rPr lang="en-GB" sz="3200" b="0" i="0" dirty="0">
                          <a:latin typeface="OpenDyslexicAlta" pitchFamily="2" charset="77"/>
                          <a:ea typeface="OpenDyslexic" charset="0"/>
                          <a:cs typeface="OpenDyslexic" charset="0"/>
                        </a:rPr>
                        <a:t> </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02378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inactive</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incorrect</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invisible</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insecure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inflexible</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indefinite</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inelegant</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incurable</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inability</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inadequate</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45167424"/>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4</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prefix ’in-’  can mean both ‘not’ and ‘in’/’into.’ In these spellings the prefix ’in-’ means ‘not.’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r>
                        <a:rPr lang="en-GB" sz="1400" baseline="0" dirty="0">
                          <a:solidFill>
                            <a:srgbClr val="FF3860"/>
                          </a:solidFill>
                          <a:latin typeface="Muli" pitchFamily="2" charset="77"/>
                        </a:rPr>
                        <a:t>Answers: </a:t>
                      </a:r>
                      <a:endParaRPr lang="en-GB" sz="1400" dirty="0">
                        <a:solidFill>
                          <a:srgbClr val="FF3860"/>
                        </a:solidFill>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2</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18063330"/>
              </p:ext>
            </p:extLst>
          </p:nvPr>
        </p:nvGraphicFramePr>
        <p:xfrm>
          <a:off x="3730668" y="1600196"/>
          <a:ext cx="8216404" cy="5029200"/>
        </p:xfrm>
        <a:graphic>
          <a:graphicData uri="http://schemas.openxmlformats.org/drawingml/2006/table">
            <a:tbl>
              <a:tblPr firstRow="1" bandRow="1">
                <a:tableStyleId>{5940675A-B579-460E-94D1-54222C63F5DA}</a:tableStyleId>
              </a:tblPr>
              <a:tblGrid>
                <a:gridCol w="4108202">
                  <a:extLst>
                    <a:ext uri="{9D8B030D-6E8A-4147-A177-3AD203B41FA5}">
                      <a16:colId xmlns:a16="http://schemas.microsoft.com/office/drawing/2014/main" val="20000"/>
                    </a:ext>
                  </a:extLst>
                </a:gridCol>
                <a:gridCol w="4108202">
                  <a:extLst>
                    <a:ext uri="{9D8B030D-6E8A-4147-A177-3AD203B41FA5}">
                      <a16:colId xmlns:a16="http://schemas.microsoft.com/office/drawing/2014/main" val="20001"/>
                    </a:ext>
                  </a:extLst>
                </a:gridCol>
              </a:tblGrid>
              <a:tr h="838200">
                <a:tc gridSpan="2">
                  <a:txBody>
                    <a:bodyPr/>
                    <a:lstStyle/>
                    <a:p>
                      <a:pPr algn="ctr"/>
                      <a:r>
                        <a:rPr lang="en-GB" b="0" i="0" dirty="0">
                          <a:latin typeface="OpenDyslexicAlta" pitchFamily="2" charset="77"/>
                          <a:ea typeface="OpenDyslexic" charset="0"/>
                          <a:cs typeface="OpenDyslexic" charset="0"/>
                        </a:rPr>
                        <a:t>Cover</a:t>
                      </a:r>
                      <a:r>
                        <a:rPr lang="en-GB" b="0" i="0" baseline="0" dirty="0">
                          <a:latin typeface="OpenDyslexicAlta" pitchFamily="2" charset="77"/>
                          <a:ea typeface="OpenDyslexic" charset="0"/>
                          <a:cs typeface="OpenDyslexic" charset="0"/>
                        </a:rPr>
                        <a:t> your spellings up. Can you add in the missing letters from each word?</a:t>
                      </a:r>
                      <a:endParaRPr lang="en-GB" b="0" i="0" dirty="0">
                        <a:latin typeface="OpenDyslexicAlta" pitchFamily="2" charset="77"/>
                        <a:ea typeface="OpenDyslexic" charset="0"/>
                        <a:cs typeface="OpenDyslexic" charset="0"/>
                      </a:endParaRPr>
                    </a:p>
                  </a:txBody>
                  <a:tcPr>
                    <a:solidFill>
                      <a:srgbClr val="FF7E79"/>
                    </a:solidFill>
                  </a:tcPr>
                </a:tc>
                <a:tc hMerge="1">
                  <a:txBody>
                    <a:bodyPr/>
                    <a:lstStyle/>
                    <a:p>
                      <a:endParaRPr lang="en-GB" dirty="0"/>
                    </a:p>
                  </a:txBody>
                  <a:tcPr/>
                </a:tc>
                <a:extLst>
                  <a:ext uri="{0D108BD9-81ED-4DB2-BD59-A6C34878D82A}">
                    <a16:rowId xmlns:a16="http://schemas.microsoft.com/office/drawing/2014/main" val="10000"/>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t>
                      </a:r>
                      <a:r>
                        <a:rPr lang="en-GB" sz="3200" b="0" i="0" u="sng" baseline="0" dirty="0">
                          <a:solidFill>
                            <a:srgbClr val="FF3860"/>
                          </a:solidFill>
                          <a:latin typeface="OpenDyslexicAlta" pitchFamily="2" charset="77"/>
                          <a:ea typeface="OpenDyslexic" charset="0"/>
                          <a:cs typeface="OpenDyslexic" charset="0"/>
                        </a:rPr>
                        <a:t>c</a:t>
                      </a:r>
                      <a:r>
                        <a:rPr lang="en-GB" sz="3200" b="0" i="0" baseline="0" dirty="0">
                          <a:latin typeface="OpenDyslexicAlta" pitchFamily="2" charset="77"/>
                          <a:ea typeface="OpenDyslexic" charset="0"/>
                          <a:cs typeface="OpenDyslexic" charset="0"/>
                        </a:rPr>
                        <a:t> u r a </a:t>
                      </a:r>
                      <a:r>
                        <a:rPr lang="en-GB" sz="3200" b="0" i="0" u="sng" baseline="0" dirty="0">
                          <a:solidFill>
                            <a:srgbClr val="FF3860"/>
                          </a:solidFill>
                          <a:latin typeface="OpenDyslexicAlta" pitchFamily="2" charset="77"/>
                          <a:ea typeface="OpenDyslexic" charset="0"/>
                          <a:cs typeface="OpenDyslexic" charset="0"/>
                        </a:rPr>
                        <a:t>b</a:t>
                      </a:r>
                      <a:r>
                        <a:rPr lang="en-GB" sz="3200" b="0" i="0" baseline="0" dirty="0">
                          <a:latin typeface="OpenDyslexicAlta" pitchFamily="2" charset="77"/>
                          <a:ea typeface="OpenDyslexic" charset="0"/>
                          <a:cs typeface="OpenDyslexic" charset="0"/>
                        </a:rPr>
                        <a:t> l e</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t>
                      </a:r>
                      <a:r>
                        <a:rPr lang="en-GB" sz="3200" b="0" i="0" u="sng" baseline="0" dirty="0">
                          <a:solidFill>
                            <a:srgbClr val="FF3860"/>
                          </a:solidFill>
                          <a:latin typeface="OpenDyslexicAlta" pitchFamily="2" charset="77"/>
                          <a:ea typeface="OpenDyslexic" charset="0"/>
                          <a:cs typeface="OpenDyslexic" charset="0"/>
                        </a:rPr>
                        <a:t>c</a:t>
                      </a:r>
                      <a:r>
                        <a:rPr lang="en-GB" sz="3200" b="0" i="0" baseline="0" dirty="0">
                          <a:latin typeface="OpenDyslexicAlta" pitchFamily="2" charset="77"/>
                          <a:ea typeface="OpenDyslexic" charset="0"/>
                          <a:cs typeface="OpenDyslexic" charset="0"/>
                        </a:rPr>
                        <a:t> o r </a:t>
                      </a:r>
                      <a:r>
                        <a:rPr lang="en-GB" sz="3200" b="0" i="0" u="sng" baseline="0" dirty="0">
                          <a:solidFill>
                            <a:srgbClr val="FF3860"/>
                          </a:solidFill>
                          <a:latin typeface="OpenDyslexicAlta" pitchFamily="2" charset="77"/>
                          <a:ea typeface="OpenDyslexic" charset="0"/>
                          <a:cs typeface="OpenDyslexic" charset="0"/>
                        </a:rPr>
                        <a:t>r</a:t>
                      </a:r>
                      <a:r>
                        <a:rPr lang="en-GB" sz="3200" b="0" i="0" baseline="0" dirty="0">
                          <a:latin typeface="OpenDyslexicAlta" pitchFamily="2" charset="77"/>
                          <a:ea typeface="OpenDyslexic" charset="0"/>
                          <a:cs typeface="OpenDyslexic" charset="0"/>
                        </a:rPr>
                        <a:t> e c t</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s e c u r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 b </a:t>
                      </a:r>
                      <a:r>
                        <a:rPr lang="en-GB" sz="3200" b="0" i="0" u="sng" baseline="0" dirty="0" err="1">
                          <a:solidFill>
                            <a:srgbClr val="FF3860"/>
                          </a:solidFill>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l</a:t>
                      </a:r>
                      <a:r>
                        <a:rPr lang="en-GB" sz="3200" b="0" i="0" baseline="0" dirty="0">
                          <a:latin typeface="OpenDyslexicAlta" pitchFamily="2" charset="77"/>
                          <a:ea typeface="OpenDyslexic" charset="0"/>
                          <a:cs typeface="OpenDyslexic" charset="0"/>
                        </a:rPr>
                        <a:t>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t y </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e l </a:t>
                      </a:r>
                      <a:r>
                        <a:rPr lang="en-GB" sz="3200" b="0" i="0" u="sng" baseline="0" dirty="0">
                          <a:solidFill>
                            <a:srgbClr val="FF3860"/>
                          </a:solidFill>
                          <a:latin typeface="OpenDyslexicAlta" pitchFamily="2" charset="77"/>
                          <a:ea typeface="OpenDyslexic" charset="0"/>
                          <a:cs typeface="OpenDyslexic" charset="0"/>
                        </a:rPr>
                        <a:t>e</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g</a:t>
                      </a:r>
                      <a:r>
                        <a:rPr lang="en-GB" sz="3200" b="0" i="0" baseline="0" dirty="0">
                          <a:latin typeface="OpenDyslexicAlta" pitchFamily="2" charset="77"/>
                          <a:ea typeface="OpenDyslexic" charset="0"/>
                          <a:cs typeface="OpenDyslexic" charset="0"/>
                        </a:rPr>
                        <a:t> a n t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d e f </a:t>
                      </a:r>
                      <a:r>
                        <a:rPr lang="en-GB" sz="3200" b="0" i="0" u="sng" baseline="0" dirty="0" err="1">
                          <a:solidFill>
                            <a:srgbClr val="FF3860"/>
                          </a:solidFill>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n</a:t>
                      </a:r>
                      <a:r>
                        <a:rPr lang="en-GB" sz="3200" b="0" i="0" baseline="0" dirty="0">
                          <a:latin typeface="OpenDyslexicAlta" pitchFamily="2" charset="77"/>
                          <a:ea typeface="OpenDyslexic" charset="0"/>
                          <a:cs typeface="OpenDyslexic" charset="0"/>
                        </a:rPr>
                        <a:t>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t e </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t>
                      </a:r>
                      <a:r>
                        <a:rPr lang="en-GB" sz="3200" b="0" i="0" u="sng" baseline="0" dirty="0">
                          <a:solidFill>
                            <a:srgbClr val="FF3860"/>
                          </a:solidFill>
                          <a:latin typeface="OpenDyslexicAlta" pitchFamily="2" charset="77"/>
                          <a:ea typeface="OpenDyslexic" charset="0"/>
                          <a:cs typeface="OpenDyslexic" charset="0"/>
                        </a:rPr>
                        <a:t>a</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c</a:t>
                      </a:r>
                      <a:r>
                        <a:rPr lang="en-GB" sz="3200" b="0" i="0" baseline="0" dirty="0">
                          <a:latin typeface="OpenDyslexicAlta" pitchFamily="2" charset="77"/>
                          <a:ea typeface="OpenDyslexic" charset="0"/>
                          <a:cs typeface="OpenDyslexic" charset="0"/>
                        </a:rPr>
                        <a:t> t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v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 d e </a:t>
                      </a:r>
                      <a:r>
                        <a:rPr lang="en-GB" sz="3200" b="0" i="0" u="sng" baseline="0" dirty="0">
                          <a:solidFill>
                            <a:srgbClr val="FF3860"/>
                          </a:solidFill>
                          <a:latin typeface="OpenDyslexicAlta" pitchFamily="2" charset="77"/>
                          <a:ea typeface="OpenDyslexic" charset="0"/>
                          <a:cs typeface="OpenDyslexic" charset="0"/>
                        </a:rPr>
                        <a:t>q</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u</a:t>
                      </a:r>
                      <a:r>
                        <a:rPr lang="en-GB" sz="3200" b="0" i="0" baseline="0" dirty="0">
                          <a:latin typeface="OpenDyslexicAlta" pitchFamily="2" charset="77"/>
                          <a:ea typeface="OpenDyslexic" charset="0"/>
                          <a:cs typeface="OpenDyslexic" charset="0"/>
                        </a:rPr>
                        <a:t> a t e</a:t>
                      </a:r>
                      <a:endParaRPr lang="en-GB" sz="32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838200">
                <a:tc>
                  <a:txBody>
                    <a:bodyPr/>
                    <a:lstStyle/>
                    <a:p>
                      <a:pPr algn="ctr"/>
                      <a:r>
                        <a:rPr lang="en-GB" sz="3200" b="0" i="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a:t>
                      </a:r>
                      <a:r>
                        <a:rPr lang="en-GB" sz="3200" b="0" i="0" u="sng" baseline="0" dirty="0">
                          <a:solidFill>
                            <a:srgbClr val="FF3860"/>
                          </a:solidFill>
                          <a:latin typeface="OpenDyslexicAlta" pitchFamily="2" charset="77"/>
                          <a:ea typeface="OpenDyslexic" charset="0"/>
                          <a:cs typeface="OpenDyslexic" charset="0"/>
                        </a:rPr>
                        <a:t>f</a:t>
                      </a:r>
                      <a:r>
                        <a:rPr lang="en-GB" sz="3200" b="0" i="0" baseline="0" dirty="0">
                          <a:latin typeface="OpenDyslexicAlta" pitchFamily="2" charset="77"/>
                          <a:ea typeface="OpenDyslexic" charset="0"/>
                          <a:cs typeface="OpenDyslexic" charset="0"/>
                        </a:rPr>
                        <a:t> </a:t>
                      </a:r>
                      <a:r>
                        <a:rPr lang="en-GB" sz="3200" b="0" i="0" u="sng" baseline="0" dirty="0">
                          <a:solidFill>
                            <a:srgbClr val="FF3860"/>
                          </a:solidFill>
                          <a:latin typeface="OpenDyslexicAlta" pitchFamily="2" charset="77"/>
                          <a:ea typeface="OpenDyslexic" charset="0"/>
                          <a:cs typeface="OpenDyslexic" charset="0"/>
                        </a:rPr>
                        <a:t>l</a:t>
                      </a:r>
                      <a:r>
                        <a:rPr lang="en-GB" sz="3200" b="0" i="0" baseline="0" dirty="0">
                          <a:latin typeface="OpenDyslexicAlta" pitchFamily="2" charset="77"/>
                          <a:ea typeface="OpenDyslexic" charset="0"/>
                          <a:cs typeface="OpenDyslexic" charset="0"/>
                        </a:rPr>
                        <a:t> e </a:t>
                      </a:r>
                      <a:r>
                        <a:rPr lang="en-GB" sz="3200" b="0" i="0" u="sng" baseline="0" dirty="0">
                          <a:solidFill>
                            <a:srgbClr val="FF3860"/>
                          </a:solidFill>
                          <a:latin typeface="OpenDyslexicAlta" pitchFamily="2" charset="77"/>
                          <a:ea typeface="OpenDyslexic" charset="0"/>
                          <a:cs typeface="OpenDyslexic" charset="0"/>
                        </a:rPr>
                        <a:t>x</a:t>
                      </a:r>
                      <a:r>
                        <a:rPr lang="en-GB" sz="3200" b="0" i="0" baseline="0" dirty="0">
                          <a:latin typeface="OpenDyslexicAlta" pitchFamily="2" charset="77"/>
                          <a:ea typeface="OpenDyslexic" charset="0"/>
                          <a:cs typeface="OpenDyslexic" charset="0"/>
                        </a:rPr>
                        <a:t> </a:t>
                      </a:r>
                      <a:r>
                        <a:rPr lang="en-GB" sz="3200" b="0" i="0" baseline="0" dirty="0" err="1">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b l e </a:t>
                      </a:r>
                      <a:endParaRPr lang="en-GB" sz="3200" b="0" i="0" dirty="0">
                        <a:latin typeface="OpenDyslexicAlta" pitchFamily="2" charset="77"/>
                        <a:ea typeface="OpenDyslexic" charset="0"/>
                        <a:cs typeface="OpenDyslexic" charset="0"/>
                      </a:endParaRPr>
                    </a:p>
                  </a:txBody>
                  <a:tcPr/>
                </a:tc>
                <a:tc>
                  <a:txBody>
                    <a:bodyPr/>
                    <a:lstStyle/>
                    <a:p>
                      <a:pPr algn="ctr"/>
                      <a:r>
                        <a:rPr lang="en-GB" sz="3200" b="0" i="0" u="sng" baseline="0" dirty="0" err="1">
                          <a:solidFill>
                            <a:srgbClr val="FF3860"/>
                          </a:solidFill>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n v </a:t>
                      </a:r>
                      <a:r>
                        <a:rPr lang="en-GB" sz="3200" b="0" i="0" u="sng" baseline="0" dirty="0" err="1">
                          <a:solidFill>
                            <a:srgbClr val="FF3860"/>
                          </a:solidFill>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s </a:t>
                      </a:r>
                      <a:r>
                        <a:rPr lang="en-GB" sz="3200" b="0" i="0" u="sng" baseline="0" dirty="0" err="1">
                          <a:solidFill>
                            <a:srgbClr val="FF3860"/>
                          </a:solidFill>
                          <a:latin typeface="OpenDyslexicAlta" pitchFamily="2" charset="77"/>
                          <a:ea typeface="OpenDyslexic" charset="0"/>
                          <a:cs typeface="OpenDyslexic" charset="0"/>
                        </a:rPr>
                        <a:t>i</a:t>
                      </a:r>
                      <a:r>
                        <a:rPr lang="en-GB" sz="3200" b="0" i="0" baseline="0" dirty="0">
                          <a:latin typeface="OpenDyslexicAlta" pitchFamily="2" charset="77"/>
                          <a:ea typeface="OpenDyslexic" charset="0"/>
                          <a:cs typeface="OpenDyslexic" charset="0"/>
                        </a:rPr>
                        <a:t> b l e </a:t>
                      </a:r>
                      <a:r>
                        <a:rPr lang="en-GB" sz="3200" b="0" i="0" dirty="0">
                          <a:latin typeface="OpenDyslexicAlta" pitchFamily="2" charset="77"/>
                          <a:ea typeface="OpenDyslexic" charset="0"/>
                          <a:cs typeface="OpenDyslexic" charset="0"/>
                        </a:rPr>
                        <a:t> </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52944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elling Shed" id="{C4F81C86-5779-0E48-81E5-305447788964}" vid="{2F96E78E-4C51-8449-B2C6-B9B70AAE1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10393</TotalTime>
  <Words>670</Words>
  <Application>Microsoft Macintosh PowerPoint</Application>
  <PresentationFormat>Widescreen</PresentationFormat>
  <Paragraphs>123</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OpenDyslexicAlta</vt:lpstr>
      <vt:lpstr>Muli</vt:lpstr>
      <vt:lpstr>Office Theme</vt:lpstr>
      <vt:lpstr>PowerPoint Presentation</vt:lpstr>
      <vt:lpstr>PowerPoint Presentation</vt:lpstr>
      <vt:lpstr>Write down the opposite of:  active</vt:lpstr>
      <vt:lpstr>Write down the opposite of:  correct</vt:lpstr>
      <vt:lpstr>Write down the opposite of:  secure</vt:lpstr>
      <vt:lpstr>Write down the opposite of:  visible</vt:lpstr>
      <vt:lpstr>Write down the opposite of:  flexible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Spelling Shed 🐝</dc:title>
  <dc:creator>Rob Smith</dc:creator>
  <cp:lastModifiedBy>Martin Saunders</cp:lastModifiedBy>
  <cp:revision>267</cp:revision>
  <cp:lastPrinted>2018-09-23T09:21:34Z</cp:lastPrinted>
  <dcterms:created xsi:type="dcterms:W3CDTF">2018-08-06T08:16:18Z</dcterms:created>
  <dcterms:modified xsi:type="dcterms:W3CDTF">2020-06-16T16:35:50Z</dcterms:modified>
</cp:coreProperties>
</file>