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handoutMasterIdLst>
    <p:handoutMasterId r:id="rId18"/>
  </p:handoutMasterIdLst>
  <p:sldIdLst>
    <p:sldId id="268" r:id="rId2"/>
    <p:sldId id="269" r:id="rId3"/>
    <p:sldId id="258" r:id="rId4"/>
    <p:sldId id="473" r:id="rId5"/>
    <p:sldId id="260" r:id="rId6"/>
    <p:sldId id="535" r:id="rId7"/>
    <p:sldId id="261" r:id="rId8"/>
    <p:sldId id="474" r:id="rId9"/>
    <p:sldId id="475" r:id="rId10"/>
    <p:sldId id="272" r:id="rId11"/>
    <p:sldId id="273" r:id="rId12"/>
    <p:sldId id="476" r:id="rId13"/>
    <p:sldId id="547" r:id="rId14"/>
    <p:sldId id="270" r:id="rId15"/>
    <p:sldId id="477"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uli" pitchFamily="2" charset="77"/>
      <p:regular r:id="rId23"/>
      <p:bold r:id="rId24"/>
    </p:embeddedFont>
    <p:embeddedFont>
      <p:font typeface="OpenDyslexicAlta" pitchFamily="2" charset="77"/>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5" autoAdjust="0"/>
    <p:restoredTop sz="87211" autoAdjust="0"/>
  </p:normalViewPr>
  <p:slideViewPr>
    <p:cSldViewPr snapToGrid="0" snapToObjects="1">
      <p:cViewPr varScale="1">
        <p:scale>
          <a:sx n="111" d="100"/>
          <a:sy n="111" d="100"/>
        </p:scale>
        <p:origin x="600" y="192"/>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16/06/2020</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16/06/2020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1502618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85165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48473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a:t>
            </a:r>
            <a:r>
              <a:rPr lang="en-GB" baseline="0" dirty="0"/>
              <a:t>  This is a near homophone because accept and except are no pronounced in exactly the same way. </a:t>
            </a:r>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6316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a:t>
            </a:r>
            <a:r>
              <a:rPr lang="en-GB" baseline="0" dirty="0"/>
              <a:t>  This is a near homophone because accept and except are no pronounced in exactly the same way. </a:t>
            </a:r>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17001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72771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82015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7473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35289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330039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50000"/>
              </a:lnSpc>
            </a:pPr>
            <a:r>
              <a:rPr lang="en-GB" dirty="0"/>
              <a:t>Homophones: These words are homophones or near homophones. They have the same pronunciation but different spellings and/or meanings.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319299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a:t>
            </a:r>
            <a:r>
              <a:rPr lang="en-GB" dirty="0">
                <a:solidFill>
                  <a:srgbClr val="FF3860"/>
                </a:solidFill>
              </a:rPr>
              <a:t>plane</a:t>
            </a:r>
            <a:r>
              <a:rPr lang="en-GB" dirty="0"/>
              <a:t> swooped down low over </a:t>
            </a:r>
            <a:br>
              <a:rPr lang="en-GB" dirty="0"/>
            </a:br>
            <a:br>
              <a:rPr lang="en-GB" dirty="0"/>
            </a:br>
            <a:r>
              <a:rPr lang="en-GB" dirty="0"/>
              <a:t>the airport during the air show.</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rgbClr val="FF3860"/>
                </a:solidFill>
              </a:rPr>
              <a:t>plane</a:t>
            </a:r>
            <a:r>
              <a:rPr lang="en-GB" dirty="0"/>
              <a:t>           plain</a:t>
            </a:r>
          </a:p>
          <a:p>
            <a:endParaRPr lang="en-GB" dirty="0"/>
          </a:p>
        </p:txBody>
      </p:sp>
      <p:sp>
        <p:nvSpPr>
          <p:cNvPr id="4" name="TextBox 3">
            <a:extLst>
              <a:ext uri="{FF2B5EF4-FFF2-40B4-BE49-F238E27FC236}">
                <a16:creationId xmlns:a16="http://schemas.microsoft.com/office/drawing/2014/main" id="{102321E1-9497-0243-A2EB-7F3649698A71}"/>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0711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Each child ate a _____ of fruit </a:t>
            </a:r>
            <a:br>
              <a:rPr lang="en-GB" dirty="0"/>
            </a:br>
            <a:br>
              <a:rPr lang="en-GB" dirty="0"/>
            </a:br>
            <a:r>
              <a:rPr lang="en-GB" dirty="0"/>
              <a:t>at break time.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piece           peace</a:t>
            </a:r>
          </a:p>
          <a:p>
            <a:endParaRPr lang="en-GB" dirty="0"/>
          </a:p>
        </p:txBody>
      </p:sp>
    </p:spTree>
    <p:extLst>
      <p:ext uri="{BB962C8B-B14F-4D97-AF65-F5344CB8AC3E}">
        <p14:creationId xmlns:p14="http://schemas.microsoft.com/office/powerpoint/2010/main" val="32775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Each child ate a </a:t>
            </a:r>
            <a:r>
              <a:rPr lang="en-GB" dirty="0">
                <a:solidFill>
                  <a:srgbClr val="FF3860"/>
                </a:solidFill>
              </a:rPr>
              <a:t>piece</a:t>
            </a:r>
            <a:r>
              <a:rPr lang="en-GB" dirty="0"/>
              <a:t> of fruit </a:t>
            </a:r>
            <a:br>
              <a:rPr lang="en-GB" dirty="0"/>
            </a:br>
            <a:br>
              <a:rPr lang="en-GB" dirty="0"/>
            </a:br>
            <a:r>
              <a:rPr lang="en-GB" dirty="0"/>
              <a:t>at break time.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rgbClr val="FF3860"/>
                </a:solidFill>
              </a:rPr>
              <a:t>piece</a:t>
            </a:r>
            <a:r>
              <a:rPr lang="en-GB" dirty="0"/>
              <a:t>           peace</a:t>
            </a:r>
          </a:p>
          <a:p>
            <a:endParaRPr lang="en-GB" dirty="0"/>
          </a:p>
        </p:txBody>
      </p:sp>
      <p:sp>
        <p:nvSpPr>
          <p:cNvPr id="4" name="TextBox 3">
            <a:extLst>
              <a:ext uri="{FF2B5EF4-FFF2-40B4-BE49-F238E27FC236}">
                <a16:creationId xmlns:a16="http://schemas.microsoft.com/office/drawing/2014/main" id="{E0DBAABE-0AD3-284F-90F8-78C968FCD0A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2622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8814434"/>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43708204"/>
                    </a:ext>
                  </a:extLst>
                </a:gridCol>
                <a:gridCol w="1858433">
                  <a:extLst>
                    <a:ext uri="{9D8B030D-6E8A-4147-A177-3AD203B41FA5}">
                      <a16:colId xmlns:a16="http://schemas.microsoft.com/office/drawing/2014/main" val="1552126256"/>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accept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except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knot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not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peace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piece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plain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plane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weather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whether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0074633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Homophones</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5137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6" name="Text Placeholder 5">
            <a:extLst>
              <a:ext uri="{FF2B5EF4-FFF2-40B4-BE49-F238E27FC236}">
                <a16:creationId xmlns:a16="http://schemas.microsoft.com/office/drawing/2014/main" id="{6A87D408-A65A-3547-9493-5ECD1D67BE6B}"/>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normAutofit lnSpcReduction="10000"/>
          </a:bodyPr>
          <a:lstStyle/>
          <a:p>
            <a:r>
              <a:rPr lang="en-GB" dirty="0"/>
              <a:t>Homophones</a:t>
            </a:r>
          </a:p>
          <a:p>
            <a:endParaRPr lang="en-GB" dirty="0"/>
          </a:p>
          <a:p>
            <a:r>
              <a:rPr lang="en-GB" dirty="0"/>
              <a:t>Name:</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sp>
        <p:nvSpPr>
          <p:cNvPr id="9" name="Content Placeholder 8">
            <a:extLst>
              <a:ext uri="{FF2B5EF4-FFF2-40B4-BE49-F238E27FC236}">
                <a16:creationId xmlns:a16="http://schemas.microsoft.com/office/drawing/2014/main" id="{0D362A04-AFF5-3F45-8A9E-EDC43A2C5A0A}"/>
              </a:ext>
            </a:extLst>
          </p:cNvPr>
          <p:cNvSpPr txBox="1">
            <a:spLocks noGrp="1"/>
          </p:cNvSpPr>
          <p:nvPr>
            <p:ph sz="quarter" idx="18"/>
          </p:nvPr>
        </p:nvSpPr>
        <p:spPr>
          <a:xfrm>
            <a:off x="3425190" y="1354611"/>
            <a:ext cx="8382000" cy="5355312"/>
          </a:xfrm>
          <a:prstGeom prst="rect">
            <a:avLst/>
          </a:prstGeom>
          <a:noFill/>
        </p:spPr>
        <p:txBody>
          <a:bodyPr wrap="square" rtlCol="0">
            <a:spAutoFit/>
          </a:bodyPr>
          <a:lstStyle/>
          <a:p>
            <a:pPr marL="0" lvl="0" indent="0">
              <a:lnSpc>
                <a:spcPct val="100000"/>
              </a:lnSpc>
              <a:spcBef>
                <a:spcPts val="0"/>
              </a:spcBef>
              <a:buNone/>
            </a:pPr>
            <a:r>
              <a:rPr lang="en-GB" sz="1800" u="sng" dirty="0">
                <a:solidFill>
                  <a:prstClr val="black"/>
                </a:solidFill>
                <a:latin typeface="OpenDyslexicAlta" pitchFamily="2" charset="77"/>
              </a:rPr>
              <a:t>Write the correct spelling into each sentence. </a:t>
            </a:r>
            <a:endParaRPr lang="en-GB" sz="1800" i="1" u="sng"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 </a:t>
            </a:r>
            <a:endParaRPr lang="en-GB" sz="1800" i="1"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teacher gave everyone a ________ of _________ paper.</a:t>
            </a:r>
          </a:p>
          <a:p>
            <a:pPr marL="0" lvl="0" indent="0">
              <a:lnSpc>
                <a:spcPct val="100000"/>
              </a:lnSpc>
              <a:spcBef>
                <a:spcPts val="0"/>
              </a:spcBef>
              <a:buNone/>
            </a:pPr>
            <a:r>
              <a:rPr lang="en-GB" sz="1800" dirty="0">
                <a:solidFill>
                  <a:prstClr val="black"/>
                </a:solidFill>
                <a:latin typeface="OpenDyslexicAlta" pitchFamily="2" charset="77"/>
              </a:rPr>
              <a:t> </a:t>
            </a:r>
          </a:p>
          <a:p>
            <a:pPr marL="0" lvl="0" indent="0">
              <a:lnSpc>
                <a:spcPct val="100000"/>
              </a:lnSpc>
              <a:spcBef>
                <a:spcPts val="0"/>
              </a:spcBef>
              <a:buNone/>
            </a:pPr>
            <a:r>
              <a:rPr lang="en-GB" sz="1800" dirty="0">
                <a:solidFill>
                  <a:prstClr val="black"/>
                </a:solidFill>
                <a:latin typeface="OpenDyslexicAlta" pitchFamily="2" charset="77"/>
              </a:rPr>
              <a:t>Tim stood at the front of assembly to __________ his prize.</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 had a ________ in my shoelaces.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All was dark, ________ for a tiny candle in the corner.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 like most vegetables but ______ cauliflower.</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In church the people prayed for _______ on Earth.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_________ stopped the children playing out today.</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pilot landed his ________ safely on the runway.</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children wondered ________ they should tell their teacher. </a:t>
            </a:r>
          </a:p>
        </p:txBody>
      </p:sp>
    </p:spTree>
    <p:extLst>
      <p:ext uri="{BB962C8B-B14F-4D97-AF65-F5344CB8AC3E}">
        <p14:creationId xmlns:p14="http://schemas.microsoft.com/office/powerpoint/2010/main" val="428311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6" name="Text Placeholder 5">
            <a:extLst>
              <a:ext uri="{FF2B5EF4-FFF2-40B4-BE49-F238E27FC236}">
                <a16:creationId xmlns:a16="http://schemas.microsoft.com/office/drawing/2014/main" id="{6A87D408-A65A-3547-9493-5ECD1D67BE6B}"/>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normAutofit lnSpcReduction="10000"/>
          </a:bodyPr>
          <a:lstStyle/>
          <a:p>
            <a:r>
              <a:rPr lang="en-GB" dirty="0"/>
              <a:t>Homophones</a:t>
            </a:r>
          </a:p>
          <a:p>
            <a:endParaRPr lang="en-GB" dirty="0"/>
          </a:p>
          <a:p>
            <a:r>
              <a:rPr lang="en-GB" dirty="0">
                <a:solidFill>
                  <a:srgbClr val="FF3860"/>
                </a:solidFill>
              </a:rPr>
              <a:t>Answers: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sp>
        <p:nvSpPr>
          <p:cNvPr id="9" name="Content Placeholder 8">
            <a:extLst>
              <a:ext uri="{FF2B5EF4-FFF2-40B4-BE49-F238E27FC236}">
                <a16:creationId xmlns:a16="http://schemas.microsoft.com/office/drawing/2014/main" id="{0D362A04-AFF5-3F45-8A9E-EDC43A2C5A0A}"/>
              </a:ext>
            </a:extLst>
          </p:cNvPr>
          <p:cNvSpPr txBox="1">
            <a:spLocks noGrp="1"/>
          </p:cNvSpPr>
          <p:nvPr>
            <p:ph sz="quarter" idx="18"/>
          </p:nvPr>
        </p:nvSpPr>
        <p:spPr>
          <a:xfrm>
            <a:off x="3425190" y="1354611"/>
            <a:ext cx="8382000" cy="5355312"/>
          </a:xfrm>
          <a:prstGeom prst="rect">
            <a:avLst/>
          </a:prstGeom>
          <a:noFill/>
        </p:spPr>
        <p:txBody>
          <a:bodyPr wrap="square" rtlCol="0">
            <a:spAutoFit/>
          </a:bodyPr>
          <a:lstStyle/>
          <a:p>
            <a:pPr marL="0" lvl="0" indent="0">
              <a:lnSpc>
                <a:spcPct val="100000"/>
              </a:lnSpc>
              <a:spcBef>
                <a:spcPts val="0"/>
              </a:spcBef>
              <a:buNone/>
            </a:pPr>
            <a:r>
              <a:rPr lang="en-GB" sz="1800" u="sng" dirty="0">
                <a:solidFill>
                  <a:prstClr val="black"/>
                </a:solidFill>
                <a:latin typeface="OpenDyslexicAlta" pitchFamily="2" charset="77"/>
              </a:rPr>
              <a:t>Write the correct spelling into each sentence. </a:t>
            </a:r>
            <a:endParaRPr lang="en-GB" sz="1800" i="1" u="sng"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 </a:t>
            </a:r>
            <a:endParaRPr lang="en-GB" sz="1800" i="1"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teacher gave everyone a </a:t>
            </a:r>
            <a:r>
              <a:rPr lang="en-GB" u="sng" dirty="0">
                <a:solidFill>
                  <a:srgbClr val="FF3860"/>
                </a:solidFill>
              </a:rPr>
              <a:t>piece</a:t>
            </a:r>
            <a:r>
              <a:rPr lang="en-GB" sz="1800" dirty="0">
                <a:solidFill>
                  <a:srgbClr val="FF3860"/>
                </a:solidFill>
                <a:latin typeface="OpenDyslexicAlta" pitchFamily="2" charset="77"/>
              </a:rPr>
              <a:t> </a:t>
            </a:r>
            <a:r>
              <a:rPr lang="en-GB" sz="1800" dirty="0">
                <a:solidFill>
                  <a:prstClr val="black"/>
                </a:solidFill>
                <a:latin typeface="OpenDyslexicAlta" pitchFamily="2" charset="77"/>
              </a:rPr>
              <a:t>of </a:t>
            </a:r>
            <a:r>
              <a:rPr lang="en-GB" u="sng" dirty="0">
                <a:solidFill>
                  <a:srgbClr val="FF3860"/>
                </a:solidFill>
              </a:rPr>
              <a:t>plain</a:t>
            </a:r>
            <a:r>
              <a:rPr lang="en-GB" dirty="0">
                <a:solidFill>
                  <a:srgbClr val="FF3860"/>
                </a:solidFill>
              </a:rPr>
              <a:t> </a:t>
            </a:r>
            <a:r>
              <a:rPr lang="en-GB" sz="1800" dirty="0">
                <a:solidFill>
                  <a:prstClr val="black"/>
                </a:solidFill>
                <a:latin typeface="OpenDyslexicAlta" pitchFamily="2" charset="77"/>
              </a:rPr>
              <a:t>paper.</a:t>
            </a:r>
          </a:p>
          <a:p>
            <a:pPr marL="0" lvl="0" indent="0">
              <a:lnSpc>
                <a:spcPct val="100000"/>
              </a:lnSpc>
              <a:spcBef>
                <a:spcPts val="0"/>
              </a:spcBef>
              <a:buNone/>
            </a:pPr>
            <a:r>
              <a:rPr lang="en-GB" sz="1800" dirty="0">
                <a:solidFill>
                  <a:prstClr val="black"/>
                </a:solidFill>
                <a:latin typeface="OpenDyslexicAlta" pitchFamily="2" charset="77"/>
              </a:rPr>
              <a:t> </a:t>
            </a:r>
          </a:p>
          <a:p>
            <a:pPr marL="0" indent="0">
              <a:lnSpc>
                <a:spcPct val="100000"/>
              </a:lnSpc>
              <a:spcBef>
                <a:spcPts val="0"/>
              </a:spcBef>
              <a:buNone/>
            </a:pPr>
            <a:r>
              <a:rPr lang="en-GB" sz="1800" dirty="0">
                <a:solidFill>
                  <a:prstClr val="black"/>
                </a:solidFill>
                <a:latin typeface="OpenDyslexicAlta" pitchFamily="2" charset="77"/>
              </a:rPr>
              <a:t>Tim stood at the front of assembly to </a:t>
            </a:r>
            <a:r>
              <a:rPr lang="en-GB" u="sng" dirty="0">
                <a:solidFill>
                  <a:srgbClr val="FF3860"/>
                </a:solidFill>
              </a:rPr>
              <a:t>accept</a:t>
            </a:r>
            <a:r>
              <a:rPr lang="en-GB" sz="1800" dirty="0">
                <a:solidFill>
                  <a:prstClr val="black"/>
                </a:solidFill>
                <a:latin typeface="OpenDyslexicAlta" pitchFamily="2" charset="77"/>
              </a:rPr>
              <a:t> his prize.</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 had a </a:t>
            </a:r>
            <a:r>
              <a:rPr lang="en-GB" u="sng" dirty="0">
                <a:solidFill>
                  <a:srgbClr val="FF3860"/>
                </a:solidFill>
              </a:rPr>
              <a:t>knot</a:t>
            </a:r>
            <a:r>
              <a:rPr lang="en-GB" sz="1800" dirty="0">
                <a:solidFill>
                  <a:prstClr val="black"/>
                </a:solidFill>
                <a:latin typeface="OpenDyslexicAlta" pitchFamily="2" charset="77"/>
              </a:rPr>
              <a:t> in my shoelaces.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All was dark, </a:t>
            </a:r>
            <a:r>
              <a:rPr lang="en-GB" u="sng" dirty="0">
                <a:solidFill>
                  <a:srgbClr val="FF3860"/>
                </a:solidFill>
              </a:rPr>
              <a:t>except</a:t>
            </a:r>
            <a:r>
              <a:rPr lang="en-GB" sz="1800" dirty="0">
                <a:solidFill>
                  <a:prstClr val="black"/>
                </a:solidFill>
                <a:latin typeface="OpenDyslexicAlta" pitchFamily="2" charset="77"/>
              </a:rPr>
              <a:t> for a tiny candle in the corner.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 like most vegetables but </a:t>
            </a:r>
            <a:r>
              <a:rPr lang="en-GB" u="sng" dirty="0">
                <a:solidFill>
                  <a:srgbClr val="FF3860"/>
                </a:solidFill>
              </a:rPr>
              <a:t>not</a:t>
            </a:r>
            <a:r>
              <a:rPr lang="en-GB" sz="1800" dirty="0">
                <a:solidFill>
                  <a:prstClr val="black"/>
                </a:solidFill>
                <a:latin typeface="OpenDyslexicAlta" pitchFamily="2" charset="77"/>
              </a:rPr>
              <a:t> cauliflower.</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In church the people prayed for </a:t>
            </a:r>
            <a:r>
              <a:rPr lang="en-GB" u="sng" dirty="0">
                <a:solidFill>
                  <a:srgbClr val="FF3860"/>
                </a:solidFill>
              </a:rPr>
              <a:t>peace</a:t>
            </a:r>
            <a:r>
              <a:rPr lang="en-GB" sz="1800" dirty="0">
                <a:solidFill>
                  <a:prstClr val="black"/>
                </a:solidFill>
                <a:latin typeface="OpenDyslexicAlta" pitchFamily="2" charset="77"/>
              </a:rPr>
              <a:t> on Earth.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a:t>
            </a:r>
            <a:r>
              <a:rPr lang="en-GB" u="sng" dirty="0">
                <a:solidFill>
                  <a:srgbClr val="FF3860"/>
                </a:solidFill>
              </a:rPr>
              <a:t>weather</a:t>
            </a:r>
            <a:r>
              <a:rPr lang="en-GB" sz="1800" dirty="0">
                <a:solidFill>
                  <a:prstClr val="black"/>
                </a:solidFill>
                <a:latin typeface="OpenDyslexicAlta" pitchFamily="2" charset="77"/>
              </a:rPr>
              <a:t> stopped the children playing out today.</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pilot landed his</a:t>
            </a:r>
            <a:r>
              <a:rPr lang="en-GB" sz="1800" u="sng" dirty="0">
                <a:solidFill>
                  <a:srgbClr val="FF3860"/>
                </a:solidFill>
                <a:latin typeface="OpenDyslexicAlta" pitchFamily="2" charset="77"/>
              </a:rPr>
              <a:t> </a:t>
            </a:r>
            <a:r>
              <a:rPr lang="en-GB" u="sng" dirty="0">
                <a:solidFill>
                  <a:srgbClr val="FF3860"/>
                </a:solidFill>
              </a:rPr>
              <a:t>plane</a:t>
            </a:r>
            <a:r>
              <a:rPr lang="en-GB" sz="1800" u="sng" dirty="0">
                <a:solidFill>
                  <a:srgbClr val="FF3860"/>
                </a:solidFill>
                <a:latin typeface="OpenDyslexicAlta" pitchFamily="2" charset="77"/>
              </a:rPr>
              <a:t> </a:t>
            </a:r>
            <a:r>
              <a:rPr lang="en-GB" sz="1800" dirty="0">
                <a:solidFill>
                  <a:prstClr val="black"/>
                </a:solidFill>
                <a:latin typeface="OpenDyslexicAlta" pitchFamily="2" charset="77"/>
              </a:rPr>
              <a:t>safely on the runway.</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children wondered </a:t>
            </a:r>
            <a:r>
              <a:rPr lang="en-GB" u="sng" dirty="0">
                <a:solidFill>
                  <a:srgbClr val="FF3860"/>
                </a:solidFill>
              </a:rPr>
              <a:t>whether</a:t>
            </a:r>
            <a:r>
              <a:rPr lang="en-GB" dirty="0">
                <a:solidFill>
                  <a:srgbClr val="FF3860"/>
                </a:solidFill>
              </a:rPr>
              <a:t> </a:t>
            </a:r>
            <a:r>
              <a:rPr lang="en-GB" sz="1800" dirty="0">
                <a:solidFill>
                  <a:prstClr val="black"/>
                </a:solidFill>
                <a:latin typeface="OpenDyslexicAlta" pitchFamily="2" charset="77"/>
              </a:rPr>
              <a:t>they should tell their teacher. </a:t>
            </a:r>
          </a:p>
        </p:txBody>
      </p:sp>
    </p:spTree>
    <p:extLst>
      <p:ext uri="{BB962C8B-B14F-4D97-AF65-F5344CB8AC3E}">
        <p14:creationId xmlns:p14="http://schemas.microsoft.com/office/powerpoint/2010/main" val="205408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These words are homophones or near homophones.  They have the same pronunciation but different spellings and/or meanings.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828643653"/>
              </p:ext>
            </p:extLst>
          </p:nvPr>
        </p:nvGraphicFramePr>
        <p:xfrm>
          <a:off x="3429000" y="1311275"/>
          <a:ext cx="8363607" cy="529164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Ask the children what the word homophone means.</a:t>
                      </a:r>
                      <a:r>
                        <a:rPr lang="en-GB" sz="1700" b="0" i="0" baseline="0" dirty="0">
                          <a:latin typeface="Muli" pitchFamily="2" charset="77"/>
                        </a:rPr>
                        <a:t> Can they think of any examples?  Define them as words which have the same pronunciation but different meanings and/or spellings.   Discuss near homophones have slightly different pronunciations. </a:t>
                      </a:r>
                      <a:endParaRPr lang="en-GB" sz="1700" b="0" i="0" dirty="0">
                        <a:latin typeface="Muli" pitchFamily="2" charset="77"/>
                      </a:endParaRP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PowerPoint, display each example on the whiteboard. Ask the children to write down the word that they think goes in each gap.</a:t>
                      </a:r>
                    </a:p>
                    <a:p>
                      <a:endParaRPr lang="en-GB" sz="1700" b="0" i="0" baseline="0" dirty="0">
                        <a:latin typeface="Muli" pitchFamily="2" charset="77"/>
                      </a:endParaRPr>
                    </a:p>
                    <a:p>
                      <a:r>
                        <a:rPr lang="en-GB" sz="1700" b="0" i="0" baseline="0" dirty="0">
                          <a:latin typeface="Muli" pitchFamily="2" charset="77"/>
                        </a:rPr>
                        <a:t>After each example ask the children to share their responses and discuss any errors or misconceptions. </a:t>
                      </a:r>
                    </a:p>
                    <a:p>
                      <a:r>
                        <a:rPr lang="en-GB" sz="1700" b="0" i="0" baseline="0" dirty="0">
                          <a:latin typeface="Muli" pitchFamily="2" charset="77"/>
                        </a:rPr>
                        <a:t>Teacher can choose to reveal the two spellings before or after the pupil attempts.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In</a:t>
                      </a:r>
                      <a:r>
                        <a:rPr lang="en-GB" sz="1700" b="0" i="0" baseline="0" dirty="0">
                          <a:latin typeface="Muli" pitchFamily="2" charset="77"/>
                        </a:rPr>
                        <a:t> small groups.  One child writes a sentence with one of this week’s spellings missing. E.g. We travelled to France by ________.</a:t>
                      </a:r>
                    </a:p>
                    <a:p>
                      <a:endParaRPr lang="en-GB" sz="1700" b="0" i="0" baseline="0" dirty="0">
                        <a:latin typeface="Muli" pitchFamily="2" charset="77"/>
                      </a:endParaRPr>
                    </a:p>
                    <a:p>
                      <a:r>
                        <a:rPr lang="en-GB" sz="1700" b="0" i="0" baseline="0" dirty="0">
                          <a:latin typeface="Muli" pitchFamily="2" charset="77"/>
                        </a:rPr>
                        <a:t>The children on their table then write down the correct spelling on their whiteboards.  The child who created the question shares which they thought was the right question and check each others’ answers. </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240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My shoelaces were tied in a double ____.</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not           knot</a:t>
            </a:r>
          </a:p>
        </p:txBody>
      </p:sp>
    </p:spTree>
    <p:extLst>
      <p:ext uri="{BB962C8B-B14F-4D97-AF65-F5344CB8AC3E}">
        <p14:creationId xmlns:p14="http://schemas.microsoft.com/office/powerpoint/2010/main" val="77739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My shoelaces were tied in a double </a:t>
            </a:r>
            <a:r>
              <a:rPr lang="en-GB" dirty="0">
                <a:solidFill>
                  <a:srgbClr val="FF3860"/>
                </a:solidFill>
              </a:rPr>
              <a:t>knot</a:t>
            </a:r>
            <a:r>
              <a:rPr lang="en-GB" dirty="0"/>
              <a: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not           </a:t>
            </a:r>
            <a:r>
              <a:rPr lang="en-GB" sz="4200" dirty="0">
                <a:solidFill>
                  <a:srgbClr val="FF3860"/>
                </a:solidFill>
              </a:rPr>
              <a:t>knot</a:t>
            </a:r>
          </a:p>
        </p:txBody>
      </p:sp>
      <p:sp>
        <p:nvSpPr>
          <p:cNvPr id="3" name="TextBox 2">
            <a:extLst>
              <a:ext uri="{FF2B5EF4-FFF2-40B4-BE49-F238E27FC236}">
                <a16:creationId xmlns:a16="http://schemas.microsoft.com/office/drawing/2014/main" id="{A7685032-7622-B14E-A706-620B62BAA092}"/>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6183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dirty="0"/>
              <a:t>All classes went swimming ______ year 1.</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accept           except</a:t>
            </a:r>
          </a:p>
          <a:p>
            <a:endParaRPr lang="en-GB" dirty="0"/>
          </a:p>
        </p:txBody>
      </p:sp>
    </p:spTree>
    <p:extLst>
      <p:ext uri="{BB962C8B-B14F-4D97-AF65-F5344CB8AC3E}">
        <p14:creationId xmlns:p14="http://schemas.microsoft.com/office/powerpoint/2010/main" val="11180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dirty="0"/>
              <a:t>All classes went swimming </a:t>
            </a:r>
            <a:br>
              <a:rPr lang="en-GB" dirty="0"/>
            </a:br>
            <a:r>
              <a:rPr lang="en-GB" dirty="0">
                <a:solidFill>
                  <a:srgbClr val="FF3860"/>
                </a:solidFill>
              </a:rPr>
              <a:t>except</a:t>
            </a:r>
            <a:r>
              <a:rPr lang="en-GB" dirty="0"/>
              <a:t> year 1.</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accept           </a:t>
            </a:r>
            <a:r>
              <a:rPr lang="en-GB" dirty="0">
                <a:solidFill>
                  <a:srgbClr val="FF3860"/>
                </a:solidFill>
              </a:rPr>
              <a:t>except</a:t>
            </a:r>
          </a:p>
          <a:p>
            <a:endParaRPr lang="en-GB" dirty="0"/>
          </a:p>
        </p:txBody>
      </p:sp>
      <p:sp>
        <p:nvSpPr>
          <p:cNvPr id="4" name="TextBox 3">
            <a:extLst>
              <a:ext uri="{FF2B5EF4-FFF2-40B4-BE49-F238E27FC236}">
                <a16:creationId xmlns:a16="http://schemas.microsoft.com/office/drawing/2014/main" id="{E3B66D49-E205-C44F-BBE4-E0B03CF377E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18862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bad ____ means that we may </a:t>
            </a:r>
            <a:br>
              <a:rPr lang="en-GB" dirty="0"/>
            </a:br>
            <a:br>
              <a:rPr lang="en-GB" dirty="0"/>
            </a:br>
            <a:r>
              <a:rPr lang="en-GB" dirty="0"/>
              <a:t>have to cancel sports day.</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whether           weather</a:t>
            </a:r>
          </a:p>
          <a:p>
            <a:endParaRPr lang="en-GB" dirty="0"/>
          </a:p>
        </p:txBody>
      </p:sp>
    </p:spTree>
    <p:extLst>
      <p:ext uri="{BB962C8B-B14F-4D97-AF65-F5344CB8AC3E}">
        <p14:creationId xmlns:p14="http://schemas.microsoft.com/office/powerpoint/2010/main" val="55764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574157"/>
            <a:ext cx="10308220" cy="1400537"/>
          </a:xfrm>
        </p:spPr>
        <p:txBody>
          <a:bodyPr>
            <a:normAutofit/>
          </a:bodyPr>
          <a:lstStyle/>
          <a:p>
            <a:r>
              <a:rPr lang="en-GB" dirty="0"/>
              <a:t>The bad </a:t>
            </a:r>
            <a:r>
              <a:rPr lang="en-GB" dirty="0">
                <a:solidFill>
                  <a:srgbClr val="FF3860"/>
                </a:solidFill>
              </a:rPr>
              <a:t>weather</a:t>
            </a:r>
            <a:r>
              <a:rPr lang="en-GB" dirty="0"/>
              <a:t> means that we may have to cancel sports day.</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whether           </a:t>
            </a:r>
            <a:r>
              <a:rPr lang="en-GB" dirty="0">
                <a:solidFill>
                  <a:srgbClr val="FF3860"/>
                </a:solidFill>
              </a:rPr>
              <a:t>weather</a:t>
            </a:r>
          </a:p>
          <a:p>
            <a:endParaRPr lang="en-GB" dirty="0"/>
          </a:p>
        </p:txBody>
      </p:sp>
      <p:sp>
        <p:nvSpPr>
          <p:cNvPr id="4" name="TextBox 3">
            <a:extLst>
              <a:ext uri="{FF2B5EF4-FFF2-40B4-BE49-F238E27FC236}">
                <a16:creationId xmlns:a16="http://schemas.microsoft.com/office/drawing/2014/main" id="{579E6B2D-57D8-D243-988F-0A3BA3882A1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9640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_____ swooped down low over </a:t>
            </a:r>
            <a:br>
              <a:rPr lang="en-GB" dirty="0"/>
            </a:br>
            <a:br>
              <a:rPr lang="en-GB" dirty="0"/>
            </a:br>
            <a:r>
              <a:rPr lang="en-GB" dirty="0"/>
              <a:t>the airport during the air show.</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chemeClr val="tx1"/>
                </a:solidFill>
              </a:rPr>
              <a:t>plane </a:t>
            </a:r>
            <a:r>
              <a:rPr lang="en-GB" dirty="0"/>
              <a:t>          plain</a:t>
            </a:r>
          </a:p>
          <a:p>
            <a:endParaRPr lang="en-GB" dirty="0"/>
          </a:p>
        </p:txBody>
      </p:sp>
    </p:spTree>
    <p:extLst>
      <p:ext uri="{BB962C8B-B14F-4D97-AF65-F5344CB8AC3E}">
        <p14:creationId xmlns:p14="http://schemas.microsoft.com/office/powerpoint/2010/main" val="14869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10393</TotalTime>
  <Words>747</Words>
  <Application>Microsoft Macintosh PowerPoint</Application>
  <PresentationFormat>Widescreen</PresentationFormat>
  <Paragraphs>173</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OpenDyslexicAlta</vt:lpstr>
      <vt:lpstr>Muli</vt:lpstr>
      <vt:lpstr>Calibri</vt:lpstr>
      <vt:lpstr>Office Theme</vt:lpstr>
      <vt:lpstr>PowerPoint Presentation</vt:lpstr>
      <vt:lpstr>PowerPoint Presentation</vt:lpstr>
      <vt:lpstr>My shoelaces were tied in a double ____.</vt:lpstr>
      <vt:lpstr>My shoelaces were tied in a double knot.</vt:lpstr>
      <vt:lpstr>All classes went swimming ______ year 1.</vt:lpstr>
      <vt:lpstr>All classes went swimming  except year 1.</vt:lpstr>
      <vt:lpstr>The bad ____ means that we may   have to cancel sports day.</vt:lpstr>
      <vt:lpstr>The bad weather means that we may have to cancel sports day.</vt:lpstr>
      <vt:lpstr>The _____ swooped down low over   the airport during the air show.</vt:lpstr>
      <vt:lpstr>The plane swooped down low over   the airport during the air show.</vt:lpstr>
      <vt:lpstr>Each child ate a _____ of fruit   at break time.</vt:lpstr>
      <vt:lpstr>Each child ate a piece of fruit   at break time.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267</cp:revision>
  <cp:lastPrinted>2018-09-23T09:21:34Z</cp:lastPrinted>
  <dcterms:created xsi:type="dcterms:W3CDTF">2018-08-06T08:16:18Z</dcterms:created>
  <dcterms:modified xsi:type="dcterms:W3CDTF">2020-06-16T16:34:47Z</dcterms:modified>
</cp:coreProperties>
</file>