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99" r:id="rId3"/>
    <p:sldId id="411" r:id="rId4"/>
    <p:sldId id="704" r:id="rId5"/>
    <p:sldId id="705" r:id="rId6"/>
    <p:sldId id="702" r:id="rId7"/>
    <p:sldId id="703" r:id="rId8"/>
    <p:sldId id="573" r:id="rId9"/>
    <p:sldId id="409" r:id="rId10"/>
    <p:sldId id="410" r:id="rId11"/>
    <p:sldId id="574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" pitchFamily="2" charset="77"/>
      <p:regular r:id="rId19"/>
      <p:bold r:id="rId20"/>
      <p:italic r:id="rId21"/>
      <p:boldItalic r:id="rId22"/>
    </p:embeddedFont>
    <p:embeddedFont>
      <p:font typeface="OpenDyslexicAlta" pitchFamily="2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0" autoAdjust="0"/>
    <p:restoredTop sz="87539" autoAdjust="0"/>
  </p:normalViewPr>
  <p:slideViewPr>
    <p:cSldViewPr snapToGrid="0" snapToObjects="1">
      <p:cViewPr varScale="1">
        <p:scale>
          <a:sx n="96" d="100"/>
          <a:sy n="96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01/02/2022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5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1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The /u/ sound spelled ‘</a:t>
            </a:r>
            <a:r>
              <a:rPr lang="en-GB" dirty="0" err="1"/>
              <a:t>ou</a:t>
            </a:r>
            <a:r>
              <a:rPr lang="en-GB" dirty="0"/>
              <a:t>’. </a:t>
            </a:r>
          </a:p>
          <a:p>
            <a:r>
              <a:rPr lang="en-GB" dirty="0"/>
              <a:t>This digraph is only found in the middle of words.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490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02741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>
                          <a:latin typeface="Muli" pitchFamily="2" charset="77"/>
                        </a:rPr>
                        <a:t>The /u/ sound spelled ‘</a:t>
                      </a:r>
                      <a:r>
                        <a:rPr lang="en-GB" sz="1400" baseline="0" err="1">
                          <a:latin typeface="Muli" pitchFamily="2" charset="77"/>
                        </a:rPr>
                        <a:t>ou</a:t>
                      </a:r>
                      <a:r>
                        <a:rPr lang="en-GB" sz="1400" baseline="0">
                          <a:latin typeface="Muli" pitchFamily="2" charset="77"/>
                        </a:rPr>
                        <a:t>.’ This digraph is only found in the middle of words.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latin typeface="Muli" pitchFamily="2" charset="77"/>
                      </a:endParaRPr>
                    </a:p>
                    <a:p>
                      <a:r>
                        <a:rPr lang="en-GB" sz="1400" baseline="0">
                          <a:latin typeface="Muli" pitchFamily="2" charset="77"/>
                        </a:rPr>
                        <a:t>Name:</a:t>
                      </a:r>
                      <a:endParaRPr lang="en-GB" sz="140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45757"/>
              </p:ext>
            </p:extLst>
          </p:nvPr>
        </p:nvGraphicFramePr>
        <p:xfrm>
          <a:off x="3468914" y="2250830"/>
          <a:ext cx="8478160" cy="437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grout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toupee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8914" y="1600196"/>
            <a:ext cx="847815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Ask someone to time you. Can you find your spellings hidden in the grid? How long did it take? Try it again and improve your speed!</a:t>
            </a:r>
          </a:p>
        </p:txBody>
      </p:sp>
    </p:spTree>
    <p:extLst>
      <p:ext uri="{BB962C8B-B14F-4D97-AF65-F5344CB8AC3E}">
        <p14:creationId xmlns:p14="http://schemas.microsoft.com/office/powerpoint/2010/main" val="86186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91322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The /u/ sound spelled ‘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ou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.’ This digraph is only found in the middle of words.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02104"/>
              </p:ext>
            </p:extLst>
          </p:nvPr>
        </p:nvGraphicFramePr>
        <p:xfrm>
          <a:off x="3468914" y="2250830"/>
          <a:ext cx="8478160" cy="437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grout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toupee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8914" y="1600196"/>
            <a:ext cx="847815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Ask someone to time you. Can you find your spellings hidden in the grid? How long did it take? Try it again and improve your speed!</a:t>
            </a:r>
          </a:p>
        </p:txBody>
      </p:sp>
    </p:spTree>
    <p:extLst>
      <p:ext uri="{BB962C8B-B14F-4D97-AF65-F5344CB8AC3E}">
        <p14:creationId xmlns:p14="http://schemas.microsoft.com/office/powerpoint/2010/main" val="156260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/u/ sound spelled ‘</a:t>
            </a:r>
            <a:r>
              <a:rPr lang="en-GB" dirty="0" err="1"/>
              <a:t>ou</a:t>
            </a:r>
            <a:r>
              <a:rPr lang="en-GB" dirty="0"/>
              <a:t>.’ This digraph is only found in the middle of words. </a:t>
            </a:r>
          </a:p>
          <a:p>
            <a:endParaRPr lang="en-GB" dirty="0"/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D4514438-BDEC-AA4B-BC27-4CCE78A121F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2542372947"/>
              </p:ext>
            </p:extLst>
          </p:nvPr>
        </p:nvGraphicFramePr>
        <p:xfrm>
          <a:off x="3429000" y="1311275"/>
          <a:ext cx="8363607" cy="5093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0763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The digraph ‘</a:t>
                      </a:r>
                      <a:r>
                        <a:rPr lang="en-GB" sz="1700" b="0" i="0" err="1">
                          <a:latin typeface="Muli" pitchFamily="2" charset="77"/>
                        </a:rPr>
                        <a:t>ou</a:t>
                      </a:r>
                      <a:r>
                        <a:rPr lang="en-GB" sz="1700" b="0" i="0">
                          <a:latin typeface="Muli" pitchFamily="2" charset="77"/>
                        </a:rPr>
                        <a:t>’ which is pronounced /u/ is only found in the middle of words. Ask children to think of words with an /u/ sound and write down any that they say with the ‘</a:t>
                      </a:r>
                      <a:r>
                        <a:rPr lang="en-GB" sz="1700" b="0" i="0" err="1">
                          <a:latin typeface="Muli" pitchFamily="2" charset="77"/>
                        </a:rPr>
                        <a:t>ou</a:t>
                      </a:r>
                      <a:r>
                        <a:rPr lang="en-GB" sz="1700" b="0" i="0">
                          <a:latin typeface="Muli" pitchFamily="2" charset="77"/>
                        </a:rPr>
                        <a:t>’ digraph 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366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Main Teaching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b="0" i="0" baseline="0">
                        <a:latin typeface="Muli" pitchFamily="2" charset="77"/>
                      </a:endParaRPr>
                    </a:p>
                    <a:p>
                      <a:r>
                        <a:rPr lang="en-GB" sz="1700" b="0" i="0" baseline="0">
                          <a:latin typeface="Muli" pitchFamily="2" charset="77"/>
                        </a:rPr>
                        <a:t>Using the power point slide,  get the children to complete the sentences choosing an appropriate word by writing their chosen word on a mini whiteboard and holding it up.  Ensure the words are being spelled with the ‘</a:t>
                      </a:r>
                      <a:r>
                        <a:rPr lang="en-GB" sz="1700" b="0" i="0" baseline="0" err="1">
                          <a:latin typeface="Muli" pitchFamily="2" charset="77"/>
                        </a:rPr>
                        <a:t>ou</a:t>
                      </a:r>
                      <a:r>
                        <a:rPr lang="en-GB" sz="1700" b="0" i="0" baseline="0">
                          <a:latin typeface="Muli" pitchFamily="2" charset="77"/>
                        </a:rPr>
                        <a:t>’ spelling and discuss any errors or misconceptions before moving 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800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Independent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b="0" i="0">
                        <a:latin typeface="Muli" pitchFamily="2" charset="77"/>
                      </a:endParaRPr>
                    </a:p>
                    <a:p>
                      <a:r>
                        <a:rPr lang="en-GB" sz="1700" b="0" i="0">
                          <a:latin typeface="Muli" pitchFamily="2" charset="77"/>
                        </a:rPr>
                        <a:t>Children to become the teacher by marking Evie’s work and helping her to work out which 6 words are spelled incorrectly. Remind children that the /u/ sound should be spelled with /</a:t>
                      </a:r>
                      <a:r>
                        <a:rPr lang="en-GB" sz="1700" b="0" i="0" err="1">
                          <a:latin typeface="Muli" pitchFamily="2" charset="77"/>
                        </a:rPr>
                        <a:t>ou</a:t>
                      </a:r>
                      <a:r>
                        <a:rPr lang="en-GB" sz="1700" b="0" i="0">
                          <a:latin typeface="Muli" pitchFamily="2" charset="77"/>
                        </a:rPr>
                        <a:t>/ in this week’s spellings. </a:t>
                      </a:r>
                    </a:p>
                    <a:p>
                      <a:endParaRPr lang="en-GB" sz="1700" b="0" i="0">
                        <a:latin typeface="Muli" pitchFamily="2" charset="77"/>
                      </a:endParaRPr>
                    </a:p>
                    <a:p>
                      <a:r>
                        <a:rPr lang="en-GB" sz="1700" b="0" i="0">
                          <a:latin typeface="Muli" pitchFamily="2" charset="77"/>
                        </a:rPr>
                        <a:t>After the children have had a minute to look at it, click the </a:t>
                      </a:r>
                      <a:r>
                        <a:rPr lang="en-GB" sz="1700" b="0" i="0" err="1">
                          <a:latin typeface="Muli" pitchFamily="2" charset="77"/>
                        </a:rPr>
                        <a:t>powerpoint</a:t>
                      </a:r>
                      <a:r>
                        <a:rPr lang="en-GB" sz="1700" b="0" i="0">
                          <a:latin typeface="Muli" pitchFamily="2" charset="77"/>
                        </a:rPr>
                        <a:t> slide to hide the spelling list for this activity.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22427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6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8806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The /u/ sound spelled ‘</a:t>
                      </a:r>
                      <a:r>
                        <a:rPr lang="en-GB" sz="1400" err="1">
                          <a:latin typeface="Muli" pitchFamily="2" charset="77"/>
                        </a:rPr>
                        <a:t>ou</a:t>
                      </a:r>
                      <a:r>
                        <a:rPr lang="en-GB" sz="1400">
                          <a:latin typeface="Muli" pitchFamily="2" charset="77"/>
                        </a:rPr>
                        <a:t>’. This digraph is only found in the middle of words.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latin typeface="Muli" pitchFamily="2" charset="77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11897"/>
              </p:ext>
            </p:extLst>
          </p:nvPr>
        </p:nvGraphicFramePr>
        <p:xfrm>
          <a:off x="4167590" y="2036918"/>
          <a:ext cx="2787650" cy="449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tuch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truble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yung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cusin</a:t>
                      </a:r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encurage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flurish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451709"/>
              </p:ext>
            </p:extLst>
          </p:nvPr>
        </p:nvGraphicFramePr>
        <p:xfrm>
          <a:off x="9218237" y="2049671"/>
          <a:ext cx="24343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68" y="1323865"/>
            <a:ext cx="836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Evie has scored 4/10 in her spelling test.  </a:t>
            </a:r>
          </a:p>
          <a:p>
            <a:pPr algn="ctr"/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Can you help her to work out which spellings are wrong and write them correctly?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1251292"/>
            <a:ext cx="2787650" cy="261610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r>
              <a:rPr lang="en-GB" sz="1100">
                <a:latin typeface="OpenDyslexicAlta" pitchFamily="2" charset="77"/>
                <a:ea typeface="OpenDyslexic" charset="0"/>
                <a:cs typeface="OpenDyslexic" charset="0"/>
              </a:rPr>
              <a:t>Cover your spellings for this task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90239E-C5B7-4E3D-B5E3-F98E06F0C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80825"/>
              </p:ext>
            </p:extLst>
          </p:nvPr>
        </p:nvGraphicFramePr>
        <p:xfrm>
          <a:off x="539371" y="164437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3829842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068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494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571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4160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7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941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775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4937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195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26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91532"/>
                  </a:ext>
                </a:extLst>
              </a:tr>
            </a:tbl>
          </a:graphicData>
        </a:graphic>
      </p:graphicFrame>
      <p:pic>
        <p:nvPicPr>
          <p:cNvPr id="8194" name="Picture 2" descr="Classroom Comic Characters Project 1 Schoo">
            <a:extLst>
              <a:ext uri="{FF2B5EF4-FFF2-40B4-BE49-F238E27FC236}">
                <a16:creationId xmlns:a16="http://schemas.microsoft.com/office/drawing/2014/main" id="{8B860329-E02A-40FF-AA7A-BD00B016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679" y="2132891"/>
            <a:ext cx="1245859" cy="18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E4A76D-0F02-489C-8C9E-BB27F5F63089}"/>
              </a:ext>
            </a:extLst>
          </p:cNvPr>
          <p:cNvSpPr/>
          <p:nvPr/>
        </p:nvSpPr>
        <p:spPr>
          <a:xfrm>
            <a:off x="240633" y="1550480"/>
            <a:ext cx="3339586" cy="5160674"/>
          </a:xfrm>
          <a:prstGeom prst="roundRect">
            <a:avLst>
              <a:gd name="adj" fmla="val 3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65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2998" y="1708436"/>
            <a:ext cx="874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There weren’t </a:t>
            </a:r>
            <a:r>
              <a:rPr lang="en-GB" sz="2400" b="1" dirty="0">
                <a:latin typeface="OpenDyslexicAlta" pitchFamily="2" charset="77"/>
              </a:rPr>
              <a:t>_________</a:t>
            </a:r>
            <a:r>
              <a:rPr lang="en-GB" sz="2400" dirty="0">
                <a:latin typeface="OpenDyslexicAlta" pitchFamily="2" charset="77"/>
              </a:rPr>
              <a:t> pieces to finish the jigsaw puzzle.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1FADD-752B-294A-BFD9-D7DDCC2F69D4}"/>
              </a:ext>
            </a:extLst>
          </p:cNvPr>
          <p:cNvSpPr txBox="1"/>
          <p:nvPr/>
        </p:nvSpPr>
        <p:spPr>
          <a:xfrm>
            <a:off x="2262586" y="5577396"/>
            <a:ext cx="9552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Jamal couldn't resist it and reached out to </a:t>
            </a:r>
            <a:r>
              <a:rPr lang="en-GB" sz="2400" b="1" dirty="0">
                <a:latin typeface="OpenDyslexicAlta" pitchFamily="2" charset="77"/>
              </a:rPr>
              <a:t>______</a:t>
            </a:r>
            <a:r>
              <a:rPr lang="en-GB" sz="2400" dirty="0">
                <a:latin typeface="OpenDyslexicAlta" pitchFamily="2" charset="77"/>
              </a:rPr>
              <a:t> the giant, red button.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9FE86-0986-B443-B603-047B038469D1}"/>
              </a:ext>
            </a:extLst>
          </p:cNvPr>
          <p:cNvSpPr txBox="1"/>
          <p:nvPr/>
        </p:nvSpPr>
        <p:spPr>
          <a:xfrm>
            <a:off x="2283715" y="4543785"/>
            <a:ext cx="8706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“I just need a ________ of things from the shops.” said mum.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4FE7D-23A3-A64D-BFD6-7C8D1DB83239}"/>
              </a:ext>
            </a:extLst>
          </p:cNvPr>
          <p:cNvSpPr txBox="1"/>
          <p:nvPr/>
        </p:nvSpPr>
        <p:spPr>
          <a:xfrm>
            <a:off x="2283715" y="3806382"/>
            <a:ext cx="985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“We got </a:t>
            </a:r>
            <a:r>
              <a:rPr lang="en-GB" sz="2400" b="1" dirty="0">
                <a:latin typeface="OpenDyslexicAlta" pitchFamily="2" charset="77"/>
              </a:rPr>
              <a:t>_______</a:t>
            </a:r>
            <a:r>
              <a:rPr lang="en-GB" sz="2400" dirty="0">
                <a:latin typeface="OpenDyslexicAlta" pitchFamily="2" charset="77"/>
              </a:rPr>
              <a:t> homework this week.” moaned Sam.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8A13A-CA5A-134D-8032-A097B5C6F30E}"/>
              </a:ext>
            </a:extLst>
          </p:cNvPr>
          <p:cNvSpPr txBox="1"/>
          <p:nvPr/>
        </p:nvSpPr>
        <p:spPr>
          <a:xfrm>
            <a:off x="2363673" y="2713795"/>
            <a:ext cx="8742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My </a:t>
            </a:r>
            <a:r>
              <a:rPr lang="en-GB" sz="2400" b="1" dirty="0">
                <a:latin typeface="OpenDyslexicAlta" pitchFamily="2" charset="77"/>
              </a:rPr>
              <a:t>______</a:t>
            </a:r>
            <a:r>
              <a:rPr lang="en-GB" sz="2400" dirty="0">
                <a:latin typeface="OpenDyslexicAlta" pitchFamily="2" charset="77"/>
              </a:rPr>
              <a:t> lives in the same street, so we walk to school together.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0C5352-27F7-4840-B22F-CE4B5C08B1C9}"/>
              </a:ext>
            </a:extLst>
          </p:cNvPr>
          <p:cNvGraphicFramePr>
            <a:graphicFrameLocks noGrp="1"/>
          </p:cNvGraphicFramePr>
          <p:nvPr/>
        </p:nvGraphicFramePr>
        <p:xfrm>
          <a:off x="376539" y="1952460"/>
          <a:ext cx="185991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918">
                  <a:extLst>
                    <a:ext uri="{9D8B030D-6E8A-4147-A177-3AD203B41FA5}">
                      <a16:colId xmlns:a16="http://schemas.microsoft.com/office/drawing/2014/main" val="2448665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299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6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57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356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94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216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69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43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372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B3BC75D-EE26-914B-A1D3-00E0309D6D7E}"/>
              </a:ext>
            </a:extLst>
          </p:cNvPr>
          <p:cNvSpPr txBox="1"/>
          <p:nvPr/>
        </p:nvSpPr>
        <p:spPr>
          <a:xfrm>
            <a:off x="1658705" y="281082"/>
            <a:ext cx="820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Can you identify and spell the missing words in these sentences?</a:t>
            </a:r>
          </a:p>
        </p:txBody>
      </p:sp>
    </p:spTree>
    <p:extLst>
      <p:ext uri="{BB962C8B-B14F-4D97-AF65-F5344CB8AC3E}">
        <p14:creationId xmlns:p14="http://schemas.microsoft.com/office/powerpoint/2010/main" val="10936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3673" y="1965186"/>
            <a:ext cx="874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A ________ deer bounced across the road.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1FADD-752B-294A-BFD9-D7DDCC2F69D4}"/>
              </a:ext>
            </a:extLst>
          </p:cNvPr>
          <p:cNvSpPr txBox="1"/>
          <p:nvPr/>
        </p:nvSpPr>
        <p:spPr>
          <a:xfrm>
            <a:off x="2262586" y="5577396"/>
            <a:ext cx="9552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Each </a:t>
            </a:r>
            <a:r>
              <a:rPr lang="en-GB" sz="2400" b="1" dirty="0">
                <a:latin typeface="OpenDyslexicAlta" pitchFamily="2" charset="77"/>
              </a:rPr>
              <a:t>________</a:t>
            </a:r>
            <a:r>
              <a:rPr lang="en-GB" sz="2400" dirty="0">
                <a:latin typeface="OpenDyslexicAlta" pitchFamily="2" charset="77"/>
              </a:rPr>
              <a:t> has its own flag and National anthem.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9FE86-0986-B443-B603-047B038469D1}"/>
              </a:ext>
            </a:extLst>
          </p:cNvPr>
          <p:cNvSpPr txBox="1"/>
          <p:nvPr/>
        </p:nvSpPr>
        <p:spPr>
          <a:xfrm>
            <a:off x="2283715" y="4543785"/>
            <a:ext cx="8706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Plants </a:t>
            </a:r>
            <a:r>
              <a:rPr lang="en-GB" sz="2400" b="1" dirty="0">
                <a:latin typeface="OpenDyslexicAlta" pitchFamily="2" charset="77"/>
              </a:rPr>
              <a:t>_______</a:t>
            </a:r>
            <a:r>
              <a:rPr lang="en-GB" sz="2400" dirty="0">
                <a:latin typeface="OpenDyslexicAlta" pitchFamily="2" charset="77"/>
              </a:rPr>
              <a:t> when they have water, sunlight and soil.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4FE7D-23A3-A64D-BFD6-7C8D1DB83239}"/>
              </a:ext>
            </a:extLst>
          </p:cNvPr>
          <p:cNvSpPr txBox="1"/>
          <p:nvPr/>
        </p:nvSpPr>
        <p:spPr>
          <a:xfrm>
            <a:off x="2283715" y="3806382"/>
            <a:ext cx="985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Our teacher would </a:t>
            </a:r>
            <a:r>
              <a:rPr lang="en-GB" sz="2400" b="1" dirty="0">
                <a:latin typeface="OpenDyslexicAlta" pitchFamily="2" charset="77"/>
              </a:rPr>
              <a:t>_________</a:t>
            </a:r>
            <a:r>
              <a:rPr lang="en-GB" sz="2400" dirty="0">
                <a:latin typeface="OpenDyslexicAlta" pitchFamily="2" charset="77"/>
              </a:rPr>
              <a:t> us to always do our best.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8A13A-CA5A-134D-8032-A097B5C6F30E}"/>
              </a:ext>
            </a:extLst>
          </p:cNvPr>
          <p:cNvSpPr txBox="1"/>
          <p:nvPr/>
        </p:nvSpPr>
        <p:spPr>
          <a:xfrm>
            <a:off x="2363673" y="2967335"/>
            <a:ext cx="9451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The boat began to sink and the sailors were in </a:t>
            </a:r>
            <a:r>
              <a:rPr lang="en-GB" sz="2400" b="1" dirty="0">
                <a:latin typeface="OpenDyslexicAlta" pitchFamily="2" charset="77"/>
              </a:rPr>
              <a:t>_______.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0C5352-27F7-4840-B22F-CE4B5C08B1C9}"/>
              </a:ext>
            </a:extLst>
          </p:cNvPr>
          <p:cNvGraphicFramePr>
            <a:graphicFrameLocks noGrp="1"/>
          </p:cNvGraphicFramePr>
          <p:nvPr/>
        </p:nvGraphicFramePr>
        <p:xfrm>
          <a:off x="376539" y="1952460"/>
          <a:ext cx="185991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918">
                  <a:extLst>
                    <a:ext uri="{9D8B030D-6E8A-4147-A177-3AD203B41FA5}">
                      <a16:colId xmlns:a16="http://schemas.microsoft.com/office/drawing/2014/main" val="2448665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299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6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57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356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94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216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69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43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372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B3BC75D-EE26-914B-A1D3-00E0309D6D7E}"/>
              </a:ext>
            </a:extLst>
          </p:cNvPr>
          <p:cNvSpPr txBox="1"/>
          <p:nvPr/>
        </p:nvSpPr>
        <p:spPr>
          <a:xfrm>
            <a:off x="1658705" y="281082"/>
            <a:ext cx="820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Can you identify and spell the missing words in these sentences?</a:t>
            </a:r>
          </a:p>
        </p:txBody>
      </p:sp>
    </p:spTree>
    <p:extLst>
      <p:ext uri="{BB962C8B-B14F-4D97-AF65-F5344CB8AC3E}">
        <p14:creationId xmlns:p14="http://schemas.microsoft.com/office/powerpoint/2010/main" val="36958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2998" y="1708436"/>
            <a:ext cx="8742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There weren’t </a:t>
            </a:r>
            <a:r>
              <a:rPr lang="en-GB" sz="2400" b="1" dirty="0">
                <a:latin typeface="OpenDyslexicAlta" pitchFamily="2" charset="77"/>
              </a:rPr>
              <a:t>_________</a:t>
            </a:r>
            <a:r>
              <a:rPr lang="en-GB" sz="2400" dirty="0">
                <a:latin typeface="OpenDyslexicAlta" pitchFamily="2" charset="77"/>
              </a:rPr>
              <a:t> pieces to finish the jigsaw puzzle.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1FADD-752B-294A-BFD9-D7DDCC2F69D4}"/>
              </a:ext>
            </a:extLst>
          </p:cNvPr>
          <p:cNvSpPr txBox="1"/>
          <p:nvPr/>
        </p:nvSpPr>
        <p:spPr>
          <a:xfrm>
            <a:off x="2262586" y="5577396"/>
            <a:ext cx="9552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Jamal couldn't resist it and reached out to </a:t>
            </a:r>
            <a:r>
              <a:rPr lang="en-GB" sz="2400" b="1" dirty="0">
                <a:latin typeface="OpenDyslexicAlta" pitchFamily="2" charset="77"/>
              </a:rPr>
              <a:t>______</a:t>
            </a:r>
            <a:r>
              <a:rPr lang="en-GB" sz="2400" dirty="0">
                <a:latin typeface="OpenDyslexicAlta" pitchFamily="2" charset="77"/>
              </a:rPr>
              <a:t> the giant, red button.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9FE86-0986-B443-B603-047B038469D1}"/>
              </a:ext>
            </a:extLst>
          </p:cNvPr>
          <p:cNvSpPr txBox="1"/>
          <p:nvPr/>
        </p:nvSpPr>
        <p:spPr>
          <a:xfrm>
            <a:off x="2283715" y="4543785"/>
            <a:ext cx="8706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  <a:ea typeface="OpenDyslexic" charset="0"/>
                <a:cs typeface="OpenDyslexic" charset="0"/>
              </a:rPr>
              <a:t>“I just need a ________ of things from the shops.” said mum.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4FE7D-23A3-A64D-BFD6-7C8D1DB83239}"/>
              </a:ext>
            </a:extLst>
          </p:cNvPr>
          <p:cNvSpPr txBox="1"/>
          <p:nvPr/>
        </p:nvSpPr>
        <p:spPr>
          <a:xfrm>
            <a:off x="2283715" y="3806382"/>
            <a:ext cx="985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“We got </a:t>
            </a:r>
            <a:r>
              <a:rPr lang="en-GB" sz="2400" b="1" dirty="0">
                <a:latin typeface="OpenDyslexicAlta" pitchFamily="2" charset="77"/>
              </a:rPr>
              <a:t>_______</a:t>
            </a:r>
            <a:r>
              <a:rPr lang="en-GB" sz="2400" dirty="0">
                <a:latin typeface="OpenDyslexicAlta" pitchFamily="2" charset="77"/>
              </a:rPr>
              <a:t> homework this week.” moaned Sam.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8A13A-CA5A-134D-8032-A097B5C6F30E}"/>
              </a:ext>
            </a:extLst>
          </p:cNvPr>
          <p:cNvSpPr txBox="1"/>
          <p:nvPr/>
        </p:nvSpPr>
        <p:spPr>
          <a:xfrm>
            <a:off x="2363673" y="2713795"/>
            <a:ext cx="8742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My </a:t>
            </a:r>
            <a:r>
              <a:rPr lang="en-GB" sz="2400" b="1" dirty="0">
                <a:latin typeface="OpenDyslexicAlta" pitchFamily="2" charset="77"/>
              </a:rPr>
              <a:t>______</a:t>
            </a:r>
            <a:r>
              <a:rPr lang="en-GB" sz="2400" dirty="0">
                <a:latin typeface="OpenDyslexicAlta" pitchFamily="2" charset="77"/>
              </a:rPr>
              <a:t> lives in the same street, so we walk to school together.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72EA0-9DF4-B343-9C7D-1DA5B38C4E6F}"/>
              </a:ext>
            </a:extLst>
          </p:cNvPr>
          <p:cNvSpPr txBox="1"/>
          <p:nvPr/>
        </p:nvSpPr>
        <p:spPr>
          <a:xfrm>
            <a:off x="5160870" y="1637831"/>
            <a:ext cx="1565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enough</a:t>
            </a:r>
            <a:endParaRPr lang="en-US" sz="3200" dirty="0">
              <a:solidFill>
                <a:srgbClr val="0432FF"/>
              </a:solidFill>
              <a:latin typeface="OpenDyslexicAlta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2FAFB-2F64-3D4D-91FF-CD44480B2B33}"/>
              </a:ext>
            </a:extLst>
          </p:cNvPr>
          <p:cNvSpPr txBox="1"/>
          <p:nvPr/>
        </p:nvSpPr>
        <p:spPr>
          <a:xfrm>
            <a:off x="3082201" y="2676129"/>
            <a:ext cx="1701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cousin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0A4DA-BE64-2744-8AA9-F8638C4A0572}"/>
              </a:ext>
            </a:extLst>
          </p:cNvPr>
          <p:cNvSpPr txBox="1"/>
          <p:nvPr/>
        </p:nvSpPr>
        <p:spPr>
          <a:xfrm>
            <a:off x="3681715" y="3762572"/>
            <a:ext cx="1425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double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8D0DF-FCE0-0641-9ACF-10E1254CC083}"/>
              </a:ext>
            </a:extLst>
          </p:cNvPr>
          <p:cNvSpPr txBox="1"/>
          <p:nvPr/>
        </p:nvSpPr>
        <p:spPr>
          <a:xfrm>
            <a:off x="4783822" y="4499495"/>
            <a:ext cx="1970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couple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05620-04DC-B843-9D87-06085A5F6AA2}"/>
              </a:ext>
            </a:extLst>
          </p:cNvPr>
          <p:cNvSpPr txBox="1"/>
          <p:nvPr/>
        </p:nvSpPr>
        <p:spPr>
          <a:xfrm>
            <a:off x="9477856" y="5537086"/>
            <a:ext cx="1567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touch</a:t>
            </a:r>
            <a:endParaRPr lang="en-US" dirty="0">
              <a:solidFill>
                <a:srgbClr val="0432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0C5352-27F7-4840-B22F-CE4B5C08B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74161"/>
              </p:ext>
            </p:extLst>
          </p:nvPr>
        </p:nvGraphicFramePr>
        <p:xfrm>
          <a:off x="376539" y="1952460"/>
          <a:ext cx="185991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918">
                  <a:extLst>
                    <a:ext uri="{9D8B030D-6E8A-4147-A177-3AD203B41FA5}">
                      <a16:colId xmlns:a16="http://schemas.microsoft.com/office/drawing/2014/main" val="2448665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299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6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57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356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94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216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69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43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372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B3BC75D-EE26-914B-A1D3-00E0309D6D7E}"/>
              </a:ext>
            </a:extLst>
          </p:cNvPr>
          <p:cNvSpPr txBox="1"/>
          <p:nvPr/>
        </p:nvSpPr>
        <p:spPr>
          <a:xfrm>
            <a:off x="1658705" y="281082"/>
            <a:ext cx="820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Can you identify and spell the missing words in these sentences?</a:t>
            </a:r>
          </a:p>
        </p:txBody>
      </p:sp>
    </p:spTree>
    <p:extLst>
      <p:ext uri="{BB962C8B-B14F-4D97-AF65-F5344CB8AC3E}">
        <p14:creationId xmlns:p14="http://schemas.microsoft.com/office/powerpoint/2010/main" val="36880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3673" y="1965186"/>
            <a:ext cx="874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A ________ deer bounced across the road.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1FADD-752B-294A-BFD9-D7DDCC2F69D4}"/>
              </a:ext>
            </a:extLst>
          </p:cNvPr>
          <p:cNvSpPr txBox="1"/>
          <p:nvPr/>
        </p:nvSpPr>
        <p:spPr>
          <a:xfrm>
            <a:off x="2262586" y="5577396"/>
            <a:ext cx="9552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Each </a:t>
            </a:r>
            <a:r>
              <a:rPr lang="en-GB" sz="2400" b="1" dirty="0">
                <a:latin typeface="OpenDyslexicAlta" pitchFamily="2" charset="77"/>
              </a:rPr>
              <a:t>________</a:t>
            </a:r>
            <a:r>
              <a:rPr lang="en-GB" sz="2400" dirty="0">
                <a:latin typeface="OpenDyslexicAlta" pitchFamily="2" charset="77"/>
              </a:rPr>
              <a:t> has its own flag and National anthem.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9FE86-0986-B443-B603-047B038469D1}"/>
              </a:ext>
            </a:extLst>
          </p:cNvPr>
          <p:cNvSpPr txBox="1"/>
          <p:nvPr/>
        </p:nvSpPr>
        <p:spPr>
          <a:xfrm>
            <a:off x="2283715" y="4543785"/>
            <a:ext cx="8706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Plants </a:t>
            </a:r>
            <a:r>
              <a:rPr lang="en-GB" sz="2400" b="1" dirty="0">
                <a:latin typeface="OpenDyslexicAlta" pitchFamily="2" charset="77"/>
              </a:rPr>
              <a:t>_______</a:t>
            </a:r>
            <a:r>
              <a:rPr lang="en-GB" sz="2400" dirty="0">
                <a:latin typeface="OpenDyslexicAlta" pitchFamily="2" charset="77"/>
              </a:rPr>
              <a:t> when they have water, sunlight and soil.</a:t>
            </a:r>
            <a:endParaRPr lang="en-GB" sz="32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4FE7D-23A3-A64D-BFD6-7C8D1DB83239}"/>
              </a:ext>
            </a:extLst>
          </p:cNvPr>
          <p:cNvSpPr txBox="1"/>
          <p:nvPr/>
        </p:nvSpPr>
        <p:spPr>
          <a:xfrm>
            <a:off x="2283715" y="3806382"/>
            <a:ext cx="985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Our teacher would </a:t>
            </a:r>
            <a:r>
              <a:rPr lang="en-GB" sz="2400" b="1" dirty="0">
                <a:latin typeface="OpenDyslexicAlta" pitchFamily="2" charset="77"/>
              </a:rPr>
              <a:t>_________</a:t>
            </a:r>
            <a:r>
              <a:rPr lang="en-GB" sz="2400" dirty="0">
                <a:latin typeface="OpenDyslexicAlta" pitchFamily="2" charset="77"/>
              </a:rPr>
              <a:t> us to always do our best.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78A13A-CA5A-134D-8032-A097B5C6F30E}"/>
              </a:ext>
            </a:extLst>
          </p:cNvPr>
          <p:cNvSpPr txBox="1"/>
          <p:nvPr/>
        </p:nvSpPr>
        <p:spPr>
          <a:xfrm>
            <a:off x="2363673" y="2967335"/>
            <a:ext cx="9451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OpenDyslexicAlta" pitchFamily="2" charset="77"/>
              </a:rPr>
              <a:t>The boat began to sink and the sailors were in </a:t>
            </a:r>
            <a:r>
              <a:rPr lang="en-GB" sz="2400" b="1" dirty="0">
                <a:latin typeface="OpenDyslexicAlta" pitchFamily="2" charset="77"/>
              </a:rPr>
              <a:t>_______.</a:t>
            </a:r>
            <a:endParaRPr lang="en-GB" sz="4000" dirty="0">
              <a:latin typeface="OpenDyslexicAlta" pitchFamily="2" charset="77"/>
              <a:ea typeface="OpenDyslexic" charset="0"/>
              <a:cs typeface="OpenDyslexic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72EA0-9DF4-B343-9C7D-1DA5B38C4E6F}"/>
              </a:ext>
            </a:extLst>
          </p:cNvPr>
          <p:cNvSpPr txBox="1"/>
          <p:nvPr/>
        </p:nvSpPr>
        <p:spPr>
          <a:xfrm>
            <a:off x="3062876" y="1949072"/>
            <a:ext cx="1565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young</a:t>
            </a:r>
            <a:endParaRPr lang="en-US" sz="3200" dirty="0">
              <a:solidFill>
                <a:srgbClr val="0432FF"/>
              </a:solidFill>
              <a:latin typeface="OpenDyslexicAlta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2FAFB-2F64-3D4D-91FF-CD44480B2B33}"/>
              </a:ext>
            </a:extLst>
          </p:cNvPr>
          <p:cNvSpPr txBox="1"/>
          <p:nvPr/>
        </p:nvSpPr>
        <p:spPr>
          <a:xfrm>
            <a:off x="10241056" y="2927025"/>
            <a:ext cx="1701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trouble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0A4DA-BE64-2744-8AA9-F8638C4A0572}"/>
              </a:ext>
            </a:extLst>
          </p:cNvPr>
          <p:cNvSpPr txBox="1"/>
          <p:nvPr/>
        </p:nvSpPr>
        <p:spPr>
          <a:xfrm>
            <a:off x="5638569" y="3736200"/>
            <a:ext cx="2231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encourage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8D0DF-FCE0-0641-9ACF-10E1254CC083}"/>
              </a:ext>
            </a:extLst>
          </p:cNvPr>
          <p:cNvSpPr txBox="1"/>
          <p:nvPr/>
        </p:nvSpPr>
        <p:spPr>
          <a:xfrm>
            <a:off x="3485109" y="4510461"/>
            <a:ext cx="1970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flourish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05620-04DC-B843-9D87-06085A5F6AA2}"/>
              </a:ext>
            </a:extLst>
          </p:cNvPr>
          <p:cNvSpPr txBox="1"/>
          <p:nvPr/>
        </p:nvSpPr>
        <p:spPr>
          <a:xfrm>
            <a:off x="3294859" y="5515820"/>
            <a:ext cx="1567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432FF"/>
                </a:solidFill>
                <a:latin typeface="OpenDyslexicAlta" pitchFamily="2" charset="77"/>
                <a:ea typeface="OpenDyslexic" charset="0"/>
                <a:cs typeface="OpenDyslexic" charset="0"/>
              </a:rPr>
              <a:t>country</a:t>
            </a:r>
            <a:endParaRPr lang="en-US" dirty="0">
              <a:solidFill>
                <a:srgbClr val="0432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0C5352-27F7-4840-B22F-CE4B5C08B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61484"/>
              </p:ext>
            </p:extLst>
          </p:nvPr>
        </p:nvGraphicFramePr>
        <p:xfrm>
          <a:off x="376539" y="1952460"/>
          <a:ext cx="185991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918">
                  <a:extLst>
                    <a:ext uri="{9D8B030D-6E8A-4147-A177-3AD203B41FA5}">
                      <a16:colId xmlns:a16="http://schemas.microsoft.com/office/drawing/2014/main" val="2448665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299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6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57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1356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948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84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7216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69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543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u="none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372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B3BC75D-EE26-914B-A1D3-00E0309D6D7E}"/>
              </a:ext>
            </a:extLst>
          </p:cNvPr>
          <p:cNvSpPr txBox="1"/>
          <p:nvPr/>
        </p:nvSpPr>
        <p:spPr>
          <a:xfrm>
            <a:off x="1658705" y="281082"/>
            <a:ext cx="820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itchFamily="2" charset="77"/>
              </a:rPr>
              <a:t>Can you identify and spell the missing words in these sentences?</a:t>
            </a:r>
          </a:p>
        </p:txBody>
      </p:sp>
    </p:spTree>
    <p:extLst>
      <p:ext uri="{BB962C8B-B14F-4D97-AF65-F5344CB8AC3E}">
        <p14:creationId xmlns:p14="http://schemas.microsoft.com/office/powerpoint/2010/main" val="36296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39822"/>
              </p:ext>
            </p:extLst>
          </p:nvPr>
        </p:nvGraphicFramePr>
        <p:xfrm>
          <a:off x="508000" y="325966"/>
          <a:ext cx="90551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b="0" i="0">
                          <a:latin typeface="Muli" pitchFamily="2" charset="77"/>
                        </a:rPr>
                        <a:t>The /u/ sound spelled ‘</a:t>
                      </a:r>
                      <a:r>
                        <a:rPr lang="en-GB" sz="1800" err="1">
                          <a:latin typeface="Muli" pitchFamily="2" charset="77"/>
                        </a:rPr>
                        <a:t>ou</a:t>
                      </a:r>
                      <a:r>
                        <a:rPr lang="en-GB" sz="1800">
                          <a:latin typeface="Muli" pitchFamily="2" charset="77"/>
                        </a:rPr>
                        <a:t>’. This digraph is only found in the middle of words.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67590" y="2036918"/>
          <a:ext cx="2787650" cy="449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tuch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truble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yung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cusin</a:t>
                      </a:r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encurage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flurish</a:t>
                      </a:r>
                      <a:b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</a:br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77126"/>
              </p:ext>
            </p:extLst>
          </p:nvPr>
        </p:nvGraphicFramePr>
        <p:xfrm>
          <a:off x="9218237" y="2049671"/>
          <a:ext cx="243439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568" y="1323865"/>
            <a:ext cx="836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Evie has scored 4/10 in her spelling test.  </a:t>
            </a:r>
          </a:p>
          <a:p>
            <a:pPr algn="ctr"/>
            <a:r>
              <a:rPr lang="en-GB" sz="1600">
                <a:latin typeface="OpenDyslexicAlta" pitchFamily="2" charset="77"/>
                <a:ea typeface="OpenDyslexic" charset="0"/>
                <a:cs typeface="OpenDyslexic" charset="0"/>
              </a:rPr>
              <a:t>Can you help her to work out which spellings are wrong and write them correctly?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1251292"/>
            <a:ext cx="2787650" cy="261610"/>
          </a:xfrm>
          <a:prstGeom prst="rect">
            <a:avLst/>
          </a:prstGeom>
          <a:solidFill>
            <a:srgbClr val="8FAADC"/>
          </a:solidFill>
        </p:spPr>
        <p:txBody>
          <a:bodyPr wrap="square" rtlCol="0">
            <a:spAutoFit/>
          </a:bodyPr>
          <a:lstStyle/>
          <a:p>
            <a:r>
              <a:rPr lang="en-GB" sz="1100">
                <a:latin typeface="OpenDyslexicAlta" pitchFamily="2" charset="77"/>
                <a:ea typeface="OpenDyslexic" charset="0"/>
                <a:cs typeface="OpenDyslexic" charset="0"/>
              </a:rPr>
              <a:t>Cover your spellings for this task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90239E-C5B7-4E3D-B5E3-F98E06F0C215}"/>
              </a:ext>
            </a:extLst>
          </p:cNvPr>
          <p:cNvGraphicFramePr>
            <a:graphicFrameLocks noGrp="1"/>
          </p:cNvGraphicFramePr>
          <p:nvPr/>
        </p:nvGraphicFramePr>
        <p:xfrm>
          <a:off x="539371" y="164437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3829842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068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494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571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4160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17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7941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775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4937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1959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26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791532"/>
                  </a:ext>
                </a:extLst>
              </a:tr>
            </a:tbl>
          </a:graphicData>
        </a:graphic>
      </p:graphicFrame>
      <p:pic>
        <p:nvPicPr>
          <p:cNvPr id="8194" name="Picture 2" descr="Classroom Comic Characters Project 1 Schoo">
            <a:extLst>
              <a:ext uri="{FF2B5EF4-FFF2-40B4-BE49-F238E27FC236}">
                <a16:creationId xmlns:a16="http://schemas.microsoft.com/office/drawing/2014/main" id="{8B860329-E02A-40FF-AA7A-BD00B016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679" y="2132891"/>
            <a:ext cx="1245859" cy="18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6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08871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028836404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10899659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trouble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encourage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flourish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013267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latin typeface="Muli" pitchFamily="2" charset="77"/>
                        </a:rPr>
                        <a:t>The /u/ sound spelled ‘</a:t>
                      </a:r>
                      <a:r>
                        <a:rPr lang="en-GB" sz="1400" baseline="0" dirty="0" err="1">
                          <a:latin typeface="Muli" pitchFamily="2" charset="77"/>
                        </a:rPr>
                        <a:t>ou</a:t>
                      </a:r>
                      <a:r>
                        <a:rPr lang="en-GB" sz="1400" baseline="0" dirty="0">
                          <a:latin typeface="Muli" pitchFamily="2" charset="77"/>
                        </a:rPr>
                        <a:t>.’ This digraph is only found in the middle of words.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latin typeface="Muli" pitchFamily="2" charset="77"/>
                      </a:endParaRPr>
                    </a:p>
                    <a:p>
                      <a:r>
                        <a:rPr lang="en-GB" sz="1400" baseline="0" dirty="0">
                          <a:latin typeface="Muli" pitchFamily="2" charset="77"/>
                        </a:rPr>
                        <a:t>Name:</a:t>
                      </a:r>
                      <a:endParaRPr lang="en-GB" sz="140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15285</TotalTime>
  <Words>973</Words>
  <Application>Microsoft Macintosh PowerPoint</Application>
  <PresentationFormat>Widescreen</PresentationFormat>
  <Paragraphs>250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OpenDyslexicAlta</vt:lpstr>
      <vt:lpstr>Calibri</vt:lpstr>
      <vt:lpstr>Arial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297</cp:revision>
  <cp:lastPrinted>2018-09-05T20:54:15Z</cp:lastPrinted>
  <dcterms:created xsi:type="dcterms:W3CDTF">2018-08-06T08:16:18Z</dcterms:created>
  <dcterms:modified xsi:type="dcterms:W3CDTF">2022-02-01T12:36:36Z</dcterms:modified>
</cp:coreProperties>
</file>