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9"/>
  </p:notesMasterIdLst>
  <p:handoutMasterIdLst>
    <p:handoutMasterId r:id="rId10"/>
  </p:handoutMasterIdLst>
  <p:sldIdLst>
    <p:sldId id="268" r:id="rId2"/>
    <p:sldId id="298" r:id="rId3"/>
    <p:sldId id="408" r:id="rId4"/>
    <p:sldId id="571" r:id="rId5"/>
    <p:sldId id="257" r:id="rId6"/>
    <p:sldId id="258" r:id="rId7"/>
    <p:sldId id="57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uli" pitchFamily="2" charset="77"/>
      <p:regular r:id="rId15"/>
      <p:bold r:id="rId16"/>
    </p:embeddedFont>
    <p:embeddedFont>
      <p:font typeface="OpenDyslexicAlta" pitchFamily="2" charset="77"/>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7" autoAdjust="0"/>
    <p:restoredTop sz="87551" autoAdjust="0"/>
  </p:normalViewPr>
  <p:slideViewPr>
    <p:cSldViewPr snapToGrid="0" snapToObjects="1">
      <p:cViewPr varScale="1">
        <p:scale>
          <a:sx n="111" d="100"/>
          <a:sy n="111" d="100"/>
        </p:scale>
        <p:origin x="824" y="200"/>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16/06/2020</a:t>
            </a:fld>
            <a:endParaRPr lang="en-GB">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15026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48473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212554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754587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3963012723"/>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3322346361"/>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702731128"/>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rgbClr val="8FAADC"/>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rgbClr val="8FAADC"/>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rgbClr val="8FAADC"/>
                    </a:solidFill>
                  </a:tcPr>
                </a:tc>
                <a:extLst>
                  <a:ext uri="{0D108BD9-81ED-4DB2-BD59-A6C34878D82A}">
                    <a16:rowId xmlns:a16="http://schemas.microsoft.com/office/drawing/2014/main" val="10000"/>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16/06/2020</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/ow/ sound spelled ‘</a:t>
            </a:r>
            <a:r>
              <a:rPr lang="en-GB" dirty="0" err="1"/>
              <a:t>ou</a:t>
            </a:r>
            <a:r>
              <a:rPr lang="en-GB" dirty="0"/>
              <a:t>’.  </a:t>
            </a:r>
            <a:r>
              <a:rPr lang="en-GB"/>
              <a:t>Found often in the middle of words, sometimes at the beginning and very rarely at the end of words.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319299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/ow/ sound spelled ‘</a:t>
            </a:r>
            <a:r>
              <a:rPr lang="en-GB" dirty="0" err="1"/>
              <a:t>ou</a:t>
            </a:r>
            <a:r>
              <a:rPr lang="en-GB" dirty="0"/>
              <a:t>.’  Found often in the middle of words, sometimes at the beginning and very rarely at the end of words.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493984059"/>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The digraph ‘</a:t>
                      </a:r>
                      <a:r>
                        <a:rPr lang="en-GB" sz="1700" b="0" i="0" err="1">
                          <a:latin typeface="Muli" pitchFamily="2" charset="77"/>
                        </a:rPr>
                        <a:t>ou</a:t>
                      </a:r>
                      <a:r>
                        <a:rPr lang="en-GB" sz="1700" b="0" i="0">
                          <a:latin typeface="Muli" pitchFamily="2" charset="77"/>
                        </a:rPr>
                        <a:t>’ is pronounced as /ow/, explain that this sound is most common in the middle of words and sometimes at the start. It is rare at the end of words where the ‘ow’ spelling is usually found (e.g. cow).</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discuss the meaning of the spelling list this week. Get children to come out and underline the /ow/ sound in each word. Notice that most often the sound comes in the middle of the word.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a:latin typeface="Muli" pitchFamily="2" charset="77"/>
                      </a:endParaRPr>
                    </a:p>
                    <a:p>
                      <a:r>
                        <a:rPr lang="en-GB" sz="1700" b="0" i="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1894610721"/>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19240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1985649862"/>
              </p:ext>
            </p:extLst>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mouth</a:t>
                      </a:r>
                    </a:p>
                  </a:txBody>
                  <a:tcPr/>
                </a:tc>
                <a:tc>
                  <a:txBody>
                    <a:bodyPr/>
                    <a:lstStyle/>
                    <a:p>
                      <a:pPr algn="ctr"/>
                      <a:br>
                        <a:rPr lang="en-GB" sz="3600" b="0" i="0">
                          <a:latin typeface="OpenDyslexicAlta" pitchFamily="2" charset="77"/>
                        </a:rPr>
                      </a:br>
                      <a:r>
                        <a:rPr lang="en-GB" sz="3600" b="0" i="0">
                          <a:latin typeface="OpenDyslexicAlta" pitchFamily="2" charset="77"/>
                        </a:rPr>
                        <a:t>around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sprout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sound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spout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a:latin typeface="OpenDyslexicAlta" pitchFamily="2" charset="77"/>
                        </a:rPr>
                        <a:t>ouch</a:t>
                      </a:r>
                    </a:p>
                  </a:txBody>
                  <a:tcPr/>
                </a:tc>
                <a:tc>
                  <a:txBody>
                    <a:bodyPr/>
                    <a:lstStyle/>
                    <a:p>
                      <a:pPr algn="ctr"/>
                      <a:br>
                        <a:rPr lang="en-GB" sz="3600" b="0" i="0">
                          <a:latin typeface="OpenDyslexicAlta" pitchFamily="2" charset="77"/>
                        </a:rPr>
                      </a:br>
                      <a:r>
                        <a:rPr lang="en-GB" sz="3600" b="0" i="0">
                          <a:latin typeface="OpenDyslexicAlta" pitchFamily="2" charset="77"/>
                        </a:rPr>
                        <a:t>hound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trout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outside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found</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9384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extLst>
              <p:ext uri="{D42A27DB-BD31-4B8C-83A1-F6EECF244321}">
                <p14:modId xmlns:p14="http://schemas.microsoft.com/office/powerpoint/2010/main" val="2191371662"/>
              </p:ext>
            </p:extLst>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a:t>
                      </a:r>
                      <a:r>
                        <a:rPr lang="en-GB" sz="3600" b="0" i="0" u="sng">
                          <a:solidFill>
                            <a:srgbClr val="FF3860"/>
                          </a:solidFill>
                          <a:latin typeface="OpenDyslexicAlta" pitchFamily="2" charset="77"/>
                        </a:rPr>
                        <a:t>ou</a:t>
                      </a:r>
                      <a:r>
                        <a:rPr lang="en-GB" sz="3600" b="0" i="0">
                          <a:latin typeface="OpenDyslexicAlta" pitchFamily="2" charset="77"/>
                        </a:rPr>
                        <a:t>th</a:t>
                      </a:r>
                    </a:p>
                  </a:txBody>
                  <a:tcPr/>
                </a:tc>
                <a:tc>
                  <a:txBody>
                    <a:bodyPr/>
                    <a:lstStyle/>
                    <a:p>
                      <a:pPr algn="ctr"/>
                      <a:br>
                        <a:rPr lang="en-GB" sz="3600" b="0" i="0">
                          <a:latin typeface="OpenDyslexicAlta" pitchFamily="2" charset="77"/>
                        </a:rPr>
                      </a:br>
                      <a:r>
                        <a:rPr lang="en-GB" sz="3600" b="0" i="0">
                          <a:latin typeface="OpenDyslexicAlta" pitchFamily="2" charset="77"/>
                        </a:rPr>
                        <a:t>ar</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a:latin typeface="OpenDyslexicAlta" pitchFamily="2" charset="77"/>
                        </a:rPr>
                      </a:br>
                      <a:r>
                        <a:rPr lang="en-GB" sz="3600" b="0" i="0">
                          <a:latin typeface="OpenDyslexicAlta" pitchFamily="2" charset="77"/>
                        </a:rPr>
                        <a:t>spr</a:t>
                      </a:r>
                      <a:r>
                        <a:rPr lang="en-GB" sz="3600" b="0" i="0" u="sng">
                          <a:solidFill>
                            <a:srgbClr val="FF3860"/>
                          </a:solidFill>
                          <a:latin typeface="OpenDyslexicAlta" pitchFamily="2" charset="77"/>
                        </a:rPr>
                        <a:t>ou</a:t>
                      </a:r>
                      <a:r>
                        <a:rPr lang="en-GB" sz="3600" b="0" i="0">
                          <a:latin typeface="OpenDyslexicAlta" pitchFamily="2" charset="77"/>
                        </a:rPr>
                        <a:t>t</a:t>
                      </a:r>
                    </a:p>
                    <a:p>
                      <a:pPr algn="ctr"/>
                      <a:endParaRPr lang="en-GB" sz="3600" b="0" i="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a:t>
                      </a:r>
                      <a:r>
                        <a:rPr lang="en-GB" sz="3600" b="0" i="0" u="sng">
                          <a:solidFill>
                            <a:srgbClr val="FF3860"/>
                          </a:solidFill>
                          <a:latin typeface="OpenDyslexicAlta" pitchFamily="2" charset="77"/>
                        </a:rPr>
                        <a:t>ou</a:t>
                      </a:r>
                      <a:r>
                        <a:rPr lang="en-GB" sz="3600" b="0" i="0">
                          <a:latin typeface="OpenDyslexicAlta" pitchFamily="2" charset="77"/>
                        </a:rPr>
                        <a:t>nd</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sp</a:t>
                      </a:r>
                      <a:r>
                        <a:rPr lang="en-GB" sz="3600" b="0" i="0" u="sng">
                          <a:solidFill>
                            <a:srgbClr val="FF3860"/>
                          </a:solidFill>
                          <a:latin typeface="OpenDyslexicAlta" pitchFamily="2" charset="77"/>
                        </a:rPr>
                        <a:t>ou</a:t>
                      </a:r>
                      <a:r>
                        <a:rPr lang="en-GB" sz="3600" b="0" i="0">
                          <a:latin typeface="OpenDyslexicAlta" pitchFamily="2" charset="77"/>
                        </a:rPr>
                        <a:t>t</a:t>
                      </a:r>
                    </a:p>
                  </a:txBody>
                  <a:tcPr/>
                </a:tc>
                <a:extLst>
                  <a:ext uri="{0D108BD9-81ED-4DB2-BD59-A6C34878D82A}">
                    <a16:rowId xmlns:a16="http://schemas.microsoft.com/office/drawing/2014/main" val="2756955956"/>
                  </a:ext>
                </a:extLst>
              </a:tr>
              <a:tr h="1037038">
                <a:tc>
                  <a:txBody>
                    <a:bodyPr/>
                    <a:lstStyle/>
                    <a:p>
                      <a:pPr algn="ctr"/>
                      <a:br>
                        <a:rPr lang="en-GB" sz="3600" b="0" i="0">
                          <a:latin typeface="OpenDyslexicAlta" pitchFamily="2" charset="77"/>
                        </a:rPr>
                      </a:br>
                      <a:r>
                        <a:rPr lang="en-GB" sz="3600" b="0" i="0" u="sng">
                          <a:solidFill>
                            <a:srgbClr val="FF3860"/>
                          </a:solidFill>
                          <a:latin typeface="OpenDyslexicAlta" pitchFamily="2" charset="77"/>
                        </a:rPr>
                        <a:t>ou</a:t>
                      </a:r>
                      <a:r>
                        <a:rPr lang="en-GB" sz="3600" b="0" i="0">
                          <a:latin typeface="OpenDyslexicAlta" pitchFamily="2" charset="77"/>
                        </a:rPr>
                        <a:t>ch</a:t>
                      </a:r>
                    </a:p>
                  </a:txBody>
                  <a:tcPr/>
                </a:tc>
                <a:tc>
                  <a:txBody>
                    <a:bodyPr/>
                    <a:lstStyle/>
                    <a:p>
                      <a:pPr algn="ctr"/>
                      <a:br>
                        <a:rPr lang="en-GB" sz="3600" b="0" i="0">
                          <a:latin typeface="OpenDyslexicAlta" pitchFamily="2" charset="77"/>
                        </a:rPr>
                      </a:br>
                      <a:r>
                        <a:rPr lang="en-GB" sz="3600" b="0" i="0">
                          <a:latin typeface="OpenDyslexicAlta" pitchFamily="2" charset="77"/>
                        </a:rPr>
                        <a:t>h</a:t>
                      </a:r>
                      <a:r>
                        <a:rPr lang="en-GB" sz="3600" b="0" i="0" u="sng">
                          <a:solidFill>
                            <a:srgbClr val="FF3860"/>
                          </a:solidFill>
                          <a:latin typeface="OpenDyslexicAlta" pitchFamily="2" charset="77"/>
                        </a:rPr>
                        <a:t>ou</a:t>
                      </a:r>
                      <a:r>
                        <a:rPr lang="en-GB" sz="3600" b="0" i="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tr</a:t>
                      </a:r>
                      <a:r>
                        <a:rPr lang="en-GB" sz="3600" b="0" i="0" u="sng">
                          <a:solidFill>
                            <a:srgbClr val="FF3860"/>
                          </a:solidFill>
                          <a:latin typeface="OpenDyslexicAlta" pitchFamily="2" charset="77"/>
                        </a:rPr>
                        <a:t>ou</a:t>
                      </a:r>
                      <a:r>
                        <a:rPr lang="en-GB" sz="3600" b="0" i="0">
                          <a:latin typeface="OpenDyslexicAlta" pitchFamily="2" charset="77"/>
                        </a:rPr>
                        <a:t>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u="sng">
                          <a:solidFill>
                            <a:srgbClr val="FF3860"/>
                          </a:solidFill>
                          <a:latin typeface="OpenDyslexicAlta" pitchFamily="2" charset="77"/>
                        </a:rPr>
                        <a:t>ou</a:t>
                      </a:r>
                      <a:r>
                        <a:rPr lang="en-GB" sz="3600" b="0" i="0">
                          <a:latin typeface="OpenDyslexicAlta" pitchFamily="2" charset="77"/>
                        </a:rPr>
                        <a:t>tside</a:t>
                      </a:r>
                    </a:p>
                    <a:p>
                      <a:pPr algn="ctr"/>
                      <a:endParaRPr lang="en-GB" sz="3600" b="0" i="0">
                        <a:latin typeface="OpenDyslexicAlta" pitchFamily="2" charset="77"/>
                      </a:endParaRPr>
                    </a:p>
                  </a:txBody>
                  <a:tcPr/>
                </a:tc>
                <a:tc>
                  <a:txBody>
                    <a:bodyPr/>
                    <a:lstStyle/>
                    <a:p>
                      <a:pPr algn="ctr"/>
                      <a:endParaRPr lang="en-GB" sz="3600" b="0" i="0">
                        <a:latin typeface="OpenDyslexicAlta" pitchFamily="2" charset="77"/>
                      </a:endParaRPr>
                    </a:p>
                    <a:p>
                      <a:pPr algn="ctr"/>
                      <a:r>
                        <a:rPr lang="en-GB" sz="3600" b="0" i="0">
                          <a:latin typeface="OpenDyslexicAlta" pitchFamily="2" charset="77"/>
                        </a:rPr>
                        <a:t>f</a:t>
                      </a:r>
                      <a:r>
                        <a:rPr lang="en-GB" sz="3600" b="0" i="0" u="sng">
                          <a:solidFill>
                            <a:srgbClr val="FF3860"/>
                          </a:solidFill>
                          <a:latin typeface="OpenDyslexicAlta" pitchFamily="2" charset="77"/>
                        </a:rPr>
                        <a:t>ou</a:t>
                      </a:r>
                      <a:r>
                        <a:rPr lang="en-GB" sz="3600" b="0" i="0">
                          <a:latin typeface="OpenDyslexicAlta" pitchFamily="2" charset="77"/>
                        </a:rPr>
                        <a:t>nd</a:t>
                      </a:r>
                    </a:p>
                  </a:txBody>
                  <a:tcPr/>
                </a:tc>
                <a:extLst>
                  <a:ext uri="{0D108BD9-81ED-4DB2-BD59-A6C34878D82A}">
                    <a16:rowId xmlns:a16="http://schemas.microsoft.com/office/drawing/2014/main" val="2964611663"/>
                  </a:ext>
                </a:extLst>
              </a:tr>
            </a:tbl>
          </a:graphicData>
        </a:graphic>
      </p:graphicFrame>
      <p:sp>
        <p:nvSpPr>
          <p:cNvPr id="3" name="TextBox 2">
            <a:extLst>
              <a:ext uri="{FF2B5EF4-FFF2-40B4-BE49-F238E27FC236}">
                <a16:creationId xmlns:a16="http://schemas.microsoft.com/office/drawing/2014/main" id="{615C8B4E-3A13-4A36-81EA-59ACD8BAE5E7}"/>
              </a:ext>
            </a:extLst>
          </p:cNvPr>
          <p:cNvSpPr txBox="1"/>
          <p:nvPr/>
        </p:nvSpPr>
        <p:spPr>
          <a:xfrm>
            <a:off x="624840" y="213360"/>
            <a:ext cx="1737360" cy="369332"/>
          </a:xfrm>
          <a:prstGeom prst="rect">
            <a:avLst/>
          </a:prstGeom>
          <a:noFill/>
        </p:spPr>
        <p:txBody>
          <a:bodyPr wrap="square" rtlCol="0">
            <a:spAutoFit/>
          </a:bodyPr>
          <a:lstStyle/>
          <a:p>
            <a:r>
              <a:rPr lang="en-GB">
                <a:solidFill>
                  <a:srgbClr val="FF3860"/>
                </a:solidFill>
                <a:latin typeface="Muli" panose="020B0604020202020204" charset="0"/>
              </a:rPr>
              <a:t>Answers</a:t>
            </a:r>
            <a:r>
              <a:rPr lang="en-GB"/>
              <a:t>:</a:t>
            </a:r>
          </a:p>
        </p:txBody>
      </p:sp>
    </p:spTree>
    <p:extLst>
      <p:ext uri="{BB962C8B-B14F-4D97-AF65-F5344CB8AC3E}">
        <p14:creationId xmlns:p14="http://schemas.microsoft.com/office/powerpoint/2010/main" val="276793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05297"/>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27273853"/>
                    </a:ext>
                  </a:extLst>
                </a:gridCol>
                <a:gridCol w="1858433">
                  <a:extLst>
                    <a:ext uri="{9D8B030D-6E8A-4147-A177-3AD203B41FA5}">
                      <a16:colId xmlns:a16="http://schemas.microsoft.com/office/drawing/2014/main" val="3518013008"/>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52012066"/>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accent6">
                            <a:lumMod val="75000"/>
                          </a:schemeClr>
                        </a:solidFill>
                        <a:latin typeface="Muli" pitchFamily="2" charset="77"/>
                      </a:endParaRPr>
                    </a:p>
                    <a:p>
                      <a:r>
                        <a:rPr lang="en-GB" sz="1400" baseline="0" dirty="0"/>
                        <a:t>Name:</a:t>
                      </a:r>
                      <a:endParaRPr lang="en-GB" sz="1400" dirty="0"/>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014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85144371"/>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solidFill>
                            <a:schemeClr val="tx1"/>
                          </a:solidFill>
                          <a:latin typeface="Muli" pitchFamily="2" charset="77"/>
                        </a:rPr>
                        <a:t>The /ow/ sound spelled ‘</a:t>
                      </a:r>
                      <a:r>
                        <a:rPr lang="en-GB" sz="1400" b="0" i="0" baseline="0" err="1">
                          <a:solidFill>
                            <a:schemeClr val="tx1"/>
                          </a:solidFill>
                          <a:latin typeface="Muli" pitchFamily="2" charset="77"/>
                        </a:rPr>
                        <a:t>ou</a:t>
                      </a:r>
                      <a:r>
                        <a:rPr lang="en-GB" sz="1400" b="0" i="0" baseline="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tc>
                  <a:txBody>
                    <a:bodyPr/>
                    <a:lstStyle/>
                    <a:p>
                      <a:pPr algn="ctr"/>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4144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sprout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spout</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trout</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proud</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65079664"/>
              </p:ext>
            </p:extLst>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  Found often in the middle of words, sometimes at the beginning and very rarely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84984261"/>
              </p:ext>
            </p:extLst>
          </p:nvPr>
        </p:nvGraphicFramePr>
        <p:xfrm>
          <a:off x="4489359" y="3030228"/>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67316030"/>
              </p:ext>
            </p:extLst>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66941899"/>
              </p:ext>
            </p:extLst>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r>
                        <a:rPr lang="en-GB" sz="2400" b="0" i="0">
                          <a:solidFill>
                            <a:srgbClr val="FF3860"/>
                          </a:solidFill>
                          <a:latin typeface="OpenDyslexicAlta" pitchFamily="2" charset="77"/>
                          <a:ea typeface="OpenDyslexic" charset="0"/>
                          <a:cs typeface="OpenDyslexic" charset="0"/>
                        </a:rPr>
                        <a:t>a</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extLst>
              <p:ext uri="{D42A27DB-BD31-4B8C-83A1-F6EECF244321}">
                <p14:modId xmlns:p14="http://schemas.microsoft.com/office/powerpoint/2010/main" val="899962317"/>
              </p:ext>
            </p:extLst>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r>
                        <a:rPr lang="en-GB" sz="2400" b="0" i="0">
                          <a:solidFill>
                            <a:srgbClr val="FF3860"/>
                          </a:solidFill>
                          <a:latin typeface="OpenDyslexicAlta" pitchFamily="2" charset="77"/>
                          <a:ea typeface="OpenDyslexic" charset="0"/>
                          <a:cs typeface="OpenDyslexic" charset="0"/>
                        </a:rPr>
                        <a:t>m</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07275998"/>
              </p:ext>
            </p:extLst>
          </p:nvPr>
        </p:nvGraphicFramePr>
        <p:xfrm>
          <a:off x="7724376" y="3016020"/>
          <a:ext cx="3460398" cy="1188376"/>
        </p:xfrm>
        <a:graphic>
          <a:graphicData uri="http://schemas.openxmlformats.org/drawingml/2006/table">
            <a:tbl>
              <a:tblPr firstRow="1" bandRow="1">
                <a:tableStyleId>{5940675A-B579-460E-94D1-54222C63F5DA}</a:tableStyleId>
              </a:tblPr>
              <a:tblGrid>
                <a:gridCol w="576733">
                  <a:extLst>
                    <a:ext uri="{9D8B030D-6E8A-4147-A177-3AD203B41FA5}">
                      <a16:colId xmlns:a16="http://schemas.microsoft.com/office/drawing/2014/main" val="20000"/>
                    </a:ext>
                  </a:extLst>
                </a:gridCol>
                <a:gridCol w="576733">
                  <a:extLst>
                    <a:ext uri="{9D8B030D-6E8A-4147-A177-3AD203B41FA5}">
                      <a16:colId xmlns:a16="http://schemas.microsoft.com/office/drawing/2014/main" val="20001"/>
                    </a:ext>
                  </a:extLst>
                </a:gridCol>
                <a:gridCol w="576733">
                  <a:extLst>
                    <a:ext uri="{9D8B030D-6E8A-4147-A177-3AD203B41FA5}">
                      <a16:colId xmlns:a16="http://schemas.microsoft.com/office/drawing/2014/main" val="20002"/>
                    </a:ext>
                  </a:extLst>
                </a:gridCol>
                <a:gridCol w="576733">
                  <a:extLst>
                    <a:ext uri="{9D8B030D-6E8A-4147-A177-3AD203B41FA5}">
                      <a16:colId xmlns:a16="http://schemas.microsoft.com/office/drawing/2014/main" val="20003"/>
                    </a:ext>
                  </a:extLst>
                </a:gridCol>
                <a:gridCol w="576733">
                  <a:extLst>
                    <a:ext uri="{9D8B030D-6E8A-4147-A177-3AD203B41FA5}">
                      <a16:colId xmlns:a16="http://schemas.microsoft.com/office/drawing/2014/main" val="20004"/>
                    </a:ext>
                  </a:extLst>
                </a:gridCol>
                <a:gridCol w="576733">
                  <a:extLst>
                    <a:ext uri="{9D8B030D-6E8A-4147-A177-3AD203B41FA5}">
                      <a16:colId xmlns:a16="http://schemas.microsoft.com/office/drawing/2014/main" val="20005"/>
                    </a:ext>
                  </a:extLst>
                </a:gridCol>
              </a:tblGrid>
              <a:tr h="594188">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extLst>
                  <a:ext uri="{0D108BD9-81ED-4DB2-BD59-A6C34878D82A}">
                    <a16:rowId xmlns:a16="http://schemas.microsoft.com/office/drawing/2014/main" val="10000"/>
                  </a:ext>
                </a:extLst>
              </a:tr>
              <a:tr h="594188">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23814835"/>
              </p:ext>
            </p:extLst>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f</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80957605"/>
              </p:ext>
            </p:extLst>
          </p:nvPr>
        </p:nvGraphicFramePr>
        <p:xfrm>
          <a:off x="6438603" y="435997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990876320"/>
              </p:ext>
            </p:extLst>
          </p:nvPr>
        </p:nvGraphicFramePr>
        <p:xfrm>
          <a:off x="9212897" y="4353261"/>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p</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p</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63848203"/>
              </p:ext>
            </p:extLst>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h</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48418129"/>
              </p:ext>
            </p:extLst>
          </p:nvPr>
        </p:nvGraphicFramePr>
        <p:xfrm>
          <a:off x="9460487" y="5622815"/>
          <a:ext cx="2057236"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tblGrid>
              <a:tr h="531180">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c</a:t>
                      </a:r>
                    </a:p>
                  </a:txBody>
                  <a:tcPr/>
                </a:tc>
                <a:tc>
                  <a:txBody>
                    <a:bodyPr/>
                    <a:lstStyle/>
                    <a:p>
                      <a:pPr algn="ctr"/>
                      <a:r>
                        <a:rPr lang="en-GB" sz="2400" b="0" i="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7574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15265</TotalTime>
  <Words>669</Words>
  <Application>Microsoft Macintosh PowerPoint</Application>
  <PresentationFormat>Widescreen</PresentationFormat>
  <Paragraphs>269</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OpenDyslexicAlta</vt:lpstr>
      <vt:lpstr>Muli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294</cp:revision>
  <cp:lastPrinted>2018-09-05T20:54:15Z</cp:lastPrinted>
  <dcterms:created xsi:type="dcterms:W3CDTF">2018-08-06T08:16:18Z</dcterms:created>
  <dcterms:modified xsi:type="dcterms:W3CDTF">2020-06-16T10:53:40Z</dcterms:modified>
</cp:coreProperties>
</file>