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99" r:id="rId3"/>
    <p:sldId id="260" r:id="rId4"/>
    <p:sldId id="261" r:id="rId5"/>
    <p:sldId id="579" r:id="rId6"/>
  </p:sldIdLst>
  <p:sldSz cx="12192000" cy="6858000"/>
  <p:notesSz cx="6889750" cy="10021888"/>
  <p:embeddedFontLst>
    <p:embeddedFont>
      <p:font typeface="Muli" pitchFamily="2" charset="77"/>
      <p:regular r:id="rId9"/>
      <p:bold r:id="rId10"/>
    </p:embeddedFont>
    <p:embeddedFont>
      <p:font typeface="OpenDyslexicAlta" pitchFamily="2" charset="77"/>
      <p:regular r:id="rId11"/>
      <p:bold r:id="rId12"/>
      <p:italic r:id="rId13"/>
      <p:boldItalic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860"/>
    <a:srgbClr val="FFF2CC"/>
    <a:srgbClr val="8FAADC"/>
    <a:srgbClr val="68C7D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63" autoAdjust="0"/>
    <p:restoredTop sz="82514" autoAdjust="0"/>
  </p:normalViewPr>
  <p:slideViewPr>
    <p:cSldViewPr snapToGrid="0" snapToObjects="1">
      <p:cViewPr varScale="1">
        <p:scale>
          <a:sx n="128" d="100"/>
          <a:sy n="128" d="100"/>
        </p:scale>
        <p:origin x="6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0" d="100"/>
          <a:sy n="90" d="100"/>
        </p:scale>
        <p:origin x="3840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C86F298-EB3E-D446-A729-C248AB8A5D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GB" dirty="0">
              <a:latin typeface="Muli" pitchFamily="2" charset="77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7BEABC-4AC1-4C4F-BDDB-0B8FF7D20C2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C3670555-72D4-BF40-B685-8412B7FA50E9}" type="datetimeFigureOut">
              <a:rPr lang="en-GB" smtClean="0">
                <a:latin typeface="Muli" pitchFamily="2" charset="77"/>
              </a:rPr>
              <a:t>18/06/2020</a:t>
            </a:fld>
            <a:endParaRPr lang="en-GB" dirty="0">
              <a:latin typeface="Muli" pitchFamily="2" charset="77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DF2A76-21C6-4F49-AC41-288B2976B3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GB" dirty="0">
              <a:latin typeface="Muli" pitchFamily="2" charset="77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84667-866C-EF45-A262-122686295C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8BC7A863-B317-0C4D-8D45-833380E63946}" type="slidenum">
              <a:rPr lang="en-GB" smtClean="0">
                <a:latin typeface="Muli" pitchFamily="2" charset="77"/>
              </a:rPr>
              <a:t>‹#›</a:t>
            </a:fld>
            <a:endParaRPr lang="en-GB" dirty="0">
              <a:latin typeface="Muli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203359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 b="0" i="0">
                <a:latin typeface="Muli" pitchFamily="2" charset="77"/>
              </a:defRPr>
            </a:lvl1pPr>
          </a:lstStyle>
          <a:p>
            <a:fld id="{9C363ADC-09E6-FD4B-932E-4485A3F0108B}" type="datetimeFigureOut">
              <a:rPr lang="en-GB" smtClean="0"/>
              <a:pPr/>
              <a:t>18/06/2020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 b="0" i="0">
                <a:latin typeface="Muli" pitchFamily="2" charset="77"/>
              </a:defRPr>
            </a:lvl1pPr>
          </a:lstStyle>
          <a:p>
            <a:fld id="{5C7C66A0-413B-D942-BD25-07592977943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5309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C66A0-413B-D942-BD25-07592977943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886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C66A0-413B-D942-BD25-07592977943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354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7C66A0-413B-D942-BD25-075929779430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6859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F5FFFCE-C207-2846-8718-D75C344C8C89}"/>
              </a:ext>
            </a:extLst>
          </p:cNvPr>
          <p:cNvSpPr/>
          <p:nvPr userDrawn="1"/>
        </p:nvSpPr>
        <p:spPr>
          <a:xfrm>
            <a:off x="1523999" y="4809505"/>
            <a:ext cx="9144000" cy="1428689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2C481A8-D80A-304F-BD4D-4ACD9B3D8E7E}"/>
              </a:ext>
            </a:extLst>
          </p:cNvPr>
          <p:cNvSpPr/>
          <p:nvPr userDrawn="1"/>
        </p:nvSpPr>
        <p:spPr>
          <a:xfrm>
            <a:off x="3465322" y="2902739"/>
            <a:ext cx="5261355" cy="795646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809506"/>
            <a:ext cx="9144000" cy="1428689"/>
          </a:xfrm>
        </p:spPr>
        <p:txBody>
          <a:bodyPr anchor="ctr"/>
          <a:lstStyle>
            <a:lvl1pPr marL="0" indent="0" algn="ctr">
              <a:lnSpc>
                <a:spcPct val="15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18/06/2020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8310848-5352-7949-AABA-914363C424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90849" y="1261687"/>
            <a:ext cx="6210300" cy="1079500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2F3C88D-BF6E-6D4C-9A25-CACB03AA20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1061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D45BA0-7B16-364F-96FA-7CCD74809633}"/>
              </a:ext>
            </a:extLst>
          </p:cNvPr>
          <p:cNvSpPr txBox="1"/>
          <p:nvPr userDrawn="1"/>
        </p:nvSpPr>
        <p:spPr>
          <a:xfrm>
            <a:off x="4038600" y="3115896"/>
            <a:ext cx="932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Stage: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204E8ED3-ED92-2F44-AA0C-C350097398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47550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3EE4B3-C0E4-AE42-921D-72A75F2D0332}"/>
              </a:ext>
            </a:extLst>
          </p:cNvPr>
          <p:cNvSpPr txBox="1"/>
          <p:nvPr userDrawn="1"/>
        </p:nvSpPr>
        <p:spPr>
          <a:xfrm>
            <a:off x="6285633" y="3115896"/>
            <a:ext cx="761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List:</a:t>
            </a:r>
          </a:p>
        </p:txBody>
      </p:sp>
    </p:spTree>
    <p:extLst>
      <p:ext uri="{BB962C8B-B14F-4D97-AF65-F5344CB8AC3E}">
        <p14:creationId xmlns:p14="http://schemas.microsoft.com/office/powerpoint/2010/main" val="1961826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18/06/2020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9809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18/06/2020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4044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18/06/2020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7757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18/06/2020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442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18/06/2020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792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D22C0101-D23A-5C4E-A28F-EEE925C2BAFE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68736134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C5803DD-6F71-4F43-8676-686F6A0B91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34132394"/>
              </p:ext>
            </p:extLst>
          </p:nvPr>
        </p:nvGraphicFramePr>
        <p:xfrm>
          <a:off x="508000" y="1550668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412948114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FF7E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34636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84419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0354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8218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638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15169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0867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18164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96945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7848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827967"/>
                  </a:ext>
                </a:extLst>
              </a:tr>
            </a:tbl>
          </a:graphicData>
        </a:graphic>
      </p:graphicFrame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DF07794-DDE5-1748-AA98-177CF77DDF8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425190" y="1354611"/>
            <a:ext cx="8382000" cy="5268914"/>
          </a:xfrm>
        </p:spPr>
        <p:txBody>
          <a:bodyPr>
            <a:normAutofit/>
          </a:bodyPr>
          <a:lstStyle>
            <a:lvl1pPr>
              <a:defRPr lang="en-GB" sz="1800" b="0" i="0" kern="1200" dirty="0">
                <a:solidFill>
                  <a:prstClr val="black"/>
                </a:solidFill>
                <a:latin typeface="OpenDyslexicAlta" pitchFamily="2" charset="77"/>
                <a:ea typeface="OpenDyslexicAlta" pitchFamily="2" charset="77"/>
                <a:cs typeface="OpenDyslexicAlta" pitchFamily="2" charset="77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Edit Master text styles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Second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Third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Fourth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DD0F53D-1FF4-844C-9CFA-9D8546D499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970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ok cover write ch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633CE64-A964-3E46-A3DD-F645847941CD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DA57134-93E0-C141-B390-3DFCA82BCCD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3596015"/>
              </p:ext>
            </p:extLst>
          </p:nvPr>
        </p:nvGraphicFramePr>
        <p:xfrm>
          <a:off x="508000" y="1600196"/>
          <a:ext cx="11150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FF7E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95043656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60B6E23-2996-D04A-9DCA-7750F487B5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3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CA7A3E8-3E3C-9545-B15C-D2AF00F7E362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808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18/06/2020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137CCF-D866-694A-979D-58389EC37E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14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es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403F0EC-BACB-B74E-A7F5-23CAB3DFDA3B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31925"/>
            <a:ext cx="10515600" cy="1325563"/>
          </a:xfrm>
        </p:spPr>
        <p:txBody>
          <a:bodyPr/>
          <a:lstStyle>
            <a:lvl1pPr algn="ctr">
              <a:defRPr>
                <a:latin typeface="OpenDyslexicAlta" pitchFamily="2" charset="77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3520441"/>
            <a:ext cx="10515600" cy="2656522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0FF983-7FE9-084E-894E-ADB137A670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744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18/06/2020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632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18/06/2020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3537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18/06/2020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2335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18/06/2020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276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59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0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Muli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slide" Target="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EC3230C-370C-4B41-B9ED-BCB463F0FE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GB" dirty="0"/>
              <a:t>The /j/ sound spelt </a:t>
            </a:r>
            <a:r>
              <a:rPr lang="mr-IN" dirty="0"/>
              <a:t>–</a:t>
            </a:r>
            <a:r>
              <a:rPr lang="en-GB" dirty="0" err="1"/>
              <a:t>ge</a:t>
            </a:r>
            <a:r>
              <a:rPr lang="en-GB" dirty="0"/>
              <a:t> at the end of words.  This spelling comes after all sounds other than the short vowels.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8DAE2D-5C07-104D-8EF6-27195B5740D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95D58-D54B-3346-AC15-07D342AE762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951311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6DBE228-6D41-A748-9592-1AE43A5B93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C2B884-3FE8-CF4F-BAE3-4C745B9084D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B32AF4-9343-2540-89B6-82250EA03E0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The /j/ sound spelt </a:t>
            </a:r>
            <a:r>
              <a:rPr lang="mr-IN" dirty="0"/>
              <a:t>–</a:t>
            </a:r>
            <a:r>
              <a:rPr lang="en-GB" dirty="0" err="1"/>
              <a:t>ge</a:t>
            </a:r>
            <a:r>
              <a:rPr lang="en-GB" dirty="0"/>
              <a:t> at the end of words.  This spelling comes after all sounds other than the short vowels.</a:t>
            </a:r>
          </a:p>
          <a:p>
            <a:endParaRPr lang="en-GB" dirty="0"/>
          </a:p>
        </p:txBody>
      </p:sp>
      <p:graphicFrame>
        <p:nvGraphicFramePr>
          <p:cNvPr id="7" name="Table Placeholder 6">
            <a:extLst>
              <a:ext uri="{FF2B5EF4-FFF2-40B4-BE49-F238E27FC236}">
                <a16:creationId xmlns:a16="http://schemas.microsoft.com/office/drawing/2014/main" id="{D4514438-BDEC-AA4B-BC27-4CCE78A121F0}"/>
              </a:ext>
            </a:extLst>
          </p:cNvPr>
          <p:cNvGraphicFramePr>
            <a:graphicFrameLocks noGrp="1"/>
          </p:cNvGraphicFramePr>
          <p:nvPr>
            <p:ph type="tbl" sz="quarter" idx="4294967295"/>
            <p:extLst>
              <p:ext uri="{D42A27DB-BD31-4B8C-83A1-F6EECF244321}">
                <p14:modId xmlns:p14="http://schemas.microsoft.com/office/powerpoint/2010/main" val="3372328588"/>
              </p:ext>
            </p:extLst>
          </p:nvPr>
        </p:nvGraphicFramePr>
        <p:xfrm>
          <a:off x="3429000" y="1311276"/>
          <a:ext cx="8363607" cy="53149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36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9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41709">
                <a:tc>
                  <a:txBody>
                    <a:bodyPr/>
                    <a:lstStyle/>
                    <a:p>
                      <a:r>
                        <a:rPr lang="en-GB" sz="1700" b="0" i="0" dirty="0">
                          <a:latin typeface="Muli" pitchFamily="2" charset="77"/>
                        </a:rPr>
                        <a:t>Introduction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700" b="0" i="0" dirty="0">
                          <a:latin typeface="Muli" pitchFamily="2" charset="77"/>
                        </a:rPr>
                        <a:t>Words that end with a /j/ sound that is spelling ‘</a:t>
                      </a:r>
                      <a:r>
                        <a:rPr lang="en-GB" sz="1700" b="0" i="0" dirty="0" err="1">
                          <a:latin typeface="Muli" pitchFamily="2" charset="77"/>
                        </a:rPr>
                        <a:t>ge</a:t>
                      </a:r>
                      <a:r>
                        <a:rPr lang="en-GB" sz="1700" b="0" i="0" dirty="0">
                          <a:latin typeface="Muli" pitchFamily="2" charset="77"/>
                        </a:rPr>
                        <a:t>’ have a sound that is not a short vowel.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245">
                <a:tc>
                  <a:txBody>
                    <a:bodyPr/>
                    <a:lstStyle/>
                    <a:p>
                      <a:r>
                        <a:rPr lang="en-GB" sz="1700" b="0" i="0" dirty="0">
                          <a:latin typeface="Muli" pitchFamily="2" charset="77"/>
                        </a:rPr>
                        <a:t>Main Teaching Activity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700" b="0" i="0" baseline="0" dirty="0">
                          <a:latin typeface="Muli" pitchFamily="2" charset="77"/>
                        </a:rPr>
                        <a:t>Ask children to listen to the words and spot the sound that is the same in each. </a:t>
                      </a:r>
                    </a:p>
                    <a:p>
                      <a:endParaRPr lang="en-GB" sz="1700" b="0" i="0" baseline="0" dirty="0">
                        <a:latin typeface="Muli" pitchFamily="2" charset="77"/>
                      </a:endParaRPr>
                    </a:p>
                    <a:p>
                      <a:r>
                        <a:rPr lang="en-GB" sz="1700" b="0" i="0" baseline="0" dirty="0">
                          <a:latin typeface="Muli" pitchFamily="2" charset="77"/>
                        </a:rPr>
                        <a:t>Use the power point slide to show the spelling list. Ask children to copy the words on their whiteboards and circle the sound that comes before the /j/ sound.</a:t>
                      </a:r>
                    </a:p>
                    <a:p>
                      <a:endParaRPr lang="en-GB" sz="1700" b="0" i="0" baseline="0" dirty="0">
                        <a:latin typeface="Muli" pitchFamily="2" charset="77"/>
                      </a:endParaRPr>
                    </a:p>
                    <a:p>
                      <a:r>
                        <a:rPr lang="en-GB" sz="1700" b="0" i="0" baseline="0" dirty="0">
                          <a:latin typeface="Muli" pitchFamily="2" charset="77"/>
                        </a:rPr>
                        <a:t>Feedback and discuss how this spelling occurs only in words without a short vowel sound.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0804">
                <a:tc>
                  <a:txBody>
                    <a:bodyPr/>
                    <a:lstStyle/>
                    <a:p>
                      <a:r>
                        <a:rPr lang="en-GB" sz="1700" b="0" i="0" dirty="0">
                          <a:latin typeface="Muli" pitchFamily="2" charset="77"/>
                        </a:rPr>
                        <a:t>Independent 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700" b="0" i="0" dirty="0">
                          <a:latin typeface="Muli" pitchFamily="2" charset="77"/>
                        </a:rPr>
                        <a:t>Using the spelling list words get children to work in pairs to try and find two new words that they can make from each word. For example:</a:t>
                      </a:r>
                      <a:br>
                        <a:rPr lang="en-GB" sz="1700" b="0" i="0" dirty="0">
                          <a:latin typeface="Muli" pitchFamily="2" charset="77"/>
                        </a:rPr>
                      </a:br>
                      <a:br>
                        <a:rPr lang="en-GB" sz="1700" b="0" i="0" dirty="0">
                          <a:latin typeface="Muli" pitchFamily="2" charset="77"/>
                        </a:rPr>
                      </a:br>
                      <a:r>
                        <a:rPr lang="en-GB" sz="1700" b="0" i="0" dirty="0">
                          <a:latin typeface="Muli" pitchFamily="2" charset="77"/>
                        </a:rPr>
                        <a:t>charge – rage – hag</a:t>
                      </a:r>
                    </a:p>
                    <a:p>
                      <a:r>
                        <a:rPr lang="en-GB" sz="1700" b="0" i="0" dirty="0">
                          <a:latin typeface="Muli" pitchFamily="2" charset="77"/>
                        </a:rPr>
                        <a:t>orange – range – ran</a:t>
                      </a:r>
                    </a:p>
                    <a:p>
                      <a:endParaRPr lang="en-GB" sz="17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79174B1-3AFA-4074-87A3-640D8F68B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608633"/>
              </p:ext>
            </p:extLst>
          </p:nvPr>
        </p:nvGraphicFramePr>
        <p:xfrm>
          <a:off x="516652" y="155436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199035841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5982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28698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huge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06339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94218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charge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87564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bulge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40243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village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993539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1955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orange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989855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hinge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5468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534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136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943181"/>
              </p:ext>
            </p:extLst>
          </p:nvPr>
        </p:nvGraphicFramePr>
        <p:xfrm>
          <a:off x="508000" y="1600196"/>
          <a:ext cx="11150598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775596817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1448811246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4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5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huge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charge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bulge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village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hinge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234348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2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>
                          <a:latin typeface="Muli" pitchFamily="2" charset="77"/>
                        </a:rPr>
                        <a:t>The /j/ sound spelt </a:t>
                      </a:r>
                      <a:r>
                        <a:rPr lang="mr-IN" sz="1400" b="0" i="0" baseline="0" dirty="0">
                          <a:latin typeface="Muli" pitchFamily="2" charset="77"/>
                        </a:rPr>
                        <a:t>–</a:t>
                      </a:r>
                      <a:r>
                        <a:rPr lang="en-GB" sz="1400" baseline="0" dirty="0" err="1">
                          <a:latin typeface="Muli" pitchFamily="2" charset="77"/>
                        </a:rPr>
                        <a:t>ge</a:t>
                      </a:r>
                      <a:r>
                        <a:rPr lang="en-GB" sz="1400" baseline="0" dirty="0">
                          <a:latin typeface="Muli" pitchFamily="2" charset="77"/>
                        </a:rPr>
                        <a:t> at the end of words.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>
                        <a:latin typeface="Muli" pitchFamily="2" charset="77"/>
                      </a:endParaRPr>
                    </a:p>
                    <a:p>
                      <a:r>
                        <a:rPr lang="en-GB" sz="1400" baseline="0" dirty="0">
                          <a:latin typeface="Muli" pitchFamily="2" charset="77"/>
                        </a:rPr>
                        <a:t>Name:</a:t>
                      </a:r>
                      <a:endParaRPr lang="en-GB" sz="140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360FA33C-3E6A-4226-998F-2C082915D55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72645873"/>
                  </p:ext>
                </p:extLst>
              </p:nvPr>
            </p:nvGraphicFramePr>
            <p:xfrm>
              <a:off x="-4410635" y="4084807"/>
              <a:ext cx="3048000" cy="1714500"/>
            </p:xfrm>
            <a:graphic>
              <a:graphicData uri="http://schemas.microsoft.com/office/powerpoint/2016/slidezoom">
                <pslz:sldZm>
                  <pslz:sldZmObj sldId="260" cId="1148340856">
                    <pslz:zmPr id="{2F19B738-7E17-42E9-8BBB-0671D6DC223E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360FA33C-3E6A-4226-998F-2C082915D55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4410635" y="4084807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48340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571067"/>
              </p:ext>
            </p:extLst>
          </p:nvPr>
        </p:nvGraphicFramePr>
        <p:xfrm>
          <a:off x="508000" y="1347688"/>
          <a:ext cx="2787650" cy="48973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9351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3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3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huge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3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3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charge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3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bulge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93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village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93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1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orange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0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hinge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150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484727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2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>
                          <a:latin typeface="Muli" pitchFamily="2" charset="77"/>
                        </a:rPr>
                        <a:t>The /j/ sound spelt </a:t>
                      </a:r>
                      <a:r>
                        <a:rPr lang="mr-IN" sz="1400" b="0" i="0" baseline="0" dirty="0">
                          <a:latin typeface="Muli" pitchFamily="2" charset="77"/>
                        </a:rPr>
                        <a:t>–</a:t>
                      </a:r>
                      <a:r>
                        <a:rPr lang="en-GB" sz="1400" baseline="0" dirty="0" err="1">
                          <a:latin typeface="Muli" pitchFamily="2" charset="77"/>
                        </a:rPr>
                        <a:t>ge</a:t>
                      </a:r>
                      <a:r>
                        <a:rPr lang="en-GB" sz="1400" baseline="0" dirty="0">
                          <a:latin typeface="Muli" pitchFamily="2" charset="77"/>
                        </a:rPr>
                        <a:t> at the end of words. </a:t>
                      </a:r>
                    </a:p>
                    <a:p>
                      <a:endParaRPr lang="en-GB" sz="1400" baseline="0" dirty="0">
                        <a:latin typeface="Muli" pitchFamily="2" charset="77"/>
                      </a:endParaRPr>
                    </a:p>
                    <a:p>
                      <a:r>
                        <a:rPr lang="en-GB" sz="1400" baseline="0" dirty="0">
                          <a:latin typeface="Muli" pitchFamily="2" charset="77"/>
                        </a:rPr>
                        <a:t>Name: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910660"/>
              </p:ext>
            </p:extLst>
          </p:nvPr>
        </p:nvGraphicFramePr>
        <p:xfrm>
          <a:off x="5605235" y="1600196"/>
          <a:ext cx="4540252" cy="419869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60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25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5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35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05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30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10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14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142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66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q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u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f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 err="1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400" b="0" i="0" dirty="0">
                        <a:effectLst/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 err="1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400" b="0" i="0" dirty="0">
                        <a:effectLst/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 err="1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400" b="0" i="0" dirty="0">
                        <a:effectLst/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z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v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 err="1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400" b="0" i="0" dirty="0">
                        <a:effectLst/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j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 err="1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400" b="0" i="0" dirty="0">
                        <a:effectLst/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k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80396" y="6128244"/>
            <a:ext cx="7916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  <a:ea typeface="OpenDyslexic" charset="0"/>
                <a:cs typeface="OpenDyslexic" charset="0"/>
              </a:rPr>
              <a:t>Can you find your spellings hidden in the word search?</a:t>
            </a:r>
          </a:p>
        </p:txBody>
      </p:sp>
    </p:spTree>
    <p:extLst>
      <p:ext uri="{BB962C8B-B14F-4D97-AF65-F5344CB8AC3E}">
        <p14:creationId xmlns:p14="http://schemas.microsoft.com/office/powerpoint/2010/main" val="729231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8000" y="1347688"/>
          <a:ext cx="2787650" cy="48973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9351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3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3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huge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3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3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charge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3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bulge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93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village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93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1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orange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0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hinge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150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172768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2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>
                          <a:latin typeface="Muli" pitchFamily="2" charset="77"/>
                        </a:rPr>
                        <a:t>The /j/ sound spelt </a:t>
                      </a:r>
                      <a:r>
                        <a:rPr lang="mr-IN" sz="1400" b="0" i="0" baseline="0" dirty="0">
                          <a:latin typeface="Muli" pitchFamily="2" charset="77"/>
                        </a:rPr>
                        <a:t>–</a:t>
                      </a:r>
                      <a:r>
                        <a:rPr lang="en-GB" sz="1400" baseline="0" dirty="0" err="1">
                          <a:latin typeface="Muli" pitchFamily="2" charset="77"/>
                        </a:rPr>
                        <a:t>ge</a:t>
                      </a:r>
                      <a:r>
                        <a:rPr lang="en-GB" sz="1400" baseline="0" dirty="0">
                          <a:latin typeface="Muli" pitchFamily="2" charset="77"/>
                        </a:rPr>
                        <a:t> at the end of words. </a:t>
                      </a:r>
                    </a:p>
                    <a:p>
                      <a:endParaRPr lang="en-GB" sz="1400" baseline="0" dirty="0">
                        <a:latin typeface="Muli" pitchFamily="2" charset="77"/>
                      </a:endParaRPr>
                    </a:p>
                    <a:p>
                      <a:r>
                        <a:rPr lang="en-GB" sz="1400" baseline="0" dirty="0">
                          <a:solidFill>
                            <a:srgbClr val="FF3860"/>
                          </a:solidFill>
                          <a:latin typeface="Muli" pitchFamily="2" charset="77"/>
                        </a:rPr>
                        <a:t>Answers: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718552"/>
              </p:ext>
            </p:extLst>
          </p:nvPr>
        </p:nvGraphicFramePr>
        <p:xfrm>
          <a:off x="5605235" y="1600196"/>
          <a:ext cx="4540252" cy="419869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60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25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5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82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58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30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10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14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142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66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u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q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u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f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 err="1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400" b="0" i="0" dirty="0">
                        <a:effectLst/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 err="1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400" b="0" i="0" dirty="0">
                        <a:effectLst/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 err="1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400" b="0" i="0" dirty="0">
                        <a:effectLst/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z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u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v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 err="1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400" b="0" i="0" dirty="0">
                        <a:effectLst/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j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5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 marL="68580" marR="68580" marT="0" marB="0">
                    <a:solidFill>
                      <a:srgbClr val="FF38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 err="1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400" b="0" i="0" dirty="0">
                        <a:effectLst/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400" b="0" i="0" dirty="0">
                          <a:effectLst/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k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80396" y="6128244"/>
            <a:ext cx="7916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  <a:ea typeface="OpenDyslexic" charset="0"/>
                <a:cs typeface="OpenDyslexic" charset="0"/>
              </a:rPr>
              <a:t>Can you find your spellings hidden in the word search?</a:t>
            </a:r>
          </a:p>
        </p:txBody>
      </p:sp>
    </p:spTree>
    <p:extLst>
      <p:ext uri="{BB962C8B-B14F-4D97-AF65-F5344CB8AC3E}">
        <p14:creationId xmlns:p14="http://schemas.microsoft.com/office/powerpoint/2010/main" val="1550696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lling Shed" id="{C4F81C86-5779-0E48-81E5-305447788964}" vid="{2F96E78E-4C51-8449-B2C6-B9B70AAE1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16744</TotalTime>
  <Words>520</Words>
  <Application>Microsoft Macintosh PowerPoint</Application>
  <PresentationFormat>Widescreen</PresentationFormat>
  <Paragraphs>266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OpenDyslexicAlta</vt:lpstr>
      <vt:lpstr>Muli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Spelling Shed 🐝</dc:title>
  <dc:creator>Rob Smith</dc:creator>
  <cp:lastModifiedBy>Martin Saunders</cp:lastModifiedBy>
  <cp:revision>361</cp:revision>
  <cp:lastPrinted>2019-04-15T12:15:01Z</cp:lastPrinted>
  <dcterms:created xsi:type="dcterms:W3CDTF">2018-08-06T08:16:18Z</dcterms:created>
  <dcterms:modified xsi:type="dcterms:W3CDTF">2020-06-18T20:16:40Z</dcterms:modified>
</cp:coreProperties>
</file>