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2"/>
    <p:sldId id="298" r:id="rId3"/>
    <p:sldId id="340" r:id="rId4"/>
    <p:sldId id="577" r:id="rId5"/>
    <p:sldId id="257" r:id="rId6"/>
    <p:sldId id="258" r:id="rId7"/>
    <p:sldId id="578" r:id="rId8"/>
  </p:sldIdLst>
  <p:sldSz cx="12192000" cy="6858000"/>
  <p:notesSz cx="6889750" cy="10021888"/>
  <p:embeddedFontLst>
    <p:embeddedFont>
      <p:font typeface="Muli" pitchFamily="2" charset="77"/>
      <p:regular r:id="rId11"/>
      <p:bold r:id="rId12"/>
    </p:embeddedFont>
    <p:embeddedFont>
      <p:font typeface="OpenDyslexicAlta" pitchFamily="2" charset="77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FFF2CC"/>
    <a:srgbClr val="8FAADC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82514" autoAdjust="0"/>
  </p:normalViewPr>
  <p:slideViewPr>
    <p:cSldViewPr snapToGrid="0" snapToObjects="1">
      <p:cViewPr varScale="1">
        <p:scale>
          <a:sx n="128" d="100"/>
          <a:sy n="128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15/06/2020</a:t>
            </a:fld>
            <a:endParaRPr lang="en-GB" dirty="0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61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3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502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37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06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4132394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3596015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15/06/2020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The /j/ sound spelled </a:t>
            </a:r>
            <a:r>
              <a:rPr lang="mr-IN" dirty="0"/>
              <a:t>–</a:t>
            </a:r>
            <a:r>
              <a:rPr lang="en-GB" dirty="0" err="1"/>
              <a:t>dge</a:t>
            </a:r>
            <a:r>
              <a:rPr lang="en-GB" dirty="0"/>
              <a:t> at the end of words.  This spelling is used after the short vowel sounds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9299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The /j/ sound spelled </a:t>
            </a:r>
            <a:r>
              <a:rPr lang="mr-IN" dirty="0"/>
              <a:t>–</a:t>
            </a:r>
            <a:r>
              <a:rPr lang="en-GB" dirty="0" err="1"/>
              <a:t>dge</a:t>
            </a:r>
            <a:r>
              <a:rPr lang="en-GB" dirty="0"/>
              <a:t> at the end of words.  This spelling is used after the short vowel sounds</a:t>
            </a:r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D4514438-BDEC-AA4B-BC27-4CCE78A121F0}"/>
              </a:ext>
            </a:extLst>
          </p:cNvPr>
          <p:cNvGraphicFramePr>
            <a:graphicFrameLocks noGrp="1"/>
          </p:cNvGraphicFramePr>
          <p:nvPr>
            <p:ph type="tbl" sz="quarter" idx="4294967295"/>
            <p:extLst>
              <p:ext uri="{D42A27DB-BD31-4B8C-83A1-F6EECF244321}">
                <p14:modId xmlns:p14="http://schemas.microsoft.com/office/powerpoint/2010/main" val="2490678533"/>
              </p:ext>
            </p:extLst>
          </p:nvPr>
        </p:nvGraphicFramePr>
        <p:xfrm>
          <a:off x="3429000" y="1311275"/>
          <a:ext cx="8363607" cy="5273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9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822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The /j/ sound at the end of a word can be spelled using ‘</a:t>
                      </a:r>
                      <a:r>
                        <a:rPr lang="en-GB" sz="1700" b="0" i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700" b="0" i="0" dirty="0">
                          <a:latin typeface="Muli" pitchFamily="2" charset="77"/>
                        </a:rPr>
                        <a:t>’. The rule is that this sound follows a short vowel sound,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65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Main Teaching Activity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dirty="0">
                          <a:latin typeface="Muli" pitchFamily="2" charset="77"/>
                        </a:rPr>
                        <a:t>Show children the spelling list and say the words. Can they hear a sound that appears in each word? If they correctly spot the /j/ sound then ask them to speak with a partner for 20 seconds and then write down, on a whiteboard, the letters that they think are creating the sound /j/.  Share the answers and discuss the spelling rule.</a:t>
                      </a:r>
                      <a:br>
                        <a:rPr lang="en-GB" sz="1700" b="0" i="0" dirty="0">
                          <a:latin typeface="Muli" pitchFamily="2" charset="77"/>
                        </a:rPr>
                      </a:br>
                      <a:br>
                        <a:rPr lang="en-GB" sz="1700" b="0" i="0" dirty="0">
                          <a:latin typeface="Muli" pitchFamily="2" charset="77"/>
                        </a:rPr>
                      </a:br>
                      <a:r>
                        <a:rPr lang="en-GB" sz="1700" b="0" i="0" dirty="0">
                          <a:latin typeface="Muli" pitchFamily="2" charset="77"/>
                        </a:rPr>
                        <a:t>In pairs, can they think of any other words that end with the ‘</a:t>
                      </a:r>
                      <a:r>
                        <a:rPr lang="en-GB" sz="1700" b="0" i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700" b="0" i="0" dirty="0">
                          <a:latin typeface="Muli" pitchFamily="2" charset="77"/>
                        </a:rPr>
                        <a:t>’ spelling?</a:t>
                      </a:r>
                    </a:p>
                    <a:p>
                      <a:endParaRPr lang="en-GB" sz="1700" b="0" i="0" baseline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869"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Independent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0" i="0" dirty="0">
                          <a:latin typeface="Muli" pitchFamily="2" charset="77"/>
                        </a:rPr>
                        <a:t>Look at the images, can children work out what they are and how to spell them? Remember that each image will have the spelling rule ending!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29060"/>
              </p:ext>
            </p:extLst>
          </p:nvPr>
        </p:nvGraphicFramePr>
        <p:xfrm>
          <a:off x="516652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40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859D-17CA-AE45-8AD8-D672135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473868"/>
            <a:ext cx="8201025" cy="1325563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What can you see? Write down what these images are: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FDF70-1904-40C9-8713-B419E26566FE}"/>
              </a:ext>
            </a:extLst>
          </p:cNvPr>
          <p:cNvSpPr txBox="1"/>
          <p:nvPr/>
        </p:nvSpPr>
        <p:spPr>
          <a:xfrm>
            <a:off x="10220960" y="3770868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w _ d _ _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77888D-BA0A-49D7-8510-5DEA9CCA63CD}"/>
              </a:ext>
            </a:extLst>
          </p:cNvPr>
          <p:cNvSpPr txBox="1"/>
          <p:nvPr/>
        </p:nvSpPr>
        <p:spPr>
          <a:xfrm>
            <a:off x="6760240" y="3525599"/>
            <a:ext cx="141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j  u d _ _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1A8DA-9C90-4344-9FDB-5F9DD313DA7F}"/>
              </a:ext>
            </a:extLst>
          </p:cNvPr>
          <p:cNvSpPr txBox="1"/>
          <p:nvPr/>
        </p:nvSpPr>
        <p:spPr>
          <a:xfrm>
            <a:off x="8362951" y="6168866"/>
            <a:ext cx="1572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f r _ _ _ 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1749BF-8244-4313-AC4D-D42378614362}"/>
              </a:ext>
            </a:extLst>
          </p:cNvPr>
          <p:cNvSpPr txBox="1"/>
          <p:nvPr/>
        </p:nvSpPr>
        <p:spPr>
          <a:xfrm>
            <a:off x="3804843" y="4140200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h _ d _ 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3D6F0-21F1-4AE7-B136-B0A08B642584}"/>
              </a:ext>
            </a:extLst>
          </p:cNvPr>
          <p:cNvSpPr txBox="1"/>
          <p:nvPr/>
        </p:nvSpPr>
        <p:spPr>
          <a:xfrm>
            <a:off x="970159" y="4018647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_ r _ d _ 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440631-8D5D-48F9-9E4D-DE85F644EFC9}"/>
              </a:ext>
            </a:extLst>
          </p:cNvPr>
          <p:cNvSpPr txBox="1"/>
          <p:nvPr/>
        </p:nvSpPr>
        <p:spPr>
          <a:xfrm>
            <a:off x="1596086" y="6235700"/>
            <a:ext cx="22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l o _ _ _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100D0-2874-415B-A9D7-B5DB7A41B270}"/>
              </a:ext>
            </a:extLst>
          </p:cNvPr>
          <p:cNvSpPr txBox="1"/>
          <p:nvPr/>
        </p:nvSpPr>
        <p:spPr>
          <a:xfrm>
            <a:off x="4989795" y="6244827"/>
            <a:ext cx="139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_ a _ _ e</a:t>
            </a:r>
          </a:p>
        </p:txBody>
      </p:sp>
      <p:pic>
        <p:nvPicPr>
          <p:cNvPr id="1026" name="Picture 2" descr="Suspension Bridge, Brooklyn Bridge">
            <a:extLst>
              <a:ext uri="{FF2B5EF4-FFF2-40B4-BE49-F238E27FC236}">
                <a16:creationId xmlns:a16="http://schemas.microsoft.com/office/drawing/2014/main" id="{AA68206E-E820-4FA6-902D-8EC605F31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2447817"/>
            <a:ext cx="2367860" cy="14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den Fence Garden Fence Nature Hedge Pla">
            <a:extLst>
              <a:ext uri="{FF2B5EF4-FFF2-40B4-BE49-F238E27FC236}">
                <a16:creationId xmlns:a16="http://schemas.microsoft.com/office/drawing/2014/main" id="{C20A0155-D30B-43FB-B688-D03F4C3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9930" y="2783910"/>
            <a:ext cx="2367860" cy="12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dge, Lawyer, Attorney, Barrister">
            <a:extLst>
              <a:ext uri="{FF2B5EF4-FFF2-40B4-BE49-F238E27FC236}">
                <a16:creationId xmlns:a16="http://schemas.microsoft.com/office/drawing/2014/main" id="{FC1E29CF-151D-48B7-ABEA-6A5AD484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2252" y="1343940"/>
            <a:ext cx="1450162" cy="218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edge">
            <a:extLst>
              <a:ext uri="{FF2B5EF4-FFF2-40B4-BE49-F238E27FC236}">
                <a16:creationId xmlns:a16="http://schemas.microsoft.com/office/drawing/2014/main" id="{BE70DEFA-2869-4737-9D93-0C0BAD74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7211" y="2233722"/>
            <a:ext cx="1661209" cy="1661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 Cabin Cabin Rustic House Home Rural Ar">
            <a:extLst>
              <a:ext uri="{FF2B5EF4-FFF2-40B4-BE49-F238E27FC236}">
                <a16:creationId xmlns:a16="http://schemas.microsoft.com/office/drawing/2014/main" id="{3309C48B-C894-4E82-B426-E08CA91B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907" y="4855137"/>
            <a:ext cx="2003722" cy="14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irthday badge">
            <a:extLst>
              <a:ext uri="{FF2B5EF4-FFF2-40B4-BE49-F238E27FC236}">
                <a16:creationId xmlns:a16="http://schemas.microsoft.com/office/drawing/2014/main" id="{7C4C4B78-46B3-407D-89DC-3DB1748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563" y="4796429"/>
            <a:ext cx="1372437" cy="13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frigerator, Freezer, Fridge-Freezer">
            <a:extLst>
              <a:ext uri="{FF2B5EF4-FFF2-40B4-BE49-F238E27FC236}">
                <a16:creationId xmlns:a16="http://schemas.microsoft.com/office/drawing/2014/main" id="{E93BF0AB-C8F2-4B42-9B6B-E3B477CC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2414" y="3837979"/>
            <a:ext cx="1572623" cy="23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4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A859D-17CA-AE45-8AD8-D6721354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652117"/>
            <a:ext cx="8201025" cy="1325563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What can you see? Write down what these images are: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FDF70-1904-40C9-8713-B419E26566FE}"/>
              </a:ext>
            </a:extLst>
          </p:cNvPr>
          <p:cNvSpPr txBox="1"/>
          <p:nvPr/>
        </p:nvSpPr>
        <p:spPr>
          <a:xfrm>
            <a:off x="10220960" y="3770868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w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  <a:r>
              <a:rPr lang="en-GB" dirty="0">
                <a:latin typeface="OpenDyslexicAlta" pitchFamily="2" charset="77"/>
              </a:rPr>
              <a:t> d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77888D-BA0A-49D7-8510-5DEA9CCA63CD}"/>
              </a:ext>
            </a:extLst>
          </p:cNvPr>
          <p:cNvSpPr txBox="1"/>
          <p:nvPr/>
        </p:nvSpPr>
        <p:spPr>
          <a:xfrm>
            <a:off x="6760240" y="3525599"/>
            <a:ext cx="1412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j  u d</a:t>
            </a:r>
            <a:r>
              <a:rPr lang="en-GB" dirty="0">
                <a:solidFill>
                  <a:srgbClr val="FF000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1A8DA-9C90-4344-9FDB-5F9DD313DA7F}"/>
              </a:ext>
            </a:extLst>
          </p:cNvPr>
          <p:cNvSpPr txBox="1"/>
          <p:nvPr/>
        </p:nvSpPr>
        <p:spPr>
          <a:xfrm>
            <a:off x="8362951" y="6168866"/>
            <a:ext cx="12859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f r</a:t>
            </a:r>
            <a:r>
              <a:rPr lang="en-GB" u="sng" dirty="0">
                <a:solidFill>
                  <a:srgbClr val="FF0000"/>
                </a:solidFill>
                <a:latin typeface="OpenDyslexicAlta" pitchFamily="2" charset="77"/>
              </a:rPr>
              <a:t> </a:t>
            </a:r>
            <a:r>
              <a:rPr lang="en-GB" u="sng" dirty="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 d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1749BF-8244-4313-AC4D-D42378614362}"/>
              </a:ext>
            </a:extLst>
          </p:cNvPr>
          <p:cNvSpPr txBox="1"/>
          <p:nvPr/>
        </p:nvSpPr>
        <p:spPr>
          <a:xfrm>
            <a:off x="3804843" y="4140200"/>
            <a:ext cx="197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h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dirty="0">
                <a:latin typeface="OpenDyslexicAlta" pitchFamily="2" charset="77"/>
              </a:rPr>
              <a:t>d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latin typeface="OpenDyslexicAlta" pitchFamily="2" charset="77"/>
              </a:rPr>
              <a:t> 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73D6F0-21F1-4AE7-B136-B0A08B642584}"/>
              </a:ext>
            </a:extLst>
          </p:cNvPr>
          <p:cNvSpPr txBox="1"/>
          <p:nvPr/>
        </p:nvSpPr>
        <p:spPr>
          <a:xfrm>
            <a:off x="970159" y="4018647"/>
            <a:ext cx="197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rgbClr val="FF3860"/>
                </a:solidFill>
                <a:latin typeface="OpenDyslexicAlta" pitchFamily="2" charset="77"/>
              </a:rPr>
              <a:t>b</a:t>
            </a:r>
            <a:r>
              <a:rPr lang="en-GB" sz="2000" dirty="0">
                <a:latin typeface="OpenDyslexicAlta" pitchFamily="2" charset="77"/>
              </a:rPr>
              <a:t> r </a:t>
            </a:r>
            <a:r>
              <a:rPr lang="en-GB" sz="2000" u="sng" dirty="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r>
              <a:rPr lang="en-GB" sz="2000" dirty="0">
                <a:latin typeface="OpenDyslexicAlta" pitchFamily="2" charset="77"/>
              </a:rPr>
              <a:t> d </a:t>
            </a:r>
            <a:r>
              <a:rPr lang="en-GB" sz="2000" u="sng" dirty="0">
                <a:solidFill>
                  <a:srgbClr val="FF3860"/>
                </a:solidFill>
                <a:latin typeface="OpenDyslexicAlta" pitchFamily="2" charset="77"/>
              </a:rPr>
              <a:t>g e</a:t>
            </a:r>
            <a:endParaRPr lang="en-GB" sz="2000" dirty="0">
              <a:solidFill>
                <a:srgbClr val="FF3860"/>
              </a:solidFill>
              <a:latin typeface="OpenDyslexicAlta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440631-8D5D-48F9-9E4D-DE85F644EFC9}"/>
              </a:ext>
            </a:extLst>
          </p:cNvPr>
          <p:cNvSpPr txBox="1"/>
          <p:nvPr/>
        </p:nvSpPr>
        <p:spPr>
          <a:xfrm>
            <a:off x="1596086" y="6235700"/>
            <a:ext cx="2232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</a:rPr>
              <a:t>l o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 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100D0-2874-415B-A9D7-B5DB7A41B270}"/>
              </a:ext>
            </a:extLst>
          </p:cNvPr>
          <p:cNvSpPr txBox="1"/>
          <p:nvPr/>
        </p:nvSpPr>
        <p:spPr>
          <a:xfrm>
            <a:off x="4989795" y="6244827"/>
            <a:ext cx="139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b </a:t>
            </a:r>
            <a:r>
              <a:rPr lang="en-GB" dirty="0">
                <a:latin typeface="OpenDyslexicAlta" pitchFamily="2" charset="77"/>
              </a:rPr>
              <a:t>a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u="sng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  <a:r>
              <a:rPr lang="en-GB" dirty="0">
                <a:solidFill>
                  <a:srgbClr val="FF3860"/>
                </a:solidFill>
                <a:latin typeface="OpenDyslexicAlta" pitchFamily="2" charset="77"/>
              </a:rPr>
              <a:t> </a:t>
            </a:r>
            <a:r>
              <a:rPr lang="en-GB" dirty="0">
                <a:latin typeface="OpenDyslexicAlta" pitchFamily="2" charset="77"/>
              </a:rPr>
              <a:t>e</a:t>
            </a:r>
          </a:p>
        </p:txBody>
      </p:sp>
      <p:pic>
        <p:nvPicPr>
          <p:cNvPr id="1026" name="Picture 2" descr="Suspension Bridge, Brooklyn Bridge">
            <a:extLst>
              <a:ext uri="{FF2B5EF4-FFF2-40B4-BE49-F238E27FC236}">
                <a16:creationId xmlns:a16="http://schemas.microsoft.com/office/drawing/2014/main" id="{AA68206E-E820-4FA6-902D-8EC605F31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150" y="2447817"/>
            <a:ext cx="2367860" cy="14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rden Fence Garden Fence Nature Hedge Pla">
            <a:extLst>
              <a:ext uri="{FF2B5EF4-FFF2-40B4-BE49-F238E27FC236}">
                <a16:creationId xmlns:a16="http://schemas.microsoft.com/office/drawing/2014/main" id="{C20A0155-D30B-43FB-B688-D03F4C362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19930" y="2783910"/>
            <a:ext cx="2367860" cy="129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udge, Lawyer, Attorney, Barrister">
            <a:extLst>
              <a:ext uri="{FF2B5EF4-FFF2-40B4-BE49-F238E27FC236}">
                <a16:creationId xmlns:a16="http://schemas.microsoft.com/office/drawing/2014/main" id="{FC1E29CF-151D-48B7-ABEA-6A5AD484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2252" y="1343940"/>
            <a:ext cx="1450162" cy="2181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wedge">
            <a:extLst>
              <a:ext uri="{FF2B5EF4-FFF2-40B4-BE49-F238E27FC236}">
                <a16:creationId xmlns:a16="http://schemas.microsoft.com/office/drawing/2014/main" id="{BE70DEFA-2869-4737-9D93-0C0BAD74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7211" y="2233722"/>
            <a:ext cx="1661209" cy="16612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Log Cabin Cabin Rustic House Home Rural Ar">
            <a:extLst>
              <a:ext uri="{FF2B5EF4-FFF2-40B4-BE49-F238E27FC236}">
                <a16:creationId xmlns:a16="http://schemas.microsoft.com/office/drawing/2014/main" id="{3309C48B-C894-4E82-B426-E08CA91B9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8907" y="4855137"/>
            <a:ext cx="2003722" cy="14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birthday badge">
            <a:extLst>
              <a:ext uri="{FF2B5EF4-FFF2-40B4-BE49-F238E27FC236}">
                <a16:creationId xmlns:a16="http://schemas.microsoft.com/office/drawing/2014/main" id="{7C4C4B78-46B3-407D-89DC-3DB174814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23563" y="4796429"/>
            <a:ext cx="1372437" cy="137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frigerator, Freezer, Fridge-Freezer">
            <a:extLst>
              <a:ext uri="{FF2B5EF4-FFF2-40B4-BE49-F238E27FC236}">
                <a16:creationId xmlns:a16="http://schemas.microsoft.com/office/drawing/2014/main" id="{E93BF0AB-C8F2-4B42-9B6B-E3B477CC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92414" y="3837979"/>
            <a:ext cx="1572623" cy="2397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D76054-6402-4E06-8094-7EC258333C7B}"/>
              </a:ext>
            </a:extLst>
          </p:cNvPr>
          <p:cNvSpPr txBox="1"/>
          <p:nvPr/>
        </p:nvSpPr>
        <p:spPr>
          <a:xfrm>
            <a:off x="438150" y="243251"/>
            <a:ext cx="1796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FF3860"/>
                </a:solidFill>
                <a:latin typeface="Muli" panose="020B0604020202020204" charset="0"/>
              </a:rPr>
              <a:t>Answers: </a:t>
            </a:r>
          </a:p>
        </p:txBody>
      </p:sp>
    </p:spTree>
    <p:extLst>
      <p:ext uri="{BB962C8B-B14F-4D97-AF65-F5344CB8AC3E}">
        <p14:creationId xmlns:p14="http://schemas.microsoft.com/office/powerpoint/2010/main" val="371121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75479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903237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10329746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420785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spelled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7644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4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400" baseline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400" baseline="0" dirty="0">
                          <a:latin typeface="Muli" pitchFamily="2" charset="77"/>
                        </a:rPr>
                        <a:t> at the end of words.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369669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73708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331030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55583" y="193632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998915" y="156456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27553" y="205034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45116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426945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884695" y="199028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859668" y="35733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356057" y="150451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298781" y="150451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56191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8306" y="35733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02392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73754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484221" y="19363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898307" y="194355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06470" y="199028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9827419" y="199029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30797" y="5381709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02159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81026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633197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053689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43300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059435" y="489593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238539" y="369755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588073" y="538170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12064" y="51547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582327" y="4669102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709901" y="418332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81263" y="41840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116711" y="538170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1295815" y="418332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0767177" y="418320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Muli" pitchFamily="2" charset="77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905170" y="1960433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836543" y="201970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09901" y="4207438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052590" y="518016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73708" y="3087577"/>
            <a:ext cx="2253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Use your spellings to try and work out which words fit in the boxes.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107" y="6304899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Which words have been left out?</a:t>
            </a:r>
          </a:p>
        </p:txBody>
      </p:sp>
    </p:spTree>
    <p:extLst>
      <p:ext uri="{BB962C8B-B14F-4D97-AF65-F5344CB8AC3E}">
        <p14:creationId xmlns:p14="http://schemas.microsoft.com/office/powerpoint/2010/main" val="194144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badge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fudge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smudge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judge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wedge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lodge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940645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>
                          <a:latin typeface="Muli" pitchFamily="2" charset="77"/>
                        </a:rPr>
                        <a:t>The /j/ sound spelt </a:t>
                      </a:r>
                      <a:r>
                        <a:rPr lang="mr-IN" sz="1600" b="0" i="0" baseline="0" dirty="0">
                          <a:latin typeface="Muli" pitchFamily="2" charset="77"/>
                        </a:rPr>
                        <a:t>–</a:t>
                      </a:r>
                      <a:r>
                        <a:rPr lang="en-GB" sz="1600" baseline="0" dirty="0" err="1">
                          <a:latin typeface="Muli" pitchFamily="2" charset="77"/>
                        </a:rPr>
                        <a:t>dge</a:t>
                      </a:r>
                      <a:r>
                        <a:rPr lang="en-GB" sz="1600" baseline="0" dirty="0">
                          <a:latin typeface="Muli" pitchFamily="2" charset="77"/>
                        </a:rPr>
                        <a:t> at the end of words.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aseline="0" dirty="0">
                        <a:latin typeface="Muli" pitchFamily="2" charset="77"/>
                      </a:endParaRPr>
                    </a:p>
                    <a:p>
                      <a:r>
                        <a:rPr lang="en-GB" sz="16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 </a:t>
                      </a:r>
                      <a:endParaRPr lang="en-GB" sz="16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369669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b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473708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31030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955583" y="193632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998915" y="156456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527553" y="205034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45116" y="308757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426945" y="1457779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0884695" y="1990288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859668" y="35733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46" name="Rectangle 45"/>
          <p:cNvSpPr/>
          <p:nvPr/>
        </p:nvSpPr>
        <p:spPr>
          <a:xfrm>
            <a:off x="10356057" y="1504513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298781" y="1504515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56191" y="205034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8388306" y="35733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802392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err="1">
                <a:solidFill>
                  <a:srgbClr val="FF3860"/>
                </a:solidFill>
                <a:latin typeface="OpenDyslexicAlta" pitchFamily="2" charset="77"/>
              </a:rPr>
              <a:t>i</a:t>
            </a:r>
            <a:endParaRPr lang="en-GB" sz="2400" dirty="0">
              <a:solidFill>
                <a:srgbClr val="FF3860"/>
              </a:solidFill>
              <a:latin typeface="OpenDyslexicAlta" pitchFamily="2" charset="77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273754" y="357335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r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484221" y="19363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OpenDyslexicAlta" pitchFamily="2" charset="77"/>
              </a:rPr>
              <a:t>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898307" y="194355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406470" y="1990288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OpenDyslexicAlta" pitchFamily="2" charset="77"/>
              </a:rPr>
              <a:t>e</a:t>
            </a:r>
          </a:p>
        </p:txBody>
      </p:sp>
      <p:sp>
        <p:nvSpPr>
          <p:cNvPr id="55" name="Rectangle 54"/>
          <p:cNvSpPr/>
          <p:nvPr/>
        </p:nvSpPr>
        <p:spPr>
          <a:xfrm>
            <a:off x="9827419" y="199029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530797" y="5381709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002159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m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481026" y="5381710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OpenDyslexicAlta" pitchFamily="2" charset="77"/>
              </a:rPr>
              <a:t>s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633197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053689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543300" y="5154754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8059435" y="489593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0238539" y="369755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8588073" y="5381707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112064" y="5154754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582327" y="4669102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d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709901" y="418332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>
              <a:latin typeface="OpenDyslexicAlta" pitchFamily="2" charset="77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181263" y="4184023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w</a:t>
            </a:r>
          </a:p>
        </p:txBody>
      </p:sp>
      <p:sp>
        <p:nvSpPr>
          <p:cNvPr id="69" name="Rectangle 68"/>
          <p:cNvSpPr/>
          <p:nvPr/>
        </p:nvSpPr>
        <p:spPr>
          <a:xfrm>
            <a:off x="9116711" y="5381707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1295815" y="4183326"/>
            <a:ext cx="528638" cy="4857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0767177" y="4183200"/>
            <a:ext cx="528638" cy="9715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dirty="0">
                <a:solidFill>
                  <a:srgbClr val="FF3860"/>
                </a:solidFill>
                <a:latin typeface="OpenDyslexicAlta" pitchFamily="2" charset="77"/>
              </a:rPr>
              <a:t>g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05170" y="1960433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9836543" y="201970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709901" y="4207438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e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052590" y="5180160"/>
            <a:ext cx="510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OpenDyslexicAlta" pitchFamily="2" charset="77"/>
                <a:ea typeface="OpenDyslexic" charset="0"/>
                <a:cs typeface="OpenDyslexic" charset="0"/>
              </a:rPr>
              <a:t>i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473708" y="3087577"/>
            <a:ext cx="22531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Use your spellings to try and work out which words fit in the boxes.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79107" y="6304899"/>
            <a:ext cx="7916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Which words have been left out?</a:t>
            </a:r>
          </a:p>
        </p:txBody>
      </p:sp>
    </p:spTree>
    <p:extLst>
      <p:ext uri="{BB962C8B-B14F-4D97-AF65-F5344CB8AC3E}">
        <p14:creationId xmlns:p14="http://schemas.microsoft.com/office/powerpoint/2010/main" val="84675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16744</TotalTime>
  <Words>516</Words>
  <Application>Microsoft Macintosh PowerPoint</Application>
  <PresentationFormat>Widescreen</PresentationFormat>
  <Paragraphs>142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What can you see? Write down what these images are:</vt:lpstr>
      <vt:lpstr>What can you see? Write down what these images are: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360</cp:revision>
  <cp:lastPrinted>2019-04-15T12:15:01Z</cp:lastPrinted>
  <dcterms:created xsi:type="dcterms:W3CDTF">2018-08-06T08:16:18Z</dcterms:created>
  <dcterms:modified xsi:type="dcterms:W3CDTF">2020-06-15T18:47:52Z</dcterms:modified>
</cp:coreProperties>
</file>