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handoutMasterIdLst>
    <p:handoutMasterId r:id="rId10"/>
  </p:handoutMasterIdLst>
  <p:sldIdLst>
    <p:sldId id="389" r:id="rId2"/>
    <p:sldId id="390" r:id="rId3"/>
    <p:sldId id="473" r:id="rId4"/>
    <p:sldId id="592" r:id="rId5"/>
    <p:sldId id="310" r:id="rId6"/>
    <p:sldId id="311" r:id="rId7"/>
    <p:sldId id="593"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uli" pitchFamily="2" charset="77"/>
      <p:regular r:id="rId15"/>
      <p:bold r:id="rId16"/>
    </p:embeddedFont>
    <p:embeddedFont>
      <p:font typeface="OpenDyslexicAlta" pitchFamily="2" charset="77"/>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orrigan" initials="AC" lastIdx="2" clrIdx="0">
    <p:extLst>
      <p:ext uri="{19B8F6BF-5375-455C-9EA6-DF929625EA0E}">
        <p15:presenceInfo xmlns:p15="http://schemas.microsoft.com/office/powerpoint/2012/main" userId="605f0122161ea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CCCC"/>
    <a:srgbClr val="FFF2CC"/>
    <a:srgbClr val="C5E0B4"/>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9" autoAdjust="0"/>
    <p:restoredTop sz="90884" autoAdjust="0"/>
  </p:normalViewPr>
  <p:slideViewPr>
    <p:cSldViewPr snapToGrid="0" snapToObjects="1">
      <p:cViewPr varScale="1">
        <p:scale>
          <a:sx n="111" d="100"/>
          <a:sy n="111" d="100"/>
        </p:scale>
        <p:origin x="224" y="304"/>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15/06/2020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15/06/2020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19296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380932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20551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666639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15/06/2020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2</a:t>
            </a:r>
            <a:endParaRPr lang="en-GB" dirty="0"/>
          </a:p>
        </p:txBody>
      </p:sp>
    </p:spTree>
    <p:extLst>
      <p:ext uri="{BB962C8B-B14F-4D97-AF65-F5344CB8AC3E}">
        <p14:creationId xmlns:p14="http://schemas.microsoft.com/office/powerpoint/2010/main" val="365395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2</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a:p>
            <a:endParaRPr lang="en-GB" dirty="0"/>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215678340"/>
              </p:ext>
            </p:extLst>
          </p:nvPr>
        </p:nvGraphicFramePr>
        <p:xfrm>
          <a:off x="3429000" y="1311275"/>
          <a:ext cx="8363607" cy="543706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Say</a:t>
                      </a:r>
                      <a:r>
                        <a:rPr lang="en-GB" sz="1600" baseline="0" dirty="0">
                          <a:latin typeface="Muli" pitchFamily="2" charset="77"/>
                        </a:rPr>
                        <a:t> some of the words to the children, can they pick up the sound that appears in every word? Ask them to sound out the words and clap when they hear the /k/ sound. Explain the spelling rules: The /k/ sound is spelt as k rather than as c before e, </a:t>
                      </a:r>
                      <a:r>
                        <a:rPr lang="en-GB" sz="1600" baseline="0" dirty="0" err="1">
                          <a:latin typeface="Muli" pitchFamily="2" charset="77"/>
                        </a:rPr>
                        <a:t>i</a:t>
                      </a:r>
                      <a:r>
                        <a:rPr lang="en-GB" sz="1600" baseline="0" dirty="0">
                          <a:latin typeface="Muli" pitchFamily="2" charset="77"/>
                        </a:rPr>
                        <a:t> and y. </a:t>
                      </a:r>
                      <a:r>
                        <a:rPr lang="en-GB" sz="1600" dirty="0">
                          <a:latin typeface="Muli" pitchFamily="2" charset="77"/>
                        </a:rPr>
                        <a:t>The /</a:t>
                      </a:r>
                      <a:r>
                        <a:rPr lang="en-GB" sz="1600" dirty="0" err="1">
                          <a:latin typeface="Muli" pitchFamily="2" charset="77"/>
                        </a:rPr>
                        <a:t>nk</a:t>
                      </a:r>
                      <a:r>
                        <a:rPr lang="en-GB" sz="1600" dirty="0">
                          <a:latin typeface="Muli" pitchFamily="2" charset="77"/>
                        </a:rPr>
                        <a:t>/ sound is</a:t>
                      </a:r>
                      <a:r>
                        <a:rPr lang="en-GB" sz="1600" baseline="0" dirty="0">
                          <a:latin typeface="Muli" pitchFamily="2" charset="77"/>
                        </a:rPr>
                        <a:t> often</a:t>
                      </a:r>
                      <a:r>
                        <a:rPr lang="en-GB" sz="1600" dirty="0">
                          <a:latin typeface="Muli" pitchFamily="2" charset="77"/>
                        </a:rPr>
                        <a:t> found at the end of words</a:t>
                      </a:r>
                      <a:r>
                        <a:rPr lang="en-GB" sz="1600" baseline="0" dirty="0">
                          <a:latin typeface="Muli" pitchFamily="2" charset="77"/>
                        </a:rPr>
                        <a:t> and </a:t>
                      </a:r>
                      <a:r>
                        <a:rPr lang="en-GB" sz="1600" dirty="0">
                          <a:latin typeface="Muli" pitchFamily="2" charset="77"/>
                        </a:rPr>
                        <a:t>usually comes after a vowel. </a:t>
                      </a:r>
                    </a:p>
                    <a:p>
                      <a:endParaRPr lang="en-US" sz="1600" b="0" i="0" dirty="0">
                        <a:latin typeface="Muli" pitchFamily="2" charset="77"/>
                      </a:endParaRPr>
                    </a:p>
                    <a:p>
                      <a:endParaRPr lang="en-GB" sz="1600" b="0" i="0" dirty="0">
                        <a:latin typeface="Muli" pitchFamily="2" charset="77"/>
                      </a:endParaRPr>
                    </a:p>
                  </a:txBody>
                  <a:tcPr/>
                </a:tc>
                <a:extLst>
                  <a:ext uri="{0D108BD9-81ED-4DB2-BD59-A6C34878D82A}">
                    <a16:rowId xmlns:a16="http://schemas.microsoft.com/office/drawing/2014/main" val="10000"/>
                  </a:ext>
                </a:extLst>
              </a:tr>
              <a:tr h="159658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discuss the meaning of the spelling list this week. Get children to come out and underline the /k/ or /</a:t>
                      </a:r>
                      <a:r>
                        <a:rPr lang="en-GB" sz="1600" b="0" i="0" baseline="0" dirty="0" err="1">
                          <a:latin typeface="Muli" pitchFamily="2" charset="77"/>
                        </a:rPr>
                        <a:t>nk</a:t>
                      </a:r>
                      <a:r>
                        <a:rPr lang="en-GB" sz="1600" b="0" i="0" baseline="0" dirty="0">
                          <a:latin typeface="Muli" pitchFamily="2" charset="77"/>
                        </a:rPr>
                        <a:t>/ sound in each word. </a:t>
                      </a: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600" b="0" i="0" dirty="0">
                        <a:latin typeface="Muli" pitchFamily="2" charset="77"/>
                      </a:endParaRPr>
                    </a:p>
                    <a:p>
                      <a:r>
                        <a:rPr lang="en-GB" sz="1600" b="0" i="0" dirty="0">
                          <a:latin typeface="Muli" pitchFamily="2" charset="77"/>
                        </a:rPr>
                        <a:t>The child that writes the final letter checks the spelling is correct and then picks another word from the board to start again.</a:t>
                      </a:r>
                    </a:p>
                    <a:p>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2536379599"/>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7553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830997"/>
          </a:xfrm>
          <a:prstGeom prst="rect">
            <a:avLst/>
          </a:prstGeom>
          <a:noFill/>
        </p:spPr>
        <p:txBody>
          <a:bodyPr wrap="square" rtlCol="0">
            <a:spAutoFit/>
          </a:bodyPr>
          <a:lstStyle/>
          <a:p>
            <a:r>
              <a:rPr lang="en-GB" sz="2400" dirty="0">
                <a:latin typeface="OpenDyslexicAlta" pitchFamily="2" charset="77"/>
              </a:rPr>
              <a:t>Circle the /k/ or /</a:t>
            </a:r>
            <a:r>
              <a:rPr lang="en-GB" sz="2400" dirty="0" err="1">
                <a:latin typeface="OpenDyslexicAlta" pitchFamily="2" charset="77"/>
              </a:rPr>
              <a:t>nk</a:t>
            </a:r>
            <a:r>
              <a:rPr lang="en-GB" sz="2400" dirty="0">
                <a:latin typeface="OpenDyslexicAlta" pitchFamily="2" charset="77"/>
              </a:rPr>
              <a:t>/ sound in each word. What do the words mean? Can you use them in a sentence?</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781848543"/>
              </p:ext>
            </p:extLst>
          </p:nvPr>
        </p:nvGraphicFramePr>
        <p:xfrm>
          <a:off x="428101" y="224790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90360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138773"/>
          </a:xfrm>
          <a:prstGeom prst="rect">
            <a:avLst/>
          </a:prstGeom>
          <a:noFill/>
        </p:spPr>
        <p:txBody>
          <a:bodyPr wrap="square" rtlCol="0">
            <a:spAutoFit/>
          </a:bodyPr>
          <a:lstStyle/>
          <a:p>
            <a:r>
              <a:rPr lang="en-GB" sz="2400" dirty="0">
                <a:latin typeface="OpenDyslexicAlta" pitchFamily="2" charset="77"/>
              </a:rPr>
              <a:t>Circle the /</a:t>
            </a:r>
            <a:r>
              <a:rPr lang="en-GB" sz="2400" dirty="0" err="1">
                <a:latin typeface="OpenDyslexicAlta" pitchFamily="2" charset="77"/>
              </a:rPr>
              <a:t>nk</a:t>
            </a:r>
            <a:r>
              <a:rPr lang="en-GB" sz="2400" dirty="0">
                <a:latin typeface="OpenDyslexicAlta" pitchFamily="2" charset="77"/>
              </a:rPr>
              <a:t>/ sound in each word. What do the words mean? Can you use them in a sentence? </a:t>
            </a:r>
          </a:p>
          <a:p>
            <a:r>
              <a:rPr lang="en-GB" sz="2000" dirty="0">
                <a:solidFill>
                  <a:srgbClr val="FF3860"/>
                </a:solidFill>
                <a:latin typeface="OpenDyslexicAlta" pitchFamily="2" charset="77"/>
              </a:rPr>
              <a:t>Answers:</a:t>
            </a:r>
            <a:r>
              <a:rPr lang="en-GB" sz="2000" dirty="0">
                <a:solidFill>
                  <a:srgbClr val="FF0000"/>
                </a:solidFill>
                <a:latin typeface="OpenDyslexicAlta" pitchFamily="2" charset="77"/>
              </a:rPr>
              <a:t> </a:t>
            </a:r>
          </a:p>
        </p:txBody>
      </p:sp>
      <p:sp>
        <p:nvSpPr>
          <p:cNvPr id="16" name="Oval 15">
            <a:extLst>
              <a:ext uri="{FF2B5EF4-FFF2-40B4-BE49-F238E27FC236}">
                <a16:creationId xmlns:a16="http://schemas.microsoft.com/office/drawing/2014/main" id="{4CF4E39E-F0C4-9147-A8B5-122C7309CDBE}"/>
              </a:ext>
            </a:extLst>
          </p:cNvPr>
          <p:cNvSpPr/>
          <p:nvPr/>
        </p:nvSpPr>
        <p:spPr>
          <a:xfrm>
            <a:off x="3737734"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4A998C5-0D18-1948-B1C3-F8909FA8FC2B}"/>
              </a:ext>
            </a:extLst>
          </p:cNvPr>
          <p:cNvSpPr/>
          <p:nvPr/>
        </p:nvSpPr>
        <p:spPr>
          <a:xfrm>
            <a:off x="118949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DB6408C-2C9A-484E-A9F6-810BA54049A7}"/>
              </a:ext>
            </a:extLst>
          </p:cNvPr>
          <p:cNvSpPr/>
          <p:nvPr/>
        </p:nvSpPr>
        <p:spPr>
          <a:xfrm>
            <a:off x="1545017" y="2655570"/>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92F66C-C319-B541-BEA1-03001D90CE19}"/>
              </a:ext>
            </a:extLst>
          </p:cNvPr>
          <p:cNvSpPr/>
          <p:nvPr/>
        </p:nvSpPr>
        <p:spPr>
          <a:xfrm>
            <a:off x="5930451"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1FBD30C-B0EF-8E41-ADBC-8670EB74ECEF}"/>
              </a:ext>
            </a:extLst>
          </p:cNvPr>
          <p:cNvSpPr/>
          <p:nvPr/>
        </p:nvSpPr>
        <p:spPr>
          <a:xfrm>
            <a:off x="8093912"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ABD9C6E-E67B-6141-8789-7956BB967814}"/>
              </a:ext>
            </a:extLst>
          </p:cNvPr>
          <p:cNvSpPr/>
          <p:nvPr/>
        </p:nvSpPr>
        <p:spPr>
          <a:xfrm>
            <a:off x="10554693"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2300F9C-0226-434B-8B64-57BDD417833E}"/>
              </a:ext>
            </a:extLst>
          </p:cNvPr>
          <p:cNvSpPr/>
          <p:nvPr/>
        </p:nvSpPr>
        <p:spPr>
          <a:xfrm>
            <a:off x="3556086"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358AE1-E28D-3246-A9A2-8B181C29442B}"/>
              </a:ext>
            </a:extLst>
          </p:cNvPr>
          <p:cNvSpPr/>
          <p:nvPr/>
        </p:nvSpPr>
        <p:spPr>
          <a:xfrm>
            <a:off x="6091703"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3DD57A-5F06-334C-8BE9-67C9CAFD03E1}"/>
              </a:ext>
            </a:extLst>
          </p:cNvPr>
          <p:cNvSpPr/>
          <p:nvPr/>
        </p:nvSpPr>
        <p:spPr>
          <a:xfrm>
            <a:off x="763336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78F06FD-0A8A-C94D-A57B-30A71DD91E86}"/>
              </a:ext>
            </a:extLst>
          </p:cNvPr>
          <p:cNvSpPr/>
          <p:nvPr/>
        </p:nvSpPr>
        <p:spPr>
          <a:xfrm>
            <a:off x="10534298"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1185996982"/>
              </p:ext>
            </p:extLst>
          </p:nvPr>
        </p:nvGraphicFramePr>
        <p:xfrm>
          <a:off x="428101" y="199263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07427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996392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764470217"/>
                    </a:ext>
                  </a:extLst>
                </a:gridCol>
                <a:gridCol w="1858433">
                  <a:extLst>
                    <a:ext uri="{9D8B030D-6E8A-4147-A177-3AD203B41FA5}">
                      <a16:colId xmlns:a16="http://schemas.microsoft.com/office/drawing/2014/main" val="122243685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5752991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31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921726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8810493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chemeClr val="tx1"/>
                          </a:solidFill>
                          <a:latin typeface="Muli" pitchFamily="2" charset="77"/>
                        </a:rPr>
                        <a:t>Name: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5004273"/>
              </p:ext>
            </p:extLst>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a:t>
                      </a:r>
                      <a:r>
                        <a:rPr lang="en-GB" sz="3200" u="sng" dirty="0">
                          <a:latin typeface="Calibri" panose="020F0502020204030204" pitchFamily="34" charset="0"/>
                          <a:cs typeface="Calibri" panose="020F0502020204030204" pitchFamily="34" charset="0"/>
                        </a:rPr>
                        <a:t>__</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dirty="0">
                          <a:latin typeface="Calibri" panose="020F0502020204030204" pitchFamily="34" charset="0"/>
                          <a:cs typeface="Calibri" panose="020F0502020204030204" pitchFamily="34" charset="0"/>
                        </a:rPr>
                        <a:t>__</a:t>
                      </a:r>
                      <a:endParaRPr lang="en-GB" sz="320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dirty="0">
                          <a:latin typeface="Calibri" panose="020F0502020204030204" pitchFamily="34" charset="0"/>
                          <a:cs typeface="Calibri" panose="020F0502020204030204" pitchFamily="34" charset="0"/>
                        </a:rPr>
                        <a:t>__</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sng" dirty="0" err="1">
                          <a:latin typeface="OpenDyslexicAlta" pitchFamily="2" charset="77"/>
                        </a:rPr>
                        <a:t>fris</a:t>
                      </a:r>
                      <a:r>
                        <a:rPr lang="en-GB" sz="3200" u="sng" dirty="0">
                          <a:latin typeface="Calibri" panose="020F0502020204030204" pitchFamily="34" charset="0"/>
                          <a:cs typeface="Calibri" panose="020F0502020204030204" pitchFamily="34" charset="0"/>
                        </a:rPr>
                        <a:t>__</a:t>
                      </a:r>
                      <a:r>
                        <a:rPr lang="en-GB" sz="3200" u="sng"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err="1">
                          <a:solidFill>
                            <a:schemeClr val="tx1"/>
                          </a:solidFill>
                          <a:latin typeface="OpenDyslexicAlta" pitchFamily="2" charset="77"/>
                        </a:rPr>
                        <a:t>s</a:t>
                      </a:r>
                      <a:r>
                        <a:rPr lang="en-GB" sz="3200" u="none" dirty="0" err="1">
                          <a:latin typeface="Calibri" panose="020F0502020204030204" pitchFamily="34" charset="0"/>
                          <a:cs typeface="Calibri" panose="020F0502020204030204" pitchFamily="34" charset="0"/>
                        </a:rPr>
                        <a:t>__</a:t>
                      </a:r>
                      <a:r>
                        <a:rPr lang="en-GB" sz="3200" u="none" dirty="0" err="1">
                          <a:solidFill>
                            <a:schemeClr val="tx1"/>
                          </a:solidFill>
                          <a:latin typeface="OpenDyslexicAlta" pitchFamily="2" charset="77"/>
                        </a:rPr>
                        <a:t>in</a:t>
                      </a:r>
                      <a:endParaRPr lang="en-GB" sz="3200" u="none" dirty="0">
                        <a:solidFill>
                          <a:schemeClr val="tx1"/>
                        </a:solidFill>
                        <a:latin typeface="OpenDyslexicAlta" pitchFamily="2" charset="77"/>
                      </a:endParaRP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err="1">
                          <a:latin typeface="OpenDyslexicAlta" pitchFamily="2" charset="77"/>
                        </a:rPr>
                        <a:t>thi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none" dirty="0">
                          <a:latin typeface="Calibri" panose="020F0502020204030204" pitchFamily="34" charset="0"/>
                          <a:cs typeface="Calibri" panose="020F0502020204030204" pitchFamily="34" charset="0"/>
                        </a:rPr>
                        <a:t>__</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bas</a:t>
                      </a:r>
                      <a:r>
                        <a:rPr lang="en-GB" sz="3200" u="sng" dirty="0" err="1">
                          <a:latin typeface="Calibri" panose="020F0502020204030204" pitchFamily="34" charset="0"/>
                          <a:cs typeface="Calibri" panose="020F0502020204030204" pitchFamily="34" charset="0"/>
                        </a:rPr>
                        <a:t>__</a:t>
                      </a:r>
                      <a:r>
                        <a:rPr lang="en-GB" sz="3200" dirty="0" err="1">
                          <a:latin typeface="OpenDyslexicAlta" pitchFamily="2" charset="77"/>
                        </a:rPr>
                        <a:t>et</a:t>
                      </a:r>
                      <a:endParaRPr lang="en-GB" sz="3200" dirty="0">
                        <a:latin typeface="OpenDyslexicAlta" pitchFamily="2" charset="77"/>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u="sng" dirty="0" err="1">
                          <a:latin typeface="OpenDyslexicAlta" pitchFamily="2" charset="77"/>
                        </a:rPr>
                        <a:t>s</a:t>
                      </a:r>
                      <a:r>
                        <a:rPr lang="en-GB" sz="3200" u="sng" dirty="0" err="1">
                          <a:latin typeface="Calibri" panose="020F0502020204030204" pitchFamily="34" charset="0"/>
                          <a:cs typeface="Calibri" panose="020F0502020204030204" pitchFamily="34" charset="0"/>
                        </a:rPr>
                        <a:t>__</a:t>
                      </a:r>
                      <a:r>
                        <a:rPr lang="en-GB" sz="3200" u="sng" dirty="0" err="1">
                          <a:latin typeface="OpenDyslexicAlta" pitchFamily="2" charset="77"/>
                        </a:rPr>
                        <a:t>etch</a:t>
                      </a:r>
                      <a:endParaRPr lang="en-GB" sz="3200" u="sng" dirty="0">
                        <a:latin typeface="OpenDyslexicAlta"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7203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051804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3696029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rgbClr val="FF000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72F8D2-7476-704B-AAD0-4A28DF8ED7A0}"/>
              </a:ext>
            </a:extLst>
          </p:cNvPr>
          <p:cNvGraphicFramePr>
            <a:graphicFrameLocks noGrp="1"/>
          </p:cNvGraphicFramePr>
          <p:nvPr>
            <p:extLst>
              <p:ext uri="{D42A27DB-BD31-4B8C-83A1-F6EECF244321}">
                <p14:modId xmlns:p14="http://schemas.microsoft.com/office/powerpoint/2010/main" val="2172490962"/>
              </p:ext>
            </p:extLst>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a:t>
                      </a:r>
                      <a:r>
                        <a:rPr lang="en-GB" sz="3200" u="sng" dirty="0">
                          <a:solidFill>
                            <a:srgbClr val="FF3860"/>
                          </a:solidFill>
                          <a:latin typeface="OpenDyslexicAlta" pitchFamily="2" charset="77"/>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kern="1200" dirty="0">
                          <a:solidFill>
                            <a:srgbClr val="FF3860"/>
                          </a:solidFill>
                          <a:latin typeface="OpenDyslexicAlta" pitchFamily="2" charset="77"/>
                          <a:ea typeface="+mn-ea"/>
                          <a:cs typeface="Calibri" panose="020F0502020204030204" pitchFamily="34" charset="0"/>
                        </a:rPr>
                        <a:t>nk</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none" dirty="0">
                          <a:latin typeface="OpenDyslexicAlta" pitchFamily="2" charset="77"/>
                        </a:rPr>
                        <a:t>fris</a:t>
                      </a:r>
                      <a:r>
                        <a:rPr lang="en-GB" sz="3200" u="sng" dirty="0">
                          <a:solidFill>
                            <a:srgbClr val="FF3860"/>
                          </a:solidFill>
                          <a:latin typeface="OpenDyslexicAlta" pitchFamily="2" charset="77"/>
                          <a:cs typeface="Calibri" panose="020F0502020204030204" pitchFamily="34" charset="0"/>
                        </a:rPr>
                        <a:t>k</a:t>
                      </a:r>
                      <a:r>
                        <a:rPr lang="en-GB" sz="3200" u="none"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a:solidFill>
                            <a:schemeClr val="tx1"/>
                          </a:solidFill>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in</a:t>
                      </a: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a:latin typeface="OpenDyslexicAlta" pitchFamily="2" charset="77"/>
                        </a:rPr>
                        <a:t>thi</a:t>
                      </a:r>
                      <a:r>
                        <a:rPr lang="en-GB" sz="3200" u="sng" kern="1200" dirty="0">
                          <a:solidFill>
                            <a:srgbClr val="FF3860"/>
                          </a:solidFill>
                          <a:latin typeface="OpenDyslexicAlta" pitchFamily="2" charset="77"/>
                          <a:ea typeface="+mn-ea"/>
                          <a:cs typeface="Calibri" panose="020F0502020204030204" pitchFamily="34" charset="0"/>
                        </a:rPr>
                        <a:t>nk</a:t>
                      </a: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bas</a:t>
                      </a:r>
                      <a:r>
                        <a:rPr lang="en-GB" sz="3200" u="sng" kern="1200" dirty="0">
                          <a:solidFill>
                            <a:srgbClr val="FF3860"/>
                          </a:solidFill>
                          <a:latin typeface="OpenDyslexicAlta" pitchFamily="2" charset="77"/>
                          <a:ea typeface="+mn-ea"/>
                          <a:cs typeface="Calibri" panose="020F0502020204030204" pitchFamily="34" charset="0"/>
                        </a:rPr>
                        <a:t>k</a:t>
                      </a:r>
                      <a:r>
                        <a:rPr lang="en-GB" sz="3200" dirty="0">
                          <a:latin typeface="OpenDyslexicAlta" pitchFamily="2" charset="77"/>
                        </a:rPr>
                        <a:t>et</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u="sng" dirty="0">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sng" dirty="0">
                          <a:latin typeface="OpenDyslexicAlta" pitchFamily="2" charset="77"/>
                        </a:rPr>
                        <a:t>etch</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874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32516</TotalTime>
  <Words>586</Words>
  <Application>Microsoft Macintosh PowerPoint</Application>
  <PresentationFormat>Widescreen</PresentationFormat>
  <Paragraphs>151</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OpenDyslexicAlta</vt:lpstr>
      <vt:lpstr>Muli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581</cp:revision>
  <cp:lastPrinted>2018-08-07T22:46:56Z</cp:lastPrinted>
  <dcterms:created xsi:type="dcterms:W3CDTF">2018-08-06T08:16:18Z</dcterms:created>
  <dcterms:modified xsi:type="dcterms:W3CDTF">2020-06-15T16:02:52Z</dcterms:modified>
</cp:coreProperties>
</file>