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51" r:id="rId5"/>
    <p:sldId id="488" r:id="rId6"/>
    <p:sldId id="258" r:id="rId7"/>
    <p:sldId id="269" r:id="rId8"/>
    <p:sldId id="462" r:id="rId9"/>
    <p:sldId id="463" r:id="rId10"/>
    <p:sldId id="262" r:id="rId11"/>
    <p:sldId id="515" r:id="rId12"/>
    <p:sldId id="461" r:id="rId13"/>
    <p:sldId id="266" r:id="rId14"/>
    <p:sldId id="516" r:id="rId15"/>
    <p:sldId id="414" r:id="rId16"/>
    <p:sldId id="464" r:id="rId17"/>
    <p:sldId id="284" r:id="rId18"/>
    <p:sldId id="465" r:id="rId19"/>
    <p:sldId id="466" r:id="rId20"/>
    <p:sldId id="467" r:id="rId21"/>
    <p:sldId id="277" r:id="rId22"/>
    <p:sldId id="278" r:id="rId23"/>
    <p:sldId id="476" r:id="rId24"/>
    <p:sldId id="360" r:id="rId25"/>
    <p:sldId id="275" r:id="rId26"/>
    <p:sldId id="358" r:id="rId27"/>
    <p:sldId id="558" r:id="rId28"/>
    <p:sldId id="570" r:id="rId29"/>
    <p:sldId id="560" r:id="rId30"/>
    <p:sldId id="564" r:id="rId31"/>
  </p:sldIdLst>
  <p:sldSz cx="12192000" cy="6858000"/>
  <p:notesSz cx="6858000" cy="9144000"/>
  <p:embeddedFontLst>
    <p:embeddedFont>
      <p:font typeface="EdShed" pitchFamily="2" charset="77"/>
      <p:regular r:id="rId34"/>
      <p:bold r:id="rId35"/>
    </p:embeddedFont>
    <p:embeddedFont>
      <p:font typeface="Sassoon Infant 2023" panose="02000503030000020003" pitchFamily="2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60"/>
    <a:srgbClr val="FF40FF"/>
    <a:srgbClr val="3372DC"/>
    <a:srgbClr val="219CEE"/>
    <a:srgbClr val="FFDE57"/>
    <a:srgbClr val="7956D6"/>
    <a:srgbClr val="4A4A4A"/>
    <a:srgbClr val="25D16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AEFA7A-9B83-DEE3-08A5-8A27168754E3}" v="7" dt="2025-02-04T09:53:45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72" autoAdjust="0"/>
    <p:restoredTop sz="93981" autoAdjust="0"/>
  </p:normalViewPr>
  <p:slideViewPr>
    <p:cSldViewPr snapToGrid="0" snapToObjects="1">
      <p:cViewPr varScale="1">
        <p:scale>
          <a:sx n="100" d="100"/>
          <a:sy n="100" d="100"/>
        </p:scale>
        <p:origin x="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Athienitis" userId="S::alexander.athienitis@edshed.com::2cbbe83c-bee7-4ce3-8c5e-5ea8eb612f0e" providerId="AD" clId="Web-{79AEFA7A-9B83-DEE3-08A5-8A27168754E3}"/>
    <pc:docChg chg="modSld">
      <pc:chgData name="Alexander Athienitis" userId="S::alexander.athienitis@edshed.com::2cbbe83c-bee7-4ce3-8c5e-5ea8eb612f0e" providerId="AD" clId="Web-{79AEFA7A-9B83-DEE3-08A5-8A27168754E3}" dt="2025-02-04T09:53:42.580" v="1" actId="20577"/>
      <pc:docMkLst>
        <pc:docMk/>
      </pc:docMkLst>
      <pc:sldChg chg="modSp">
        <pc:chgData name="Alexander Athienitis" userId="S::alexander.athienitis@edshed.com::2cbbe83c-bee7-4ce3-8c5e-5ea8eb612f0e" providerId="AD" clId="Web-{79AEFA7A-9B83-DEE3-08A5-8A27168754E3}" dt="2025-02-04T09:53:42.580" v="1" actId="20577"/>
        <pc:sldMkLst>
          <pc:docMk/>
          <pc:sldMk cId="2531678942" sldId="414"/>
        </pc:sldMkLst>
        <pc:spChg chg="mod">
          <ac:chgData name="Alexander Athienitis" userId="S::alexander.athienitis@edshed.com::2cbbe83c-bee7-4ce3-8c5e-5ea8eb612f0e" providerId="AD" clId="Web-{79AEFA7A-9B83-DEE3-08A5-8A27168754E3}" dt="2025-02-04T09:53:42.580" v="1" actId="20577"/>
          <ac:spMkLst>
            <pc:docMk/>
            <pc:sldMk cId="2531678942" sldId="414"/>
            <ac:spMk id="7" creationId="{06B0B45A-6137-5754-80AB-D55E91CB4036}"/>
          </ac:spMkLst>
        </pc:spChg>
      </pc:sldChg>
      <pc:sldChg chg="modSp">
        <pc:chgData name="Alexander Athienitis" userId="S::alexander.athienitis@edshed.com::2cbbe83c-bee7-4ce3-8c5e-5ea8eb612f0e" providerId="AD" clId="Web-{79AEFA7A-9B83-DEE3-08A5-8A27168754E3}" dt="2025-02-04T09:53:41.345" v="0" actId="20577"/>
        <pc:sldMkLst>
          <pc:docMk/>
          <pc:sldMk cId="1570218661" sldId="464"/>
        </pc:sldMkLst>
        <pc:spChg chg="mod">
          <ac:chgData name="Alexander Athienitis" userId="S::alexander.athienitis@edshed.com::2cbbe83c-bee7-4ce3-8c5e-5ea8eb612f0e" providerId="AD" clId="Web-{79AEFA7A-9B83-DEE3-08A5-8A27168754E3}" dt="2025-02-04T09:53:41.345" v="0" actId="20577"/>
          <ac:spMkLst>
            <pc:docMk/>
            <pc:sldMk cId="1570218661" sldId="464"/>
            <ac:spMk id="8" creationId="{F3CD8E2E-3669-6700-D94D-859D6E415748}"/>
          </ac:spMkLst>
        </pc:spChg>
      </pc:sldChg>
    </pc:docChg>
  </pc:docChgLst>
  <pc:docChgLst>
    <pc:chgData name="Liz Jones" userId="S::liz.jones@edshed.com::9afd3b7d-bc2d-46c2-8d61-0cf94ff330cb" providerId="AD" clId="Web-{BCA6D625-8324-D101-B10D-D1DBC6A22F0A}"/>
    <pc:docChg chg="modSld">
      <pc:chgData name="Liz Jones" userId="S::liz.jones@edshed.com::9afd3b7d-bc2d-46c2-8d61-0cf94ff330cb" providerId="AD" clId="Web-{BCA6D625-8324-D101-B10D-D1DBC6A22F0A}" dt="2025-01-28T22:14:55.434" v="75"/>
      <pc:docMkLst>
        <pc:docMk/>
      </pc:docMkLst>
      <pc:sldChg chg="modSp">
        <pc:chgData name="Liz Jones" userId="S::liz.jones@edshed.com::9afd3b7d-bc2d-46c2-8d61-0cf94ff330cb" providerId="AD" clId="Web-{BCA6D625-8324-D101-B10D-D1DBC6A22F0A}" dt="2025-01-28T22:12:37.072" v="4" actId="20577"/>
        <pc:sldMkLst>
          <pc:docMk/>
          <pc:sldMk cId="1621424432" sldId="461"/>
        </pc:sldMkLst>
        <pc:spChg chg="mod">
          <ac:chgData name="Liz Jones" userId="S::liz.jones@edshed.com::9afd3b7d-bc2d-46c2-8d61-0cf94ff330cb" providerId="AD" clId="Web-{BCA6D625-8324-D101-B10D-D1DBC6A22F0A}" dt="2025-01-28T22:12:37.072" v="4" actId="20577"/>
          <ac:spMkLst>
            <pc:docMk/>
            <pc:sldMk cId="1621424432" sldId="461"/>
            <ac:spMk id="98" creationId="{EBC24E44-03C9-4573-30DA-16F8858FB66E}"/>
          </ac:spMkLst>
        </pc:spChg>
      </pc:sldChg>
      <pc:sldChg chg="modSp modNotes">
        <pc:chgData name="Liz Jones" userId="S::liz.jones@edshed.com::9afd3b7d-bc2d-46c2-8d61-0cf94ff330cb" providerId="AD" clId="Web-{BCA6D625-8324-D101-B10D-D1DBC6A22F0A}" dt="2025-01-28T22:14:55.434" v="75"/>
        <pc:sldMkLst>
          <pc:docMk/>
          <pc:sldMk cId="1495736297" sldId="516"/>
        </pc:sldMkLst>
        <pc:graphicFrameChg chg="mod modGraphic">
          <ac:chgData name="Liz Jones" userId="S::liz.jones@edshed.com::9afd3b7d-bc2d-46c2-8d61-0cf94ff330cb" providerId="AD" clId="Web-{BCA6D625-8324-D101-B10D-D1DBC6A22F0A}" dt="2025-01-28T22:13:16.198" v="16"/>
          <ac:graphicFrameMkLst>
            <pc:docMk/>
            <pc:sldMk cId="1495736297" sldId="516"/>
            <ac:graphicFrameMk id="7" creationId="{57A7C881-C742-A489-F76C-2E19C24A0371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EdShed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>
                <a:latin typeface="EdShed" pitchFamily="2" charset="0"/>
              </a:rPr>
              <a:t>3/14/25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EdShed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>
                <a:latin typeface="EdShed" pitchFamily="2" charset="0"/>
              </a:rPr>
              <a:t>‹#›</a:t>
            </a:fld>
            <a:endParaRPr lang="en-US" dirty="0">
              <a:latin typeface="EdSh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EdSh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EdShed" pitchFamily="2" charset="0"/>
              </a:defRPr>
            </a:lvl1pPr>
          </a:lstStyle>
          <a:p>
            <a:fld id="{7AEF229B-8876-6441-8901-E5E5390D5590}" type="datetimeFigureOut">
              <a:rPr lang="en-US" smtClean="0"/>
              <a:pPr/>
              <a:t>3/14/25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EdSh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EdShed" pitchFamily="2" charset="0"/>
              </a:defRPr>
            </a:lvl1pPr>
          </a:lstStyle>
          <a:p>
            <a:fld id="{8AABE850-C615-DA41-B158-FBF094A09B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EdShed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1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287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97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6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B9B9C-B3B0-92B2-B39F-6D1158187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9FE12B-B523-6D96-47E9-64AFE2CCD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902433-1A3E-F1E8-7CA1-D9894EA7E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4BFAC-19C2-3228-C85E-8B6DC9725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66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108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57944-C124-D7CE-6EB5-B844B11A3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790C8-5020-1FA9-5458-DF90ADF599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CC4BB3-EF10-54EF-459A-43774F31C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8D420-4BEE-E1BB-CEC1-275D4BE2A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510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52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1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89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52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1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18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4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>
                <a:latin typeface="EdShed"/>
              </a:rPr>
              <a:t>The syllables for 'luscious' have been mapped to match 'conscious'.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2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EdShe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24603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82905" y="2011698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1441" y="2046110"/>
            <a:ext cx="535806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30743" y="2046787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396551" y="2013407"/>
            <a:ext cx="126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Lesson: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9709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99" y="6051777"/>
            <a:ext cx="1046140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232385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149FAE15-6FD8-DFF4-7A02-5454466F63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6" name="Picture 5" descr="A yellow and grey text&#10;&#10;Description automatically generated">
            <a:extLst>
              <a:ext uri="{FF2B5EF4-FFF2-40B4-BE49-F238E27FC236}">
                <a16:creationId xmlns:a16="http://schemas.microsoft.com/office/drawing/2014/main" id="{E218E480-2368-2CC2-BE80-1B93C49A7E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0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DDA499ED-C79E-F2C5-AF10-658A3695AE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0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E31E29BA-61D9-D977-2CC6-69DDEAB5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E5DF925-C2B1-18EA-03AF-3B91500DF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2E43DC4A-BCFD-A945-D83D-85054A350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82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Activi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97A089E-FCCB-4F7A-9B2E-C32263A9D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99993FA-553C-DC24-8035-F3C4D06A6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ABE9C1ED-E55B-92D0-3E3C-6C4112211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97A089E-FCCB-4F7A-9B2E-C32263A9D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99993FA-553C-DC24-8035-F3C4D06A6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0B915-4CBD-703E-7539-5EB06BD72D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ABE9C1ED-E55B-92D0-3E3C-6C41122119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3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DE8D001C-8556-B5D1-C0FF-98AF8FC79D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5FC74FF-5008-9ECB-E018-2B72A80C75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6FB5B7-BC97-1061-D4F9-2945D13DC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DF69CEE-0860-0267-19A1-D20B0C520D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3EF6408-E4F7-DA58-C230-8BB8A6BB0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3CC30-78F7-5200-2672-E02512307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3" name="Picture 2" descr="A yellow and grey text&#10;&#10;Description automatically generated">
            <a:extLst>
              <a:ext uri="{FF2B5EF4-FFF2-40B4-BE49-F238E27FC236}">
                <a16:creationId xmlns:a16="http://schemas.microsoft.com/office/drawing/2014/main" id="{1E026117-17C0-AC79-F458-6C66BAB7B9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9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6416" y="203496"/>
            <a:ext cx="857916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  <p:pic>
        <p:nvPicPr>
          <p:cNvPr id="7" name="Picture 6" descr="A yellow and grey text&#10;&#10;Description automatically generated">
            <a:extLst>
              <a:ext uri="{FF2B5EF4-FFF2-40B4-BE49-F238E27FC236}">
                <a16:creationId xmlns:a16="http://schemas.microsoft.com/office/drawing/2014/main" id="{3BE3CA92-3FCE-0992-3524-2684BA2DAF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83E5FE0-F257-6A29-3CBA-97CDCBA550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488222DB-3FA8-6DAA-06E5-9CAA44CA3B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32B13D-1BD0-CE32-7E7E-C4185AF22C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E0B081B0-B863-8A71-0C03-AC6A81ED88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9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E31E29BA-61D9-D977-2CC6-69DDEAB5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E5DF925-C2B1-18EA-03AF-3B91500DF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65E12-3043-B060-4F6F-84BDEAF732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2E43DC4A-BCFD-A945-D83D-85054A3508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4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5C064-633B-A816-A126-93B9F3605675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36CAC-9630-AFB5-C83B-F6B4ACFE7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4026" y="38938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5531FE01-A40B-A5AB-9D39-F9B88AA1C5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0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B7AA6-9170-6543-6CC4-080946660A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5708" y="367867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846C0EF-DD51-2D8E-3DCD-48DEB0DB2C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6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0"/>
              </a:defRPr>
            </a:lvl1pPr>
          </a:lstStyle>
          <a:p>
            <a:fld id="{3403252C-7E3D-1749-8409-A4F8F98D5649}" type="datetime1">
              <a:rPr lang="en-GB" smtClean="0"/>
              <a:pPr/>
              <a:t>14/03/2025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0"/>
              </a:defRPr>
            </a:lvl1pPr>
          </a:lstStyle>
          <a:p>
            <a:fld id="{EEA9F226-F87C-E84C-97C9-94623B9445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EdShe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0EA3F-0055-078C-61AD-6DE1B3D6AB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000" dirty="0">
                <a:solidFill>
                  <a:srgbClr val="181717"/>
                </a:solidFill>
                <a:latin typeface="EdShed" pitchFamily="2" charset="0"/>
                <a:ea typeface="Sassoon Infant 2023" panose="02000503030000020003" pitchFamily="2" charset="0"/>
              </a:rPr>
              <a:t>To </a:t>
            </a:r>
            <a:r>
              <a:rPr lang="en-GB" sz="2000" dirty="0">
                <a:solidFill>
                  <a:srgbClr val="181717"/>
                </a:solidFill>
                <a:effectLst/>
                <a:highlight>
                  <a:srgbClr val="FFFFFF"/>
                </a:highlight>
                <a:latin typeface="EdShed" pitchFamily="2" charset="0"/>
                <a:ea typeface="Sassoon Infant 2023" panose="02000503030000020003" pitchFamily="2" charset="0"/>
              </a:rPr>
              <a:t>understand how a suffix changes the meaning or grammatical form of a word</a:t>
            </a:r>
            <a:endParaRPr lang="en-US" sz="2000" dirty="0">
              <a:latin typeface="EdShed" pitchFamily="2" charset="0"/>
              <a:ea typeface="Sassoon Infant 2023" panose="0200050303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DF4D10-2BAD-56F8-2A9E-6DAD86A75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dirty="0">
                <a:latin typeface="EdShed" pitchFamily="2" charset="0"/>
              </a:rPr>
              <a:t>To spell </a:t>
            </a:r>
            <a:r>
              <a:rPr lang="en-GB" altLang="en-US" sz="2000" dirty="0">
                <a:solidFill>
                  <a:srgbClr val="1D1C1D"/>
                </a:solidFill>
                <a:latin typeface="EdShed" pitchFamily="2" charset="0"/>
                <a:ea typeface="Sassoon Infant 2023" panose="02000503030000020003" pitchFamily="2" charset="0"/>
                <a:cs typeface="Arial" panose="020B0604020202020204" pitchFamily="34" charset="0"/>
              </a:rPr>
              <a:t>words </a:t>
            </a:r>
            <a:r>
              <a:rPr lang="en-GB" sz="2000" dirty="0">
                <a:latin typeface="EdShed" pitchFamily="2" charset="0"/>
              </a:rPr>
              <a:t>ending in ‘-cious’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FB8847-0E6F-9B31-EE72-0420C2F2C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108" y="6064656"/>
            <a:ext cx="11459783" cy="3121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800" dirty="0">
                <a:latin typeface="EdShed" pitchFamily="2" charset="0"/>
              </a:rPr>
              <a:t>This week’s words: atrocious, conscious, delicious, ferocious, gracious, luscious, malicious, precious, spacious, suspicious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22863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9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48EFCD-81FA-9EF0-D5BF-3E3FEC3BDC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1900" dirty="0">
                <a:solidFill>
                  <a:schemeClr val="tx1"/>
                </a:solidFill>
                <a:latin typeface="EdShed" pitchFamily="2" charset="0"/>
              </a:rPr>
              <a:t>Read the word. Write each word out, drawing long lines for the syllable breaks. Write each word out again, adding the sound buttons for each phoneme.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C62088-7AE2-C656-76BD-7779D7EC7E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Maps</a:t>
            </a: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70561FCD-9FE3-904E-B790-90BDF016E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692990"/>
              </p:ext>
            </p:extLst>
          </p:nvPr>
        </p:nvGraphicFramePr>
        <p:xfrm>
          <a:off x="274474" y="1730952"/>
          <a:ext cx="11650304" cy="4855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326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5047989">
                  <a:extLst>
                    <a:ext uri="{9D8B030D-6E8A-4147-A177-3AD203B41FA5}">
                      <a16:colId xmlns:a16="http://schemas.microsoft.com/office/drawing/2014/main" val="1006853491"/>
                    </a:ext>
                  </a:extLst>
                </a:gridCol>
                <a:gridCol w="5047989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</a:tblGrid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Syllable Breaks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EdShed" pitchFamily="2" charset="0"/>
                          <a:ea typeface="+mn-ea"/>
                          <a:cs typeface="+mn-cs"/>
                        </a:rPr>
                        <a:t>Sound Buttons</a:t>
                      </a:r>
                      <a:endParaRPr lang="en-GB" sz="1800" b="1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delicious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conscious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luscious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spacious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suspicious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464589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atrocious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557374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ferocious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361894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gracious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75990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malicious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2083974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precious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endParaRPr lang="en-GB" sz="2000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186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448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57A7C881-C742-A489-F76C-2E19C24A0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298782"/>
              </p:ext>
            </p:extLst>
          </p:nvPr>
        </p:nvGraphicFramePr>
        <p:xfrm>
          <a:off x="274474" y="1730952"/>
          <a:ext cx="11650304" cy="48555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326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5047989">
                  <a:extLst>
                    <a:ext uri="{9D8B030D-6E8A-4147-A177-3AD203B41FA5}">
                      <a16:colId xmlns:a16="http://schemas.microsoft.com/office/drawing/2014/main" val="1006853491"/>
                    </a:ext>
                  </a:extLst>
                </a:gridCol>
                <a:gridCol w="5047989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</a:tblGrid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Syllable Breaks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200" dirty="0">
                          <a:solidFill>
                            <a:schemeClr val="tx1"/>
                          </a:solidFill>
                          <a:effectLst/>
                          <a:latin typeface="EdShed" pitchFamily="2" charset="0"/>
                          <a:ea typeface="+mn-ea"/>
                          <a:cs typeface="+mn-cs"/>
                        </a:rPr>
                        <a:t>Sound Buttons</a:t>
                      </a:r>
                      <a:endParaRPr lang="en-GB" sz="1800" b="1" i="0" dirty="0">
                        <a:solidFill>
                          <a:schemeClr val="tx1"/>
                        </a:solidFill>
                        <a:latin typeface="EdShed" pitchFamily="2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delicious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 pitchFamily="2" charset="0"/>
                        </a:rPr>
                        <a:t>de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li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delicious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conscious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 pitchFamily="2" charset="0"/>
                        </a:rPr>
                        <a:t>con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scious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conscious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luscious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/>
                        </a:rPr>
                        <a:t>lu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EdShed"/>
                        </a:rPr>
                        <a:t>s</a:t>
                      </a:r>
                      <a:r>
                        <a:rPr lang="en-GB" sz="2000" b="0" i="0" dirty="0" err="1">
                          <a:latin typeface="EdShed"/>
                        </a:rPr>
                        <a:t>cious</a:t>
                      </a:r>
                      <a:r>
                        <a:rPr lang="en-GB" sz="1600" b="0" i="0" dirty="0">
                          <a:latin typeface="EdShed"/>
                        </a:rPr>
                        <a:t>*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luscious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spacious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 pitchFamily="2" charset="0"/>
                        </a:rPr>
                        <a:t>spa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spacious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suspicious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 pitchFamily="2" charset="0"/>
                        </a:rPr>
                        <a:t>sus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pi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suspicious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464589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atrocious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a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tro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ci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atrocious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557374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ferocious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 pitchFamily="2" charset="0"/>
                        </a:rPr>
                        <a:t>fe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ro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ferocious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361894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gracious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 pitchFamily="2" charset="0"/>
                        </a:rPr>
                        <a:t>gra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ci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gracious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759901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malicious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 err="1">
                          <a:latin typeface="EdShed" pitchFamily="2" charset="0"/>
                        </a:rPr>
                        <a:t>ma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l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i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malicious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2083974"/>
                  </a:ext>
                </a:extLst>
              </a:tr>
              <a:tr h="441417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EdShed" pitchFamily="2" charset="0"/>
                        </a:rPr>
                        <a:t>precious</a:t>
                      </a:r>
                      <a:endParaRPr lang="en-GB" sz="2000" b="0" i="0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GB" sz="2000" b="0" i="0" dirty="0" err="1">
                          <a:latin typeface="EdShed" pitchFamily="2" charset="0"/>
                        </a:rPr>
                        <a:t>pre</a:t>
                      </a:r>
                      <a:r>
                        <a:rPr lang="en-GB" sz="2000" b="0" i="0" dirty="0" err="1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|</a:t>
                      </a:r>
                      <a:r>
                        <a:rPr lang="en-GB" sz="2000" b="0" i="0" dirty="0" err="1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ci</a:t>
                      </a:r>
                      <a:r>
                        <a:rPr lang="en-GB" sz="2000" b="0" i="0" dirty="0" err="1">
                          <a:latin typeface="EdShed" pitchFamily="2" charset="0"/>
                        </a:rPr>
                        <a:t>ous</a:t>
                      </a:r>
                      <a:endParaRPr lang="en-GB" sz="2000" b="0" i="0" dirty="0">
                        <a:latin typeface="EdShed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EdShed" pitchFamily="2" charset="0"/>
                        </a:rPr>
                        <a:t>precious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418651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10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6B2C9B-FFE0-78ED-19A4-7CAD48BAC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Maps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7637A9-F00A-6466-E011-2E9F580573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294AF7-26BA-5B2A-21A5-6E86334BD096}"/>
              </a:ext>
            </a:extLst>
          </p:cNvPr>
          <p:cNvGrpSpPr/>
          <p:nvPr/>
        </p:nvGrpSpPr>
        <p:grpSpPr>
          <a:xfrm>
            <a:off x="8992937" y="2491920"/>
            <a:ext cx="841457" cy="58775"/>
            <a:chOff x="2667712" y="5128971"/>
            <a:chExt cx="1244468" cy="86925"/>
          </a:xfrm>
          <a:solidFill>
            <a:srgbClr val="3372DC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C5E79F-C646-5C3B-28AB-F772333C8571}"/>
                </a:ext>
              </a:extLst>
            </p:cNvPr>
            <p:cNvSpPr/>
            <p:nvPr/>
          </p:nvSpPr>
          <p:spPr>
            <a:xfrm flipV="1">
              <a:off x="3181933" y="5139090"/>
              <a:ext cx="212968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BC556EA-F1A3-8EF6-51F8-410BFD0523AA}"/>
                </a:ext>
              </a:extLst>
            </p:cNvPr>
            <p:cNvSpPr/>
            <p:nvPr/>
          </p:nvSpPr>
          <p:spPr>
            <a:xfrm>
              <a:off x="2971162" y="5130475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F51A0E7-E2B9-CAD5-5D4B-E412670E26B9}"/>
                </a:ext>
              </a:extLst>
            </p:cNvPr>
            <p:cNvSpPr/>
            <p:nvPr/>
          </p:nvSpPr>
          <p:spPr>
            <a:xfrm>
              <a:off x="2850113" y="5128971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FAA2F2D-FE5A-6DB4-AEF6-476E7183C8B8}"/>
                </a:ext>
              </a:extLst>
            </p:cNvPr>
            <p:cNvSpPr/>
            <p:nvPr/>
          </p:nvSpPr>
          <p:spPr>
            <a:xfrm>
              <a:off x="2667712" y="5128971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AD19645-B510-4597-EF69-3433B9F81180}"/>
                </a:ext>
              </a:extLst>
            </p:cNvPr>
            <p:cNvSpPr/>
            <p:nvPr/>
          </p:nvSpPr>
          <p:spPr>
            <a:xfrm>
              <a:off x="3832317" y="5136033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6FE99DA-32A6-F639-80C1-E0189C1B8B5F}"/>
                </a:ext>
              </a:extLst>
            </p:cNvPr>
            <p:cNvSpPr/>
            <p:nvPr/>
          </p:nvSpPr>
          <p:spPr>
            <a:xfrm>
              <a:off x="3072446" y="5130475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B6CD7B3-3EF1-B877-04EF-EF7A8362E486}"/>
                </a:ext>
              </a:extLst>
            </p:cNvPr>
            <p:cNvSpPr/>
            <p:nvPr/>
          </p:nvSpPr>
          <p:spPr>
            <a:xfrm flipV="1">
              <a:off x="3436087" y="5139090"/>
              <a:ext cx="345187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3B3DFF-1C78-F3EF-0134-F34D6A60305F}"/>
              </a:ext>
            </a:extLst>
          </p:cNvPr>
          <p:cNvGrpSpPr/>
          <p:nvPr/>
        </p:nvGrpSpPr>
        <p:grpSpPr>
          <a:xfrm>
            <a:off x="8933511" y="2934138"/>
            <a:ext cx="953718" cy="54460"/>
            <a:chOff x="2528107" y="5132393"/>
            <a:chExt cx="1410496" cy="80543"/>
          </a:xfrm>
          <a:solidFill>
            <a:srgbClr val="3372DC"/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20F00B5-07E1-AFC0-30F7-D80A3A26B157}"/>
                </a:ext>
              </a:extLst>
            </p:cNvPr>
            <p:cNvSpPr/>
            <p:nvPr/>
          </p:nvSpPr>
          <p:spPr>
            <a:xfrm flipV="1">
              <a:off x="3060073" y="5136538"/>
              <a:ext cx="372694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80D3010-7622-8A89-49D7-52890C5D9D5D}"/>
                </a:ext>
              </a:extLst>
            </p:cNvPr>
            <p:cNvSpPr/>
            <p:nvPr/>
          </p:nvSpPr>
          <p:spPr>
            <a:xfrm>
              <a:off x="2905138" y="5133073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6E57D7F-AF1E-6523-6D0D-92D60B2136CE}"/>
                </a:ext>
              </a:extLst>
            </p:cNvPr>
            <p:cNvSpPr/>
            <p:nvPr/>
          </p:nvSpPr>
          <p:spPr>
            <a:xfrm>
              <a:off x="2707776" y="5132393"/>
              <a:ext cx="79863" cy="79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102A71-C59A-9598-CFA9-60BF9DB462F6}"/>
                </a:ext>
              </a:extLst>
            </p:cNvPr>
            <p:cNvSpPr/>
            <p:nvPr/>
          </p:nvSpPr>
          <p:spPr>
            <a:xfrm>
              <a:off x="2528107" y="5132393"/>
              <a:ext cx="79863" cy="798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A7D0750-4EF8-6848-B9BE-D2264E883A29}"/>
                </a:ext>
              </a:extLst>
            </p:cNvPr>
            <p:cNvSpPr/>
            <p:nvPr/>
          </p:nvSpPr>
          <p:spPr>
            <a:xfrm>
              <a:off x="3858740" y="5132475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54931B2-679A-3494-2E12-2882760EB75E}"/>
                </a:ext>
              </a:extLst>
            </p:cNvPr>
            <p:cNvSpPr/>
            <p:nvPr/>
          </p:nvSpPr>
          <p:spPr>
            <a:xfrm flipV="1">
              <a:off x="3465960" y="5136538"/>
              <a:ext cx="345187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9CE8A18-4A38-6DCF-F934-F42BE1454524}"/>
              </a:ext>
            </a:extLst>
          </p:cNvPr>
          <p:cNvGrpSpPr/>
          <p:nvPr/>
        </p:nvGrpSpPr>
        <p:grpSpPr>
          <a:xfrm>
            <a:off x="9005632" y="3376564"/>
            <a:ext cx="780258" cy="57195"/>
            <a:chOff x="2633687" y="5117759"/>
            <a:chExt cx="1153956" cy="84588"/>
          </a:xfrm>
          <a:solidFill>
            <a:srgbClr val="3372DC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93271A7-60E1-B7AC-223B-C3AF0EA3B633}"/>
                </a:ext>
              </a:extLst>
            </p:cNvPr>
            <p:cNvSpPr/>
            <p:nvPr/>
          </p:nvSpPr>
          <p:spPr>
            <a:xfrm flipV="1">
              <a:off x="2908953" y="5126372"/>
              <a:ext cx="386274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2A18679-668B-4D29-BBA3-BE39598CCBAE}"/>
                </a:ext>
              </a:extLst>
            </p:cNvPr>
            <p:cNvSpPr/>
            <p:nvPr/>
          </p:nvSpPr>
          <p:spPr>
            <a:xfrm>
              <a:off x="2759794" y="5117759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CFB292-5560-0CCA-5812-997701B57DBD}"/>
                </a:ext>
              </a:extLst>
            </p:cNvPr>
            <p:cNvSpPr/>
            <p:nvPr/>
          </p:nvSpPr>
          <p:spPr>
            <a:xfrm>
              <a:off x="2633687" y="5117786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23331F0-4051-5EA5-CDC6-118BDF716D23}"/>
                </a:ext>
              </a:extLst>
            </p:cNvPr>
            <p:cNvSpPr/>
            <p:nvPr/>
          </p:nvSpPr>
          <p:spPr>
            <a:xfrm>
              <a:off x="3707780" y="5122484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1E6CA63-DE21-D761-CBDE-440DBCC945C5}"/>
                </a:ext>
              </a:extLst>
            </p:cNvPr>
            <p:cNvSpPr/>
            <p:nvPr/>
          </p:nvSpPr>
          <p:spPr>
            <a:xfrm flipV="1">
              <a:off x="3346044" y="5126353"/>
              <a:ext cx="303096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4AB44A8-F1AE-8F70-5266-D1E8720013CC}"/>
              </a:ext>
            </a:extLst>
          </p:cNvPr>
          <p:cNvGrpSpPr/>
          <p:nvPr/>
        </p:nvGrpSpPr>
        <p:grpSpPr>
          <a:xfrm>
            <a:off x="8978052" y="3814174"/>
            <a:ext cx="852251" cy="54000"/>
            <a:chOff x="2570495" y="5118737"/>
            <a:chExt cx="1260432" cy="79863"/>
          </a:xfrm>
          <a:solidFill>
            <a:srgbClr val="3372DC"/>
          </a:solidFill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B9BCF5-963C-521B-8452-51561A123C5F}"/>
                </a:ext>
              </a:extLst>
            </p:cNvPr>
            <p:cNvSpPr/>
            <p:nvPr/>
          </p:nvSpPr>
          <p:spPr>
            <a:xfrm flipV="1">
              <a:off x="3097634" y="5132048"/>
              <a:ext cx="212968" cy="532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AD25DA5-1395-8F0D-A3BC-02745FE542F6}"/>
                </a:ext>
              </a:extLst>
            </p:cNvPr>
            <p:cNvSpPr/>
            <p:nvPr/>
          </p:nvSpPr>
          <p:spPr>
            <a:xfrm>
              <a:off x="2922919" y="5118737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9FB39E9-5263-3277-A11E-E4066EF8FE70}"/>
                </a:ext>
              </a:extLst>
            </p:cNvPr>
            <p:cNvSpPr/>
            <p:nvPr/>
          </p:nvSpPr>
          <p:spPr>
            <a:xfrm>
              <a:off x="2745524" y="5118737"/>
              <a:ext cx="79863" cy="79863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94B204C-997F-BCA8-0880-BE72F03F7876}"/>
                </a:ext>
              </a:extLst>
            </p:cNvPr>
            <p:cNvSpPr/>
            <p:nvPr/>
          </p:nvSpPr>
          <p:spPr>
            <a:xfrm>
              <a:off x="2570495" y="5118737"/>
              <a:ext cx="79863" cy="79863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2047BB6-EFF5-7973-0744-62E9C280ABAA}"/>
                </a:ext>
              </a:extLst>
            </p:cNvPr>
            <p:cNvSpPr/>
            <p:nvPr/>
          </p:nvSpPr>
          <p:spPr>
            <a:xfrm>
              <a:off x="3751064" y="5118737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9DD2AB-D79C-C51C-270C-0F6F9367603F}"/>
                </a:ext>
              </a:extLst>
            </p:cNvPr>
            <p:cNvSpPr/>
            <p:nvPr/>
          </p:nvSpPr>
          <p:spPr>
            <a:xfrm flipV="1">
              <a:off x="3365262" y="5132055"/>
              <a:ext cx="212968" cy="53242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300E377-F134-AC3B-C732-D993CFFB131B}"/>
                </a:ext>
              </a:extLst>
            </p:cNvPr>
            <p:cNvSpPr/>
            <p:nvPr/>
          </p:nvSpPr>
          <p:spPr>
            <a:xfrm flipV="1">
              <a:off x="3482653" y="5132055"/>
              <a:ext cx="212968" cy="53242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B56D1C-70B1-6DF6-7058-B0B60EDCD4B0}"/>
              </a:ext>
            </a:extLst>
          </p:cNvPr>
          <p:cNvGrpSpPr/>
          <p:nvPr/>
        </p:nvGrpSpPr>
        <p:grpSpPr>
          <a:xfrm>
            <a:off x="8906511" y="4259098"/>
            <a:ext cx="995879" cy="54025"/>
            <a:chOff x="2483856" y="5120138"/>
            <a:chExt cx="1472851" cy="79901"/>
          </a:xfrm>
          <a:solidFill>
            <a:srgbClr val="3372DC"/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8DE2320-A3B5-8230-94ED-BC26A20A0F93}"/>
                </a:ext>
              </a:extLst>
            </p:cNvPr>
            <p:cNvSpPr/>
            <p:nvPr/>
          </p:nvSpPr>
          <p:spPr>
            <a:xfrm flipV="1">
              <a:off x="3230479" y="5128751"/>
              <a:ext cx="205288" cy="67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6F30393-2008-25AD-690F-909DE15699A4}"/>
                </a:ext>
              </a:extLst>
            </p:cNvPr>
            <p:cNvSpPr/>
            <p:nvPr/>
          </p:nvSpPr>
          <p:spPr>
            <a:xfrm>
              <a:off x="2810366" y="5120141"/>
              <a:ext cx="79863" cy="79863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E5FDE3F-F9E7-D819-553B-AFFB8EFB48F1}"/>
                </a:ext>
              </a:extLst>
            </p:cNvPr>
            <p:cNvSpPr/>
            <p:nvPr/>
          </p:nvSpPr>
          <p:spPr>
            <a:xfrm>
              <a:off x="2642152" y="5120142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9635CF4-BF9F-E212-F296-7DC67B9A70CF}"/>
                </a:ext>
              </a:extLst>
            </p:cNvPr>
            <p:cNvSpPr/>
            <p:nvPr/>
          </p:nvSpPr>
          <p:spPr>
            <a:xfrm>
              <a:off x="2483856" y="5120176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BE147E9-E37E-C098-A9E3-DD30CB3B224C}"/>
                </a:ext>
              </a:extLst>
            </p:cNvPr>
            <p:cNvSpPr/>
            <p:nvPr/>
          </p:nvSpPr>
          <p:spPr>
            <a:xfrm>
              <a:off x="3876844" y="5120138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F07D4B6-C00D-22F9-A286-DA31374DCD5D}"/>
                </a:ext>
              </a:extLst>
            </p:cNvPr>
            <p:cNvSpPr/>
            <p:nvPr/>
          </p:nvSpPr>
          <p:spPr>
            <a:xfrm flipV="1">
              <a:off x="3483190" y="5128756"/>
              <a:ext cx="341317" cy="67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AB48A62-CD5E-0C6D-0676-2A016586740C}"/>
                </a:ext>
              </a:extLst>
            </p:cNvPr>
            <p:cNvSpPr/>
            <p:nvPr/>
          </p:nvSpPr>
          <p:spPr>
            <a:xfrm>
              <a:off x="2973633" y="5120138"/>
              <a:ext cx="79863" cy="79863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0D348CA-B651-0754-A3CC-978DA1705CE6}"/>
                </a:ext>
              </a:extLst>
            </p:cNvPr>
            <p:cNvSpPr/>
            <p:nvPr/>
          </p:nvSpPr>
          <p:spPr>
            <a:xfrm>
              <a:off x="3109371" y="5120138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8EF5EE-84A0-4F0B-01E5-3C7D0FB0A9D5}"/>
              </a:ext>
            </a:extLst>
          </p:cNvPr>
          <p:cNvGrpSpPr/>
          <p:nvPr/>
        </p:nvGrpSpPr>
        <p:grpSpPr>
          <a:xfrm>
            <a:off x="8957588" y="4698990"/>
            <a:ext cx="905430" cy="54018"/>
            <a:chOff x="2721365" y="5121057"/>
            <a:chExt cx="1339083" cy="79890"/>
          </a:xfrm>
          <a:solidFill>
            <a:srgbClr val="3372DC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F9103C7-0C26-E30C-8872-3298F6E946DA}"/>
                </a:ext>
              </a:extLst>
            </p:cNvPr>
            <p:cNvSpPr/>
            <p:nvPr/>
          </p:nvSpPr>
          <p:spPr>
            <a:xfrm flipV="1">
              <a:off x="3336888" y="5129699"/>
              <a:ext cx="212968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9FBF89-AF06-B960-0038-608923851452}"/>
                </a:ext>
              </a:extLst>
            </p:cNvPr>
            <p:cNvSpPr/>
            <p:nvPr/>
          </p:nvSpPr>
          <p:spPr>
            <a:xfrm>
              <a:off x="3012216" y="5121057"/>
              <a:ext cx="79863" cy="79863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80DF3E9-5C08-0FF9-ED72-78EBA258EDA3}"/>
                </a:ext>
              </a:extLst>
            </p:cNvPr>
            <p:cNvSpPr/>
            <p:nvPr/>
          </p:nvSpPr>
          <p:spPr>
            <a:xfrm>
              <a:off x="2886472" y="5121057"/>
              <a:ext cx="79863" cy="79863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75CAFF-916D-D8D4-74A4-A3611033E42B}"/>
                </a:ext>
              </a:extLst>
            </p:cNvPr>
            <p:cNvSpPr/>
            <p:nvPr/>
          </p:nvSpPr>
          <p:spPr>
            <a:xfrm>
              <a:off x="2721365" y="5121057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BEE9B14-007D-E9F1-34B2-5B9EE6C91984}"/>
                </a:ext>
              </a:extLst>
            </p:cNvPr>
            <p:cNvSpPr/>
            <p:nvPr/>
          </p:nvSpPr>
          <p:spPr>
            <a:xfrm>
              <a:off x="3980585" y="5121084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FE050BA-8AF0-C3DA-CC47-78BCBA8C933D}"/>
                </a:ext>
              </a:extLst>
            </p:cNvPr>
            <p:cNvSpPr/>
            <p:nvPr/>
          </p:nvSpPr>
          <p:spPr>
            <a:xfrm>
              <a:off x="3164650" y="5121057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00851F8-FF47-4BE7-2EA1-768C5DC7407D}"/>
                </a:ext>
              </a:extLst>
            </p:cNvPr>
            <p:cNvSpPr/>
            <p:nvPr/>
          </p:nvSpPr>
          <p:spPr>
            <a:xfrm flipV="1">
              <a:off x="3594242" y="5129699"/>
              <a:ext cx="341319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9D60E7-7015-F550-D132-ED7D326A0023}"/>
              </a:ext>
            </a:extLst>
          </p:cNvPr>
          <p:cNvGrpSpPr/>
          <p:nvPr/>
        </p:nvGrpSpPr>
        <p:grpSpPr>
          <a:xfrm>
            <a:off x="8938937" y="5141051"/>
            <a:ext cx="920254" cy="54018"/>
            <a:chOff x="2693145" y="5121057"/>
            <a:chExt cx="1361006" cy="79890"/>
          </a:xfrm>
          <a:solidFill>
            <a:srgbClr val="3372DC"/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396245-E670-6ABD-30CC-5E3BD343E111}"/>
                </a:ext>
              </a:extLst>
            </p:cNvPr>
            <p:cNvSpPr/>
            <p:nvPr/>
          </p:nvSpPr>
          <p:spPr>
            <a:xfrm flipV="1">
              <a:off x="3322801" y="5129699"/>
              <a:ext cx="212968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0EAF1C0-5B52-7F54-FB7B-E70467B0F142}"/>
                </a:ext>
              </a:extLst>
            </p:cNvPr>
            <p:cNvSpPr/>
            <p:nvPr/>
          </p:nvSpPr>
          <p:spPr>
            <a:xfrm>
              <a:off x="3000386" y="5121057"/>
              <a:ext cx="79863" cy="79863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7881477-F2C3-5360-FC07-A2B4FF218BEE}"/>
                </a:ext>
              </a:extLst>
            </p:cNvPr>
            <p:cNvSpPr/>
            <p:nvPr/>
          </p:nvSpPr>
          <p:spPr>
            <a:xfrm>
              <a:off x="2843430" y="5121057"/>
              <a:ext cx="79863" cy="79863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38B687C-A8A0-AC07-9423-7B64307C0963}"/>
                </a:ext>
              </a:extLst>
            </p:cNvPr>
            <p:cNvSpPr/>
            <p:nvPr/>
          </p:nvSpPr>
          <p:spPr>
            <a:xfrm>
              <a:off x="2693145" y="5121057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33E22C1-0C18-EC05-1282-C7B646AECBF2}"/>
                </a:ext>
              </a:extLst>
            </p:cNvPr>
            <p:cNvSpPr/>
            <p:nvPr/>
          </p:nvSpPr>
          <p:spPr>
            <a:xfrm>
              <a:off x="3974288" y="5121084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A2A557F-020C-E370-384D-B3B296C2BF47}"/>
                </a:ext>
              </a:extLst>
            </p:cNvPr>
            <p:cNvSpPr/>
            <p:nvPr/>
          </p:nvSpPr>
          <p:spPr>
            <a:xfrm>
              <a:off x="3152819" y="5121057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7C5E975-A07C-7779-B82B-312CB6FC45F1}"/>
                </a:ext>
              </a:extLst>
            </p:cNvPr>
            <p:cNvSpPr/>
            <p:nvPr/>
          </p:nvSpPr>
          <p:spPr>
            <a:xfrm flipV="1">
              <a:off x="3574328" y="5129699"/>
              <a:ext cx="356537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255511C-88CB-D2A8-939C-CEC5BEC8F7FA}"/>
              </a:ext>
            </a:extLst>
          </p:cNvPr>
          <p:cNvGrpSpPr/>
          <p:nvPr/>
        </p:nvGrpSpPr>
        <p:grpSpPr>
          <a:xfrm>
            <a:off x="9000774" y="5588764"/>
            <a:ext cx="819947" cy="57398"/>
            <a:chOff x="2582032" y="5116058"/>
            <a:chExt cx="1212656" cy="84889"/>
          </a:xfrm>
          <a:solidFill>
            <a:srgbClr val="3372DC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567A408-8739-8B5C-5141-04501EC28268}"/>
                </a:ext>
              </a:extLst>
            </p:cNvPr>
            <p:cNvSpPr/>
            <p:nvPr/>
          </p:nvSpPr>
          <p:spPr>
            <a:xfrm flipV="1">
              <a:off x="3050096" y="5129698"/>
              <a:ext cx="232628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0DB2F23-4D50-190C-3AD2-0212E2F4D24B}"/>
                </a:ext>
              </a:extLst>
            </p:cNvPr>
            <p:cNvSpPr/>
            <p:nvPr/>
          </p:nvSpPr>
          <p:spPr>
            <a:xfrm>
              <a:off x="2893737" y="5116058"/>
              <a:ext cx="79863" cy="79864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0896432B-AF0B-0EB1-8A24-16EA3F21FE6B}"/>
                </a:ext>
              </a:extLst>
            </p:cNvPr>
            <p:cNvSpPr/>
            <p:nvPr/>
          </p:nvSpPr>
          <p:spPr>
            <a:xfrm>
              <a:off x="2733695" y="5121057"/>
              <a:ext cx="79863" cy="79864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EF33A88-4C1A-1ADB-89B2-1C452E25CB75}"/>
                </a:ext>
              </a:extLst>
            </p:cNvPr>
            <p:cNvSpPr/>
            <p:nvPr/>
          </p:nvSpPr>
          <p:spPr>
            <a:xfrm>
              <a:off x="2582032" y="5121057"/>
              <a:ext cx="79863" cy="79863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6718677-EBB0-C015-289D-B9D8628EC172}"/>
                </a:ext>
              </a:extLst>
            </p:cNvPr>
            <p:cNvSpPr/>
            <p:nvPr/>
          </p:nvSpPr>
          <p:spPr>
            <a:xfrm>
              <a:off x="3714825" y="5121083"/>
              <a:ext cx="79863" cy="798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8D9D24B-93AB-90CF-79D8-10E6C00E87DD}"/>
                </a:ext>
              </a:extLst>
            </p:cNvPr>
            <p:cNvSpPr/>
            <p:nvPr/>
          </p:nvSpPr>
          <p:spPr>
            <a:xfrm flipV="1">
              <a:off x="3318216" y="5129389"/>
              <a:ext cx="341295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C62722D-27DF-9558-FDC5-3D9473821A27}"/>
              </a:ext>
            </a:extLst>
          </p:cNvPr>
          <p:cNvGrpSpPr/>
          <p:nvPr/>
        </p:nvGrpSpPr>
        <p:grpSpPr>
          <a:xfrm>
            <a:off x="8981163" y="6026430"/>
            <a:ext cx="893558" cy="54027"/>
            <a:chOff x="2663525" y="5123870"/>
            <a:chExt cx="1321525" cy="79904"/>
          </a:xfrm>
          <a:solidFill>
            <a:srgbClr val="3372DC"/>
          </a:solidFill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6E0374C-41B4-B9CD-641E-E0DB94F998A8}"/>
                </a:ext>
              </a:extLst>
            </p:cNvPr>
            <p:cNvSpPr/>
            <p:nvPr/>
          </p:nvSpPr>
          <p:spPr>
            <a:xfrm flipV="1">
              <a:off x="3256902" y="5132483"/>
              <a:ext cx="222159" cy="67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5FBF929-FF84-AA78-9525-D4562424435F}"/>
                </a:ext>
              </a:extLst>
            </p:cNvPr>
            <p:cNvSpPr/>
            <p:nvPr/>
          </p:nvSpPr>
          <p:spPr>
            <a:xfrm>
              <a:off x="3056227" y="5123870"/>
              <a:ext cx="79863" cy="79863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AFFBA0A-0819-B60E-7342-EC6BC48AF6E8}"/>
                </a:ext>
              </a:extLst>
            </p:cNvPr>
            <p:cNvSpPr/>
            <p:nvPr/>
          </p:nvSpPr>
          <p:spPr>
            <a:xfrm>
              <a:off x="2923902" y="5123911"/>
              <a:ext cx="79863" cy="79863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5EB99A6-A621-E563-9E3C-6A06331934ED}"/>
                </a:ext>
              </a:extLst>
            </p:cNvPr>
            <p:cNvSpPr/>
            <p:nvPr/>
          </p:nvSpPr>
          <p:spPr>
            <a:xfrm>
              <a:off x="2663525" y="5123908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A83AB99-AA60-87C0-19F7-EEEAD352AAA4}"/>
                </a:ext>
              </a:extLst>
            </p:cNvPr>
            <p:cNvSpPr/>
            <p:nvPr/>
          </p:nvSpPr>
          <p:spPr>
            <a:xfrm>
              <a:off x="3905187" y="5123879"/>
              <a:ext cx="79863" cy="798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A6165CC-57AB-A10D-7037-48DA4A1FAD7B}"/>
                </a:ext>
              </a:extLst>
            </p:cNvPr>
            <p:cNvSpPr/>
            <p:nvPr/>
          </p:nvSpPr>
          <p:spPr>
            <a:xfrm>
              <a:off x="3152756" y="5123870"/>
              <a:ext cx="79863" cy="798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0319D0-FE11-7589-21E1-4E998C777B70}"/>
                </a:ext>
              </a:extLst>
            </p:cNvPr>
            <p:cNvSpPr/>
            <p:nvPr/>
          </p:nvSpPr>
          <p:spPr>
            <a:xfrm flipV="1">
              <a:off x="3503343" y="5132486"/>
              <a:ext cx="363490" cy="676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78891CD-3545-5AAC-9256-5295A3975698}"/>
              </a:ext>
            </a:extLst>
          </p:cNvPr>
          <p:cNvGrpSpPr/>
          <p:nvPr/>
        </p:nvGrpSpPr>
        <p:grpSpPr>
          <a:xfrm>
            <a:off x="9008888" y="6461632"/>
            <a:ext cx="802431" cy="57398"/>
            <a:chOff x="2733906" y="5116058"/>
            <a:chExt cx="1186751" cy="84889"/>
          </a:xfrm>
          <a:solidFill>
            <a:srgbClr val="3372DC"/>
          </a:solidFill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9C90EC7-C74D-B38A-CAA1-C403419F6EE5}"/>
                </a:ext>
              </a:extLst>
            </p:cNvPr>
            <p:cNvSpPr/>
            <p:nvPr/>
          </p:nvSpPr>
          <p:spPr>
            <a:xfrm flipV="1">
              <a:off x="3200395" y="5129698"/>
              <a:ext cx="208590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9FE9E70-796E-2DB5-C96F-82D32E3BDB65}"/>
                </a:ext>
              </a:extLst>
            </p:cNvPr>
            <p:cNvSpPr/>
            <p:nvPr/>
          </p:nvSpPr>
          <p:spPr>
            <a:xfrm>
              <a:off x="3038575" y="5116058"/>
              <a:ext cx="79863" cy="79864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A481235-410D-BEC6-B658-221F2A6EA80F}"/>
                </a:ext>
              </a:extLst>
            </p:cNvPr>
            <p:cNvSpPr/>
            <p:nvPr/>
          </p:nvSpPr>
          <p:spPr>
            <a:xfrm>
              <a:off x="2881045" y="5121057"/>
              <a:ext cx="79863" cy="79864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D987447-85B8-48EB-65BA-C26210691784}"/>
                </a:ext>
              </a:extLst>
            </p:cNvPr>
            <p:cNvSpPr/>
            <p:nvPr/>
          </p:nvSpPr>
          <p:spPr>
            <a:xfrm>
              <a:off x="2733906" y="5121057"/>
              <a:ext cx="79863" cy="79864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A708412-6F99-608D-B51F-03DD47643EF4}"/>
                </a:ext>
              </a:extLst>
            </p:cNvPr>
            <p:cNvSpPr/>
            <p:nvPr/>
          </p:nvSpPr>
          <p:spPr>
            <a:xfrm>
              <a:off x="3840794" y="5121083"/>
              <a:ext cx="79863" cy="798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239091C-209C-6F14-E266-6BA364C7BCD0}"/>
                </a:ext>
              </a:extLst>
            </p:cNvPr>
            <p:cNvSpPr/>
            <p:nvPr/>
          </p:nvSpPr>
          <p:spPr>
            <a:xfrm flipV="1">
              <a:off x="3448965" y="5129698"/>
              <a:ext cx="350420" cy="676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5736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42ED1-B668-474C-9FE5-EAD7097CB3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2.11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19895-4D19-064C-8C96-79E65AB1D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EdShed"/>
              </a:rPr>
              <a:t>Missing Words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97F10-2621-C649-A2E0-B51343ED60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wrap="none">
            <a:spAutoFit/>
          </a:bodyPr>
          <a:lstStyle/>
          <a:p>
            <a:r>
              <a:rPr lang="en-GB" dirty="0"/>
              <a:t>Can you write the missing words to finish the sentences?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6D0261-754D-159E-5196-9C6EFF5E9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830386"/>
              </p:ext>
            </p:extLst>
          </p:nvPr>
        </p:nvGraphicFramePr>
        <p:xfrm>
          <a:off x="344730" y="1800950"/>
          <a:ext cx="1562987" cy="472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987">
                  <a:extLst>
                    <a:ext uri="{9D8B030D-6E8A-4147-A177-3AD203B41FA5}">
                      <a16:colId xmlns:a16="http://schemas.microsoft.com/office/drawing/2014/main" val="2485346987"/>
                    </a:ext>
                  </a:extLst>
                </a:gridCol>
              </a:tblGrid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delicious</a:t>
                      </a:r>
                      <a:endParaRPr lang="en-GB" sz="2000" b="0" i="0" u="none" dirty="0">
                        <a:solidFill>
                          <a:schemeClr val="tx1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85659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atrocious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876262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conscious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386903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ferocious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943225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gracious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49289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luscious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05574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malicious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9838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precious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08979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spacious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201837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suspicious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03964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DF9CA55-C7FD-DC92-B904-D422AEE1DAFD}"/>
              </a:ext>
            </a:extLst>
          </p:cNvPr>
          <p:cNvSpPr/>
          <p:nvPr/>
        </p:nvSpPr>
        <p:spPr>
          <a:xfrm>
            <a:off x="2081274" y="1690560"/>
            <a:ext cx="9683173" cy="4916154"/>
          </a:xfrm>
          <a:prstGeom prst="rect">
            <a:avLst/>
          </a:prstGeom>
          <a:ln w="381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</a:rPr>
              <a:t>Mother bears can become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</a:rPr>
              <a:t>if their cubs are threatened.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This ring is very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ea typeface="OpenDyslexic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to me.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/>
                <a:ea typeface="OpenDyslexic" charset="0"/>
                <a:cs typeface="OpenDyslexic" charset="0"/>
              </a:rPr>
              <a:t>The </a:t>
            </a:r>
            <a:r>
              <a:rPr lang="en-GB" sz="2000" dirty="0">
                <a:latin typeface="Arial"/>
                <a:cs typeface="Arial"/>
              </a:rPr>
              <a:t>_________</a:t>
            </a:r>
            <a:r>
              <a:rPr lang="en-GB" sz="2000" dirty="0">
                <a:latin typeface="EdShed"/>
                <a:ea typeface="OpenDyslexic" charset="0"/>
                <a:cs typeface="OpenDyslexic" charset="0"/>
              </a:rPr>
              <a:t> smell began to fill the air. 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/>
                <a:ea typeface="OpenDyslexic" charset="0"/>
                <a:cs typeface="OpenDyslexic" charset="0"/>
              </a:rPr>
              <a:t>The cakes were going to taste </a:t>
            </a:r>
            <a:r>
              <a:rPr lang="en-GB" sz="2000" kern="1200" dirty="0">
                <a:effectLst/>
                <a:latin typeface="Arial"/>
                <a:cs typeface="Arial"/>
              </a:rPr>
              <a:t>_________</a:t>
            </a:r>
            <a:r>
              <a:rPr lang="en-GB" sz="2000" dirty="0">
                <a:latin typeface="EdShed"/>
                <a:ea typeface="OpenDyslexic" charset="0"/>
                <a:cs typeface="Arial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Peter couldn’t believe how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 the new car was. 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“Isn’t the weather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ea typeface="OpenDyslexic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today?” asked Meena, who was drenched from head to toe.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He had a very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 and pleasant smile.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/>
                <a:ea typeface="OpenDyslexic" charset="0"/>
                <a:cs typeface="OpenDyslexic" charset="0"/>
              </a:rPr>
              <a:t>The gossip being spread was untrue and </a:t>
            </a:r>
            <a:r>
              <a:rPr lang="en-GB" sz="2000" kern="1200" dirty="0">
                <a:effectLst/>
                <a:latin typeface="Arial"/>
                <a:cs typeface="Arial"/>
              </a:rPr>
              <a:t>_________</a:t>
            </a:r>
            <a:r>
              <a:rPr lang="en-GB" sz="2000" dirty="0">
                <a:latin typeface="EdShed"/>
                <a:ea typeface="OpenDyslexic" charset="0"/>
                <a:cs typeface="Arial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</a:rPr>
              <a:t>Harry was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GB" sz="2000" dirty="0">
                <a:latin typeface="EdShed" pitchFamily="2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</a:rPr>
              <a:t>that someone was watching him. 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</a:rPr>
              <a:t>The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GB" sz="2000" dirty="0">
                <a:latin typeface="EdShed" pitchFamily="2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</a:rPr>
              <a:t>looking vehicle was reported to police.</a:t>
            </a:r>
            <a:endParaRPr lang="en-GB" sz="4400" dirty="0">
              <a:latin typeface="EdShed" pitchFamily="2" charset="0"/>
              <a:ea typeface="OpenDyslexic" charset="0"/>
              <a:cs typeface="OpenDyslex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7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27C2B1-28F9-5813-ECF3-2CBE90E2E837}"/>
              </a:ext>
            </a:extLst>
          </p:cNvPr>
          <p:cNvSpPr/>
          <p:nvPr/>
        </p:nvSpPr>
        <p:spPr>
          <a:xfrm>
            <a:off x="2081274" y="1690560"/>
            <a:ext cx="9683173" cy="4916154"/>
          </a:xfrm>
          <a:prstGeom prst="rect">
            <a:avLst/>
          </a:prstGeom>
          <a:ln w="38100"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</a:rPr>
              <a:t>Mother bears can become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</a:rPr>
              <a:t>if their cubs are threatened.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This ring is very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ea typeface="OpenDyslexic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to me.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/>
                <a:ea typeface="OpenDyslexic" charset="0"/>
                <a:cs typeface="OpenDyslexic" charset="0"/>
              </a:rPr>
              <a:t>The </a:t>
            </a:r>
            <a:r>
              <a:rPr lang="en-GB" sz="2000" dirty="0">
                <a:latin typeface="Arial"/>
                <a:cs typeface="Arial"/>
              </a:rPr>
              <a:t>_________</a:t>
            </a:r>
            <a:r>
              <a:rPr lang="en-GB" sz="2000" dirty="0">
                <a:latin typeface="EdShed"/>
                <a:ea typeface="OpenDyslexic" charset="0"/>
                <a:cs typeface="OpenDyslexic" charset="0"/>
              </a:rPr>
              <a:t> smell began to fill the air. 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/>
                <a:ea typeface="OpenDyslexic" charset="0"/>
                <a:cs typeface="OpenDyslexic" charset="0"/>
              </a:rPr>
              <a:t>The cakes were going to taste </a:t>
            </a:r>
            <a:r>
              <a:rPr lang="en-GB" sz="2000" kern="1200" dirty="0">
                <a:effectLst/>
                <a:latin typeface="Arial"/>
                <a:cs typeface="Arial"/>
              </a:rPr>
              <a:t>_________</a:t>
            </a:r>
            <a:r>
              <a:rPr lang="en-GB" sz="2000" dirty="0">
                <a:latin typeface="EdShed"/>
                <a:ea typeface="OpenDyslexic" charset="0"/>
                <a:cs typeface="Arial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Peter couldn’t believe how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 the new car was. 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“Isn’t the weather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ea typeface="OpenDyslexic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today?” asked Meena, who was drenched from head to toe.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He had a very 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GB" sz="2000" dirty="0">
                <a:latin typeface="EdShed" pitchFamily="2" charset="0"/>
                <a:ea typeface="OpenDyslexic" charset="0"/>
                <a:cs typeface="OpenDyslexic" charset="0"/>
              </a:rPr>
              <a:t> and pleasant smile.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/>
                <a:ea typeface="OpenDyslexic" charset="0"/>
                <a:cs typeface="OpenDyslexic" charset="0"/>
              </a:rPr>
              <a:t>The gossip being spread was untrue and </a:t>
            </a:r>
            <a:r>
              <a:rPr lang="en-GB" sz="2000" kern="1200" dirty="0">
                <a:effectLst/>
                <a:latin typeface="Arial"/>
                <a:cs typeface="Arial"/>
              </a:rPr>
              <a:t>_________</a:t>
            </a:r>
            <a:r>
              <a:rPr lang="en-GB" sz="2000" dirty="0">
                <a:latin typeface="EdShed"/>
                <a:ea typeface="OpenDyslexic" charset="0"/>
                <a:cs typeface="Arial"/>
              </a:rPr>
              <a:t>.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</a:rPr>
              <a:t>Harry was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GB" sz="2000" dirty="0">
                <a:latin typeface="EdShed" pitchFamily="2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</a:rPr>
              <a:t>that someone was watching him. </a:t>
            </a:r>
          </a:p>
          <a:p>
            <a:pPr>
              <a:lnSpc>
                <a:spcPts val="3800"/>
              </a:lnSpc>
            </a:pPr>
            <a:r>
              <a:rPr lang="en-GB" sz="2000" dirty="0">
                <a:latin typeface="EdShed" pitchFamily="2" charset="0"/>
              </a:rPr>
              <a:t>The</a:t>
            </a:r>
            <a:r>
              <a:rPr lang="en-GB" sz="2000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_________</a:t>
            </a:r>
            <a:r>
              <a:rPr lang="en-GB" sz="2000" dirty="0">
                <a:latin typeface="EdShed" pitchFamily="2" charset="0"/>
                <a:cs typeface="Arial" panose="020B0604020202020204" pitchFamily="34" charset="0"/>
              </a:rPr>
              <a:t> </a:t>
            </a:r>
            <a:r>
              <a:rPr lang="en-GB" sz="2000" dirty="0">
                <a:latin typeface="EdShed" pitchFamily="2" charset="0"/>
              </a:rPr>
              <a:t>looking vehicle was reported to police.</a:t>
            </a:r>
            <a:endParaRPr lang="en-GB" sz="4400" dirty="0">
              <a:latin typeface="EdShed" pitchFamily="2" charset="0"/>
              <a:ea typeface="OpenDyslexic" charset="0"/>
              <a:cs typeface="OpenDyslexic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53234C-64C3-DEDC-F8E8-5E803BF79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41709"/>
              </p:ext>
            </p:extLst>
          </p:nvPr>
        </p:nvGraphicFramePr>
        <p:xfrm>
          <a:off x="344730" y="1800950"/>
          <a:ext cx="1562987" cy="4728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2987">
                  <a:extLst>
                    <a:ext uri="{9D8B030D-6E8A-4147-A177-3AD203B41FA5}">
                      <a16:colId xmlns:a16="http://schemas.microsoft.com/office/drawing/2014/main" val="2485346987"/>
                    </a:ext>
                  </a:extLst>
                </a:gridCol>
              </a:tblGrid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delicious</a:t>
                      </a:r>
                      <a:endParaRPr lang="en-GB" sz="2000" b="0" i="0" u="none" dirty="0">
                        <a:solidFill>
                          <a:schemeClr val="tx1"/>
                        </a:solidFill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85659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atrocious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876262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conscious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386903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ferocious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943225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gracious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49289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luscious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05574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malicious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9838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precious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08979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spacious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201837"/>
                  </a:ext>
                </a:extLst>
              </a:tr>
              <a:tr h="472870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0"/>
                        </a:rPr>
                        <a:t>suspicious</a:t>
                      </a:r>
                      <a:endParaRPr lang="en-GB" sz="2000" b="0" i="0" u="none" dirty="0">
                        <a:latin typeface="EdShed" pitchFamily="2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03964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42ED1-B668-474C-9FE5-EAD7097CB3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2.12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EF94AA1-1F8B-2446-14EB-A4197D06C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latin typeface="EdShed"/>
              </a:rPr>
              <a:t>Missing Words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FC820-8962-63A5-3C3E-22A594DB66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84EB4C-73F7-A0A9-BAA1-614F4BD43979}"/>
              </a:ext>
            </a:extLst>
          </p:cNvPr>
          <p:cNvSpPr txBox="1"/>
          <p:nvPr/>
        </p:nvSpPr>
        <p:spPr>
          <a:xfrm>
            <a:off x="4635864" y="1829236"/>
            <a:ext cx="19105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ferocious</a:t>
            </a:r>
            <a:endParaRPr lang="en-GB" sz="16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8DE58-D855-85E6-065C-FAC4B7B4213F}"/>
              </a:ext>
            </a:extLst>
          </p:cNvPr>
          <p:cNvSpPr txBox="1"/>
          <p:nvPr/>
        </p:nvSpPr>
        <p:spPr>
          <a:xfrm>
            <a:off x="3645735" y="2298800"/>
            <a:ext cx="1776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precious</a:t>
            </a:r>
            <a:endParaRPr lang="en-GB" sz="16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4B2869-8260-A758-09A1-DC53AF7D9D5A}"/>
              </a:ext>
            </a:extLst>
          </p:cNvPr>
          <p:cNvSpPr txBox="1"/>
          <p:nvPr/>
        </p:nvSpPr>
        <p:spPr>
          <a:xfrm>
            <a:off x="2170933" y="2774158"/>
            <a:ext cx="2198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luscious</a:t>
            </a:r>
            <a:endParaRPr lang="en-GB" sz="16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E5913-E787-F77F-7978-E50E5A4480EB}"/>
              </a:ext>
            </a:extLst>
          </p:cNvPr>
          <p:cNvSpPr txBox="1"/>
          <p:nvPr/>
        </p:nvSpPr>
        <p:spPr>
          <a:xfrm>
            <a:off x="5049470" y="3254110"/>
            <a:ext cx="18673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delicious</a:t>
            </a:r>
            <a:endParaRPr lang="en-GB" sz="16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FBAAAD-CDFC-2C1B-C9CF-2AC69985BB19}"/>
              </a:ext>
            </a:extLst>
          </p:cNvPr>
          <p:cNvSpPr txBox="1"/>
          <p:nvPr/>
        </p:nvSpPr>
        <p:spPr>
          <a:xfrm>
            <a:off x="4483900" y="3748527"/>
            <a:ext cx="21984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spacious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D406C1-013B-43D4-ADF3-3B6D77DA1D3A}"/>
              </a:ext>
            </a:extLst>
          </p:cNvPr>
          <p:cNvSpPr txBox="1"/>
          <p:nvPr/>
        </p:nvSpPr>
        <p:spPr>
          <a:xfrm>
            <a:off x="4130017" y="4229776"/>
            <a:ext cx="116134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atrocious</a:t>
            </a:r>
            <a:endParaRPr lang="en-GB" sz="16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C598C-CA77-9545-D6FE-A9D1AB6B607E}"/>
              </a:ext>
            </a:extLst>
          </p:cNvPr>
          <p:cNvSpPr txBox="1"/>
          <p:nvPr/>
        </p:nvSpPr>
        <p:spPr>
          <a:xfrm>
            <a:off x="3804740" y="4709043"/>
            <a:ext cx="107593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gracious</a:t>
            </a:r>
            <a:endParaRPr lang="en-GB" sz="16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FB3902-EB50-8A3D-FCA4-F84AD166C1DF}"/>
              </a:ext>
            </a:extLst>
          </p:cNvPr>
          <p:cNvSpPr txBox="1"/>
          <p:nvPr/>
        </p:nvSpPr>
        <p:spPr>
          <a:xfrm>
            <a:off x="6427359" y="5177620"/>
            <a:ext cx="118186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malicious</a:t>
            </a:r>
            <a:endParaRPr lang="en-GB" sz="16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A802D9-68A9-2E22-AD7F-68389FA11692}"/>
              </a:ext>
            </a:extLst>
          </p:cNvPr>
          <p:cNvSpPr txBox="1"/>
          <p:nvPr/>
        </p:nvSpPr>
        <p:spPr>
          <a:xfrm>
            <a:off x="3319818" y="5664353"/>
            <a:ext cx="120847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conscious</a:t>
            </a:r>
            <a:endParaRPr lang="en-GB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776BCF-B2AD-D35A-B5E9-DE367B0C8EE1}"/>
              </a:ext>
            </a:extLst>
          </p:cNvPr>
          <p:cNvSpPr txBox="1"/>
          <p:nvPr/>
        </p:nvSpPr>
        <p:spPr>
          <a:xfrm>
            <a:off x="2648472" y="6146608"/>
            <a:ext cx="123854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suspicious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1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2.13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BBBC8-3D91-D050-DF27-E179AA40C3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EdShed" pitchFamily="2" charset="0"/>
                <a:ea typeface="Sassoon Infant 2023" panose="02000503030000020003" pitchFamily="2" charset="0"/>
              </a:rPr>
              <a:t>Write a sentence about the pictures below. </a:t>
            </a:r>
          </a:p>
          <a:p>
            <a:r>
              <a:rPr lang="en-GB" dirty="0">
                <a:solidFill>
                  <a:schemeClr val="tx1"/>
                </a:solidFill>
                <a:latin typeface="EdShed" pitchFamily="2" charset="0"/>
                <a:ea typeface="Sassoon Infant 2023" panose="02000503030000020003" pitchFamily="2" charset="0"/>
              </a:rPr>
              <a:t>Remember to include the word in your sentence.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2D648-832F-EB53-CC37-0782E7AFEE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 a Sentence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98B74D-6118-38AD-4F0D-11408CD5DFA4}"/>
              </a:ext>
            </a:extLst>
          </p:cNvPr>
          <p:cNvGrpSpPr/>
          <p:nvPr/>
        </p:nvGrpSpPr>
        <p:grpSpPr>
          <a:xfrm>
            <a:off x="630742" y="3350635"/>
            <a:ext cx="5224195" cy="557260"/>
            <a:chOff x="1398518" y="5455244"/>
            <a:chExt cx="4761946" cy="55726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8A7342B-00FF-EEFF-6DFB-08D657596609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E303D04-4EAB-B22A-5E6C-948487002C3D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17C2B80-5B0B-5D72-A1EE-B2EDFA64209B}"/>
              </a:ext>
            </a:extLst>
          </p:cNvPr>
          <p:cNvSpPr txBox="1"/>
          <p:nvPr/>
        </p:nvSpPr>
        <p:spPr>
          <a:xfrm>
            <a:off x="539111" y="2050347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EdShed" pitchFamily="2" charset="0"/>
              </a:rPr>
              <a:t>precious</a:t>
            </a:r>
            <a:endParaRPr lang="en-GB" sz="1400" dirty="0">
              <a:latin typeface="EdShed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4678D3-F531-B0DF-A68C-03E962B6C25E}"/>
              </a:ext>
            </a:extLst>
          </p:cNvPr>
          <p:cNvGrpSpPr/>
          <p:nvPr/>
        </p:nvGrpSpPr>
        <p:grpSpPr>
          <a:xfrm>
            <a:off x="6395241" y="3350635"/>
            <a:ext cx="5224195" cy="557260"/>
            <a:chOff x="1398518" y="5455244"/>
            <a:chExt cx="4761946" cy="55726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1B6221C-94CE-CF78-A552-652439F4E561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5CD6F25-D1B0-E8FA-DF3F-E172373E5C3E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D7CE29A-6ED6-D172-FA4D-8C1A94A28AAF}"/>
              </a:ext>
            </a:extLst>
          </p:cNvPr>
          <p:cNvSpPr txBox="1"/>
          <p:nvPr/>
        </p:nvSpPr>
        <p:spPr>
          <a:xfrm>
            <a:off x="6303610" y="2050347"/>
            <a:ext cx="166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EdShed" pitchFamily="2" charset="0"/>
                <a:ea typeface="Sassoon Infant 2023" panose="02000503030000020003" pitchFamily="2" charset="0"/>
              </a:rPr>
              <a:t>suspicious</a:t>
            </a:r>
            <a:endParaRPr lang="en-GB" sz="2800" baseline="0" dirty="0">
              <a:latin typeface="EdShed" pitchFamily="2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D0EC3B-3873-B4C8-24E1-F49629B7D001}"/>
              </a:ext>
            </a:extLst>
          </p:cNvPr>
          <p:cNvGrpSpPr/>
          <p:nvPr/>
        </p:nvGrpSpPr>
        <p:grpSpPr>
          <a:xfrm>
            <a:off x="630742" y="5771106"/>
            <a:ext cx="5224195" cy="557260"/>
            <a:chOff x="1398518" y="5455244"/>
            <a:chExt cx="4761946" cy="55726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336F8F2-E047-DCAB-8031-97A253F1622A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BD1001-B17E-532A-4586-933520557834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2452434-9873-463F-3168-D2AED602BE3A}"/>
              </a:ext>
            </a:extLst>
          </p:cNvPr>
          <p:cNvSpPr txBox="1"/>
          <p:nvPr/>
        </p:nvSpPr>
        <p:spPr>
          <a:xfrm>
            <a:off x="539111" y="4470818"/>
            <a:ext cx="1469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EdShed" pitchFamily="2" charset="0"/>
                <a:ea typeface="Sassoon Infant 2023" panose="02000503030000020003" pitchFamily="2" charset="0"/>
              </a:rPr>
              <a:t>delicious</a:t>
            </a:r>
            <a:endParaRPr lang="en-GB" sz="2800" baseline="0" dirty="0">
              <a:latin typeface="EdShed" pitchFamily="2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914E68-50FB-4638-19A8-5FBD43DFA6C6}"/>
              </a:ext>
            </a:extLst>
          </p:cNvPr>
          <p:cNvGrpSpPr/>
          <p:nvPr/>
        </p:nvGrpSpPr>
        <p:grpSpPr>
          <a:xfrm>
            <a:off x="6395241" y="5771106"/>
            <a:ext cx="5224195" cy="557260"/>
            <a:chOff x="1398518" y="5455244"/>
            <a:chExt cx="4761946" cy="55726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EB45305-B642-35D1-D91A-B92DD2EBF42D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3B578DA-4854-C486-F727-19B2653CCE26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A452009-73BD-BD50-E1A0-DAAE98D33D37}"/>
              </a:ext>
            </a:extLst>
          </p:cNvPr>
          <p:cNvSpPr txBox="1"/>
          <p:nvPr/>
        </p:nvSpPr>
        <p:spPr>
          <a:xfrm>
            <a:off x="6303610" y="4470818"/>
            <a:ext cx="1450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EdShed" pitchFamily="2" charset="0"/>
                <a:ea typeface="Sassoon Infant 2023" panose="02000503030000020003" pitchFamily="2" charset="0"/>
              </a:rPr>
              <a:t>spacious</a:t>
            </a:r>
            <a:endParaRPr lang="en-GB" sz="2800" baseline="0" dirty="0">
              <a:latin typeface="EdShed" pitchFamily="2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97005DA-249A-D7D4-9543-BC8A50CF6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990" y="1848037"/>
            <a:ext cx="632322" cy="927840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4EBE69DD-CDA3-48F0-0F68-215DDB78E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999" y="4267570"/>
            <a:ext cx="733313" cy="788550"/>
          </a:xfrm>
          <a:prstGeom prst="rect">
            <a:avLst/>
          </a:prstGeom>
        </p:spPr>
      </p:pic>
      <p:pic>
        <p:nvPicPr>
          <p:cNvPr id="43" name="Picture 42" descr="Icon&#10;&#10;Description automatically generated with medium confidence">
            <a:extLst>
              <a:ext uri="{FF2B5EF4-FFF2-40B4-BE49-F238E27FC236}">
                <a16:creationId xmlns:a16="http://schemas.microsoft.com/office/drawing/2014/main" id="{1EDAA265-319A-A359-9413-E65BAEDDF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328" y="1845786"/>
            <a:ext cx="1016105" cy="92783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ADFB994-2588-5619-2929-1221AB0FA3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162"/>
          <a:stretch/>
        </p:blipFill>
        <p:spPr>
          <a:xfrm>
            <a:off x="10316800" y="4267570"/>
            <a:ext cx="1292485" cy="9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8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2.14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B0AAA-3677-02CD-A32D-373445FFF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  <a:latin typeface="EdShed" pitchFamily="2" charset="0"/>
              </a:rPr>
              <a:t>Read the sentences and replace the </a:t>
            </a:r>
          </a:p>
          <a:p>
            <a:pPr>
              <a:lnSpc>
                <a:spcPct val="100000"/>
              </a:lnSpc>
            </a:pPr>
            <a:r>
              <a:rPr lang="en-GB" sz="2200" dirty="0">
                <a:solidFill>
                  <a:schemeClr val="tx1"/>
                </a:solidFill>
                <a:latin typeface="EdShed" pitchFamily="2" charset="0"/>
              </a:rPr>
              <a:t>missing word with one of the blue words.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699518-303D-B7E9-A85E-716A4927B2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D0A53C-6D9B-2531-77A2-69AECB2F8D64}"/>
              </a:ext>
            </a:extLst>
          </p:cNvPr>
          <p:cNvSpPr txBox="1"/>
          <p:nvPr/>
        </p:nvSpPr>
        <p:spPr>
          <a:xfrm>
            <a:off x="8658257" y="1796390"/>
            <a:ext cx="11684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luscious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0EDE8-3052-A4FC-D2D4-A6AD202EDC57}"/>
              </a:ext>
            </a:extLst>
          </p:cNvPr>
          <p:cNvSpPr txBox="1"/>
          <p:nvPr/>
        </p:nvSpPr>
        <p:spPr>
          <a:xfrm>
            <a:off x="10475605" y="1792508"/>
            <a:ext cx="125034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gracious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A325A0-C0E1-82BF-A4A4-41A8C245B5BA}"/>
              </a:ext>
            </a:extLst>
          </p:cNvPr>
          <p:cNvSpPr txBox="1"/>
          <p:nvPr/>
        </p:nvSpPr>
        <p:spPr>
          <a:xfrm>
            <a:off x="585821" y="1796390"/>
            <a:ext cx="13780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malicious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3E08AE-253A-6A34-7EFC-9702FA128293}"/>
              </a:ext>
            </a:extLst>
          </p:cNvPr>
          <p:cNvSpPr txBox="1"/>
          <p:nvPr/>
        </p:nvSpPr>
        <p:spPr>
          <a:xfrm>
            <a:off x="2612714" y="1796390"/>
            <a:ext cx="135280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atrocious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DEFAD-3F06-EE9A-5E6B-475F1BA795FA}"/>
              </a:ext>
            </a:extLst>
          </p:cNvPr>
          <p:cNvSpPr txBox="1"/>
          <p:nvPr/>
        </p:nvSpPr>
        <p:spPr>
          <a:xfrm>
            <a:off x="4614409" y="1796390"/>
            <a:ext cx="14073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conscious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67194E-13B7-79DC-4EBF-E1DE404D35BD}"/>
              </a:ext>
            </a:extLst>
          </p:cNvPr>
          <p:cNvSpPr txBox="1"/>
          <p:nvPr/>
        </p:nvSpPr>
        <p:spPr>
          <a:xfrm>
            <a:off x="6670669" y="1796390"/>
            <a:ext cx="133870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ferocious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92FE2-07C9-4B50-9BBC-7D6398FD1B0E}"/>
              </a:ext>
            </a:extLst>
          </p:cNvPr>
          <p:cNvSpPr txBox="1"/>
          <p:nvPr/>
        </p:nvSpPr>
        <p:spPr>
          <a:xfrm>
            <a:off x="327128" y="2173797"/>
            <a:ext cx="11537738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The weather has been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 ______________</a:t>
            </a: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 all week.</a:t>
            </a:r>
            <a:endParaRPr lang="en-GB" sz="2400" dirty="0">
              <a:latin typeface="EdShed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EdShed" pitchFamily="2" charset="0"/>
              </a:rPr>
              <a:t>She took a bite of the 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______________</a:t>
            </a:r>
            <a:r>
              <a:rPr lang="en-GB" sz="2400" dirty="0">
                <a:solidFill>
                  <a:srgbClr val="000000"/>
                </a:solidFill>
                <a:effectLst/>
                <a:latin typeface="EdShed" pitchFamily="2" charset="0"/>
              </a:rPr>
              <a:t> pear.</a:t>
            </a:r>
          </a:p>
          <a:p>
            <a:pPr>
              <a:lnSpc>
                <a:spcPct val="200000"/>
              </a:lnSpc>
            </a:pP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I became 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______________</a:t>
            </a: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 of the time and began to hurry.</a:t>
            </a:r>
            <a:endParaRPr lang="en-GB" sz="2400" dirty="0">
              <a:latin typeface="EdShed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With wild eyes, the 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______________</a:t>
            </a: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 dog pounced forwards.</a:t>
            </a:r>
            <a:endParaRPr lang="en-GB" sz="2400" dirty="0">
              <a:latin typeface="EdShed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Pardeep was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 ______________ </a:t>
            </a: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enough to invite us to her party.</a:t>
            </a:r>
            <a:endParaRPr lang="en-GB" sz="2400" dirty="0">
              <a:latin typeface="EdShed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EdShed" pitchFamily="2" charset="0"/>
                <a:ea typeface="Sassoon Infant 2023" panose="02000503030000020003" pitchFamily="2" charset="0"/>
              </a:rPr>
              <a:t>It was</a:t>
            </a:r>
            <a:r>
              <a:rPr lang="en-GB" sz="2400" kern="1200" dirty="0">
                <a:effectLst/>
                <a:latin typeface="EdShed" pitchFamily="2" charset="0"/>
                <a:ea typeface="Sassoon Infant 2023" panose="02000503030000020003" pitchFamily="2" charset="0"/>
              </a:rPr>
              <a:t> 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______________ </a:t>
            </a:r>
            <a:r>
              <a:rPr lang="en-GB" sz="2400" dirty="0">
                <a:solidFill>
                  <a:srgbClr val="000000"/>
                </a:solidFill>
                <a:effectLst/>
                <a:latin typeface="EdShed" pitchFamily="2" charset="0"/>
                <a:ea typeface="Sassoon Infant 2023" panose="02000503030000020003" pitchFamily="2" charset="0"/>
              </a:rPr>
              <a:t>gossip, completely without substance.</a:t>
            </a:r>
            <a:endParaRPr lang="en-GB" sz="2000" dirty="0">
              <a:effectLst/>
              <a:latin typeface="EdShed" pitchFamily="2" charset="0"/>
              <a:ea typeface="Sassoon Infant 2023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993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2.15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517EDD9-42F4-87F0-74C5-6E2BAEF151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 a Sentence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3B33DE-A9AC-3D6A-2F89-A9890B1274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2D3AA9-DAD8-61B3-D3A4-11DE82C845A6}"/>
              </a:ext>
            </a:extLst>
          </p:cNvPr>
          <p:cNvGrpSpPr/>
          <p:nvPr/>
        </p:nvGrpSpPr>
        <p:grpSpPr>
          <a:xfrm>
            <a:off x="630742" y="3350635"/>
            <a:ext cx="5224195" cy="557260"/>
            <a:chOff x="1398518" y="5455244"/>
            <a:chExt cx="4761946" cy="55726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DD852A3-79FC-9817-784E-9DAEF613799F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056C0E-B96C-CD07-AB83-BC73FC48552E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C741E94-8D85-D886-0D64-00E37D3F08A4}"/>
              </a:ext>
            </a:extLst>
          </p:cNvPr>
          <p:cNvSpPr txBox="1"/>
          <p:nvPr/>
        </p:nvSpPr>
        <p:spPr>
          <a:xfrm>
            <a:off x="539111" y="2050347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EdShed" pitchFamily="2" charset="0"/>
              </a:rPr>
              <a:t>precious</a:t>
            </a:r>
            <a:endParaRPr lang="en-GB" sz="1400" dirty="0">
              <a:latin typeface="EdShed" pitchFamily="2" charset="0"/>
              <a:ea typeface="Sassoon Infant 2023" panose="0200050303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C7383E-82D4-387B-96BC-6E80E0A22608}"/>
              </a:ext>
            </a:extLst>
          </p:cNvPr>
          <p:cNvSpPr txBox="1"/>
          <p:nvPr/>
        </p:nvSpPr>
        <p:spPr>
          <a:xfrm>
            <a:off x="572563" y="2840007"/>
            <a:ext cx="53923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This ring is </a:t>
            </a:r>
            <a:r>
              <a:rPr lang="en-GB" sz="2400" dirty="0">
                <a:latin typeface="EdShed" pitchFamily="2" charset="0"/>
              </a:rPr>
              <a:t>precious</a:t>
            </a: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 to me because it belonged to my grandmother.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5D13AA-3098-1FD6-9276-3D0F30D9A84B}"/>
              </a:ext>
            </a:extLst>
          </p:cNvPr>
          <p:cNvGrpSpPr/>
          <p:nvPr/>
        </p:nvGrpSpPr>
        <p:grpSpPr>
          <a:xfrm>
            <a:off x="6395241" y="3350635"/>
            <a:ext cx="5224195" cy="557260"/>
            <a:chOff x="1398518" y="5455244"/>
            <a:chExt cx="4761946" cy="55726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DB73333-7DD2-FDB2-C4C1-A67CA64FC6EA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5AB829E-8D23-3E39-5923-57F9B9DDEFE9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3BDD6C3-B629-1D43-13D2-5CDD04C107A2}"/>
              </a:ext>
            </a:extLst>
          </p:cNvPr>
          <p:cNvSpPr txBox="1"/>
          <p:nvPr/>
        </p:nvSpPr>
        <p:spPr>
          <a:xfrm>
            <a:off x="6303610" y="2050347"/>
            <a:ext cx="166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EdShed" pitchFamily="2" charset="0"/>
                <a:ea typeface="Sassoon Infant 2023" panose="02000503030000020003" pitchFamily="2" charset="0"/>
              </a:rPr>
              <a:t>suspicious</a:t>
            </a:r>
            <a:endParaRPr lang="en-GB" sz="2800" baseline="0" dirty="0">
              <a:latin typeface="EdShed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BFCC0-5D5B-595B-3FF9-AAD070A204C6}"/>
              </a:ext>
            </a:extLst>
          </p:cNvPr>
          <p:cNvSpPr txBox="1"/>
          <p:nvPr/>
        </p:nvSpPr>
        <p:spPr>
          <a:xfrm>
            <a:off x="6337063" y="2840007"/>
            <a:ext cx="5296416" cy="1148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Ruth thought she had seen something </a:t>
            </a:r>
            <a:r>
              <a:rPr lang="en-GB" sz="2400" dirty="0">
                <a:latin typeface="EdShed" pitchFamily="2" charset="0"/>
              </a:rPr>
              <a:t>suspicious</a:t>
            </a: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BE2D4F-B346-0B63-BAFE-B336C40376D6}"/>
              </a:ext>
            </a:extLst>
          </p:cNvPr>
          <p:cNvGrpSpPr/>
          <p:nvPr/>
        </p:nvGrpSpPr>
        <p:grpSpPr>
          <a:xfrm>
            <a:off x="630742" y="5771106"/>
            <a:ext cx="5224195" cy="557260"/>
            <a:chOff x="1398518" y="5455244"/>
            <a:chExt cx="4761946" cy="55726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5AA1556-3372-D089-D0B1-6F89229C04AC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5566F10-D755-6BB1-4862-30F6F06A482E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80EABD1-EFAF-BCDF-4DFF-87E736D6BBAE}"/>
              </a:ext>
            </a:extLst>
          </p:cNvPr>
          <p:cNvSpPr txBox="1"/>
          <p:nvPr/>
        </p:nvSpPr>
        <p:spPr>
          <a:xfrm>
            <a:off x="539111" y="4470818"/>
            <a:ext cx="1469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EdShed" pitchFamily="2" charset="0"/>
                <a:ea typeface="Sassoon Infant 2023" panose="02000503030000020003" pitchFamily="2" charset="0"/>
              </a:rPr>
              <a:t>delicious</a:t>
            </a:r>
            <a:endParaRPr lang="en-GB" sz="2800" baseline="0" dirty="0">
              <a:latin typeface="EdShed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CB2317-E365-BEEC-E7F1-B6142B31BE58}"/>
              </a:ext>
            </a:extLst>
          </p:cNvPr>
          <p:cNvSpPr txBox="1"/>
          <p:nvPr/>
        </p:nvSpPr>
        <p:spPr>
          <a:xfrm>
            <a:off x="572563" y="5260478"/>
            <a:ext cx="514924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FF3760"/>
                </a:solidFill>
                <a:latin typeface="EdShed"/>
              </a:rPr>
              <a:t>Strawberries are the best fruit because they are </a:t>
            </a:r>
            <a:r>
              <a:rPr lang="en-GB" sz="2400" dirty="0">
                <a:latin typeface="EdShed"/>
              </a:rPr>
              <a:t>delicious</a:t>
            </a:r>
            <a:r>
              <a:rPr lang="en-GB" sz="2400" dirty="0">
                <a:solidFill>
                  <a:srgbClr val="FF3760"/>
                </a:solidFill>
                <a:latin typeface="EdShed"/>
              </a:rPr>
              <a:t>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B9952D6-FB40-9877-D60F-F744D778C216}"/>
              </a:ext>
            </a:extLst>
          </p:cNvPr>
          <p:cNvGrpSpPr/>
          <p:nvPr/>
        </p:nvGrpSpPr>
        <p:grpSpPr>
          <a:xfrm>
            <a:off x="6395241" y="5771106"/>
            <a:ext cx="5224195" cy="557260"/>
            <a:chOff x="1398518" y="5455244"/>
            <a:chExt cx="4761946" cy="55726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687CAB4-6327-C989-19CB-B8FC17BDB127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4E458BE-FBF7-5C73-BA93-AB25C4AADE58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6415AEF-5D37-CFC1-432F-293CD257DFD8}"/>
              </a:ext>
            </a:extLst>
          </p:cNvPr>
          <p:cNvSpPr txBox="1"/>
          <p:nvPr/>
        </p:nvSpPr>
        <p:spPr>
          <a:xfrm>
            <a:off x="6303610" y="4470818"/>
            <a:ext cx="14507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EdShed" pitchFamily="2" charset="0"/>
                <a:ea typeface="Sassoon Infant 2023" panose="02000503030000020003" pitchFamily="2" charset="0"/>
              </a:rPr>
              <a:t>spacious</a:t>
            </a:r>
            <a:endParaRPr lang="en-GB" sz="2800" baseline="0" dirty="0">
              <a:latin typeface="EdShed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C92E610-B812-BD88-CC01-A167E7942D12}"/>
              </a:ext>
            </a:extLst>
          </p:cNvPr>
          <p:cNvSpPr txBox="1"/>
          <p:nvPr/>
        </p:nvSpPr>
        <p:spPr>
          <a:xfrm>
            <a:off x="6337062" y="5260478"/>
            <a:ext cx="528237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Our local park is </a:t>
            </a:r>
            <a:r>
              <a:rPr lang="en-GB" sz="2400" dirty="0">
                <a:latin typeface="EdShed" pitchFamily="2" charset="0"/>
              </a:rPr>
              <a:t>spacious</a:t>
            </a:r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 enough for a game of football.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4B79054-0033-4B91-57A3-478164106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990" y="1848037"/>
            <a:ext cx="632322" cy="927840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A716A454-4172-E41D-617F-59743A0CF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999" y="4267570"/>
            <a:ext cx="733313" cy="788550"/>
          </a:xfrm>
          <a:prstGeom prst="rect">
            <a:avLst/>
          </a:prstGeom>
        </p:spPr>
      </p:pic>
      <p:pic>
        <p:nvPicPr>
          <p:cNvPr id="49" name="Picture 48" descr="Icon&#10;&#10;Description automatically generated with medium confidence">
            <a:extLst>
              <a:ext uri="{FF2B5EF4-FFF2-40B4-BE49-F238E27FC236}">
                <a16:creationId xmlns:a16="http://schemas.microsoft.com/office/drawing/2014/main" id="{D96489CC-AB0A-3003-90E7-79A9D3F4D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328" y="1845786"/>
            <a:ext cx="1016105" cy="92783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B86CA89-0807-19EF-BB9D-BCA65CE1A4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162"/>
          <a:stretch/>
        </p:blipFill>
        <p:spPr>
          <a:xfrm>
            <a:off x="10316800" y="4267570"/>
            <a:ext cx="1292485" cy="91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0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40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2.16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1C4CA46-FB1A-F856-07BB-73C6A21D49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CC57BF-AAA4-D06A-F27A-292BF0D3B8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7B9B57-BD6B-EE61-2A93-11CAB762FC41}"/>
              </a:ext>
            </a:extLst>
          </p:cNvPr>
          <p:cNvSpPr txBox="1"/>
          <p:nvPr/>
        </p:nvSpPr>
        <p:spPr>
          <a:xfrm>
            <a:off x="8658257" y="1796390"/>
            <a:ext cx="11684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luscious</a:t>
            </a:r>
            <a:endParaRPr lang="en-GB" sz="240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DE77C-91D1-06EC-BD82-FB1D22190180}"/>
              </a:ext>
            </a:extLst>
          </p:cNvPr>
          <p:cNvSpPr txBox="1"/>
          <p:nvPr/>
        </p:nvSpPr>
        <p:spPr>
          <a:xfrm>
            <a:off x="10475605" y="1792508"/>
            <a:ext cx="125034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gracious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A59179-EAC9-4CBC-A706-DE695EA4C1CC}"/>
              </a:ext>
            </a:extLst>
          </p:cNvPr>
          <p:cNvSpPr txBox="1"/>
          <p:nvPr/>
        </p:nvSpPr>
        <p:spPr>
          <a:xfrm>
            <a:off x="585821" y="1796390"/>
            <a:ext cx="137800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malicious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FB8E37-62C5-D51F-589A-B3987B76D59E}"/>
              </a:ext>
            </a:extLst>
          </p:cNvPr>
          <p:cNvSpPr txBox="1"/>
          <p:nvPr/>
        </p:nvSpPr>
        <p:spPr>
          <a:xfrm>
            <a:off x="2612714" y="1796390"/>
            <a:ext cx="135280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atrocious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A46D0-8A25-AA01-CBE7-6A6A73654D1F}"/>
              </a:ext>
            </a:extLst>
          </p:cNvPr>
          <p:cNvSpPr txBox="1"/>
          <p:nvPr/>
        </p:nvSpPr>
        <p:spPr>
          <a:xfrm>
            <a:off x="4614409" y="1796390"/>
            <a:ext cx="14073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conscious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5C3AA7-2677-7B9E-883D-05BCFAA5EB6F}"/>
              </a:ext>
            </a:extLst>
          </p:cNvPr>
          <p:cNvSpPr txBox="1"/>
          <p:nvPr/>
        </p:nvSpPr>
        <p:spPr>
          <a:xfrm>
            <a:off x="6670669" y="1796390"/>
            <a:ext cx="133870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3372DC"/>
                </a:solidFill>
                <a:latin typeface="EdShed" pitchFamily="2" charset="0"/>
                <a:ea typeface="Sassoon Infant 2023" panose="02000503030000020003" pitchFamily="2" charset="0"/>
              </a:rPr>
              <a:t>ferocious</a:t>
            </a:r>
            <a:endParaRPr lang="en-GB" sz="2400" baseline="0" dirty="0">
              <a:solidFill>
                <a:srgbClr val="3372DC"/>
              </a:solidFill>
              <a:latin typeface="EdShed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BB83CC-207A-384D-70BB-F8513B364AC1}"/>
              </a:ext>
            </a:extLst>
          </p:cNvPr>
          <p:cNvSpPr txBox="1"/>
          <p:nvPr/>
        </p:nvSpPr>
        <p:spPr>
          <a:xfrm>
            <a:off x="327128" y="2173797"/>
            <a:ext cx="11537738" cy="44319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The weather has been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 ______________</a:t>
            </a: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 all week.</a:t>
            </a:r>
            <a:endParaRPr lang="en-GB" sz="2400" dirty="0">
              <a:latin typeface="EdShed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EdShed" pitchFamily="2" charset="0"/>
              </a:rPr>
              <a:t>She took a bite of the 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______________</a:t>
            </a:r>
            <a:r>
              <a:rPr lang="en-GB" sz="2400" dirty="0">
                <a:solidFill>
                  <a:srgbClr val="000000"/>
                </a:solidFill>
                <a:effectLst/>
                <a:latin typeface="EdShed" pitchFamily="2" charset="0"/>
              </a:rPr>
              <a:t> pear.</a:t>
            </a:r>
          </a:p>
          <a:p>
            <a:pPr>
              <a:lnSpc>
                <a:spcPct val="200000"/>
              </a:lnSpc>
            </a:pP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I became 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______________</a:t>
            </a: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 of the time and began to hurry.</a:t>
            </a:r>
            <a:endParaRPr lang="en-GB" sz="2400" dirty="0">
              <a:latin typeface="EdShed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With wild eyes, the 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______________</a:t>
            </a: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 dog pounced forwards.</a:t>
            </a:r>
            <a:endParaRPr lang="en-GB" sz="2400" dirty="0">
              <a:latin typeface="EdShed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Pardeep was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 ______________ </a:t>
            </a:r>
            <a:r>
              <a:rPr lang="en-GB" sz="2400" kern="1200" dirty="0">
                <a:effectLst/>
                <a:latin typeface="EdShed" pitchFamily="2" charset="0"/>
                <a:ea typeface="+mn-ea"/>
                <a:cs typeface="+mn-cs"/>
              </a:rPr>
              <a:t>enough to invite us to her party.</a:t>
            </a:r>
            <a:endParaRPr lang="en-GB" sz="2400" dirty="0">
              <a:latin typeface="EdShed" pitchFamily="2" charset="0"/>
            </a:endParaRPr>
          </a:p>
          <a:p>
            <a:pPr>
              <a:lnSpc>
                <a:spcPct val="200000"/>
              </a:lnSpc>
            </a:pPr>
            <a:r>
              <a:rPr lang="en-GB" sz="2400" dirty="0">
                <a:solidFill>
                  <a:srgbClr val="000000"/>
                </a:solidFill>
                <a:effectLst/>
                <a:latin typeface="EdShed" pitchFamily="2" charset="0"/>
                <a:ea typeface="Sassoon Infant 2023" panose="02000503030000020003" pitchFamily="2" charset="0"/>
              </a:rPr>
              <a:t>It was</a:t>
            </a:r>
            <a:r>
              <a:rPr lang="en-GB" sz="2400" kern="1200" dirty="0">
                <a:effectLst/>
                <a:latin typeface="EdShed" pitchFamily="2" charset="0"/>
                <a:ea typeface="Sassoon Infant 2023" panose="02000503030000020003" pitchFamily="2" charset="0"/>
              </a:rPr>
              <a:t> </a:t>
            </a:r>
            <a:r>
              <a:rPr lang="en-GB" sz="2400" dirty="0">
                <a:latin typeface="Arial"/>
                <a:ea typeface="Sassoon Infant 2023"/>
                <a:cs typeface="Arial"/>
              </a:rPr>
              <a:t>______________ </a:t>
            </a:r>
            <a:r>
              <a:rPr lang="en-GB" sz="2400" dirty="0">
                <a:solidFill>
                  <a:srgbClr val="000000"/>
                </a:solidFill>
                <a:effectLst/>
                <a:latin typeface="EdShed" pitchFamily="2" charset="0"/>
                <a:ea typeface="Sassoon Infant 2023" panose="02000503030000020003" pitchFamily="2" charset="0"/>
              </a:rPr>
              <a:t>gossip, completely without substance.</a:t>
            </a:r>
            <a:endParaRPr lang="en-GB" sz="2000" dirty="0">
              <a:effectLst/>
              <a:latin typeface="EdShed" pitchFamily="2" charset="0"/>
              <a:ea typeface="Sassoon Infant 2023" panose="02000503030000020003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C5B1E3-F657-84E4-120B-448D77F838B9}"/>
              </a:ext>
            </a:extLst>
          </p:cNvPr>
          <p:cNvSpPr txBox="1"/>
          <p:nvPr/>
        </p:nvSpPr>
        <p:spPr>
          <a:xfrm>
            <a:off x="3758915" y="3169357"/>
            <a:ext cx="116846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rPr>
              <a:t>luscious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2BD29F-4574-117D-98FE-4971B9878A07}"/>
              </a:ext>
            </a:extLst>
          </p:cNvPr>
          <p:cNvSpPr txBox="1"/>
          <p:nvPr/>
        </p:nvSpPr>
        <p:spPr>
          <a:xfrm>
            <a:off x="3825077" y="2424793"/>
            <a:ext cx="135280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rPr>
              <a:t>atrocious</a:t>
            </a:r>
            <a:endParaRPr lang="en-GB" sz="24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229E94-01E9-48AB-CD4C-85FDDBD09D86}"/>
              </a:ext>
            </a:extLst>
          </p:cNvPr>
          <p:cNvSpPr txBox="1"/>
          <p:nvPr/>
        </p:nvSpPr>
        <p:spPr>
          <a:xfrm>
            <a:off x="2087507" y="3898724"/>
            <a:ext cx="140737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rPr>
              <a:t>conscious</a:t>
            </a:r>
            <a:endParaRPr lang="en-GB" sz="24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6BDD19-8B12-1766-F92C-1CAFEC4CDDE7}"/>
              </a:ext>
            </a:extLst>
          </p:cNvPr>
          <p:cNvSpPr txBox="1"/>
          <p:nvPr/>
        </p:nvSpPr>
        <p:spPr>
          <a:xfrm>
            <a:off x="1683705" y="6100355"/>
            <a:ext cx="137800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rPr>
              <a:t>malicious</a:t>
            </a:r>
            <a:endParaRPr lang="en-GB" sz="24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D73330-8499-4DD3-13DF-8DB646A21294}"/>
              </a:ext>
            </a:extLst>
          </p:cNvPr>
          <p:cNvSpPr txBox="1"/>
          <p:nvPr/>
        </p:nvSpPr>
        <p:spPr>
          <a:xfrm>
            <a:off x="3445108" y="4626582"/>
            <a:ext cx="133870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rPr>
              <a:t>ferocious</a:t>
            </a:r>
            <a:endParaRPr lang="en-GB" sz="24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B529C6-D1CA-48B2-C7F4-59E9A5117E7C}"/>
              </a:ext>
            </a:extLst>
          </p:cNvPr>
          <p:cNvSpPr txBox="1"/>
          <p:nvPr/>
        </p:nvSpPr>
        <p:spPr>
          <a:xfrm>
            <a:off x="2659614" y="5371146"/>
            <a:ext cx="125034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0"/>
                <a:ea typeface="Sassoon Infant 2023" panose="02000503030000020003" pitchFamily="2" charset="0"/>
              </a:rPr>
              <a:t>gracious</a:t>
            </a:r>
            <a:endParaRPr lang="en-GB" sz="2400" baseline="0" dirty="0">
              <a:solidFill>
                <a:srgbClr val="FF3760"/>
              </a:solidFill>
              <a:latin typeface="EdSh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4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23456-3B23-068B-3822-793109E3C5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17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E54BB-71DA-64F1-377A-F2B2653AE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ferocious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B03943-4D4E-04C2-356F-424C028B0BE3}"/>
              </a:ext>
            </a:extLst>
          </p:cNvPr>
          <p:cNvSpPr/>
          <p:nvPr/>
        </p:nvSpPr>
        <p:spPr>
          <a:xfrm>
            <a:off x="2155507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EdShed" pitchFamily="2" charset="0"/>
              </a:rPr>
              <a:t>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7EF5DE-6873-E62D-5DA5-28E573E8D703}"/>
              </a:ext>
            </a:extLst>
          </p:cNvPr>
          <p:cNvSpPr/>
          <p:nvPr/>
        </p:nvSpPr>
        <p:spPr>
          <a:xfrm>
            <a:off x="6880898" y="2142423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EdShed" pitchFamily="2" charset="0"/>
              </a:rPr>
              <a:t>In a Sentence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77FB3A-7B2D-9B80-FAB0-BDEA98530CF9}"/>
              </a:ext>
            </a:extLst>
          </p:cNvPr>
          <p:cNvSpPr/>
          <p:nvPr/>
        </p:nvSpPr>
        <p:spPr>
          <a:xfrm>
            <a:off x="2189803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EdShed" pitchFamily="2" charset="0"/>
              </a:rPr>
              <a:t>Synonyms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1E22D-BD47-E090-8964-5888DBDEF7FB}"/>
              </a:ext>
            </a:extLst>
          </p:cNvPr>
          <p:cNvSpPr/>
          <p:nvPr/>
        </p:nvSpPr>
        <p:spPr>
          <a:xfrm>
            <a:off x="6810351" y="4173050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EdShed" pitchFamily="2" charset="0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3482000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2C2B-1A8E-03B4-12C5-57DA6B3710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18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D2253-D3BC-0477-4BF9-160094489B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US" dirty="0"/>
              <a:t>ferocious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24D1A-FBEE-AFD4-0BD3-1BBA502F0D0E}"/>
              </a:ext>
            </a:extLst>
          </p:cNvPr>
          <p:cNvSpPr txBox="1"/>
          <p:nvPr/>
        </p:nvSpPr>
        <p:spPr>
          <a:xfrm>
            <a:off x="2456735" y="2818904"/>
            <a:ext cx="25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Very aggressive or violent; very strong.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58D5B-1655-F11C-5DD2-3F722BDC9709}"/>
              </a:ext>
            </a:extLst>
          </p:cNvPr>
          <p:cNvSpPr txBox="1"/>
          <p:nvPr/>
        </p:nvSpPr>
        <p:spPr>
          <a:xfrm>
            <a:off x="5704980" y="2763225"/>
            <a:ext cx="3013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3760"/>
                </a:solidFill>
                <a:latin typeface="EdShed" pitchFamily="2" charset="0"/>
              </a:rPr>
              <a:t>The misty jungle was full of </a:t>
            </a:r>
            <a:r>
              <a:rPr lang="en-US" dirty="0">
                <a:latin typeface="EdShed" pitchFamily="2" charset="0"/>
              </a:rPr>
              <a:t>ferocious</a:t>
            </a:r>
            <a:r>
              <a:rPr lang="en-US" dirty="0">
                <a:solidFill>
                  <a:srgbClr val="FF3760"/>
                </a:solidFill>
                <a:latin typeface="EdShed" pitchFamily="2" charset="0"/>
              </a:rPr>
              <a:t> animals just waiting to eat the lost explorers.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A3F6F-CC61-B262-53CA-CE3E0AB899D4}"/>
              </a:ext>
            </a:extLst>
          </p:cNvPr>
          <p:cNvSpPr txBox="1"/>
          <p:nvPr/>
        </p:nvSpPr>
        <p:spPr>
          <a:xfrm>
            <a:off x="2272870" y="4852900"/>
            <a:ext cx="3050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brutal, fierce, frightful, merciless, ravenous, savage, vicious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FD7A8F-6E03-E86D-0B2C-659F084754A3}"/>
              </a:ext>
            </a:extLst>
          </p:cNvPr>
          <p:cNvSpPr txBox="1"/>
          <p:nvPr/>
        </p:nvSpPr>
        <p:spPr>
          <a:xfrm>
            <a:off x="6318778" y="5020041"/>
            <a:ext cx="1786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calm, gentle, merciful, tame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B284ED-718C-AF68-8A9A-B2E5BB400BCC}"/>
              </a:ext>
            </a:extLst>
          </p:cNvPr>
          <p:cNvSpPr/>
          <p:nvPr/>
        </p:nvSpPr>
        <p:spPr>
          <a:xfrm>
            <a:off x="2155507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EdShed" pitchFamily="2" charset="0"/>
              </a:rPr>
              <a:t>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7FB283-D9E8-3BA3-9FC3-B6ABAF02498B}"/>
              </a:ext>
            </a:extLst>
          </p:cNvPr>
          <p:cNvSpPr/>
          <p:nvPr/>
        </p:nvSpPr>
        <p:spPr>
          <a:xfrm>
            <a:off x="6880898" y="2142423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EdShed" pitchFamily="2" charset="0"/>
              </a:rPr>
              <a:t>In a Sentence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551C1-0753-7D5A-BF0F-A53FA3BEB19E}"/>
              </a:ext>
            </a:extLst>
          </p:cNvPr>
          <p:cNvSpPr/>
          <p:nvPr/>
        </p:nvSpPr>
        <p:spPr>
          <a:xfrm>
            <a:off x="2189803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EdShed" pitchFamily="2" charset="0"/>
              </a:rPr>
              <a:t>Synonyms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F729E6-EB18-11B2-E44A-5C9E294C2EE6}"/>
              </a:ext>
            </a:extLst>
          </p:cNvPr>
          <p:cNvSpPr/>
          <p:nvPr/>
        </p:nvSpPr>
        <p:spPr>
          <a:xfrm>
            <a:off x="6810351" y="4173050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EdShed" pitchFamily="2" charset="0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16314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DC601AE-679C-B077-D05C-17A04DF03E03}"/>
              </a:ext>
            </a:extLst>
          </p:cNvPr>
          <p:cNvGrpSpPr/>
          <p:nvPr/>
        </p:nvGrpSpPr>
        <p:grpSpPr>
          <a:xfrm>
            <a:off x="4795616" y="1677463"/>
            <a:ext cx="2611124" cy="5016961"/>
            <a:chOff x="996207" y="1699548"/>
            <a:chExt cx="2611124" cy="501696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03FBF9-8804-E665-FB24-C6C5807E5633}"/>
                </a:ext>
              </a:extLst>
            </p:cNvPr>
            <p:cNvSpPr txBox="1"/>
            <p:nvPr/>
          </p:nvSpPr>
          <p:spPr>
            <a:xfrm>
              <a:off x="1244857" y="1699548"/>
              <a:ext cx="2111914" cy="7018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GB" sz="4000" dirty="0">
                  <a:latin typeface="EdShed"/>
                </a:rPr>
                <a:t>s c a r _</a:t>
              </a:r>
              <a:endParaRPr lang="en-GB" sz="4000" i="0" dirty="0">
                <a:latin typeface="EdShed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3E3603-A9B5-80D8-D6F5-090E01485EED}"/>
                </a:ext>
              </a:extLst>
            </p:cNvPr>
            <p:cNvGrpSpPr/>
            <p:nvPr/>
          </p:nvGrpSpPr>
          <p:grpSpPr>
            <a:xfrm>
              <a:off x="996207" y="1778053"/>
              <a:ext cx="2611124" cy="4938456"/>
              <a:chOff x="996207" y="1778053"/>
              <a:chExt cx="2611124" cy="4938456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F963370-15A6-81D0-9572-52712766B87B}"/>
                  </a:ext>
                </a:extLst>
              </p:cNvPr>
              <p:cNvGrpSpPr/>
              <p:nvPr/>
            </p:nvGrpSpPr>
            <p:grpSpPr>
              <a:xfrm>
                <a:off x="996207" y="1778053"/>
                <a:ext cx="2611124" cy="4938456"/>
                <a:chOff x="4563866" y="2015374"/>
                <a:chExt cx="2611124" cy="4938456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4581BA3-E1C1-B44E-200C-55A67E78D79F}"/>
                    </a:ext>
                  </a:extLst>
                </p:cNvPr>
                <p:cNvSpPr txBox="1"/>
                <p:nvPr/>
              </p:nvSpPr>
              <p:spPr>
                <a:xfrm>
                  <a:off x="4896858" y="3663674"/>
                  <a:ext cx="1991287" cy="7078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GB" sz="4000" dirty="0">
                      <a:latin typeface="EdShed"/>
                    </a:rPr>
                    <a:t>s _ a r e</a:t>
                  </a:r>
                  <a:endParaRPr lang="en-GB" sz="4000" i="0" dirty="0">
                    <a:latin typeface="EdShed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774640E-0660-601D-4AB7-0C51CF83EDC6}"/>
                    </a:ext>
                  </a:extLst>
                </p:cNvPr>
                <p:cNvSpPr txBox="1"/>
                <p:nvPr/>
              </p:nvSpPr>
              <p:spPr>
                <a:xfrm>
                  <a:off x="4563866" y="5394532"/>
                  <a:ext cx="2598833" cy="7078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GB" sz="4000" dirty="0">
                      <a:latin typeface="EdShed"/>
                    </a:rPr>
                    <a:t> s h a r _</a:t>
                  </a:r>
                  <a:endParaRPr lang="en-GB" sz="4000" i="0" dirty="0">
                    <a:latin typeface="EdShed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EB75243-3BF9-C3C7-3E7A-3A97C60A0379}"/>
                    </a:ext>
                  </a:extLst>
                </p:cNvPr>
                <p:cNvSpPr txBox="1"/>
                <p:nvPr/>
              </p:nvSpPr>
              <p:spPr>
                <a:xfrm>
                  <a:off x="4773537" y="4552608"/>
                  <a:ext cx="2196629" cy="7078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GB" sz="4000" dirty="0">
                      <a:latin typeface="EdShed"/>
                    </a:rPr>
                    <a:t>s h a r _</a:t>
                  </a:r>
                  <a:endParaRPr lang="en-GB" sz="4000" i="0" dirty="0">
                    <a:latin typeface="EdShed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3707149-2C24-419F-5276-340CC89DD51B}"/>
                    </a:ext>
                  </a:extLst>
                </p:cNvPr>
                <p:cNvSpPr txBox="1"/>
                <p:nvPr/>
              </p:nvSpPr>
              <p:spPr>
                <a:xfrm>
                  <a:off x="4734324" y="2814461"/>
                  <a:ext cx="2389092" cy="70788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GB" sz="4000" dirty="0">
                      <a:latin typeface="EdShed"/>
                    </a:rPr>
                    <a:t>s _ a r e </a:t>
                  </a:r>
                  <a:endParaRPr lang="en-GB" sz="4000" i="0" dirty="0">
                    <a:latin typeface="EdShed"/>
                  </a:endParaRPr>
                </a:p>
              </p:txBody>
            </p: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7E74FF-8EA7-B5BB-90AA-8C2BDF278844}"/>
                    </a:ext>
                  </a:extLst>
                </p:cNvPr>
                <p:cNvGrpSpPr/>
                <p:nvPr/>
              </p:nvGrpSpPr>
              <p:grpSpPr>
                <a:xfrm>
                  <a:off x="4573872" y="2015374"/>
                  <a:ext cx="2601118" cy="4824000"/>
                  <a:chOff x="3494880" y="2061274"/>
                  <a:chExt cx="2601118" cy="4824000"/>
                </a:xfrm>
              </p:grpSpPr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8CD680DB-20F0-40C1-D0AA-E40BE5988181}"/>
                      </a:ext>
                    </a:extLst>
                  </p:cNvPr>
                  <p:cNvCxnSpPr/>
                  <p:nvPr/>
                </p:nvCxnSpPr>
                <p:spPr>
                  <a:xfrm>
                    <a:off x="3494880" y="2061274"/>
                    <a:ext cx="0" cy="4824000"/>
                  </a:xfrm>
                  <a:prstGeom prst="line">
                    <a:avLst/>
                  </a:prstGeom>
                  <a:ln w="127000" cap="rnd">
                    <a:solidFill>
                      <a:srgbClr val="9452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BBA4BFC7-F068-30B4-ABE2-6221B619BC1D}"/>
                      </a:ext>
                    </a:extLst>
                  </p:cNvPr>
                  <p:cNvCxnSpPr/>
                  <p:nvPr/>
                </p:nvCxnSpPr>
                <p:spPr>
                  <a:xfrm>
                    <a:off x="6095998" y="2061274"/>
                    <a:ext cx="0" cy="4824000"/>
                  </a:xfrm>
                  <a:prstGeom prst="line">
                    <a:avLst/>
                  </a:prstGeom>
                  <a:ln w="127000" cap="rnd">
                    <a:solidFill>
                      <a:srgbClr val="9452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0AF4BCA1-2B7F-3B07-1568-948BEA7444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94880" y="2812009"/>
                    <a:ext cx="2592000" cy="0"/>
                  </a:xfrm>
                  <a:prstGeom prst="line">
                    <a:avLst/>
                  </a:prstGeom>
                  <a:ln w="127000" cap="rnd">
                    <a:solidFill>
                      <a:srgbClr val="9452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BE83AB03-36B8-E457-876E-EB341F2D14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500752" y="3621045"/>
                    <a:ext cx="2592000" cy="0"/>
                  </a:xfrm>
                  <a:prstGeom prst="line">
                    <a:avLst/>
                  </a:prstGeom>
                  <a:ln w="127000" cap="rnd">
                    <a:solidFill>
                      <a:srgbClr val="9452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20AE8642-7395-EA2F-C673-05DD0F2387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94880" y="4497809"/>
                    <a:ext cx="2582882" cy="0"/>
                  </a:xfrm>
                  <a:prstGeom prst="line">
                    <a:avLst/>
                  </a:prstGeom>
                  <a:ln w="127000" cap="rnd">
                    <a:solidFill>
                      <a:srgbClr val="9452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555F6B95-0813-8B29-2018-EC56A99784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494880" y="5363025"/>
                    <a:ext cx="2582882" cy="0"/>
                  </a:xfrm>
                  <a:prstGeom prst="line">
                    <a:avLst/>
                  </a:prstGeom>
                  <a:ln w="127000" cap="rnd">
                    <a:solidFill>
                      <a:srgbClr val="9452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F53370F-1C2C-4D37-0C9F-8B586B9779CB}"/>
                    </a:ext>
                  </a:extLst>
                </p:cNvPr>
                <p:cNvSpPr txBox="1"/>
                <p:nvPr/>
              </p:nvSpPr>
              <p:spPr>
                <a:xfrm>
                  <a:off x="5219381" y="6245944"/>
                  <a:ext cx="134601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GB" sz="4000" dirty="0">
                      <a:latin typeface="EdShed"/>
                    </a:rPr>
                    <a:t>shark</a:t>
                  </a:r>
                  <a:endParaRPr lang="en-GB" sz="4000" i="0" dirty="0">
                    <a:latin typeface="EdShed" pitchFamily="2" charset="77"/>
                  </a:endParaRPr>
                </a:p>
              </p:txBody>
            </p:sp>
          </p:grp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8F623051-58DD-6D4D-7F8F-3EFD58B008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6213" y="5900389"/>
                <a:ext cx="2582882" cy="0"/>
              </a:xfrm>
              <a:prstGeom prst="line">
                <a:avLst/>
              </a:prstGeom>
              <a:ln w="127000" cap="rnd">
                <a:solidFill>
                  <a:srgbClr val="9452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Climb the ladder by swapping one sound </a:t>
            </a:r>
          </a:p>
          <a:p>
            <a:r>
              <a:rPr lang="en-GB" dirty="0">
                <a:solidFill>
                  <a:schemeClr val="tx1"/>
                </a:solidFill>
              </a:rPr>
              <a:t>each time to create a different word.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570018-9C13-C5B0-E252-B5558886D5AF}"/>
              </a:ext>
            </a:extLst>
          </p:cNvPr>
          <p:cNvSpPr txBox="1"/>
          <p:nvPr/>
        </p:nvSpPr>
        <p:spPr>
          <a:xfrm>
            <a:off x="6642608" y="5125253"/>
            <a:ext cx="441147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rgbClr val="FF3760"/>
                </a:solidFill>
                <a:latin typeface="EdShed"/>
              </a:rPr>
              <a:t>p</a:t>
            </a:r>
            <a:endParaRPr lang="en-GB" sz="4000" i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0111A3-FE35-8A91-67FE-B07DF62D7C1D}"/>
              </a:ext>
            </a:extLst>
          </p:cNvPr>
          <p:cNvSpPr txBox="1"/>
          <p:nvPr/>
        </p:nvSpPr>
        <p:spPr>
          <a:xfrm>
            <a:off x="6576635" y="4265845"/>
            <a:ext cx="452368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rgbClr val="FF3760"/>
                </a:solidFill>
                <a:latin typeface="EdShed"/>
              </a:rPr>
              <a:t>e</a:t>
            </a:r>
            <a:endParaRPr lang="en-GB" sz="4000" i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153E28-0892-FFED-4115-A278CB775ED8}"/>
              </a:ext>
            </a:extLst>
          </p:cNvPr>
          <p:cNvSpPr txBox="1"/>
          <p:nvPr/>
        </p:nvSpPr>
        <p:spPr>
          <a:xfrm>
            <a:off x="5527294" y="3370941"/>
            <a:ext cx="44114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rgbClr val="FF3760"/>
                </a:solidFill>
                <a:latin typeface="EdShed"/>
              </a:rPr>
              <a:t>t</a:t>
            </a:r>
            <a:endParaRPr lang="en-GB" sz="4000" i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E9BDFF-7F8B-0204-FD8A-39938B09C6C7}"/>
              </a:ext>
            </a:extLst>
          </p:cNvPr>
          <p:cNvSpPr txBox="1"/>
          <p:nvPr/>
        </p:nvSpPr>
        <p:spPr>
          <a:xfrm>
            <a:off x="5527294" y="2529353"/>
            <a:ext cx="441146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rgbClr val="FF3760"/>
                </a:solidFill>
                <a:latin typeface="EdShed"/>
              </a:rPr>
              <a:t>c</a:t>
            </a:r>
            <a:endParaRPr lang="en-GB" sz="4000" i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2481757-ABA8-47E7-C08B-F7B0ABC74769}"/>
              </a:ext>
            </a:extLst>
          </p:cNvPr>
          <p:cNvSpPr txBox="1"/>
          <p:nvPr/>
        </p:nvSpPr>
        <p:spPr>
          <a:xfrm>
            <a:off x="6600614" y="1643783"/>
            <a:ext cx="393056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 sz="4000" dirty="0">
                <a:solidFill>
                  <a:srgbClr val="FF3760"/>
                </a:solidFill>
                <a:latin typeface="EdShed"/>
              </a:rPr>
              <a:t>f</a:t>
            </a:r>
            <a:endParaRPr lang="en-GB" sz="4000" i="0" dirty="0">
              <a:solidFill>
                <a:srgbClr val="FF3760"/>
              </a:solidFill>
              <a:latin typeface="EdShed"/>
            </a:endParaRPr>
          </a:p>
        </p:txBody>
      </p:sp>
      <p:pic>
        <p:nvPicPr>
          <p:cNvPr id="23" name="Picture 22" descr="A cartoon shark with black background&#10;&#10;AI-generated content may be incorrect.">
            <a:extLst>
              <a:ext uri="{FF2B5EF4-FFF2-40B4-BE49-F238E27FC236}">
                <a16:creationId xmlns:a16="http://schemas.microsoft.com/office/drawing/2014/main" id="{A85B99DC-CD45-B54D-62B9-389F63B37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489" y="5813582"/>
            <a:ext cx="1494847" cy="789078"/>
          </a:xfrm>
          <a:prstGeom prst="rect">
            <a:avLst/>
          </a:prstGeom>
        </p:spPr>
      </p:pic>
      <p:pic>
        <p:nvPicPr>
          <p:cNvPr id="28" name="Picture 27" descr="A cartoon star with eyes and a line&#10;&#10;AI-generated content may be incorrect.">
            <a:extLst>
              <a:ext uri="{FF2B5EF4-FFF2-40B4-BE49-F238E27FC236}">
                <a16:creationId xmlns:a16="http://schemas.microsoft.com/office/drawing/2014/main" id="{741777DD-A307-5D76-A8B0-A43440A56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68251" y="3315739"/>
            <a:ext cx="1782000" cy="952791"/>
          </a:xfrm>
          <a:prstGeom prst="rect">
            <a:avLst/>
          </a:prstGeom>
        </p:spPr>
      </p:pic>
      <p:pic>
        <p:nvPicPr>
          <p:cNvPr id="32" name="Picture 31" descr="A cartoon of a child covering his face with his hands&#10;&#10;AI-generated content may be incorrect.">
            <a:extLst>
              <a:ext uri="{FF2B5EF4-FFF2-40B4-BE49-F238E27FC236}">
                <a16:creationId xmlns:a16="http://schemas.microsoft.com/office/drawing/2014/main" id="{273B3171-5C7F-A1F3-3711-94E4BF6B2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650" y="2379349"/>
            <a:ext cx="1534782" cy="1015638"/>
          </a:xfrm>
          <a:prstGeom prst="rect">
            <a:avLst/>
          </a:prstGeom>
        </p:spPr>
      </p:pic>
      <p:pic>
        <p:nvPicPr>
          <p:cNvPr id="25" name="Picture 24" descr="A red and silver needle with a red ball&#10;&#10;AI-generated content may be incorrect.">
            <a:extLst>
              <a:ext uri="{FF2B5EF4-FFF2-40B4-BE49-F238E27FC236}">
                <a16:creationId xmlns:a16="http://schemas.microsoft.com/office/drawing/2014/main" id="{9F30E238-F87F-5617-D31E-8A48C5FE4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541760" y="4773001"/>
            <a:ext cx="1192589" cy="1332525"/>
          </a:xfrm>
          <a:prstGeom prst="rect">
            <a:avLst/>
          </a:prstGeom>
        </p:spPr>
      </p:pic>
      <p:pic>
        <p:nvPicPr>
          <p:cNvPr id="27" name="Picture 26" descr="A cartoon of kids playing with toys&#10;&#10;AI-generated content may be incorrect.">
            <a:extLst>
              <a:ext uri="{FF2B5EF4-FFF2-40B4-BE49-F238E27FC236}">
                <a16:creationId xmlns:a16="http://schemas.microsoft.com/office/drawing/2014/main" id="{C2FCE418-8B79-6BAF-C751-313D4F83F8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234" y="4216350"/>
            <a:ext cx="1618018" cy="8413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AE96FED-073A-8D3B-72EE-39C7150E82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7316" y="1755968"/>
            <a:ext cx="620414" cy="117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2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19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800" dirty="0"/>
              <a:t>Word Spotter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B2F0B-92AB-8E37-5080-F57EEEF859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Clap your hands when you see one of this week’s words.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C5CA935-5210-DF8C-F40A-7A566B23306C}"/>
              </a:ext>
            </a:extLst>
          </p:cNvPr>
          <p:cNvSpPr/>
          <p:nvPr/>
        </p:nvSpPr>
        <p:spPr>
          <a:xfrm>
            <a:off x="1703083" y="2646433"/>
            <a:ext cx="203252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FF7E79"/>
                </a:solidFill>
                <a:latin typeface="EdShed" pitchFamily="2" charset="0"/>
              </a:rPr>
              <a:t>malicious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C631073-C4EF-606A-2B5F-48A62B05B566}"/>
              </a:ext>
            </a:extLst>
          </p:cNvPr>
          <p:cNvSpPr/>
          <p:nvPr/>
        </p:nvSpPr>
        <p:spPr>
          <a:xfrm>
            <a:off x="9798249" y="3055200"/>
            <a:ext cx="184184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FF7E79"/>
                </a:solidFill>
                <a:latin typeface="EdShed" pitchFamily="2" charset="0"/>
              </a:rPr>
              <a:t>precious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1CD2B7-85E3-AA74-92E2-923D96A0E303}"/>
              </a:ext>
            </a:extLst>
          </p:cNvPr>
          <p:cNvSpPr/>
          <p:nvPr/>
        </p:nvSpPr>
        <p:spPr>
          <a:xfrm>
            <a:off x="7502122" y="2732740"/>
            <a:ext cx="1870877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FF9300"/>
                </a:solidFill>
                <a:latin typeface="EdShed" pitchFamily="2" charset="0"/>
              </a:rPr>
              <a:t>spacious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5660B9-00BD-2998-439A-792BB7CC80D9}"/>
              </a:ext>
            </a:extLst>
          </p:cNvPr>
          <p:cNvSpPr/>
          <p:nvPr/>
        </p:nvSpPr>
        <p:spPr>
          <a:xfrm>
            <a:off x="4791114" y="5081464"/>
            <a:ext cx="197638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9437FF"/>
                </a:solidFill>
                <a:latin typeface="EdShed" pitchFamily="2" charset="0"/>
              </a:rPr>
              <a:t>ferocious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673E0E3-3D03-42FA-6DD3-5568B81FFE65}"/>
              </a:ext>
            </a:extLst>
          </p:cNvPr>
          <p:cNvSpPr/>
          <p:nvPr/>
        </p:nvSpPr>
        <p:spPr>
          <a:xfrm>
            <a:off x="475377" y="5142796"/>
            <a:ext cx="1756925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6561FF"/>
                </a:solidFill>
                <a:latin typeface="EdShed" pitchFamily="2" charset="0"/>
              </a:rPr>
              <a:t>luscious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830B520-E153-044F-0047-88BB6DFF8A5D}"/>
              </a:ext>
            </a:extLst>
          </p:cNvPr>
          <p:cNvSpPr/>
          <p:nvPr/>
        </p:nvSpPr>
        <p:spPr>
          <a:xfrm>
            <a:off x="4605395" y="3993960"/>
            <a:ext cx="2174387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0096FF"/>
                </a:solidFill>
                <a:latin typeface="EdShed" pitchFamily="2" charset="0"/>
              </a:rPr>
              <a:t>suspicious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6E06F05-BF00-3CEB-9C01-0EB0C4EF293C}"/>
              </a:ext>
            </a:extLst>
          </p:cNvPr>
          <p:cNvSpPr/>
          <p:nvPr/>
        </p:nvSpPr>
        <p:spPr>
          <a:xfrm>
            <a:off x="7361308" y="4879859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FF9300"/>
                </a:solidFill>
                <a:latin typeface="EdShed" pitchFamily="2" charset="0"/>
              </a:rPr>
              <a:t>conscious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A3F4203-A4D9-D660-0EEB-AC728A2398E9}"/>
              </a:ext>
            </a:extLst>
          </p:cNvPr>
          <p:cNvSpPr/>
          <p:nvPr/>
        </p:nvSpPr>
        <p:spPr>
          <a:xfrm>
            <a:off x="2559808" y="5732752"/>
            <a:ext cx="187014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0096FF"/>
                </a:solidFill>
                <a:latin typeface="EdShed" pitchFamily="2" charset="0"/>
              </a:rPr>
              <a:t>gracious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44EC4FB-977E-3299-64E9-6396F48CB8DC}"/>
              </a:ext>
            </a:extLst>
          </p:cNvPr>
          <p:cNvSpPr/>
          <p:nvPr/>
        </p:nvSpPr>
        <p:spPr>
          <a:xfrm>
            <a:off x="7002725" y="5800433"/>
            <a:ext cx="189562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F139C4"/>
                </a:solidFill>
                <a:latin typeface="EdShed" pitchFamily="2" charset="0"/>
              </a:rPr>
              <a:t>delicious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6CF988D-8232-795D-E538-4EEBB305C3A5}"/>
              </a:ext>
            </a:extLst>
          </p:cNvPr>
          <p:cNvSpPr/>
          <p:nvPr/>
        </p:nvSpPr>
        <p:spPr>
          <a:xfrm>
            <a:off x="7226883" y="3798927"/>
            <a:ext cx="20160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25D160"/>
                </a:solidFill>
                <a:latin typeface="EdShed" pitchFamily="2" charset="0"/>
              </a:rPr>
              <a:t>atrocious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AFDC43B-4E89-8A78-CA3A-949054421D8F}"/>
              </a:ext>
            </a:extLst>
          </p:cNvPr>
          <p:cNvSpPr/>
          <p:nvPr/>
        </p:nvSpPr>
        <p:spPr>
          <a:xfrm>
            <a:off x="2062464" y="4341400"/>
            <a:ext cx="21859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6561FF"/>
                </a:solidFill>
                <a:latin typeface="EdShed" pitchFamily="2" charset="0"/>
              </a:rPr>
              <a:t>melodious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CBEC0A8-C7CB-376D-09B8-BE798999E680}"/>
              </a:ext>
            </a:extLst>
          </p:cNvPr>
          <p:cNvSpPr/>
          <p:nvPr/>
        </p:nvSpPr>
        <p:spPr>
          <a:xfrm>
            <a:off x="3747451" y="1929899"/>
            <a:ext cx="1645368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20D160"/>
                </a:solidFill>
                <a:latin typeface="EdShed" pitchFamily="2" charset="0"/>
              </a:rPr>
              <a:t>various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9822FCA-6637-DD1D-D2E5-B7B59B621E9A}"/>
              </a:ext>
            </a:extLst>
          </p:cNvPr>
          <p:cNvSpPr/>
          <p:nvPr/>
        </p:nvSpPr>
        <p:spPr>
          <a:xfrm>
            <a:off x="417805" y="1816371"/>
            <a:ext cx="2123251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FF9300"/>
                </a:solidFill>
                <a:latin typeface="EdShed" pitchFamily="2" charset="0"/>
              </a:rPr>
              <a:t>ambitious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B78233F-FE88-00F6-3B6C-16F08B34D38E}"/>
              </a:ext>
            </a:extLst>
          </p:cNvPr>
          <p:cNvSpPr/>
          <p:nvPr/>
        </p:nvSpPr>
        <p:spPr>
          <a:xfrm>
            <a:off x="674460" y="3519879"/>
            <a:ext cx="2324493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20D160"/>
                </a:solidFill>
                <a:latin typeface="EdShed" pitchFamily="2" charset="0"/>
              </a:rPr>
              <a:t>mysterious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9AB1E2C-0D31-3C9B-2B00-B9D02F592DEF}"/>
              </a:ext>
            </a:extLst>
          </p:cNvPr>
          <p:cNvSpPr/>
          <p:nvPr/>
        </p:nvSpPr>
        <p:spPr>
          <a:xfrm>
            <a:off x="9301246" y="1922204"/>
            <a:ext cx="206386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F139C4"/>
                </a:solidFill>
                <a:latin typeface="EdShed" pitchFamily="2" charset="0"/>
              </a:rPr>
              <a:t>infectious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042BB6E-F5A3-868A-4D12-E6B164C16DA9}"/>
              </a:ext>
            </a:extLst>
          </p:cNvPr>
          <p:cNvSpPr/>
          <p:nvPr/>
        </p:nvSpPr>
        <p:spPr>
          <a:xfrm>
            <a:off x="9664141" y="4086831"/>
            <a:ext cx="2110055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F139C4"/>
                </a:solidFill>
                <a:latin typeface="EdShed" pitchFamily="2" charset="0"/>
              </a:rPr>
              <a:t>victorious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70A8DD9-FE2F-8F1E-8771-BA4C4BF74CE5}"/>
              </a:ext>
            </a:extLst>
          </p:cNvPr>
          <p:cNvSpPr/>
          <p:nvPr/>
        </p:nvSpPr>
        <p:spPr>
          <a:xfrm>
            <a:off x="4491806" y="2836894"/>
            <a:ext cx="209356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6561FF"/>
                </a:solidFill>
                <a:latin typeface="EdShed" pitchFamily="2" charset="0"/>
              </a:rPr>
              <a:t>nutritious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7106C8E-ACA3-5E62-941D-9B53078C4ACC}"/>
              </a:ext>
            </a:extLst>
          </p:cNvPr>
          <p:cNvSpPr/>
          <p:nvPr/>
        </p:nvSpPr>
        <p:spPr>
          <a:xfrm>
            <a:off x="6735832" y="1842462"/>
            <a:ext cx="186348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3600" dirty="0">
                <a:solidFill>
                  <a:srgbClr val="FF3760"/>
                </a:solidFill>
                <a:latin typeface="EdShed" pitchFamily="2" charset="0"/>
              </a:rPr>
              <a:t>cautious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472E6EA-78F9-7EB9-FF1C-73E3D1860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503388" y="5056489"/>
            <a:ext cx="1270808" cy="13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4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7C209-4657-A880-0793-AC5ACA8544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20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195AFE-F66A-5373-BCC1-DD26563CE551}"/>
              </a:ext>
            </a:extLst>
          </p:cNvPr>
          <p:cNvSpPr/>
          <p:nvPr/>
        </p:nvSpPr>
        <p:spPr>
          <a:xfrm>
            <a:off x="2155507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EdShed" pitchFamily="2" charset="0"/>
              </a:rPr>
              <a:t>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BC4E8E-91A5-1BAE-DAFB-53EFB17E9CBD}"/>
              </a:ext>
            </a:extLst>
          </p:cNvPr>
          <p:cNvSpPr/>
          <p:nvPr/>
        </p:nvSpPr>
        <p:spPr>
          <a:xfrm>
            <a:off x="6880898" y="2142423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EdShed" pitchFamily="2" charset="0"/>
              </a:rPr>
              <a:t>In a Sentence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85C677-D02F-2443-0C77-4DFC6B0030C2}"/>
              </a:ext>
            </a:extLst>
          </p:cNvPr>
          <p:cNvSpPr/>
          <p:nvPr/>
        </p:nvSpPr>
        <p:spPr>
          <a:xfrm>
            <a:off x="2189803" y="4195446"/>
            <a:ext cx="1733721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EdShed" pitchFamily="2" charset="0"/>
              </a:rPr>
              <a:t>Synonyms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323DDC-1DF8-17DD-9F97-75ADB9478716}"/>
              </a:ext>
            </a:extLst>
          </p:cNvPr>
          <p:cNvSpPr/>
          <p:nvPr/>
        </p:nvSpPr>
        <p:spPr>
          <a:xfrm>
            <a:off x="6810351" y="4173050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600" b="1" dirty="0">
                <a:latin typeface="EdShed" pitchFamily="2" charset="0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177570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0658A3C-AE8C-718E-9402-2216D88EB6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2.21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ea typeface="Sassoon Infant 2023" panose="02000503030000020003" pitchFamily="2" charset="0"/>
              </a:rPr>
              <a:t>Word cards for </a:t>
            </a:r>
            <a:r>
              <a:rPr lang="en-GB" dirty="0"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 </a:t>
            </a:r>
            <a:endParaRPr lang="en-GB" dirty="0">
              <a:ea typeface="Sassoon Infant 2023" panose="02000503030000020003" pitchFamily="2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215607"/>
              </p:ext>
            </p:extLst>
          </p:nvPr>
        </p:nvGraphicFramePr>
        <p:xfrm>
          <a:off x="301170" y="1736034"/>
          <a:ext cx="11586030" cy="484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22190"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suspicious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ferocious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luscious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gracious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precious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22190"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malicious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delicious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conscious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atrocious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b="0" i="0" dirty="0">
                          <a:solidFill>
                            <a:schemeClr val="tx1"/>
                          </a:solidFill>
                          <a:latin typeface="EdShed" pitchFamily="2" charset="0"/>
                        </a:rPr>
                        <a:t>spacious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361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3C85A-0E75-FB69-AA54-B203CC1A09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22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3ED29-C638-0E08-75D1-915C122E0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ea typeface="Sassoon Infant 2023" panose="02000503030000020003" pitchFamily="2" charset="0"/>
              </a:rPr>
              <a:t>Sorting Mat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7B7F2-89C7-45FD-8A61-FF6F4A8E6D96}"/>
              </a:ext>
            </a:extLst>
          </p:cNvPr>
          <p:cNvGrpSpPr/>
          <p:nvPr/>
        </p:nvGrpSpPr>
        <p:grpSpPr>
          <a:xfrm>
            <a:off x="939574" y="1712460"/>
            <a:ext cx="4949999" cy="2377460"/>
            <a:chOff x="970380" y="1699208"/>
            <a:chExt cx="4949999" cy="2377460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A0C49CB7-226F-340B-A111-ED192F706988}"/>
                </a:ext>
              </a:extLst>
            </p:cNvPr>
            <p:cNvSpPr>
              <a:spLocks/>
            </p:cNvSpPr>
            <p:nvPr/>
          </p:nvSpPr>
          <p:spPr>
            <a:xfrm>
              <a:off x="970380" y="1699208"/>
              <a:ext cx="4949999" cy="2377460"/>
            </a:xfrm>
            <a:prstGeom prst="plaque">
              <a:avLst/>
            </a:prstGeom>
            <a:noFill/>
            <a:ln w="50800">
              <a:solidFill>
                <a:srgbClr val="FF93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2B9C81AE-0141-725C-DE74-26945EB74BF8}"/>
                </a:ext>
              </a:extLst>
            </p:cNvPr>
            <p:cNvSpPr txBox="1"/>
            <p:nvPr/>
          </p:nvSpPr>
          <p:spPr>
            <a:xfrm>
              <a:off x="2724179" y="1831631"/>
              <a:ext cx="1466689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b="1" dirty="0">
                  <a:solidFill>
                    <a:srgbClr val="FF9300"/>
                  </a:solidFill>
                  <a:latin typeface="EdShed" pitchFamily="2" charset="0"/>
                </a:rPr>
                <a:t>5 Sounds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A334CC-F88C-F319-EDC3-8F1EF4D94CFB}"/>
              </a:ext>
            </a:extLst>
          </p:cNvPr>
          <p:cNvGrpSpPr/>
          <p:nvPr/>
        </p:nvGrpSpPr>
        <p:grpSpPr>
          <a:xfrm>
            <a:off x="6307498" y="1712460"/>
            <a:ext cx="4950000" cy="2377460"/>
            <a:chOff x="6307498" y="1699208"/>
            <a:chExt cx="4950000" cy="2377460"/>
          </a:xfrm>
        </p:grpSpPr>
        <p:sp>
          <p:nvSpPr>
            <p:cNvPr id="15" name="Plaque 14">
              <a:extLst>
                <a:ext uri="{FF2B5EF4-FFF2-40B4-BE49-F238E27FC236}">
                  <a16:creationId xmlns:a16="http://schemas.microsoft.com/office/drawing/2014/main" id="{6A43982C-3A26-EB54-1C3D-DD2E0D5EAEFA}"/>
                </a:ext>
              </a:extLst>
            </p:cNvPr>
            <p:cNvSpPr>
              <a:spLocks/>
            </p:cNvSpPr>
            <p:nvPr/>
          </p:nvSpPr>
          <p:spPr>
            <a:xfrm>
              <a:off x="6307498" y="1699208"/>
              <a:ext cx="4950000" cy="2377460"/>
            </a:xfrm>
            <a:prstGeom prst="plaque">
              <a:avLst/>
            </a:prstGeom>
            <a:noFill/>
            <a:ln w="50800">
              <a:solidFill>
                <a:srgbClr val="FF4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5">
              <a:extLst>
                <a:ext uri="{FF2B5EF4-FFF2-40B4-BE49-F238E27FC236}">
                  <a16:creationId xmlns:a16="http://schemas.microsoft.com/office/drawing/2014/main" id="{2AD300B3-FE22-9716-7656-0AFC7DE3DFE7}"/>
                </a:ext>
              </a:extLst>
            </p:cNvPr>
            <p:cNvSpPr txBox="1"/>
            <p:nvPr/>
          </p:nvSpPr>
          <p:spPr>
            <a:xfrm>
              <a:off x="7947022" y="1831631"/>
              <a:ext cx="1670952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b="1" dirty="0">
                  <a:solidFill>
                    <a:srgbClr val="FF40FF"/>
                  </a:solidFill>
                  <a:latin typeface="EdShed" pitchFamily="2" charset="0"/>
                </a:rPr>
                <a:t>6 Sounds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9B78FE-9A35-0EC6-6172-EE4FB173CA95}"/>
              </a:ext>
            </a:extLst>
          </p:cNvPr>
          <p:cNvGrpSpPr/>
          <p:nvPr/>
        </p:nvGrpSpPr>
        <p:grpSpPr>
          <a:xfrm>
            <a:off x="951719" y="4222846"/>
            <a:ext cx="4949999" cy="2381732"/>
            <a:chOff x="951719" y="4236098"/>
            <a:chExt cx="4949999" cy="2381732"/>
          </a:xfrm>
        </p:grpSpPr>
        <p:sp>
          <p:nvSpPr>
            <p:cNvPr id="5" name="Plaque 4">
              <a:extLst>
                <a:ext uri="{FF2B5EF4-FFF2-40B4-BE49-F238E27FC236}">
                  <a16:creationId xmlns:a16="http://schemas.microsoft.com/office/drawing/2014/main" id="{11434923-77BB-6D48-C66B-746342C8F47C}"/>
                </a:ext>
              </a:extLst>
            </p:cNvPr>
            <p:cNvSpPr>
              <a:spLocks/>
            </p:cNvSpPr>
            <p:nvPr/>
          </p:nvSpPr>
          <p:spPr>
            <a:xfrm>
              <a:off x="951719" y="4236098"/>
              <a:ext cx="4949999" cy="2381732"/>
            </a:xfrm>
            <a:prstGeom prst="plaque">
              <a:avLst/>
            </a:prstGeom>
            <a:noFill/>
            <a:ln w="50800">
              <a:solidFill>
                <a:srgbClr val="219C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2F86117-8416-233B-C194-EEC0E7EEFABC}"/>
                </a:ext>
              </a:extLst>
            </p:cNvPr>
            <p:cNvSpPr txBox="1"/>
            <p:nvPr/>
          </p:nvSpPr>
          <p:spPr>
            <a:xfrm>
              <a:off x="2589072" y="4357232"/>
              <a:ext cx="1651001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b="1" dirty="0">
                  <a:solidFill>
                    <a:srgbClr val="219CEE"/>
                  </a:solidFill>
                  <a:latin typeface="EdShed" pitchFamily="2" charset="0"/>
                </a:rPr>
                <a:t>7 Sounds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B79CF6A-2295-B106-EDE3-A8C4533B0154}"/>
              </a:ext>
            </a:extLst>
          </p:cNvPr>
          <p:cNvGrpSpPr/>
          <p:nvPr/>
        </p:nvGrpSpPr>
        <p:grpSpPr>
          <a:xfrm>
            <a:off x="6307498" y="4222847"/>
            <a:ext cx="4950000" cy="2381387"/>
            <a:chOff x="6307498" y="4236099"/>
            <a:chExt cx="4950000" cy="2381387"/>
          </a:xfrm>
        </p:grpSpPr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A9CEF1C2-E502-2C61-E9D2-E4A7CF343C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07498" y="4236099"/>
              <a:ext cx="4950000" cy="2381387"/>
            </a:xfrm>
            <a:prstGeom prst="plaque">
              <a:avLst/>
            </a:prstGeom>
            <a:noFill/>
            <a:ln w="50800">
              <a:solidFill>
                <a:srgbClr val="25D1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15">
              <a:extLst>
                <a:ext uri="{FF2B5EF4-FFF2-40B4-BE49-F238E27FC236}">
                  <a16:creationId xmlns:a16="http://schemas.microsoft.com/office/drawing/2014/main" id="{80D822EE-A1D0-FCC0-E542-7E477C28AE1D}"/>
                </a:ext>
              </a:extLst>
            </p:cNvPr>
            <p:cNvSpPr txBox="1"/>
            <p:nvPr/>
          </p:nvSpPr>
          <p:spPr>
            <a:xfrm>
              <a:off x="8070878" y="4357232"/>
              <a:ext cx="1423240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 b="1" dirty="0">
                  <a:solidFill>
                    <a:srgbClr val="25D160"/>
                  </a:solidFill>
                  <a:latin typeface="EdShed" pitchFamily="2" charset="0"/>
                </a:rPr>
                <a:t>8 Sounds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267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AC1D7-C09A-C26C-0039-8D846F56C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F68F9F-4484-D07D-3AA6-61B76098E2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41BEA-1366-0D39-3058-81CF466B72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>
            <a:spAutoFit/>
          </a:bodyPr>
          <a:lstStyle/>
          <a:p>
            <a:r>
              <a:rPr lang="en-GB" dirty="0"/>
              <a:t>Optional Activity One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2476C49-9038-C179-84B3-0433FE04A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Put your new words in alphabetical order.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C2DAF95-EF11-4F7E-8F0A-1CF10CF3AC28}"/>
              </a:ext>
            </a:extLst>
          </p:cNvPr>
          <p:cNvSpPr txBox="1">
            <a:spLocks/>
          </p:cNvSpPr>
          <p:nvPr/>
        </p:nvSpPr>
        <p:spPr>
          <a:xfrm>
            <a:off x="439584" y="6120690"/>
            <a:ext cx="9827434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spc="600" dirty="0">
                <a:solidFill>
                  <a:srgbClr val="3372DC"/>
                </a:solidFill>
                <a:latin typeface="EdShed" pitchFamily="2" charset="0"/>
              </a:rPr>
              <a:t>a</a:t>
            </a:r>
            <a:r>
              <a:rPr lang="en-US" sz="2400" b="0" spc="600" dirty="0">
                <a:solidFill>
                  <a:schemeClr val="tx1"/>
                </a:solidFill>
                <a:latin typeface="EdShed" pitchFamily="2" charset="0"/>
              </a:rPr>
              <a:t> b c d </a:t>
            </a:r>
            <a:r>
              <a:rPr lang="en-US" sz="2400" b="0" spc="600" dirty="0">
                <a:solidFill>
                  <a:srgbClr val="3372DC"/>
                </a:solidFill>
                <a:latin typeface="EdShed" pitchFamily="2" charset="0"/>
              </a:rPr>
              <a:t>e</a:t>
            </a:r>
            <a:r>
              <a:rPr lang="en-US" sz="2400" b="0" spc="600" dirty="0">
                <a:solidFill>
                  <a:schemeClr val="tx1"/>
                </a:solidFill>
                <a:latin typeface="EdShed" pitchFamily="2" charset="0"/>
              </a:rPr>
              <a:t> f g h </a:t>
            </a:r>
            <a:r>
              <a:rPr lang="en-US" sz="2400" b="0" spc="600" dirty="0">
                <a:solidFill>
                  <a:srgbClr val="3372DC"/>
                </a:solidFill>
                <a:latin typeface="EdShed" pitchFamily="2" charset="0"/>
              </a:rPr>
              <a:t>i</a:t>
            </a:r>
            <a:r>
              <a:rPr lang="en-US" sz="2400" b="0" spc="600" dirty="0">
                <a:solidFill>
                  <a:schemeClr val="tx1"/>
                </a:solidFill>
                <a:latin typeface="EdShed" pitchFamily="2" charset="0"/>
              </a:rPr>
              <a:t> j k l m n </a:t>
            </a:r>
            <a:r>
              <a:rPr lang="en-US" sz="2400" b="0" spc="600" dirty="0">
                <a:solidFill>
                  <a:srgbClr val="3372DC"/>
                </a:solidFill>
                <a:latin typeface="EdShed" pitchFamily="2" charset="0"/>
              </a:rPr>
              <a:t>o</a:t>
            </a:r>
            <a:r>
              <a:rPr lang="en-US" sz="2400" b="0" spc="600" dirty="0">
                <a:solidFill>
                  <a:schemeClr val="tx1"/>
                </a:solidFill>
                <a:latin typeface="EdShed" pitchFamily="2" charset="0"/>
              </a:rPr>
              <a:t> p q r s t </a:t>
            </a:r>
            <a:r>
              <a:rPr lang="en-US" sz="2400" b="0" spc="600" dirty="0">
                <a:solidFill>
                  <a:srgbClr val="3372DC"/>
                </a:solidFill>
                <a:latin typeface="EdShed" pitchFamily="2" charset="0"/>
              </a:rPr>
              <a:t>u</a:t>
            </a:r>
            <a:r>
              <a:rPr lang="en-US" sz="2400" b="0" spc="600" dirty="0">
                <a:solidFill>
                  <a:schemeClr val="tx1"/>
                </a:solidFill>
                <a:latin typeface="EdShed" pitchFamily="2" charset="0"/>
              </a:rPr>
              <a:t> v w x y z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2A590B2-9BC7-1374-5EEB-5D93E415223D}"/>
              </a:ext>
            </a:extLst>
          </p:cNvPr>
          <p:cNvSpPr txBox="1">
            <a:spLocks/>
          </p:cNvSpPr>
          <p:nvPr/>
        </p:nvSpPr>
        <p:spPr>
          <a:xfrm>
            <a:off x="10361234" y="4686078"/>
            <a:ext cx="1378006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malicious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F7EDDC9-1FF5-5253-CEC5-812BBA923AB2}"/>
              </a:ext>
            </a:extLst>
          </p:cNvPr>
          <p:cNvSpPr txBox="1">
            <a:spLocks/>
          </p:cNvSpPr>
          <p:nvPr/>
        </p:nvSpPr>
        <p:spPr>
          <a:xfrm>
            <a:off x="10425067" y="3734798"/>
            <a:ext cx="1250342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gracious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F4BA3B1-DA86-B6C0-9C82-AA704E738A70}"/>
              </a:ext>
            </a:extLst>
          </p:cNvPr>
          <p:cNvSpPr txBox="1">
            <a:spLocks/>
          </p:cNvSpPr>
          <p:nvPr/>
        </p:nvSpPr>
        <p:spPr>
          <a:xfrm>
            <a:off x="10346551" y="2307878"/>
            <a:ext cx="1407372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conscious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EC0FFE4-7B93-093B-D25B-F11D03D01CF6}"/>
              </a:ext>
            </a:extLst>
          </p:cNvPr>
          <p:cNvSpPr txBox="1">
            <a:spLocks/>
          </p:cNvSpPr>
          <p:nvPr/>
        </p:nvSpPr>
        <p:spPr>
          <a:xfrm>
            <a:off x="10373835" y="1832238"/>
            <a:ext cx="1352806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atrocious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A29EE73E-4CB2-8225-3720-3D69C8171CA2}"/>
              </a:ext>
            </a:extLst>
          </p:cNvPr>
          <p:cNvSpPr txBox="1">
            <a:spLocks/>
          </p:cNvSpPr>
          <p:nvPr/>
        </p:nvSpPr>
        <p:spPr>
          <a:xfrm>
            <a:off x="10408747" y="2783518"/>
            <a:ext cx="128298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delicious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0674027B-D128-1C1A-CD0C-353A200D134F}"/>
              </a:ext>
            </a:extLst>
          </p:cNvPr>
          <p:cNvSpPr txBox="1">
            <a:spLocks/>
          </p:cNvSpPr>
          <p:nvPr/>
        </p:nvSpPr>
        <p:spPr>
          <a:xfrm>
            <a:off x="10328660" y="6112995"/>
            <a:ext cx="1443151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suspicious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EE4B976-9E0A-63EA-EB0F-8AF4EE09B379}"/>
              </a:ext>
            </a:extLst>
          </p:cNvPr>
          <p:cNvSpPr txBox="1">
            <a:spLocks/>
          </p:cNvSpPr>
          <p:nvPr/>
        </p:nvSpPr>
        <p:spPr>
          <a:xfrm>
            <a:off x="10380887" y="3259158"/>
            <a:ext cx="133870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ferocious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5E31CD8B-191A-2FB4-D176-38D329445553}"/>
              </a:ext>
            </a:extLst>
          </p:cNvPr>
          <p:cNvSpPr txBox="1">
            <a:spLocks/>
          </p:cNvSpPr>
          <p:nvPr/>
        </p:nvSpPr>
        <p:spPr>
          <a:xfrm>
            <a:off x="10466007" y="4210438"/>
            <a:ext cx="1168461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luscious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77467547-2102-F902-D6FD-BEC918E5480A}"/>
              </a:ext>
            </a:extLst>
          </p:cNvPr>
          <p:cNvSpPr txBox="1">
            <a:spLocks/>
          </p:cNvSpPr>
          <p:nvPr/>
        </p:nvSpPr>
        <p:spPr>
          <a:xfrm>
            <a:off x="10433562" y="5161718"/>
            <a:ext cx="123335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precious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2851ADBD-39D6-440E-B386-11CF0637A2B8}"/>
              </a:ext>
            </a:extLst>
          </p:cNvPr>
          <p:cNvSpPr txBox="1">
            <a:spLocks/>
          </p:cNvSpPr>
          <p:nvPr/>
        </p:nvSpPr>
        <p:spPr>
          <a:xfrm>
            <a:off x="10416924" y="5637358"/>
            <a:ext cx="1266629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  <a:latin typeface="EdShed" pitchFamily="2" charset="0"/>
              </a:rPr>
              <a:t>spacious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E1E936B-3C79-3D6D-8643-A857B867CCA8}"/>
              </a:ext>
            </a:extLst>
          </p:cNvPr>
          <p:cNvSpPr/>
          <p:nvPr/>
        </p:nvSpPr>
        <p:spPr>
          <a:xfrm>
            <a:off x="671855" y="3494315"/>
            <a:ext cx="2458884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suspicious</a:t>
            </a:r>
            <a:endParaRPr lang="en-GB" sz="3200" dirty="0">
              <a:latin typeface="EdShed" pitchFamily="2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FD1BEB7-F537-6C8E-FB1C-9ABAEA71D870}"/>
              </a:ext>
            </a:extLst>
          </p:cNvPr>
          <p:cNvSpPr/>
          <p:nvPr/>
        </p:nvSpPr>
        <p:spPr>
          <a:xfrm>
            <a:off x="3130739" y="2349600"/>
            <a:ext cx="200493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spacious</a:t>
            </a:r>
            <a:endParaRPr lang="en-GB" sz="3200" dirty="0">
              <a:latin typeface="EdShed" pitchFamily="2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B2C4D00-E7EE-4E7C-5415-C25F8DB60BEE}"/>
              </a:ext>
            </a:extLst>
          </p:cNvPr>
          <p:cNvSpPr/>
          <p:nvPr/>
        </p:nvSpPr>
        <p:spPr>
          <a:xfrm>
            <a:off x="5193753" y="3494315"/>
            <a:ext cx="2342720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malicious</a:t>
            </a:r>
            <a:endParaRPr lang="en-GB" sz="3200" dirty="0">
              <a:latin typeface="EdShed" pitchFamily="2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854DCCA-FA41-C159-617D-795DCC1C21E6}"/>
              </a:ext>
            </a:extLst>
          </p:cNvPr>
          <p:cNvSpPr/>
          <p:nvPr/>
        </p:nvSpPr>
        <p:spPr>
          <a:xfrm>
            <a:off x="7536473" y="2349600"/>
            <a:ext cx="2121094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ferocious</a:t>
            </a:r>
            <a:endParaRPr lang="en-GB" sz="3200" dirty="0">
              <a:latin typeface="EdShed" pitchFamily="2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8BA763-5087-599E-FDF7-852419187D03}"/>
              </a:ext>
            </a:extLst>
          </p:cNvPr>
          <p:cNvSpPr/>
          <p:nvPr/>
        </p:nvSpPr>
        <p:spPr>
          <a:xfrm>
            <a:off x="5485887" y="234960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luscious</a:t>
            </a:r>
            <a:endParaRPr lang="en-GB" sz="3200" dirty="0">
              <a:latin typeface="EdShed" pitchFamily="2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A263EC9-244F-5C35-84F6-DAA2D0600F54}"/>
              </a:ext>
            </a:extLst>
          </p:cNvPr>
          <p:cNvSpPr/>
          <p:nvPr/>
        </p:nvSpPr>
        <p:spPr>
          <a:xfrm>
            <a:off x="7536473" y="3494315"/>
            <a:ext cx="2121094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delicious</a:t>
            </a:r>
            <a:endParaRPr lang="en-GB" sz="3200" dirty="0">
              <a:latin typeface="EdShed" pitchFamily="2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9E9D5222-5868-58F3-0F91-CAD9B85C3557}"/>
              </a:ext>
            </a:extLst>
          </p:cNvPr>
          <p:cNvSpPr/>
          <p:nvPr/>
        </p:nvSpPr>
        <p:spPr>
          <a:xfrm>
            <a:off x="3072657" y="4639030"/>
            <a:ext cx="212109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gracious</a:t>
            </a:r>
            <a:endParaRPr lang="en-GB" sz="3200" dirty="0">
              <a:latin typeface="EdShed" pitchFamily="2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860EF64F-7FED-EF9C-F0AE-F50899EC743B}"/>
              </a:ext>
            </a:extLst>
          </p:cNvPr>
          <p:cNvSpPr/>
          <p:nvPr/>
        </p:nvSpPr>
        <p:spPr>
          <a:xfrm>
            <a:off x="5193753" y="4639030"/>
            <a:ext cx="2342720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precious</a:t>
            </a:r>
            <a:endParaRPr lang="en-GB" sz="3200" dirty="0">
              <a:latin typeface="EdShed" pitchFamily="2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EC0F025-6F8F-D1C7-6AE3-E2831D126B6A}"/>
              </a:ext>
            </a:extLst>
          </p:cNvPr>
          <p:cNvSpPr/>
          <p:nvPr/>
        </p:nvSpPr>
        <p:spPr>
          <a:xfrm>
            <a:off x="858978" y="2349600"/>
            <a:ext cx="2084638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conscious</a:t>
            </a:r>
            <a:endParaRPr lang="en-GB" sz="3200" dirty="0">
              <a:latin typeface="EdShed" pitchFamily="2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751B0123-2CB2-7220-5481-5D371402B8D1}"/>
              </a:ext>
            </a:extLst>
          </p:cNvPr>
          <p:cNvSpPr/>
          <p:nvPr/>
        </p:nvSpPr>
        <p:spPr>
          <a:xfrm>
            <a:off x="3130739" y="3494315"/>
            <a:ext cx="200493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EdShed"/>
              </a:rPr>
              <a:t>atrocious</a:t>
            </a:r>
            <a:endParaRPr lang="en-GB" sz="3200" dirty="0">
              <a:latin typeface="EdSh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7 L 0.67266 0.2939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33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2164 0.2939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003 0.2939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-0.34453 0.2939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1254 0.2939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05859 0.2784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51563 0.2715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18594 0.2763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-0.16081 0.27245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7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12669 0.2710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3BD80-256C-602D-6560-C6CDD383F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A71D96-1924-74CD-4E61-06FCDE8DAA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D1DB6-B2DB-D204-774C-696E529BDB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The digraphs and trigraphs have been removed from this week’s words. </a:t>
            </a:r>
            <a:r>
              <a:rPr lang="en-US" b="1" dirty="0">
                <a:solidFill>
                  <a:srgbClr val="3372DC"/>
                </a:solidFill>
              </a:rPr>
              <a:t>Can you work out which words are which?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055A1-BF3A-8629-AD48-DA18BAB22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Optional Activity Two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22718D8-F182-31AF-90DD-149CA3489E4F}"/>
              </a:ext>
            </a:extLst>
          </p:cNvPr>
          <p:cNvSpPr txBox="1">
            <a:spLocks/>
          </p:cNvSpPr>
          <p:nvPr/>
        </p:nvSpPr>
        <p:spPr>
          <a:xfrm>
            <a:off x="1588587" y="3048881"/>
            <a:ext cx="3754554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s p a _ _  _ _ s 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62E81F5-6AA6-8956-D787-A6117B896B23}"/>
              </a:ext>
            </a:extLst>
          </p:cNvPr>
          <p:cNvSpPr txBox="1">
            <a:spLocks/>
          </p:cNvSpPr>
          <p:nvPr/>
        </p:nvSpPr>
        <p:spPr>
          <a:xfrm>
            <a:off x="6816158" y="2099652"/>
            <a:ext cx="3520515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l u _ _ _  _ _ 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C005248-141E-DD84-5DF5-8880B289CFAF}"/>
              </a:ext>
            </a:extLst>
          </p:cNvPr>
          <p:cNvSpPr txBox="1">
            <a:spLocks/>
          </p:cNvSpPr>
          <p:nvPr/>
        </p:nvSpPr>
        <p:spPr>
          <a:xfrm>
            <a:off x="1696373" y="2101279"/>
            <a:ext cx="3538982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p r e _ _  _ _ 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311CC7-357E-AD10-A524-4010E3FDB1BA}"/>
              </a:ext>
            </a:extLst>
          </p:cNvPr>
          <p:cNvGrpSpPr/>
          <p:nvPr/>
        </p:nvGrpSpPr>
        <p:grpSpPr>
          <a:xfrm>
            <a:off x="2890139" y="2020825"/>
            <a:ext cx="1951145" cy="521297"/>
            <a:chOff x="2708625" y="1863913"/>
            <a:chExt cx="1951145" cy="5212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0285D54-ECEF-8955-BDEE-51DF98147D0D}"/>
                </a:ext>
              </a:extLst>
            </p:cNvPr>
            <p:cNvGrpSpPr/>
            <p:nvPr/>
          </p:nvGrpSpPr>
          <p:grpSpPr>
            <a:xfrm>
              <a:off x="2708625" y="1863913"/>
              <a:ext cx="850460" cy="521297"/>
              <a:chOff x="9564679" y="4376654"/>
              <a:chExt cx="850460" cy="521297"/>
            </a:xfrm>
          </p:grpSpPr>
          <p:sp>
            <p:nvSpPr>
              <p:cNvPr id="37" name="Text Placeholder 1">
                <a:extLst>
                  <a:ext uri="{FF2B5EF4-FFF2-40B4-BE49-F238E27FC236}">
                    <a16:creationId xmlns:a16="http://schemas.microsoft.com/office/drawing/2014/main" id="{CD032A50-B016-533A-EFA8-55E5AA94B0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4679" y="4376654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38" name="Text Placeholder 1">
                <a:extLst>
                  <a:ext uri="{FF2B5EF4-FFF2-40B4-BE49-F238E27FC236}">
                    <a16:creationId xmlns:a16="http://schemas.microsoft.com/office/drawing/2014/main" id="{B3973B82-CB9A-15A0-14A4-0AE9E9C6F1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7423" y="4376654"/>
                <a:ext cx="3177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i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21F5751-1319-15E3-3180-50AEC0C916E2}"/>
                </a:ext>
              </a:extLst>
            </p:cNvPr>
            <p:cNvGrpSpPr/>
            <p:nvPr/>
          </p:nvGrpSpPr>
          <p:grpSpPr>
            <a:xfrm>
              <a:off x="3736242" y="1863913"/>
              <a:ext cx="923528" cy="521297"/>
              <a:chOff x="8817170" y="4794205"/>
              <a:chExt cx="923528" cy="521297"/>
            </a:xfrm>
          </p:grpSpPr>
          <p:sp>
            <p:nvSpPr>
              <p:cNvPr id="49" name="Text Placeholder 1">
                <a:extLst>
                  <a:ext uri="{FF2B5EF4-FFF2-40B4-BE49-F238E27FC236}">
                    <a16:creationId xmlns:a16="http://schemas.microsoft.com/office/drawing/2014/main" id="{04C9F719-D6F8-196B-9555-2EADABC21DF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17170" y="4794205"/>
                <a:ext cx="479619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o</a:t>
                </a:r>
              </a:p>
            </p:txBody>
          </p:sp>
          <p:sp>
            <p:nvSpPr>
              <p:cNvPr id="50" name="Text Placeholder 1">
                <a:extLst>
                  <a:ext uri="{FF2B5EF4-FFF2-40B4-BE49-F238E27FC236}">
                    <a16:creationId xmlns:a16="http://schemas.microsoft.com/office/drawing/2014/main" id="{DACBAC5E-CCE6-64AA-45F5-1660D7BBD7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62682" y="4794205"/>
                <a:ext cx="4780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u</a:t>
                </a:r>
              </a:p>
            </p:txBody>
          </p:sp>
        </p:grpSp>
      </p:grp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10812EAE-8FE9-E3FE-6914-BAEC0D3AD8D3}"/>
              </a:ext>
            </a:extLst>
          </p:cNvPr>
          <p:cNvSpPr txBox="1">
            <a:spLocks/>
          </p:cNvSpPr>
          <p:nvPr/>
        </p:nvSpPr>
        <p:spPr>
          <a:xfrm>
            <a:off x="6555413" y="3047660"/>
            <a:ext cx="4042004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a t r o _ _  _ _ s 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2B188AC8-1F79-2B1C-D2DA-BCD285E8F43A}"/>
              </a:ext>
            </a:extLst>
          </p:cNvPr>
          <p:cNvSpPr txBox="1">
            <a:spLocks/>
          </p:cNvSpPr>
          <p:nvPr/>
        </p:nvSpPr>
        <p:spPr>
          <a:xfrm>
            <a:off x="1494812" y="3996483"/>
            <a:ext cx="3942105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d e l i _ _  _ _ s 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34D6B456-0F14-792B-CB05-438797F26CB9}"/>
              </a:ext>
            </a:extLst>
          </p:cNvPr>
          <p:cNvSpPr txBox="1">
            <a:spLocks/>
          </p:cNvSpPr>
          <p:nvPr/>
        </p:nvSpPr>
        <p:spPr>
          <a:xfrm>
            <a:off x="6519602" y="3995668"/>
            <a:ext cx="4113626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m a l i _ _  _ _ s 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2C17F367-8C1E-8FEC-08C8-F620CC84CFBC}"/>
              </a:ext>
            </a:extLst>
          </p:cNvPr>
          <p:cNvSpPr txBox="1">
            <a:spLocks/>
          </p:cNvSpPr>
          <p:nvPr/>
        </p:nvSpPr>
        <p:spPr>
          <a:xfrm>
            <a:off x="1616224" y="4944085"/>
            <a:ext cx="3699281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g r a _ _  _ _ s 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D87D7B75-7812-BAC7-B6D1-AD4092DA6EEE}"/>
              </a:ext>
            </a:extLst>
          </p:cNvPr>
          <p:cNvSpPr txBox="1">
            <a:spLocks/>
          </p:cNvSpPr>
          <p:nvPr/>
        </p:nvSpPr>
        <p:spPr>
          <a:xfrm>
            <a:off x="6579619" y="4943676"/>
            <a:ext cx="3993593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f e r o _ _  _ _ s 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F394DBA8-A508-1D43-D966-7863F09C6AE5}"/>
              </a:ext>
            </a:extLst>
          </p:cNvPr>
          <p:cNvSpPr txBox="1">
            <a:spLocks/>
          </p:cNvSpPr>
          <p:nvPr/>
        </p:nvSpPr>
        <p:spPr>
          <a:xfrm>
            <a:off x="1258369" y="5891686"/>
            <a:ext cx="4414991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s u s p i _ _  _ _ s 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01F3F976-BCAF-8E51-2A76-FC88D486AECB}"/>
              </a:ext>
            </a:extLst>
          </p:cNvPr>
          <p:cNvSpPr txBox="1">
            <a:spLocks/>
          </p:cNvSpPr>
          <p:nvPr/>
        </p:nvSpPr>
        <p:spPr>
          <a:xfrm>
            <a:off x="6455642" y="5891685"/>
            <a:ext cx="4241546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c o n _ _ _  _ _ 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A9AE9E-049E-39E1-4D9F-34B78843A673}"/>
              </a:ext>
            </a:extLst>
          </p:cNvPr>
          <p:cNvGrpSpPr/>
          <p:nvPr/>
        </p:nvGrpSpPr>
        <p:grpSpPr>
          <a:xfrm>
            <a:off x="2850473" y="2971358"/>
            <a:ext cx="1950597" cy="521297"/>
            <a:chOff x="2708625" y="1863913"/>
            <a:chExt cx="1950597" cy="52129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3BBB93-B15B-DB07-58FB-07BD797CF9A0}"/>
                </a:ext>
              </a:extLst>
            </p:cNvPr>
            <p:cNvGrpSpPr/>
            <p:nvPr/>
          </p:nvGrpSpPr>
          <p:grpSpPr>
            <a:xfrm>
              <a:off x="2708625" y="1863913"/>
              <a:ext cx="850460" cy="521297"/>
              <a:chOff x="9564679" y="4376654"/>
              <a:chExt cx="850460" cy="521297"/>
            </a:xfrm>
          </p:grpSpPr>
          <p:sp>
            <p:nvSpPr>
              <p:cNvPr id="44" name="Text Placeholder 1">
                <a:extLst>
                  <a:ext uri="{FF2B5EF4-FFF2-40B4-BE49-F238E27FC236}">
                    <a16:creationId xmlns:a16="http://schemas.microsoft.com/office/drawing/2014/main" id="{271F4EC5-BB0B-2CED-9958-4C406CABA9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4679" y="4376654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57" name="Text Placeholder 1">
                <a:extLst>
                  <a:ext uri="{FF2B5EF4-FFF2-40B4-BE49-F238E27FC236}">
                    <a16:creationId xmlns:a16="http://schemas.microsoft.com/office/drawing/2014/main" id="{DF57A2DD-692A-05AF-B9D8-A59782A020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7423" y="4376654"/>
                <a:ext cx="3177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i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28A057D-5F0A-74BB-D2C9-676CFB5ADBC1}"/>
                </a:ext>
              </a:extLst>
            </p:cNvPr>
            <p:cNvGrpSpPr/>
            <p:nvPr/>
          </p:nvGrpSpPr>
          <p:grpSpPr>
            <a:xfrm>
              <a:off x="3742190" y="1863913"/>
              <a:ext cx="917032" cy="521297"/>
              <a:chOff x="8823118" y="4794205"/>
              <a:chExt cx="917032" cy="521297"/>
            </a:xfrm>
          </p:grpSpPr>
          <p:sp>
            <p:nvSpPr>
              <p:cNvPr id="39" name="Text Placeholder 1">
                <a:extLst>
                  <a:ext uri="{FF2B5EF4-FFF2-40B4-BE49-F238E27FC236}">
                    <a16:creationId xmlns:a16="http://schemas.microsoft.com/office/drawing/2014/main" id="{B7247935-A18A-4966-E204-14F20087E2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23118" y="4794205"/>
                <a:ext cx="479619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o</a:t>
                </a:r>
              </a:p>
            </p:txBody>
          </p:sp>
          <p:sp>
            <p:nvSpPr>
              <p:cNvPr id="42" name="Text Placeholder 1">
                <a:extLst>
                  <a:ext uri="{FF2B5EF4-FFF2-40B4-BE49-F238E27FC236}">
                    <a16:creationId xmlns:a16="http://schemas.microsoft.com/office/drawing/2014/main" id="{9A5AB0CF-A301-D9A6-5735-9B490EAE37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62134" y="4794205"/>
                <a:ext cx="4780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u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2C83E6F-7E4A-C712-98D3-AAB0E1D790F4}"/>
              </a:ext>
            </a:extLst>
          </p:cNvPr>
          <p:cNvGrpSpPr/>
          <p:nvPr/>
        </p:nvGrpSpPr>
        <p:grpSpPr>
          <a:xfrm>
            <a:off x="2936265" y="3916028"/>
            <a:ext cx="1962843" cy="521297"/>
            <a:chOff x="2720981" y="1863913"/>
            <a:chExt cx="1962843" cy="521297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94A7D12-4EF6-0978-A497-249DAFD7BEAB}"/>
                </a:ext>
              </a:extLst>
            </p:cNvPr>
            <p:cNvGrpSpPr/>
            <p:nvPr/>
          </p:nvGrpSpPr>
          <p:grpSpPr>
            <a:xfrm>
              <a:off x="2720981" y="1863913"/>
              <a:ext cx="838104" cy="521297"/>
              <a:chOff x="9577035" y="4376654"/>
              <a:chExt cx="838104" cy="521297"/>
            </a:xfrm>
          </p:grpSpPr>
          <p:sp>
            <p:nvSpPr>
              <p:cNvPr id="63" name="Text Placeholder 1">
                <a:extLst>
                  <a:ext uri="{FF2B5EF4-FFF2-40B4-BE49-F238E27FC236}">
                    <a16:creationId xmlns:a16="http://schemas.microsoft.com/office/drawing/2014/main" id="{6F38065C-EC8B-D6F8-72D5-87911F71D1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77035" y="4376654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64" name="Text Placeholder 1">
                <a:extLst>
                  <a:ext uri="{FF2B5EF4-FFF2-40B4-BE49-F238E27FC236}">
                    <a16:creationId xmlns:a16="http://schemas.microsoft.com/office/drawing/2014/main" id="{FF398900-6256-BF57-7D1B-46BEB3E3CA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7423" y="4376654"/>
                <a:ext cx="3177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i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D153513-D9F5-7629-A5B9-9D2820A99E9C}"/>
                </a:ext>
              </a:extLst>
            </p:cNvPr>
            <p:cNvGrpSpPr/>
            <p:nvPr/>
          </p:nvGrpSpPr>
          <p:grpSpPr>
            <a:xfrm>
              <a:off x="3758998" y="1863913"/>
              <a:ext cx="924826" cy="521297"/>
              <a:chOff x="8839926" y="4794205"/>
              <a:chExt cx="924826" cy="521297"/>
            </a:xfrm>
          </p:grpSpPr>
          <p:sp>
            <p:nvSpPr>
              <p:cNvPr id="61" name="Text Placeholder 1">
                <a:extLst>
                  <a:ext uri="{FF2B5EF4-FFF2-40B4-BE49-F238E27FC236}">
                    <a16:creationId xmlns:a16="http://schemas.microsoft.com/office/drawing/2014/main" id="{ACA63DF0-828F-A421-0198-AF54C13E9F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9926" y="4794205"/>
                <a:ext cx="479619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o</a:t>
                </a:r>
              </a:p>
            </p:txBody>
          </p:sp>
          <p:sp>
            <p:nvSpPr>
              <p:cNvPr id="62" name="Text Placeholder 1">
                <a:extLst>
                  <a:ext uri="{FF2B5EF4-FFF2-40B4-BE49-F238E27FC236}">
                    <a16:creationId xmlns:a16="http://schemas.microsoft.com/office/drawing/2014/main" id="{D6F831E3-EEEF-DB70-2BD5-3F922057D9C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86736" y="4794205"/>
                <a:ext cx="4780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u</a:t>
                </a: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4455F22-0E36-6764-2D69-0A1FA6321B48}"/>
              </a:ext>
            </a:extLst>
          </p:cNvPr>
          <p:cNvGrpSpPr/>
          <p:nvPr/>
        </p:nvGrpSpPr>
        <p:grpSpPr>
          <a:xfrm>
            <a:off x="2824300" y="4866809"/>
            <a:ext cx="1948370" cy="521297"/>
            <a:chOff x="2720981" y="1863913"/>
            <a:chExt cx="1948370" cy="52129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1D4DF39-66CD-647F-28FF-4D0C4D170854}"/>
                </a:ext>
              </a:extLst>
            </p:cNvPr>
            <p:cNvGrpSpPr/>
            <p:nvPr/>
          </p:nvGrpSpPr>
          <p:grpSpPr>
            <a:xfrm>
              <a:off x="2720981" y="1863913"/>
              <a:ext cx="838104" cy="521297"/>
              <a:chOff x="9577035" y="4376654"/>
              <a:chExt cx="838104" cy="521297"/>
            </a:xfrm>
          </p:grpSpPr>
          <p:sp>
            <p:nvSpPr>
              <p:cNvPr id="70" name="Text Placeholder 1">
                <a:extLst>
                  <a:ext uri="{FF2B5EF4-FFF2-40B4-BE49-F238E27FC236}">
                    <a16:creationId xmlns:a16="http://schemas.microsoft.com/office/drawing/2014/main" id="{985BD901-0CE9-8621-F621-39B635C65E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77035" y="4376654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71" name="Text Placeholder 1">
                <a:extLst>
                  <a:ext uri="{FF2B5EF4-FFF2-40B4-BE49-F238E27FC236}">
                    <a16:creationId xmlns:a16="http://schemas.microsoft.com/office/drawing/2014/main" id="{6D0B5CFB-99CF-974D-0615-3705F41C36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7423" y="4376654"/>
                <a:ext cx="3177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i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24AAF71-9535-16AC-2578-5E619EA4424F}"/>
                </a:ext>
              </a:extLst>
            </p:cNvPr>
            <p:cNvGrpSpPr/>
            <p:nvPr/>
          </p:nvGrpSpPr>
          <p:grpSpPr>
            <a:xfrm>
              <a:off x="3758287" y="1863913"/>
              <a:ext cx="911064" cy="521297"/>
              <a:chOff x="8839215" y="4794205"/>
              <a:chExt cx="911064" cy="521297"/>
            </a:xfrm>
          </p:grpSpPr>
          <p:sp>
            <p:nvSpPr>
              <p:cNvPr id="68" name="Text Placeholder 1">
                <a:extLst>
                  <a:ext uri="{FF2B5EF4-FFF2-40B4-BE49-F238E27FC236}">
                    <a16:creationId xmlns:a16="http://schemas.microsoft.com/office/drawing/2014/main" id="{351F8177-301F-BEC8-DB90-8BDAE14BBF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9215" y="4794205"/>
                <a:ext cx="479619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o</a:t>
                </a:r>
              </a:p>
            </p:txBody>
          </p:sp>
          <p:sp>
            <p:nvSpPr>
              <p:cNvPr id="69" name="Text Placeholder 1">
                <a:extLst>
                  <a:ext uri="{FF2B5EF4-FFF2-40B4-BE49-F238E27FC236}">
                    <a16:creationId xmlns:a16="http://schemas.microsoft.com/office/drawing/2014/main" id="{F5CDB9A2-88E3-1057-D3CB-F18FB250E1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72263" y="4794205"/>
                <a:ext cx="4780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u</a:t>
                </a: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D30717C-13BE-3E90-8062-B164E6358D3D}"/>
              </a:ext>
            </a:extLst>
          </p:cNvPr>
          <p:cNvGrpSpPr/>
          <p:nvPr/>
        </p:nvGrpSpPr>
        <p:grpSpPr>
          <a:xfrm>
            <a:off x="3178405" y="5823587"/>
            <a:ext cx="1942672" cy="521297"/>
            <a:chOff x="2720981" y="1863913"/>
            <a:chExt cx="1942672" cy="521297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A51867E-ED58-5FBC-06B1-0F3D8165D148}"/>
                </a:ext>
              </a:extLst>
            </p:cNvPr>
            <p:cNvGrpSpPr/>
            <p:nvPr/>
          </p:nvGrpSpPr>
          <p:grpSpPr>
            <a:xfrm>
              <a:off x="2720981" y="1863913"/>
              <a:ext cx="838104" cy="521297"/>
              <a:chOff x="9577035" y="4376654"/>
              <a:chExt cx="838104" cy="521297"/>
            </a:xfrm>
          </p:grpSpPr>
          <p:sp>
            <p:nvSpPr>
              <p:cNvPr id="77" name="Text Placeholder 1">
                <a:extLst>
                  <a:ext uri="{FF2B5EF4-FFF2-40B4-BE49-F238E27FC236}">
                    <a16:creationId xmlns:a16="http://schemas.microsoft.com/office/drawing/2014/main" id="{E951C2A2-8005-E3AC-D607-898C9D3921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77035" y="4376654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78" name="Text Placeholder 1">
                <a:extLst>
                  <a:ext uri="{FF2B5EF4-FFF2-40B4-BE49-F238E27FC236}">
                    <a16:creationId xmlns:a16="http://schemas.microsoft.com/office/drawing/2014/main" id="{F3A8298A-1777-7AE8-3AF6-3E5D293E0F2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7423" y="4376654"/>
                <a:ext cx="3177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i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89CE83A-E409-981E-AB5D-C7B8DC57E823}"/>
                </a:ext>
              </a:extLst>
            </p:cNvPr>
            <p:cNvGrpSpPr/>
            <p:nvPr/>
          </p:nvGrpSpPr>
          <p:grpSpPr>
            <a:xfrm>
              <a:off x="3756667" y="1863913"/>
              <a:ext cx="906986" cy="521297"/>
              <a:chOff x="8837595" y="4794205"/>
              <a:chExt cx="906986" cy="521297"/>
            </a:xfrm>
          </p:grpSpPr>
          <p:sp>
            <p:nvSpPr>
              <p:cNvPr id="75" name="Text Placeholder 1">
                <a:extLst>
                  <a:ext uri="{FF2B5EF4-FFF2-40B4-BE49-F238E27FC236}">
                    <a16:creationId xmlns:a16="http://schemas.microsoft.com/office/drawing/2014/main" id="{121A95BF-4D20-43EE-F3A8-6A87C838A2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7595" y="4794205"/>
                <a:ext cx="479619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o</a:t>
                </a:r>
              </a:p>
            </p:txBody>
          </p:sp>
          <p:sp>
            <p:nvSpPr>
              <p:cNvPr id="76" name="Text Placeholder 1">
                <a:extLst>
                  <a:ext uri="{FF2B5EF4-FFF2-40B4-BE49-F238E27FC236}">
                    <a16:creationId xmlns:a16="http://schemas.microsoft.com/office/drawing/2014/main" id="{1EC5D9D8-3ADC-52B4-A979-E3C03C59A8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66565" y="4794205"/>
                <a:ext cx="4780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u</a:t>
                </a: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902C81C-18CF-D975-40BC-A1B7B6ACF63C}"/>
              </a:ext>
            </a:extLst>
          </p:cNvPr>
          <p:cNvGrpSpPr/>
          <p:nvPr/>
        </p:nvGrpSpPr>
        <p:grpSpPr>
          <a:xfrm>
            <a:off x="7574591" y="2026638"/>
            <a:ext cx="2364762" cy="523250"/>
            <a:chOff x="8330082" y="1866064"/>
            <a:chExt cx="2364762" cy="523250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33987C2-6FBB-6322-3590-A3C8DC77FDDA}"/>
                </a:ext>
              </a:extLst>
            </p:cNvPr>
            <p:cNvGrpSpPr/>
            <p:nvPr/>
          </p:nvGrpSpPr>
          <p:grpSpPr>
            <a:xfrm>
              <a:off x="8750107" y="1868017"/>
              <a:ext cx="1944737" cy="521297"/>
              <a:chOff x="2674599" y="1863913"/>
              <a:chExt cx="1944737" cy="521297"/>
            </a:xfrm>
          </p:grpSpPr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76028DA7-D795-A5DE-24BB-B77D49BB123E}"/>
                  </a:ext>
                </a:extLst>
              </p:cNvPr>
              <p:cNvGrpSpPr/>
              <p:nvPr/>
            </p:nvGrpSpPr>
            <p:grpSpPr>
              <a:xfrm>
                <a:off x="2674599" y="1863913"/>
                <a:ext cx="824852" cy="521297"/>
                <a:chOff x="9530653" y="4376654"/>
                <a:chExt cx="824852" cy="521297"/>
              </a:xfrm>
            </p:grpSpPr>
            <p:sp>
              <p:nvSpPr>
                <p:cNvPr id="105" name="Text Placeholder 1">
                  <a:extLst>
                    <a:ext uri="{FF2B5EF4-FFF2-40B4-BE49-F238E27FC236}">
                      <a16:creationId xmlns:a16="http://schemas.microsoft.com/office/drawing/2014/main" id="{F6057C79-DB9A-1D6D-A1EB-8A538226840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30653" y="4376654"/>
                  <a:ext cx="466795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c</a:t>
                  </a:r>
                </a:p>
              </p:txBody>
            </p:sp>
            <p:sp>
              <p:nvSpPr>
                <p:cNvPr id="106" name="Text Placeholder 1">
                  <a:extLst>
                    <a:ext uri="{FF2B5EF4-FFF2-40B4-BE49-F238E27FC236}">
                      <a16:creationId xmlns:a16="http://schemas.microsoft.com/office/drawing/2014/main" id="{C6F04DBC-6F17-B517-C2A5-75531940DAD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37789" y="4376654"/>
                  <a:ext cx="317716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i</a:t>
                  </a: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B2475485-F321-054A-910D-28A59DD5550A}"/>
                  </a:ext>
                </a:extLst>
              </p:cNvPr>
              <p:cNvGrpSpPr/>
              <p:nvPr/>
            </p:nvGrpSpPr>
            <p:grpSpPr>
              <a:xfrm>
                <a:off x="3700080" y="1863913"/>
                <a:ext cx="919256" cy="521297"/>
                <a:chOff x="8781008" y="4794205"/>
                <a:chExt cx="919256" cy="521297"/>
              </a:xfrm>
            </p:grpSpPr>
            <p:sp>
              <p:nvSpPr>
                <p:cNvPr id="103" name="Text Placeholder 1">
                  <a:extLst>
                    <a:ext uri="{FF2B5EF4-FFF2-40B4-BE49-F238E27FC236}">
                      <a16:creationId xmlns:a16="http://schemas.microsoft.com/office/drawing/2014/main" id="{5FF0ADA4-BE91-BAD5-BC5B-558E0D3EF4B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81008" y="4794205"/>
                  <a:ext cx="479619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o</a:t>
                  </a:r>
                </a:p>
              </p:txBody>
            </p:sp>
            <p:sp>
              <p:nvSpPr>
                <p:cNvPr id="104" name="Text Placeholder 1">
                  <a:extLst>
                    <a:ext uri="{FF2B5EF4-FFF2-40B4-BE49-F238E27FC236}">
                      <a16:creationId xmlns:a16="http://schemas.microsoft.com/office/drawing/2014/main" id="{50AA38A4-D396-AC4A-2A9B-00BB80BF9E0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222248" y="4794205"/>
                  <a:ext cx="478016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u</a:t>
                  </a:r>
                </a:p>
              </p:txBody>
            </p:sp>
          </p:grpSp>
        </p:grpSp>
        <p:sp>
          <p:nvSpPr>
            <p:cNvPr id="107" name="Text Placeholder 1">
              <a:extLst>
                <a:ext uri="{FF2B5EF4-FFF2-40B4-BE49-F238E27FC236}">
                  <a16:creationId xmlns:a16="http://schemas.microsoft.com/office/drawing/2014/main" id="{800E27A3-0B70-99E7-DBED-E992C090A7CD}"/>
                </a:ext>
              </a:extLst>
            </p:cNvPr>
            <p:cNvSpPr txBox="1">
              <a:spLocks/>
            </p:cNvSpPr>
            <p:nvPr/>
          </p:nvSpPr>
          <p:spPr>
            <a:xfrm>
              <a:off x="8330082" y="1866064"/>
              <a:ext cx="418704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8C10FF-97FA-72E6-4AC3-EA8C1FAEB5C1}"/>
              </a:ext>
            </a:extLst>
          </p:cNvPr>
          <p:cNvGrpSpPr/>
          <p:nvPr/>
        </p:nvGrpSpPr>
        <p:grpSpPr>
          <a:xfrm>
            <a:off x="8099042" y="2971358"/>
            <a:ext cx="1950597" cy="521297"/>
            <a:chOff x="2708625" y="1863913"/>
            <a:chExt cx="1950597" cy="5212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466788-D8DB-AD3F-31E0-AD0F072A08AC}"/>
                </a:ext>
              </a:extLst>
            </p:cNvPr>
            <p:cNvGrpSpPr/>
            <p:nvPr/>
          </p:nvGrpSpPr>
          <p:grpSpPr>
            <a:xfrm>
              <a:off x="2708625" y="1863913"/>
              <a:ext cx="850460" cy="521297"/>
              <a:chOff x="9564679" y="4376654"/>
              <a:chExt cx="850460" cy="521297"/>
            </a:xfrm>
          </p:grpSpPr>
          <p:sp>
            <p:nvSpPr>
              <p:cNvPr id="12" name="Text Placeholder 1">
                <a:extLst>
                  <a:ext uri="{FF2B5EF4-FFF2-40B4-BE49-F238E27FC236}">
                    <a16:creationId xmlns:a16="http://schemas.microsoft.com/office/drawing/2014/main" id="{8DB60A1E-0BC0-CFF0-75E4-DD0B0202AC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64679" y="4376654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13" name="Text Placeholder 1">
                <a:extLst>
                  <a:ext uri="{FF2B5EF4-FFF2-40B4-BE49-F238E27FC236}">
                    <a16:creationId xmlns:a16="http://schemas.microsoft.com/office/drawing/2014/main" id="{53F08538-F7C1-4F8F-BE0C-C84AC2F066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7423" y="4376654"/>
                <a:ext cx="3177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i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088342-3B4B-DFD7-6FDE-18FE392B6B64}"/>
                </a:ext>
              </a:extLst>
            </p:cNvPr>
            <p:cNvGrpSpPr/>
            <p:nvPr/>
          </p:nvGrpSpPr>
          <p:grpSpPr>
            <a:xfrm>
              <a:off x="3742190" y="1863913"/>
              <a:ext cx="917032" cy="521297"/>
              <a:chOff x="8823118" y="4794205"/>
              <a:chExt cx="917032" cy="521297"/>
            </a:xfrm>
          </p:grpSpPr>
          <p:sp>
            <p:nvSpPr>
              <p:cNvPr id="9" name="Text Placeholder 1">
                <a:extLst>
                  <a:ext uri="{FF2B5EF4-FFF2-40B4-BE49-F238E27FC236}">
                    <a16:creationId xmlns:a16="http://schemas.microsoft.com/office/drawing/2014/main" id="{576C5812-E38B-DE28-8428-134F7AC9AD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23118" y="4794205"/>
                <a:ext cx="479619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o</a:t>
                </a:r>
              </a:p>
            </p:txBody>
          </p:sp>
          <p:sp>
            <p:nvSpPr>
              <p:cNvPr id="11" name="Text Placeholder 1">
                <a:extLst>
                  <a:ext uri="{FF2B5EF4-FFF2-40B4-BE49-F238E27FC236}">
                    <a16:creationId xmlns:a16="http://schemas.microsoft.com/office/drawing/2014/main" id="{9C010C59-4759-EBAB-2FAA-CB1328E9CB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62134" y="4794205"/>
                <a:ext cx="4780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u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E0B383-8F27-205F-8C33-DB856FD3A93A}"/>
              </a:ext>
            </a:extLst>
          </p:cNvPr>
          <p:cNvGrpSpPr/>
          <p:nvPr/>
        </p:nvGrpSpPr>
        <p:grpSpPr>
          <a:xfrm>
            <a:off x="8128753" y="3916028"/>
            <a:ext cx="1962843" cy="521297"/>
            <a:chOff x="2720981" y="1863913"/>
            <a:chExt cx="1962843" cy="5212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60456D4-74B7-93F6-EE74-4FE6FE3E4D99}"/>
                </a:ext>
              </a:extLst>
            </p:cNvPr>
            <p:cNvGrpSpPr/>
            <p:nvPr/>
          </p:nvGrpSpPr>
          <p:grpSpPr>
            <a:xfrm>
              <a:off x="2720981" y="1863913"/>
              <a:ext cx="838104" cy="521297"/>
              <a:chOff x="9577035" y="4376654"/>
              <a:chExt cx="838104" cy="521297"/>
            </a:xfrm>
          </p:grpSpPr>
          <p:sp>
            <p:nvSpPr>
              <p:cNvPr id="25" name="Text Placeholder 1">
                <a:extLst>
                  <a:ext uri="{FF2B5EF4-FFF2-40B4-BE49-F238E27FC236}">
                    <a16:creationId xmlns:a16="http://schemas.microsoft.com/office/drawing/2014/main" id="{E863FFB9-87B5-A732-F2F5-C8D5C6031A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77035" y="4376654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26" name="Text Placeholder 1">
                <a:extLst>
                  <a:ext uri="{FF2B5EF4-FFF2-40B4-BE49-F238E27FC236}">
                    <a16:creationId xmlns:a16="http://schemas.microsoft.com/office/drawing/2014/main" id="{3A8F84DE-526E-BB21-CF48-21E5FE8FA8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7423" y="4376654"/>
                <a:ext cx="3177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i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76DF10C-B94D-ED8F-362E-B28F4CC3D629}"/>
                </a:ext>
              </a:extLst>
            </p:cNvPr>
            <p:cNvGrpSpPr/>
            <p:nvPr/>
          </p:nvGrpSpPr>
          <p:grpSpPr>
            <a:xfrm>
              <a:off x="3758998" y="1863913"/>
              <a:ext cx="924826" cy="521297"/>
              <a:chOff x="8839926" y="4794205"/>
              <a:chExt cx="924826" cy="521297"/>
            </a:xfrm>
          </p:grpSpPr>
          <p:sp>
            <p:nvSpPr>
              <p:cNvPr id="20" name="Text Placeholder 1">
                <a:extLst>
                  <a:ext uri="{FF2B5EF4-FFF2-40B4-BE49-F238E27FC236}">
                    <a16:creationId xmlns:a16="http://schemas.microsoft.com/office/drawing/2014/main" id="{83214109-BC49-C45F-CEEC-1C0EEAC870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9926" y="4794205"/>
                <a:ext cx="479619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o</a:t>
                </a:r>
              </a:p>
            </p:txBody>
          </p:sp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B724FA1E-3724-A758-9C75-7C7DF4EB1D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86736" y="4794205"/>
                <a:ext cx="4780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u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A20B63B-0073-CDE7-3735-AAF267A5B684}"/>
              </a:ext>
            </a:extLst>
          </p:cNvPr>
          <p:cNvGrpSpPr/>
          <p:nvPr/>
        </p:nvGrpSpPr>
        <p:grpSpPr>
          <a:xfrm>
            <a:off x="8086121" y="4866809"/>
            <a:ext cx="1948370" cy="521297"/>
            <a:chOff x="2720981" y="1863913"/>
            <a:chExt cx="1948370" cy="52129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C34F98C-5754-7677-85BA-71949B389834}"/>
                </a:ext>
              </a:extLst>
            </p:cNvPr>
            <p:cNvGrpSpPr/>
            <p:nvPr/>
          </p:nvGrpSpPr>
          <p:grpSpPr>
            <a:xfrm>
              <a:off x="2720981" y="1863913"/>
              <a:ext cx="838104" cy="521297"/>
              <a:chOff x="9577035" y="4376654"/>
              <a:chExt cx="838104" cy="521297"/>
            </a:xfrm>
          </p:grpSpPr>
          <p:sp>
            <p:nvSpPr>
              <p:cNvPr id="43" name="Text Placeholder 1">
                <a:extLst>
                  <a:ext uri="{FF2B5EF4-FFF2-40B4-BE49-F238E27FC236}">
                    <a16:creationId xmlns:a16="http://schemas.microsoft.com/office/drawing/2014/main" id="{240A5F14-6816-7230-EA02-50054D3850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77035" y="4376654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45" name="Text Placeholder 1">
                <a:extLst>
                  <a:ext uri="{FF2B5EF4-FFF2-40B4-BE49-F238E27FC236}">
                    <a16:creationId xmlns:a16="http://schemas.microsoft.com/office/drawing/2014/main" id="{6F2B29AB-4CB8-DC9D-6ECB-FE862DA129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097423" y="4376654"/>
                <a:ext cx="3177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i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E067DC2-36B6-C6B1-388C-C87899A2A766}"/>
                </a:ext>
              </a:extLst>
            </p:cNvPr>
            <p:cNvGrpSpPr/>
            <p:nvPr/>
          </p:nvGrpSpPr>
          <p:grpSpPr>
            <a:xfrm>
              <a:off x="3747897" y="1863913"/>
              <a:ext cx="921454" cy="521297"/>
              <a:chOff x="8828825" y="4794205"/>
              <a:chExt cx="921454" cy="521297"/>
            </a:xfrm>
          </p:grpSpPr>
          <p:sp>
            <p:nvSpPr>
              <p:cNvPr id="40" name="Text Placeholder 1">
                <a:extLst>
                  <a:ext uri="{FF2B5EF4-FFF2-40B4-BE49-F238E27FC236}">
                    <a16:creationId xmlns:a16="http://schemas.microsoft.com/office/drawing/2014/main" id="{53EA71FC-1544-AAA4-A731-C71CF7471C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28825" y="4794205"/>
                <a:ext cx="479619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o</a:t>
                </a:r>
              </a:p>
            </p:txBody>
          </p:sp>
          <p:sp>
            <p:nvSpPr>
              <p:cNvPr id="41" name="Text Placeholder 1">
                <a:extLst>
                  <a:ext uri="{FF2B5EF4-FFF2-40B4-BE49-F238E27FC236}">
                    <a16:creationId xmlns:a16="http://schemas.microsoft.com/office/drawing/2014/main" id="{51C5F320-2516-1C6E-CA91-CE912FB9F4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72263" y="4794205"/>
                <a:ext cx="47801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u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B150B2-E7FC-3D6E-6E74-A32E61F91718}"/>
              </a:ext>
            </a:extLst>
          </p:cNvPr>
          <p:cNvGrpSpPr/>
          <p:nvPr/>
        </p:nvGrpSpPr>
        <p:grpSpPr>
          <a:xfrm>
            <a:off x="7857578" y="5813840"/>
            <a:ext cx="2364762" cy="523250"/>
            <a:chOff x="8330082" y="1866064"/>
            <a:chExt cx="2364762" cy="52325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F8D6EFE-F838-773D-2146-26AA5B982F69}"/>
                </a:ext>
              </a:extLst>
            </p:cNvPr>
            <p:cNvGrpSpPr/>
            <p:nvPr/>
          </p:nvGrpSpPr>
          <p:grpSpPr>
            <a:xfrm>
              <a:off x="8750107" y="1868017"/>
              <a:ext cx="1944737" cy="521297"/>
              <a:chOff x="2674599" y="1863913"/>
              <a:chExt cx="1944737" cy="521297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C00827F-A2F9-B6A2-28A2-8FFD7F3CAAD3}"/>
                  </a:ext>
                </a:extLst>
              </p:cNvPr>
              <p:cNvGrpSpPr/>
              <p:nvPr/>
            </p:nvGrpSpPr>
            <p:grpSpPr>
              <a:xfrm>
                <a:off x="2674599" y="1863913"/>
                <a:ext cx="824852" cy="521297"/>
                <a:chOff x="9530653" y="4376654"/>
                <a:chExt cx="824852" cy="521297"/>
              </a:xfrm>
            </p:grpSpPr>
            <p:sp>
              <p:nvSpPr>
                <p:cNvPr id="56" name="Text Placeholder 1">
                  <a:extLst>
                    <a:ext uri="{FF2B5EF4-FFF2-40B4-BE49-F238E27FC236}">
                      <a16:creationId xmlns:a16="http://schemas.microsoft.com/office/drawing/2014/main" id="{3DDDEB3E-9C88-F82F-0263-F52630BC963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530653" y="4376654"/>
                  <a:ext cx="466795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c</a:t>
                  </a:r>
                </a:p>
              </p:txBody>
            </p:sp>
            <p:sp>
              <p:nvSpPr>
                <p:cNvPr id="118" name="Text Placeholder 1">
                  <a:extLst>
                    <a:ext uri="{FF2B5EF4-FFF2-40B4-BE49-F238E27FC236}">
                      <a16:creationId xmlns:a16="http://schemas.microsoft.com/office/drawing/2014/main" id="{297B9FDC-E358-AA66-82ED-E2ABAACD18A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037789" y="4376654"/>
                  <a:ext cx="317716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i</a:t>
                  </a: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1943F77-92C3-1F56-360C-311F449984B8}"/>
                  </a:ext>
                </a:extLst>
              </p:cNvPr>
              <p:cNvGrpSpPr/>
              <p:nvPr/>
            </p:nvGrpSpPr>
            <p:grpSpPr>
              <a:xfrm>
                <a:off x="3700080" y="1863913"/>
                <a:ext cx="919256" cy="521297"/>
                <a:chOff x="8781008" y="4794205"/>
                <a:chExt cx="919256" cy="521297"/>
              </a:xfrm>
            </p:grpSpPr>
            <p:sp>
              <p:nvSpPr>
                <p:cNvPr id="54" name="Text Placeholder 1">
                  <a:extLst>
                    <a:ext uri="{FF2B5EF4-FFF2-40B4-BE49-F238E27FC236}">
                      <a16:creationId xmlns:a16="http://schemas.microsoft.com/office/drawing/2014/main" id="{7DF793F2-D92D-74D5-ED8B-14712055B4D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81008" y="4794205"/>
                  <a:ext cx="479619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o</a:t>
                  </a:r>
                </a:p>
              </p:txBody>
            </p:sp>
            <p:sp>
              <p:nvSpPr>
                <p:cNvPr id="55" name="Text Placeholder 1">
                  <a:extLst>
                    <a:ext uri="{FF2B5EF4-FFF2-40B4-BE49-F238E27FC236}">
                      <a16:creationId xmlns:a16="http://schemas.microsoft.com/office/drawing/2014/main" id="{56D9D2DA-7F2B-0466-AA27-03AED97A05E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222248" y="4794205"/>
                  <a:ext cx="478016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u</a:t>
                  </a:r>
                </a:p>
              </p:txBody>
            </p:sp>
          </p:grpSp>
        </p:grpSp>
        <p:sp>
          <p:nvSpPr>
            <p:cNvPr id="51" name="Text Placeholder 1">
              <a:extLst>
                <a:ext uri="{FF2B5EF4-FFF2-40B4-BE49-F238E27FC236}">
                  <a16:creationId xmlns:a16="http://schemas.microsoft.com/office/drawing/2014/main" id="{AF88246D-D07E-74A7-842F-3FC14AB69D75}"/>
                </a:ext>
              </a:extLst>
            </p:cNvPr>
            <p:cNvSpPr txBox="1">
              <a:spLocks/>
            </p:cNvSpPr>
            <p:nvPr/>
          </p:nvSpPr>
          <p:spPr>
            <a:xfrm>
              <a:off x="8330082" y="1866064"/>
              <a:ext cx="418704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60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25B4C-7D68-3439-362E-8C6021F27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91FB94-E2E4-2C29-67CD-6D261CC3E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966926"/>
              </p:ext>
            </p:extLst>
          </p:nvPr>
        </p:nvGraphicFramePr>
        <p:xfrm>
          <a:off x="365759" y="1803804"/>
          <a:ext cx="11469190" cy="4711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2241">
                  <a:extLst>
                    <a:ext uri="{9D8B030D-6E8A-4147-A177-3AD203B41FA5}">
                      <a16:colId xmlns:a16="http://schemas.microsoft.com/office/drawing/2014/main" val="2418522021"/>
                    </a:ext>
                  </a:extLst>
                </a:gridCol>
                <a:gridCol w="4976949">
                  <a:extLst>
                    <a:ext uri="{9D8B030D-6E8A-4147-A177-3AD203B41FA5}">
                      <a16:colId xmlns:a16="http://schemas.microsoft.com/office/drawing/2014/main" val="2502067018"/>
                    </a:ext>
                  </a:extLst>
                </a:gridCol>
              </a:tblGrid>
              <a:tr h="942343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three words begin with consonant blends?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349574"/>
                  </a:ext>
                </a:extLst>
              </a:tr>
              <a:tr h="942343">
                <a:tc>
                  <a:txBody>
                    <a:bodyPr/>
                    <a:lstStyle/>
                    <a:p>
                      <a:pPr algn="ctr"/>
                      <a:r>
                        <a:rPr lang="en-GB" sz="240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two words have a trigraph?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668478"/>
                  </a:ext>
                </a:extLst>
              </a:tr>
              <a:tr h="942343">
                <a:tc>
                  <a:txBody>
                    <a:bodyPr/>
                    <a:lstStyle/>
                    <a:p>
                      <a:pPr algn="ctr"/>
                      <a:r>
                        <a:rPr lang="en-GB" sz="240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word has this syllable map?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EdShed" pitchFamily="2" charset="77"/>
                        </a:rPr>
                        <a:t>_ _ _ </a:t>
                      </a:r>
                      <a:r>
                        <a:rPr lang="en-GB" sz="1800" b="1" i="0" u="none" strike="noStrike" dirty="0">
                          <a:solidFill>
                            <a:srgbClr val="FF3760"/>
                          </a:solidFill>
                          <a:effectLst/>
                          <a:latin typeface="EdShed" pitchFamily="2" charset="77"/>
                        </a:rPr>
                        <a:t>|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EdShed" pitchFamily="2" charset="77"/>
                        </a:rPr>
                        <a:t> _ _</a:t>
                      </a:r>
                      <a:r>
                        <a:rPr lang="en-GB" sz="1800" b="1" i="0" u="none" strike="noStrike" dirty="0">
                          <a:solidFill>
                            <a:srgbClr val="FF3760"/>
                          </a:solidFill>
                          <a:effectLst/>
                          <a:latin typeface="EdShed" pitchFamily="2" charset="77"/>
                        </a:rPr>
                        <a:t> | 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EdShed" pitchFamily="2" charset="77"/>
                        </a:rPr>
                        <a:t>_ _ _ _ _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80143"/>
                  </a:ext>
                </a:extLst>
              </a:tr>
              <a:tr h="942343">
                <a:tc>
                  <a:txBody>
                    <a:bodyPr/>
                    <a:lstStyle/>
                    <a:p>
                      <a:pPr algn="ctr"/>
                      <a:r>
                        <a:rPr lang="en-GB" sz="240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word has the ‘tr’ consonant blend?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790193"/>
                  </a:ext>
                </a:extLst>
              </a:tr>
              <a:tr h="942343">
                <a:tc>
                  <a:txBody>
                    <a:bodyPr/>
                    <a:lstStyle/>
                    <a:p>
                      <a:pPr algn="ctr"/>
                      <a:r>
                        <a:rPr lang="en-GB" sz="240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three words have this word map?</a:t>
                      </a:r>
                    </a:p>
                    <a:p>
                      <a:pPr algn="ctr"/>
                      <a:endParaRPr lang="en-GB" sz="1100" i="0" u="none" strike="noStrike" dirty="0">
                        <a:solidFill>
                          <a:srgbClr val="3372DC"/>
                        </a:solidFill>
                        <a:effectLst/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14929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C53066-E050-B323-1319-F3536E098C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173985-02AA-1E11-4EF6-5D1D987B92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>
            <a:spAutoFit/>
          </a:bodyPr>
          <a:lstStyle/>
          <a:p>
            <a:r>
              <a:rPr lang="en-GB" dirty="0"/>
              <a:t>Optional Activity Three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A3208F-D688-B726-6D98-31DF684B8D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rgbClr val="3372DC"/>
                </a:solidFill>
              </a:rPr>
              <a:t>Which words match the clues?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651222F-7912-16F0-3344-5BBF10546460}"/>
              </a:ext>
            </a:extLst>
          </p:cNvPr>
          <p:cNvSpPr txBox="1">
            <a:spLocks/>
          </p:cNvSpPr>
          <p:nvPr/>
        </p:nvSpPr>
        <p:spPr>
          <a:xfrm>
            <a:off x="9473875" y="3028774"/>
            <a:ext cx="1617686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con</a:t>
            </a:r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sci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ous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2A2B7FA0-7B2A-2526-79AE-AD68FA07AA2D}"/>
              </a:ext>
            </a:extLst>
          </p:cNvPr>
          <p:cNvSpPr txBox="1">
            <a:spLocks/>
          </p:cNvSpPr>
          <p:nvPr/>
        </p:nvSpPr>
        <p:spPr>
          <a:xfrm>
            <a:off x="8681938" y="2045354"/>
            <a:ext cx="1431161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gr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acious</a:t>
            </a:r>
            <a:endParaRPr lang="en-US" sz="2800" b="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5A5C86BB-8856-B309-CFC6-BC163F020EDA}"/>
              </a:ext>
            </a:extLst>
          </p:cNvPr>
          <p:cNvSpPr txBox="1">
            <a:spLocks/>
          </p:cNvSpPr>
          <p:nvPr/>
        </p:nvSpPr>
        <p:spPr>
          <a:xfrm>
            <a:off x="8633863" y="4912843"/>
            <a:ext cx="1550746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a</a:t>
            </a:r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tr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ocious</a:t>
            </a:r>
            <a:endParaRPr lang="en-US" sz="2800" b="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F2FE785B-022F-B967-1811-D18748AE39FD}"/>
              </a:ext>
            </a:extLst>
          </p:cNvPr>
          <p:cNvSpPr txBox="1">
            <a:spLocks/>
          </p:cNvSpPr>
          <p:nvPr/>
        </p:nvSpPr>
        <p:spPr>
          <a:xfrm>
            <a:off x="8652217" y="5851970"/>
            <a:ext cx="1469056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delicious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FB2896E4-C782-B827-F34D-9ABFDE665D9E}"/>
              </a:ext>
            </a:extLst>
          </p:cNvPr>
          <p:cNvSpPr txBox="1">
            <a:spLocks/>
          </p:cNvSpPr>
          <p:nvPr/>
        </p:nvSpPr>
        <p:spPr>
          <a:xfrm>
            <a:off x="8316346" y="3970274"/>
            <a:ext cx="2151295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sus</a:t>
            </a:r>
            <a:r>
              <a:rPr lang="en-GB" sz="2800" b="0" dirty="0">
                <a:solidFill>
                  <a:srgbClr val="FF3760"/>
                </a:solidFill>
                <a:latin typeface="EdShed" pitchFamily="2" charset="77"/>
              </a:rPr>
              <a:t> | </a:t>
            </a:r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pi</a:t>
            </a:r>
            <a:r>
              <a:rPr lang="en-GB" sz="2800" b="0" dirty="0">
                <a:solidFill>
                  <a:srgbClr val="FF3760"/>
                </a:solidFill>
                <a:latin typeface="EdShed" pitchFamily="2" charset="77"/>
              </a:rPr>
              <a:t> | </a:t>
            </a:r>
            <a:r>
              <a:rPr lang="en-US" sz="2800" b="0" dirty="0" err="1">
                <a:solidFill>
                  <a:schemeClr val="tx1"/>
                </a:solidFill>
                <a:latin typeface="EdShed" pitchFamily="2" charset="0"/>
              </a:rPr>
              <a:t>cious</a:t>
            </a:r>
            <a:endParaRPr lang="en-US" sz="2800" b="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C3E4487-0871-B99C-93F4-7C2AE2A3D683}"/>
              </a:ext>
            </a:extLst>
          </p:cNvPr>
          <p:cNvSpPr txBox="1">
            <a:spLocks/>
          </p:cNvSpPr>
          <p:nvPr/>
        </p:nvSpPr>
        <p:spPr>
          <a:xfrm>
            <a:off x="10234576" y="5849054"/>
            <a:ext cx="1535933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ferocious</a:t>
            </a:r>
            <a:endParaRPr lang="en-US" sz="2800" b="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1EC24F15-32F2-36B9-E508-A7F02FEBD621}"/>
              </a:ext>
            </a:extLst>
          </p:cNvPr>
          <p:cNvSpPr txBox="1">
            <a:spLocks/>
          </p:cNvSpPr>
          <p:nvPr/>
        </p:nvSpPr>
        <p:spPr>
          <a:xfrm>
            <a:off x="7079083" y="2061638"/>
            <a:ext cx="1450782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sp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acious</a:t>
            </a:r>
            <a:endParaRPr lang="en-US" sz="2800" b="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3E2F47E7-EDAC-35B3-D8E0-C64DBA4EAE37}"/>
              </a:ext>
            </a:extLst>
          </p:cNvPr>
          <p:cNvSpPr txBox="1">
            <a:spLocks/>
          </p:cNvSpPr>
          <p:nvPr/>
        </p:nvSpPr>
        <p:spPr>
          <a:xfrm>
            <a:off x="10262909" y="2045354"/>
            <a:ext cx="1412566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pr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ecious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D6D5EBE7-AFD0-C100-F24A-F0F2E986BE15}"/>
              </a:ext>
            </a:extLst>
          </p:cNvPr>
          <p:cNvSpPr txBox="1">
            <a:spLocks/>
          </p:cNvSpPr>
          <p:nvPr/>
        </p:nvSpPr>
        <p:spPr>
          <a:xfrm>
            <a:off x="7785720" y="3027705"/>
            <a:ext cx="1337353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lu</a:t>
            </a:r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sci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ous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66BBEF7D-DFD9-5997-302E-2B2B589A665F}"/>
              </a:ext>
            </a:extLst>
          </p:cNvPr>
          <p:cNvSpPr txBox="1">
            <a:spLocks/>
          </p:cNvSpPr>
          <p:nvPr/>
        </p:nvSpPr>
        <p:spPr>
          <a:xfrm>
            <a:off x="6957157" y="5851969"/>
            <a:ext cx="1580753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malicious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7157B7-557D-8188-D88C-FA6A58430AC1}"/>
              </a:ext>
            </a:extLst>
          </p:cNvPr>
          <p:cNvGrpSpPr/>
          <p:nvPr/>
        </p:nvGrpSpPr>
        <p:grpSpPr>
          <a:xfrm>
            <a:off x="2579486" y="6205426"/>
            <a:ext cx="2162137" cy="122155"/>
            <a:chOff x="1010795" y="5215516"/>
            <a:chExt cx="2549447" cy="14403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C0D7465-5BCC-6FC0-FB70-2B39D00091D6}"/>
                </a:ext>
              </a:extLst>
            </p:cNvPr>
            <p:cNvGrpSpPr/>
            <p:nvPr/>
          </p:nvGrpSpPr>
          <p:grpSpPr>
            <a:xfrm>
              <a:off x="1315703" y="5215516"/>
              <a:ext cx="2244539" cy="144037"/>
              <a:chOff x="8498617" y="5228840"/>
              <a:chExt cx="2244539" cy="14403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D861F04-2A89-6A5E-6783-676B90444F86}"/>
                  </a:ext>
                </a:extLst>
              </p:cNvPr>
              <p:cNvGrpSpPr/>
              <p:nvPr/>
            </p:nvGrpSpPr>
            <p:grpSpPr>
              <a:xfrm flipV="1">
                <a:off x="8498617" y="5228840"/>
                <a:ext cx="2244539" cy="144037"/>
                <a:chOff x="-471626" y="5962329"/>
                <a:chExt cx="2501225" cy="168518"/>
              </a:xfrm>
              <a:solidFill>
                <a:srgbClr val="3372DC"/>
              </a:solidFill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459860B5-9F82-F4DC-2C4A-641065BCC7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1869131" y="5962356"/>
                  <a:ext cx="160468" cy="168477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7CE4AAB1-0236-79C0-EFB3-5806C684E1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-471626" y="5962348"/>
                  <a:ext cx="160468" cy="168475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A9A9CF7A-6D5F-1391-FA15-909098B0E6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-131849" y="5962329"/>
                  <a:ext cx="160468" cy="168472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88DFE733-DC79-E0FB-26D9-AE37082827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0800000">
                  <a:off x="207928" y="5962370"/>
                  <a:ext cx="160468" cy="168477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B5265E8-4AE8-9469-1192-382734E29AED}"/>
                  </a:ext>
                </a:extLst>
              </p:cNvPr>
              <p:cNvSpPr/>
              <p:nvPr/>
            </p:nvSpPr>
            <p:spPr>
              <a:xfrm rot="10800000" flipV="1">
                <a:off x="10006248" y="5246850"/>
                <a:ext cx="432000" cy="108001"/>
              </a:xfrm>
              <a:prstGeom prst="rect">
                <a:avLst/>
              </a:prstGeom>
              <a:solidFill>
                <a:srgbClr val="3372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8F0C76D-8119-FF22-BD3C-63D3C213F62D}"/>
                  </a:ext>
                </a:extLst>
              </p:cNvPr>
              <p:cNvSpPr/>
              <p:nvPr/>
            </p:nvSpPr>
            <p:spPr>
              <a:xfrm rot="10800000" flipV="1">
                <a:off x="9413341" y="5246850"/>
                <a:ext cx="432000" cy="108001"/>
              </a:xfrm>
              <a:prstGeom prst="rect">
                <a:avLst/>
              </a:prstGeom>
              <a:solidFill>
                <a:srgbClr val="3372DC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30EF812-9DCB-273D-D30A-1C3000A253D3}"/>
                </a:ext>
              </a:extLst>
            </p:cNvPr>
            <p:cNvSpPr>
              <a:spLocks noChangeAspect="1"/>
            </p:cNvSpPr>
            <p:nvPr/>
          </p:nvSpPr>
          <p:spPr>
            <a:xfrm rot="10800000" flipV="1">
              <a:off x="1010795" y="5215537"/>
              <a:ext cx="144000" cy="144000"/>
            </a:xfrm>
            <a:prstGeom prst="ellipse">
              <a:avLst/>
            </a:prstGeom>
            <a:solidFill>
              <a:srgbClr val="3372DC"/>
            </a:solidFill>
            <a:ln w="127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AE2927-AFEB-447A-67F0-DB91646D11BB}"/>
              </a:ext>
            </a:extLst>
          </p:cNvPr>
          <p:cNvGrpSpPr/>
          <p:nvPr/>
        </p:nvGrpSpPr>
        <p:grpSpPr>
          <a:xfrm>
            <a:off x="7164523" y="6212106"/>
            <a:ext cx="1240960" cy="72067"/>
            <a:chOff x="1716400" y="5287782"/>
            <a:chExt cx="1240960" cy="7206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82A7D81-1559-8312-2073-E928BAD13C77}"/>
                </a:ext>
              </a:extLst>
            </p:cNvPr>
            <p:cNvGrpSpPr/>
            <p:nvPr/>
          </p:nvGrpSpPr>
          <p:grpSpPr>
            <a:xfrm>
              <a:off x="1947691" y="5287782"/>
              <a:ext cx="1009669" cy="72045"/>
              <a:chOff x="9130605" y="5301106"/>
              <a:chExt cx="1009669" cy="7204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AEBEA0A-EEF4-F894-3792-E43BBD890FE6}"/>
                  </a:ext>
                </a:extLst>
              </p:cNvPr>
              <p:cNvGrpSpPr/>
              <p:nvPr/>
            </p:nvGrpSpPr>
            <p:grpSpPr>
              <a:xfrm flipV="1">
                <a:off x="9130605" y="5301106"/>
                <a:ext cx="1009669" cy="72045"/>
                <a:chOff x="232634" y="5961869"/>
                <a:chExt cx="1125136" cy="84288"/>
              </a:xfrm>
              <a:solidFill>
                <a:srgbClr val="3372DC"/>
              </a:solidFill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C9B8E39-AE8D-7768-8428-30A9314DFEC7}"/>
                    </a:ext>
                  </a:extLst>
                </p:cNvPr>
                <p:cNvSpPr/>
                <p:nvPr/>
              </p:nvSpPr>
              <p:spPr>
                <a:xfrm rot="10800000">
                  <a:off x="609449" y="5976623"/>
                  <a:ext cx="219742" cy="54730"/>
                </a:xfrm>
                <a:prstGeom prst="rect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D51960AE-5F36-DAB4-9BA0-276EA16C3392}"/>
                    </a:ext>
                  </a:extLst>
                </p:cNvPr>
                <p:cNvSpPr/>
                <p:nvPr/>
              </p:nvSpPr>
              <p:spPr>
                <a:xfrm rot="10800000">
                  <a:off x="1277536" y="5961869"/>
                  <a:ext cx="80234" cy="84238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F76B356D-2D72-6B32-5814-1894C92682C5}"/>
                    </a:ext>
                  </a:extLst>
                </p:cNvPr>
                <p:cNvSpPr/>
                <p:nvPr/>
              </p:nvSpPr>
              <p:spPr>
                <a:xfrm rot="10800000">
                  <a:off x="232634" y="5961920"/>
                  <a:ext cx="80234" cy="84237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0EEEA142-1E5B-057D-2CBA-E5DB9853A893}"/>
                    </a:ext>
                  </a:extLst>
                </p:cNvPr>
                <p:cNvSpPr/>
                <p:nvPr/>
              </p:nvSpPr>
              <p:spPr>
                <a:xfrm rot="10800000">
                  <a:off x="385008" y="5961922"/>
                  <a:ext cx="80234" cy="84235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3EA637B-CB60-7D08-2F77-116A3D99A6C4}"/>
                    </a:ext>
                  </a:extLst>
                </p:cNvPr>
                <p:cNvSpPr/>
                <p:nvPr/>
              </p:nvSpPr>
              <p:spPr>
                <a:xfrm rot="10800000">
                  <a:off x="489763" y="5961885"/>
                  <a:ext cx="80234" cy="84238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192350C-22B9-6021-CDDA-21DA866DF523}"/>
                  </a:ext>
                </a:extLst>
              </p:cNvPr>
              <p:cNvSpPr/>
              <p:nvPr/>
            </p:nvSpPr>
            <p:spPr>
              <a:xfrm rot="10800000" flipV="1">
                <a:off x="9719848" y="5313783"/>
                <a:ext cx="288000" cy="46780"/>
              </a:xfrm>
              <a:prstGeom prst="rect">
                <a:avLst/>
              </a:prstGeom>
              <a:solidFill>
                <a:srgbClr val="3372DC"/>
              </a:solidFill>
              <a:ln w="127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1EB55FA-C065-958F-F170-92AB111E4348}"/>
                </a:ext>
              </a:extLst>
            </p:cNvPr>
            <p:cNvSpPr/>
            <p:nvPr/>
          </p:nvSpPr>
          <p:spPr>
            <a:xfrm rot="10800000" flipV="1">
              <a:off x="1716400" y="5287849"/>
              <a:ext cx="72000" cy="72000"/>
            </a:xfrm>
            <a:prstGeom prst="ellipse">
              <a:avLst/>
            </a:prstGeom>
            <a:solidFill>
              <a:srgbClr val="3372DC"/>
            </a:solidFill>
            <a:ln w="127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7598F94-104A-415A-979E-747A319B4350}"/>
              </a:ext>
            </a:extLst>
          </p:cNvPr>
          <p:cNvGrpSpPr/>
          <p:nvPr/>
        </p:nvGrpSpPr>
        <p:grpSpPr>
          <a:xfrm>
            <a:off x="10346989" y="6212040"/>
            <a:ext cx="1289390" cy="72067"/>
            <a:chOff x="1716400" y="5287782"/>
            <a:chExt cx="1289390" cy="72067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A369985-7973-3275-F1F7-586C726CC592}"/>
                </a:ext>
              </a:extLst>
            </p:cNvPr>
            <p:cNvGrpSpPr/>
            <p:nvPr/>
          </p:nvGrpSpPr>
          <p:grpSpPr>
            <a:xfrm>
              <a:off x="1871034" y="5287782"/>
              <a:ext cx="1134756" cy="72045"/>
              <a:chOff x="9053948" y="5301106"/>
              <a:chExt cx="1134756" cy="72045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BC3E22E2-66CB-68D5-FE7E-C46C13745943}"/>
                  </a:ext>
                </a:extLst>
              </p:cNvPr>
              <p:cNvGrpSpPr/>
              <p:nvPr/>
            </p:nvGrpSpPr>
            <p:grpSpPr>
              <a:xfrm flipV="1">
                <a:off x="9053948" y="5301106"/>
                <a:ext cx="1134756" cy="72045"/>
                <a:chOff x="147210" y="5961869"/>
                <a:chExt cx="1264529" cy="84288"/>
              </a:xfrm>
              <a:solidFill>
                <a:srgbClr val="3372DC"/>
              </a:solidFill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E8E3B04-86EB-D388-AC81-92EF94C0CEE3}"/>
                    </a:ext>
                  </a:extLst>
                </p:cNvPr>
                <p:cNvSpPr/>
                <p:nvPr/>
              </p:nvSpPr>
              <p:spPr>
                <a:xfrm rot="10800000">
                  <a:off x="650007" y="5976623"/>
                  <a:ext cx="235768" cy="54730"/>
                </a:xfrm>
                <a:prstGeom prst="rect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C9114F1-DF50-AEA9-BF47-FD7180E7A980}"/>
                    </a:ext>
                  </a:extLst>
                </p:cNvPr>
                <p:cNvSpPr/>
                <p:nvPr/>
              </p:nvSpPr>
              <p:spPr>
                <a:xfrm rot="10800000">
                  <a:off x="1331505" y="5961869"/>
                  <a:ext cx="80234" cy="84238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3C7C2C50-CD9E-38B4-000A-4F08893BFB4D}"/>
                    </a:ext>
                  </a:extLst>
                </p:cNvPr>
                <p:cNvSpPr/>
                <p:nvPr/>
              </p:nvSpPr>
              <p:spPr>
                <a:xfrm rot="10800000">
                  <a:off x="147210" y="5961920"/>
                  <a:ext cx="80234" cy="84237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AC839525-D7AC-078D-9F23-003923E236ED}"/>
                    </a:ext>
                  </a:extLst>
                </p:cNvPr>
                <p:cNvSpPr/>
                <p:nvPr/>
              </p:nvSpPr>
              <p:spPr>
                <a:xfrm rot="10800000">
                  <a:off x="308153" y="5961922"/>
                  <a:ext cx="80234" cy="84235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66704957-BA76-E6C1-1ACB-908AF0F7663F}"/>
                    </a:ext>
                  </a:extLst>
                </p:cNvPr>
                <p:cNvSpPr/>
                <p:nvPr/>
              </p:nvSpPr>
              <p:spPr>
                <a:xfrm rot="10800000">
                  <a:off x="481961" y="5961885"/>
                  <a:ext cx="80234" cy="84238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DAA8D46-0EFD-B03A-683C-2B1D09F7298E}"/>
                  </a:ext>
                </a:extLst>
              </p:cNvPr>
              <p:cNvSpPr/>
              <p:nvPr/>
            </p:nvSpPr>
            <p:spPr>
              <a:xfrm rot="10800000" flipV="1">
                <a:off x="9772335" y="5313783"/>
                <a:ext cx="288000" cy="46780"/>
              </a:xfrm>
              <a:prstGeom prst="rect">
                <a:avLst/>
              </a:prstGeom>
              <a:solidFill>
                <a:srgbClr val="3372DC"/>
              </a:solidFill>
              <a:ln w="127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095E654-824A-E506-3E94-B0CC9AA5C973}"/>
                </a:ext>
              </a:extLst>
            </p:cNvPr>
            <p:cNvSpPr/>
            <p:nvPr/>
          </p:nvSpPr>
          <p:spPr>
            <a:xfrm rot="10800000" flipV="1">
              <a:off x="1716400" y="5287849"/>
              <a:ext cx="72000" cy="72000"/>
            </a:xfrm>
            <a:prstGeom prst="ellipse">
              <a:avLst/>
            </a:prstGeom>
            <a:solidFill>
              <a:srgbClr val="3372DC"/>
            </a:solidFill>
            <a:ln w="127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7CCB555-58AD-C13D-188A-386113F9E842}"/>
              </a:ext>
            </a:extLst>
          </p:cNvPr>
          <p:cNvGrpSpPr/>
          <p:nvPr/>
        </p:nvGrpSpPr>
        <p:grpSpPr>
          <a:xfrm>
            <a:off x="8823555" y="6212106"/>
            <a:ext cx="1164589" cy="72067"/>
            <a:chOff x="1716400" y="5287782"/>
            <a:chExt cx="1164589" cy="7206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63C34A5-122A-4CD6-60C2-AB5E14EACD97}"/>
                </a:ext>
              </a:extLst>
            </p:cNvPr>
            <p:cNvGrpSpPr/>
            <p:nvPr/>
          </p:nvGrpSpPr>
          <p:grpSpPr>
            <a:xfrm>
              <a:off x="1889690" y="5287782"/>
              <a:ext cx="991299" cy="72045"/>
              <a:chOff x="9072604" y="5301106"/>
              <a:chExt cx="991299" cy="72045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83BA7F27-D505-1208-762E-597B4108F4D1}"/>
                  </a:ext>
                </a:extLst>
              </p:cNvPr>
              <p:cNvGrpSpPr/>
              <p:nvPr/>
            </p:nvGrpSpPr>
            <p:grpSpPr>
              <a:xfrm flipV="1">
                <a:off x="9072604" y="5301106"/>
                <a:ext cx="991299" cy="72045"/>
                <a:chOff x="168000" y="5961869"/>
                <a:chExt cx="1104666" cy="84288"/>
              </a:xfrm>
              <a:solidFill>
                <a:srgbClr val="3372DC"/>
              </a:solidFill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9BB0F47-4B6E-E653-92D0-75F13E7DAC5C}"/>
                    </a:ext>
                  </a:extLst>
                </p:cNvPr>
                <p:cNvSpPr/>
                <p:nvPr/>
              </p:nvSpPr>
              <p:spPr>
                <a:xfrm rot="10800000">
                  <a:off x="523689" y="5976623"/>
                  <a:ext cx="207729" cy="54730"/>
                </a:xfrm>
                <a:prstGeom prst="rect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6E43684A-971A-11D9-6678-F2E079978225}"/>
                    </a:ext>
                  </a:extLst>
                </p:cNvPr>
                <p:cNvSpPr/>
                <p:nvPr/>
              </p:nvSpPr>
              <p:spPr>
                <a:xfrm rot="10800000">
                  <a:off x="1192432" y="5961869"/>
                  <a:ext cx="80234" cy="84238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EB5822F5-6BCC-E494-0E6B-670ED0B834E9}"/>
                    </a:ext>
                  </a:extLst>
                </p:cNvPr>
                <p:cNvSpPr/>
                <p:nvPr/>
              </p:nvSpPr>
              <p:spPr>
                <a:xfrm rot="10800000">
                  <a:off x="168000" y="5961920"/>
                  <a:ext cx="80234" cy="84237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C9F4BDD3-6FA4-8C90-B89D-DD9DBFD7010D}"/>
                    </a:ext>
                  </a:extLst>
                </p:cNvPr>
                <p:cNvSpPr/>
                <p:nvPr/>
              </p:nvSpPr>
              <p:spPr>
                <a:xfrm rot="10800000">
                  <a:off x="306222" y="5961922"/>
                  <a:ext cx="80234" cy="84235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5C51510B-0D96-E871-FD7D-BA65EFFF7533}"/>
                    </a:ext>
                  </a:extLst>
                </p:cNvPr>
                <p:cNvSpPr/>
                <p:nvPr/>
              </p:nvSpPr>
              <p:spPr>
                <a:xfrm rot="10800000">
                  <a:off x="406294" y="5961885"/>
                  <a:ext cx="80234" cy="84238"/>
                </a:xfrm>
                <a:prstGeom prst="ellipse">
                  <a:avLst/>
                </a:prstGeom>
                <a:solidFill>
                  <a:srgbClr val="3372DC"/>
                </a:solidFill>
                <a:ln w="12700"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EdShed" pitchFamily="2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406CCD0-35D0-6E9B-FD1A-C573EA8870A2}"/>
                  </a:ext>
                </a:extLst>
              </p:cNvPr>
              <p:cNvSpPr/>
              <p:nvPr/>
            </p:nvSpPr>
            <p:spPr>
              <a:xfrm rot="10800000" flipV="1">
                <a:off x="9642774" y="5313783"/>
                <a:ext cx="288000" cy="46780"/>
              </a:xfrm>
              <a:prstGeom prst="rect">
                <a:avLst/>
              </a:prstGeom>
              <a:solidFill>
                <a:srgbClr val="3372DC"/>
              </a:solidFill>
              <a:ln w="12700">
                <a:solidFill>
                  <a:srgbClr val="3372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06B220C-572F-B850-F6C6-C80FDE090D0D}"/>
                </a:ext>
              </a:extLst>
            </p:cNvPr>
            <p:cNvSpPr/>
            <p:nvPr/>
          </p:nvSpPr>
          <p:spPr>
            <a:xfrm rot="10800000" flipV="1">
              <a:off x="1716400" y="5287849"/>
              <a:ext cx="72000" cy="72000"/>
            </a:xfrm>
            <a:prstGeom prst="ellipse">
              <a:avLst/>
            </a:prstGeom>
            <a:solidFill>
              <a:srgbClr val="3372DC"/>
            </a:solidFill>
            <a:ln w="127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5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7339A-0381-10BA-CDDE-72EE23855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2DF88-09E7-A9C2-BC9D-E3D841B94B5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1D175A-FB12-CC0F-5A5F-31B75DD9C1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3372DC"/>
                </a:solidFill>
              </a:rPr>
              <a:t>How many syllables does each word have?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Draw in the syllable breaks to help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48E81-A19B-515A-1C35-1D79956D1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Optional Activity Four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5D1470E-42B6-9970-0852-EE0FC9C31B26}"/>
              </a:ext>
            </a:extLst>
          </p:cNvPr>
          <p:cNvSpPr txBox="1">
            <a:spLocks/>
          </p:cNvSpPr>
          <p:nvPr/>
        </p:nvSpPr>
        <p:spPr>
          <a:xfrm>
            <a:off x="9334534" y="2015393"/>
            <a:ext cx="1502912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luscious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A6A6239-A75F-E33F-CB92-CA804D6731F1}"/>
              </a:ext>
            </a:extLst>
          </p:cNvPr>
          <p:cNvSpPr txBox="1">
            <a:spLocks/>
          </p:cNvSpPr>
          <p:nvPr/>
        </p:nvSpPr>
        <p:spPr>
          <a:xfrm>
            <a:off x="1087864" y="2019388"/>
            <a:ext cx="1745413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atrocious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22ED650-3DB6-A38E-03ED-4A101A770893}"/>
              </a:ext>
            </a:extLst>
          </p:cNvPr>
          <p:cNvSpPr txBox="1">
            <a:spLocks/>
          </p:cNvSpPr>
          <p:nvPr/>
        </p:nvSpPr>
        <p:spPr>
          <a:xfrm>
            <a:off x="6592853" y="2019388"/>
            <a:ext cx="1726627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ferocious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5C120B77-7910-1691-E407-7A8AF14E5CE0}"/>
              </a:ext>
            </a:extLst>
          </p:cNvPr>
          <p:cNvSpPr txBox="1">
            <a:spLocks/>
          </p:cNvSpPr>
          <p:nvPr/>
        </p:nvSpPr>
        <p:spPr>
          <a:xfrm>
            <a:off x="3867007" y="2015393"/>
            <a:ext cx="1650195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delicious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9B6A0204-D74D-16EA-72D2-F7537BBCFD87}"/>
              </a:ext>
            </a:extLst>
          </p:cNvPr>
          <p:cNvSpPr txBox="1">
            <a:spLocks/>
          </p:cNvSpPr>
          <p:nvPr/>
        </p:nvSpPr>
        <p:spPr>
          <a:xfrm>
            <a:off x="1783277" y="2896571"/>
            <a:ext cx="354584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5D160"/>
                </a:solidFill>
                <a:latin typeface="EdShed" pitchFamily="2" charset="0"/>
              </a:rPr>
              <a:t>3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D8175348-0507-E8E1-D267-2127970EADA5}"/>
              </a:ext>
            </a:extLst>
          </p:cNvPr>
          <p:cNvSpPr txBox="1">
            <a:spLocks/>
          </p:cNvSpPr>
          <p:nvPr/>
        </p:nvSpPr>
        <p:spPr>
          <a:xfrm>
            <a:off x="9899106" y="2899351"/>
            <a:ext cx="36260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139C4"/>
                </a:solidFill>
                <a:latin typeface="EdShed" pitchFamily="2" charset="0"/>
              </a:rPr>
              <a:t>2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2E01EE44-6DBC-11D3-ADF4-E2042D987355}"/>
              </a:ext>
            </a:extLst>
          </p:cNvPr>
          <p:cNvSpPr txBox="1">
            <a:spLocks/>
          </p:cNvSpPr>
          <p:nvPr/>
        </p:nvSpPr>
        <p:spPr>
          <a:xfrm>
            <a:off x="4510803" y="2896571"/>
            <a:ext cx="36260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5D160"/>
                </a:solidFill>
                <a:latin typeface="EdShed" pitchFamily="2" charset="0"/>
              </a:rPr>
              <a:t>3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9BF8DAF3-F35B-7B60-8394-FC5A85C4BDAC}"/>
              </a:ext>
            </a:extLst>
          </p:cNvPr>
          <p:cNvSpPr txBox="1">
            <a:spLocks/>
          </p:cNvSpPr>
          <p:nvPr/>
        </p:nvSpPr>
        <p:spPr>
          <a:xfrm>
            <a:off x="7278072" y="2896571"/>
            <a:ext cx="356187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5D160"/>
                </a:solidFill>
                <a:latin typeface="EdShed" pitchFamily="2" charset="0"/>
              </a:rPr>
              <a:t>3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F4AB2712-4974-5D7E-3ED9-326D135A582C}"/>
              </a:ext>
            </a:extLst>
          </p:cNvPr>
          <p:cNvSpPr txBox="1">
            <a:spLocks/>
          </p:cNvSpPr>
          <p:nvPr/>
        </p:nvSpPr>
        <p:spPr>
          <a:xfrm>
            <a:off x="9424783" y="2444994"/>
            <a:ext cx="1322414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lus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|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cious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dShed" pitchFamily="2" charset="77"/>
              <a:ea typeface="+mn-ea"/>
              <a:cs typeface="+mn-cs"/>
            </a:endParaRP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3090B84F-68AA-97BD-5833-8468C7844D09}"/>
              </a:ext>
            </a:extLst>
          </p:cNvPr>
          <p:cNvSpPr txBox="1">
            <a:spLocks/>
          </p:cNvSpPr>
          <p:nvPr/>
        </p:nvSpPr>
        <p:spPr>
          <a:xfrm>
            <a:off x="1170257" y="2448989"/>
            <a:ext cx="1580626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0" dirty="0" err="1">
                <a:solidFill>
                  <a:prstClr val="black"/>
                </a:solidFill>
                <a:latin typeface="EdShed" pitchFamily="2" charset="77"/>
              </a:rPr>
              <a:t>a</a:t>
            </a:r>
            <a:r>
              <a:rPr lang="en-GB" sz="2600" b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dirty="0" err="1">
                <a:solidFill>
                  <a:prstClr val="black"/>
                </a:solidFill>
                <a:latin typeface="EdShed" pitchFamily="2" charset="77"/>
              </a:rPr>
              <a:t>tro</a:t>
            </a:r>
            <a:r>
              <a:rPr lang="en-GB" sz="2600" b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dirty="0" err="1">
                <a:solidFill>
                  <a:prstClr val="black"/>
                </a:solidFill>
                <a:latin typeface="EdShed" pitchFamily="2" charset="77"/>
              </a:rPr>
              <a:t>cious</a:t>
            </a:r>
            <a:endParaRPr lang="en-GB" sz="2600" b="0" dirty="0">
              <a:solidFill>
                <a:prstClr val="black"/>
              </a:solidFill>
              <a:latin typeface="EdShed" pitchFamily="2" charset="77"/>
            </a:endParaRP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D7C6296C-06E0-7BAE-AA5C-5CFF57C1102B}"/>
              </a:ext>
            </a:extLst>
          </p:cNvPr>
          <p:cNvSpPr txBox="1">
            <a:spLocks/>
          </p:cNvSpPr>
          <p:nvPr/>
        </p:nvSpPr>
        <p:spPr>
          <a:xfrm>
            <a:off x="6678420" y="2448989"/>
            <a:ext cx="1555490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0" dirty="0" err="1">
                <a:solidFill>
                  <a:prstClr val="black"/>
                </a:solidFill>
                <a:latin typeface="EdShed" pitchFamily="2" charset="77"/>
              </a:rPr>
              <a:t>fe</a:t>
            </a:r>
            <a:r>
              <a:rPr lang="en-GB" sz="2600" b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dirty="0" err="1">
                <a:solidFill>
                  <a:schemeClr val="tx1"/>
                </a:solidFill>
                <a:latin typeface="EdShed" pitchFamily="2" charset="77"/>
              </a:rPr>
              <a:t>ro</a:t>
            </a:r>
            <a:r>
              <a:rPr lang="en-GB" sz="2600" b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dirty="0" err="1">
                <a:solidFill>
                  <a:schemeClr val="tx1"/>
                </a:solidFill>
                <a:latin typeface="EdShed" pitchFamily="2" charset="77"/>
              </a:rPr>
              <a:t>cious</a:t>
            </a:r>
            <a:endParaRPr lang="en-GB" sz="2600" b="0" dirty="0">
              <a:solidFill>
                <a:prstClr val="black"/>
              </a:solidFill>
              <a:latin typeface="EdShed" pitchFamily="2" charset="77"/>
            </a:endParaRP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8B0D3CCC-73E7-952D-B846-7CE4911B21B9}"/>
              </a:ext>
            </a:extLst>
          </p:cNvPr>
          <p:cNvSpPr txBox="1">
            <a:spLocks/>
          </p:cNvSpPr>
          <p:nvPr/>
        </p:nvSpPr>
        <p:spPr>
          <a:xfrm>
            <a:off x="3944625" y="2444994"/>
            <a:ext cx="1494960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de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|</a:t>
            </a:r>
            <a:r>
              <a:rPr lang="en-GB" sz="2600" b="0" dirty="0" err="1">
                <a:solidFill>
                  <a:schemeClr val="tx1"/>
                </a:solidFill>
                <a:latin typeface="EdShed" pitchFamily="2" charset="77"/>
              </a:rPr>
              <a:t>li</a:t>
            </a:r>
            <a:r>
              <a:rPr lang="en-GB" sz="2600" b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dirty="0" err="1">
                <a:solidFill>
                  <a:schemeClr val="tx1"/>
                </a:solidFill>
                <a:latin typeface="EdShed" pitchFamily="2" charset="77"/>
              </a:rPr>
              <a:t>cious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dShed" pitchFamily="2" charset="77"/>
              <a:ea typeface="+mn-ea"/>
              <a:cs typeface="+mn-cs"/>
            </a:endParaRP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1B715C87-A24E-69C6-BA63-B805368D5011}"/>
              </a:ext>
            </a:extLst>
          </p:cNvPr>
          <p:cNvSpPr txBox="1">
            <a:spLocks/>
          </p:cNvSpPr>
          <p:nvPr/>
        </p:nvSpPr>
        <p:spPr>
          <a:xfrm>
            <a:off x="9281603" y="3552093"/>
            <a:ext cx="1608775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0" dirty="0">
                <a:solidFill>
                  <a:schemeClr val="tx1"/>
                </a:solidFill>
                <a:latin typeface="EdShed" pitchFamily="2" charset="0"/>
              </a:rPr>
              <a:t>gracious</a:t>
            </a:r>
            <a:endParaRPr lang="en-US" sz="3200" b="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AFA6A13D-4773-159D-EB07-A5512C7DBF3B}"/>
              </a:ext>
            </a:extLst>
          </p:cNvPr>
          <p:cNvSpPr txBox="1">
            <a:spLocks/>
          </p:cNvSpPr>
          <p:nvPr/>
        </p:nvSpPr>
        <p:spPr>
          <a:xfrm>
            <a:off x="1167982" y="3556088"/>
            <a:ext cx="1585178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precious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D11C41FB-4FD4-F04C-FE4B-FD038072FBDA}"/>
              </a:ext>
            </a:extLst>
          </p:cNvPr>
          <p:cNvSpPr txBox="1">
            <a:spLocks/>
          </p:cNvSpPr>
          <p:nvPr/>
        </p:nvSpPr>
        <p:spPr>
          <a:xfrm>
            <a:off x="6545436" y="3556088"/>
            <a:ext cx="1821461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conscious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EDECB56E-F5E7-550B-A1E2-59AB68187416}"/>
              </a:ext>
            </a:extLst>
          </p:cNvPr>
          <p:cNvSpPr txBox="1">
            <a:spLocks/>
          </p:cNvSpPr>
          <p:nvPr/>
        </p:nvSpPr>
        <p:spPr>
          <a:xfrm>
            <a:off x="3757009" y="3552093"/>
            <a:ext cx="1870192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suspicious</a:t>
            </a: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D0E96C53-D4CA-43D0-5E65-A187E9A8E2EC}"/>
              </a:ext>
            </a:extLst>
          </p:cNvPr>
          <p:cNvSpPr txBox="1">
            <a:spLocks/>
          </p:cNvSpPr>
          <p:nvPr/>
        </p:nvSpPr>
        <p:spPr>
          <a:xfrm>
            <a:off x="1783277" y="4433271"/>
            <a:ext cx="354584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139C4"/>
                </a:solidFill>
                <a:latin typeface="EdShed" pitchFamily="2" charset="0"/>
              </a:rPr>
              <a:t>2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B9F35259-36A8-8B74-81C0-61DA273F9A06}"/>
              </a:ext>
            </a:extLst>
          </p:cNvPr>
          <p:cNvSpPr txBox="1">
            <a:spLocks/>
          </p:cNvSpPr>
          <p:nvPr/>
        </p:nvSpPr>
        <p:spPr>
          <a:xfrm>
            <a:off x="9899106" y="4436051"/>
            <a:ext cx="36260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139C4"/>
                </a:solidFill>
                <a:latin typeface="EdShed" pitchFamily="2" charset="0"/>
              </a:rPr>
              <a:t>2</a:t>
            </a: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E3CF2897-ADA4-6B98-CBC8-145B12060D2F}"/>
              </a:ext>
            </a:extLst>
          </p:cNvPr>
          <p:cNvSpPr txBox="1">
            <a:spLocks/>
          </p:cNvSpPr>
          <p:nvPr/>
        </p:nvSpPr>
        <p:spPr>
          <a:xfrm>
            <a:off x="4510803" y="4433271"/>
            <a:ext cx="36260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5D160"/>
                </a:solidFill>
                <a:latin typeface="EdShed" pitchFamily="2" charset="0"/>
              </a:rPr>
              <a:t>3</a:t>
            </a: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10AD2D66-CFDA-21D4-DEBE-5A0085BEB319}"/>
              </a:ext>
            </a:extLst>
          </p:cNvPr>
          <p:cNvSpPr txBox="1">
            <a:spLocks/>
          </p:cNvSpPr>
          <p:nvPr/>
        </p:nvSpPr>
        <p:spPr>
          <a:xfrm>
            <a:off x="7278072" y="4433271"/>
            <a:ext cx="356188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139C4"/>
                </a:solidFill>
                <a:latin typeface="EdShed" pitchFamily="2" charset="0"/>
              </a:rPr>
              <a:t>2</a:t>
            </a: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79228866-57C3-03C9-CB5D-E441A7C33CFC}"/>
              </a:ext>
            </a:extLst>
          </p:cNvPr>
          <p:cNvSpPr txBox="1">
            <a:spLocks/>
          </p:cNvSpPr>
          <p:nvPr/>
        </p:nvSpPr>
        <p:spPr>
          <a:xfrm>
            <a:off x="9383428" y="3981694"/>
            <a:ext cx="1405128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gra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|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cious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dShed" pitchFamily="2" charset="77"/>
              <a:ea typeface="+mn-ea"/>
              <a:cs typeface="+mn-cs"/>
            </a:endParaRPr>
          </a:p>
        </p:txBody>
      </p: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8C1EC874-0B32-5F0A-11CF-0E364D2A6E43}"/>
              </a:ext>
            </a:extLst>
          </p:cNvPr>
          <p:cNvSpPr txBox="1">
            <a:spLocks/>
          </p:cNvSpPr>
          <p:nvPr/>
        </p:nvSpPr>
        <p:spPr>
          <a:xfrm>
            <a:off x="1267497" y="3985689"/>
            <a:ext cx="1386149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pre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|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cious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dShed" pitchFamily="2" charset="77"/>
              <a:ea typeface="+mn-ea"/>
              <a:cs typeface="+mn-cs"/>
            </a:endParaRPr>
          </a:p>
        </p:txBody>
      </p: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0DA7112A-66C8-576A-AF29-8F709488A12B}"/>
              </a:ext>
            </a:extLst>
          </p:cNvPr>
          <p:cNvSpPr txBox="1">
            <a:spLocks/>
          </p:cNvSpPr>
          <p:nvPr/>
        </p:nvSpPr>
        <p:spPr>
          <a:xfrm>
            <a:off x="6664828" y="3985689"/>
            <a:ext cx="1582677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0" dirty="0">
                <a:solidFill>
                  <a:prstClr val="black"/>
                </a:solidFill>
                <a:latin typeface="EdShed" pitchFamily="2" charset="77"/>
              </a:rPr>
              <a:t>con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|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rPr>
              <a:t>scious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dShed" pitchFamily="2" charset="77"/>
              <a:ea typeface="+mn-ea"/>
              <a:cs typeface="+mn-cs"/>
            </a:endParaRP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96795DEF-7FC1-57B2-BA6E-07AA48C634D9}"/>
              </a:ext>
            </a:extLst>
          </p:cNvPr>
          <p:cNvSpPr txBox="1">
            <a:spLocks/>
          </p:cNvSpPr>
          <p:nvPr/>
        </p:nvSpPr>
        <p:spPr>
          <a:xfrm>
            <a:off x="3852932" y="3981694"/>
            <a:ext cx="1678345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0" dirty="0" err="1">
                <a:solidFill>
                  <a:prstClr val="black"/>
                </a:solidFill>
                <a:latin typeface="EdShed" pitchFamily="2" charset="77"/>
              </a:rPr>
              <a:t>sus</a:t>
            </a:r>
            <a:r>
              <a:rPr lang="en-GB" sz="2600" b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dirty="0" err="1">
                <a:solidFill>
                  <a:schemeClr val="tx1"/>
                </a:solidFill>
                <a:latin typeface="EdShed" pitchFamily="2" charset="77"/>
              </a:rPr>
              <a:t>pi</a:t>
            </a:r>
            <a:r>
              <a:rPr lang="en-GB" sz="2600" b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dirty="0" err="1">
                <a:solidFill>
                  <a:schemeClr val="tx1"/>
                </a:solidFill>
                <a:latin typeface="EdShed" pitchFamily="2" charset="77"/>
              </a:rPr>
              <a:t>cious</a:t>
            </a:r>
            <a:endParaRPr lang="en-GB" sz="2600" b="0" dirty="0">
              <a:solidFill>
                <a:prstClr val="black"/>
              </a:solidFill>
              <a:latin typeface="EdShed" pitchFamily="2" charset="77"/>
            </a:endParaRP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1DEAE515-03D9-18F9-0BA2-C47FCF69FD83}"/>
              </a:ext>
            </a:extLst>
          </p:cNvPr>
          <p:cNvSpPr txBox="1">
            <a:spLocks/>
          </p:cNvSpPr>
          <p:nvPr/>
        </p:nvSpPr>
        <p:spPr>
          <a:xfrm>
            <a:off x="6640366" y="5092788"/>
            <a:ext cx="1631601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spacious</a:t>
            </a: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C9BA4031-D137-87EC-9667-F3AA1153B360}"/>
              </a:ext>
            </a:extLst>
          </p:cNvPr>
          <p:cNvSpPr txBox="1">
            <a:spLocks/>
          </p:cNvSpPr>
          <p:nvPr/>
        </p:nvSpPr>
        <p:spPr>
          <a:xfrm>
            <a:off x="3802021" y="5088793"/>
            <a:ext cx="1780167" cy="4751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>
                <a:solidFill>
                  <a:schemeClr val="tx1"/>
                </a:solidFill>
                <a:latin typeface="EdShed" pitchFamily="2" charset="0"/>
              </a:rPr>
              <a:t>malicious</a:t>
            </a: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B425D5ED-A1F7-6D6B-AD38-6F82535A1027}"/>
              </a:ext>
            </a:extLst>
          </p:cNvPr>
          <p:cNvSpPr txBox="1">
            <a:spLocks/>
          </p:cNvSpPr>
          <p:nvPr/>
        </p:nvSpPr>
        <p:spPr>
          <a:xfrm>
            <a:off x="4514009" y="5969971"/>
            <a:ext cx="356188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5D160"/>
                </a:solidFill>
                <a:latin typeface="EdShed" pitchFamily="2" charset="0"/>
              </a:rPr>
              <a:t>3</a:t>
            </a: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B43DE63D-F90A-9DB4-513B-BAACFA025147}"/>
              </a:ext>
            </a:extLst>
          </p:cNvPr>
          <p:cNvSpPr txBox="1">
            <a:spLocks/>
          </p:cNvSpPr>
          <p:nvPr/>
        </p:nvSpPr>
        <p:spPr>
          <a:xfrm>
            <a:off x="7278072" y="5969971"/>
            <a:ext cx="356188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139C4"/>
                </a:solidFill>
                <a:latin typeface="EdShed" pitchFamily="2" charset="0"/>
              </a:rPr>
              <a:t>2</a:t>
            </a:r>
          </a:p>
        </p:txBody>
      </p:sp>
      <p:sp>
        <p:nvSpPr>
          <p:cNvPr id="63" name="Text Placeholder 1">
            <a:extLst>
              <a:ext uri="{FF2B5EF4-FFF2-40B4-BE49-F238E27FC236}">
                <a16:creationId xmlns:a16="http://schemas.microsoft.com/office/drawing/2014/main" id="{6CB4B708-AD7F-0438-D64D-DE35F7BADE6C}"/>
              </a:ext>
            </a:extLst>
          </p:cNvPr>
          <p:cNvSpPr txBox="1">
            <a:spLocks/>
          </p:cNvSpPr>
          <p:nvPr/>
        </p:nvSpPr>
        <p:spPr>
          <a:xfrm>
            <a:off x="6744593" y="5522389"/>
            <a:ext cx="1423147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0" i="0" dirty="0" err="1">
                <a:solidFill>
                  <a:schemeClr val="tx1"/>
                </a:solidFill>
                <a:latin typeface="EdShed" pitchFamily="2" charset="77"/>
              </a:rPr>
              <a:t>spa</a:t>
            </a:r>
            <a:r>
              <a:rPr lang="en-GB" sz="2600" b="0" i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i="0" dirty="0" err="1">
                <a:solidFill>
                  <a:schemeClr val="tx1"/>
                </a:solidFill>
                <a:latin typeface="EdShed" pitchFamily="2" charset="77"/>
              </a:rPr>
              <a:t>cious</a:t>
            </a:r>
            <a:endParaRPr lang="en-GB" sz="2600" b="0" i="0" dirty="0">
              <a:latin typeface="EdShed" pitchFamily="2" charset="77"/>
            </a:endParaRPr>
          </a:p>
        </p:txBody>
      </p:sp>
      <p:sp>
        <p:nvSpPr>
          <p:cNvPr id="64" name="Text Placeholder 1">
            <a:extLst>
              <a:ext uri="{FF2B5EF4-FFF2-40B4-BE49-F238E27FC236}">
                <a16:creationId xmlns:a16="http://schemas.microsoft.com/office/drawing/2014/main" id="{3C3BF76A-258C-A87C-3440-CC6AAAD63C2D}"/>
              </a:ext>
            </a:extLst>
          </p:cNvPr>
          <p:cNvSpPr txBox="1">
            <a:spLocks/>
          </p:cNvSpPr>
          <p:nvPr/>
        </p:nvSpPr>
        <p:spPr>
          <a:xfrm>
            <a:off x="3892108" y="5518394"/>
            <a:ext cx="1599990" cy="45204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0" dirty="0" err="1">
                <a:solidFill>
                  <a:prstClr val="black"/>
                </a:solidFill>
                <a:latin typeface="EdShed" pitchFamily="2" charset="77"/>
              </a:rPr>
              <a:t>ma</a:t>
            </a:r>
            <a:r>
              <a:rPr lang="en-GB" sz="2600" b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dirty="0" err="1">
                <a:solidFill>
                  <a:schemeClr val="tx1"/>
                </a:solidFill>
                <a:latin typeface="EdShed" pitchFamily="2" charset="77"/>
              </a:rPr>
              <a:t>li</a:t>
            </a:r>
            <a:r>
              <a:rPr lang="en-GB" sz="2600" b="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2600" b="0" dirty="0" err="1">
                <a:solidFill>
                  <a:schemeClr val="tx1"/>
                </a:solidFill>
                <a:latin typeface="EdShed" pitchFamily="2" charset="77"/>
              </a:rPr>
              <a:t>cious</a:t>
            </a:r>
            <a:endParaRPr lang="en-GB" sz="2600" b="0" dirty="0">
              <a:solidFill>
                <a:prstClr val="black"/>
              </a:solidFill>
              <a:latin typeface="EdSh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08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1" grpId="0"/>
      <p:bldP spid="62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2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53970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suspicious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94959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delicious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202653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luscious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001279" y="203917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atrocious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10031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malicious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7856896" y="2853649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precious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88470" y="447856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gracious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7866701" y="368543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spacious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68531" y="3691328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ferocious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60380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conscious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EFD0BDD-7A7B-73F6-8FCD-D9910AAFB320}"/>
              </a:ext>
            </a:extLst>
          </p:cNvPr>
          <p:cNvGrpSpPr/>
          <p:nvPr/>
        </p:nvGrpSpPr>
        <p:grpSpPr>
          <a:xfrm>
            <a:off x="2470908" y="2389881"/>
            <a:ext cx="7680751" cy="2441241"/>
            <a:chOff x="2501152" y="2389881"/>
            <a:chExt cx="7465648" cy="244124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6422DE4-D0A3-4316-6555-0C280040D7BA}"/>
                </a:ext>
              </a:extLst>
            </p:cNvPr>
            <p:cNvCxnSpPr/>
            <p:nvPr/>
          </p:nvCxnSpPr>
          <p:spPr>
            <a:xfrm>
              <a:off x="2563550" y="2391416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91714D6-E2BC-AECD-2DF5-A24310E9522F}"/>
                </a:ext>
              </a:extLst>
            </p:cNvPr>
            <p:cNvCxnSpPr/>
            <p:nvPr/>
          </p:nvCxnSpPr>
          <p:spPr>
            <a:xfrm>
              <a:off x="2515336" y="3214173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F5BA84-2BD1-9817-CA36-71612B35BD03}"/>
                </a:ext>
              </a:extLst>
            </p:cNvPr>
            <p:cNvCxnSpPr/>
            <p:nvPr/>
          </p:nvCxnSpPr>
          <p:spPr>
            <a:xfrm>
              <a:off x="5964814" y="2389881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30FB99-83F1-0F94-5504-98E609097CAF}"/>
                </a:ext>
              </a:extLst>
            </p:cNvPr>
            <p:cNvCxnSpPr/>
            <p:nvPr/>
          </p:nvCxnSpPr>
          <p:spPr>
            <a:xfrm>
              <a:off x="5900282" y="3209309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FFE4A4D-CFC2-CED6-04C9-1646F71095A0}"/>
                </a:ext>
              </a:extLst>
            </p:cNvPr>
            <p:cNvCxnSpPr/>
            <p:nvPr/>
          </p:nvCxnSpPr>
          <p:spPr>
            <a:xfrm>
              <a:off x="2501152" y="4040801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F70101D-E2DA-E839-0634-F76713F7EE65}"/>
                </a:ext>
              </a:extLst>
            </p:cNvPr>
            <p:cNvCxnSpPr/>
            <p:nvPr/>
          </p:nvCxnSpPr>
          <p:spPr>
            <a:xfrm>
              <a:off x="6024722" y="4040801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9C401BD-3F45-E4A9-F562-9BEAB70C99E6}"/>
                </a:ext>
              </a:extLst>
            </p:cNvPr>
            <p:cNvCxnSpPr/>
            <p:nvPr/>
          </p:nvCxnSpPr>
          <p:spPr>
            <a:xfrm>
              <a:off x="5973113" y="4831122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07EFC98-80E6-6569-3532-1E4A3AD072EB}"/>
                </a:ext>
              </a:extLst>
            </p:cNvPr>
            <p:cNvCxnSpPr/>
            <p:nvPr/>
          </p:nvCxnSpPr>
          <p:spPr>
            <a:xfrm>
              <a:off x="9273529" y="4040801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698EB62-F7C0-1FC5-C30D-C91EB265D24A}"/>
                </a:ext>
              </a:extLst>
            </p:cNvPr>
            <p:cNvCxnSpPr/>
            <p:nvPr/>
          </p:nvCxnSpPr>
          <p:spPr>
            <a:xfrm>
              <a:off x="9318800" y="2389881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8C8510A-BECD-B6BA-5B5A-85E0E470161E}"/>
                </a:ext>
              </a:extLst>
            </p:cNvPr>
            <p:cNvCxnSpPr/>
            <p:nvPr/>
          </p:nvCxnSpPr>
          <p:spPr>
            <a:xfrm>
              <a:off x="9237978" y="3209309"/>
              <a:ext cx="648000" cy="0"/>
            </a:xfrm>
            <a:prstGeom prst="line">
              <a:avLst/>
            </a:prstGeom>
            <a:ln w="34925" cap="rnd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043F61-7A6E-EC58-1162-59609B20203C}"/>
              </a:ext>
            </a:extLst>
          </p:cNvPr>
          <p:cNvGrpSpPr/>
          <p:nvPr/>
        </p:nvGrpSpPr>
        <p:grpSpPr>
          <a:xfrm>
            <a:off x="495895" y="4449723"/>
            <a:ext cx="3912850" cy="1959090"/>
            <a:chOff x="482643" y="4449723"/>
            <a:chExt cx="3912850" cy="195909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38F00C8-C4CA-DB95-633F-13FF72F68FCF}"/>
                </a:ext>
              </a:extLst>
            </p:cNvPr>
            <p:cNvGrpSpPr/>
            <p:nvPr/>
          </p:nvGrpSpPr>
          <p:grpSpPr>
            <a:xfrm>
              <a:off x="482643" y="4449723"/>
              <a:ext cx="3890174" cy="1959090"/>
              <a:chOff x="482643" y="4449723"/>
              <a:chExt cx="3890174" cy="195909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2078474" y="4735543"/>
                <a:ext cx="2294343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EdShed" pitchFamily="2" charset="0"/>
                  </a:rPr>
                  <a:t>This week’s words share the suffix </a:t>
                </a:r>
              </a:p>
              <a:p>
                <a:pPr algn="ctr"/>
                <a:r>
                  <a:rPr lang="en-US" sz="2000" dirty="0">
                    <a:latin typeface="EdShed" pitchFamily="2" charset="0"/>
                  </a:rPr>
                  <a:t>‘-</a:t>
                </a:r>
                <a:r>
                  <a:rPr lang="en-US" sz="2000" dirty="0" err="1">
                    <a:latin typeface="EdShed" pitchFamily="2" charset="0"/>
                  </a:rPr>
                  <a:t>cious</a:t>
                </a:r>
                <a:r>
                  <a:rPr lang="en-US" sz="2000" dirty="0">
                    <a:latin typeface="EdShed" pitchFamily="2" charset="0"/>
                  </a:rPr>
                  <a:t>’. What does it sound like?</a:t>
                </a:r>
              </a:p>
            </p:txBody>
          </p:sp>
          <p:pic>
            <p:nvPicPr>
              <p:cNvPr id="49" name="Picture 48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27AA825D-60FB-C052-18AF-CC2198F6D5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82643" y="4449723"/>
                <a:ext cx="1188569" cy="1959090"/>
              </a:xfrm>
              <a:prstGeom prst="rect">
                <a:avLst/>
              </a:prstGeom>
            </p:spPr>
          </p:pic>
        </p:grpSp>
        <p:sp>
          <p:nvSpPr>
            <p:cNvPr id="2" name="Rounded Rectangular Callout 1">
              <a:extLst>
                <a:ext uri="{FF2B5EF4-FFF2-40B4-BE49-F238E27FC236}">
                  <a16:creationId xmlns:a16="http://schemas.microsoft.com/office/drawing/2014/main" id="{3FAE1DAE-5CCD-B583-1E72-73A4F2A32FF1}"/>
                </a:ext>
              </a:extLst>
            </p:cNvPr>
            <p:cNvSpPr/>
            <p:nvPr/>
          </p:nvSpPr>
          <p:spPr>
            <a:xfrm>
              <a:off x="2059289" y="4590182"/>
              <a:ext cx="2336204" cy="1599319"/>
            </a:xfrm>
            <a:prstGeom prst="wedgeRoundRectCallout">
              <a:avLst>
                <a:gd name="adj1" fmla="val -63222"/>
                <a:gd name="adj2" fmla="val 6824"/>
                <a:gd name="adj3" fmla="val 16667"/>
              </a:avLst>
            </a:prstGeom>
            <a:noFill/>
            <a:ln w="38100">
              <a:solidFill>
                <a:srgbClr val="7956D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8AA710-0098-9128-A3BC-B8638BAF355F}"/>
              </a:ext>
            </a:extLst>
          </p:cNvPr>
          <p:cNvGrpSpPr/>
          <p:nvPr/>
        </p:nvGrpSpPr>
        <p:grpSpPr>
          <a:xfrm>
            <a:off x="8363339" y="4298242"/>
            <a:ext cx="3215993" cy="2110571"/>
            <a:chOff x="8363339" y="4298242"/>
            <a:chExt cx="3215993" cy="211057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90A1532-E26E-D020-8303-3AAEC4807F5A}"/>
                </a:ext>
              </a:extLst>
            </p:cNvPr>
            <p:cNvGrpSpPr/>
            <p:nvPr/>
          </p:nvGrpSpPr>
          <p:grpSpPr>
            <a:xfrm>
              <a:off x="8407944" y="4298242"/>
              <a:ext cx="3171388" cy="2110571"/>
              <a:chOff x="8407944" y="4298242"/>
              <a:chExt cx="3171388" cy="211057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8407944" y="4735542"/>
                <a:ext cx="193913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EdShed" pitchFamily="2" charset="0"/>
                  </a:rPr>
                  <a:t>Do this week’s words all belong to the same word class?</a:t>
                </a:r>
              </a:p>
            </p:txBody>
          </p:sp>
          <p:pic>
            <p:nvPicPr>
              <p:cNvPr id="47" name="Picture 46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3C613E3C-130B-9747-C2B3-DFC850A81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25470" y="4298242"/>
                <a:ext cx="853862" cy="2110571"/>
              </a:xfrm>
              <a:prstGeom prst="rect">
                <a:avLst/>
              </a:prstGeom>
            </p:spPr>
          </p:pic>
        </p:grpSp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546B3943-5A13-2B4B-4D00-C855B2B02010}"/>
                </a:ext>
              </a:extLst>
            </p:cNvPr>
            <p:cNvSpPr/>
            <p:nvPr/>
          </p:nvSpPr>
          <p:spPr>
            <a:xfrm>
              <a:off x="8363339" y="4590182"/>
              <a:ext cx="2021318" cy="1603889"/>
            </a:xfrm>
            <a:prstGeom prst="wedgeRoundRectCallout">
              <a:avLst>
                <a:gd name="adj1" fmla="val 65303"/>
                <a:gd name="adj2" fmla="val -19732"/>
                <a:gd name="adj3" fmla="val 16667"/>
              </a:avLst>
            </a:prstGeom>
            <a:noFill/>
            <a:ln w="38100">
              <a:solidFill>
                <a:srgbClr val="FFDE5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5E7F3-DA1A-C8B1-1460-D7D983B069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3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40AF57-50D9-A7FC-ABAB-D60583BA45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Words ending ‘-</a:t>
            </a:r>
            <a:r>
              <a:rPr lang="en-US" dirty="0" err="1">
                <a:latin typeface="EdShed" pitchFamily="2" charset="0"/>
                <a:ea typeface="Sassoon Infant 2023" panose="02000503030000020003" pitchFamily="2" charset="0"/>
              </a:rPr>
              <a:t>cious</a:t>
            </a:r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800912-62B0-6673-3D13-A630819F39BA}"/>
              </a:ext>
            </a:extLst>
          </p:cNvPr>
          <p:cNvSpPr/>
          <p:nvPr/>
        </p:nvSpPr>
        <p:spPr>
          <a:xfrm>
            <a:off x="3423306" y="3150431"/>
            <a:ext cx="5345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3372DC"/>
                </a:solidFill>
                <a:latin typeface="EdShed" pitchFamily="2" charset="0"/>
              </a:rPr>
              <a:t>Which of this week’s words does this apply to?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4979F-ABBA-30C4-0A7D-4CEA21F154E9}"/>
              </a:ext>
            </a:extLst>
          </p:cNvPr>
          <p:cNvSpPr txBox="1"/>
          <p:nvPr/>
        </p:nvSpPr>
        <p:spPr>
          <a:xfrm>
            <a:off x="2498791" y="2540075"/>
            <a:ext cx="719440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EdShed" pitchFamily="2" charset="0"/>
              </a:rPr>
              <a:t>If the noun form ends in ‘</a:t>
            </a:r>
            <a:r>
              <a:rPr lang="en-GB" sz="2000" dirty="0">
                <a:solidFill>
                  <a:srgbClr val="FF3760"/>
                </a:solidFill>
                <a:latin typeface="EdShed" pitchFamily="2" charset="0"/>
              </a:rPr>
              <a:t>-ce</a:t>
            </a:r>
            <a:r>
              <a:rPr lang="en-GB" sz="2000" dirty="0">
                <a:latin typeface="EdShed" pitchFamily="2" charset="0"/>
              </a:rPr>
              <a:t>’, it is removed before ‘-cious’ is added.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F5FD0-FACB-849D-2B5A-0969E7F9DEFE}"/>
              </a:ext>
            </a:extLst>
          </p:cNvPr>
          <p:cNvSpPr txBox="1"/>
          <p:nvPr/>
        </p:nvSpPr>
        <p:spPr>
          <a:xfrm>
            <a:off x="1666368" y="1907805"/>
            <a:ext cx="8859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EdShed" pitchFamily="2" charset="0"/>
              </a:rPr>
              <a:t>The suffix ‘-cious’ is part of the ‘-ious’ suffix. This suffix means ‘full of' or ‘having’.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5F15717D-7DE9-FA47-8205-E0FEFF518A44}"/>
              </a:ext>
            </a:extLst>
          </p:cNvPr>
          <p:cNvSpPr txBox="1">
            <a:spLocks/>
          </p:cNvSpPr>
          <p:nvPr/>
        </p:nvSpPr>
        <p:spPr>
          <a:xfrm>
            <a:off x="6161086" y="4684383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gra</a:t>
            </a:r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cious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101CE35-8249-69DB-A8A1-51E0CA98CEE5}"/>
              </a:ext>
            </a:extLst>
          </p:cNvPr>
          <p:cNvSpPr txBox="1">
            <a:spLocks/>
          </p:cNvSpPr>
          <p:nvPr/>
        </p:nvSpPr>
        <p:spPr>
          <a:xfrm>
            <a:off x="1244430" y="4633911"/>
            <a:ext cx="1020344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EdShed" pitchFamily="2" charset="0"/>
              </a:rPr>
              <a:t>gra</a:t>
            </a:r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ce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8E2C7D1-E1E3-E244-E03F-05DAEDDD582F}"/>
              </a:ext>
            </a:extLst>
          </p:cNvPr>
          <p:cNvSpPr txBox="1">
            <a:spLocks/>
          </p:cNvSpPr>
          <p:nvPr/>
        </p:nvSpPr>
        <p:spPr>
          <a:xfrm>
            <a:off x="6161086" y="5300327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spa</a:t>
            </a:r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cious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97F861-F49A-899C-9AEE-D189517F561F}"/>
              </a:ext>
            </a:extLst>
          </p:cNvPr>
          <p:cNvSpPr txBox="1">
            <a:spLocks/>
          </p:cNvSpPr>
          <p:nvPr/>
        </p:nvSpPr>
        <p:spPr>
          <a:xfrm>
            <a:off x="1239621" y="5245150"/>
            <a:ext cx="1039965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EdShed" pitchFamily="2" charset="0"/>
              </a:rPr>
              <a:t>spa</a:t>
            </a:r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ce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80530E5A-CB17-D531-AE7D-A71E8A424D03}"/>
              </a:ext>
            </a:extLst>
          </p:cNvPr>
          <p:cNvSpPr txBox="1">
            <a:spLocks/>
          </p:cNvSpPr>
          <p:nvPr/>
        </p:nvSpPr>
        <p:spPr>
          <a:xfrm>
            <a:off x="6161086" y="5916271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mali</a:t>
            </a:r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cious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6FE84F6-9734-E0F7-DF90-FCB366B4E48D}"/>
              </a:ext>
            </a:extLst>
          </p:cNvPr>
          <p:cNvSpPr txBox="1">
            <a:spLocks/>
          </p:cNvSpPr>
          <p:nvPr/>
        </p:nvSpPr>
        <p:spPr>
          <a:xfrm>
            <a:off x="1190729" y="5888060"/>
            <a:ext cx="1169936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EdShed" pitchFamily="2" charset="0"/>
              </a:rPr>
              <a:t>mali</a:t>
            </a:r>
            <a:r>
              <a:rPr lang="en-GB" sz="2800" dirty="0">
                <a:solidFill>
                  <a:srgbClr val="FF3760"/>
                </a:solidFill>
                <a:latin typeface="EdShed" pitchFamily="2" charset="0"/>
              </a:rPr>
              <a:t>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9E7063-5A0E-97E0-0626-D37392BCAE5C}"/>
              </a:ext>
            </a:extLst>
          </p:cNvPr>
          <p:cNvSpPr txBox="1">
            <a:spLocks/>
          </p:cNvSpPr>
          <p:nvPr/>
        </p:nvSpPr>
        <p:spPr>
          <a:xfrm>
            <a:off x="3795682" y="4633911"/>
            <a:ext cx="1020344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EdShed" pitchFamily="2" charset="0"/>
              </a:rPr>
              <a:t>gra</a:t>
            </a:r>
            <a:r>
              <a:rPr lang="en-GB" sz="2800" strike="sngStrike" dirty="0">
                <a:solidFill>
                  <a:srgbClr val="FF3760"/>
                </a:solidFill>
                <a:latin typeface="EdShed" pitchFamily="2" charset="0"/>
              </a:rPr>
              <a:t>ce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AF137A-E145-3759-2666-4F21B87AE9FE}"/>
              </a:ext>
            </a:extLst>
          </p:cNvPr>
          <p:cNvSpPr txBox="1">
            <a:spLocks/>
          </p:cNvSpPr>
          <p:nvPr/>
        </p:nvSpPr>
        <p:spPr>
          <a:xfrm>
            <a:off x="3790873" y="5249855"/>
            <a:ext cx="1039965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EdShed" pitchFamily="2" charset="0"/>
              </a:rPr>
              <a:t>spa</a:t>
            </a:r>
            <a:r>
              <a:rPr lang="en-GB" sz="2800" strike="sngStrike" dirty="0">
                <a:solidFill>
                  <a:srgbClr val="FF3760"/>
                </a:solidFill>
                <a:latin typeface="EdShed" pitchFamily="2" charset="0"/>
              </a:rPr>
              <a:t>ce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08D0005-A0F8-E75D-3CF8-1E3845E7FC6E}"/>
              </a:ext>
            </a:extLst>
          </p:cNvPr>
          <p:cNvSpPr txBox="1">
            <a:spLocks/>
          </p:cNvSpPr>
          <p:nvPr/>
        </p:nvSpPr>
        <p:spPr>
          <a:xfrm>
            <a:off x="3741981" y="5865799"/>
            <a:ext cx="1169936" cy="49090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EdShed" pitchFamily="2" charset="0"/>
              </a:rPr>
              <a:t>mali</a:t>
            </a:r>
            <a:r>
              <a:rPr lang="en-GB" sz="2800" strike="sngStrike" dirty="0">
                <a:solidFill>
                  <a:srgbClr val="FF3760"/>
                </a:solidFill>
                <a:latin typeface="EdShed" pitchFamily="2" charset="0"/>
              </a:rPr>
              <a:t>ce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A729BA-E6E4-0273-BF3F-0CD87364F3C1}"/>
              </a:ext>
            </a:extLst>
          </p:cNvPr>
          <p:cNvGrpSpPr/>
          <p:nvPr/>
        </p:nvGrpSpPr>
        <p:grpSpPr>
          <a:xfrm>
            <a:off x="921561" y="3789566"/>
            <a:ext cx="10804750" cy="646331"/>
            <a:chOff x="2288062" y="3607688"/>
            <a:chExt cx="9993126" cy="6463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6B33DB-EF7E-196A-DEA9-998C86D624A2}"/>
                </a:ext>
              </a:extLst>
            </p:cNvPr>
            <p:cNvGrpSpPr/>
            <p:nvPr/>
          </p:nvGrpSpPr>
          <p:grpSpPr>
            <a:xfrm>
              <a:off x="2288062" y="3607688"/>
              <a:ext cx="7090917" cy="646331"/>
              <a:chOff x="1925631" y="3188570"/>
              <a:chExt cx="7090917" cy="646331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997AFE8-BDE8-1CDC-9899-379B5E85613F}"/>
                  </a:ext>
                </a:extLst>
              </p:cNvPr>
              <p:cNvSpPr/>
              <p:nvPr/>
            </p:nvSpPr>
            <p:spPr>
              <a:xfrm>
                <a:off x="1925631" y="3280903"/>
                <a:ext cx="1513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3372DC"/>
                    </a:solidFill>
                    <a:latin typeface="EdShed" pitchFamily="2" charset="0"/>
                  </a:rPr>
                  <a:t>Base Word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F067CD-D861-3EB7-F3D5-098675320A66}"/>
                  </a:ext>
                </a:extLst>
              </p:cNvPr>
              <p:cNvSpPr/>
              <p:nvPr/>
            </p:nvSpPr>
            <p:spPr>
              <a:xfrm>
                <a:off x="4259288" y="3280903"/>
                <a:ext cx="16318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3372DC"/>
                    </a:solidFill>
                    <a:latin typeface="EdShed" pitchFamily="2" charset="0"/>
                  </a:rPr>
                  <a:t>Remove ‘</a:t>
                </a:r>
                <a:r>
                  <a:rPr lang="en-US" sz="2400" b="1" dirty="0" err="1">
                    <a:solidFill>
                      <a:srgbClr val="3372DC"/>
                    </a:solidFill>
                    <a:latin typeface="EdShed" pitchFamily="2" charset="0"/>
                  </a:rPr>
                  <a:t>ce</a:t>
                </a:r>
                <a:r>
                  <a:rPr lang="en-US" sz="2400" b="1" dirty="0">
                    <a:solidFill>
                      <a:srgbClr val="3372DC"/>
                    </a:solidFill>
                    <a:latin typeface="EdShed" pitchFamily="2" charset="0"/>
                  </a:rPr>
                  <a:t>’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72B3968-6967-0B81-8646-F9D5E0625C10}"/>
                  </a:ext>
                </a:extLst>
              </p:cNvPr>
              <p:cNvSpPr/>
              <p:nvPr/>
            </p:nvSpPr>
            <p:spPr>
              <a:xfrm>
                <a:off x="6680739" y="3188570"/>
                <a:ext cx="233580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3372DC"/>
                    </a:solidFill>
                    <a:latin typeface="EdShed" pitchFamily="2" charset="0"/>
                  </a:rPr>
                  <a:t>Add ‘-</a:t>
                </a:r>
                <a:r>
                  <a:rPr lang="en-US" b="1" dirty="0" err="1">
                    <a:solidFill>
                      <a:srgbClr val="3372DC"/>
                    </a:solidFill>
                    <a:latin typeface="EdShed" pitchFamily="2" charset="0"/>
                  </a:rPr>
                  <a:t>cious</a:t>
                </a:r>
                <a:r>
                  <a:rPr lang="en-US" b="1" dirty="0">
                    <a:solidFill>
                      <a:srgbClr val="3372DC"/>
                    </a:solidFill>
                    <a:latin typeface="EdShed" pitchFamily="2" charset="0"/>
                  </a:rPr>
                  <a:t>’ to become this week’s word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A83A6F-53E2-CD90-A4A7-1D2C12915C7C}"/>
                </a:ext>
              </a:extLst>
            </p:cNvPr>
            <p:cNvSpPr/>
            <p:nvPr/>
          </p:nvSpPr>
          <p:spPr>
            <a:xfrm>
              <a:off x="9545726" y="3700021"/>
              <a:ext cx="27354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372DC"/>
                  </a:solidFill>
                  <a:latin typeface="EdShed" pitchFamily="2" charset="0"/>
                </a:rPr>
                <a:t>Meaning</a:t>
              </a:r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E673A243-8EFF-C96E-26F9-246B81AA78F9}"/>
              </a:ext>
            </a:extLst>
          </p:cNvPr>
          <p:cNvSpPr txBox="1">
            <a:spLocks/>
          </p:cNvSpPr>
          <p:nvPr/>
        </p:nvSpPr>
        <p:spPr>
          <a:xfrm>
            <a:off x="9095477" y="4684382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Full of grace</a:t>
            </a:r>
            <a:endParaRPr lang="en-GB" sz="28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5FF7B9C-4C09-C4D9-3E62-2D987C313CB2}"/>
              </a:ext>
            </a:extLst>
          </p:cNvPr>
          <p:cNvSpPr txBox="1">
            <a:spLocks/>
          </p:cNvSpPr>
          <p:nvPr/>
        </p:nvSpPr>
        <p:spPr>
          <a:xfrm>
            <a:off x="9100177" y="5287114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Full of space</a:t>
            </a:r>
            <a:endParaRPr lang="en-GB" sz="28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FE040E2-8187-2D78-A700-5DE53D43AE58}"/>
              </a:ext>
            </a:extLst>
          </p:cNvPr>
          <p:cNvSpPr txBox="1">
            <a:spLocks/>
          </p:cNvSpPr>
          <p:nvPr/>
        </p:nvSpPr>
        <p:spPr>
          <a:xfrm>
            <a:off x="9095477" y="5903058"/>
            <a:ext cx="2329088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EdShed" pitchFamily="2" charset="0"/>
              </a:rPr>
              <a:t>Full of malice</a:t>
            </a:r>
            <a:endParaRPr lang="en-GB" sz="2800" dirty="0">
              <a:solidFill>
                <a:srgbClr val="FF3760"/>
              </a:solidFill>
              <a:latin typeface="EdSh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40" grpId="0"/>
      <p:bldP spid="45" grpId="0"/>
      <p:bldP spid="50" grpId="0"/>
      <p:bldP spid="52" grpId="0"/>
      <p:bldP spid="57" grpId="0"/>
      <p:bldP spid="59" grpId="0"/>
      <p:bldP spid="64" grpId="0"/>
      <p:bldP spid="12" grpId="0"/>
      <p:bldP spid="14" grpId="0"/>
      <p:bldP spid="22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5E7F3-DA1A-C8B1-1460-D7D983B069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4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B58847-5510-51E3-7735-73744ABC38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Words ending ‘-</a:t>
            </a:r>
            <a:r>
              <a:rPr lang="en-US" dirty="0" err="1">
                <a:latin typeface="EdShed" pitchFamily="2" charset="0"/>
                <a:ea typeface="Sassoon Infant 2023" panose="02000503030000020003" pitchFamily="2" charset="0"/>
              </a:rPr>
              <a:t>cious</a:t>
            </a:r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800912-62B0-6673-3D13-A630819F39BA}"/>
              </a:ext>
            </a:extLst>
          </p:cNvPr>
          <p:cNvSpPr/>
          <p:nvPr/>
        </p:nvSpPr>
        <p:spPr>
          <a:xfrm>
            <a:off x="2803906" y="2468461"/>
            <a:ext cx="6584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3372DC"/>
                </a:solidFill>
                <a:latin typeface="EdShed" pitchFamily="2" charset="0"/>
              </a:rPr>
              <a:t>Which of this week’s words come from these base words?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F5FD0-FACB-849D-2B5A-0969E7F9DEFE}"/>
              </a:ext>
            </a:extLst>
          </p:cNvPr>
          <p:cNvSpPr txBox="1"/>
          <p:nvPr/>
        </p:nvSpPr>
        <p:spPr>
          <a:xfrm>
            <a:off x="3717747" y="1916769"/>
            <a:ext cx="475649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EdShed" pitchFamily="2" charset="0"/>
              </a:rPr>
              <a:t>Sometimes the base word is not as obvious.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5F15717D-7DE9-FA47-8205-E0FEFF518A44}"/>
              </a:ext>
            </a:extLst>
          </p:cNvPr>
          <p:cNvSpPr txBox="1">
            <a:spLocks/>
          </p:cNvSpPr>
          <p:nvPr/>
        </p:nvSpPr>
        <p:spPr>
          <a:xfrm>
            <a:off x="4882970" y="3824735"/>
            <a:ext cx="1338701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ferocious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101CE35-8249-69DB-A8A1-51E0CA98CEE5}"/>
              </a:ext>
            </a:extLst>
          </p:cNvPr>
          <p:cNvSpPr txBox="1">
            <a:spLocks/>
          </p:cNvSpPr>
          <p:nvPr/>
        </p:nvSpPr>
        <p:spPr>
          <a:xfrm>
            <a:off x="1848308" y="3824735"/>
            <a:ext cx="901209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EdShed" pitchFamily="2" charset="0"/>
              </a:rPr>
              <a:t>fierce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8E2C7D1-E1E3-E244-E03F-05DAEDDD582F}"/>
              </a:ext>
            </a:extLst>
          </p:cNvPr>
          <p:cNvSpPr txBox="1">
            <a:spLocks/>
          </p:cNvSpPr>
          <p:nvPr/>
        </p:nvSpPr>
        <p:spPr>
          <a:xfrm>
            <a:off x="4848634" y="4792442"/>
            <a:ext cx="1407373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conscious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97F861-F49A-899C-9AEE-D189517F561F}"/>
              </a:ext>
            </a:extLst>
          </p:cNvPr>
          <p:cNvSpPr txBox="1">
            <a:spLocks/>
          </p:cNvSpPr>
          <p:nvPr/>
        </p:nvSpPr>
        <p:spPr>
          <a:xfrm>
            <a:off x="1744113" y="4792442"/>
            <a:ext cx="1123769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EdShed" pitchFamily="2" charset="0"/>
              </a:rPr>
              <a:t>science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80530E5A-CB17-D531-AE7D-A71E8A424D03}"/>
              </a:ext>
            </a:extLst>
          </p:cNvPr>
          <p:cNvSpPr txBox="1">
            <a:spLocks/>
          </p:cNvSpPr>
          <p:nvPr/>
        </p:nvSpPr>
        <p:spPr>
          <a:xfrm>
            <a:off x="4935646" y="5760148"/>
            <a:ext cx="1233351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precious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6FE84F6-9734-E0F7-DF90-FCB366B4E48D}"/>
              </a:ext>
            </a:extLst>
          </p:cNvPr>
          <p:cNvSpPr txBox="1">
            <a:spLocks/>
          </p:cNvSpPr>
          <p:nvPr/>
        </p:nvSpPr>
        <p:spPr>
          <a:xfrm>
            <a:off x="1877963" y="5760148"/>
            <a:ext cx="811825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2400" dirty="0">
                <a:latin typeface="EdShed" pitchFamily="2" charset="0"/>
              </a:rPr>
              <a:t>price</a:t>
            </a:r>
            <a:endParaRPr lang="en-GB" sz="2400" dirty="0">
              <a:solidFill>
                <a:srgbClr val="FF3760"/>
              </a:solidFill>
              <a:latin typeface="EdShed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A03D52-0898-CFAD-D57B-376EBC875FBF}"/>
              </a:ext>
            </a:extLst>
          </p:cNvPr>
          <p:cNvGrpSpPr/>
          <p:nvPr/>
        </p:nvGrpSpPr>
        <p:grpSpPr>
          <a:xfrm>
            <a:off x="1493633" y="3045205"/>
            <a:ext cx="9415453" cy="461665"/>
            <a:chOff x="2137025" y="3184355"/>
            <a:chExt cx="9415453" cy="4616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6B33DB-EF7E-196A-DEA9-998C86D624A2}"/>
                </a:ext>
              </a:extLst>
            </p:cNvPr>
            <p:cNvGrpSpPr/>
            <p:nvPr/>
          </p:nvGrpSpPr>
          <p:grpSpPr>
            <a:xfrm>
              <a:off x="2137025" y="3184355"/>
              <a:ext cx="5537505" cy="461665"/>
              <a:chOff x="3206598" y="3307190"/>
              <a:chExt cx="5537505" cy="46166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997AFE8-BDE8-1CDC-9899-379B5E85613F}"/>
                  </a:ext>
                </a:extLst>
              </p:cNvPr>
              <p:cNvSpPr/>
              <p:nvPr/>
            </p:nvSpPr>
            <p:spPr>
              <a:xfrm>
                <a:off x="3206598" y="3307190"/>
                <a:ext cx="16363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3372DC"/>
                    </a:solidFill>
                    <a:latin typeface="EdShed" pitchFamily="2" charset="0"/>
                  </a:rPr>
                  <a:t>Base Word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72B3968-6967-0B81-8646-F9D5E0625C10}"/>
                  </a:ext>
                </a:extLst>
              </p:cNvPr>
              <p:cNvSpPr/>
              <p:nvPr/>
            </p:nvSpPr>
            <p:spPr>
              <a:xfrm>
                <a:off x="5786471" y="3307190"/>
                <a:ext cx="295763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3372DC"/>
                    </a:solidFill>
                    <a:latin typeface="EdShed" pitchFamily="2" charset="0"/>
                  </a:rPr>
                  <a:t>This Week’s Word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E907F6-B833-ED98-9E15-436E71CE6BD8}"/>
                </a:ext>
              </a:extLst>
            </p:cNvPr>
            <p:cNvSpPr/>
            <p:nvPr/>
          </p:nvSpPr>
          <p:spPr>
            <a:xfrm>
              <a:off x="8594846" y="3184355"/>
              <a:ext cx="29576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372DC"/>
                  </a:solidFill>
                  <a:latin typeface="EdShed" pitchFamily="2" charset="0"/>
                </a:rPr>
                <a:t>Meaning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F21B13F-3850-FD91-0102-5700D3A65035}"/>
              </a:ext>
            </a:extLst>
          </p:cNvPr>
          <p:cNvSpPr txBox="1">
            <a:spLocks/>
          </p:cNvSpPr>
          <p:nvPr/>
        </p:nvSpPr>
        <p:spPr>
          <a:xfrm>
            <a:off x="8108590" y="3956027"/>
            <a:ext cx="2643360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400" dirty="0">
                <a:latin typeface="EdShed" pitchFamily="2" charset="0"/>
              </a:rPr>
              <a:t>Vicious or savage.</a:t>
            </a:r>
          </a:p>
          <a:p>
            <a:pPr algn="ctr">
              <a:lnSpc>
                <a:spcPct val="100000"/>
              </a:lnSpc>
            </a:pPr>
            <a:r>
              <a:rPr lang="en-GB" sz="1800" dirty="0">
                <a:latin typeface="EdShed" pitchFamily="2" charset="0"/>
              </a:rPr>
              <a:t>(Full of wildness.)</a:t>
            </a:r>
          </a:p>
          <a:p>
            <a:pPr algn="ctr"/>
            <a:endParaRPr lang="en-GB" sz="2400" dirty="0">
              <a:latin typeface="EdShed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819B962-659F-EF1D-90FA-A41A5E68F96E}"/>
              </a:ext>
            </a:extLst>
          </p:cNvPr>
          <p:cNvSpPr txBox="1">
            <a:spLocks/>
          </p:cNvSpPr>
          <p:nvPr/>
        </p:nvSpPr>
        <p:spPr>
          <a:xfrm>
            <a:off x="7527716" y="4668946"/>
            <a:ext cx="3805108" cy="6809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Awake or alert.</a:t>
            </a:r>
          </a:p>
          <a:p>
            <a:pPr algn="ctr"/>
            <a:r>
              <a:rPr lang="en-GB" sz="1800" dirty="0">
                <a:latin typeface="EdShed" pitchFamily="2" charset="0"/>
              </a:rPr>
              <a:t>(Full of awareness or knowledge.)</a:t>
            </a:r>
            <a:endParaRPr lang="en-GB" sz="1800" dirty="0">
              <a:solidFill>
                <a:srgbClr val="FF3760"/>
              </a:solidFill>
              <a:latin typeface="EdShed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22F282-07DB-85C3-6DF0-B36C1AF83B35}"/>
              </a:ext>
            </a:extLst>
          </p:cNvPr>
          <p:cNvSpPr txBox="1">
            <a:spLocks/>
          </p:cNvSpPr>
          <p:nvPr/>
        </p:nvSpPr>
        <p:spPr>
          <a:xfrm>
            <a:off x="7504102" y="5636652"/>
            <a:ext cx="3852337" cy="68095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Valuable or dear to someone.</a:t>
            </a:r>
          </a:p>
          <a:p>
            <a:pPr algn="ctr"/>
            <a:r>
              <a:rPr lang="en-GB" sz="1800" dirty="0">
                <a:latin typeface="EdShed" pitchFamily="2" charset="0"/>
              </a:rPr>
              <a:t>(Full of value.)</a:t>
            </a:r>
            <a:endParaRPr lang="en-GB" sz="1800" dirty="0">
              <a:solidFill>
                <a:srgbClr val="FF3760"/>
              </a:solidFill>
              <a:latin typeface="EdSh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67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0" grpId="0"/>
      <p:bldP spid="45" grpId="0"/>
      <p:bldP spid="50" grpId="0"/>
      <p:bldP spid="52" grpId="0"/>
      <p:bldP spid="57" grpId="0"/>
      <p:bldP spid="59" grpId="0"/>
      <p:bldP spid="6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5E7F3-DA1A-C8B1-1460-D7D983B069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5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2A4AE4-DD19-CDC2-BD47-D630650DB9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Words ending ‘-</a:t>
            </a:r>
            <a:r>
              <a:rPr lang="en-US" dirty="0" err="1">
                <a:latin typeface="EdShed" pitchFamily="2" charset="0"/>
                <a:ea typeface="Sassoon Infant 2023" panose="02000503030000020003" pitchFamily="2" charset="0"/>
              </a:rPr>
              <a:t>cious</a:t>
            </a:r>
            <a:r>
              <a:rPr lang="en-US" dirty="0">
                <a:latin typeface="EdShed" pitchFamily="2" charset="0"/>
                <a:ea typeface="Sassoon Infant 2023" panose="02000503030000020003" pitchFamily="2" charset="0"/>
              </a:rPr>
              <a:t>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800912-62B0-6673-3D13-A630819F39BA}"/>
              </a:ext>
            </a:extLst>
          </p:cNvPr>
          <p:cNvSpPr/>
          <p:nvPr/>
        </p:nvSpPr>
        <p:spPr>
          <a:xfrm>
            <a:off x="2836066" y="2391953"/>
            <a:ext cx="6519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3372DC"/>
                </a:solidFill>
                <a:latin typeface="EdShed" pitchFamily="2" charset="0"/>
              </a:rPr>
              <a:t>Which of this week’s words come from these root words?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0F5FD0-FACB-849D-2B5A-0969E7F9DEFE}"/>
              </a:ext>
            </a:extLst>
          </p:cNvPr>
          <p:cNvSpPr txBox="1"/>
          <p:nvPr/>
        </p:nvSpPr>
        <p:spPr>
          <a:xfrm>
            <a:off x="3683702" y="1882892"/>
            <a:ext cx="482459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EdShed" pitchFamily="2" charset="0"/>
              </a:rPr>
              <a:t>Sometimes the root word comes from Latin.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5F15717D-7DE9-FA47-8205-E0FEFF518A44}"/>
              </a:ext>
            </a:extLst>
          </p:cNvPr>
          <p:cNvSpPr txBox="1">
            <a:spLocks/>
          </p:cNvSpPr>
          <p:nvPr/>
        </p:nvSpPr>
        <p:spPr>
          <a:xfrm>
            <a:off x="4764951" y="3562299"/>
            <a:ext cx="1352806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atrocious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9101CE35-8249-69DB-A8A1-51E0CA98CEE5}"/>
              </a:ext>
            </a:extLst>
          </p:cNvPr>
          <p:cNvSpPr txBox="1">
            <a:spLocks/>
          </p:cNvSpPr>
          <p:nvPr/>
        </p:nvSpPr>
        <p:spPr>
          <a:xfrm>
            <a:off x="1914319" y="3562299"/>
            <a:ext cx="839846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 err="1">
                <a:latin typeface="EdShed" pitchFamily="2" charset="0"/>
              </a:rPr>
              <a:t>atrox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8E2C7D1-E1E3-E244-E03F-05DAEDDD582F}"/>
              </a:ext>
            </a:extLst>
          </p:cNvPr>
          <p:cNvSpPr txBox="1">
            <a:spLocks/>
          </p:cNvSpPr>
          <p:nvPr/>
        </p:nvSpPr>
        <p:spPr>
          <a:xfrm>
            <a:off x="4811124" y="4362562"/>
            <a:ext cx="1282980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delicious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8397F861-F49A-899C-9AEE-D189517F561F}"/>
              </a:ext>
            </a:extLst>
          </p:cNvPr>
          <p:cNvSpPr txBox="1">
            <a:spLocks/>
          </p:cNvSpPr>
          <p:nvPr/>
        </p:nvSpPr>
        <p:spPr>
          <a:xfrm>
            <a:off x="1640365" y="4353329"/>
            <a:ext cx="1387752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 err="1">
                <a:latin typeface="EdShed" pitchFamily="2" charset="0"/>
              </a:rPr>
              <a:t>deliciosus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80530E5A-CB17-D531-AE7D-A71E8A424D03}"/>
              </a:ext>
            </a:extLst>
          </p:cNvPr>
          <p:cNvSpPr txBox="1">
            <a:spLocks/>
          </p:cNvSpPr>
          <p:nvPr/>
        </p:nvSpPr>
        <p:spPr>
          <a:xfrm>
            <a:off x="4731038" y="5963088"/>
            <a:ext cx="1443152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suspicious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96FE84F6-9734-E0F7-DF90-FCB366B4E48D}"/>
              </a:ext>
            </a:extLst>
          </p:cNvPr>
          <p:cNvSpPr txBox="1">
            <a:spLocks/>
          </p:cNvSpPr>
          <p:nvPr/>
        </p:nvSpPr>
        <p:spPr>
          <a:xfrm>
            <a:off x="1560279" y="5963088"/>
            <a:ext cx="1547924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 err="1">
                <a:latin typeface="EdShed" pitchFamily="2" charset="0"/>
              </a:rPr>
              <a:t>suspiciosus</a:t>
            </a:r>
            <a:endParaRPr lang="en-GB" sz="2400" dirty="0">
              <a:latin typeface="EdShed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A03D52-0898-CFAD-D57B-376EBC875FBF}"/>
              </a:ext>
            </a:extLst>
          </p:cNvPr>
          <p:cNvGrpSpPr/>
          <p:nvPr/>
        </p:nvGrpSpPr>
        <p:grpSpPr>
          <a:xfrm>
            <a:off x="1577996" y="2967335"/>
            <a:ext cx="9256748" cy="461665"/>
            <a:chOff x="2409278" y="3174618"/>
            <a:chExt cx="9256748" cy="46166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B6B33DB-EF7E-196A-DEA9-998C86D624A2}"/>
                </a:ext>
              </a:extLst>
            </p:cNvPr>
            <p:cNvGrpSpPr/>
            <p:nvPr/>
          </p:nvGrpSpPr>
          <p:grpSpPr>
            <a:xfrm>
              <a:off x="2409278" y="3174618"/>
              <a:ext cx="5317281" cy="461665"/>
              <a:chOff x="3478851" y="3297453"/>
              <a:chExt cx="5317281" cy="46166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997AFE8-BDE8-1CDC-9899-379B5E85613F}"/>
                  </a:ext>
                </a:extLst>
              </p:cNvPr>
              <p:cNvSpPr/>
              <p:nvPr/>
            </p:nvSpPr>
            <p:spPr>
              <a:xfrm>
                <a:off x="3478851" y="3297453"/>
                <a:ext cx="15990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3372DC"/>
                    </a:solidFill>
                    <a:latin typeface="EdShed" pitchFamily="2" charset="0"/>
                  </a:rPr>
                  <a:t>Root Word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72B3968-6967-0B81-8646-F9D5E0625C10}"/>
                  </a:ext>
                </a:extLst>
              </p:cNvPr>
              <p:cNvSpPr/>
              <p:nvPr/>
            </p:nvSpPr>
            <p:spPr>
              <a:xfrm>
                <a:off x="5838500" y="3297453"/>
                <a:ext cx="295763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3372DC"/>
                    </a:solidFill>
                    <a:latin typeface="EdShed" pitchFamily="2" charset="0"/>
                  </a:rPr>
                  <a:t>This Week’s Word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E907F6-B833-ED98-9E15-436E71CE6BD8}"/>
                </a:ext>
              </a:extLst>
            </p:cNvPr>
            <p:cNvSpPr/>
            <p:nvPr/>
          </p:nvSpPr>
          <p:spPr>
            <a:xfrm>
              <a:off x="8708394" y="3174618"/>
              <a:ext cx="29576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3372DC"/>
                  </a:solidFill>
                  <a:latin typeface="EdShed" pitchFamily="2" charset="0"/>
                </a:rPr>
                <a:t>Meaning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F21B13F-3850-FD91-0102-5700D3A65035}"/>
              </a:ext>
            </a:extLst>
          </p:cNvPr>
          <p:cNvSpPr txBox="1">
            <a:spLocks/>
          </p:cNvSpPr>
          <p:nvPr/>
        </p:nvSpPr>
        <p:spPr>
          <a:xfrm>
            <a:off x="8034248" y="3575793"/>
            <a:ext cx="2643360" cy="4069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Very bad or awful.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819B962-659F-EF1D-90FA-A41A5E68F96E}"/>
              </a:ext>
            </a:extLst>
          </p:cNvPr>
          <p:cNvSpPr txBox="1">
            <a:spLocks/>
          </p:cNvSpPr>
          <p:nvPr/>
        </p:nvSpPr>
        <p:spPr>
          <a:xfrm>
            <a:off x="7877112" y="4204190"/>
            <a:ext cx="2957632" cy="7663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Having a pleasing taste or smell.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22F282-07DB-85C3-6DF0-B36C1AF83B35}"/>
              </a:ext>
            </a:extLst>
          </p:cNvPr>
          <p:cNvSpPr txBox="1">
            <a:spLocks/>
          </p:cNvSpPr>
          <p:nvPr/>
        </p:nvSpPr>
        <p:spPr>
          <a:xfrm>
            <a:off x="7689669" y="5963088"/>
            <a:ext cx="3332515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Full of suspicion/mistrust.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A61375-ED4F-C76B-915F-016560870509}"/>
              </a:ext>
            </a:extLst>
          </p:cNvPr>
          <p:cNvSpPr txBox="1">
            <a:spLocks/>
          </p:cNvSpPr>
          <p:nvPr/>
        </p:nvSpPr>
        <p:spPr>
          <a:xfrm>
            <a:off x="4868384" y="5162825"/>
            <a:ext cx="1168461" cy="4339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luscious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1E7E33-CA25-A5B5-451F-EE358AD478C7}"/>
              </a:ext>
            </a:extLst>
          </p:cNvPr>
          <p:cNvSpPr txBox="1"/>
          <p:nvPr/>
        </p:nvSpPr>
        <p:spPr>
          <a:xfrm>
            <a:off x="1927046" y="5144359"/>
            <a:ext cx="81439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GB" sz="2400" dirty="0" err="1">
                <a:effectLst/>
                <a:latin typeface="EdShed" pitchFamily="2" charset="0"/>
              </a:rPr>
              <a:t>licius</a:t>
            </a:r>
            <a:endParaRPr lang="en-GB" sz="2400" dirty="0">
              <a:latin typeface="EdShed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FF0BD0-28DC-155C-CA0D-FC3D088CBA68}"/>
              </a:ext>
            </a:extLst>
          </p:cNvPr>
          <p:cNvSpPr txBox="1">
            <a:spLocks/>
          </p:cNvSpPr>
          <p:nvPr/>
        </p:nvSpPr>
        <p:spPr>
          <a:xfrm>
            <a:off x="7451350" y="5158208"/>
            <a:ext cx="3809155" cy="4339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EdShed" pitchFamily="2" charset="0"/>
              </a:rPr>
              <a:t>Shortened form of ‘delicious’.</a:t>
            </a:r>
          </a:p>
        </p:txBody>
      </p:sp>
    </p:spTree>
    <p:extLst>
      <p:ext uri="{BB962C8B-B14F-4D97-AF65-F5344CB8AC3E}">
        <p14:creationId xmlns:p14="http://schemas.microsoft.com/office/powerpoint/2010/main" val="19431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0" grpId="0"/>
      <p:bldP spid="45" grpId="0"/>
      <p:bldP spid="50" grpId="0"/>
      <p:bldP spid="52" grpId="0"/>
      <p:bldP spid="57" grpId="0"/>
      <p:bldP spid="59" grpId="0"/>
      <p:bldP spid="64" grpId="0"/>
      <p:bldP spid="15" grpId="0"/>
      <p:bldP spid="16" grpId="0"/>
      <p:bldP spid="17" grpId="0"/>
      <p:bldP spid="5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6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666AE-02FC-F827-AEEB-A8B97A71B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72DC"/>
                </a:solidFill>
              </a:rPr>
              <a:t>Which word am I?</a:t>
            </a:r>
          </a:p>
        </p:txBody>
      </p:sp>
      <p:sp>
        <p:nvSpPr>
          <p:cNvPr id="10" name="Right Arrow Callout 9">
            <a:extLst>
              <a:ext uri="{FF2B5EF4-FFF2-40B4-BE49-F238E27FC236}">
                <a16:creationId xmlns:a16="http://schemas.microsoft.com/office/drawing/2014/main" id="{4E73ED76-BCB7-BB7F-7958-3173E5F7131E}"/>
              </a:ext>
            </a:extLst>
          </p:cNvPr>
          <p:cNvSpPr/>
          <p:nvPr/>
        </p:nvSpPr>
        <p:spPr>
          <a:xfrm rot="5400000">
            <a:off x="5019128" y="999488"/>
            <a:ext cx="2052402" cy="3652968"/>
          </a:xfrm>
          <a:prstGeom prst="rightArrowCallout">
            <a:avLst/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B4CA51-4EBD-1687-03CC-F1DF03C4C983}"/>
              </a:ext>
            </a:extLst>
          </p:cNvPr>
          <p:cNvSpPr txBox="1"/>
          <p:nvPr/>
        </p:nvSpPr>
        <p:spPr>
          <a:xfrm>
            <a:off x="4394165" y="1990129"/>
            <a:ext cx="3267447" cy="92333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EdShed" pitchFamily="2" charset="0"/>
              </a:rPr>
              <a:t>Since the 1300s it has meant ‘delightful to the senses, pleasing in the highest degree’.</a:t>
            </a:r>
            <a:endParaRPr lang="en-US" dirty="0">
              <a:latin typeface="EdShed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285BAD0-6BC8-F13F-E11C-4F85007F0008}"/>
              </a:ext>
            </a:extLst>
          </p:cNvPr>
          <p:cNvSpPr txBox="1">
            <a:spLocks/>
          </p:cNvSpPr>
          <p:nvPr/>
        </p:nvSpPr>
        <p:spPr>
          <a:xfrm>
            <a:off x="4906621" y="3799457"/>
            <a:ext cx="2322914" cy="796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FF3760"/>
                </a:solidFill>
                <a:latin typeface="EdShed" pitchFamily="2" charset="0"/>
              </a:rPr>
              <a:t>delicious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9309A8-EB3C-B984-E28E-E004FB073FAB}"/>
              </a:ext>
            </a:extLst>
          </p:cNvPr>
          <p:cNvSpPr txBox="1"/>
          <p:nvPr/>
        </p:nvSpPr>
        <p:spPr>
          <a:xfrm>
            <a:off x="8162810" y="3400059"/>
            <a:ext cx="1906135" cy="1477328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EdShed" pitchFamily="2" charset="0"/>
              </a:rPr>
              <a:t>From the Latin word </a:t>
            </a:r>
            <a:r>
              <a:rPr lang="en-GB" dirty="0" err="1">
                <a:solidFill>
                  <a:srgbClr val="3372DC"/>
                </a:solidFill>
                <a:latin typeface="EdShed" pitchFamily="2" charset="0"/>
              </a:rPr>
              <a:t>delicere</a:t>
            </a:r>
            <a:r>
              <a:rPr lang="en-GB" dirty="0">
                <a:latin typeface="EdShed" pitchFamily="2" charset="0"/>
              </a:rPr>
              <a:t> meaning a ‘delight, charm or allurement’. </a:t>
            </a:r>
            <a:endParaRPr lang="en-US" dirty="0">
              <a:latin typeface="EdShe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A13761-41CC-C683-9F8B-1D479149584B}"/>
              </a:ext>
            </a:extLst>
          </p:cNvPr>
          <p:cNvSpPr txBox="1"/>
          <p:nvPr/>
        </p:nvSpPr>
        <p:spPr>
          <a:xfrm>
            <a:off x="4357323" y="5368380"/>
            <a:ext cx="336763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EdShed" pitchFamily="2" charset="0"/>
              </a:rPr>
              <a:t>It means ‘to allure, entice’  from </a:t>
            </a:r>
            <a:r>
              <a:rPr lang="en-GB" dirty="0">
                <a:solidFill>
                  <a:srgbClr val="3372DC"/>
                </a:solidFill>
                <a:latin typeface="EdShed" pitchFamily="2" charset="0"/>
              </a:rPr>
              <a:t>de</a:t>
            </a:r>
            <a:r>
              <a:rPr lang="en-GB" dirty="0">
                <a:solidFill>
                  <a:srgbClr val="555555"/>
                </a:solidFill>
                <a:latin typeface="EdShed" pitchFamily="2" charset="0"/>
              </a:rPr>
              <a:t> </a:t>
            </a:r>
            <a:r>
              <a:rPr lang="en-GB" dirty="0">
                <a:latin typeface="EdShed" pitchFamily="2" charset="0"/>
              </a:rPr>
              <a:t>meaning ‘away’ and </a:t>
            </a:r>
            <a:r>
              <a:rPr lang="en-GB" dirty="0" err="1">
                <a:solidFill>
                  <a:srgbClr val="3372DC"/>
                </a:solidFill>
                <a:latin typeface="EdShed" pitchFamily="2" charset="0"/>
              </a:rPr>
              <a:t>lacere</a:t>
            </a:r>
            <a:r>
              <a:rPr lang="en-GB" dirty="0">
                <a:solidFill>
                  <a:srgbClr val="3372DC"/>
                </a:solidFill>
                <a:latin typeface="EdShed" pitchFamily="2" charset="0"/>
              </a:rPr>
              <a:t> </a:t>
            </a:r>
            <a:r>
              <a:rPr lang="en-GB" dirty="0">
                <a:latin typeface="EdShed" pitchFamily="2" charset="0"/>
              </a:rPr>
              <a:t>meaning to ‘lure, entice’.</a:t>
            </a:r>
            <a:endParaRPr lang="en-US" dirty="0">
              <a:latin typeface="EdShed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B54A22-B227-5C1D-8BBD-6920C6AC06F6}"/>
              </a:ext>
            </a:extLst>
          </p:cNvPr>
          <p:cNvSpPr txBox="1"/>
          <p:nvPr/>
        </p:nvSpPr>
        <p:spPr>
          <a:xfrm>
            <a:off x="2158607" y="3628813"/>
            <a:ext cx="1666759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latin typeface="EdShed" pitchFamily="2" charset="0"/>
              </a:rPr>
              <a:t>From the Old French word </a:t>
            </a:r>
          </a:p>
          <a:p>
            <a:pPr algn="ctr"/>
            <a:r>
              <a:rPr lang="en-GB" sz="2000" dirty="0" err="1">
                <a:solidFill>
                  <a:srgbClr val="3372DC"/>
                </a:solidFill>
                <a:latin typeface="EdShed" pitchFamily="2" charset="0"/>
              </a:rPr>
              <a:t>delicios</a:t>
            </a:r>
            <a:r>
              <a:rPr lang="en-GB" sz="2000" dirty="0">
                <a:latin typeface="EdShed" pitchFamily="2" charset="0"/>
              </a:rPr>
              <a:t>.</a:t>
            </a:r>
            <a:r>
              <a:rPr lang="en-GB" sz="2000" dirty="0">
                <a:solidFill>
                  <a:srgbClr val="555555"/>
                </a:solidFill>
                <a:latin typeface="EdShed" pitchFamily="2" charset="0"/>
              </a:rPr>
              <a:t> </a:t>
            </a:r>
            <a:endParaRPr lang="en-US" sz="2000" dirty="0">
              <a:latin typeface="EdShed" pitchFamily="2" charset="0"/>
            </a:endParaRPr>
          </a:p>
        </p:txBody>
      </p:sp>
      <p:sp>
        <p:nvSpPr>
          <p:cNvPr id="17" name="Right Arrow Callout 16">
            <a:extLst>
              <a:ext uri="{FF2B5EF4-FFF2-40B4-BE49-F238E27FC236}">
                <a16:creationId xmlns:a16="http://schemas.microsoft.com/office/drawing/2014/main" id="{4C5BB1FA-14AA-DBFC-BABB-6CA6589D2A3C}"/>
              </a:ext>
            </a:extLst>
          </p:cNvPr>
          <p:cNvSpPr/>
          <p:nvPr/>
        </p:nvSpPr>
        <p:spPr>
          <a:xfrm>
            <a:off x="1968612" y="3334962"/>
            <a:ext cx="2849858" cy="1601272"/>
          </a:xfrm>
          <a:prstGeom prst="rightArrowCallout">
            <a:avLst>
              <a:gd name="adj1" fmla="val 32251"/>
              <a:gd name="adj2" fmla="val 29532"/>
              <a:gd name="adj3" fmla="val 33158"/>
              <a:gd name="adj4" fmla="val 71580"/>
            </a:avLst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19" name="Right Arrow Callout 18">
            <a:extLst>
              <a:ext uri="{FF2B5EF4-FFF2-40B4-BE49-F238E27FC236}">
                <a16:creationId xmlns:a16="http://schemas.microsoft.com/office/drawing/2014/main" id="{87B2037D-5DBE-CCAF-8AD7-D618D48E46B4}"/>
              </a:ext>
            </a:extLst>
          </p:cNvPr>
          <p:cNvSpPr/>
          <p:nvPr/>
        </p:nvSpPr>
        <p:spPr>
          <a:xfrm rot="16200000">
            <a:off x="5019128" y="3628768"/>
            <a:ext cx="2052402" cy="3652968"/>
          </a:xfrm>
          <a:prstGeom prst="rightArrowCallout">
            <a:avLst/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sp>
        <p:nvSpPr>
          <p:cNvPr id="20" name="Right Arrow Callout 19">
            <a:extLst>
              <a:ext uri="{FF2B5EF4-FFF2-40B4-BE49-F238E27FC236}">
                <a16:creationId xmlns:a16="http://schemas.microsoft.com/office/drawing/2014/main" id="{3F8EE958-9982-A448-4274-0A1194C4EDA9}"/>
              </a:ext>
            </a:extLst>
          </p:cNvPr>
          <p:cNvSpPr/>
          <p:nvPr/>
        </p:nvSpPr>
        <p:spPr>
          <a:xfrm rot="10800000">
            <a:off x="7272188" y="3334962"/>
            <a:ext cx="2849858" cy="1601272"/>
          </a:xfrm>
          <a:prstGeom prst="rightArrowCallout">
            <a:avLst>
              <a:gd name="adj1" fmla="val 32251"/>
              <a:gd name="adj2" fmla="val 29532"/>
              <a:gd name="adj3" fmla="val 33158"/>
              <a:gd name="adj4" fmla="val 71580"/>
            </a:avLst>
          </a:prstGeom>
          <a:noFill/>
          <a:ln w="381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EdShed" pitchFamily="2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54B9467E-9093-6501-C965-C1C85332C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370" y="4596093"/>
            <a:ext cx="857699" cy="978032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885534B9-7354-3D29-F236-FB35FFEC8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403" y="5341614"/>
            <a:ext cx="827117" cy="88941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88B94664-58BF-F15A-3DE2-2E0180F4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6047">
            <a:off x="9233010" y="5543781"/>
            <a:ext cx="827117" cy="889419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82E0C88A-4726-F95F-4083-842B15375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3191" y="2255901"/>
            <a:ext cx="1266038" cy="1266038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AAD1903E-3DFF-CF33-1F82-A973AA7C0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7117" y="1850188"/>
            <a:ext cx="1085733" cy="1120458"/>
          </a:xfrm>
          <a:prstGeom prst="rect">
            <a:avLst/>
          </a:prstGeom>
        </p:spPr>
      </p:pic>
      <p:pic>
        <p:nvPicPr>
          <p:cNvPr id="33" name="Picture 32" descr="Icon&#10;&#10;Description automatically generated with medium confidence">
            <a:extLst>
              <a:ext uri="{FF2B5EF4-FFF2-40B4-BE49-F238E27FC236}">
                <a16:creationId xmlns:a16="http://schemas.microsoft.com/office/drawing/2014/main" id="{EB4544DB-6A3E-32D5-714D-931A727BBD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19542">
            <a:off x="692951" y="4798908"/>
            <a:ext cx="883848" cy="1358798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67EFEE92-921F-BC5F-B1ED-96BF843BF3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55" y="2255901"/>
            <a:ext cx="1127440" cy="929071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36B851DF-5FA7-3763-4DFB-709ACB338C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1617" y="1869419"/>
            <a:ext cx="903263" cy="929071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">
            <a:extLst>
              <a:ext uri="{FF2B5EF4-FFF2-40B4-BE49-F238E27FC236}">
                <a16:creationId xmlns:a16="http://schemas.microsoft.com/office/drawing/2014/main" id="{D4A6E6AE-A4B4-EA7B-0327-89FCC55DE3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6721" y="5304707"/>
            <a:ext cx="940314" cy="10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5" grpId="0"/>
      <p:bldP spid="16" grpId="0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302B57-0BAA-AA82-A411-4D24D28DF8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7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4B45D-9F8E-B7CA-236B-84AAC60962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Sort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433028-50D4-50EF-A9CB-D9BB3C37F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Can you sort the words according to the number of syllables?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B3CF5356-9656-3D36-B235-7541942A533E}"/>
              </a:ext>
            </a:extLst>
          </p:cNvPr>
          <p:cNvSpPr/>
          <p:nvPr/>
        </p:nvSpPr>
        <p:spPr>
          <a:xfrm>
            <a:off x="988062" y="2255354"/>
            <a:ext cx="1315629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spacious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11203E81-30F5-A73D-E452-3EF8EEEA0596}"/>
              </a:ext>
            </a:extLst>
          </p:cNvPr>
          <p:cNvSpPr/>
          <p:nvPr/>
        </p:nvSpPr>
        <p:spPr>
          <a:xfrm>
            <a:off x="3180661" y="2255354"/>
            <a:ext cx="129871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gracious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95ADAC92-9529-5259-BBAE-5129066B4E7E}"/>
              </a:ext>
            </a:extLst>
          </p:cNvPr>
          <p:cNvSpPr/>
          <p:nvPr/>
        </p:nvSpPr>
        <p:spPr>
          <a:xfrm>
            <a:off x="5477113" y="2255354"/>
            <a:ext cx="1281063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precious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3607C2BC-8EB1-5B22-A415-3298E64D2398}"/>
              </a:ext>
            </a:extLst>
          </p:cNvPr>
          <p:cNvSpPr/>
          <p:nvPr/>
        </p:nvSpPr>
        <p:spPr>
          <a:xfrm>
            <a:off x="7654464" y="2255354"/>
            <a:ext cx="1392056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atrocious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809FEAAA-CE5A-4F87-2334-3AED0FFAB92A}"/>
              </a:ext>
            </a:extLst>
          </p:cNvPr>
          <p:cNvSpPr/>
          <p:nvPr/>
        </p:nvSpPr>
        <p:spPr>
          <a:xfrm>
            <a:off x="9702863" y="2255354"/>
            <a:ext cx="1377541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ferocious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665EC6-2305-6AE5-7817-B19317C200B6}"/>
              </a:ext>
            </a:extLst>
          </p:cNvPr>
          <p:cNvSpPr/>
          <p:nvPr/>
        </p:nvSpPr>
        <p:spPr>
          <a:xfrm>
            <a:off x="921779" y="1799140"/>
            <a:ext cx="1448206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conscious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A8D5F1C2-7A89-BF56-8ACC-98F7A0EEDF2C}"/>
              </a:ext>
            </a:extLst>
          </p:cNvPr>
          <p:cNvSpPr/>
          <p:nvPr/>
        </p:nvSpPr>
        <p:spPr>
          <a:xfrm>
            <a:off x="9649122" y="1799141"/>
            <a:ext cx="1485023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suspicious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35B5AC30-C9FD-B7EF-A784-7A6A34164351}"/>
              </a:ext>
            </a:extLst>
          </p:cNvPr>
          <p:cNvSpPr/>
          <p:nvPr/>
        </p:nvSpPr>
        <p:spPr>
          <a:xfrm>
            <a:off x="3121025" y="1799140"/>
            <a:ext cx="1417987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malicious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733CEDAC-FB94-F668-6155-E0DEDEA4F82B}"/>
              </a:ext>
            </a:extLst>
          </p:cNvPr>
          <p:cNvSpPr/>
          <p:nvPr/>
        </p:nvSpPr>
        <p:spPr>
          <a:xfrm>
            <a:off x="5451341" y="1799140"/>
            <a:ext cx="133261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delicious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55E467FC-FACA-244F-8364-1BB3352851BC}"/>
              </a:ext>
            </a:extLst>
          </p:cNvPr>
          <p:cNvSpPr/>
          <p:nvPr/>
        </p:nvSpPr>
        <p:spPr>
          <a:xfrm>
            <a:off x="7578436" y="1799140"/>
            <a:ext cx="1544112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rIns="0" rtlCol="0" anchor="ctr">
            <a:spAutoFit/>
          </a:bodyPr>
          <a:lstStyle/>
          <a:p>
            <a:pPr algn="ctr"/>
            <a:r>
              <a:rPr lang="en-GB" sz="2400" dirty="0">
                <a:latin typeface="EdShed" pitchFamily="2" charset="0"/>
                <a:ea typeface="Open Sans SemiBold" panose="020B0604020202020204" pitchFamily="34" charset="0"/>
                <a:cs typeface="Open Sans SemiBold" panose="020B0604020202020204" pitchFamily="34" charset="0"/>
              </a:rPr>
              <a:t>luscious</a:t>
            </a:r>
            <a:endParaRPr lang="en-GB" sz="2400" dirty="0">
              <a:solidFill>
                <a:schemeClr val="tx1"/>
              </a:solidFill>
              <a:latin typeface="EdShe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428A968-916D-8806-FD64-2029E4A0789A}"/>
              </a:ext>
            </a:extLst>
          </p:cNvPr>
          <p:cNvGrpSpPr/>
          <p:nvPr/>
        </p:nvGrpSpPr>
        <p:grpSpPr>
          <a:xfrm>
            <a:off x="1472557" y="3009758"/>
            <a:ext cx="3957879" cy="3385605"/>
            <a:chOff x="681306" y="2995475"/>
            <a:chExt cx="3178154" cy="338560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76A661-2DAF-3D8C-60A2-964E5B14687D}"/>
                </a:ext>
              </a:extLst>
            </p:cNvPr>
            <p:cNvSpPr txBox="1"/>
            <p:nvPr/>
          </p:nvSpPr>
          <p:spPr>
            <a:xfrm>
              <a:off x="681306" y="3251633"/>
              <a:ext cx="31730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25D160"/>
                  </a:solidFill>
                  <a:latin typeface="EdShed" pitchFamily="2" charset="0"/>
                </a:rPr>
                <a:t>2 Syllables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0F8401D-D2F9-7673-1082-74B9AB3F4E25}"/>
                </a:ext>
              </a:extLst>
            </p:cNvPr>
            <p:cNvSpPr/>
            <p:nvPr/>
          </p:nvSpPr>
          <p:spPr>
            <a:xfrm>
              <a:off x="686383" y="2995475"/>
              <a:ext cx="3173077" cy="3385605"/>
            </a:xfrm>
            <a:prstGeom prst="roundRect">
              <a:avLst/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6257AB-6EAF-80DF-4D2E-C6EE48B5F741}"/>
              </a:ext>
            </a:extLst>
          </p:cNvPr>
          <p:cNvGrpSpPr/>
          <p:nvPr/>
        </p:nvGrpSpPr>
        <p:grpSpPr>
          <a:xfrm>
            <a:off x="6672229" y="3009758"/>
            <a:ext cx="3951556" cy="3385605"/>
            <a:chOff x="6664305" y="2974768"/>
            <a:chExt cx="3173077" cy="33856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EE25D8-9244-A5BC-B5F5-14DAC6641326}"/>
                </a:ext>
              </a:extLst>
            </p:cNvPr>
            <p:cNvSpPr txBox="1"/>
            <p:nvPr/>
          </p:nvSpPr>
          <p:spPr>
            <a:xfrm>
              <a:off x="6664305" y="3230926"/>
              <a:ext cx="31730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9300"/>
                  </a:solidFill>
                  <a:latin typeface="EdShed" pitchFamily="2" charset="0"/>
                </a:rPr>
                <a:t>3 Syllables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322114C-E045-252D-A156-974E2B53F2AB}"/>
                </a:ext>
              </a:extLst>
            </p:cNvPr>
            <p:cNvSpPr/>
            <p:nvPr/>
          </p:nvSpPr>
          <p:spPr>
            <a:xfrm>
              <a:off x="6669382" y="2974768"/>
              <a:ext cx="3168000" cy="3385605"/>
            </a:xfrm>
            <a:prstGeom prst="roundRect">
              <a:avLst/>
            </a:prstGeom>
            <a:noFill/>
            <a:ln w="38100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20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07643 0.297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39922 0.408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1" y="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13451 0.29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32409 0.297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11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06536 0.297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7213 0.4766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0276 0.346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14778 0.4715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96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1 0.4733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20794 0.473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 Placeholder 3">
            <a:extLst>
              <a:ext uri="{FF2B5EF4-FFF2-40B4-BE49-F238E27FC236}">
                <a16:creationId xmlns:a16="http://schemas.microsoft.com/office/drawing/2014/main" id="{3B705A15-B01B-9240-96B8-FCA5E09C46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0"/>
              </a:rPr>
              <a:t>2.</a:t>
            </a:r>
            <a:fld id="{46F6552A-941E-B249-8E39-1E2EE7BF53B4}" type="slidenum">
              <a:rPr lang="en-US" smtClean="0">
                <a:latin typeface="EdShed" pitchFamily="2" charset="0"/>
              </a:rPr>
              <a:pPr/>
              <a:t>8</a:t>
            </a:fld>
            <a:endParaRPr lang="en-US" dirty="0">
              <a:latin typeface="EdShe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ACBFC-9168-7E46-8923-DA5050300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n w="0"/>
              </a:rPr>
              <a:t>Sound Buttons and Syllables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369A14-34A5-5C0F-2F1E-7278BC1AE9A1}"/>
              </a:ext>
            </a:extLst>
          </p:cNvPr>
          <p:cNvSpPr/>
          <p:nvPr/>
        </p:nvSpPr>
        <p:spPr>
          <a:xfrm>
            <a:off x="5024393" y="2126526"/>
            <a:ext cx="21432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dirty="0">
                <a:ln w="0"/>
                <a:latin typeface="EdShed" pitchFamily="2" charset="0"/>
              </a:rPr>
              <a:t>gracious</a:t>
            </a:r>
            <a:endParaRPr lang="en-GB" sz="4400" cap="none" spc="0" dirty="0">
              <a:ln w="0"/>
              <a:solidFill>
                <a:schemeClr val="tx1"/>
              </a:solidFill>
              <a:latin typeface="EdShed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1C0BDA-26BA-092B-D092-FF8E2B03EE5D}"/>
              </a:ext>
            </a:extLst>
          </p:cNvPr>
          <p:cNvSpPr txBox="1"/>
          <p:nvPr/>
        </p:nvSpPr>
        <p:spPr>
          <a:xfrm>
            <a:off x="5217992" y="3154104"/>
            <a:ext cx="17560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atin typeface="EdShed" pitchFamily="2" charset="77"/>
              </a:rPr>
              <a:t>gra</a:t>
            </a:r>
            <a:r>
              <a:rPr lang="en-GB" sz="320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3200" dirty="0" err="1">
                <a:latin typeface="EdShed" pitchFamily="2" charset="77"/>
              </a:rPr>
              <a:t>cious</a:t>
            </a:r>
            <a:endParaRPr lang="en-GB" sz="3200" dirty="0">
              <a:latin typeface="EdShed" pitchFamily="2" charset="77"/>
            </a:endParaRP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EdShed" pitchFamily="2" charset="77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CB4D5F-FE3B-8041-9316-549682B4B01B}"/>
              </a:ext>
            </a:extLst>
          </p:cNvPr>
          <p:cNvGrpSpPr/>
          <p:nvPr/>
        </p:nvGrpSpPr>
        <p:grpSpPr>
          <a:xfrm>
            <a:off x="1222960" y="4572265"/>
            <a:ext cx="9799743" cy="1381250"/>
            <a:chOff x="1081390" y="5018007"/>
            <a:chExt cx="9799743" cy="13812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D26350-79CB-2D5E-463E-14A6DFCF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81390" y="5348902"/>
              <a:ext cx="957812" cy="105035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4AC3C0-9BA5-3D19-F2D6-50F5EF83F102}"/>
                </a:ext>
              </a:extLst>
            </p:cNvPr>
            <p:cNvSpPr/>
            <p:nvPr/>
          </p:nvSpPr>
          <p:spPr>
            <a:xfrm>
              <a:off x="8886356" y="5018008"/>
              <a:ext cx="199477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cap="none" spc="0" dirty="0">
                  <a:ln w="0"/>
                  <a:solidFill>
                    <a:schemeClr val="tx1"/>
                  </a:solidFill>
                  <a:latin typeface="EdShed" pitchFamily="2" charset="0"/>
                </a:rPr>
                <a:t>luscious</a:t>
              </a:r>
              <a:endParaRPr lang="en-GB" sz="4400" cap="none" spc="0" dirty="0">
                <a:ln w="0"/>
                <a:solidFill>
                  <a:schemeClr val="tx1"/>
                </a:solidFill>
                <a:latin typeface="EdShed" pitchFamily="2" charset="77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246C9C-8A29-749C-2098-AADB6A889621}"/>
                </a:ext>
              </a:extLst>
            </p:cNvPr>
            <p:cNvSpPr/>
            <p:nvPr/>
          </p:nvSpPr>
          <p:spPr>
            <a:xfrm>
              <a:off x="2838728" y="5018008"/>
              <a:ext cx="233108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dirty="0">
                  <a:ln w="0"/>
                  <a:latin typeface="EdShed" pitchFamily="2" charset="0"/>
                </a:rPr>
                <a:t>atrocious</a:t>
              </a:r>
              <a:endParaRPr lang="en-GB" sz="4400" cap="none" spc="0" dirty="0">
                <a:ln w="0"/>
                <a:solidFill>
                  <a:schemeClr val="tx1"/>
                </a:solidFill>
                <a:latin typeface="EdShed" pitchFamily="2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1EE5B2-BD5B-CCA9-745B-71D3A7947489}"/>
                </a:ext>
              </a:extLst>
            </p:cNvPr>
            <p:cNvSpPr/>
            <p:nvPr/>
          </p:nvSpPr>
          <p:spPr>
            <a:xfrm>
              <a:off x="5838881" y="5018007"/>
              <a:ext cx="237840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cap="none" spc="0" dirty="0">
                  <a:ln w="0"/>
                  <a:solidFill>
                    <a:schemeClr val="tx1"/>
                  </a:solidFill>
                  <a:latin typeface="EdShed" pitchFamily="2" charset="0"/>
                </a:rPr>
                <a:t>malicious</a:t>
              </a:r>
              <a:endParaRPr lang="en-GB" sz="4400" cap="none" spc="0" dirty="0">
                <a:ln w="0"/>
                <a:solidFill>
                  <a:schemeClr val="tx1"/>
                </a:solidFill>
                <a:latin typeface="EdShed" pitchFamily="2" charset="77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46311EE-88EA-13E6-EB13-3E2CF52F1F3E}"/>
              </a:ext>
            </a:extLst>
          </p:cNvPr>
          <p:cNvSpPr txBox="1"/>
          <p:nvPr/>
        </p:nvSpPr>
        <p:spPr>
          <a:xfrm>
            <a:off x="2835180" y="5526605"/>
            <a:ext cx="26213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atin typeface="EdShed" pitchFamily="2" charset="0"/>
              </a:rPr>
              <a:t>a</a:t>
            </a:r>
            <a:r>
              <a:rPr lang="en-GB" sz="3200" dirty="0" err="1">
                <a:solidFill>
                  <a:srgbClr val="FF3760"/>
                </a:solidFill>
                <a:latin typeface="EdShed" pitchFamily="2" charset="0"/>
              </a:rPr>
              <a:t>|</a:t>
            </a:r>
            <a:r>
              <a:rPr lang="en-GB" sz="3200" dirty="0" err="1">
                <a:latin typeface="EdShed" pitchFamily="2" charset="0"/>
              </a:rPr>
              <a:t>tro</a:t>
            </a:r>
            <a:r>
              <a:rPr lang="en-GB" sz="3200" dirty="0" err="1">
                <a:solidFill>
                  <a:srgbClr val="FF3760"/>
                </a:solidFill>
                <a:latin typeface="EdShed" pitchFamily="2" charset="0"/>
              </a:rPr>
              <a:t>|</a:t>
            </a:r>
            <a:r>
              <a:rPr lang="en-GB" sz="3200" dirty="0" err="1">
                <a:latin typeface="EdShed" pitchFamily="2" charset="0"/>
              </a:rPr>
              <a:t>cious</a:t>
            </a:r>
            <a:endParaRPr lang="en-GB" sz="3200" dirty="0">
              <a:latin typeface="EdShed" pitchFamily="2" charset="0"/>
            </a:endParaRP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EdShed" pitchFamily="2" charset="77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6771EB-0E4A-E865-0DC0-7C7454036739}"/>
              </a:ext>
            </a:extLst>
          </p:cNvPr>
          <p:cNvSpPr txBox="1"/>
          <p:nvPr/>
        </p:nvSpPr>
        <p:spPr>
          <a:xfrm>
            <a:off x="5605030" y="5526606"/>
            <a:ext cx="31251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atin typeface="EdShed" pitchFamily="2" charset="0"/>
              </a:rPr>
              <a:t>ma</a:t>
            </a:r>
            <a:r>
              <a:rPr lang="en-GB" sz="3200" dirty="0" err="1">
                <a:solidFill>
                  <a:srgbClr val="FF3760"/>
                </a:solidFill>
                <a:latin typeface="EdShed" pitchFamily="2" charset="0"/>
              </a:rPr>
              <a:t>|</a:t>
            </a:r>
            <a:r>
              <a:rPr lang="en-GB" sz="3200" dirty="0" err="1">
                <a:latin typeface="EdShed" pitchFamily="2" charset="0"/>
              </a:rPr>
              <a:t>li</a:t>
            </a:r>
            <a:r>
              <a:rPr lang="en-GB" sz="3200" dirty="0" err="1">
                <a:solidFill>
                  <a:srgbClr val="FF3760"/>
                </a:solidFill>
                <a:latin typeface="EdShed" pitchFamily="2" charset="0"/>
              </a:rPr>
              <a:t>|</a:t>
            </a:r>
            <a:r>
              <a:rPr lang="en-GB" sz="3200" dirty="0" err="1">
                <a:latin typeface="EdShed" pitchFamily="2" charset="0"/>
              </a:rPr>
              <a:t>cious</a:t>
            </a:r>
            <a:endParaRPr lang="en-GB" sz="3200" dirty="0">
              <a:latin typeface="EdShed" pitchFamily="2" charset="0"/>
            </a:endParaRP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EdShed" pitchFamily="2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D41E81-28C4-6E61-4860-A4B134B4E2CB}"/>
              </a:ext>
            </a:extLst>
          </p:cNvPr>
          <p:cNvSpPr txBox="1"/>
          <p:nvPr/>
        </p:nvSpPr>
        <p:spPr>
          <a:xfrm>
            <a:off x="9026799" y="5530592"/>
            <a:ext cx="19582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atin typeface="EdShed"/>
              </a:rPr>
              <a:t>lu</a:t>
            </a:r>
            <a:r>
              <a:rPr lang="en-GB" sz="3200" dirty="0" err="1">
                <a:solidFill>
                  <a:srgbClr val="FF3760"/>
                </a:solidFill>
                <a:latin typeface="EdShed"/>
              </a:rPr>
              <a:t>|</a:t>
            </a:r>
            <a:r>
              <a:rPr lang="en-GB" sz="3200" dirty="0" err="1">
                <a:latin typeface="EdShed"/>
              </a:rPr>
              <a:t>scious</a:t>
            </a:r>
            <a:endParaRPr lang="en-GB" sz="3200" dirty="0">
              <a:latin typeface="EdShed"/>
            </a:endParaRP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EdShed" pitchFamily="2" charset="77"/>
              </a:rPr>
              <a:t>2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7E9C13-92EC-7A00-E2E7-C4111BC30ACE}"/>
              </a:ext>
            </a:extLst>
          </p:cNvPr>
          <p:cNvGrpSpPr/>
          <p:nvPr/>
        </p:nvGrpSpPr>
        <p:grpSpPr>
          <a:xfrm>
            <a:off x="5218202" y="2867259"/>
            <a:ext cx="1796622" cy="108000"/>
            <a:chOff x="4829632" y="2967302"/>
            <a:chExt cx="865619" cy="54000"/>
          </a:xfrm>
          <a:solidFill>
            <a:srgbClr val="3372DC"/>
          </a:solidFill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161E39D-413C-9238-8AD5-4527A963954B}"/>
                </a:ext>
              </a:extLst>
            </p:cNvPr>
            <p:cNvSpPr>
              <a:spLocks/>
            </p:cNvSpPr>
            <p:nvPr/>
          </p:nvSpPr>
          <p:spPr>
            <a:xfrm>
              <a:off x="5060538" y="296730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EA2CFBB-BAB7-5922-FC7E-D55A9DFF6177}"/>
                </a:ext>
              </a:extLst>
            </p:cNvPr>
            <p:cNvSpPr/>
            <p:nvPr/>
          </p:nvSpPr>
          <p:spPr>
            <a:xfrm>
              <a:off x="5174890" y="2974575"/>
              <a:ext cx="157045" cy="394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52A5182-E572-15E5-679F-E0834624B7AE}"/>
                </a:ext>
              </a:extLst>
            </p:cNvPr>
            <p:cNvSpPr/>
            <p:nvPr/>
          </p:nvSpPr>
          <p:spPr>
            <a:xfrm>
              <a:off x="5362229" y="2974575"/>
              <a:ext cx="237577" cy="394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8ED5E50-3765-1426-2B20-668137BD60FD}"/>
                </a:ext>
              </a:extLst>
            </p:cNvPr>
            <p:cNvSpPr>
              <a:spLocks/>
            </p:cNvSpPr>
            <p:nvPr/>
          </p:nvSpPr>
          <p:spPr>
            <a:xfrm>
              <a:off x="4944445" y="2967302"/>
              <a:ext cx="52035" cy="54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0F95DAF-3074-E4B0-C956-9C9FF5850FA9}"/>
                </a:ext>
              </a:extLst>
            </p:cNvPr>
            <p:cNvSpPr>
              <a:spLocks/>
            </p:cNvSpPr>
            <p:nvPr/>
          </p:nvSpPr>
          <p:spPr>
            <a:xfrm>
              <a:off x="4829632" y="2967302"/>
              <a:ext cx="52035" cy="54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24BA387-7BA3-C449-3290-F370E96B7380}"/>
                </a:ext>
              </a:extLst>
            </p:cNvPr>
            <p:cNvSpPr>
              <a:spLocks/>
            </p:cNvSpPr>
            <p:nvPr/>
          </p:nvSpPr>
          <p:spPr>
            <a:xfrm>
              <a:off x="5643216" y="296730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44C935B-4662-40A0-59A1-BF9B49B82186}"/>
              </a:ext>
            </a:extLst>
          </p:cNvPr>
          <p:cNvGrpSpPr/>
          <p:nvPr/>
        </p:nvGrpSpPr>
        <p:grpSpPr>
          <a:xfrm>
            <a:off x="3160974" y="5199283"/>
            <a:ext cx="1982797" cy="108000"/>
            <a:chOff x="5023941" y="2947133"/>
            <a:chExt cx="955318" cy="54000"/>
          </a:xfrm>
          <a:solidFill>
            <a:srgbClr val="3372DC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57D5885-06AB-3019-6D7C-6E81641774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49362" y="2947133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88837AE-1B9A-0FB1-9C05-F971C4D22B12}"/>
                </a:ext>
              </a:extLst>
            </p:cNvPr>
            <p:cNvSpPr/>
            <p:nvPr/>
          </p:nvSpPr>
          <p:spPr>
            <a:xfrm>
              <a:off x="5649257" y="2954011"/>
              <a:ext cx="246069" cy="402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F86CB1C-B6EC-3A5F-A037-0D3543F3D6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0301" y="2947133"/>
              <a:ext cx="52035" cy="54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5AF6ADC-F6C5-400A-89D9-109788BF5A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7224" y="2947133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4464886-F4D7-2D47-F1D8-46EC8A5E40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23941" y="2947133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D15D5E1-1F1A-C79C-F765-D1F48CDDC4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2065" y="2947133"/>
              <a:ext cx="52035" cy="54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367BC68-61A6-72D5-A702-D45AC553989E}"/>
                </a:ext>
              </a:extLst>
            </p:cNvPr>
            <p:cNvSpPr/>
            <p:nvPr/>
          </p:nvSpPr>
          <p:spPr>
            <a:xfrm>
              <a:off x="5458041" y="2954011"/>
              <a:ext cx="168250" cy="402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05E1D15-2F56-F5DF-AD40-DD02D39870C7}"/>
              </a:ext>
            </a:extLst>
          </p:cNvPr>
          <p:cNvGrpSpPr/>
          <p:nvPr/>
        </p:nvGrpSpPr>
        <p:grpSpPr>
          <a:xfrm>
            <a:off x="6247296" y="5199283"/>
            <a:ext cx="1946325" cy="108000"/>
            <a:chOff x="4889917" y="2949914"/>
            <a:chExt cx="937748" cy="54000"/>
          </a:xfrm>
          <a:solidFill>
            <a:srgbClr val="3372DC"/>
          </a:solidFill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FD94DEA-60E0-287B-1994-FCD01A9E6627}"/>
                </a:ext>
              </a:extLst>
            </p:cNvPr>
            <p:cNvSpPr/>
            <p:nvPr/>
          </p:nvSpPr>
          <p:spPr>
            <a:xfrm>
              <a:off x="5305322" y="2957897"/>
              <a:ext cx="169233" cy="40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8C27AB5-46CA-6012-6EAE-12A096C067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9917" y="2949914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B8C7A5B-7C08-FC64-FC7B-2296D2D084F6}"/>
                </a:ext>
              </a:extLst>
            </p:cNvPr>
            <p:cNvSpPr/>
            <p:nvPr/>
          </p:nvSpPr>
          <p:spPr>
            <a:xfrm>
              <a:off x="5500994" y="2957897"/>
              <a:ext cx="239732" cy="40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45BB37B-138A-B56F-E79D-86AEE6D3D8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5836" y="2949914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07BC969-D74F-E3B4-0E17-61FEE17F20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72917" y="2949914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4857FB3-3755-67EF-1B99-D4E08EBF40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5636" y="2949914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760B5A0-4AFE-9F5F-75BB-0FE923DDAC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5630" y="2949914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31DF2D5-E9F0-0B52-91B5-E8A018AAABA5}"/>
              </a:ext>
            </a:extLst>
          </p:cNvPr>
          <p:cNvGrpSpPr/>
          <p:nvPr/>
        </p:nvGrpSpPr>
        <p:grpSpPr>
          <a:xfrm>
            <a:off x="9136230" y="5199283"/>
            <a:ext cx="1719393" cy="108000"/>
            <a:chOff x="4978178" y="2944052"/>
            <a:chExt cx="828403" cy="54000"/>
          </a:xfrm>
          <a:solidFill>
            <a:srgbClr val="3372DC"/>
          </a:solidFill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6296EB1-E243-61EF-4250-6D3682C504D1}"/>
                </a:ext>
              </a:extLst>
            </p:cNvPr>
            <p:cNvSpPr/>
            <p:nvPr/>
          </p:nvSpPr>
          <p:spPr>
            <a:xfrm>
              <a:off x="5482947" y="2950930"/>
              <a:ext cx="243134" cy="402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B2F3651-27E8-D135-6152-35DB0EB9ED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78178" y="294405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BC1C894-0F67-DB52-A9E1-BBDF523C4E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6202" y="294405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0C0A465-5F63-A38D-1413-71CDE17EFB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4546" y="294405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62316554-73B5-B04C-78DB-08E4A96B64B9}"/>
                </a:ext>
              </a:extLst>
            </p:cNvPr>
            <p:cNvSpPr/>
            <p:nvPr/>
          </p:nvSpPr>
          <p:spPr>
            <a:xfrm>
              <a:off x="5173865" y="2950930"/>
              <a:ext cx="280617" cy="402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6E9BD1E-51AD-6009-6215-2A3D6D2C2180}"/>
              </a:ext>
            </a:extLst>
          </p:cNvPr>
          <p:cNvGrpSpPr/>
          <p:nvPr/>
        </p:nvGrpSpPr>
        <p:grpSpPr>
          <a:xfrm>
            <a:off x="1277534" y="1952320"/>
            <a:ext cx="3113018" cy="1958235"/>
            <a:chOff x="562645" y="2130956"/>
            <a:chExt cx="3113018" cy="1958235"/>
          </a:xfrm>
        </p:grpSpPr>
        <p:sp>
          <p:nvSpPr>
            <p:cNvPr id="89" name="Oval Callout 88">
              <a:extLst>
                <a:ext uri="{FF2B5EF4-FFF2-40B4-BE49-F238E27FC236}">
                  <a16:creationId xmlns:a16="http://schemas.microsoft.com/office/drawing/2014/main" id="{42E21C73-ABE4-18E7-028D-1A0354B6D240}"/>
                </a:ext>
              </a:extLst>
            </p:cNvPr>
            <p:cNvSpPr/>
            <p:nvPr/>
          </p:nvSpPr>
          <p:spPr>
            <a:xfrm flipH="1">
              <a:off x="1657605" y="2181771"/>
              <a:ext cx="2018058" cy="1907420"/>
            </a:xfrm>
            <a:prstGeom prst="wedgeEllipseCallout">
              <a:avLst>
                <a:gd name="adj1" fmla="val 58168"/>
                <a:gd name="adj2" fmla="val -17238"/>
              </a:avLst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EdShed" pitchFamily="2" charset="77"/>
                </a:rPr>
                <a:t>Syllables are separated by long syllable breaks.</a:t>
              </a:r>
            </a:p>
          </p:txBody>
        </p:sp>
        <p:pic>
          <p:nvPicPr>
            <p:cNvPr id="94" name="Picture 93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4C6ED34B-77F4-9786-92A0-2A4497175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645" y="2130956"/>
              <a:ext cx="850254" cy="1913945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5D4AFCB-7E1C-5719-8E5D-2208AD69B485}"/>
              </a:ext>
            </a:extLst>
          </p:cNvPr>
          <p:cNvGrpSpPr/>
          <p:nvPr/>
        </p:nvGrpSpPr>
        <p:grpSpPr>
          <a:xfrm>
            <a:off x="7714249" y="1952320"/>
            <a:ext cx="3900103" cy="2452125"/>
            <a:chOff x="7774480" y="2042543"/>
            <a:chExt cx="3900103" cy="2452125"/>
          </a:xfrm>
        </p:grpSpPr>
        <p:sp>
          <p:nvSpPr>
            <p:cNvPr id="100" name="Oval Callout 99">
              <a:extLst>
                <a:ext uri="{FF2B5EF4-FFF2-40B4-BE49-F238E27FC236}">
                  <a16:creationId xmlns:a16="http://schemas.microsoft.com/office/drawing/2014/main" id="{2A16890B-0ED3-DFFD-A680-02EE0DA31B55}"/>
                </a:ext>
              </a:extLst>
            </p:cNvPr>
            <p:cNvSpPr/>
            <p:nvPr/>
          </p:nvSpPr>
          <p:spPr>
            <a:xfrm flipH="1">
              <a:off x="7774480" y="2042543"/>
              <a:ext cx="2509019" cy="2452125"/>
            </a:xfrm>
            <a:prstGeom prst="wedgeEllipseCallout">
              <a:avLst>
                <a:gd name="adj1" fmla="val -59004"/>
                <a:gd name="adj2" fmla="val -16786"/>
              </a:avLst>
            </a:prstGeom>
            <a:noFill/>
            <a:ln w="38100">
              <a:solidFill>
                <a:srgbClr val="209CE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100" dirty="0">
                <a:latin typeface="EdShed" pitchFamily="2" charset="77"/>
              </a:endParaRPr>
            </a:p>
            <a:p>
              <a:pPr algn="ctr"/>
              <a:r>
                <a:rPr lang="en-GB" sz="1100" dirty="0">
                  <a:latin typeface="EdShed" pitchFamily="2" charset="77"/>
                </a:rPr>
                <a:t>.</a:t>
              </a:r>
              <a:endParaRPr lang="en-US" sz="1100" dirty="0">
                <a:latin typeface="EdShed" pitchFamily="2" charset="77"/>
              </a:endParaRPr>
            </a:p>
          </p:txBody>
        </p:sp>
        <p:pic>
          <p:nvPicPr>
            <p:cNvPr id="101" name="Picture 100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B2E94E1-1FAC-3824-BDE8-2D7DF98D0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6972" y="2145495"/>
              <a:ext cx="1017611" cy="1876105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29607F8-454A-DFB4-7796-CA10BC02FF18}"/>
                </a:ext>
              </a:extLst>
            </p:cNvPr>
            <p:cNvSpPr/>
            <p:nvPr/>
          </p:nvSpPr>
          <p:spPr>
            <a:xfrm>
              <a:off x="8035212" y="2345157"/>
              <a:ext cx="2011304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EdShed" pitchFamily="2" charset="77"/>
                </a:rPr>
                <a:t>Draw a dot </a:t>
              </a:r>
            </a:p>
            <a:p>
              <a:pPr algn="ctr"/>
              <a:r>
                <a:rPr lang="en-GB" sz="1400" dirty="0">
                  <a:latin typeface="EdShed" pitchFamily="2" charset="77"/>
                </a:rPr>
                <a:t>below each single </a:t>
              </a:r>
            </a:p>
            <a:p>
              <a:pPr algn="ctr"/>
              <a:r>
                <a:rPr lang="en-GB" sz="1400" dirty="0">
                  <a:latin typeface="EdShed" pitchFamily="2" charset="77"/>
                </a:rPr>
                <a:t>letter sound. Use </a:t>
              </a:r>
              <a:r>
                <a:rPr lang="en-GB" sz="1400" dirty="0">
                  <a:solidFill>
                    <a:srgbClr val="FF3760"/>
                  </a:solidFill>
                  <a:latin typeface="EdShed" pitchFamily="2" charset="77"/>
                </a:rPr>
                <a:t>red</a:t>
              </a:r>
              <a:r>
                <a:rPr lang="en-GB" sz="1400" dirty="0">
                  <a:latin typeface="EdShed" pitchFamily="2" charset="77"/>
                </a:rPr>
                <a:t> sound buttons to show the adjacent consonants. When two or more letters represent one sound, we use a line</a:t>
              </a:r>
              <a:r>
                <a:rPr lang="en-GB" sz="1200" dirty="0">
                  <a:latin typeface="EdShed" pitchFamily="2" charset="77"/>
                </a:rPr>
                <a:t>.</a:t>
              </a:r>
            </a:p>
            <a:p>
              <a:pPr algn="ctr"/>
              <a:endParaRPr lang="en-US" sz="1100" dirty="0">
                <a:latin typeface="EdShe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142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/>
      <p:bldP spid="34" grpId="0"/>
      <p:bldP spid="35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511a29-b952-40e4-9e4b-59b1579a09a0">
      <Terms xmlns="http://schemas.microsoft.com/office/infopath/2007/PartnerControls"/>
    </lcf76f155ced4ddcb4097134ff3c332f>
    <TaxCatchAll xmlns="2713a64c-b708-418b-a5af-1b0d489f79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E8D45BF7E88C4CBF195B716E08D65A" ma:contentTypeVersion="11" ma:contentTypeDescription="Create a new document." ma:contentTypeScope="" ma:versionID="d8b5e6fe1824b5550605b390c46da599">
  <xsd:schema xmlns:xsd="http://www.w3.org/2001/XMLSchema" xmlns:xs="http://www.w3.org/2001/XMLSchema" xmlns:p="http://schemas.microsoft.com/office/2006/metadata/properties" xmlns:ns2="fa511a29-b952-40e4-9e4b-59b1579a09a0" xmlns:ns3="2713a64c-b708-418b-a5af-1b0d489f796a" targetNamespace="http://schemas.microsoft.com/office/2006/metadata/properties" ma:root="true" ma:fieldsID="74955da3aedaf23e2c303cd0ad3ac57e" ns2:_="" ns3:_="">
    <xsd:import namespace="fa511a29-b952-40e4-9e4b-59b1579a09a0"/>
    <xsd:import namespace="2713a64c-b708-418b-a5af-1b0d489f79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11a29-b952-40e4-9e4b-59b1579a09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e2b0ea4-6242-4b3b-a5a4-a442a88e1f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3a64c-b708-418b-a5af-1b0d489f79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ecd78d3-fe46-4f36-8ea3-4b1377205a5e}" ma:internalName="TaxCatchAll" ma:showField="CatchAllData" ma:web="2713a64c-b708-418b-a5af-1b0d489f79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996533-3818-4C49-B1B6-A7F2C5243DFC}">
  <ds:schemaRefs>
    <ds:schemaRef ds:uri="http://schemas.microsoft.com/office/2006/metadata/properties"/>
    <ds:schemaRef ds:uri="http://schemas.microsoft.com/office/infopath/2007/PartnerControls"/>
    <ds:schemaRef ds:uri="fa511a29-b952-40e4-9e4b-59b1579a09a0"/>
    <ds:schemaRef ds:uri="2713a64c-b708-418b-a5af-1b0d489f796a"/>
  </ds:schemaRefs>
</ds:datastoreItem>
</file>

<file path=customXml/itemProps2.xml><?xml version="1.0" encoding="utf-8"?>
<ds:datastoreItem xmlns:ds="http://schemas.openxmlformats.org/officeDocument/2006/customXml" ds:itemID="{6FC4D78D-AE15-4619-94CF-E644A6E640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B25567-ECA3-4443-97AD-406FF460AB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511a29-b952-40e4-9e4b-59b1579a09a0"/>
    <ds:schemaRef ds:uri="2713a64c-b708-418b-a5af-1b0d489f79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1671</Words>
  <Application>Microsoft Macintosh PowerPoint</Application>
  <PresentationFormat>Widescreen</PresentationFormat>
  <Paragraphs>513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EdShed</vt:lpstr>
      <vt:lpstr>Arial</vt:lpstr>
      <vt:lpstr>Sassoon Infant 2023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344</cp:revision>
  <dcterms:created xsi:type="dcterms:W3CDTF">2022-07-19T20:08:30Z</dcterms:created>
  <dcterms:modified xsi:type="dcterms:W3CDTF">2025-03-14T14:12:20Z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0x01010057E8D45BF7E88C4CBF195B716E08D65A</vt:lpwstr>
  </property>
  <property fmtid="{D5CDD505-2E9C-101B-9397-08002B2CF9AE}" pid="3" name="MediaServiceImageTags">
    <vt:lpwstr/>
  </property>
</Properties>
</file>