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51" r:id="rId5"/>
    <p:sldId id="309" r:id="rId6"/>
    <p:sldId id="258" r:id="rId7"/>
    <p:sldId id="269" r:id="rId8"/>
    <p:sldId id="281" r:id="rId9"/>
    <p:sldId id="262" r:id="rId10"/>
    <p:sldId id="464" r:id="rId11"/>
    <p:sldId id="466" r:id="rId12"/>
    <p:sldId id="461" r:id="rId13"/>
    <p:sldId id="266" r:id="rId14"/>
    <p:sldId id="471" r:id="rId15"/>
    <p:sldId id="272" r:id="rId16"/>
    <p:sldId id="273" r:id="rId17"/>
    <p:sldId id="463" r:id="rId18"/>
    <p:sldId id="473" r:id="rId19"/>
    <p:sldId id="474" r:id="rId20"/>
    <p:sldId id="475" r:id="rId21"/>
    <p:sldId id="277" r:id="rId22"/>
    <p:sldId id="278" r:id="rId23"/>
    <p:sldId id="361" r:id="rId24"/>
    <p:sldId id="467" r:id="rId25"/>
    <p:sldId id="469" r:id="rId26"/>
    <p:sldId id="472" r:id="rId27"/>
    <p:sldId id="360" r:id="rId28"/>
    <p:sldId id="298" r:id="rId29"/>
    <p:sldId id="275" r:id="rId30"/>
    <p:sldId id="358" r:id="rId31"/>
    <p:sldId id="465" r:id="rId32"/>
    <p:sldId id="570" r:id="rId33"/>
    <p:sldId id="476" r:id="rId34"/>
    <p:sldId id="556" r:id="rId35"/>
    <p:sldId id="551" r:id="rId36"/>
  </p:sldIdLst>
  <p:sldSz cx="12192000" cy="6858000"/>
  <p:notesSz cx="6858000" cy="9144000"/>
  <p:embeddedFontLst>
    <p:embeddedFont>
      <p:font typeface="EdShed" pitchFamily="2" charset="77"/>
      <p:regular r:id="rId39"/>
      <p:bold r:id="rId40"/>
    </p:embeddedFont>
    <p:embeddedFont>
      <p:font typeface="Sassoon Infant 2023" panose="02000503030000020003" pitchFamily="2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60"/>
    <a:srgbClr val="219CEE"/>
    <a:srgbClr val="3372DC"/>
    <a:srgbClr val="7956D6"/>
    <a:srgbClr val="25D160"/>
    <a:srgbClr val="4A4A4A"/>
    <a:srgbClr val="FFDE57"/>
    <a:srgbClr val="F13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4"/>
    <p:restoredTop sz="91332"/>
  </p:normalViewPr>
  <p:slideViewPr>
    <p:cSldViewPr snapToGrid="0" snapToObjects="1">
      <p:cViewPr varScale="1">
        <p:scale>
          <a:sx n="97" d="100"/>
          <a:sy n="97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3/14/25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3/14/25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1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9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1E9DA-31EF-DB89-9492-99E1C37A4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C348C-C2C7-2A54-1850-DFDB75E1B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39ED3-7AFA-79EA-40D8-0CF075A59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B6FB9-88AA-7CBC-C9E1-77B255A86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2DAC-3221-FC0A-A439-D3675F6F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230CA-2388-1A20-68A1-BDBC793E7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8389F-B05D-10B5-080D-0FB6A20D9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18EC2-1A5A-278F-B6BA-8C6EE2598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28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1A72F-5E20-B669-6AFB-2128F5024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BA69B-5EF5-214C-57E0-8E2A7F21D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DCC3F-570C-08EA-AD7A-C81828C2A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7D934-F3B2-485E-4366-E0966D54D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38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55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16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58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2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7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71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7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9B9C-B3B0-92B2-B39F-6D115818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FE12B-B523-6D96-47E9-64AFE2CCD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02433-1A3E-F1E8-7CA1-D9894EA7E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4BFAC-19C2-3228-C85E-8B6DC9725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66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EdShed" pitchFamily="2" charset="77"/>
              </a:rPr>
              <a:t>* Here the ‘t’ from the base word is removed before the suffix is added.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numbers to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323315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9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1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14/03/2025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commons.wikimedia.org/wiki/File:Dice-6a-b.sv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93B95-BDC4-7775-693E-2761FC7BD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dirty="0">
                <a:ea typeface="Sassoon Infant 2023" panose="02000503030000020003" pitchFamily="2" charset="0"/>
              </a:rPr>
              <a:t>To </a:t>
            </a:r>
            <a:r>
              <a:rPr lang="en-GB" sz="2000" dirty="0">
                <a:effectLst/>
                <a:highlight>
                  <a:srgbClr val="FFFFFF"/>
                </a:highlight>
                <a:ea typeface="Sassoon Infant 2023" panose="02000503030000020003" pitchFamily="2" charset="0"/>
              </a:rPr>
              <a:t>understand how a suffix changes the meaning or grammatical form of a word </a:t>
            </a:r>
            <a:endParaRPr lang="en-US" sz="2000" dirty="0"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2E8A3-033D-A4AA-3EE9-77902E506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To spell </a:t>
            </a:r>
            <a:r>
              <a:rPr lang="en-GB" altLang="en-US" sz="2000" dirty="0">
                <a:solidFill>
                  <a:srgbClr val="1D1C1D"/>
                </a:solidFill>
                <a:ea typeface="Sassoon Infant 2023" panose="02000503030000020003" pitchFamily="2" charset="0"/>
                <a:cs typeface="Arial" panose="020B0604020202020204" pitchFamily="34" charset="0"/>
              </a:rPr>
              <a:t>words </a:t>
            </a:r>
            <a:r>
              <a:rPr lang="en-GB" sz="2000" dirty="0"/>
              <a:t>ending in ‘-</a:t>
            </a:r>
            <a:r>
              <a:rPr lang="en-GB" sz="2000" dirty="0" err="1"/>
              <a:t>tious’</a:t>
            </a:r>
            <a:r>
              <a:rPr lang="en-GB" sz="2000" dirty="0"/>
              <a:t> and ‘-ious’</a:t>
            </a:r>
          </a:p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206916-4591-F14A-3A8D-8F96F1DC4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758" y="6051778"/>
            <a:ext cx="11766484" cy="312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/>
              <a:t>This week’s words: ambitious, melodious, various, glorious, fictitious, infectious, victorious, nutritious, cautious, mysterious</a:t>
            </a:r>
            <a:endParaRPr lang="en-GB" sz="1800" dirty="0">
              <a:solidFill>
                <a:srgbClr val="FF37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F1C9B-AE30-256D-BEE6-23643B3A7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Read the word. Write each word out, drawing long lines for the syllable breaks. Then </a:t>
            </a:r>
            <a:r>
              <a:rPr lang="en-GB" dirty="0">
                <a:solidFill>
                  <a:schemeClr val="tx1"/>
                </a:solidFill>
              </a:rPr>
              <a:t>write </a:t>
            </a:r>
            <a:r>
              <a:rPr lang="en-GB" dirty="0">
                <a:solidFill>
                  <a:schemeClr val="tx1"/>
                </a:solidFill>
                <a:effectLst/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noun form for each word</a:t>
            </a:r>
            <a:r>
              <a:rPr lang="en-GB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5B1DA-7716-3BB3-40A5-8698245E5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3D4B5D2B-5B23-D26D-9003-F879E5F4F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18917"/>
              </p:ext>
            </p:extLst>
          </p:nvPr>
        </p:nvGraphicFramePr>
        <p:xfrm>
          <a:off x="290552" y="1716162"/>
          <a:ext cx="11619502" cy="48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4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059677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5059677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Noun Form</a:t>
                      </a:r>
                      <a:endParaRPr lang="en-US" sz="1600" b="1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infectious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victorious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glorious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ambitious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cautious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various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 err="1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nutritious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melodious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fictitious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mysterious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2836D71-C7E7-B9EE-14FF-0E3687595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F76A-0F72-5399-03F9-0F27BA6BB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5AE5CA2D-FF72-18A7-BC4C-FBEE1657C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40505"/>
              </p:ext>
            </p:extLst>
          </p:nvPr>
        </p:nvGraphicFramePr>
        <p:xfrm>
          <a:off x="290552" y="1716162"/>
          <a:ext cx="11619502" cy="48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4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5059677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5059677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Noun Form</a:t>
                      </a:r>
                      <a:endParaRPr lang="en-US" sz="1600" b="1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infectious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in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fec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infection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victorious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77"/>
                        </a:rPr>
                        <a:t>vic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ri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ous</a:t>
                      </a:r>
                      <a:endParaRPr lang="en-GB" sz="20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victory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glorious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glo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glory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ambitious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am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bi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ambition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cautious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cau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caution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various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var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ous</a:t>
                      </a:r>
                      <a:endParaRPr lang="en-GB" sz="2000" b="0" i="0" dirty="0" err="1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variety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nutritious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nu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tri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nutrition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melodious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me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lo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melody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fictitious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77"/>
                        </a:rPr>
                        <a:t>fic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fiction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291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</a:rPr>
                        <a:t>mysterious</a:t>
                      </a:r>
                      <a:endParaRPr lang="en-GB" sz="20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77"/>
                        </a:rPr>
                        <a:t>mys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te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ri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77"/>
                        </a:rPr>
                        <a:t>ous</a:t>
                      </a:r>
                      <a:endParaRPr lang="en-GB" sz="20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mystery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9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03354D-E414-278F-A801-4BA23B0F7BBA}"/>
              </a:ext>
            </a:extLst>
          </p:cNvPr>
          <p:cNvGrpSpPr/>
          <p:nvPr/>
        </p:nvGrpSpPr>
        <p:grpSpPr>
          <a:xfrm>
            <a:off x="2045201" y="1758405"/>
            <a:ext cx="10683177" cy="4827392"/>
            <a:chOff x="1906387" y="1758405"/>
            <a:chExt cx="10683177" cy="482739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FEA7ED-5A68-6F16-C728-96050279C98A}"/>
                </a:ext>
              </a:extLst>
            </p:cNvPr>
            <p:cNvSpPr/>
            <p:nvPr/>
          </p:nvSpPr>
          <p:spPr>
            <a:xfrm>
              <a:off x="1906387" y="1758405"/>
              <a:ext cx="9759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</a:rPr>
                <a:t>“All the people and events in my novel are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  <a:cs typeface="Arial" panose="020B0604020202020204" pitchFamily="34" charset="0"/>
                </a:rPr>
                <a:t>,</a:t>
              </a:r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</a:rPr>
                <a:t>” declared the author.</a:t>
              </a:r>
              <a:endParaRPr lang="en-US" sz="20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246C56-603D-60ED-6185-60CB1E54B846}"/>
                </a:ext>
              </a:extLst>
            </p:cNvPr>
            <p:cNvSpPr/>
            <p:nvPr/>
          </p:nvSpPr>
          <p:spPr>
            <a:xfrm>
              <a:off x="1906387" y="2390874"/>
              <a:ext cx="9960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Flu is highly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, so please cover your mouth if you cough or sneeze.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B05A47-CF00-9D00-9DFD-18981C23EC30}"/>
                </a:ext>
              </a:extLst>
            </p:cNvPr>
            <p:cNvSpPr/>
            <p:nvPr/>
          </p:nvSpPr>
          <p:spPr>
            <a:xfrm>
              <a:off x="1906387" y="3023343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77"/>
                  <a:ea typeface="Sassoon Infant 2023" panose="02000503030000020003" pitchFamily="2" charset="0"/>
                </a:rPr>
                <a:t>The music by that composer is always so 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11A0A6-9DC8-5D43-AB29-85A0F5270171}"/>
                </a:ext>
              </a:extLst>
            </p:cNvPr>
            <p:cNvSpPr/>
            <p:nvPr/>
          </p:nvSpPr>
          <p:spPr>
            <a:xfrm>
              <a:off x="1906387" y="3655812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They had three weeks of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weather.</a:t>
              </a:r>
              <a:endParaRPr lang="en-US" sz="20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E6844A-CF25-2223-0BA3-EBD21766E7D7}"/>
                </a:ext>
              </a:extLst>
            </p:cNvPr>
            <p:cNvSpPr/>
            <p:nvPr/>
          </p:nvSpPr>
          <p:spPr>
            <a:xfrm>
              <a:off x="1906387" y="4288281"/>
              <a:ext cx="7974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The rugby team were certain they would emerge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B07D29-23B3-AC01-52A7-EB8D7A924284}"/>
                </a:ext>
              </a:extLst>
            </p:cNvPr>
            <p:cNvSpPr/>
            <p:nvPr/>
          </p:nvSpPr>
          <p:spPr>
            <a:xfrm>
              <a:off x="1906387" y="6185687"/>
              <a:ext cx="103916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The children were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 as they searched for the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 treasure.</a:t>
              </a:r>
              <a:endParaRPr lang="en-GB" sz="20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23E21C1-04CA-70D4-A2CA-E5FC8302A889}"/>
                </a:ext>
              </a:extLst>
            </p:cNvPr>
            <p:cNvSpPr/>
            <p:nvPr/>
          </p:nvSpPr>
          <p:spPr>
            <a:xfrm>
              <a:off x="1906387" y="5553219"/>
              <a:ext cx="9260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Fruit is a great choice when making a delicious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smoothie.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B9996-E145-64C4-507C-1FC6A25C5FC1}"/>
                </a:ext>
              </a:extLst>
            </p:cNvPr>
            <p:cNvSpPr/>
            <p:nvPr/>
          </p:nvSpPr>
          <p:spPr>
            <a:xfrm>
              <a:off x="1906387" y="4920750"/>
              <a:ext cx="10683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He had given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speeches about how driven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he was.</a:t>
              </a:r>
            </a:p>
          </p:txBody>
        </p: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0FC70F5-A37C-3E09-C55E-1FBC73B02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96111"/>
              </p:ext>
            </p:extLst>
          </p:nvPr>
        </p:nvGraphicFramePr>
        <p:xfrm>
          <a:off x="344730" y="1800950"/>
          <a:ext cx="1562987" cy="47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7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victorious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glorious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cautious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various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melodious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mysterious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17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967F3-D09F-F169-DCB6-7500F348978B}"/>
              </a:ext>
            </a:extLst>
          </p:cNvPr>
          <p:cNvGrpSpPr/>
          <p:nvPr/>
        </p:nvGrpSpPr>
        <p:grpSpPr>
          <a:xfrm>
            <a:off x="2045201" y="1758405"/>
            <a:ext cx="10683177" cy="4827392"/>
            <a:chOff x="1906387" y="1758405"/>
            <a:chExt cx="10683177" cy="482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6A6B0D-0BF2-B3E0-118D-98A4BD721339}"/>
                </a:ext>
              </a:extLst>
            </p:cNvPr>
            <p:cNvSpPr/>
            <p:nvPr/>
          </p:nvSpPr>
          <p:spPr>
            <a:xfrm>
              <a:off x="1906387" y="1758405"/>
              <a:ext cx="9759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</a:rPr>
                <a:t>“All the people and events in my novel are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  <a:cs typeface="Arial" panose="020B0604020202020204" pitchFamily="34" charset="0"/>
                </a:rPr>
                <a:t>,</a:t>
              </a:r>
              <a:r>
                <a:rPr lang="en-GB" sz="2000" dirty="0">
                  <a:effectLst/>
                  <a:highlight>
                    <a:srgbClr val="FFFFFF"/>
                  </a:highlight>
                  <a:latin typeface="EdShed" pitchFamily="2" charset="77"/>
                  <a:ea typeface="Sassoon Infant 2023" panose="02000503030000020003" pitchFamily="2" charset="0"/>
                </a:rPr>
                <a:t>” declared the author.</a:t>
              </a:r>
              <a:endParaRPr lang="en-US" sz="20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6FEA00-97BE-8D1E-07E0-AFEF05560233}"/>
                </a:ext>
              </a:extLst>
            </p:cNvPr>
            <p:cNvSpPr/>
            <p:nvPr/>
          </p:nvSpPr>
          <p:spPr>
            <a:xfrm>
              <a:off x="1906387" y="2390874"/>
              <a:ext cx="99605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Flu is highly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, so please cover your mouth if you cough or sneeze.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9008A9-8856-59F1-092D-36F15B604ED0}"/>
                </a:ext>
              </a:extLst>
            </p:cNvPr>
            <p:cNvSpPr/>
            <p:nvPr/>
          </p:nvSpPr>
          <p:spPr>
            <a:xfrm>
              <a:off x="1906387" y="3023343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77"/>
                  <a:ea typeface="Sassoon Infant 2023" panose="02000503030000020003" pitchFamily="2" charset="0"/>
                </a:rPr>
                <a:t>The music by that composer is always so 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730C93-7153-23F0-C503-1F05CC83528C}"/>
                </a:ext>
              </a:extLst>
            </p:cNvPr>
            <p:cNvSpPr/>
            <p:nvPr/>
          </p:nvSpPr>
          <p:spPr>
            <a:xfrm>
              <a:off x="1906387" y="3655812"/>
              <a:ext cx="905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They had three weeks of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weather.</a:t>
              </a:r>
              <a:endParaRPr lang="en-US" sz="20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2CFB78-9854-C45E-1285-8A0C393AD831}"/>
                </a:ext>
              </a:extLst>
            </p:cNvPr>
            <p:cNvSpPr/>
            <p:nvPr/>
          </p:nvSpPr>
          <p:spPr>
            <a:xfrm>
              <a:off x="1906387" y="4288281"/>
              <a:ext cx="7974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The rugby team were certain they would emerge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EC1C3E-5F1E-8DC5-B90A-25750CFFBDD4}"/>
                </a:ext>
              </a:extLst>
            </p:cNvPr>
            <p:cNvSpPr/>
            <p:nvPr/>
          </p:nvSpPr>
          <p:spPr>
            <a:xfrm>
              <a:off x="1906387" y="6185687"/>
              <a:ext cx="103916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The children were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 as they searched for the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effectLst/>
                  <a:latin typeface="EdShed" pitchFamily="2" charset="77"/>
                  <a:ea typeface="Sassoon Infant 2023" panose="02000503030000020003" pitchFamily="2" charset="0"/>
                </a:rPr>
                <a:t> treasure.</a:t>
              </a:r>
              <a:endParaRPr lang="en-GB" sz="2000" dirty="0">
                <a:latin typeface="EdShed" pitchFamily="2" charset="77"/>
                <a:ea typeface="Sassoon Infant 2023" panose="02000503030000020003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3259CD-A8D3-0F5B-4056-115668892981}"/>
                </a:ext>
              </a:extLst>
            </p:cNvPr>
            <p:cNvSpPr/>
            <p:nvPr/>
          </p:nvSpPr>
          <p:spPr>
            <a:xfrm>
              <a:off x="1906387" y="5553219"/>
              <a:ext cx="9260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Fruit is a great choice when making a delicious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smoothie.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64D04-1FB2-62C7-FF4B-A6AA3F3C2413}"/>
                </a:ext>
              </a:extLst>
            </p:cNvPr>
            <p:cNvSpPr/>
            <p:nvPr/>
          </p:nvSpPr>
          <p:spPr>
            <a:xfrm>
              <a:off x="1906387" y="4920750"/>
              <a:ext cx="10683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He had given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speeches about how driven and </a:t>
              </a:r>
              <a:r>
                <a:rPr lang="en-GB" sz="2000" dirty="0">
                  <a:latin typeface="Arial" panose="020B0604020202020204" pitchFamily="34" charset="0"/>
                  <a:ea typeface="Sassoon Infant 2023" panose="02000503030000020003" pitchFamily="2" charset="0"/>
                  <a:cs typeface="Arial" panose="020B0604020202020204" pitchFamily="34" charset="0"/>
                </a:rPr>
                <a:t>__________</a:t>
              </a:r>
              <a:r>
                <a:rPr lang="en-GB" sz="2000" dirty="0">
                  <a:latin typeface="EdShed" pitchFamily="2" charset="77"/>
                  <a:ea typeface="Sassoon Infant 2023" panose="02000503030000020003" pitchFamily="2" charset="0"/>
                </a:rPr>
                <a:t> he was.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19544B1-A54F-9A1E-EC80-387555690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11608-1F6D-0C0B-5D53-372286506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6DD5D9-07D5-BAE7-039E-6BB260A9D9E9}"/>
              </a:ext>
            </a:extLst>
          </p:cNvPr>
          <p:cNvSpPr txBox="1"/>
          <p:nvPr/>
        </p:nvSpPr>
        <p:spPr>
          <a:xfrm>
            <a:off x="6312524" y="1754383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fictitious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D9BF0-0564-16A4-54A8-AC8E33C99A8C}"/>
              </a:ext>
            </a:extLst>
          </p:cNvPr>
          <p:cNvSpPr txBox="1"/>
          <p:nvPr/>
        </p:nvSpPr>
        <p:spPr>
          <a:xfrm>
            <a:off x="3238651" y="2386857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infectious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B4AC4-6BA7-A5E2-8FAD-F7868CF7727A}"/>
              </a:ext>
            </a:extLst>
          </p:cNvPr>
          <p:cNvSpPr txBox="1"/>
          <p:nvPr/>
        </p:nvSpPr>
        <p:spPr>
          <a:xfrm>
            <a:off x="6045120" y="3011279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melodious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489B8-ED3E-EE41-D9E1-9C4B85114696}"/>
              </a:ext>
            </a:extLst>
          </p:cNvPr>
          <p:cNvSpPr txBox="1"/>
          <p:nvPr/>
        </p:nvSpPr>
        <p:spPr>
          <a:xfrm>
            <a:off x="4734733" y="3655812"/>
            <a:ext cx="143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glorious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3FF6A-E444-0360-97DD-7EDED827E6B5}"/>
              </a:ext>
            </a:extLst>
          </p:cNvPr>
          <p:cNvSpPr txBox="1"/>
          <p:nvPr/>
        </p:nvSpPr>
        <p:spPr>
          <a:xfrm>
            <a:off x="3160692" y="4905873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various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452F6-9C77-52F2-CEE2-903CDD67E774}"/>
              </a:ext>
            </a:extLst>
          </p:cNvPr>
          <p:cNvSpPr txBox="1"/>
          <p:nvPr/>
        </p:nvSpPr>
        <p:spPr>
          <a:xfrm>
            <a:off x="7288271" y="5553218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nutritious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C37CC-1507-EF26-CC6E-E796157F9444}"/>
              </a:ext>
            </a:extLst>
          </p:cNvPr>
          <p:cNvSpPr txBox="1"/>
          <p:nvPr/>
        </p:nvSpPr>
        <p:spPr>
          <a:xfrm>
            <a:off x="7950795" y="6185687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mysterious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A04B8-7573-A900-D1EC-8B3AA283E5CA}"/>
              </a:ext>
            </a:extLst>
          </p:cNvPr>
          <p:cNvSpPr txBox="1"/>
          <p:nvPr/>
        </p:nvSpPr>
        <p:spPr>
          <a:xfrm>
            <a:off x="7025488" y="4275111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victorious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A899D-3431-FF63-DE8F-527BF278D2E5}"/>
              </a:ext>
            </a:extLst>
          </p:cNvPr>
          <p:cNvSpPr txBox="1"/>
          <p:nvPr/>
        </p:nvSpPr>
        <p:spPr>
          <a:xfrm>
            <a:off x="8217151" y="4905873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ambitious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A0362-6D0B-9E99-CDEF-EE3674BFD51A}"/>
              </a:ext>
            </a:extLst>
          </p:cNvPr>
          <p:cNvSpPr txBox="1"/>
          <p:nvPr/>
        </p:nvSpPr>
        <p:spPr>
          <a:xfrm>
            <a:off x="3779475" y="6176911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cautious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DFE97B-140B-2F1B-329E-1A3D91D24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10201"/>
              </p:ext>
            </p:extLst>
          </p:nvPr>
        </p:nvGraphicFramePr>
        <p:xfrm>
          <a:off x="344730" y="1800950"/>
          <a:ext cx="1562987" cy="47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7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victorious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glorious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cautious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various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melodious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mysterious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619191-7C0E-4887-E821-61612D6A58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EdShed" pitchFamily="2" charset="77"/>
              </a:rPr>
              <a:t>Write a sentence about the pictures below. </a:t>
            </a:r>
          </a:p>
          <a:p>
            <a:r>
              <a:rPr lang="en-GB" sz="2400" dirty="0">
                <a:solidFill>
                  <a:schemeClr val="tx1"/>
                </a:solidFill>
                <a:latin typeface="EdShed" pitchFamily="2" charset="77"/>
              </a:rPr>
              <a:t>Remember to include the word in your sentence.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CC16C6-4B2D-04AC-6F90-2BC6408E4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291E5B-2533-783E-C23F-2D414951FBF7}"/>
              </a:ext>
            </a:extLst>
          </p:cNvPr>
          <p:cNvGrpSpPr/>
          <p:nvPr/>
        </p:nvGrpSpPr>
        <p:grpSpPr>
          <a:xfrm>
            <a:off x="630742" y="3350635"/>
            <a:ext cx="5224195" cy="557260"/>
            <a:chOff x="1398518" y="5455244"/>
            <a:chExt cx="4761946" cy="5572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ACC6FE8-028B-DA16-3DA2-C5F087D9FBBD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5E3093-BE6D-8571-A36C-A55D957D9C8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8B8528-C741-F62C-3E0F-6209061AA04B}"/>
              </a:ext>
            </a:extLst>
          </p:cNvPr>
          <p:cNvSpPr txBox="1"/>
          <p:nvPr/>
        </p:nvSpPr>
        <p:spPr>
          <a:xfrm>
            <a:off x="539111" y="2050347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melodious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87A1E8-F32E-67CB-51A7-8CF9CF1A6FD3}"/>
              </a:ext>
            </a:extLst>
          </p:cNvPr>
          <p:cNvGrpSpPr/>
          <p:nvPr/>
        </p:nvGrpSpPr>
        <p:grpSpPr>
          <a:xfrm>
            <a:off x="6395241" y="3350635"/>
            <a:ext cx="5224195" cy="557260"/>
            <a:chOff x="1398518" y="5455244"/>
            <a:chExt cx="4761946" cy="5572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DFB6C9-B1C8-A3E4-FBDC-BFC91B917542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6793CE-2811-2C55-90A0-D57F90255B90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F960CC-106B-4061-29FC-F10498DBE0CB}"/>
              </a:ext>
            </a:extLst>
          </p:cNvPr>
          <p:cNvSpPr txBox="1"/>
          <p:nvPr/>
        </p:nvSpPr>
        <p:spPr>
          <a:xfrm>
            <a:off x="6303610" y="2050347"/>
            <a:ext cx="145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fictitious</a:t>
            </a:r>
            <a:endParaRPr lang="en-GB" sz="2800" baseline="0" dirty="0">
              <a:latin typeface="EdShed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9FCB0A-34AA-6962-834D-2715388E0C28}"/>
              </a:ext>
            </a:extLst>
          </p:cNvPr>
          <p:cNvGrpSpPr/>
          <p:nvPr/>
        </p:nvGrpSpPr>
        <p:grpSpPr>
          <a:xfrm>
            <a:off x="630742" y="5771106"/>
            <a:ext cx="5224195" cy="557260"/>
            <a:chOff x="1398518" y="5455244"/>
            <a:chExt cx="4761946" cy="55726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6D816C-EAF7-7F7D-4C5C-6A0079091C1C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AC2DD4F-5F05-23F2-49E6-C49389481FC2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DA5A5CA-B2DD-C716-A1AB-EBC6F3639559}"/>
              </a:ext>
            </a:extLst>
          </p:cNvPr>
          <p:cNvSpPr txBox="1"/>
          <p:nvPr/>
        </p:nvSpPr>
        <p:spPr>
          <a:xfrm>
            <a:off x="539111" y="4470818"/>
            <a:ext cx="143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cautious</a:t>
            </a:r>
            <a:endParaRPr lang="en-GB" sz="2800" baseline="0" dirty="0">
              <a:latin typeface="EdShed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70CB15-7E9B-425D-CB80-9049B437FAE9}"/>
              </a:ext>
            </a:extLst>
          </p:cNvPr>
          <p:cNvGrpSpPr/>
          <p:nvPr/>
        </p:nvGrpSpPr>
        <p:grpSpPr>
          <a:xfrm>
            <a:off x="6395241" y="5771106"/>
            <a:ext cx="5224195" cy="557260"/>
            <a:chOff x="1398518" y="5455244"/>
            <a:chExt cx="4761946" cy="55726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A134A0-0E67-BDB0-1006-94A2077037E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847F92-5B01-D602-A029-9A32E6B99323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91F1E47-82BF-9BA0-4516-04DC7A9C5AFA}"/>
              </a:ext>
            </a:extLst>
          </p:cNvPr>
          <p:cNvSpPr txBox="1"/>
          <p:nvPr/>
        </p:nvSpPr>
        <p:spPr>
          <a:xfrm>
            <a:off x="6303610" y="4470818"/>
            <a:ext cx="178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mysterious</a:t>
            </a:r>
            <a:endParaRPr lang="en-GB" sz="2800" baseline="0" dirty="0">
              <a:latin typeface="EdShed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AF2559-CF98-B10C-E903-D40E7F94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79" y="1945197"/>
            <a:ext cx="976489" cy="747241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8E1A706D-9313-75E1-D8C4-EAC1EF016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944" y="1886582"/>
            <a:ext cx="976489" cy="9051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B9FA93E-86C8-02A1-A8FA-EF754327E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112" y="4250363"/>
            <a:ext cx="1004825" cy="825014"/>
          </a:xfrm>
          <a:prstGeom prst="rect">
            <a:avLst/>
          </a:prstGeom>
        </p:spPr>
      </p:pic>
      <p:pic>
        <p:nvPicPr>
          <p:cNvPr id="52" name="Picture 5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B32915CB-47F2-C33B-C45D-8E62B8359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2372" y="4195958"/>
            <a:ext cx="466665" cy="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1B7A-A060-4E34-65C0-8F9EA0D79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57B13-5351-10E0-A80F-D288EFEBC9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B76C1-8CE0-9843-C99D-1B2B647291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Read the sentences and replace the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missing word with one of the blue words.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B37223-CA3D-2D80-915F-EDC8709E0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217EE-59D9-D85E-0294-7B8E64CD3205}"/>
              </a:ext>
            </a:extLst>
          </p:cNvPr>
          <p:cNvSpPr txBox="1"/>
          <p:nvPr/>
        </p:nvSpPr>
        <p:spPr>
          <a:xfrm>
            <a:off x="8198423" y="1796390"/>
            <a:ext cx="13666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nutritious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CA710-8F6C-76C9-D800-481093261DFC}"/>
              </a:ext>
            </a:extLst>
          </p:cNvPr>
          <p:cNvSpPr txBox="1"/>
          <p:nvPr/>
        </p:nvSpPr>
        <p:spPr>
          <a:xfrm>
            <a:off x="10197491" y="1796390"/>
            <a:ext cx="14162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ambitious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7FAF7-6DCB-0DB4-8932-4737F9608FD4}"/>
              </a:ext>
            </a:extLst>
          </p:cNvPr>
          <p:cNvSpPr txBox="1"/>
          <p:nvPr/>
        </p:nvSpPr>
        <p:spPr>
          <a:xfrm>
            <a:off x="578287" y="1796390"/>
            <a:ext cx="13930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infectious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32CE8-ED1D-417D-C4E2-25A79707E486}"/>
              </a:ext>
            </a:extLst>
          </p:cNvPr>
          <p:cNvSpPr txBox="1"/>
          <p:nvPr/>
        </p:nvSpPr>
        <p:spPr>
          <a:xfrm>
            <a:off x="2603771" y="1796390"/>
            <a:ext cx="10999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various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2E4C2-F13A-CAAC-FB7A-E717F536D00D}"/>
              </a:ext>
            </a:extLst>
          </p:cNvPr>
          <p:cNvSpPr txBox="1"/>
          <p:nvPr/>
        </p:nvSpPr>
        <p:spPr>
          <a:xfrm>
            <a:off x="4336162" y="1796390"/>
            <a:ext cx="11732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glorious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EF012-2B18-3F95-81E5-BD7C8379232C}"/>
              </a:ext>
            </a:extLst>
          </p:cNvPr>
          <p:cNvSpPr txBox="1"/>
          <p:nvPr/>
        </p:nvSpPr>
        <p:spPr>
          <a:xfrm>
            <a:off x="6141777" y="1796390"/>
            <a:ext cx="1424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victorious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FBF3D-682C-849B-0960-4C5C6C98C3E5}"/>
              </a:ext>
            </a:extLst>
          </p:cNvPr>
          <p:cNvSpPr txBox="1"/>
          <p:nvPr/>
        </p:nvSpPr>
        <p:spPr>
          <a:xfrm>
            <a:off x="327128" y="2173797"/>
            <a:ext cx="11537738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Amie packed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 things for her holiday.</a:t>
            </a:r>
          </a:p>
          <a:p>
            <a:pPr>
              <a:lnSpc>
                <a:spcPct val="2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Fruits and vegetables are very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. 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The city came out to welcome back its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 ____________</a:t>
            </a: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 team.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We sat on the beach and gazed at the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 sunset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My aunt studies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 diseases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The plans for the new school library were very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71864-EABB-F757-2205-F577C4D42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1903-FE80-4765-F8D7-9B5DC9B187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18391C-4E2A-1A41-0DA7-D5A052C1F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CC30A-0F30-0E55-2C04-E0ECA81F2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431566-1014-C6DA-E6F7-69BFE774E625}"/>
              </a:ext>
            </a:extLst>
          </p:cNvPr>
          <p:cNvGrpSpPr/>
          <p:nvPr/>
        </p:nvGrpSpPr>
        <p:grpSpPr>
          <a:xfrm>
            <a:off x="630742" y="3350635"/>
            <a:ext cx="5224195" cy="557260"/>
            <a:chOff x="1398518" y="5455244"/>
            <a:chExt cx="4761946" cy="55726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34FBD2-762C-C0CD-F518-65C9FDCDDF03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F9CEFA-222B-6615-5252-FAA90C964EDA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E8BB531-8538-DCDA-B35D-38DF62EA4881}"/>
              </a:ext>
            </a:extLst>
          </p:cNvPr>
          <p:cNvSpPr txBox="1"/>
          <p:nvPr/>
        </p:nvSpPr>
        <p:spPr>
          <a:xfrm>
            <a:off x="539111" y="2050347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melodious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B79456-4DDE-D80B-3249-A79975BB5CFB}"/>
              </a:ext>
            </a:extLst>
          </p:cNvPr>
          <p:cNvSpPr txBox="1"/>
          <p:nvPr/>
        </p:nvSpPr>
        <p:spPr>
          <a:xfrm>
            <a:off x="572563" y="2840007"/>
            <a:ext cx="53923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The singer had a beautifully 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melodious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voice.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9C9D1-8441-8112-16ED-F56B3A8F65AA}"/>
              </a:ext>
            </a:extLst>
          </p:cNvPr>
          <p:cNvGrpSpPr/>
          <p:nvPr/>
        </p:nvGrpSpPr>
        <p:grpSpPr>
          <a:xfrm>
            <a:off x="6395241" y="3350635"/>
            <a:ext cx="5224195" cy="557260"/>
            <a:chOff x="1398518" y="5455244"/>
            <a:chExt cx="4761946" cy="5572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CB8482-3863-91C4-787D-780F8EA358C3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467972B-AB79-B675-FBCB-1CF7FE0C00B3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D2AF7F-9AC0-45DA-37E9-32231FD1E92A}"/>
              </a:ext>
            </a:extLst>
          </p:cNvPr>
          <p:cNvSpPr txBox="1"/>
          <p:nvPr/>
        </p:nvSpPr>
        <p:spPr>
          <a:xfrm>
            <a:off x="6303610" y="2050347"/>
            <a:ext cx="145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fictitious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75863F-75D6-F555-E82E-AD5FB9F2E53C}"/>
              </a:ext>
            </a:extLst>
          </p:cNvPr>
          <p:cNvSpPr txBox="1"/>
          <p:nvPr/>
        </p:nvSpPr>
        <p:spPr>
          <a:xfrm>
            <a:off x="6337063" y="2840007"/>
            <a:ext cx="52964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I love to write stories containing 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fictitious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animals, such as unicorns.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88EEB6-4ECA-51A6-7AFE-8C567CB15BAB}"/>
              </a:ext>
            </a:extLst>
          </p:cNvPr>
          <p:cNvGrpSpPr/>
          <p:nvPr/>
        </p:nvGrpSpPr>
        <p:grpSpPr>
          <a:xfrm>
            <a:off x="630742" y="5771106"/>
            <a:ext cx="5224195" cy="557260"/>
            <a:chOff x="1398518" y="5455244"/>
            <a:chExt cx="4761946" cy="5572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F71A1B-BB75-93E4-3A29-1116D0332AA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9850175-943A-1963-B529-4C99D93938E8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0FA232B-0080-B9E8-A5F2-F84326B47D1D}"/>
              </a:ext>
            </a:extLst>
          </p:cNvPr>
          <p:cNvSpPr txBox="1"/>
          <p:nvPr/>
        </p:nvSpPr>
        <p:spPr>
          <a:xfrm>
            <a:off x="539111" y="4470818"/>
            <a:ext cx="143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cautious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ED47C5-6485-69EA-85D5-95D04A6F98DD}"/>
              </a:ext>
            </a:extLst>
          </p:cNvPr>
          <p:cNvSpPr txBox="1"/>
          <p:nvPr/>
        </p:nvSpPr>
        <p:spPr>
          <a:xfrm>
            <a:off x="572563" y="5260478"/>
            <a:ext cx="52682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Molly was always 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cautious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when walking by the pond.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18DB80-6C7F-ECE9-37A5-7E5410EDF551}"/>
              </a:ext>
            </a:extLst>
          </p:cNvPr>
          <p:cNvGrpSpPr/>
          <p:nvPr/>
        </p:nvGrpSpPr>
        <p:grpSpPr>
          <a:xfrm>
            <a:off x="6395241" y="5771106"/>
            <a:ext cx="5224195" cy="557260"/>
            <a:chOff x="1398518" y="5455244"/>
            <a:chExt cx="4761946" cy="55726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8E3361B-82FB-594A-9C8B-227E7F73A921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D38CDE-1462-ABA2-4BB3-9EF59F0A6293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1BBF00B-C545-E3FE-94FE-E482EB7CB307}"/>
              </a:ext>
            </a:extLst>
          </p:cNvPr>
          <p:cNvSpPr txBox="1"/>
          <p:nvPr/>
        </p:nvSpPr>
        <p:spPr>
          <a:xfrm>
            <a:off x="6303610" y="4470818"/>
            <a:ext cx="178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OpenDyslexic" charset="0"/>
              </a:rPr>
              <a:t>mysterious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48B350-FF7F-8548-50E7-F92BA5D34FA8}"/>
              </a:ext>
            </a:extLst>
          </p:cNvPr>
          <p:cNvSpPr txBox="1"/>
          <p:nvPr/>
        </p:nvSpPr>
        <p:spPr>
          <a:xfrm>
            <a:off x="6337062" y="5260478"/>
            <a:ext cx="52823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Peter could hear a 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mysterious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noise coming from the kitchen.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8BD6AD5-0B3F-EB11-DF80-2EE2C018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79" y="1945197"/>
            <a:ext cx="976489" cy="74724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75484631-FEC5-FF41-A036-CB165D7B8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944" y="1886582"/>
            <a:ext cx="976489" cy="9051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E91CA0-01C3-47FC-7052-586C40451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112" y="4250363"/>
            <a:ext cx="1004825" cy="825014"/>
          </a:xfrm>
          <a:prstGeom prst="rect">
            <a:avLst/>
          </a:prstGeom>
        </p:spPr>
      </p:pic>
      <p:pic>
        <p:nvPicPr>
          <p:cNvPr id="56" name="Picture 55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3FB832-DE5B-2406-6CA5-231824261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2372" y="4195958"/>
            <a:ext cx="466665" cy="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47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0EB60-E6D0-F397-7EA3-BBF52D118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1641-3FF8-2258-827D-83ED2B32A4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0DC39D-F2AC-90D9-2B70-44BF50F1B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BD9EF-D7EF-5B54-D312-07FEA1E01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0C31C-B96D-E64F-D9AF-0B0572E8A674}"/>
              </a:ext>
            </a:extLst>
          </p:cNvPr>
          <p:cNvSpPr txBox="1"/>
          <p:nvPr/>
        </p:nvSpPr>
        <p:spPr>
          <a:xfrm>
            <a:off x="8198423" y="1796390"/>
            <a:ext cx="13666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nutritious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CAEFEB-3DFB-FA8B-E8E3-22338DCE834C}"/>
              </a:ext>
            </a:extLst>
          </p:cNvPr>
          <p:cNvSpPr txBox="1"/>
          <p:nvPr/>
        </p:nvSpPr>
        <p:spPr>
          <a:xfrm>
            <a:off x="10197491" y="1796390"/>
            <a:ext cx="14162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ambitious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BD298-DDE1-9E45-2FAE-CBC207FEB18C}"/>
              </a:ext>
            </a:extLst>
          </p:cNvPr>
          <p:cNvSpPr txBox="1"/>
          <p:nvPr/>
        </p:nvSpPr>
        <p:spPr>
          <a:xfrm>
            <a:off x="578287" y="1796390"/>
            <a:ext cx="13930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infectious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02AE9-BB0A-217E-9C8B-1D9C3C3A94F7}"/>
              </a:ext>
            </a:extLst>
          </p:cNvPr>
          <p:cNvSpPr txBox="1"/>
          <p:nvPr/>
        </p:nvSpPr>
        <p:spPr>
          <a:xfrm>
            <a:off x="2603771" y="1796390"/>
            <a:ext cx="10999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various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56936-1BEF-99C5-B2AB-C4E16A724A04}"/>
              </a:ext>
            </a:extLst>
          </p:cNvPr>
          <p:cNvSpPr txBox="1"/>
          <p:nvPr/>
        </p:nvSpPr>
        <p:spPr>
          <a:xfrm>
            <a:off x="4336162" y="1796390"/>
            <a:ext cx="11732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glorious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65252-AFBC-384E-11F3-0512E65B9F18}"/>
              </a:ext>
            </a:extLst>
          </p:cNvPr>
          <p:cNvSpPr txBox="1"/>
          <p:nvPr/>
        </p:nvSpPr>
        <p:spPr>
          <a:xfrm>
            <a:off x="6141777" y="1796390"/>
            <a:ext cx="1424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victorious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743DD-7859-AFC4-C6EA-B2334F6602CC}"/>
              </a:ext>
            </a:extLst>
          </p:cNvPr>
          <p:cNvSpPr txBox="1"/>
          <p:nvPr/>
        </p:nvSpPr>
        <p:spPr>
          <a:xfrm>
            <a:off x="327128" y="2173797"/>
            <a:ext cx="11537738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Amie packed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 things for her holiday.</a:t>
            </a:r>
          </a:p>
          <a:p>
            <a:pPr>
              <a:lnSpc>
                <a:spcPct val="2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Fruits and vegetables are very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. 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The city came out to welcome back its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 ____________</a:t>
            </a: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 team.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We sat on the beach and gazed at the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 sunset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My aunt studies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 diseases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GB" sz="2400" kern="1200" dirty="0">
                <a:solidFill>
                  <a:schemeClr val="dk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The plans for the new school library were very </a:t>
            </a:r>
            <a:r>
              <a:rPr lang="en-GB" sz="2400" dirty="0">
                <a:latin typeface="Arial"/>
                <a:ea typeface="Sassoon Infant 2023"/>
                <a:cs typeface="Arial"/>
              </a:rPr>
              <a:t>____________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A3C48-0225-60D3-8A8B-B81596882062}"/>
              </a:ext>
            </a:extLst>
          </p:cNvPr>
          <p:cNvSpPr txBox="1"/>
          <p:nvPr/>
        </p:nvSpPr>
        <p:spPr>
          <a:xfrm>
            <a:off x="4533838" y="3158038"/>
            <a:ext cx="13666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nutritious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46211-9E85-918F-7A4D-684C99B77A75}"/>
              </a:ext>
            </a:extLst>
          </p:cNvPr>
          <p:cNvSpPr txBox="1"/>
          <p:nvPr/>
        </p:nvSpPr>
        <p:spPr>
          <a:xfrm>
            <a:off x="2544922" y="2424793"/>
            <a:ext cx="10999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various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5631CC-485F-B359-18AE-AC0CEA3C448B}"/>
              </a:ext>
            </a:extLst>
          </p:cNvPr>
          <p:cNvSpPr txBox="1"/>
          <p:nvPr/>
        </p:nvSpPr>
        <p:spPr>
          <a:xfrm>
            <a:off x="5562071" y="3892310"/>
            <a:ext cx="1424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victorious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E30FBE-633F-28C1-256B-DA653E1E10ED}"/>
              </a:ext>
            </a:extLst>
          </p:cNvPr>
          <p:cNvSpPr txBox="1"/>
          <p:nvPr/>
        </p:nvSpPr>
        <p:spPr>
          <a:xfrm>
            <a:off x="6533068" y="6090627"/>
            <a:ext cx="1416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ambitious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5CDD1F-5274-989A-2E02-90AD5E3BF926}"/>
              </a:ext>
            </a:extLst>
          </p:cNvPr>
          <p:cNvSpPr txBox="1"/>
          <p:nvPr/>
        </p:nvSpPr>
        <p:spPr>
          <a:xfrm>
            <a:off x="5687587" y="4636310"/>
            <a:ext cx="11732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glorious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7FEDD8-6BAD-ED29-9F69-7027089A2B82}"/>
              </a:ext>
            </a:extLst>
          </p:cNvPr>
          <p:cNvSpPr txBox="1"/>
          <p:nvPr/>
        </p:nvSpPr>
        <p:spPr>
          <a:xfrm>
            <a:off x="2748570" y="5361418"/>
            <a:ext cx="13930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infectious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7FEA7-87FB-F428-0107-B5FC7850F585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427A83-2200-4E8B-64AA-70E0C2332894}"/>
              </a:ext>
            </a:extLst>
          </p:cNvPr>
          <p:cNvSpPr/>
          <p:nvPr/>
        </p:nvSpPr>
        <p:spPr>
          <a:xfrm>
            <a:off x="6880898" y="2152814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4784BF-7C66-D0A4-E069-F98049B89F59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3631E-28B3-86C9-C3C5-DC74BE7D2CAF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73D816B-B3EA-6FBB-F50A-FAC087563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cautious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479587" y="2798147"/>
            <a:ext cx="25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77"/>
                <a:ea typeface="Sassoon Infant 2023" panose="02000503030000020003" pitchFamily="2" charset="0"/>
              </a:rPr>
              <a:t>Being careful about what you say or do.</a:t>
            </a:r>
            <a:endParaRPr lang="en-GB" sz="2000" dirty="0">
              <a:solidFill>
                <a:srgbClr val="FF3760"/>
              </a:solidFill>
              <a:latin typeface="EdShed" pitchFamily="2" charset="77"/>
              <a:ea typeface="Sassoon Infant 2023" panose="0200050303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5856296" y="2695099"/>
            <a:ext cx="276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The children were </a:t>
            </a:r>
            <a:r>
              <a:rPr lang="en-GB" sz="2000" dirty="0">
                <a:latin typeface="EdShed" pitchFamily="2" charset="77"/>
              </a:rPr>
              <a:t>cautious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 when they crossed the street.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5676134" y="4923886"/>
            <a:ext cx="3050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careless, reckless, thoughtless, inattentive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861D2-BD97-7F06-3485-AC1D114D6EAE}"/>
              </a:ext>
            </a:extLst>
          </p:cNvPr>
          <p:cNvSpPr txBox="1"/>
          <p:nvPr/>
        </p:nvSpPr>
        <p:spPr>
          <a:xfrm>
            <a:off x="2651629" y="4923886"/>
            <a:ext cx="223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careful, wary, watchful, guarded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5C41BD-CBA6-72F6-5A83-85BF7C2B25B9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050A1A-BF2E-8C21-D08F-BD4ADD255355}"/>
              </a:ext>
            </a:extLst>
          </p:cNvPr>
          <p:cNvSpPr/>
          <p:nvPr/>
        </p:nvSpPr>
        <p:spPr>
          <a:xfrm>
            <a:off x="6880898" y="2152814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78182-C1BE-0397-8B3B-663BFB1ECADF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28867-FC3D-8985-8887-899B0CF7E227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you add the sound buttons to these words?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500DDD-3789-C4FC-FAFE-A5719F6A686B}"/>
              </a:ext>
            </a:extLst>
          </p:cNvPr>
          <p:cNvSpPr/>
          <p:nvPr/>
        </p:nvSpPr>
        <p:spPr>
          <a:xfrm>
            <a:off x="7308384" y="3044279"/>
            <a:ext cx="2963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77"/>
              </a:rPr>
              <a:t>thoughtfully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C6A51B-F42D-BC4A-59FC-A17735EC59DB}"/>
              </a:ext>
            </a:extLst>
          </p:cNvPr>
          <p:cNvSpPr/>
          <p:nvPr/>
        </p:nvSpPr>
        <p:spPr>
          <a:xfrm>
            <a:off x="941596" y="5209790"/>
            <a:ext cx="1953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77"/>
              </a:rPr>
              <a:t>hideous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1F011B-3670-A8B2-57EA-97C444F776D0}"/>
              </a:ext>
            </a:extLst>
          </p:cNvPr>
          <p:cNvSpPr/>
          <p:nvPr/>
        </p:nvSpPr>
        <p:spPr>
          <a:xfrm>
            <a:off x="3744939" y="5209790"/>
            <a:ext cx="14961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77"/>
              </a:rPr>
              <a:t>collar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C48094-6C7B-A6B4-DC2A-67B1E4C02991}"/>
              </a:ext>
            </a:extLst>
          </p:cNvPr>
          <p:cNvSpPr/>
          <p:nvPr/>
        </p:nvSpPr>
        <p:spPr>
          <a:xfrm>
            <a:off x="6091041" y="5209790"/>
            <a:ext cx="1781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77"/>
              </a:rPr>
              <a:t>August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902EE6-2160-D948-EDA6-DCFE94EBD20E}"/>
              </a:ext>
            </a:extLst>
          </p:cNvPr>
          <p:cNvSpPr/>
          <p:nvPr/>
        </p:nvSpPr>
        <p:spPr>
          <a:xfrm>
            <a:off x="8722222" y="5209790"/>
            <a:ext cx="2605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77"/>
              </a:rPr>
              <a:t>beautician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32E87D-060A-F1BE-A993-3101C252F399}"/>
              </a:ext>
            </a:extLst>
          </p:cNvPr>
          <p:cNvGrpSpPr/>
          <p:nvPr/>
        </p:nvGrpSpPr>
        <p:grpSpPr>
          <a:xfrm>
            <a:off x="1544120" y="2323254"/>
            <a:ext cx="4930064" cy="2391179"/>
            <a:chOff x="586751" y="2178245"/>
            <a:chExt cx="4930064" cy="239117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672C7D-06D0-1039-FAE3-DAA587694B84}"/>
                </a:ext>
              </a:extLst>
            </p:cNvPr>
            <p:cNvSpPr txBox="1"/>
            <p:nvPr/>
          </p:nvSpPr>
          <p:spPr>
            <a:xfrm>
              <a:off x="2689682" y="2392286"/>
              <a:ext cx="27339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Use sound buttons for each phoneme. Draw a dot for each single letter sound, </a:t>
              </a:r>
            </a:p>
            <a:p>
              <a:pPr algn="ctr"/>
              <a:r>
                <a:rPr lang="en-GB" dirty="0">
                  <a:latin typeface="EdShed" pitchFamily="2" charset="77"/>
                </a:rPr>
                <a:t>a </a:t>
              </a:r>
              <a:r>
                <a:rPr lang="en-GB" dirty="0">
                  <a:solidFill>
                    <a:srgbClr val="FF3760"/>
                  </a:solidFill>
                  <a:latin typeface="EdShed" pitchFamily="2" charset="77"/>
                </a:rPr>
                <a:t>red</a:t>
              </a:r>
              <a:r>
                <a:rPr lang="en-GB" dirty="0">
                  <a:latin typeface="EdShed" pitchFamily="2" charset="77"/>
                </a:rPr>
                <a:t> dot for adjacent consonant, and a line when two or more letters represent one sound. </a:t>
              </a:r>
            </a:p>
          </p:txBody>
        </p:sp>
        <p:pic>
          <p:nvPicPr>
            <p:cNvPr id="53" name="Picture 52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D4E77E4B-76A5-B4EE-52EC-47CBDD3EF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86751" y="2178245"/>
              <a:ext cx="1343865" cy="2391177"/>
            </a:xfrm>
            <a:prstGeom prst="rect">
              <a:avLst/>
            </a:prstGeom>
          </p:spPr>
        </p:pic>
        <p:sp>
          <p:nvSpPr>
            <p:cNvPr id="54" name="Rounded Rectangular Callout 53">
              <a:extLst>
                <a:ext uri="{FF2B5EF4-FFF2-40B4-BE49-F238E27FC236}">
                  <a16:creationId xmlns:a16="http://schemas.microsoft.com/office/drawing/2014/main" id="{13EF5418-B99F-D1A6-AA8F-CDFB9634F953}"/>
                </a:ext>
              </a:extLst>
            </p:cNvPr>
            <p:cNvSpPr/>
            <p:nvPr/>
          </p:nvSpPr>
          <p:spPr>
            <a:xfrm>
              <a:off x="2553054" y="2178246"/>
              <a:ext cx="2963761" cy="2391178"/>
            </a:xfrm>
            <a:prstGeom prst="wedgeRoundRectCallout">
              <a:avLst>
                <a:gd name="adj1" fmla="val -64416"/>
                <a:gd name="adj2" fmla="val -23497"/>
                <a:gd name="adj3" fmla="val 1666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491F1-EED6-B887-207C-598914A99190}"/>
              </a:ext>
            </a:extLst>
          </p:cNvPr>
          <p:cNvGrpSpPr/>
          <p:nvPr/>
        </p:nvGrpSpPr>
        <p:grpSpPr>
          <a:xfrm>
            <a:off x="7468167" y="3796821"/>
            <a:ext cx="2624129" cy="108000"/>
            <a:chOff x="4788643" y="3132616"/>
            <a:chExt cx="2624129" cy="108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A7CCA1-BA35-722E-AE34-83AC109A4032}"/>
                </a:ext>
              </a:extLst>
            </p:cNvPr>
            <p:cNvGrpSpPr/>
            <p:nvPr/>
          </p:nvGrpSpPr>
          <p:grpSpPr>
            <a:xfrm>
              <a:off x="4788643" y="3132616"/>
              <a:ext cx="2624129" cy="108000"/>
              <a:chOff x="6705440" y="5909362"/>
              <a:chExt cx="2624129" cy="108000"/>
            </a:xfrm>
            <a:solidFill>
              <a:srgbClr val="3372DC"/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D5A2D9C-0253-0F3F-CFD0-F770754C1A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9787" y="5909362"/>
                <a:ext cx="108002" cy="108000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71A8E9-570E-CBD4-8484-4DB9BC8FAC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9241" y="5909362"/>
                <a:ext cx="108002" cy="108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713576-3EC2-1D6D-57B3-8FA76FB5ED5B}"/>
                  </a:ext>
                </a:extLst>
              </p:cNvPr>
              <p:cNvSpPr/>
              <p:nvPr/>
            </p:nvSpPr>
            <p:spPr>
              <a:xfrm>
                <a:off x="6705440" y="5927362"/>
                <a:ext cx="396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09C9390-4C6A-D7E0-A5F2-6E3CB15755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9383" y="5909362"/>
                <a:ext cx="108002" cy="108000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CFFC1E8-C069-CF48-F029-3BA045FDD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1567" y="5909362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A1EDDE-C775-BA6D-E234-CDE131CC5ED1}"/>
                </a:ext>
              </a:extLst>
            </p:cNvPr>
            <p:cNvSpPr/>
            <p:nvPr/>
          </p:nvSpPr>
          <p:spPr>
            <a:xfrm>
              <a:off x="5259787" y="3150616"/>
              <a:ext cx="1055563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9C1EFA-6CF9-7064-9687-8CCA95E24C27}"/>
                </a:ext>
              </a:extLst>
            </p:cNvPr>
            <p:cNvSpPr/>
            <p:nvPr/>
          </p:nvSpPr>
          <p:spPr>
            <a:xfrm>
              <a:off x="7003120" y="3150616"/>
              <a:ext cx="21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4A882B-49E5-A134-D192-65FF677D3E80}"/>
              </a:ext>
            </a:extLst>
          </p:cNvPr>
          <p:cNvGrpSpPr/>
          <p:nvPr/>
        </p:nvGrpSpPr>
        <p:grpSpPr>
          <a:xfrm>
            <a:off x="1139369" y="5828036"/>
            <a:ext cx="1598514" cy="108000"/>
            <a:chOff x="867022" y="5811430"/>
            <a:chExt cx="1598514" cy="10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1A283F-D85F-A13E-14E4-D3E78E5DE52C}"/>
                </a:ext>
              </a:extLst>
            </p:cNvPr>
            <p:cNvSpPr/>
            <p:nvPr/>
          </p:nvSpPr>
          <p:spPr>
            <a:xfrm>
              <a:off x="1787505" y="5829430"/>
              <a:ext cx="468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C72097-28BF-4030-2C19-AF332CA72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7534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93994F-8F63-0666-D434-279642AF5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5204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B246CE-1227-5CFB-D8F4-E7AA2943A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074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F5D8B5-47C4-319B-2110-3F91166BB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022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190824-FD78-EEC2-5D56-2477E5B54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0725" y="581143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46777-4019-1D36-E845-A8C79B0BA9C1}"/>
              </a:ext>
            </a:extLst>
          </p:cNvPr>
          <p:cNvGrpSpPr/>
          <p:nvPr/>
        </p:nvGrpSpPr>
        <p:grpSpPr>
          <a:xfrm>
            <a:off x="3939624" y="5828036"/>
            <a:ext cx="1162601" cy="108000"/>
            <a:chOff x="6853151" y="6011427"/>
            <a:chExt cx="1162601" cy="108000"/>
          </a:xfrm>
          <a:solidFill>
            <a:srgbClr val="3372DC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4A2C59-0776-6B6A-5583-2D69983B9AAA}"/>
                </a:ext>
              </a:extLst>
            </p:cNvPr>
            <p:cNvSpPr/>
            <p:nvPr/>
          </p:nvSpPr>
          <p:spPr>
            <a:xfrm>
              <a:off x="7131176" y="60114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14E38C-0E5A-8DF1-6E16-A286DD49CA38}"/>
                </a:ext>
              </a:extLst>
            </p:cNvPr>
            <p:cNvSpPr/>
            <p:nvPr/>
          </p:nvSpPr>
          <p:spPr>
            <a:xfrm>
              <a:off x="7325279" y="6029427"/>
              <a:ext cx="227427" cy="69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7D678D-289B-F69F-1C14-18AE151F92F2}"/>
                </a:ext>
              </a:extLst>
            </p:cNvPr>
            <p:cNvSpPr/>
            <p:nvPr/>
          </p:nvSpPr>
          <p:spPr>
            <a:xfrm>
              <a:off x="6853151" y="60114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3EB842-171D-4DFB-CAC4-651DA77D82F0}"/>
                </a:ext>
              </a:extLst>
            </p:cNvPr>
            <p:cNvSpPr/>
            <p:nvPr/>
          </p:nvSpPr>
          <p:spPr>
            <a:xfrm>
              <a:off x="7611333" y="6029427"/>
              <a:ext cx="404419" cy="69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5F22D-DF33-B305-F890-F69D827CF270}"/>
              </a:ext>
            </a:extLst>
          </p:cNvPr>
          <p:cNvGrpSpPr/>
          <p:nvPr/>
        </p:nvGrpSpPr>
        <p:grpSpPr>
          <a:xfrm>
            <a:off x="6203908" y="5965946"/>
            <a:ext cx="1555521" cy="108000"/>
            <a:chOff x="6828980" y="5959233"/>
            <a:chExt cx="1555521" cy="10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F3BDB1-D63F-F8AF-9DCD-8DB60DF8DE4D}"/>
                </a:ext>
              </a:extLst>
            </p:cNvPr>
            <p:cNvGrpSpPr/>
            <p:nvPr/>
          </p:nvGrpSpPr>
          <p:grpSpPr>
            <a:xfrm>
              <a:off x="6828980" y="5959233"/>
              <a:ext cx="831010" cy="108000"/>
              <a:chOff x="8011794" y="5915574"/>
              <a:chExt cx="831010" cy="108000"/>
            </a:xfrm>
            <a:solidFill>
              <a:srgbClr val="3372DC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462B948-7C0D-EAEB-BE70-41BC39AE5C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4802" y="5915574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B246FE-9B95-B002-4219-E41FEA3C7E81}"/>
                  </a:ext>
                </a:extLst>
              </p:cNvPr>
              <p:cNvSpPr/>
              <p:nvPr/>
            </p:nvSpPr>
            <p:spPr>
              <a:xfrm>
                <a:off x="8011794" y="5942769"/>
                <a:ext cx="61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DF3566C-4997-849A-67D7-CE13F2D61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7034" y="5959233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AFC123-B084-334A-A00C-2BCCD5561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7075" y="5959233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965E22-C90A-59C8-B568-292166A5A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499" y="5959233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E3AC4C-7C47-55C8-28D0-E46569B39773}"/>
              </a:ext>
            </a:extLst>
          </p:cNvPr>
          <p:cNvGrpSpPr/>
          <p:nvPr/>
        </p:nvGrpSpPr>
        <p:grpSpPr>
          <a:xfrm>
            <a:off x="8910743" y="5825664"/>
            <a:ext cx="2224995" cy="108000"/>
            <a:chOff x="9373998" y="5818150"/>
            <a:chExt cx="2224995" cy="10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E40D7D-86AD-4B37-E2FF-21443EB79849}"/>
                </a:ext>
              </a:extLst>
            </p:cNvPr>
            <p:cNvGrpSpPr/>
            <p:nvPr/>
          </p:nvGrpSpPr>
          <p:grpSpPr>
            <a:xfrm>
              <a:off x="9373998" y="5818150"/>
              <a:ext cx="1927102" cy="108000"/>
              <a:chOff x="4744928" y="3149290"/>
              <a:chExt cx="1927102" cy="108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6E7EE6A-76F1-6392-3712-118F33F8B21E}"/>
                  </a:ext>
                </a:extLst>
              </p:cNvPr>
              <p:cNvGrpSpPr/>
              <p:nvPr/>
            </p:nvGrpSpPr>
            <p:grpSpPr>
              <a:xfrm>
                <a:off x="4744928" y="3149290"/>
                <a:ext cx="1927102" cy="108000"/>
                <a:chOff x="6661725" y="5926036"/>
                <a:chExt cx="1927102" cy="108000"/>
              </a:xfrm>
              <a:solidFill>
                <a:srgbClr val="3372DC"/>
              </a:solidFill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B07965C-02AE-97A0-09FD-CFDCC7B5A5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61725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77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C1F18D6-8BDA-B386-56BB-1323153729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5436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77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B622437-8D80-C55F-36F4-A1A17AEC5534}"/>
                    </a:ext>
                  </a:extLst>
                </p:cNvPr>
                <p:cNvSpPr/>
                <p:nvPr/>
              </p:nvSpPr>
              <p:spPr>
                <a:xfrm>
                  <a:off x="8045715" y="5944036"/>
                  <a:ext cx="327812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77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8B06CE2-905A-7CB9-7D5A-1CA43811EB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31889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77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65EEB25E-2A62-00DC-543E-C59661EE4E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0825" y="5926036"/>
                  <a:ext cx="108002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77"/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AA5EE57-8CFE-4B1B-BD2A-29A83EB58249}"/>
                  </a:ext>
                </a:extLst>
              </p:cNvPr>
              <p:cNvSpPr/>
              <p:nvPr/>
            </p:nvSpPr>
            <p:spPr>
              <a:xfrm>
                <a:off x="4982561" y="3167290"/>
                <a:ext cx="756000" cy="72000"/>
              </a:xfrm>
              <a:prstGeom prst="rect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6DA4FA-7EF0-5748-7058-E4C1C27FD1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90991" y="581815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5" grpId="0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8708C-F6E4-EB03-99CC-79E08BC65EC7}"/>
              </a:ext>
            </a:extLst>
          </p:cNvPr>
          <p:cNvSpPr/>
          <p:nvPr/>
        </p:nvSpPr>
        <p:spPr>
          <a:xfrm>
            <a:off x="6507225" y="3429000"/>
            <a:ext cx="265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latin typeface="EdShed" pitchFamily="2" charset="77"/>
              </a:rPr>
              <a:t>ambitious</a:t>
            </a:r>
            <a:endParaRPr lang="en-GB" sz="4400" cap="none" spc="0" dirty="0">
              <a:ln w="0"/>
              <a:solidFill>
                <a:schemeClr val="tx1"/>
              </a:solidFill>
              <a:latin typeface="EdShed" pitchFamily="2" charset="77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4F81D2-DA31-0C89-9409-02A8C83A2006}"/>
              </a:ext>
            </a:extLst>
          </p:cNvPr>
          <p:cNvGrpSpPr/>
          <p:nvPr/>
        </p:nvGrpSpPr>
        <p:grpSpPr>
          <a:xfrm>
            <a:off x="6724486" y="4110341"/>
            <a:ext cx="2242300" cy="72039"/>
            <a:chOff x="4825258" y="2526768"/>
            <a:chExt cx="2242300" cy="720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3A9126-7D5E-1E28-0AE7-67E88BB00E03}"/>
                </a:ext>
              </a:extLst>
            </p:cNvPr>
            <p:cNvGrpSpPr/>
            <p:nvPr/>
          </p:nvGrpSpPr>
          <p:grpSpPr>
            <a:xfrm flipV="1">
              <a:off x="4825258" y="2526768"/>
              <a:ext cx="2242300" cy="72039"/>
              <a:chOff x="-94791" y="6033148"/>
              <a:chExt cx="2498693" cy="84285"/>
            </a:xfrm>
            <a:solidFill>
              <a:srgbClr val="3372DC"/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EB0979A-2765-88BA-CF96-4D20D5337208}"/>
                  </a:ext>
                </a:extLst>
              </p:cNvPr>
              <p:cNvSpPr/>
              <p:nvPr/>
            </p:nvSpPr>
            <p:spPr>
              <a:xfrm rot="10800000">
                <a:off x="-94791" y="6033191"/>
                <a:ext cx="80233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E06C9-6741-F3E7-FA96-5FAF2F35433E}"/>
                  </a:ext>
                </a:extLst>
              </p:cNvPr>
              <p:cNvSpPr/>
              <p:nvPr/>
            </p:nvSpPr>
            <p:spPr>
              <a:xfrm rot="10800000">
                <a:off x="1259983" y="6047923"/>
                <a:ext cx="280815" cy="54754"/>
              </a:xfrm>
              <a:prstGeom prst="rect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409A363-B865-EF8C-24F9-05668559E35A}"/>
                  </a:ext>
                </a:extLst>
              </p:cNvPr>
              <p:cNvSpPr/>
              <p:nvPr/>
            </p:nvSpPr>
            <p:spPr>
              <a:xfrm rot="10800000">
                <a:off x="2323669" y="6033148"/>
                <a:ext cx="80233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F1B115A-A0FD-83EB-0127-A893716B058F}"/>
                  </a:ext>
                </a:extLst>
              </p:cNvPr>
              <p:cNvSpPr/>
              <p:nvPr/>
            </p:nvSpPr>
            <p:spPr>
              <a:xfrm rot="10800000">
                <a:off x="364810" y="6033160"/>
                <a:ext cx="80233" cy="8423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FA8FCC2-A5F4-83B0-2DF6-044F4BC63B5A}"/>
                  </a:ext>
                </a:extLst>
              </p:cNvPr>
              <p:cNvSpPr/>
              <p:nvPr/>
            </p:nvSpPr>
            <p:spPr>
              <a:xfrm rot="10800000">
                <a:off x="1079774" y="6033181"/>
                <a:ext cx="80233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C0CF999-B0AE-35EE-C8C2-B24B5D017402}"/>
                  </a:ext>
                </a:extLst>
              </p:cNvPr>
              <p:cNvSpPr/>
              <p:nvPr/>
            </p:nvSpPr>
            <p:spPr>
              <a:xfrm rot="10800000">
                <a:off x="833627" y="6033195"/>
                <a:ext cx="80233" cy="84238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60ADE-6B83-7127-56C6-F179F7FDF766}"/>
                </a:ext>
              </a:extLst>
            </p:cNvPr>
            <p:cNvSpPr/>
            <p:nvPr/>
          </p:nvSpPr>
          <p:spPr>
            <a:xfrm rot="10800000" flipV="1">
              <a:off x="6365787" y="2539339"/>
              <a:ext cx="532826" cy="4679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7A4387-B412-A76A-2908-B06E6A6B024D}"/>
              </a:ext>
            </a:extLst>
          </p:cNvPr>
          <p:cNvGrpSpPr/>
          <p:nvPr/>
        </p:nvGrpSpPr>
        <p:grpSpPr>
          <a:xfrm>
            <a:off x="643033" y="2745948"/>
            <a:ext cx="3694571" cy="3574765"/>
            <a:chOff x="22764" y="2081960"/>
            <a:chExt cx="3694571" cy="35747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740CF5-B532-BB2D-A979-8F26FDAA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56E30-D00D-224E-EA65-DECCA5D0203E}"/>
                </a:ext>
              </a:extLst>
            </p:cNvPr>
            <p:cNvGrpSpPr/>
            <p:nvPr/>
          </p:nvGrpSpPr>
          <p:grpSpPr>
            <a:xfrm>
              <a:off x="940272" y="2081960"/>
              <a:ext cx="2777063" cy="2197100"/>
              <a:chOff x="940272" y="2081960"/>
              <a:chExt cx="2777063" cy="21971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C0C61D-C4A6-CAE7-074C-D535BAA7DC73}"/>
                  </a:ext>
                </a:extLst>
              </p:cNvPr>
              <p:cNvSpPr txBox="1"/>
              <p:nvPr/>
            </p:nvSpPr>
            <p:spPr>
              <a:xfrm>
                <a:off x="940272" y="2272569"/>
                <a:ext cx="277706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0000"/>
                    </a:solidFill>
                    <a:effectLst/>
                    <a:latin typeface="EdShed" pitchFamily="2" charset="77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of this week’s words begin with the letter ‘a’?</a:t>
                </a:r>
                <a:endParaRPr lang="en-US" sz="2800" dirty="0">
                  <a:latin typeface="EdShed" pitchFamily="2" charset="77"/>
                </a:endParaRPr>
              </a:p>
            </p:txBody>
          </p:sp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C1CF5DE-B593-A7F9-2B80-9A4D89B52D38}"/>
                  </a:ext>
                </a:extLst>
              </p:cNvPr>
              <p:cNvSpPr/>
              <p:nvPr/>
            </p:nvSpPr>
            <p:spPr>
              <a:xfrm>
                <a:off x="977134" y="2081960"/>
                <a:ext cx="2657331" cy="2197100"/>
              </a:xfrm>
              <a:prstGeom prst="wedgeRoundRectCallout">
                <a:avLst>
                  <a:gd name="adj1" fmla="val -28794"/>
                  <a:gd name="adj2" fmla="val 68951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5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8708C-F6E4-EB03-99CC-79E08BC65EC7}"/>
              </a:ext>
            </a:extLst>
          </p:cNvPr>
          <p:cNvSpPr/>
          <p:nvPr/>
        </p:nvSpPr>
        <p:spPr>
          <a:xfrm>
            <a:off x="7051592" y="3429000"/>
            <a:ext cx="2363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latin typeface="EdShed" pitchFamily="2" charset="77"/>
              </a:rPr>
              <a:t>fictitious</a:t>
            </a:r>
            <a:endParaRPr lang="en-GB" sz="4400" cap="none" spc="0" dirty="0">
              <a:ln w="0"/>
              <a:solidFill>
                <a:schemeClr val="tx1"/>
              </a:solidFill>
              <a:latin typeface="EdShe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832244-F8C5-A951-EC79-CA575D6E4887}"/>
              </a:ext>
            </a:extLst>
          </p:cNvPr>
          <p:cNvGrpSpPr/>
          <p:nvPr/>
        </p:nvGrpSpPr>
        <p:grpSpPr>
          <a:xfrm>
            <a:off x="7206787" y="4101148"/>
            <a:ext cx="2026150" cy="72038"/>
            <a:chOff x="5423772" y="4854548"/>
            <a:chExt cx="2026150" cy="720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A4F81D2-DA31-0C89-9409-02A8C83A2006}"/>
                </a:ext>
              </a:extLst>
            </p:cNvPr>
            <p:cNvGrpSpPr/>
            <p:nvPr/>
          </p:nvGrpSpPr>
          <p:grpSpPr>
            <a:xfrm>
              <a:off x="5423772" y="4854548"/>
              <a:ext cx="1834334" cy="72028"/>
              <a:chOff x="4736761" y="2519239"/>
              <a:chExt cx="1834334" cy="7202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D3A9126-7D5E-1E28-0AE7-67E88BB00E03}"/>
                  </a:ext>
                </a:extLst>
              </p:cNvPr>
              <p:cNvGrpSpPr/>
              <p:nvPr/>
            </p:nvGrpSpPr>
            <p:grpSpPr>
              <a:xfrm flipV="1">
                <a:off x="4736761" y="2519239"/>
                <a:ext cx="1248483" cy="72028"/>
                <a:chOff x="-193407" y="6041959"/>
                <a:chExt cx="1391240" cy="84272"/>
              </a:xfrm>
              <a:solidFill>
                <a:srgbClr val="3372DC"/>
              </a:solidFill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EB0979A-2765-88BA-CF96-4D20D5337208}"/>
                    </a:ext>
                  </a:extLst>
                </p:cNvPr>
                <p:cNvSpPr/>
                <p:nvPr/>
              </p:nvSpPr>
              <p:spPr>
                <a:xfrm rot="10800000">
                  <a:off x="-193407" y="6041975"/>
                  <a:ext cx="80233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DE06C9-6741-F3E7-FA96-5FAF2F35433E}"/>
                    </a:ext>
                  </a:extLst>
                </p:cNvPr>
                <p:cNvSpPr/>
                <p:nvPr/>
              </p:nvSpPr>
              <p:spPr>
                <a:xfrm rot="10800000">
                  <a:off x="917018" y="6056700"/>
                  <a:ext cx="280815" cy="54754"/>
                </a:xfrm>
                <a:prstGeom prst="rect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409A363-B865-EF8C-24F9-05668559E35A}"/>
                    </a:ext>
                  </a:extLst>
                </p:cNvPr>
                <p:cNvSpPr/>
                <p:nvPr/>
              </p:nvSpPr>
              <p:spPr>
                <a:xfrm rot="10800000">
                  <a:off x="733356" y="6041959"/>
                  <a:ext cx="80233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F1B115A-A0FD-83EB-0127-A893716B058F}"/>
                    </a:ext>
                  </a:extLst>
                </p:cNvPr>
                <p:cNvSpPr/>
                <p:nvPr/>
              </p:nvSpPr>
              <p:spPr>
                <a:xfrm rot="10800000">
                  <a:off x="257111" y="6041993"/>
                  <a:ext cx="80233" cy="8423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FA8FCC2-A5F4-83B0-2DF6-044F4BC63B5A}"/>
                    </a:ext>
                  </a:extLst>
                </p:cNvPr>
                <p:cNvSpPr/>
                <p:nvPr/>
              </p:nvSpPr>
              <p:spPr>
                <a:xfrm rot="10800000">
                  <a:off x="8121" y="6041975"/>
                  <a:ext cx="80233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C0CF999-B0AE-35EE-C8C2-B24B5D017402}"/>
                    </a:ext>
                  </a:extLst>
                </p:cNvPr>
                <p:cNvSpPr/>
                <p:nvPr/>
              </p:nvSpPr>
              <p:spPr>
                <a:xfrm rot="10800000">
                  <a:off x="540731" y="6041971"/>
                  <a:ext cx="80233" cy="8423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9660ADE-6B83-7127-56C6-F179F7FDF766}"/>
                  </a:ext>
                </a:extLst>
              </p:cNvPr>
              <p:cNvSpPr/>
              <p:nvPr/>
            </p:nvSpPr>
            <p:spPr>
              <a:xfrm rot="10800000" flipV="1">
                <a:off x="6076514" y="2531878"/>
                <a:ext cx="494581" cy="46790"/>
              </a:xfrm>
              <a:prstGeom prst="rect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608F52-3E17-FDD4-E14D-FAE59BCAA16F}"/>
                </a:ext>
              </a:extLst>
            </p:cNvPr>
            <p:cNvSpPr/>
            <p:nvPr/>
          </p:nvSpPr>
          <p:spPr>
            <a:xfrm rot="10800000" flipV="1">
              <a:off x="7377922" y="4854587"/>
              <a:ext cx="72000" cy="7199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F09468-FA80-87ED-794C-3D53E66EE8FD}"/>
              </a:ext>
            </a:extLst>
          </p:cNvPr>
          <p:cNvGrpSpPr/>
          <p:nvPr/>
        </p:nvGrpSpPr>
        <p:grpSpPr>
          <a:xfrm>
            <a:off x="643033" y="2745948"/>
            <a:ext cx="4170853" cy="3574765"/>
            <a:chOff x="22764" y="2081960"/>
            <a:chExt cx="4170853" cy="35747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16A960-0E9D-3103-A9E1-2D1860EA3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76EE74-73FB-EB1A-5473-D2E2C1164B6E}"/>
                </a:ext>
              </a:extLst>
            </p:cNvPr>
            <p:cNvGrpSpPr/>
            <p:nvPr/>
          </p:nvGrpSpPr>
          <p:grpSpPr>
            <a:xfrm>
              <a:off x="977134" y="2081960"/>
              <a:ext cx="3216483" cy="2197100"/>
              <a:chOff x="977134" y="2081960"/>
              <a:chExt cx="3216483" cy="219710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CAE797-A506-C930-D68F-4E6BB098B4F5}"/>
                  </a:ext>
                </a:extLst>
              </p:cNvPr>
              <p:cNvSpPr txBox="1"/>
              <p:nvPr/>
            </p:nvSpPr>
            <p:spPr>
              <a:xfrm>
                <a:off x="1230963" y="2272569"/>
                <a:ext cx="277706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effectLst/>
                    <a:latin typeface="EdShed" pitchFamily="2" charset="77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means ‘</a:t>
                </a:r>
                <a:r>
                  <a:rPr lang="en-GB" sz="2800" dirty="0">
                    <a:effectLst/>
                    <a:highlight>
                      <a:srgbClr val="FFFFFF"/>
                    </a:highlight>
                    <a:latin typeface="EdShed" pitchFamily="2" charset="77"/>
                    <a:ea typeface="Sassoon Infant 2023" panose="02000503030000020003" pitchFamily="2" charset="0"/>
                  </a:rPr>
                  <a:t>invented by somebody rather than true’?</a:t>
                </a:r>
                <a:endParaRPr lang="en-US" sz="2800" dirty="0">
                  <a:latin typeface="EdShed" pitchFamily="2" charset="77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6C7B1C91-B514-98C8-3DA0-654A35DB8667}"/>
                  </a:ext>
                </a:extLst>
              </p:cNvPr>
              <p:cNvSpPr/>
              <p:nvPr/>
            </p:nvSpPr>
            <p:spPr>
              <a:xfrm>
                <a:off x="977134" y="2081960"/>
                <a:ext cx="3216483" cy="2197100"/>
              </a:xfrm>
              <a:prstGeom prst="wedgeRoundRectCallout">
                <a:avLst>
                  <a:gd name="adj1" fmla="val -31953"/>
                  <a:gd name="adj2" fmla="val 69529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49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2F62-EB10-91A2-8B1F-8ABFB292C197}"/>
              </a:ext>
            </a:extLst>
          </p:cNvPr>
          <p:cNvSpPr txBox="1"/>
          <p:nvPr/>
        </p:nvSpPr>
        <p:spPr>
          <a:xfrm>
            <a:off x="1250456" y="2062337"/>
            <a:ext cx="167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latin typeface="EdShed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297F9-19F2-09CA-4EA5-B994A3486FDB}"/>
              </a:ext>
            </a:extLst>
          </p:cNvPr>
          <p:cNvSpPr txBox="1">
            <a:spLocks/>
          </p:cNvSpPr>
          <p:nvPr/>
        </p:nvSpPr>
        <p:spPr>
          <a:xfrm>
            <a:off x="8651314" y="4728516"/>
            <a:ext cx="1964064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nutritious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CB0F5F-CC98-4C06-2031-5466C4A90964}"/>
              </a:ext>
            </a:extLst>
          </p:cNvPr>
          <p:cNvSpPr txBox="1">
            <a:spLocks/>
          </p:cNvSpPr>
          <p:nvPr/>
        </p:nvSpPr>
        <p:spPr>
          <a:xfrm>
            <a:off x="5648220" y="4728516"/>
            <a:ext cx="1768433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nutrition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210F31-C407-752F-4300-27F6DEE6E3C2}"/>
              </a:ext>
            </a:extLst>
          </p:cNvPr>
          <p:cNvSpPr txBox="1">
            <a:spLocks/>
          </p:cNvSpPr>
          <p:nvPr/>
        </p:nvSpPr>
        <p:spPr>
          <a:xfrm>
            <a:off x="5691372" y="3648282"/>
            <a:ext cx="1610890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caution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1C9DEF-F19E-FB30-BA98-1290C4E4E367}"/>
              </a:ext>
            </a:extLst>
          </p:cNvPr>
          <p:cNvSpPr txBox="1">
            <a:spLocks/>
          </p:cNvSpPr>
          <p:nvPr/>
        </p:nvSpPr>
        <p:spPr>
          <a:xfrm>
            <a:off x="8738292" y="3648281"/>
            <a:ext cx="1790106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cautious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4F083C-4B07-CFB4-3D65-CA7EAB6B62D0}"/>
              </a:ext>
            </a:extLst>
          </p:cNvPr>
          <p:cNvSpPr txBox="1">
            <a:spLocks/>
          </p:cNvSpPr>
          <p:nvPr/>
        </p:nvSpPr>
        <p:spPr>
          <a:xfrm>
            <a:off x="5595192" y="2568047"/>
            <a:ext cx="1821461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infection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AA3D0B3-7F3E-4B05-C2D0-8F43DE844DC6}"/>
              </a:ext>
            </a:extLst>
          </p:cNvPr>
          <p:cNvSpPr txBox="1">
            <a:spLocks/>
          </p:cNvSpPr>
          <p:nvPr/>
        </p:nvSpPr>
        <p:spPr>
          <a:xfrm>
            <a:off x="8633007" y="2568047"/>
            <a:ext cx="200067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infectious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88F85F-1EEB-F7C5-088E-F8B946E6BB1A}"/>
              </a:ext>
            </a:extLst>
          </p:cNvPr>
          <p:cNvGrpSpPr/>
          <p:nvPr/>
        </p:nvGrpSpPr>
        <p:grpSpPr>
          <a:xfrm>
            <a:off x="8754129" y="3048443"/>
            <a:ext cx="1727362" cy="72530"/>
            <a:chOff x="1366542" y="5366305"/>
            <a:chExt cx="1727362" cy="725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36B2F9C-EF28-63CE-3A85-E081F4218E65}"/>
                </a:ext>
              </a:extLst>
            </p:cNvPr>
            <p:cNvGrpSpPr/>
            <p:nvPr/>
          </p:nvGrpSpPr>
          <p:grpSpPr>
            <a:xfrm>
              <a:off x="1366542" y="5366305"/>
              <a:ext cx="1132007" cy="72530"/>
              <a:chOff x="4289796" y="2915899"/>
              <a:chExt cx="1132007" cy="72530"/>
            </a:xfrm>
            <a:solidFill>
              <a:srgbClr val="3372DC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85F704-71FC-29FC-000E-215698CC4BBA}"/>
                  </a:ext>
                </a:extLst>
              </p:cNvPr>
              <p:cNvSpPr/>
              <p:nvPr/>
            </p:nvSpPr>
            <p:spPr>
              <a:xfrm>
                <a:off x="5205803" y="2929305"/>
                <a:ext cx="216000" cy="45719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E162865-4E1A-EB49-ECC4-513D05C21EBE}"/>
                  </a:ext>
                </a:extLst>
              </p:cNvPr>
              <p:cNvSpPr/>
              <p:nvPr/>
            </p:nvSpPr>
            <p:spPr>
              <a:xfrm>
                <a:off x="5025242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D926FD-34FE-4CBC-F78F-F61EBC02032F}"/>
                  </a:ext>
                </a:extLst>
              </p:cNvPr>
              <p:cNvSpPr/>
              <p:nvPr/>
            </p:nvSpPr>
            <p:spPr>
              <a:xfrm>
                <a:off x="4804806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1AB0DC-7017-993F-A59C-76F8E406CBA6}"/>
                  </a:ext>
                </a:extLst>
              </p:cNvPr>
              <p:cNvSpPr/>
              <p:nvPr/>
            </p:nvSpPr>
            <p:spPr>
              <a:xfrm>
                <a:off x="4450270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3E304A7-C217-55AA-EC77-1F9D04773B5F}"/>
                  </a:ext>
                </a:extLst>
              </p:cNvPr>
              <p:cNvSpPr/>
              <p:nvPr/>
            </p:nvSpPr>
            <p:spPr>
              <a:xfrm>
                <a:off x="4289796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6C95CA3-2DDB-8AC5-1F37-FB6F7C2E7628}"/>
                  </a:ext>
                </a:extLst>
              </p:cNvPr>
              <p:cNvSpPr/>
              <p:nvPr/>
            </p:nvSpPr>
            <p:spPr>
              <a:xfrm>
                <a:off x="4620395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2B3332-4821-4264-EBE9-15E98D82975E}"/>
                </a:ext>
              </a:extLst>
            </p:cNvPr>
            <p:cNvSpPr/>
            <p:nvPr/>
          </p:nvSpPr>
          <p:spPr>
            <a:xfrm>
              <a:off x="2542322" y="5379711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3268829-1C47-FA78-391B-B2E4EB9FAF36}"/>
                </a:ext>
              </a:extLst>
            </p:cNvPr>
            <p:cNvSpPr/>
            <p:nvPr/>
          </p:nvSpPr>
          <p:spPr>
            <a:xfrm>
              <a:off x="3021904" y="5366305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711C31A-EF79-AB36-4E5C-645518553131}"/>
              </a:ext>
            </a:extLst>
          </p:cNvPr>
          <p:cNvGrpSpPr/>
          <p:nvPr/>
        </p:nvGrpSpPr>
        <p:grpSpPr>
          <a:xfrm>
            <a:off x="8918069" y="4128446"/>
            <a:ext cx="1451953" cy="72530"/>
            <a:chOff x="7461297" y="4915870"/>
            <a:chExt cx="1451953" cy="725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CD4542-4EFE-418B-886E-339391606CAD}"/>
                </a:ext>
              </a:extLst>
            </p:cNvPr>
            <p:cNvGrpSpPr/>
            <p:nvPr/>
          </p:nvGrpSpPr>
          <p:grpSpPr>
            <a:xfrm>
              <a:off x="7461297" y="4915870"/>
              <a:ext cx="1451953" cy="72530"/>
              <a:chOff x="1563046" y="5360211"/>
              <a:chExt cx="1451953" cy="7253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63DBCB1-2D53-584E-1A5A-0B8456EC488B}"/>
                  </a:ext>
                </a:extLst>
              </p:cNvPr>
              <p:cNvGrpSpPr/>
              <p:nvPr/>
            </p:nvGrpSpPr>
            <p:grpSpPr>
              <a:xfrm>
                <a:off x="1563046" y="5360211"/>
                <a:ext cx="864072" cy="72530"/>
                <a:chOff x="4486300" y="2909805"/>
                <a:chExt cx="864072" cy="72530"/>
              </a:xfrm>
              <a:solidFill>
                <a:srgbClr val="3372DC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64E88A0-7236-460E-0506-938DD12D0A7D}"/>
                    </a:ext>
                  </a:extLst>
                </p:cNvPr>
                <p:cNvSpPr/>
                <p:nvPr/>
              </p:nvSpPr>
              <p:spPr>
                <a:xfrm>
                  <a:off x="5134372" y="2923211"/>
                  <a:ext cx="216000" cy="45719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025070D-668B-AC06-1713-0A9150A1F19D}"/>
                    </a:ext>
                  </a:extLst>
                </p:cNvPr>
                <p:cNvSpPr/>
                <p:nvPr/>
              </p:nvSpPr>
              <p:spPr>
                <a:xfrm>
                  <a:off x="4486300" y="2909805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4716C21-1882-6977-CB31-5ABEF13FC3CC}"/>
                  </a:ext>
                </a:extLst>
              </p:cNvPr>
              <p:cNvSpPr/>
              <p:nvPr/>
            </p:nvSpPr>
            <p:spPr>
              <a:xfrm>
                <a:off x="2474852" y="5373617"/>
                <a:ext cx="396000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FCD33D4-D00C-48EB-7EC0-E535085EE454}"/>
                  </a:ext>
                </a:extLst>
              </p:cNvPr>
              <p:cNvSpPr/>
              <p:nvPr/>
            </p:nvSpPr>
            <p:spPr>
              <a:xfrm>
                <a:off x="2942999" y="5360211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996DBAE-56B4-E053-7F97-50C69AD5C27F}"/>
                </a:ext>
              </a:extLst>
            </p:cNvPr>
            <p:cNvSpPr/>
            <p:nvPr/>
          </p:nvSpPr>
          <p:spPr>
            <a:xfrm>
              <a:off x="7659999" y="4929276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8C51D46-8304-FAD5-ACA0-88A0C4F311D4}"/>
              </a:ext>
            </a:extLst>
          </p:cNvPr>
          <p:cNvGrpSpPr/>
          <p:nvPr/>
        </p:nvGrpSpPr>
        <p:grpSpPr>
          <a:xfrm>
            <a:off x="8829986" y="5217239"/>
            <a:ext cx="1633459" cy="72530"/>
            <a:chOff x="1362328" y="5366305"/>
            <a:chExt cx="1633459" cy="725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FDF9DE-1B6D-C64F-582B-ECE7AC15E394}"/>
                </a:ext>
              </a:extLst>
            </p:cNvPr>
            <p:cNvGrpSpPr/>
            <p:nvPr/>
          </p:nvGrpSpPr>
          <p:grpSpPr>
            <a:xfrm>
              <a:off x="1362328" y="5366305"/>
              <a:ext cx="1047934" cy="72530"/>
              <a:chOff x="4285582" y="2915899"/>
              <a:chExt cx="1047934" cy="72530"/>
            </a:xfrm>
            <a:solidFill>
              <a:srgbClr val="3372DC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A0D6648-B049-4E05-56B2-E45299281ADD}"/>
                  </a:ext>
                </a:extLst>
              </p:cNvPr>
              <p:cNvSpPr/>
              <p:nvPr/>
            </p:nvSpPr>
            <p:spPr>
              <a:xfrm>
                <a:off x="5117516" y="2929305"/>
                <a:ext cx="216000" cy="45719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4B0804D-130A-2D4B-0C84-70B87091D8FD}"/>
                  </a:ext>
                </a:extLst>
              </p:cNvPr>
              <p:cNvSpPr/>
              <p:nvPr/>
            </p:nvSpPr>
            <p:spPr>
              <a:xfrm>
                <a:off x="4997456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DED3C20-3A88-DCAD-942B-2A3F095C30CE}"/>
                  </a:ext>
                </a:extLst>
              </p:cNvPr>
              <p:cNvSpPr/>
              <p:nvPr/>
            </p:nvSpPr>
            <p:spPr>
              <a:xfrm>
                <a:off x="4860631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894E721-5195-EB90-0395-37EBC3EBDE18}"/>
                  </a:ext>
                </a:extLst>
              </p:cNvPr>
              <p:cNvSpPr/>
              <p:nvPr/>
            </p:nvSpPr>
            <p:spPr>
              <a:xfrm>
                <a:off x="4519986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BA1B067-6D3A-6086-217E-B4120A83CC88}"/>
                  </a:ext>
                </a:extLst>
              </p:cNvPr>
              <p:cNvSpPr/>
              <p:nvPr/>
            </p:nvSpPr>
            <p:spPr>
              <a:xfrm>
                <a:off x="4285582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ADFF4D4-4304-DCCA-6ED3-665E219EFEBB}"/>
                  </a:ext>
                </a:extLst>
              </p:cNvPr>
              <p:cNvSpPr/>
              <p:nvPr/>
            </p:nvSpPr>
            <p:spPr>
              <a:xfrm>
                <a:off x="4715364" y="29158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EEC4F39-C55A-F2D6-22A3-49C071B80335}"/>
                </a:ext>
              </a:extLst>
            </p:cNvPr>
            <p:cNvSpPr/>
            <p:nvPr/>
          </p:nvSpPr>
          <p:spPr>
            <a:xfrm>
              <a:off x="2457996" y="5379711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1D0BA9-7878-6C57-68BD-D90745AE7AF1}"/>
                </a:ext>
              </a:extLst>
            </p:cNvPr>
            <p:cNvSpPr/>
            <p:nvPr/>
          </p:nvSpPr>
          <p:spPr>
            <a:xfrm>
              <a:off x="2923787" y="5366305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939DF4-09AD-50C2-670C-41E7C08F7A13}"/>
              </a:ext>
            </a:extLst>
          </p:cNvPr>
          <p:cNvGrpSpPr/>
          <p:nvPr/>
        </p:nvGrpSpPr>
        <p:grpSpPr>
          <a:xfrm>
            <a:off x="643033" y="2745948"/>
            <a:ext cx="3647046" cy="3574765"/>
            <a:chOff x="22764" y="2081960"/>
            <a:chExt cx="3647046" cy="357476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9D6AA1-F4B3-4791-6179-D6C5F894F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ECDDAAD-EEC6-7F99-55C4-EBAE797990F0}"/>
                </a:ext>
              </a:extLst>
            </p:cNvPr>
            <p:cNvGrpSpPr/>
            <p:nvPr/>
          </p:nvGrpSpPr>
          <p:grpSpPr>
            <a:xfrm>
              <a:off x="977134" y="2081960"/>
              <a:ext cx="2692676" cy="2437378"/>
              <a:chOff x="977134" y="2081960"/>
              <a:chExt cx="2692676" cy="243737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B1D2F7-731F-5F7C-5681-6D6E756D1DB3}"/>
                  </a:ext>
                </a:extLst>
              </p:cNvPr>
              <p:cNvSpPr txBox="1"/>
              <p:nvPr/>
            </p:nvSpPr>
            <p:spPr>
              <a:xfrm>
                <a:off x="1013998" y="2272569"/>
                <a:ext cx="265581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0000"/>
                    </a:solidFill>
                    <a:effectLst/>
                    <a:latin typeface="EdShed" pitchFamily="2" charset="77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Can you turn these noun forms into this week’s words?</a:t>
                </a:r>
                <a:endParaRPr lang="en-US" sz="2800" dirty="0">
                  <a:latin typeface="EdShed" pitchFamily="2" charset="77"/>
                </a:endParaRPr>
              </a:p>
              <a:p>
                <a:pPr algn="ctr"/>
                <a:endParaRPr lang="en-US" sz="2800" dirty="0">
                  <a:latin typeface="EdShed" pitchFamily="2" charset="77"/>
                </a:endParaRPr>
              </a:p>
            </p:txBody>
          </p:sp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925AF161-8B3F-DB3F-68B1-05A82D71240F}"/>
                  </a:ext>
                </a:extLst>
              </p:cNvPr>
              <p:cNvSpPr/>
              <p:nvPr/>
            </p:nvSpPr>
            <p:spPr>
              <a:xfrm>
                <a:off x="977134" y="2081960"/>
                <a:ext cx="2657331" cy="2197100"/>
              </a:xfrm>
              <a:prstGeom prst="wedgeRoundRectCallout">
                <a:avLst>
                  <a:gd name="adj1" fmla="val -28794"/>
                  <a:gd name="adj2" fmla="val 68951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06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  <p:bldP spid="17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0C5AA9-61B6-3E5D-AB6C-FB2FA350A15B}"/>
              </a:ext>
            </a:extLst>
          </p:cNvPr>
          <p:cNvSpPr txBox="1">
            <a:spLocks/>
          </p:cNvSpPr>
          <p:nvPr/>
        </p:nvSpPr>
        <p:spPr>
          <a:xfrm>
            <a:off x="8464034" y="5571422"/>
            <a:ext cx="2238690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mysterious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word?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297F9-19F2-09CA-4EA5-B994A3486FDB}"/>
              </a:ext>
            </a:extLst>
          </p:cNvPr>
          <p:cNvSpPr txBox="1">
            <a:spLocks/>
          </p:cNvSpPr>
          <p:nvPr/>
        </p:nvSpPr>
        <p:spPr>
          <a:xfrm>
            <a:off x="8746835" y="3855294"/>
            <a:ext cx="167308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glorious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CB0F5F-CC98-4C06-2031-5466C4A90964}"/>
              </a:ext>
            </a:extLst>
          </p:cNvPr>
          <p:cNvSpPr txBox="1">
            <a:spLocks/>
          </p:cNvSpPr>
          <p:nvPr/>
        </p:nvSpPr>
        <p:spPr>
          <a:xfrm>
            <a:off x="5776821" y="3855294"/>
            <a:ext cx="114473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glory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210F31-C407-752F-4300-27F6DEE6E3C2}"/>
              </a:ext>
            </a:extLst>
          </p:cNvPr>
          <p:cNvSpPr txBox="1">
            <a:spLocks/>
          </p:cNvSpPr>
          <p:nvPr/>
        </p:nvSpPr>
        <p:spPr>
          <a:xfrm>
            <a:off x="5612513" y="2997231"/>
            <a:ext cx="1512273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variety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1C9DEF-F19E-FB30-BA98-1290C4E4E367}"/>
              </a:ext>
            </a:extLst>
          </p:cNvPr>
          <p:cNvSpPr txBox="1">
            <a:spLocks/>
          </p:cNvSpPr>
          <p:nvPr/>
        </p:nvSpPr>
        <p:spPr>
          <a:xfrm>
            <a:off x="8801690" y="2997231"/>
            <a:ext cx="1563377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various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4F083C-4B07-CFB4-3D65-CA7EAB6B62D0}"/>
              </a:ext>
            </a:extLst>
          </p:cNvPr>
          <p:cNvSpPr txBox="1">
            <a:spLocks/>
          </p:cNvSpPr>
          <p:nvPr/>
        </p:nvSpPr>
        <p:spPr>
          <a:xfrm>
            <a:off x="5578850" y="2139168"/>
            <a:ext cx="157440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melody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AA3D0B3-7F3E-4B05-C2D0-8F43DE844DC6}"/>
              </a:ext>
            </a:extLst>
          </p:cNvPr>
          <p:cNvSpPr txBox="1">
            <a:spLocks/>
          </p:cNvSpPr>
          <p:nvPr/>
        </p:nvSpPr>
        <p:spPr>
          <a:xfrm>
            <a:off x="8530141" y="2139168"/>
            <a:ext cx="210647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melodious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DA71E8-9177-74AE-F75F-2D0156B9B342}"/>
              </a:ext>
            </a:extLst>
          </p:cNvPr>
          <p:cNvSpPr txBox="1">
            <a:spLocks/>
          </p:cNvSpPr>
          <p:nvPr/>
        </p:nvSpPr>
        <p:spPr>
          <a:xfrm>
            <a:off x="5515531" y="5571422"/>
            <a:ext cx="1710340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mystery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5E1EC5-7188-FE64-C3AA-2E464A8DB4FB}"/>
              </a:ext>
            </a:extLst>
          </p:cNvPr>
          <p:cNvSpPr txBox="1">
            <a:spLocks/>
          </p:cNvSpPr>
          <p:nvPr/>
        </p:nvSpPr>
        <p:spPr>
          <a:xfrm>
            <a:off x="5621329" y="4713357"/>
            <a:ext cx="152381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EdShed" pitchFamily="2" charset="77"/>
              </a:rPr>
              <a:t>victory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D6872B-8818-D169-155B-76BCCB90E5BF}"/>
              </a:ext>
            </a:extLst>
          </p:cNvPr>
          <p:cNvSpPr txBox="1">
            <a:spLocks/>
          </p:cNvSpPr>
          <p:nvPr/>
        </p:nvSpPr>
        <p:spPr>
          <a:xfrm>
            <a:off x="8557296" y="4713357"/>
            <a:ext cx="205216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EdShed" pitchFamily="2" charset="77"/>
              </a:rPr>
              <a:t>victorious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6891F9-CF96-85D3-8F55-95F629106045}"/>
              </a:ext>
            </a:extLst>
          </p:cNvPr>
          <p:cNvGrpSpPr/>
          <p:nvPr/>
        </p:nvGrpSpPr>
        <p:grpSpPr>
          <a:xfrm>
            <a:off x="8980304" y="3478987"/>
            <a:ext cx="1230497" cy="72530"/>
            <a:chOff x="1784340" y="5366305"/>
            <a:chExt cx="1230497" cy="725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B24BC8-6564-0967-3C56-5BB836C23421}"/>
                </a:ext>
              </a:extLst>
            </p:cNvPr>
            <p:cNvGrpSpPr/>
            <p:nvPr/>
          </p:nvGrpSpPr>
          <p:grpSpPr>
            <a:xfrm>
              <a:off x="1784340" y="5366305"/>
              <a:ext cx="631887" cy="72530"/>
              <a:chOff x="4707594" y="2915899"/>
              <a:chExt cx="631887" cy="72530"/>
            </a:xfrm>
            <a:solidFill>
              <a:srgbClr val="3372DC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D8DA5C6-B08E-78BC-6811-FF0C21AD9636}"/>
                  </a:ext>
                </a:extLst>
              </p:cNvPr>
              <p:cNvSpPr/>
              <p:nvPr/>
            </p:nvSpPr>
            <p:spPr>
              <a:xfrm>
                <a:off x="5267481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A2D2103-7F1A-B004-07DE-7CA965C42C09}"/>
                  </a:ext>
                </a:extLst>
              </p:cNvPr>
              <p:cNvSpPr/>
              <p:nvPr/>
            </p:nvSpPr>
            <p:spPr>
              <a:xfrm>
                <a:off x="5128541" y="2915899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A39CA4-9588-E475-C254-83430996013F}"/>
                  </a:ext>
                </a:extLst>
              </p:cNvPr>
              <p:cNvSpPr/>
              <p:nvPr/>
            </p:nvSpPr>
            <p:spPr>
              <a:xfrm>
                <a:off x="4707594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9EE7DE-9342-DAF2-770E-FC14B029D399}"/>
                  </a:ext>
                </a:extLst>
              </p:cNvPr>
              <p:cNvSpPr/>
              <p:nvPr/>
            </p:nvSpPr>
            <p:spPr>
              <a:xfrm>
                <a:off x="4922482" y="291589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2A955F-3A61-044C-70D8-6454D9589C95}"/>
                </a:ext>
              </a:extLst>
            </p:cNvPr>
            <p:cNvSpPr/>
            <p:nvPr/>
          </p:nvSpPr>
          <p:spPr>
            <a:xfrm>
              <a:off x="2473378" y="5379711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88AEF9-58C0-B287-ECF6-F52E84583452}"/>
                </a:ext>
              </a:extLst>
            </p:cNvPr>
            <p:cNvSpPr/>
            <p:nvPr/>
          </p:nvSpPr>
          <p:spPr>
            <a:xfrm>
              <a:off x="2942837" y="5366305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DCC7EE-25A6-6917-DB9B-66FD4BFA6DCD}"/>
              </a:ext>
            </a:extLst>
          </p:cNvPr>
          <p:cNvGrpSpPr/>
          <p:nvPr/>
        </p:nvGrpSpPr>
        <p:grpSpPr>
          <a:xfrm>
            <a:off x="8936221" y="4440529"/>
            <a:ext cx="1325812" cy="72530"/>
            <a:chOff x="1505829" y="5365807"/>
            <a:chExt cx="1325812" cy="7253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05A082-CDC8-EBD8-53F7-A7B0F0637D5A}"/>
                </a:ext>
              </a:extLst>
            </p:cNvPr>
            <p:cNvGrpSpPr/>
            <p:nvPr/>
          </p:nvGrpSpPr>
          <p:grpSpPr>
            <a:xfrm>
              <a:off x="1505829" y="5365807"/>
              <a:ext cx="732679" cy="72530"/>
              <a:chOff x="4429083" y="2915401"/>
              <a:chExt cx="732679" cy="72530"/>
            </a:xfrm>
            <a:solidFill>
              <a:srgbClr val="3372DC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A35D1D8-7A4B-AE69-300F-C7CF06B5BAEC}"/>
                  </a:ext>
                </a:extLst>
              </p:cNvPr>
              <p:cNvSpPr/>
              <p:nvPr/>
            </p:nvSpPr>
            <p:spPr>
              <a:xfrm>
                <a:off x="4949721" y="2915401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0F25B22-345B-A840-8E60-4746DE1DD3AE}"/>
                  </a:ext>
                </a:extLst>
              </p:cNvPr>
              <p:cNvSpPr/>
              <p:nvPr/>
            </p:nvSpPr>
            <p:spPr>
              <a:xfrm>
                <a:off x="4751294" y="2915401"/>
                <a:ext cx="72000" cy="72530"/>
              </a:xfrm>
              <a:prstGeom prst="ellips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E8FD4AB-BF4C-BF83-6162-0EB00D991088}"/>
                  </a:ext>
                </a:extLst>
              </p:cNvPr>
              <p:cNvSpPr/>
              <p:nvPr/>
            </p:nvSpPr>
            <p:spPr>
              <a:xfrm>
                <a:off x="4429083" y="2915401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B77F3BC-19E2-C7EF-850A-4344590FFDED}"/>
                  </a:ext>
                </a:extLst>
              </p:cNvPr>
              <p:cNvSpPr/>
              <p:nvPr/>
            </p:nvSpPr>
            <p:spPr>
              <a:xfrm>
                <a:off x="5089762" y="2915401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63B7C73-DD34-ADFF-CAC2-2316D2F383E8}"/>
                  </a:ext>
                </a:extLst>
              </p:cNvPr>
              <p:cNvSpPr/>
              <p:nvPr/>
            </p:nvSpPr>
            <p:spPr>
              <a:xfrm>
                <a:off x="4591015" y="2915401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8C51536-B6B7-DF5C-C1F7-2275C14E0C7D}"/>
                </a:ext>
              </a:extLst>
            </p:cNvPr>
            <p:cNvSpPr/>
            <p:nvPr/>
          </p:nvSpPr>
          <p:spPr>
            <a:xfrm>
              <a:off x="2292391" y="5379213"/>
              <a:ext cx="396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D110F05-B772-2117-EE99-513C2B88A0F6}"/>
                </a:ext>
              </a:extLst>
            </p:cNvPr>
            <p:cNvSpPr/>
            <p:nvPr/>
          </p:nvSpPr>
          <p:spPr>
            <a:xfrm>
              <a:off x="2759641" y="5365807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72913F-CB85-2B81-017C-76B3797CC73B}"/>
              </a:ext>
            </a:extLst>
          </p:cNvPr>
          <p:cNvGrpSpPr/>
          <p:nvPr/>
        </p:nvGrpSpPr>
        <p:grpSpPr>
          <a:xfrm>
            <a:off x="8777889" y="2634006"/>
            <a:ext cx="1703801" cy="72530"/>
            <a:chOff x="7165665" y="3331396"/>
            <a:chExt cx="1703801" cy="7253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88F85F-1EEB-F7C5-088E-F8B946E6BB1A}"/>
                </a:ext>
              </a:extLst>
            </p:cNvPr>
            <p:cNvGrpSpPr/>
            <p:nvPr/>
          </p:nvGrpSpPr>
          <p:grpSpPr>
            <a:xfrm>
              <a:off x="7165665" y="3331396"/>
              <a:ext cx="1703801" cy="72530"/>
              <a:chOff x="1313549" y="5374059"/>
              <a:chExt cx="1703801" cy="7253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6B2F9C-EF28-63CE-3A85-E081F4218E65}"/>
                  </a:ext>
                </a:extLst>
              </p:cNvPr>
              <p:cNvGrpSpPr/>
              <p:nvPr/>
            </p:nvGrpSpPr>
            <p:grpSpPr>
              <a:xfrm>
                <a:off x="1313549" y="5374059"/>
                <a:ext cx="1105472" cy="72530"/>
                <a:chOff x="4236803" y="2923653"/>
                <a:chExt cx="1105472" cy="72530"/>
              </a:xfrm>
              <a:solidFill>
                <a:srgbClr val="3372DC"/>
              </a:solidFill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E162865-4E1A-EB49-ECC4-513D05C21EBE}"/>
                    </a:ext>
                  </a:extLst>
                </p:cNvPr>
                <p:cNvSpPr/>
                <p:nvPr/>
              </p:nvSpPr>
              <p:spPr>
                <a:xfrm>
                  <a:off x="5270275" y="2923653"/>
                  <a:ext cx="72000" cy="72530"/>
                </a:xfrm>
                <a:prstGeom prst="ellipse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ED926FD-34FE-4CBC-F78F-F61EBC02032F}"/>
                    </a:ext>
                  </a:extLst>
                </p:cNvPr>
                <p:cNvSpPr/>
                <p:nvPr/>
              </p:nvSpPr>
              <p:spPr>
                <a:xfrm>
                  <a:off x="5086250" y="2923653"/>
                  <a:ext cx="72000" cy="72530"/>
                </a:xfrm>
                <a:prstGeom prst="ellipse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21AB0DC-7017-993F-A59C-76F8E406CBA6}"/>
                    </a:ext>
                  </a:extLst>
                </p:cNvPr>
                <p:cNvSpPr/>
                <p:nvPr/>
              </p:nvSpPr>
              <p:spPr>
                <a:xfrm>
                  <a:off x="4696349" y="2923653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3E304A7-C217-55AA-EC77-1F9D04773B5F}"/>
                    </a:ext>
                  </a:extLst>
                </p:cNvPr>
                <p:cNvSpPr/>
                <p:nvPr/>
              </p:nvSpPr>
              <p:spPr>
                <a:xfrm>
                  <a:off x="4236803" y="2923653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6C95CA3-2DDB-8AC5-1F37-FB6F7C2E7628}"/>
                    </a:ext>
                  </a:extLst>
                </p:cNvPr>
                <p:cNvSpPr/>
                <p:nvPr/>
              </p:nvSpPr>
              <p:spPr>
                <a:xfrm>
                  <a:off x="4852484" y="2923653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2B3332-4821-4264-EBE9-15E98D82975E}"/>
                  </a:ext>
                </a:extLst>
              </p:cNvPr>
              <p:cNvSpPr/>
              <p:nvPr/>
            </p:nvSpPr>
            <p:spPr>
              <a:xfrm>
                <a:off x="2469901" y="5387465"/>
                <a:ext cx="396000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3268829-1C47-FA78-391B-B2E4EB9FAF36}"/>
                  </a:ext>
                </a:extLst>
              </p:cNvPr>
              <p:cNvSpPr/>
              <p:nvPr/>
            </p:nvSpPr>
            <p:spPr>
              <a:xfrm>
                <a:off x="2945350" y="5374059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2E19329-8386-C5A7-6577-77900A642A3F}"/>
                </a:ext>
              </a:extLst>
            </p:cNvPr>
            <p:cNvSpPr/>
            <p:nvPr/>
          </p:nvSpPr>
          <p:spPr>
            <a:xfrm>
              <a:off x="7458101" y="333139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125E20D-1884-77FD-BB38-3B9C124AE4C6}"/>
              </a:ext>
            </a:extLst>
          </p:cNvPr>
          <p:cNvGrpSpPr/>
          <p:nvPr/>
        </p:nvGrpSpPr>
        <p:grpSpPr>
          <a:xfrm>
            <a:off x="8735142" y="5188349"/>
            <a:ext cx="1722232" cy="72530"/>
            <a:chOff x="7147896" y="5746288"/>
            <a:chExt cx="1722232" cy="7253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00D111-7DC5-66F5-0610-2EDA452C8D94}"/>
                </a:ext>
              </a:extLst>
            </p:cNvPr>
            <p:cNvGrpSpPr/>
            <p:nvPr/>
          </p:nvGrpSpPr>
          <p:grpSpPr>
            <a:xfrm>
              <a:off x="7147896" y="5746288"/>
              <a:ext cx="1722232" cy="72530"/>
              <a:chOff x="7147896" y="3338099"/>
              <a:chExt cx="1722232" cy="7253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DA450E2-4524-66B7-4BF0-B9E7904C8442}"/>
                  </a:ext>
                </a:extLst>
              </p:cNvPr>
              <p:cNvGrpSpPr/>
              <p:nvPr/>
            </p:nvGrpSpPr>
            <p:grpSpPr>
              <a:xfrm>
                <a:off x="7147896" y="3338099"/>
                <a:ext cx="1722232" cy="72530"/>
                <a:chOff x="1295780" y="5380762"/>
                <a:chExt cx="1722232" cy="72530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C6A67B4-F683-7FC2-1268-ADE827B6BA76}"/>
                    </a:ext>
                  </a:extLst>
                </p:cNvPr>
                <p:cNvGrpSpPr/>
                <p:nvPr/>
              </p:nvGrpSpPr>
              <p:grpSpPr>
                <a:xfrm>
                  <a:off x="1295780" y="5380762"/>
                  <a:ext cx="1123241" cy="72530"/>
                  <a:chOff x="4219034" y="2930356"/>
                  <a:chExt cx="1123241" cy="72530"/>
                </a:xfrm>
                <a:solidFill>
                  <a:srgbClr val="3372DC"/>
                </a:solidFill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11D6EDF3-801D-3929-B5CE-D061CF509549}"/>
                      </a:ext>
                    </a:extLst>
                  </p:cNvPr>
                  <p:cNvSpPr/>
                  <p:nvPr/>
                </p:nvSpPr>
                <p:spPr>
                  <a:xfrm>
                    <a:off x="5270275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066C1E3D-1E86-0D25-E0CE-761AC6932354}"/>
                      </a:ext>
                    </a:extLst>
                  </p:cNvPr>
                  <p:cNvSpPr/>
                  <p:nvPr/>
                </p:nvSpPr>
                <p:spPr>
                  <a:xfrm>
                    <a:off x="5123758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CCB04E4A-5080-616A-21D7-0F3D6BA69046}"/>
                      </a:ext>
                    </a:extLst>
                  </p:cNvPr>
                  <p:cNvSpPr/>
                  <p:nvPr/>
                </p:nvSpPr>
                <p:spPr>
                  <a:xfrm>
                    <a:off x="4751084" y="2930356"/>
                    <a:ext cx="72000" cy="7253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9B6694CF-485E-FFA0-E19C-6390C947C286}"/>
                      </a:ext>
                    </a:extLst>
                  </p:cNvPr>
                  <p:cNvSpPr/>
                  <p:nvPr/>
                </p:nvSpPr>
                <p:spPr>
                  <a:xfrm>
                    <a:off x="4219034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930E13EE-8EE9-2E25-AE3D-4ADFFF8AF163}"/>
                      </a:ext>
                    </a:extLst>
                  </p:cNvPr>
                  <p:cNvSpPr/>
                  <p:nvPr/>
                </p:nvSpPr>
                <p:spPr>
                  <a:xfrm>
                    <a:off x="4934780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EE945E4-B366-4666-F3C5-35C66938D55E}"/>
                    </a:ext>
                  </a:extLst>
                </p:cNvPr>
                <p:cNvSpPr/>
                <p:nvPr/>
              </p:nvSpPr>
              <p:spPr>
                <a:xfrm>
                  <a:off x="2466424" y="5394168"/>
                  <a:ext cx="39600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A4CCCF11-AFD1-FE0E-AD77-0B0C3EF5A26D}"/>
                    </a:ext>
                  </a:extLst>
                </p:cNvPr>
                <p:cNvSpPr/>
                <p:nvPr/>
              </p:nvSpPr>
              <p:spPr>
                <a:xfrm>
                  <a:off x="2946012" y="5380762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07F479C-B39C-AE25-6328-76B8BDF10B38}"/>
                  </a:ext>
                </a:extLst>
              </p:cNvPr>
              <p:cNvSpPr/>
              <p:nvPr/>
            </p:nvSpPr>
            <p:spPr>
              <a:xfrm>
                <a:off x="7489569" y="33380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A0C1A4E-20AB-9A13-B0E6-85BB0530EA86}"/>
                </a:ext>
              </a:extLst>
            </p:cNvPr>
            <p:cNvSpPr/>
            <p:nvPr/>
          </p:nvSpPr>
          <p:spPr>
            <a:xfrm>
              <a:off x="7321058" y="5746288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6027CA2-8BB1-CE4A-145C-B09612F8BD39}"/>
              </a:ext>
            </a:extLst>
          </p:cNvPr>
          <p:cNvGrpSpPr/>
          <p:nvPr/>
        </p:nvGrpSpPr>
        <p:grpSpPr>
          <a:xfrm>
            <a:off x="8709991" y="6166678"/>
            <a:ext cx="1837094" cy="72530"/>
            <a:chOff x="7196590" y="5746288"/>
            <a:chExt cx="1837094" cy="7253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A5A04DF-1649-7965-492B-7764F333A292}"/>
                </a:ext>
              </a:extLst>
            </p:cNvPr>
            <p:cNvGrpSpPr/>
            <p:nvPr/>
          </p:nvGrpSpPr>
          <p:grpSpPr>
            <a:xfrm>
              <a:off x="7196590" y="5746288"/>
              <a:ext cx="1837094" cy="72530"/>
              <a:chOff x="7196590" y="3338099"/>
              <a:chExt cx="1837094" cy="7253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4844BB2-9A87-C75B-80C1-44131A7D0DD2}"/>
                  </a:ext>
                </a:extLst>
              </p:cNvPr>
              <p:cNvGrpSpPr/>
              <p:nvPr/>
            </p:nvGrpSpPr>
            <p:grpSpPr>
              <a:xfrm>
                <a:off x="7196590" y="3338099"/>
                <a:ext cx="1837094" cy="72530"/>
                <a:chOff x="1344474" y="5380762"/>
                <a:chExt cx="1837094" cy="7253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E47BABD-9880-8D09-9173-16524D18DED4}"/>
                    </a:ext>
                  </a:extLst>
                </p:cNvPr>
                <p:cNvGrpSpPr/>
                <p:nvPr/>
              </p:nvGrpSpPr>
              <p:grpSpPr>
                <a:xfrm>
                  <a:off x="1344474" y="5380762"/>
                  <a:ext cx="1238304" cy="72530"/>
                  <a:chOff x="4267728" y="2930356"/>
                  <a:chExt cx="1238304" cy="72530"/>
                </a:xfrm>
                <a:solidFill>
                  <a:srgbClr val="3372DC"/>
                </a:solidFill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5100A876-9BD2-244F-9244-E7E94EDF7808}"/>
                      </a:ext>
                    </a:extLst>
                  </p:cNvPr>
                  <p:cNvSpPr/>
                  <p:nvPr/>
                </p:nvSpPr>
                <p:spPr>
                  <a:xfrm>
                    <a:off x="5434032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1BAA43D8-90D6-94C5-6129-196F26781876}"/>
                      </a:ext>
                    </a:extLst>
                  </p:cNvPr>
                  <p:cNvSpPr/>
                  <p:nvPr/>
                </p:nvSpPr>
                <p:spPr>
                  <a:xfrm>
                    <a:off x="5282729" y="2930356"/>
                    <a:ext cx="72000" cy="72530"/>
                  </a:xfrm>
                  <a:prstGeom prst="ellipse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2A28D960-2A60-CB56-6DEB-AD47CB295EEA}"/>
                      </a:ext>
                    </a:extLst>
                  </p:cNvPr>
                  <p:cNvSpPr/>
                  <p:nvPr/>
                </p:nvSpPr>
                <p:spPr>
                  <a:xfrm>
                    <a:off x="4918962" y="2930356"/>
                    <a:ext cx="72000" cy="7253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F0BA5E1-E264-B471-3781-9C84A77ABED7}"/>
                      </a:ext>
                    </a:extLst>
                  </p:cNvPr>
                  <p:cNvSpPr/>
                  <p:nvPr/>
                </p:nvSpPr>
                <p:spPr>
                  <a:xfrm>
                    <a:off x="4267728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18F28717-3015-41E2-8D8A-913AB3C3D04C}"/>
                      </a:ext>
                    </a:extLst>
                  </p:cNvPr>
                  <p:cNvSpPr/>
                  <p:nvPr/>
                </p:nvSpPr>
                <p:spPr>
                  <a:xfrm>
                    <a:off x="5105115" y="2930356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77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36C3B01-8D15-009E-378F-7998476B0C9E}"/>
                    </a:ext>
                  </a:extLst>
                </p:cNvPr>
                <p:cNvSpPr/>
                <p:nvPr/>
              </p:nvSpPr>
              <p:spPr>
                <a:xfrm>
                  <a:off x="2648173" y="5394168"/>
                  <a:ext cx="39600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713154F-260E-9A03-C491-85BD16050496}"/>
                    </a:ext>
                  </a:extLst>
                </p:cNvPr>
                <p:cNvSpPr/>
                <p:nvPr/>
              </p:nvSpPr>
              <p:spPr>
                <a:xfrm>
                  <a:off x="3109568" y="5380762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9E048FE-E4A7-F1FF-FA75-2F37802ED001}"/>
                  </a:ext>
                </a:extLst>
              </p:cNvPr>
              <p:cNvSpPr/>
              <p:nvPr/>
            </p:nvSpPr>
            <p:spPr>
              <a:xfrm>
                <a:off x="7697174" y="3338099"/>
                <a:ext cx="72000" cy="72530"/>
              </a:xfrm>
              <a:prstGeom prst="ellipse">
                <a:avLst/>
              </a:prstGeom>
              <a:solidFill>
                <a:srgbClr val="FF376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166BA8-4AF6-29E3-2AC3-F47C3EF2F69C}"/>
                </a:ext>
              </a:extLst>
            </p:cNvPr>
            <p:cNvSpPr/>
            <p:nvPr/>
          </p:nvSpPr>
          <p:spPr>
            <a:xfrm>
              <a:off x="7501423" y="5746288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710107-E755-416D-2FC8-C2C88E440D11}"/>
              </a:ext>
            </a:extLst>
          </p:cNvPr>
          <p:cNvGrpSpPr/>
          <p:nvPr/>
        </p:nvGrpSpPr>
        <p:grpSpPr>
          <a:xfrm>
            <a:off x="643033" y="2745948"/>
            <a:ext cx="3647046" cy="3574765"/>
            <a:chOff x="22764" y="2081960"/>
            <a:chExt cx="3647046" cy="357476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3C1ED1-E9A5-EA1A-EE79-3465174D2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22764" y="4228384"/>
              <a:ext cx="1432573" cy="1428341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19E506-D778-3C69-7B4E-691BED181502}"/>
                </a:ext>
              </a:extLst>
            </p:cNvPr>
            <p:cNvGrpSpPr/>
            <p:nvPr/>
          </p:nvGrpSpPr>
          <p:grpSpPr>
            <a:xfrm>
              <a:off x="977134" y="2081960"/>
              <a:ext cx="2692676" cy="2437378"/>
              <a:chOff x="977134" y="2081960"/>
              <a:chExt cx="2692676" cy="243737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5EFBFE-03BB-DD5E-DE89-2AC09278074B}"/>
                  </a:ext>
                </a:extLst>
              </p:cNvPr>
              <p:cNvSpPr txBox="1"/>
              <p:nvPr/>
            </p:nvSpPr>
            <p:spPr>
              <a:xfrm>
                <a:off x="1013998" y="2272569"/>
                <a:ext cx="265581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0000"/>
                    </a:solidFill>
                    <a:effectLst/>
                    <a:latin typeface="EdShed" pitchFamily="2" charset="77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Can you turn these noun forms into this week’s words?</a:t>
                </a:r>
                <a:endParaRPr lang="en-US" sz="2800" dirty="0">
                  <a:latin typeface="EdShed" pitchFamily="2" charset="77"/>
                </a:endParaRPr>
              </a:p>
              <a:p>
                <a:pPr algn="ctr"/>
                <a:endParaRPr lang="en-US" sz="2800" dirty="0">
                  <a:latin typeface="EdShed" pitchFamily="2" charset="77"/>
                </a:endParaRPr>
              </a:p>
            </p:txBody>
          </p:sp>
          <p:sp>
            <p:nvSpPr>
              <p:cNvPr id="44" name="Rounded Rectangular Callout 43">
                <a:extLst>
                  <a:ext uri="{FF2B5EF4-FFF2-40B4-BE49-F238E27FC236}">
                    <a16:creationId xmlns:a16="http://schemas.microsoft.com/office/drawing/2014/main" id="{72966C18-65BE-0F68-4ACD-A87D3E9170C6}"/>
                  </a:ext>
                </a:extLst>
              </p:cNvPr>
              <p:cNvSpPr/>
              <p:nvPr/>
            </p:nvSpPr>
            <p:spPr>
              <a:xfrm>
                <a:off x="977134" y="2081960"/>
                <a:ext cx="2657331" cy="2197100"/>
              </a:xfrm>
              <a:prstGeom prst="wedgeRoundRectCallout">
                <a:avLst>
                  <a:gd name="adj1" fmla="val -28794"/>
                  <a:gd name="adj2" fmla="val 68951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5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  <p:bldP spid="14" grpId="0"/>
      <p:bldP spid="16" grpId="0"/>
      <p:bldP spid="17" grpId="0"/>
      <p:bldP spid="30" grpId="0"/>
      <p:bldP spid="7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E1B71-E2A7-3D77-6D84-9CB270529D44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2D0B4-A0BE-00F2-D49D-3490B4819E84}"/>
              </a:ext>
            </a:extLst>
          </p:cNvPr>
          <p:cNvSpPr/>
          <p:nvPr/>
        </p:nvSpPr>
        <p:spPr>
          <a:xfrm>
            <a:off x="6880898" y="2152814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BAE01-729A-E079-ADE3-FC8522CB125A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6ECDC-09E4-14AA-C59A-06F0E52FBF59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How many new words can you create?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00411-5340-D0B1-4964-851DE80F52DF}"/>
              </a:ext>
            </a:extLst>
          </p:cNvPr>
          <p:cNvSpPr txBox="1"/>
          <p:nvPr/>
        </p:nvSpPr>
        <p:spPr>
          <a:xfrm>
            <a:off x="1295428" y="1745680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1A588-5263-E588-0BE9-593D759C680C}"/>
              </a:ext>
            </a:extLst>
          </p:cNvPr>
          <p:cNvSpPr txBox="1"/>
          <p:nvPr/>
        </p:nvSpPr>
        <p:spPr>
          <a:xfrm>
            <a:off x="9869462" y="1745680"/>
            <a:ext cx="11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D603-3D63-90C3-F584-36E0D9C569C0}"/>
              </a:ext>
            </a:extLst>
          </p:cNvPr>
          <p:cNvSpPr txBox="1"/>
          <p:nvPr/>
        </p:nvSpPr>
        <p:spPr>
          <a:xfrm>
            <a:off x="5337292" y="1745680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231D8-053C-09FA-FC96-5C64B0D012C0}"/>
              </a:ext>
            </a:extLst>
          </p:cNvPr>
          <p:cNvSpPr/>
          <p:nvPr/>
        </p:nvSpPr>
        <p:spPr>
          <a:xfrm>
            <a:off x="374248" y="2194738"/>
            <a:ext cx="2782042" cy="4333384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80000"/>
              </a:lnSpc>
            </a:pPr>
            <a:endParaRPr lang="en-US" sz="3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FEA7F-F302-51AC-DFA8-EE812A430002}"/>
              </a:ext>
            </a:extLst>
          </p:cNvPr>
          <p:cNvSpPr/>
          <p:nvPr/>
        </p:nvSpPr>
        <p:spPr>
          <a:xfrm>
            <a:off x="3356657" y="2194740"/>
            <a:ext cx="5474827" cy="4333384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AC1E7-01B2-A6E2-00E6-DF845FB4447C}"/>
              </a:ext>
            </a:extLst>
          </p:cNvPr>
          <p:cNvSpPr/>
          <p:nvPr/>
        </p:nvSpPr>
        <p:spPr>
          <a:xfrm>
            <a:off x="9035711" y="2194739"/>
            <a:ext cx="2782041" cy="4333384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649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7311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melodious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various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victorious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glorious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mysterious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cautious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3C85A-0E75-FB69-AA54-B203CC1A09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3ED29-C638-0E08-75D1-915C122E0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Sorting 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F778C-EACA-8DC2-F54D-B4EE4DC3C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Can you sort the words according to the suffix?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A51DB6-D381-F1D7-E7AD-7DE699336F99}"/>
              </a:ext>
            </a:extLst>
          </p:cNvPr>
          <p:cNvGrpSpPr/>
          <p:nvPr/>
        </p:nvGrpSpPr>
        <p:grpSpPr>
          <a:xfrm>
            <a:off x="404665" y="1844912"/>
            <a:ext cx="5540007" cy="4644484"/>
            <a:chOff x="3854085" y="4165954"/>
            <a:chExt cx="5540007" cy="464448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D97DCBC-A949-53C8-3824-0F67640FA377}"/>
                </a:ext>
              </a:extLst>
            </p:cNvPr>
            <p:cNvSpPr>
              <a:spLocks/>
            </p:cNvSpPr>
            <p:nvPr/>
          </p:nvSpPr>
          <p:spPr>
            <a:xfrm>
              <a:off x="3854085" y="4165954"/>
              <a:ext cx="5540007" cy="4644484"/>
            </a:xfrm>
            <a:prstGeom prst="roundRect">
              <a:avLst/>
            </a:prstGeom>
            <a:noFill/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500FE554-9749-6E94-FF87-C7683608CC47}"/>
                </a:ext>
              </a:extLst>
            </p:cNvPr>
            <p:cNvSpPr txBox="1">
              <a:spLocks/>
            </p:cNvSpPr>
            <p:nvPr/>
          </p:nvSpPr>
          <p:spPr>
            <a:xfrm>
              <a:off x="6050103" y="4422498"/>
              <a:ext cx="1097865" cy="49090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0" i="0" kern="1200">
                  <a:solidFill>
                    <a:schemeClr val="tx1"/>
                  </a:solidFill>
                  <a:latin typeface="EdShed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25D160"/>
                  </a:solidFill>
                  <a:ea typeface="Sassoon Infant 2023" panose="02000503030000020003" pitchFamily="2" charset="0"/>
                </a:rPr>
                <a:t>-</a:t>
              </a:r>
              <a:r>
                <a:rPr lang="en-GB" sz="2800" b="1" dirty="0" err="1">
                  <a:solidFill>
                    <a:srgbClr val="25D160"/>
                  </a:solidFill>
                  <a:ea typeface="Sassoon Infant 2023" panose="02000503030000020003" pitchFamily="2" charset="0"/>
                </a:rPr>
                <a:t>tious</a:t>
              </a:r>
              <a:endParaRPr lang="en-GB" sz="2800" b="1" dirty="0">
                <a:solidFill>
                  <a:srgbClr val="25D160"/>
                </a:solidFill>
                <a:ea typeface="Sassoon Infant 2023" panose="02000503030000020003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146E58-0A3F-84ED-6DC0-B865FCDD03D3}"/>
              </a:ext>
            </a:extLst>
          </p:cNvPr>
          <p:cNvGrpSpPr/>
          <p:nvPr/>
        </p:nvGrpSpPr>
        <p:grpSpPr>
          <a:xfrm>
            <a:off x="6247329" y="1844913"/>
            <a:ext cx="5540005" cy="4644484"/>
            <a:chOff x="6247329" y="1683717"/>
            <a:chExt cx="5540005" cy="464448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F7CEEC6-7B44-447B-80DC-5DFFD66D97DA}"/>
                </a:ext>
              </a:extLst>
            </p:cNvPr>
            <p:cNvSpPr/>
            <p:nvPr/>
          </p:nvSpPr>
          <p:spPr>
            <a:xfrm>
              <a:off x="6247329" y="1683717"/>
              <a:ext cx="5540005" cy="4644484"/>
            </a:xfrm>
            <a:prstGeom prst="roundRect">
              <a:avLst/>
            </a:prstGeom>
            <a:noFill/>
            <a:ln w="50800">
              <a:solidFill>
                <a:srgbClr val="F139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ABE205E8-C3C0-FF8C-A594-0FE2073A34BA}"/>
                </a:ext>
              </a:extLst>
            </p:cNvPr>
            <p:cNvSpPr txBox="1">
              <a:spLocks/>
            </p:cNvSpPr>
            <p:nvPr/>
          </p:nvSpPr>
          <p:spPr>
            <a:xfrm>
              <a:off x="8537329" y="1940260"/>
              <a:ext cx="960006" cy="49090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0" i="0" kern="1200">
                  <a:solidFill>
                    <a:schemeClr val="tx1"/>
                  </a:solidFill>
                  <a:latin typeface="EdShed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F139C4"/>
                  </a:solidFill>
                  <a:ea typeface="Sassoon Infant 2023" panose="02000503030000020003" pitchFamily="2" charset="0"/>
                </a:rPr>
                <a:t>-</a:t>
              </a:r>
              <a:r>
                <a:rPr lang="en-GB" sz="2800" b="1" dirty="0" err="1">
                  <a:solidFill>
                    <a:srgbClr val="F139C4"/>
                  </a:solidFill>
                  <a:ea typeface="Sassoon Infant 2023" panose="02000503030000020003" pitchFamily="2" charset="0"/>
                </a:rPr>
                <a:t>ious</a:t>
              </a:r>
              <a:endParaRPr lang="en-GB" sz="2800" b="1" dirty="0">
                <a:solidFill>
                  <a:srgbClr val="F139C4"/>
                </a:solidFill>
                <a:ea typeface="Sassoon Infant 2023" panose="0200050303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26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F40B1-876B-7EE3-1DCA-592DA7E7AD43}"/>
              </a:ext>
            </a:extLst>
          </p:cNvPr>
          <p:cNvSpPr txBox="1"/>
          <p:nvPr/>
        </p:nvSpPr>
        <p:spPr>
          <a:xfrm>
            <a:off x="262987" y="303150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EdShed" pitchFamily="2" charset="77"/>
              </a:rPr>
              <a:t>Roll and Read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3520F-07C3-01FF-3C61-61BCB04AB18E}"/>
              </a:ext>
            </a:extLst>
          </p:cNvPr>
          <p:cNvGrpSpPr/>
          <p:nvPr/>
        </p:nvGrpSpPr>
        <p:grpSpPr>
          <a:xfrm>
            <a:off x="998065" y="2234732"/>
            <a:ext cx="10182618" cy="597442"/>
            <a:chOff x="1708448" y="1953645"/>
            <a:chExt cx="10182618" cy="597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AA8D8D-F239-7B8C-9712-8C09B680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BA8832-A70C-E25F-25D2-D1D89807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54B617-1409-9F9B-35B3-B30B15D2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04AD0B-89B2-3024-80AC-3FAA1C15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633FC7-B89D-C9FF-1EDC-D3E799CD9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626342-ABDD-3DBC-2911-8DCE0C49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4262C6-3A9A-4E01-00AF-11994CBE7AAD}"/>
              </a:ext>
            </a:extLst>
          </p:cNvPr>
          <p:cNvSpPr txBox="1"/>
          <p:nvPr/>
        </p:nvSpPr>
        <p:spPr>
          <a:xfrm>
            <a:off x="288387" y="75962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The first person to get four counters in a row wins.</a:t>
            </a: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041019CF-0A89-E966-AECF-147F5458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91451"/>
              </p:ext>
            </p:extLst>
          </p:nvPr>
        </p:nvGraphicFramePr>
        <p:xfrm>
          <a:off x="371061" y="3088594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ambitious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melodious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infectious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various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victorious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fictitious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glorious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nutritious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mysterious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cautious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ambitious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melodious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various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infectious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fictitious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victorious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glorious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nutritious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cautious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mysterious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melodious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infectious</a:t>
                      </a:r>
                      <a:endParaRPr lang="en-GB" sz="2400" b="0" i="0" dirty="0">
                        <a:effectLst/>
                        <a:latin typeface="EdShed" pitchFamily="2" charset="77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various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4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ambitious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9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BD80-256C-602D-6560-C6CDD383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2718D8-F182-31AF-90DD-149CA3489E4F}"/>
              </a:ext>
            </a:extLst>
          </p:cNvPr>
          <p:cNvSpPr txBox="1">
            <a:spLocks/>
          </p:cNvSpPr>
          <p:nvPr/>
        </p:nvSpPr>
        <p:spPr>
          <a:xfrm>
            <a:off x="7222615" y="3058385"/>
            <a:ext cx="2691634" cy="4971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v _ r _ _ _ 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06AFCAE-894F-642B-59C4-C831599B4E4D}"/>
              </a:ext>
            </a:extLst>
          </p:cNvPr>
          <p:cNvSpPr txBox="1">
            <a:spLocks/>
          </p:cNvSpPr>
          <p:nvPr/>
        </p:nvSpPr>
        <p:spPr>
          <a:xfrm>
            <a:off x="6728441" y="5850256"/>
            <a:ext cx="3679982" cy="4971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f _ c t _ t _ _ _ 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E8616C5-6D90-27FF-43DD-68ACBB65EE43}"/>
              </a:ext>
            </a:extLst>
          </p:cNvPr>
          <p:cNvSpPr txBox="1">
            <a:spLocks/>
          </p:cNvSpPr>
          <p:nvPr/>
        </p:nvSpPr>
        <p:spPr>
          <a:xfrm>
            <a:off x="6625496" y="3986080"/>
            <a:ext cx="3885872" cy="4971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m y s t _ r _ _ _ s</a:t>
            </a:r>
            <a:endParaRPr lang="en-US" sz="4000" b="0" baseline="30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1701F7C-C08A-5E1F-0A83-B790C59BAFFE}"/>
              </a:ext>
            </a:extLst>
          </p:cNvPr>
          <p:cNvSpPr txBox="1">
            <a:spLocks/>
          </p:cNvSpPr>
          <p:nvPr/>
        </p:nvSpPr>
        <p:spPr>
          <a:xfrm>
            <a:off x="2254404" y="3057131"/>
            <a:ext cx="2956129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g l _ r _ _ _ 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62E81F5-6AA6-8956-D787-A6117B896B23}"/>
              </a:ext>
            </a:extLst>
          </p:cNvPr>
          <p:cNvSpPr txBox="1">
            <a:spLocks/>
          </p:cNvSpPr>
          <p:nvPr/>
        </p:nvSpPr>
        <p:spPr>
          <a:xfrm>
            <a:off x="7014962" y="2130690"/>
            <a:ext cx="3106940" cy="4971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c _ _ t _ _ _ 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66A52DF-CB9B-80ED-2864-5F55F6008A8B}"/>
              </a:ext>
            </a:extLst>
          </p:cNvPr>
          <p:cNvSpPr txBox="1">
            <a:spLocks/>
          </p:cNvSpPr>
          <p:nvPr/>
        </p:nvSpPr>
        <p:spPr>
          <a:xfrm>
            <a:off x="1837252" y="5850256"/>
            <a:ext cx="3790432" cy="497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m _ l _ d _ _ _ 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6DFB439-10CB-49B1-19FB-ED27F6DAC6DE}"/>
              </a:ext>
            </a:extLst>
          </p:cNvPr>
          <p:cNvSpPr txBox="1">
            <a:spLocks/>
          </p:cNvSpPr>
          <p:nvPr/>
        </p:nvSpPr>
        <p:spPr>
          <a:xfrm>
            <a:off x="1832878" y="3991100"/>
            <a:ext cx="3799181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v _ c t _ r _ _ _ 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B16843F-BB7C-5E9F-FFA5-72EE93A8A19B}"/>
              </a:ext>
            </a:extLst>
          </p:cNvPr>
          <p:cNvSpPr txBox="1">
            <a:spLocks/>
          </p:cNvSpPr>
          <p:nvPr/>
        </p:nvSpPr>
        <p:spPr>
          <a:xfrm>
            <a:off x="6677145" y="4913776"/>
            <a:ext cx="3782574" cy="505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_ n f _ c t _ _ _ 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835F49E-6C44-65B6-753C-364DDD253EBB}"/>
              </a:ext>
            </a:extLst>
          </p:cNvPr>
          <p:cNvSpPr txBox="1">
            <a:spLocks/>
          </p:cNvSpPr>
          <p:nvPr/>
        </p:nvSpPr>
        <p:spPr>
          <a:xfrm>
            <a:off x="1871285" y="4925070"/>
            <a:ext cx="3722366" cy="4971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n _ t r _ t _ _ _ 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C005248-141E-DD84-5DF5-8880B289CFAF}"/>
              </a:ext>
            </a:extLst>
          </p:cNvPr>
          <p:cNvSpPr txBox="1">
            <a:spLocks/>
          </p:cNvSpPr>
          <p:nvPr/>
        </p:nvSpPr>
        <p:spPr>
          <a:xfrm>
            <a:off x="1902480" y="2131946"/>
            <a:ext cx="3659976" cy="4971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EdShed" pitchFamily="2" charset="77"/>
              </a:rPr>
              <a:t>_ m b _ t _ _ _ 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71D96-1924-74CD-4E61-06FCDE8DAA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dirty="0" smtClean="0">
                <a:latin typeface="EdShed" pitchFamily="2" charset="77"/>
              </a:rPr>
              <a:pPr/>
              <a:t>28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055A1-BF3A-8629-AD48-DA18BAB22B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274B0-2C15-D43D-2265-A2749A3DE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EdShed" pitchFamily="2" charset="77"/>
              </a:rPr>
              <a:t>Add the correct vowels to make this week’s words.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6F0B4D-895F-0237-C306-D2F1F1DA8933}"/>
              </a:ext>
            </a:extLst>
          </p:cNvPr>
          <p:cNvGrpSpPr/>
          <p:nvPr/>
        </p:nvGrpSpPr>
        <p:grpSpPr>
          <a:xfrm>
            <a:off x="1915786" y="2067168"/>
            <a:ext cx="3281711" cy="505908"/>
            <a:chOff x="460763" y="1895461"/>
            <a:chExt cx="3281711" cy="50590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285D54-ECEF-8955-BDEE-51DF98147D0D}"/>
                </a:ext>
              </a:extLst>
            </p:cNvPr>
            <p:cNvGrpSpPr/>
            <p:nvPr/>
          </p:nvGrpSpPr>
          <p:grpSpPr>
            <a:xfrm>
              <a:off x="1845795" y="1895461"/>
              <a:ext cx="1022355" cy="505908"/>
              <a:chOff x="9392377" y="4394477"/>
              <a:chExt cx="1022355" cy="505908"/>
            </a:xfrm>
          </p:grpSpPr>
          <p:sp>
            <p:nvSpPr>
              <p:cNvPr id="37" name="Text Placeholder 1">
                <a:extLst>
                  <a:ext uri="{FF2B5EF4-FFF2-40B4-BE49-F238E27FC236}">
                    <a16:creationId xmlns:a16="http://schemas.microsoft.com/office/drawing/2014/main" id="{CD032A50-B016-533A-EFA8-55E5AA94B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2377" y="4394477"/>
                <a:ext cx="317716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  <p:sp>
            <p:nvSpPr>
              <p:cNvPr id="38" name="Text Placeholder 1">
                <a:extLst>
                  <a:ext uri="{FF2B5EF4-FFF2-40B4-BE49-F238E27FC236}">
                    <a16:creationId xmlns:a16="http://schemas.microsoft.com/office/drawing/2014/main" id="{B3973B82-CB9A-15A0-14A4-0AE9E9C6F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7017" y="4394477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7E8533-2D2C-9C2F-D161-23754AADDA02}"/>
                </a:ext>
              </a:extLst>
            </p:cNvPr>
            <p:cNvGrpSpPr/>
            <p:nvPr/>
          </p:nvGrpSpPr>
          <p:grpSpPr>
            <a:xfrm>
              <a:off x="2893458" y="1895461"/>
              <a:ext cx="849016" cy="505908"/>
              <a:chOff x="8891845" y="4776383"/>
              <a:chExt cx="849016" cy="505908"/>
            </a:xfrm>
          </p:grpSpPr>
          <p:sp>
            <p:nvSpPr>
              <p:cNvPr id="40" name="Text Placeholder 1">
                <a:extLst>
                  <a:ext uri="{FF2B5EF4-FFF2-40B4-BE49-F238E27FC236}">
                    <a16:creationId xmlns:a16="http://schemas.microsoft.com/office/drawing/2014/main" id="{2D7C93B9-C7CD-D3A9-DCF3-C104C61947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91845" y="4776383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41" name="Text Placeholder 1">
                <a:extLst>
                  <a:ext uri="{FF2B5EF4-FFF2-40B4-BE49-F238E27FC236}">
                    <a16:creationId xmlns:a16="http://schemas.microsoft.com/office/drawing/2014/main" id="{A20773DE-7538-AC59-9976-5B55D76545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0097" y="4776383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43" name="Text Placeholder 1">
              <a:extLst>
                <a:ext uri="{FF2B5EF4-FFF2-40B4-BE49-F238E27FC236}">
                  <a16:creationId xmlns:a16="http://schemas.microsoft.com/office/drawing/2014/main" id="{0C378D6F-A578-923D-DE95-16C98A1EDD27}"/>
                </a:ext>
              </a:extLst>
            </p:cNvPr>
            <p:cNvSpPr txBox="1">
              <a:spLocks/>
            </p:cNvSpPr>
            <p:nvPr/>
          </p:nvSpPr>
          <p:spPr>
            <a:xfrm>
              <a:off x="460763" y="1895461"/>
              <a:ext cx="450764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>
                  <a:solidFill>
                    <a:srgbClr val="FF3760"/>
                  </a:solidFill>
                  <a:latin typeface="EdShed" pitchFamily="2" charset="77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980DB8-51BD-C012-DAA5-63D67F756BEE}"/>
              </a:ext>
            </a:extLst>
          </p:cNvPr>
          <p:cNvGrpSpPr/>
          <p:nvPr/>
        </p:nvGrpSpPr>
        <p:grpSpPr>
          <a:xfrm>
            <a:off x="7413540" y="2087191"/>
            <a:ext cx="2341676" cy="505908"/>
            <a:chOff x="1380914" y="1888272"/>
            <a:chExt cx="2341676" cy="5059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BA345E-5DA7-65A6-9DAA-BBA667AFE656}"/>
                </a:ext>
              </a:extLst>
            </p:cNvPr>
            <p:cNvGrpSpPr/>
            <p:nvPr/>
          </p:nvGrpSpPr>
          <p:grpSpPr>
            <a:xfrm>
              <a:off x="1782738" y="1888272"/>
              <a:ext cx="1072156" cy="505908"/>
              <a:chOff x="9329320" y="4387288"/>
              <a:chExt cx="1072156" cy="505908"/>
            </a:xfrm>
          </p:grpSpPr>
          <p:sp>
            <p:nvSpPr>
              <p:cNvPr id="32" name="Text Placeholder 1">
                <a:extLst>
                  <a:ext uri="{FF2B5EF4-FFF2-40B4-BE49-F238E27FC236}">
                    <a16:creationId xmlns:a16="http://schemas.microsoft.com/office/drawing/2014/main" id="{E6C0B10D-F5B4-37D6-B7D9-89ED5F349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9320" y="4387288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  <p:sp>
            <p:nvSpPr>
              <p:cNvPr id="33" name="Text Placeholder 1">
                <a:extLst>
                  <a:ext uri="{FF2B5EF4-FFF2-40B4-BE49-F238E27FC236}">
                    <a16:creationId xmlns:a16="http://schemas.microsoft.com/office/drawing/2014/main" id="{0BED80F4-0331-6544-E386-63AD4D149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3761" y="4387288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72D7D7-4920-E5BD-1049-734A58133DF6}"/>
                </a:ext>
              </a:extLst>
            </p:cNvPr>
            <p:cNvGrpSpPr/>
            <p:nvPr/>
          </p:nvGrpSpPr>
          <p:grpSpPr>
            <a:xfrm>
              <a:off x="2874388" y="1888272"/>
              <a:ext cx="848202" cy="505908"/>
              <a:chOff x="8872775" y="4769194"/>
              <a:chExt cx="848202" cy="505908"/>
            </a:xfrm>
          </p:grpSpPr>
          <p:sp>
            <p:nvSpPr>
              <p:cNvPr id="30" name="Text Placeholder 1">
                <a:extLst>
                  <a:ext uri="{FF2B5EF4-FFF2-40B4-BE49-F238E27FC236}">
                    <a16:creationId xmlns:a16="http://schemas.microsoft.com/office/drawing/2014/main" id="{EB5639FD-807B-C6AD-D262-649AFBE07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2775" y="4769194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31" name="Text Placeholder 1">
                <a:extLst>
                  <a:ext uri="{FF2B5EF4-FFF2-40B4-BE49-F238E27FC236}">
                    <a16:creationId xmlns:a16="http://schemas.microsoft.com/office/drawing/2014/main" id="{A6F3A8BF-4C3F-F959-21A7-176D88AF3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0213" y="4769194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0392F5B6-436F-5D45-7439-654143EB6146}"/>
                </a:ext>
              </a:extLst>
            </p:cNvPr>
            <p:cNvSpPr txBox="1">
              <a:spLocks/>
            </p:cNvSpPr>
            <p:nvPr/>
          </p:nvSpPr>
          <p:spPr>
            <a:xfrm>
              <a:off x="1380914" y="1888272"/>
              <a:ext cx="450764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>
                  <a:solidFill>
                    <a:srgbClr val="FF3760"/>
                  </a:solidFill>
                  <a:latin typeface="EdShed" pitchFamily="2" charset="77"/>
                </a:rPr>
                <a:t>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22E9B3-FC30-9D68-63B1-EFA325B5785A}"/>
              </a:ext>
            </a:extLst>
          </p:cNvPr>
          <p:cNvGrpSpPr/>
          <p:nvPr/>
        </p:nvGrpSpPr>
        <p:grpSpPr>
          <a:xfrm>
            <a:off x="2913801" y="3008613"/>
            <a:ext cx="1931580" cy="505908"/>
            <a:chOff x="1802533" y="1823827"/>
            <a:chExt cx="1931580" cy="5059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F419431-E928-7662-0E5E-AD839738F8EF}"/>
                </a:ext>
              </a:extLst>
            </p:cNvPr>
            <p:cNvGrpSpPr/>
            <p:nvPr/>
          </p:nvGrpSpPr>
          <p:grpSpPr>
            <a:xfrm>
              <a:off x="1802533" y="1823827"/>
              <a:ext cx="1065617" cy="505908"/>
              <a:chOff x="9349115" y="4322843"/>
              <a:chExt cx="1065617" cy="505908"/>
            </a:xfrm>
          </p:grpSpPr>
          <p:sp>
            <p:nvSpPr>
              <p:cNvPr id="58" name="Text Placeholder 1">
                <a:extLst>
                  <a:ext uri="{FF2B5EF4-FFF2-40B4-BE49-F238E27FC236}">
                    <a16:creationId xmlns:a16="http://schemas.microsoft.com/office/drawing/2014/main" id="{D60CAF41-2184-B1BE-4C5C-B6A040E20A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49115" y="4322843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59" name="Text Placeholder 1">
                <a:extLst>
                  <a:ext uri="{FF2B5EF4-FFF2-40B4-BE49-F238E27FC236}">
                    <a16:creationId xmlns:a16="http://schemas.microsoft.com/office/drawing/2014/main" id="{25DD88D6-7467-0B83-AC6E-4CE02D08A0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7017" y="4322843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3145AF9-5ABA-90F0-8103-095BB2279B70}"/>
                </a:ext>
              </a:extLst>
            </p:cNvPr>
            <p:cNvGrpSpPr/>
            <p:nvPr/>
          </p:nvGrpSpPr>
          <p:grpSpPr>
            <a:xfrm>
              <a:off x="2887442" y="1823827"/>
              <a:ext cx="846671" cy="505908"/>
              <a:chOff x="8885829" y="4704749"/>
              <a:chExt cx="846671" cy="505908"/>
            </a:xfrm>
          </p:grpSpPr>
          <p:sp>
            <p:nvSpPr>
              <p:cNvPr id="44" name="Text Placeholder 1">
                <a:extLst>
                  <a:ext uri="{FF2B5EF4-FFF2-40B4-BE49-F238E27FC236}">
                    <a16:creationId xmlns:a16="http://schemas.microsoft.com/office/drawing/2014/main" id="{EC966399-A5EA-48D3-8A75-ED8D77B4B6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5829" y="4704749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57" name="Text Placeholder 1">
                <a:extLst>
                  <a:ext uri="{FF2B5EF4-FFF2-40B4-BE49-F238E27FC236}">
                    <a16:creationId xmlns:a16="http://schemas.microsoft.com/office/drawing/2014/main" id="{05BE7AA2-C68D-000E-61F4-2C9C802DA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1736" y="4704749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2C63F8C-A6D3-7832-E4E0-A46EF474862D}"/>
              </a:ext>
            </a:extLst>
          </p:cNvPr>
          <p:cNvGrpSpPr/>
          <p:nvPr/>
        </p:nvGrpSpPr>
        <p:grpSpPr>
          <a:xfrm>
            <a:off x="2320256" y="3945151"/>
            <a:ext cx="2951704" cy="505908"/>
            <a:chOff x="771702" y="1866346"/>
            <a:chExt cx="2951704" cy="50590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43B20DE-B87F-F681-DBB0-23DC0AB166FF}"/>
                </a:ext>
              </a:extLst>
            </p:cNvPr>
            <p:cNvGrpSpPr/>
            <p:nvPr/>
          </p:nvGrpSpPr>
          <p:grpSpPr>
            <a:xfrm>
              <a:off x="1776124" y="1866346"/>
              <a:ext cx="1072958" cy="505908"/>
              <a:chOff x="9322706" y="4365362"/>
              <a:chExt cx="1072958" cy="505908"/>
            </a:xfrm>
          </p:grpSpPr>
          <p:sp>
            <p:nvSpPr>
              <p:cNvPr id="68" name="Text Placeholder 1">
                <a:extLst>
                  <a:ext uri="{FF2B5EF4-FFF2-40B4-BE49-F238E27FC236}">
                    <a16:creationId xmlns:a16="http://schemas.microsoft.com/office/drawing/2014/main" id="{9186B964-96F0-7D92-77D0-31704F41C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2706" y="4365362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69" name="Text Placeholder 1">
                <a:extLst>
                  <a:ext uri="{FF2B5EF4-FFF2-40B4-BE49-F238E27FC236}">
                    <a16:creationId xmlns:a16="http://schemas.microsoft.com/office/drawing/2014/main" id="{7C3CADB1-06AF-08A4-F557-5F8C382C15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7949" y="4365362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77A9C8F-393A-0D61-C29F-CBDC65C51559}"/>
                </a:ext>
              </a:extLst>
            </p:cNvPr>
            <p:cNvGrpSpPr/>
            <p:nvPr/>
          </p:nvGrpSpPr>
          <p:grpSpPr>
            <a:xfrm>
              <a:off x="2874390" y="1866346"/>
              <a:ext cx="849016" cy="505908"/>
              <a:chOff x="8872777" y="4747268"/>
              <a:chExt cx="849016" cy="505908"/>
            </a:xfrm>
          </p:grpSpPr>
          <p:sp>
            <p:nvSpPr>
              <p:cNvPr id="66" name="Text Placeholder 1">
                <a:extLst>
                  <a:ext uri="{FF2B5EF4-FFF2-40B4-BE49-F238E27FC236}">
                    <a16:creationId xmlns:a16="http://schemas.microsoft.com/office/drawing/2014/main" id="{A844E16E-BEC6-208A-4BBF-142C8990F0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2777" y="4747268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67" name="Text Placeholder 1">
                <a:extLst>
                  <a:ext uri="{FF2B5EF4-FFF2-40B4-BE49-F238E27FC236}">
                    <a16:creationId xmlns:a16="http://schemas.microsoft.com/office/drawing/2014/main" id="{23EF9167-0894-4F8A-8F38-9687D71A92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29" y="4747268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65" name="Text Placeholder 1">
              <a:extLst>
                <a:ext uri="{FF2B5EF4-FFF2-40B4-BE49-F238E27FC236}">
                  <a16:creationId xmlns:a16="http://schemas.microsoft.com/office/drawing/2014/main" id="{51392A58-E4D5-D566-8ECE-0ED768B45091}"/>
                </a:ext>
              </a:extLst>
            </p:cNvPr>
            <p:cNvSpPr txBox="1">
              <a:spLocks/>
            </p:cNvSpPr>
            <p:nvPr/>
          </p:nvSpPr>
          <p:spPr>
            <a:xfrm>
              <a:off x="771702" y="1866346"/>
              <a:ext cx="317715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 err="1">
                  <a:solidFill>
                    <a:srgbClr val="FF3760"/>
                  </a:solidFill>
                  <a:latin typeface="EdShed" pitchFamily="2" charset="77"/>
                </a:rPr>
                <a:t>i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DF7C59-8835-F595-351A-923445CE915E}"/>
              </a:ext>
            </a:extLst>
          </p:cNvPr>
          <p:cNvGrpSpPr/>
          <p:nvPr/>
        </p:nvGrpSpPr>
        <p:grpSpPr>
          <a:xfrm>
            <a:off x="7630031" y="3010738"/>
            <a:ext cx="1919255" cy="505908"/>
            <a:chOff x="1815775" y="1831016"/>
            <a:chExt cx="1919255" cy="50590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FF7C3DC-B394-F843-F521-968A63FDAC43}"/>
                </a:ext>
              </a:extLst>
            </p:cNvPr>
            <p:cNvGrpSpPr/>
            <p:nvPr/>
          </p:nvGrpSpPr>
          <p:grpSpPr>
            <a:xfrm>
              <a:off x="1815775" y="1831016"/>
              <a:ext cx="1051149" cy="505908"/>
              <a:chOff x="9362357" y="4330032"/>
              <a:chExt cx="1051149" cy="505908"/>
            </a:xfrm>
          </p:grpSpPr>
          <p:sp>
            <p:nvSpPr>
              <p:cNvPr id="75" name="Text Placeholder 1">
                <a:extLst>
                  <a:ext uri="{FF2B5EF4-FFF2-40B4-BE49-F238E27FC236}">
                    <a16:creationId xmlns:a16="http://schemas.microsoft.com/office/drawing/2014/main" id="{BD8120C3-DEA7-D119-BB65-13EC47DD76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2357" y="4330032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a</a:t>
                </a:r>
              </a:p>
            </p:txBody>
          </p:sp>
          <p:sp>
            <p:nvSpPr>
              <p:cNvPr id="76" name="Text Placeholder 1">
                <a:extLst>
                  <a:ext uri="{FF2B5EF4-FFF2-40B4-BE49-F238E27FC236}">
                    <a16:creationId xmlns:a16="http://schemas.microsoft.com/office/drawing/2014/main" id="{DF9B4DB9-9B97-7B1D-D3FA-4F9DD46EB8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5791" y="4330032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DE5E2D0-6C0F-67F2-BD3C-666F46AC7775}"/>
                </a:ext>
              </a:extLst>
            </p:cNvPr>
            <p:cNvGrpSpPr/>
            <p:nvPr/>
          </p:nvGrpSpPr>
          <p:grpSpPr>
            <a:xfrm>
              <a:off x="2884484" y="1831016"/>
              <a:ext cx="850546" cy="505908"/>
              <a:chOff x="8882871" y="4711938"/>
              <a:chExt cx="850546" cy="505908"/>
            </a:xfrm>
          </p:grpSpPr>
          <p:sp>
            <p:nvSpPr>
              <p:cNvPr id="73" name="Text Placeholder 1">
                <a:extLst>
                  <a:ext uri="{FF2B5EF4-FFF2-40B4-BE49-F238E27FC236}">
                    <a16:creationId xmlns:a16="http://schemas.microsoft.com/office/drawing/2014/main" id="{DD260E2F-475A-9842-B5AC-1ED5747939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2871" y="4711938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74" name="Text Placeholder 1">
                <a:extLst>
                  <a:ext uri="{FF2B5EF4-FFF2-40B4-BE49-F238E27FC236}">
                    <a16:creationId xmlns:a16="http://schemas.microsoft.com/office/drawing/2014/main" id="{77DE6B78-B236-9AF0-C7D2-F5DFB85F36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2653" y="4711938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58630A-8E0A-F473-12B5-EC28AD42952A}"/>
              </a:ext>
            </a:extLst>
          </p:cNvPr>
          <p:cNvGrpSpPr/>
          <p:nvPr/>
        </p:nvGrpSpPr>
        <p:grpSpPr>
          <a:xfrm>
            <a:off x="8199475" y="3951371"/>
            <a:ext cx="1940870" cy="505908"/>
            <a:chOff x="1808945" y="1815160"/>
            <a:chExt cx="1940870" cy="50590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AE04F42-4C4D-53D0-33ED-2E980FE23A15}"/>
                </a:ext>
              </a:extLst>
            </p:cNvPr>
            <p:cNvGrpSpPr/>
            <p:nvPr/>
          </p:nvGrpSpPr>
          <p:grpSpPr>
            <a:xfrm>
              <a:off x="1808945" y="1815160"/>
              <a:ext cx="1083269" cy="505908"/>
              <a:chOff x="9355527" y="4314176"/>
              <a:chExt cx="1083269" cy="505908"/>
            </a:xfrm>
          </p:grpSpPr>
          <p:sp>
            <p:nvSpPr>
              <p:cNvPr id="82" name="Text Placeholder 1">
                <a:extLst>
                  <a:ext uri="{FF2B5EF4-FFF2-40B4-BE49-F238E27FC236}">
                    <a16:creationId xmlns:a16="http://schemas.microsoft.com/office/drawing/2014/main" id="{C56EC0DA-C522-E51F-3921-1D498E63BD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55527" y="4314176"/>
                <a:ext cx="439543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e</a:t>
                </a:r>
              </a:p>
            </p:txBody>
          </p:sp>
          <p:sp>
            <p:nvSpPr>
              <p:cNvPr id="83" name="Text Placeholder 1">
                <a:extLst>
                  <a:ext uri="{FF2B5EF4-FFF2-40B4-BE49-F238E27FC236}">
                    <a16:creationId xmlns:a16="http://schemas.microsoft.com/office/drawing/2014/main" id="{159C6121-E34A-07C4-86E9-9C7801A3D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1081" y="4314176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85CC142-F2A6-BF6E-796F-852EDABFC856}"/>
                </a:ext>
              </a:extLst>
            </p:cNvPr>
            <p:cNvGrpSpPr/>
            <p:nvPr/>
          </p:nvGrpSpPr>
          <p:grpSpPr>
            <a:xfrm>
              <a:off x="2905490" y="1815160"/>
              <a:ext cx="844325" cy="505908"/>
              <a:chOff x="8903877" y="4696082"/>
              <a:chExt cx="844325" cy="505908"/>
            </a:xfrm>
          </p:grpSpPr>
          <p:sp>
            <p:nvSpPr>
              <p:cNvPr id="80" name="Text Placeholder 1">
                <a:extLst>
                  <a:ext uri="{FF2B5EF4-FFF2-40B4-BE49-F238E27FC236}">
                    <a16:creationId xmlns:a16="http://schemas.microsoft.com/office/drawing/2014/main" id="{53D6D97C-1E36-7AD6-455A-841BC835FF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3877" y="4696082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81" name="Text Placeholder 1">
                <a:extLst>
                  <a:ext uri="{FF2B5EF4-FFF2-40B4-BE49-F238E27FC236}">
                    <a16:creationId xmlns:a16="http://schemas.microsoft.com/office/drawing/2014/main" id="{C8E95321-9981-261E-D0BE-8F4180346D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7438" y="4696082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A5826D8-38E0-9CAE-3558-175852750229}"/>
              </a:ext>
            </a:extLst>
          </p:cNvPr>
          <p:cNvGrpSpPr/>
          <p:nvPr/>
        </p:nvGrpSpPr>
        <p:grpSpPr>
          <a:xfrm>
            <a:off x="2284982" y="4870535"/>
            <a:ext cx="2946341" cy="505908"/>
            <a:chOff x="820197" y="1924216"/>
            <a:chExt cx="2946341" cy="505908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2A2C3BB-623D-B34F-A3A1-0CF5D43C83A3}"/>
                </a:ext>
              </a:extLst>
            </p:cNvPr>
            <p:cNvGrpSpPr/>
            <p:nvPr/>
          </p:nvGrpSpPr>
          <p:grpSpPr>
            <a:xfrm>
              <a:off x="1884236" y="1924216"/>
              <a:ext cx="1024701" cy="505908"/>
              <a:chOff x="9430818" y="4423232"/>
              <a:chExt cx="1024701" cy="505908"/>
            </a:xfrm>
          </p:grpSpPr>
          <p:sp>
            <p:nvSpPr>
              <p:cNvPr id="90" name="Text Placeholder 1">
                <a:extLst>
                  <a:ext uri="{FF2B5EF4-FFF2-40B4-BE49-F238E27FC236}">
                    <a16:creationId xmlns:a16="http://schemas.microsoft.com/office/drawing/2014/main" id="{ED6C516F-467C-F2C3-78D8-245C76FA7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0818" y="4423232"/>
                <a:ext cx="317716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  <p:sp>
            <p:nvSpPr>
              <p:cNvPr id="91" name="Text Placeholder 1">
                <a:extLst>
                  <a:ext uri="{FF2B5EF4-FFF2-40B4-BE49-F238E27FC236}">
                    <a16:creationId xmlns:a16="http://schemas.microsoft.com/office/drawing/2014/main" id="{DE0D44FC-EF0F-56B3-941F-83B58B1CF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7804" y="4423232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95D1AE-F8EC-54B2-22F4-219B8DBEAD9D}"/>
                </a:ext>
              </a:extLst>
            </p:cNvPr>
            <p:cNvGrpSpPr/>
            <p:nvPr/>
          </p:nvGrpSpPr>
          <p:grpSpPr>
            <a:xfrm>
              <a:off x="2916197" y="1924216"/>
              <a:ext cx="850341" cy="505908"/>
              <a:chOff x="8914584" y="4805138"/>
              <a:chExt cx="850341" cy="505908"/>
            </a:xfrm>
          </p:grpSpPr>
          <p:sp>
            <p:nvSpPr>
              <p:cNvPr id="88" name="Text Placeholder 1">
                <a:extLst>
                  <a:ext uri="{FF2B5EF4-FFF2-40B4-BE49-F238E27FC236}">
                    <a16:creationId xmlns:a16="http://schemas.microsoft.com/office/drawing/2014/main" id="{D2C98DB4-5DB7-2D42-068D-235C49B333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4584" y="4805138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89" name="Text Placeholder 1">
                <a:extLst>
                  <a:ext uri="{FF2B5EF4-FFF2-40B4-BE49-F238E27FC236}">
                    <a16:creationId xmlns:a16="http://schemas.microsoft.com/office/drawing/2014/main" id="{EAF3BFD4-7E44-9D9A-CE8B-6AB1A7513C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4161" y="4805138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87" name="Text Placeholder 1">
              <a:extLst>
                <a:ext uri="{FF2B5EF4-FFF2-40B4-BE49-F238E27FC236}">
                  <a16:creationId xmlns:a16="http://schemas.microsoft.com/office/drawing/2014/main" id="{B6B48D29-3EAA-7C8A-E3F0-59F22D7B818E}"/>
                </a:ext>
              </a:extLst>
            </p:cNvPr>
            <p:cNvSpPr txBox="1">
              <a:spLocks/>
            </p:cNvSpPr>
            <p:nvPr/>
          </p:nvSpPr>
          <p:spPr>
            <a:xfrm>
              <a:off x="820197" y="1924216"/>
              <a:ext cx="450764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>
                  <a:solidFill>
                    <a:srgbClr val="FF3760"/>
                  </a:solidFill>
                  <a:latin typeface="EdShed" pitchFamily="2" charset="77"/>
                </a:rPr>
                <a:t>u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2BD73E1-AD44-719B-E7D9-D0B5E531A0D5}"/>
              </a:ext>
            </a:extLst>
          </p:cNvPr>
          <p:cNvGrpSpPr/>
          <p:nvPr/>
        </p:nvGrpSpPr>
        <p:grpSpPr>
          <a:xfrm>
            <a:off x="6766710" y="4870277"/>
            <a:ext cx="3327045" cy="505908"/>
            <a:chOff x="437148" y="1895714"/>
            <a:chExt cx="3327045" cy="505908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97A4BB5-5C30-E95D-D4CC-915FE7C74DAA}"/>
                </a:ext>
              </a:extLst>
            </p:cNvPr>
            <p:cNvGrpSpPr/>
            <p:nvPr/>
          </p:nvGrpSpPr>
          <p:grpSpPr>
            <a:xfrm>
              <a:off x="1449511" y="1895714"/>
              <a:ext cx="1455143" cy="505908"/>
              <a:chOff x="8996093" y="4394730"/>
              <a:chExt cx="1455143" cy="505908"/>
            </a:xfrm>
          </p:grpSpPr>
          <p:sp>
            <p:nvSpPr>
              <p:cNvPr id="98" name="Text Placeholder 1">
                <a:extLst>
                  <a:ext uri="{FF2B5EF4-FFF2-40B4-BE49-F238E27FC236}">
                    <a16:creationId xmlns:a16="http://schemas.microsoft.com/office/drawing/2014/main" id="{AE542CED-BA8B-2E9B-ADE8-2AF724B491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6093" y="4394730"/>
                <a:ext cx="439543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e</a:t>
                </a:r>
              </a:p>
            </p:txBody>
          </p:sp>
          <p:sp>
            <p:nvSpPr>
              <p:cNvPr id="99" name="Text Placeholder 1">
                <a:extLst>
                  <a:ext uri="{FF2B5EF4-FFF2-40B4-BE49-F238E27FC236}">
                    <a16:creationId xmlns:a16="http://schemas.microsoft.com/office/drawing/2014/main" id="{25325ED9-6B7C-83C3-11AC-A6C054D94F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521" y="4394730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3575C52-C70F-108C-73C2-658CA199DF31}"/>
                </a:ext>
              </a:extLst>
            </p:cNvPr>
            <p:cNvGrpSpPr/>
            <p:nvPr/>
          </p:nvGrpSpPr>
          <p:grpSpPr>
            <a:xfrm>
              <a:off x="2917930" y="1895714"/>
              <a:ext cx="846263" cy="505908"/>
              <a:chOff x="8916317" y="4776636"/>
              <a:chExt cx="846263" cy="505908"/>
            </a:xfrm>
          </p:grpSpPr>
          <p:sp>
            <p:nvSpPr>
              <p:cNvPr id="96" name="Text Placeholder 1">
                <a:extLst>
                  <a:ext uri="{FF2B5EF4-FFF2-40B4-BE49-F238E27FC236}">
                    <a16:creationId xmlns:a16="http://schemas.microsoft.com/office/drawing/2014/main" id="{99365FAA-2190-7814-FD11-B0DF7FDB3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6317" y="4776636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97" name="Text Placeholder 1">
                <a:extLst>
                  <a:ext uri="{FF2B5EF4-FFF2-40B4-BE49-F238E27FC236}">
                    <a16:creationId xmlns:a16="http://schemas.microsoft.com/office/drawing/2014/main" id="{57F046CA-1E03-EC7E-A203-704473E179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1816" y="4776636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95" name="Text Placeholder 1">
              <a:extLst>
                <a:ext uri="{FF2B5EF4-FFF2-40B4-BE49-F238E27FC236}">
                  <a16:creationId xmlns:a16="http://schemas.microsoft.com/office/drawing/2014/main" id="{127D6BAC-0221-2969-8975-3F849BEC4451}"/>
                </a:ext>
              </a:extLst>
            </p:cNvPr>
            <p:cNvSpPr txBox="1">
              <a:spLocks/>
            </p:cNvSpPr>
            <p:nvPr/>
          </p:nvSpPr>
          <p:spPr>
            <a:xfrm>
              <a:off x="437148" y="1895714"/>
              <a:ext cx="317715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 err="1">
                  <a:solidFill>
                    <a:srgbClr val="FF3760"/>
                  </a:solidFill>
                  <a:latin typeface="EdShed" pitchFamily="2" charset="77"/>
                </a:rPr>
                <a:t>i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7FA110F-354C-58F6-2963-F90B9C5DC094}"/>
              </a:ext>
            </a:extLst>
          </p:cNvPr>
          <p:cNvGrpSpPr/>
          <p:nvPr/>
        </p:nvGrpSpPr>
        <p:grpSpPr>
          <a:xfrm>
            <a:off x="2494697" y="5804307"/>
            <a:ext cx="2686536" cy="505908"/>
            <a:chOff x="1027090" y="1902902"/>
            <a:chExt cx="2686536" cy="50590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973D13A-5091-D045-489B-364EC807097A}"/>
                </a:ext>
              </a:extLst>
            </p:cNvPr>
            <p:cNvGrpSpPr/>
            <p:nvPr/>
          </p:nvGrpSpPr>
          <p:grpSpPr>
            <a:xfrm>
              <a:off x="1662765" y="1902902"/>
              <a:ext cx="1179974" cy="505908"/>
              <a:chOff x="9209347" y="4401918"/>
              <a:chExt cx="1179974" cy="505908"/>
            </a:xfrm>
          </p:grpSpPr>
          <p:sp>
            <p:nvSpPr>
              <p:cNvPr id="106" name="Text Placeholder 1">
                <a:extLst>
                  <a:ext uri="{FF2B5EF4-FFF2-40B4-BE49-F238E27FC236}">
                    <a16:creationId xmlns:a16="http://schemas.microsoft.com/office/drawing/2014/main" id="{07255749-EB4F-AB99-DC14-679E5DF39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09347" y="4401918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107" name="Text Placeholder 1">
                <a:extLst>
                  <a:ext uri="{FF2B5EF4-FFF2-40B4-BE49-F238E27FC236}">
                    <a16:creationId xmlns:a16="http://schemas.microsoft.com/office/drawing/2014/main" id="{8A255C74-FF02-F9B1-414C-B912DF506A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1606" y="4401918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AB197DA-71C2-FC63-FBEB-EB630A8A59A5}"/>
                </a:ext>
              </a:extLst>
            </p:cNvPr>
            <p:cNvGrpSpPr/>
            <p:nvPr/>
          </p:nvGrpSpPr>
          <p:grpSpPr>
            <a:xfrm>
              <a:off x="2855879" y="1902902"/>
              <a:ext cx="857747" cy="505908"/>
              <a:chOff x="8854266" y="4783824"/>
              <a:chExt cx="857747" cy="505908"/>
            </a:xfrm>
          </p:grpSpPr>
          <p:sp>
            <p:nvSpPr>
              <p:cNvPr id="104" name="Text Placeholder 1">
                <a:extLst>
                  <a:ext uri="{FF2B5EF4-FFF2-40B4-BE49-F238E27FC236}">
                    <a16:creationId xmlns:a16="http://schemas.microsoft.com/office/drawing/2014/main" id="{028CECF1-DA7C-090F-604E-DF23A430C5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4266" y="4783824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105" name="Text Placeholder 1">
                <a:extLst>
                  <a:ext uri="{FF2B5EF4-FFF2-40B4-BE49-F238E27FC236}">
                    <a16:creationId xmlns:a16="http://schemas.microsoft.com/office/drawing/2014/main" id="{02E06E0A-CD50-3B7C-F950-A17214353E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1249" y="4783824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103" name="Text Placeholder 1">
              <a:extLst>
                <a:ext uri="{FF2B5EF4-FFF2-40B4-BE49-F238E27FC236}">
                  <a16:creationId xmlns:a16="http://schemas.microsoft.com/office/drawing/2014/main" id="{305A3167-4CA4-1BEF-E3DE-C5BEEFE2A0AA}"/>
                </a:ext>
              </a:extLst>
            </p:cNvPr>
            <p:cNvSpPr txBox="1">
              <a:spLocks/>
            </p:cNvSpPr>
            <p:nvPr/>
          </p:nvSpPr>
          <p:spPr>
            <a:xfrm>
              <a:off x="1027090" y="1902902"/>
              <a:ext cx="439543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>
                  <a:solidFill>
                    <a:srgbClr val="FF3760"/>
                  </a:solidFill>
                  <a:latin typeface="EdShed" pitchFamily="2" charset="77"/>
                </a:rPr>
                <a:t>e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C5C8773-2F43-6739-E39C-A2A7724E7A92}"/>
              </a:ext>
            </a:extLst>
          </p:cNvPr>
          <p:cNvGrpSpPr/>
          <p:nvPr/>
        </p:nvGrpSpPr>
        <p:grpSpPr>
          <a:xfrm>
            <a:off x="7110345" y="5808615"/>
            <a:ext cx="2933245" cy="505908"/>
            <a:chOff x="820445" y="1895461"/>
            <a:chExt cx="2933245" cy="505908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173726-270D-C9DA-CCB7-0A395B5F9A25}"/>
                </a:ext>
              </a:extLst>
            </p:cNvPr>
            <p:cNvGrpSpPr/>
            <p:nvPr/>
          </p:nvGrpSpPr>
          <p:grpSpPr>
            <a:xfrm>
              <a:off x="1869859" y="1895461"/>
              <a:ext cx="1022355" cy="505908"/>
              <a:chOff x="9416441" y="4394477"/>
              <a:chExt cx="1022355" cy="505908"/>
            </a:xfrm>
          </p:grpSpPr>
          <p:sp>
            <p:nvSpPr>
              <p:cNvPr id="114" name="Text Placeholder 1">
                <a:extLst>
                  <a:ext uri="{FF2B5EF4-FFF2-40B4-BE49-F238E27FC236}">
                    <a16:creationId xmlns:a16="http://schemas.microsoft.com/office/drawing/2014/main" id="{26BC641B-A0D6-3F03-3365-1EBD77CDC4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6441" y="4394477"/>
                <a:ext cx="317716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  <p:sp>
            <p:nvSpPr>
              <p:cNvPr id="115" name="Text Placeholder 1">
                <a:extLst>
                  <a:ext uri="{FF2B5EF4-FFF2-40B4-BE49-F238E27FC236}">
                    <a16:creationId xmlns:a16="http://schemas.microsoft.com/office/drawing/2014/main" id="{9BF11337-37D1-BEC5-3E4B-B5FA88964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1081" y="4394477"/>
                <a:ext cx="317715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 err="1">
                    <a:solidFill>
                      <a:srgbClr val="FF3760"/>
                    </a:solidFill>
                    <a:latin typeface="EdShed" pitchFamily="2" charset="77"/>
                  </a:rPr>
                  <a:t>i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68D4F48-EECB-40D5-AF0C-DBF728D51AD8}"/>
                </a:ext>
              </a:extLst>
            </p:cNvPr>
            <p:cNvGrpSpPr/>
            <p:nvPr/>
          </p:nvGrpSpPr>
          <p:grpSpPr>
            <a:xfrm>
              <a:off x="2905490" y="1895461"/>
              <a:ext cx="848200" cy="505908"/>
              <a:chOff x="8903877" y="4776383"/>
              <a:chExt cx="848200" cy="505908"/>
            </a:xfrm>
          </p:grpSpPr>
          <p:sp>
            <p:nvSpPr>
              <p:cNvPr id="112" name="Text Placeholder 1">
                <a:extLst>
                  <a:ext uri="{FF2B5EF4-FFF2-40B4-BE49-F238E27FC236}">
                    <a16:creationId xmlns:a16="http://schemas.microsoft.com/office/drawing/2014/main" id="{8E07865A-4628-F4E8-0F0B-B28D67475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3877" y="4776383"/>
                <a:ext cx="452367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o</a:t>
                </a:r>
              </a:p>
            </p:txBody>
          </p:sp>
          <p:sp>
            <p:nvSpPr>
              <p:cNvPr id="113" name="Text Placeholder 1">
                <a:extLst>
                  <a:ext uri="{FF2B5EF4-FFF2-40B4-BE49-F238E27FC236}">
                    <a16:creationId xmlns:a16="http://schemas.microsoft.com/office/drawing/2014/main" id="{6D3A44AE-319A-9235-F4E0-0AF2ADBA8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01313" y="4776383"/>
                <a:ext cx="450764" cy="50590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ts val="27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000" b="1" i="0" kern="1200">
                    <a:solidFill>
                      <a:srgbClr val="219CEE"/>
                    </a:solidFill>
                    <a:latin typeface="OpenDyslexicAlta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0" dirty="0">
                    <a:solidFill>
                      <a:srgbClr val="FF3760"/>
                    </a:solidFill>
                    <a:latin typeface="EdShed" pitchFamily="2" charset="77"/>
                  </a:rPr>
                  <a:t>u</a:t>
                </a:r>
              </a:p>
            </p:txBody>
          </p:sp>
        </p:grpSp>
        <p:sp>
          <p:nvSpPr>
            <p:cNvPr id="111" name="Text Placeholder 1">
              <a:extLst>
                <a:ext uri="{FF2B5EF4-FFF2-40B4-BE49-F238E27FC236}">
                  <a16:creationId xmlns:a16="http://schemas.microsoft.com/office/drawing/2014/main" id="{E582291D-A10E-27DD-B19A-0E2BB58C0757}"/>
                </a:ext>
              </a:extLst>
            </p:cNvPr>
            <p:cNvSpPr txBox="1">
              <a:spLocks/>
            </p:cNvSpPr>
            <p:nvPr/>
          </p:nvSpPr>
          <p:spPr>
            <a:xfrm>
              <a:off x="820445" y="1895461"/>
              <a:ext cx="306494" cy="50590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 err="1">
                  <a:solidFill>
                    <a:srgbClr val="FF3760"/>
                  </a:solidFill>
                  <a:latin typeface="EdShed" pitchFamily="2" charset="77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390501" y="2086706"/>
            <a:ext cx="182992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ambitious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3957549" y="2086706"/>
            <a:ext cx="189244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melodious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150007" y="3085338"/>
            <a:ext cx="150752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glorious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6386173" y="2097410"/>
            <a:ext cx="179754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infectious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489151" y="3085338"/>
            <a:ext cx="163262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fictitious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392943" y="3075755"/>
            <a:ext cx="176439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nutritious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8892744" y="3075755"/>
            <a:ext cx="184281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victorious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6279895" y="4086126"/>
            <a:ext cx="20101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mysterious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9109151" y="2086706"/>
            <a:ext cx="1410001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various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098229" y="4088065"/>
            <a:ext cx="161108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cautious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1565ED-2B45-9C5B-33F3-9297D3EEDFC0}"/>
              </a:ext>
            </a:extLst>
          </p:cNvPr>
          <p:cNvGrpSpPr/>
          <p:nvPr/>
        </p:nvGrpSpPr>
        <p:grpSpPr>
          <a:xfrm>
            <a:off x="2266425" y="2439769"/>
            <a:ext cx="8319316" cy="2010274"/>
            <a:chOff x="2266425" y="2371149"/>
            <a:chExt cx="8319316" cy="201027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EBADC5-2FE9-AEC6-215B-D74BE0303BD1}"/>
                </a:ext>
              </a:extLst>
            </p:cNvPr>
            <p:cNvCxnSpPr/>
            <p:nvPr/>
          </p:nvCxnSpPr>
          <p:spPr>
            <a:xfrm>
              <a:off x="2386586" y="2371149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960A71-3F2B-1013-E624-A1F0DF41F087}"/>
                </a:ext>
              </a:extLst>
            </p:cNvPr>
            <p:cNvCxnSpPr>
              <a:cxnSpLocks/>
            </p:cNvCxnSpPr>
            <p:nvPr/>
          </p:nvCxnSpPr>
          <p:spPr>
            <a:xfrm>
              <a:off x="2266425" y="3370633"/>
              <a:ext cx="725665" cy="569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E19086-8D96-2CC9-0033-A7FF59E5B0BE}"/>
                </a:ext>
              </a:extLst>
            </p:cNvPr>
            <p:cNvCxnSpPr/>
            <p:nvPr/>
          </p:nvCxnSpPr>
          <p:spPr>
            <a:xfrm>
              <a:off x="7345406" y="2384511"/>
              <a:ext cx="684000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E6EE52-4047-2E40-D3C4-4FC2F7D713AF}"/>
                </a:ext>
              </a:extLst>
            </p:cNvPr>
            <p:cNvCxnSpPr>
              <a:cxnSpLocks/>
            </p:cNvCxnSpPr>
            <p:nvPr/>
          </p:nvCxnSpPr>
          <p:spPr>
            <a:xfrm>
              <a:off x="4848706" y="4381423"/>
              <a:ext cx="733657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4BF00-1448-BC6E-D051-D6D77EFA52F6}"/>
                </a:ext>
              </a:extLst>
            </p:cNvPr>
            <p:cNvCxnSpPr>
              <a:cxnSpLocks/>
            </p:cNvCxnSpPr>
            <p:nvPr/>
          </p:nvCxnSpPr>
          <p:spPr>
            <a:xfrm>
              <a:off x="7301308" y="3360380"/>
              <a:ext cx="728098" cy="0"/>
            </a:xfrm>
            <a:prstGeom prst="line">
              <a:avLst/>
            </a:prstGeom>
            <a:ln w="31750" cap="rnd">
              <a:solidFill>
                <a:srgbClr val="F13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21E3C5-D965-A58C-097D-87659FF7424B}"/>
                </a:ext>
              </a:extLst>
            </p:cNvPr>
            <p:cNvCxnSpPr/>
            <p:nvPr/>
          </p:nvCxnSpPr>
          <p:spPr>
            <a:xfrm>
              <a:off x="5133312" y="2376560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E8741F-0CC7-86AA-62F8-AB1C03CD29DC}"/>
                </a:ext>
              </a:extLst>
            </p:cNvPr>
            <p:cNvCxnSpPr/>
            <p:nvPr/>
          </p:nvCxnSpPr>
          <p:spPr>
            <a:xfrm>
              <a:off x="4929761" y="3365791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CB95E4-2459-42B2-09D3-C76BE429592E}"/>
                </a:ext>
              </a:extLst>
            </p:cNvPr>
            <p:cNvCxnSpPr/>
            <p:nvPr/>
          </p:nvCxnSpPr>
          <p:spPr>
            <a:xfrm>
              <a:off x="9802468" y="2376560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1892B99-69AF-0F38-90AB-B433E2613313}"/>
                </a:ext>
              </a:extLst>
            </p:cNvPr>
            <p:cNvCxnSpPr/>
            <p:nvPr/>
          </p:nvCxnSpPr>
          <p:spPr>
            <a:xfrm>
              <a:off x="7570515" y="4381423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F45863-C51E-F9F9-E7CC-20CAAB68A0C4}"/>
                </a:ext>
              </a:extLst>
            </p:cNvPr>
            <p:cNvCxnSpPr/>
            <p:nvPr/>
          </p:nvCxnSpPr>
          <p:spPr>
            <a:xfrm>
              <a:off x="10009741" y="3360380"/>
              <a:ext cx="576000" cy="0"/>
            </a:xfrm>
            <a:prstGeom prst="line">
              <a:avLst/>
            </a:prstGeom>
            <a:ln w="31750" cap="rnd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406AF5-5854-3D24-30C7-A20A2CD02C75}"/>
              </a:ext>
            </a:extLst>
          </p:cNvPr>
          <p:cNvGrpSpPr/>
          <p:nvPr/>
        </p:nvGrpSpPr>
        <p:grpSpPr>
          <a:xfrm>
            <a:off x="537872" y="4008088"/>
            <a:ext cx="3776135" cy="2334782"/>
            <a:chOff x="532098" y="4089815"/>
            <a:chExt cx="3776135" cy="23347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B06070-40BE-3433-F60D-00E14B060C5F}"/>
                </a:ext>
              </a:extLst>
            </p:cNvPr>
            <p:cNvGrpSpPr/>
            <p:nvPr/>
          </p:nvGrpSpPr>
          <p:grpSpPr>
            <a:xfrm>
              <a:off x="532098" y="4089815"/>
              <a:ext cx="3706126" cy="2334782"/>
              <a:chOff x="648458" y="4161477"/>
              <a:chExt cx="3706126" cy="233478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224697" y="5163842"/>
                <a:ext cx="212988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77"/>
                  </a:rPr>
                  <a:t>This week’s words have similar sounding endings.</a:t>
                </a:r>
              </a:p>
            </p:txBody>
          </p:sp>
          <p:pic>
            <p:nvPicPr>
              <p:cNvPr id="3" name="Picture 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A72313F3-9F7E-A5BB-2969-E2EFC5B92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8458" y="4161477"/>
                <a:ext cx="1096171" cy="2334782"/>
              </a:xfrm>
              <a:prstGeom prst="rect">
                <a:avLst/>
              </a:prstGeom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4EDC6AF5-B695-B5D4-08CA-F6A645E81F51}"/>
                </a:ext>
              </a:extLst>
            </p:cNvPr>
            <p:cNvSpPr/>
            <p:nvPr/>
          </p:nvSpPr>
          <p:spPr>
            <a:xfrm>
              <a:off x="1971012" y="4935260"/>
              <a:ext cx="2337221" cy="1323439"/>
            </a:xfrm>
            <a:prstGeom prst="wedgeRoundRectCallout">
              <a:avLst>
                <a:gd name="adj1" fmla="val -60984"/>
                <a:gd name="adj2" fmla="val -36934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4BD41B-B901-0AE8-28A4-B9C9507F8EBA}"/>
              </a:ext>
            </a:extLst>
          </p:cNvPr>
          <p:cNvGrpSpPr/>
          <p:nvPr/>
        </p:nvGrpSpPr>
        <p:grpSpPr>
          <a:xfrm>
            <a:off x="7977995" y="3924564"/>
            <a:ext cx="3566366" cy="2402880"/>
            <a:chOff x="7977995" y="3924564"/>
            <a:chExt cx="3566366" cy="24028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55A5EB-EFAE-42D6-3927-E182908FA15B}"/>
                </a:ext>
              </a:extLst>
            </p:cNvPr>
            <p:cNvGrpSpPr/>
            <p:nvPr/>
          </p:nvGrpSpPr>
          <p:grpSpPr>
            <a:xfrm>
              <a:off x="8064567" y="3924564"/>
              <a:ext cx="3479794" cy="2402880"/>
              <a:chOff x="8064567" y="3924564"/>
              <a:chExt cx="3479794" cy="240288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8064567" y="5007420"/>
                <a:ext cx="185343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77"/>
                  </a:rPr>
                  <a:t>Can you see two different word endings?</a:t>
                </a:r>
              </a:p>
            </p:txBody>
          </p:sp>
          <p:pic>
            <p:nvPicPr>
              <p:cNvPr id="2" name="Picture 1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D73B36FF-524D-66C6-8F00-38766E052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3225" y="3924564"/>
                <a:ext cx="1311136" cy="2402880"/>
              </a:xfrm>
              <a:prstGeom prst="rect">
                <a:avLst/>
              </a:prstGeom>
            </p:spPr>
          </p:pic>
        </p:grpSp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7C886DB5-BA6F-ABC7-FBC0-0E26B520E4C0}"/>
                </a:ext>
              </a:extLst>
            </p:cNvPr>
            <p:cNvSpPr/>
            <p:nvPr/>
          </p:nvSpPr>
          <p:spPr>
            <a:xfrm>
              <a:off x="7977995" y="4853533"/>
              <a:ext cx="2010102" cy="1323439"/>
            </a:xfrm>
            <a:prstGeom prst="wedgeRoundRectCallout">
              <a:avLst>
                <a:gd name="adj1" fmla="val 63538"/>
                <a:gd name="adj2" fmla="val -34113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67D7A79-8390-4161-A9D9-5DB374045BBB}"/>
              </a:ext>
            </a:extLst>
          </p:cNvPr>
          <p:cNvSpPr/>
          <p:nvPr/>
        </p:nvSpPr>
        <p:spPr>
          <a:xfrm>
            <a:off x="512329" y="2976504"/>
            <a:ext cx="3496824" cy="3426488"/>
          </a:xfrm>
          <a:prstGeom prst="roundRect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44">
            <a:extLst>
              <a:ext uri="{FF2B5EF4-FFF2-40B4-BE49-F238E27FC236}">
                <a16:creationId xmlns:a16="http://schemas.microsoft.com/office/drawing/2014/main" id="{A2D91BD7-EE83-FF3F-A3ED-95DA9DEA1308}"/>
              </a:ext>
            </a:extLst>
          </p:cNvPr>
          <p:cNvSpPr/>
          <p:nvPr/>
        </p:nvSpPr>
        <p:spPr>
          <a:xfrm>
            <a:off x="4351509" y="2976504"/>
            <a:ext cx="3496825" cy="3426488"/>
          </a:xfrm>
          <a:prstGeom prst="roundRect">
            <a:avLst/>
          </a:prstGeom>
          <a:noFill/>
          <a:ln w="38100">
            <a:solidFill>
              <a:srgbClr val="F13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id="{343C6836-1CD9-4A3A-A5A7-D476DDCBE6E2}"/>
              </a:ext>
            </a:extLst>
          </p:cNvPr>
          <p:cNvSpPr/>
          <p:nvPr/>
        </p:nvSpPr>
        <p:spPr>
          <a:xfrm>
            <a:off x="8190690" y="2976504"/>
            <a:ext cx="3496825" cy="3426488"/>
          </a:xfrm>
          <a:prstGeom prst="roundRect">
            <a:avLst/>
          </a:prstGeom>
          <a:noFill/>
          <a:ln w="381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617FD1-33CF-E2B1-D284-2916420F60C6}"/>
              </a:ext>
            </a:extLst>
          </p:cNvPr>
          <p:cNvSpPr txBox="1"/>
          <p:nvPr/>
        </p:nvSpPr>
        <p:spPr>
          <a:xfrm>
            <a:off x="1469829" y="3184901"/>
            <a:ext cx="158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25D160"/>
                </a:solidFill>
                <a:latin typeface="EdShed" pitchFamily="2" charset="0"/>
              </a:rPr>
              <a:t>2 Syllables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4B9873-CD89-141E-10AC-4D5813B817AA}"/>
              </a:ext>
            </a:extLst>
          </p:cNvPr>
          <p:cNvSpPr txBox="1"/>
          <p:nvPr/>
        </p:nvSpPr>
        <p:spPr>
          <a:xfrm>
            <a:off x="5305084" y="3184901"/>
            <a:ext cx="158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F139C4"/>
                </a:solidFill>
                <a:latin typeface="EdShed" pitchFamily="2" charset="0"/>
              </a:rPr>
              <a:t>3 Syllables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6AF41A-3730-45E4-B609-6B110E229818}"/>
              </a:ext>
            </a:extLst>
          </p:cNvPr>
          <p:cNvSpPr txBox="1"/>
          <p:nvPr/>
        </p:nvSpPr>
        <p:spPr>
          <a:xfrm>
            <a:off x="9148190" y="3184901"/>
            <a:ext cx="158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219CEE"/>
                </a:solidFill>
                <a:latin typeface="EdShed" pitchFamily="2" charset="0"/>
              </a:rPr>
              <a:t>4 Syllables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E143AB9E-0D5C-B03C-7583-93BDA4B7BCF3}"/>
              </a:ext>
            </a:extLst>
          </p:cNvPr>
          <p:cNvSpPr txBox="1">
            <a:spLocks/>
          </p:cNvSpPr>
          <p:nvPr/>
        </p:nvSpPr>
        <p:spPr>
          <a:xfrm>
            <a:off x="633837" y="1816363"/>
            <a:ext cx="1416157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ambitious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FE360F22-11E8-8A2A-F5C7-141CED4C2C33}"/>
              </a:ext>
            </a:extLst>
          </p:cNvPr>
          <p:cNvSpPr txBox="1">
            <a:spLocks/>
          </p:cNvSpPr>
          <p:nvPr/>
        </p:nvSpPr>
        <p:spPr>
          <a:xfrm>
            <a:off x="2993212" y="1816363"/>
            <a:ext cx="146302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melodious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4B737DFC-9F53-2CAE-40E6-2010F5AB5FA1}"/>
              </a:ext>
            </a:extLst>
          </p:cNvPr>
          <p:cNvSpPr txBox="1">
            <a:spLocks/>
          </p:cNvSpPr>
          <p:nvPr/>
        </p:nvSpPr>
        <p:spPr>
          <a:xfrm>
            <a:off x="3138123" y="2316080"/>
            <a:ext cx="117320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glorious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E3E988E3-9B03-49F2-55A2-53B664B48095}"/>
              </a:ext>
            </a:extLst>
          </p:cNvPr>
          <p:cNvSpPr txBox="1">
            <a:spLocks/>
          </p:cNvSpPr>
          <p:nvPr/>
        </p:nvSpPr>
        <p:spPr>
          <a:xfrm>
            <a:off x="5399459" y="1816363"/>
            <a:ext cx="139307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infectious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9AD43EB5-F2B0-D9F9-6586-BF2808CECF1C}"/>
              </a:ext>
            </a:extLst>
          </p:cNvPr>
          <p:cNvSpPr txBox="1">
            <a:spLocks/>
          </p:cNvSpPr>
          <p:nvPr/>
        </p:nvSpPr>
        <p:spPr>
          <a:xfrm>
            <a:off x="10147809" y="1816363"/>
            <a:ext cx="126945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fictitious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4CCE408-EFBB-9238-474A-424FE98DA606}"/>
              </a:ext>
            </a:extLst>
          </p:cNvPr>
          <p:cNvSpPr txBox="1">
            <a:spLocks/>
          </p:cNvSpPr>
          <p:nvPr/>
        </p:nvSpPr>
        <p:spPr>
          <a:xfrm>
            <a:off x="5400186" y="2316080"/>
            <a:ext cx="136665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nutritious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506091C0-5FC7-F2CB-1E51-48CBE3B1F099}"/>
              </a:ext>
            </a:extLst>
          </p:cNvPr>
          <p:cNvSpPr txBox="1">
            <a:spLocks/>
          </p:cNvSpPr>
          <p:nvPr/>
        </p:nvSpPr>
        <p:spPr>
          <a:xfrm>
            <a:off x="7636588" y="2316080"/>
            <a:ext cx="142423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victorious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8CD053D4-7EB3-D47F-02D9-842B54C1EB95}"/>
              </a:ext>
            </a:extLst>
          </p:cNvPr>
          <p:cNvSpPr txBox="1">
            <a:spLocks/>
          </p:cNvSpPr>
          <p:nvPr/>
        </p:nvSpPr>
        <p:spPr>
          <a:xfrm>
            <a:off x="10006906" y="2316080"/>
            <a:ext cx="1551257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mysterious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9B23B171-3ED5-EDA3-6371-BF4A431671BF}"/>
              </a:ext>
            </a:extLst>
          </p:cNvPr>
          <p:cNvSpPr txBox="1">
            <a:spLocks/>
          </p:cNvSpPr>
          <p:nvPr/>
        </p:nvSpPr>
        <p:spPr>
          <a:xfrm>
            <a:off x="7803901" y="1816363"/>
            <a:ext cx="109998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various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FADC5C3E-2284-E3B2-2816-A7FE483033C0}"/>
              </a:ext>
            </a:extLst>
          </p:cNvPr>
          <p:cNvSpPr txBox="1">
            <a:spLocks/>
          </p:cNvSpPr>
          <p:nvPr/>
        </p:nvSpPr>
        <p:spPr>
          <a:xfrm>
            <a:off x="716102" y="2316080"/>
            <a:ext cx="1251625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cautious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3C85A-0E75-FB69-AA54-B203CC1A09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3ED29-C638-0E08-75D1-915C122E0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ea typeface="Sassoon Infant 2023"/>
              </a:rPr>
              <a:t>Optional Activity Two</a:t>
            </a:r>
            <a:endParaRPr lang="en-GB" dirty="0">
              <a:ea typeface="Sassoon Infant 2023" panose="02000503030000020003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E850CD-8370-899C-9D53-CBDA793C0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2DC"/>
                </a:solidFill>
                <a:ea typeface="Sassoon Infant 2023"/>
              </a:rPr>
              <a:t>Can you sort the words according to the number of syllables?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C0C01-82DF-A1F3-8A0B-EDD6A65DFD63}"/>
              </a:ext>
            </a:extLst>
          </p:cNvPr>
          <p:cNvGrpSpPr/>
          <p:nvPr/>
        </p:nvGrpSpPr>
        <p:grpSpPr>
          <a:xfrm>
            <a:off x="5399459" y="3658148"/>
            <a:ext cx="1416157" cy="2573939"/>
            <a:chOff x="5399459" y="3658148"/>
            <a:chExt cx="1416157" cy="2573939"/>
          </a:xfrm>
        </p:grpSpPr>
        <p:sp>
          <p:nvSpPr>
            <p:cNvPr id="6" name="Text Placeholder 1">
              <a:extLst>
                <a:ext uri="{FF2B5EF4-FFF2-40B4-BE49-F238E27FC236}">
                  <a16:creationId xmlns:a16="http://schemas.microsoft.com/office/drawing/2014/main" id="{48B9E1CF-013E-2F3E-7CBB-72FBBF187F80}"/>
                </a:ext>
              </a:extLst>
            </p:cNvPr>
            <p:cNvSpPr txBox="1">
              <a:spLocks/>
            </p:cNvSpPr>
            <p:nvPr/>
          </p:nvSpPr>
          <p:spPr>
            <a:xfrm>
              <a:off x="5399459" y="4509982"/>
              <a:ext cx="1416157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ambitious</a:t>
              </a:r>
            </a:p>
          </p:txBody>
        </p:sp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1088EE9D-51AB-B857-91D0-DB827F7AE675}"/>
                </a:ext>
              </a:extLst>
            </p:cNvPr>
            <p:cNvSpPr txBox="1">
              <a:spLocks/>
            </p:cNvSpPr>
            <p:nvPr/>
          </p:nvSpPr>
          <p:spPr>
            <a:xfrm>
              <a:off x="5525076" y="4935899"/>
              <a:ext cx="1173206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glorious</a:t>
              </a: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D92AC379-75E1-0DF8-FB20-1E2B0D6AB9F3}"/>
                </a:ext>
              </a:extLst>
            </p:cNvPr>
            <p:cNvSpPr txBox="1">
              <a:spLocks/>
            </p:cNvSpPr>
            <p:nvPr/>
          </p:nvSpPr>
          <p:spPr>
            <a:xfrm>
              <a:off x="5416376" y="3658148"/>
              <a:ext cx="1393074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infectious</a:t>
              </a: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8BEF00AA-7B6D-87B5-5565-BEF2D440A846}"/>
                </a:ext>
              </a:extLst>
            </p:cNvPr>
            <p:cNvSpPr txBox="1">
              <a:spLocks/>
            </p:cNvSpPr>
            <p:nvPr/>
          </p:nvSpPr>
          <p:spPr>
            <a:xfrm>
              <a:off x="5474804" y="5787735"/>
              <a:ext cx="1269450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fictitious</a:t>
              </a:r>
            </a:p>
          </p:txBody>
        </p:sp>
        <p:sp>
          <p:nvSpPr>
            <p:cNvPr id="31" name="Text Placeholder 1">
              <a:extLst>
                <a:ext uri="{FF2B5EF4-FFF2-40B4-BE49-F238E27FC236}">
                  <a16:creationId xmlns:a16="http://schemas.microsoft.com/office/drawing/2014/main" id="{A47A9A5C-F466-E8C2-1F38-D68125E0A74B}"/>
                </a:ext>
              </a:extLst>
            </p:cNvPr>
            <p:cNvSpPr txBox="1">
              <a:spLocks/>
            </p:cNvSpPr>
            <p:nvPr/>
          </p:nvSpPr>
          <p:spPr>
            <a:xfrm>
              <a:off x="5427387" y="4084065"/>
              <a:ext cx="1366656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nutritious</a:t>
              </a: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D549C1B8-994D-D8AA-0381-8CADFE4CB414}"/>
                </a:ext>
              </a:extLst>
            </p:cNvPr>
            <p:cNvSpPr txBox="1">
              <a:spLocks/>
            </p:cNvSpPr>
            <p:nvPr/>
          </p:nvSpPr>
          <p:spPr>
            <a:xfrm>
              <a:off x="5563245" y="5361816"/>
              <a:ext cx="1099981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various</a:t>
              </a:r>
            </a:p>
          </p:txBody>
        </p:sp>
      </p:grp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6BB208E6-8AF4-6EF3-925E-DD15B686F7AF}"/>
              </a:ext>
            </a:extLst>
          </p:cNvPr>
          <p:cNvSpPr txBox="1">
            <a:spLocks/>
          </p:cNvSpPr>
          <p:nvPr/>
        </p:nvSpPr>
        <p:spPr>
          <a:xfrm>
            <a:off x="1634927" y="4546415"/>
            <a:ext cx="1251625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cautious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F6D8A-52CF-4745-C4F7-0A279E8F0293}"/>
              </a:ext>
            </a:extLst>
          </p:cNvPr>
          <p:cNvGrpSpPr/>
          <p:nvPr/>
        </p:nvGrpSpPr>
        <p:grpSpPr>
          <a:xfrm>
            <a:off x="9178756" y="4084065"/>
            <a:ext cx="1551257" cy="1632425"/>
            <a:chOff x="9393658" y="3972872"/>
            <a:chExt cx="1551257" cy="1632425"/>
          </a:xfrm>
        </p:grpSpPr>
        <p:sp>
          <p:nvSpPr>
            <p:cNvPr id="63" name="Text Placeholder 1">
              <a:extLst>
                <a:ext uri="{FF2B5EF4-FFF2-40B4-BE49-F238E27FC236}">
                  <a16:creationId xmlns:a16="http://schemas.microsoft.com/office/drawing/2014/main" id="{FECA0DDF-E275-597C-C93C-98E7ECAF5E1E}"/>
                </a:ext>
              </a:extLst>
            </p:cNvPr>
            <p:cNvSpPr txBox="1">
              <a:spLocks/>
            </p:cNvSpPr>
            <p:nvPr/>
          </p:nvSpPr>
          <p:spPr>
            <a:xfrm>
              <a:off x="9443640" y="3972872"/>
              <a:ext cx="1463028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melodious</a:t>
              </a:r>
            </a:p>
          </p:txBody>
        </p:sp>
        <p:sp>
          <p:nvSpPr>
            <p:cNvPr id="65" name="Text Placeholder 1">
              <a:extLst>
                <a:ext uri="{FF2B5EF4-FFF2-40B4-BE49-F238E27FC236}">
                  <a16:creationId xmlns:a16="http://schemas.microsoft.com/office/drawing/2014/main" id="{87858A70-1006-6C60-DF4D-AEECB3F23E0C}"/>
                </a:ext>
              </a:extLst>
            </p:cNvPr>
            <p:cNvSpPr txBox="1">
              <a:spLocks/>
            </p:cNvSpPr>
            <p:nvPr/>
          </p:nvSpPr>
          <p:spPr>
            <a:xfrm>
              <a:off x="9459788" y="4566908"/>
              <a:ext cx="1424236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victorious</a:t>
              </a:r>
            </a:p>
          </p:txBody>
        </p:sp>
        <p:sp>
          <p:nvSpPr>
            <p:cNvPr id="67" name="Text Placeholder 1">
              <a:extLst>
                <a:ext uri="{FF2B5EF4-FFF2-40B4-BE49-F238E27FC236}">
                  <a16:creationId xmlns:a16="http://schemas.microsoft.com/office/drawing/2014/main" id="{5D581DDA-7978-5C74-3674-CC2B45688F3B}"/>
                </a:ext>
              </a:extLst>
            </p:cNvPr>
            <p:cNvSpPr txBox="1">
              <a:spLocks/>
            </p:cNvSpPr>
            <p:nvPr/>
          </p:nvSpPr>
          <p:spPr>
            <a:xfrm>
              <a:off x="9393658" y="5160945"/>
              <a:ext cx="1551257" cy="44435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3760"/>
                  </a:solidFill>
                  <a:latin typeface="EdShed" pitchFamily="2" charset="77"/>
                </a:rPr>
                <a:t>mysterious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6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Three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0C1BE0-846E-44E6-33CD-FC91D3C6B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2DC"/>
                </a:solidFill>
                <a:latin typeface="EdShed" pitchFamily="2" charset="77"/>
              </a:rPr>
              <a:t>Which word matches each description?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FE5BEE7-1916-F64E-8529-27C93C5D30D9}"/>
              </a:ext>
            </a:extLst>
          </p:cNvPr>
          <p:cNvSpPr txBox="1">
            <a:spLocks/>
          </p:cNvSpPr>
          <p:nvPr/>
        </p:nvSpPr>
        <p:spPr>
          <a:xfrm>
            <a:off x="1267043" y="2008610"/>
            <a:ext cx="247574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Sounding musical.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F35AF0F-0A5F-E20D-1F2B-B52C4C5D9711}"/>
              </a:ext>
            </a:extLst>
          </p:cNvPr>
          <p:cNvSpPr txBox="1">
            <a:spLocks/>
          </p:cNvSpPr>
          <p:nvPr/>
        </p:nvSpPr>
        <p:spPr>
          <a:xfrm>
            <a:off x="6662885" y="3410962"/>
            <a:ext cx="1973263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Not factual, imaginary.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66F0401-0A65-04A4-94E7-7BD0447FB647}"/>
              </a:ext>
            </a:extLst>
          </p:cNvPr>
          <p:cNvSpPr txBox="1">
            <a:spLocks/>
          </p:cNvSpPr>
          <p:nvPr/>
        </p:nvSpPr>
        <p:spPr>
          <a:xfrm>
            <a:off x="4600739" y="5114330"/>
            <a:ext cx="3228028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Difficult to understand or explain; strange.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76DB5F4-5DAE-6AA4-857B-594632A76EC1}"/>
              </a:ext>
            </a:extLst>
          </p:cNvPr>
          <p:cNvSpPr txBox="1">
            <a:spLocks/>
          </p:cNvSpPr>
          <p:nvPr/>
        </p:nvSpPr>
        <p:spPr>
          <a:xfrm>
            <a:off x="7861393" y="2010196"/>
            <a:ext cx="3151358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Being triumphant.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44391DE-1CD1-AD50-F300-BE63F9CD1118}"/>
              </a:ext>
            </a:extLst>
          </p:cNvPr>
          <p:cNvSpPr txBox="1">
            <a:spLocks/>
          </p:cNvSpPr>
          <p:nvPr/>
        </p:nvSpPr>
        <p:spPr>
          <a:xfrm>
            <a:off x="330098" y="3410962"/>
            <a:ext cx="2970836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Determined to succeed.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7EEBD96-963A-B734-1101-ECC43F72A3D9}"/>
              </a:ext>
            </a:extLst>
          </p:cNvPr>
          <p:cNvSpPr txBox="1">
            <a:spLocks/>
          </p:cNvSpPr>
          <p:nvPr/>
        </p:nvSpPr>
        <p:spPr>
          <a:xfrm>
            <a:off x="8366917" y="5115214"/>
            <a:ext cx="2645834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Being careful to avoid danger.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07D1BEA-A9B4-8584-E3A3-F5300D07A847}"/>
              </a:ext>
            </a:extLst>
          </p:cNvPr>
          <p:cNvSpPr txBox="1">
            <a:spLocks/>
          </p:cNvSpPr>
          <p:nvPr/>
        </p:nvSpPr>
        <p:spPr>
          <a:xfrm>
            <a:off x="4756953" y="2008610"/>
            <a:ext cx="2525179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  <a:ea typeface="Source Sans Pro"/>
              </a:rPr>
              <a:t>Very good for you.</a:t>
            </a:r>
            <a:endParaRPr lang="en-US" sz="24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1577599-8276-7A41-45C5-DBB99D76BCFC}"/>
              </a:ext>
            </a:extLst>
          </p:cNvPr>
          <p:cNvSpPr txBox="1">
            <a:spLocks/>
          </p:cNvSpPr>
          <p:nvPr/>
        </p:nvSpPr>
        <p:spPr>
          <a:xfrm>
            <a:off x="3691751" y="3410962"/>
            <a:ext cx="2343521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Several different options.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D1163EAF-E3E4-2DAF-D6F9-F13A9E10495F}"/>
              </a:ext>
            </a:extLst>
          </p:cNvPr>
          <p:cNvSpPr txBox="1">
            <a:spLocks/>
          </p:cNvSpPr>
          <p:nvPr/>
        </p:nvSpPr>
        <p:spPr>
          <a:xfrm>
            <a:off x="9355862" y="3427563"/>
            <a:ext cx="2212391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Likely to spread a disease.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527E9F17-40AB-FAE6-8BC8-28CB251DE01B}"/>
              </a:ext>
            </a:extLst>
          </p:cNvPr>
          <p:cNvSpPr txBox="1">
            <a:spLocks/>
          </p:cNvSpPr>
          <p:nvPr/>
        </p:nvSpPr>
        <p:spPr>
          <a:xfrm>
            <a:off x="1789545" y="5114330"/>
            <a:ext cx="2127179" cy="790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77"/>
              </a:rPr>
              <a:t>Bringing fame or admiration.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6B9CA07-91D2-4B89-F8C8-6BDDAD52C289}"/>
              </a:ext>
            </a:extLst>
          </p:cNvPr>
          <p:cNvSpPr txBox="1">
            <a:spLocks/>
          </p:cNvSpPr>
          <p:nvPr/>
        </p:nvSpPr>
        <p:spPr>
          <a:xfrm>
            <a:off x="1789545" y="2452962"/>
            <a:ext cx="146302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melodious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92E8E3B2-C7A7-58CF-88ED-08752FBF9B65}"/>
              </a:ext>
            </a:extLst>
          </p:cNvPr>
          <p:cNvSpPr txBox="1">
            <a:spLocks/>
          </p:cNvSpPr>
          <p:nvPr/>
        </p:nvSpPr>
        <p:spPr>
          <a:xfrm>
            <a:off x="6773236" y="4253587"/>
            <a:ext cx="1752560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fictitious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4FA16F31-0A7C-1187-5BED-6A4B393E5289}"/>
              </a:ext>
            </a:extLst>
          </p:cNvPr>
          <p:cNvSpPr txBox="1">
            <a:spLocks/>
          </p:cNvSpPr>
          <p:nvPr/>
        </p:nvSpPr>
        <p:spPr>
          <a:xfrm>
            <a:off x="5439124" y="5929484"/>
            <a:ext cx="155125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mysterious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0DA1CEF1-2FFF-7DB8-947D-9208449BA83A}"/>
              </a:ext>
            </a:extLst>
          </p:cNvPr>
          <p:cNvSpPr txBox="1">
            <a:spLocks/>
          </p:cNvSpPr>
          <p:nvPr/>
        </p:nvSpPr>
        <p:spPr>
          <a:xfrm>
            <a:off x="8724953" y="2461684"/>
            <a:ext cx="142423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victorious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9F7EC09F-D4F4-5CED-D181-2B09FC1F351D}"/>
              </a:ext>
            </a:extLst>
          </p:cNvPr>
          <p:cNvSpPr txBox="1">
            <a:spLocks/>
          </p:cNvSpPr>
          <p:nvPr/>
        </p:nvSpPr>
        <p:spPr>
          <a:xfrm>
            <a:off x="877444" y="4250901"/>
            <a:ext cx="1876144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ambitious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5FF85E35-C0CD-CF53-DE5B-CA334BE48AE5}"/>
              </a:ext>
            </a:extLst>
          </p:cNvPr>
          <p:cNvSpPr txBox="1">
            <a:spLocks/>
          </p:cNvSpPr>
          <p:nvPr/>
        </p:nvSpPr>
        <p:spPr>
          <a:xfrm>
            <a:off x="9064021" y="5929484"/>
            <a:ext cx="1251625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cautious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D30D7803-4BE1-B52F-A55B-298F540F9C6C}"/>
              </a:ext>
            </a:extLst>
          </p:cNvPr>
          <p:cNvSpPr txBox="1">
            <a:spLocks/>
          </p:cNvSpPr>
          <p:nvPr/>
        </p:nvSpPr>
        <p:spPr>
          <a:xfrm>
            <a:off x="5336214" y="2454169"/>
            <a:ext cx="136665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nutritious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D6CE049A-DD7B-FEB7-10CF-F65B328290A5}"/>
              </a:ext>
            </a:extLst>
          </p:cNvPr>
          <p:cNvSpPr txBox="1">
            <a:spLocks/>
          </p:cNvSpPr>
          <p:nvPr/>
        </p:nvSpPr>
        <p:spPr>
          <a:xfrm>
            <a:off x="4313521" y="4247970"/>
            <a:ext cx="109998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various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FB490252-C2DB-C7CB-2E64-31FEDED37AB8}"/>
              </a:ext>
            </a:extLst>
          </p:cNvPr>
          <p:cNvSpPr txBox="1">
            <a:spLocks/>
          </p:cNvSpPr>
          <p:nvPr/>
        </p:nvSpPr>
        <p:spPr>
          <a:xfrm>
            <a:off x="9724518" y="4265455"/>
            <a:ext cx="139307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infectious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BDC8E92B-6554-D9AD-95CD-7125365C080E}"/>
              </a:ext>
            </a:extLst>
          </p:cNvPr>
          <p:cNvSpPr txBox="1">
            <a:spLocks/>
          </p:cNvSpPr>
          <p:nvPr/>
        </p:nvSpPr>
        <p:spPr>
          <a:xfrm>
            <a:off x="2266531" y="5929484"/>
            <a:ext cx="117320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77"/>
              </a:rPr>
              <a:t>glorious</a:t>
            </a:r>
            <a:endParaRPr lang="en-US" sz="2400" b="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349B6-36E8-1D8C-74E5-4B32F0DB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1EDA3-BEF2-E655-526B-62DE1F55FA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01151-857C-7DC8-09C8-9853777301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  <a:latin typeface="EdShed" pitchFamily="2" charset="77"/>
              </a:rPr>
              <a:t>Can you unscramble the words? </a:t>
            </a:r>
          </a:p>
          <a:p>
            <a:r>
              <a:rPr lang="en-US" dirty="0">
                <a:solidFill>
                  <a:schemeClr val="tx1"/>
                </a:solidFill>
                <a:latin typeface="EdShed" pitchFamily="2" charset="77"/>
              </a:rPr>
              <a:t>Digraphs have been kept together and underlined.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916B0-ABF7-6F9E-2782-C3EA00E8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Four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4807069-2926-507F-7CAB-DAAF171AAA17}"/>
              </a:ext>
            </a:extLst>
          </p:cNvPr>
          <p:cNvSpPr txBox="1">
            <a:spLocks/>
          </p:cNvSpPr>
          <p:nvPr/>
        </p:nvSpPr>
        <p:spPr>
          <a:xfrm>
            <a:off x="3636504" y="3705248"/>
            <a:ext cx="1821589" cy="4535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v r i 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5F81B43-DDC0-DE1C-B197-6AC4ECA786B7}"/>
              </a:ext>
            </a:extLst>
          </p:cNvPr>
          <p:cNvSpPr txBox="1">
            <a:spLocks/>
          </p:cNvSpPr>
          <p:nvPr/>
        </p:nvSpPr>
        <p:spPr>
          <a:xfrm>
            <a:off x="3313757" y="5297438"/>
            <a:ext cx="2467086" cy="4535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i t r i 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v o s c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5975E5C-E3B2-E0D6-AFF4-FBBBEEBD9AE5}"/>
              </a:ext>
            </a:extLst>
          </p:cNvPr>
          <p:cNvSpPr txBox="1">
            <a:spLocks/>
          </p:cNvSpPr>
          <p:nvPr/>
        </p:nvSpPr>
        <p:spPr>
          <a:xfrm>
            <a:off x="6236682" y="3705247"/>
            <a:ext cx="2651944" cy="4535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y t m i 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r s 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A222874-7CCB-EFC4-9EBF-90843BB840BD}"/>
              </a:ext>
            </a:extLst>
          </p:cNvPr>
          <p:cNvSpPr txBox="1">
            <a:spLocks/>
          </p:cNvSpPr>
          <p:nvPr/>
        </p:nvSpPr>
        <p:spPr>
          <a:xfrm>
            <a:off x="792389" y="2117054"/>
            <a:ext cx="1982723" cy="4535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g r i 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l o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1426DF1-A697-A22C-0FE1-DDF353698E5D}"/>
              </a:ext>
            </a:extLst>
          </p:cNvPr>
          <p:cNvSpPr txBox="1">
            <a:spLocks/>
          </p:cNvSpPr>
          <p:nvPr/>
        </p:nvSpPr>
        <p:spPr>
          <a:xfrm>
            <a:off x="556461" y="3702170"/>
            <a:ext cx="245458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l d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m i o 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76268E9-E9E9-770B-A979-9D47110A7B64}"/>
              </a:ext>
            </a:extLst>
          </p:cNvPr>
          <p:cNvSpPr txBox="1">
            <a:spLocks/>
          </p:cNvSpPr>
          <p:nvPr/>
        </p:nvSpPr>
        <p:spPr>
          <a:xfrm>
            <a:off x="9381843" y="3697069"/>
            <a:ext cx="209493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t i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c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a u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F829A196-E184-4A75-5F14-A2F748118756}"/>
              </a:ext>
            </a:extLst>
          </p:cNvPr>
          <p:cNvSpPr txBox="1">
            <a:spLocks/>
          </p:cNvSpPr>
          <p:nvPr/>
        </p:nvSpPr>
        <p:spPr>
          <a:xfrm>
            <a:off x="6342063" y="2113977"/>
            <a:ext cx="244118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t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t i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u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n r i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61974F7-C3DE-BF08-2776-43045C65F3A5}"/>
              </a:ext>
            </a:extLst>
          </p:cNvPr>
          <p:cNvSpPr txBox="1">
            <a:spLocks/>
          </p:cNvSpPr>
          <p:nvPr/>
        </p:nvSpPr>
        <p:spPr>
          <a:xfrm>
            <a:off x="3325683" y="2109982"/>
            <a:ext cx="244323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 n e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t i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 s i f 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83AF77A-9BB3-7503-CC65-8CFC91E8508A}"/>
              </a:ext>
            </a:extLst>
          </p:cNvPr>
          <p:cNvSpPr txBox="1">
            <a:spLocks/>
          </p:cNvSpPr>
          <p:nvPr/>
        </p:nvSpPr>
        <p:spPr>
          <a:xfrm>
            <a:off x="9230487" y="2109982"/>
            <a:ext cx="239764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b i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s m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t i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a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41F92D2E-20EE-24D9-1631-F243A4D571AE}"/>
              </a:ext>
            </a:extLst>
          </p:cNvPr>
          <p:cNvSpPr txBox="1">
            <a:spLocks/>
          </p:cNvSpPr>
          <p:nvPr/>
        </p:nvSpPr>
        <p:spPr>
          <a:xfrm>
            <a:off x="6415160" y="5297438"/>
            <a:ext cx="2294987" cy="4535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f c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t i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</a:t>
            </a:r>
            <a:r>
              <a:rPr lang="en-US" sz="2800" b="0" u="sng" dirty="0">
                <a:solidFill>
                  <a:schemeClr val="tx1"/>
                </a:solidFill>
                <a:latin typeface="EdShed" pitchFamily="2" charset="77"/>
              </a:rPr>
              <a:t>o u</a:t>
            </a:r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 i s i t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242D90A-90E2-59CC-5E9E-A638B48877B3}"/>
              </a:ext>
            </a:extLst>
          </p:cNvPr>
          <p:cNvSpPr txBox="1">
            <a:spLocks/>
          </p:cNvSpPr>
          <p:nvPr/>
        </p:nvSpPr>
        <p:spPr>
          <a:xfrm>
            <a:off x="1112765" y="2618694"/>
            <a:ext cx="134197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glorious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8ECC50E-02E9-824D-5E75-B9F5E2974236}"/>
              </a:ext>
            </a:extLst>
          </p:cNvPr>
          <p:cNvSpPr txBox="1">
            <a:spLocks/>
          </p:cNvSpPr>
          <p:nvPr/>
        </p:nvSpPr>
        <p:spPr>
          <a:xfrm>
            <a:off x="9616587" y="2621474"/>
            <a:ext cx="162544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ambitious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703E0BEC-70B7-C276-C4D5-055EFDDB06E6}"/>
              </a:ext>
            </a:extLst>
          </p:cNvPr>
          <p:cNvSpPr txBox="1">
            <a:spLocks/>
          </p:cNvSpPr>
          <p:nvPr/>
        </p:nvSpPr>
        <p:spPr>
          <a:xfrm>
            <a:off x="3747593" y="2618694"/>
            <a:ext cx="159941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infectious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0A566B11-75FD-57E4-BB4D-4DCF0B325A63}"/>
              </a:ext>
            </a:extLst>
          </p:cNvPr>
          <p:cNvSpPr txBox="1">
            <a:spLocks/>
          </p:cNvSpPr>
          <p:nvPr/>
        </p:nvSpPr>
        <p:spPr>
          <a:xfrm>
            <a:off x="943618" y="4208562"/>
            <a:ext cx="168026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melodious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1D6E7C12-1680-582A-D025-1FEF541DE552}"/>
              </a:ext>
            </a:extLst>
          </p:cNvPr>
          <p:cNvSpPr txBox="1">
            <a:spLocks/>
          </p:cNvSpPr>
          <p:nvPr/>
        </p:nvSpPr>
        <p:spPr>
          <a:xfrm>
            <a:off x="3728902" y="5800753"/>
            <a:ext cx="163679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victorious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999EDC9B-7F4D-6F6C-DB11-8684301A2E94}"/>
              </a:ext>
            </a:extLst>
          </p:cNvPr>
          <p:cNvSpPr txBox="1">
            <a:spLocks/>
          </p:cNvSpPr>
          <p:nvPr/>
        </p:nvSpPr>
        <p:spPr>
          <a:xfrm>
            <a:off x="3919018" y="4208563"/>
            <a:ext cx="125656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various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27399491-AFF0-9327-8FE7-634A756F355D}"/>
              </a:ext>
            </a:extLst>
          </p:cNvPr>
          <p:cNvSpPr txBox="1">
            <a:spLocks/>
          </p:cNvSpPr>
          <p:nvPr/>
        </p:nvSpPr>
        <p:spPr>
          <a:xfrm>
            <a:off x="6835498" y="5800753"/>
            <a:ext cx="145430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fictitious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2279A107-7F2B-1ADC-1F51-261462216A18}"/>
              </a:ext>
            </a:extLst>
          </p:cNvPr>
          <p:cNvSpPr txBox="1">
            <a:spLocks/>
          </p:cNvSpPr>
          <p:nvPr/>
        </p:nvSpPr>
        <p:spPr>
          <a:xfrm>
            <a:off x="9713184" y="4208561"/>
            <a:ext cx="143225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cautious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75810AA6-1D19-1D54-DEEC-E93EA3609FC1}"/>
              </a:ext>
            </a:extLst>
          </p:cNvPr>
          <p:cNvSpPr txBox="1">
            <a:spLocks/>
          </p:cNvSpPr>
          <p:nvPr/>
        </p:nvSpPr>
        <p:spPr>
          <a:xfrm>
            <a:off x="6777887" y="2618694"/>
            <a:ext cx="156953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nutritious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C98B104E-19B2-4C97-659D-E4A894D4CCAE}"/>
              </a:ext>
            </a:extLst>
          </p:cNvPr>
          <p:cNvSpPr txBox="1">
            <a:spLocks/>
          </p:cNvSpPr>
          <p:nvPr/>
        </p:nvSpPr>
        <p:spPr>
          <a:xfrm>
            <a:off x="6670325" y="4208562"/>
            <a:ext cx="178465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77"/>
              </a:rPr>
              <a:t>mysterious</a:t>
            </a:r>
          </a:p>
        </p:txBody>
      </p:sp>
    </p:spTree>
    <p:extLst>
      <p:ext uri="{BB962C8B-B14F-4D97-AF65-F5344CB8AC3E}">
        <p14:creationId xmlns:p14="http://schemas.microsoft.com/office/powerpoint/2010/main" val="29784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Words ending ‘-tious’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3423312" y="2456728"/>
            <a:ext cx="5345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72DC"/>
                </a:solidFill>
                <a:latin typeface="EdShed" pitchFamily="2" charset="77"/>
              </a:rPr>
              <a:t>Which of this week’s words does this apply to?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F5FD0-FACB-849D-2B5A-0969E7F9DEFE}"/>
              </a:ext>
            </a:extLst>
          </p:cNvPr>
          <p:cNvSpPr txBox="1"/>
          <p:nvPr/>
        </p:nvSpPr>
        <p:spPr>
          <a:xfrm>
            <a:off x="703754" y="1891077"/>
            <a:ext cx="107844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Look closely; words with a /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shus</a:t>
            </a:r>
            <a:r>
              <a:rPr lang="en-GB" sz="2000" dirty="0">
                <a:latin typeface="EdShed" pitchFamily="2" charset="77"/>
              </a:rPr>
              <a:t>/ sound end with ‘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-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tious</a:t>
            </a:r>
            <a:r>
              <a:rPr lang="en-GB" sz="2000" dirty="0">
                <a:latin typeface="EdShed" pitchFamily="2" charset="77"/>
              </a:rPr>
              <a:t>’. The noun form of these words ends in ‘-</a:t>
            </a:r>
            <a:r>
              <a:rPr lang="en-GB" sz="2000" dirty="0" err="1">
                <a:latin typeface="EdShed" pitchFamily="2" charset="77"/>
              </a:rPr>
              <a:t>tion</a:t>
            </a:r>
            <a:r>
              <a:rPr lang="en-GB" sz="2000" dirty="0">
                <a:latin typeface="EdShed" pitchFamily="2" charset="77"/>
              </a:rPr>
              <a:t>’.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F15717D-7DE9-FA47-8205-E0FEFF518A44}"/>
              </a:ext>
            </a:extLst>
          </p:cNvPr>
          <p:cNvSpPr txBox="1">
            <a:spLocks/>
          </p:cNvSpPr>
          <p:nvPr/>
        </p:nvSpPr>
        <p:spPr>
          <a:xfrm>
            <a:off x="9223941" y="4682007"/>
            <a:ext cx="1781162" cy="490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ambi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8E2C7D1-E1E3-E244-E03F-05DAEDDD582F}"/>
              </a:ext>
            </a:extLst>
          </p:cNvPr>
          <p:cNvSpPr txBox="1">
            <a:spLocks/>
          </p:cNvSpPr>
          <p:nvPr/>
        </p:nvSpPr>
        <p:spPr>
          <a:xfrm>
            <a:off x="9329756" y="5175178"/>
            <a:ext cx="1569533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nutri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0530E5A-CB17-D531-AE7D-A71E8A424D03}"/>
              </a:ext>
            </a:extLst>
          </p:cNvPr>
          <p:cNvSpPr txBox="1">
            <a:spLocks/>
          </p:cNvSpPr>
          <p:nvPr/>
        </p:nvSpPr>
        <p:spPr>
          <a:xfrm>
            <a:off x="9285510" y="5668348"/>
            <a:ext cx="1658025" cy="490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ficti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37112E-76FE-CA12-270C-4F69C5254488}"/>
              </a:ext>
            </a:extLst>
          </p:cNvPr>
          <p:cNvGrpSpPr/>
          <p:nvPr/>
        </p:nvGrpSpPr>
        <p:grpSpPr>
          <a:xfrm>
            <a:off x="6264314" y="4182436"/>
            <a:ext cx="1636112" cy="1964816"/>
            <a:chOff x="3963876" y="4466542"/>
            <a:chExt cx="1636112" cy="1964816"/>
          </a:xfrm>
        </p:grpSpPr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9101CE35-8249-69DB-A8A1-51E0CA98CEE5}"/>
                </a:ext>
              </a:extLst>
            </p:cNvPr>
            <p:cNvSpPr txBox="1">
              <a:spLocks/>
            </p:cNvSpPr>
            <p:nvPr/>
          </p:nvSpPr>
          <p:spPr>
            <a:xfrm>
              <a:off x="3963876" y="4963846"/>
              <a:ext cx="1636112" cy="490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ambi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tion</a:t>
              </a: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8397F861-F49A-899C-9AEE-D189517F561F}"/>
                </a:ext>
              </a:extLst>
            </p:cNvPr>
            <p:cNvSpPr txBox="1">
              <a:spLocks/>
            </p:cNvSpPr>
            <p:nvPr/>
          </p:nvSpPr>
          <p:spPr>
            <a:xfrm>
              <a:off x="3972303" y="5455150"/>
              <a:ext cx="1604200" cy="496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nutri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tion</a:t>
              </a:r>
            </a:p>
          </p:txBody>
        </p: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96FE84F6-9734-E0F7-DF90-FCB366B4E48D}"/>
                </a:ext>
              </a:extLst>
            </p:cNvPr>
            <p:cNvSpPr txBox="1">
              <a:spLocks/>
            </p:cNvSpPr>
            <p:nvPr/>
          </p:nvSpPr>
          <p:spPr>
            <a:xfrm>
              <a:off x="4146641" y="5940454"/>
              <a:ext cx="1248560" cy="490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fic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tion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9B7DF8B-2301-8728-C141-6BDBF4105CC5}"/>
                </a:ext>
              </a:extLst>
            </p:cNvPr>
            <p:cNvSpPr txBox="1">
              <a:spLocks/>
            </p:cNvSpPr>
            <p:nvPr/>
          </p:nvSpPr>
          <p:spPr>
            <a:xfrm>
              <a:off x="4016865" y="4466542"/>
              <a:ext cx="1455532" cy="490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cau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tion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7DA5B50-7144-FF28-AB39-7D6AE61C7DC0}"/>
              </a:ext>
            </a:extLst>
          </p:cNvPr>
          <p:cNvSpPr txBox="1">
            <a:spLocks/>
          </p:cNvSpPr>
          <p:nvPr/>
        </p:nvSpPr>
        <p:spPr>
          <a:xfrm>
            <a:off x="9338231" y="4188836"/>
            <a:ext cx="1552582" cy="490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cau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BA6337-C4BC-BC7C-5513-CFB2CD02230D}"/>
              </a:ext>
            </a:extLst>
          </p:cNvPr>
          <p:cNvGrpSpPr/>
          <p:nvPr/>
        </p:nvGrpSpPr>
        <p:grpSpPr>
          <a:xfrm>
            <a:off x="8752006" y="2992925"/>
            <a:ext cx="2674717" cy="3309021"/>
            <a:chOff x="3420099" y="3390986"/>
            <a:chExt cx="2674717" cy="330902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AC8D557-CDBA-EB52-AC44-96924673AAB5}"/>
                </a:ext>
              </a:extLst>
            </p:cNvPr>
            <p:cNvSpPr/>
            <p:nvPr/>
          </p:nvSpPr>
          <p:spPr>
            <a:xfrm>
              <a:off x="3420099" y="3865627"/>
              <a:ext cx="2674717" cy="2834380"/>
            </a:xfrm>
            <a:prstGeom prst="roundRect">
              <a:avLst/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F5C254-BE38-ABAA-ED6F-5C380D8635C4}"/>
                </a:ext>
              </a:extLst>
            </p:cNvPr>
            <p:cNvSpPr txBox="1"/>
            <p:nvPr/>
          </p:nvSpPr>
          <p:spPr>
            <a:xfrm>
              <a:off x="3862956" y="3390986"/>
              <a:ext cx="1810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5D160"/>
                  </a:solidFill>
                  <a:latin typeface="EdShed" pitchFamily="2" charset="77"/>
                  <a:ea typeface="Sassoon Infant 2023" panose="02000503030000020003" pitchFamily="2" charset="0"/>
                </a:rPr>
                <a:t>adjective form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1BA1B-B774-7244-883C-7E40FA8DF5BD}"/>
              </a:ext>
            </a:extLst>
          </p:cNvPr>
          <p:cNvGrpSpPr/>
          <p:nvPr/>
        </p:nvGrpSpPr>
        <p:grpSpPr>
          <a:xfrm>
            <a:off x="5726163" y="2992925"/>
            <a:ext cx="2674717" cy="3309021"/>
            <a:chOff x="6510632" y="3425291"/>
            <a:chExt cx="2674717" cy="330902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E34044D-DC36-651C-1FCE-1F673932CC7B}"/>
                </a:ext>
              </a:extLst>
            </p:cNvPr>
            <p:cNvSpPr/>
            <p:nvPr/>
          </p:nvSpPr>
          <p:spPr>
            <a:xfrm>
              <a:off x="6510632" y="3899932"/>
              <a:ext cx="2674717" cy="2834380"/>
            </a:xfrm>
            <a:prstGeom prst="roundRect">
              <a:avLst/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70BFE-5D58-19E1-F46E-953E96176211}"/>
                </a:ext>
              </a:extLst>
            </p:cNvPr>
            <p:cNvSpPr txBox="1"/>
            <p:nvPr/>
          </p:nvSpPr>
          <p:spPr>
            <a:xfrm>
              <a:off x="7177934" y="3425291"/>
              <a:ext cx="1340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19CEE"/>
                  </a:solidFill>
                  <a:latin typeface="EdShed" pitchFamily="2" charset="77"/>
                  <a:ea typeface="Sassoon Infant 2023" panose="02000503030000020003" pitchFamily="2" charset="0"/>
                </a:rPr>
                <a:t>noun form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66EF47D-4C84-3869-A444-9883842D2245}"/>
              </a:ext>
            </a:extLst>
          </p:cNvPr>
          <p:cNvSpPr txBox="1">
            <a:spLocks/>
          </p:cNvSpPr>
          <p:nvPr/>
        </p:nvSpPr>
        <p:spPr>
          <a:xfrm>
            <a:off x="6338514" y="3724876"/>
            <a:ext cx="1450012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77"/>
              </a:rPr>
              <a:t>infec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tion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2A4AF29-EBD2-2AB5-3E7B-3C75A4FD2039}"/>
              </a:ext>
            </a:extLst>
          </p:cNvPr>
          <p:cNvSpPr txBox="1">
            <a:spLocks/>
          </p:cNvSpPr>
          <p:nvPr/>
        </p:nvSpPr>
        <p:spPr>
          <a:xfrm>
            <a:off x="9314815" y="3730131"/>
            <a:ext cx="1599413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infec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9BF76D-1A54-352D-BE36-C9A283640A41}"/>
              </a:ext>
            </a:extLst>
          </p:cNvPr>
          <p:cNvGrpSpPr/>
          <p:nvPr/>
        </p:nvGrpSpPr>
        <p:grpSpPr>
          <a:xfrm>
            <a:off x="896366" y="3141357"/>
            <a:ext cx="3915087" cy="2334743"/>
            <a:chOff x="646339" y="3033824"/>
            <a:chExt cx="3915087" cy="23347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DC6F9E-89DB-FF89-6F76-264BC468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646339" y="3940226"/>
              <a:ext cx="1432573" cy="1428341"/>
            </a:xfrm>
            <a:prstGeom prst="ellipse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424FE4-427E-D6BF-2F05-B9000E1CD5AC}"/>
                </a:ext>
              </a:extLst>
            </p:cNvPr>
            <p:cNvGrpSpPr/>
            <p:nvPr/>
          </p:nvGrpSpPr>
          <p:grpSpPr>
            <a:xfrm>
              <a:off x="2279609" y="3033824"/>
              <a:ext cx="2281817" cy="2181351"/>
              <a:chOff x="2279609" y="3033824"/>
              <a:chExt cx="2281817" cy="218135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8F8672-54BD-1D17-EC15-1D6032B54135}"/>
                  </a:ext>
                </a:extLst>
              </p:cNvPr>
              <p:cNvSpPr/>
              <p:nvPr/>
            </p:nvSpPr>
            <p:spPr>
              <a:xfrm>
                <a:off x="2599822" y="3446291"/>
                <a:ext cx="170399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EdShed" pitchFamily="2" charset="77"/>
                  </a:rPr>
                  <a:t>Can you turn these noun forms into this week’s words?</a:t>
                </a:r>
              </a:p>
            </p:txBody>
          </p:sp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2E48871D-4918-D06C-BA41-56B5C5D055DC}"/>
                  </a:ext>
                </a:extLst>
              </p:cNvPr>
              <p:cNvSpPr/>
              <p:nvPr/>
            </p:nvSpPr>
            <p:spPr>
              <a:xfrm>
                <a:off x="2279609" y="3033824"/>
                <a:ext cx="2281817" cy="2181351"/>
              </a:xfrm>
              <a:prstGeom prst="wedgeEllipseCallout">
                <a:avLst>
                  <a:gd name="adj1" fmla="val -56521"/>
                  <a:gd name="adj2" fmla="val 25363"/>
                </a:avLst>
              </a:pr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4A005-3DE7-846D-4434-110A589751CA}"/>
              </a:ext>
            </a:extLst>
          </p:cNvPr>
          <p:cNvSpPr/>
          <p:nvPr/>
        </p:nvSpPr>
        <p:spPr>
          <a:xfrm>
            <a:off x="357834" y="5722818"/>
            <a:ext cx="5169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EdShed" pitchFamily="2" charset="77"/>
              </a:rPr>
              <a:t>The suffix ‘</a:t>
            </a:r>
            <a:r>
              <a:rPr lang="en-US" sz="2000" dirty="0">
                <a:solidFill>
                  <a:srgbClr val="FF3760"/>
                </a:solidFill>
                <a:latin typeface="EdShed" pitchFamily="2" charset="77"/>
              </a:rPr>
              <a:t>-</a:t>
            </a:r>
            <a:r>
              <a:rPr lang="en-US" sz="2000" dirty="0" err="1">
                <a:solidFill>
                  <a:srgbClr val="FF3760"/>
                </a:solidFill>
                <a:latin typeface="EdShed" pitchFamily="2" charset="77"/>
              </a:rPr>
              <a:t>tious</a:t>
            </a:r>
            <a:r>
              <a:rPr lang="en-US" sz="2000" dirty="0" err="1">
                <a:latin typeface="EdShed" pitchFamily="2" charset="77"/>
              </a:rPr>
              <a:t>’</a:t>
            </a:r>
            <a:r>
              <a:rPr lang="en-US" sz="2000" dirty="0">
                <a:latin typeface="EdShed" pitchFamily="2" charset="77"/>
              </a:rPr>
              <a:t> means ‘full of’ or ‘having’.</a:t>
            </a:r>
          </a:p>
          <a:p>
            <a:pPr algn="ctr"/>
            <a:r>
              <a:rPr lang="en-US" sz="2000" dirty="0">
                <a:latin typeface="EdShed" pitchFamily="2" charset="77"/>
              </a:rPr>
              <a:t>So, ‘cautious’ means ‘full of caution’.</a:t>
            </a:r>
          </a:p>
        </p:txBody>
      </p:sp>
    </p:spTree>
    <p:extLst>
      <p:ext uri="{BB962C8B-B14F-4D97-AF65-F5344CB8AC3E}">
        <p14:creationId xmlns:p14="http://schemas.microsoft.com/office/powerpoint/2010/main" val="2760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5" grpId="0"/>
      <p:bldP spid="52" grpId="0"/>
      <p:bldP spid="59" grpId="0"/>
      <p:bldP spid="14" grpId="0"/>
      <p:bldP spid="31" grpId="0"/>
      <p:bldP spid="3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FF240-9893-855C-B40D-7484A9D01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Words ending ‘-ious’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ECBD4-DAD6-9F99-27C9-17719E939F2B}"/>
              </a:ext>
            </a:extLst>
          </p:cNvPr>
          <p:cNvSpPr/>
          <p:nvPr/>
        </p:nvSpPr>
        <p:spPr>
          <a:xfrm>
            <a:off x="886528" y="2456728"/>
            <a:ext cx="10418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In this week’s words, the noun form ends in ‘y’, which is removed when the ‘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-ious</a:t>
            </a:r>
            <a:r>
              <a:rPr lang="en-GB" sz="2000" dirty="0">
                <a:latin typeface="EdShed" pitchFamily="2" charset="77"/>
              </a:rPr>
              <a:t>’ ending is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E5D9E-E9E8-37B5-A469-70DA60EB7A37}"/>
              </a:ext>
            </a:extLst>
          </p:cNvPr>
          <p:cNvSpPr txBox="1"/>
          <p:nvPr/>
        </p:nvSpPr>
        <p:spPr>
          <a:xfrm>
            <a:off x="1300712" y="1891077"/>
            <a:ext cx="959057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The remainder of this week’s words end in ‘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-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ious</a:t>
            </a:r>
            <a:r>
              <a:rPr lang="en-GB" sz="2000" dirty="0">
                <a:latin typeface="EdShed" pitchFamily="2" charset="77"/>
              </a:rPr>
              <a:t>’. This word ending sounds like /ee/ - /us/.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D81AA1-5666-5958-CE4E-1E37B7639C3F}"/>
              </a:ext>
            </a:extLst>
          </p:cNvPr>
          <p:cNvSpPr txBox="1">
            <a:spLocks/>
          </p:cNvSpPr>
          <p:nvPr/>
        </p:nvSpPr>
        <p:spPr>
          <a:xfrm>
            <a:off x="9223941" y="4682007"/>
            <a:ext cx="1781162" cy="490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glor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3002EE-752A-4526-5D6F-F33CF63F684E}"/>
              </a:ext>
            </a:extLst>
          </p:cNvPr>
          <p:cNvSpPr txBox="1">
            <a:spLocks/>
          </p:cNvSpPr>
          <p:nvPr/>
        </p:nvSpPr>
        <p:spPr>
          <a:xfrm>
            <a:off x="9296125" y="5175178"/>
            <a:ext cx="1636795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victor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4A3674-20F5-13B8-F481-5709FB869FE0}"/>
              </a:ext>
            </a:extLst>
          </p:cNvPr>
          <p:cNvSpPr txBox="1">
            <a:spLocks/>
          </p:cNvSpPr>
          <p:nvPr/>
        </p:nvSpPr>
        <p:spPr>
          <a:xfrm>
            <a:off x="8933411" y="5668348"/>
            <a:ext cx="2362224" cy="490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myster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9E9096-B1B2-B714-1F16-BC69BC7CD285}"/>
              </a:ext>
            </a:extLst>
          </p:cNvPr>
          <p:cNvGrpSpPr/>
          <p:nvPr/>
        </p:nvGrpSpPr>
        <p:grpSpPr>
          <a:xfrm>
            <a:off x="6225401" y="4182436"/>
            <a:ext cx="1691916" cy="1964816"/>
            <a:chOff x="3924963" y="4466542"/>
            <a:chExt cx="1691916" cy="1964816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6E039B9-F656-EBAD-129F-9E95B984F496}"/>
                </a:ext>
              </a:extLst>
            </p:cNvPr>
            <p:cNvSpPr txBox="1">
              <a:spLocks/>
            </p:cNvSpPr>
            <p:nvPr/>
          </p:nvSpPr>
          <p:spPr>
            <a:xfrm>
              <a:off x="3963876" y="4963846"/>
              <a:ext cx="1636112" cy="490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glor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F60416D4-3C0F-486F-43FB-1B8F31BA573B}"/>
                </a:ext>
              </a:extLst>
            </p:cNvPr>
            <p:cNvSpPr txBox="1">
              <a:spLocks/>
            </p:cNvSpPr>
            <p:nvPr/>
          </p:nvSpPr>
          <p:spPr>
            <a:xfrm>
              <a:off x="3972303" y="5455150"/>
              <a:ext cx="1604200" cy="496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victor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C02A9E2-F63C-C6DF-81BB-3A94B88D1388}"/>
                </a:ext>
              </a:extLst>
            </p:cNvPr>
            <p:cNvSpPr txBox="1">
              <a:spLocks/>
            </p:cNvSpPr>
            <p:nvPr/>
          </p:nvSpPr>
          <p:spPr>
            <a:xfrm>
              <a:off x="3924963" y="5940454"/>
              <a:ext cx="1691916" cy="490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myster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9374B8B3-ABF5-C714-E465-389B48C38C4C}"/>
                </a:ext>
              </a:extLst>
            </p:cNvPr>
            <p:cNvSpPr txBox="1">
              <a:spLocks/>
            </p:cNvSpPr>
            <p:nvPr/>
          </p:nvSpPr>
          <p:spPr>
            <a:xfrm>
              <a:off x="4016865" y="4466542"/>
              <a:ext cx="1455532" cy="49090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Muli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 dirty="0">
                  <a:latin typeface="EdShed" pitchFamily="2" charset="77"/>
                </a:rPr>
                <a:t>variet</a:t>
              </a:r>
              <a:r>
                <a:rPr lang="en-GB" sz="2800" dirty="0">
                  <a:solidFill>
                    <a:srgbClr val="FF3760"/>
                  </a:solidFill>
                  <a:latin typeface="EdShed" pitchFamily="2" charset="77"/>
                </a:rPr>
                <a:t>y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08DF8A0-2CA3-4F2E-9DDC-08ADC970B4DD}"/>
              </a:ext>
            </a:extLst>
          </p:cNvPr>
          <p:cNvSpPr txBox="1">
            <a:spLocks/>
          </p:cNvSpPr>
          <p:nvPr/>
        </p:nvSpPr>
        <p:spPr>
          <a:xfrm>
            <a:off x="9338231" y="4188836"/>
            <a:ext cx="1552582" cy="490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EdShed" pitchFamily="2" charset="77"/>
              </a:rPr>
              <a:t>var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5882D0-2FD7-96B7-301B-F58E58B0E522}"/>
              </a:ext>
            </a:extLst>
          </p:cNvPr>
          <p:cNvGrpSpPr/>
          <p:nvPr/>
        </p:nvGrpSpPr>
        <p:grpSpPr>
          <a:xfrm>
            <a:off x="8752006" y="2992925"/>
            <a:ext cx="2674717" cy="3309021"/>
            <a:chOff x="3420099" y="3390986"/>
            <a:chExt cx="2674717" cy="330902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EA03538-086B-03CD-6DAD-D652C69F77E9}"/>
                </a:ext>
              </a:extLst>
            </p:cNvPr>
            <p:cNvSpPr/>
            <p:nvPr/>
          </p:nvSpPr>
          <p:spPr>
            <a:xfrm>
              <a:off x="3420099" y="3865627"/>
              <a:ext cx="2674717" cy="2834380"/>
            </a:xfrm>
            <a:prstGeom prst="roundRect">
              <a:avLst/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A8B682-81B5-E570-9FCF-CA0A1E32C784}"/>
                </a:ext>
              </a:extLst>
            </p:cNvPr>
            <p:cNvSpPr txBox="1"/>
            <p:nvPr/>
          </p:nvSpPr>
          <p:spPr>
            <a:xfrm>
              <a:off x="3862956" y="3390986"/>
              <a:ext cx="1810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5D160"/>
                  </a:solidFill>
                  <a:latin typeface="EdShed" pitchFamily="2" charset="77"/>
                  <a:ea typeface="Sassoon Infant 2023" panose="02000503030000020003" pitchFamily="2" charset="0"/>
                </a:rPr>
                <a:t>adjective form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46E1A0-BCD4-08CA-3A0C-9E56F317F4F9}"/>
              </a:ext>
            </a:extLst>
          </p:cNvPr>
          <p:cNvGrpSpPr/>
          <p:nvPr/>
        </p:nvGrpSpPr>
        <p:grpSpPr>
          <a:xfrm>
            <a:off x="5726163" y="2992925"/>
            <a:ext cx="2674717" cy="3309021"/>
            <a:chOff x="6510632" y="3425291"/>
            <a:chExt cx="2674717" cy="3309021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A074B401-DF86-EEBD-0EA9-3D266F5B2AAD}"/>
                </a:ext>
              </a:extLst>
            </p:cNvPr>
            <p:cNvSpPr/>
            <p:nvPr/>
          </p:nvSpPr>
          <p:spPr>
            <a:xfrm>
              <a:off x="6510632" y="3899932"/>
              <a:ext cx="2674717" cy="2834380"/>
            </a:xfrm>
            <a:prstGeom prst="roundRect">
              <a:avLst/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BCB1BAC-90E8-F23C-7433-6553B6914D1F}"/>
                </a:ext>
              </a:extLst>
            </p:cNvPr>
            <p:cNvSpPr txBox="1"/>
            <p:nvPr/>
          </p:nvSpPr>
          <p:spPr>
            <a:xfrm>
              <a:off x="7177934" y="3425291"/>
              <a:ext cx="1340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19CEE"/>
                  </a:solidFill>
                  <a:latin typeface="EdShed" pitchFamily="2" charset="77"/>
                  <a:ea typeface="Sassoon Infant 2023" panose="02000503030000020003" pitchFamily="2" charset="0"/>
                </a:rPr>
                <a:t>noun form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545C9D1-CEAB-838A-9E73-76F8D84A3FBC}"/>
              </a:ext>
            </a:extLst>
          </p:cNvPr>
          <p:cNvSpPr txBox="1">
            <a:spLocks/>
          </p:cNvSpPr>
          <p:nvPr/>
        </p:nvSpPr>
        <p:spPr>
          <a:xfrm>
            <a:off x="6438397" y="3724876"/>
            <a:ext cx="1265924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melod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y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075AF96-9556-2FFD-DD98-926B037F1025}"/>
              </a:ext>
            </a:extLst>
          </p:cNvPr>
          <p:cNvSpPr txBox="1">
            <a:spLocks/>
          </p:cNvSpPr>
          <p:nvPr/>
        </p:nvSpPr>
        <p:spPr>
          <a:xfrm>
            <a:off x="9274388" y="3730131"/>
            <a:ext cx="1680268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EdShed" pitchFamily="2" charset="77"/>
              </a:rPr>
              <a:t>melod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0EC99E-0234-E15B-1778-28C0632CA650}"/>
              </a:ext>
            </a:extLst>
          </p:cNvPr>
          <p:cNvGrpSpPr/>
          <p:nvPr/>
        </p:nvGrpSpPr>
        <p:grpSpPr>
          <a:xfrm>
            <a:off x="896366" y="3141357"/>
            <a:ext cx="3915087" cy="2334743"/>
            <a:chOff x="646339" y="3033824"/>
            <a:chExt cx="3915087" cy="233474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D363FC1-C7E9-3125-62ED-F9E24B3A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646339" y="3940226"/>
              <a:ext cx="1432573" cy="1428341"/>
            </a:xfrm>
            <a:prstGeom prst="ellipse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DC06C06-0D38-3AB3-DBC6-975C8E01FAB6}"/>
                </a:ext>
              </a:extLst>
            </p:cNvPr>
            <p:cNvGrpSpPr/>
            <p:nvPr/>
          </p:nvGrpSpPr>
          <p:grpSpPr>
            <a:xfrm>
              <a:off x="2279609" y="3033824"/>
              <a:ext cx="2281817" cy="2181351"/>
              <a:chOff x="2279609" y="3033824"/>
              <a:chExt cx="2281817" cy="218135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733BCE-5C2E-D5BC-331A-BDC4DD841A4D}"/>
                  </a:ext>
                </a:extLst>
              </p:cNvPr>
              <p:cNvSpPr/>
              <p:nvPr/>
            </p:nvSpPr>
            <p:spPr>
              <a:xfrm>
                <a:off x="2599822" y="3446291"/>
                <a:ext cx="170399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EdShed" pitchFamily="2" charset="77"/>
                  </a:rPr>
                  <a:t>Can you turn these noun forms into this week’s words?</a:t>
                </a:r>
              </a:p>
            </p:txBody>
          </p:sp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9E953CF7-ADFD-ABD4-5EB1-029A515A7541}"/>
                  </a:ext>
                </a:extLst>
              </p:cNvPr>
              <p:cNvSpPr/>
              <p:nvPr/>
            </p:nvSpPr>
            <p:spPr>
              <a:xfrm>
                <a:off x="2279609" y="3033824"/>
                <a:ext cx="2281817" cy="2181351"/>
              </a:xfrm>
              <a:prstGeom prst="wedgeEllipseCallout">
                <a:avLst>
                  <a:gd name="adj1" fmla="val -56521"/>
                  <a:gd name="adj2" fmla="val 25363"/>
                </a:avLst>
              </a:pr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A69542A-1C05-05D5-462F-A9AE218321A8}"/>
              </a:ext>
            </a:extLst>
          </p:cNvPr>
          <p:cNvSpPr/>
          <p:nvPr/>
        </p:nvSpPr>
        <p:spPr>
          <a:xfrm>
            <a:off x="357834" y="5722818"/>
            <a:ext cx="5169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EdShed" pitchFamily="2" charset="77"/>
              </a:rPr>
              <a:t>The suffix ‘</a:t>
            </a:r>
            <a:r>
              <a:rPr lang="en-US" sz="2000" dirty="0">
                <a:solidFill>
                  <a:srgbClr val="FF3760"/>
                </a:solidFill>
                <a:latin typeface="EdShed" pitchFamily="2" charset="77"/>
              </a:rPr>
              <a:t>-ious</a:t>
            </a:r>
            <a:r>
              <a:rPr lang="en-US" sz="2000" dirty="0">
                <a:latin typeface="EdShed" pitchFamily="2" charset="77"/>
              </a:rPr>
              <a:t>’ means ‘full of’ or ‘having’.</a:t>
            </a:r>
          </a:p>
          <a:p>
            <a:pPr algn="ctr"/>
            <a:r>
              <a:rPr lang="en-US" sz="2000" dirty="0">
                <a:latin typeface="EdShed" pitchFamily="2" charset="77"/>
              </a:rPr>
              <a:t>So, ‘victorious’ means ‘full of victory’.</a:t>
            </a:r>
          </a:p>
        </p:txBody>
      </p:sp>
    </p:spTree>
    <p:extLst>
      <p:ext uri="{BB962C8B-B14F-4D97-AF65-F5344CB8AC3E}">
        <p14:creationId xmlns:p14="http://schemas.microsoft.com/office/powerpoint/2010/main" val="9109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8" grpId="0"/>
      <p:bldP spid="46" grpId="0"/>
      <p:bldP spid="47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</a:rPr>
              <a:t>Which of this week’s word is being described?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CF933-A4AB-F812-9820-98108ED99F5B}"/>
              </a:ext>
            </a:extLst>
          </p:cNvPr>
          <p:cNvSpPr txBox="1"/>
          <p:nvPr/>
        </p:nvSpPr>
        <p:spPr>
          <a:xfrm>
            <a:off x="1721723" y="3802008"/>
            <a:ext cx="874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19CEE"/>
                </a:solidFill>
                <a:latin typeface="EdShed" pitchFamily="2" charset="77"/>
              </a:rPr>
              <a:t>Clue 3 </a:t>
            </a:r>
            <a:r>
              <a:rPr lang="en-GB" sz="2000" dirty="0">
                <a:latin typeface="EdShed" pitchFamily="2" charset="77"/>
              </a:rPr>
              <a:t>- Today this word means ‘something that is false or that does not exist.’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99C80-CDD5-F7BF-880A-BDC647F89AA6}"/>
              </a:ext>
            </a:extLst>
          </p:cNvPr>
          <p:cNvSpPr txBox="1"/>
          <p:nvPr/>
        </p:nvSpPr>
        <p:spPr>
          <a:xfrm>
            <a:off x="1648976" y="4640505"/>
            <a:ext cx="889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19CEE"/>
                </a:solidFill>
                <a:latin typeface="EdShed" pitchFamily="2" charset="77"/>
              </a:rPr>
              <a:t>Clue 4 </a:t>
            </a:r>
            <a:r>
              <a:rPr lang="en-GB" sz="2000" dirty="0">
                <a:latin typeface="EdShed" pitchFamily="2" charset="77"/>
              </a:rPr>
              <a:t>- It is from the Medieval Latin word 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ficticius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 </a:t>
            </a:r>
            <a:r>
              <a:rPr lang="en-GB" sz="2000" dirty="0">
                <a:latin typeface="EdShed" pitchFamily="2" charset="77"/>
              </a:rPr>
              <a:t>and is related to the word ‘figment’ as in ‘a figment of your imagination’, and also ‘feigned’ and ‘false’.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85B1-847A-BD62-03AC-04096B85174D}"/>
              </a:ext>
            </a:extLst>
          </p:cNvPr>
          <p:cNvSpPr txBox="1"/>
          <p:nvPr/>
        </p:nvSpPr>
        <p:spPr>
          <a:xfrm>
            <a:off x="2052775" y="2125016"/>
            <a:ext cx="808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19CEE"/>
                </a:solidFill>
                <a:latin typeface="EdShed" pitchFamily="2" charset="77"/>
              </a:rPr>
              <a:t>Clue 1 </a:t>
            </a:r>
            <a:r>
              <a:rPr lang="en-GB" sz="2000" dirty="0">
                <a:latin typeface="EdShed" pitchFamily="2" charset="77"/>
              </a:rPr>
              <a:t>- In the 1610s, it had the meaning ‘artificial or counterfeit’. 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61FD4-D915-6862-6AD9-60559E078893}"/>
              </a:ext>
            </a:extLst>
          </p:cNvPr>
          <p:cNvSpPr txBox="1"/>
          <p:nvPr/>
        </p:nvSpPr>
        <p:spPr>
          <a:xfrm>
            <a:off x="2135674" y="2963512"/>
            <a:ext cx="792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 </a:t>
            </a:r>
            <a:r>
              <a:rPr lang="en-GB" sz="2000" b="1" dirty="0">
                <a:solidFill>
                  <a:srgbClr val="219CEE"/>
                </a:solidFill>
                <a:latin typeface="EdShed" pitchFamily="2" charset="77"/>
              </a:rPr>
              <a:t>Clue 2 </a:t>
            </a:r>
            <a:r>
              <a:rPr lang="en-GB" sz="2000" dirty="0">
                <a:latin typeface="EdShed" pitchFamily="2" charset="77"/>
              </a:rPr>
              <a:t>- In the 1620s, it had the meaning ‘existing only in imagination’.</a:t>
            </a:r>
            <a:endParaRPr lang="en-US" sz="2000" dirty="0">
              <a:latin typeface="EdShed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39C3D-8D13-2E9D-90D1-035A0EB510A3}"/>
              </a:ext>
            </a:extLst>
          </p:cNvPr>
          <p:cNvGrpSpPr/>
          <p:nvPr/>
        </p:nvGrpSpPr>
        <p:grpSpPr>
          <a:xfrm>
            <a:off x="10079928" y="4812217"/>
            <a:ext cx="2071413" cy="1987822"/>
            <a:chOff x="8411159" y="1711665"/>
            <a:chExt cx="1838971" cy="1764760"/>
          </a:xfrm>
        </p:grpSpPr>
        <p:pic>
          <p:nvPicPr>
            <p:cNvPr id="14" name="Picture 13" descr="A grey rock with green leaves&#10;&#10;Description automatically generated">
              <a:extLst>
                <a:ext uri="{FF2B5EF4-FFF2-40B4-BE49-F238E27FC236}">
                  <a16:creationId xmlns:a16="http://schemas.microsoft.com/office/drawing/2014/main" id="{87BD51D2-8838-86F8-2FFB-4FFBD3B3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1159" y="2615183"/>
              <a:ext cx="1830139" cy="8612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D083DC-D784-94E0-5F03-F40ED832E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7117" y="1711665"/>
              <a:ext cx="1553013" cy="1593004"/>
            </a:xfrm>
            <a:prstGeom prst="rect">
              <a:avLst/>
            </a:prstGeom>
          </p:spPr>
        </p:pic>
      </p:grpSp>
      <p:pic>
        <p:nvPicPr>
          <p:cNvPr id="12" name="Picture 11" descr="A purple unicorn with a horn and stars&#10;&#10;Description automatically generated">
            <a:extLst>
              <a:ext uri="{FF2B5EF4-FFF2-40B4-BE49-F238E27FC236}">
                <a16:creationId xmlns:a16="http://schemas.microsoft.com/office/drawing/2014/main" id="{6639EC68-7247-F6F5-BA9D-CFF9BDCDD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1339">
            <a:off x="10161511" y="2086567"/>
            <a:ext cx="1534794" cy="1422649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F7E6AE8-6C35-8311-A084-04DB26A7C756}"/>
              </a:ext>
            </a:extLst>
          </p:cNvPr>
          <p:cNvSpPr txBox="1">
            <a:spLocks/>
          </p:cNvSpPr>
          <p:nvPr/>
        </p:nvSpPr>
        <p:spPr>
          <a:xfrm>
            <a:off x="4505251" y="5847707"/>
            <a:ext cx="3181488" cy="365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72DC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fictitious</a:t>
            </a:r>
            <a:endParaRPr lang="en-US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pic>
        <p:nvPicPr>
          <p:cNvPr id="13" name="Picture 12" descr="A red dragon with wings&#10;&#10;AI-generated content may be incorrect.">
            <a:extLst>
              <a:ext uri="{FF2B5EF4-FFF2-40B4-BE49-F238E27FC236}">
                <a16:creationId xmlns:a16="http://schemas.microsoft.com/office/drawing/2014/main" id="{8ED402A4-9701-FEA5-9FE0-F79E33ECA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41738" y="4473821"/>
            <a:ext cx="2188945" cy="23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many new words can you create?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1736806" y="5532722"/>
            <a:ext cx="871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3760"/>
                </a:solidFill>
                <a:latin typeface="EdShed" pitchFamily="2" charset="77"/>
              </a:rPr>
              <a:t>Possible Answers: </a:t>
            </a: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uninfected, reinfect, reinfects, reinfected, reinfecting, reinfection, reinfections, superinfected, superinfection, superinfections, disinfect, disinfects, disinfected, disinfecting, disinfection, infects, infectious, infected, infecting, infection, infections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F5C73D-7A22-B7D1-8C94-A1418340AFE7}"/>
              </a:ext>
            </a:extLst>
          </p:cNvPr>
          <p:cNvGrpSpPr/>
          <p:nvPr/>
        </p:nvGrpSpPr>
        <p:grpSpPr>
          <a:xfrm>
            <a:off x="4197490" y="1811540"/>
            <a:ext cx="3797013" cy="3410889"/>
            <a:chOff x="4197490" y="1881612"/>
            <a:chExt cx="3797013" cy="34108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3D2FEC-5BCD-0959-ABE0-FB874AC4CA18}"/>
                </a:ext>
              </a:extLst>
            </p:cNvPr>
            <p:cNvSpPr txBox="1"/>
            <p:nvPr/>
          </p:nvSpPr>
          <p:spPr>
            <a:xfrm>
              <a:off x="5460086" y="1881612"/>
              <a:ext cx="127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5D160"/>
                  </a:solidFill>
                  <a:latin typeface="EdShed" pitchFamily="2" charset="77"/>
                </a:rPr>
                <a:t>Base Word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23915A-ACBA-5053-9CA3-8611DDEF9D50}"/>
                </a:ext>
              </a:extLst>
            </p:cNvPr>
            <p:cNvSpPr/>
            <p:nvPr/>
          </p:nvSpPr>
          <p:spPr>
            <a:xfrm>
              <a:off x="4197490" y="2285432"/>
              <a:ext cx="3797013" cy="3007069"/>
            </a:xfrm>
            <a:prstGeom prst="rect">
              <a:avLst/>
            </a:prstGeom>
            <a:noFill/>
            <a:ln w="57150">
              <a:solidFill>
                <a:srgbClr val="25D16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0C3A6F-6D98-A420-44A7-AF7A0C03FE37}"/>
                </a:ext>
              </a:extLst>
            </p:cNvPr>
            <p:cNvSpPr txBox="1"/>
            <p:nvPr/>
          </p:nvSpPr>
          <p:spPr>
            <a:xfrm>
              <a:off x="4615406" y="2938381"/>
              <a:ext cx="297457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tx1"/>
                  </a:solidFill>
                  <a:latin typeface="EdShed" pitchFamily="2" charset="77"/>
                </a:rPr>
                <a:t>infect</a:t>
              </a:r>
              <a:endParaRPr lang="en-GB" sz="3600" dirty="0">
                <a:solidFill>
                  <a:schemeClr val="tx1"/>
                </a:solidFill>
                <a:latin typeface="EdShed" pitchFamily="2" charset="77"/>
              </a:endParaRPr>
            </a:p>
            <a:p>
              <a:pPr algn="ctr"/>
              <a:r>
                <a:rPr lang="en-GB" dirty="0">
                  <a:latin typeface="EdShed" pitchFamily="2" charset="77"/>
                </a:rPr>
                <a:t>(to make a disease or an illness spread to other people)</a:t>
              </a:r>
              <a:endParaRPr lang="en-GB" sz="2800" dirty="0">
                <a:solidFill>
                  <a:schemeClr val="tx1"/>
                </a:solidFill>
                <a:latin typeface="EdShed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70199-C524-9C3F-E731-4B8E77B73E4D}"/>
              </a:ext>
            </a:extLst>
          </p:cNvPr>
          <p:cNvGrpSpPr/>
          <p:nvPr/>
        </p:nvGrpSpPr>
        <p:grpSpPr>
          <a:xfrm>
            <a:off x="2205248" y="1794862"/>
            <a:ext cx="1801290" cy="3428446"/>
            <a:chOff x="2205248" y="1864054"/>
            <a:chExt cx="1801290" cy="34284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E613DD6-FA99-6E1F-BF6D-90F5A80E82C3}"/>
                </a:ext>
              </a:extLst>
            </p:cNvPr>
            <p:cNvSpPr txBox="1"/>
            <p:nvPr/>
          </p:nvSpPr>
          <p:spPr>
            <a:xfrm>
              <a:off x="2699050" y="1864054"/>
              <a:ext cx="763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19CEE"/>
                  </a:solidFill>
                  <a:latin typeface="EdShed" pitchFamily="2" charset="77"/>
                </a:rPr>
                <a:t>Prefix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134E16-9D1A-A697-4C06-232D2BFEB8CC}"/>
                </a:ext>
              </a:extLst>
            </p:cNvPr>
            <p:cNvSpPr/>
            <p:nvPr/>
          </p:nvSpPr>
          <p:spPr>
            <a:xfrm>
              <a:off x="2205248" y="2285431"/>
              <a:ext cx="1801290" cy="3007069"/>
            </a:xfrm>
            <a:prstGeom prst="rect">
              <a:avLst/>
            </a:prstGeom>
            <a:noFill/>
            <a:ln w="5715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4F6E7-74CE-FA0A-2B64-1A6E3B592C74}"/>
                </a:ext>
              </a:extLst>
            </p:cNvPr>
            <p:cNvSpPr txBox="1"/>
            <p:nvPr/>
          </p:nvSpPr>
          <p:spPr>
            <a:xfrm>
              <a:off x="2508241" y="2565102"/>
              <a:ext cx="12026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EdShed" pitchFamily="2" charset="77"/>
                </a:rPr>
                <a:t>un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1038D2-C106-8413-06DF-021E301BBA14}"/>
                </a:ext>
              </a:extLst>
            </p:cNvPr>
            <p:cNvSpPr txBox="1"/>
            <p:nvPr/>
          </p:nvSpPr>
          <p:spPr>
            <a:xfrm>
              <a:off x="2508241" y="4456134"/>
              <a:ext cx="12026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EdShed" pitchFamily="2" charset="77"/>
                </a:rPr>
                <a:t>dis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F27E02-B9C7-0220-40BB-02E8F6DD291A}"/>
                </a:ext>
              </a:extLst>
            </p:cNvPr>
            <p:cNvSpPr txBox="1"/>
            <p:nvPr/>
          </p:nvSpPr>
          <p:spPr>
            <a:xfrm>
              <a:off x="2410705" y="3825790"/>
              <a:ext cx="1397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EdShed" pitchFamily="2" charset="77"/>
                </a:rPr>
                <a:t>super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3B6129-6A95-BA7D-471D-37EC424EA77B}"/>
                </a:ext>
              </a:extLst>
            </p:cNvPr>
            <p:cNvSpPr txBox="1"/>
            <p:nvPr/>
          </p:nvSpPr>
          <p:spPr>
            <a:xfrm>
              <a:off x="2508241" y="3195446"/>
              <a:ext cx="12026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EdShed" pitchFamily="2" charset="77"/>
                </a:rPr>
                <a:t>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5BD99A-14FA-ACD8-D6AE-BBE19858FB6D}"/>
              </a:ext>
            </a:extLst>
          </p:cNvPr>
          <p:cNvGrpSpPr/>
          <p:nvPr/>
        </p:nvGrpSpPr>
        <p:grpSpPr>
          <a:xfrm>
            <a:off x="8187692" y="1800490"/>
            <a:ext cx="2054515" cy="3415141"/>
            <a:chOff x="8185455" y="1877358"/>
            <a:chExt cx="2054515" cy="34151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B21CAD-3D97-7D21-A179-B31283F6077A}"/>
                </a:ext>
              </a:extLst>
            </p:cNvPr>
            <p:cNvSpPr txBox="1"/>
            <p:nvPr/>
          </p:nvSpPr>
          <p:spPr>
            <a:xfrm>
              <a:off x="8684863" y="1877358"/>
              <a:ext cx="78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7956D6"/>
                  </a:solidFill>
                  <a:latin typeface="EdShed" pitchFamily="2" charset="77"/>
                </a:rPr>
                <a:t>Suffix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18F6B2-E43F-3C6C-20B1-B4FA36AF1E93}"/>
                </a:ext>
              </a:extLst>
            </p:cNvPr>
            <p:cNvSpPr/>
            <p:nvPr/>
          </p:nvSpPr>
          <p:spPr>
            <a:xfrm>
              <a:off x="8185455" y="2285430"/>
              <a:ext cx="1801290" cy="3007069"/>
            </a:xfrm>
            <a:prstGeom prst="rect">
              <a:avLst/>
            </a:prstGeom>
            <a:noFill/>
            <a:ln w="5715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9609B7-106D-5231-0A58-34ACEB17A698}"/>
                </a:ext>
              </a:extLst>
            </p:cNvPr>
            <p:cNvCxnSpPr>
              <a:cxnSpLocks/>
            </p:cNvCxnSpPr>
            <p:nvPr/>
          </p:nvCxnSpPr>
          <p:spPr>
            <a:xfrm>
              <a:off x="8207426" y="4552986"/>
              <a:ext cx="1801290" cy="0"/>
            </a:xfrm>
            <a:prstGeom prst="line">
              <a:avLst/>
            </a:prstGeom>
            <a:ln w="57150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7E4EAC-C104-105B-9901-85F851833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9864" y="4566717"/>
              <a:ext cx="0" cy="725782"/>
            </a:xfrm>
            <a:prstGeom prst="line">
              <a:avLst/>
            </a:prstGeom>
            <a:ln w="57150">
              <a:solidFill>
                <a:srgbClr val="795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0B6B09-F46F-D75A-B024-932BE3407386}"/>
                </a:ext>
              </a:extLst>
            </p:cNvPr>
            <p:cNvSpPr txBox="1"/>
            <p:nvPr/>
          </p:nvSpPr>
          <p:spPr>
            <a:xfrm>
              <a:off x="8521826" y="2413478"/>
              <a:ext cx="12026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  <a:latin typeface="EdShed" pitchFamily="2" charset="77"/>
                </a:rPr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D239A2-787F-C465-BBAB-718731E48C09}"/>
                </a:ext>
              </a:extLst>
            </p:cNvPr>
            <p:cNvSpPr txBox="1"/>
            <p:nvPr/>
          </p:nvSpPr>
          <p:spPr>
            <a:xfrm>
              <a:off x="8521826" y="3884677"/>
              <a:ext cx="12026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tx1"/>
                  </a:solidFill>
                  <a:latin typeface="EdShed" pitchFamily="2" charset="77"/>
                </a:rPr>
                <a:t>ing</a:t>
              </a:r>
              <a:endParaRPr lang="en-GB" sz="2400" dirty="0">
                <a:solidFill>
                  <a:schemeClr val="tx1"/>
                </a:solidFill>
                <a:latin typeface="EdShed" pitchFamily="2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5D99B8-6A66-D109-F976-9CAF1A00F689}"/>
                </a:ext>
              </a:extLst>
            </p:cNvPr>
            <p:cNvSpPr txBox="1"/>
            <p:nvPr/>
          </p:nvSpPr>
          <p:spPr>
            <a:xfrm>
              <a:off x="8424290" y="3394278"/>
              <a:ext cx="13977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  <a:latin typeface="EdShed" pitchFamily="2" charset="77"/>
                </a:rPr>
                <a:t>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EC1275-B25C-3442-99F6-2315D1CB2770}"/>
                </a:ext>
              </a:extLst>
            </p:cNvPr>
            <p:cNvSpPr txBox="1"/>
            <p:nvPr/>
          </p:nvSpPr>
          <p:spPr>
            <a:xfrm>
              <a:off x="9037336" y="4710145"/>
              <a:ext cx="12026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EdShed" pitchFamily="2" charset="77"/>
                </a:rPr>
                <a:t>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09D8C4-2CBD-5697-A173-77D53105D410}"/>
                </a:ext>
              </a:extLst>
            </p:cNvPr>
            <p:cNvSpPr txBox="1"/>
            <p:nvPr/>
          </p:nvSpPr>
          <p:spPr>
            <a:xfrm>
              <a:off x="8521826" y="2903878"/>
              <a:ext cx="12026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err="1">
                  <a:latin typeface="EdShed" pitchFamily="2" charset="77"/>
                </a:rPr>
                <a:t>t</a:t>
              </a:r>
              <a:r>
                <a:rPr lang="en-GB" sz="2400" dirty="0" err="1">
                  <a:solidFill>
                    <a:schemeClr val="tx1"/>
                  </a:solidFill>
                  <a:latin typeface="EdShed" pitchFamily="2" charset="77"/>
                </a:rPr>
                <a:t>ious</a:t>
              </a:r>
              <a:r>
                <a:rPr lang="en-GB" dirty="0">
                  <a:solidFill>
                    <a:schemeClr val="tx1"/>
                  </a:solidFill>
                  <a:latin typeface="EdShed" pitchFamily="2" charset="77"/>
                </a:rPr>
                <a:t>*</a:t>
              </a:r>
              <a:endParaRPr lang="en-GB" sz="2400" dirty="0">
                <a:solidFill>
                  <a:schemeClr val="tx1"/>
                </a:solidFill>
                <a:latin typeface="EdShed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6F199F-E6AA-DFE6-3498-B7A8067509A3}"/>
                </a:ext>
              </a:extLst>
            </p:cNvPr>
            <p:cNvSpPr txBox="1"/>
            <p:nvPr/>
          </p:nvSpPr>
          <p:spPr>
            <a:xfrm>
              <a:off x="8303777" y="4699503"/>
              <a:ext cx="8877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err="1">
                  <a:solidFill>
                    <a:schemeClr val="tx1"/>
                  </a:solidFill>
                  <a:latin typeface="EdShed" pitchFamily="2" charset="77"/>
                </a:rPr>
                <a:t>tion</a:t>
              </a:r>
              <a:r>
                <a:rPr lang="en-GB" sz="2400" dirty="0">
                  <a:solidFill>
                    <a:schemeClr val="tx1"/>
                  </a:solidFill>
                  <a:latin typeface="EdShed" pitchFamily="2" charset="77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0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Count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/>
              <a:t>How many syllables are in each word?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C7917C-3EE3-6977-9CCD-640D9A29C6F1}"/>
              </a:ext>
            </a:extLst>
          </p:cNvPr>
          <p:cNvGrpSpPr/>
          <p:nvPr/>
        </p:nvGrpSpPr>
        <p:grpSpPr>
          <a:xfrm>
            <a:off x="4505118" y="2325010"/>
            <a:ext cx="6097264" cy="2415818"/>
            <a:chOff x="4569123" y="2165207"/>
            <a:chExt cx="6097264" cy="241581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D899647-D2D0-B347-557C-250F71766C33}"/>
                </a:ext>
              </a:extLst>
            </p:cNvPr>
            <p:cNvSpPr txBox="1"/>
            <p:nvPr/>
          </p:nvSpPr>
          <p:spPr>
            <a:xfrm>
              <a:off x="4569123" y="216520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3760"/>
                  </a:solidFill>
                  <a:latin typeface="EdShed" pitchFamily="2" charset="77"/>
                </a:rPr>
                <a:t>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658A15-CD84-4C51-F9C6-F361BB6C463D}"/>
                </a:ext>
              </a:extLst>
            </p:cNvPr>
            <p:cNvSpPr txBox="1"/>
            <p:nvPr/>
          </p:nvSpPr>
          <p:spPr>
            <a:xfrm>
              <a:off x="7451958" y="411936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3760"/>
                  </a:solidFill>
                  <a:latin typeface="EdShed" pitchFamily="2" charset="77"/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B19BAA-E645-9C7D-DBE0-EED2353F51A1}"/>
                </a:ext>
              </a:extLst>
            </p:cNvPr>
            <p:cNvSpPr txBox="1"/>
            <p:nvPr/>
          </p:nvSpPr>
          <p:spPr>
            <a:xfrm>
              <a:off x="10303787" y="317018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3760"/>
                  </a:solidFill>
                  <a:latin typeface="EdShed" pitchFamily="2" charset="77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3D4C2A-3211-4F92-4885-C456955F91D3}"/>
              </a:ext>
            </a:extLst>
          </p:cNvPr>
          <p:cNvGrpSpPr/>
          <p:nvPr/>
        </p:nvGrpSpPr>
        <p:grpSpPr>
          <a:xfrm>
            <a:off x="1598698" y="2325010"/>
            <a:ext cx="8958235" cy="1466732"/>
            <a:chOff x="1662703" y="2165207"/>
            <a:chExt cx="8958235" cy="14667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E09704-A8DB-2319-D692-7EBF87BE2018}"/>
                </a:ext>
              </a:extLst>
            </p:cNvPr>
            <p:cNvSpPr txBox="1"/>
            <p:nvPr/>
          </p:nvSpPr>
          <p:spPr>
            <a:xfrm>
              <a:off x="4569123" y="317018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D032C3-872C-D132-D41F-AC0022C208AA}"/>
                </a:ext>
              </a:extLst>
            </p:cNvPr>
            <p:cNvSpPr txBox="1"/>
            <p:nvPr/>
          </p:nvSpPr>
          <p:spPr>
            <a:xfrm>
              <a:off x="1668461" y="216520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18A5E81-CADE-2C89-55A2-4C9CEF539DE2}"/>
                </a:ext>
              </a:extLst>
            </p:cNvPr>
            <p:cNvSpPr txBox="1"/>
            <p:nvPr/>
          </p:nvSpPr>
          <p:spPr>
            <a:xfrm>
              <a:off x="7434391" y="216520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1D71CE-57EF-E0BA-2C41-BB0B0A1E553A}"/>
                </a:ext>
              </a:extLst>
            </p:cNvPr>
            <p:cNvSpPr txBox="1"/>
            <p:nvPr/>
          </p:nvSpPr>
          <p:spPr>
            <a:xfrm>
              <a:off x="7435885" y="317018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5841A-7AF6-D351-064C-DA6E194F101B}"/>
                </a:ext>
              </a:extLst>
            </p:cNvPr>
            <p:cNvSpPr txBox="1"/>
            <p:nvPr/>
          </p:nvSpPr>
          <p:spPr>
            <a:xfrm>
              <a:off x="10264750" y="216520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A6FF5-6E9C-CADF-019D-794C247C477A}"/>
                </a:ext>
              </a:extLst>
            </p:cNvPr>
            <p:cNvSpPr txBox="1"/>
            <p:nvPr/>
          </p:nvSpPr>
          <p:spPr>
            <a:xfrm>
              <a:off x="1662703" y="317027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4CF32C-F614-63D4-5842-56D17BEEE64E}"/>
              </a:ext>
            </a:extLst>
          </p:cNvPr>
          <p:cNvGrpSpPr/>
          <p:nvPr/>
        </p:nvGrpSpPr>
        <p:grpSpPr>
          <a:xfrm>
            <a:off x="5130102" y="5011908"/>
            <a:ext cx="1588688" cy="1277464"/>
            <a:chOff x="6567130" y="4693835"/>
            <a:chExt cx="1588688" cy="1277464"/>
          </a:xfrm>
        </p:grpSpPr>
        <p:pic>
          <p:nvPicPr>
            <p:cNvPr id="69" name="Picture 68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106203D0-C443-93FD-5F26-4E229930D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7130" y="4693835"/>
              <a:ext cx="1588688" cy="127746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B51070-8F49-4230-87E9-C86632D640C0}"/>
                </a:ext>
              </a:extLst>
            </p:cNvPr>
            <p:cNvSpPr txBox="1"/>
            <p:nvPr/>
          </p:nvSpPr>
          <p:spPr>
            <a:xfrm>
              <a:off x="7079785" y="487864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3760"/>
                  </a:solidFill>
                  <a:latin typeface="EdShed" pitchFamily="2" charset="77"/>
                </a:rPr>
                <a:t>4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C1E28A-33DA-BF58-2DB3-B9340ECC166A}"/>
              </a:ext>
            </a:extLst>
          </p:cNvPr>
          <p:cNvGrpSpPr/>
          <p:nvPr/>
        </p:nvGrpSpPr>
        <p:grpSpPr>
          <a:xfrm>
            <a:off x="787552" y="5011908"/>
            <a:ext cx="1588688" cy="1277464"/>
            <a:chOff x="3816460" y="5268631"/>
            <a:chExt cx="1588688" cy="1277464"/>
          </a:xfrm>
        </p:grpSpPr>
        <p:pic>
          <p:nvPicPr>
            <p:cNvPr id="72" name="Picture 71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C691F78E-D253-D9C0-8F7B-B235940F6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6460" y="5268631"/>
              <a:ext cx="1588688" cy="127746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5539600-8B79-06C4-AB93-23C312658155}"/>
                </a:ext>
              </a:extLst>
            </p:cNvPr>
            <p:cNvSpPr txBox="1"/>
            <p:nvPr/>
          </p:nvSpPr>
          <p:spPr>
            <a:xfrm>
              <a:off x="4341479" y="5454639"/>
              <a:ext cx="4956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5D160"/>
                  </a:solidFill>
                  <a:latin typeface="EdShed" pitchFamily="2" charset="77"/>
                </a:rPr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0EA049-34C6-79FD-B5B8-42BB1A9AC69E}"/>
              </a:ext>
            </a:extLst>
          </p:cNvPr>
          <p:cNvGrpSpPr/>
          <p:nvPr/>
        </p:nvGrpSpPr>
        <p:grpSpPr>
          <a:xfrm>
            <a:off x="2958827" y="5011908"/>
            <a:ext cx="1588688" cy="1277464"/>
            <a:chOff x="5734635" y="4879125"/>
            <a:chExt cx="1588688" cy="1277464"/>
          </a:xfrm>
        </p:grpSpPr>
        <p:pic>
          <p:nvPicPr>
            <p:cNvPr id="75" name="Picture 74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68537D68-697A-E7B9-AAA3-737D1E3E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4635" y="4879125"/>
              <a:ext cx="1588688" cy="127746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1B6197-4F5F-FC2B-6419-5ACD69AEB308}"/>
                </a:ext>
              </a:extLst>
            </p:cNvPr>
            <p:cNvSpPr txBox="1"/>
            <p:nvPr/>
          </p:nvSpPr>
          <p:spPr>
            <a:xfrm>
              <a:off x="6260895" y="506393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19CEE"/>
                  </a:solidFill>
                  <a:latin typeface="EdShed" pitchFamily="2" charset="77"/>
                </a:rPr>
                <a:t>3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5AE60D5-C834-91E1-EB02-1BC82C1BD8EE}"/>
              </a:ext>
            </a:extLst>
          </p:cNvPr>
          <p:cNvSpPr txBox="1"/>
          <p:nvPr/>
        </p:nvSpPr>
        <p:spPr>
          <a:xfrm>
            <a:off x="4506722" y="427916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5D160"/>
                </a:solidFill>
                <a:latin typeface="EdShed" pitchFamily="2" charset="77"/>
              </a:rPr>
              <a:t>2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D2F0C6-0B28-4F52-98FD-F3EB76D50BFB}"/>
              </a:ext>
            </a:extLst>
          </p:cNvPr>
          <p:cNvGrpSpPr/>
          <p:nvPr/>
        </p:nvGrpSpPr>
        <p:grpSpPr>
          <a:xfrm>
            <a:off x="7479816" y="4202702"/>
            <a:ext cx="4109164" cy="2177922"/>
            <a:chOff x="7172025" y="4096398"/>
            <a:chExt cx="4109164" cy="21779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7413C98-B396-B9CC-6CCC-ED831D2829B1}"/>
                </a:ext>
              </a:extLst>
            </p:cNvPr>
            <p:cNvGrpSpPr/>
            <p:nvPr/>
          </p:nvGrpSpPr>
          <p:grpSpPr>
            <a:xfrm>
              <a:off x="7172025" y="4096398"/>
              <a:ext cx="4109164" cy="2177922"/>
              <a:chOff x="7655544" y="4668935"/>
              <a:chExt cx="4109164" cy="2177922"/>
            </a:xfrm>
          </p:grpSpPr>
          <p:pic>
            <p:nvPicPr>
              <p:cNvPr id="81" name="Picture 8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6A97553C-DB4F-FDE2-57FF-342F0B88A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3599" y="4668935"/>
                <a:ext cx="881109" cy="2177922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1514C3-8A36-3099-77D0-BDD5EE372B50}"/>
                  </a:ext>
                </a:extLst>
              </p:cNvPr>
              <p:cNvSpPr txBox="1"/>
              <p:nvPr/>
            </p:nvSpPr>
            <p:spPr>
              <a:xfrm>
                <a:off x="7655544" y="5484670"/>
                <a:ext cx="283835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I think there are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more words with three syllables. How many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words have four syllables?</a:t>
                </a:r>
              </a:p>
            </p:txBody>
          </p:sp>
        </p:grpSp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00AD673E-6F57-8AC3-9745-51B65F6E3ACF}"/>
                </a:ext>
              </a:extLst>
            </p:cNvPr>
            <p:cNvSpPr/>
            <p:nvPr/>
          </p:nvSpPr>
          <p:spPr>
            <a:xfrm>
              <a:off x="7172026" y="4788626"/>
              <a:ext cx="2807828" cy="1415865"/>
            </a:xfrm>
            <a:prstGeom prst="wedgeRoundRectCallout">
              <a:avLst>
                <a:gd name="adj1" fmla="val 63006"/>
                <a:gd name="adj2" fmla="val -38288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97200-8A3D-F8F3-0384-E9FE3189937D}"/>
              </a:ext>
            </a:extLst>
          </p:cNvPr>
          <p:cNvSpPr txBox="1">
            <a:spLocks/>
          </p:cNvSpPr>
          <p:nvPr/>
        </p:nvSpPr>
        <p:spPr>
          <a:xfrm>
            <a:off x="765418" y="1952902"/>
            <a:ext cx="203761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ambitious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C5C2DE0-ADF9-12BF-007B-E725C644C002}"/>
              </a:ext>
            </a:extLst>
          </p:cNvPr>
          <p:cNvSpPr txBox="1">
            <a:spLocks/>
          </p:cNvSpPr>
          <p:nvPr/>
        </p:nvSpPr>
        <p:spPr>
          <a:xfrm>
            <a:off x="3633252" y="1952902"/>
            <a:ext cx="210647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melodious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EC7065-1B9E-D0F0-0EC1-76481A976015}"/>
              </a:ext>
            </a:extLst>
          </p:cNvPr>
          <p:cNvSpPr txBox="1">
            <a:spLocks/>
          </p:cNvSpPr>
          <p:nvPr/>
        </p:nvSpPr>
        <p:spPr>
          <a:xfrm>
            <a:off x="3849946" y="2956666"/>
            <a:ext cx="167308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glorious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CAE57F-B1DF-D7BB-0E89-38B78D5195A7}"/>
              </a:ext>
            </a:extLst>
          </p:cNvPr>
          <p:cNvSpPr txBox="1">
            <a:spLocks/>
          </p:cNvSpPr>
          <p:nvPr/>
        </p:nvSpPr>
        <p:spPr>
          <a:xfrm>
            <a:off x="6572992" y="1952902"/>
            <a:ext cx="2000677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infectious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6A737B4-0A20-57C5-207A-DD8A19044837}"/>
              </a:ext>
            </a:extLst>
          </p:cNvPr>
          <p:cNvSpPr txBox="1">
            <a:spLocks/>
          </p:cNvSpPr>
          <p:nvPr/>
        </p:nvSpPr>
        <p:spPr>
          <a:xfrm>
            <a:off x="875481" y="2956666"/>
            <a:ext cx="181748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fictitious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734C551-1662-8F51-086A-81359BCCFAD7}"/>
              </a:ext>
            </a:extLst>
          </p:cNvPr>
          <p:cNvSpPr txBox="1">
            <a:spLocks/>
          </p:cNvSpPr>
          <p:nvPr/>
        </p:nvSpPr>
        <p:spPr>
          <a:xfrm>
            <a:off x="6591299" y="2956666"/>
            <a:ext cx="196406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nutritious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F1C11CA-30DB-559B-051A-9AD8B108A571}"/>
              </a:ext>
            </a:extLst>
          </p:cNvPr>
          <p:cNvSpPr txBox="1">
            <a:spLocks/>
          </p:cNvSpPr>
          <p:nvPr/>
        </p:nvSpPr>
        <p:spPr>
          <a:xfrm>
            <a:off x="9352757" y="2956666"/>
            <a:ext cx="205216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victorious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EC86599-CC6F-02EE-F1C8-3443C2A125E0}"/>
              </a:ext>
            </a:extLst>
          </p:cNvPr>
          <p:cNvSpPr txBox="1">
            <a:spLocks/>
          </p:cNvSpPr>
          <p:nvPr/>
        </p:nvSpPr>
        <p:spPr>
          <a:xfrm>
            <a:off x="6453986" y="3887248"/>
            <a:ext cx="223869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mysterious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1D523D2-0768-3A50-D971-0CF9E202BE37}"/>
              </a:ext>
            </a:extLst>
          </p:cNvPr>
          <p:cNvSpPr txBox="1">
            <a:spLocks/>
          </p:cNvSpPr>
          <p:nvPr/>
        </p:nvSpPr>
        <p:spPr>
          <a:xfrm>
            <a:off x="9597151" y="1952902"/>
            <a:ext cx="1563378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various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F1E393C-E300-23C2-9592-35BB04CE0EA8}"/>
              </a:ext>
            </a:extLst>
          </p:cNvPr>
          <p:cNvSpPr txBox="1">
            <a:spLocks/>
          </p:cNvSpPr>
          <p:nvPr/>
        </p:nvSpPr>
        <p:spPr>
          <a:xfrm>
            <a:off x="3791436" y="3887248"/>
            <a:ext cx="179010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cautious</a:t>
            </a:r>
          </a:p>
        </p:txBody>
      </p:sp>
    </p:spTree>
    <p:extLst>
      <p:ext uri="{BB962C8B-B14F-4D97-AF65-F5344CB8AC3E}">
        <p14:creationId xmlns:p14="http://schemas.microsoft.com/office/powerpoint/2010/main" val="15210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B705A15-B01B-9240-96B8-FCA5E09C4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CBFC-9168-7E46-8923-DA5050300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n w="0"/>
              </a:rPr>
              <a:t>Sound Buttons and Syllables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29A90C-EB3C-DF4F-1D35-85AD18F41BB9}"/>
              </a:ext>
            </a:extLst>
          </p:cNvPr>
          <p:cNvSpPr/>
          <p:nvPr/>
        </p:nvSpPr>
        <p:spPr>
          <a:xfrm>
            <a:off x="4829788" y="2126526"/>
            <a:ext cx="2532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latin typeface="EdShed" pitchFamily="2" charset="77"/>
              </a:rPr>
              <a:t>melodious</a:t>
            </a:r>
            <a:endParaRPr lang="en-GB" sz="4400" cap="none" spc="0" dirty="0">
              <a:ln w="0"/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95310-1D04-5E6F-5B48-F1BB9B5304F3}"/>
              </a:ext>
            </a:extLst>
          </p:cNvPr>
          <p:cNvSpPr txBox="1"/>
          <p:nvPr/>
        </p:nvSpPr>
        <p:spPr>
          <a:xfrm>
            <a:off x="4636651" y="3080865"/>
            <a:ext cx="29186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77"/>
              </a:rPr>
              <a:t>me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lo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di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ous</a:t>
            </a:r>
            <a:endParaRPr lang="en-GB" sz="32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FFBAF1-7A02-41B8-49AE-8693BAC1E53C}"/>
              </a:ext>
            </a:extLst>
          </p:cNvPr>
          <p:cNvGrpSpPr/>
          <p:nvPr/>
        </p:nvGrpSpPr>
        <p:grpSpPr>
          <a:xfrm>
            <a:off x="1157960" y="4549963"/>
            <a:ext cx="9801554" cy="1381250"/>
            <a:chOff x="1016390" y="5018007"/>
            <a:chExt cx="9801554" cy="138125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B7E6EB4-1E3D-44EA-1909-34CA0E73B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16390" y="5348902"/>
              <a:ext cx="957812" cy="10503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4EF362-AFF4-7D15-F5E9-E76678C6E68D}"/>
                </a:ext>
              </a:extLst>
            </p:cNvPr>
            <p:cNvSpPr/>
            <p:nvPr/>
          </p:nvSpPr>
          <p:spPr>
            <a:xfrm>
              <a:off x="8949547" y="5018008"/>
              <a:ext cx="18683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77"/>
                </a:rPr>
                <a:t>various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9E58D0-5FB8-0FF0-F4D5-80041A025924}"/>
                </a:ext>
              </a:extLst>
            </p:cNvPr>
            <p:cNvSpPr/>
            <p:nvPr/>
          </p:nvSpPr>
          <p:spPr>
            <a:xfrm>
              <a:off x="2676906" y="5018008"/>
              <a:ext cx="240335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77"/>
                </a:rPr>
                <a:t>infectious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DC51F0-BC6A-9C03-1C97-749F29D9682F}"/>
                </a:ext>
              </a:extLst>
            </p:cNvPr>
            <p:cNvSpPr/>
            <p:nvPr/>
          </p:nvSpPr>
          <p:spPr>
            <a:xfrm>
              <a:off x="5782801" y="5018007"/>
              <a:ext cx="246420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77"/>
                </a:rPr>
                <a:t>victorious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4BD4A3-F6BF-4EEE-F40B-97C3E482231D}"/>
              </a:ext>
            </a:extLst>
          </p:cNvPr>
          <p:cNvSpPr txBox="1"/>
          <p:nvPr/>
        </p:nvSpPr>
        <p:spPr>
          <a:xfrm>
            <a:off x="2585601" y="5504303"/>
            <a:ext cx="2863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EdShed" pitchFamily="2" charset="77"/>
              </a:rPr>
              <a:t>in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fec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tious</a:t>
            </a:r>
            <a:endParaRPr lang="en-GB" sz="32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4BEA30-5B2B-EAA2-19C0-3C550020BAD5}"/>
              </a:ext>
            </a:extLst>
          </p:cNvPr>
          <p:cNvSpPr txBox="1"/>
          <p:nvPr/>
        </p:nvSpPr>
        <p:spPr>
          <a:xfrm>
            <a:off x="5633102" y="5504304"/>
            <a:ext cx="3133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EdShed" pitchFamily="2" charset="77"/>
              </a:rPr>
              <a:t>vic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ri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ous</a:t>
            </a:r>
            <a:endParaRPr lang="en-GB" sz="32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10988B-F605-5A79-35B7-8D5E84544BBC}"/>
              </a:ext>
            </a:extLst>
          </p:cNvPr>
          <p:cNvSpPr txBox="1"/>
          <p:nvPr/>
        </p:nvSpPr>
        <p:spPr>
          <a:xfrm>
            <a:off x="9046195" y="5504303"/>
            <a:ext cx="1958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EdShed" pitchFamily="2" charset="77"/>
              </a:rPr>
              <a:t>var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ous</a:t>
            </a:r>
            <a:endParaRPr lang="en-GB" sz="32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AEE878-F877-C3E9-9B1F-8D25A532416B}"/>
              </a:ext>
            </a:extLst>
          </p:cNvPr>
          <p:cNvGrpSpPr/>
          <p:nvPr/>
        </p:nvGrpSpPr>
        <p:grpSpPr>
          <a:xfrm>
            <a:off x="5097326" y="2750810"/>
            <a:ext cx="2102687" cy="108000"/>
            <a:chOff x="5064598" y="2967302"/>
            <a:chExt cx="1013082" cy="54000"/>
          </a:xfrm>
          <a:solidFill>
            <a:srgbClr val="3372DC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964C874-5E78-9383-68E9-78C4038C9BB5}"/>
                </a:ext>
              </a:extLst>
            </p:cNvPr>
            <p:cNvSpPr>
              <a:spLocks/>
            </p:cNvSpPr>
            <p:nvPr/>
          </p:nvSpPr>
          <p:spPr>
            <a:xfrm>
              <a:off x="5064598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A4C5195-1540-99EB-2D51-CA3DA6D63DB6}"/>
                </a:ext>
              </a:extLst>
            </p:cNvPr>
            <p:cNvSpPr/>
            <p:nvPr/>
          </p:nvSpPr>
          <p:spPr>
            <a:xfrm>
              <a:off x="5752630" y="2974575"/>
              <a:ext cx="229004" cy="39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5EA24A-97E4-FB6D-32C7-CD765A753DE4}"/>
                </a:ext>
              </a:extLst>
            </p:cNvPr>
            <p:cNvSpPr>
              <a:spLocks/>
            </p:cNvSpPr>
            <p:nvPr/>
          </p:nvSpPr>
          <p:spPr>
            <a:xfrm>
              <a:off x="5243941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12B9035-7F9E-0FE8-71EC-54A98A9EB932}"/>
                </a:ext>
              </a:extLst>
            </p:cNvPr>
            <p:cNvSpPr>
              <a:spLocks/>
            </p:cNvSpPr>
            <p:nvPr/>
          </p:nvSpPr>
          <p:spPr>
            <a:xfrm>
              <a:off x="5339461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E61238-D0BC-00D4-78E2-880EE02718E7}"/>
                </a:ext>
              </a:extLst>
            </p:cNvPr>
            <p:cNvSpPr>
              <a:spLocks/>
            </p:cNvSpPr>
            <p:nvPr/>
          </p:nvSpPr>
          <p:spPr>
            <a:xfrm>
              <a:off x="5433032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D9483DF-4088-A713-E732-47882F130345}"/>
                </a:ext>
              </a:extLst>
            </p:cNvPr>
            <p:cNvSpPr>
              <a:spLocks/>
            </p:cNvSpPr>
            <p:nvPr/>
          </p:nvSpPr>
          <p:spPr>
            <a:xfrm>
              <a:off x="5571438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39698C3-F049-7239-67F4-C05797661EB8}"/>
                </a:ext>
              </a:extLst>
            </p:cNvPr>
            <p:cNvSpPr>
              <a:spLocks/>
            </p:cNvSpPr>
            <p:nvPr/>
          </p:nvSpPr>
          <p:spPr>
            <a:xfrm>
              <a:off x="5670857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BD98AD0-7B39-E1DB-6D72-68F9F664339D}"/>
                </a:ext>
              </a:extLst>
            </p:cNvPr>
            <p:cNvSpPr>
              <a:spLocks/>
            </p:cNvSpPr>
            <p:nvPr/>
          </p:nvSpPr>
          <p:spPr>
            <a:xfrm>
              <a:off x="6025645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F90996A-C1A4-0C18-19A6-6D6DE74BAFD4}"/>
              </a:ext>
            </a:extLst>
          </p:cNvPr>
          <p:cNvGrpSpPr/>
          <p:nvPr/>
        </p:nvGrpSpPr>
        <p:grpSpPr>
          <a:xfrm>
            <a:off x="2938904" y="5176981"/>
            <a:ext cx="2127994" cy="108000"/>
            <a:chOff x="5147409" y="2947133"/>
            <a:chExt cx="1025274" cy="54000"/>
          </a:xfrm>
          <a:solidFill>
            <a:srgbClr val="3372DC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A42BF0F-17BC-9368-C91D-2A1533945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7409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1AADCA-293A-68D9-14CE-B4E2CF021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8777" y="2947133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F17475-9684-B6B1-21A9-39F5093BB85F}"/>
                </a:ext>
              </a:extLst>
            </p:cNvPr>
            <p:cNvSpPr/>
            <p:nvPr/>
          </p:nvSpPr>
          <p:spPr>
            <a:xfrm>
              <a:off x="5842310" y="2954011"/>
              <a:ext cx="233287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DB2AC9D-8FB0-AFF2-A159-1A8BBCAFF5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9757" y="2947133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397A462-6985-D075-69A6-B1E1E6E02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2185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63C0A84-EE11-8349-8649-7F00634669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8127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BF4B8F7-532B-09BE-194C-C8688ACDA8D9}"/>
                </a:ext>
              </a:extLst>
            </p:cNvPr>
            <p:cNvSpPr/>
            <p:nvPr/>
          </p:nvSpPr>
          <p:spPr>
            <a:xfrm>
              <a:off x="5687925" y="2954011"/>
              <a:ext cx="123374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B7E10E9-A799-1DC4-B80F-6C701CC61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0648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D843FB3-307F-8C74-E932-81AE852F5FA8}"/>
              </a:ext>
            </a:extLst>
          </p:cNvPr>
          <p:cNvGrpSpPr/>
          <p:nvPr/>
        </p:nvGrpSpPr>
        <p:grpSpPr>
          <a:xfrm>
            <a:off x="6120958" y="5175020"/>
            <a:ext cx="2101901" cy="108000"/>
            <a:chOff x="4696303" y="2949914"/>
            <a:chExt cx="1012705" cy="54000"/>
          </a:xfrm>
          <a:solidFill>
            <a:srgbClr val="3372DC"/>
          </a:solidFill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9BD24FD-43EB-CC49-6E2B-A6D261676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6303" y="294991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AF7C742-2D2C-A932-2EC7-D25AB4B4EBE6}"/>
                </a:ext>
              </a:extLst>
            </p:cNvPr>
            <p:cNvSpPr/>
            <p:nvPr/>
          </p:nvSpPr>
          <p:spPr>
            <a:xfrm>
              <a:off x="5377111" y="2957897"/>
              <a:ext cx="250103" cy="40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67FC42-F297-13CB-5FB6-0D39CE963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7265" y="294991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EC4A98E-AA93-E36E-C36F-6DFFC2CF2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5168" y="2949914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BABAF99-9EFF-67CB-2227-C5AA0FB45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0719" y="2949914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B019800-62E6-5897-B25B-E6241C6CD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330" y="294991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31B5872-9A5F-D7EA-82C7-891799526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5590" y="294991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A33C8F0-83AD-8226-3EF2-95B8B7622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195" y="294991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DD703C2-3EB9-9E1F-8BDD-683BEDE61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6973" y="2949914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4D11C04-05DA-699E-6EBA-4AAC53EC0117}"/>
              </a:ext>
            </a:extLst>
          </p:cNvPr>
          <p:cNvGrpSpPr/>
          <p:nvPr/>
        </p:nvGrpSpPr>
        <p:grpSpPr>
          <a:xfrm>
            <a:off x="9279646" y="5172471"/>
            <a:ext cx="1517147" cy="108000"/>
            <a:chOff x="5089124" y="2944052"/>
            <a:chExt cx="730961" cy="54000"/>
          </a:xfrm>
          <a:solidFill>
            <a:srgbClr val="3372DC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226B997-F586-42FE-4D15-B3431E9C96D6}"/>
                </a:ext>
              </a:extLst>
            </p:cNvPr>
            <p:cNvSpPr/>
            <p:nvPr/>
          </p:nvSpPr>
          <p:spPr>
            <a:xfrm>
              <a:off x="5489866" y="2950930"/>
              <a:ext cx="243134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7B1CF62-EE29-5674-05ED-A6F1042BA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9124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640DB36-F028-813A-7695-3E42AA340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7948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F744F84-3490-8624-B81B-1B6B0402E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8050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BA17431-EF1C-5D51-05D9-1E2B4DD86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1501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34E43E5-8F03-3AA8-BBFA-50CC5F51C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7759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73E6FDE-6EA1-4DC5-0A8A-BDB93C3CDF54}"/>
              </a:ext>
            </a:extLst>
          </p:cNvPr>
          <p:cNvGrpSpPr/>
          <p:nvPr/>
        </p:nvGrpSpPr>
        <p:grpSpPr>
          <a:xfrm>
            <a:off x="1277534" y="2023442"/>
            <a:ext cx="3113018" cy="1958235"/>
            <a:chOff x="562645" y="2130956"/>
            <a:chExt cx="3113018" cy="1958235"/>
          </a:xfrm>
        </p:grpSpPr>
        <p:sp>
          <p:nvSpPr>
            <p:cNvPr id="110" name="Oval Callout 109">
              <a:extLst>
                <a:ext uri="{FF2B5EF4-FFF2-40B4-BE49-F238E27FC236}">
                  <a16:creationId xmlns:a16="http://schemas.microsoft.com/office/drawing/2014/main" id="{3C71B02F-B05E-40D9-FFE3-DF5230D9AC3F}"/>
                </a:ext>
              </a:extLst>
            </p:cNvPr>
            <p:cNvSpPr/>
            <p:nvPr/>
          </p:nvSpPr>
          <p:spPr>
            <a:xfrm flipH="1">
              <a:off x="1657605" y="2181771"/>
              <a:ext cx="2018058" cy="1907420"/>
            </a:xfrm>
            <a:prstGeom prst="wedgeEllipseCallout">
              <a:avLst>
                <a:gd name="adj1" fmla="val 58168"/>
                <a:gd name="adj2" fmla="val -17238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77"/>
                </a:rPr>
                <a:t>Syllables are separated by long syllable breaks.</a:t>
              </a:r>
            </a:p>
          </p:txBody>
        </p:sp>
        <p:pic>
          <p:nvPicPr>
            <p:cNvPr id="111" name="Picture 110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9DCE90E-AB3A-D389-62CB-9B785D81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645" y="2130956"/>
              <a:ext cx="850254" cy="1913945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E6A5F40-FB1F-EB55-4929-233052F9EF50}"/>
              </a:ext>
            </a:extLst>
          </p:cNvPr>
          <p:cNvGrpSpPr/>
          <p:nvPr/>
        </p:nvGrpSpPr>
        <p:grpSpPr>
          <a:xfrm>
            <a:off x="7714249" y="1952320"/>
            <a:ext cx="3900103" cy="2452125"/>
            <a:chOff x="7774480" y="2042543"/>
            <a:chExt cx="3900103" cy="2452125"/>
          </a:xfrm>
        </p:grpSpPr>
        <p:sp>
          <p:nvSpPr>
            <p:cNvPr id="113" name="Oval Callout 112">
              <a:extLst>
                <a:ext uri="{FF2B5EF4-FFF2-40B4-BE49-F238E27FC236}">
                  <a16:creationId xmlns:a16="http://schemas.microsoft.com/office/drawing/2014/main" id="{CF96D866-FB1F-7DE0-22A0-F008440EC678}"/>
                </a:ext>
              </a:extLst>
            </p:cNvPr>
            <p:cNvSpPr/>
            <p:nvPr/>
          </p:nvSpPr>
          <p:spPr>
            <a:xfrm flipH="1">
              <a:off x="7774480" y="2042543"/>
              <a:ext cx="2509019" cy="2452125"/>
            </a:xfrm>
            <a:prstGeom prst="wedgeEllipseCallout">
              <a:avLst>
                <a:gd name="adj1" fmla="val -59004"/>
                <a:gd name="adj2" fmla="val -16786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77"/>
              </a:endParaRPr>
            </a:p>
            <a:p>
              <a:pPr algn="ctr"/>
              <a:r>
                <a:rPr lang="en-GB" sz="1100" dirty="0">
                  <a:latin typeface="EdShed" pitchFamily="2" charset="77"/>
                </a:rPr>
                <a:t>.</a:t>
              </a:r>
              <a:endParaRPr lang="en-US" sz="1100" dirty="0">
                <a:latin typeface="EdShed" pitchFamily="2" charset="77"/>
              </a:endParaRPr>
            </a:p>
          </p:txBody>
        </p:sp>
        <p:pic>
          <p:nvPicPr>
            <p:cNvPr id="114" name="Picture 11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328B284-416A-92C9-760B-EC677A3D5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6972" y="2145495"/>
              <a:ext cx="1017611" cy="1876105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BCE903C-5193-8A57-863B-B386FC7EFE99}"/>
                </a:ext>
              </a:extLst>
            </p:cNvPr>
            <p:cNvSpPr/>
            <p:nvPr/>
          </p:nvSpPr>
          <p:spPr>
            <a:xfrm>
              <a:off x="8035212" y="2345157"/>
              <a:ext cx="201130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Draw a dot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below each single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letter sound. Use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77"/>
                </a:rPr>
                <a:t>red</a:t>
              </a:r>
              <a:r>
                <a:rPr lang="en-GB" sz="1400" dirty="0">
                  <a:latin typeface="EdShed" pitchFamily="2" charset="77"/>
                </a:rPr>
                <a:t> sound buttons to show the adjacent consonants. When two or more letters represent one sound, we use a line</a:t>
              </a:r>
              <a:r>
                <a:rPr lang="en-GB" sz="1200" dirty="0">
                  <a:latin typeface="EdShed" pitchFamily="2" charset="77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85DF75-191F-458C-9B5F-464FF049A96E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customXml/itemProps2.xml><?xml version="1.0" encoding="utf-8"?>
<ds:datastoreItem xmlns:ds="http://schemas.openxmlformats.org/officeDocument/2006/customXml" ds:itemID="{EDD598C0-E526-47B2-A0A6-B432C0525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18DCDE-B1F4-4F58-A799-A75817C6F4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1952</Words>
  <Application>Microsoft Macintosh PowerPoint</Application>
  <PresentationFormat>Widescreen</PresentationFormat>
  <Paragraphs>570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EdShed</vt:lpstr>
      <vt:lpstr>Arial</vt:lpstr>
      <vt:lpstr>Sassoon Infant 2023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511</cp:revision>
  <dcterms:created xsi:type="dcterms:W3CDTF">2022-07-19T20:08:30Z</dcterms:created>
  <dcterms:modified xsi:type="dcterms:W3CDTF">2025-03-14T14:10:50Z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