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handoutMasterIdLst>
    <p:handoutMasterId r:id="rId31"/>
  </p:handoutMasterIdLst>
  <p:sldIdLst>
    <p:sldId id="268" r:id="rId2"/>
    <p:sldId id="298" r:id="rId3"/>
    <p:sldId id="459" r:id="rId4"/>
    <p:sldId id="670"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72" r:id="rId21"/>
    <p:sldId id="671" r:id="rId22"/>
    <p:sldId id="688" r:id="rId23"/>
    <p:sldId id="689" r:id="rId24"/>
    <p:sldId id="460" r:id="rId25"/>
    <p:sldId id="690" r:id="rId26"/>
    <p:sldId id="300" r:id="rId27"/>
    <p:sldId id="301" r:id="rId28"/>
    <p:sldId id="578"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Muli" pitchFamily="2" charset="77"/>
      <p:regular r:id="rId36"/>
      <p:bold r:id="rId37"/>
    </p:embeddedFont>
    <p:embeddedFont>
      <p:font typeface="OpenDyslexicAlta" pitchFamily="2" charset="77"/>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9" autoAdjust="0"/>
    <p:restoredTop sz="90884" autoAdjust="0"/>
  </p:normalViewPr>
  <p:slideViewPr>
    <p:cSldViewPr snapToGrid="0" snapToObjects="1">
      <p:cViewPr varScale="1">
        <p:scale>
          <a:sx n="111" d="100"/>
          <a:sy n="111" d="100"/>
        </p:scale>
        <p:origin x="224" y="30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15/06/2020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15/06/2020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150261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6408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23560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5744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50369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527342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53141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81804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920832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37329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89497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48473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74603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87918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22593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6742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91702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69646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8306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2711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45372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203441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with the /f/, /l/, /s/, /z/ or /k/ sound in English almost always have double consonant.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1</a:t>
            </a:r>
            <a:endParaRPr lang="en-GB" dirty="0"/>
          </a:p>
        </p:txBody>
      </p:sp>
    </p:spTree>
    <p:extLst>
      <p:ext uri="{BB962C8B-B14F-4D97-AF65-F5344CB8AC3E}">
        <p14:creationId xmlns:p14="http://schemas.microsoft.com/office/powerpoint/2010/main" val="31929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has a blue dress.</a:t>
            </a:r>
            <a:endParaRPr lang="en-GB" dirty="0"/>
          </a:p>
        </p:txBody>
      </p:sp>
      <p:pic>
        <p:nvPicPr>
          <p:cNvPr id="4" name="Picture 3">
            <a:extLst>
              <a:ext uri="{FF2B5EF4-FFF2-40B4-BE49-F238E27FC236}">
                <a16:creationId xmlns:a16="http://schemas.microsoft.com/office/drawing/2014/main" id="{F9764DDB-F8CC-0C4E-A8EB-7F6138042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189409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C73E2243-9695-E349-81B6-21FA61F9ECA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doll</a:t>
            </a:r>
            <a:r>
              <a:rPr lang="en-GB" b="1" dirty="0">
                <a:solidFill>
                  <a:srgbClr val="FF3860"/>
                </a:solidFill>
                <a:latin typeface="Calibri" panose="020F0502020204030204" pitchFamily="34" charset="0"/>
                <a:cs typeface="Calibri" panose="020F0502020204030204" pitchFamily="34" charset="0"/>
              </a:rPr>
              <a:t>_</a:t>
            </a:r>
            <a:r>
              <a:rPr lang="en-GB" b="1" dirty="0"/>
              <a:t> has a blue dress.</a:t>
            </a:r>
            <a:endParaRPr lang="en-GB" dirty="0"/>
          </a:p>
        </p:txBody>
      </p:sp>
      <p:pic>
        <p:nvPicPr>
          <p:cNvPr id="7" name="Picture 6">
            <a:extLst>
              <a:ext uri="{FF2B5EF4-FFF2-40B4-BE49-F238E27FC236}">
                <a16:creationId xmlns:a16="http://schemas.microsoft.com/office/drawing/2014/main" id="{102A033F-B302-7546-A6A3-5B87747ECF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251629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on the field is green.</a:t>
            </a:r>
            <a:endParaRPr lang="en-GB" dirty="0"/>
          </a:p>
        </p:txBody>
      </p:sp>
      <p:pic>
        <p:nvPicPr>
          <p:cNvPr id="5" name="Picture 4">
            <a:extLst>
              <a:ext uri="{FF2B5EF4-FFF2-40B4-BE49-F238E27FC236}">
                <a16:creationId xmlns:a16="http://schemas.microsoft.com/office/drawing/2014/main" id="{14BCB746-82E7-F24E-8FE7-8190F5C9CE7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144076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8" name="Title 1">
            <a:extLst>
              <a:ext uri="{FF2B5EF4-FFF2-40B4-BE49-F238E27FC236}">
                <a16:creationId xmlns:a16="http://schemas.microsoft.com/office/drawing/2014/main" id="{DC78D3CD-C9B1-9F45-885E-25E302B0A04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grass</a:t>
            </a:r>
            <a:r>
              <a:rPr lang="en-GB" b="1" dirty="0">
                <a:solidFill>
                  <a:srgbClr val="FF3860"/>
                </a:solidFill>
                <a:latin typeface="Calibri" panose="020F0502020204030204" pitchFamily="34" charset="0"/>
                <a:cs typeface="Calibri" panose="020F0502020204030204" pitchFamily="34" charset="0"/>
              </a:rPr>
              <a:t>_</a:t>
            </a:r>
            <a:r>
              <a:rPr lang="en-GB" b="1" dirty="0"/>
              <a:t> on the field is green.</a:t>
            </a:r>
            <a:endParaRPr lang="en-GB" dirty="0"/>
          </a:p>
        </p:txBody>
      </p:sp>
      <p:pic>
        <p:nvPicPr>
          <p:cNvPr id="9" name="Picture 8">
            <a:extLst>
              <a:ext uri="{FF2B5EF4-FFF2-40B4-BE49-F238E27FC236}">
                <a16:creationId xmlns:a16="http://schemas.microsoft.com/office/drawing/2014/main" id="{58CF239B-7CE0-F84E-9CD9-7F7E8F69430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390881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mermaid blew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9C751F3D-B882-0B4B-B738-A45C455DB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133024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EFACB4C5-B1C6-7746-95D7-F81BBF33E6DE}"/>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mermaid blew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kiss</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EE4FFD6E-D59D-E441-BEF3-92C11FD23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151128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8F2043B-6109-2B40-8ACA-BB405E4CA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241432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1CDEF4AB-8B0E-0448-A317-57E53BF191B1}"/>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buzz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CC3830BE-0332-F149-854B-B9647431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382485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can was full of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36B73ECC-40AE-CB4D-8944-60D24FE6A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290962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BB3BD00D-2C88-A048-9611-63BC88A713DA}"/>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can was full of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fizz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9" name="Picture 8">
            <a:extLst>
              <a:ext uri="{FF2B5EF4-FFF2-40B4-BE49-F238E27FC236}">
                <a16:creationId xmlns:a16="http://schemas.microsoft.com/office/drawing/2014/main" id="{14B98A3A-13D8-4C4A-A915-622EFBB4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31170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with the /f/, /l/, /s/, /z/ or /k/ sound in English almost always have double consonant.</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167740271"/>
              </p:ext>
            </p:extLst>
          </p:nvPr>
        </p:nvGraphicFramePr>
        <p:xfrm>
          <a:off x="3429000" y="1311278"/>
          <a:ext cx="8363607" cy="398472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49858">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/l/, /s/, /z/ or /k/ sound in English almost always have double consonant. This week’s words are shown in random order. Sound the words out and count the sounds. Ask the children if they can see a pattern with the last sound. Discuss that the /k/ sound is usually written as “ck”.</a:t>
                      </a:r>
                      <a:endParaRPr lang="en-GB" sz="1700" b="0" i="0" dirty="0">
                        <a:latin typeface="Muli" pitchFamily="2" charset="77"/>
                      </a:endParaRPr>
                    </a:p>
                  </a:txBody>
                  <a:tcPr/>
                </a:tc>
                <a:extLst>
                  <a:ext uri="{0D108BD9-81ED-4DB2-BD59-A6C34878D82A}">
                    <a16:rowId xmlns:a16="http://schemas.microsoft.com/office/drawing/2014/main" val="10000"/>
                  </a:ext>
                </a:extLst>
              </a:tr>
              <a:tr h="1364667">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Read the sentence for each word and ask children for the word and spelling to reinforce the double-consonant rule.</a:t>
                      </a:r>
                    </a:p>
                  </a:txBody>
                  <a:tcPr/>
                </a:tc>
                <a:extLst>
                  <a:ext uri="{0D108BD9-81ED-4DB2-BD59-A6C34878D82A}">
                    <a16:rowId xmlns:a16="http://schemas.microsoft.com/office/drawing/2014/main" val="10001"/>
                  </a:ext>
                </a:extLst>
              </a:tr>
              <a:tr h="1233215">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one of their words to complete the two sentences. Then ask them to choose three more words and write their own sentences</a:t>
                      </a:r>
                      <a:r>
                        <a:rPr lang="en-US" sz="1700" b="0" i="0" baseline="0" dirty="0">
                          <a:latin typeface="Muli" pitchFamily="2" charset="77"/>
                        </a:rPr>
                        <a:t>. Work in pairs or with support if necessary. 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78378643"/>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19240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6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clock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Tree>
    <p:extLst>
      <p:ext uri="{BB962C8B-B14F-4D97-AF65-F5344CB8AC3E}">
        <p14:creationId xmlns:p14="http://schemas.microsoft.com/office/powerpoint/2010/main" val="74662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6A822AF-5469-5D44-9571-2E3DE0878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65455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687647EC-5681-A54D-A547-63CFBD6584FE}"/>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back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7" name="Picture 6">
            <a:extLst>
              <a:ext uri="{FF2B5EF4-FFF2-40B4-BE49-F238E27FC236}">
                <a16:creationId xmlns:a16="http://schemas.microsoft.com/office/drawing/2014/main" id="{84084D41-CF0D-0D45-89C3-8C1DF5216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999982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7398348"/>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chemeClr val="tx1"/>
                </a:solidFill>
                <a:latin typeface="Calibri" panose="020F0502020204030204" pitchFamily="34" charset="0"/>
                <a:cs typeface="Calibri" panose="020F0502020204030204" pitchFamily="34" charset="0"/>
              </a:rPr>
              <a:t>_________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a:t>
            </a:r>
            <a:r>
              <a:rPr lang="en-US" dirty="0">
                <a:latin typeface="Calibri" panose="020F0502020204030204" pitchFamily="34" charset="0"/>
                <a:cs typeface="Calibri" panose="020F0502020204030204" pitchFamily="34" charset="0"/>
              </a:rPr>
              <a:t>_________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extLst>
              <p:ext uri="{D42A27DB-BD31-4B8C-83A1-F6EECF244321}">
                <p14:modId xmlns:p14="http://schemas.microsoft.com/office/powerpoint/2010/main" val="1522365019"/>
              </p:ext>
            </p:extLst>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50934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6383707"/>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bell</a:t>
            </a:r>
            <a:r>
              <a:rPr lang="en-US" dirty="0">
                <a:solidFill>
                  <a:srgbClr val="FF3860"/>
                </a:solidFill>
                <a:latin typeface="Calibri" panose="020F0502020204030204" pitchFamily="34" charset="0"/>
                <a:cs typeface="Calibri" panose="020F0502020204030204" pitchFamily="34" charset="0"/>
              </a:rPr>
              <a:t>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369332"/>
          </a:xfrm>
          <a:prstGeom prst="rect">
            <a:avLst/>
          </a:prstGeom>
          <a:noFill/>
        </p:spPr>
        <p:txBody>
          <a:bodyPr wrap="square" rtlCol="0">
            <a:spAutoFit/>
          </a:bodyPr>
          <a:lstStyle/>
          <a:p>
            <a:r>
              <a:rPr lang="en-US" dirty="0">
                <a:latin typeface="OpenDyslexicAlta" pitchFamily="2" charset="77"/>
              </a:rPr>
              <a:t>The clouds looked like balls of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fluff</a:t>
            </a:r>
            <a:r>
              <a:rPr lang="en-US" dirty="0">
                <a:solidFill>
                  <a:srgbClr val="FF3860"/>
                </a:solidFill>
                <a:latin typeface="Calibri" panose="020F0502020204030204" pitchFamily="34" charset="0"/>
                <a:cs typeface="Calibri" panose="020F0502020204030204" pitchFamily="34" charset="0"/>
              </a:rPr>
              <a:t>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84594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005839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97725364"/>
                    </a:ext>
                  </a:extLst>
                </a:gridCol>
                <a:gridCol w="1858433">
                  <a:extLst>
                    <a:ext uri="{9D8B030D-6E8A-4147-A177-3AD203B41FA5}">
                      <a16:colId xmlns:a16="http://schemas.microsoft.com/office/drawing/2014/main" val="147626082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5655108"/>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baseline="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83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582402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051189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graphicFrame>
        <p:nvGraphicFramePr>
          <p:cNvPr id="6" name="Table 5">
            <a:extLst>
              <a:ext uri="{FF2B5EF4-FFF2-40B4-BE49-F238E27FC236}">
                <a16:creationId xmlns:a16="http://schemas.microsoft.com/office/drawing/2014/main" id="{82B9F1A8-AD6D-0140-9FA6-03CB91518C18}"/>
              </a:ext>
            </a:extLst>
          </p:cNvPr>
          <p:cNvGraphicFramePr>
            <a:graphicFrameLocks noGrp="1"/>
          </p:cNvGraphicFramePr>
          <p:nvPr>
            <p:extLst>
              <p:ext uri="{D42A27DB-BD31-4B8C-83A1-F6EECF244321}">
                <p14:modId xmlns:p14="http://schemas.microsoft.com/office/powerpoint/2010/main" val="1933312803"/>
              </p:ext>
            </p:extLst>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solidFill>
                      <a:schemeClr val="bg1"/>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93242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751014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301059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18604775"/>
              </p:ext>
            </p:extLst>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spTree>
    <p:extLst>
      <p:ext uri="{BB962C8B-B14F-4D97-AF65-F5344CB8AC3E}">
        <p14:creationId xmlns:p14="http://schemas.microsoft.com/office/powerpoint/2010/main" val="20289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076101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puff</a:t>
            </a:r>
          </a:p>
        </p:txBody>
      </p:sp>
      <p:sp>
        <p:nvSpPr>
          <p:cNvPr id="26" name="Rounded Rectangle 25">
            <a:extLst>
              <a:ext uri="{FF2B5EF4-FFF2-40B4-BE49-F238E27FC236}">
                <a16:creationId xmlns:a16="http://schemas.microsoft.com/office/drawing/2014/main" id="{B3C3F432-3334-0C45-A207-A009F8C9C6BF}"/>
              </a:ext>
            </a:extLst>
          </p:cNvPr>
          <p:cNvSpPr/>
          <p:nvPr/>
        </p:nvSpPr>
        <p:spPr>
          <a:xfrm>
            <a:off x="6573078" y="381743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fluff</a:t>
            </a:r>
          </a:p>
        </p:txBody>
      </p:sp>
      <p:sp>
        <p:nvSpPr>
          <p:cNvPr id="27" name="Rounded Rectangle 26">
            <a:extLst>
              <a:ext uri="{FF2B5EF4-FFF2-40B4-BE49-F238E27FC236}">
                <a16:creationId xmlns:a16="http://schemas.microsoft.com/office/drawing/2014/main" id="{ABD28859-43B0-4449-90DF-9B9D60AE73AB}"/>
              </a:ext>
            </a:extLst>
          </p:cNvPr>
          <p:cNvSpPr/>
          <p:nvPr/>
        </p:nvSpPr>
        <p:spPr>
          <a:xfrm>
            <a:off x="1862705" y="44973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bell</a:t>
            </a:r>
          </a:p>
        </p:txBody>
      </p:sp>
      <p:sp>
        <p:nvSpPr>
          <p:cNvPr id="28" name="Rounded Rectangle 27">
            <a:extLst>
              <a:ext uri="{FF2B5EF4-FFF2-40B4-BE49-F238E27FC236}">
                <a16:creationId xmlns:a16="http://schemas.microsoft.com/office/drawing/2014/main" id="{00787047-F1A2-0447-9EC3-E7FE97A2B4BB}"/>
              </a:ext>
            </a:extLst>
          </p:cNvPr>
          <p:cNvSpPr/>
          <p:nvPr/>
        </p:nvSpPr>
        <p:spPr>
          <a:xfrm>
            <a:off x="8889670" y="1829604"/>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doll</a:t>
            </a:r>
          </a:p>
        </p:txBody>
      </p:sp>
      <p:sp>
        <p:nvSpPr>
          <p:cNvPr id="29" name="Rounded Rectangle 28">
            <a:extLst>
              <a:ext uri="{FF2B5EF4-FFF2-40B4-BE49-F238E27FC236}">
                <a16:creationId xmlns:a16="http://schemas.microsoft.com/office/drawing/2014/main" id="{C3473567-A9CC-044E-B194-2D8DD070F578}"/>
              </a:ext>
            </a:extLst>
          </p:cNvPr>
          <p:cNvSpPr/>
          <p:nvPr/>
        </p:nvSpPr>
        <p:spPr>
          <a:xfrm>
            <a:off x="3413209" y="3376557"/>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grass</a:t>
            </a:r>
          </a:p>
        </p:txBody>
      </p:sp>
      <p:sp>
        <p:nvSpPr>
          <p:cNvPr id="31" name="Rounded Rectangle 30">
            <a:extLst>
              <a:ext uri="{FF2B5EF4-FFF2-40B4-BE49-F238E27FC236}">
                <a16:creationId xmlns:a16="http://schemas.microsoft.com/office/drawing/2014/main" id="{17501D02-DAE5-E14C-AA61-5D9284E2F072}"/>
              </a:ext>
            </a:extLst>
          </p:cNvPr>
          <p:cNvSpPr/>
          <p:nvPr/>
        </p:nvSpPr>
        <p:spPr>
          <a:xfrm>
            <a:off x="8988286" y="32881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kiss</a:t>
            </a:r>
          </a:p>
        </p:txBody>
      </p:sp>
      <p:sp>
        <p:nvSpPr>
          <p:cNvPr id="32" name="Rounded Rectangle 31">
            <a:extLst>
              <a:ext uri="{FF2B5EF4-FFF2-40B4-BE49-F238E27FC236}">
                <a16:creationId xmlns:a16="http://schemas.microsoft.com/office/drawing/2014/main" id="{D1A9AA59-EF9C-7249-9A13-F84E0500DB7E}"/>
              </a:ext>
            </a:extLst>
          </p:cNvPr>
          <p:cNvSpPr/>
          <p:nvPr/>
        </p:nvSpPr>
        <p:spPr>
          <a:xfrm>
            <a:off x="4505740" y="492027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buzz</a:t>
            </a:r>
          </a:p>
        </p:txBody>
      </p:sp>
      <p:sp>
        <p:nvSpPr>
          <p:cNvPr id="33" name="Rounded Rectangle 32">
            <a:extLst>
              <a:ext uri="{FF2B5EF4-FFF2-40B4-BE49-F238E27FC236}">
                <a16:creationId xmlns:a16="http://schemas.microsoft.com/office/drawing/2014/main" id="{7CF9969C-9370-9E49-8045-E9125558553E}"/>
              </a:ext>
            </a:extLst>
          </p:cNvPr>
          <p:cNvSpPr/>
          <p:nvPr/>
        </p:nvSpPr>
        <p:spPr>
          <a:xfrm>
            <a:off x="7854452" y="5028396"/>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fizz</a:t>
            </a:r>
          </a:p>
        </p:txBody>
      </p:sp>
      <p:sp>
        <p:nvSpPr>
          <p:cNvPr id="34" name="Rounded Rectangle 33">
            <a:extLst>
              <a:ext uri="{FF2B5EF4-FFF2-40B4-BE49-F238E27FC236}">
                <a16:creationId xmlns:a16="http://schemas.microsoft.com/office/drawing/2014/main" id="{63C6EBE2-0449-994F-A21C-E827D723B6FF}"/>
              </a:ext>
            </a:extLst>
          </p:cNvPr>
          <p:cNvSpPr/>
          <p:nvPr/>
        </p:nvSpPr>
        <p:spPr>
          <a:xfrm>
            <a:off x="983479" y="250561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clock</a:t>
            </a:r>
          </a:p>
        </p:txBody>
      </p:sp>
      <p:sp>
        <p:nvSpPr>
          <p:cNvPr id="38" name="Rounded Rectangle 37">
            <a:extLst>
              <a:ext uri="{FF2B5EF4-FFF2-40B4-BE49-F238E27FC236}">
                <a16:creationId xmlns:a16="http://schemas.microsoft.com/office/drawing/2014/main" id="{2AE9085B-1E36-DF4D-987D-783CB42FEF60}"/>
              </a:ext>
            </a:extLst>
          </p:cNvPr>
          <p:cNvSpPr/>
          <p:nvPr/>
        </p:nvSpPr>
        <p:spPr>
          <a:xfrm>
            <a:off x="5882695" y="226351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back</a:t>
            </a:r>
          </a:p>
        </p:txBody>
      </p:sp>
    </p:spTree>
    <p:extLst>
      <p:ext uri="{BB962C8B-B14F-4D97-AF65-F5344CB8AC3E}">
        <p14:creationId xmlns:p14="http://schemas.microsoft.com/office/powerpoint/2010/main" val="19852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latin typeface="Calibri" panose="020F0502020204030204" pitchFamily="34" charset="0"/>
                <a:cs typeface="Calibri" panose="020F0502020204030204" pitchFamily="34" charset="0"/>
              </a:rPr>
              <a:t>_______</a:t>
            </a:r>
            <a:r>
              <a:rPr lang="en-GB" b="1" dirty="0"/>
              <a:t> of smoke came from the train.</a:t>
            </a:r>
            <a:endParaRPr lang="en-GB" dirty="0"/>
          </a:p>
        </p:txBody>
      </p:sp>
      <p:pic>
        <p:nvPicPr>
          <p:cNvPr id="5" name="Picture 4">
            <a:extLst>
              <a:ext uri="{FF2B5EF4-FFF2-40B4-BE49-F238E27FC236}">
                <a16:creationId xmlns:a16="http://schemas.microsoft.com/office/drawing/2014/main" id="{364617E0-84E5-364A-B7EB-80A87DCA0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348894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0B105467-28BF-C249-A03E-DC546AE53772}"/>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solidFill>
                  <a:srgbClr val="FF3860"/>
                </a:solidFill>
                <a:latin typeface="Calibri" panose="020F0502020204030204" pitchFamily="34" charset="0"/>
                <a:cs typeface="Calibri" panose="020F0502020204030204" pitchFamily="34" charset="0"/>
              </a:rPr>
              <a:t>_</a:t>
            </a:r>
            <a:r>
              <a:rPr lang="en-GB" dirty="0">
                <a:solidFill>
                  <a:srgbClr val="FF3860"/>
                </a:solidFill>
              </a:rPr>
              <a:t>puff</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rPr>
              <a:t> </a:t>
            </a:r>
            <a:r>
              <a:rPr lang="en-GB" b="1" dirty="0"/>
              <a:t>of smoke came from the train.</a:t>
            </a:r>
            <a:endParaRPr lang="en-GB" dirty="0"/>
          </a:p>
        </p:txBody>
      </p:sp>
      <p:pic>
        <p:nvPicPr>
          <p:cNvPr id="10" name="Picture 9">
            <a:extLst>
              <a:ext uri="{FF2B5EF4-FFF2-40B4-BE49-F238E27FC236}">
                <a16:creationId xmlns:a16="http://schemas.microsoft.com/office/drawing/2014/main" id="{5B66F9B6-23C2-204E-AFC9-72648355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26073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0602194-160B-B14B-BFD4-7C1CE03DAF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381973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5E1D526C-6626-5F47-9106-598939441760}"/>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fluff</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6DABFDCA-4B72-854F-A71C-88F98166E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67193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teacher rang the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D31ABFF-4C35-C949-A3E4-77B8EDEF0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90945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22509A06-3B90-814B-8088-18B682B43539}"/>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teacher rang 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bell</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9B0D8D93-BF9D-4041-839C-AC302B8C5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212628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32519</TotalTime>
  <Words>1004</Words>
  <Application>Microsoft Macintosh PowerPoint</Application>
  <PresentationFormat>Widescreen</PresentationFormat>
  <Paragraphs>364</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OpenDyslexicAlta</vt:lpstr>
      <vt:lpstr>Muli</vt:lpstr>
      <vt:lpstr>Calibri</vt:lpstr>
      <vt:lpstr>Office Theme</vt:lpstr>
      <vt:lpstr>PowerPoint Presentation</vt:lpstr>
      <vt:lpstr>PowerPoint Presentation</vt:lpstr>
      <vt:lpstr>PowerPoint Presentation</vt:lpstr>
      <vt:lpstr>A _______ of smoke came from the train.</vt:lpstr>
      <vt:lpstr>A _puff_ of smoke came from the train.</vt:lpstr>
      <vt:lpstr>The kitten was covered in _______.</vt:lpstr>
      <vt:lpstr>The kitten was covered in _fluff_.</vt:lpstr>
      <vt:lpstr>The teacher rang the _______.</vt:lpstr>
      <vt:lpstr>PowerPoint Presentation</vt:lpstr>
      <vt:lpstr>The _______ has a blue dress.</vt:lpstr>
      <vt:lpstr>The _doll_ has a blue dress.</vt:lpstr>
      <vt:lpstr>The _______ on the field is green.</vt:lpstr>
      <vt:lpstr>The _grass_ on the field is green.</vt:lpstr>
      <vt:lpstr>The mermaid blew a  _______.</vt:lpstr>
      <vt:lpstr>PowerPoint Presentation</vt:lpstr>
      <vt:lpstr>Bumble’s wings  _______.</vt:lpstr>
      <vt:lpstr>Bumble’s wings  _buzz_.</vt:lpstr>
      <vt:lpstr>The can was full of _______.</vt:lpstr>
      <vt:lpstr>PowerPoint Presentation</vt:lpstr>
      <vt:lpstr>You tell the time by  using a _______.</vt:lpstr>
      <vt:lpstr>You tell the time by  using a _clock_.</vt:lpstr>
      <vt:lpstr>The girl’s hair ran down her _______.</vt:lpstr>
      <vt:lpstr>The girl’s hair ran down her _back_.</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581</cp:revision>
  <cp:lastPrinted>2018-08-07T22:46:56Z</cp:lastPrinted>
  <dcterms:created xsi:type="dcterms:W3CDTF">2018-08-06T08:16:18Z</dcterms:created>
  <dcterms:modified xsi:type="dcterms:W3CDTF">2020-06-15T16:01:00Z</dcterms:modified>
</cp:coreProperties>
</file>