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51" r:id="rId5"/>
    <p:sldId id="257" r:id="rId6"/>
    <p:sldId id="311" r:id="rId7"/>
    <p:sldId id="343" r:id="rId8"/>
    <p:sldId id="342" r:id="rId9"/>
    <p:sldId id="259" r:id="rId10"/>
    <p:sldId id="344" r:id="rId11"/>
    <p:sldId id="312" r:id="rId12"/>
    <p:sldId id="313" r:id="rId13"/>
    <p:sldId id="318" r:id="rId14"/>
    <p:sldId id="319" r:id="rId15"/>
    <p:sldId id="320" r:id="rId16"/>
    <p:sldId id="345" r:id="rId17"/>
    <p:sldId id="347" r:id="rId18"/>
    <p:sldId id="348" r:id="rId19"/>
    <p:sldId id="346" r:id="rId20"/>
    <p:sldId id="349" r:id="rId21"/>
    <p:sldId id="350" r:id="rId22"/>
    <p:sldId id="353" r:id="rId23"/>
    <p:sldId id="354" r:id="rId24"/>
    <p:sldId id="355" r:id="rId25"/>
    <p:sldId id="356" r:id="rId26"/>
    <p:sldId id="357" r:id="rId27"/>
    <p:sldId id="328" r:id="rId28"/>
    <p:sldId id="352" r:id="rId29"/>
    <p:sldId id="298" r:id="rId30"/>
    <p:sldId id="557" r:id="rId31"/>
    <p:sldId id="567" r:id="rId32"/>
    <p:sldId id="554" r:id="rId33"/>
    <p:sldId id="553" r:id="rId34"/>
  </p:sldIdLst>
  <p:sldSz cx="12192000" cy="6858000"/>
  <p:notesSz cx="6858000" cy="9144000"/>
  <p:embeddedFontLst>
    <p:embeddedFont>
      <p:font typeface="EdShed" pitchFamily="2" charset="77"/>
      <p:regular r:id="rId37"/>
      <p:bold r:id="rId38"/>
    </p:embeddedFont>
    <p:embeddedFont>
      <p:font typeface="Sassoon Infant 2023" panose="02000503030000020003" pitchFamily="2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3DC"/>
    <a:srgbClr val="FF3760"/>
    <a:srgbClr val="7957D5"/>
    <a:srgbClr val="F139C4"/>
    <a:srgbClr val="4A4A4A"/>
    <a:srgbClr val="FFDE56"/>
    <a:srgbClr val="20D160"/>
    <a:srgbClr val="209CEE"/>
    <a:srgbClr val="6561FF"/>
    <a:srgbClr val="859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/>
    <p:restoredTop sz="91808"/>
  </p:normalViewPr>
  <p:slideViewPr>
    <p:cSldViewPr snapToGrid="0" snapToObjects="1">
      <p:cViewPr varScale="1">
        <p:scale>
          <a:sx n="123" d="100"/>
          <a:sy n="123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0"/>
              </a:rPr>
              <a:t>2/24/25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0"/>
              </a:rPr>
              <a:t>‹#›</a:t>
            </a:fld>
            <a:endParaRPr lang="en-US" dirty="0"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7AEF229B-8876-6441-8901-E5E5390D5590}" type="datetimeFigureOut">
              <a:rPr lang="en-US" smtClean="0"/>
              <a:pPr/>
              <a:t>2/24/25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2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65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0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05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71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76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5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55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23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words with the children, enunciating the sound the ‘ou’ digraph represents. </a:t>
            </a:r>
            <a:br>
              <a:rPr lang="en-GB" dirty="0"/>
            </a:br>
            <a:r>
              <a:rPr lang="en-GB" dirty="0"/>
              <a:t>Click on the words to move them to the correct jar.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83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46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26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17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B9B9C-B3B0-92B2-B39F-6D1158187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9FE12B-B523-6D96-47E9-64AFE2CCD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902433-1A3E-F1E8-7CA1-D9894EA7E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4BFAC-19C2-3228-C85E-8B6DC9725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66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54CF2-C80E-70BC-271A-D215B8879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267A35-DA0E-8D8B-5192-1B7BD88EB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2842C0-D9FC-F2D7-09EC-CCCABFBDC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CC6FB-6EE9-D620-5429-8CFB4673F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19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3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3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4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Here the ‘y’ is removed and replaced with ‘</a:t>
            </a:r>
            <a:r>
              <a:rPr lang="en-US" dirty="0" err="1"/>
              <a:t>ie</a:t>
            </a:r>
            <a:r>
              <a:rPr lang="en-US" dirty="0"/>
              <a:t>’ before the second suffix is added.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4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0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7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3748906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3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9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4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7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5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6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5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9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3403252C-7E3D-1749-8409-A4F8F98D5649}" type="datetime1">
              <a:rPr lang="en-GB" smtClean="0"/>
              <a:pPr/>
              <a:t>24/02/2025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1544687-8074-0A6B-A57E-9D3B57FC8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ea typeface="Sassoon Infant 2023" panose="02000503030000020003" pitchFamily="2" charset="0"/>
              </a:rPr>
              <a:t>To </a:t>
            </a:r>
            <a:r>
              <a:rPr lang="en-GB" sz="2000" dirty="0">
                <a:effectLst/>
                <a:highlight>
                  <a:srgbClr val="FFFFFF"/>
                </a:highlight>
                <a:ea typeface="Sassoon Infant 2023" panose="02000503030000020003" pitchFamily="2" charset="0"/>
              </a:rPr>
              <a:t>apply knowledge of syllables and phoneme-grapheme relationships</a:t>
            </a:r>
            <a:endParaRPr lang="en-US" sz="2000" dirty="0">
              <a:ea typeface="Sassoon Infant 2023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216D93-6CAE-3BB4-1F4B-522C7C7AAC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altLang="en-US" sz="2000" dirty="0">
                <a:ea typeface="Sassoon Infant 2023" panose="02000503030000020003" pitchFamily="2" charset="0"/>
                <a:cs typeface="Arial" panose="020B0604020202020204" pitchFamily="34" charset="0"/>
              </a:rPr>
              <a:t>To spell w</a:t>
            </a:r>
            <a:r>
              <a:rPr lang="en-GB" sz="2000" dirty="0">
                <a:ea typeface="Sassoon Infant 2023" panose="02000503030000020003" pitchFamily="2" charset="0"/>
              </a:rPr>
              <a:t>ords where the digraph ‘ou’ sounds like /ow/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0648477-DA3F-57C0-432A-E3C5526E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This week’s words: mouth, sprout, around, sound, spout, ouch, hound, trout, found, proud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286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Sound Buttons and Syllables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FA50EC-60CC-C24B-26C0-68FDB6F94BAF}"/>
              </a:ext>
            </a:extLst>
          </p:cNvPr>
          <p:cNvGrpSpPr/>
          <p:nvPr/>
        </p:nvGrpSpPr>
        <p:grpSpPr>
          <a:xfrm>
            <a:off x="1226465" y="1983107"/>
            <a:ext cx="3205879" cy="2190216"/>
            <a:chOff x="672485" y="1937371"/>
            <a:chExt cx="3205879" cy="2190216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4CF8D345-4219-5EAF-D126-A90BFFB13817}"/>
                </a:ext>
              </a:extLst>
            </p:cNvPr>
            <p:cNvSpPr/>
            <p:nvPr/>
          </p:nvSpPr>
          <p:spPr>
            <a:xfrm flipH="1">
              <a:off x="1833828" y="2199166"/>
              <a:ext cx="2044536" cy="1928421"/>
            </a:xfrm>
            <a:prstGeom prst="wedgeEllipseCallout">
              <a:avLst>
                <a:gd name="adj1" fmla="val 56523"/>
                <a:gd name="adj2" fmla="val -21182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EdShed" pitchFamily="2" charset="0"/>
                </a:rPr>
                <a:t>Syllables are separated by long syllable breaks.</a:t>
              </a:r>
            </a:p>
          </p:txBody>
        </p:sp>
        <p:pic>
          <p:nvPicPr>
            <p:cNvPr id="6" name="Picture 5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772CBA4-EB26-DEBE-424E-F05DB09D0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485" y="1937371"/>
              <a:ext cx="972985" cy="219021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0801D8E-06A8-BF74-C17D-DE0EBE26E0D8}"/>
              </a:ext>
            </a:extLst>
          </p:cNvPr>
          <p:cNvGrpSpPr/>
          <p:nvPr/>
        </p:nvGrpSpPr>
        <p:grpSpPr>
          <a:xfrm>
            <a:off x="7707264" y="2048875"/>
            <a:ext cx="3768888" cy="2326316"/>
            <a:chOff x="7966425" y="1937371"/>
            <a:chExt cx="3768888" cy="2326316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073309C3-3BAE-1D9D-6430-D6DD4B83AA33}"/>
                </a:ext>
              </a:extLst>
            </p:cNvPr>
            <p:cNvSpPr/>
            <p:nvPr/>
          </p:nvSpPr>
          <p:spPr>
            <a:xfrm flipH="1">
              <a:off x="7966425" y="1937371"/>
              <a:ext cx="2468317" cy="2326316"/>
            </a:xfrm>
            <a:prstGeom prst="wedgeEllipseCallout">
              <a:avLst>
                <a:gd name="adj1" fmla="val -55551"/>
                <a:gd name="adj2" fmla="val -16780"/>
              </a:avLst>
            </a:prstGeom>
            <a:noFill/>
            <a:ln w="38100">
              <a:solidFill>
                <a:srgbClr val="209CE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EdShed" pitchFamily="2" charset="0"/>
              </a:endParaRPr>
            </a:p>
            <a:p>
              <a:pPr algn="ctr"/>
              <a:r>
                <a:rPr lang="en-GB" sz="1100" dirty="0">
                  <a:latin typeface="EdShed" pitchFamily="2" charset="0"/>
                </a:rPr>
                <a:t>.</a:t>
              </a:r>
              <a:endParaRPr lang="en-US" sz="1100" dirty="0">
                <a:latin typeface="EdShed" pitchFamily="2" charset="0"/>
              </a:endParaRPr>
            </a:p>
          </p:txBody>
        </p:sp>
        <p:pic>
          <p:nvPicPr>
            <p:cNvPr id="9" name="Picture 8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60EFBB2D-25AC-99C9-B80A-6B2830207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17702" y="2043830"/>
              <a:ext cx="1017611" cy="187610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1DC4BB-ADC0-F9AB-7556-1C81820A50DB}"/>
                </a:ext>
              </a:extLst>
            </p:cNvPr>
            <p:cNvSpPr/>
            <p:nvPr/>
          </p:nvSpPr>
          <p:spPr>
            <a:xfrm>
              <a:off x="8237550" y="2259239"/>
              <a:ext cx="1979074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0"/>
                </a:rPr>
                <a:t>Draw a dot below </a:t>
              </a:r>
            </a:p>
            <a:p>
              <a:pPr algn="ctr"/>
              <a:r>
                <a:rPr lang="en-GB" sz="1400" dirty="0">
                  <a:latin typeface="EdShed" pitchFamily="2" charset="0"/>
                </a:rPr>
                <a:t>each single letter sound. I have used </a:t>
              </a:r>
              <a:r>
                <a:rPr lang="en-GB" sz="1400" dirty="0">
                  <a:solidFill>
                    <a:srgbClr val="FF3760"/>
                  </a:solidFill>
                  <a:latin typeface="EdShed" pitchFamily="2" charset="0"/>
                </a:rPr>
                <a:t>red</a:t>
              </a:r>
              <a:r>
                <a:rPr lang="en-GB" sz="1400" dirty="0">
                  <a:latin typeface="EdShed" pitchFamily="2" charset="0"/>
                </a:rPr>
                <a:t> sound buttons to show the consonant blends. When more than one letter makes a sound, we </a:t>
              </a:r>
            </a:p>
            <a:p>
              <a:pPr algn="ctr"/>
              <a:r>
                <a:rPr lang="en-GB" sz="1400" dirty="0">
                  <a:latin typeface="EdShed" pitchFamily="2" charset="0"/>
                </a:rPr>
                <a:t>use a line</a:t>
              </a:r>
              <a:r>
                <a:rPr lang="en-GB" sz="1200" dirty="0">
                  <a:latin typeface="EdShed" pitchFamily="2" charset="0"/>
                </a:rPr>
                <a:t>.</a:t>
              </a:r>
            </a:p>
            <a:p>
              <a:pPr algn="ctr"/>
              <a:endParaRPr lang="en-US" sz="1100" dirty="0">
                <a:latin typeface="EdShed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D9E31-BA20-4F95-6CA3-42F5F5E7EA8B}"/>
              </a:ext>
            </a:extLst>
          </p:cNvPr>
          <p:cNvSpPr/>
          <p:nvPr/>
        </p:nvSpPr>
        <p:spPr>
          <a:xfrm>
            <a:off x="5330363" y="1858895"/>
            <a:ext cx="1533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cap="none" spc="0" dirty="0">
                <a:ln w="0"/>
                <a:solidFill>
                  <a:schemeClr val="tx1"/>
                </a:solidFill>
                <a:latin typeface="EdShed" pitchFamily="2" charset="0"/>
              </a:rPr>
              <a:t>around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D76A43-2628-4236-A90F-799FE50F42B9}"/>
              </a:ext>
            </a:extLst>
          </p:cNvPr>
          <p:cNvSpPr/>
          <p:nvPr/>
        </p:nvSpPr>
        <p:spPr>
          <a:xfrm>
            <a:off x="5367537" y="2678339"/>
            <a:ext cx="145129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 err="1">
                <a:ln w="0"/>
                <a:latin typeface="EdShed" pitchFamily="2" charset="0"/>
              </a:rPr>
              <a:t>a</a:t>
            </a:r>
            <a:r>
              <a:rPr lang="en-GB" sz="3200" cap="none" spc="0" dirty="0" err="1">
                <a:ln w="0"/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n w="0"/>
                <a:latin typeface="EdShed" pitchFamily="2" charset="0"/>
              </a:rPr>
              <a:t>round</a:t>
            </a:r>
            <a:endParaRPr lang="en-GB" sz="32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  <a:p>
            <a:pPr algn="ctr"/>
            <a:r>
              <a:rPr lang="en-GB" sz="2000" dirty="0">
                <a:ln w="0"/>
                <a:solidFill>
                  <a:srgbClr val="FF3760"/>
                </a:solidFill>
                <a:latin typeface="EdShed" pitchFamily="2" charset="0"/>
              </a:rPr>
              <a:t>2</a:t>
            </a:r>
            <a:endParaRPr lang="en-GB" sz="2400" cap="none" spc="0" dirty="0">
              <a:ln w="0"/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952036-5603-DE02-1077-89C59DFF45F6}"/>
              </a:ext>
            </a:extLst>
          </p:cNvPr>
          <p:cNvSpPr/>
          <p:nvPr/>
        </p:nvSpPr>
        <p:spPr>
          <a:xfrm>
            <a:off x="1905482" y="5492639"/>
            <a:ext cx="101758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latin typeface="EdShed" pitchFamily="2" charset="0"/>
              </a:rPr>
              <a:t>ouch</a:t>
            </a:r>
          </a:p>
          <a:p>
            <a:pPr algn="ctr"/>
            <a:r>
              <a:rPr lang="en-GB" sz="2000" dirty="0">
                <a:ln w="0"/>
                <a:solidFill>
                  <a:srgbClr val="FF3760"/>
                </a:solidFill>
                <a:latin typeface="EdShed" pitchFamily="2" charset="0"/>
              </a:rPr>
              <a:t>1</a:t>
            </a:r>
            <a:endParaRPr lang="en-GB" sz="2400" cap="none" spc="0" dirty="0">
              <a:ln w="0"/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57D76B-77D5-0228-11D4-0AAD093CD6FF}"/>
              </a:ext>
            </a:extLst>
          </p:cNvPr>
          <p:cNvSpPr/>
          <p:nvPr/>
        </p:nvSpPr>
        <p:spPr>
          <a:xfrm>
            <a:off x="8925023" y="5492639"/>
            <a:ext cx="127810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latin typeface="EdShed" pitchFamily="2" charset="0"/>
              </a:rPr>
              <a:t>mouth</a:t>
            </a:r>
            <a:endParaRPr lang="en-GB" sz="36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  <a:p>
            <a:pPr algn="ctr"/>
            <a:r>
              <a:rPr lang="en-GB" sz="2000" dirty="0">
                <a:ln w="0"/>
                <a:solidFill>
                  <a:srgbClr val="FF3760"/>
                </a:solidFill>
                <a:latin typeface="EdShed" pitchFamily="2" charset="0"/>
              </a:rPr>
              <a:t>1</a:t>
            </a:r>
            <a:endParaRPr lang="en-GB" sz="2400" cap="none" spc="0" dirty="0">
              <a:ln w="0"/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008C42-2C7C-194F-A491-48DADD65B155}"/>
              </a:ext>
            </a:extLst>
          </p:cNvPr>
          <p:cNvGrpSpPr/>
          <p:nvPr/>
        </p:nvGrpSpPr>
        <p:grpSpPr>
          <a:xfrm>
            <a:off x="1837813" y="3782381"/>
            <a:ext cx="8433444" cy="1623369"/>
            <a:chOff x="2028472" y="3544623"/>
            <a:chExt cx="8433444" cy="16233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48A0C4-A4C8-9F38-FBFA-35277782FAFB}"/>
                </a:ext>
              </a:extLst>
            </p:cNvPr>
            <p:cNvSpPr/>
            <p:nvPr/>
          </p:nvSpPr>
          <p:spPr>
            <a:xfrm>
              <a:off x="2028472" y="4521661"/>
              <a:ext cx="11204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dirty="0">
                  <a:ln w="0"/>
                  <a:latin typeface="EdShed" pitchFamily="2" charset="0"/>
                </a:rPr>
                <a:t>ouch</a:t>
              </a:r>
              <a:endParaRPr lang="en-GB" sz="3600" cap="none" spc="0" dirty="0">
                <a:ln w="0"/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909064-0D02-9C28-0381-75CDE7E8934A}"/>
                </a:ext>
              </a:extLst>
            </p:cNvPr>
            <p:cNvSpPr/>
            <p:nvPr/>
          </p:nvSpPr>
          <p:spPr>
            <a:xfrm>
              <a:off x="9047554" y="4521661"/>
              <a:ext cx="141436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mouth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2F035D-2FD9-8B13-B196-7C2AB346C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909411" y="3544623"/>
              <a:ext cx="759478" cy="83285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68AF2E-D097-9622-1EC5-823869903D8A}"/>
                </a:ext>
              </a:extLst>
            </p:cNvPr>
            <p:cNvSpPr/>
            <p:nvPr/>
          </p:nvSpPr>
          <p:spPr>
            <a:xfrm>
              <a:off x="5596635" y="4516608"/>
              <a:ext cx="137441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sprout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6E9B13A-3692-3174-41C0-EC7FE05625E7}"/>
              </a:ext>
            </a:extLst>
          </p:cNvPr>
          <p:cNvSpPr/>
          <p:nvPr/>
        </p:nvSpPr>
        <p:spPr>
          <a:xfrm>
            <a:off x="5472503" y="5510281"/>
            <a:ext cx="124136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latin typeface="EdShed" pitchFamily="2" charset="0"/>
              </a:rPr>
              <a:t>sprout</a:t>
            </a:r>
            <a:endParaRPr lang="en-GB" sz="36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  <a:p>
            <a:pPr algn="ctr"/>
            <a:r>
              <a:rPr lang="en-GB" sz="2000" dirty="0">
                <a:ln w="0"/>
                <a:solidFill>
                  <a:srgbClr val="FF3760"/>
                </a:solidFill>
                <a:latin typeface="EdShed" pitchFamily="2" charset="0"/>
              </a:rPr>
              <a:t>1</a:t>
            </a:r>
            <a:endParaRPr lang="en-GB" sz="2400" cap="none" spc="0" dirty="0">
              <a:ln w="0"/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431D17-D41C-5130-6AFF-8701651407B7}"/>
              </a:ext>
            </a:extLst>
          </p:cNvPr>
          <p:cNvGrpSpPr/>
          <p:nvPr/>
        </p:nvGrpSpPr>
        <p:grpSpPr>
          <a:xfrm>
            <a:off x="5533636" y="5286664"/>
            <a:ext cx="1142585" cy="108000"/>
            <a:chOff x="5520804" y="1720101"/>
            <a:chExt cx="1142585" cy="108000"/>
          </a:xfrm>
          <a:solidFill>
            <a:srgbClr val="3371DD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7CFF7C8-CE15-6960-D5F2-79A1FB19F4DF}"/>
                </a:ext>
              </a:extLst>
            </p:cNvPr>
            <p:cNvGrpSpPr/>
            <p:nvPr/>
          </p:nvGrpSpPr>
          <p:grpSpPr>
            <a:xfrm>
              <a:off x="5520804" y="1720101"/>
              <a:ext cx="976579" cy="108000"/>
              <a:chOff x="5736804" y="5230704"/>
              <a:chExt cx="976579" cy="108000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3BE4CBA-1BD4-DE0E-5E82-0F988B9850E4}"/>
                  </a:ext>
                </a:extLst>
              </p:cNvPr>
              <p:cNvSpPr/>
              <p:nvPr/>
            </p:nvSpPr>
            <p:spPr>
              <a:xfrm>
                <a:off x="5736804" y="5230704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46B3D3B-DF00-E028-6BB7-57A3AD0906EF}"/>
                  </a:ext>
                </a:extLst>
              </p:cNvPr>
              <p:cNvSpPr/>
              <p:nvPr/>
            </p:nvSpPr>
            <p:spPr>
              <a:xfrm>
                <a:off x="5972464" y="5230704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703AF2E-9DF5-54B3-1680-05095A752FF6}"/>
                  </a:ext>
                </a:extLst>
              </p:cNvPr>
              <p:cNvSpPr/>
              <p:nvPr/>
            </p:nvSpPr>
            <p:spPr>
              <a:xfrm>
                <a:off x="6304476" y="5248990"/>
                <a:ext cx="408907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0F16CF-D7F6-7608-9109-6B9D338F1C0F}"/>
                </a:ext>
              </a:extLst>
            </p:cNvPr>
            <p:cNvSpPr/>
            <p:nvPr/>
          </p:nvSpPr>
          <p:spPr>
            <a:xfrm>
              <a:off x="5922470" y="1720101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8CF042-54F8-2D1A-6156-B593CFA38972}"/>
                </a:ext>
              </a:extLst>
            </p:cNvPr>
            <p:cNvSpPr/>
            <p:nvPr/>
          </p:nvSpPr>
          <p:spPr>
            <a:xfrm>
              <a:off x="6555389" y="1720101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C6B965-6E92-B5C8-D063-1B156504596E}"/>
              </a:ext>
            </a:extLst>
          </p:cNvPr>
          <p:cNvGrpSpPr/>
          <p:nvPr/>
        </p:nvGrpSpPr>
        <p:grpSpPr>
          <a:xfrm>
            <a:off x="5497052" y="2382852"/>
            <a:ext cx="1187880" cy="108210"/>
            <a:chOff x="5497688" y="1723884"/>
            <a:chExt cx="1187880" cy="108210"/>
          </a:xfrm>
          <a:solidFill>
            <a:srgbClr val="3371DD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4B2A659-BD1E-35C5-DF56-6C7A98C71336}"/>
                </a:ext>
              </a:extLst>
            </p:cNvPr>
            <p:cNvGrpSpPr/>
            <p:nvPr/>
          </p:nvGrpSpPr>
          <p:grpSpPr>
            <a:xfrm>
              <a:off x="5857633" y="1724094"/>
              <a:ext cx="827935" cy="108000"/>
              <a:chOff x="6073633" y="5234697"/>
              <a:chExt cx="827935" cy="108000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807B49C-AFE6-4274-2633-3C7783B3F8A5}"/>
                  </a:ext>
                </a:extLst>
              </p:cNvPr>
              <p:cNvSpPr/>
              <p:nvPr/>
            </p:nvSpPr>
            <p:spPr>
              <a:xfrm>
                <a:off x="6587202" y="5234697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A6CF11A-5C0E-D986-8451-2D949340745D}"/>
                  </a:ext>
                </a:extLst>
              </p:cNvPr>
              <p:cNvSpPr/>
              <p:nvPr/>
            </p:nvSpPr>
            <p:spPr>
              <a:xfrm>
                <a:off x="6793568" y="5234697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F08AC69-D2F6-1795-DA62-EDF2D298524A}"/>
                  </a:ext>
                </a:extLst>
              </p:cNvPr>
              <p:cNvSpPr/>
              <p:nvPr/>
            </p:nvSpPr>
            <p:spPr>
              <a:xfrm>
                <a:off x="6073633" y="5252234"/>
                <a:ext cx="420500" cy="70988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DD7F6B1-715E-2236-2157-DA10AA30259E}"/>
                </a:ext>
              </a:extLst>
            </p:cNvPr>
            <p:cNvSpPr/>
            <p:nvPr/>
          </p:nvSpPr>
          <p:spPr>
            <a:xfrm>
              <a:off x="5497688" y="1723884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4D7B02-B11F-2722-8AF0-B9E6017CC141}"/>
                </a:ext>
              </a:extLst>
            </p:cNvPr>
            <p:cNvSpPr/>
            <p:nvPr/>
          </p:nvSpPr>
          <p:spPr>
            <a:xfrm>
              <a:off x="5691788" y="1723884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ADF9521-9B12-BC05-13B8-3575624A1B65}"/>
              </a:ext>
            </a:extLst>
          </p:cNvPr>
          <p:cNvGrpSpPr/>
          <p:nvPr/>
        </p:nvGrpSpPr>
        <p:grpSpPr>
          <a:xfrm>
            <a:off x="1962492" y="5304950"/>
            <a:ext cx="871139" cy="72000"/>
            <a:chOff x="1945694" y="5294522"/>
            <a:chExt cx="871139" cy="72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87B5E79-A2B4-A054-45C2-174F9BD974A5}"/>
                </a:ext>
              </a:extLst>
            </p:cNvPr>
            <p:cNvSpPr/>
            <p:nvPr/>
          </p:nvSpPr>
          <p:spPr>
            <a:xfrm>
              <a:off x="1945694" y="5294522"/>
              <a:ext cx="432000" cy="72000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D7F856-F490-8932-651F-B6F682D5141A}"/>
                </a:ext>
              </a:extLst>
            </p:cNvPr>
            <p:cNvSpPr/>
            <p:nvPr/>
          </p:nvSpPr>
          <p:spPr>
            <a:xfrm>
              <a:off x="2428277" y="5294522"/>
              <a:ext cx="388556" cy="72000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4FA1BD-56E2-E59B-1294-854CE0855067}"/>
              </a:ext>
            </a:extLst>
          </p:cNvPr>
          <p:cNvGrpSpPr/>
          <p:nvPr/>
        </p:nvGrpSpPr>
        <p:grpSpPr>
          <a:xfrm>
            <a:off x="9084332" y="5297750"/>
            <a:ext cx="1074002" cy="108000"/>
            <a:chOff x="9290961" y="5401333"/>
            <a:chExt cx="1074002" cy="108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2548D30-BD9D-261F-4564-CB30E371D6DE}"/>
                </a:ext>
              </a:extLst>
            </p:cNvPr>
            <p:cNvSpPr/>
            <p:nvPr/>
          </p:nvSpPr>
          <p:spPr>
            <a:xfrm flipV="1">
              <a:off x="9290961" y="5401333"/>
              <a:ext cx="108000" cy="108000"/>
            </a:xfrm>
            <a:prstGeom prst="ellipse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521B4C1-C5B7-E9D1-22B3-879D5B00B67F}"/>
                </a:ext>
              </a:extLst>
            </p:cNvPr>
            <p:cNvGrpSpPr/>
            <p:nvPr/>
          </p:nvGrpSpPr>
          <p:grpSpPr>
            <a:xfrm>
              <a:off x="9577155" y="5414444"/>
              <a:ext cx="787808" cy="72000"/>
              <a:chOff x="1906153" y="5294522"/>
              <a:chExt cx="787808" cy="72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98A6BA-C13A-A684-A37F-1D5B3F9CB935}"/>
                  </a:ext>
                </a:extLst>
              </p:cNvPr>
              <p:cNvSpPr/>
              <p:nvPr/>
            </p:nvSpPr>
            <p:spPr>
              <a:xfrm>
                <a:off x="1906153" y="5294522"/>
                <a:ext cx="391390" cy="72000"/>
              </a:xfrm>
              <a:prstGeom prst="rect">
                <a:avLst/>
              </a:prstGeom>
              <a:solidFill>
                <a:srgbClr val="3371DD"/>
              </a:solidFill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9E62679-4AF3-97D0-443F-699B94DBEFB4}"/>
                  </a:ext>
                </a:extLst>
              </p:cNvPr>
              <p:cNvSpPr/>
              <p:nvPr/>
            </p:nvSpPr>
            <p:spPr>
              <a:xfrm>
                <a:off x="2355948" y="5294522"/>
                <a:ext cx="338013" cy="72000"/>
              </a:xfrm>
              <a:prstGeom prst="rect">
                <a:avLst/>
              </a:prstGeom>
              <a:solidFill>
                <a:srgbClr val="3371DD"/>
              </a:solidFill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44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87C52D-8107-AD9E-91C5-38F8DC8A3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Read the word. Write each word out, adding the sound buttons </a:t>
            </a:r>
          </a:p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for each phoneme. Finally, rewrite the whole word.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7A0EC-101F-73B4-8BCE-9857BF377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623D59C4-60E3-4809-CB98-168030EC6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83837"/>
              </p:ext>
            </p:extLst>
          </p:nvPr>
        </p:nvGraphicFramePr>
        <p:xfrm>
          <a:off x="305859" y="1758199"/>
          <a:ext cx="11569466" cy="479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276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604595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4604595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94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hound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01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2150F5-8CA6-44E3-EB55-59E76CCE9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953CE-371D-8EB7-0323-4B75D300A6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E7F66307-32A9-10F8-E8EA-D925BEC07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59376"/>
              </p:ext>
            </p:extLst>
          </p:nvPr>
        </p:nvGraphicFramePr>
        <p:xfrm>
          <a:off x="305859" y="1758199"/>
          <a:ext cx="11569466" cy="479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276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604595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4604595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94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hound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hound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hound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699982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7DA793E4-5EC7-0978-9781-2E210CA056F0}"/>
              </a:ext>
            </a:extLst>
          </p:cNvPr>
          <p:cNvGrpSpPr/>
          <p:nvPr/>
        </p:nvGrpSpPr>
        <p:grpSpPr>
          <a:xfrm>
            <a:off x="4566137" y="2830336"/>
            <a:ext cx="797930" cy="3543800"/>
            <a:chOff x="5104597" y="3223145"/>
            <a:chExt cx="797930" cy="35438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323E36-E89E-C37F-A672-6D2F7B953569}"/>
                </a:ext>
              </a:extLst>
            </p:cNvPr>
            <p:cNvGrpSpPr/>
            <p:nvPr/>
          </p:nvGrpSpPr>
          <p:grpSpPr>
            <a:xfrm>
              <a:off x="5187123" y="3223145"/>
              <a:ext cx="711630" cy="68675"/>
              <a:chOff x="7265514" y="6014687"/>
              <a:chExt cx="1632378" cy="157531"/>
            </a:xfrm>
            <a:solidFill>
              <a:srgbClr val="3372DC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EEA302A-29C8-5040-2792-DD9411C0BD1D}"/>
                  </a:ext>
                </a:extLst>
              </p:cNvPr>
              <p:cNvSpPr/>
              <p:nvPr/>
            </p:nvSpPr>
            <p:spPr>
              <a:xfrm>
                <a:off x="7265514" y="6014687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99AB894-BECC-7A27-7471-E92C789EA26D}"/>
                  </a:ext>
                </a:extLst>
              </p:cNvPr>
              <p:cNvSpPr/>
              <p:nvPr/>
            </p:nvSpPr>
            <p:spPr>
              <a:xfrm>
                <a:off x="8392973" y="6045055"/>
                <a:ext cx="504919" cy="1048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B9EB0A6-5BFB-E8E3-3ACF-32B740B9DFCE}"/>
                  </a:ext>
                </a:extLst>
              </p:cNvPr>
              <p:cNvSpPr/>
              <p:nvPr/>
            </p:nvSpPr>
            <p:spPr>
              <a:xfrm>
                <a:off x="7669513" y="6045055"/>
                <a:ext cx="612199" cy="1048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D37703-A532-6812-01DE-E1B82CE03781}"/>
                </a:ext>
              </a:extLst>
            </p:cNvPr>
            <p:cNvGrpSpPr/>
            <p:nvPr/>
          </p:nvGrpSpPr>
          <p:grpSpPr>
            <a:xfrm>
              <a:off x="5165894" y="3918325"/>
              <a:ext cx="686936" cy="68679"/>
              <a:chOff x="7030053" y="6174562"/>
              <a:chExt cx="1575735" cy="157540"/>
            </a:xfrm>
            <a:solidFill>
              <a:srgbClr val="3372DC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C0D5E2C-4F63-1FFD-DF91-613B15D26AA5}"/>
                  </a:ext>
                </a:extLst>
              </p:cNvPr>
              <p:cNvSpPr/>
              <p:nvPr/>
            </p:nvSpPr>
            <p:spPr>
              <a:xfrm>
                <a:off x="8448255" y="6174567"/>
                <a:ext cx="157533" cy="157531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328895-20B9-5340-32CC-AB6C165A446E}"/>
                  </a:ext>
                </a:extLst>
              </p:cNvPr>
              <p:cNvSpPr/>
              <p:nvPr/>
            </p:nvSpPr>
            <p:spPr>
              <a:xfrm>
                <a:off x="7322034" y="6204749"/>
                <a:ext cx="612199" cy="1048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590248D-86C1-3F05-CBB1-F0F49B2D8CAA}"/>
                  </a:ext>
                </a:extLst>
              </p:cNvPr>
              <p:cNvSpPr/>
              <p:nvPr/>
            </p:nvSpPr>
            <p:spPr>
              <a:xfrm>
                <a:off x="7030053" y="6174562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2DFBB33-E795-332C-830F-3E36DB811F3A}"/>
                  </a:ext>
                </a:extLst>
              </p:cNvPr>
              <p:cNvSpPr/>
              <p:nvPr/>
            </p:nvSpPr>
            <p:spPr>
              <a:xfrm>
                <a:off x="8087589" y="6174571"/>
                <a:ext cx="157533" cy="157531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831ABF-8CC0-46F4-649F-C1100BBB6E57}"/>
                </a:ext>
              </a:extLst>
            </p:cNvPr>
            <p:cNvGrpSpPr/>
            <p:nvPr/>
          </p:nvGrpSpPr>
          <p:grpSpPr>
            <a:xfrm>
              <a:off x="5193119" y="4619574"/>
              <a:ext cx="643400" cy="68687"/>
              <a:chOff x="7739182" y="6349204"/>
              <a:chExt cx="1475866" cy="157558"/>
            </a:xfrm>
            <a:solidFill>
              <a:srgbClr val="3372DC"/>
            </a:solidFill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5961284-0B43-22AE-1F02-012F52C6AB3D}"/>
                  </a:ext>
                </a:extLst>
              </p:cNvPr>
              <p:cNvSpPr/>
              <p:nvPr/>
            </p:nvSpPr>
            <p:spPr>
              <a:xfrm>
                <a:off x="7739182" y="6349232"/>
                <a:ext cx="157533" cy="15753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36F42A1-438D-7820-53B6-59A62E84E8ED}"/>
                  </a:ext>
                </a:extLst>
              </p:cNvPr>
              <p:cNvSpPr/>
              <p:nvPr/>
            </p:nvSpPr>
            <p:spPr>
              <a:xfrm>
                <a:off x="8071272" y="6349211"/>
                <a:ext cx="157533" cy="15753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D743E79-1C0E-7082-31A8-B69D3DDAC56C}"/>
                  </a:ext>
                </a:extLst>
              </p:cNvPr>
              <p:cNvSpPr/>
              <p:nvPr/>
            </p:nvSpPr>
            <p:spPr>
              <a:xfrm>
                <a:off x="8349994" y="6379393"/>
                <a:ext cx="612198" cy="1048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9D011A0-213E-33CD-1A88-E5355405AB41}"/>
                  </a:ext>
                </a:extLst>
              </p:cNvPr>
              <p:cNvSpPr/>
              <p:nvPr/>
            </p:nvSpPr>
            <p:spPr>
              <a:xfrm>
                <a:off x="9057515" y="6349204"/>
                <a:ext cx="157533" cy="157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37E6A08-C419-14E2-301D-6D6722C696F7}"/>
                </a:ext>
              </a:extLst>
            </p:cNvPr>
            <p:cNvGrpSpPr/>
            <p:nvPr/>
          </p:nvGrpSpPr>
          <p:grpSpPr>
            <a:xfrm>
              <a:off x="5104597" y="5320414"/>
              <a:ext cx="797930" cy="68686"/>
              <a:chOff x="7574380" y="6542133"/>
              <a:chExt cx="1830338" cy="157555"/>
            </a:xfrm>
            <a:solidFill>
              <a:srgbClr val="3372DC"/>
            </a:solidFill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CFA43E6-A8AE-A472-7168-47CA9D42120C}"/>
                  </a:ext>
                </a:extLst>
              </p:cNvPr>
              <p:cNvSpPr/>
              <p:nvPr/>
            </p:nvSpPr>
            <p:spPr>
              <a:xfrm>
                <a:off x="7574380" y="6542158"/>
                <a:ext cx="157533" cy="157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20760B5-86A1-CE47-381C-5AB4F569B012}"/>
                  </a:ext>
                </a:extLst>
              </p:cNvPr>
              <p:cNvSpPr/>
              <p:nvPr/>
            </p:nvSpPr>
            <p:spPr>
              <a:xfrm>
                <a:off x="7893951" y="6542147"/>
                <a:ext cx="157533" cy="157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1C2161B-99DA-07AE-45B6-BDD4EBCAC98D}"/>
                  </a:ext>
                </a:extLst>
              </p:cNvPr>
              <p:cNvSpPr/>
              <p:nvPr/>
            </p:nvSpPr>
            <p:spPr>
              <a:xfrm>
                <a:off x="8145833" y="6565051"/>
                <a:ext cx="604840" cy="1048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B4EC01C-F40E-ED4D-B6FA-CB524293AB3F}"/>
                  </a:ext>
                </a:extLst>
              </p:cNvPr>
              <p:cNvSpPr/>
              <p:nvPr/>
            </p:nvSpPr>
            <p:spPr>
              <a:xfrm>
                <a:off x="8891142" y="6542144"/>
                <a:ext cx="157533" cy="15753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A65BA10-5A96-1C11-60B2-57BD0E984E00}"/>
                  </a:ext>
                </a:extLst>
              </p:cNvPr>
              <p:cNvSpPr/>
              <p:nvPr/>
            </p:nvSpPr>
            <p:spPr>
              <a:xfrm>
                <a:off x="9247185" y="6542133"/>
                <a:ext cx="157533" cy="157532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A6C162D-7F09-5CBB-2AF7-44620377931D}"/>
                </a:ext>
              </a:extLst>
            </p:cNvPr>
            <p:cNvGrpSpPr/>
            <p:nvPr/>
          </p:nvGrpSpPr>
          <p:grpSpPr>
            <a:xfrm>
              <a:off x="5229127" y="6721200"/>
              <a:ext cx="569279" cy="45745"/>
              <a:chOff x="7429318" y="6970378"/>
              <a:chExt cx="1305845" cy="104935"/>
            </a:xfrm>
            <a:solidFill>
              <a:srgbClr val="3372DC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6AD4EC2-7280-23A9-F43C-B2A61506DF0A}"/>
                  </a:ext>
                </a:extLst>
              </p:cNvPr>
              <p:cNvSpPr/>
              <p:nvPr/>
            </p:nvSpPr>
            <p:spPr>
              <a:xfrm>
                <a:off x="8130346" y="6970438"/>
                <a:ext cx="604817" cy="1048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9BC59F-390F-F034-FF7C-B0CAF82D5CC7}"/>
                  </a:ext>
                </a:extLst>
              </p:cNvPr>
              <p:cNvSpPr/>
              <p:nvPr/>
            </p:nvSpPr>
            <p:spPr>
              <a:xfrm>
                <a:off x="7429318" y="6970378"/>
                <a:ext cx="612198" cy="1048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7CBA84A-9429-4261-FEB1-5B364C7FE057}"/>
                </a:ext>
              </a:extLst>
            </p:cNvPr>
            <p:cNvGrpSpPr/>
            <p:nvPr/>
          </p:nvGrpSpPr>
          <p:grpSpPr>
            <a:xfrm>
              <a:off x="5195653" y="6022498"/>
              <a:ext cx="625497" cy="68689"/>
              <a:chOff x="5774901" y="6005523"/>
              <a:chExt cx="625497" cy="6868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14F65FD-07CA-A31F-5385-75273B80588E}"/>
                  </a:ext>
                </a:extLst>
              </p:cNvPr>
              <p:cNvGrpSpPr/>
              <p:nvPr/>
            </p:nvGrpSpPr>
            <p:grpSpPr>
              <a:xfrm>
                <a:off x="5774901" y="6005523"/>
                <a:ext cx="625497" cy="68689"/>
                <a:chOff x="7403014" y="6719205"/>
                <a:chExt cx="1434801" cy="157563"/>
              </a:xfrm>
              <a:solidFill>
                <a:srgbClr val="3372DC"/>
              </a:solidFill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8EF8635-F4B0-688F-183B-58F63FFE8290}"/>
                    </a:ext>
                  </a:extLst>
                </p:cNvPr>
                <p:cNvSpPr/>
                <p:nvPr/>
              </p:nvSpPr>
              <p:spPr>
                <a:xfrm>
                  <a:off x="7403014" y="6719205"/>
                  <a:ext cx="157533" cy="157531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771281D-710D-627C-6A2B-F673BE29AD60}"/>
                    </a:ext>
                  </a:extLst>
                </p:cNvPr>
                <p:cNvSpPr/>
                <p:nvPr/>
              </p:nvSpPr>
              <p:spPr>
                <a:xfrm>
                  <a:off x="7684060" y="6719205"/>
                  <a:ext cx="157533" cy="157531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A416448-B6B8-2CDF-3F16-6D338D7C13B9}"/>
                    </a:ext>
                  </a:extLst>
                </p:cNvPr>
                <p:cNvSpPr/>
                <p:nvPr/>
              </p:nvSpPr>
              <p:spPr>
                <a:xfrm>
                  <a:off x="8680282" y="6719237"/>
                  <a:ext cx="157533" cy="1575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F154DFF-D1A3-D663-0759-40D725DD3FD1}"/>
                  </a:ext>
                </a:extLst>
              </p:cNvPr>
              <p:cNvSpPr/>
              <p:nvPr/>
            </p:nvSpPr>
            <p:spPr>
              <a:xfrm>
                <a:off x="6008002" y="6017472"/>
                <a:ext cx="263670" cy="45719"/>
              </a:xfrm>
              <a:prstGeom prst="rect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220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4FB5E7-8950-4264-C999-C866A0EF6E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8882" y="550678"/>
            <a:ext cx="8974232" cy="7491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700" dirty="0">
                <a:solidFill>
                  <a:schemeClr val="tx1"/>
                </a:solidFill>
                <a:latin typeface="EdShed" pitchFamily="2" charset="77"/>
              </a:rPr>
              <a:t>Write a sentence about the pictures below. Remember to include the word in your sentence. Then read the sentences and replace the underlined word with one of the blue words. 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A4267E5-B4B7-B949-C237-41940A87CD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880" y="211731"/>
            <a:ext cx="5202237" cy="320675"/>
          </a:xfrm>
        </p:spPr>
        <p:txBody>
          <a:bodyPr/>
          <a:lstStyle/>
          <a:p>
            <a:r>
              <a:rPr lang="en-GB" sz="1800" b="0" dirty="0">
                <a:solidFill>
                  <a:schemeClr val="tx1"/>
                </a:solidFill>
                <a:latin typeface="EdShed" pitchFamily="2" charset="77"/>
              </a:rPr>
              <a:t>Sentences and Synonyms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F77088-83A6-0D2B-4BAD-3CF2621FC5C3}"/>
              </a:ext>
            </a:extLst>
          </p:cNvPr>
          <p:cNvGrpSpPr/>
          <p:nvPr/>
        </p:nvGrpSpPr>
        <p:grpSpPr>
          <a:xfrm>
            <a:off x="630742" y="3458788"/>
            <a:ext cx="5224195" cy="557260"/>
            <a:chOff x="1398518" y="5455244"/>
            <a:chExt cx="4761946" cy="55726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1C1B497-FDF9-8DD3-D837-0094F17BEC04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D5D068D-F8C6-AFE4-6579-7A76AD220A8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E87D8B-5DC4-C634-92C6-C29872D0D48E}"/>
              </a:ext>
            </a:extLst>
          </p:cNvPr>
          <p:cNvSpPr txBox="1"/>
          <p:nvPr/>
        </p:nvSpPr>
        <p:spPr>
          <a:xfrm>
            <a:off x="539111" y="2129004"/>
            <a:ext cx="110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EdShed" pitchFamily="2" charset="0"/>
              </a:rPr>
              <a:t>hound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933E8A-6731-8733-81D5-777226551740}"/>
              </a:ext>
            </a:extLst>
          </p:cNvPr>
          <p:cNvGrpSpPr/>
          <p:nvPr/>
        </p:nvGrpSpPr>
        <p:grpSpPr>
          <a:xfrm>
            <a:off x="6395241" y="3458788"/>
            <a:ext cx="5224195" cy="557260"/>
            <a:chOff x="1398518" y="5455244"/>
            <a:chExt cx="4761946" cy="5572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CD21D4-EBD4-CA60-F2A2-85373F950E21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FB1E10-C9FA-EAAD-A1A2-06C1F79F0C4E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DC024F7-774D-C164-3E5A-424FDDFA8986}"/>
              </a:ext>
            </a:extLst>
          </p:cNvPr>
          <p:cNvSpPr txBox="1"/>
          <p:nvPr/>
        </p:nvSpPr>
        <p:spPr>
          <a:xfrm>
            <a:off x="6303610" y="2129004"/>
            <a:ext cx="91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Sassoon Infant 2023" panose="02000503030000020003" pitchFamily="2" charset="0"/>
              </a:rPr>
              <a:t>ouch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C3C7C19-3D36-9001-E513-EBC38695D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97122"/>
              </p:ext>
            </p:extLst>
          </p:nvPr>
        </p:nvGraphicFramePr>
        <p:xfrm>
          <a:off x="2575237" y="4465155"/>
          <a:ext cx="9044199" cy="197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2612">
                  <a:extLst>
                    <a:ext uri="{9D8B030D-6E8A-4147-A177-3AD203B41FA5}">
                      <a16:colId xmlns:a16="http://schemas.microsoft.com/office/drawing/2014/main" val="1220469306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943449806"/>
                    </a:ext>
                  </a:extLst>
                </a:gridCol>
              </a:tblGrid>
              <a:tr h="4935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Alex finally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located</a:t>
                      </a:r>
                      <a:r>
                        <a:rPr lang="en-US" sz="2000" b="0" i="0" u="none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his mother’s car keys.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759394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Water began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gush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out of the hose pipe.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467709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 seed began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grow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after a few weeks.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093516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 heard a strange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noise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in the garden.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72148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8ABD4D-4465-2845-1220-09ABD15B5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55930"/>
              </p:ext>
            </p:extLst>
          </p:nvPr>
        </p:nvGraphicFramePr>
        <p:xfrm>
          <a:off x="630742" y="4465155"/>
          <a:ext cx="1611872" cy="197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872">
                  <a:extLst>
                    <a:ext uri="{9D8B030D-6E8A-4147-A177-3AD203B41FA5}">
                      <a16:colId xmlns:a16="http://schemas.microsoft.com/office/drawing/2014/main" val="2995742385"/>
                    </a:ext>
                  </a:extLst>
                </a:gridCol>
              </a:tblGrid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sprout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92040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found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494773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sound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046736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spout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969050"/>
                  </a:ext>
                </a:extLst>
              </a:tr>
            </a:tbl>
          </a:graphicData>
        </a:graphic>
      </p:graphicFrame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8B34037-4F5D-91C0-079B-F0F1DB62E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13" y="1881087"/>
            <a:ext cx="1363224" cy="1058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983938-F84B-E4C6-DFB9-27BEFFBE0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49058" y="1857072"/>
            <a:ext cx="570378" cy="1092652"/>
          </a:xfrm>
          <a:prstGeom prst="round2Same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15845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33EBC-96BA-7522-9AA9-CE01868CD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Words in 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3AA8B4-C0A9-69CE-9F6F-9ACD00D54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72DC"/>
                </a:solidFill>
                <a:latin typeface="EdShed" pitchFamily="2" charset="0"/>
              </a:rPr>
              <a:t>Can you write a description of this picture?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66A175-DE0B-D566-DE2D-EA05308CBFD3}"/>
              </a:ext>
            </a:extLst>
          </p:cNvPr>
          <p:cNvGrpSpPr/>
          <p:nvPr/>
        </p:nvGrpSpPr>
        <p:grpSpPr>
          <a:xfrm>
            <a:off x="464745" y="2881443"/>
            <a:ext cx="5911576" cy="3395114"/>
            <a:chOff x="155160" y="276685"/>
            <a:chExt cx="12192000" cy="63915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112AD23-6DE2-40DC-03B9-A4E06CEBB891}"/>
                </a:ext>
              </a:extLst>
            </p:cNvPr>
            <p:cNvGrpSpPr/>
            <p:nvPr/>
          </p:nvGrpSpPr>
          <p:grpSpPr>
            <a:xfrm>
              <a:off x="155160" y="276685"/>
              <a:ext cx="12192000" cy="6391594"/>
              <a:chOff x="155160" y="276685"/>
              <a:chExt cx="12192000" cy="639159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728104F-BD41-1D58-BDD7-6BEB50C765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160" y="276685"/>
                <a:ext cx="12192000" cy="6391594"/>
              </a:xfrm>
              <a:prstGeom prst="rect">
                <a:avLst/>
              </a:prstGeom>
            </p:spPr>
          </p:pic>
          <p:pic>
            <p:nvPicPr>
              <p:cNvPr id="9" name="Picture 8" descr="Logo, icon&#10;&#10;Description automatically generated">
                <a:extLst>
                  <a:ext uri="{FF2B5EF4-FFF2-40B4-BE49-F238E27FC236}">
                    <a16:creationId xmlns:a16="http://schemas.microsoft.com/office/drawing/2014/main" id="{C59506FA-A7F4-DC6D-C8D1-6CA1A70937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7006" y="1963927"/>
                <a:ext cx="897068" cy="1072331"/>
              </a:xfrm>
              <a:prstGeom prst="rect">
                <a:avLst/>
              </a:prstGeom>
            </p:spPr>
          </p:pic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F457AEED-07FB-FCAC-7BBF-A727AC146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0919" y="4291746"/>
                <a:ext cx="1721289" cy="1067635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7E1468F7-3572-E7E4-32AA-6CED95397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231" y="2625274"/>
                <a:ext cx="561812" cy="408013"/>
              </a:xfrm>
              <a:prstGeom prst="rect">
                <a:avLst/>
              </a:prstGeom>
            </p:spPr>
          </p:pic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02B7BFDA-540F-33C4-3BEB-4AE4316F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627797">
                <a:off x="8292647" y="709551"/>
                <a:ext cx="1842188" cy="862220"/>
              </a:xfrm>
              <a:prstGeom prst="rect">
                <a:avLst/>
              </a:prstGeom>
            </p:spPr>
          </p:pic>
          <p:pic>
            <p:nvPicPr>
              <p:cNvPr id="13" name="Picture 12" descr="Icon&#10;&#10;Description automatically generated">
                <a:extLst>
                  <a:ext uri="{FF2B5EF4-FFF2-40B4-BE49-F238E27FC236}">
                    <a16:creationId xmlns:a16="http://schemas.microsoft.com/office/drawing/2014/main" id="{5995EF6F-A176-9B3F-D6AB-92F2C24B2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8430" y="4137157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14" name="Picture 13" descr="Shape, circle&#10;&#10;Description automatically generated">
                <a:extLst>
                  <a:ext uri="{FF2B5EF4-FFF2-40B4-BE49-F238E27FC236}">
                    <a16:creationId xmlns:a16="http://schemas.microsoft.com/office/drawing/2014/main" id="{638CB7C1-6B8D-8C94-B84A-EB958CD0D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168" y="549780"/>
                <a:ext cx="1802407" cy="2057293"/>
              </a:xfrm>
              <a:prstGeom prst="rect">
                <a:avLst/>
              </a:prstGeom>
            </p:spPr>
          </p:pic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D116D103-D138-C6AE-0A41-97F2D822C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02595" y="1395130"/>
                <a:ext cx="952643" cy="1427317"/>
              </a:xfrm>
              <a:prstGeom prst="rect">
                <a:avLst/>
              </a:prstGeom>
            </p:spPr>
          </p:pic>
          <p:pic>
            <p:nvPicPr>
              <p:cNvPr id="16" name="Picture 15" descr="Shape, icon&#10;&#10;Description automatically generated">
                <a:extLst>
                  <a:ext uri="{FF2B5EF4-FFF2-40B4-BE49-F238E27FC236}">
                    <a16:creationId xmlns:a16="http://schemas.microsoft.com/office/drawing/2014/main" id="{7F1EDB14-2A8A-7CC3-F50B-D26BB376B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750" y="3708805"/>
                <a:ext cx="1566844" cy="1503036"/>
              </a:xfrm>
              <a:prstGeom prst="rect">
                <a:avLst/>
              </a:prstGeom>
            </p:spPr>
          </p:pic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13E6AEC1-EFC6-AEB3-E510-AD0531AC4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76299" y="4471866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55020622-DD0A-D4FD-F09A-351CF433B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93510" y="3808841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19" name="Picture 18" descr="Logo, icon&#10;&#10;Description automatically generated">
                <a:extLst>
                  <a:ext uri="{FF2B5EF4-FFF2-40B4-BE49-F238E27FC236}">
                    <a16:creationId xmlns:a16="http://schemas.microsoft.com/office/drawing/2014/main" id="{2A39D30B-98CC-0552-3B91-D94B18774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6096000" y="1164218"/>
                <a:ext cx="952642" cy="1072331"/>
              </a:xfrm>
              <a:prstGeom prst="rect">
                <a:avLst/>
              </a:prstGeom>
            </p:spPr>
          </p:pic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1796D74A-6D6B-4661-3F5B-A15213396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627797">
                <a:off x="4936462" y="3860161"/>
                <a:ext cx="620805" cy="290562"/>
              </a:xfrm>
              <a:prstGeom prst="rect">
                <a:avLst/>
              </a:prstGeom>
            </p:spPr>
          </p:pic>
          <p:pic>
            <p:nvPicPr>
              <p:cNvPr id="21" name="Picture 20" descr="Shape, icon&#10;&#10;Description automatically generated">
                <a:extLst>
                  <a:ext uri="{FF2B5EF4-FFF2-40B4-BE49-F238E27FC236}">
                    <a16:creationId xmlns:a16="http://schemas.microsoft.com/office/drawing/2014/main" id="{9A77BCB2-F999-97B7-F1FD-B8134B71C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70824" y="4507536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22" name="Picture 21" descr="Shape, icon&#10;&#10;Description automatically generated">
                <a:extLst>
                  <a:ext uri="{FF2B5EF4-FFF2-40B4-BE49-F238E27FC236}">
                    <a16:creationId xmlns:a16="http://schemas.microsoft.com/office/drawing/2014/main" id="{231AF696-A2E8-C162-759A-37C90A13F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84842" y="3408248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23" name="Picture 2" descr="Free vector graphics of Fish">
                <a:extLst>
                  <a:ext uri="{FF2B5EF4-FFF2-40B4-BE49-F238E27FC236}">
                    <a16:creationId xmlns:a16="http://schemas.microsoft.com/office/drawing/2014/main" id="{0F17F0FB-EDFB-14BB-19BF-54C62C831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466948" y="677796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Free vector graphics of Fish">
                <a:extLst>
                  <a:ext uri="{FF2B5EF4-FFF2-40B4-BE49-F238E27FC236}">
                    <a16:creationId xmlns:a16="http://schemas.microsoft.com/office/drawing/2014/main" id="{95C8ECFC-3F66-1EF1-125B-83113C8FB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363934" y="3949415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Free vector graphics of Fish">
                <a:extLst>
                  <a:ext uri="{FF2B5EF4-FFF2-40B4-BE49-F238E27FC236}">
                    <a16:creationId xmlns:a16="http://schemas.microsoft.com/office/drawing/2014/main" id="{CECB27BE-7429-C8E6-10A4-4FE737C61D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8885248" y="3351148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Free vector graphics of Fish">
                <a:extLst>
                  <a:ext uri="{FF2B5EF4-FFF2-40B4-BE49-F238E27FC236}">
                    <a16:creationId xmlns:a16="http://schemas.microsoft.com/office/drawing/2014/main" id="{B945A684-9E82-6005-DF98-089435340D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 flipH="1">
                <a:off x="5270872" y="1581962"/>
                <a:ext cx="656983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621AB3AB-4231-9C37-06AC-1DC454231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150118" y="2981139"/>
              <a:ext cx="656984" cy="93839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B52292-5661-F55D-E196-5CF710323487}"/>
              </a:ext>
            </a:extLst>
          </p:cNvPr>
          <p:cNvGrpSpPr/>
          <p:nvPr/>
        </p:nvGrpSpPr>
        <p:grpSpPr>
          <a:xfrm>
            <a:off x="6637054" y="3250327"/>
            <a:ext cx="5091209" cy="3013529"/>
            <a:chOff x="5429056" y="3673779"/>
            <a:chExt cx="6234247" cy="301352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8B20E5-45C4-5566-E83A-CBF4E632802D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3673779"/>
              <a:ext cx="62342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14CA74-99D3-ED82-9BD6-A4CE79E84180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4277936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9C08B8F-49D6-3AA1-C88C-6DFA4C3378A3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6090408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9CA058-554F-3252-03BC-3818670F5A89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5486250"/>
              <a:ext cx="62081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B6FDDF-BD95-3EA3-7430-E85A70E7E3D0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4882093"/>
              <a:ext cx="62081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D73A3C6-86FE-D8D7-4AEB-34294E59F3C3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6687308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7A4DD27-B852-6D9C-BE93-2110E6EFAF5C}"/>
              </a:ext>
            </a:extLst>
          </p:cNvPr>
          <p:cNvSpPr txBox="1"/>
          <p:nvPr/>
        </p:nvSpPr>
        <p:spPr>
          <a:xfrm>
            <a:off x="2607731" y="2076378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EdShed" pitchFamily="2" charset="77"/>
                <a:ea typeface="OpenDyslexic" charset="0"/>
                <a:cs typeface="OpenDyslexic" charset="0"/>
              </a:rPr>
              <a:t>Words to include: 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trout, mouth, around</a:t>
            </a:r>
            <a:endParaRPr lang="en-GB" sz="2000" baseline="0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69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B76A789-CA34-3637-4917-F8E916C7E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Sentences and Synonyms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609A10-2299-2E67-339D-93198EE1D1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86CBEA-CCB4-5593-725B-2C36211EA25D}"/>
              </a:ext>
            </a:extLst>
          </p:cNvPr>
          <p:cNvGrpSpPr/>
          <p:nvPr/>
        </p:nvGrpSpPr>
        <p:grpSpPr>
          <a:xfrm>
            <a:off x="630742" y="3458788"/>
            <a:ext cx="5224195" cy="557260"/>
            <a:chOff x="1398518" y="5455244"/>
            <a:chExt cx="4761946" cy="55726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03444A2-D248-5D75-F843-79E80BD984F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B9AC083-E0CE-53A2-EC00-5F51F3FCAD44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439D9C-AB86-6021-BC85-EC460C92591D}"/>
              </a:ext>
            </a:extLst>
          </p:cNvPr>
          <p:cNvSpPr txBox="1"/>
          <p:nvPr/>
        </p:nvSpPr>
        <p:spPr>
          <a:xfrm>
            <a:off x="539111" y="2129004"/>
            <a:ext cx="110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EdShed" pitchFamily="2" charset="0"/>
              </a:rPr>
              <a:t>hound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10C30B-0524-CFF7-B42D-FDE1CF1C8F94}"/>
              </a:ext>
            </a:extLst>
          </p:cNvPr>
          <p:cNvGrpSpPr/>
          <p:nvPr/>
        </p:nvGrpSpPr>
        <p:grpSpPr>
          <a:xfrm>
            <a:off x="6395241" y="3458788"/>
            <a:ext cx="5224195" cy="557260"/>
            <a:chOff x="1398518" y="5455244"/>
            <a:chExt cx="4761946" cy="55726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7F714F-6259-8809-2A1E-97894AA2E84F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036697-122C-5D2C-323B-34E632816F0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828AD3-90A0-B117-7DC4-727E3CE9B38E}"/>
              </a:ext>
            </a:extLst>
          </p:cNvPr>
          <p:cNvSpPr txBox="1"/>
          <p:nvPr/>
        </p:nvSpPr>
        <p:spPr>
          <a:xfrm>
            <a:off x="6303610" y="2129004"/>
            <a:ext cx="91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Sassoon Infant 2023" panose="02000503030000020003" pitchFamily="2" charset="0"/>
              </a:rPr>
              <a:t>ouch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B15DA8A-385C-F817-12F5-582C4842B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03959"/>
              </p:ext>
            </p:extLst>
          </p:nvPr>
        </p:nvGraphicFramePr>
        <p:xfrm>
          <a:off x="2575237" y="4465155"/>
          <a:ext cx="9044199" cy="197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2612">
                  <a:extLst>
                    <a:ext uri="{9D8B030D-6E8A-4147-A177-3AD203B41FA5}">
                      <a16:colId xmlns:a16="http://schemas.microsoft.com/office/drawing/2014/main" val="1220469306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943449806"/>
                    </a:ext>
                  </a:extLst>
                </a:gridCol>
              </a:tblGrid>
              <a:tr h="4935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Alex finally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located</a:t>
                      </a:r>
                      <a:r>
                        <a:rPr lang="en-US" sz="2000" b="0" i="0" u="none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his mother’s car keys.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759394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Water began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gush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out of the hose pipe.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467709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 seed began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grow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after a few weeks.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093516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 heard a strange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noise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in the garden.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72148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652C9FB-8EF2-0EF1-24E7-F1E635A98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70818"/>
              </p:ext>
            </p:extLst>
          </p:nvPr>
        </p:nvGraphicFramePr>
        <p:xfrm>
          <a:off x="630742" y="4465155"/>
          <a:ext cx="1611872" cy="197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872">
                  <a:extLst>
                    <a:ext uri="{9D8B030D-6E8A-4147-A177-3AD203B41FA5}">
                      <a16:colId xmlns:a16="http://schemas.microsoft.com/office/drawing/2014/main" val="2995742385"/>
                    </a:ext>
                  </a:extLst>
                </a:gridCol>
              </a:tblGrid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sprout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92040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found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494773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sound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046736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spout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96905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4165706-8E43-0175-B563-DE817DD2FB25}"/>
              </a:ext>
            </a:extLst>
          </p:cNvPr>
          <p:cNvSpPr txBox="1"/>
          <p:nvPr/>
        </p:nvSpPr>
        <p:spPr>
          <a:xfrm>
            <a:off x="539111" y="2949724"/>
            <a:ext cx="522419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Carrie heard the howl of a </a:t>
            </a:r>
            <a:r>
              <a:rPr lang="en-GB" sz="2400" dirty="0">
                <a:latin typeface="EdShed" pitchFamily="2" charset="0"/>
                <a:ea typeface="OpenDyslexic" charset="0"/>
                <a:cs typeface="OpenDyslexic" charset="0"/>
              </a:rPr>
              <a:t>hound</a:t>
            </a: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 in the distance.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9B9F6-73CC-18E2-9C55-C3EDB4A1A6B4}"/>
              </a:ext>
            </a:extLst>
          </p:cNvPr>
          <p:cNvSpPr txBox="1"/>
          <p:nvPr/>
        </p:nvSpPr>
        <p:spPr>
          <a:xfrm>
            <a:off x="6330311" y="2949724"/>
            <a:ext cx="522419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“</a:t>
            </a:r>
            <a:r>
              <a:rPr lang="en-GB" sz="2400" dirty="0">
                <a:latin typeface="EdShed" pitchFamily="2" charset="0"/>
                <a:ea typeface="OpenDyslexic" charset="0"/>
                <a:cs typeface="OpenDyslexic" charset="0"/>
              </a:rPr>
              <a:t>Ouch</a:t>
            </a: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!” Joe cried as he stood on a pin.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957403-0851-EFC9-DB09-D4A08FB79EBC}"/>
              </a:ext>
            </a:extLst>
          </p:cNvPr>
          <p:cNvSpPr txBox="1"/>
          <p:nvPr/>
        </p:nvSpPr>
        <p:spPr>
          <a:xfrm>
            <a:off x="9806760" y="4523496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found</a:t>
            </a:r>
            <a:endParaRPr lang="en-GB" sz="20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737CF9-4EFD-9CBE-8632-D71E81A502CE}"/>
              </a:ext>
            </a:extLst>
          </p:cNvPr>
          <p:cNvSpPr txBox="1"/>
          <p:nvPr/>
        </p:nvSpPr>
        <p:spPr>
          <a:xfrm>
            <a:off x="9806760" y="5005277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spout</a:t>
            </a:r>
            <a:endParaRPr lang="en-GB" sz="20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7B7825-9B53-137C-FA91-4B0DA5FA7ADD}"/>
              </a:ext>
            </a:extLst>
          </p:cNvPr>
          <p:cNvSpPr txBox="1"/>
          <p:nvPr/>
        </p:nvSpPr>
        <p:spPr>
          <a:xfrm>
            <a:off x="9806760" y="5496890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sprout</a:t>
            </a:r>
            <a:endParaRPr lang="en-GB" sz="20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427A7-11BA-6EFD-028A-6C92AB2EF158}"/>
              </a:ext>
            </a:extLst>
          </p:cNvPr>
          <p:cNvSpPr txBox="1"/>
          <p:nvPr/>
        </p:nvSpPr>
        <p:spPr>
          <a:xfrm>
            <a:off x="9806760" y="5988503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sound</a:t>
            </a:r>
            <a:endParaRPr lang="en-GB" sz="20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CBE6E55-3BBE-E995-D696-72501E2B3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13" y="1881087"/>
            <a:ext cx="1363224" cy="1058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F9F9F-102B-C8EE-B3B8-1A8D943A4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49058" y="1857072"/>
            <a:ext cx="570378" cy="1092652"/>
          </a:xfrm>
          <a:prstGeom prst="round2Same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5720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3C9D382-17AB-DA53-F6E0-35B304EEE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Words in 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765D73-3EFD-056C-28F5-10BC3CF18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3F0AEF-0B4C-A2D9-EC66-CD193F933491}"/>
              </a:ext>
            </a:extLst>
          </p:cNvPr>
          <p:cNvGrpSpPr/>
          <p:nvPr/>
        </p:nvGrpSpPr>
        <p:grpSpPr>
          <a:xfrm>
            <a:off x="464745" y="2881443"/>
            <a:ext cx="5911576" cy="3395114"/>
            <a:chOff x="155160" y="276685"/>
            <a:chExt cx="12192000" cy="63915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2552C4-EDC6-C49E-3560-5EED1E02A7FB}"/>
                </a:ext>
              </a:extLst>
            </p:cNvPr>
            <p:cNvGrpSpPr/>
            <p:nvPr/>
          </p:nvGrpSpPr>
          <p:grpSpPr>
            <a:xfrm>
              <a:off x="155160" y="276685"/>
              <a:ext cx="12192000" cy="6391594"/>
              <a:chOff x="155160" y="276685"/>
              <a:chExt cx="12192000" cy="639159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8FC349B-6FCA-C55E-418F-8D1143AC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160" y="276685"/>
                <a:ext cx="12192000" cy="6391594"/>
              </a:xfrm>
              <a:prstGeom prst="rect">
                <a:avLst/>
              </a:prstGeom>
            </p:spPr>
          </p:pic>
          <p:pic>
            <p:nvPicPr>
              <p:cNvPr id="13" name="Picture 12" descr="Logo, icon&#10;&#10;Description automatically generated">
                <a:extLst>
                  <a:ext uri="{FF2B5EF4-FFF2-40B4-BE49-F238E27FC236}">
                    <a16:creationId xmlns:a16="http://schemas.microsoft.com/office/drawing/2014/main" id="{3835CEF5-BFDF-F690-A74D-2E59FC5AA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7006" y="1963927"/>
                <a:ext cx="897068" cy="1072331"/>
              </a:xfrm>
              <a:prstGeom prst="rect">
                <a:avLst/>
              </a:prstGeom>
            </p:spPr>
          </p:pic>
          <p:pic>
            <p:nvPicPr>
              <p:cNvPr id="14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FF68CE62-789E-5814-7CF1-4950151D0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0919" y="4291746"/>
                <a:ext cx="1721289" cy="1067635"/>
              </a:xfrm>
              <a:prstGeom prst="rect">
                <a:avLst/>
              </a:prstGeom>
            </p:spPr>
          </p:pic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B71B83D8-5FDB-9126-BB30-3EC17D30A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231" y="2625274"/>
                <a:ext cx="561812" cy="408013"/>
              </a:xfrm>
              <a:prstGeom prst="rect">
                <a:avLst/>
              </a:prstGeom>
            </p:spPr>
          </p:pic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:a16="http://schemas.microsoft.com/office/drawing/2014/main" id="{B4920F36-B41C-1A15-A404-BD646A8E3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627797">
                <a:off x="8292647" y="709551"/>
                <a:ext cx="1842188" cy="862220"/>
              </a:xfrm>
              <a:prstGeom prst="rect">
                <a:avLst/>
              </a:prstGeom>
            </p:spPr>
          </p:pic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82FDEB7E-513A-C3A2-B511-AFFE3D89C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8430" y="4137157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18" name="Picture 17" descr="Shape, circle&#10;&#10;Description automatically generated">
                <a:extLst>
                  <a:ext uri="{FF2B5EF4-FFF2-40B4-BE49-F238E27FC236}">
                    <a16:creationId xmlns:a16="http://schemas.microsoft.com/office/drawing/2014/main" id="{07A16427-7365-C140-C5C2-F43B2AA84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168" y="549780"/>
                <a:ext cx="1802407" cy="2057293"/>
              </a:xfrm>
              <a:prstGeom prst="rect">
                <a:avLst/>
              </a:prstGeom>
            </p:spPr>
          </p:pic>
          <p:pic>
            <p:nvPicPr>
              <p:cNvPr id="19" name="Picture 18" descr="Icon&#10;&#10;Description automatically generated">
                <a:extLst>
                  <a:ext uri="{FF2B5EF4-FFF2-40B4-BE49-F238E27FC236}">
                    <a16:creationId xmlns:a16="http://schemas.microsoft.com/office/drawing/2014/main" id="{00B8BD71-99EA-FAAE-E72A-009A681AD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02595" y="1395130"/>
                <a:ext cx="952643" cy="1427317"/>
              </a:xfrm>
              <a:prstGeom prst="rect">
                <a:avLst/>
              </a:prstGeom>
            </p:spPr>
          </p:pic>
          <p:pic>
            <p:nvPicPr>
              <p:cNvPr id="20" name="Picture 19" descr="Shape, icon&#10;&#10;Description automatically generated">
                <a:extLst>
                  <a:ext uri="{FF2B5EF4-FFF2-40B4-BE49-F238E27FC236}">
                    <a16:creationId xmlns:a16="http://schemas.microsoft.com/office/drawing/2014/main" id="{6C6160E0-F900-3834-89E9-F6B85BD41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750" y="3708805"/>
                <a:ext cx="1566844" cy="1503036"/>
              </a:xfrm>
              <a:prstGeom prst="rect">
                <a:avLst/>
              </a:prstGeom>
            </p:spPr>
          </p:pic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65F0C07C-8582-0344-23B5-F028B8483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76299" y="4471866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28EDAB1B-7F5E-60C5-6C99-1CD70CCA2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93510" y="3808841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23" name="Picture 22" descr="Logo, icon&#10;&#10;Description automatically generated">
                <a:extLst>
                  <a:ext uri="{FF2B5EF4-FFF2-40B4-BE49-F238E27FC236}">
                    <a16:creationId xmlns:a16="http://schemas.microsoft.com/office/drawing/2014/main" id="{4ADCBE84-6C5D-98F6-19FD-B95F3CFB2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6096000" y="1164218"/>
                <a:ext cx="952642" cy="1072331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29C820D8-D78C-8084-7441-BDAA74008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627797">
                <a:off x="4936462" y="3860161"/>
                <a:ext cx="620805" cy="290562"/>
              </a:xfrm>
              <a:prstGeom prst="rect">
                <a:avLst/>
              </a:prstGeom>
            </p:spPr>
          </p:pic>
          <p:pic>
            <p:nvPicPr>
              <p:cNvPr id="25" name="Picture 24" descr="Shape, icon&#10;&#10;Description automatically generated">
                <a:extLst>
                  <a:ext uri="{FF2B5EF4-FFF2-40B4-BE49-F238E27FC236}">
                    <a16:creationId xmlns:a16="http://schemas.microsoft.com/office/drawing/2014/main" id="{92A2869B-6A7B-48D0-5A89-36D92B7BD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70824" y="4507536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26" name="Picture 25" descr="Shape, icon&#10;&#10;Description automatically generated">
                <a:extLst>
                  <a:ext uri="{FF2B5EF4-FFF2-40B4-BE49-F238E27FC236}">
                    <a16:creationId xmlns:a16="http://schemas.microsoft.com/office/drawing/2014/main" id="{29997289-CA0A-114E-2FEE-42EDF426D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84842" y="3408248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27" name="Picture 2" descr="Free vector graphics of Fish">
                <a:extLst>
                  <a:ext uri="{FF2B5EF4-FFF2-40B4-BE49-F238E27FC236}">
                    <a16:creationId xmlns:a16="http://schemas.microsoft.com/office/drawing/2014/main" id="{2B45354A-0C8F-5C2B-D24B-DF41EE435C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466948" y="677796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Free vector graphics of Fish">
                <a:extLst>
                  <a:ext uri="{FF2B5EF4-FFF2-40B4-BE49-F238E27FC236}">
                    <a16:creationId xmlns:a16="http://schemas.microsoft.com/office/drawing/2014/main" id="{892E2A7A-C621-8EA5-58E5-92B2218A4F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363934" y="3949415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Free vector graphics of Fish">
                <a:extLst>
                  <a:ext uri="{FF2B5EF4-FFF2-40B4-BE49-F238E27FC236}">
                    <a16:creationId xmlns:a16="http://schemas.microsoft.com/office/drawing/2014/main" id="{7D988C0A-C5C4-06D3-08AD-400B1CC35C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8885248" y="3351148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Free vector graphics of Fish">
                <a:extLst>
                  <a:ext uri="{FF2B5EF4-FFF2-40B4-BE49-F238E27FC236}">
                    <a16:creationId xmlns:a16="http://schemas.microsoft.com/office/drawing/2014/main" id="{29B32E0F-41CD-6994-52D8-19C62E6262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 flipH="1">
                <a:off x="5270872" y="1581962"/>
                <a:ext cx="656983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55283F99-A584-781D-5E91-8D23E7F24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150118" y="2981139"/>
              <a:ext cx="656984" cy="93839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E5C62F-E592-3AE2-61F9-C002404AB68E}"/>
              </a:ext>
            </a:extLst>
          </p:cNvPr>
          <p:cNvGrpSpPr/>
          <p:nvPr/>
        </p:nvGrpSpPr>
        <p:grpSpPr>
          <a:xfrm>
            <a:off x="6637054" y="3250327"/>
            <a:ext cx="5091209" cy="3013529"/>
            <a:chOff x="5429056" y="3673779"/>
            <a:chExt cx="6234247" cy="301352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1F112A-BB04-8410-3855-AE258AD6686D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3673779"/>
              <a:ext cx="62342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A2EC29-B475-6A6C-6A8A-55CAF0BF3000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4277936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EA04AB-1FBF-CBDB-E09B-EFA2F598B50A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6090408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AC8DA56-79D4-1846-A3A5-A9723E8783FF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5486250"/>
              <a:ext cx="62081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9354002-B41E-AE14-B8BE-3011E159C270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4882093"/>
              <a:ext cx="62081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8679143-840A-151A-F4CF-4C76DF4D5AD4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6687308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98E37C-550E-37BB-1C3F-7E99A0A5ABD8}"/>
              </a:ext>
            </a:extLst>
          </p:cNvPr>
          <p:cNvSpPr txBox="1"/>
          <p:nvPr/>
        </p:nvSpPr>
        <p:spPr>
          <a:xfrm>
            <a:off x="6607292" y="2705442"/>
            <a:ext cx="4881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In my fish tank, the fish swim </a:t>
            </a:r>
            <a:r>
              <a:rPr lang="en-GB" sz="2000" dirty="0">
                <a:latin typeface="EdShed" pitchFamily="2" charset="0"/>
              </a:rPr>
              <a:t>around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 with bubbles coming from their</a:t>
            </a:r>
            <a:r>
              <a:rPr lang="en-GB" sz="200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GB" sz="2000" dirty="0">
                <a:latin typeface="EdShed" pitchFamily="2" charset="0"/>
              </a:rPr>
              <a:t>mouth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s. The one fish I don’t have is a </a:t>
            </a:r>
            <a:r>
              <a:rPr lang="en-GB" sz="2000" dirty="0">
                <a:latin typeface="EdShed" pitchFamily="2" charset="0"/>
              </a:rPr>
              <a:t>trout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3F8250-0343-F56D-5709-95559EC85949}"/>
              </a:ext>
            </a:extLst>
          </p:cNvPr>
          <p:cNvSpPr txBox="1"/>
          <p:nvPr/>
        </p:nvSpPr>
        <p:spPr>
          <a:xfrm>
            <a:off x="2607731" y="2076378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EdShed" pitchFamily="2" charset="77"/>
                <a:ea typeface="OpenDyslexic" charset="0"/>
                <a:cs typeface="OpenDyslexic" charset="0"/>
              </a:rPr>
              <a:t>Words to include: 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trout, mouth, around</a:t>
            </a:r>
            <a:endParaRPr lang="en-GB" sz="2000" baseline="0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99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CB909-AA75-FEEE-C4D3-1D10D59978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proud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241FFD-0A04-7056-FD9F-D149EBD95333}"/>
              </a:ext>
            </a:extLst>
          </p:cNvPr>
          <p:cNvSpPr/>
          <p:nvPr/>
        </p:nvSpPr>
        <p:spPr>
          <a:xfrm>
            <a:off x="2168936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4ADE92-38DE-59DE-C0A9-E01202AB66AD}"/>
              </a:ext>
            </a:extLst>
          </p:cNvPr>
          <p:cNvSpPr/>
          <p:nvPr/>
        </p:nvSpPr>
        <p:spPr>
          <a:xfrm>
            <a:off x="6868966" y="2151567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9FEFA1-AC12-7E9F-E316-D7981740F0BB}"/>
              </a:ext>
            </a:extLst>
          </p:cNvPr>
          <p:cNvSpPr/>
          <p:nvPr/>
        </p:nvSpPr>
        <p:spPr>
          <a:xfrm>
            <a:off x="2192382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451A3-6404-5385-061A-049AF336EC82}"/>
              </a:ext>
            </a:extLst>
          </p:cNvPr>
          <p:cNvSpPr/>
          <p:nvPr/>
        </p:nvSpPr>
        <p:spPr>
          <a:xfrm>
            <a:off x="6810351" y="416607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1643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CB909-AA75-FEEE-C4D3-1D10D59978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proud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335B2-0C9A-1CAF-AF31-D56CCC0AEC9F}"/>
              </a:ext>
            </a:extLst>
          </p:cNvPr>
          <p:cNvSpPr/>
          <p:nvPr/>
        </p:nvSpPr>
        <p:spPr>
          <a:xfrm>
            <a:off x="2168936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97F35-ED61-6745-80DD-0C4A758D4528}"/>
              </a:ext>
            </a:extLst>
          </p:cNvPr>
          <p:cNvSpPr/>
          <p:nvPr/>
        </p:nvSpPr>
        <p:spPr>
          <a:xfrm>
            <a:off x="6868966" y="2151567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A011F-5924-1581-0E9C-DB8032B6B1A0}"/>
              </a:ext>
            </a:extLst>
          </p:cNvPr>
          <p:cNvSpPr/>
          <p:nvPr/>
        </p:nvSpPr>
        <p:spPr>
          <a:xfrm>
            <a:off x="2192382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7BE9E-D9F2-8E84-0C12-E0263E4ECB54}"/>
              </a:ext>
            </a:extLst>
          </p:cNvPr>
          <p:cNvSpPr/>
          <p:nvPr/>
        </p:nvSpPr>
        <p:spPr>
          <a:xfrm>
            <a:off x="6810351" y="416607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978804-77AC-D937-B981-53F3E6197175}"/>
              </a:ext>
            </a:extLst>
          </p:cNvPr>
          <p:cNvSpPr/>
          <p:nvPr/>
        </p:nvSpPr>
        <p:spPr>
          <a:xfrm>
            <a:off x="2473694" y="2752588"/>
            <a:ext cx="2601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Feeling pleased about something you own or have done.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627AB8-EC94-87B4-8FBC-A064095FE6ED}"/>
              </a:ext>
            </a:extLst>
          </p:cNvPr>
          <p:cNvSpPr/>
          <p:nvPr/>
        </p:nvSpPr>
        <p:spPr>
          <a:xfrm>
            <a:off x="6025662" y="2744728"/>
            <a:ext cx="2450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The teacher was </a:t>
            </a:r>
            <a:r>
              <a:rPr lang="en-GB" u="sng" dirty="0">
                <a:solidFill>
                  <a:srgbClr val="FF3760"/>
                </a:solidFill>
                <a:latin typeface="EdShed" pitchFamily="2" charset="0"/>
              </a:rPr>
              <a:t>proud</a:t>
            </a:r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 of her class on the recent school trip. </a:t>
            </a:r>
            <a:endParaRPr lang="en-US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BDAEC2-2F49-EFC7-8DF3-26D8F2577FCE}"/>
              </a:ext>
            </a:extLst>
          </p:cNvPr>
          <p:cNvSpPr/>
          <p:nvPr/>
        </p:nvSpPr>
        <p:spPr>
          <a:xfrm>
            <a:off x="2584425" y="4893951"/>
            <a:ext cx="245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EdShed" pitchFamily="2" charset="0"/>
              </a:rPr>
              <a:t>gratified, pleased, satisfied, content, delighted</a:t>
            </a:r>
            <a:endParaRPr lang="en-GB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96FE8-FB2A-7F44-ED35-D2BA0C3BDC4C}"/>
              </a:ext>
            </a:extLst>
          </p:cNvPr>
          <p:cNvSpPr/>
          <p:nvPr/>
        </p:nvSpPr>
        <p:spPr>
          <a:xfrm>
            <a:off x="6013939" y="4905674"/>
            <a:ext cx="2450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EdShed" pitchFamily="2" charset="0"/>
              </a:rPr>
              <a:t>embarrassed, </a:t>
            </a:r>
          </a:p>
          <a:p>
            <a:pPr algn="ctr"/>
            <a:r>
              <a:rPr lang="en-US" dirty="0">
                <a:solidFill>
                  <a:srgbClr val="FF3760"/>
                </a:solidFill>
                <a:latin typeface="EdShed" pitchFamily="2" charset="0"/>
              </a:rPr>
              <a:t>ashamed, humbled, defeated</a:t>
            </a:r>
          </a:p>
        </p:txBody>
      </p:sp>
    </p:spTree>
    <p:extLst>
      <p:ext uri="{BB962C8B-B14F-4D97-AF65-F5344CB8AC3E}">
        <p14:creationId xmlns:p14="http://schemas.microsoft.com/office/powerpoint/2010/main" val="39311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613CA59-F4C1-20C5-350A-05D0670DCF40}"/>
              </a:ext>
            </a:extLst>
          </p:cNvPr>
          <p:cNvSpPr txBox="1"/>
          <p:nvPr/>
        </p:nvSpPr>
        <p:spPr>
          <a:xfrm>
            <a:off x="4272184" y="4904684"/>
            <a:ext cx="1562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sound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1746418" y="4904684"/>
            <a:ext cx="1830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around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5929C-3DDD-46FD-2815-BF33B81CF068}"/>
              </a:ext>
            </a:extLst>
          </p:cNvPr>
          <p:cNvGrpSpPr/>
          <p:nvPr/>
        </p:nvGrpSpPr>
        <p:grpSpPr>
          <a:xfrm>
            <a:off x="1330890" y="2508089"/>
            <a:ext cx="7675913" cy="2057917"/>
            <a:chOff x="-64832" y="2233643"/>
            <a:chExt cx="7675913" cy="20579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6F08AD-4CFA-6EE0-A4D7-7E9E9DE92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-64832" y="2863219"/>
              <a:ext cx="1432573" cy="1428341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2EF57DE-AC9F-B1A8-E929-6F7DEDC61391}"/>
                </a:ext>
              </a:extLst>
            </p:cNvPr>
            <p:cNvGrpSpPr/>
            <p:nvPr/>
          </p:nvGrpSpPr>
          <p:grpSpPr>
            <a:xfrm>
              <a:off x="1787367" y="2233643"/>
              <a:ext cx="5823714" cy="1384322"/>
              <a:chOff x="1787367" y="2233643"/>
              <a:chExt cx="5823714" cy="138432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1B92F6-0D0D-E426-CC49-116AC9180274}"/>
                  </a:ext>
                </a:extLst>
              </p:cNvPr>
              <p:cNvSpPr txBox="1"/>
              <p:nvPr/>
            </p:nvSpPr>
            <p:spPr>
              <a:xfrm>
                <a:off x="1893860" y="2448750"/>
                <a:ext cx="561072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3373DC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four words end with the adjacent consonants ‘n’ and ‘d’?</a:t>
                </a:r>
                <a:endParaRPr lang="en-US" sz="2800" dirty="0">
                  <a:solidFill>
                    <a:srgbClr val="3373DC"/>
                  </a:solidFill>
                  <a:latin typeface="EdShed" pitchFamily="2" charset="0"/>
                </a:endParaRPr>
              </a:p>
            </p:txBody>
          </p:sp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D7E5DF37-535A-B6E5-883C-A6ADC31B51DF}"/>
                  </a:ext>
                </a:extLst>
              </p:cNvPr>
              <p:cNvSpPr/>
              <p:nvPr/>
            </p:nvSpPr>
            <p:spPr>
              <a:xfrm>
                <a:off x="1787367" y="2233643"/>
                <a:ext cx="5823714" cy="1384322"/>
              </a:xfrm>
              <a:prstGeom prst="wedgeRoundRectCallout">
                <a:avLst>
                  <a:gd name="adj1" fmla="val -56436"/>
                  <a:gd name="adj2" fmla="val 38184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8FAFE27-177C-8B0F-4962-DD0526EDEE0D}"/>
              </a:ext>
            </a:extLst>
          </p:cNvPr>
          <p:cNvSpPr txBox="1"/>
          <p:nvPr/>
        </p:nvSpPr>
        <p:spPr>
          <a:xfrm>
            <a:off x="6533455" y="4904684"/>
            <a:ext cx="1507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found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864C97-B51F-2B5B-6B93-1F73E5048110}"/>
              </a:ext>
            </a:extLst>
          </p:cNvPr>
          <p:cNvSpPr txBox="1"/>
          <p:nvPr/>
        </p:nvSpPr>
        <p:spPr>
          <a:xfrm>
            <a:off x="8729002" y="4904684"/>
            <a:ext cx="1620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hound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978EDA-50BB-E121-5D62-75B5BE2CDC4D}"/>
              </a:ext>
            </a:extLst>
          </p:cNvPr>
          <p:cNvGrpSpPr/>
          <p:nvPr/>
        </p:nvGrpSpPr>
        <p:grpSpPr>
          <a:xfrm>
            <a:off x="4417494" y="5549850"/>
            <a:ext cx="1240907" cy="144000"/>
            <a:chOff x="5457719" y="5024610"/>
            <a:chExt cx="1240907" cy="144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EA1DA1-A2F5-4F36-9AD1-9F10790C20F3}"/>
                </a:ext>
              </a:extLst>
            </p:cNvPr>
            <p:cNvGrpSpPr/>
            <p:nvPr/>
          </p:nvGrpSpPr>
          <p:grpSpPr>
            <a:xfrm>
              <a:off x="5457719" y="5024610"/>
              <a:ext cx="705635" cy="144000"/>
              <a:chOff x="5335490" y="2877711"/>
              <a:chExt cx="362582" cy="72000"/>
            </a:xfrm>
            <a:solidFill>
              <a:srgbClr val="3372DC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C397518-25CC-68CA-D60C-A772B2B91BF4}"/>
                  </a:ext>
                </a:extLst>
              </p:cNvPr>
              <p:cNvSpPr/>
              <p:nvPr/>
            </p:nvSpPr>
            <p:spPr>
              <a:xfrm>
                <a:off x="5335490" y="2877711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7E3B9F-F94F-66B7-753B-F5B33ADB68AB}"/>
                  </a:ext>
                </a:extLst>
              </p:cNvPr>
              <p:cNvSpPr/>
              <p:nvPr/>
            </p:nvSpPr>
            <p:spPr>
              <a:xfrm>
                <a:off x="5445613" y="2893806"/>
                <a:ext cx="252459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9EF496-6EC1-4CC0-4AA0-9BE0A22A1ED6}"/>
                </a:ext>
              </a:extLst>
            </p:cNvPr>
            <p:cNvSpPr/>
            <p:nvPr/>
          </p:nvSpPr>
          <p:spPr>
            <a:xfrm>
              <a:off x="6274658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8E70419-5CCF-E468-114B-2675F557D973}"/>
                </a:ext>
              </a:extLst>
            </p:cNvPr>
            <p:cNvSpPr/>
            <p:nvPr/>
          </p:nvSpPr>
          <p:spPr>
            <a:xfrm>
              <a:off x="6558504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F60B54-47C7-F5AD-3303-6E381EBAB13B}"/>
              </a:ext>
            </a:extLst>
          </p:cNvPr>
          <p:cNvGrpSpPr/>
          <p:nvPr/>
        </p:nvGrpSpPr>
        <p:grpSpPr>
          <a:xfrm>
            <a:off x="6641082" y="5549850"/>
            <a:ext cx="1216913" cy="144000"/>
            <a:chOff x="5445866" y="5024610"/>
            <a:chExt cx="1216913" cy="144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17ACC3A-53A4-8C7E-E9D0-37AAE07F906A}"/>
                </a:ext>
              </a:extLst>
            </p:cNvPr>
            <p:cNvGrpSpPr/>
            <p:nvPr/>
          </p:nvGrpSpPr>
          <p:grpSpPr>
            <a:xfrm>
              <a:off x="5445866" y="5024610"/>
              <a:ext cx="701851" cy="144000"/>
              <a:chOff x="5329388" y="2877711"/>
              <a:chExt cx="360637" cy="72000"/>
            </a:xfrm>
            <a:solidFill>
              <a:srgbClr val="3372DC"/>
            </a:solidFill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722D368-56E9-38E3-4DCF-454A322B2213}"/>
                  </a:ext>
                </a:extLst>
              </p:cNvPr>
              <p:cNvSpPr/>
              <p:nvPr/>
            </p:nvSpPr>
            <p:spPr>
              <a:xfrm>
                <a:off x="5329388" y="2877711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772BC5D-0C91-2BED-BA95-5E3C121DDD8B}"/>
                  </a:ext>
                </a:extLst>
              </p:cNvPr>
              <p:cNvSpPr/>
              <p:nvPr/>
            </p:nvSpPr>
            <p:spPr>
              <a:xfrm>
                <a:off x="5429953" y="2893806"/>
                <a:ext cx="260072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4A1ED3B-D5F6-88CA-53A6-23D1683D5C42}"/>
                </a:ext>
              </a:extLst>
            </p:cNvPr>
            <p:cNvSpPr/>
            <p:nvPr/>
          </p:nvSpPr>
          <p:spPr>
            <a:xfrm>
              <a:off x="6238811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3E91F43-1E3B-028D-B550-BEB491272361}"/>
                </a:ext>
              </a:extLst>
            </p:cNvPr>
            <p:cNvSpPr/>
            <p:nvPr/>
          </p:nvSpPr>
          <p:spPr>
            <a:xfrm>
              <a:off x="6522657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96AFE2-C302-F024-F4B1-714FE6521ED0}"/>
              </a:ext>
            </a:extLst>
          </p:cNvPr>
          <p:cNvGrpSpPr/>
          <p:nvPr/>
        </p:nvGrpSpPr>
        <p:grpSpPr>
          <a:xfrm>
            <a:off x="8900298" y="5549850"/>
            <a:ext cx="1267595" cy="144000"/>
            <a:chOff x="5457693" y="5024610"/>
            <a:chExt cx="1267595" cy="1440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129F410-18AC-7E7E-8E7B-2A8BE6F6BB88}"/>
                </a:ext>
              </a:extLst>
            </p:cNvPr>
            <p:cNvGrpSpPr/>
            <p:nvPr/>
          </p:nvGrpSpPr>
          <p:grpSpPr>
            <a:xfrm>
              <a:off x="5457693" y="5024610"/>
              <a:ext cx="740222" cy="144000"/>
              <a:chOff x="5335490" y="2877711"/>
              <a:chExt cx="380355" cy="72000"/>
            </a:xfrm>
            <a:solidFill>
              <a:srgbClr val="3372DC"/>
            </a:solidFill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EE98B16-CBF4-476D-3A0B-6EA39E1AF768}"/>
                  </a:ext>
                </a:extLst>
              </p:cNvPr>
              <p:cNvSpPr/>
              <p:nvPr/>
            </p:nvSpPr>
            <p:spPr>
              <a:xfrm>
                <a:off x="5335490" y="2877711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1805CC5-3F6D-7D7B-5D9E-7D73E74C42A1}"/>
                  </a:ext>
                </a:extLst>
              </p:cNvPr>
              <p:cNvSpPr/>
              <p:nvPr/>
            </p:nvSpPr>
            <p:spPr>
              <a:xfrm>
                <a:off x="5458673" y="2893806"/>
                <a:ext cx="257172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2BBA7BE-9F25-05ED-5AA5-D3397DD16115}"/>
                </a:ext>
              </a:extLst>
            </p:cNvPr>
            <p:cNvSpPr/>
            <p:nvPr/>
          </p:nvSpPr>
          <p:spPr>
            <a:xfrm>
              <a:off x="6301320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AD346DF-3DF1-8CFC-0DDA-0C1009213E52}"/>
                </a:ext>
              </a:extLst>
            </p:cNvPr>
            <p:cNvSpPr/>
            <p:nvPr/>
          </p:nvSpPr>
          <p:spPr>
            <a:xfrm>
              <a:off x="6585166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D0E058E-17EE-5C18-0D12-6D47566602C7}"/>
              </a:ext>
            </a:extLst>
          </p:cNvPr>
          <p:cNvGrpSpPr/>
          <p:nvPr/>
        </p:nvGrpSpPr>
        <p:grpSpPr>
          <a:xfrm>
            <a:off x="1911359" y="5549850"/>
            <a:ext cx="1485877" cy="144000"/>
            <a:chOff x="2972248" y="5056800"/>
            <a:chExt cx="1485877" cy="1440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0C678B3-5E83-C527-24C7-8A4790FAF1A9}"/>
                </a:ext>
              </a:extLst>
            </p:cNvPr>
            <p:cNvGrpSpPr/>
            <p:nvPr/>
          </p:nvGrpSpPr>
          <p:grpSpPr>
            <a:xfrm>
              <a:off x="3206870" y="5056800"/>
              <a:ext cx="1251255" cy="144000"/>
              <a:chOff x="5473201" y="5024610"/>
              <a:chExt cx="1251255" cy="14400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4EB08CB-6769-FC18-78BE-48FB0ACB533E}"/>
                  </a:ext>
                </a:extLst>
              </p:cNvPr>
              <p:cNvGrpSpPr/>
              <p:nvPr/>
            </p:nvGrpSpPr>
            <p:grpSpPr>
              <a:xfrm>
                <a:off x="5473201" y="5024610"/>
                <a:ext cx="726812" cy="144000"/>
                <a:chOff x="5343452" y="2877711"/>
                <a:chExt cx="373464" cy="72000"/>
              </a:xfrm>
              <a:solidFill>
                <a:srgbClr val="3372DC"/>
              </a:solidFill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FDB47BD-781D-5E3A-8FF6-CC15EEE3B32F}"/>
                    </a:ext>
                  </a:extLst>
                </p:cNvPr>
                <p:cNvSpPr/>
                <p:nvPr/>
              </p:nvSpPr>
              <p:spPr>
                <a:xfrm>
                  <a:off x="5343452" y="2877711"/>
                  <a:ext cx="72000" cy="72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3372DC"/>
                      </a:solidFill>
                    </a:ln>
                    <a:latin typeface="EdShed" pitchFamily="2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7472A0E-F321-53E9-5AFD-4AEF629BC57B}"/>
                    </a:ext>
                  </a:extLst>
                </p:cNvPr>
                <p:cNvSpPr/>
                <p:nvPr/>
              </p:nvSpPr>
              <p:spPr>
                <a:xfrm>
                  <a:off x="5453163" y="2893806"/>
                  <a:ext cx="263753" cy="39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3372DC"/>
                      </a:solidFill>
                    </a:ln>
                    <a:latin typeface="EdShed" pitchFamily="2" charset="0"/>
                  </a:endParaRPr>
                </a:p>
              </p:txBody>
            </p:sp>
          </p:grp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12F17A1-24B7-461E-224A-1521BEE17278}"/>
                  </a:ext>
                </a:extLst>
              </p:cNvPr>
              <p:cNvSpPr/>
              <p:nvPr/>
            </p:nvSpPr>
            <p:spPr>
              <a:xfrm>
                <a:off x="6290156" y="5024610"/>
                <a:ext cx="140122" cy="144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E8FEFD7-8BB1-5348-2B59-2BA04C06D30B}"/>
                  </a:ext>
                </a:extLst>
              </p:cNvPr>
              <p:cNvSpPr/>
              <p:nvPr/>
            </p:nvSpPr>
            <p:spPr>
              <a:xfrm>
                <a:off x="6584334" y="5024610"/>
                <a:ext cx="140122" cy="144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8AC2AF9-D606-1D95-B0CE-31FA6A309815}"/>
                </a:ext>
              </a:extLst>
            </p:cNvPr>
            <p:cNvSpPr/>
            <p:nvPr/>
          </p:nvSpPr>
          <p:spPr>
            <a:xfrm>
              <a:off x="2972248" y="5056800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5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sort these words into the correct jar?</a:t>
            </a:r>
          </a:p>
          <a:p>
            <a:r>
              <a:rPr lang="en-GB" dirty="0"/>
              <a:t>What does ‘ou’ sound like in each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99167D-CFF6-E594-D976-245F11B588A1}"/>
              </a:ext>
            </a:extLst>
          </p:cNvPr>
          <p:cNvGrpSpPr/>
          <p:nvPr/>
        </p:nvGrpSpPr>
        <p:grpSpPr>
          <a:xfrm>
            <a:off x="519526" y="3336285"/>
            <a:ext cx="2452656" cy="3164400"/>
            <a:chOff x="228337" y="1962082"/>
            <a:chExt cx="2452656" cy="31674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6F4B92-07F8-52DA-338F-8C7B0768D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337" y="1962082"/>
              <a:ext cx="2452656" cy="3167430"/>
            </a:xfrm>
            <a:prstGeom prst="rect">
              <a:avLst/>
            </a:prstGeom>
          </p:spPr>
        </p:pic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8EBC6FC8-FA5B-64E7-189B-01A760B06112}"/>
                </a:ext>
              </a:extLst>
            </p:cNvPr>
            <p:cNvSpPr txBox="1"/>
            <p:nvPr/>
          </p:nvSpPr>
          <p:spPr>
            <a:xfrm>
              <a:off x="781395" y="1971175"/>
              <a:ext cx="125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EdShed" pitchFamily="2" charset="0"/>
                </a:rPr>
                <a:t>/ow/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43E993-5B19-702B-E42E-54C060B1A727}"/>
              </a:ext>
            </a:extLst>
          </p:cNvPr>
          <p:cNvGrpSpPr/>
          <p:nvPr/>
        </p:nvGrpSpPr>
        <p:grpSpPr>
          <a:xfrm>
            <a:off x="3433958" y="3338017"/>
            <a:ext cx="2452656" cy="3167430"/>
            <a:chOff x="2987857" y="3574531"/>
            <a:chExt cx="2452656" cy="316743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E7FC81E-720A-1B6D-3DE9-FB31B3CDA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857" y="3574531"/>
              <a:ext cx="2452656" cy="3167430"/>
            </a:xfrm>
            <a:prstGeom prst="rect">
              <a:avLst/>
            </a:prstGeom>
          </p:spPr>
        </p:pic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29658045-DBA5-E17B-06F6-0C2D81A1BC2F}"/>
                </a:ext>
              </a:extLst>
            </p:cNvPr>
            <p:cNvSpPr txBox="1"/>
            <p:nvPr/>
          </p:nvSpPr>
          <p:spPr>
            <a:xfrm>
              <a:off x="3707051" y="3580227"/>
              <a:ext cx="1014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EdShed" pitchFamily="2" charset="0"/>
                </a:rPr>
                <a:t>/</a:t>
              </a:r>
              <a:r>
                <a:rPr lang="en-GB" sz="2800" b="1" dirty="0" err="1">
                  <a:solidFill>
                    <a:schemeClr val="bg1"/>
                  </a:solidFill>
                  <a:latin typeface="EdShed" pitchFamily="2" charset="0"/>
                </a:rPr>
                <a:t>oa</a:t>
              </a:r>
              <a:r>
                <a:rPr lang="en-GB" sz="2800" b="1" dirty="0">
                  <a:solidFill>
                    <a:schemeClr val="bg1"/>
                  </a:solidFill>
                  <a:latin typeface="EdShed" pitchFamily="2" charset="0"/>
                </a:rPr>
                <a:t>/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D429A8-B997-E9B2-A5FF-8CAFDD1463C9}"/>
              </a:ext>
            </a:extLst>
          </p:cNvPr>
          <p:cNvGrpSpPr/>
          <p:nvPr/>
        </p:nvGrpSpPr>
        <p:grpSpPr>
          <a:xfrm>
            <a:off x="6390658" y="3315597"/>
            <a:ext cx="2452656" cy="3167430"/>
            <a:chOff x="6361535" y="3552111"/>
            <a:chExt cx="2452656" cy="316743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9DD2B6-9009-FB1C-8105-E89BB2FE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1535" y="3552111"/>
              <a:ext cx="2452656" cy="3167430"/>
            </a:xfrm>
            <a:prstGeom prst="rect">
              <a:avLst/>
            </a:prstGeom>
          </p:spPr>
        </p:pic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92C28B28-AE25-A773-A972-61A19AD1B8D7}"/>
                </a:ext>
              </a:extLst>
            </p:cNvPr>
            <p:cNvSpPr txBox="1"/>
            <p:nvPr/>
          </p:nvSpPr>
          <p:spPr>
            <a:xfrm>
              <a:off x="7056694" y="3569132"/>
              <a:ext cx="1089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EdShed" pitchFamily="2" charset="0"/>
                </a:rPr>
                <a:t>/oo/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BD217F-0FDB-F089-DC69-275BC575A8E3}"/>
              </a:ext>
            </a:extLst>
          </p:cNvPr>
          <p:cNvGrpSpPr/>
          <p:nvPr/>
        </p:nvGrpSpPr>
        <p:grpSpPr>
          <a:xfrm>
            <a:off x="9301776" y="3336285"/>
            <a:ext cx="2452656" cy="3167430"/>
            <a:chOff x="9301777" y="1962082"/>
            <a:chExt cx="2452656" cy="316743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D98A7B5-29DD-34BD-705F-3A5C4633E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777" y="1962082"/>
              <a:ext cx="2452656" cy="3167430"/>
            </a:xfrm>
            <a:prstGeom prst="rect">
              <a:avLst/>
            </a:prstGeom>
          </p:spPr>
        </p:pic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E4666017-A97B-9328-FED5-61B863C32897}"/>
                </a:ext>
              </a:extLst>
            </p:cNvPr>
            <p:cNvSpPr txBox="1"/>
            <p:nvPr/>
          </p:nvSpPr>
          <p:spPr>
            <a:xfrm>
              <a:off x="10058381" y="1969510"/>
              <a:ext cx="891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EdShed" pitchFamily="2" charset="0"/>
                </a:rPr>
                <a:t>/u/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161C06D-B9E6-C23D-852A-AD8AC199CE60}"/>
              </a:ext>
            </a:extLst>
          </p:cNvPr>
          <p:cNvSpPr txBox="1"/>
          <p:nvPr/>
        </p:nvSpPr>
        <p:spPr>
          <a:xfrm>
            <a:off x="8168513" y="1862942"/>
            <a:ext cx="159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youth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793464-7AD4-1523-F52C-5AB489E4CF9A}"/>
              </a:ext>
            </a:extLst>
          </p:cNvPr>
          <p:cNvSpPr txBox="1"/>
          <p:nvPr/>
        </p:nvSpPr>
        <p:spPr>
          <a:xfrm>
            <a:off x="5081397" y="2430672"/>
            <a:ext cx="1319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group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7DA2CE-52F7-27AE-1904-627D14D996FA}"/>
              </a:ext>
            </a:extLst>
          </p:cNvPr>
          <p:cNvSpPr txBox="1"/>
          <p:nvPr/>
        </p:nvSpPr>
        <p:spPr>
          <a:xfrm>
            <a:off x="9940483" y="2430672"/>
            <a:ext cx="1487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cougar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980491-42BB-7FD7-9B63-794195819B2F}"/>
              </a:ext>
            </a:extLst>
          </p:cNvPr>
          <p:cNvSpPr txBox="1"/>
          <p:nvPr/>
        </p:nvSpPr>
        <p:spPr>
          <a:xfrm>
            <a:off x="6733367" y="2430672"/>
            <a:ext cx="1273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you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D6490-08B9-C6A9-AF8D-DAA8B498EF55}"/>
              </a:ext>
            </a:extLst>
          </p:cNvPr>
          <p:cNvSpPr txBox="1"/>
          <p:nvPr/>
        </p:nvSpPr>
        <p:spPr>
          <a:xfrm>
            <a:off x="6571661" y="1862942"/>
            <a:ext cx="159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cousin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1BA03-6A1B-4083-A4C2-ADFBD4124F8E}"/>
              </a:ext>
            </a:extLst>
          </p:cNvPr>
          <p:cNvSpPr txBox="1"/>
          <p:nvPr/>
        </p:nvSpPr>
        <p:spPr>
          <a:xfrm>
            <a:off x="5010545" y="1862942"/>
            <a:ext cx="1460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double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7B0109-D5B1-3A23-053E-E4713A7F380C}"/>
              </a:ext>
            </a:extLst>
          </p:cNvPr>
          <p:cNvSpPr txBox="1"/>
          <p:nvPr/>
        </p:nvSpPr>
        <p:spPr>
          <a:xfrm>
            <a:off x="9892344" y="1862942"/>
            <a:ext cx="1583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shoulder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CA0EC37-40E9-C4A6-2862-AC0514CAE9AF}"/>
              </a:ext>
            </a:extLst>
          </p:cNvPr>
          <p:cNvSpPr txBox="1">
            <a:spLocks/>
          </p:cNvSpPr>
          <p:nvPr/>
        </p:nvSpPr>
        <p:spPr>
          <a:xfrm>
            <a:off x="3451106" y="2508938"/>
            <a:ext cx="1319011" cy="366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dirty="0">
                <a:latin typeface="EdShed" pitchFamily="2" charset="0"/>
              </a:rPr>
              <a:t>house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D30B49F-8B36-FEA7-F135-6385E34754C4}"/>
              </a:ext>
            </a:extLst>
          </p:cNvPr>
          <p:cNvSpPr txBox="1">
            <a:spLocks/>
          </p:cNvSpPr>
          <p:nvPr/>
        </p:nvSpPr>
        <p:spPr>
          <a:xfrm>
            <a:off x="8380086" y="2508938"/>
            <a:ext cx="1173487" cy="366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dirty="0">
                <a:latin typeface="EdShed" pitchFamily="2" charset="0"/>
              </a:rPr>
              <a:t>count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D3651D-05C7-9CDA-6150-72E3FD61CF5F}"/>
              </a:ext>
            </a:extLst>
          </p:cNvPr>
          <p:cNvSpPr txBox="1"/>
          <p:nvPr/>
        </p:nvSpPr>
        <p:spPr>
          <a:xfrm>
            <a:off x="3261729" y="1862942"/>
            <a:ext cx="1697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about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19E7E1-171B-9648-2D1D-63CF9885B2BD}"/>
              </a:ext>
            </a:extLst>
          </p:cNvPr>
          <p:cNvGrpSpPr/>
          <p:nvPr/>
        </p:nvGrpSpPr>
        <p:grpSpPr>
          <a:xfrm>
            <a:off x="396629" y="1992505"/>
            <a:ext cx="2825643" cy="4684551"/>
            <a:chOff x="210887" y="643789"/>
            <a:chExt cx="2825643" cy="4684551"/>
          </a:xfrm>
        </p:grpSpPr>
        <p:pic>
          <p:nvPicPr>
            <p:cNvPr id="39" name="Google Shape;138;p2" descr="Stars outline">
              <a:extLst>
                <a:ext uri="{FF2B5EF4-FFF2-40B4-BE49-F238E27FC236}">
                  <a16:creationId xmlns:a16="http://schemas.microsoft.com/office/drawing/2014/main" id="{36405D7C-C742-11C1-DF5D-4DCA78D171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2186741">
              <a:off x="2122130" y="253626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39;p2" descr="Stars outline">
              <a:extLst>
                <a:ext uri="{FF2B5EF4-FFF2-40B4-BE49-F238E27FC236}">
                  <a16:creationId xmlns:a16="http://schemas.microsoft.com/office/drawing/2014/main" id="{A100180C-BBC9-C6B3-BA34-A56FE253EE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8808255">
              <a:off x="210887" y="441394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136;p2">
              <a:extLst>
                <a:ext uri="{FF2B5EF4-FFF2-40B4-BE49-F238E27FC236}">
                  <a16:creationId xmlns:a16="http://schemas.microsoft.com/office/drawing/2014/main" id="{A559AB9A-1632-361F-953E-C099F8E59BC4}"/>
                </a:ext>
              </a:extLst>
            </p:cNvPr>
            <p:cNvSpPr txBox="1"/>
            <p:nvPr/>
          </p:nvSpPr>
          <p:spPr>
            <a:xfrm>
              <a:off x="406467" y="643789"/>
              <a:ext cx="226574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EdShed" pitchFamily="2" charset="0"/>
                  <a:ea typeface="Sassoon Infant 2023" panose="02000503030000020003" pitchFamily="2" charset="0"/>
                  <a:cs typeface="Calibri"/>
                  <a:sym typeface="Calibri"/>
                </a:rPr>
                <a:t>This week’s words all have this sound.</a:t>
              </a:r>
              <a:endParaRPr sz="1100" dirty="0">
                <a:latin typeface="EdShed" pitchFamily="2" charset="0"/>
              </a:endParaRPr>
            </a:p>
          </p:txBody>
        </p:sp>
        <p:pic>
          <p:nvPicPr>
            <p:cNvPr id="42" name="Google Shape;140;p2" descr="Arrow: Anti-clockwise curve with solid fill">
              <a:extLst>
                <a:ext uri="{FF2B5EF4-FFF2-40B4-BE49-F238E27FC236}">
                  <a16:creationId xmlns:a16="http://schemas.microsoft.com/office/drawing/2014/main" id="{8917382A-5B86-5AAF-DAA9-D47E91E2DE0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1760970">
              <a:off x="488060" y="1276232"/>
              <a:ext cx="647628" cy="68780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486 L -0.19648 0.34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19466 0.334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9388 0.372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01692 0.249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25911 0.488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5052 0.311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49362 0.4178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25104 0.446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1407 0.461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58959 0.4076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79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864C97-B51F-2B5B-6B93-1F73E5048110}"/>
              </a:ext>
            </a:extLst>
          </p:cNvPr>
          <p:cNvSpPr txBox="1"/>
          <p:nvPr/>
        </p:nvSpPr>
        <p:spPr>
          <a:xfrm>
            <a:off x="5430952" y="4904684"/>
            <a:ext cx="1327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ouch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531153-5997-CA94-298A-9ABFE68AD75B}"/>
              </a:ext>
            </a:extLst>
          </p:cNvPr>
          <p:cNvGrpSpPr/>
          <p:nvPr/>
        </p:nvGrpSpPr>
        <p:grpSpPr>
          <a:xfrm>
            <a:off x="5556251" y="5558327"/>
            <a:ext cx="1073149" cy="79620"/>
            <a:chOff x="5723128" y="4781347"/>
            <a:chExt cx="1073149" cy="796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723128" y="4781347"/>
              <a:ext cx="517524" cy="7962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3BD486-D1AA-A10E-49FA-CE9EA978FAB8}"/>
                </a:ext>
              </a:extLst>
            </p:cNvPr>
            <p:cNvSpPr/>
            <p:nvPr/>
          </p:nvSpPr>
          <p:spPr>
            <a:xfrm>
              <a:off x="6308676" y="4781347"/>
              <a:ext cx="487601" cy="7962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E99DB4-D16E-E026-DF88-C151EC19CA63}"/>
              </a:ext>
            </a:extLst>
          </p:cNvPr>
          <p:cNvGrpSpPr/>
          <p:nvPr/>
        </p:nvGrpSpPr>
        <p:grpSpPr>
          <a:xfrm>
            <a:off x="2693174" y="2508089"/>
            <a:ext cx="5028346" cy="2057917"/>
            <a:chOff x="-64832" y="2233643"/>
            <a:chExt cx="5028346" cy="20579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673AC1-D108-6323-9BA4-C54327939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-64832" y="2863219"/>
              <a:ext cx="1432573" cy="1428341"/>
            </a:xfrm>
            <a:prstGeom prst="ellipse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593F10-D8BB-5581-41E6-A2AC3811ABC4}"/>
                </a:ext>
              </a:extLst>
            </p:cNvPr>
            <p:cNvGrpSpPr/>
            <p:nvPr/>
          </p:nvGrpSpPr>
          <p:grpSpPr>
            <a:xfrm>
              <a:off x="1787367" y="2233643"/>
              <a:ext cx="3176147" cy="1384322"/>
              <a:chOff x="1787367" y="2233643"/>
              <a:chExt cx="3176147" cy="138432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A7A6C7-B1B8-F468-11AE-8B9B71B8DC1F}"/>
                  </a:ext>
                </a:extLst>
              </p:cNvPr>
              <p:cNvSpPr txBox="1"/>
              <p:nvPr/>
            </p:nvSpPr>
            <p:spPr>
              <a:xfrm>
                <a:off x="1985998" y="2448750"/>
                <a:ext cx="280641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3373DC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word only has two sounds?</a:t>
                </a:r>
                <a:endParaRPr lang="en-US" sz="2800" dirty="0">
                  <a:solidFill>
                    <a:srgbClr val="3373DC"/>
                  </a:solidFill>
                  <a:latin typeface="EdShed" pitchFamily="2" charset="0"/>
                </a:endParaRPr>
              </a:p>
            </p:txBody>
          </p:sp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3C21A728-AB0E-51E1-759C-00E2D7C0B655}"/>
                  </a:ext>
                </a:extLst>
              </p:cNvPr>
              <p:cNvSpPr/>
              <p:nvPr/>
            </p:nvSpPr>
            <p:spPr>
              <a:xfrm>
                <a:off x="1787367" y="2233643"/>
                <a:ext cx="3176147" cy="1384322"/>
              </a:xfrm>
              <a:prstGeom prst="wedgeRoundRectCallout">
                <a:avLst>
                  <a:gd name="adj1" fmla="val -60362"/>
                  <a:gd name="adj2" fmla="val 38184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85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613CA59-F4C1-20C5-350A-05D0670DCF40}"/>
              </a:ext>
            </a:extLst>
          </p:cNvPr>
          <p:cNvSpPr txBox="1"/>
          <p:nvPr/>
        </p:nvSpPr>
        <p:spPr>
          <a:xfrm>
            <a:off x="5421629" y="4904684"/>
            <a:ext cx="1335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trout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2857054" y="4904684"/>
            <a:ext cx="1637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sprout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FAFE27-177C-8B0F-4962-DD0526EDEE0D}"/>
              </a:ext>
            </a:extLst>
          </p:cNvPr>
          <p:cNvSpPr txBox="1"/>
          <p:nvPr/>
        </p:nvSpPr>
        <p:spPr>
          <a:xfrm>
            <a:off x="7682900" y="4904684"/>
            <a:ext cx="1447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spout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978EDA-50BB-E121-5D62-75B5BE2CDC4D}"/>
              </a:ext>
            </a:extLst>
          </p:cNvPr>
          <p:cNvGrpSpPr/>
          <p:nvPr/>
        </p:nvGrpSpPr>
        <p:grpSpPr>
          <a:xfrm>
            <a:off x="5549171" y="5538696"/>
            <a:ext cx="1093658" cy="144000"/>
            <a:chOff x="5530274" y="4984700"/>
            <a:chExt cx="1093658" cy="144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EA1DA1-A2F5-4F36-9AD1-9F10790C20F3}"/>
                </a:ext>
              </a:extLst>
            </p:cNvPr>
            <p:cNvGrpSpPr/>
            <p:nvPr/>
          </p:nvGrpSpPr>
          <p:grpSpPr>
            <a:xfrm>
              <a:off x="5938422" y="4984700"/>
              <a:ext cx="685510" cy="144000"/>
              <a:chOff x="5582494" y="2857756"/>
              <a:chExt cx="352241" cy="72000"/>
            </a:xfrm>
            <a:solidFill>
              <a:srgbClr val="3372DC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C397518-25CC-68CA-D60C-A772B2B91BF4}"/>
                  </a:ext>
                </a:extLst>
              </p:cNvPr>
              <p:cNvSpPr/>
              <p:nvPr/>
            </p:nvSpPr>
            <p:spPr>
              <a:xfrm>
                <a:off x="5862735" y="285775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7E3B9F-F94F-66B7-753B-F5B33ADB68AB}"/>
                  </a:ext>
                </a:extLst>
              </p:cNvPr>
              <p:cNvSpPr/>
              <p:nvPr/>
            </p:nvSpPr>
            <p:spPr>
              <a:xfrm>
                <a:off x="5582494" y="2873851"/>
                <a:ext cx="240476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9EF496-6EC1-4CC0-4AA0-9BE0A22A1ED6}"/>
                </a:ext>
              </a:extLst>
            </p:cNvPr>
            <p:cNvSpPr/>
            <p:nvPr/>
          </p:nvSpPr>
          <p:spPr>
            <a:xfrm>
              <a:off x="5530274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8E70419-5CCF-E468-114B-2675F557D973}"/>
                </a:ext>
              </a:extLst>
            </p:cNvPr>
            <p:cNvSpPr/>
            <p:nvPr/>
          </p:nvSpPr>
          <p:spPr>
            <a:xfrm>
              <a:off x="5717852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D0E058E-17EE-5C18-0D12-6D47566602C7}"/>
              </a:ext>
            </a:extLst>
          </p:cNvPr>
          <p:cNvGrpSpPr/>
          <p:nvPr/>
        </p:nvGrpSpPr>
        <p:grpSpPr>
          <a:xfrm>
            <a:off x="2990352" y="5538696"/>
            <a:ext cx="1376418" cy="144001"/>
            <a:chOff x="3206954" y="4471971"/>
            <a:chExt cx="1376418" cy="1440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0C678B3-5E83-C527-24C7-8A4790FAF1A9}"/>
                </a:ext>
              </a:extLst>
            </p:cNvPr>
            <p:cNvGrpSpPr/>
            <p:nvPr/>
          </p:nvGrpSpPr>
          <p:grpSpPr>
            <a:xfrm>
              <a:off x="3206954" y="4471971"/>
              <a:ext cx="1166845" cy="144001"/>
              <a:chOff x="5473285" y="4439781"/>
              <a:chExt cx="1166845" cy="14400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4EB08CB-6769-FC18-78BE-48FB0ACB533E}"/>
                  </a:ext>
                </a:extLst>
              </p:cNvPr>
              <p:cNvGrpSpPr/>
              <p:nvPr/>
            </p:nvGrpSpPr>
            <p:grpSpPr>
              <a:xfrm>
                <a:off x="5943623" y="4439782"/>
                <a:ext cx="696507" cy="144000"/>
                <a:chOff x="5585187" y="2585297"/>
                <a:chExt cx="357893" cy="72000"/>
              </a:xfrm>
              <a:solidFill>
                <a:srgbClr val="3372DC"/>
              </a:solidFill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FDB47BD-781D-5E3A-8FF6-CC15EEE3B32F}"/>
                    </a:ext>
                  </a:extLst>
                </p:cNvPr>
                <p:cNvSpPr/>
                <p:nvPr/>
              </p:nvSpPr>
              <p:spPr>
                <a:xfrm>
                  <a:off x="5585187" y="2585297"/>
                  <a:ext cx="72000" cy="72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3372DC"/>
                      </a:solidFill>
                    </a:ln>
                    <a:latin typeface="EdShed" pitchFamily="2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7472A0E-F321-53E9-5AFD-4AEF629BC57B}"/>
                    </a:ext>
                  </a:extLst>
                </p:cNvPr>
                <p:cNvSpPr/>
                <p:nvPr/>
              </p:nvSpPr>
              <p:spPr>
                <a:xfrm>
                  <a:off x="5702604" y="2601392"/>
                  <a:ext cx="240476" cy="39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3372DC"/>
                      </a:solidFill>
                    </a:ln>
                    <a:latin typeface="EdShed" pitchFamily="2" charset="0"/>
                  </a:endParaRPr>
                </a:p>
              </p:txBody>
            </p:sp>
          </p:grp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12F17A1-24B7-461E-224A-1521BEE17278}"/>
                  </a:ext>
                </a:extLst>
              </p:cNvPr>
              <p:cNvSpPr/>
              <p:nvPr/>
            </p:nvSpPr>
            <p:spPr>
              <a:xfrm>
                <a:off x="5742447" y="4439781"/>
                <a:ext cx="140122" cy="144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E8FEFD7-8BB1-5348-2B59-2BA04C06D30B}"/>
                  </a:ext>
                </a:extLst>
              </p:cNvPr>
              <p:cNvSpPr/>
              <p:nvPr/>
            </p:nvSpPr>
            <p:spPr>
              <a:xfrm>
                <a:off x="5473285" y="4439781"/>
                <a:ext cx="140122" cy="144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8AC2AF9-D606-1D95-B0CE-31FA6A309815}"/>
                </a:ext>
              </a:extLst>
            </p:cNvPr>
            <p:cNvSpPr/>
            <p:nvPr/>
          </p:nvSpPr>
          <p:spPr>
            <a:xfrm>
              <a:off x="4443250" y="44719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5AEB59-C571-DA49-A6E6-71E8844DBF64}"/>
              </a:ext>
            </a:extLst>
          </p:cNvPr>
          <p:cNvGrpSpPr/>
          <p:nvPr/>
        </p:nvGrpSpPr>
        <p:grpSpPr>
          <a:xfrm>
            <a:off x="7815755" y="5538696"/>
            <a:ext cx="1193015" cy="144000"/>
            <a:chOff x="5414548" y="4984700"/>
            <a:chExt cx="1193015" cy="14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5DBA4C-AA2D-EAEB-9018-DCE239AF88F8}"/>
                </a:ext>
              </a:extLst>
            </p:cNvPr>
            <p:cNvGrpSpPr/>
            <p:nvPr/>
          </p:nvGrpSpPr>
          <p:grpSpPr>
            <a:xfrm>
              <a:off x="5936818" y="4984700"/>
              <a:ext cx="670745" cy="144000"/>
              <a:chOff x="5581700" y="2857756"/>
              <a:chExt cx="344656" cy="72000"/>
            </a:xfrm>
            <a:solidFill>
              <a:srgbClr val="3372DC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55EA4F9-A494-9F11-C9A5-417FF811E361}"/>
                  </a:ext>
                </a:extLst>
              </p:cNvPr>
              <p:cNvSpPr/>
              <p:nvPr/>
            </p:nvSpPr>
            <p:spPr>
              <a:xfrm>
                <a:off x="5854356" y="285775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69F84D-BBBF-EAC0-1A08-A4AC13ECC691}"/>
                  </a:ext>
                </a:extLst>
              </p:cNvPr>
              <p:cNvSpPr/>
              <p:nvPr/>
            </p:nvSpPr>
            <p:spPr>
              <a:xfrm>
                <a:off x="5581700" y="2873851"/>
                <a:ext cx="240476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1A9856-AD1F-B6E0-E55C-2B8ACCC9A5A4}"/>
                </a:ext>
              </a:extLst>
            </p:cNvPr>
            <p:cNvSpPr/>
            <p:nvPr/>
          </p:nvSpPr>
          <p:spPr>
            <a:xfrm>
              <a:off x="5414548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747A92-8322-B3D6-45D7-AA63FE64159D}"/>
                </a:ext>
              </a:extLst>
            </p:cNvPr>
            <p:cNvSpPr/>
            <p:nvPr/>
          </p:nvSpPr>
          <p:spPr>
            <a:xfrm>
              <a:off x="5691912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A81972-A8F6-2901-1BFE-C79EE2CF4A52}"/>
              </a:ext>
            </a:extLst>
          </p:cNvPr>
          <p:cNvGrpSpPr/>
          <p:nvPr/>
        </p:nvGrpSpPr>
        <p:grpSpPr>
          <a:xfrm>
            <a:off x="2603964" y="2508089"/>
            <a:ext cx="5147121" cy="2057917"/>
            <a:chOff x="-64832" y="2233643"/>
            <a:chExt cx="5147121" cy="205791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9A81BC-7A1F-058C-1E0A-B8D310A9D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-64832" y="2863219"/>
              <a:ext cx="1432573" cy="1428341"/>
            </a:xfrm>
            <a:prstGeom prst="ellipse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E7BDA9-E8A5-EAD4-BED9-D750A5FA452A}"/>
                </a:ext>
              </a:extLst>
            </p:cNvPr>
            <p:cNvGrpSpPr/>
            <p:nvPr/>
          </p:nvGrpSpPr>
          <p:grpSpPr>
            <a:xfrm>
              <a:off x="1787367" y="2233643"/>
              <a:ext cx="3294922" cy="1384322"/>
              <a:chOff x="1787367" y="2233643"/>
              <a:chExt cx="3294922" cy="138432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24CC93-E9D8-229D-953F-A57FE1DB2EB5}"/>
                  </a:ext>
                </a:extLst>
              </p:cNvPr>
              <p:cNvSpPr txBox="1"/>
              <p:nvPr/>
            </p:nvSpPr>
            <p:spPr>
              <a:xfrm>
                <a:off x="1963696" y="2448750"/>
                <a:ext cx="297751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3373DC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three words end with a ‘t’?</a:t>
                </a:r>
                <a:endParaRPr lang="en-US" sz="2800" dirty="0">
                  <a:solidFill>
                    <a:srgbClr val="3373DC"/>
                  </a:solidFill>
                  <a:latin typeface="EdShed" pitchFamily="2" charset="0"/>
                </a:endParaRPr>
              </a:p>
            </p:txBody>
          </p:sp>
          <p:sp>
            <p:nvSpPr>
              <p:cNvPr id="27" name="Rounded Rectangular Callout 26">
                <a:extLst>
                  <a:ext uri="{FF2B5EF4-FFF2-40B4-BE49-F238E27FC236}">
                    <a16:creationId xmlns:a16="http://schemas.microsoft.com/office/drawing/2014/main" id="{18EFCA19-7641-C49C-1574-B614C01915B7}"/>
                  </a:ext>
                </a:extLst>
              </p:cNvPr>
              <p:cNvSpPr/>
              <p:nvPr/>
            </p:nvSpPr>
            <p:spPr>
              <a:xfrm>
                <a:off x="1787367" y="2233643"/>
                <a:ext cx="3294922" cy="1384322"/>
              </a:xfrm>
              <a:prstGeom prst="wedgeRoundRectCallout">
                <a:avLst>
                  <a:gd name="adj1" fmla="val -60362"/>
                  <a:gd name="adj2" fmla="val 38184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39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864C97-B51F-2B5B-6B93-1F73E5048110}"/>
              </a:ext>
            </a:extLst>
          </p:cNvPr>
          <p:cNvSpPr txBox="1"/>
          <p:nvPr/>
        </p:nvSpPr>
        <p:spPr>
          <a:xfrm>
            <a:off x="5252498" y="4904683"/>
            <a:ext cx="1687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mouth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554544-D150-DE46-F491-1EF15448D6DD}"/>
              </a:ext>
            </a:extLst>
          </p:cNvPr>
          <p:cNvGrpSpPr/>
          <p:nvPr/>
        </p:nvGrpSpPr>
        <p:grpSpPr>
          <a:xfrm>
            <a:off x="5489484" y="5526137"/>
            <a:ext cx="1315518" cy="144000"/>
            <a:chOff x="5375797" y="4712581"/>
            <a:chExt cx="1315518" cy="14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531153-5997-CA94-298A-9ABFE68AD75B}"/>
                </a:ext>
              </a:extLst>
            </p:cNvPr>
            <p:cNvGrpSpPr/>
            <p:nvPr/>
          </p:nvGrpSpPr>
          <p:grpSpPr>
            <a:xfrm>
              <a:off x="5721395" y="4744771"/>
              <a:ext cx="969920" cy="79620"/>
              <a:chOff x="5763273" y="4781347"/>
              <a:chExt cx="969920" cy="796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7E3B9F-F94F-66B7-753B-F5B33ADB68AB}"/>
                  </a:ext>
                </a:extLst>
              </p:cNvPr>
              <p:cNvSpPr/>
              <p:nvPr/>
            </p:nvSpPr>
            <p:spPr>
              <a:xfrm>
                <a:off x="5763273" y="4781347"/>
                <a:ext cx="499191" cy="79620"/>
              </a:xfrm>
              <a:prstGeom prst="rect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83BD486-D1AA-A10E-49FA-CE9EA978FAB8}"/>
                  </a:ext>
                </a:extLst>
              </p:cNvPr>
              <p:cNvSpPr/>
              <p:nvPr/>
            </p:nvSpPr>
            <p:spPr>
              <a:xfrm>
                <a:off x="6324100" y="4781347"/>
                <a:ext cx="409093" cy="79620"/>
              </a:xfrm>
              <a:prstGeom prst="rect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699FEB-39B3-C8D5-1909-3091C566A45A}"/>
                </a:ext>
              </a:extLst>
            </p:cNvPr>
            <p:cNvSpPr/>
            <p:nvPr/>
          </p:nvSpPr>
          <p:spPr>
            <a:xfrm>
              <a:off x="5375797" y="471258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370243-2CCE-AE0E-0C57-9F6FAA536ED6}"/>
              </a:ext>
            </a:extLst>
          </p:cNvPr>
          <p:cNvGrpSpPr/>
          <p:nvPr/>
        </p:nvGrpSpPr>
        <p:grpSpPr>
          <a:xfrm>
            <a:off x="2476747" y="2508089"/>
            <a:ext cx="5551501" cy="2057917"/>
            <a:chOff x="-64832" y="2233643"/>
            <a:chExt cx="5551501" cy="205791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775964-88C0-99AA-DF4D-C653398C9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-64832" y="2863219"/>
              <a:ext cx="1432573" cy="1428341"/>
            </a:xfrm>
            <a:prstGeom prst="ellipse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665BDCF-E1EB-1094-2116-2F1FF46B3F23}"/>
                </a:ext>
              </a:extLst>
            </p:cNvPr>
            <p:cNvGrpSpPr/>
            <p:nvPr/>
          </p:nvGrpSpPr>
          <p:grpSpPr>
            <a:xfrm>
              <a:off x="1787367" y="2233643"/>
              <a:ext cx="3699302" cy="1384322"/>
              <a:chOff x="1787367" y="2233643"/>
              <a:chExt cx="3699302" cy="138432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F3B33A-7AF8-AB65-C513-5F959B036464}"/>
                  </a:ext>
                </a:extLst>
              </p:cNvPr>
              <p:cNvSpPr txBox="1"/>
              <p:nvPr/>
            </p:nvSpPr>
            <p:spPr>
              <a:xfrm>
                <a:off x="1963696" y="2448750"/>
                <a:ext cx="333266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3373DC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word ends with the digraph ‘th’?</a:t>
                </a:r>
                <a:endParaRPr lang="en-US" sz="2800" dirty="0">
                  <a:solidFill>
                    <a:srgbClr val="3373DC"/>
                  </a:solidFill>
                  <a:latin typeface="EdShed" pitchFamily="2" charset="0"/>
                </a:endParaRPr>
              </a:p>
            </p:txBody>
          </p:sp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819DB9AF-323D-972B-01B0-FAB2351AD732}"/>
                  </a:ext>
                </a:extLst>
              </p:cNvPr>
              <p:cNvSpPr/>
              <p:nvPr/>
            </p:nvSpPr>
            <p:spPr>
              <a:xfrm>
                <a:off x="1787367" y="2233643"/>
                <a:ext cx="3699302" cy="1384322"/>
              </a:xfrm>
              <a:prstGeom prst="wedgeRoundRectCallout">
                <a:avLst>
                  <a:gd name="adj1" fmla="val -60362"/>
                  <a:gd name="adj2" fmla="val 38184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16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864C97-B51F-2B5B-6B93-1F73E5048110}"/>
              </a:ext>
            </a:extLst>
          </p:cNvPr>
          <p:cNvSpPr txBox="1"/>
          <p:nvPr/>
        </p:nvSpPr>
        <p:spPr>
          <a:xfrm>
            <a:off x="5317273" y="4904683"/>
            <a:ext cx="1513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proud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2348C5-5CB2-7F49-C96B-7DE0812A528B}"/>
              </a:ext>
            </a:extLst>
          </p:cNvPr>
          <p:cNvGrpSpPr/>
          <p:nvPr/>
        </p:nvGrpSpPr>
        <p:grpSpPr>
          <a:xfrm>
            <a:off x="5499961" y="5522150"/>
            <a:ext cx="1153496" cy="144000"/>
            <a:chOff x="5448574" y="4984700"/>
            <a:chExt cx="1153496" cy="144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7B2150-17AD-8E97-5A95-C308D1EB099A}"/>
                </a:ext>
              </a:extLst>
            </p:cNvPr>
            <p:cNvGrpSpPr/>
            <p:nvPr/>
          </p:nvGrpSpPr>
          <p:grpSpPr>
            <a:xfrm>
              <a:off x="5887117" y="4984700"/>
              <a:ext cx="714953" cy="144000"/>
              <a:chOff x="5556133" y="2857756"/>
              <a:chExt cx="367370" cy="72000"/>
            </a:xfrm>
            <a:solidFill>
              <a:srgbClr val="3372DC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A981F9E-E8C1-A733-AD7B-4D5C096F74B4}"/>
                  </a:ext>
                </a:extLst>
              </p:cNvPr>
              <p:cNvSpPr/>
              <p:nvPr/>
            </p:nvSpPr>
            <p:spPr>
              <a:xfrm>
                <a:off x="5851503" y="285775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A28381-5E1B-77A1-A70E-E15E3BA1D9C0}"/>
                  </a:ext>
                </a:extLst>
              </p:cNvPr>
              <p:cNvSpPr/>
              <p:nvPr/>
            </p:nvSpPr>
            <p:spPr>
              <a:xfrm>
                <a:off x="5556133" y="2873851"/>
                <a:ext cx="240476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E86A24D-FD28-EABD-A926-D9460C5E86D6}"/>
                </a:ext>
              </a:extLst>
            </p:cNvPr>
            <p:cNvSpPr/>
            <p:nvPr/>
          </p:nvSpPr>
          <p:spPr>
            <a:xfrm>
              <a:off x="5448574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1A4AA8-7090-07FC-7B16-9694097623DD}"/>
                </a:ext>
              </a:extLst>
            </p:cNvPr>
            <p:cNvSpPr/>
            <p:nvPr/>
          </p:nvSpPr>
          <p:spPr>
            <a:xfrm>
              <a:off x="5663035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ED8D67-9CB5-CA5E-A71A-E3831E9873CF}"/>
              </a:ext>
            </a:extLst>
          </p:cNvPr>
          <p:cNvGrpSpPr/>
          <p:nvPr/>
        </p:nvGrpSpPr>
        <p:grpSpPr>
          <a:xfrm>
            <a:off x="1563945" y="2508089"/>
            <a:ext cx="7133172" cy="2057917"/>
            <a:chOff x="-64832" y="2233643"/>
            <a:chExt cx="7133172" cy="20579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57FF7C-8D90-47F6-90B5-AE300934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-64832" y="2863219"/>
              <a:ext cx="1432573" cy="1428341"/>
            </a:xfrm>
            <a:prstGeom prst="ellipse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AE57BF-0185-53F3-791B-B15D4BB8BDFA}"/>
                </a:ext>
              </a:extLst>
            </p:cNvPr>
            <p:cNvGrpSpPr/>
            <p:nvPr/>
          </p:nvGrpSpPr>
          <p:grpSpPr>
            <a:xfrm>
              <a:off x="1787367" y="2233643"/>
              <a:ext cx="5280973" cy="1384322"/>
              <a:chOff x="1787367" y="2233643"/>
              <a:chExt cx="5280973" cy="138432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FB8703-6B63-03F9-A23D-F8CFEA895E10}"/>
                  </a:ext>
                </a:extLst>
              </p:cNvPr>
              <p:cNvSpPr txBox="1"/>
              <p:nvPr/>
            </p:nvSpPr>
            <p:spPr>
              <a:xfrm>
                <a:off x="1893860" y="2448750"/>
                <a:ext cx="505724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3373DC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word begins with the adjacent consonants ‘p’ and ‘r’?</a:t>
                </a:r>
                <a:endParaRPr lang="en-US" sz="2800" dirty="0">
                  <a:solidFill>
                    <a:srgbClr val="3373DC"/>
                  </a:solidFill>
                  <a:latin typeface="EdShed" pitchFamily="2" charset="0"/>
                </a:endParaRPr>
              </a:p>
            </p:txBody>
          </p:sp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980764D4-9CF6-A9CB-D517-FCE2787E587B}"/>
                  </a:ext>
                </a:extLst>
              </p:cNvPr>
              <p:cNvSpPr/>
              <p:nvPr/>
            </p:nvSpPr>
            <p:spPr>
              <a:xfrm>
                <a:off x="1787367" y="2233643"/>
                <a:ext cx="5280973" cy="1384322"/>
              </a:xfrm>
              <a:prstGeom prst="wedgeRoundRectCallout">
                <a:avLst>
                  <a:gd name="adj1" fmla="val -56436"/>
                  <a:gd name="adj2" fmla="val 38184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9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0E5C660-3C0E-3683-FD2E-99B34F12D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  <a:p>
            <a:endParaRPr lang="en-US" dirty="0"/>
          </a:p>
        </p:txBody>
      </p:sp>
      <p:graphicFrame>
        <p:nvGraphicFramePr>
          <p:cNvPr id="30" name="Table 5">
            <a:extLst>
              <a:ext uri="{FF2B5EF4-FFF2-40B4-BE49-F238E27FC236}">
                <a16:creationId xmlns:a16="http://schemas.microsoft.com/office/drawing/2014/main" id="{9A2061FF-0983-55A2-F0CD-E73381D64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59797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hound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trout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sprout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2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335B2-0C9A-1CAF-AF31-D56CCC0AEC9F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97F35-ED61-6745-80DD-0C4A758D4528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A011F-5924-1581-0E9C-DB8032B6B1A0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7BE9E-D9F2-8E84-0C12-E0263E4ECB54}"/>
              </a:ext>
            </a:extLst>
          </p:cNvPr>
          <p:cNvSpPr/>
          <p:nvPr/>
        </p:nvSpPr>
        <p:spPr>
          <a:xfrm>
            <a:off x="6810351" y="4186302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775700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How many new words can you create by </a:t>
            </a:r>
          </a:p>
          <a:p>
            <a:pPr>
              <a:lnSpc>
                <a:spcPct val="100000"/>
              </a:lnSpc>
            </a:pPr>
            <a:r>
              <a:rPr lang="en-GB" dirty="0"/>
              <a:t>adding prefix(es)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00411-5340-D0B1-4964-851DE80F52DF}"/>
              </a:ext>
            </a:extLst>
          </p:cNvPr>
          <p:cNvSpPr txBox="1"/>
          <p:nvPr/>
        </p:nvSpPr>
        <p:spPr>
          <a:xfrm>
            <a:off x="1295428" y="1745680"/>
            <a:ext cx="9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0"/>
              </a:rPr>
              <a:t>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1A588-5263-E588-0BE9-593D759C680C}"/>
              </a:ext>
            </a:extLst>
          </p:cNvPr>
          <p:cNvSpPr txBox="1"/>
          <p:nvPr/>
        </p:nvSpPr>
        <p:spPr>
          <a:xfrm>
            <a:off x="9869462" y="1745680"/>
            <a:ext cx="111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0"/>
              </a:rPr>
              <a:t>Suffix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2D603-3D63-90C3-F584-36E0D9C569C0}"/>
              </a:ext>
            </a:extLst>
          </p:cNvPr>
          <p:cNvSpPr txBox="1"/>
          <p:nvPr/>
        </p:nvSpPr>
        <p:spPr>
          <a:xfrm>
            <a:off x="5337292" y="1745680"/>
            <a:ext cx="15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0"/>
              </a:rPr>
              <a:t>Base Word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231D8-053C-09FA-FC96-5C64B0D012C0}"/>
              </a:ext>
            </a:extLst>
          </p:cNvPr>
          <p:cNvSpPr/>
          <p:nvPr/>
        </p:nvSpPr>
        <p:spPr>
          <a:xfrm>
            <a:off x="374248" y="2194738"/>
            <a:ext cx="2782042" cy="4333384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80000"/>
              </a:lnSpc>
            </a:pPr>
            <a:endParaRPr lang="en-US" sz="32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FEA7F-F302-51AC-DFA8-EE812A430002}"/>
              </a:ext>
            </a:extLst>
          </p:cNvPr>
          <p:cNvSpPr/>
          <p:nvPr/>
        </p:nvSpPr>
        <p:spPr>
          <a:xfrm>
            <a:off x="3356657" y="2194740"/>
            <a:ext cx="5474827" cy="4333384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6AC1E7-01B2-A6E2-00E6-DF845FB4447C}"/>
              </a:ext>
            </a:extLst>
          </p:cNvPr>
          <p:cNvSpPr/>
          <p:nvPr/>
        </p:nvSpPr>
        <p:spPr>
          <a:xfrm>
            <a:off x="9035711" y="2194739"/>
            <a:ext cx="2782041" cy="4333384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99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C1D7-C09A-C26C-0039-8D846F56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68F9F-4484-D07D-3AA6-61B76098E2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41BEA-1366-0D39-3058-81CF466B7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80CA2-ECC8-9A82-7A2A-A10E2C60F2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Put your new words in alphabetical order.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4012882-283D-78BB-4AFD-DCCE7EDF553F}"/>
              </a:ext>
            </a:extLst>
          </p:cNvPr>
          <p:cNvSpPr txBox="1">
            <a:spLocks/>
          </p:cNvSpPr>
          <p:nvPr/>
        </p:nvSpPr>
        <p:spPr>
          <a:xfrm>
            <a:off x="439584" y="6120690"/>
            <a:ext cx="982743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a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b c d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e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f g h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i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j k l m n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o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p q r s t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u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v w x y z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47C0972-DD02-1DB7-1437-BBFEA17C2C5A}"/>
              </a:ext>
            </a:extLst>
          </p:cNvPr>
          <p:cNvSpPr txBox="1">
            <a:spLocks/>
          </p:cNvSpPr>
          <p:nvPr/>
        </p:nvSpPr>
        <p:spPr>
          <a:xfrm>
            <a:off x="10518937" y="4678384"/>
            <a:ext cx="106260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sound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8C431B1-7833-B8FC-A734-152634B2FB84}"/>
              </a:ext>
            </a:extLst>
          </p:cNvPr>
          <p:cNvSpPr txBox="1">
            <a:spLocks/>
          </p:cNvSpPr>
          <p:nvPr/>
        </p:nvSpPr>
        <p:spPr>
          <a:xfrm>
            <a:off x="10593704" y="3727104"/>
            <a:ext cx="91307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ouch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AE31FDC-2E7D-A6EA-DEDE-B322122B7AA8}"/>
              </a:ext>
            </a:extLst>
          </p:cNvPr>
          <p:cNvSpPr txBox="1">
            <a:spLocks/>
          </p:cNvSpPr>
          <p:nvPr/>
        </p:nvSpPr>
        <p:spPr>
          <a:xfrm>
            <a:off x="10536540" y="2300184"/>
            <a:ext cx="102739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found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B5C23ED-0EE8-827B-2573-68F8F60DCDAB}"/>
              </a:ext>
            </a:extLst>
          </p:cNvPr>
          <p:cNvSpPr txBox="1">
            <a:spLocks/>
          </p:cNvSpPr>
          <p:nvPr/>
        </p:nvSpPr>
        <p:spPr>
          <a:xfrm>
            <a:off x="10433821" y="1824544"/>
            <a:ext cx="1232838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around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D6BED65-7CCF-ABFD-49FA-D8EEE176E095}"/>
              </a:ext>
            </a:extLst>
          </p:cNvPr>
          <p:cNvSpPr txBox="1">
            <a:spLocks/>
          </p:cNvSpPr>
          <p:nvPr/>
        </p:nvSpPr>
        <p:spPr>
          <a:xfrm>
            <a:off x="10500055" y="2775824"/>
            <a:ext cx="110036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hound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FC9C4DDA-6099-8844-E5CF-10B0E61D1459}"/>
              </a:ext>
            </a:extLst>
          </p:cNvPr>
          <p:cNvSpPr txBox="1">
            <a:spLocks/>
          </p:cNvSpPr>
          <p:nvPr/>
        </p:nvSpPr>
        <p:spPr>
          <a:xfrm>
            <a:off x="10591458" y="6105301"/>
            <a:ext cx="91755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trout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C457EEF-DDAC-81BD-9147-0D7CEDF7E968}"/>
              </a:ext>
            </a:extLst>
          </p:cNvPr>
          <p:cNvSpPr txBox="1">
            <a:spLocks/>
          </p:cNvSpPr>
          <p:nvPr/>
        </p:nvSpPr>
        <p:spPr>
          <a:xfrm>
            <a:off x="10479313" y="3251464"/>
            <a:ext cx="114185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mouth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C30EB662-2372-6965-5416-AAB76FB2C9D2}"/>
              </a:ext>
            </a:extLst>
          </p:cNvPr>
          <p:cNvSpPr txBox="1">
            <a:spLocks/>
          </p:cNvSpPr>
          <p:nvPr/>
        </p:nvSpPr>
        <p:spPr>
          <a:xfrm>
            <a:off x="10531347" y="4202744"/>
            <a:ext cx="103778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proud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FE82184E-A02B-E7C5-3815-BA897B028320}"/>
              </a:ext>
            </a:extLst>
          </p:cNvPr>
          <p:cNvSpPr txBox="1">
            <a:spLocks/>
          </p:cNvSpPr>
          <p:nvPr/>
        </p:nvSpPr>
        <p:spPr>
          <a:xfrm>
            <a:off x="10555937" y="5154024"/>
            <a:ext cx="98860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spout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9BF3C61E-DC21-550B-C6C8-644BDBAF0E54}"/>
              </a:ext>
            </a:extLst>
          </p:cNvPr>
          <p:cNvSpPr txBox="1">
            <a:spLocks/>
          </p:cNvSpPr>
          <p:nvPr/>
        </p:nvSpPr>
        <p:spPr>
          <a:xfrm>
            <a:off x="10495313" y="5629664"/>
            <a:ext cx="110985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sprout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BB79D22-DEE0-FAD2-726D-CD5B7F7A3E87}"/>
              </a:ext>
            </a:extLst>
          </p:cNvPr>
          <p:cNvSpPr/>
          <p:nvPr/>
        </p:nvSpPr>
        <p:spPr>
          <a:xfrm>
            <a:off x="1022071" y="349431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spout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9774104-5E23-D410-3EE4-4311F5C622D0}"/>
              </a:ext>
            </a:extLst>
          </p:cNvPr>
          <p:cNvSpPr/>
          <p:nvPr/>
        </p:nvSpPr>
        <p:spPr>
          <a:xfrm>
            <a:off x="3253979" y="234960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sprout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FEFEC04-DD93-B269-14ED-DF49366D05B1}"/>
              </a:ext>
            </a:extLst>
          </p:cNvPr>
          <p:cNvSpPr/>
          <p:nvPr/>
        </p:nvSpPr>
        <p:spPr>
          <a:xfrm>
            <a:off x="5485887" y="349431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hound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C236F8D-B961-4339-4D3D-99E51EE590FB}"/>
              </a:ext>
            </a:extLst>
          </p:cNvPr>
          <p:cNvSpPr/>
          <p:nvPr/>
        </p:nvSpPr>
        <p:spPr>
          <a:xfrm>
            <a:off x="7717794" y="234960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sound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57CE714-C041-EF0A-3C65-ADBB76860168}"/>
              </a:ext>
            </a:extLst>
          </p:cNvPr>
          <p:cNvSpPr/>
          <p:nvPr/>
        </p:nvSpPr>
        <p:spPr>
          <a:xfrm>
            <a:off x="5485887" y="234960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around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07397C6-3D1A-3301-9B7C-B9DEC52362DF}"/>
              </a:ext>
            </a:extLst>
          </p:cNvPr>
          <p:cNvSpPr/>
          <p:nvPr/>
        </p:nvSpPr>
        <p:spPr>
          <a:xfrm>
            <a:off x="7717794" y="349431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trout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DA95740-C7DD-C53B-1292-D5AAAB3740B3}"/>
              </a:ext>
            </a:extLst>
          </p:cNvPr>
          <p:cNvSpPr/>
          <p:nvPr/>
        </p:nvSpPr>
        <p:spPr>
          <a:xfrm>
            <a:off x="3253979" y="463903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found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3747EA8-794E-15F5-78B5-A05F2BF105CC}"/>
              </a:ext>
            </a:extLst>
          </p:cNvPr>
          <p:cNvSpPr/>
          <p:nvPr/>
        </p:nvSpPr>
        <p:spPr>
          <a:xfrm>
            <a:off x="5485887" y="463903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proud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CD26BB6-DC58-826A-5F00-3E5B6652B0DC}"/>
              </a:ext>
            </a:extLst>
          </p:cNvPr>
          <p:cNvSpPr/>
          <p:nvPr/>
        </p:nvSpPr>
        <p:spPr>
          <a:xfrm>
            <a:off x="1022071" y="234960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mouth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873F7C5-86D1-1ACF-7ECE-4A3523796FBB}"/>
              </a:ext>
            </a:extLst>
          </p:cNvPr>
          <p:cNvSpPr/>
          <p:nvPr/>
        </p:nvSpPr>
        <p:spPr>
          <a:xfrm>
            <a:off x="3253979" y="349431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ouch</a:t>
            </a:r>
          </a:p>
        </p:txBody>
      </p:sp>
    </p:spTree>
    <p:extLst>
      <p:ext uri="{BB962C8B-B14F-4D97-AF65-F5344CB8AC3E}">
        <p14:creationId xmlns:p14="http://schemas.microsoft.com/office/powerpoint/2010/main" val="9771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67266 0.2939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33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2164 0.2939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003 0.29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34453 0.293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1254 0.293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05859 0.2784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51563 0.2715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18594 0.2763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16081 0.2724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12669 0.2710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3BD80-256C-602D-6560-C6CDD383F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75363E2-487C-C286-B909-F62A245524FA}"/>
              </a:ext>
            </a:extLst>
          </p:cNvPr>
          <p:cNvSpPr txBox="1">
            <a:spLocks/>
          </p:cNvSpPr>
          <p:nvPr/>
        </p:nvSpPr>
        <p:spPr>
          <a:xfrm>
            <a:off x="1283611" y="2299184"/>
            <a:ext cx="2244205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_ o u _ _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7DF11C52-104B-2905-0D86-4113C2073FA1}"/>
              </a:ext>
            </a:extLst>
          </p:cNvPr>
          <p:cNvSpPr txBox="1">
            <a:spLocks/>
          </p:cNvSpPr>
          <p:nvPr/>
        </p:nvSpPr>
        <p:spPr>
          <a:xfrm>
            <a:off x="4973898" y="2303989"/>
            <a:ext cx="2244205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_ _ o u _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953E274-DC1A-22CB-A534-7E54E59D4667}"/>
              </a:ext>
            </a:extLst>
          </p:cNvPr>
          <p:cNvSpPr txBox="1">
            <a:spLocks/>
          </p:cNvSpPr>
          <p:nvPr/>
        </p:nvSpPr>
        <p:spPr>
          <a:xfrm>
            <a:off x="4973898" y="3478365"/>
            <a:ext cx="2244205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_ _ o u _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907B2C90-058C-F8C1-F84B-B4C38098EBDD}"/>
              </a:ext>
            </a:extLst>
          </p:cNvPr>
          <p:cNvSpPr txBox="1">
            <a:spLocks/>
          </p:cNvSpPr>
          <p:nvPr/>
        </p:nvSpPr>
        <p:spPr>
          <a:xfrm>
            <a:off x="8382316" y="3478365"/>
            <a:ext cx="2691442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_ _ _ o u _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7767F6DB-7B48-478B-0754-92A4869724BD}"/>
              </a:ext>
            </a:extLst>
          </p:cNvPr>
          <p:cNvSpPr txBox="1">
            <a:spLocks/>
          </p:cNvSpPr>
          <p:nvPr/>
        </p:nvSpPr>
        <p:spPr>
          <a:xfrm>
            <a:off x="1283611" y="3478365"/>
            <a:ext cx="2244204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_ o u _ _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554BEDB6-E87B-3C09-1E01-4D1AECF3476A}"/>
              </a:ext>
            </a:extLst>
          </p:cNvPr>
          <p:cNvSpPr txBox="1">
            <a:spLocks/>
          </p:cNvSpPr>
          <p:nvPr/>
        </p:nvSpPr>
        <p:spPr>
          <a:xfrm>
            <a:off x="4973899" y="5827118"/>
            <a:ext cx="2244204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_ o u _ _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B787529F-8854-9741-235D-C306E6A657D0}"/>
              </a:ext>
            </a:extLst>
          </p:cNvPr>
          <p:cNvSpPr txBox="1">
            <a:spLocks/>
          </p:cNvSpPr>
          <p:nvPr/>
        </p:nvSpPr>
        <p:spPr>
          <a:xfrm>
            <a:off x="8821379" y="2299185"/>
            <a:ext cx="1813317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o u _ _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309D2413-8574-F536-E37C-A87767B77B42}"/>
              </a:ext>
            </a:extLst>
          </p:cNvPr>
          <p:cNvSpPr txBox="1">
            <a:spLocks/>
          </p:cNvSpPr>
          <p:nvPr/>
        </p:nvSpPr>
        <p:spPr>
          <a:xfrm>
            <a:off x="8605935" y="4652741"/>
            <a:ext cx="2244205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_ o u _ _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1C12D8ED-0A3C-ADC1-DED9-AA5E0ABE1401}"/>
              </a:ext>
            </a:extLst>
          </p:cNvPr>
          <p:cNvSpPr txBox="1">
            <a:spLocks/>
          </p:cNvSpPr>
          <p:nvPr/>
        </p:nvSpPr>
        <p:spPr>
          <a:xfrm>
            <a:off x="1283612" y="4652741"/>
            <a:ext cx="2244204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_ _ o u _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20D89828-1DFC-E106-280E-7D3328139314}"/>
              </a:ext>
            </a:extLst>
          </p:cNvPr>
          <p:cNvSpPr txBox="1">
            <a:spLocks/>
          </p:cNvSpPr>
          <p:nvPr/>
        </p:nvSpPr>
        <p:spPr>
          <a:xfrm>
            <a:off x="4750280" y="4652741"/>
            <a:ext cx="2691442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_ _ o u _ _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71D96-1924-74CD-4E61-06FCDE8DAA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055A1-BF3A-8629-AD48-DA18BAB22B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Optional Activity Two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9761E5B-9674-7B83-6FF2-5C55293E6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Add the correct consonants to make this week’s words.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337B3F-0339-6373-8832-2E6862BF2385}"/>
              </a:ext>
            </a:extLst>
          </p:cNvPr>
          <p:cNvGrpSpPr/>
          <p:nvPr/>
        </p:nvGrpSpPr>
        <p:grpSpPr>
          <a:xfrm>
            <a:off x="1210610" y="2241014"/>
            <a:ext cx="2305372" cy="521297"/>
            <a:chOff x="928392" y="4603651"/>
            <a:chExt cx="2305372" cy="52129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21F5751-1319-15E3-3180-50AEC0C916E2}"/>
                </a:ext>
              </a:extLst>
            </p:cNvPr>
            <p:cNvGrpSpPr/>
            <p:nvPr/>
          </p:nvGrpSpPr>
          <p:grpSpPr>
            <a:xfrm>
              <a:off x="928392" y="4603651"/>
              <a:ext cx="1797490" cy="521297"/>
              <a:chOff x="8896097" y="4810696"/>
              <a:chExt cx="1797490" cy="521297"/>
            </a:xfrm>
          </p:grpSpPr>
          <p:sp>
            <p:nvSpPr>
              <p:cNvPr id="49" name="Text Placeholder 1">
                <a:extLst>
                  <a:ext uri="{FF2B5EF4-FFF2-40B4-BE49-F238E27FC236}">
                    <a16:creationId xmlns:a16="http://schemas.microsoft.com/office/drawing/2014/main" id="{04C9F719-D6F8-196B-9555-2EADABC21D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96097" y="4810696"/>
                <a:ext cx="647934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m</a:t>
                </a:r>
              </a:p>
            </p:txBody>
          </p:sp>
          <p:sp>
            <p:nvSpPr>
              <p:cNvPr id="50" name="Text Placeholder 1">
                <a:extLst>
                  <a:ext uri="{FF2B5EF4-FFF2-40B4-BE49-F238E27FC236}">
                    <a16:creationId xmlns:a16="http://schemas.microsoft.com/office/drawing/2014/main" id="{DACBAC5E-CCE6-64AA-45F5-1660D7BBD7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10148" y="4810696"/>
                <a:ext cx="383439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t</a:t>
                </a:r>
              </a:p>
            </p:txBody>
          </p:sp>
        </p:grpSp>
        <p:sp>
          <p:nvSpPr>
            <p:cNvPr id="5" name="Text Placeholder 1">
              <a:extLst>
                <a:ext uri="{FF2B5EF4-FFF2-40B4-BE49-F238E27FC236}">
                  <a16:creationId xmlns:a16="http://schemas.microsoft.com/office/drawing/2014/main" id="{2A0C2515-8016-1EC4-8F1D-82B6FE5C5C21}"/>
                </a:ext>
              </a:extLst>
            </p:cNvPr>
            <p:cNvSpPr txBox="1">
              <a:spLocks/>
            </p:cNvSpPr>
            <p:nvPr/>
          </p:nvSpPr>
          <p:spPr>
            <a:xfrm>
              <a:off x="2760557" y="4603651"/>
              <a:ext cx="473207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h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1D11F3-3EC4-B77B-7BA1-2E8343F60B78}"/>
              </a:ext>
            </a:extLst>
          </p:cNvPr>
          <p:cNvGrpSpPr/>
          <p:nvPr/>
        </p:nvGrpSpPr>
        <p:grpSpPr>
          <a:xfrm>
            <a:off x="5021252" y="2246448"/>
            <a:ext cx="2124770" cy="521297"/>
            <a:chOff x="1043007" y="4624789"/>
            <a:chExt cx="2124770" cy="52129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17411E-6C4E-7A58-55E4-D70C7237846B}"/>
                </a:ext>
              </a:extLst>
            </p:cNvPr>
            <p:cNvGrpSpPr/>
            <p:nvPr/>
          </p:nvGrpSpPr>
          <p:grpSpPr>
            <a:xfrm>
              <a:off x="1043007" y="4624789"/>
              <a:ext cx="895236" cy="521297"/>
              <a:chOff x="9010712" y="4831834"/>
              <a:chExt cx="895236" cy="521297"/>
            </a:xfrm>
          </p:grpSpPr>
          <p:sp>
            <p:nvSpPr>
              <p:cNvPr id="23" name="Text Placeholder 1">
                <a:extLst>
                  <a:ext uri="{FF2B5EF4-FFF2-40B4-BE49-F238E27FC236}">
                    <a16:creationId xmlns:a16="http://schemas.microsoft.com/office/drawing/2014/main" id="{896079F1-90C4-0403-DD59-C5DFB73CC0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0712" y="4831834"/>
                <a:ext cx="418704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s</a:t>
                </a:r>
              </a:p>
            </p:txBody>
          </p:sp>
          <p:sp>
            <p:nvSpPr>
              <p:cNvPr id="24" name="Text Placeholder 1">
                <a:extLst>
                  <a:ext uri="{FF2B5EF4-FFF2-40B4-BE49-F238E27FC236}">
                    <a16:creationId xmlns:a16="http://schemas.microsoft.com/office/drawing/2014/main" id="{5B4BC6AE-0E18-082F-EA03-E909DF7A59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39153" y="4831834"/>
                <a:ext cx="466795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p</a:t>
                </a:r>
              </a:p>
            </p:txBody>
          </p:sp>
        </p:grp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F6E4AD1A-2166-A57E-07BA-F3F6B30D5C15}"/>
                </a:ext>
              </a:extLst>
            </p:cNvPr>
            <p:cNvSpPr txBox="1">
              <a:spLocks/>
            </p:cNvSpPr>
            <p:nvPr/>
          </p:nvSpPr>
          <p:spPr>
            <a:xfrm>
              <a:off x="2784339" y="4624789"/>
              <a:ext cx="383438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72AAC7-97A6-8AAE-C1A1-D30BE0974C8D}"/>
              </a:ext>
            </a:extLst>
          </p:cNvPr>
          <p:cNvGrpSpPr/>
          <p:nvPr/>
        </p:nvGrpSpPr>
        <p:grpSpPr>
          <a:xfrm>
            <a:off x="9703267" y="2240270"/>
            <a:ext cx="912901" cy="521297"/>
            <a:chOff x="8986666" y="4831834"/>
            <a:chExt cx="912901" cy="521297"/>
          </a:xfrm>
        </p:grpSpPr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420C82FF-C8A9-595C-619A-B03F4E785A2D}"/>
                </a:ext>
              </a:extLst>
            </p:cNvPr>
            <p:cNvSpPr txBox="1">
              <a:spLocks/>
            </p:cNvSpPr>
            <p:nvPr/>
          </p:nvSpPr>
          <p:spPr>
            <a:xfrm>
              <a:off x="8986666" y="4831834"/>
              <a:ext cx="466795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c</a:t>
              </a:r>
            </a:p>
          </p:txBody>
        </p:sp>
        <p:sp>
          <p:nvSpPr>
            <p:cNvPr id="35" name="Text Placeholder 1">
              <a:extLst>
                <a:ext uri="{FF2B5EF4-FFF2-40B4-BE49-F238E27FC236}">
                  <a16:creationId xmlns:a16="http://schemas.microsoft.com/office/drawing/2014/main" id="{730B3007-83C7-AEC0-5B73-7EACF106B67C}"/>
                </a:ext>
              </a:extLst>
            </p:cNvPr>
            <p:cNvSpPr txBox="1">
              <a:spLocks/>
            </p:cNvSpPr>
            <p:nvPr/>
          </p:nvSpPr>
          <p:spPr>
            <a:xfrm>
              <a:off x="9426360" y="4831834"/>
              <a:ext cx="473207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h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6B4A25-8EDE-DFA2-7841-C4B012270759}"/>
              </a:ext>
            </a:extLst>
          </p:cNvPr>
          <p:cNvGrpSpPr/>
          <p:nvPr/>
        </p:nvGrpSpPr>
        <p:grpSpPr>
          <a:xfrm>
            <a:off x="1296994" y="3421966"/>
            <a:ext cx="2211954" cy="521297"/>
            <a:chOff x="1015756" y="4603651"/>
            <a:chExt cx="2211954" cy="52129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2FE191-3560-D33B-9231-CD9639248720}"/>
                </a:ext>
              </a:extLst>
            </p:cNvPr>
            <p:cNvGrpSpPr/>
            <p:nvPr/>
          </p:nvGrpSpPr>
          <p:grpSpPr>
            <a:xfrm>
              <a:off x="1015756" y="4603651"/>
              <a:ext cx="1769078" cy="521297"/>
              <a:chOff x="8983461" y="4810696"/>
              <a:chExt cx="1769078" cy="521297"/>
            </a:xfrm>
          </p:grpSpPr>
          <p:sp>
            <p:nvSpPr>
              <p:cNvPr id="57" name="Text Placeholder 1">
                <a:extLst>
                  <a:ext uri="{FF2B5EF4-FFF2-40B4-BE49-F238E27FC236}">
                    <a16:creationId xmlns:a16="http://schemas.microsoft.com/office/drawing/2014/main" id="{345579FB-EC57-9798-C224-80036C7954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3461" y="4810696"/>
                <a:ext cx="473206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h</a:t>
                </a:r>
              </a:p>
            </p:txBody>
          </p:sp>
          <p:sp>
            <p:nvSpPr>
              <p:cNvPr id="58" name="Text Placeholder 1">
                <a:extLst>
                  <a:ext uri="{FF2B5EF4-FFF2-40B4-BE49-F238E27FC236}">
                    <a16:creationId xmlns:a16="http://schemas.microsoft.com/office/drawing/2014/main" id="{2FD66247-299B-1E1D-3296-68A97F3DF5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79332" y="4810696"/>
                <a:ext cx="473207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n</a:t>
                </a:r>
              </a:p>
            </p:txBody>
          </p:sp>
        </p:grpSp>
        <p:sp>
          <p:nvSpPr>
            <p:cNvPr id="44" name="Text Placeholder 1">
              <a:extLst>
                <a:ext uri="{FF2B5EF4-FFF2-40B4-BE49-F238E27FC236}">
                  <a16:creationId xmlns:a16="http://schemas.microsoft.com/office/drawing/2014/main" id="{4D09DF8A-D8E5-1C5F-0437-C2C825CE7CAA}"/>
                </a:ext>
              </a:extLst>
            </p:cNvPr>
            <p:cNvSpPr txBox="1">
              <a:spLocks/>
            </p:cNvSpPr>
            <p:nvPr/>
          </p:nvSpPr>
          <p:spPr>
            <a:xfrm>
              <a:off x="2738474" y="4603651"/>
              <a:ext cx="489236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d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011C9E-946A-80BC-E53C-9822E785D7EF}"/>
              </a:ext>
            </a:extLst>
          </p:cNvPr>
          <p:cNvGrpSpPr/>
          <p:nvPr/>
        </p:nvGrpSpPr>
        <p:grpSpPr>
          <a:xfrm>
            <a:off x="8686907" y="4593826"/>
            <a:ext cx="2151201" cy="521297"/>
            <a:chOff x="1045411" y="4603651"/>
            <a:chExt cx="2151201" cy="52129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A8F24CD-17B3-B07C-1F79-0A6A3A2F0184}"/>
                </a:ext>
              </a:extLst>
            </p:cNvPr>
            <p:cNvGrpSpPr/>
            <p:nvPr/>
          </p:nvGrpSpPr>
          <p:grpSpPr>
            <a:xfrm>
              <a:off x="1045411" y="4603651"/>
              <a:ext cx="1707307" cy="521297"/>
              <a:chOff x="9013116" y="4810696"/>
              <a:chExt cx="1707307" cy="521297"/>
            </a:xfrm>
          </p:grpSpPr>
          <p:sp>
            <p:nvSpPr>
              <p:cNvPr id="62" name="Text Placeholder 1">
                <a:extLst>
                  <a:ext uri="{FF2B5EF4-FFF2-40B4-BE49-F238E27FC236}">
                    <a16:creationId xmlns:a16="http://schemas.microsoft.com/office/drawing/2014/main" id="{09389784-757B-59CA-45DD-CF775E25CD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3116" y="4810696"/>
                <a:ext cx="413896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f</a:t>
                </a:r>
              </a:p>
            </p:txBody>
          </p:sp>
          <p:sp>
            <p:nvSpPr>
              <p:cNvPr id="63" name="Text Placeholder 1">
                <a:extLst>
                  <a:ext uri="{FF2B5EF4-FFF2-40B4-BE49-F238E27FC236}">
                    <a16:creationId xmlns:a16="http://schemas.microsoft.com/office/drawing/2014/main" id="{B636C06B-71B7-1F45-39AF-C3959CA1FD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7216" y="4810696"/>
                <a:ext cx="473207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n</a:t>
                </a:r>
              </a:p>
            </p:txBody>
          </p:sp>
        </p:grpSp>
        <p:sp>
          <p:nvSpPr>
            <p:cNvPr id="61" name="Text Placeholder 1">
              <a:extLst>
                <a:ext uri="{FF2B5EF4-FFF2-40B4-BE49-F238E27FC236}">
                  <a16:creationId xmlns:a16="http://schemas.microsoft.com/office/drawing/2014/main" id="{5A3B1957-FA41-1B1A-F175-C6DB66D058F4}"/>
                </a:ext>
              </a:extLst>
            </p:cNvPr>
            <p:cNvSpPr txBox="1">
              <a:spLocks/>
            </p:cNvSpPr>
            <p:nvPr/>
          </p:nvSpPr>
          <p:spPr>
            <a:xfrm>
              <a:off x="2707376" y="4603651"/>
              <a:ext cx="489236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d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4FC88DA-09BC-892C-E333-17EFC7C77549}"/>
              </a:ext>
            </a:extLst>
          </p:cNvPr>
          <p:cNvGrpSpPr/>
          <p:nvPr/>
        </p:nvGrpSpPr>
        <p:grpSpPr>
          <a:xfrm>
            <a:off x="5012145" y="5768205"/>
            <a:ext cx="2188302" cy="521297"/>
            <a:chOff x="1043007" y="4603651"/>
            <a:chExt cx="2188302" cy="52129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1BA0185-253F-C591-2307-F83FA8E8DBFD}"/>
                </a:ext>
              </a:extLst>
            </p:cNvPr>
            <p:cNvGrpSpPr/>
            <p:nvPr/>
          </p:nvGrpSpPr>
          <p:grpSpPr>
            <a:xfrm>
              <a:off x="1043007" y="4603651"/>
              <a:ext cx="1759658" cy="521297"/>
              <a:chOff x="9010712" y="4810696"/>
              <a:chExt cx="1759658" cy="521297"/>
            </a:xfrm>
          </p:grpSpPr>
          <p:sp>
            <p:nvSpPr>
              <p:cNvPr id="68" name="Text Placeholder 1">
                <a:extLst>
                  <a:ext uri="{FF2B5EF4-FFF2-40B4-BE49-F238E27FC236}">
                    <a16:creationId xmlns:a16="http://schemas.microsoft.com/office/drawing/2014/main" id="{593FDF6E-A868-B2EA-695F-76CE101D4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0712" y="4810696"/>
                <a:ext cx="418704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s</a:t>
                </a:r>
              </a:p>
            </p:txBody>
          </p:sp>
          <p:sp>
            <p:nvSpPr>
              <p:cNvPr id="69" name="Text Placeholder 1">
                <a:extLst>
                  <a:ext uri="{FF2B5EF4-FFF2-40B4-BE49-F238E27FC236}">
                    <a16:creationId xmlns:a16="http://schemas.microsoft.com/office/drawing/2014/main" id="{E200CBE4-F44C-A38C-C0C3-4ADBCC0EC7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97163" y="4810696"/>
                <a:ext cx="473207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n</a:t>
                </a:r>
              </a:p>
            </p:txBody>
          </p:sp>
        </p:grpSp>
        <p:sp>
          <p:nvSpPr>
            <p:cNvPr id="67" name="Text Placeholder 1">
              <a:extLst>
                <a:ext uri="{FF2B5EF4-FFF2-40B4-BE49-F238E27FC236}">
                  <a16:creationId xmlns:a16="http://schemas.microsoft.com/office/drawing/2014/main" id="{352E0286-7B99-AE2A-B0AC-F29C27483759}"/>
                </a:ext>
              </a:extLst>
            </p:cNvPr>
            <p:cNvSpPr txBox="1">
              <a:spLocks/>
            </p:cNvSpPr>
            <p:nvPr/>
          </p:nvSpPr>
          <p:spPr>
            <a:xfrm>
              <a:off x="2742073" y="4603651"/>
              <a:ext cx="489236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d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A0E1640-E8FE-05EC-8FDC-E9FA7203A573}"/>
              </a:ext>
            </a:extLst>
          </p:cNvPr>
          <p:cNvGrpSpPr/>
          <p:nvPr/>
        </p:nvGrpSpPr>
        <p:grpSpPr>
          <a:xfrm>
            <a:off x="4995140" y="3419452"/>
            <a:ext cx="2201715" cy="521297"/>
            <a:chOff x="1018961" y="4624789"/>
            <a:chExt cx="2201715" cy="52129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BBCF173-B328-BEA2-CF97-A38AF50DB569}"/>
                </a:ext>
              </a:extLst>
            </p:cNvPr>
            <p:cNvGrpSpPr/>
            <p:nvPr/>
          </p:nvGrpSpPr>
          <p:grpSpPr>
            <a:xfrm>
              <a:off x="1018961" y="4624789"/>
              <a:ext cx="866431" cy="521297"/>
              <a:chOff x="8986666" y="4831834"/>
              <a:chExt cx="866431" cy="521297"/>
            </a:xfrm>
          </p:grpSpPr>
          <p:sp>
            <p:nvSpPr>
              <p:cNvPr id="73" name="Text Placeholder 1">
                <a:extLst>
                  <a:ext uri="{FF2B5EF4-FFF2-40B4-BE49-F238E27FC236}">
                    <a16:creationId xmlns:a16="http://schemas.microsoft.com/office/drawing/2014/main" id="{4F930225-BB71-84C4-26B1-A1080EF7C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6666" y="4831834"/>
                <a:ext cx="466795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p</a:t>
                </a:r>
              </a:p>
            </p:txBody>
          </p:sp>
          <p:sp>
            <p:nvSpPr>
              <p:cNvPr id="74" name="Text Placeholder 1">
                <a:extLst>
                  <a:ext uri="{FF2B5EF4-FFF2-40B4-BE49-F238E27FC236}">
                    <a16:creationId xmlns:a16="http://schemas.microsoft.com/office/drawing/2014/main" id="{8598800C-0CFA-3B26-617E-9681A41112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64849" y="4831834"/>
                <a:ext cx="388248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r</a:t>
                </a:r>
              </a:p>
            </p:txBody>
          </p:sp>
        </p:grpSp>
        <p:sp>
          <p:nvSpPr>
            <p:cNvPr id="72" name="Text Placeholder 1">
              <a:extLst>
                <a:ext uri="{FF2B5EF4-FFF2-40B4-BE49-F238E27FC236}">
                  <a16:creationId xmlns:a16="http://schemas.microsoft.com/office/drawing/2014/main" id="{8EA0F5DC-EA17-C0A1-0700-5D8B028C80CB}"/>
                </a:ext>
              </a:extLst>
            </p:cNvPr>
            <p:cNvSpPr txBox="1">
              <a:spLocks/>
            </p:cNvSpPr>
            <p:nvPr/>
          </p:nvSpPr>
          <p:spPr>
            <a:xfrm>
              <a:off x="2731440" y="4624789"/>
              <a:ext cx="489236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d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AF7F637-07E3-F197-6231-E01C7A4350C1}"/>
              </a:ext>
            </a:extLst>
          </p:cNvPr>
          <p:cNvGrpSpPr/>
          <p:nvPr/>
        </p:nvGrpSpPr>
        <p:grpSpPr>
          <a:xfrm>
            <a:off x="1333730" y="4593827"/>
            <a:ext cx="2114172" cy="521297"/>
            <a:chOff x="1060639" y="4624789"/>
            <a:chExt cx="2114172" cy="521297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586C387-4041-77AF-DE48-95B6B5CFD851}"/>
                </a:ext>
              </a:extLst>
            </p:cNvPr>
            <p:cNvGrpSpPr/>
            <p:nvPr/>
          </p:nvGrpSpPr>
          <p:grpSpPr>
            <a:xfrm>
              <a:off x="1060639" y="4624789"/>
              <a:ext cx="854654" cy="521297"/>
              <a:chOff x="9028344" y="4831834"/>
              <a:chExt cx="854654" cy="521297"/>
            </a:xfrm>
          </p:grpSpPr>
          <p:sp>
            <p:nvSpPr>
              <p:cNvPr id="78" name="Text Placeholder 1">
                <a:extLst>
                  <a:ext uri="{FF2B5EF4-FFF2-40B4-BE49-F238E27FC236}">
                    <a16:creationId xmlns:a16="http://schemas.microsoft.com/office/drawing/2014/main" id="{1CAE13B4-657B-94E8-E350-155C6BC143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8344" y="4831834"/>
                <a:ext cx="383439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t</a:t>
                </a:r>
              </a:p>
            </p:txBody>
          </p:sp>
          <p:sp>
            <p:nvSpPr>
              <p:cNvPr id="79" name="Text Placeholder 1">
                <a:extLst>
                  <a:ext uri="{FF2B5EF4-FFF2-40B4-BE49-F238E27FC236}">
                    <a16:creationId xmlns:a16="http://schemas.microsoft.com/office/drawing/2014/main" id="{6D21BF8F-6928-66F2-DDF3-4B39C908BD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4750" y="4831834"/>
                <a:ext cx="388248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r</a:t>
                </a:r>
              </a:p>
            </p:txBody>
          </p:sp>
        </p:grpSp>
        <p:sp>
          <p:nvSpPr>
            <p:cNvPr id="77" name="Text Placeholder 1">
              <a:extLst>
                <a:ext uri="{FF2B5EF4-FFF2-40B4-BE49-F238E27FC236}">
                  <a16:creationId xmlns:a16="http://schemas.microsoft.com/office/drawing/2014/main" id="{CB5F8F6B-A24F-0B54-2C08-0B8A8D5002DD}"/>
                </a:ext>
              </a:extLst>
            </p:cNvPr>
            <p:cNvSpPr txBox="1">
              <a:spLocks/>
            </p:cNvSpPr>
            <p:nvPr/>
          </p:nvSpPr>
          <p:spPr>
            <a:xfrm>
              <a:off x="2791372" y="4624789"/>
              <a:ext cx="383439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t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BA40B0B-4066-E840-8EB7-810A18FA1D6A}"/>
              </a:ext>
            </a:extLst>
          </p:cNvPr>
          <p:cNvGrpSpPr/>
          <p:nvPr/>
        </p:nvGrpSpPr>
        <p:grpSpPr>
          <a:xfrm>
            <a:off x="4771546" y="4593828"/>
            <a:ext cx="2649963" cy="521297"/>
            <a:chOff x="4887058" y="3866583"/>
            <a:chExt cx="2649963" cy="52129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0DA29BB-4790-B6F0-A3C3-E0E46E3406CA}"/>
                </a:ext>
              </a:extLst>
            </p:cNvPr>
            <p:cNvGrpSpPr/>
            <p:nvPr/>
          </p:nvGrpSpPr>
          <p:grpSpPr>
            <a:xfrm>
              <a:off x="4887058" y="3866583"/>
              <a:ext cx="2201901" cy="521297"/>
              <a:chOff x="1010760" y="4622197"/>
              <a:chExt cx="2201901" cy="521297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779F7B7F-2F34-400D-2F32-B393E37B147D}"/>
                  </a:ext>
                </a:extLst>
              </p:cNvPr>
              <p:cNvGrpSpPr/>
              <p:nvPr/>
            </p:nvGrpSpPr>
            <p:grpSpPr>
              <a:xfrm>
                <a:off x="1010760" y="4622197"/>
                <a:ext cx="877223" cy="521297"/>
                <a:chOff x="8978465" y="4829242"/>
                <a:chExt cx="877223" cy="521297"/>
              </a:xfrm>
            </p:grpSpPr>
            <p:sp>
              <p:nvSpPr>
                <p:cNvPr id="83" name="Text Placeholder 1">
                  <a:extLst>
                    <a:ext uri="{FF2B5EF4-FFF2-40B4-BE49-F238E27FC236}">
                      <a16:creationId xmlns:a16="http://schemas.microsoft.com/office/drawing/2014/main" id="{AA26240A-D703-4F9F-01FB-3E77A711093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78465" y="4829242"/>
                  <a:ext cx="478016" cy="52129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spAutoFit/>
                </a:bodyPr>
                <a:lstStyle>
                  <a:lvl1pPr marL="0" indent="0" algn="ctr" defTabSz="914400" rtl="0" eaLnBrk="1" latinLnBrk="0" hangingPunct="1">
                    <a:lnSpc>
                      <a:spcPts val="27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000" b="1" i="0" kern="1200">
                      <a:solidFill>
                        <a:srgbClr val="219CEE"/>
                      </a:solidFill>
                      <a:latin typeface="OpenDyslexicAlta" pitchFamily="2" charset="77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4400" b="0" dirty="0">
                      <a:solidFill>
                        <a:srgbClr val="FF3760"/>
                      </a:solidFill>
                      <a:latin typeface="EdShed" pitchFamily="2" charset="0"/>
                    </a:rPr>
                    <a:t>a</a:t>
                  </a:r>
                </a:p>
              </p:txBody>
            </p:sp>
            <p:sp>
              <p:nvSpPr>
                <p:cNvPr id="84" name="Text Placeholder 1">
                  <a:extLst>
                    <a:ext uri="{FF2B5EF4-FFF2-40B4-BE49-F238E27FC236}">
                      <a16:creationId xmlns:a16="http://schemas.microsoft.com/office/drawing/2014/main" id="{B022F385-8279-3DAF-74DA-E92A0FFF40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467440" y="4829242"/>
                  <a:ext cx="388248" cy="52129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spAutoFit/>
                </a:bodyPr>
                <a:lstStyle>
                  <a:lvl1pPr marL="0" indent="0" algn="ctr" defTabSz="914400" rtl="0" eaLnBrk="1" latinLnBrk="0" hangingPunct="1">
                    <a:lnSpc>
                      <a:spcPts val="27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000" b="1" i="0" kern="1200">
                      <a:solidFill>
                        <a:srgbClr val="219CEE"/>
                      </a:solidFill>
                      <a:latin typeface="OpenDyslexicAlta" pitchFamily="2" charset="77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4400" b="0" dirty="0">
                      <a:solidFill>
                        <a:srgbClr val="FF3760"/>
                      </a:solidFill>
                      <a:latin typeface="EdShed" pitchFamily="2" charset="0"/>
                    </a:rPr>
                    <a:t>r</a:t>
                  </a:r>
                </a:p>
              </p:txBody>
            </p:sp>
          </p:grpSp>
          <p:sp>
            <p:nvSpPr>
              <p:cNvPr id="82" name="Text Placeholder 1">
                <a:extLst>
                  <a:ext uri="{FF2B5EF4-FFF2-40B4-BE49-F238E27FC236}">
                    <a16:creationId xmlns:a16="http://schemas.microsoft.com/office/drawing/2014/main" id="{77D27353-B42B-602E-334B-97A01E229C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9454" y="4622197"/>
                <a:ext cx="473207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n</a:t>
                </a:r>
              </a:p>
            </p:txBody>
          </p:sp>
        </p:grpSp>
        <p:sp>
          <p:nvSpPr>
            <p:cNvPr id="85" name="Text Placeholder 1">
              <a:extLst>
                <a:ext uri="{FF2B5EF4-FFF2-40B4-BE49-F238E27FC236}">
                  <a16:creationId xmlns:a16="http://schemas.microsoft.com/office/drawing/2014/main" id="{24831222-3A5C-997B-8CBB-3391169A68C1}"/>
                </a:ext>
              </a:extLst>
            </p:cNvPr>
            <p:cNvSpPr txBox="1">
              <a:spLocks/>
            </p:cNvSpPr>
            <p:nvPr/>
          </p:nvSpPr>
          <p:spPr>
            <a:xfrm>
              <a:off x="7047785" y="3866583"/>
              <a:ext cx="489236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d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69E5EE9-7D06-2786-3CDA-37E525BB4660}"/>
              </a:ext>
            </a:extLst>
          </p:cNvPr>
          <p:cNvGrpSpPr/>
          <p:nvPr/>
        </p:nvGrpSpPr>
        <p:grpSpPr>
          <a:xfrm>
            <a:off x="8435372" y="3424597"/>
            <a:ext cx="2565336" cy="521297"/>
            <a:chOff x="4908153" y="3871682"/>
            <a:chExt cx="2565336" cy="521297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ABC4619-8B83-D0A6-235F-5CDFAC8CB98F}"/>
                </a:ext>
              </a:extLst>
            </p:cNvPr>
            <p:cNvGrpSpPr/>
            <p:nvPr/>
          </p:nvGrpSpPr>
          <p:grpSpPr>
            <a:xfrm>
              <a:off x="4908153" y="3871682"/>
              <a:ext cx="1292665" cy="521297"/>
              <a:chOff x="1031855" y="4627296"/>
              <a:chExt cx="1292665" cy="521297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19E4F5E-642E-20DD-37E1-6CCDF17E3F1A}"/>
                  </a:ext>
                </a:extLst>
              </p:cNvPr>
              <p:cNvGrpSpPr/>
              <p:nvPr/>
            </p:nvGrpSpPr>
            <p:grpSpPr>
              <a:xfrm>
                <a:off x="1031855" y="4627296"/>
                <a:ext cx="884768" cy="521297"/>
                <a:chOff x="8999560" y="4834341"/>
                <a:chExt cx="884768" cy="521297"/>
              </a:xfrm>
            </p:grpSpPr>
            <p:sp>
              <p:nvSpPr>
                <p:cNvPr id="92" name="Text Placeholder 1">
                  <a:extLst>
                    <a:ext uri="{FF2B5EF4-FFF2-40B4-BE49-F238E27FC236}">
                      <a16:creationId xmlns:a16="http://schemas.microsoft.com/office/drawing/2014/main" id="{72796CBD-79B9-3546-146F-B5F8D7A7297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99560" y="4834341"/>
                  <a:ext cx="418704" cy="52129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spAutoFit/>
                </a:bodyPr>
                <a:lstStyle>
                  <a:lvl1pPr marL="0" indent="0" algn="ctr" defTabSz="914400" rtl="0" eaLnBrk="1" latinLnBrk="0" hangingPunct="1">
                    <a:lnSpc>
                      <a:spcPts val="27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000" b="1" i="0" kern="1200">
                      <a:solidFill>
                        <a:srgbClr val="219CEE"/>
                      </a:solidFill>
                      <a:latin typeface="OpenDyslexicAlta" pitchFamily="2" charset="77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4400" b="0" dirty="0">
                      <a:solidFill>
                        <a:srgbClr val="FF3760"/>
                      </a:solidFill>
                      <a:latin typeface="EdShed" pitchFamily="2" charset="0"/>
                    </a:rPr>
                    <a:t>s</a:t>
                  </a:r>
                </a:p>
              </p:txBody>
            </p:sp>
            <p:sp>
              <p:nvSpPr>
                <p:cNvPr id="93" name="Text Placeholder 1">
                  <a:extLst>
                    <a:ext uri="{FF2B5EF4-FFF2-40B4-BE49-F238E27FC236}">
                      <a16:creationId xmlns:a16="http://schemas.microsoft.com/office/drawing/2014/main" id="{FB7D594E-8D23-4861-EA1C-05E2D8ADA3E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417533" y="4834341"/>
                  <a:ext cx="466795" cy="52129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spAutoFit/>
                </a:bodyPr>
                <a:lstStyle>
                  <a:lvl1pPr marL="0" indent="0" algn="ctr" defTabSz="914400" rtl="0" eaLnBrk="1" latinLnBrk="0" hangingPunct="1">
                    <a:lnSpc>
                      <a:spcPts val="27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000" b="1" i="0" kern="1200">
                      <a:solidFill>
                        <a:srgbClr val="219CEE"/>
                      </a:solidFill>
                      <a:latin typeface="OpenDyslexicAlta" pitchFamily="2" charset="77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4400" b="0" dirty="0">
                      <a:solidFill>
                        <a:srgbClr val="FF3760"/>
                      </a:solidFill>
                      <a:latin typeface="EdShed" pitchFamily="2" charset="0"/>
                    </a:rPr>
                    <a:t>p</a:t>
                  </a:r>
                </a:p>
              </p:txBody>
            </p:sp>
          </p:grpSp>
          <p:sp>
            <p:nvSpPr>
              <p:cNvPr id="91" name="Text Placeholder 1">
                <a:extLst>
                  <a:ext uri="{FF2B5EF4-FFF2-40B4-BE49-F238E27FC236}">
                    <a16:creationId xmlns:a16="http://schemas.microsoft.com/office/drawing/2014/main" id="{2B899AE3-778B-34AD-29A4-CA5A0D59AE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6272" y="4627296"/>
                <a:ext cx="388248" cy="52129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0" dirty="0">
                    <a:solidFill>
                      <a:srgbClr val="FF3760"/>
                    </a:solidFill>
                    <a:latin typeface="EdShed" pitchFamily="2" charset="0"/>
                  </a:rPr>
                  <a:t>r</a:t>
                </a:r>
              </a:p>
            </p:txBody>
          </p:sp>
        </p:grpSp>
        <p:sp>
          <p:nvSpPr>
            <p:cNvPr id="89" name="Text Placeholder 1">
              <a:extLst>
                <a:ext uri="{FF2B5EF4-FFF2-40B4-BE49-F238E27FC236}">
                  <a16:creationId xmlns:a16="http://schemas.microsoft.com/office/drawing/2014/main" id="{1CF40D41-B1B8-7CB8-AD6C-C8F67EA90D47}"/>
                </a:ext>
              </a:extLst>
            </p:cNvPr>
            <p:cNvSpPr txBox="1">
              <a:spLocks/>
            </p:cNvSpPr>
            <p:nvPr/>
          </p:nvSpPr>
          <p:spPr>
            <a:xfrm>
              <a:off x="7090050" y="3871682"/>
              <a:ext cx="383439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17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985A8-A9A5-0D9E-FF7A-1AAD2E615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35730-E9CB-0EAC-1DEA-19D60889DC9F}"/>
              </a:ext>
            </a:extLst>
          </p:cNvPr>
          <p:cNvSpPr txBox="1">
            <a:spLocks/>
          </p:cNvSpPr>
          <p:nvPr/>
        </p:nvSpPr>
        <p:spPr>
          <a:xfrm>
            <a:off x="3945939" y="5325014"/>
            <a:ext cx="1492332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hound</a:t>
            </a:r>
          </a:p>
        </p:txBody>
      </p:sp>
      <p:sp>
        <p:nvSpPr>
          <p:cNvPr id="64" name="Text Placeholder 1">
            <a:extLst>
              <a:ext uri="{FF2B5EF4-FFF2-40B4-BE49-F238E27FC236}">
                <a16:creationId xmlns:a16="http://schemas.microsoft.com/office/drawing/2014/main" id="{BE7CCEFE-70AC-AA50-EE3D-A3984DFCB601}"/>
              </a:ext>
            </a:extLst>
          </p:cNvPr>
          <p:cNvSpPr txBox="1">
            <a:spLocks/>
          </p:cNvSpPr>
          <p:nvPr/>
        </p:nvSpPr>
        <p:spPr>
          <a:xfrm>
            <a:off x="9332550" y="3727722"/>
            <a:ext cx="1402756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proud</a:t>
            </a:r>
          </a:p>
        </p:txBody>
      </p:sp>
      <p:sp>
        <p:nvSpPr>
          <p:cNvPr id="65" name="Text Placeholder 1">
            <a:extLst>
              <a:ext uri="{FF2B5EF4-FFF2-40B4-BE49-F238E27FC236}">
                <a16:creationId xmlns:a16="http://schemas.microsoft.com/office/drawing/2014/main" id="{0DF66612-9DE2-695B-A018-73EC65F5A4FB}"/>
              </a:ext>
            </a:extLst>
          </p:cNvPr>
          <p:cNvSpPr txBox="1">
            <a:spLocks/>
          </p:cNvSpPr>
          <p:nvPr/>
        </p:nvSpPr>
        <p:spPr>
          <a:xfrm>
            <a:off x="6761875" y="3732823"/>
            <a:ext cx="1388585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found</a:t>
            </a:r>
          </a:p>
        </p:txBody>
      </p:sp>
      <p:sp>
        <p:nvSpPr>
          <p:cNvPr id="66" name="Text Placeholder 1">
            <a:extLst>
              <a:ext uri="{FF2B5EF4-FFF2-40B4-BE49-F238E27FC236}">
                <a16:creationId xmlns:a16="http://schemas.microsoft.com/office/drawing/2014/main" id="{EFF15486-3C7A-35F6-D003-717D03FD5331}"/>
              </a:ext>
            </a:extLst>
          </p:cNvPr>
          <p:cNvSpPr txBox="1">
            <a:spLocks/>
          </p:cNvSpPr>
          <p:nvPr/>
        </p:nvSpPr>
        <p:spPr>
          <a:xfrm>
            <a:off x="4079598" y="3732824"/>
            <a:ext cx="1225015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ouch</a:t>
            </a:r>
          </a:p>
        </p:txBody>
      </p:sp>
      <p:sp>
        <p:nvSpPr>
          <p:cNvPr id="67" name="Text Placeholder 1">
            <a:extLst>
              <a:ext uri="{FF2B5EF4-FFF2-40B4-BE49-F238E27FC236}">
                <a16:creationId xmlns:a16="http://schemas.microsoft.com/office/drawing/2014/main" id="{759A770A-0321-486A-E9EE-69C559FEF287}"/>
              </a:ext>
            </a:extLst>
          </p:cNvPr>
          <p:cNvSpPr txBox="1">
            <a:spLocks/>
          </p:cNvSpPr>
          <p:nvPr/>
        </p:nvSpPr>
        <p:spPr>
          <a:xfrm>
            <a:off x="1294426" y="3732823"/>
            <a:ext cx="1332289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spout</a:t>
            </a:r>
          </a:p>
        </p:txBody>
      </p:sp>
      <p:sp>
        <p:nvSpPr>
          <p:cNvPr id="74" name="Text Placeholder 1">
            <a:extLst>
              <a:ext uri="{FF2B5EF4-FFF2-40B4-BE49-F238E27FC236}">
                <a16:creationId xmlns:a16="http://schemas.microsoft.com/office/drawing/2014/main" id="{BD31C3CF-EB4C-F8BC-9325-E6446E893F6B}"/>
              </a:ext>
            </a:extLst>
          </p:cNvPr>
          <p:cNvSpPr txBox="1">
            <a:spLocks/>
          </p:cNvSpPr>
          <p:nvPr/>
        </p:nvSpPr>
        <p:spPr>
          <a:xfrm>
            <a:off x="9320789" y="2140635"/>
            <a:ext cx="1437446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sound</a:t>
            </a:r>
          </a:p>
        </p:txBody>
      </p:sp>
      <p:sp>
        <p:nvSpPr>
          <p:cNvPr id="75" name="Text Placeholder 1">
            <a:extLst>
              <a:ext uri="{FF2B5EF4-FFF2-40B4-BE49-F238E27FC236}">
                <a16:creationId xmlns:a16="http://schemas.microsoft.com/office/drawing/2014/main" id="{BF93F0DB-1FED-3466-66CE-F233A9AE2DF3}"/>
              </a:ext>
            </a:extLst>
          </p:cNvPr>
          <p:cNvSpPr txBox="1">
            <a:spLocks/>
          </p:cNvSpPr>
          <p:nvPr/>
        </p:nvSpPr>
        <p:spPr>
          <a:xfrm>
            <a:off x="1119861" y="2144630"/>
            <a:ext cx="1681422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around</a:t>
            </a:r>
          </a:p>
        </p:txBody>
      </p:sp>
      <p:sp>
        <p:nvSpPr>
          <p:cNvPr id="76" name="Text Placeholder 1">
            <a:extLst>
              <a:ext uri="{FF2B5EF4-FFF2-40B4-BE49-F238E27FC236}">
                <a16:creationId xmlns:a16="http://schemas.microsoft.com/office/drawing/2014/main" id="{0C9A8820-D8C5-7A2F-3C6D-51792D8D11E2}"/>
              </a:ext>
            </a:extLst>
          </p:cNvPr>
          <p:cNvSpPr txBox="1">
            <a:spLocks/>
          </p:cNvSpPr>
          <p:nvPr/>
        </p:nvSpPr>
        <p:spPr>
          <a:xfrm>
            <a:off x="6680827" y="2144630"/>
            <a:ext cx="1550681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mouth</a:t>
            </a:r>
          </a:p>
        </p:txBody>
      </p:sp>
      <p:sp>
        <p:nvSpPr>
          <p:cNvPr id="77" name="Text Placeholder 1">
            <a:extLst>
              <a:ext uri="{FF2B5EF4-FFF2-40B4-BE49-F238E27FC236}">
                <a16:creationId xmlns:a16="http://schemas.microsoft.com/office/drawing/2014/main" id="{7022B928-E360-074A-A2B5-07A54550203C}"/>
              </a:ext>
            </a:extLst>
          </p:cNvPr>
          <p:cNvSpPr txBox="1">
            <a:spLocks/>
          </p:cNvSpPr>
          <p:nvPr/>
        </p:nvSpPr>
        <p:spPr>
          <a:xfrm>
            <a:off x="4076487" y="2140635"/>
            <a:ext cx="1231236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trout</a:t>
            </a:r>
          </a:p>
        </p:txBody>
      </p:sp>
      <p:sp>
        <p:nvSpPr>
          <p:cNvPr id="78" name="Text Placeholder 1">
            <a:extLst>
              <a:ext uri="{FF2B5EF4-FFF2-40B4-BE49-F238E27FC236}">
                <a16:creationId xmlns:a16="http://schemas.microsoft.com/office/drawing/2014/main" id="{FB9F25EF-34DE-660F-8A5C-C1C48BBCC550}"/>
              </a:ext>
            </a:extLst>
          </p:cNvPr>
          <p:cNvSpPr txBox="1">
            <a:spLocks/>
          </p:cNvSpPr>
          <p:nvPr/>
        </p:nvSpPr>
        <p:spPr>
          <a:xfrm>
            <a:off x="6704005" y="5325014"/>
            <a:ext cx="1504323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sprout</a:t>
            </a:r>
          </a:p>
        </p:txBody>
      </p:sp>
      <p:sp>
        <p:nvSpPr>
          <p:cNvPr id="79" name="Text Placeholder 1">
            <a:extLst>
              <a:ext uri="{FF2B5EF4-FFF2-40B4-BE49-F238E27FC236}">
                <a16:creationId xmlns:a16="http://schemas.microsoft.com/office/drawing/2014/main" id="{E7A76FA9-C648-1158-E18C-667BBD359E41}"/>
              </a:ext>
            </a:extLst>
          </p:cNvPr>
          <p:cNvSpPr txBox="1">
            <a:spLocks/>
          </p:cNvSpPr>
          <p:nvPr/>
        </p:nvSpPr>
        <p:spPr>
          <a:xfrm>
            <a:off x="1783277" y="2801579"/>
            <a:ext cx="35458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5D160"/>
                </a:solidFill>
                <a:latin typeface="EdShed" pitchFamily="2" charset="0"/>
              </a:rPr>
              <a:t>5</a:t>
            </a:r>
          </a:p>
        </p:txBody>
      </p:sp>
      <p:sp>
        <p:nvSpPr>
          <p:cNvPr id="80" name="Text Placeholder 1">
            <a:extLst>
              <a:ext uri="{FF2B5EF4-FFF2-40B4-BE49-F238E27FC236}">
                <a16:creationId xmlns:a16="http://schemas.microsoft.com/office/drawing/2014/main" id="{4AFD0446-94F5-0072-1AAA-22C66F32B427}"/>
              </a:ext>
            </a:extLst>
          </p:cNvPr>
          <p:cNvSpPr txBox="1">
            <a:spLocks/>
          </p:cNvSpPr>
          <p:nvPr/>
        </p:nvSpPr>
        <p:spPr>
          <a:xfrm>
            <a:off x="9852627" y="2804359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0FF"/>
                </a:solidFill>
                <a:latin typeface="EdShed" pitchFamily="2" charset="0"/>
              </a:rPr>
              <a:t>4</a:t>
            </a:r>
          </a:p>
        </p:txBody>
      </p:sp>
      <p:sp>
        <p:nvSpPr>
          <p:cNvPr id="81" name="Text Placeholder 1">
            <a:extLst>
              <a:ext uri="{FF2B5EF4-FFF2-40B4-BE49-F238E27FC236}">
                <a16:creationId xmlns:a16="http://schemas.microsoft.com/office/drawing/2014/main" id="{16CE092F-51AA-03F1-B1FC-55B6876C3E79}"/>
              </a:ext>
            </a:extLst>
          </p:cNvPr>
          <p:cNvSpPr txBox="1">
            <a:spLocks/>
          </p:cNvSpPr>
          <p:nvPr/>
        </p:nvSpPr>
        <p:spPr>
          <a:xfrm>
            <a:off x="4510803" y="2801579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0FF"/>
                </a:solidFill>
                <a:latin typeface="EdShed" pitchFamily="2" charset="0"/>
              </a:rPr>
              <a:t>4</a:t>
            </a:r>
          </a:p>
        </p:txBody>
      </p:sp>
      <p:sp>
        <p:nvSpPr>
          <p:cNvPr id="82" name="Text Placeholder 1">
            <a:extLst>
              <a:ext uri="{FF2B5EF4-FFF2-40B4-BE49-F238E27FC236}">
                <a16:creationId xmlns:a16="http://schemas.microsoft.com/office/drawing/2014/main" id="{503F95F6-6E34-E5A9-680A-40BD2EC1761B}"/>
              </a:ext>
            </a:extLst>
          </p:cNvPr>
          <p:cNvSpPr txBox="1">
            <a:spLocks/>
          </p:cNvSpPr>
          <p:nvPr/>
        </p:nvSpPr>
        <p:spPr>
          <a:xfrm>
            <a:off x="1779267" y="4391447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0FF"/>
                </a:solidFill>
                <a:latin typeface="EdShed" pitchFamily="2" charset="0"/>
              </a:rPr>
              <a:t>4</a:t>
            </a:r>
          </a:p>
        </p:txBody>
      </p:sp>
      <p:sp>
        <p:nvSpPr>
          <p:cNvPr id="83" name="Text Placeholder 1">
            <a:extLst>
              <a:ext uri="{FF2B5EF4-FFF2-40B4-BE49-F238E27FC236}">
                <a16:creationId xmlns:a16="http://schemas.microsoft.com/office/drawing/2014/main" id="{1BB38975-CF80-AA51-B99D-F6D48E904C0F}"/>
              </a:ext>
            </a:extLst>
          </p:cNvPr>
          <p:cNvSpPr txBox="1">
            <a:spLocks/>
          </p:cNvSpPr>
          <p:nvPr/>
        </p:nvSpPr>
        <p:spPr>
          <a:xfrm>
            <a:off x="4510803" y="5983638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0FF"/>
                </a:solidFill>
                <a:latin typeface="EdShed" pitchFamily="2" charset="0"/>
              </a:rPr>
              <a:t>4</a:t>
            </a:r>
          </a:p>
        </p:txBody>
      </p:sp>
      <p:sp>
        <p:nvSpPr>
          <p:cNvPr id="84" name="Text Placeholder 1">
            <a:extLst>
              <a:ext uri="{FF2B5EF4-FFF2-40B4-BE49-F238E27FC236}">
                <a16:creationId xmlns:a16="http://schemas.microsoft.com/office/drawing/2014/main" id="{C12AD800-0C22-240D-D457-36AE889736C4}"/>
              </a:ext>
            </a:extLst>
          </p:cNvPr>
          <p:cNvSpPr txBox="1">
            <a:spLocks/>
          </p:cNvSpPr>
          <p:nvPr/>
        </p:nvSpPr>
        <p:spPr>
          <a:xfrm>
            <a:off x="4514010" y="4391448"/>
            <a:ext cx="35618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09CEE"/>
                </a:solidFill>
                <a:latin typeface="EdShed" pitchFamily="2" charset="0"/>
              </a:rPr>
              <a:t>2</a:t>
            </a:r>
          </a:p>
        </p:txBody>
      </p:sp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20EA901D-D5B0-C500-495E-AFD67CA8463A}"/>
              </a:ext>
            </a:extLst>
          </p:cNvPr>
          <p:cNvSpPr txBox="1">
            <a:spLocks/>
          </p:cNvSpPr>
          <p:nvPr/>
        </p:nvSpPr>
        <p:spPr>
          <a:xfrm>
            <a:off x="7277269" y="5983638"/>
            <a:ext cx="35779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5D160"/>
                </a:solidFill>
                <a:latin typeface="EdShed" pitchFamily="2" charset="0"/>
              </a:rPr>
              <a:t>5</a:t>
            </a:r>
          </a:p>
        </p:txBody>
      </p:sp>
      <p:sp>
        <p:nvSpPr>
          <p:cNvPr id="86" name="Text Placeholder 1">
            <a:extLst>
              <a:ext uri="{FF2B5EF4-FFF2-40B4-BE49-F238E27FC236}">
                <a16:creationId xmlns:a16="http://schemas.microsoft.com/office/drawing/2014/main" id="{6FE3D316-9C73-8DAF-7182-451E55C6910C}"/>
              </a:ext>
            </a:extLst>
          </p:cNvPr>
          <p:cNvSpPr txBox="1">
            <a:spLocks/>
          </p:cNvSpPr>
          <p:nvPr/>
        </p:nvSpPr>
        <p:spPr>
          <a:xfrm>
            <a:off x="9852626" y="4391446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0FF"/>
                </a:solidFill>
                <a:latin typeface="EdShed" pitchFamily="2" charset="0"/>
              </a:rPr>
              <a:t>4</a:t>
            </a:r>
          </a:p>
        </p:txBody>
      </p:sp>
      <p:sp>
        <p:nvSpPr>
          <p:cNvPr id="87" name="Text Placeholder 1">
            <a:extLst>
              <a:ext uri="{FF2B5EF4-FFF2-40B4-BE49-F238E27FC236}">
                <a16:creationId xmlns:a16="http://schemas.microsoft.com/office/drawing/2014/main" id="{860246BF-6C04-A7B1-501E-0E470ACA414E}"/>
              </a:ext>
            </a:extLst>
          </p:cNvPr>
          <p:cNvSpPr txBox="1">
            <a:spLocks/>
          </p:cNvSpPr>
          <p:nvPr/>
        </p:nvSpPr>
        <p:spPr>
          <a:xfrm>
            <a:off x="7278072" y="2801579"/>
            <a:ext cx="35618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956D6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88" name="Text Placeholder 1">
            <a:extLst>
              <a:ext uri="{FF2B5EF4-FFF2-40B4-BE49-F238E27FC236}">
                <a16:creationId xmlns:a16="http://schemas.microsoft.com/office/drawing/2014/main" id="{98854840-CD1F-1FAC-2745-4E3AB708C4A0}"/>
              </a:ext>
            </a:extLst>
          </p:cNvPr>
          <p:cNvSpPr txBox="1">
            <a:spLocks/>
          </p:cNvSpPr>
          <p:nvPr/>
        </p:nvSpPr>
        <p:spPr>
          <a:xfrm>
            <a:off x="7274865" y="4391447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0FF"/>
                </a:solidFill>
                <a:latin typeface="EdShed" pitchFamily="2" charset="0"/>
              </a:rPr>
              <a:t>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19D5D-E77F-EBFA-9EB8-C7DE9A3FC6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A2D5F36-64EE-282E-5F19-AD68A019B8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3372DC"/>
                </a:solidFill>
              </a:rPr>
              <a:t>How many sounds does each word have?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Add the sound buttons to help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2137C-D939-6838-16E9-9BFBB67EA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Optional Activity Three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7071701-9714-E6D7-D594-628B576A649F}"/>
              </a:ext>
            </a:extLst>
          </p:cNvPr>
          <p:cNvGrpSpPr/>
          <p:nvPr/>
        </p:nvGrpSpPr>
        <p:grpSpPr>
          <a:xfrm>
            <a:off x="4225104" y="2537387"/>
            <a:ext cx="966775" cy="108000"/>
            <a:chOff x="5877591" y="1717028"/>
            <a:chExt cx="966775" cy="108000"/>
          </a:xfrm>
          <a:solidFill>
            <a:srgbClr val="3371DD"/>
          </a:solidFill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ADFB3EB-43E0-10BA-BDA9-A3836FFB2456}"/>
                </a:ext>
              </a:extLst>
            </p:cNvPr>
            <p:cNvGrpSpPr/>
            <p:nvPr/>
          </p:nvGrpSpPr>
          <p:grpSpPr>
            <a:xfrm>
              <a:off x="5877591" y="1717028"/>
              <a:ext cx="810485" cy="108000"/>
              <a:chOff x="6093591" y="5227631"/>
              <a:chExt cx="810485" cy="108000"/>
            </a:xfrm>
            <a:grpFill/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CE29C25-79AD-3919-4D19-74637F455E53}"/>
                  </a:ext>
                </a:extLst>
              </p:cNvPr>
              <p:cNvSpPr/>
              <p:nvPr/>
            </p:nvSpPr>
            <p:spPr>
              <a:xfrm>
                <a:off x="6093591" y="5227631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7F4D1D-209E-041E-2010-7409BCD120A9}"/>
                  </a:ext>
                </a:extLst>
              </p:cNvPr>
              <p:cNvSpPr/>
              <p:nvPr/>
            </p:nvSpPr>
            <p:spPr>
              <a:xfrm>
                <a:off x="6436076" y="5245631"/>
                <a:ext cx="468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1EDE111-40F6-E3DB-F83D-3E8B2D90CA15}"/>
                </a:ext>
              </a:extLst>
            </p:cNvPr>
            <p:cNvSpPr/>
            <p:nvPr/>
          </p:nvSpPr>
          <p:spPr>
            <a:xfrm>
              <a:off x="6040244" y="1717028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422B275-6412-882A-A7D9-238306CA6871}"/>
                </a:ext>
              </a:extLst>
            </p:cNvPr>
            <p:cNvSpPr/>
            <p:nvPr/>
          </p:nvSpPr>
          <p:spPr>
            <a:xfrm>
              <a:off x="6736366" y="1717028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AF86E45-AB3B-6868-65FD-F04F344D6C06}"/>
              </a:ext>
            </a:extLst>
          </p:cNvPr>
          <p:cNvGrpSpPr/>
          <p:nvPr/>
        </p:nvGrpSpPr>
        <p:grpSpPr>
          <a:xfrm>
            <a:off x="4200602" y="4126558"/>
            <a:ext cx="961994" cy="73787"/>
            <a:chOff x="6007526" y="2746400"/>
            <a:chExt cx="961994" cy="65414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8739488-7B6C-00DA-DE55-70C12F6A8156}"/>
                </a:ext>
              </a:extLst>
            </p:cNvPr>
            <p:cNvSpPr/>
            <p:nvPr/>
          </p:nvSpPr>
          <p:spPr>
            <a:xfrm>
              <a:off x="6007526" y="2746400"/>
              <a:ext cx="479386" cy="65414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77A0A6C-0710-8B88-914D-C18697ADFA27}"/>
                </a:ext>
              </a:extLst>
            </p:cNvPr>
            <p:cNvSpPr/>
            <p:nvPr/>
          </p:nvSpPr>
          <p:spPr>
            <a:xfrm>
              <a:off x="6552964" y="2746400"/>
              <a:ext cx="416556" cy="65414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23BD98A-BE38-85F6-8CE3-2C01036A204D}"/>
              </a:ext>
            </a:extLst>
          </p:cNvPr>
          <p:cNvGrpSpPr/>
          <p:nvPr/>
        </p:nvGrpSpPr>
        <p:grpSpPr>
          <a:xfrm>
            <a:off x="6932032" y="2537534"/>
            <a:ext cx="1175065" cy="108000"/>
            <a:chOff x="6031867" y="2684731"/>
            <a:chExt cx="1175065" cy="10800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596EA80-770F-52C7-470C-277F10C6DAD5}"/>
                </a:ext>
              </a:extLst>
            </p:cNvPr>
            <p:cNvGrpSpPr/>
            <p:nvPr/>
          </p:nvGrpSpPr>
          <p:grpSpPr>
            <a:xfrm>
              <a:off x="6031867" y="2684731"/>
              <a:ext cx="744768" cy="108000"/>
              <a:chOff x="5981078" y="1650637"/>
              <a:chExt cx="744768" cy="108000"/>
            </a:xfrm>
            <a:solidFill>
              <a:srgbClr val="3371DD"/>
            </a:solidFill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C65311B-84AE-584E-5676-DFF5041312EA}"/>
                  </a:ext>
                </a:extLst>
              </p:cNvPr>
              <p:cNvSpPr/>
              <p:nvPr/>
            </p:nvSpPr>
            <p:spPr>
              <a:xfrm>
                <a:off x="6257846" y="1668637"/>
                <a:ext cx="468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38402ADA-618D-13F1-C366-385387EEE25B}"/>
                  </a:ext>
                </a:extLst>
              </p:cNvPr>
              <p:cNvSpPr/>
              <p:nvPr/>
            </p:nvSpPr>
            <p:spPr>
              <a:xfrm>
                <a:off x="5981078" y="1650637"/>
                <a:ext cx="108000" cy="108000"/>
              </a:xfrm>
              <a:prstGeom prst="ellipse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D76AC2F-44E6-4821-4BBF-6D3B9668948B}"/>
                </a:ext>
              </a:extLst>
            </p:cNvPr>
            <p:cNvSpPr/>
            <p:nvPr/>
          </p:nvSpPr>
          <p:spPr>
            <a:xfrm>
              <a:off x="6847319" y="2702731"/>
              <a:ext cx="359613" cy="71853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346095-17C1-0859-A4EB-09B244BCFE72}"/>
              </a:ext>
            </a:extLst>
          </p:cNvPr>
          <p:cNvGrpSpPr/>
          <p:nvPr/>
        </p:nvGrpSpPr>
        <p:grpSpPr>
          <a:xfrm>
            <a:off x="1297288" y="2538543"/>
            <a:ext cx="1319718" cy="108000"/>
            <a:chOff x="1018472" y="2475335"/>
            <a:chExt cx="1319718" cy="10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EE5C83-A7B7-370F-4E7B-0BA2B5FC5A28}"/>
                </a:ext>
              </a:extLst>
            </p:cNvPr>
            <p:cNvGrpSpPr/>
            <p:nvPr/>
          </p:nvGrpSpPr>
          <p:grpSpPr>
            <a:xfrm>
              <a:off x="1246343" y="2475335"/>
              <a:ext cx="1091847" cy="108000"/>
              <a:chOff x="5659801" y="1711041"/>
              <a:chExt cx="1091847" cy="108000"/>
            </a:xfrm>
            <a:solidFill>
              <a:srgbClr val="3371DD"/>
            </a:solidFill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E724CEF-552A-C1C4-1F00-6D88EA2514BA}"/>
                  </a:ext>
                </a:extLst>
              </p:cNvPr>
              <p:cNvGrpSpPr/>
              <p:nvPr/>
            </p:nvGrpSpPr>
            <p:grpSpPr>
              <a:xfrm>
                <a:off x="5828657" y="1711041"/>
                <a:ext cx="662338" cy="108000"/>
                <a:chOff x="6044657" y="5221644"/>
                <a:chExt cx="662338" cy="108000"/>
              </a:xfrm>
              <a:grpFill/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1790D06-BC22-3D61-CE10-DDF9B3ED7C97}"/>
                    </a:ext>
                  </a:extLst>
                </p:cNvPr>
                <p:cNvSpPr/>
                <p:nvPr/>
              </p:nvSpPr>
              <p:spPr>
                <a:xfrm>
                  <a:off x="6598995" y="5221644"/>
                  <a:ext cx="108000" cy="108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A6E742C5-6E52-D6A0-05B0-85072165117F}"/>
                    </a:ext>
                  </a:extLst>
                </p:cNvPr>
                <p:cNvSpPr/>
                <p:nvPr/>
              </p:nvSpPr>
              <p:spPr>
                <a:xfrm>
                  <a:off x="6044657" y="5239644"/>
                  <a:ext cx="468000" cy="72000"/>
                </a:xfrm>
                <a:prstGeom prst="rect">
                  <a:avLst/>
                </a:prstGeom>
                <a:grpFill/>
                <a:ln>
                  <a:solidFill>
                    <a:srgbClr val="3371D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044DFD5-51FC-7265-0436-37C9F711C3A9}"/>
                  </a:ext>
                </a:extLst>
              </p:cNvPr>
              <p:cNvSpPr/>
              <p:nvPr/>
            </p:nvSpPr>
            <p:spPr>
              <a:xfrm>
                <a:off x="6643648" y="1711041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C438980-C9F3-C078-6F21-02F67EED4806}"/>
                  </a:ext>
                </a:extLst>
              </p:cNvPr>
              <p:cNvSpPr/>
              <p:nvPr/>
            </p:nvSpPr>
            <p:spPr>
              <a:xfrm>
                <a:off x="5659801" y="1711041"/>
                <a:ext cx="108000" cy="108000"/>
              </a:xfrm>
              <a:prstGeom prst="ellipse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341BF7-3471-2B35-2E68-4B97472D8794}"/>
                </a:ext>
              </a:extLst>
            </p:cNvPr>
            <p:cNvSpPr/>
            <p:nvPr/>
          </p:nvSpPr>
          <p:spPr>
            <a:xfrm>
              <a:off x="1018472" y="2475335"/>
              <a:ext cx="108000" cy="108000"/>
            </a:xfrm>
            <a:prstGeom prst="ellipse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A3D37-72F3-1C18-3741-1E31BA3C51E6}"/>
              </a:ext>
            </a:extLst>
          </p:cNvPr>
          <p:cNvGrpSpPr/>
          <p:nvPr/>
        </p:nvGrpSpPr>
        <p:grpSpPr>
          <a:xfrm>
            <a:off x="1444018" y="4109451"/>
            <a:ext cx="1063705" cy="108000"/>
            <a:chOff x="5799351" y="1717028"/>
            <a:chExt cx="1063705" cy="108000"/>
          </a:xfrm>
          <a:solidFill>
            <a:srgbClr val="3371DD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A789F2-5103-4359-AA8B-DF00211139A5}"/>
                </a:ext>
              </a:extLst>
            </p:cNvPr>
            <p:cNvGrpSpPr/>
            <p:nvPr/>
          </p:nvGrpSpPr>
          <p:grpSpPr>
            <a:xfrm>
              <a:off x="5799351" y="1717028"/>
              <a:ext cx="892747" cy="108000"/>
              <a:chOff x="6015351" y="5227631"/>
              <a:chExt cx="892747" cy="108000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48E94A1-9941-7CE0-BD77-1FCD523D0E2C}"/>
                  </a:ext>
                </a:extLst>
              </p:cNvPr>
              <p:cNvSpPr/>
              <p:nvPr/>
            </p:nvSpPr>
            <p:spPr>
              <a:xfrm>
                <a:off x="6015351" y="5227631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A7CCDD-3801-32C2-9D5B-A4B08493EDD2}"/>
                  </a:ext>
                </a:extLst>
              </p:cNvPr>
              <p:cNvSpPr/>
              <p:nvPr/>
            </p:nvSpPr>
            <p:spPr>
              <a:xfrm>
                <a:off x="6440098" y="5245631"/>
                <a:ext cx="468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3F5B205-C39A-60BE-BB0B-DC2BD2AA8E8F}"/>
                </a:ext>
              </a:extLst>
            </p:cNvPr>
            <p:cNvSpPr/>
            <p:nvPr/>
          </p:nvSpPr>
          <p:spPr>
            <a:xfrm>
              <a:off x="6040244" y="1717028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09104F-3967-9BC7-EAB5-36C1D3E5BC4A}"/>
                </a:ext>
              </a:extLst>
            </p:cNvPr>
            <p:cNvSpPr/>
            <p:nvPr/>
          </p:nvSpPr>
          <p:spPr>
            <a:xfrm>
              <a:off x="6755056" y="1717028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51C10F-1B7C-1928-1E3D-87309082F8F7}"/>
              </a:ext>
            </a:extLst>
          </p:cNvPr>
          <p:cNvGrpSpPr/>
          <p:nvPr/>
        </p:nvGrpSpPr>
        <p:grpSpPr>
          <a:xfrm>
            <a:off x="9523451" y="4110346"/>
            <a:ext cx="1032722" cy="108000"/>
            <a:chOff x="5817957" y="1717028"/>
            <a:chExt cx="1032722" cy="108000"/>
          </a:xfrm>
          <a:solidFill>
            <a:srgbClr val="3371DD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3BA1108-B443-1587-5E38-3E368A150978}"/>
                </a:ext>
              </a:extLst>
            </p:cNvPr>
            <p:cNvGrpSpPr/>
            <p:nvPr/>
          </p:nvGrpSpPr>
          <p:grpSpPr>
            <a:xfrm>
              <a:off x="5817957" y="1717028"/>
              <a:ext cx="843430" cy="108000"/>
              <a:chOff x="6033957" y="5227631"/>
              <a:chExt cx="843430" cy="10800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40BF9C1-2A04-4601-67CA-E78723463A9C}"/>
                  </a:ext>
                </a:extLst>
              </p:cNvPr>
              <p:cNvSpPr/>
              <p:nvPr/>
            </p:nvSpPr>
            <p:spPr>
              <a:xfrm>
                <a:off x="6033957" y="5227631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1D68DA3-C4C3-D639-B747-20974ED7CC37}"/>
                  </a:ext>
                </a:extLst>
              </p:cNvPr>
              <p:cNvSpPr/>
              <p:nvPr/>
            </p:nvSpPr>
            <p:spPr>
              <a:xfrm>
                <a:off x="6409387" y="5245631"/>
                <a:ext cx="468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D16FBF-C697-2398-DB85-5AD0F5DCF9A5}"/>
                </a:ext>
              </a:extLst>
            </p:cNvPr>
            <p:cNvSpPr/>
            <p:nvPr/>
          </p:nvSpPr>
          <p:spPr>
            <a:xfrm>
              <a:off x="6019924" y="1717028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B3ED2DC-272E-9291-FECE-03A51E816E93}"/>
                </a:ext>
              </a:extLst>
            </p:cNvPr>
            <p:cNvSpPr/>
            <p:nvPr/>
          </p:nvSpPr>
          <p:spPr>
            <a:xfrm>
              <a:off x="6742679" y="1717028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70916F-378D-DD91-BAD7-F4AD6D09CF9A}"/>
              </a:ext>
            </a:extLst>
          </p:cNvPr>
          <p:cNvGrpSpPr/>
          <p:nvPr/>
        </p:nvGrpSpPr>
        <p:grpSpPr>
          <a:xfrm rot="10800000">
            <a:off x="6878834" y="4110346"/>
            <a:ext cx="1091573" cy="108000"/>
            <a:chOff x="5781293" y="1717028"/>
            <a:chExt cx="1091573" cy="108000"/>
          </a:xfrm>
          <a:solidFill>
            <a:srgbClr val="3371DD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C004B9-AB35-4477-4E5A-BC8BE18F942C}"/>
                </a:ext>
              </a:extLst>
            </p:cNvPr>
            <p:cNvGrpSpPr/>
            <p:nvPr/>
          </p:nvGrpSpPr>
          <p:grpSpPr>
            <a:xfrm>
              <a:off x="5781293" y="1717028"/>
              <a:ext cx="947446" cy="108000"/>
              <a:chOff x="5997293" y="5227631"/>
              <a:chExt cx="947446" cy="108000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13431DB-5F73-F4B2-FBC8-787D57941D8F}"/>
                  </a:ext>
                </a:extLst>
              </p:cNvPr>
              <p:cNvSpPr/>
              <p:nvPr/>
            </p:nvSpPr>
            <p:spPr>
              <a:xfrm>
                <a:off x="5997293" y="5227631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68C9A0D-3036-3B0E-EAFE-3B8158E5727A}"/>
                  </a:ext>
                </a:extLst>
              </p:cNvPr>
              <p:cNvSpPr/>
              <p:nvPr/>
            </p:nvSpPr>
            <p:spPr>
              <a:xfrm>
                <a:off x="6476739" y="5245631"/>
                <a:ext cx="468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9875DB-E9B6-9A21-428C-7088EA3FB195}"/>
                </a:ext>
              </a:extLst>
            </p:cNvPr>
            <p:cNvSpPr/>
            <p:nvPr/>
          </p:nvSpPr>
          <p:spPr>
            <a:xfrm>
              <a:off x="6035667" y="1717028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691FEE4-D5FE-2D1F-B33E-3007802CB100}"/>
                </a:ext>
              </a:extLst>
            </p:cNvPr>
            <p:cNvSpPr/>
            <p:nvPr/>
          </p:nvSpPr>
          <p:spPr>
            <a:xfrm>
              <a:off x="6764866" y="1717028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DFB093-6D7A-F7E1-4EC4-22E0735C4F5C}"/>
              </a:ext>
            </a:extLst>
          </p:cNvPr>
          <p:cNvGrpSpPr/>
          <p:nvPr/>
        </p:nvGrpSpPr>
        <p:grpSpPr>
          <a:xfrm rot="10800000">
            <a:off x="4121672" y="5704308"/>
            <a:ext cx="1143845" cy="108000"/>
            <a:chOff x="5824636" y="1717028"/>
            <a:chExt cx="1143845" cy="108000"/>
          </a:xfrm>
          <a:solidFill>
            <a:srgbClr val="3371DD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17FBAC9-9AAF-4D14-DF08-8E84046CACD1}"/>
                </a:ext>
              </a:extLst>
            </p:cNvPr>
            <p:cNvGrpSpPr/>
            <p:nvPr/>
          </p:nvGrpSpPr>
          <p:grpSpPr>
            <a:xfrm>
              <a:off x="5824636" y="1717028"/>
              <a:ext cx="934693" cy="108000"/>
              <a:chOff x="6040636" y="5227631"/>
              <a:chExt cx="934693" cy="108000"/>
            </a:xfrm>
            <a:grpFill/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DE0FD0C-1848-B4BC-6E3F-5E2BF15510B9}"/>
                  </a:ext>
                </a:extLst>
              </p:cNvPr>
              <p:cNvSpPr/>
              <p:nvPr/>
            </p:nvSpPr>
            <p:spPr>
              <a:xfrm>
                <a:off x="6040636" y="5227631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99EE80C-723D-84F4-EC36-F0A2A2D6D897}"/>
                  </a:ext>
                </a:extLst>
              </p:cNvPr>
              <p:cNvSpPr/>
              <p:nvPr/>
            </p:nvSpPr>
            <p:spPr>
              <a:xfrm>
                <a:off x="6507329" y="5245631"/>
                <a:ext cx="468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3AEC38-D907-1ADF-28A6-A898EEC99F80}"/>
                </a:ext>
              </a:extLst>
            </p:cNvPr>
            <p:cNvSpPr/>
            <p:nvPr/>
          </p:nvSpPr>
          <p:spPr>
            <a:xfrm>
              <a:off x="6083315" y="1717028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C8A3FAE-293A-72C2-8C46-A02C7BBF0FD4}"/>
                </a:ext>
              </a:extLst>
            </p:cNvPr>
            <p:cNvSpPr/>
            <p:nvPr/>
          </p:nvSpPr>
          <p:spPr>
            <a:xfrm>
              <a:off x="6860481" y="1717028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F8295BC-035A-ED34-462D-20188A6FAFE9}"/>
              </a:ext>
            </a:extLst>
          </p:cNvPr>
          <p:cNvGrpSpPr/>
          <p:nvPr/>
        </p:nvGrpSpPr>
        <p:grpSpPr>
          <a:xfrm rot="10800000">
            <a:off x="9479653" y="2534774"/>
            <a:ext cx="1100299" cy="108000"/>
            <a:chOff x="5868182" y="1717028"/>
            <a:chExt cx="1100299" cy="108000"/>
          </a:xfrm>
          <a:solidFill>
            <a:srgbClr val="3371DD"/>
          </a:solidFill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FFB2051-9737-2D74-65BA-DD52135E8D93}"/>
                </a:ext>
              </a:extLst>
            </p:cNvPr>
            <p:cNvGrpSpPr/>
            <p:nvPr/>
          </p:nvGrpSpPr>
          <p:grpSpPr>
            <a:xfrm>
              <a:off x="5868182" y="1717028"/>
              <a:ext cx="925231" cy="108000"/>
              <a:chOff x="6084182" y="5227631"/>
              <a:chExt cx="925231" cy="108000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EBF11F7-28BE-0E97-A70A-769B5ABF27DE}"/>
                  </a:ext>
                </a:extLst>
              </p:cNvPr>
              <p:cNvSpPr/>
              <p:nvPr/>
            </p:nvSpPr>
            <p:spPr>
              <a:xfrm>
                <a:off x="6084182" y="5227631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C6B1219-10EF-E0F6-BFFD-C919F2C8F043}"/>
                  </a:ext>
                </a:extLst>
              </p:cNvPr>
              <p:cNvSpPr/>
              <p:nvPr/>
            </p:nvSpPr>
            <p:spPr>
              <a:xfrm>
                <a:off x="6554934" y="5243019"/>
                <a:ext cx="454479" cy="74613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D1628AF-96A7-6878-3300-EF1A774A9C27}"/>
                </a:ext>
              </a:extLst>
            </p:cNvPr>
            <p:cNvSpPr/>
            <p:nvPr/>
          </p:nvSpPr>
          <p:spPr>
            <a:xfrm>
              <a:off x="6119194" y="1717028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2467D0-151C-AD4E-F8A8-2EBBC99466AE}"/>
                </a:ext>
              </a:extLst>
            </p:cNvPr>
            <p:cNvSpPr/>
            <p:nvPr/>
          </p:nvSpPr>
          <p:spPr>
            <a:xfrm>
              <a:off x="6860481" y="1717028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61C1D49-7739-2D78-2D04-511CED0C96B0}"/>
              </a:ext>
            </a:extLst>
          </p:cNvPr>
          <p:cNvGrpSpPr/>
          <p:nvPr/>
        </p:nvGrpSpPr>
        <p:grpSpPr>
          <a:xfrm>
            <a:off x="6850135" y="5704308"/>
            <a:ext cx="1243512" cy="108000"/>
            <a:chOff x="6275159" y="5675314"/>
            <a:chExt cx="1243512" cy="1080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47E9752-12B4-1050-CA36-F02738430D8C}"/>
                </a:ext>
              </a:extLst>
            </p:cNvPr>
            <p:cNvGrpSpPr/>
            <p:nvPr/>
          </p:nvGrpSpPr>
          <p:grpSpPr>
            <a:xfrm>
              <a:off x="6518725" y="5675314"/>
              <a:ext cx="999946" cy="108000"/>
              <a:chOff x="5812877" y="1717329"/>
              <a:chExt cx="999946" cy="108000"/>
            </a:xfrm>
            <a:solidFill>
              <a:srgbClr val="3371DD"/>
            </a:solidFill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B1BA433-B589-630C-5DF8-83F6767E87AF}"/>
                  </a:ext>
                </a:extLst>
              </p:cNvPr>
              <p:cNvGrpSpPr/>
              <p:nvPr/>
            </p:nvGrpSpPr>
            <p:grpSpPr>
              <a:xfrm>
                <a:off x="5812877" y="1717329"/>
                <a:ext cx="830397" cy="108000"/>
                <a:chOff x="6028877" y="5227932"/>
                <a:chExt cx="830397" cy="108000"/>
              </a:xfrm>
              <a:grpFill/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0836F52F-5CBE-01C3-5610-8E4DAAA3B688}"/>
                    </a:ext>
                  </a:extLst>
                </p:cNvPr>
                <p:cNvSpPr/>
                <p:nvPr/>
              </p:nvSpPr>
              <p:spPr>
                <a:xfrm>
                  <a:off x="6028877" y="5227932"/>
                  <a:ext cx="108000" cy="108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5383054-1A52-7132-0161-B760B1C029BF}"/>
                    </a:ext>
                  </a:extLst>
                </p:cNvPr>
                <p:cNvSpPr/>
                <p:nvPr/>
              </p:nvSpPr>
              <p:spPr>
                <a:xfrm>
                  <a:off x="6406425" y="5245931"/>
                  <a:ext cx="452849" cy="72001"/>
                </a:xfrm>
                <a:prstGeom prst="rect">
                  <a:avLst/>
                </a:prstGeom>
                <a:grpFill/>
                <a:ln>
                  <a:solidFill>
                    <a:srgbClr val="3371D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</p:grp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DF27661-ABE0-4DA1-69DB-04D254307281}"/>
                  </a:ext>
                </a:extLst>
              </p:cNvPr>
              <p:cNvSpPr/>
              <p:nvPr/>
            </p:nvSpPr>
            <p:spPr>
              <a:xfrm>
                <a:off x="6014844" y="1717329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877D448-13D5-C5A0-BC84-130217D9C655}"/>
                  </a:ext>
                </a:extLst>
              </p:cNvPr>
              <p:cNvSpPr/>
              <p:nvPr/>
            </p:nvSpPr>
            <p:spPr>
              <a:xfrm>
                <a:off x="6704823" y="1717329"/>
                <a:ext cx="108000" cy="108000"/>
              </a:xfrm>
              <a:prstGeom prst="ellipse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2F5E834-44CF-4177-73DC-DFB57992E3F8}"/>
                </a:ext>
              </a:extLst>
            </p:cNvPr>
            <p:cNvSpPr/>
            <p:nvPr/>
          </p:nvSpPr>
          <p:spPr>
            <a:xfrm>
              <a:off x="6275159" y="5675314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A017CB-70F2-34A1-400D-8980E8343791}"/>
              </a:ext>
            </a:extLst>
          </p:cNvPr>
          <p:cNvGrpSpPr/>
          <p:nvPr/>
        </p:nvGrpSpPr>
        <p:grpSpPr>
          <a:xfrm>
            <a:off x="1996145" y="2104918"/>
            <a:ext cx="8002954" cy="2757097"/>
            <a:chOff x="3461079" y="1679379"/>
            <a:chExt cx="8002954" cy="2757097"/>
          </a:xfrm>
          <a:solidFill>
            <a:srgbClr val="8EFA00">
              <a:alpha val="61000"/>
            </a:srgbClr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3A2EDF1-0604-DA7C-2444-97A29645DAB7}"/>
                </a:ext>
              </a:extLst>
            </p:cNvPr>
            <p:cNvSpPr/>
            <p:nvPr/>
          </p:nvSpPr>
          <p:spPr>
            <a:xfrm>
              <a:off x="10976033" y="3342839"/>
              <a:ext cx="385005" cy="2697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EC1420F-4D2D-FB4D-A2D4-2BF202410BA9}"/>
                </a:ext>
              </a:extLst>
            </p:cNvPr>
            <p:cNvSpPr/>
            <p:nvPr/>
          </p:nvSpPr>
          <p:spPr>
            <a:xfrm>
              <a:off x="3573082" y="1693923"/>
              <a:ext cx="362335" cy="25335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030F2DD-6DE2-1D7F-D97D-0F160C39F227}"/>
                </a:ext>
              </a:extLst>
            </p:cNvPr>
            <p:cNvSpPr/>
            <p:nvPr/>
          </p:nvSpPr>
          <p:spPr>
            <a:xfrm>
              <a:off x="3461079" y="2525850"/>
              <a:ext cx="394129" cy="2365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AAE17EF-39A0-095B-E342-D27E794681BB}"/>
                </a:ext>
              </a:extLst>
            </p:cNvPr>
            <p:cNvSpPr/>
            <p:nvPr/>
          </p:nvSpPr>
          <p:spPr>
            <a:xfrm>
              <a:off x="10932494" y="2506182"/>
              <a:ext cx="398334" cy="2758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7E3B273-922B-872F-D3D6-2822E0EBE00D}"/>
                </a:ext>
              </a:extLst>
            </p:cNvPr>
            <p:cNvSpPr/>
            <p:nvPr/>
          </p:nvSpPr>
          <p:spPr>
            <a:xfrm>
              <a:off x="7430739" y="4160918"/>
              <a:ext cx="366325" cy="275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0E77CE1-D262-D143-1A6C-6FE487D8462C}"/>
                </a:ext>
              </a:extLst>
            </p:cNvPr>
            <p:cNvSpPr/>
            <p:nvPr/>
          </p:nvSpPr>
          <p:spPr>
            <a:xfrm>
              <a:off x="7433082" y="3346391"/>
              <a:ext cx="363982" cy="2626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A338A43-E097-E125-F113-ED6FC0356BEB}"/>
                </a:ext>
              </a:extLst>
            </p:cNvPr>
            <p:cNvSpPr/>
            <p:nvPr/>
          </p:nvSpPr>
          <p:spPr>
            <a:xfrm>
              <a:off x="11100034" y="1684807"/>
              <a:ext cx="363999" cy="271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90E14E5-AD8E-9CB6-D7F0-AD1A19993E6C}"/>
                </a:ext>
              </a:extLst>
            </p:cNvPr>
            <p:cNvSpPr/>
            <p:nvPr/>
          </p:nvSpPr>
          <p:spPr>
            <a:xfrm>
              <a:off x="7549659" y="1679379"/>
              <a:ext cx="351368" cy="28244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2D954DB-321E-3837-5BC9-92ED9452C8D3}"/>
                </a:ext>
              </a:extLst>
            </p:cNvPr>
            <p:cNvSpPr/>
            <p:nvPr/>
          </p:nvSpPr>
          <p:spPr>
            <a:xfrm>
              <a:off x="3486565" y="3359410"/>
              <a:ext cx="381028" cy="2365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A8ADFEF-A422-C9C7-CA40-8B4CCD689585}"/>
                </a:ext>
              </a:extLst>
            </p:cNvPr>
            <p:cNvSpPr/>
            <p:nvPr/>
          </p:nvSpPr>
          <p:spPr>
            <a:xfrm>
              <a:off x="7461306" y="2512190"/>
              <a:ext cx="375553" cy="2638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58C3B53-49C6-DE37-967D-20FE8D213B2D}"/>
              </a:ext>
            </a:extLst>
          </p:cNvPr>
          <p:cNvSpPr txBox="1">
            <a:spLocks/>
          </p:cNvSpPr>
          <p:nvPr/>
        </p:nvSpPr>
        <p:spPr>
          <a:xfrm>
            <a:off x="333227" y="203851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mouth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9FB7DB67-5850-44D6-7C89-708FCC287B56}"/>
              </a:ext>
            </a:extLst>
          </p:cNvPr>
          <p:cNvSpPr txBox="1">
            <a:spLocks/>
          </p:cNvSpPr>
          <p:nvPr/>
        </p:nvSpPr>
        <p:spPr>
          <a:xfrm>
            <a:off x="4579505" y="203851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sprout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7FEAC86-4FEC-3ADF-3AE0-000351FD8A73}"/>
              </a:ext>
            </a:extLst>
          </p:cNvPr>
          <p:cNvSpPr txBox="1">
            <a:spLocks/>
          </p:cNvSpPr>
          <p:nvPr/>
        </p:nvSpPr>
        <p:spPr>
          <a:xfrm>
            <a:off x="4187200" y="2863232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spout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C3680CA-66D1-9D4A-659C-0E669F629610}"/>
              </a:ext>
            </a:extLst>
          </p:cNvPr>
          <p:cNvSpPr txBox="1">
            <a:spLocks/>
          </p:cNvSpPr>
          <p:nvPr/>
        </p:nvSpPr>
        <p:spPr>
          <a:xfrm>
            <a:off x="832551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ouch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9EEABB87-A829-B53E-66BC-D4DD165275D2}"/>
              </a:ext>
            </a:extLst>
          </p:cNvPr>
          <p:cNvSpPr txBox="1">
            <a:spLocks/>
          </p:cNvSpPr>
          <p:nvPr/>
        </p:nvSpPr>
        <p:spPr>
          <a:xfrm>
            <a:off x="79663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sound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480AF05-F34B-5A95-5A93-B8E094EA9BE9}"/>
              </a:ext>
            </a:extLst>
          </p:cNvPr>
          <p:cNvSpPr txBox="1">
            <a:spLocks/>
          </p:cNvSpPr>
          <p:nvPr/>
        </p:nvSpPr>
        <p:spPr>
          <a:xfrm>
            <a:off x="662052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hound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E9E4276-6C14-93B0-39FC-2C96856FDBEB}"/>
              </a:ext>
            </a:extLst>
          </p:cNvPr>
          <p:cNvSpPr txBox="1">
            <a:spLocks/>
          </p:cNvSpPr>
          <p:nvPr/>
        </p:nvSpPr>
        <p:spPr>
          <a:xfrm>
            <a:off x="4444927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trout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9DF7ED0-9E84-AB42-C220-CEE4054B45BB}"/>
              </a:ext>
            </a:extLst>
          </p:cNvPr>
          <p:cNvSpPr txBox="1">
            <a:spLocks/>
          </p:cNvSpPr>
          <p:nvPr/>
        </p:nvSpPr>
        <p:spPr>
          <a:xfrm>
            <a:off x="8190932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found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03179FA-D745-B363-B75C-F4E3610B9D3B}"/>
              </a:ext>
            </a:extLst>
          </p:cNvPr>
          <p:cNvSpPr txBox="1">
            <a:spLocks/>
          </p:cNvSpPr>
          <p:nvPr/>
        </p:nvSpPr>
        <p:spPr>
          <a:xfrm>
            <a:off x="8190932" y="203851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around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D66522A-EE80-B611-7AEA-1920154BE377}"/>
              </a:ext>
            </a:extLst>
          </p:cNvPr>
          <p:cNvSpPr txBox="1">
            <a:spLocks/>
          </p:cNvSpPr>
          <p:nvPr/>
        </p:nvSpPr>
        <p:spPr>
          <a:xfrm>
            <a:off x="4444927" y="451266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proud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785BE0-713A-BD02-26D8-DEC30DA1F86E}"/>
              </a:ext>
            </a:extLst>
          </p:cNvPr>
          <p:cNvGrpSpPr/>
          <p:nvPr/>
        </p:nvGrpSpPr>
        <p:grpSpPr>
          <a:xfrm>
            <a:off x="540733" y="4220140"/>
            <a:ext cx="3245102" cy="2234474"/>
            <a:chOff x="540733" y="4220140"/>
            <a:chExt cx="3245102" cy="223447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87E3AB-2A61-C965-67D6-E50C7BE84558}"/>
                </a:ext>
              </a:extLst>
            </p:cNvPr>
            <p:cNvGrpSpPr/>
            <p:nvPr/>
          </p:nvGrpSpPr>
          <p:grpSpPr>
            <a:xfrm>
              <a:off x="540733" y="4220140"/>
              <a:ext cx="3204761" cy="2234474"/>
              <a:chOff x="925643" y="4256794"/>
              <a:chExt cx="3204761" cy="223447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9DA0255-686C-1D07-87A6-F147EAD18900}"/>
                  </a:ext>
                </a:extLst>
              </p:cNvPr>
              <p:cNvSpPr txBox="1"/>
              <p:nvPr/>
            </p:nvSpPr>
            <p:spPr>
              <a:xfrm>
                <a:off x="2376644" y="4786837"/>
                <a:ext cx="175376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Can you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see the ‘</a:t>
                </a:r>
                <a:r>
                  <a:rPr lang="en-GB" sz="2000" dirty="0" err="1">
                    <a:latin typeface="EdShed" pitchFamily="2" charset="0"/>
                  </a:rPr>
                  <a:t>ou</a:t>
                </a:r>
                <a:r>
                  <a:rPr lang="en-GB" sz="2000" dirty="0">
                    <a:latin typeface="EdShed" pitchFamily="2" charset="0"/>
                  </a:rPr>
                  <a:t>’ digraph in each word?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AC1F4B7-3334-EC60-6395-F86F28E5C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643" y="4256794"/>
                <a:ext cx="946811" cy="2234474"/>
              </a:xfrm>
              <a:prstGeom prst="rect">
                <a:avLst/>
              </a:prstGeom>
            </p:spPr>
          </p:pic>
        </p:grpSp>
        <p:sp>
          <p:nvSpPr>
            <p:cNvPr id="36" name="Oval Callout 35">
              <a:extLst>
                <a:ext uri="{FF2B5EF4-FFF2-40B4-BE49-F238E27FC236}">
                  <a16:creationId xmlns:a16="http://schemas.microsoft.com/office/drawing/2014/main" id="{5AB60BA2-50CE-DF2F-6A38-ECFEDB18AD5C}"/>
                </a:ext>
              </a:extLst>
            </p:cNvPr>
            <p:cNvSpPr/>
            <p:nvPr/>
          </p:nvSpPr>
          <p:spPr>
            <a:xfrm flipH="1">
              <a:off x="1882292" y="4520578"/>
              <a:ext cx="1903543" cy="1802725"/>
            </a:xfrm>
            <a:prstGeom prst="wedgeEllipseCallout">
              <a:avLst>
                <a:gd name="adj1" fmla="val 63800"/>
                <a:gd name="adj2" fmla="val -16621"/>
              </a:avLst>
            </a:prstGeom>
            <a:noFill/>
            <a:ln w="57150">
              <a:solidFill>
                <a:srgbClr val="FF37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9CB8FE-F972-26AC-168A-944698002D49}"/>
              </a:ext>
            </a:extLst>
          </p:cNvPr>
          <p:cNvGrpSpPr/>
          <p:nvPr/>
        </p:nvGrpSpPr>
        <p:grpSpPr>
          <a:xfrm>
            <a:off x="8325510" y="4288611"/>
            <a:ext cx="3308383" cy="2151858"/>
            <a:chOff x="8006646" y="4288611"/>
            <a:chExt cx="3308383" cy="21518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3E9DD97-8C00-46FD-BCF7-D0B7DD625D45}"/>
                </a:ext>
              </a:extLst>
            </p:cNvPr>
            <p:cNvGrpSpPr/>
            <p:nvPr/>
          </p:nvGrpSpPr>
          <p:grpSpPr>
            <a:xfrm>
              <a:off x="8173239" y="4288611"/>
              <a:ext cx="3141790" cy="2151858"/>
              <a:chOff x="8173239" y="4339410"/>
              <a:chExt cx="3141790" cy="215185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38A196-4E9A-171C-FF77-C4E8A71E6003}"/>
                  </a:ext>
                </a:extLst>
              </p:cNvPr>
              <p:cNvSpPr txBox="1"/>
              <p:nvPr/>
            </p:nvSpPr>
            <p:spPr>
              <a:xfrm>
                <a:off x="8173239" y="4787535"/>
                <a:ext cx="176788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Where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does the ‘</a:t>
                </a:r>
                <a:r>
                  <a:rPr lang="en-GB" dirty="0" err="1">
                    <a:latin typeface="EdShed" pitchFamily="2" charset="0"/>
                  </a:rPr>
                  <a:t>ou</a:t>
                </a:r>
                <a:r>
                  <a:rPr lang="en-GB" dirty="0">
                    <a:latin typeface="EdShed" pitchFamily="2" charset="0"/>
                  </a:rPr>
                  <a:t>’ digraph appear most often in our words?</a:t>
                </a:r>
              </a:p>
            </p:txBody>
          </p:sp>
          <p:pic>
            <p:nvPicPr>
              <p:cNvPr id="33" name="Picture 32" descr="Icon&#10;&#10;Description automatically generated">
                <a:extLst>
                  <a:ext uri="{FF2B5EF4-FFF2-40B4-BE49-F238E27FC236}">
                    <a16:creationId xmlns:a16="http://schemas.microsoft.com/office/drawing/2014/main" id="{759F7267-1F00-C107-94F0-81DB29657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80052" y="4339410"/>
                <a:ext cx="934977" cy="2151858"/>
              </a:xfrm>
              <a:prstGeom prst="rect">
                <a:avLst/>
              </a:prstGeom>
            </p:spPr>
          </p:pic>
        </p:grpSp>
        <p:sp>
          <p:nvSpPr>
            <p:cNvPr id="38" name="Oval Callout 37">
              <a:extLst>
                <a:ext uri="{FF2B5EF4-FFF2-40B4-BE49-F238E27FC236}">
                  <a16:creationId xmlns:a16="http://schemas.microsoft.com/office/drawing/2014/main" id="{9B44F41A-0A4B-2B39-4984-57F89F35EF62}"/>
                </a:ext>
              </a:extLst>
            </p:cNvPr>
            <p:cNvSpPr/>
            <p:nvPr/>
          </p:nvSpPr>
          <p:spPr>
            <a:xfrm flipH="1">
              <a:off x="8006646" y="4522034"/>
              <a:ext cx="2021604" cy="1918435"/>
            </a:xfrm>
            <a:prstGeom prst="wedgeEllipseCallout">
              <a:avLst>
                <a:gd name="adj1" fmla="val -60959"/>
                <a:gd name="adj2" fmla="val -18206"/>
              </a:avLst>
            </a:prstGeom>
            <a:noFill/>
            <a:ln w="57150">
              <a:solidFill>
                <a:srgbClr val="20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6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0BC20-EA8E-C38A-7EED-70EF50AC9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C5F357-8FFF-19AA-C29C-7B18F3EF2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31298"/>
              </p:ext>
            </p:extLst>
          </p:nvPr>
        </p:nvGraphicFramePr>
        <p:xfrm>
          <a:off x="365759" y="1803804"/>
          <a:ext cx="11469190" cy="471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761">
                  <a:extLst>
                    <a:ext uri="{9D8B030D-6E8A-4147-A177-3AD203B41FA5}">
                      <a16:colId xmlns:a16="http://schemas.microsoft.com/office/drawing/2014/main" val="2418522021"/>
                    </a:ext>
                  </a:extLst>
                </a:gridCol>
                <a:gridCol w="4245429">
                  <a:extLst>
                    <a:ext uri="{9D8B030D-6E8A-4147-A177-3AD203B41FA5}">
                      <a16:colId xmlns:a16="http://schemas.microsoft.com/office/drawing/2014/main" val="2502067018"/>
                    </a:ext>
                  </a:extLst>
                </a:gridCol>
              </a:tblGrid>
              <a:tr h="117793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two words have five sounds?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349574"/>
                  </a:ext>
                </a:extLst>
              </a:tr>
              <a:tr h="117793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two words have two digraphs each?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668478"/>
                  </a:ext>
                </a:extLst>
              </a:tr>
              <a:tr h="117793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three words have this word map?</a:t>
                      </a:r>
                    </a:p>
                    <a:p>
                      <a:pPr algn="ctr"/>
                      <a:endParaRPr lang="en-GB" sz="1600" b="0" i="0" u="none" strike="noStrike" dirty="0">
                        <a:solidFill>
                          <a:srgbClr val="3372DC"/>
                        </a:solidFill>
                        <a:effectLst/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80143"/>
                  </a:ext>
                </a:extLst>
              </a:tr>
              <a:tr h="117793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three words begin with a </a:t>
                      </a:r>
                    </a:p>
                    <a:p>
                      <a:pPr algn="ctr"/>
                      <a:r>
                        <a:rPr lang="en-GB" sz="28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two-letter consonant blend?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79019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BF385-3A8B-AC32-8535-E3A85C78A8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8B8E4-AD21-8551-2A90-FBF9FF9D12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Four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57DA87-8551-C526-97E3-6F7F89A84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3372DC"/>
                </a:solidFill>
              </a:rPr>
              <a:t>Which words match the clues?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87BA0E0-DF78-4116-B721-FA0ADD828773}"/>
              </a:ext>
            </a:extLst>
          </p:cNvPr>
          <p:cNvSpPr txBox="1">
            <a:spLocks/>
          </p:cNvSpPr>
          <p:nvPr/>
        </p:nvSpPr>
        <p:spPr>
          <a:xfrm>
            <a:off x="7844467" y="4542964"/>
            <a:ext cx="106259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sound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91CB5BB-1062-B5D6-C4EA-2799674F6061}"/>
              </a:ext>
            </a:extLst>
          </p:cNvPr>
          <p:cNvSpPr txBox="1">
            <a:spLocks/>
          </p:cNvSpPr>
          <p:nvPr/>
        </p:nvSpPr>
        <p:spPr>
          <a:xfrm>
            <a:off x="9829683" y="2172832"/>
            <a:ext cx="110985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sprout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BEF5DBD-A585-9D26-70CA-63CE99AA7CA2}"/>
              </a:ext>
            </a:extLst>
          </p:cNvPr>
          <p:cNvSpPr txBox="1">
            <a:spLocks/>
          </p:cNvSpPr>
          <p:nvPr/>
        </p:nvSpPr>
        <p:spPr>
          <a:xfrm>
            <a:off x="7922719" y="5719436"/>
            <a:ext cx="91755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tr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out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0256941-D3F2-2A78-AD04-95C6A0038F23}"/>
              </a:ext>
            </a:extLst>
          </p:cNvPr>
          <p:cNvSpPr txBox="1">
            <a:spLocks/>
          </p:cNvSpPr>
          <p:nvPr/>
        </p:nvSpPr>
        <p:spPr>
          <a:xfrm>
            <a:off x="10526377" y="4542964"/>
            <a:ext cx="110036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hound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B3DBFDC-B42D-054D-BB6B-033837B4C168}"/>
              </a:ext>
            </a:extLst>
          </p:cNvPr>
          <p:cNvSpPr txBox="1">
            <a:spLocks/>
          </p:cNvSpPr>
          <p:nvPr/>
        </p:nvSpPr>
        <p:spPr>
          <a:xfrm>
            <a:off x="9192376" y="4544020"/>
            <a:ext cx="102739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found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A34E233-C2B9-98A6-FEC7-82A6BA469019}"/>
              </a:ext>
            </a:extLst>
          </p:cNvPr>
          <p:cNvSpPr txBox="1">
            <a:spLocks/>
          </p:cNvSpPr>
          <p:nvPr/>
        </p:nvSpPr>
        <p:spPr>
          <a:xfrm>
            <a:off x="10582258" y="5719436"/>
            <a:ext cx="988604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sp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out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110CF4E0-859E-5B93-45DB-4C195C511C0A}"/>
              </a:ext>
            </a:extLst>
          </p:cNvPr>
          <p:cNvSpPr txBox="1">
            <a:spLocks/>
          </p:cNvSpPr>
          <p:nvPr/>
        </p:nvSpPr>
        <p:spPr>
          <a:xfrm>
            <a:off x="8375766" y="2175552"/>
            <a:ext cx="123283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around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BB4CE00-CD11-24B1-36A7-3D35F35E6903}"/>
              </a:ext>
            </a:extLst>
          </p:cNvPr>
          <p:cNvSpPr txBox="1">
            <a:spLocks/>
          </p:cNvSpPr>
          <p:nvPr/>
        </p:nvSpPr>
        <p:spPr>
          <a:xfrm>
            <a:off x="8534988" y="3354095"/>
            <a:ext cx="91307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ouch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85F9D93-731B-CE1C-11BA-B3044156750D}"/>
              </a:ext>
            </a:extLst>
          </p:cNvPr>
          <p:cNvSpPr txBox="1">
            <a:spLocks/>
          </p:cNvSpPr>
          <p:nvPr/>
        </p:nvSpPr>
        <p:spPr>
          <a:xfrm>
            <a:off x="9813686" y="3357320"/>
            <a:ext cx="114185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mouth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33848AE-96F6-5F71-9AB9-EB11D3A08E15}"/>
              </a:ext>
            </a:extLst>
          </p:cNvPr>
          <p:cNvSpPr txBox="1">
            <a:spLocks/>
          </p:cNvSpPr>
          <p:nvPr/>
        </p:nvSpPr>
        <p:spPr>
          <a:xfrm>
            <a:off x="9192376" y="5719436"/>
            <a:ext cx="1037784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pr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oud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407A14-C15E-F9FA-BE69-98D624DEE6B0}"/>
              </a:ext>
            </a:extLst>
          </p:cNvPr>
          <p:cNvGrpSpPr/>
          <p:nvPr/>
        </p:nvGrpSpPr>
        <p:grpSpPr>
          <a:xfrm>
            <a:off x="8525902" y="2535596"/>
            <a:ext cx="933455" cy="72000"/>
            <a:chOff x="959674" y="2478689"/>
            <a:chExt cx="933455" cy="72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3BCCD8F-789B-C824-C3CB-4CEF7D5AB2D7}"/>
                </a:ext>
              </a:extLst>
            </p:cNvPr>
            <p:cNvGrpSpPr/>
            <p:nvPr/>
          </p:nvGrpSpPr>
          <p:grpSpPr>
            <a:xfrm>
              <a:off x="1119051" y="2478689"/>
              <a:ext cx="774078" cy="72000"/>
              <a:chOff x="5532509" y="1714395"/>
              <a:chExt cx="774078" cy="72000"/>
            </a:xfrm>
            <a:solidFill>
              <a:srgbClr val="3371DD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DDAA7BF-C6D2-3979-E4D4-7649B65775E0}"/>
                  </a:ext>
                </a:extLst>
              </p:cNvPr>
              <p:cNvGrpSpPr/>
              <p:nvPr/>
            </p:nvGrpSpPr>
            <p:grpSpPr>
              <a:xfrm>
                <a:off x="5650223" y="1714395"/>
                <a:ext cx="470742" cy="72000"/>
                <a:chOff x="5866223" y="5224998"/>
                <a:chExt cx="470742" cy="72000"/>
              </a:xfrm>
              <a:grpFill/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61238D5-1423-0627-5222-415B807EF1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264965" y="5224998"/>
                  <a:ext cx="72000" cy="72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C9F5720-FDA5-DFE9-BCA9-36062683DFE4}"/>
                    </a:ext>
                  </a:extLst>
                </p:cNvPr>
                <p:cNvSpPr/>
                <p:nvPr/>
              </p:nvSpPr>
              <p:spPr>
                <a:xfrm>
                  <a:off x="5866223" y="5233998"/>
                  <a:ext cx="324000" cy="54000"/>
                </a:xfrm>
                <a:prstGeom prst="rect">
                  <a:avLst/>
                </a:prstGeom>
                <a:grpFill/>
                <a:ln>
                  <a:solidFill>
                    <a:srgbClr val="3371D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2D2215C-7230-6CF5-7C22-D061C304C0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4587" y="1714395"/>
                <a:ext cx="72000" cy="72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53CBAA3-9A18-012F-A598-82DEBAAD34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32509" y="1714395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D4A659-3B9C-4886-C258-16A8B7729F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9674" y="2478689"/>
              <a:ext cx="72000" cy="72000"/>
            </a:xfrm>
            <a:prstGeom prst="ellipse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832674-1F05-8571-1FA1-3EEC9DE37328}"/>
              </a:ext>
            </a:extLst>
          </p:cNvPr>
          <p:cNvGrpSpPr/>
          <p:nvPr/>
        </p:nvGrpSpPr>
        <p:grpSpPr>
          <a:xfrm>
            <a:off x="9975266" y="2535596"/>
            <a:ext cx="853628" cy="72000"/>
            <a:chOff x="687862" y="2483019"/>
            <a:chExt cx="853628" cy="720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AD07229-9ADC-DDC1-B451-C4D32482E16D}"/>
                </a:ext>
              </a:extLst>
            </p:cNvPr>
            <p:cNvGrpSpPr/>
            <p:nvPr/>
          </p:nvGrpSpPr>
          <p:grpSpPr>
            <a:xfrm>
              <a:off x="687862" y="2483019"/>
              <a:ext cx="853628" cy="72000"/>
              <a:chOff x="5101320" y="1718725"/>
              <a:chExt cx="853628" cy="72000"/>
            </a:xfrm>
            <a:solidFill>
              <a:srgbClr val="3371DD"/>
            </a:solidFill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9E4AD83-15C1-56C1-459A-48DB7CBA8B7B}"/>
                  </a:ext>
                </a:extLst>
              </p:cNvPr>
              <p:cNvGrpSpPr/>
              <p:nvPr/>
            </p:nvGrpSpPr>
            <p:grpSpPr>
              <a:xfrm>
                <a:off x="5101320" y="1718725"/>
                <a:ext cx="727659" cy="72000"/>
                <a:chOff x="5317320" y="5229328"/>
                <a:chExt cx="727659" cy="72000"/>
              </a:xfrm>
              <a:grpFill/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5ED5AC35-B696-2222-147E-EEC8408994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17320" y="5229328"/>
                  <a:ext cx="72000" cy="72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72E253E-0CD6-C712-BD3B-468C0A1B9D8C}"/>
                    </a:ext>
                  </a:extLst>
                </p:cNvPr>
                <p:cNvSpPr/>
                <p:nvPr/>
              </p:nvSpPr>
              <p:spPr>
                <a:xfrm>
                  <a:off x="5743976" y="5243727"/>
                  <a:ext cx="301003" cy="45719"/>
                </a:xfrm>
                <a:prstGeom prst="rect">
                  <a:avLst/>
                </a:prstGeom>
                <a:grpFill/>
                <a:ln>
                  <a:solidFill>
                    <a:srgbClr val="3371D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</p:grp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D07A11D-705D-3785-B086-CCD2A6BA41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4748" y="1718725"/>
                <a:ext cx="72000" cy="72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8795981-9B92-CFF3-06E6-0E64EF3CD2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82948" y="1718725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B7346B0-557D-73E2-4FF8-E7347B1746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549" y="2483019"/>
              <a:ext cx="72000" cy="72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09FE9F7-4D6D-6571-56C3-4CA803262B4C}"/>
              </a:ext>
            </a:extLst>
          </p:cNvPr>
          <p:cNvGrpSpPr/>
          <p:nvPr/>
        </p:nvGrpSpPr>
        <p:grpSpPr>
          <a:xfrm>
            <a:off x="8656803" y="3717972"/>
            <a:ext cx="677697" cy="45903"/>
            <a:chOff x="7869386" y="2839953"/>
            <a:chExt cx="677697" cy="4590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6AD1F07-4015-49DF-E3BF-9C284344CCB1}"/>
                </a:ext>
              </a:extLst>
            </p:cNvPr>
            <p:cNvSpPr/>
            <p:nvPr/>
          </p:nvSpPr>
          <p:spPr>
            <a:xfrm>
              <a:off x="7869386" y="2839954"/>
              <a:ext cx="325272" cy="45902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2187DC4-C33F-5B5F-C606-ABA45A715D0A}"/>
                </a:ext>
              </a:extLst>
            </p:cNvPr>
            <p:cNvSpPr/>
            <p:nvPr/>
          </p:nvSpPr>
          <p:spPr>
            <a:xfrm>
              <a:off x="8237315" y="2839953"/>
              <a:ext cx="309768" cy="45719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F14CD7-17C9-8C6B-9D53-D482FBE48576}"/>
              </a:ext>
            </a:extLst>
          </p:cNvPr>
          <p:cNvGrpSpPr/>
          <p:nvPr/>
        </p:nvGrpSpPr>
        <p:grpSpPr>
          <a:xfrm>
            <a:off x="3343997" y="4920013"/>
            <a:ext cx="1261768" cy="144000"/>
            <a:chOff x="5473123" y="1718232"/>
            <a:chExt cx="1261768" cy="144000"/>
          </a:xfrm>
          <a:solidFill>
            <a:srgbClr val="3371DD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F9B5C6F-4A92-8C52-A403-0F5ACC21875B}"/>
                </a:ext>
              </a:extLst>
            </p:cNvPr>
            <p:cNvGrpSpPr/>
            <p:nvPr/>
          </p:nvGrpSpPr>
          <p:grpSpPr>
            <a:xfrm>
              <a:off x="5780766" y="1718232"/>
              <a:ext cx="692982" cy="144000"/>
              <a:chOff x="5996766" y="5228835"/>
              <a:chExt cx="692982" cy="144000"/>
            </a:xfrm>
            <a:grpFill/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D3A7619-790F-3629-1778-E876C3CBA5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45748" y="5228835"/>
                <a:ext cx="144000" cy="144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2FD97A-612E-03A4-4730-BB1A5A76ED11}"/>
                  </a:ext>
                </a:extLst>
              </p:cNvPr>
              <p:cNvSpPr/>
              <p:nvPr/>
            </p:nvSpPr>
            <p:spPr>
              <a:xfrm>
                <a:off x="5996766" y="5264835"/>
                <a:ext cx="396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0094ABB-7264-7816-A037-EAC6D40CD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0891" y="1718232"/>
              <a:ext cx="144000" cy="144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7E5D17-4453-04EC-67FC-6F247BEFA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123" y="1718232"/>
              <a:ext cx="144000" cy="144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47975C-5E3F-07D6-9EEA-0A820FF18FE0}"/>
              </a:ext>
            </a:extLst>
          </p:cNvPr>
          <p:cNvGrpSpPr/>
          <p:nvPr/>
        </p:nvGrpSpPr>
        <p:grpSpPr>
          <a:xfrm>
            <a:off x="7975617" y="4900135"/>
            <a:ext cx="776314" cy="72000"/>
            <a:chOff x="5495348" y="1714395"/>
            <a:chExt cx="776314" cy="72000"/>
          </a:xfrm>
          <a:solidFill>
            <a:srgbClr val="3371DD"/>
          </a:solidFill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27092D5-F471-8111-2FA4-A02124793E97}"/>
                </a:ext>
              </a:extLst>
            </p:cNvPr>
            <p:cNvGrpSpPr/>
            <p:nvPr/>
          </p:nvGrpSpPr>
          <p:grpSpPr>
            <a:xfrm>
              <a:off x="5624823" y="1714395"/>
              <a:ext cx="470742" cy="72000"/>
              <a:chOff x="5840823" y="5224998"/>
              <a:chExt cx="470742" cy="72000"/>
            </a:xfrm>
            <a:grpFill/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7CA2AA-0C77-4144-1B42-5236275836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9565" y="5224998"/>
                <a:ext cx="72000" cy="72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3243F16-0FAA-8B22-CC47-5C09E61FC909}"/>
                  </a:ext>
                </a:extLst>
              </p:cNvPr>
              <p:cNvSpPr/>
              <p:nvPr/>
            </p:nvSpPr>
            <p:spPr>
              <a:xfrm>
                <a:off x="5840823" y="5239383"/>
                <a:ext cx="324000" cy="45719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A010679-2DD9-8D5C-DBCB-0FCF24C6F4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9662" y="1714395"/>
              <a:ext cx="72000" cy="72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64D97E9-4C4A-F2EA-B76E-9D43341F8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5348" y="1714395"/>
              <a:ext cx="72000" cy="72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7B9CC4-EA11-578E-D2C2-ACDEF667E8D4}"/>
              </a:ext>
            </a:extLst>
          </p:cNvPr>
          <p:cNvGrpSpPr/>
          <p:nvPr/>
        </p:nvGrpSpPr>
        <p:grpSpPr>
          <a:xfrm>
            <a:off x="9304634" y="4900135"/>
            <a:ext cx="756727" cy="72000"/>
            <a:chOff x="5511223" y="1714395"/>
            <a:chExt cx="756727" cy="72000"/>
          </a:xfrm>
          <a:solidFill>
            <a:srgbClr val="3371DD"/>
          </a:solidFill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755B92C-B3BD-EFA3-B955-7BCB27B280F6}"/>
                </a:ext>
              </a:extLst>
            </p:cNvPr>
            <p:cNvGrpSpPr/>
            <p:nvPr/>
          </p:nvGrpSpPr>
          <p:grpSpPr>
            <a:xfrm>
              <a:off x="5624823" y="1714395"/>
              <a:ext cx="461798" cy="72000"/>
              <a:chOff x="5840823" y="5224998"/>
              <a:chExt cx="461798" cy="72000"/>
            </a:xfrm>
            <a:grpFill/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E9083B0-BDBD-BA8C-E11F-42867657CA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0621" y="5224998"/>
                <a:ext cx="72000" cy="72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414A230-6388-4D24-89F7-E97C3638EB93}"/>
                  </a:ext>
                </a:extLst>
              </p:cNvPr>
              <p:cNvSpPr/>
              <p:nvPr/>
            </p:nvSpPr>
            <p:spPr>
              <a:xfrm>
                <a:off x="5840823" y="5239383"/>
                <a:ext cx="324000" cy="45719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3CE4625-161F-E973-E84C-CA6D2BCC1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5950" y="1714395"/>
              <a:ext cx="72000" cy="72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4C91C41-BC07-0C07-45D6-31126AE8BE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1223" y="1714395"/>
              <a:ext cx="72000" cy="72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96F1761-94C8-FDA4-BA17-70008B0B0A08}"/>
              </a:ext>
            </a:extLst>
          </p:cNvPr>
          <p:cNvGrpSpPr/>
          <p:nvPr/>
        </p:nvGrpSpPr>
        <p:grpSpPr>
          <a:xfrm>
            <a:off x="10675608" y="4902152"/>
            <a:ext cx="794827" cy="72000"/>
            <a:chOff x="5473123" y="1714395"/>
            <a:chExt cx="794827" cy="72000"/>
          </a:xfrm>
          <a:solidFill>
            <a:srgbClr val="3371DD"/>
          </a:solidFill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17C510C-982F-7ED1-BAF4-552FBA2C2C21}"/>
                </a:ext>
              </a:extLst>
            </p:cNvPr>
            <p:cNvGrpSpPr/>
            <p:nvPr/>
          </p:nvGrpSpPr>
          <p:grpSpPr>
            <a:xfrm>
              <a:off x="5624823" y="1714395"/>
              <a:ext cx="461798" cy="72000"/>
              <a:chOff x="5840823" y="5224998"/>
              <a:chExt cx="461798" cy="72000"/>
            </a:xfrm>
            <a:grpFill/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32B7FB2-2FFB-43E7-B4C7-1ACE9B3634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0621" y="5224998"/>
                <a:ext cx="72000" cy="72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B6DB61D-6B60-A144-1545-7B184D1C8EDC}"/>
                  </a:ext>
                </a:extLst>
              </p:cNvPr>
              <p:cNvSpPr/>
              <p:nvPr/>
            </p:nvSpPr>
            <p:spPr>
              <a:xfrm>
                <a:off x="5840823" y="5239383"/>
                <a:ext cx="324000" cy="45719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B455734-B0BF-C9CF-E40C-062A62446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5950" y="1714395"/>
              <a:ext cx="72000" cy="72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1340B1-0159-043E-EABD-1A57F396C6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123" y="1714395"/>
              <a:ext cx="72000" cy="72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E691F1-8FAE-C49E-02FA-6F8667B05E99}"/>
              </a:ext>
            </a:extLst>
          </p:cNvPr>
          <p:cNvGrpSpPr/>
          <p:nvPr/>
        </p:nvGrpSpPr>
        <p:grpSpPr>
          <a:xfrm>
            <a:off x="10013446" y="3706343"/>
            <a:ext cx="813862" cy="72000"/>
            <a:chOff x="10013446" y="3758818"/>
            <a:chExt cx="813862" cy="72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B5BF88-358D-9728-369F-22C421D57C34}"/>
                </a:ext>
              </a:extLst>
            </p:cNvPr>
            <p:cNvGrpSpPr/>
            <p:nvPr/>
          </p:nvGrpSpPr>
          <p:grpSpPr>
            <a:xfrm>
              <a:off x="10215309" y="3770447"/>
              <a:ext cx="611999" cy="45903"/>
              <a:chOff x="7869386" y="2839953"/>
              <a:chExt cx="611999" cy="4590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0D53E96-51C0-E111-5ED8-1D6998E50878}"/>
                  </a:ext>
                </a:extLst>
              </p:cNvPr>
              <p:cNvSpPr/>
              <p:nvPr/>
            </p:nvSpPr>
            <p:spPr>
              <a:xfrm>
                <a:off x="7869386" y="2839954"/>
                <a:ext cx="325272" cy="45902"/>
              </a:xfrm>
              <a:prstGeom prst="rect">
                <a:avLst/>
              </a:prstGeom>
              <a:solidFill>
                <a:srgbClr val="3371DD"/>
              </a:solidFill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91774A8-067B-F706-4044-62E798312C5C}"/>
                  </a:ext>
                </a:extLst>
              </p:cNvPr>
              <p:cNvSpPr/>
              <p:nvPr/>
            </p:nvSpPr>
            <p:spPr>
              <a:xfrm>
                <a:off x="8237315" y="2839953"/>
                <a:ext cx="244070" cy="45719"/>
              </a:xfrm>
              <a:prstGeom prst="rect">
                <a:avLst/>
              </a:prstGeom>
              <a:solidFill>
                <a:srgbClr val="3371DD"/>
              </a:solidFill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F950430-5B67-6F70-09E9-53ED40AA3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13446" y="3758818"/>
              <a:ext cx="72000" cy="72000"/>
            </a:xfrm>
            <a:prstGeom prst="ellipse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do you think these companies sell?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5B3A32-0783-AB84-E0B7-283F7F62C858}"/>
              </a:ext>
            </a:extLst>
          </p:cNvPr>
          <p:cNvGrpSpPr/>
          <p:nvPr/>
        </p:nvGrpSpPr>
        <p:grpSpPr>
          <a:xfrm>
            <a:off x="7162572" y="1809912"/>
            <a:ext cx="4468649" cy="4068094"/>
            <a:chOff x="7162572" y="1809912"/>
            <a:chExt cx="4468649" cy="4068094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D170A094-7BC5-D21A-E477-EAF8367F7799}"/>
                </a:ext>
              </a:extLst>
            </p:cNvPr>
            <p:cNvSpPr txBox="1">
              <a:spLocks/>
            </p:cNvSpPr>
            <p:nvPr/>
          </p:nvSpPr>
          <p:spPr>
            <a:xfrm>
              <a:off x="7162572" y="1809912"/>
              <a:ext cx="4468649" cy="136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Arial"/>
                <a:buNone/>
                <a:defRPr sz="4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6000" dirty="0">
                  <a:latin typeface="EdShed" pitchFamily="2" charset="0"/>
                  <a:ea typeface="Sassoon Infant 2023" panose="02000503030000020003" pitchFamily="2" charset="0"/>
                </a:rPr>
                <a:t>Panasonic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480A57EC-FF03-A140-EBA7-87EB87C141CF}"/>
                </a:ext>
              </a:extLst>
            </p:cNvPr>
            <p:cNvSpPr txBox="1">
              <a:spLocks/>
            </p:cNvSpPr>
            <p:nvPr/>
          </p:nvSpPr>
          <p:spPr>
            <a:xfrm>
              <a:off x="8093030" y="2938137"/>
              <a:ext cx="2607733" cy="1588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Arial"/>
                <a:buNone/>
                <a:defRPr sz="4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6000" dirty="0">
                  <a:latin typeface="EdShed" pitchFamily="2" charset="0"/>
                  <a:ea typeface="Sassoon Infant 2023" panose="02000503030000020003" pitchFamily="2" charset="0"/>
                </a:rPr>
                <a:t>Sony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C4D508D5-EB95-7915-BDFE-9978D2B2D304}"/>
                </a:ext>
              </a:extLst>
            </p:cNvPr>
            <p:cNvSpPr txBox="1">
              <a:spLocks/>
            </p:cNvSpPr>
            <p:nvPr/>
          </p:nvSpPr>
          <p:spPr>
            <a:xfrm>
              <a:off x="7941505" y="4289019"/>
              <a:ext cx="2910783" cy="1588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Arial"/>
                <a:buNone/>
                <a:defRPr sz="4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6000" dirty="0" err="1">
                  <a:latin typeface="EdShed" pitchFamily="2" charset="0"/>
                  <a:ea typeface="Sassoon Infant 2023" panose="02000503030000020003" pitchFamily="2" charset="0"/>
                </a:rPr>
                <a:t>Sonos</a:t>
              </a:r>
              <a:r>
                <a:rPr lang="en-GB" sz="4800" dirty="0">
                  <a:latin typeface="EdShed" pitchFamily="2" charset="0"/>
                  <a:ea typeface="Sassoon Infant 2023" panose="02000503030000020003" pitchFamily="2" charset="0"/>
                </a:rPr>
                <a:t> </a:t>
              </a:r>
            </a:p>
          </p:txBody>
        </p:sp>
      </p:grpSp>
      <p:sp>
        <p:nvSpPr>
          <p:cNvPr id="8" name="Google Shape;263;p12">
            <a:extLst>
              <a:ext uri="{FF2B5EF4-FFF2-40B4-BE49-F238E27FC236}">
                <a16:creationId xmlns:a16="http://schemas.microsoft.com/office/drawing/2014/main" id="{9FA46429-F8CC-62AF-316A-D2419A373C2B}"/>
              </a:ext>
            </a:extLst>
          </p:cNvPr>
          <p:cNvSpPr txBox="1"/>
          <p:nvPr/>
        </p:nvSpPr>
        <p:spPr>
          <a:xfrm>
            <a:off x="7674219" y="5898989"/>
            <a:ext cx="34453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2400" b="1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  <a:cs typeface="Calibri"/>
                <a:sym typeface="Calibri"/>
              </a:rPr>
              <a:t>Answer: </a:t>
            </a: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  <a:cs typeface="Calibri"/>
                <a:sym typeface="Calibri"/>
              </a:rPr>
              <a:t>Music Players</a:t>
            </a:r>
            <a:endParaRPr b="1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D03BA5-23C1-9D04-100B-C5421FA4E6DA}"/>
              </a:ext>
            </a:extLst>
          </p:cNvPr>
          <p:cNvSpPr txBox="1"/>
          <p:nvPr/>
        </p:nvSpPr>
        <p:spPr>
          <a:xfrm>
            <a:off x="1169233" y="2021041"/>
            <a:ext cx="51925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22222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Etymology is the study of the origin and </a:t>
            </a:r>
            <a:r>
              <a:rPr lang="en-GB" sz="2400" dirty="0">
                <a:effectLst/>
                <a:latin typeface="EdShed" pitchFamily="2" charset="77"/>
                <a:ea typeface="Sassoon Infant 2023" panose="02000503030000020003" pitchFamily="2" charset="0"/>
              </a:rPr>
              <a:t>meaning of </a:t>
            </a:r>
            <a:r>
              <a:rPr lang="en-GB" sz="2400" u="none" strike="noStrike" dirty="0">
                <a:effectLst/>
                <a:latin typeface="EdShed" pitchFamily="2" charset="77"/>
                <a:ea typeface="Sassoon Infant 2023" panose="02000503030000020003" pitchFamily="2" charset="0"/>
              </a:rPr>
              <a:t>words</a:t>
            </a:r>
            <a:r>
              <a:rPr lang="en-GB" sz="2400" dirty="0">
                <a:effectLst/>
                <a:latin typeface="EdShed" pitchFamily="2" charset="77"/>
                <a:ea typeface="Sassoon Infant 2023" panose="02000503030000020003" pitchFamily="2" charset="0"/>
              </a:rPr>
              <a:t>.</a:t>
            </a:r>
          </a:p>
          <a:p>
            <a:pPr algn="ctr"/>
            <a:endParaRPr lang="en-GB" sz="2400" dirty="0">
              <a:effectLst/>
              <a:latin typeface="EdShed" pitchFamily="2" charset="77"/>
              <a:ea typeface="Sassoon Infant 2023" panose="02000503030000020003" pitchFamily="2" charset="0"/>
            </a:endParaRPr>
          </a:p>
          <a:p>
            <a:pPr algn="ctr"/>
            <a:r>
              <a:rPr lang="en-GB" sz="2400" dirty="0">
                <a:effectLst/>
                <a:latin typeface="EdShed" pitchFamily="2" charset="77"/>
                <a:ea typeface="Sassoon Infant 2023" panose="02000503030000020003" pitchFamily="2" charset="0"/>
              </a:rPr>
              <a:t>It tells us 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which other languages words come from and how </a:t>
            </a:r>
            <a:r>
              <a:rPr lang="en-GB" sz="2400" dirty="0">
                <a:effectLst/>
                <a:latin typeface="EdShed" pitchFamily="2" charset="77"/>
                <a:ea typeface="Sassoon Infant 2023" panose="02000503030000020003" pitchFamily="2" charset="0"/>
              </a:rPr>
              <a:t>their meanings may have changed over time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.</a:t>
            </a:r>
            <a:endParaRPr lang="en-GB" sz="2400" dirty="0">
              <a:effectLst/>
              <a:latin typeface="EdShed" pitchFamily="2" charset="77"/>
              <a:ea typeface="Sassoon Infant 2023" panose="0200050303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4E78F-C2F8-3B50-A64B-56401C43AFBD}"/>
              </a:ext>
            </a:extLst>
          </p:cNvPr>
          <p:cNvSpPr txBox="1"/>
          <p:nvPr/>
        </p:nvSpPr>
        <p:spPr>
          <a:xfrm>
            <a:off x="2651177" y="4552563"/>
            <a:ext cx="2191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3373DC"/>
                </a:solidFill>
                <a:latin typeface="EdShed" pitchFamily="2" charset="77"/>
                <a:ea typeface="Sassoon Infant 2023" panose="02000503030000020003" pitchFamily="2" charset="0"/>
              </a:rPr>
              <a:t>etymology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A2D010-E5C2-F9B3-8304-3FD5FE989195}"/>
              </a:ext>
            </a:extLst>
          </p:cNvPr>
          <p:cNvGrpSpPr/>
          <p:nvPr/>
        </p:nvGrpSpPr>
        <p:grpSpPr>
          <a:xfrm>
            <a:off x="772451" y="5141761"/>
            <a:ext cx="2008071" cy="1220996"/>
            <a:chOff x="2900223" y="4029469"/>
            <a:chExt cx="2008071" cy="122099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364FC4-97D2-69C1-1A29-FDB9D7D18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1437" y="4029469"/>
              <a:ext cx="276857" cy="297666"/>
            </a:xfrm>
            <a:prstGeom prst="straightConnector1">
              <a:avLst/>
            </a:prstGeom>
            <a:ln w="31750">
              <a:solidFill>
                <a:srgbClr val="25D1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4D0C86-0D0B-32C9-F4D0-4F445E2A7833}"/>
                </a:ext>
              </a:extLst>
            </p:cNvPr>
            <p:cNvSpPr txBox="1"/>
            <p:nvPr/>
          </p:nvSpPr>
          <p:spPr>
            <a:xfrm>
              <a:off x="2900223" y="4327135"/>
              <a:ext cx="19082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>
                  <a:effectLst/>
                  <a:latin typeface="EdShed" pitchFamily="2" charset="77"/>
                  <a:ea typeface="Sassoon Infant 2023" panose="02000503030000020003" pitchFamily="2" charset="0"/>
                </a:rPr>
                <a:t>From the Greek word ‘</a:t>
              </a:r>
              <a:r>
                <a:rPr lang="en-GB" dirty="0" err="1">
                  <a:solidFill>
                    <a:srgbClr val="3273DC"/>
                  </a:solidFill>
                  <a:latin typeface="EdShed" pitchFamily="2" charset="77"/>
                  <a:ea typeface="Sassoon Infant 2023" panose="02000503030000020003" pitchFamily="2" charset="0"/>
                </a:rPr>
                <a:t>e</a:t>
              </a:r>
              <a:r>
                <a:rPr lang="en-GB" sz="1800" dirty="0" err="1">
                  <a:solidFill>
                    <a:srgbClr val="3273DC"/>
                  </a:solidFill>
                  <a:effectLst/>
                  <a:latin typeface="EdShed" pitchFamily="2" charset="77"/>
                  <a:ea typeface="Sassoon Infant 2023" panose="02000503030000020003" pitchFamily="2" charset="0"/>
                </a:rPr>
                <a:t>tymos</a:t>
              </a:r>
              <a:r>
                <a:rPr lang="en-GB" sz="1800" dirty="0">
                  <a:latin typeface="EdShed" pitchFamily="2" charset="77"/>
                  <a:ea typeface="Sassoon Infant 2023" panose="02000503030000020003" pitchFamily="2" charset="0"/>
                </a:rPr>
                <a:t>’ meaning ‘</a:t>
              </a:r>
              <a:r>
                <a:rPr lang="en-GB" sz="1800" dirty="0">
                  <a:effectLst/>
                  <a:latin typeface="EdShed" pitchFamily="2" charset="77"/>
                  <a:ea typeface="Sassoon Infant 2023" panose="02000503030000020003" pitchFamily="2" charset="0"/>
                </a:rPr>
                <a:t>true’.</a:t>
              </a:r>
              <a:endParaRPr lang="en-GB" sz="1800" dirty="0">
                <a:latin typeface="EdShed" pitchFamily="2" charset="77"/>
                <a:ea typeface="Sassoon Infant 2023" panose="02000503030000020003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B3A831-C4C3-8F40-08CA-2E74D651419F}"/>
              </a:ext>
            </a:extLst>
          </p:cNvPr>
          <p:cNvGrpSpPr/>
          <p:nvPr/>
        </p:nvGrpSpPr>
        <p:grpSpPr>
          <a:xfrm>
            <a:off x="4798270" y="5172192"/>
            <a:ext cx="2191370" cy="1188462"/>
            <a:chOff x="6848036" y="4059900"/>
            <a:chExt cx="2191370" cy="118846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9B0B18C-B4B4-6942-6F23-842CAAD304C7}"/>
                </a:ext>
              </a:extLst>
            </p:cNvPr>
            <p:cNvCxnSpPr>
              <a:cxnSpLocks/>
            </p:cNvCxnSpPr>
            <p:nvPr/>
          </p:nvCxnSpPr>
          <p:spPr>
            <a:xfrm>
              <a:off x="6848036" y="4059900"/>
              <a:ext cx="261494" cy="265132"/>
            </a:xfrm>
            <a:prstGeom prst="straightConnector1">
              <a:avLst/>
            </a:prstGeom>
            <a:ln w="31750">
              <a:solidFill>
                <a:srgbClr val="25D1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DC685F-DDC8-56EE-A034-FC773C5433DB}"/>
                </a:ext>
              </a:extLst>
            </p:cNvPr>
            <p:cNvSpPr txBox="1"/>
            <p:nvPr/>
          </p:nvSpPr>
          <p:spPr>
            <a:xfrm>
              <a:off x="6848036" y="4325032"/>
              <a:ext cx="21913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>
                  <a:effectLst/>
                  <a:latin typeface="EdShed" pitchFamily="2" charset="77"/>
                  <a:ea typeface="Sassoon Infant 2023" panose="02000503030000020003" pitchFamily="2" charset="0"/>
                </a:rPr>
                <a:t>From the Greek </a:t>
              </a:r>
            </a:p>
            <a:p>
              <a:pPr algn="ctr"/>
              <a:r>
                <a:rPr lang="en-GB" sz="1800" dirty="0">
                  <a:effectLst/>
                  <a:latin typeface="EdShed" pitchFamily="2" charset="77"/>
                  <a:ea typeface="Sassoon Infant 2023" panose="02000503030000020003" pitchFamily="2" charset="0"/>
                </a:rPr>
                <a:t>word ‘</a:t>
              </a:r>
              <a:r>
                <a:rPr lang="en-GB" dirty="0">
                  <a:solidFill>
                    <a:srgbClr val="3273DC"/>
                  </a:solidFill>
                  <a:effectLst/>
                  <a:latin typeface="EdShed" pitchFamily="2" charset="77"/>
                  <a:ea typeface="Sassoon Infant 2023" panose="02000503030000020003" pitchFamily="2" charset="0"/>
                </a:rPr>
                <a:t>logia</a:t>
              </a:r>
              <a:r>
                <a:rPr lang="en-GB" sz="1800" dirty="0">
                  <a:latin typeface="EdShed" pitchFamily="2" charset="77"/>
                  <a:ea typeface="Sassoon Infant 2023" panose="02000503030000020003" pitchFamily="2" charset="0"/>
                </a:rPr>
                <a:t>’ meaning ‘</a:t>
              </a:r>
              <a:r>
                <a:rPr lang="en-GB" sz="1800" dirty="0">
                  <a:effectLst/>
                  <a:highlight>
                    <a:srgbClr val="FFFFFF"/>
                  </a:highlight>
                  <a:latin typeface="EdShed" pitchFamily="2" charset="77"/>
                  <a:ea typeface="Sassoon Infant 2023" panose="02000503030000020003" pitchFamily="2" charset="0"/>
                </a:rPr>
                <a:t>word’ or ‘study’.</a:t>
              </a:r>
              <a:endParaRPr lang="en-GB" sz="1800" dirty="0">
                <a:latin typeface="EdShed" pitchFamily="2" charset="77"/>
                <a:ea typeface="Sassoon Infant 2023" panose="0200050303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7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984D0-28AC-3BCE-2CA8-631A56850034}"/>
              </a:ext>
            </a:extLst>
          </p:cNvPr>
          <p:cNvSpPr txBox="1">
            <a:spLocks/>
          </p:cNvSpPr>
          <p:nvPr/>
        </p:nvSpPr>
        <p:spPr>
          <a:xfrm>
            <a:off x="291028" y="1993009"/>
            <a:ext cx="11609933" cy="6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The word ‘</a:t>
            </a: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rPr>
              <a:t>sound</a:t>
            </a: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’ comes from the Latin word </a:t>
            </a:r>
            <a:r>
              <a:rPr lang="en-GB" sz="2400" dirty="0" err="1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rPr>
              <a:t>sonus</a:t>
            </a: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, meaning ‘</a:t>
            </a: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rPr>
              <a:t>sound</a:t>
            </a: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’ or ‘noise’.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9D9985-B0C1-CC12-D910-E03C72C19456}"/>
              </a:ext>
            </a:extLst>
          </p:cNvPr>
          <p:cNvSpPr txBox="1">
            <a:spLocks/>
          </p:cNvSpPr>
          <p:nvPr/>
        </p:nvSpPr>
        <p:spPr>
          <a:xfrm>
            <a:off x="2098380" y="2354179"/>
            <a:ext cx="7995227" cy="21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This means Romans may have complained about their neighbours making too much </a:t>
            </a:r>
            <a:r>
              <a:rPr lang="en-GB" sz="2400" dirty="0" err="1">
                <a:solidFill>
                  <a:srgbClr val="3373DC"/>
                </a:solidFill>
                <a:latin typeface="EdShed" pitchFamily="2" charset="0"/>
                <a:ea typeface="Sassoon Infant 2023" panose="02000503030000020003" pitchFamily="2" charset="0"/>
              </a:rPr>
              <a:t>sonus</a:t>
            </a: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4E4F63-8D98-3279-CA9E-F3E8FBC87369}"/>
              </a:ext>
            </a:extLst>
          </p:cNvPr>
          <p:cNvSpPr txBox="1">
            <a:spLocks/>
          </p:cNvSpPr>
          <p:nvPr/>
        </p:nvSpPr>
        <p:spPr>
          <a:xfrm>
            <a:off x="4811412" y="4541919"/>
            <a:ext cx="2569161" cy="136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6000"/>
              </a:lnSpc>
            </a:pPr>
            <a:r>
              <a:rPr lang="en-GB" sz="4000" dirty="0">
                <a:latin typeface="EdShed" pitchFamily="2" charset="0"/>
                <a:ea typeface="Sassoon Infant 2023" panose="02000503030000020003" pitchFamily="2" charset="0"/>
              </a:rPr>
              <a:t>Pana</a:t>
            </a:r>
            <a:r>
              <a:rPr lang="en-GB" sz="4000" u="sng" dirty="0">
                <a:solidFill>
                  <a:srgbClr val="3373DC"/>
                </a:solidFill>
                <a:latin typeface="EdShed" pitchFamily="2" charset="0"/>
                <a:ea typeface="Sassoon Infant 2023" panose="02000503030000020003" pitchFamily="2" charset="0"/>
              </a:rPr>
              <a:t>son</a:t>
            </a:r>
            <a:r>
              <a:rPr lang="en-GB" sz="4000" dirty="0">
                <a:latin typeface="EdShed" pitchFamily="2" charset="0"/>
                <a:ea typeface="Sassoon Infant 2023" panose="02000503030000020003" pitchFamily="2" charset="0"/>
              </a:rPr>
              <a:t>ic</a:t>
            </a:r>
          </a:p>
          <a:p>
            <a:pPr>
              <a:lnSpc>
                <a:spcPts val="6000"/>
              </a:lnSpc>
            </a:pPr>
            <a:r>
              <a:rPr lang="en-GB" sz="4000" u="sng" dirty="0">
                <a:solidFill>
                  <a:srgbClr val="3373DC"/>
                </a:solidFill>
                <a:latin typeface="EdShed" pitchFamily="2" charset="0"/>
                <a:ea typeface="Sassoon Infant 2023" panose="02000503030000020003" pitchFamily="2" charset="0"/>
              </a:rPr>
              <a:t>Son</a:t>
            </a:r>
            <a:r>
              <a:rPr lang="en-GB" sz="4000" dirty="0">
                <a:latin typeface="EdShed" pitchFamily="2" charset="0"/>
                <a:ea typeface="Sassoon Infant 2023" panose="02000503030000020003" pitchFamily="2" charset="0"/>
              </a:rPr>
              <a:t>y</a:t>
            </a:r>
          </a:p>
          <a:p>
            <a:pPr>
              <a:lnSpc>
                <a:spcPts val="6000"/>
              </a:lnSpc>
            </a:pPr>
            <a:r>
              <a:rPr lang="en-GB" sz="4000" u="sng" dirty="0" err="1">
                <a:solidFill>
                  <a:srgbClr val="3373DC"/>
                </a:solidFill>
                <a:latin typeface="EdShed" pitchFamily="2" charset="0"/>
                <a:ea typeface="Sassoon Infant 2023" panose="02000503030000020003" pitchFamily="2" charset="0"/>
              </a:rPr>
              <a:t>Son</a:t>
            </a:r>
            <a:r>
              <a:rPr lang="en-GB" sz="4000" dirty="0" err="1">
                <a:latin typeface="EdShed" pitchFamily="2" charset="0"/>
                <a:ea typeface="Sassoon Infant 2023" panose="02000503030000020003" pitchFamily="2" charset="0"/>
              </a:rPr>
              <a:t>os</a:t>
            </a:r>
            <a:endParaRPr lang="en-GB" sz="40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pic>
        <p:nvPicPr>
          <p:cNvPr id="21" name="Picture 20" descr="A yellow horn with a black ball&#10;&#10;AI-generated content may be incorrect.">
            <a:extLst>
              <a:ext uri="{FF2B5EF4-FFF2-40B4-BE49-F238E27FC236}">
                <a16:creationId xmlns:a16="http://schemas.microsoft.com/office/drawing/2014/main" id="{0BFE5316-A7EE-FDCA-9C14-EC2DB618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21730" y="4333669"/>
            <a:ext cx="2208914" cy="1924726"/>
          </a:xfrm>
          <a:prstGeom prst="rect">
            <a:avLst/>
          </a:prstGeom>
        </p:spPr>
      </p:pic>
      <p:pic>
        <p:nvPicPr>
          <p:cNvPr id="23" name="Picture 22" descr="A grey and pink sound logo&#10;&#10;AI-generated content may be incorrect.">
            <a:extLst>
              <a:ext uri="{FF2B5EF4-FFF2-40B4-BE49-F238E27FC236}">
                <a16:creationId xmlns:a16="http://schemas.microsoft.com/office/drawing/2014/main" id="{4EFC8E97-1323-8753-D269-A34BBCF0D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43" y="4463214"/>
            <a:ext cx="2057795" cy="17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 57">
            <a:extLst>
              <a:ext uri="{FF2B5EF4-FFF2-40B4-BE49-F238E27FC236}">
                <a16:creationId xmlns:a16="http://schemas.microsoft.com/office/drawing/2014/main" id="{FD31B6B0-CEF1-5F29-1F3A-105075C7E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63799"/>
              </p:ext>
            </p:extLst>
          </p:nvPr>
        </p:nvGraphicFramePr>
        <p:xfrm>
          <a:off x="771586" y="3054092"/>
          <a:ext cx="10648827" cy="690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609">
                  <a:extLst>
                    <a:ext uri="{9D8B030D-6E8A-4147-A177-3AD203B41FA5}">
                      <a16:colId xmlns:a16="http://schemas.microsoft.com/office/drawing/2014/main" val="3123858371"/>
                    </a:ext>
                  </a:extLst>
                </a:gridCol>
                <a:gridCol w="3549609">
                  <a:extLst>
                    <a:ext uri="{9D8B030D-6E8A-4147-A177-3AD203B41FA5}">
                      <a16:colId xmlns:a16="http://schemas.microsoft.com/office/drawing/2014/main" val="1184062290"/>
                    </a:ext>
                  </a:extLst>
                </a:gridCol>
                <a:gridCol w="3549609">
                  <a:extLst>
                    <a:ext uri="{9D8B030D-6E8A-4147-A177-3AD203B41FA5}">
                      <a16:colId xmlns:a16="http://schemas.microsoft.com/office/drawing/2014/main" val="893225885"/>
                    </a:ext>
                  </a:extLst>
                </a:gridCol>
              </a:tblGrid>
              <a:tr h="690391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519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What is morphology?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1C4713-DDC9-47E0-0D92-0126197053B1}"/>
              </a:ext>
            </a:extLst>
          </p:cNvPr>
          <p:cNvSpPr txBox="1"/>
          <p:nvPr/>
        </p:nvSpPr>
        <p:spPr>
          <a:xfrm>
            <a:off x="3254369" y="1878146"/>
            <a:ext cx="56761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Morphology is the study of the ‘form’ of words.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CA11CB-FF52-E316-1EDD-FE466E7A10FA}"/>
              </a:ext>
            </a:extLst>
          </p:cNvPr>
          <p:cNvSpPr txBox="1"/>
          <p:nvPr/>
        </p:nvSpPr>
        <p:spPr>
          <a:xfrm>
            <a:off x="1148291" y="2416115"/>
            <a:ext cx="9888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Words are made up of ‘morphemes’; the smallest unit in a word which carries meaning.</a:t>
            </a:r>
            <a:endParaRPr lang="en-GB" sz="2000" dirty="0">
              <a:solidFill>
                <a:srgbClr val="0432FF"/>
              </a:solidFill>
              <a:latin typeface="EdShed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FB1C87-7A1E-5443-83E3-977F0A2B2CF4}"/>
              </a:ext>
            </a:extLst>
          </p:cNvPr>
          <p:cNvSpPr txBox="1"/>
          <p:nvPr/>
        </p:nvSpPr>
        <p:spPr>
          <a:xfrm>
            <a:off x="784933" y="3097779"/>
            <a:ext cx="35168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EdShed" pitchFamily="2" charset="77"/>
              </a:rPr>
              <a:t>‘know’ is one morpheme</a:t>
            </a:r>
          </a:p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‘know’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D0D04B-4184-148E-3B9F-28BBCEF87CB5}"/>
              </a:ext>
            </a:extLst>
          </p:cNvPr>
          <p:cNvSpPr txBox="1"/>
          <p:nvPr/>
        </p:nvSpPr>
        <p:spPr>
          <a:xfrm>
            <a:off x="4328474" y="3097779"/>
            <a:ext cx="35206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EdShed" pitchFamily="2" charset="77"/>
              </a:rPr>
              <a:t>‘known’ is two morphemes</a:t>
            </a:r>
          </a:p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‘know’ + ‘n’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6CBDCE-FE94-BAD2-981E-AF5E61B392D7}"/>
              </a:ext>
            </a:extLst>
          </p:cNvPr>
          <p:cNvSpPr txBox="1"/>
          <p:nvPr/>
        </p:nvSpPr>
        <p:spPr>
          <a:xfrm>
            <a:off x="7890224" y="3097779"/>
            <a:ext cx="35168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EdShed" pitchFamily="2" charset="77"/>
              </a:rPr>
              <a:t>‘unknown’ is three morphemes</a:t>
            </a:r>
          </a:p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‘un’ + ‘know’ + ‘n’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5F1FAC-7D5C-8EA9-F02E-B5699C6DDE03}"/>
              </a:ext>
            </a:extLst>
          </p:cNvPr>
          <p:cNvSpPr txBox="1"/>
          <p:nvPr/>
        </p:nvSpPr>
        <p:spPr>
          <a:xfrm>
            <a:off x="981453" y="3982301"/>
            <a:ext cx="10229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‘know’ is a base word. It has meaning on its own without any prefixes or suffixes.</a:t>
            </a:r>
            <a:endParaRPr lang="en-GB" sz="2000" dirty="0">
              <a:solidFill>
                <a:srgbClr val="0432FF"/>
              </a:solidFill>
              <a:latin typeface="EdShed" pitchFamily="2" charset="77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8462CDE-72FE-AC00-C45E-2C478083AF94}"/>
              </a:ext>
            </a:extLst>
          </p:cNvPr>
          <p:cNvGrpSpPr/>
          <p:nvPr/>
        </p:nvGrpSpPr>
        <p:grpSpPr>
          <a:xfrm>
            <a:off x="883014" y="5173580"/>
            <a:ext cx="10424800" cy="1222053"/>
            <a:chOff x="883014" y="5103953"/>
            <a:chExt cx="10424800" cy="122205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0F2B433-DA5C-C0A2-0F69-E1720E8706AD}"/>
                </a:ext>
              </a:extLst>
            </p:cNvPr>
            <p:cNvSpPr txBox="1"/>
            <p:nvPr/>
          </p:nvSpPr>
          <p:spPr>
            <a:xfrm>
              <a:off x="883014" y="5103953"/>
              <a:ext cx="1603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EdShed" pitchFamily="2" charset="77"/>
                </a:rPr>
                <a:t>whenever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EBA5735-E96B-623A-40AB-2DB778B7BAE5}"/>
                </a:ext>
              </a:extLst>
            </p:cNvPr>
            <p:cNvSpPr txBox="1"/>
            <p:nvPr/>
          </p:nvSpPr>
          <p:spPr>
            <a:xfrm>
              <a:off x="3408062" y="5103953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EdShed" pitchFamily="2" charset="77"/>
                </a:rPr>
                <a:t>every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B1A17C-EFB1-C81E-8543-73575BBB5D76}"/>
                </a:ext>
              </a:extLst>
            </p:cNvPr>
            <p:cNvSpPr txBox="1"/>
            <p:nvPr/>
          </p:nvSpPr>
          <p:spPr>
            <a:xfrm>
              <a:off x="5335210" y="5103953"/>
              <a:ext cx="1514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EdShed" pitchFamily="2" charset="77"/>
                </a:rPr>
                <a:t>everything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D387A35-67FA-5D54-1BC8-B43FAE74AA85}"/>
                </a:ext>
              </a:extLst>
            </p:cNvPr>
            <p:cNvSpPr txBox="1"/>
            <p:nvPr/>
          </p:nvSpPr>
          <p:spPr>
            <a:xfrm>
              <a:off x="9807595" y="5103953"/>
              <a:ext cx="15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EdShed" pitchFamily="2" charset="77"/>
                </a:rPr>
                <a:t>everybody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E24BD96-C524-F9F6-8AFA-EED02562339E}"/>
                </a:ext>
              </a:extLst>
            </p:cNvPr>
            <p:cNvSpPr txBox="1"/>
            <p:nvPr/>
          </p:nvSpPr>
          <p:spPr>
            <a:xfrm>
              <a:off x="3185244" y="5864341"/>
              <a:ext cx="1334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EdShed" pitchFamily="2" charset="77"/>
                </a:rPr>
                <a:t>everyone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D360BCB-84AB-7646-0189-60B600ACC3AA}"/>
                </a:ext>
              </a:extLst>
            </p:cNvPr>
            <p:cNvSpPr txBox="1"/>
            <p:nvPr/>
          </p:nvSpPr>
          <p:spPr>
            <a:xfrm>
              <a:off x="7541656" y="5864341"/>
              <a:ext cx="166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EdShed" pitchFamily="2" charset="77"/>
                </a:rPr>
                <a:t>everywhere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B78BDCF-BAB7-7E48-41A8-74C67F97ECC2}"/>
                </a:ext>
              </a:extLst>
            </p:cNvPr>
            <p:cNvSpPr txBox="1"/>
            <p:nvPr/>
          </p:nvSpPr>
          <p:spPr>
            <a:xfrm>
              <a:off x="9939041" y="5864341"/>
              <a:ext cx="12715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EdShed" pitchFamily="2" charset="77"/>
                </a:rPr>
                <a:t>whoever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6566718-0424-0A39-D066-6264CE07B94A}"/>
                </a:ext>
              </a:extLst>
            </p:cNvPr>
            <p:cNvSpPr txBox="1"/>
            <p:nvPr/>
          </p:nvSpPr>
          <p:spPr>
            <a:xfrm>
              <a:off x="909124" y="5864341"/>
              <a:ext cx="1381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EdShed" pitchFamily="2" charset="77"/>
                </a:rPr>
                <a:t>whatever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814D1D-62DE-5E41-841F-2BF5142431B6}"/>
                </a:ext>
              </a:extLst>
            </p:cNvPr>
            <p:cNvSpPr txBox="1"/>
            <p:nvPr/>
          </p:nvSpPr>
          <p:spPr>
            <a:xfrm>
              <a:off x="7750046" y="5103953"/>
              <a:ext cx="1250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EdShed" pitchFamily="2" charset="77"/>
                </a:rPr>
                <a:t>however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4C63F28-FE42-5C0C-F87D-A993F46B9EA3}"/>
              </a:ext>
            </a:extLst>
          </p:cNvPr>
          <p:cNvSpPr txBox="1"/>
          <p:nvPr/>
        </p:nvSpPr>
        <p:spPr>
          <a:xfrm>
            <a:off x="971322" y="4520318"/>
            <a:ext cx="10229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These words all share a base word. </a:t>
            </a:r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Can you see it?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8949AB1-6A79-A265-6065-392D858AD1C5}"/>
              </a:ext>
            </a:extLst>
          </p:cNvPr>
          <p:cNvSpPr txBox="1"/>
          <p:nvPr/>
        </p:nvSpPr>
        <p:spPr>
          <a:xfrm>
            <a:off x="5265953" y="5873063"/>
            <a:ext cx="1639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ever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D117323-1701-7615-D794-CF1105404CAA}"/>
              </a:ext>
            </a:extLst>
          </p:cNvPr>
          <p:cNvGrpSpPr/>
          <p:nvPr/>
        </p:nvGrpSpPr>
        <p:grpSpPr>
          <a:xfrm>
            <a:off x="1672682" y="5535324"/>
            <a:ext cx="9421714" cy="758980"/>
            <a:chOff x="2083845" y="5631022"/>
            <a:chExt cx="9421714" cy="758980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013E6DB-A7BA-D6B1-15C9-6E2AC9386D32}"/>
                </a:ext>
              </a:extLst>
            </p:cNvPr>
            <p:cNvCxnSpPr>
              <a:cxnSpLocks/>
            </p:cNvCxnSpPr>
            <p:nvPr/>
          </p:nvCxnSpPr>
          <p:spPr>
            <a:xfrm>
              <a:off x="3938210" y="5631022"/>
              <a:ext cx="486641" cy="0"/>
            </a:xfrm>
            <a:prstGeom prst="line">
              <a:avLst/>
            </a:prstGeom>
            <a:ln w="38100">
              <a:solidFill>
                <a:srgbClr val="FF37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19C6D1F-1618-42A7-0E8C-66C2E856F960}"/>
                </a:ext>
              </a:extLst>
            </p:cNvPr>
            <p:cNvCxnSpPr>
              <a:cxnSpLocks/>
            </p:cNvCxnSpPr>
            <p:nvPr/>
          </p:nvCxnSpPr>
          <p:spPr>
            <a:xfrm>
              <a:off x="3718158" y="6390002"/>
              <a:ext cx="463372" cy="0"/>
            </a:xfrm>
            <a:prstGeom prst="line">
              <a:avLst/>
            </a:prstGeom>
            <a:ln w="38100">
              <a:solidFill>
                <a:srgbClr val="FF37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9EB914F-2B48-5C94-75C5-4960BFFE075C}"/>
                </a:ext>
              </a:extLst>
            </p:cNvPr>
            <p:cNvCxnSpPr>
              <a:cxnSpLocks/>
            </p:cNvCxnSpPr>
            <p:nvPr/>
          </p:nvCxnSpPr>
          <p:spPr>
            <a:xfrm>
              <a:off x="2092637" y="5631022"/>
              <a:ext cx="499018" cy="0"/>
            </a:xfrm>
            <a:prstGeom prst="line">
              <a:avLst/>
            </a:prstGeom>
            <a:ln w="38100">
              <a:solidFill>
                <a:srgbClr val="FF37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4481D52-6437-8A57-0037-6F1DFABAFFFE}"/>
                </a:ext>
              </a:extLst>
            </p:cNvPr>
            <p:cNvCxnSpPr>
              <a:cxnSpLocks/>
            </p:cNvCxnSpPr>
            <p:nvPr/>
          </p:nvCxnSpPr>
          <p:spPr>
            <a:xfrm>
              <a:off x="2083845" y="6390002"/>
              <a:ext cx="477037" cy="0"/>
            </a:xfrm>
            <a:prstGeom prst="line">
              <a:avLst/>
            </a:prstGeom>
            <a:ln w="38100">
              <a:solidFill>
                <a:srgbClr val="FF37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7DE188E-D792-6DFA-086B-3015FF5119D9}"/>
                </a:ext>
              </a:extLst>
            </p:cNvPr>
            <p:cNvCxnSpPr>
              <a:cxnSpLocks/>
            </p:cNvCxnSpPr>
            <p:nvPr/>
          </p:nvCxnSpPr>
          <p:spPr>
            <a:xfrm>
              <a:off x="5857998" y="5631022"/>
              <a:ext cx="492369" cy="0"/>
            </a:xfrm>
            <a:prstGeom prst="line">
              <a:avLst/>
            </a:prstGeom>
            <a:ln w="38100">
              <a:solidFill>
                <a:srgbClr val="FF37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1536247-B029-5277-6DC5-3E281F1F4C21}"/>
                </a:ext>
              </a:extLst>
            </p:cNvPr>
            <p:cNvCxnSpPr>
              <a:cxnSpLocks/>
            </p:cNvCxnSpPr>
            <p:nvPr/>
          </p:nvCxnSpPr>
          <p:spPr>
            <a:xfrm>
              <a:off x="8060133" y="6390002"/>
              <a:ext cx="497103" cy="0"/>
            </a:xfrm>
            <a:prstGeom prst="line">
              <a:avLst/>
            </a:prstGeom>
            <a:ln w="38100">
              <a:solidFill>
                <a:srgbClr val="FF37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301F9FA-A693-C594-B1DD-E49028AE8058}"/>
                </a:ext>
              </a:extLst>
            </p:cNvPr>
            <p:cNvCxnSpPr>
              <a:cxnSpLocks/>
            </p:cNvCxnSpPr>
            <p:nvPr/>
          </p:nvCxnSpPr>
          <p:spPr>
            <a:xfrm>
              <a:off x="8787180" y="5631022"/>
              <a:ext cx="508610" cy="0"/>
            </a:xfrm>
            <a:prstGeom prst="line">
              <a:avLst/>
            </a:prstGeom>
            <a:ln w="38100">
              <a:solidFill>
                <a:srgbClr val="FF37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4A85833-C6A3-E6A4-39FA-40E8D8569349}"/>
                </a:ext>
              </a:extLst>
            </p:cNvPr>
            <p:cNvCxnSpPr>
              <a:cxnSpLocks/>
            </p:cNvCxnSpPr>
            <p:nvPr/>
          </p:nvCxnSpPr>
          <p:spPr>
            <a:xfrm>
              <a:off x="10344944" y="5631022"/>
              <a:ext cx="484542" cy="0"/>
            </a:xfrm>
            <a:prstGeom prst="line">
              <a:avLst/>
            </a:prstGeom>
            <a:ln w="38100">
              <a:solidFill>
                <a:srgbClr val="FF37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3EDB18E-9672-9355-BEEE-C9FB669E649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154" y="6390002"/>
              <a:ext cx="504405" cy="0"/>
            </a:xfrm>
            <a:prstGeom prst="line">
              <a:avLst/>
            </a:prstGeom>
            <a:ln w="38100">
              <a:solidFill>
                <a:srgbClr val="FF37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72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4" grpId="0"/>
      <p:bldP spid="55" grpId="0"/>
      <p:bldP spid="56" grpId="0"/>
      <p:bldP spid="67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</a:t>
            </a:r>
          </a:p>
          <a:p>
            <a:r>
              <a:rPr lang="en-GB" dirty="0"/>
              <a:t>adding a prefix and/or suffix(es)?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91D52-4842-3B21-1455-D8CE278D7245}"/>
              </a:ext>
            </a:extLst>
          </p:cNvPr>
          <p:cNvSpPr txBox="1"/>
          <p:nvPr/>
        </p:nvSpPr>
        <p:spPr>
          <a:xfrm>
            <a:off x="2642766" y="1779927"/>
            <a:ext cx="102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0"/>
              </a:rPr>
              <a:t>Prefix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AB4A3-73F1-BC32-402D-FD136FF57DA7}"/>
              </a:ext>
            </a:extLst>
          </p:cNvPr>
          <p:cNvSpPr txBox="1"/>
          <p:nvPr/>
        </p:nvSpPr>
        <p:spPr>
          <a:xfrm>
            <a:off x="8136481" y="1779927"/>
            <a:ext cx="180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0"/>
              </a:rPr>
              <a:t>Suffix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EA557-3542-8057-E003-A7BD91B679AA}"/>
              </a:ext>
            </a:extLst>
          </p:cNvPr>
          <p:cNvSpPr txBox="1"/>
          <p:nvPr/>
        </p:nvSpPr>
        <p:spPr>
          <a:xfrm>
            <a:off x="5202642" y="1779927"/>
            <a:ext cx="178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0"/>
              </a:rPr>
              <a:t>Base Word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18F874-2105-EA35-688B-967DEFBBAF9A}"/>
              </a:ext>
            </a:extLst>
          </p:cNvPr>
          <p:cNvSpPr/>
          <p:nvPr/>
        </p:nvSpPr>
        <p:spPr>
          <a:xfrm>
            <a:off x="2254223" y="2150756"/>
            <a:ext cx="1801290" cy="2406176"/>
          </a:xfrm>
          <a:prstGeom prst="rect">
            <a:avLst/>
          </a:prstGeom>
          <a:noFill/>
          <a:ln w="381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CE6604-B08E-AA54-F608-7E4D2EA571CB}"/>
              </a:ext>
            </a:extLst>
          </p:cNvPr>
          <p:cNvSpPr/>
          <p:nvPr/>
        </p:nvSpPr>
        <p:spPr>
          <a:xfrm>
            <a:off x="4239396" y="2156070"/>
            <a:ext cx="3713202" cy="2406176"/>
          </a:xfrm>
          <a:prstGeom prst="rect">
            <a:avLst/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384D7-D91F-87C3-AC83-F4BD5AA9E8DE}"/>
              </a:ext>
            </a:extLst>
          </p:cNvPr>
          <p:cNvSpPr txBox="1"/>
          <p:nvPr/>
        </p:nvSpPr>
        <p:spPr>
          <a:xfrm>
            <a:off x="4708276" y="2432400"/>
            <a:ext cx="27778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EdShed" pitchFamily="2" charset="0"/>
              </a:rPr>
              <a:t>f</a:t>
            </a:r>
            <a:r>
              <a:rPr lang="en-GB" sz="7200" dirty="0">
                <a:solidFill>
                  <a:schemeClr val="tx1"/>
                </a:solidFill>
                <a:latin typeface="EdShed" pitchFamily="2" charset="0"/>
              </a:rPr>
              <a:t>ound</a:t>
            </a:r>
            <a:endParaRPr lang="en-GB" sz="66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21CDE2-9131-CCE1-2B96-48BE4FCA55B5}"/>
              </a:ext>
            </a:extLst>
          </p:cNvPr>
          <p:cNvSpPr/>
          <p:nvPr/>
        </p:nvSpPr>
        <p:spPr>
          <a:xfrm>
            <a:off x="8136481" y="2156070"/>
            <a:ext cx="1801290" cy="2406176"/>
          </a:xfrm>
          <a:prstGeom prst="rect">
            <a:avLst/>
          </a:prstGeom>
          <a:noFill/>
          <a:ln w="381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75BDC-F396-588E-DAD9-E20742D8350E}"/>
              </a:ext>
            </a:extLst>
          </p:cNvPr>
          <p:cNvSpPr txBox="1"/>
          <p:nvPr/>
        </p:nvSpPr>
        <p:spPr>
          <a:xfrm>
            <a:off x="2701188" y="2264650"/>
            <a:ext cx="894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co</a:t>
            </a:r>
            <a:endParaRPr lang="en-GB" sz="28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AE836-7E9D-DE86-905E-3683D02E7987}"/>
              </a:ext>
            </a:extLst>
          </p:cNvPr>
          <p:cNvSpPr txBox="1"/>
          <p:nvPr/>
        </p:nvSpPr>
        <p:spPr>
          <a:xfrm>
            <a:off x="2714012" y="2966662"/>
            <a:ext cx="8687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0"/>
              </a:rPr>
              <a:t>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16195-5363-5C16-22BE-29E9A9500155}"/>
              </a:ext>
            </a:extLst>
          </p:cNvPr>
          <p:cNvSpPr txBox="1"/>
          <p:nvPr/>
        </p:nvSpPr>
        <p:spPr>
          <a:xfrm>
            <a:off x="8435809" y="2207551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1C3D1-4D4D-E93A-F309-827A1884F4DB}"/>
              </a:ext>
            </a:extLst>
          </p:cNvPr>
          <p:cNvSpPr txBox="1"/>
          <p:nvPr/>
        </p:nvSpPr>
        <p:spPr>
          <a:xfrm>
            <a:off x="8353746" y="2585040"/>
            <a:ext cx="1366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B712FA-DBBE-6A03-610F-9F715B240947}"/>
              </a:ext>
            </a:extLst>
          </p:cNvPr>
          <p:cNvSpPr txBox="1"/>
          <p:nvPr/>
        </p:nvSpPr>
        <p:spPr>
          <a:xfrm>
            <a:off x="8435809" y="2966152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solidFill>
                  <a:schemeClr val="tx1"/>
                </a:solidFill>
                <a:latin typeface="EdShed" pitchFamily="2" charset="0"/>
              </a:rPr>
              <a:t>ing</a:t>
            </a:r>
            <a:endParaRPr lang="en-GB" sz="2200" dirty="0">
              <a:solidFill>
                <a:schemeClr val="tx1"/>
              </a:solidFill>
              <a:latin typeface="EdShed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644B4F-D729-AC24-A677-ABDD2B760645}"/>
              </a:ext>
            </a:extLst>
          </p:cNvPr>
          <p:cNvCxnSpPr>
            <a:cxnSpLocks/>
          </p:cNvCxnSpPr>
          <p:nvPr/>
        </p:nvCxnSpPr>
        <p:spPr>
          <a:xfrm>
            <a:off x="8144725" y="3508163"/>
            <a:ext cx="1801290" cy="0"/>
          </a:xfrm>
          <a:prstGeom prst="line">
            <a:avLst/>
          </a:prstGeom>
          <a:ln w="3810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1BC265-9B3F-48D4-6CF0-AD5BF61A6A0B}"/>
              </a:ext>
            </a:extLst>
          </p:cNvPr>
          <p:cNvCxnSpPr>
            <a:cxnSpLocks/>
            <a:stCxn id="11" idx="2"/>
          </p:cNvCxnSpPr>
          <p:nvPr/>
        </p:nvCxnSpPr>
        <p:spPr>
          <a:xfrm flipV="1">
            <a:off x="9037126" y="3516189"/>
            <a:ext cx="0" cy="1046057"/>
          </a:xfrm>
          <a:prstGeom prst="line">
            <a:avLst/>
          </a:prstGeom>
          <a:ln w="3810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36308B-994F-EABE-FBA6-C256A0528762}"/>
              </a:ext>
            </a:extLst>
          </p:cNvPr>
          <p:cNvSpPr txBox="1"/>
          <p:nvPr/>
        </p:nvSpPr>
        <p:spPr>
          <a:xfrm>
            <a:off x="8883302" y="3777214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F0A6FF-B428-3104-18E8-47A6EF64D42B}"/>
              </a:ext>
            </a:extLst>
          </p:cNvPr>
          <p:cNvSpPr txBox="1"/>
          <p:nvPr/>
        </p:nvSpPr>
        <p:spPr>
          <a:xfrm>
            <a:off x="7999081" y="3596060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EF3F2A-2251-7FA7-2703-11437A2A572D}"/>
              </a:ext>
            </a:extLst>
          </p:cNvPr>
          <p:cNvSpPr txBox="1"/>
          <p:nvPr/>
        </p:nvSpPr>
        <p:spPr>
          <a:xfrm>
            <a:off x="4607162" y="3548118"/>
            <a:ext cx="29811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EdShed" pitchFamily="2" charset="0"/>
              </a:rPr>
              <a:t>Verb: to establish something.</a:t>
            </a:r>
          </a:p>
          <a:p>
            <a:pPr algn="ctr"/>
            <a:r>
              <a:rPr lang="en-GB" sz="1400" dirty="0">
                <a:latin typeface="EdShed" pitchFamily="2" charset="0"/>
              </a:rPr>
              <a:t>Verb: </a:t>
            </a:r>
            <a:r>
              <a:rPr lang="en-GB" sz="1400" dirty="0">
                <a:effectLst/>
                <a:latin typeface="EdShed" pitchFamily="2" charset="0"/>
              </a:rPr>
              <a:t>to cast metal.</a:t>
            </a:r>
          </a:p>
          <a:p>
            <a:pPr algn="ctr"/>
            <a:r>
              <a:rPr lang="en-GB" sz="1400" dirty="0">
                <a:latin typeface="EdShed" pitchFamily="2" charset="0"/>
              </a:rPr>
              <a:t>Verb: past tense of ‘find’.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32D5F5-8E32-D8A6-649F-EF8EE77AF1D3}"/>
              </a:ext>
            </a:extLst>
          </p:cNvPr>
          <p:cNvSpPr txBox="1"/>
          <p:nvPr/>
        </p:nvSpPr>
        <p:spPr>
          <a:xfrm>
            <a:off x="2665521" y="2656647"/>
            <a:ext cx="965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EdShed" pitchFamily="2" charset="0"/>
              </a:rPr>
              <a:t>(with)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5FEE71-6F82-72C6-1DD3-69A38D1A798A}"/>
              </a:ext>
            </a:extLst>
          </p:cNvPr>
          <p:cNvSpPr txBox="1"/>
          <p:nvPr/>
        </p:nvSpPr>
        <p:spPr>
          <a:xfrm>
            <a:off x="2866120" y="3346912"/>
            <a:ext cx="564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EdShed" pitchFamily="2" charset="0"/>
              </a:rPr>
              <a:t>(not)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B34FF6-CA7A-685D-A314-DFF0F20F59F1}"/>
              </a:ext>
            </a:extLst>
          </p:cNvPr>
          <p:cNvSpPr txBox="1"/>
          <p:nvPr/>
        </p:nvSpPr>
        <p:spPr>
          <a:xfrm>
            <a:off x="2777184" y="3668675"/>
            <a:ext cx="742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0"/>
              </a:rPr>
              <a:t>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453291-6324-BB92-AFB8-A3A87679CDA2}"/>
              </a:ext>
            </a:extLst>
          </p:cNvPr>
          <p:cNvSpPr txBox="1"/>
          <p:nvPr/>
        </p:nvSpPr>
        <p:spPr>
          <a:xfrm>
            <a:off x="2665522" y="4037177"/>
            <a:ext cx="965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EdShed" pitchFamily="2" charset="0"/>
              </a:rPr>
              <a:t>(again)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188A1E-4398-6900-F034-C68F8F53CBAA}"/>
              </a:ext>
            </a:extLst>
          </p:cNvPr>
          <p:cNvSpPr txBox="1"/>
          <p:nvPr/>
        </p:nvSpPr>
        <p:spPr>
          <a:xfrm>
            <a:off x="8021011" y="3985840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latin typeface="EdShed" pitchFamily="2" charset="0"/>
              </a:rPr>
              <a:t>ry</a:t>
            </a:r>
            <a:r>
              <a:rPr lang="en-GB" sz="2000" baseline="30000" dirty="0">
                <a:latin typeface="EdShed" pitchFamily="2" charset="0"/>
              </a:rPr>
              <a:t>*</a:t>
            </a:r>
            <a:endParaRPr lang="en-GB" sz="2200" baseline="300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555B1D-E6B2-6F23-5403-E61FF3716B46}"/>
              </a:ext>
            </a:extLst>
          </p:cNvPr>
          <p:cNvSpPr txBox="1"/>
          <p:nvPr/>
        </p:nvSpPr>
        <p:spPr>
          <a:xfrm>
            <a:off x="1276048" y="4766795"/>
            <a:ext cx="1975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latin typeface="EdShed" pitchFamily="2" charset="0"/>
                <a:ea typeface="Sassoon Infant 2023" panose="02000503030000020003" pitchFamily="2" charset="0"/>
              </a:rPr>
              <a:t>Let’s add a prefix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D962C0-5CC8-5CEA-6E25-D82AC9BFE0D7}"/>
              </a:ext>
            </a:extLst>
          </p:cNvPr>
          <p:cNvSpPr txBox="1"/>
          <p:nvPr/>
        </p:nvSpPr>
        <p:spPr>
          <a:xfrm>
            <a:off x="1276048" y="5119883"/>
            <a:ext cx="184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co + found 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902E06-2970-56B6-77FE-E7E18A85537F}"/>
              </a:ext>
            </a:extLst>
          </p:cNvPr>
          <p:cNvSpPr txBox="1"/>
          <p:nvPr/>
        </p:nvSpPr>
        <p:spPr>
          <a:xfrm>
            <a:off x="4433568" y="5793053"/>
            <a:ext cx="148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found + er 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D4AEA3-978D-6A64-01B4-EA3401C56D6D}"/>
              </a:ext>
            </a:extLst>
          </p:cNvPr>
          <p:cNvSpPr txBox="1"/>
          <p:nvPr/>
        </p:nvSpPr>
        <p:spPr>
          <a:xfrm>
            <a:off x="5824608" y="5797637"/>
            <a:ext cx="10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founder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3FE7DA-AA60-20FB-BCD4-AC7DC26C6666}"/>
              </a:ext>
            </a:extLst>
          </p:cNvPr>
          <p:cNvSpPr txBox="1"/>
          <p:nvPr/>
        </p:nvSpPr>
        <p:spPr>
          <a:xfrm>
            <a:off x="4433568" y="5119883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found + ed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3D7935-F4C4-653E-D821-250AFC1D56F2}"/>
              </a:ext>
            </a:extLst>
          </p:cNvPr>
          <p:cNvSpPr txBox="1"/>
          <p:nvPr/>
        </p:nvSpPr>
        <p:spPr>
          <a:xfrm>
            <a:off x="4433568" y="545646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found + ing 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CEE4E8-9BA3-5458-31F7-14EEA36DC58D}"/>
              </a:ext>
            </a:extLst>
          </p:cNvPr>
          <p:cNvSpPr txBox="1"/>
          <p:nvPr/>
        </p:nvSpPr>
        <p:spPr>
          <a:xfrm>
            <a:off x="5872849" y="5119883"/>
            <a:ext cx="103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founded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19CD48-B578-4AE2-1F84-6E642349C09A}"/>
              </a:ext>
            </a:extLst>
          </p:cNvPr>
          <p:cNvSpPr txBox="1"/>
          <p:nvPr/>
        </p:nvSpPr>
        <p:spPr>
          <a:xfrm>
            <a:off x="5879710" y="5459193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founding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1DE306-4435-B2BC-14CB-04F0C64A6FD7}"/>
              </a:ext>
            </a:extLst>
          </p:cNvPr>
          <p:cNvSpPr txBox="1"/>
          <p:nvPr/>
        </p:nvSpPr>
        <p:spPr>
          <a:xfrm>
            <a:off x="4433568" y="4766795"/>
            <a:ext cx="2605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latin typeface="EdShed" pitchFamily="2" charset="0"/>
                <a:ea typeface="Sassoon Infant 2023" panose="02000503030000020003" pitchFamily="2" charset="0"/>
              </a:rPr>
              <a:t>Let’s add some suffixes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57EB3-45F9-B2D7-1D61-8AA1B4EA00EE}"/>
              </a:ext>
            </a:extLst>
          </p:cNvPr>
          <p:cNvSpPr txBox="1"/>
          <p:nvPr/>
        </p:nvSpPr>
        <p:spPr>
          <a:xfrm>
            <a:off x="4433568" y="6129639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found + </a:t>
            </a:r>
            <a:r>
              <a:rPr lang="en-GB" sz="2000" dirty="0" err="1">
                <a:latin typeface="EdShed" pitchFamily="2" charset="0"/>
                <a:ea typeface="Sassoon Infant 2023" panose="02000503030000020003" pitchFamily="2" charset="0"/>
              </a:rPr>
              <a:t>ry</a:t>
            </a: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 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B723C2-DEBE-57FA-3E6E-25B9F8ADE656}"/>
              </a:ext>
            </a:extLst>
          </p:cNvPr>
          <p:cNvSpPr txBox="1"/>
          <p:nvPr/>
        </p:nvSpPr>
        <p:spPr>
          <a:xfrm>
            <a:off x="5797794" y="6129639"/>
            <a:ext cx="1000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foundry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4E1FBE-37C4-B447-916E-BFF7DDFF5E85}"/>
              </a:ext>
            </a:extLst>
          </p:cNvPr>
          <p:cNvSpPr txBox="1"/>
          <p:nvPr/>
        </p:nvSpPr>
        <p:spPr>
          <a:xfrm>
            <a:off x="7588317" y="5789230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un + found + ed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A20501-E96C-A0D4-0917-9A8A541E6950}"/>
              </a:ext>
            </a:extLst>
          </p:cNvPr>
          <p:cNvSpPr txBox="1"/>
          <p:nvPr/>
        </p:nvSpPr>
        <p:spPr>
          <a:xfrm>
            <a:off x="9550726" y="5788556"/>
            <a:ext cx="1291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unfounded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6E84A7-0100-CA24-F10A-5C7BEB0376FD}"/>
              </a:ext>
            </a:extLst>
          </p:cNvPr>
          <p:cNvSpPr txBox="1"/>
          <p:nvPr/>
        </p:nvSpPr>
        <p:spPr>
          <a:xfrm>
            <a:off x="7588317" y="5119883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co + found + ed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98C934-C475-767F-9206-0703A8F4CEE1}"/>
              </a:ext>
            </a:extLst>
          </p:cNvPr>
          <p:cNvSpPr txBox="1"/>
          <p:nvPr/>
        </p:nvSpPr>
        <p:spPr>
          <a:xfrm>
            <a:off x="7588317" y="5456468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co + found + er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AD8CA-C0A8-C4E5-DAA2-60A9FEADD84F}"/>
              </a:ext>
            </a:extLst>
          </p:cNvPr>
          <p:cNvSpPr txBox="1"/>
          <p:nvPr/>
        </p:nvSpPr>
        <p:spPr>
          <a:xfrm>
            <a:off x="9519881" y="5119883"/>
            <a:ext cx="139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co-founded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513EBE-8E4C-CFB3-0FE2-43127E59E541}"/>
              </a:ext>
            </a:extLst>
          </p:cNvPr>
          <p:cNvSpPr txBox="1"/>
          <p:nvPr/>
        </p:nvSpPr>
        <p:spPr>
          <a:xfrm>
            <a:off x="9484619" y="5456468"/>
            <a:ext cx="1357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co-founder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68209E-8F36-9131-B55D-D0587FACE1D3}"/>
              </a:ext>
            </a:extLst>
          </p:cNvPr>
          <p:cNvSpPr txBox="1"/>
          <p:nvPr/>
        </p:nvSpPr>
        <p:spPr>
          <a:xfrm>
            <a:off x="7596772" y="4766795"/>
            <a:ext cx="3315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latin typeface="EdShed" pitchFamily="2" charset="0"/>
                <a:ea typeface="Sassoon Infant 2023" panose="02000503030000020003" pitchFamily="2" charset="0"/>
              </a:rPr>
              <a:t>Let’s add prefixes and suffixes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68863C-9FA0-7045-7D4C-9DB24891BF46}"/>
              </a:ext>
            </a:extLst>
          </p:cNvPr>
          <p:cNvSpPr txBox="1"/>
          <p:nvPr/>
        </p:nvSpPr>
        <p:spPr>
          <a:xfrm>
            <a:off x="2686866" y="5119883"/>
            <a:ext cx="184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co-found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DC0996-8370-019F-23FE-1EB15014BDF5}"/>
              </a:ext>
            </a:extLst>
          </p:cNvPr>
          <p:cNvSpPr txBox="1"/>
          <p:nvPr/>
        </p:nvSpPr>
        <p:spPr>
          <a:xfrm>
            <a:off x="7588317" y="6129639"/>
            <a:ext cx="189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found + </a:t>
            </a:r>
            <a:r>
              <a:rPr lang="en-GB" sz="2000" dirty="0" err="1">
                <a:latin typeface="EdShed" pitchFamily="2" charset="0"/>
                <a:ea typeface="Sassoon Infant 2023" panose="02000503030000020003" pitchFamily="2" charset="0"/>
              </a:rPr>
              <a:t>ry</a:t>
            </a: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 + s =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FA66E8-8A95-7C4B-D358-96DED471BF74}"/>
              </a:ext>
            </a:extLst>
          </p:cNvPr>
          <p:cNvSpPr txBox="1"/>
          <p:nvPr/>
        </p:nvSpPr>
        <p:spPr>
          <a:xfrm>
            <a:off x="9366302" y="6129639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foundries</a:t>
            </a:r>
          </a:p>
        </p:txBody>
      </p:sp>
    </p:spTree>
    <p:extLst>
      <p:ext uri="{BB962C8B-B14F-4D97-AF65-F5344CB8AC3E}">
        <p14:creationId xmlns:p14="http://schemas.microsoft.com/office/powerpoint/2010/main" val="42862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3273DC"/>
                </a:solidFill>
              </a:rPr>
              <a:t>Can you sort this week’s words according to the number of sounds?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3A84B9-23B0-6A40-ECDF-70041CEBE665}"/>
              </a:ext>
            </a:extLst>
          </p:cNvPr>
          <p:cNvGrpSpPr/>
          <p:nvPr/>
        </p:nvGrpSpPr>
        <p:grpSpPr>
          <a:xfrm>
            <a:off x="641578" y="2783425"/>
            <a:ext cx="11038776" cy="2469094"/>
            <a:chOff x="576612" y="3428239"/>
            <a:chExt cx="11038776" cy="246909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61345F-20A6-44DD-4B00-9B15720D32D5}"/>
                </a:ext>
              </a:extLst>
            </p:cNvPr>
            <p:cNvSpPr/>
            <p:nvPr/>
          </p:nvSpPr>
          <p:spPr>
            <a:xfrm>
              <a:off x="576612" y="3428239"/>
              <a:ext cx="2501060" cy="2461464"/>
            </a:xfrm>
            <a:prstGeom prst="ellipse">
              <a:avLst/>
            </a:prstGeom>
            <a:noFill/>
            <a:ln w="635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6A81B8D-290C-A1AB-C83F-A3EA59338E10}"/>
                </a:ext>
              </a:extLst>
            </p:cNvPr>
            <p:cNvSpPr/>
            <p:nvPr/>
          </p:nvSpPr>
          <p:spPr>
            <a:xfrm>
              <a:off x="6268422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B51146D-2AB2-D2FC-4D87-0E182F308011}"/>
                </a:ext>
              </a:extLst>
            </p:cNvPr>
            <p:cNvSpPr/>
            <p:nvPr/>
          </p:nvSpPr>
          <p:spPr>
            <a:xfrm>
              <a:off x="9114328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18EDDC-30CD-D60F-AA6B-3964259E0708}"/>
                </a:ext>
              </a:extLst>
            </p:cNvPr>
            <p:cNvSpPr/>
            <p:nvPr/>
          </p:nvSpPr>
          <p:spPr>
            <a:xfrm>
              <a:off x="3422517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8854CD-B65D-7559-6CE9-A549AD2C0F1E}"/>
              </a:ext>
            </a:extLst>
          </p:cNvPr>
          <p:cNvGrpSpPr/>
          <p:nvPr/>
        </p:nvGrpSpPr>
        <p:grpSpPr>
          <a:xfrm>
            <a:off x="1233527" y="5274067"/>
            <a:ext cx="9800198" cy="534451"/>
            <a:chOff x="1033733" y="6010084"/>
            <a:chExt cx="9800198" cy="5344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5EE266-876B-6587-5A01-95D3AC6E842A}"/>
                </a:ext>
              </a:extLst>
            </p:cNvPr>
            <p:cNvSpPr/>
            <p:nvPr/>
          </p:nvSpPr>
          <p:spPr>
            <a:xfrm>
              <a:off x="1033733" y="602131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7956D6"/>
                  </a:solidFill>
                  <a:latin typeface="EdShed" pitchFamily="2" charset="0"/>
                  <a:cs typeface="Rubik" pitchFamily="2" charset="-79"/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12849A-D38C-E4DB-0574-7DA9900DEFEE}"/>
                </a:ext>
              </a:extLst>
            </p:cNvPr>
            <p:cNvSpPr/>
            <p:nvPr/>
          </p:nvSpPr>
          <p:spPr>
            <a:xfrm>
              <a:off x="3932793" y="6010084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  <a:cs typeface="Rubik" pitchFamily="2" charset="-79"/>
                </a:rPr>
                <a:t>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CBC51-0EDE-77E3-C4AC-7F9E50E2E137}"/>
                </a:ext>
              </a:extLst>
            </p:cNvPr>
            <p:cNvSpPr/>
            <p:nvPr/>
          </p:nvSpPr>
          <p:spPr>
            <a:xfrm>
              <a:off x="6812673" y="601624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25D160"/>
                  </a:solidFill>
                  <a:latin typeface="EdShed" pitchFamily="2" charset="0"/>
                  <a:cs typeface="Rubik" pitchFamily="2" charset="-79"/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DC2ACE-F59B-951E-6EB0-BC75C2C4F5D2}"/>
                </a:ext>
              </a:extLst>
            </p:cNvPr>
            <p:cNvSpPr/>
            <p:nvPr/>
          </p:nvSpPr>
          <p:spPr>
            <a:xfrm>
              <a:off x="9626129" y="602131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3760"/>
                  </a:solidFill>
                  <a:latin typeface="EdShed" pitchFamily="2" charset="0"/>
                  <a:cs typeface="Rubik" pitchFamily="2" charset="-79"/>
                </a:rPr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068D42-9497-76D7-60DD-274F3FEADBF6}"/>
              </a:ext>
            </a:extLst>
          </p:cNvPr>
          <p:cNvGrpSpPr/>
          <p:nvPr/>
        </p:nvGrpSpPr>
        <p:grpSpPr>
          <a:xfrm>
            <a:off x="5340355" y="5030907"/>
            <a:ext cx="1772729" cy="1535327"/>
            <a:chOff x="2210162" y="5140694"/>
            <a:chExt cx="1772729" cy="15353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256A6D-0EA7-E879-729C-AF20D894A9F3}"/>
                </a:ext>
              </a:extLst>
            </p:cNvPr>
            <p:cNvSpPr txBox="1"/>
            <p:nvPr/>
          </p:nvSpPr>
          <p:spPr>
            <a:xfrm>
              <a:off x="2210162" y="5448097"/>
              <a:ext cx="17727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EdShed" pitchFamily="2" charset="0"/>
                  <a:ea typeface="OpenDyslexic" charset="0"/>
                  <a:cs typeface="OpenDyslexic" charset="0"/>
                </a:rPr>
                <a:t>‘found’ has four sounds;</a:t>
              </a:r>
            </a:p>
            <a:p>
              <a:pPr algn="ctr"/>
              <a:r>
                <a:rPr lang="en-GB" sz="2000" dirty="0">
                  <a:latin typeface="EdShed" pitchFamily="2" charset="0"/>
                  <a:ea typeface="OpenDyslexic" charset="0"/>
                  <a:cs typeface="OpenDyslexic" charset="0"/>
                </a:rPr>
                <a:t>f-ou-n-d</a:t>
              </a:r>
            </a:p>
          </p:txBody>
        </p:sp>
        <p:sp>
          <p:nvSpPr>
            <p:cNvPr id="18" name="Oval Callout 17">
              <a:extLst>
                <a:ext uri="{FF2B5EF4-FFF2-40B4-BE49-F238E27FC236}">
                  <a16:creationId xmlns:a16="http://schemas.microsoft.com/office/drawing/2014/main" id="{BDE25669-D36A-7375-D01A-EC22886C4DAA}"/>
                </a:ext>
              </a:extLst>
            </p:cNvPr>
            <p:cNvSpPr/>
            <p:nvPr/>
          </p:nvSpPr>
          <p:spPr>
            <a:xfrm>
              <a:off x="2210162" y="5140694"/>
              <a:ext cx="1732795" cy="1535327"/>
            </a:xfrm>
            <a:prstGeom prst="wedgeEllipseCallout">
              <a:avLst>
                <a:gd name="adj1" fmla="val -68061"/>
                <a:gd name="adj2" fmla="val 20892"/>
              </a:avLst>
            </a:prstGeom>
            <a:noFill/>
            <a:ln w="38100">
              <a:solidFill>
                <a:srgbClr val="FFDE5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EdShed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E9B906-D5D8-1C3A-B4AE-3B09D951970C}"/>
              </a:ext>
            </a:extLst>
          </p:cNvPr>
          <p:cNvGrpSpPr/>
          <p:nvPr/>
        </p:nvGrpSpPr>
        <p:grpSpPr>
          <a:xfrm>
            <a:off x="1349911" y="1787586"/>
            <a:ext cx="9492173" cy="881847"/>
            <a:chOff x="1403614" y="1533003"/>
            <a:chExt cx="9492173" cy="881847"/>
          </a:xfrm>
        </p:grpSpPr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E11708F2-B3C8-7CD6-6182-AB3C6781055E}"/>
                </a:ext>
              </a:extLst>
            </p:cNvPr>
            <p:cNvSpPr txBox="1">
              <a:spLocks/>
            </p:cNvSpPr>
            <p:nvPr/>
          </p:nvSpPr>
          <p:spPr>
            <a:xfrm>
              <a:off x="1403614" y="1970498"/>
              <a:ext cx="1002389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mouth</a:t>
              </a:r>
            </a:p>
          </p:txBody>
        </p: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13734E6F-7DDC-F49A-0602-C3DBCD762163}"/>
                </a:ext>
              </a:extLst>
            </p:cNvPr>
            <p:cNvSpPr txBox="1">
              <a:spLocks/>
            </p:cNvSpPr>
            <p:nvPr/>
          </p:nvSpPr>
          <p:spPr>
            <a:xfrm>
              <a:off x="5600176" y="1970498"/>
              <a:ext cx="975202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sprout</a:t>
              </a:r>
            </a:p>
          </p:txBody>
        </p:sp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7A3AA42A-F1B3-50B7-4686-809EE49C95D5}"/>
                </a:ext>
              </a:extLst>
            </p:cNvPr>
            <p:cNvSpPr txBox="1">
              <a:spLocks/>
            </p:cNvSpPr>
            <p:nvPr/>
          </p:nvSpPr>
          <p:spPr>
            <a:xfrm>
              <a:off x="5651791" y="1533003"/>
              <a:ext cx="871970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spout</a:t>
              </a:r>
            </a:p>
          </p:txBody>
        </p: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9D5CEF37-7CD2-2806-BC99-5BBDBE07B05B}"/>
                </a:ext>
              </a:extLst>
            </p:cNvPr>
            <p:cNvSpPr txBox="1">
              <a:spLocks/>
            </p:cNvSpPr>
            <p:nvPr/>
          </p:nvSpPr>
          <p:spPr>
            <a:xfrm>
              <a:off x="7788609" y="1533003"/>
              <a:ext cx="806951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ouch</a:t>
              </a: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F81102AC-FD03-C228-93B8-C7D5D0EF3FAB}"/>
                </a:ext>
              </a:extLst>
            </p:cNvPr>
            <p:cNvSpPr txBox="1">
              <a:spLocks/>
            </p:cNvSpPr>
            <p:nvPr/>
          </p:nvSpPr>
          <p:spPr>
            <a:xfrm>
              <a:off x="1437597" y="1533003"/>
              <a:ext cx="934423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sound</a:t>
              </a:r>
            </a:p>
          </p:txBody>
        </p:sp>
        <p:sp>
          <p:nvSpPr>
            <p:cNvPr id="26" name="Text Placeholder 1">
              <a:extLst>
                <a:ext uri="{FF2B5EF4-FFF2-40B4-BE49-F238E27FC236}">
                  <a16:creationId xmlns:a16="http://schemas.microsoft.com/office/drawing/2014/main" id="{930B4F6D-6BB1-161D-5FEB-E1B606DF2A89}"/>
                </a:ext>
              </a:extLst>
            </p:cNvPr>
            <p:cNvSpPr txBox="1">
              <a:spLocks/>
            </p:cNvSpPr>
            <p:nvPr/>
          </p:nvSpPr>
          <p:spPr>
            <a:xfrm>
              <a:off x="3501572" y="1533003"/>
              <a:ext cx="966996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hound</a:t>
              </a: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D41ED9BF-10AA-4EAF-C643-4D1671F82681}"/>
                </a:ext>
              </a:extLst>
            </p:cNvPr>
            <p:cNvSpPr txBox="1">
              <a:spLocks/>
            </p:cNvSpPr>
            <p:nvPr/>
          </p:nvSpPr>
          <p:spPr>
            <a:xfrm>
              <a:off x="7786076" y="1970498"/>
              <a:ext cx="812017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trout</a:t>
              </a:r>
            </a:p>
          </p:txBody>
        </p:sp>
        <p:sp>
          <p:nvSpPr>
            <p:cNvPr id="28" name="Text Placeholder 1">
              <a:extLst>
                <a:ext uri="{FF2B5EF4-FFF2-40B4-BE49-F238E27FC236}">
                  <a16:creationId xmlns:a16="http://schemas.microsoft.com/office/drawing/2014/main" id="{2AB7E6A8-D7DD-05B3-0B9B-637926FC3CE1}"/>
                </a:ext>
              </a:extLst>
            </p:cNvPr>
            <p:cNvSpPr txBox="1">
              <a:spLocks/>
            </p:cNvSpPr>
            <p:nvPr/>
          </p:nvSpPr>
          <p:spPr>
            <a:xfrm>
              <a:off x="9902182" y="1533003"/>
              <a:ext cx="905440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found</a:t>
              </a:r>
            </a:p>
          </p:txBody>
        </p: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31C6317E-4665-08FB-D6F0-7CC089B6037B}"/>
                </a:ext>
              </a:extLst>
            </p:cNvPr>
            <p:cNvSpPr txBox="1">
              <a:spLocks/>
            </p:cNvSpPr>
            <p:nvPr/>
          </p:nvSpPr>
          <p:spPr>
            <a:xfrm>
              <a:off x="9814017" y="1970498"/>
              <a:ext cx="1081770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around</a:t>
              </a:r>
            </a:p>
          </p:txBody>
        </p:sp>
        <p:sp>
          <p:nvSpPr>
            <p:cNvPr id="30" name="Text Placeholder 1">
              <a:extLst>
                <a:ext uri="{FF2B5EF4-FFF2-40B4-BE49-F238E27FC236}">
                  <a16:creationId xmlns:a16="http://schemas.microsoft.com/office/drawing/2014/main" id="{30115925-DE0E-2550-1023-A86B1D0300B9}"/>
                </a:ext>
              </a:extLst>
            </p:cNvPr>
            <p:cNvSpPr txBox="1">
              <a:spLocks/>
            </p:cNvSpPr>
            <p:nvPr/>
          </p:nvSpPr>
          <p:spPr>
            <a:xfrm>
              <a:off x="3527798" y="1970498"/>
              <a:ext cx="914545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proud</a:t>
              </a:r>
            </a:p>
          </p:txBody>
        </p:sp>
      </p:grp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C9FAAD6C-64B9-0F6F-AD93-1A92A1791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67" t="14185" r="11483" b="31554"/>
          <a:stretch/>
        </p:blipFill>
        <p:spPr>
          <a:xfrm>
            <a:off x="4255093" y="5750144"/>
            <a:ext cx="679551" cy="7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3C4A4-923D-38C9-E368-D0DA04D041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539311-E0B7-7645-2D5A-85AB222045AB}"/>
              </a:ext>
            </a:extLst>
          </p:cNvPr>
          <p:cNvGrpSpPr/>
          <p:nvPr/>
        </p:nvGrpSpPr>
        <p:grpSpPr>
          <a:xfrm>
            <a:off x="641578" y="2783425"/>
            <a:ext cx="11038776" cy="2469094"/>
            <a:chOff x="576612" y="3428239"/>
            <a:chExt cx="11038776" cy="246909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A00598C-4B21-A275-E0D7-833814EF5BE5}"/>
                </a:ext>
              </a:extLst>
            </p:cNvPr>
            <p:cNvSpPr/>
            <p:nvPr/>
          </p:nvSpPr>
          <p:spPr>
            <a:xfrm>
              <a:off x="576612" y="3428239"/>
              <a:ext cx="2501060" cy="2461464"/>
            </a:xfrm>
            <a:prstGeom prst="ellipse">
              <a:avLst/>
            </a:prstGeom>
            <a:noFill/>
            <a:ln w="635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FF91A7-4320-538E-62F2-97F930936584}"/>
                </a:ext>
              </a:extLst>
            </p:cNvPr>
            <p:cNvSpPr/>
            <p:nvPr/>
          </p:nvSpPr>
          <p:spPr>
            <a:xfrm>
              <a:off x="6268422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654A61-FD06-9B1C-C0FF-DEE85DCB4AC8}"/>
                </a:ext>
              </a:extLst>
            </p:cNvPr>
            <p:cNvSpPr/>
            <p:nvPr/>
          </p:nvSpPr>
          <p:spPr>
            <a:xfrm>
              <a:off x="9114328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C79C8BD-F235-8DA1-2D3E-0DBF21F79BCB}"/>
                </a:ext>
              </a:extLst>
            </p:cNvPr>
            <p:cNvSpPr/>
            <p:nvPr/>
          </p:nvSpPr>
          <p:spPr>
            <a:xfrm>
              <a:off x="3422517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C17D075-B052-BE7A-B54D-9EA7DA8C0496}"/>
              </a:ext>
            </a:extLst>
          </p:cNvPr>
          <p:cNvGrpSpPr/>
          <p:nvPr/>
        </p:nvGrpSpPr>
        <p:grpSpPr>
          <a:xfrm>
            <a:off x="1233527" y="5274067"/>
            <a:ext cx="9800198" cy="534451"/>
            <a:chOff x="1033733" y="6010084"/>
            <a:chExt cx="9800198" cy="5344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02C0C2-D4D7-49BB-591F-EFEC831697C3}"/>
                </a:ext>
              </a:extLst>
            </p:cNvPr>
            <p:cNvSpPr/>
            <p:nvPr/>
          </p:nvSpPr>
          <p:spPr>
            <a:xfrm>
              <a:off x="1033733" y="602131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7956D6"/>
                  </a:solidFill>
                  <a:latin typeface="EdShed" pitchFamily="2" charset="0"/>
                  <a:cs typeface="Rubik" pitchFamily="2" charset="-79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42FB57-0F79-A6BC-D145-2054AF393772}"/>
                </a:ext>
              </a:extLst>
            </p:cNvPr>
            <p:cNvSpPr/>
            <p:nvPr/>
          </p:nvSpPr>
          <p:spPr>
            <a:xfrm>
              <a:off x="3932793" y="6010084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  <a:cs typeface="Rubik" pitchFamily="2" charset="-79"/>
                </a:rPr>
                <a:t>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D84544-0251-129B-D753-4B1E3B37CE15}"/>
                </a:ext>
              </a:extLst>
            </p:cNvPr>
            <p:cNvSpPr/>
            <p:nvPr/>
          </p:nvSpPr>
          <p:spPr>
            <a:xfrm>
              <a:off x="6812673" y="601624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25D160"/>
                  </a:solidFill>
                  <a:latin typeface="EdShed" pitchFamily="2" charset="0"/>
                  <a:cs typeface="Rubik" pitchFamily="2" charset="-79"/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A4F1FD-C10C-6A31-BDBE-DDEBD397787D}"/>
                </a:ext>
              </a:extLst>
            </p:cNvPr>
            <p:cNvSpPr/>
            <p:nvPr/>
          </p:nvSpPr>
          <p:spPr>
            <a:xfrm>
              <a:off x="9626129" y="602131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3760"/>
                  </a:solidFill>
                  <a:latin typeface="EdShed" pitchFamily="2" charset="0"/>
                  <a:cs typeface="Rubik" pitchFamily="2" charset="-79"/>
                </a:rPr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E2E25B-782D-DD24-3B0A-413CEB8C335C}"/>
              </a:ext>
            </a:extLst>
          </p:cNvPr>
          <p:cNvGrpSpPr/>
          <p:nvPr/>
        </p:nvGrpSpPr>
        <p:grpSpPr>
          <a:xfrm>
            <a:off x="5340355" y="5030907"/>
            <a:ext cx="1772729" cy="1535327"/>
            <a:chOff x="2210162" y="5140694"/>
            <a:chExt cx="1772729" cy="15353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2FF0D2-6C77-A5B5-578C-F4A49670CAE3}"/>
                </a:ext>
              </a:extLst>
            </p:cNvPr>
            <p:cNvSpPr txBox="1"/>
            <p:nvPr/>
          </p:nvSpPr>
          <p:spPr>
            <a:xfrm>
              <a:off x="2210162" y="5448097"/>
              <a:ext cx="17727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EdShed" pitchFamily="2" charset="0"/>
                  <a:ea typeface="OpenDyslexic" charset="0"/>
                  <a:cs typeface="OpenDyslexic" charset="0"/>
                </a:rPr>
                <a:t>‘found’ has four sounds;</a:t>
              </a:r>
            </a:p>
            <a:p>
              <a:pPr algn="ctr"/>
              <a:r>
                <a:rPr lang="en-GB" sz="2000" dirty="0">
                  <a:latin typeface="EdShed" pitchFamily="2" charset="0"/>
                  <a:ea typeface="OpenDyslexic" charset="0"/>
                  <a:cs typeface="OpenDyslexic" charset="0"/>
                </a:rPr>
                <a:t>f-ou-n-d</a:t>
              </a:r>
            </a:p>
          </p:txBody>
        </p:sp>
        <p:sp>
          <p:nvSpPr>
            <p:cNvPr id="17" name="Oval Callout 16">
              <a:extLst>
                <a:ext uri="{FF2B5EF4-FFF2-40B4-BE49-F238E27FC236}">
                  <a16:creationId xmlns:a16="http://schemas.microsoft.com/office/drawing/2014/main" id="{E17841B4-93FF-9D0E-3001-30A952D9EC85}"/>
                </a:ext>
              </a:extLst>
            </p:cNvPr>
            <p:cNvSpPr/>
            <p:nvPr/>
          </p:nvSpPr>
          <p:spPr>
            <a:xfrm>
              <a:off x="2210162" y="5140694"/>
              <a:ext cx="1732795" cy="1535327"/>
            </a:xfrm>
            <a:prstGeom prst="wedgeEllipseCallout">
              <a:avLst>
                <a:gd name="adj1" fmla="val -68061"/>
                <a:gd name="adj2" fmla="val 20892"/>
              </a:avLst>
            </a:prstGeom>
            <a:noFill/>
            <a:ln w="38100">
              <a:solidFill>
                <a:srgbClr val="FFDE5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EdShed" pitchFamily="2" charset="0"/>
              </a:endParaRPr>
            </a:p>
          </p:txBody>
        </p:sp>
      </p:grp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F6115666-E5AB-DE75-1A11-008FC3302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67" t="14185" r="11483" b="31554"/>
          <a:stretch/>
        </p:blipFill>
        <p:spPr>
          <a:xfrm>
            <a:off x="4255093" y="5750144"/>
            <a:ext cx="679551" cy="72687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9E13A1E-3AE4-3EC5-3E72-FAB433890AD4}"/>
              </a:ext>
            </a:extLst>
          </p:cNvPr>
          <p:cNvGrpSpPr/>
          <p:nvPr/>
        </p:nvGrpSpPr>
        <p:grpSpPr>
          <a:xfrm>
            <a:off x="1426276" y="2997206"/>
            <a:ext cx="9826452" cy="2083727"/>
            <a:chOff x="1426276" y="2942614"/>
            <a:chExt cx="9826452" cy="2083727"/>
          </a:xfrm>
        </p:grpSpPr>
        <p:sp>
          <p:nvSpPr>
            <p:cNvPr id="31" name="Text Placeholder 1">
              <a:extLst>
                <a:ext uri="{FF2B5EF4-FFF2-40B4-BE49-F238E27FC236}">
                  <a16:creationId xmlns:a16="http://schemas.microsoft.com/office/drawing/2014/main" id="{46635C92-3B96-EA4C-D78E-D6695BCB944A}"/>
                </a:ext>
              </a:extLst>
            </p:cNvPr>
            <p:cNvSpPr txBox="1">
              <a:spLocks/>
            </p:cNvSpPr>
            <p:nvPr/>
          </p:nvSpPr>
          <p:spPr>
            <a:xfrm>
              <a:off x="4110277" y="3737388"/>
              <a:ext cx="1255472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m-ou-</a:t>
              </a:r>
              <a:r>
                <a:rPr lang="en-US" sz="2400" b="0" dirty="0" err="1">
                  <a:solidFill>
                    <a:schemeClr val="tx1"/>
                  </a:solidFill>
                  <a:latin typeface="EdShed" pitchFamily="2" charset="0"/>
                </a:rPr>
                <a:t>th</a:t>
              </a:r>
              <a:endParaRPr lang="en-US" sz="2400" b="0" dirty="0"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32" name="Text Placeholder 1">
              <a:extLst>
                <a:ext uri="{FF2B5EF4-FFF2-40B4-BE49-F238E27FC236}">
                  <a16:creationId xmlns:a16="http://schemas.microsoft.com/office/drawing/2014/main" id="{1F60BC38-1CC6-5583-6A1E-3101EE5A6260}"/>
                </a:ext>
              </a:extLst>
            </p:cNvPr>
            <p:cNvSpPr txBox="1">
              <a:spLocks/>
            </p:cNvSpPr>
            <p:nvPr/>
          </p:nvSpPr>
          <p:spPr>
            <a:xfrm>
              <a:off x="9730349" y="3387832"/>
              <a:ext cx="1471878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s-p-r-ou-t</a:t>
              </a:r>
            </a:p>
          </p:txBody>
        </p:sp>
        <p:sp>
          <p:nvSpPr>
            <p:cNvPr id="33" name="Text Placeholder 1">
              <a:extLst>
                <a:ext uri="{FF2B5EF4-FFF2-40B4-BE49-F238E27FC236}">
                  <a16:creationId xmlns:a16="http://schemas.microsoft.com/office/drawing/2014/main" id="{376239FB-2F7B-8F54-5050-463C9281DC51}"/>
                </a:ext>
              </a:extLst>
            </p:cNvPr>
            <p:cNvSpPr txBox="1">
              <a:spLocks/>
            </p:cNvSpPr>
            <p:nvPr/>
          </p:nvSpPr>
          <p:spPr>
            <a:xfrm>
              <a:off x="7727920" y="3763502"/>
              <a:ext cx="1064714" cy="42896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solidFill>
                    <a:schemeClr val="tx1"/>
                  </a:solidFill>
                  <a:latin typeface="EdShed" pitchFamily="2" charset="0"/>
                </a:rPr>
                <a:t>s-p-ou-t</a:t>
              </a:r>
            </a:p>
          </p:txBody>
        </p:sp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970F1407-33E1-0A62-A012-5C9665989D30}"/>
                </a:ext>
              </a:extLst>
            </p:cNvPr>
            <p:cNvSpPr txBox="1">
              <a:spLocks/>
            </p:cNvSpPr>
            <p:nvPr/>
          </p:nvSpPr>
          <p:spPr>
            <a:xfrm>
              <a:off x="1426276" y="3737388"/>
              <a:ext cx="931665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ou-</a:t>
              </a:r>
              <a:r>
                <a:rPr lang="en-US" sz="2400" b="0" dirty="0" err="1">
                  <a:solidFill>
                    <a:schemeClr val="tx1"/>
                  </a:solidFill>
                  <a:latin typeface="EdShed" pitchFamily="2" charset="0"/>
                </a:rPr>
                <a:t>ch</a:t>
              </a:r>
              <a:endParaRPr lang="en-US" sz="2400" b="0" dirty="0"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35" name="Text Placeholder 1">
              <a:extLst>
                <a:ext uri="{FF2B5EF4-FFF2-40B4-BE49-F238E27FC236}">
                  <a16:creationId xmlns:a16="http://schemas.microsoft.com/office/drawing/2014/main" id="{A3435564-5649-EF2D-EA6D-AFA5F5B421AE}"/>
                </a:ext>
              </a:extLst>
            </p:cNvPr>
            <p:cNvSpPr txBox="1">
              <a:spLocks/>
            </p:cNvSpPr>
            <p:nvPr/>
          </p:nvSpPr>
          <p:spPr>
            <a:xfrm>
              <a:off x="7036578" y="2942614"/>
              <a:ext cx="1116011" cy="42896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solidFill>
                    <a:schemeClr val="tx1"/>
                  </a:solidFill>
                  <a:latin typeface="EdShed" pitchFamily="2" charset="0"/>
                </a:rPr>
                <a:t>s-ou-n-d</a:t>
              </a:r>
            </a:p>
          </p:txBody>
        </p:sp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id="{7A9F032D-1482-78FD-37B7-D91B30EC5E31}"/>
                </a:ext>
              </a:extLst>
            </p:cNvPr>
            <p:cNvSpPr txBox="1">
              <a:spLocks/>
            </p:cNvSpPr>
            <p:nvPr/>
          </p:nvSpPr>
          <p:spPr>
            <a:xfrm>
              <a:off x="7023756" y="4192466"/>
              <a:ext cx="1141659" cy="42896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solidFill>
                    <a:schemeClr val="tx1"/>
                  </a:solidFill>
                  <a:latin typeface="EdShed" pitchFamily="2" charset="0"/>
                </a:rPr>
                <a:t>h-ou-n-d</a:t>
              </a:r>
            </a:p>
          </p:txBody>
        </p:sp>
        <p:sp>
          <p:nvSpPr>
            <p:cNvPr id="37" name="Text Placeholder 1">
              <a:extLst>
                <a:ext uri="{FF2B5EF4-FFF2-40B4-BE49-F238E27FC236}">
                  <a16:creationId xmlns:a16="http://schemas.microsoft.com/office/drawing/2014/main" id="{216B2C2E-98B9-8917-9B8E-B6D6B664AD32}"/>
                </a:ext>
              </a:extLst>
            </p:cNvPr>
            <p:cNvSpPr txBox="1">
              <a:spLocks/>
            </p:cNvSpPr>
            <p:nvPr/>
          </p:nvSpPr>
          <p:spPr>
            <a:xfrm>
              <a:off x="7087875" y="3336759"/>
              <a:ext cx="1013419" cy="42896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solidFill>
                    <a:schemeClr val="tx1"/>
                  </a:solidFill>
                  <a:latin typeface="EdShed" pitchFamily="2" charset="0"/>
                </a:rPr>
                <a:t>t-r-ou-t</a:t>
              </a:r>
            </a:p>
          </p:txBody>
        </p:sp>
        <p:sp>
          <p:nvSpPr>
            <p:cNvPr id="38" name="Text Placeholder 1">
              <a:extLst>
                <a:ext uri="{FF2B5EF4-FFF2-40B4-BE49-F238E27FC236}">
                  <a16:creationId xmlns:a16="http://schemas.microsoft.com/office/drawing/2014/main" id="{FCDA7336-04EC-64C8-8240-C2EFC0ED455B}"/>
                </a:ext>
              </a:extLst>
            </p:cNvPr>
            <p:cNvSpPr txBox="1">
              <a:spLocks/>
            </p:cNvSpPr>
            <p:nvPr/>
          </p:nvSpPr>
          <p:spPr>
            <a:xfrm>
              <a:off x="6422756" y="3763502"/>
              <a:ext cx="1114408" cy="42896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solidFill>
                    <a:schemeClr val="tx1"/>
                  </a:solidFill>
                  <a:latin typeface="EdShed" pitchFamily="2" charset="0"/>
                </a:rPr>
                <a:t>f-ou-n-d</a:t>
              </a:r>
            </a:p>
          </p:txBody>
        </p:sp>
        <p:sp>
          <p:nvSpPr>
            <p:cNvPr id="39" name="Text Placeholder 1">
              <a:extLst>
                <a:ext uri="{FF2B5EF4-FFF2-40B4-BE49-F238E27FC236}">
                  <a16:creationId xmlns:a16="http://schemas.microsoft.com/office/drawing/2014/main" id="{C5CAB55E-E41C-0190-B404-FC643B79FA5C}"/>
                </a:ext>
              </a:extLst>
            </p:cNvPr>
            <p:cNvSpPr txBox="1">
              <a:spLocks/>
            </p:cNvSpPr>
            <p:nvPr/>
          </p:nvSpPr>
          <p:spPr>
            <a:xfrm>
              <a:off x="9686274" y="4034656"/>
              <a:ext cx="1566454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a-r-ou-n-d</a:t>
              </a:r>
            </a:p>
          </p:txBody>
        </p:sp>
        <p:sp>
          <p:nvSpPr>
            <p:cNvPr id="40" name="Text Placeholder 1">
              <a:extLst>
                <a:ext uri="{FF2B5EF4-FFF2-40B4-BE49-F238E27FC236}">
                  <a16:creationId xmlns:a16="http://schemas.microsoft.com/office/drawing/2014/main" id="{928DD771-22AD-BA1E-B6FD-59ADC9D4D7E7}"/>
                </a:ext>
              </a:extLst>
            </p:cNvPr>
            <p:cNvSpPr txBox="1">
              <a:spLocks/>
            </p:cNvSpPr>
            <p:nvPr/>
          </p:nvSpPr>
          <p:spPr>
            <a:xfrm>
              <a:off x="7044596" y="4597377"/>
              <a:ext cx="1099980" cy="42896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solidFill>
                    <a:schemeClr val="tx1"/>
                  </a:solidFill>
                  <a:latin typeface="EdShed" pitchFamily="2" charset="0"/>
                </a:rPr>
                <a:t>p-r-ou-d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394705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1" ma:contentTypeDescription="Create a new document." ma:contentTypeScope="" ma:versionID="d8b5e6fe1824b5550605b390c46da599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74955da3aedaf23e2c303cd0ad3ac57e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D6C753-687E-4B66-AB20-E1A6825B77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81271-EF53-499D-8988-ECEA5B59098C}">
  <ds:schemaRefs>
    <ds:schemaRef ds:uri="http://schemas.microsoft.com/office/2006/metadata/properties"/>
    <ds:schemaRef ds:uri="http://schemas.microsoft.com/office/infopath/2007/PartnerControls"/>
    <ds:schemaRef ds:uri="fa511a29-b952-40e4-9e4b-59b1579a09a0"/>
    <ds:schemaRef ds:uri="2713a64c-b708-418b-a5af-1b0d489f796a"/>
  </ds:schemaRefs>
</ds:datastoreItem>
</file>

<file path=customXml/itemProps3.xml><?xml version="1.0" encoding="utf-8"?>
<ds:datastoreItem xmlns:ds="http://schemas.openxmlformats.org/officeDocument/2006/customXml" ds:itemID="{165CF951-06B4-41C9-9ADC-B57F8CEAE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11a29-b952-40e4-9e4b-59b1579a09a0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18303</TotalTime>
  <Words>1484</Words>
  <Application>Microsoft Macintosh PowerPoint</Application>
  <PresentationFormat>Widescreen</PresentationFormat>
  <Paragraphs>476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EdShed</vt:lpstr>
      <vt:lpstr>Arial</vt:lpstr>
      <vt:lpstr>Sassoon Infant 2023</vt:lpstr>
      <vt:lpstr>Calibri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927</cp:revision>
  <cp:lastPrinted>2023-01-25T13:58:17Z</cp:lastPrinted>
  <dcterms:created xsi:type="dcterms:W3CDTF">2022-07-19T20:08:30Z</dcterms:created>
  <dcterms:modified xsi:type="dcterms:W3CDTF">2025-02-24T10:39:58Z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  <property fmtid="{D5CDD505-2E9C-101B-9397-08002B2CF9AE}" pid="3" name="MediaServiceImageTags">
    <vt:lpwstr/>
  </property>
</Properties>
</file>