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0" r:id="rId6"/>
    <p:sldId id="293" r:id="rId7"/>
    <p:sldId id="261" r:id="rId8"/>
    <p:sldId id="262" r:id="rId9"/>
    <p:sldId id="269" r:id="rId10"/>
    <p:sldId id="461" r:id="rId11"/>
    <p:sldId id="264" r:id="rId12"/>
    <p:sldId id="265" r:id="rId13"/>
    <p:sldId id="273" r:id="rId14"/>
    <p:sldId id="275" r:id="rId15"/>
    <p:sldId id="583" r:id="rId16"/>
    <p:sldId id="584" r:id="rId17"/>
    <p:sldId id="585" r:id="rId18"/>
    <p:sldId id="592" r:id="rId19"/>
    <p:sldId id="279" r:id="rId20"/>
    <p:sldId id="280" r:id="rId21"/>
    <p:sldId id="476" r:id="rId22"/>
    <p:sldId id="416" r:id="rId23"/>
    <p:sldId id="587" r:id="rId24"/>
    <p:sldId id="589" r:id="rId25"/>
    <p:sldId id="588" r:id="rId26"/>
    <p:sldId id="591" r:id="rId27"/>
    <p:sldId id="572" r:id="rId28"/>
    <p:sldId id="560" r:id="rId29"/>
    <p:sldId id="565" r:id="rId30"/>
  </p:sldIdLst>
  <p:sldSz cx="12192000" cy="6858000"/>
  <p:notesSz cx="6858000" cy="9144000"/>
  <p:embeddedFontLst>
    <p:embeddedFont>
      <p:font typeface="EdShed" pitchFamily="2" charset="77"/>
      <p:regular r:id="rId33"/>
      <p:bold r:id="rId34"/>
    </p:embeddedFont>
    <p:embeddedFont>
      <p:font typeface="Sassoon Infant 2023" panose="02000503030000020003" pitchFamily="2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60"/>
    <a:srgbClr val="3372DC"/>
    <a:srgbClr val="219CEE"/>
    <a:srgbClr val="7956D6"/>
    <a:srgbClr val="25D160"/>
    <a:srgbClr val="F139C4"/>
    <a:srgbClr val="4A4A4A"/>
    <a:srgbClr val="FF7E79"/>
    <a:srgbClr val="008F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EA8E26-756C-D51A-D9C3-1B32FBC0AB97}" v="5" dt="2025-02-06T20:36:08.143"/>
    <p1510:client id="{CFC99BFE-4B3C-406A-5356-6C1DDF5B0CB2}" v="115" dt="2025-02-07T11:59:54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 autoAdjust="0"/>
    <p:restoredTop sz="94151" autoAdjust="0"/>
  </p:normalViewPr>
  <p:slideViewPr>
    <p:cSldViewPr snapToGrid="0" snapToObjects="1">
      <p:cViewPr varScale="1">
        <p:scale>
          <a:sx n="101" d="100"/>
          <a:sy n="101" d="100"/>
        </p:scale>
        <p:origin x="960" y="1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61" d="100"/>
        <a:sy n="161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Jones" userId="S::liz.jones@edshed.com::9afd3b7d-bc2d-46c2-8d61-0cf94ff330cb" providerId="AD" clId="Web-{6AEA8E26-756C-D51A-D9C3-1B32FBC0AB97}"/>
    <pc:docChg chg="modSld">
      <pc:chgData name="Liz Jones" userId="S::liz.jones@edshed.com::9afd3b7d-bc2d-46c2-8d61-0cf94ff330cb" providerId="AD" clId="Web-{6AEA8E26-756C-D51A-D9C3-1B32FBC0AB97}" dt="2025-02-06T20:36:08.143" v="4" actId="20577"/>
      <pc:docMkLst>
        <pc:docMk/>
      </pc:docMkLst>
      <pc:sldChg chg="modSp">
        <pc:chgData name="Liz Jones" userId="S::liz.jones@edshed.com::9afd3b7d-bc2d-46c2-8d61-0cf94ff330cb" providerId="AD" clId="Web-{6AEA8E26-756C-D51A-D9C3-1B32FBC0AB97}" dt="2025-02-06T20:36:08.143" v="4" actId="20577"/>
        <pc:sldMkLst>
          <pc:docMk/>
          <pc:sldMk cId="3354380852" sldId="256"/>
        </pc:sldMkLst>
        <pc:spChg chg="mod">
          <ac:chgData name="Liz Jones" userId="S::liz.jones@edshed.com::9afd3b7d-bc2d-46c2-8d61-0cf94ff330cb" providerId="AD" clId="Web-{6AEA8E26-756C-D51A-D9C3-1B32FBC0AB97}" dt="2025-02-06T20:36:08.143" v="4" actId="20577"/>
          <ac:spMkLst>
            <pc:docMk/>
            <pc:sldMk cId="3354380852" sldId="256"/>
            <ac:spMk id="12" creationId="{5A62877F-4BDE-82B5-4964-1757147D8839}"/>
          </ac:spMkLst>
        </pc:spChg>
      </pc:sldChg>
    </pc:docChg>
  </pc:docChgLst>
  <pc:docChgLst>
    <pc:chgData name="Alexander Athienitis" userId="S::alexander.athienitis@edshed.com::2cbbe83c-bee7-4ce3-8c5e-5ea8eb612f0e" providerId="AD" clId="Web-{CFC99BFE-4B3C-406A-5356-6C1DDF5B0CB2}"/>
    <pc:docChg chg="modSld">
      <pc:chgData name="Alexander Athienitis" userId="S::alexander.athienitis@edshed.com::2cbbe83c-bee7-4ce3-8c5e-5ea8eb612f0e" providerId="AD" clId="Web-{CFC99BFE-4B3C-406A-5356-6C1DDF5B0CB2}" dt="2025-02-07T11:59:53.948" v="55" actId="20577"/>
      <pc:docMkLst>
        <pc:docMk/>
      </pc:docMkLst>
      <pc:sldChg chg="modSp">
        <pc:chgData name="Alexander Athienitis" userId="S::alexander.athienitis@edshed.com::2cbbe83c-bee7-4ce3-8c5e-5ea8eb612f0e" providerId="AD" clId="Web-{CFC99BFE-4B3C-406A-5356-6C1DDF5B0CB2}" dt="2025-02-07T11:59:53.948" v="55" actId="20577"/>
        <pc:sldMkLst>
          <pc:docMk/>
          <pc:sldMk cId="3252777604" sldId="273"/>
        </pc:sldMkLst>
        <pc:spChg chg="mod">
          <ac:chgData name="Alexander Athienitis" userId="S::alexander.athienitis@edshed.com::2cbbe83c-bee7-4ce3-8c5e-5ea8eb612f0e" providerId="AD" clId="Web-{CFC99BFE-4B3C-406A-5356-6C1DDF5B0CB2}" dt="2025-02-07T11:59:43.541" v="54" actId="20577"/>
          <ac:spMkLst>
            <pc:docMk/>
            <pc:sldMk cId="3252777604" sldId="273"/>
            <ac:spMk id="20" creationId="{147DB710-275B-47E7-B706-60B38A3256F9}"/>
          </ac:spMkLst>
        </pc:spChg>
        <pc:spChg chg="mod">
          <ac:chgData name="Alexander Athienitis" userId="S::alexander.athienitis@edshed.com::2cbbe83c-bee7-4ce3-8c5e-5ea8eb612f0e" providerId="AD" clId="Web-{CFC99BFE-4B3C-406A-5356-6C1DDF5B0CB2}" dt="2025-02-07T11:59:53.948" v="55" actId="20577"/>
          <ac:spMkLst>
            <pc:docMk/>
            <pc:sldMk cId="3252777604" sldId="273"/>
            <ac:spMk id="34" creationId="{67ED4FC3-A316-418B-A873-B3741991BFF2}"/>
          </ac:spMkLst>
        </pc:spChg>
      </pc:sldChg>
      <pc:sldChg chg="modSp">
        <pc:chgData name="Alexander Athienitis" userId="S::alexander.athienitis@edshed.com::2cbbe83c-bee7-4ce3-8c5e-5ea8eb612f0e" providerId="AD" clId="Web-{CFC99BFE-4B3C-406A-5356-6C1DDF5B0CB2}" dt="2025-02-07T11:59:31.494" v="46" actId="20577"/>
        <pc:sldMkLst>
          <pc:docMk/>
          <pc:sldMk cId="3507401668" sldId="275"/>
        </pc:sldMkLst>
        <pc:spChg chg="mod">
          <ac:chgData name="Alexander Athienitis" userId="S::alexander.athienitis@edshed.com::2cbbe83c-bee7-4ce3-8c5e-5ea8eb612f0e" providerId="AD" clId="Web-{CFC99BFE-4B3C-406A-5356-6C1DDF5B0CB2}" dt="2025-02-07T11:59:14.056" v="22" actId="20577"/>
          <ac:spMkLst>
            <pc:docMk/>
            <pc:sldMk cId="3507401668" sldId="275"/>
            <ac:spMk id="29" creationId="{8CF0A986-0BE3-ACCB-5F57-70E48EF83CDC}"/>
          </ac:spMkLst>
        </pc:spChg>
        <pc:spChg chg="mod">
          <ac:chgData name="Alexander Athienitis" userId="S::alexander.athienitis@edshed.com::2cbbe83c-bee7-4ce3-8c5e-5ea8eb612f0e" providerId="AD" clId="Web-{CFC99BFE-4B3C-406A-5356-6C1DDF5B0CB2}" dt="2025-02-07T11:59:31.494" v="46" actId="20577"/>
          <ac:spMkLst>
            <pc:docMk/>
            <pc:sldMk cId="3507401668" sldId="275"/>
            <ac:spMk id="35" creationId="{332BEC5A-61A9-B69F-44B3-363EB3FABA07}"/>
          </ac:spMkLst>
        </pc:spChg>
      </pc:sldChg>
      <pc:sldChg chg="modSp">
        <pc:chgData name="Alexander Athienitis" userId="S::alexander.athienitis@edshed.com::2cbbe83c-bee7-4ce3-8c5e-5ea8eb612f0e" providerId="AD" clId="Web-{CFC99BFE-4B3C-406A-5356-6C1DDF5B0CB2}" dt="2025-02-07T11:58:23.727" v="19"/>
        <pc:sldMkLst>
          <pc:docMk/>
          <pc:sldMk cId="3644948960" sldId="476"/>
        </pc:sldMkLst>
        <pc:spChg chg="mod">
          <ac:chgData name="Alexander Athienitis" userId="S::alexander.athienitis@edshed.com::2cbbe83c-bee7-4ce3-8c5e-5ea8eb612f0e" providerId="AD" clId="Web-{CFC99BFE-4B3C-406A-5356-6C1DDF5B0CB2}" dt="2025-02-07T11:58:23.727" v="19"/>
          <ac:spMkLst>
            <pc:docMk/>
            <pc:sldMk cId="3644948960" sldId="476"/>
            <ac:spMk id="10" creationId="{825660B9-00BD-2998-439A-792BB7CC80D9}"/>
          </ac:spMkLst>
        </pc:spChg>
        <pc:spChg chg="mod">
          <ac:chgData name="Alexander Athienitis" userId="S::alexander.athienitis@edshed.com::2cbbe83c-bee7-4ce3-8c5e-5ea8eb612f0e" providerId="AD" clId="Web-{CFC99BFE-4B3C-406A-5356-6C1DDF5B0CB2}" dt="2025-02-07T11:57:31.038" v="2" actId="14100"/>
          <ac:spMkLst>
            <pc:docMk/>
            <pc:sldMk cId="3644948960" sldId="476"/>
            <ac:spMk id="14" creationId="{CA3F4203-A4D9-D660-0EEB-AC728A2398E9}"/>
          </ac:spMkLst>
        </pc:spChg>
      </pc:sldChg>
      <pc:sldChg chg="modSp">
        <pc:chgData name="Alexander Athienitis" userId="S::alexander.athienitis@edshed.com::2cbbe83c-bee7-4ce3-8c5e-5ea8eb612f0e" providerId="AD" clId="Web-{CFC99BFE-4B3C-406A-5356-6C1DDF5B0CB2}" dt="2025-02-07T11:57:58.664" v="17" actId="20577"/>
        <pc:sldMkLst>
          <pc:docMk/>
          <pc:sldMk cId="565788876" sldId="565"/>
        </pc:sldMkLst>
        <pc:spChg chg="mod">
          <ac:chgData name="Alexander Athienitis" userId="S::alexander.athienitis@edshed.com::2cbbe83c-bee7-4ce3-8c5e-5ea8eb612f0e" providerId="AD" clId="Web-{CFC99BFE-4B3C-406A-5356-6C1DDF5B0CB2}" dt="2025-02-07T11:57:58.664" v="17" actId="20577"/>
          <ac:spMkLst>
            <pc:docMk/>
            <pc:sldMk cId="565788876" sldId="565"/>
            <ac:spMk id="16" creationId="{D4310C80-C43C-476E-BC43-8E1A165E4F02}"/>
          </ac:spMkLst>
        </pc:spChg>
        <pc:spChg chg="mod">
          <ac:chgData name="Alexander Athienitis" userId="S::alexander.athienitis@edshed.com::2cbbe83c-bee7-4ce3-8c5e-5ea8eb612f0e" providerId="AD" clId="Web-{CFC99BFE-4B3C-406A-5356-6C1DDF5B0CB2}" dt="2025-02-07T11:57:46.741" v="11" actId="20577"/>
          <ac:spMkLst>
            <pc:docMk/>
            <pc:sldMk cId="565788876" sldId="565"/>
            <ac:spMk id="17" creationId="{AA7E6C42-33DA-4235-A433-372590EA2AB3}"/>
          </ac:spMkLst>
        </pc:spChg>
        <pc:spChg chg="mod">
          <ac:chgData name="Alexander Athienitis" userId="S::alexander.athienitis@edshed.com::2cbbe83c-bee7-4ce3-8c5e-5ea8eb612f0e" providerId="AD" clId="Web-{CFC99BFE-4B3C-406A-5356-6C1DDF5B0CB2}" dt="2025-02-07T11:57:55.929" v="16" actId="20577"/>
          <ac:spMkLst>
            <pc:docMk/>
            <pc:sldMk cId="565788876" sldId="565"/>
            <ac:spMk id="18" creationId="{687E6329-622A-49E3-9CFA-4F056EC280EF}"/>
          </ac:spMkLst>
        </pc:spChg>
      </pc:sldChg>
      <pc:sldChg chg="modSp">
        <pc:chgData name="Alexander Athienitis" userId="S::alexander.athienitis@edshed.com::2cbbe83c-bee7-4ce3-8c5e-5ea8eb612f0e" providerId="AD" clId="Web-{CFC99BFE-4B3C-406A-5356-6C1DDF5B0CB2}" dt="2025-02-07T11:58:53.540" v="20" actId="20577"/>
        <pc:sldMkLst>
          <pc:docMk/>
          <pc:sldMk cId="3378742149" sldId="584"/>
        </pc:sldMkLst>
        <pc:spChg chg="mod">
          <ac:chgData name="Alexander Athienitis" userId="S::alexander.athienitis@edshed.com::2cbbe83c-bee7-4ce3-8c5e-5ea8eb612f0e" providerId="AD" clId="Web-{CFC99BFE-4B3C-406A-5356-6C1DDF5B0CB2}" dt="2025-02-07T11:58:53.540" v="20" actId="20577"/>
          <ac:spMkLst>
            <pc:docMk/>
            <pc:sldMk cId="3378742149" sldId="584"/>
            <ac:spMk id="25" creationId="{F3CCBA51-9235-3A07-E777-2CE2EFFFACD9}"/>
          </ac:spMkLst>
        </pc:spChg>
      </pc:sldChg>
      <pc:sldChg chg="modSp">
        <pc:chgData name="Alexander Athienitis" userId="S::alexander.athienitis@edshed.com::2cbbe83c-bee7-4ce3-8c5e-5ea8eb612f0e" providerId="AD" clId="Web-{CFC99BFE-4B3C-406A-5356-6C1DDF5B0CB2}" dt="2025-02-07T11:58:08.086" v="18" actId="14100"/>
        <pc:sldMkLst>
          <pc:docMk/>
          <pc:sldMk cId="1059180930" sldId="588"/>
        </pc:sldMkLst>
        <pc:spChg chg="mod">
          <ac:chgData name="Alexander Athienitis" userId="S::alexander.athienitis@edshed.com::2cbbe83c-bee7-4ce3-8c5e-5ea8eb612f0e" providerId="AD" clId="Web-{CFC99BFE-4B3C-406A-5356-6C1DDF5B0CB2}" dt="2025-02-07T11:58:08.086" v="18" actId="14100"/>
          <ac:spMkLst>
            <pc:docMk/>
            <pc:sldMk cId="1059180930" sldId="588"/>
            <ac:spMk id="9" creationId="{91BD4A2E-17B2-C1CF-A105-61ED990EBC41}"/>
          </ac:spMkLst>
        </pc:spChg>
      </pc:sldChg>
      <pc:sldChg chg="modSp">
        <pc:chgData name="Alexander Athienitis" userId="S::alexander.athienitis@edshed.com::2cbbe83c-bee7-4ce3-8c5e-5ea8eb612f0e" providerId="AD" clId="Web-{CFC99BFE-4B3C-406A-5356-6C1DDF5B0CB2}" dt="2025-02-07T11:57:25.506" v="1" actId="20577"/>
        <pc:sldMkLst>
          <pc:docMk/>
          <pc:sldMk cId="752972843" sldId="592"/>
        </pc:sldMkLst>
        <pc:spChg chg="mod">
          <ac:chgData name="Alexander Athienitis" userId="S::alexander.athienitis@edshed.com::2cbbe83c-bee7-4ce3-8c5e-5ea8eb612f0e" providerId="AD" clId="Web-{CFC99BFE-4B3C-406A-5356-6C1DDF5B0CB2}" dt="2025-02-07T11:57:25.506" v="1" actId="20577"/>
          <ac:spMkLst>
            <pc:docMk/>
            <pc:sldMk cId="752972843" sldId="592"/>
            <ac:spMk id="25" creationId="{F3CCBA51-9235-3A07-E777-2CE2EFFFACD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dShed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77"/>
              </a:rPr>
              <a:t>2/20/25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dShed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77"/>
              </a:rPr>
              <a:t>‹#›</a:t>
            </a:fld>
            <a:endParaRPr lang="en-US" dirty="0"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77"/>
              </a:defRPr>
            </a:lvl1pPr>
          </a:lstStyle>
          <a:p>
            <a:fld id="{7AEF229B-8876-6441-8901-E5E5390D5590}" type="datetimeFigureOut">
              <a:rPr lang="en-US" smtClean="0"/>
              <a:pPr/>
              <a:t>2/20/25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77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3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97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56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17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22913-5164-9C46-9315-DB0B77EED79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5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1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2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8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words to move them to the correct box.</a:t>
            </a:r>
            <a:br>
              <a:rPr lang="en-GB" dirty="0"/>
            </a:br>
            <a:r>
              <a:rPr lang="en-GB" dirty="0"/>
              <a:t>This can be done as a whole class or allow the children some time in pairs/small groups.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60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18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67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0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1730876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2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1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62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6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5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3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4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23B41F-7C39-A2B6-4475-3BC4511DB4EF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1225A-A422-9053-4DED-767BC3F7D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3BE8E32-2B39-B15C-AAC8-33B3D08B7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6416" y="203496"/>
            <a:ext cx="8579166" cy="1038013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using sound-spelling patterns and phonemic awareness</a:t>
            </a:r>
          </a:p>
          <a:p>
            <a:pPr lvl="0"/>
            <a:r>
              <a:rPr lang="en-US" dirty="0"/>
              <a:t>To spell words with closed syllables</a:t>
            </a:r>
          </a:p>
        </p:txBody>
      </p:sp>
      <p:pic>
        <p:nvPicPr>
          <p:cNvPr id="7" name="Picture 6" descr="A yellow and grey text&#10;&#10;Description automatically generated">
            <a:extLst>
              <a:ext uri="{FF2B5EF4-FFF2-40B4-BE49-F238E27FC236}">
                <a16:creationId xmlns:a16="http://schemas.microsoft.com/office/drawing/2014/main" id="{3BE3CA92-3FCE-0992-3524-2684BA2DAF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2 Lin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7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3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5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9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fld id="{3403252C-7E3D-1749-8409-A4F8F98D5649}" type="datetime1">
              <a:rPr lang="en-GB" smtClean="0"/>
              <a:pPr/>
              <a:t>20/02/2025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221A-9EF9-69DC-3A36-287CA66E1B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270000" y="5224603"/>
            <a:ext cx="14732000" cy="312190"/>
          </a:xfrm>
        </p:spPr>
        <p:txBody>
          <a:bodyPr>
            <a:noAutofit/>
          </a:bodyPr>
          <a:lstStyle/>
          <a:p>
            <a:r>
              <a:rPr lang="en-GB" sz="1700" i="0" dirty="0">
                <a:solidFill>
                  <a:srgbClr val="181717"/>
                </a:solidFill>
                <a:effectLst/>
                <a:latin typeface="EdShed"/>
              </a:rPr>
              <a:t>To use phonic knowledge </a:t>
            </a:r>
            <a:r>
              <a:rPr lang="en-GB" sz="1700" dirty="0">
                <a:solidFill>
                  <a:srgbClr val="181717"/>
                </a:solidFill>
                <a:latin typeface="EdShed"/>
              </a:rPr>
              <a:t>of less-common</a:t>
            </a:r>
            <a:r>
              <a:rPr lang="en-GB" sz="1700" i="0" dirty="0">
                <a:solidFill>
                  <a:srgbClr val="181717"/>
                </a:solidFill>
                <a:effectLst/>
                <a:latin typeface="EdShed"/>
              </a:rPr>
              <a:t> grapheme-phoneme relationships to read and write</a:t>
            </a:r>
            <a:r>
              <a:rPr lang="en-GB" sz="1700" dirty="0">
                <a:solidFill>
                  <a:srgbClr val="181717"/>
                </a:solidFill>
                <a:latin typeface="EdShed"/>
              </a:rPr>
              <a:t> </a:t>
            </a:r>
            <a:r>
              <a:rPr lang="en-GB" sz="1700" i="0" dirty="0">
                <a:solidFill>
                  <a:srgbClr val="181717"/>
                </a:solidFill>
                <a:effectLst/>
                <a:latin typeface="EdShed"/>
              </a:rPr>
              <a:t>increasingly complex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AACD21-FC0F-1CAC-E912-598114B18E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sz="1700" dirty="0">
                <a:solidFill>
                  <a:srgbClr val="1D1C1D"/>
                </a:solidFill>
                <a:latin typeface="EdShed" pitchFamily="2" charset="77"/>
                <a:ea typeface="Sassoon Infant 2023" panose="02000503030000020003" pitchFamily="2" charset="0"/>
                <a:cs typeface="Arial" panose="020B0604020202020204" pitchFamily="34" charset="0"/>
              </a:rPr>
              <a:t>To spell words where ‘y’ sounds like /i/</a:t>
            </a:r>
            <a:endParaRPr lang="en-GB" sz="1700" dirty="0">
              <a:latin typeface="EdShed" pitchFamily="2" charset="77"/>
              <a:ea typeface="Sassoon Infant 2023" panose="02000503030000020003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230629-FA19-BC91-1022-4031A2FEB2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This week’s words: antonym, crystal, lyrics, mystery, cygnet, typical, symmetry, synchronise, Sydney, syllable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80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521BA-21CA-0842-78C9-E0FB33193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751E4-C319-15DD-7327-8ABC30CFB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write the missing words to finish the sentences?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9AD30A-406C-840A-D66D-1BC0EC610EDE}"/>
              </a:ext>
            </a:extLst>
          </p:cNvPr>
          <p:cNvSpPr/>
          <p:nvPr/>
        </p:nvSpPr>
        <p:spPr>
          <a:xfrm>
            <a:off x="2051717" y="2245444"/>
            <a:ext cx="91681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In mathematics, we were learning about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 pitchFamily="2" charset="77"/>
              </a:rPr>
              <a:t> of shapes.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0DAF6-C069-C1AA-7D11-118464D994CB}"/>
              </a:ext>
            </a:extLst>
          </p:cNvPr>
          <p:cNvSpPr/>
          <p:nvPr/>
        </p:nvSpPr>
        <p:spPr>
          <a:xfrm>
            <a:off x="2051717" y="4693064"/>
            <a:ext cx="102176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The dancers had 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 pitchFamily="2" charset="77"/>
                <a:cs typeface="Arial" panose="020B0604020202020204" pitchFamily="34" charset="0"/>
              </a:rPr>
              <a:t> their movements perfectly</a:t>
            </a:r>
            <a:r>
              <a:rPr lang="en-GB" sz="2000" dirty="0">
                <a:latin typeface="EdShed" pitchFamily="2" charset="77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F6C564-9D6D-7D22-DB7C-813CE0B11065}"/>
              </a:ext>
            </a:extLst>
          </p:cNvPr>
          <p:cNvSpPr/>
          <p:nvPr/>
        </p:nvSpPr>
        <p:spPr>
          <a:xfrm>
            <a:off x="2051717" y="5672112"/>
            <a:ext cx="10727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 pitchFamily="2" charset="77"/>
              </a:rPr>
              <a:t> is a unit of spoken words.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367F97-0BCE-A7B8-F19C-35F360ECF5CF}"/>
              </a:ext>
            </a:extLst>
          </p:cNvPr>
          <p:cNvSpPr/>
          <p:nvPr/>
        </p:nvSpPr>
        <p:spPr>
          <a:xfrm>
            <a:off x="2051717" y="6161636"/>
            <a:ext cx="10217690" cy="40011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en-GB" sz="2000" dirty="0">
                <a:latin typeface="EdShed"/>
              </a:rPr>
              <a:t>We visited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/>
              </a:rPr>
              <a:t> for a week in January.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94AE8-B664-8A54-A69E-C9AE093F9D29}"/>
              </a:ext>
            </a:extLst>
          </p:cNvPr>
          <p:cNvSpPr/>
          <p:nvPr/>
        </p:nvSpPr>
        <p:spPr>
          <a:xfrm>
            <a:off x="2051717" y="5182588"/>
            <a:ext cx="102176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 pitchFamily="2" charset="77"/>
              </a:rPr>
              <a:t> is a word with the opposite meaning.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F152B9-E9F7-3D5A-4627-4FC2A0641BE7}"/>
              </a:ext>
            </a:extLst>
          </p:cNvPr>
          <p:cNvSpPr/>
          <p:nvPr/>
        </p:nvSpPr>
        <p:spPr>
          <a:xfrm>
            <a:off x="2051717" y="4203540"/>
            <a:ext cx="10727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I love a good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 pitchFamily="2" charset="77"/>
              </a:rPr>
              <a:t> story, especially those which leave cliffhangers at the end.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188072-B089-5E39-D842-7B26B7948E32}"/>
              </a:ext>
            </a:extLst>
          </p:cNvPr>
          <p:cNvSpPr/>
          <p:nvPr/>
        </p:nvSpPr>
        <p:spPr>
          <a:xfrm>
            <a:off x="2051717" y="1755920"/>
            <a:ext cx="91681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Everyone joined in singing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EdShed" pitchFamily="2" charset="77"/>
              </a:rPr>
              <a:t>to the pop song.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EDE51-45C8-0519-D309-5687C68B670F}"/>
              </a:ext>
            </a:extLst>
          </p:cNvPr>
          <p:cNvSpPr/>
          <p:nvPr/>
        </p:nvSpPr>
        <p:spPr>
          <a:xfrm>
            <a:off x="2051717" y="2734968"/>
            <a:ext cx="1021769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dirty="0">
                <a:latin typeface="EdShed"/>
              </a:rPr>
              <a:t>On 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/>
              </a:rPr>
              <a:t> farm, there are a variety of animals, such as cows, hens and sheep.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303581-06C3-DB33-E3B8-12AA4196711C}"/>
              </a:ext>
            </a:extLst>
          </p:cNvPr>
          <p:cNvSpPr/>
          <p:nvPr/>
        </p:nvSpPr>
        <p:spPr>
          <a:xfrm>
            <a:off x="2051717" y="3224492"/>
            <a:ext cx="91681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Diamonds are a type of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 pitchFamily="2" charset="77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0F4D57-E09C-DE61-9588-40708E82DC09}"/>
              </a:ext>
            </a:extLst>
          </p:cNvPr>
          <p:cNvSpPr/>
          <p:nvPr/>
        </p:nvSpPr>
        <p:spPr>
          <a:xfrm>
            <a:off x="2051717" y="3714016"/>
            <a:ext cx="9732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 pitchFamily="2" charset="77"/>
              </a:rPr>
              <a:t> is a baby swan.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348F83F-C6E7-D4DC-05DB-1FD55418F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73202"/>
              </p:ext>
            </p:extLst>
          </p:nvPr>
        </p:nvGraphicFramePr>
        <p:xfrm>
          <a:off x="344730" y="1800950"/>
          <a:ext cx="1562987" cy="47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987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crystal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cygnet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antonym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symmetry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mystery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lyrics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synchronise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Sydney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typical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syllable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77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57D736F-B18C-D5FB-B920-D5616CE53A6C}"/>
              </a:ext>
            </a:extLst>
          </p:cNvPr>
          <p:cNvSpPr/>
          <p:nvPr/>
        </p:nvSpPr>
        <p:spPr>
          <a:xfrm>
            <a:off x="2051717" y="2245444"/>
            <a:ext cx="91681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In mathematics, we were learning about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 pitchFamily="2" charset="77"/>
              </a:rPr>
              <a:t> of shapes.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D4BFB6-0214-3089-554A-3C5666FCE1C5}"/>
              </a:ext>
            </a:extLst>
          </p:cNvPr>
          <p:cNvSpPr/>
          <p:nvPr/>
        </p:nvSpPr>
        <p:spPr>
          <a:xfrm>
            <a:off x="2051717" y="4693064"/>
            <a:ext cx="102176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The dancers had 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 pitchFamily="2" charset="77"/>
                <a:cs typeface="Arial" panose="020B0604020202020204" pitchFamily="34" charset="0"/>
              </a:rPr>
              <a:t> their movements perfectly</a:t>
            </a:r>
            <a:r>
              <a:rPr lang="en-GB" sz="2000" dirty="0">
                <a:latin typeface="EdShed" pitchFamily="2" charset="77"/>
              </a:rPr>
              <a:t>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ADDBC6E-EDCF-2EBD-D1A3-E151B4A80177}"/>
              </a:ext>
            </a:extLst>
          </p:cNvPr>
          <p:cNvSpPr/>
          <p:nvPr/>
        </p:nvSpPr>
        <p:spPr>
          <a:xfrm>
            <a:off x="2051717" y="5672112"/>
            <a:ext cx="10727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 pitchFamily="2" charset="77"/>
              </a:rPr>
              <a:t> is a unit of spoken words.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2BEC5A-61A9-B69F-44B3-363EB3FABA07}"/>
              </a:ext>
            </a:extLst>
          </p:cNvPr>
          <p:cNvSpPr/>
          <p:nvPr/>
        </p:nvSpPr>
        <p:spPr>
          <a:xfrm>
            <a:off x="2051717" y="6161636"/>
            <a:ext cx="10217690" cy="40011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en-GB" sz="2000" dirty="0">
                <a:latin typeface="EdShed"/>
              </a:rPr>
              <a:t>We visited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/>
              </a:rPr>
              <a:t> for a week in January.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087CC7C-77BB-EF4E-EF7A-C02621388C12}"/>
              </a:ext>
            </a:extLst>
          </p:cNvPr>
          <p:cNvSpPr/>
          <p:nvPr/>
        </p:nvSpPr>
        <p:spPr>
          <a:xfrm>
            <a:off x="2051717" y="5182588"/>
            <a:ext cx="102176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 pitchFamily="2" charset="77"/>
              </a:rPr>
              <a:t> is a word with the opposite meaning.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62BF1E-043F-3128-CE56-4D105001B8C2}"/>
              </a:ext>
            </a:extLst>
          </p:cNvPr>
          <p:cNvSpPr/>
          <p:nvPr/>
        </p:nvSpPr>
        <p:spPr>
          <a:xfrm>
            <a:off x="2051717" y="4203540"/>
            <a:ext cx="10727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I love a good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 pitchFamily="2" charset="77"/>
              </a:rPr>
              <a:t> story, especially those which leave cliffhangers at the end.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88A5B5-08C1-1C4A-8BD6-550E4618B629}"/>
              </a:ext>
            </a:extLst>
          </p:cNvPr>
          <p:cNvSpPr/>
          <p:nvPr/>
        </p:nvSpPr>
        <p:spPr>
          <a:xfrm>
            <a:off x="2051717" y="1755920"/>
            <a:ext cx="91681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Everyone joined in singing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EdShed" pitchFamily="2" charset="77"/>
              </a:rPr>
              <a:t>to the pop song.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F0A986-0BE3-ACCB-5F57-70E48EF83CDC}"/>
              </a:ext>
            </a:extLst>
          </p:cNvPr>
          <p:cNvSpPr/>
          <p:nvPr/>
        </p:nvSpPr>
        <p:spPr>
          <a:xfrm>
            <a:off x="2051717" y="2734968"/>
            <a:ext cx="1021769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dirty="0">
                <a:latin typeface="EdShed"/>
              </a:rPr>
              <a:t>On 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/>
              </a:rPr>
              <a:t> farm, there are a variety of animals, such as cows, hens and sheep.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8FF972-A714-2D44-FD4F-78353755FA0E}"/>
              </a:ext>
            </a:extLst>
          </p:cNvPr>
          <p:cNvSpPr/>
          <p:nvPr/>
        </p:nvSpPr>
        <p:spPr>
          <a:xfrm>
            <a:off x="2051717" y="3224492"/>
            <a:ext cx="91681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Diamonds are a type of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 pitchFamily="2" charset="77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A98B94-FA92-17AA-D7ED-C3DF79EDDBD2}"/>
              </a:ext>
            </a:extLst>
          </p:cNvPr>
          <p:cNvSpPr/>
          <p:nvPr/>
        </p:nvSpPr>
        <p:spPr>
          <a:xfrm>
            <a:off x="2051717" y="3714016"/>
            <a:ext cx="9732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r>
              <a:rPr lang="en-GB" sz="2000" dirty="0">
                <a:latin typeface="EdShed" pitchFamily="2" charset="77"/>
              </a:rPr>
              <a:t> is a baby swan.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10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27785-3850-33D2-732D-94629C94F8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0AA84-E260-2895-3FC2-36D0E2A5D9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9740B1-DCE6-46AA-C3D5-1B5050FB6A94}"/>
              </a:ext>
            </a:extLst>
          </p:cNvPr>
          <p:cNvSpPr txBox="1"/>
          <p:nvPr/>
        </p:nvSpPr>
        <p:spPr>
          <a:xfrm>
            <a:off x="5308153" y="1761353"/>
            <a:ext cx="19699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lyrics</a:t>
            </a:r>
            <a:endParaRPr lang="en-GB" sz="16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97C2A0-7596-5AA6-F33C-862E67D276A1}"/>
              </a:ext>
            </a:extLst>
          </p:cNvPr>
          <p:cNvSpPr txBox="1"/>
          <p:nvPr/>
        </p:nvSpPr>
        <p:spPr>
          <a:xfrm>
            <a:off x="6920782" y="2239998"/>
            <a:ext cx="1776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symmetry</a:t>
            </a:r>
            <a:endParaRPr lang="en-GB" sz="16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23A0A5-7CA9-88CB-CF11-C1A5963C4E11}"/>
              </a:ext>
            </a:extLst>
          </p:cNvPr>
          <p:cNvSpPr txBox="1"/>
          <p:nvPr/>
        </p:nvSpPr>
        <p:spPr>
          <a:xfrm>
            <a:off x="2768514" y="2730016"/>
            <a:ext cx="1829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typical</a:t>
            </a:r>
            <a:endParaRPr lang="en-GB" sz="16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16CD3D-FCFD-FF6F-B899-AD9813E77E72}"/>
              </a:ext>
            </a:extLst>
          </p:cNvPr>
          <p:cNvSpPr txBox="1"/>
          <p:nvPr/>
        </p:nvSpPr>
        <p:spPr>
          <a:xfrm>
            <a:off x="4698737" y="3224492"/>
            <a:ext cx="1829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crystal</a:t>
            </a:r>
            <a:endParaRPr lang="en-GB" sz="16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145747-6E10-2600-5E51-8F906D4CF8DD}"/>
              </a:ext>
            </a:extLst>
          </p:cNvPr>
          <p:cNvSpPr txBox="1"/>
          <p:nvPr/>
        </p:nvSpPr>
        <p:spPr>
          <a:xfrm>
            <a:off x="2224695" y="3707615"/>
            <a:ext cx="21984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cygnet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3CF0E2-C0F1-9082-6862-4179DD1F8D56}"/>
              </a:ext>
            </a:extLst>
          </p:cNvPr>
          <p:cNvSpPr txBox="1"/>
          <p:nvPr/>
        </p:nvSpPr>
        <p:spPr>
          <a:xfrm>
            <a:off x="3745166" y="4198588"/>
            <a:ext cx="1562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mystery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DACE00-242D-1F77-F548-A826E408741B}"/>
              </a:ext>
            </a:extLst>
          </p:cNvPr>
          <p:cNvSpPr txBox="1"/>
          <p:nvPr/>
        </p:nvSpPr>
        <p:spPr>
          <a:xfrm>
            <a:off x="4361704" y="4687596"/>
            <a:ext cx="1682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synchronise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424CB4-B03A-68AC-BD67-0313A71614C6}"/>
              </a:ext>
            </a:extLst>
          </p:cNvPr>
          <p:cNvSpPr txBox="1"/>
          <p:nvPr/>
        </p:nvSpPr>
        <p:spPr>
          <a:xfrm>
            <a:off x="2454282" y="5181182"/>
            <a:ext cx="19074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antonym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7B214B-FA61-B1F2-AE3F-47D021BEE334}"/>
              </a:ext>
            </a:extLst>
          </p:cNvPr>
          <p:cNvSpPr txBox="1"/>
          <p:nvPr/>
        </p:nvSpPr>
        <p:spPr>
          <a:xfrm>
            <a:off x="2408911" y="5677499"/>
            <a:ext cx="1829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syllable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F6BE21-3C41-1913-6E22-82E089DB7850}"/>
              </a:ext>
            </a:extLst>
          </p:cNvPr>
          <p:cNvSpPr txBox="1"/>
          <p:nvPr/>
        </p:nvSpPr>
        <p:spPr>
          <a:xfrm>
            <a:off x="3172716" y="6161636"/>
            <a:ext cx="21984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Sydney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9FD4D2-F97B-5457-561B-CC1E8E7F6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03199"/>
              </p:ext>
            </p:extLst>
          </p:nvPr>
        </p:nvGraphicFramePr>
        <p:xfrm>
          <a:off x="344730" y="1800950"/>
          <a:ext cx="1562987" cy="47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987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crystal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cygnet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antonym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symmetry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mystery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lyrics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synchronise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Sydney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typical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syllable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40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  <a:ea typeface="Sassoon Infant 2023" panose="02000503030000020003" pitchFamily="2" charset="0"/>
              </a:rPr>
              <a:t>2.11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9BF13-CE4E-BFF2-B5F9-8409D9C808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77"/>
                <a:ea typeface="Sassoon Infant 2023" panose="02000503030000020003" pitchFamily="2" charset="0"/>
              </a:rPr>
              <a:t>Write a sentence about the pictures below. </a:t>
            </a:r>
          </a:p>
          <a:p>
            <a:r>
              <a:rPr lang="en-GB" dirty="0">
                <a:solidFill>
                  <a:schemeClr val="tx1"/>
                </a:solidFill>
                <a:latin typeface="EdShed" pitchFamily="2" charset="77"/>
                <a:ea typeface="Sassoon Infant 2023" panose="02000503030000020003" pitchFamily="2" charset="0"/>
              </a:rPr>
              <a:t>Remember to include the word in your sentence.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17F97C-A4B6-6498-F79B-C95E5873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EdShed" pitchFamily="2" charset="77"/>
              </a:rPr>
              <a:t>In a Sentence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7F13B6E-EAAC-0BC0-1018-667F529378A4}"/>
              </a:ext>
            </a:extLst>
          </p:cNvPr>
          <p:cNvGrpSpPr/>
          <p:nvPr/>
        </p:nvGrpSpPr>
        <p:grpSpPr>
          <a:xfrm>
            <a:off x="630742" y="3350635"/>
            <a:ext cx="5224195" cy="557260"/>
            <a:chOff x="1398518" y="5455244"/>
            <a:chExt cx="4761946" cy="55726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DEBB6FB-3EA1-F05D-15AD-6EEE6A4779B7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AA89176-98C0-A4DB-7D12-F081A354B8DA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6DA33DB-F926-BE2C-B6D7-7F8632BBFCD6}"/>
              </a:ext>
            </a:extLst>
          </p:cNvPr>
          <p:cNvSpPr txBox="1"/>
          <p:nvPr/>
        </p:nvSpPr>
        <p:spPr>
          <a:xfrm>
            <a:off x="539111" y="2050347"/>
            <a:ext cx="1185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  <a:ea typeface="OpenDyslexic" charset="0"/>
                <a:cs typeface="Arial" panose="020B0604020202020204" pitchFamily="34" charset="0"/>
              </a:rPr>
              <a:t>crystal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1E6B9A-99E9-6709-9513-2BC0771FAF26}"/>
              </a:ext>
            </a:extLst>
          </p:cNvPr>
          <p:cNvGrpSpPr/>
          <p:nvPr/>
        </p:nvGrpSpPr>
        <p:grpSpPr>
          <a:xfrm>
            <a:off x="6395241" y="3350635"/>
            <a:ext cx="5224195" cy="557260"/>
            <a:chOff x="1398518" y="5455244"/>
            <a:chExt cx="4761946" cy="55726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0F58076-468D-A585-367B-B65264FA3CBD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2797DB-8AED-9DD1-689B-3B0DC6C069B9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2715F9E-AAD6-D973-A64D-EFE437EF57AB}"/>
              </a:ext>
            </a:extLst>
          </p:cNvPr>
          <p:cNvSpPr txBox="1"/>
          <p:nvPr/>
        </p:nvSpPr>
        <p:spPr>
          <a:xfrm>
            <a:off x="6303610" y="2050347"/>
            <a:ext cx="1200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  <a:ea typeface="Sassoon Infant 2023" panose="02000503030000020003" pitchFamily="2" charset="0"/>
                <a:cs typeface="OpenDyslexic" charset="0"/>
              </a:rPr>
              <a:t>cygnet</a:t>
            </a:r>
            <a:endParaRPr lang="en-GB" sz="2800" baseline="0" dirty="0">
              <a:latin typeface="EdShed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FF6B71-4918-8E3C-F6EE-F1A2E564338F}"/>
              </a:ext>
            </a:extLst>
          </p:cNvPr>
          <p:cNvGrpSpPr/>
          <p:nvPr/>
        </p:nvGrpSpPr>
        <p:grpSpPr>
          <a:xfrm>
            <a:off x="630742" y="5771106"/>
            <a:ext cx="5224195" cy="557260"/>
            <a:chOff x="1398518" y="5455244"/>
            <a:chExt cx="4761946" cy="55726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863C9A1-F45F-4E1F-EFB9-7709B509016E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87E34CB-2E97-E88B-4876-3FBAA2F7A12B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56F5640-C4A9-319D-2C09-98DAD61CCE90}"/>
              </a:ext>
            </a:extLst>
          </p:cNvPr>
          <p:cNvSpPr txBox="1"/>
          <p:nvPr/>
        </p:nvSpPr>
        <p:spPr>
          <a:xfrm>
            <a:off x="539111" y="4470818"/>
            <a:ext cx="1372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  <a:ea typeface="Sassoon Infant 2023" panose="02000503030000020003" pitchFamily="2" charset="0"/>
                <a:cs typeface="OpenDyslexic" charset="0"/>
              </a:rPr>
              <a:t>mystery</a:t>
            </a:r>
            <a:endParaRPr lang="en-GB" sz="2800" baseline="0" dirty="0">
              <a:latin typeface="EdShed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B3C8CF1-A4D5-AB27-A05D-FE4303FF293B}"/>
              </a:ext>
            </a:extLst>
          </p:cNvPr>
          <p:cNvGrpSpPr/>
          <p:nvPr/>
        </p:nvGrpSpPr>
        <p:grpSpPr>
          <a:xfrm>
            <a:off x="6395241" y="5771106"/>
            <a:ext cx="5224195" cy="557260"/>
            <a:chOff x="1398518" y="5455244"/>
            <a:chExt cx="4761946" cy="55726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65BDC94-DF61-0600-ED0A-AD9D4FFB142E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156D727-2C4D-15A2-3B96-EAB726F74DD6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594A1F8-A4DE-DFAB-E6B3-066F7FD7B853}"/>
              </a:ext>
            </a:extLst>
          </p:cNvPr>
          <p:cNvSpPr txBox="1"/>
          <p:nvPr/>
        </p:nvSpPr>
        <p:spPr>
          <a:xfrm>
            <a:off x="6303610" y="4470818"/>
            <a:ext cx="167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  <a:ea typeface="Sassoon Infant 2023" panose="02000503030000020003" pitchFamily="2" charset="0"/>
                <a:cs typeface="OpenDyslexic" charset="0"/>
              </a:rPr>
              <a:t>symmetry</a:t>
            </a:r>
            <a:endParaRPr lang="en-GB" sz="2800" baseline="0" dirty="0">
              <a:latin typeface="EdShed" pitchFamily="2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E964815-EFED-EE31-2951-AE9B56AE5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031" y="1823138"/>
            <a:ext cx="396896" cy="103969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3CE56EF-111C-6C37-A029-A708390DD8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86332" y="1871982"/>
            <a:ext cx="923734" cy="130589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F88302BF-F4D5-CBB8-4FA9-00CD98B16FEA}"/>
              </a:ext>
            </a:extLst>
          </p:cNvPr>
          <p:cNvGrpSpPr/>
          <p:nvPr/>
        </p:nvGrpSpPr>
        <p:grpSpPr>
          <a:xfrm>
            <a:off x="10905131" y="4161811"/>
            <a:ext cx="686136" cy="1112513"/>
            <a:chOff x="10249542" y="4021602"/>
            <a:chExt cx="1332858" cy="2161120"/>
          </a:xfrm>
        </p:grpSpPr>
        <p:sp>
          <p:nvSpPr>
            <p:cNvPr id="52" name="Isosceles Triangle 34">
              <a:extLst>
                <a:ext uri="{FF2B5EF4-FFF2-40B4-BE49-F238E27FC236}">
                  <a16:creationId xmlns:a16="http://schemas.microsoft.com/office/drawing/2014/main" id="{124C0747-84E5-7C14-4F53-DF209C0ECC3D}"/>
                </a:ext>
              </a:extLst>
            </p:cNvPr>
            <p:cNvSpPr/>
            <p:nvPr/>
          </p:nvSpPr>
          <p:spPr>
            <a:xfrm>
              <a:off x="10249542" y="4481016"/>
              <a:ext cx="1332858" cy="1149016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E49DF3-A4E8-D92D-D490-71515C18DC38}"/>
                </a:ext>
              </a:extLst>
            </p:cNvPr>
            <p:cNvCxnSpPr>
              <a:cxnSpLocks/>
            </p:cNvCxnSpPr>
            <p:nvPr/>
          </p:nvCxnSpPr>
          <p:spPr>
            <a:xfrm>
              <a:off x="10915650" y="4021602"/>
              <a:ext cx="321" cy="216112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Picture 53" descr="A yellow and blue magnifying glass&#10;&#10;Description automatically generated">
            <a:extLst>
              <a:ext uri="{FF2B5EF4-FFF2-40B4-BE49-F238E27FC236}">
                <a16:creationId xmlns:a16="http://schemas.microsoft.com/office/drawing/2014/main" id="{F68AB33B-A49C-104C-96F8-86933598D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364" y="4274177"/>
            <a:ext cx="892909" cy="9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  <a:ea typeface="Sassoon Infant 2023" panose="02000503030000020003" pitchFamily="2" charset="0"/>
              </a:rPr>
              <a:t>2.12</a:t>
            </a:r>
            <a:endParaRPr lang="en-US" sz="1400" dirty="0">
              <a:latin typeface="EdShed" pitchFamily="2" charset="77"/>
              <a:ea typeface="Sassoon Infant 2023" panose="02000503030000020003" pitchFamily="2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D9D56AA-BAD8-D461-973C-10E0DDD995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  <a:latin typeface="EdShed" pitchFamily="2" charset="0"/>
              </a:rPr>
              <a:t>Read the sentences and replace the 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  <a:latin typeface="EdShed" pitchFamily="2" charset="0"/>
              </a:rPr>
              <a:t>missing word with one of the blue words.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F31FD6-0614-268D-D440-342D1A5E1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EdShed" pitchFamily="2" charset="77"/>
              </a:rPr>
              <a:t>Missing Words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A08EF2-6E12-5DCA-B376-F93354C4330A}"/>
              </a:ext>
            </a:extLst>
          </p:cNvPr>
          <p:cNvSpPr txBox="1"/>
          <p:nvPr/>
        </p:nvSpPr>
        <p:spPr>
          <a:xfrm>
            <a:off x="8050578" y="1796390"/>
            <a:ext cx="10535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typical</a:t>
            </a:r>
            <a:endParaRPr lang="en-GB" sz="240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45780-F5C6-76F2-89F0-F17397C4CDED}"/>
              </a:ext>
            </a:extLst>
          </p:cNvPr>
          <p:cNvSpPr txBox="1"/>
          <p:nvPr/>
        </p:nvSpPr>
        <p:spPr>
          <a:xfrm>
            <a:off x="9831715" y="1796390"/>
            <a:ext cx="16654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synchronise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5EC8A8-4DD0-06B7-0365-658C8D393DF9}"/>
              </a:ext>
            </a:extLst>
          </p:cNvPr>
          <p:cNvSpPr txBox="1"/>
          <p:nvPr/>
        </p:nvSpPr>
        <p:spPr>
          <a:xfrm>
            <a:off x="733414" y="1796390"/>
            <a:ext cx="112485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syllable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8F2DA3-9CF8-0E4D-768E-CC0B5426B3B1}"/>
              </a:ext>
            </a:extLst>
          </p:cNvPr>
          <p:cNvSpPr txBox="1"/>
          <p:nvPr/>
        </p:nvSpPr>
        <p:spPr>
          <a:xfrm>
            <a:off x="2585852" y="1796390"/>
            <a:ext cx="13063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antonym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67206B-03C2-65D2-ADF0-D156518F64D0}"/>
              </a:ext>
            </a:extLst>
          </p:cNvPr>
          <p:cNvSpPr txBox="1"/>
          <p:nvPr/>
        </p:nvSpPr>
        <p:spPr>
          <a:xfrm>
            <a:off x="4619815" y="1796390"/>
            <a:ext cx="11249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Sydney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730087-B549-5F68-B356-59EEC3D2D44B}"/>
              </a:ext>
            </a:extLst>
          </p:cNvPr>
          <p:cNvSpPr txBox="1"/>
          <p:nvPr/>
        </p:nvSpPr>
        <p:spPr>
          <a:xfrm>
            <a:off x="6472317" y="1796390"/>
            <a:ext cx="85068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lyrics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511449-34B9-65D6-B1E3-17BE1BDFA1E2}"/>
              </a:ext>
            </a:extLst>
          </p:cNvPr>
          <p:cNvSpPr txBox="1"/>
          <p:nvPr/>
        </p:nvSpPr>
        <p:spPr>
          <a:xfrm>
            <a:off x="327128" y="2027222"/>
            <a:ext cx="11537738" cy="45704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en-GB" sz="2400" kern="1200" dirty="0">
                <a:effectLst/>
                <a:latin typeface="EdShed" pitchFamily="2" charset="77"/>
                <a:ea typeface="+mn-ea"/>
                <a:cs typeface="+mn-cs"/>
              </a:rPr>
              <a:t>We wanted to 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 pitchFamily="2" charset="77"/>
                <a:ea typeface="+mn-ea"/>
                <a:cs typeface="+mn-cs"/>
              </a:rPr>
              <a:t> our watches so we could meet at the right time.</a:t>
            </a:r>
            <a:endParaRPr lang="en-GB" sz="2400" dirty="0">
              <a:latin typeface="EdShed" pitchFamily="2" charset="77"/>
            </a:endParaRPr>
          </a:p>
          <a:p>
            <a:pPr>
              <a:lnSpc>
                <a:spcPct val="250000"/>
              </a:lnSpc>
            </a:pPr>
            <a:r>
              <a:rPr lang="en-GB" sz="2400" kern="1200" dirty="0">
                <a:effectLst/>
                <a:latin typeface="EdShed"/>
              </a:rPr>
              <a:t>‘Different’ is an 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/>
              </a:rPr>
              <a:t> for the word 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/>
              </a:rPr>
              <a:t>.</a:t>
            </a:r>
            <a:endParaRPr lang="en-GB" sz="2400" dirty="0">
              <a:latin typeface="EdShed"/>
            </a:endParaRPr>
          </a:p>
          <a:p>
            <a:pPr>
              <a:lnSpc>
                <a:spcPct val="250000"/>
              </a:lnSpc>
            </a:pPr>
            <a:r>
              <a:rPr lang="en-GB" sz="2400" dirty="0">
                <a:latin typeface="EdShed" pitchFamily="2" charset="77"/>
                <a:ea typeface="OpenDyslexic" charset="0"/>
                <a:cs typeface="OpenDyslexic" charset="0"/>
              </a:rPr>
              <a:t>The word ‘bird’ has one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 ____________</a:t>
            </a:r>
            <a:r>
              <a:rPr lang="en-GB" sz="2400" kern="1200" dirty="0">
                <a:effectLst/>
                <a:latin typeface="EdShed" pitchFamily="2" charset="77"/>
                <a:ea typeface="+mn-ea"/>
                <a:cs typeface="+mn-cs"/>
              </a:rPr>
              <a:t> in it</a:t>
            </a:r>
            <a:r>
              <a:rPr lang="en-GB" sz="2400" dirty="0">
                <a:latin typeface="EdShed" pitchFamily="2" charset="77"/>
                <a:ea typeface="OpenDyslexic" charset="0"/>
                <a:cs typeface="OpenDyslexic" charset="0"/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en-GB" sz="2400" dirty="0">
                <a:latin typeface="EdShed" pitchFamily="2" charset="77"/>
                <a:ea typeface="OpenDyslexic" charset="0"/>
                <a:cs typeface="OpenDyslexic" charset="0"/>
              </a:rPr>
              <a:t>I wrote the 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 pitchFamily="2" charset="77"/>
                <a:ea typeface="+mn-ea"/>
                <a:cs typeface="+mn-cs"/>
              </a:rPr>
              <a:t> and my friend wrote the music to our first song.</a:t>
            </a:r>
            <a:endParaRPr lang="en-GB" sz="2400" dirty="0">
              <a:latin typeface="EdShed" pitchFamily="2" charset="77"/>
            </a:endParaRPr>
          </a:p>
          <a:p>
            <a:pPr>
              <a:lnSpc>
                <a:spcPct val="250000"/>
              </a:lnSpc>
            </a:pPr>
            <a:r>
              <a:rPr lang="en-GB" sz="2400" dirty="0">
                <a:latin typeface="EdShed" pitchFamily="2" charset="77"/>
              </a:rPr>
              <a:t>My friend moved to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 ____________</a:t>
            </a:r>
            <a:r>
              <a:rPr lang="en-GB" sz="2400" kern="1200" dirty="0">
                <a:effectLst/>
                <a:latin typeface="EdShed" pitchFamily="2" charset="77"/>
                <a:ea typeface="+mn-ea"/>
                <a:cs typeface="+mn-cs"/>
              </a:rPr>
              <a:t> last year.</a:t>
            </a:r>
            <a:endParaRPr lang="en-GB" sz="2400" dirty="0">
              <a:latin typeface="EdShed" pitchFamily="2" charset="77"/>
              <a:ea typeface="OpenDyslexic" charset="0"/>
              <a:cs typeface="OpenDyslex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42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  <a:ea typeface="Sassoon Infant 2023" panose="02000503030000020003" pitchFamily="2" charset="0"/>
              </a:rPr>
              <a:t>2.13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51947A0-EF62-BCB5-78B6-F8C9D1636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EdShed" pitchFamily="2" charset="77"/>
              </a:rPr>
              <a:t>In a Sentence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D88E74-2F08-BB95-A83D-D5FDD28EC0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18C44F-7527-0818-44AE-C79D03F23103}"/>
              </a:ext>
            </a:extLst>
          </p:cNvPr>
          <p:cNvGrpSpPr/>
          <p:nvPr/>
        </p:nvGrpSpPr>
        <p:grpSpPr>
          <a:xfrm>
            <a:off x="630742" y="3350635"/>
            <a:ext cx="5224195" cy="557260"/>
            <a:chOff x="1398518" y="5455244"/>
            <a:chExt cx="4761946" cy="55726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259334F-2489-C938-477C-217ED5E69820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F930E84-F0B7-F5AC-CB3F-F2D16A42907D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1945EE5-882C-0953-2C2B-3F4C4A14EF50}"/>
              </a:ext>
            </a:extLst>
          </p:cNvPr>
          <p:cNvSpPr txBox="1"/>
          <p:nvPr/>
        </p:nvSpPr>
        <p:spPr>
          <a:xfrm>
            <a:off x="539111" y="2050347"/>
            <a:ext cx="1185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  <a:ea typeface="OpenDyslexic" charset="0"/>
                <a:cs typeface="Arial" panose="020B0604020202020204" pitchFamily="34" charset="0"/>
              </a:rPr>
              <a:t>crystal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9F0D18-AC56-2FFC-C852-AB22D83A5CAA}"/>
              </a:ext>
            </a:extLst>
          </p:cNvPr>
          <p:cNvSpPr txBox="1"/>
          <p:nvPr/>
        </p:nvSpPr>
        <p:spPr>
          <a:xfrm>
            <a:off x="572563" y="2840007"/>
            <a:ext cx="539230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Sassoon Infant 2023" panose="02000503030000020003" pitchFamily="2" charset="0"/>
                <a:cs typeface="OpenDyslexic" charset="0"/>
              </a:rPr>
              <a:t>The spikey, blue </a:t>
            </a:r>
            <a:r>
              <a:rPr lang="en-GB" sz="2400" dirty="0">
                <a:latin typeface="EdShed" pitchFamily="2" charset="77"/>
                <a:ea typeface="Sassoon Infant 2023" panose="02000503030000020003" pitchFamily="2" charset="0"/>
                <a:cs typeface="Arial" panose="020B0604020202020204" pitchFamily="34" charset="0"/>
              </a:rPr>
              <a:t>crystal 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Sassoon Infant 2023" panose="02000503030000020003" pitchFamily="2" charset="0"/>
                <a:cs typeface="Arial" panose="020B0604020202020204" pitchFamily="34" charset="0"/>
              </a:rPr>
              <a:t>sparkled in the torchlight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Sassoon Infant 2023" panose="02000503030000020003" pitchFamily="2" charset="0"/>
                <a:cs typeface="OpenDyslexic" charset="0"/>
              </a:rPr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853ED9-4218-F186-4365-DE7479ADAC23}"/>
              </a:ext>
            </a:extLst>
          </p:cNvPr>
          <p:cNvGrpSpPr/>
          <p:nvPr/>
        </p:nvGrpSpPr>
        <p:grpSpPr>
          <a:xfrm>
            <a:off x="6395241" y="3350635"/>
            <a:ext cx="5224195" cy="557260"/>
            <a:chOff x="1398518" y="5455244"/>
            <a:chExt cx="4761946" cy="55726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BDBB241-A0FC-600C-0B00-35572782A22F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2B097EF-0A69-14ED-7620-2F9C31679B7B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FFF78B7-EB42-712D-6070-1C2B4A7523EE}"/>
              </a:ext>
            </a:extLst>
          </p:cNvPr>
          <p:cNvSpPr txBox="1"/>
          <p:nvPr/>
        </p:nvSpPr>
        <p:spPr>
          <a:xfrm>
            <a:off x="6303610" y="2050347"/>
            <a:ext cx="1200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  <a:ea typeface="Sassoon Infant 2023" panose="02000503030000020003" pitchFamily="2" charset="0"/>
                <a:cs typeface="OpenDyslexic" charset="0"/>
              </a:rPr>
              <a:t>cygnet</a:t>
            </a:r>
            <a:endParaRPr lang="en-GB" sz="2800" baseline="0" dirty="0">
              <a:latin typeface="EdShed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C4C876-4341-A2BE-6C8A-B7C1CBA325E6}"/>
              </a:ext>
            </a:extLst>
          </p:cNvPr>
          <p:cNvSpPr txBox="1"/>
          <p:nvPr/>
        </p:nvSpPr>
        <p:spPr>
          <a:xfrm>
            <a:off x="6337063" y="2840007"/>
            <a:ext cx="5296416" cy="1148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Sassoon Infant 2023" panose="02000503030000020003" pitchFamily="2" charset="0"/>
              </a:rPr>
              <a:t>The fluffy, grey </a:t>
            </a:r>
            <a:r>
              <a:rPr lang="en-GB" sz="2400" dirty="0">
                <a:latin typeface="EdShed" pitchFamily="2" charset="77"/>
                <a:ea typeface="Sassoon Infant 2023" panose="02000503030000020003" pitchFamily="2" charset="0"/>
              </a:rPr>
              <a:t>cygnet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Sassoon Infant 2023" panose="02000503030000020003" pitchFamily="2" charset="0"/>
              </a:rPr>
              <a:t> swam across the lake</a:t>
            </a:r>
            <a:r>
              <a:rPr lang="en-GB" sz="2400" dirty="0">
                <a:solidFill>
                  <a:srgbClr val="000000"/>
                </a:solidFill>
                <a:latin typeface="EdShed" pitchFamily="2" charset="77"/>
                <a:ea typeface="Sassoon Infant 2023" panose="02000503030000020003" pitchFamily="2" charset="0"/>
              </a:rPr>
              <a:t>.</a:t>
            </a:r>
            <a:endParaRPr lang="en-GB" sz="2400" dirty="0">
              <a:solidFill>
                <a:srgbClr val="FF3760"/>
              </a:solidFill>
              <a:latin typeface="EdShed" pitchFamily="2" charset="77"/>
              <a:ea typeface="Sassoon Infant 2023" panose="02000503030000020003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252A919-2A92-70C0-9FE1-69A5CC90206A}"/>
              </a:ext>
            </a:extLst>
          </p:cNvPr>
          <p:cNvGrpSpPr/>
          <p:nvPr/>
        </p:nvGrpSpPr>
        <p:grpSpPr>
          <a:xfrm>
            <a:off x="630742" y="5771106"/>
            <a:ext cx="5224195" cy="557260"/>
            <a:chOff x="1398518" y="5455244"/>
            <a:chExt cx="4761946" cy="5572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C1E9C99-B2FD-A86F-CDAF-A4B80A671DC5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1E66A27-94D2-78B9-C276-4BDF0A1A6A74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1D0D151-5B1D-BDF9-EB03-0C69EA8879E3}"/>
              </a:ext>
            </a:extLst>
          </p:cNvPr>
          <p:cNvSpPr txBox="1"/>
          <p:nvPr/>
        </p:nvSpPr>
        <p:spPr>
          <a:xfrm>
            <a:off x="539111" y="4470818"/>
            <a:ext cx="1372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  <a:ea typeface="Sassoon Infant 2023" panose="02000503030000020003" pitchFamily="2" charset="0"/>
                <a:cs typeface="OpenDyslexic" charset="0"/>
              </a:rPr>
              <a:t>mystery</a:t>
            </a:r>
            <a:endParaRPr lang="en-GB" sz="2800" baseline="0" dirty="0">
              <a:latin typeface="EdShed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732D40-61F8-6D8E-14F5-5B8DD55E7ECE}"/>
              </a:ext>
            </a:extLst>
          </p:cNvPr>
          <p:cNvSpPr txBox="1"/>
          <p:nvPr/>
        </p:nvSpPr>
        <p:spPr>
          <a:xfrm>
            <a:off x="572563" y="5260478"/>
            <a:ext cx="514924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Sassoon Infant 2023" panose="02000503030000020003" pitchFamily="2" charset="0"/>
              </a:rPr>
              <a:t>The </a:t>
            </a:r>
            <a:r>
              <a:rPr lang="en-GB" sz="2400" dirty="0">
                <a:latin typeface="EdShed" pitchFamily="2" charset="77"/>
                <a:ea typeface="Sassoon Infant 2023" panose="02000503030000020003" pitchFamily="2" charset="0"/>
              </a:rPr>
              <a:t>mystery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Sassoon Infant 2023" panose="02000503030000020003" pitchFamily="2" charset="0"/>
              </a:rPr>
              <a:t> of who stole the diamonds is still unsolved.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5F994CD-A202-424C-7930-E6932AB9D4FC}"/>
              </a:ext>
            </a:extLst>
          </p:cNvPr>
          <p:cNvGrpSpPr/>
          <p:nvPr/>
        </p:nvGrpSpPr>
        <p:grpSpPr>
          <a:xfrm>
            <a:off x="6395241" y="5771106"/>
            <a:ext cx="5224195" cy="557260"/>
            <a:chOff x="1398518" y="5455244"/>
            <a:chExt cx="4761946" cy="55726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2FD2D77-9749-75DB-0D45-E1C3A2DEEE15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545524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340B9DA-08B1-6EC8-FA12-441E53CCA12B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18" y="6012504"/>
              <a:ext cx="47619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2EF38D2-FABA-577A-36C4-32F381B69DD0}"/>
              </a:ext>
            </a:extLst>
          </p:cNvPr>
          <p:cNvSpPr txBox="1"/>
          <p:nvPr/>
        </p:nvSpPr>
        <p:spPr>
          <a:xfrm>
            <a:off x="6303610" y="4470818"/>
            <a:ext cx="167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77"/>
                <a:ea typeface="Sassoon Infant 2023" panose="02000503030000020003" pitchFamily="2" charset="0"/>
                <a:cs typeface="OpenDyslexic" charset="0"/>
              </a:rPr>
              <a:t>symmetry</a:t>
            </a:r>
            <a:endParaRPr lang="en-GB" sz="2800" baseline="0" dirty="0">
              <a:latin typeface="EdShed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05F21B2-9ABF-D004-0FCD-3CC3F58E6853}"/>
              </a:ext>
            </a:extLst>
          </p:cNvPr>
          <p:cNvSpPr txBox="1"/>
          <p:nvPr/>
        </p:nvSpPr>
        <p:spPr>
          <a:xfrm>
            <a:off x="6337062" y="5260478"/>
            <a:ext cx="528237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Sassoon Infant 2023" panose="02000503030000020003" pitchFamily="2" charset="0"/>
                <a:cs typeface="OpenDyslexic" charset="0"/>
              </a:rPr>
              <a:t>There was a line of </a:t>
            </a:r>
            <a:r>
              <a:rPr lang="en-GB" sz="2400" dirty="0">
                <a:latin typeface="EdShed" pitchFamily="2" charset="77"/>
                <a:ea typeface="Sassoon Infant 2023" panose="02000503030000020003" pitchFamily="2" charset="0"/>
                <a:cs typeface="OpenDyslexic" charset="0"/>
              </a:rPr>
              <a:t>symmetry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  <a:ea typeface="Sassoon Infant 2023" panose="02000503030000020003" pitchFamily="2" charset="0"/>
                <a:cs typeface="OpenDyslexic" charset="0"/>
              </a:rPr>
              <a:t> down the middle of the triangle.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C358813-5F8E-3FF8-D57B-8D0A71003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031" y="1823138"/>
            <a:ext cx="396896" cy="103969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589B8A4-D70D-4787-8F77-B78D2C9F65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86332" y="1871982"/>
            <a:ext cx="923734" cy="1305892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8E286A30-3C6C-7368-ABF6-A7214B56233F}"/>
              </a:ext>
            </a:extLst>
          </p:cNvPr>
          <p:cNvGrpSpPr/>
          <p:nvPr/>
        </p:nvGrpSpPr>
        <p:grpSpPr>
          <a:xfrm>
            <a:off x="10905131" y="4161811"/>
            <a:ext cx="686136" cy="1112513"/>
            <a:chOff x="10249542" y="4021602"/>
            <a:chExt cx="1332858" cy="2161120"/>
          </a:xfrm>
        </p:grpSpPr>
        <p:sp>
          <p:nvSpPr>
            <p:cNvPr id="56" name="Isosceles Triangle 34">
              <a:extLst>
                <a:ext uri="{FF2B5EF4-FFF2-40B4-BE49-F238E27FC236}">
                  <a16:creationId xmlns:a16="http://schemas.microsoft.com/office/drawing/2014/main" id="{4A762FC6-E837-6F8E-19D5-0D2698AED677}"/>
                </a:ext>
              </a:extLst>
            </p:cNvPr>
            <p:cNvSpPr/>
            <p:nvPr/>
          </p:nvSpPr>
          <p:spPr>
            <a:xfrm>
              <a:off x="10249542" y="4481016"/>
              <a:ext cx="1332858" cy="1149016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A0824CB-DDEA-728F-E5FD-CFA3F7A59008}"/>
                </a:ext>
              </a:extLst>
            </p:cNvPr>
            <p:cNvCxnSpPr>
              <a:cxnSpLocks/>
            </p:cNvCxnSpPr>
            <p:nvPr/>
          </p:nvCxnSpPr>
          <p:spPr>
            <a:xfrm>
              <a:off x="10915650" y="4021602"/>
              <a:ext cx="321" cy="216112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58" descr="A yellow and blue magnifying glass&#10;&#10;Description automatically generated">
            <a:extLst>
              <a:ext uri="{FF2B5EF4-FFF2-40B4-BE49-F238E27FC236}">
                <a16:creationId xmlns:a16="http://schemas.microsoft.com/office/drawing/2014/main" id="{D8928B2C-DBB4-641A-1E06-BC412274B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364" y="4274177"/>
            <a:ext cx="892909" cy="9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/>
      <p:bldP spid="47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  <a:ea typeface="Sassoon Infant 2023" panose="02000503030000020003" pitchFamily="2" charset="0"/>
              </a:rPr>
              <a:t>2.14</a:t>
            </a:r>
            <a:endParaRPr lang="en-US" sz="1400" dirty="0">
              <a:latin typeface="EdShed" pitchFamily="2" charset="77"/>
              <a:ea typeface="Sassoon Infant 2023" panose="02000503030000020003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AADF9B-DDCD-CC8D-39AF-1525BD37DA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EdShed" pitchFamily="2" charset="77"/>
              </a:rPr>
              <a:t>Missing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7CAA17-2455-2B3A-78E9-10F6B8EF32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0216F-BF71-5C7C-6195-309C5C16ECD7}"/>
              </a:ext>
            </a:extLst>
          </p:cNvPr>
          <p:cNvSpPr txBox="1"/>
          <p:nvPr/>
        </p:nvSpPr>
        <p:spPr>
          <a:xfrm>
            <a:off x="8050578" y="1796390"/>
            <a:ext cx="10535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typical</a:t>
            </a:r>
            <a:endParaRPr lang="en-GB" sz="240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04251-635D-1258-25D3-F810792C46A0}"/>
              </a:ext>
            </a:extLst>
          </p:cNvPr>
          <p:cNvSpPr txBox="1"/>
          <p:nvPr/>
        </p:nvSpPr>
        <p:spPr>
          <a:xfrm>
            <a:off x="9831715" y="1796390"/>
            <a:ext cx="16654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synchronise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80F999-C182-DCAB-A8FF-0682370B7178}"/>
              </a:ext>
            </a:extLst>
          </p:cNvPr>
          <p:cNvSpPr txBox="1"/>
          <p:nvPr/>
        </p:nvSpPr>
        <p:spPr>
          <a:xfrm>
            <a:off x="733414" y="1796390"/>
            <a:ext cx="112485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syllable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F48B43-8BA0-5E62-4F36-BE1899940BE6}"/>
              </a:ext>
            </a:extLst>
          </p:cNvPr>
          <p:cNvSpPr txBox="1"/>
          <p:nvPr/>
        </p:nvSpPr>
        <p:spPr>
          <a:xfrm>
            <a:off x="2585852" y="1796390"/>
            <a:ext cx="13063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antonym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5EFC63-F7E1-B846-91FC-9583080C1848}"/>
              </a:ext>
            </a:extLst>
          </p:cNvPr>
          <p:cNvSpPr txBox="1"/>
          <p:nvPr/>
        </p:nvSpPr>
        <p:spPr>
          <a:xfrm>
            <a:off x="4619815" y="1796390"/>
            <a:ext cx="11249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Sydney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56DDD1-3B92-31F7-A983-4378731F20B2}"/>
              </a:ext>
            </a:extLst>
          </p:cNvPr>
          <p:cNvSpPr txBox="1"/>
          <p:nvPr/>
        </p:nvSpPr>
        <p:spPr>
          <a:xfrm>
            <a:off x="6472317" y="1796390"/>
            <a:ext cx="85068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lyrics</a:t>
            </a:r>
            <a:endParaRPr lang="en-GB" sz="24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7DAF56-87D9-DB50-B675-CD8F744F8BED}"/>
              </a:ext>
            </a:extLst>
          </p:cNvPr>
          <p:cNvSpPr txBox="1"/>
          <p:nvPr/>
        </p:nvSpPr>
        <p:spPr>
          <a:xfrm>
            <a:off x="327128" y="2027222"/>
            <a:ext cx="11537738" cy="45704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en-GB" sz="2400" kern="1200" dirty="0">
                <a:effectLst/>
                <a:latin typeface="EdShed" pitchFamily="2" charset="77"/>
                <a:ea typeface="+mn-ea"/>
                <a:cs typeface="+mn-cs"/>
              </a:rPr>
              <a:t>We wanted to 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 pitchFamily="2" charset="77"/>
                <a:ea typeface="+mn-ea"/>
                <a:cs typeface="+mn-cs"/>
              </a:rPr>
              <a:t> our watches so we could meet at the right time.</a:t>
            </a:r>
            <a:endParaRPr lang="en-GB" sz="2400" dirty="0">
              <a:latin typeface="EdShed" pitchFamily="2" charset="77"/>
            </a:endParaRPr>
          </a:p>
          <a:p>
            <a:pPr>
              <a:lnSpc>
                <a:spcPct val="250000"/>
              </a:lnSpc>
            </a:pPr>
            <a:r>
              <a:rPr lang="en-GB" sz="2400" kern="1200" dirty="0">
                <a:effectLst/>
                <a:latin typeface="EdShed"/>
              </a:rPr>
              <a:t>‘Different’ is an 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/>
              </a:rPr>
              <a:t> for the word 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/>
              </a:rPr>
              <a:t>.</a:t>
            </a:r>
            <a:endParaRPr lang="en-GB" sz="2400" dirty="0">
              <a:latin typeface="EdShed"/>
            </a:endParaRPr>
          </a:p>
          <a:p>
            <a:pPr>
              <a:lnSpc>
                <a:spcPct val="250000"/>
              </a:lnSpc>
            </a:pPr>
            <a:r>
              <a:rPr lang="en-GB" sz="2400" dirty="0">
                <a:latin typeface="EdShed" pitchFamily="2" charset="77"/>
                <a:ea typeface="OpenDyslexic" charset="0"/>
                <a:cs typeface="OpenDyslexic" charset="0"/>
              </a:rPr>
              <a:t>The word ‘bird’ has one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 ____________</a:t>
            </a:r>
            <a:r>
              <a:rPr lang="en-GB" sz="2400" kern="1200" dirty="0">
                <a:effectLst/>
                <a:latin typeface="EdShed" pitchFamily="2" charset="77"/>
                <a:ea typeface="+mn-ea"/>
                <a:cs typeface="+mn-cs"/>
              </a:rPr>
              <a:t> in it</a:t>
            </a:r>
            <a:r>
              <a:rPr lang="en-GB" sz="2400" dirty="0">
                <a:latin typeface="EdShed" pitchFamily="2" charset="77"/>
                <a:ea typeface="OpenDyslexic" charset="0"/>
                <a:cs typeface="OpenDyslexic" charset="0"/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en-GB" sz="2400" dirty="0">
                <a:latin typeface="EdShed" pitchFamily="2" charset="77"/>
                <a:ea typeface="OpenDyslexic" charset="0"/>
                <a:cs typeface="OpenDyslexic" charset="0"/>
              </a:rPr>
              <a:t>I wrote the 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 pitchFamily="2" charset="77"/>
                <a:ea typeface="+mn-ea"/>
                <a:cs typeface="+mn-cs"/>
              </a:rPr>
              <a:t> and my friend wrote the music to our first song.</a:t>
            </a:r>
            <a:endParaRPr lang="en-GB" sz="2400" dirty="0">
              <a:latin typeface="EdShed" pitchFamily="2" charset="77"/>
            </a:endParaRPr>
          </a:p>
          <a:p>
            <a:pPr>
              <a:lnSpc>
                <a:spcPct val="250000"/>
              </a:lnSpc>
            </a:pPr>
            <a:r>
              <a:rPr lang="en-GB" sz="2400" dirty="0">
                <a:latin typeface="EdShed" pitchFamily="2" charset="77"/>
              </a:rPr>
              <a:t>My friend moved to</a:t>
            </a:r>
            <a:r>
              <a:rPr lang="en-GB" sz="2400" dirty="0">
                <a:latin typeface="Arial" panose="020B0604020202020204" pitchFamily="34" charset="0"/>
                <a:ea typeface="Sassoon Infant 2023" panose="02000503030000020003" pitchFamily="2" charset="0"/>
                <a:cs typeface="Arial" panose="020B0604020202020204" pitchFamily="34" charset="0"/>
              </a:rPr>
              <a:t> ____________</a:t>
            </a:r>
            <a:r>
              <a:rPr lang="en-GB" sz="2400" kern="1200" dirty="0">
                <a:effectLst/>
                <a:latin typeface="EdShed" pitchFamily="2" charset="77"/>
                <a:ea typeface="+mn-ea"/>
                <a:cs typeface="+mn-cs"/>
              </a:rPr>
              <a:t> last year.</a:t>
            </a:r>
            <a:endParaRPr lang="en-GB" sz="2400" dirty="0">
              <a:latin typeface="EdShed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81912B-F32A-1FCF-3C4B-200F86C23BB8}"/>
              </a:ext>
            </a:extLst>
          </p:cNvPr>
          <p:cNvSpPr txBox="1"/>
          <p:nvPr/>
        </p:nvSpPr>
        <p:spPr>
          <a:xfrm>
            <a:off x="2716242" y="3326730"/>
            <a:ext cx="13063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3760"/>
                </a:solidFill>
                <a:latin typeface="EdShed" pitchFamily="2" charset="77"/>
              </a:rPr>
              <a:t>antonym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061B84-3D7C-A9F7-E770-EA0252F431E1}"/>
              </a:ext>
            </a:extLst>
          </p:cNvPr>
          <p:cNvSpPr txBox="1"/>
          <p:nvPr/>
        </p:nvSpPr>
        <p:spPr>
          <a:xfrm>
            <a:off x="2430592" y="2424793"/>
            <a:ext cx="16654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synchronise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AA8FED-53FD-EFCB-2158-10817CF3AC92}"/>
              </a:ext>
            </a:extLst>
          </p:cNvPr>
          <p:cNvSpPr txBox="1"/>
          <p:nvPr/>
        </p:nvSpPr>
        <p:spPr>
          <a:xfrm>
            <a:off x="6557468" y="3326729"/>
            <a:ext cx="10535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srgbClr val="FF3760"/>
                </a:solidFill>
                <a:latin typeface="EdShed" pitchFamily="2" charset="77"/>
              </a:rPr>
              <a:t>typical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B28B89-2E30-5686-630F-A3405E04ACCF}"/>
              </a:ext>
            </a:extLst>
          </p:cNvPr>
          <p:cNvSpPr txBox="1"/>
          <p:nvPr/>
        </p:nvSpPr>
        <p:spPr>
          <a:xfrm>
            <a:off x="3434258" y="6086999"/>
            <a:ext cx="11249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Sydney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C86F3C-CF7B-74EF-8BE6-16B68888079A}"/>
              </a:ext>
            </a:extLst>
          </p:cNvPr>
          <p:cNvSpPr txBox="1"/>
          <p:nvPr/>
        </p:nvSpPr>
        <p:spPr>
          <a:xfrm>
            <a:off x="3828110" y="4247171"/>
            <a:ext cx="11248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syllable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2C09CD-F2DB-B8DB-1589-8503A28B9916}"/>
              </a:ext>
            </a:extLst>
          </p:cNvPr>
          <p:cNvSpPr txBox="1"/>
          <p:nvPr/>
        </p:nvSpPr>
        <p:spPr>
          <a:xfrm>
            <a:off x="2469768" y="5158490"/>
            <a:ext cx="85068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lyrics</a:t>
            </a:r>
            <a:endParaRPr lang="en-GB" sz="2400" baseline="0" dirty="0">
              <a:solidFill>
                <a:srgbClr val="FF3760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2.15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EC766B-67BB-C541-4CC3-CD7EA060DB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typical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BADB0-202E-2574-9656-B94C6B67A66E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36E7C5-2C7D-AB0B-FDAE-6B66A5A8AD1E}"/>
              </a:ext>
            </a:extLst>
          </p:cNvPr>
          <p:cNvSpPr/>
          <p:nvPr/>
        </p:nvSpPr>
        <p:spPr>
          <a:xfrm>
            <a:off x="6880898" y="214242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EB00A6-7A79-E7B8-04ED-E78C9F4D2ED6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A94213-3BFC-51C4-3AC0-B60BCEC840AC}"/>
              </a:ext>
            </a:extLst>
          </p:cNvPr>
          <p:cNvSpPr/>
          <p:nvPr/>
        </p:nvSpPr>
        <p:spPr>
          <a:xfrm>
            <a:off x="6810351" y="4302040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77"/>
              </a:rPr>
              <a:t>Five words that begin with ‘ty’</a:t>
            </a:r>
          </a:p>
        </p:txBody>
      </p:sp>
    </p:spTree>
    <p:extLst>
      <p:ext uri="{BB962C8B-B14F-4D97-AF65-F5344CB8AC3E}">
        <p14:creationId xmlns:p14="http://schemas.microsoft.com/office/powerpoint/2010/main" val="686461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79AA58-0633-577C-9B55-72988F7C50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typical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A7F02-2A83-8E3B-A841-675B703B2D28}"/>
              </a:ext>
            </a:extLst>
          </p:cNvPr>
          <p:cNvSpPr txBox="1"/>
          <p:nvPr/>
        </p:nvSpPr>
        <p:spPr>
          <a:xfrm>
            <a:off x="2513552" y="2721438"/>
            <a:ext cx="2541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Having the distinct qualities of someone or something.</a:t>
            </a:r>
            <a:endParaRPr lang="en-GB" sz="16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C9CBF1-FB21-B214-674E-EC5C571F5237}"/>
              </a:ext>
            </a:extLst>
          </p:cNvPr>
          <p:cNvSpPr txBox="1"/>
          <p:nvPr/>
        </p:nvSpPr>
        <p:spPr>
          <a:xfrm>
            <a:off x="2745184" y="4958171"/>
            <a:ext cx="2178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normal, average, model, distinctive</a:t>
            </a:r>
            <a:endParaRPr lang="en-GB" sz="32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2A0F29-C08B-14E1-63C2-6465DE843B31}"/>
              </a:ext>
            </a:extLst>
          </p:cNvPr>
          <p:cNvSpPr txBox="1"/>
          <p:nvPr/>
        </p:nvSpPr>
        <p:spPr>
          <a:xfrm>
            <a:off x="5892833" y="2872761"/>
            <a:ext cx="2644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It was a </a:t>
            </a:r>
            <a:r>
              <a:rPr lang="en-GB" sz="2000" dirty="0">
                <a:latin typeface="EdShed" pitchFamily="2" charset="77"/>
              </a:rPr>
              <a:t>typical</a:t>
            </a:r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 Friday morning at school.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5FDD80-5FC4-D3D2-E63A-ADCE652944C3}"/>
              </a:ext>
            </a:extLst>
          </p:cNvPr>
          <p:cNvSpPr txBox="1"/>
          <p:nvPr/>
        </p:nvSpPr>
        <p:spPr>
          <a:xfrm>
            <a:off x="5995575" y="5150580"/>
            <a:ext cx="2178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 tyrant, type, tyre, tying, typhoon</a:t>
            </a:r>
            <a:endParaRPr lang="en-GB" sz="32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0587D-0C1E-F31E-E386-1DD66E6974F4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268D0F-9A77-A9E2-57E7-745E99B9C807}"/>
              </a:ext>
            </a:extLst>
          </p:cNvPr>
          <p:cNvSpPr/>
          <p:nvPr/>
        </p:nvSpPr>
        <p:spPr>
          <a:xfrm>
            <a:off x="6880898" y="214242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643E65-0261-5FA2-5A0B-2D92B5506E07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FB9E43-ECE0-6A63-A4EC-6F2BD75D7BCB}"/>
              </a:ext>
            </a:extLst>
          </p:cNvPr>
          <p:cNvSpPr/>
          <p:nvPr/>
        </p:nvSpPr>
        <p:spPr>
          <a:xfrm>
            <a:off x="6810351" y="4302040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77"/>
              </a:rPr>
              <a:t>Five words that begin with ‘ty’</a:t>
            </a:r>
          </a:p>
        </p:txBody>
      </p:sp>
    </p:spTree>
    <p:extLst>
      <p:ext uri="{BB962C8B-B14F-4D97-AF65-F5344CB8AC3E}">
        <p14:creationId xmlns:p14="http://schemas.microsoft.com/office/powerpoint/2010/main" val="21367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2.17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Word Spotter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B2F0B-92AB-8E37-5080-F57EEEF859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Clap your hands when you see one of this week’s words.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C5CA935-5210-DF8C-F40A-7A566B23306C}"/>
              </a:ext>
            </a:extLst>
          </p:cNvPr>
          <p:cNvSpPr/>
          <p:nvPr/>
        </p:nvSpPr>
        <p:spPr>
          <a:xfrm>
            <a:off x="2386912" y="3019509"/>
            <a:ext cx="1491720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Sydney</a:t>
            </a:r>
            <a:endParaRPr lang="en-GB" sz="32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C631073-C4EF-606A-2B5F-48A62B05B566}"/>
              </a:ext>
            </a:extLst>
          </p:cNvPr>
          <p:cNvSpPr/>
          <p:nvPr/>
        </p:nvSpPr>
        <p:spPr>
          <a:xfrm>
            <a:off x="9751207" y="3089251"/>
            <a:ext cx="1935933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FF7E79"/>
                </a:solidFill>
                <a:latin typeface="EdShed" pitchFamily="2" charset="77"/>
                <a:ea typeface="OpenDyslexic" charset="0"/>
                <a:cs typeface="OpenDyslexic" charset="0"/>
              </a:rPr>
              <a:t>symmetry</a:t>
            </a:r>
            <a:endParaRPr lang="en-GB" sz="3200" dirty="0">
              <a:solidFill>
                <a:srgbClr val="FF7E79"/>
              </a:solidFill>
              <a:latin typeface="EdShed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1CD2B7-85E3-AA74-92E2-923D96A0E303}"/>
              </a:ext>
            </a:extLst>
          </p:cNvPr>
          <p:cNvSpPr/>
          <p:nvPr/>
        </p:nvSpPr>
        <p:spPr>
          <a:xfrm>
            <a:off x="4783820" y="2791463"/>
            <a:ext cx="1747164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FF9300"/>
                </a:solidFill>
                <a:latin typeface="EdShed" pitchFamily="2" charset="77"/>
                <a:ea typeface="OpenDyslexic" charset="0"/>
                <a:cs typeface="OpenDyslexic" charset="0"/>
              </a:rPr>
              <a:t>antonym</a:t>
            </a:r>
            <a:endParaRPr lang="en-GB" sz="3200" dirty="0">
              <a:solidFill>
                <a:srgbClr val="FF9300"/>
              </a:solidFill>
              <a:latin typeface="EdShed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25660B9-00BD-2998-439A-792BB7CC80D9}"/>
              </a:ext>
            </a:extLst>
          </p:cNvPr>
          <p:cNvSpPr/>
          <p:nvPr/>
        </p:nvSpPr>
        <p:spPr>
          <a:xfrm>
            <a:off x="5143877" y="5204089"/>
            <a:ext cx="1514768" cy="65196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F139C4"/>
                </a:solidFill>
                <a:latin typeface="EdShed" pitchFamily="2" charset="77"/>
                <a:ea typeface="OpenDyslexic" charset="0"/>
                <a:cs typeface="OpenDyslexic" charset="0"/>
              </a:rPr>
              <a:t>crystal</a:t>
            </a:r>
            <a:endParaRPr lang="en-GB" sz="3200" dirty="0">
              <a:solidFill>
                <a:srgbClr val="F139C4"/>
              </a:solidFill>
              <a:latin typeface="EdShed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673E0E3-3D03-42FA-6DD3-5568B81FFE65}"/>
              </a:ext>
            </a:extLst>
          </p:cNvPr>
          <p:cNvSpPr/>
          <p:nvPr/>
        </p:nvSpPr>
        <p:spPr>
          <a:xfrm>
            <a:off x="919016" y="5190935"/>
            <a:ext cx="1492853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F139C4"/>
                </a:solidFill>
                <a:latin typeface="EdShed" pitchFamily="2" charset="77"/>
                <a:ea typeface="OpenDyslexic" charset="0"/>
                <a:cs typeface="OpenDyslexic" charset="0"/>
              </a:rPr>
              <a:t>syllable</a:t>
            </a:r>
            <a:endParaRPr lang="en-GB" sz="3200" dirty="0">
              <a:solidFill>
                <a:srgbClr val="F139C4"/>
              </a:solidFill>
              <a:latin typeface="EdShed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830B520-E153-044F-0047-88BB6DFF8A5D}"/>
              </a:ext>
            </a:extLst>
          </p:cNvPr>
          <p:cNvSpPr/>
          <p:nvPr/>
        </p:nvSpPr>
        <p:spPr>
          <a:xfrm>
            <a:off x="1278179" y="1702073"/>
            <a:ext cx="2204017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FF7E79"/>
                </a:solidFill>
                <a:latin typeface="EdShed" pitchFamily="2" charset="77"/>
                <a:ea typeface="OpenDyslexic" charset="0"/>
                <a:cs typeface="OpenDyslexic" charset="0"/>
              </a:rPr>
              <a:t>synchronise</a:t>
            </a:r>
            <a:endParaRPr lang="en-GB" sz="3600" dirty="0">
              <a:solidFill>
                <a:srgbClr val="FF7E79"/>
              </a:solidFill>
              <a:latin typeface="EdShed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6E06F05-BF00-3CEB-9C01-0EB0C4EF293C}"/>
              </a:ext>
            </a:extLst>
          </p:cNvPr>
          <p:cNvSpPr/>
          <p:nvPr/>
        </p:nvSpPr>
        <p:spPr>
          <a:xfrm>
            <a:off x="-30226" y="3912744"/>
            <a:ext cx="267161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9300"/>
                </a:solidFill>
                <a:latin typeface="EdShed" pitchFamily="2" charset="77"/>
                <a:ea typeface="OpenDyslexic" charset="0"/>
                <a:cs typeface="OpenDyslexic" charset="0"/>
              </a:rPr>
              <a:t>cygnet</a:t>
            </a:r>
            <a:endParaRPr lang="en-GB" sz="3200" dirty="0">
              <a:solidFill>
                <a:srgbClr val="FF9300"/>
              </a:solidFill>
              <a:latin typeface="EdShed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A3F4203-A4D9-D660-0EEB-AC728A2398E9}"/>
              </a:ext>
            </a:extLst>
          </p:cNvPr>
          <p:cNvSpPr/>
          <p:nvPr/>
        </p:nvSpPr>
        <p:spPr>
          <a:xfrm>
            <a:off x="3527078" y="5994929"/>
            <a:ext cx="1270109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25D160"/>
                </a:solidFill>
                <a:latin typeface="EdShed" pitchFamily="2" charset="77"/>
                <a:ea typeface="OpenDyslexic" charset="0"/>
                <a:cs typeface="OpenDyslexic" charset="0"/>
              </a:rPr>
              <a:t>lyrics</a:t>
            </a:r>
            <a:endParaRPr lang="en-GB" sz="3200" dirty="0">
              <a:solidFill>
                <a:srgbClr val="25D160"/>
              </a:solidFill>
              <a:latin typeface="EdShed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44EC4FB-977E-3299-64E9-6396F48CB8DC}"/>
              </a:ext>
            </a:extLst>
          </p:cNvPr>
          <p:cNvSpPr/>
          <p:nvPr/>
        </p:nvSpPr>
        <p:spPr>
          <a:xfrm>
            <a:off x="8688630" y="5863065"/>
            <a:ext cx="1393485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FF9300"/>
                </a:solidFill>
                <a:latin typeface="EdShed" pitchFamily="2" charset="77"/>
                <a:ea typeface="OpenDyslexic" charset="0"/>
                <a:cs typeface="OpenDyslexic" charset="0"/>
              </a:rPr>
              <a:t>typical</a:t>
            </a:r>
            <a:endParaRPr lang="en-GB" sz="3200" dirty="0">
              <a:solidFill>
                <a:srgbClr val="FF9300"/>
              </a:solidFill>
              <a:latin typeface="EdShed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6CF988D-8232-795D-E538-4EEBB305C3A5}"/>
              </a:ext>
            </a:extLst>
          </p:cNvPr>
          <p:cNvSpPr/>
          <p:nvPr/>
        </p:nvSpPr>
        <p:spPr>
          <a:xfrm>
            <a:off x="8098991" y="3789315"/>
            <a:ext cx="1605408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FF3760"/>
                </a:solidFill>
                <a:latin typeface="EdShed" pitchFamily="2" charset="77"/>
                <a:ea typeface="OpenDyslexic" charset="0"/>
                <a:cs typeface="OpenDyslexic" charset="0"/>
              </a:rPr>
              <a:t>mystery</a:t>
            </a:r>
            <a:endParaRPr lang="en-GB" sz="32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AFDC43B-4E89-8A78-CA3A-949054421D8F}"/>
              </a:ext>
            </a:extLst>
          </p:cNvPr>
          <p:cNvSpPr/>
          <p:nvPr/>
        </p:nvSpPr>
        <p:spPr>
          <a:xfrm>
            <a:off x="2470326" y="4508941"/>
            <a:ext cx="1558786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6561FF"/>
                </a:solidFill>
                <a:latin typeface="EdShed" pitchFamily="2" charset="77"/>
              </a:rPr>
              <a:t>develop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CBEC0A8-C7CB-376D-09B8-BE798999E680}"/>
              </a:ext>
            </a:extLst>
          </p:cNvPr>
          <p:cNvSpPr/>
          <p:nvPr/>
        </p:nvSpPr>
        <p:spPr>
          <a:xfrm>
            <a:off x="3795742" y="1963951"/>
            <a:ext cx="1548797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219CEE"/>
                </a:solidFill>
                <a:latin typeface="EdShed" pitchFamily="2" charset="77"/>
              </a:rPr>
              <a:t>familiar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9822FCA-6637-DD1D-D2E5-B7B59B621E9A}"/>
              </a:ext>
            </a:extLst>
          </p:cNvPr>
          <p:cNvSpPr/>
          <p:nvPr/>
        </p:nvSpPr>
        <p:spPr>
          <a:xfrm>
            <a:off x="457187" y="2391561"/>
            <a:ext cx="1603742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219CEE"/>
                </a:solidFill>
                <a:latin typeface="EdShed" pitchFamily="2" charset="77"/>
              </a:rPr>
              <a:t>average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B78233F-FE88-00F6-3B6C-16F08B34D38E}"/>
              </a:ext>
            </a:extLst>
          </p:cNvPr>
          <p:cNvSpPr/>
          <p:nvPr/>
        </p:nvSpPr>
        <p:spPr>
          <a:xfrm>
            <a:off x="7717433" y="2538696"/>
            <a:ext cx="2225847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20D160"/>
                </a:solidFill>
                <a:latin typeface="EdShed" pitchFamily="2" charset="77"/>
              </a:rPr>
              <a:t>explanation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9AB1E2C-0D31-3C9B-2B00-B9D02F592DEF}"/>
              </a:ext>
            </a:extLst>
          </p:cNvPr>
          <p:cNvSpPr/>
          <p:nvPr/>
        </p:nvSpPr>
        <p:spPr>
          <a:xfrm>
            <a:off x="9142439" y="1732589"/>
            <a:ext cx="1550462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219CEE"/>
                </a:solidFill>
                <a:latin typeface="EdShed" pitchFamily="2" charset="77"/>
              </a:rPr>
              <a:t>identity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042BB6E-F5A3-868A-4D12-E6B164C16DA9}"/>
              </a:ext>
            </a:extLst>
          </p:cNvPr>
          <p:cNvSpPr/>
          <p:nvPr/>
        </p:nvSpPr>
        <p:spPr>
          <a:xfrm>
            <a:off x="7945632" y="4877388"/>
            <a:ext cx="1365646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219CEE"/>
                </a:solidFill>
                <a:latin typeface="EdShed" pitchFamily="2" charset="77"/>
              </a:rPr>
              <a:t>soldier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70A8DD9-FE2F-8F1E-8771-BA4C4BF74CE5}"/>
              </a:ext>
            </a:extLst>
          </p:cNvPr>
          <p:cNvSpPr/>
          <p:nvPr/>
        </p:nvSpPr>
        <p:spPr>
          <a:xfrm>
            <a:off x="4639198" y="3873960"/>
            <a:ext cx="2209026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6561FF"/>
                </a:solidFill>
                <a:latin typeface="EdShed" pitchFamily="2" charset="77"/>
              </a:rPr>
              <a:t>programme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106C8E-ACA3-5E62-941D-9B53078C4ACC}"/>
              </a:ext>
            </a:extLst>
          </p:cNvPr>
          <p:cNvSpPr/>
          <p:nvPr/>
        </p:nvSpPr>
        <p:spPr>
          <a:xfrm>
            <a:off x="6685954" y="1876513"/>
            <a:ext cx="1963248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>
                <a:solidFill>
                  <a:srgbClr val="FF3760"/>
                </a:solidFill>
                <a:latin typeface="EdShed" pitchFamily="2" charset="77"/>
              </a:rPr>
              <a:t>profession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2472E6EA-78F9-7EB9-FF1C-73E3D1860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79009" y="5156002"/>
            <a:ext cx="1270808" cy="13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C209-4657-A880-0793-AC5ACA8544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2.18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32B95-9E6E-8C22-23CB-2F8B4E58A67B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DA4596-4C60-5ACF-4C36-1DBA13BFAA2E}"/>
              </a:ext>
            </a:extLst>
          </p:cNvPr>
          <p:cNvSpPr/>
          <p:nvPr/>
        </p:nvSpPr>
        <p:spPr>
          <a:xfrm>
            <a:off x="6880898" y="214242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47C66-2901-B29B-8980-BF7BC6DB78E7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CF830D-7B79-80A4-6DA4-344A1B360972}"/>
              </a:ext>
            </a:extLst>
          </p:cNvPr>
          <p:cNvSpPr/>
          <p:nvPr/>
        </p:nvSpPr>
        <p:spPr>
          <a:xfrm>
            <a:off x="6810351" y="4173602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98403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B664AF-C25C-04B5-F490-CB576DD15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put last week’s words in alphabetical order?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95CAA9-98D4-A9A7-E292-17204E6B5C60}"/>
              </a:ext>
            </a:extLst>
          </p:cNvPr>
          <p:cNvGrpSpPr/>
          <p:nvPr/>
        </p:nvGrpSpPr>
        <p:grpSpPr>
          <a:xfrm>
            <a:off x="8465922" y="3025884"/>
            <a:ext cx="3279114" cy="3396325"/>
            <a:chOff x="8465922" y="3078136"/>
            <a:chExt cx="3279114" cy="3396325"/>
          </a:xfrm>
        </p:grpSpPr>
        <p:pic>
          <p:nvPicPr>
            <p:cNvPr id="16" name="Picture 15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8AA3B387-2B16-53C5-ED8B-8D78B2D22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0848" y="4422898"/>
              <a:ext cx="1114188" cy="2051563"/>
            </a:xfrm>
            <a:prstGeom prst="rect">
              <a:avLst/>
            </a:prstGeom>
          </p:spPr>
        </p:pic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53EE25EB-2B8E-FE73-BD43-8C4A4DBA0F70}"/>
                </a:ext>
              </a:extLst>
            </p:cNvPr>
            <p:cNvSpPr/>
            <p:nvPr/>
          </p:nvSpPr>
          <p:spPr>
            <a:xfrm>
              <a:off x="8465922" y="3078136"/>
              <a:ext cx="2429004" cy="1205444"/>
            </a:xfrm>
            <a:prstGeom prst="wedgeRoundRectCallout">
              <a:avLst>
                <a:gd name="adj1" fmla="val 36395"/>
                <a:gd name="adj2" fmla="val 81747"/>
                <a:gd name="adj3" fmla="val 16667"/>
              </a:avLst>
            </a:prstGeom>
            <a:noFill/>
            <a:ln w="3810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60BB77-D11D-6BB7-C048-EAB37533253D}"/>
                </a:ext>
              </a:extLst>
            </p:cNvPr>
            <p:cNvSpPr txBox="1"/>
            <p:nvPr/>
          </p:nvSpPr>
          <p:spPr>
            <a:xfrm>
              <a:off x="8574735" y="3225759"/>
              <a:ext cx="224181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EdShed" pitchFamily="2" charset="77"/>
                </a:rPr>
                <a:t>What should you do if any words start with the same letter?</a:t>
              </a:r>
            </a:p>
          </p:txBody>
        </p:sp>
      </p:grp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DDB4524-6022-6A70-D1A4-D95344FFE366}"/>
              </a:ext>
            </a:extLst>
          </p:cNvPr>
          <p:cNvSpPr txBox="1">
            <a:spLocks/>
          </p:cNvSpPr>
          <p:nvPr/>
        </p:nvSpPr>
        <p:spPr>
          <a:xfrm>
            <a:off x="1893740" y="5165347"/>
            <a:ext cx="1557349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know-it-all</a:t>
            </a:r>
            <a:endParaRPr lang="en-US" sz="28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9949F06F-DB25-8688-4122-CB2ED945938C}"/>
              </a:ext>
            </a:extLst>
          </p:cNvPr>
          <p:cNvSpPr txBox="1">
            <a:spLocks/>
          </p:cNvSpPr>
          <p:nvPr/>
        </p:nvSpPr>
        <p:spPr>
          <a:xfrm>
            <a:off x="1762229" y="5650377"/>
            <a:ext cx="182037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cold-hearted</a:t>
            </a:r>
            <a:endParaRPr lang="en-US" sz="28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4E7C8F45-EDEF-89A1-B83F-478D9FC5A93F}"/>
              </a:ext>
            </a:extLst>
          </p:cNvPr>
          <p:cNvSpPr txBox="1">
            <a:spLocks/>
          </p:cNvSpPr>
          <p:nvPr/>
        </p:nvSpPr>
        <p:spPr>
          <a:xfrm>
            <a:off x="1964304" y="4195287"/>
            <a:ext cx="1416221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little-used</a:t>
            </a:r>
            <a:endParaRPr lang="en-US" sz="28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AF842D9C-D5D7-79E0-60BD-8CDBBC31A432}"/>
              </a:ext>
            </a:extLst>
          </p:cNvPr>
          <p:cNvSpPr txBox="1">
            <a:spLocks/>
          </p:cNvSpPr>
          <p:nvPr/>
        </p:nvSpPr>
        <p:spPr>
          <a:xfrm>
            <a:off x="2045127" y="2740197"/>
            <a:ext cx="125457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in-depth</a:t>
            </a:r>
            <a:endParaRPr lang="en-US" sz="28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25A20E9D-AF25-3792-CF1F-FB9116B59E11}"/>
              </a:ext>
            </a:extLst>
          </p:cNvPr>
          <p:cNvSpPr txBox="1">
            <a:spLocks/>
          </p:cNvSpPr>
          <p:nvPr/>
        </p:nvSpPr>
        <p:spPr>
          <a:xfrm>
            <a:off x="1842828" y="3225227"/>
            <a:ext cx="1659172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man-eating</a:t>
            </a:r>
            <a:endParaRPr lang="en-US" sz="28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F52DBB75-3D27-78EC-1B49-554A887A082D}"/>
              </a:ext>
            </a:extLst>
          </p:cNvPr>
          <p:cNvSpPr txBox="1">
            <a:spLocks/>
          </p:cNvSpPr>
          <p:nvPr/>
        </p:nvSpPr>
        <p:spPr>
          <a:xfrm>
            <a:off x="1828818" y="6135410"/>
            <a:ext cx="1687193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stone-faced</a:t>
            </a:r>
            <a:endParaRPr lang="en-US" sz="28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46636B21-C805-D4F5-9EB0-92016E930C90}"/>
              </a:ext>
            </a:extLst>
          </p:cNvPr>
          <p:cNvSpPr txBox="1">
            <a:spLocks/>
          </p:cNvSpPr>
          <p:nvPr/>
        </p:nvSpPr>
        <p:spPr>
          <a:xfrm>
            <a:off x="1724719" y="4680317"/>
            <a:ext cx="1895391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old-fashioned</a:t>
            </a:r>
            <a:endParaRPr lang="en-US" sz="28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85EB86AA-34D3-D097-6938-C54254F57AC6}"/>
              </a:ext>
            </a:extLst>
          </p:cNvPr>
          <p:cNvSpPr txBox="1">
            <a:spLocks/>
          </p:cNvSpPr>
          <p:nvPr/>
        </p:nvSpPr>
        <p:spPr>
          <a:xfrm>
            <a:off x="1856197" y="2255167"/>
            <a:ext cx="163243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green-eyed</a:t>
            </a:r>
            <a:endParaRPr lang="en-US" sz="28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3AE2BEB3-CB41-B0A4-6980-9BE55ABD32E2}"/>
              </a:ext>
            </a:extLst>
          </p:cNvPr>
          <p:cNvSpPr txBox="1">
            <a:spLocks/>
          </p:cNvSpPr>
          <p:nvPr/>
        </p:nvSpPr>
        <p:spPr>
          <a:xfrm>
            <a:off x="1647903" y="1770137"/>
            <a:ext cx="2049022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empty-handed</a:t>
            </a:r>
            <a:endParaRPr lang="en-US" sz="28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F491F33D-7854-36C1-B06A-7568633F557C}"/>
              </a:ext>
            </a:extLst>
          </p:cNvPr>
          <p:cNvSpPr txBox="1">
            <a:spLocks/>
          </p:cNvSpPr>
          <p:nvPr/>
        </p:nvSpPr>
        <p:spPr>
          <a:xfrm>
            <a:off x="1672974" y="3710257"/>
            <a:ext cx="1998881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chemeClr val="tx1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bad-tempered</a:t>
            </a:r>
            <a:endParaRPr lang="en-US" sz="2800" b="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44F7E93E-4C3B-9F6E-D57A-591104B4A26F}"/>
              </a:ext>
            </a:extLst>
          </p:cNvPr>
          <p:cNvSpPr txBox="1">
            <a:spLocks/>
          </p:cNvSpPr>
          <p:nvPr/>
        </p:nvSpPr>
        <p:spPr>
          <a:xfrm>
            <a:off x="5096560" y="1769722"/>
            <a:ext cx="1998881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bad-tempered</a:t>
            </a:r>
            <a:endParaRPr lang="en-US" sz="2800" b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8A418B2D-9A08-B126-0B53-EE71A2537689}"/>
              </a:ext>
            </a:extLst>
          </p:cNvPr>
          <p:cNvSpPr txBox="1">
            <a:spLocks/>
          </p:cNvSpPr>
          <p:nvPr/>
        </p:nvSpPr>
        <p:spPr>
          <a:xfrm>
            <a:off x="5185815" y="2255234"/>
            <a:ext cx="182037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cold-hearted</a:t>
            </a:r>
            <a:endParaRPr lang="en-US" sz="2800" b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50169C04-E17D-C5D1-F227-7344D2988C9A}"/>
              </a:ext>
            </a:extLst>
          </p:cNvPr>
          <p:cNvSpPr txBox="1">
            <a:spLocks/>
          </p:cNvSpPr>
          <p:nvPr/>
        </p:nvSpPr>
        <p:spPr>
          <a:xfrm>
            <a:off x="5387890" y="4682794"/>
            <a:ext cx="1416221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little-used</a:t>
            </a:r>
            <a:endParaRPr lang="en-US" sz="2800" b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062A165F-4DCD-F226-4B12-5C0D29179C82}"/>
              </a:ext>
            </a:extLst>
          </p:cNvPr>
          <p:cNvSpPr txBox="1">
            <a:spLocks/>
          </p:cNvSpPr>
          <p:nvPr/>
        </p:nvSpPr>
        <p:spPr>
          <a:xfrm>
            <a:off x="5266414" y="5168306"/>
            <a:ext cx="1659172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man-eating</a:t>
            </a:r>
            <a:endParaRPr lang="en-US" sz="2800" b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BC1F3304-1642-3E95-2301-4DBA0623AF39}"/>
              </a:ext>
            </a:extLst>
          </p:cNvPr>
          <p:cNvSpPr txBox="1">
            <a:spLocks/>
          </p:cNvSpPr>
          <p:nvPr/>
        </p:nvSpPr>
        <p:spPr>
          <a:xfrm>
            <a:off x="5317326" y="4197282"/>
            <a:ext cx="1557349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know-it-all</a:t>
            </a:r>
            <a:endParaRPr lang="en-US" sz="2800" b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5050F61A-80D1-7D9A-D926-253D820D92C0}"/>
              </a:ext>
            </a:extLst>
          </p:cNvPr>
          <p:cNvSpPr txBox="1">
            <a:spLocks/>
          </p:cNvSpPr>
          <p:nvPr/>
        </p:nvSpPr>
        <p:spPr>
          <a:xfrm>
            <a:off x="5468713" y="3711770"/>
            <a:ext cx="125457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latin typeface="EdShed" pitchFamily="2" charset="77"/>
              </a:rPr>
              <a:t>in-depth</a:t>
            </a:r>
            <a:endParaRPr lang="en-US" sz="2800" b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F9F036E2-44A6-AD69-975F-0C841CB75AE3}"/>
              </a:ext>
            </a:extLst>
          </p:cNvPr>
          <p:cNvSpPr txBox="1">
            <a:spLocks/>
          </p:cNvSpPr>
          <p:nvPr/>
        </p:nvSpPr>
        <p:spPr>
          <a:xfrm>
            <a:off x="5071489" y="2740746"/>
            <a:ext cx="2049022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empty-handed</a:t>
            </a:r>
            <a:endParaRPr lang="en-US" sz="2800" b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2D22AC30-38B7-A983-2A66-CD747DDEC407}"/>
              </a:ext>
            </a:extLst>
          </p:cNvPr>
          <p:cNvSpPr txBox="1">
            <a:spLocks/>
          </p:cNvSpPr>
          <p:nvPr/>
        </p:nvSpPr>
        <p:spPr>
          <a:xfrm>
            <a:off x="5148305" y="5653818"/>
            <a:ext cx="1895391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old-fashioned</a:t>
            </a:r>
            <a:endParaRPr lang="en-US" sz="2800" b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98708383-60AA-61F8-601B-7E9575CACA59}"/>
              </a:ext>
            </a:extLst>
          </p:cNvPr>
          <p:cNvSpPr txBox="1">
            <a:spLocks/>
          </p:cNvSpPr>
          <p:nvPr/>
        </p:nvSpPr>
        <p:spPr>
          <a:xfrm>
            <a:off x="5279783" y="3226258"/>
            <a:ext cx="163243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green-eyed</a:t>
            </a:r>
            <a:endParaRPr lang="en-US" sz="2800" b="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49" name="Text Placeholder 1">
            <a:extLst>
              <a:ext uri="{FF2B5EF4-FFF2-40B4-BE49-F238E27FC236}">
                <a16:creationId xmlns:a16="http://schemas.microsoft.com/office/drawing/2014/main" id="{9AEF76D0-1DDF-AB3C-1FD9-83717ECF3C61}"/>
              </a:ext>
            </a:extLst>
          </p:cNvPr>
          <p:cNvSpPr txBox="1">
            <a:spLocks/>
          </p:cNvSpPr>
          <p:nvPr/>
        </p:nvSpPr>
        <p:spPr>
          <a:xfrm>
            <a:off x="5252404" y="6139327"/>
            <a:ext cx="1687193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latin typeface="EdShed" pitchFamily="2" charset="77"/>
                <a:ea typeface="Sassoon Infant 2023" panose="02000503030000020003" pitchFamily="2" charset="0"/>
              </a:rPr>
              <a:t>stone-faced</a:t>
            </a:r>
            <a:endParaRPr lang="en-US" sz="2800" b="0" dirty="0">
              <a:solidFill>
                <a:srgbClr val="FF3760"/>
              </a:solidFill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6213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0658A3C-AE8C-718E-9402-2216D88EB6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2.19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Word cards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446386"/>
              </p:ext>
            </p:extLst>
          </p:nvPr>
        </p:nvGraphicFramePr>
        <p:xfrm>
          <a:off x="301170" y="1748366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cygnet</a:t>
                      </a:r>
                      <a:endParaRPr lang="en-GB" sz="32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synchronise</a:t>
                      </a:r>
                      <a:endParaRPr lang="en-GB" sz="32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antonym</a:t>
                      </a:r>
                      <a:endParaRPr lang="en-GB" sz="32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symmetry</a:t>
                      </a:r>
                      <a:endParaRPr lang="en-GB" sz="32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lyrics</a:t>
                      </a:r>
                      <a:endParaRPr lang="en-GB" sz="32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Sydney</a:t>
                      </a:r>
                      <a:endParaRPr lang="en-GB" sz="32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mystery</a:t>
                      </a:r>
                      <a:endParaRPr lang="en-GB" sz="32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syllable</a:t>
                      </a:r>
                      <a:endParaRPr lang="en-GB" sz="32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typical</a:t>
                      </a:r>
                      <a:endParaRPr lang="en-GB" sz="32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crystal</a:t>
                      </a:r>
                      <a:endParaRPr lang="en-GB" sz="32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361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0658A3C-AE8C-718E-9402-2216D88EB6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2.20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Additional word cards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59647"/>
              </p:ext>
            </p:extLst>
          </p:nvPr>
        </p:nvGraphicFramePr>
        <p:xfrm>
          <a:off x="301170" y="1748366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endParaRPr lang="en-GB" sz="36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endParaRPr lang="en-GB" sz="36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6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60566-FDF5-9F73-FD49-631D4E792353}"/>
              </a:ext>
            </a:extLst>
          </p:cNvPr>
          <p:cNvGrpSpPr/>
          <p:nvPr/>
        </p:nvGrpSpPr>
        <p:grpSpPr>
          <a:xfrm>
            <a:off x="720235" y="2558499"/>
            <a:ext cx="10676702" cy="3108440"/>
            <a:chOff x="720235" y="2558499"/>
            <a:chExt cx="10676702" cy="31084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600039-E44A-792F-1E73-B1B67355A7B3}"/>
                </a:ext>
              </a:extLst>
            </p:cNvPr>
            <p:cNvSpPr txBox="1"/>
            <p:nvPr/>
          </p:nvSpPr>
          <p:spPr>
            <a:xfrm>
              <a:off x="916271" y="2558499"/>
              <a:ext cx="11696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latin typeface="EdShed" pitchFamily="2" charset="77"/>
                </a:rPr>
                <a:t>st</a:t>
              </a:r>
              <a:r>
                <a:rPr lang="en-GB" sz="400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  <a:r>
                <a:rPr lang="en-GB" sz="4000" dirty="0">
                  <a:latin typeface="EdShed" pitchFamily="2" charset="77"/>
                </a:rPr>
                <a:t>le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5C0DE4-3A2B-FFDC-E3C0-96B7356ABE56}"/>
                </a:ext>
              </a:extLst>
            </p:cNvPr>
            <p:cNvSpPr txBox="1"/>
            <p:nvPr/>
          </p:nvSpPr>
          <p:spPr>
            <a:xfrm>
              <a:off x="5516620" y="4959053"/>
              <a:ext cx="12203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latin typeface="EdShed" pitchFamily="2" charset="77"/>
                </a:rPr>
                <a:t>bab</a:t>
              </a:r>
              <a:r>
                <a:rPr lang="en-GB" sz="400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  <a:endParaRPr lang="en-GB" sz="4000" dirty="0">
                <a:latin typeface="EdShed" pitchFamily="2" charset="7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F6924B-CB13-E3B7-AD8C-626494D66D49}"/>
                </a:ext>
              </a:extLst>
            </p:cNvPr>
            <p:cNvSpPr txBox="1"/>
            <p:nvPr/>
          </p:nvSpPr>
          <p:spPr>
            <a:xfrm>
              <a:off x="5594783" y="2558499"/>
              <a:ext cx="11422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latin typeface="EdShed" pitchFamily="2" charset="77"/>
                </a:rPr>
                <a:t>cos</a:t>
              </a:r>
              <a:r>
                <a:rPr lang="en-GB" sz="400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  <a:endParaRPr lang="en-GB" sz="4000" dirty="0">
                <a:latin typeface="EdShed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80B3EF-68C5-C57E-22C1-BA23AA20ADEA}"/>
                </a:ext>
              </a:extLst>
            </p:cNvPr>
            <p:cNvSpPr txBox="1"/>
            <p:nvPr/>
          </p:nvSpPr>
          <p:spPr>
            <a:xfrm>
              <a:off x="10339508" y="2558499"/>
              <a:ext cx="8739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latin typeface="EdShed" pitchFamily="2" charset="77"/>
                </a:rPr>
                <a:t>cr</a:t>
              </a:r>
              <a:r>
                <a:rPr lang="en-GB" sz="400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  <a:endParaRPr lang="en-GB" sz="4000" dirty="0">
                <a:latin typeface="EdShed" pitchFamily="2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ACBEE1-F3BB-B064-11BD-246452D1C531}"/>
                </a:ext>
              </a:extLst>
            </p:cNvPr>
            <p:cNvSpPr txBox="1"/>
            <p:nvPr/>
          </p:nvSpPr>
          <p:spPr>
            <a:xfrm>
              <a:off x="7731669" y="4959053"/>
              <a:ext cx="14099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latin typeface="EdShed" pitchFamily="2" charset="77"/>
                </a:rPr>
                <a:t>sunn</a:t>
              </a:r>
              <a:r>
                <a:rPr lang="en-GB" sz="400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  <a:endParaRPr lang="en-GB" sz="4000" dirty="0">
                <a:latin typeface="EdShed" pitchFamily="2" charset="7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26D053-7742-FDAB-8588-055D9ED686CD}"/>
                </a:ext>
              </a:extLst>
            </p:cNvPr>
            <p:cNvSpPr txBox="1"/>
            <p:nvPr/>
          </p:nvSpPr>
          <p:spPr>
            <a:xfrm>
              <a:off x="7827516" y="2558499"/>
              <a:ext cx="13022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latin typeface="EdShed" pitchFamily="2" charset="77"/>
                </a:rPr>
                <a:t>c</a:t>
              </a:r>
              <a:r>
                <a:rPr lang="en-GB" sz="400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  <a:r>
                <a:rPr lang="en-GB" sz="4000" dirty="0">
                  <a:latin typeface="EdShed" pitchFamily="2" charset="77"/>
                </a:rPr>
                <a:t>cle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9AD97B-3FB4-955E-74C7-2B31F8DA48A9}"/>
                </a:ext>
              </a:extLst>
            </p:cNvPr>
            <p:cNvSpPr txBox="1"/>
            <p:nvPr/>
          </p:nvSpPr>
          <p:spPr>
            <a:xfrm>
              <a:off x="3264219" y="4959053"/>
              <a:ext cx="10615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  <a:r>
                <a:rPr lang="en-GB" sz="4000" dirty="0">
                  <a:latin typeface="EdShed" pitchFamily="2" charset="77"/>
                </a:rPr>
                <a:t>olk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21B114-2170-3EAA-26AD-4AB326299DF8}"/>
                </a:ext>
              </a:extLst>
            </p:cNvPr>
            <p:cNvSpPr txBox="1"/>
            <p:nvPr/>
          </p:nvSpPr>
          <p:spPr>
            <a:xfrm>
              <a:off x="720235" y="4959053"/>
              <a:ext cx="14745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  <a:r>
                <a:rPr lang="en-GB" sz="4000" dirty="0">
                  <a:latin typeface="EdShed" pitchFamily="2" charset="77"/>
                </a:rPr>
                <a:t>oung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CCD4B6-B158-A1FF-B120-6178390F1C73}"/>
                </a:ext>
              </a:extLst>
            </p:cNvPr>
            <p:cNvSpPr txBox="1"/>
            <p:nvPr/>
          </p:nvSpPr>
          <p:spPr>
            <a:xfrm>
              <a:off x="3271444" y="2558499"/>
              <a:ext cx="11425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  <a:r>
                <a:rPr lang="en-GB" sz="4000" dirty="0">
                  <a:latin typeface="EdShed" pitchFamily="2" charset="77"/>
                </a:rPr>
                <a:t>ear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3DABAD-2042-8F95-81F7-AAFDDC2127F3}"/>
                </a:ext>
              </a:extLst>
            </p:cNvPr>
            <p:cNvSpPr txBox="1"/>
            <p:nvPr/>
          </p:nvSpPr>
          <p:spPr>
            <a:xfrm>
              <a:off x="9991488" y="4959053"/>
              <a:ext cx="14054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  <a:r>
                <a:rPr lang="en-GB" sz="4000" dirty="0">
                  <a:latin typeface="EdShed" pitchFamily="2" charset="77"/>
                </a:rPr>
                <a:t>earn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7680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147F6D-484A-1633-B522-FBF9405E49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2.21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04CCD48-8247-FC3C-271C-E46AAAFE46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latin typeface="EdShed" pitchFamily="2" charset="77"/>
              </a:rPr>
              <a:t>Can you sort your words according to the </a:t>
            </a:r>
          </a:p>
          <a:p>
            <a:r>
              <a:rPr lang="en-GB" dirty="0">
                <a:latin typeface="EdShed" pitchFamily="2" charset="77"/>
              </a:rPr>
              <a:t>sound represented by the letter ‘y’?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EF12-5525-A4A1-CF0A-10A0726E12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Sorting Mat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541D38-EFAF-F693-E739-D9F3C877399A}"/>
              </a:ext>
            </a:extLst>
          </p:cNvPr>
          <p:cNvGrpSpPr/>
          <p:nvPr/>
        </p:nvGrpSpPr>
        <p:grpSpPr>
          <a:xfrm>
            <a:off x="357294" y="1812687"/>
            <a:ext cx="2727953" cy="4664312"/>
            <a:chOff x="312897" y="1196348"/>
            <a:chExt cx="2755736" cy="4664312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BBE9043-81C1-7900-D407-BD4B2A8F54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897" y="1196348"/>
              <a:ext cx="2755736" cy="4664312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219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CD125A-718A-C5F4-906D-127BD8C111DE}"/>
                </a:ext>
              </a:extLst>
            </p:cNvPr>
            <p:cNvSpPr txBox="1"/>
            <p:nvPr/>
          </p:nvSpPr>
          <p:spPr>
            <a:xfrm>
              <a:off x="829925" y="1423123"/>
              <a:ext cx="1722513" cy="461665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19CEE"/>
                  </a:solidFill>
                  <a:latin typeface="EdShed" pitchFamily="2" charset="77"/>
                </a:rPr>
                <a:t>/</a:t>
              </a:r>
              <a:r>
                <a:rPr lang="en-GB" sz="2400" b="1" dirty="0" err="1">
                  <a:solidFill>
                    <a:srgbClr val="219CEE"/>
                  </a:solidFill>
                  <a:latin typeface="EdShed" pitchFamily="2" charset="77"/>
                </a:rPr>
                <a:t>igh</a:t>
              </a:r>
              <a:r>
                <a:rPr lang="en-GB" sz="2400" b="1" dirty="0">
                  <a:solidFill>
                    <a:srgbClr val="219CEE"/>
                  </a:solidFill>
                  <a:latin typeface="EdShed" pitchFamily="2" charset="77"/>
                </a:rPr>
                <a:t>/ sound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97F95C-7DB5-3EB9-6128-FBADE6263283}"/>
              </a:ext>
            </a:extLst>
          </p:cNvPr>
          <p:cNvGrpSpPr/>
          <p:nvPr/>
        </p:nvGrpSpPr>
        <p:grpSpPr>
          <a:xfrm>
            <a:off x="3278277" y="1812687"/>
            <a:ext cx="2727954" cy="4664311"/>
            <a:chOff x="213069" y="724098"/>
            <a:chExt cx="2755736" cy="466431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7220EC40-BE06-66D5-FB69-A54182B198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3069" y="724098"/>
              <a:ext cx="2755736" cy="4664311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FA9BFD-6291-40CE-97D9-8FA87A2EBF63}"/>
                </a:ext>
              </a:extLst>
            </p:cNvPr>
            <p:cNvSpPr txBox="1"/>
            <p:nvPr/>
          </p:nvSpPr>
          <p:spPr>
            <a:xfrm>
              <a:off x="854207" y="950872"/>
              <a:ext cx="1473460" cy="461665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5D160"/>
                  </a:solidFill>
                  <a:latin typeface="EdShed" pitchFamily="2" charset="77"/>
                </a:rPr>
                <a:t>/y/ sound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6B1488-D120-E7DF-9B9D-CCE35AAE06A2}"/>
              </a:ext>
            </a:extLst>
          </p:cNvPr>
          <p:cNvGrpSpPr/>
          <p:nvPr/>
        </p:nvGrpSpPr>
        <p:grpSpPr>
          <a:xfrm>
            <a:off x="6199261" y="1812688"/>
            <a:ext cx="2727954" cy="4664310"/>
            <a:chOff x="122972" y="-486361"/>
            <a:chExt cx="2755736" cy="466431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8C4A61FD-CA3C-5081-B1AB-6110349655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972" y="-486361"/>
              <a:ext cx="2755736" cy="466431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795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DFC700-9B94-B573-195B-70DB8669FA94}"/>
                </a:ext>
              </a:extLst>
            </p:cNvPr>
            <p:cNvSpPr txBox="1"/>
            <p:nvPr/>
          </p:nvSpPr>
          <p:spPr>
            <a:xfrm>
              <a:off x="802974" y="-259588"/>
              <a:ext cx="1395731" cy="461665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956D6"/>
                  </a:solidFill>
                  <a:latin typeface="EdShed" pitchFamily="2" charset="77"/>
                </a:rPr>
                <a:t>/i/ sound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79D4C5-4410-214C-3F8C-3C2A40147145}"/>
              </a:ext>
            </a:extLst>
          </p:cNvPr>
          <p:cNvGrpSpPr/>
          <p:nvPr/>
        </p:nvGrpSpPr>
        <p:grpSpPr>
          <a:xfrm>
            <a:off x="9120246" y="1812686"/>
            <a:ext cx="2727955" cy="4664309"/>
            <a:chOff x="498702" y="1488447"/>
            <a:chExt cx="2755736" cy="4664309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1D08684-EE10-0BE4-72A9-DE7260BB90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8702" y="1488447"/>
              <a:ext cx="2755736" cy="4664309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F139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7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4CCE79-7C3F-5BAD-4327-17AEF3FFFC5C}"/>
                </a:ext>
              </a:extLst>
            </p:cNvPr>
            <p:cNvSpPr txBox="1"/>
            <p:nvPr/>
          </p:nvSpPr>
          <p:spPr>
            <a:xfrm>
              <a:off x="1057320" y="1715221"/>
              <a:ext cx="1638500" cy="461665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F139C4"/>
                  </a:solidFill>
                  <a:latin typeface="EdShed" pitchFamily="2" charset="77"/>
                </a:rPr>
                <a:t>/ee/ sound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9180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B1F48F-F10E-4003-AC90-723794A86B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2.22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E53FE1-0308-4363-832A-2902DC926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Optional Activity One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5EE4634-975A-1557-1ADD-FFC5C9298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3372DC"/>
                </a:solidFill>
              </a:rPr>
              <a:t>Can you sort the words by the number of syllables they have?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1473299-904F-42F1-945C-0FAD614C9D31}"/>
              </a:ext>
            </a:extLst>
          </p:cNvPr>
          <p:cNvSpPr txBox="1">
            <a:spLocks/>
          </p:cNvSpPr>
          <p:nvPr/>
        </p:nvSpPr>
        <p:spPr>
          <a:xfrm>
            <a:off x="932023" y="2565135"/>
            <a:ext cx="118872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cygnet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674BAC6-F75E-4971-A3AA-998F93EB26A2}"/>
              </a:ext>
            </a:extLst>
          </p:cNvPr>
          <p:cNvSpPr txBox="1">
            <a:spLocks/>
          </p:cNvSpPr>
          <p:nvPr/>
        </p:nvSpPr>
        <p:spPr>
          <a:xfrm>
            <a:off x="839785" y="1884048"/>
            <a:ext cx="137319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mystery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4F3FAEB-4692-4435-8DCF-29DBA0BCBBB4}"/>
              </a:ext>
            </a:extLst>
          </p:cNvPr>
          <p:cNvSpPr txBox="1">
            <a:spLocks/>
          </p:cNvSpPr>
          <p:nvPr/>
        </p:nvSpPr>
        <p:spPr>
          <a:xfrm>
            <a:off x="5614487" y="2565135"/>
            <a:ext cx="96302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lyrics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A663017-F084-4640-A870-8550CFEE1522}"/>
              </a:ext>
            </a:extLst>
          </p:cNvPr>
          <p:cNvSpPr txBox="1">
            <a:spLocks/>
          </p:cNvSpPr>
          <p:nvPr/>
        </p:nvSpPr>
        <p:spPr>
          <a:xfrm>
            <a:off x="9886786" y="1884048"/>
            <a:ext cx="119596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typical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D91F01B-F183-44EE-96BB-DBD4EC6BBD38}"/>
              </a:ext>
            </a:extLst>
          </p:cNvPr>
          <p:cNvSpPr txBox="1">
            <a:spLocks/>
          </p:cNvSpPr>
          <p:nvPr/>
        </p:nvSpPr>
        <p:spPr>
          <a:xfrm>
            <a:off x="7414880" y="1884048"/>
            <a:ext cx="1495025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antonym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2E1C554-9F36-4DB0-A1B4-92C5D11D3A6C}"/>
              </a:ext>
            </a:extLst>
          </p:cNvPr>
          <p:cNvSpPr txBox="1">
            <a:spLocks/>
          </p:cNvSpPr>
          <p:nvPr/>
        </p:nvSpPr>
        <p:spPr>
          <a:xfrm>
            <a:off x="3239078" y="2570040"/>
            <a:ext cx="1278556" cy="4499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syllable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727AC7CD-7AF7-49AB-9DD8-4021F076D8FF}"/>
              </a:ext>
            </a:extLst>
          </p:cNvPr>
          <p:cNvSpPr txBox="1">
            <a:spLocks/>
          </p:cNvSpPr>
          <p:nvPr/>
        </p:nvSpPr>
        <p:spPr>
          <a:xfrm>
            <a:off x="9477137" y="2570040"/>
            <a:ext cx="1919436" cy="4499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synchronise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38C6139-F7F4-464E-949B-79931BC208CE}"/>
              </a:ext>
            </a:extLst>
          </p:cNvPr>
          <p:cNvSpPr txBox="1">
            <a:spLocks/>
          </p:cNvSpPr>
          <p:nvPr/>
        </p:nvSpPr>
        <p:spPr>
          <a:xfrm>
            <a:off x="7569763" y="2565135"/>
            <a:ext cx="118526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crystal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A458BDB-7989-40CF-8198-8E88981DE6E6}"/>
              </a:ext>
            </a:extLst>
          </p:cNvPr>
          <p:cNvSpPr txBox="1">
            <a:spLocks/>
          </p:cNvSpPr>
          <p:nvPr/>
        </p:nvSpPr>
        <p:spPr>
          <a:xfrm>
            <a:off x="5456111" y="1884048"/>
            <a:ext cx="1279774" cy="4597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Sydney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0E424C41-C0EA-43B2-8EBC-9A1618C00257}"/>
              </a:ext>
            </a:extLst>
          </p:cNvPr>
          <p:cNvSpPr txBox="1">
            <a:spLocks/>
          </p:cNvSpPr>
          <p:nvPr/>
        </p:nvSpPr>
        <p:spPr>
          <a:xfrm>
            <a:off x="3042646" y="1888953"/>
            <a:ext cx="1671420" cy="4499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symmetry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AE25269-C462-4594-A65E-E767984ACF74}"/>
              </a:ext>
            </a:extLst>
          </p:cNvPr>
          <p:cNvSpPr/>
          <p:nvPr/>
        </p:nvSpPr>
        <p:spPr>
          <a:xfrm>
            <a:off x="476828" y="3332977"/>
            <a:ext cx="5442291" cy="3067824"/>
          </a:xfrm>
          <a:prstGeom prst="roundRect">
            <a:avLst/>
          </a:prstGeom>
          <a:noFill/>
          <a:ln w="38100">
            <a:solidFill>
              <a:srgbClr val="F13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A8506D-5AF4-42C9-9CDC-3F1EC754CD10}"/>
              </a:ext>
            </a:extLst>
          </p:cNvPr>
          <p:cNvSpPr/>
          <p:nvPr/>
        </p:nvSpPr>
        <p:spPr>
          <a:xfrm>
            <a:off x="6272882" y="3332976"/>
            <a:ext cx="5442290" cy="3067824"/>
          </a:xfrm>
          <a:prstGeom prst="roundRect">
            <a:avLst/>
          </a:prstGeom>
          <a:noFill/>
          <a:ln w="381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FD56A10-859A-4DBC-B3F3-60692CD92854}"/>
              </a:ext>
            </a:extLst>
          </p:cNvPr>
          <p:cNvSpPr txBox="1">
            <a:spLocks/>
          </p:cNvSpPr>
          <p:nvPr/>
        </p:nvSpPr>
        <p:spPr>
          <a:xfrm>
            <a:off x="2500250" y="3596401"/>
            <a:ext cx="1393843" cy="4289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139C4"/>
                </a:solidFill>
                <a:latin typeface="EdShed" pitchFamily="2" charset="77"/>
              </a:rPr>
              <a:t>2 Syllables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1A72421-7080-44BC-BF8E-405110A54847}"/>
              </a:ext>
            </a:extLst>
          </p:cNvPr>
          <p:cNvSpPr txBox="1">
            <a:spLocks/>
          </p:cNvSpPr>
          <p:nvPr/>
        </p:nvSpPr>
        <p:spPr>
          <a:xfrm>
            <a:off x="8296303" y="3596401"/>
            <a:ext cx="1395447" cy="4289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5D160"/>
                </a:solidFill>
                <a:latin typeface="EdShed" pitchFamily="2" charset="77"/>
              </a:rPr>
              <a:t>3 Syllables</a:t>
            </a:r>
          </a:p>
        </p:txBody>
      </p:sp>
    </p:spTree>
    <p:extLst>
      <p:ext uri="{BB962C8B-B14F-4D97-AF65-F5344CB8AC3E}">
        <p14:creationId xmlns:p14="http://schemas.microsoft.com/office/powerpoint/2010/main" val="10412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01237 0.2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60573 0.373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86" y="186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19583 0.28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0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151 0.306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15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06354 0.31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155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44635 0.447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18" y="2236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00651 0.353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176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26979 0.424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1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27031 0.530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265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30273 0.490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87D24-AD13-4BF8-9C82-3BD9BD0CE5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2.23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C211EA-87D9-40A6-B2FF-47FF1906E0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/>
              </a:rPr>
              <a:t>Write the mistake that has been made for each of this week’s words. Then write the correct spelling for each word.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A5123-A277-43A9-8733-096106137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Optional Activity Two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16E337-A1DF-4150-82CC-26193F609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987380"/>
              </p:ext>
            </p:extLst>
          </p:nvPr>
        </p:nvGraphicFramePr>
        <p:xfrm>
          <a:off x="301334" y="1776143"/>
          <a:ext cx="11585865" cy="47770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1724">
                  <a:extLst>
                    <a:ext uri="{9D8B030D-6E8A-4147-A177-3AD203B41FA5}">
                      <a16:colId xmlns:a16="http://schemas.microsoft.com/office/drawing/2014/main" val="3664385180"/>
                    </a:ext>
                  </a:extLst>
                </a:gridCol>
                <a:gridCol w="6480147">
                  <a:extLst>
                    <a:ext uri="{9D8B030D-6E8A-4147-A177-3AD203B41FA5}">
                      <a16:colId xmlns:a16="http://schemas.microsoft.com/office/drawing/2014/main" val="3757101159"/>
                    </a:ext>
                  </a:extLst>
                </a:gridCol>
                <a:gridCol w="2783994">
                  <a:extLst>
                    <a:ext uri="{9D8B030D-6E8A-4147-A177-3AD203B41FA5}">
                      <a16:colId xmlns:a16="http://schemas.microsoft.com/office/drawing/2014/main" val="3640704831"/>
                    </a:ext>
                  </a:extLst>
                </a:gridCol>
              </a:tblGrid>
              <a:tr h="434278"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rgbClr val="3372DC"/>
                          </a:solidFill>
                          <a:latin typeface="EdShed"/>
                          <a:ea typeface="OpenDyslexic" charset="0"/>
                          <a:cs typeface="OpenDyslexic" charset="0"/>
                        </a:rPr>
                        <a:t>Word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2000" b="1" i="0" dirty="0">
                          <a:solidFill>
                            <a:srgbClr val="3372DC"/>
                          </a:solidFill>
                          <a:latin typeface="EdShed"/>
                          <a:ea typeface="OpenDyslexic" charset="0"/>
                          <a:cs typeface="OpenDyslexic" charset="0"/>
                        </a:rPr>
                        <a:t>Mistake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noProof="0" dirty="0">
                          <a:solidFill>
                            <a:srgbClr val="3372DC"/>
                          </a:solidFill>
                          <a:latin typeface="EdShed"/>
                        </a:rPr>
                        <a:t>Correct Word</a:t>
                      </a:r>
                      <a:endParaRPr lang="en-US" sz="2000" b="1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036514"/>
                  </a:ext>
                </a:extLst>
              </a:tr>
              <a:tr h="434278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 err="1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antonim</a:t>
                      </a:r>
                      <a:endParaRPr lang="en-GB" sz="22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/>
                          <a:ea typeface="OpenDyslexic" charset="0"/>
                          <a:cs typeface="OpenDyslexic" charset="0"/>
                        </a:rPr>
                        <a:t>The ‘i’ should a ‘y’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anton</a:t>
                      </a: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y</a:t>
                      </a:r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141404"/>
                  </a:ext>
                </a:extLst>
              </a:tr>
              <a:tr h="4342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0" dirty="0" err="1">
                          <a:solidFill>
                            <a:schemeClr val="tx1"/>
                          </a:solidFill>
                          <a:latin typeface="EdShed" pitchFamily="2" charset="77"/>
                          <a:ea typeface="Sassoon Infant 2023" panose="02000503030000020003" pitchFamily="2" charset="0"/>
                        </a:rPr>
                        <a:t>sydney</a:t>
                      </a:r>
                      <a:endParaRPr lang="en-GB" sz="2200" b="0" i="0" dirty="0">
                        <a:solidFill>
                          <a:schemeClr val="tx1"/>
                        </a:solidFill>
                        <a:latin typeface="EdShed" pitchFamily="2" charset="77"/>
                        <a:ea typeface="Sassoon Infant 2023" panose="0200050303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/>
                          <a:ea typeface="OpenDyslexic" charset="0"/>
                          <a:cs typeface="OpenDyslexic" charset="0"/>
                        </a:rPr>
                        <a:t>The ‘s’ should be a capital letter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Sassoon Infant 2023" panose="02000503030000020003" pitchFamily="2" charset="0"/>
                        </a:rPr>
                        <a:t>S</a:t>
                      </a:r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Sassoon Infant 2023" panose="02000503030000020003" pitchFamily="2" charset="0"/>
                        </a:rPr>
                        <a:t>ydney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399918"/>
                  </a:ext>
                </a:extLst>
              </a:tr>
              <a:tr h="434278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 err="1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sylable</a:t>
                      </a:r>
                      <a:endParaRPr lang="en-GB" sz="22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/>
                          <a:ea typeface="OpenDyslexic" charset="0"/>
                          <a:cs typeface="OpenDyslexic" charset="0"/>
                        </a:rPr>
                        <a:t>The ‘l’ should be a ‘ll’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</a:t>
                      </a: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ll</a:t>
                      </a:r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able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085367"/>
                  </a:ext>
                </a:extLst>
              </a:tr>
              <a:tr h="434278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 err="1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lyriks</a:t>
                      </a:r>
                      <a:endParaRPr lang="en-GB" sz="22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/>
                          <a:ea typeface="OpenDyslexic" charset="0"/>
                          <a:cs typeface="OpenDyslexic" charset="0"/>
                        </a:rPr>
                        <a:t>The ‘k’ should be a ‘c’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lyri</a:t>
                      </a: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</a:t>
                      </a:r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581416"/>
                  </a:ext>
                </a:extLst>
              </a:tr>
              <a:tr h="434278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 err="1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simmetry</a:t>
                      </a:r>
                      <a:endParaRPr lang="en-GB" sz="22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/>
                          <a:ea typeface="OpenDyslexic" charset="0"/>
                          <a:cs typeface="OpenDyslexic" charset="0"/>
                        </a:rPr>
                        <a:t>The ‘i’ should be a ‘y’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</a:t>
                      </a: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y</a:t>
                      </a:r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mmetry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854492"/>
                  </a:ext>
                </a:extLst>
              </a:tr>
              <a:tr h="434278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 err="1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typpical</a:t>
                      </a:r>
                      <a:endParaRPr lang="en-GB" sz="22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/>
                          <a:ea typeface="OpenDyslexic" charset="0"/>
                          <a:cs typeface="OpenDyslexic" charset="0"/>
                        </a:rPr>
                        <a:t>The ‘pp’ should be a ‘p’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ty</a:t>
                      </a: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</a:t>
                      </a:r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ical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64777"/>
                  </a:ext>
                </a:extLst>
              </a:tr>
              <a:tr h="434278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 err="1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syncronise</a:t>
                      </a:r>
                      <a:endParaRPr lang="en-GB" sz="22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/>
                          <a:ea typeface="OpenDyslexic" charset="0"/>
                          <a:cs typeface="OpenDyslexic" charset="0"/>
                        </a:rPr>
                        <a:t>The ‘c’ should be a ‘</a:t>
                      </a:r>
                      <a:r>
                        <a:rPr lang="en-GB" sz="2200" b="0" i="0" dirty="0" err="1">
                          <a:solidFill>
                            <a:srgbClr val="FF3760"/>
                          </a:solidFill>
                          <a:latin typeface="EdShed"/>
                          <a:ea typeface="OpenDyslexic" charset="0"/>
                          <a:cs typeface="OpenDyslexic" charset="0"/>
                        </a:rPr>
                        <a:t>ch</a:t>
                      </a: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/>
                          <a:ea typeface="OpenDyslexic" charset="0"/>
                          <a:cs typeface="OpenDyslexic" charset="0"/>
                        </a:rPr>
                        <a:t>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syn</a:t>
                      </a: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ch</a:t>
                      </a:r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ronise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431318"/>
                  </a:ext>
                </a:extLst>
              </a:tr>
              <a:tr h="434278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 err="1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cignet</a:t>
                      </a:r>
                      <a:endParaRPr lang="en-GB" sz="22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/>
                          <a:ea typeface="OpenDyslexic" charset="0"/>
                          <a:cs typeface="OpenDyslexic" charset="0"/>
                        </a:rPr>
                        <a:t>The ‘i’ should be a ‘y’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</a:t>
                      </a: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y</a:t>
                      </a:r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gnet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716690"/>
                  </a:ext>
                </a:extLst>
              </a:tr>
              <a:tr h="434278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 err="1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mystry</a:t>
                      </a:r>
                      <a:endParaRPr lang="en-GB" sz="22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b="0" i="0" u="none" strike="noStrike" noProof="0" dirty="0">
                          <a:solidFill>
                            <a:srgbClr val="FF3760"/>
                          </a:solidFill>
                          <a:latin typeface="EdShed"/>
                        </a:rPr>
                        <a:t>There should be an ‘e’ after the ‘t’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myst</a:t>
                      </a: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e</a:t>
                      </a:r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ry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75694"/>
                  </a:ext>
                </a:extLst>
              </a:tr>
              <a:tr h="434278"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 err="1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cristal</a:t>
                      </a:r>
                      <a:endParaRPr lang="en-GB" sz="22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/>
                          <a:ea typeface="OpenDyslexic" charset="0"/>
                          <a:cs typeface="OpenDyslexic" charset="0"/>
                        </a:rPr>
                        <a:t>The ‘i’ should be a ‘y’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cr</a:t>
                      </a:r>
                      <a:r>
                        <a:rPr lang="en-GB" sz="22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y</a:t>
                      </a:r>
                      <a:r>
                        <a:rPr lang="en-GB" sz="2200" b="0" i="0" dirty="0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stal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6455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AF8A07ED-236D-9244-5E08-89C77B5125E6}"/>
              </a:ext>
            </a:extLst>
          </p:cNvPr>
          <p:cNvGrpSpPr/>
          <p:nvPr/>
        </p:nvGrpSpPr>
        <p:grpSpPr>
          <a:xfrm>
            <a:off x="2687023" y="2253393"/>
            <a:ext cx="9136565" cy="362586"/>
            <a:chOff x="2687023" y="2253393"/>
            <a:chExt cx="9136565" cy="36258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CBFA0EE-7360-6FEB-BD5B-6A5877E64E73}"/>
                </a:ext>
              </a:extLst>
            </p:cNvPr>
            <p:cNvSpPr/>
            <p:nvPr/>
          </p:nvSpPr>
          <p:spPr>
            <a:xfrm>
              <a:off x="2687023" y="2253393"/>
              <a:ext cx="6329757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16">
              <a:extLst>
                <a:ext uri="{FF2B5EF4-FFF2-40B4-BE49-F238E27FC236}">
                  <a16:creationId xmlns:a16="http://schemas.microsoft.com/office/drawing/2014/main" id="{7E2A458C-7494-C4B5-7F73-AA1D0C660E3E}"/>
                </a:ext>
              </a:extLst>
            </p:cNvPr>
            <p:cNvSpPr/>
            <p:nvPr/>
          </p:nvSpPr>
          <p:spPr>
            <a:xfrm>
              <a:off x="9183757" y="2253393"/>
              <a:ext cx="2639831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D17CC9-7848-55D4-521F-3B0E9DDB3571}"/>
              </a:ext>
            </a:extLst>
          </p:cNvPr>
          <p:cNvGrpSpPr/>
          <p:nvPr/>
        </p:nvGrpSpPr>
        <p:grpSpPr>
          <a:xfrm>
            <a:off x="2687023" y="2690716"/>
            <a:ext cx="9136565" cy="362586"/>
            <a:chOff x="2687023" y="2253393"/>
            <a:chExt cx="9136565" cy="362586"/>
          </a:xfrm>
        </p:grpSpPr>
        <p:sp>
          <p:nvSpPr>
            <p:cNvPr id="12" name="Rectangle: Rounded Corners 16">
              <a:extLst>
                <a:ext uri="{FF2B5EF4-FFF2-40B4-BE49-F238E27FC236}">
                  <a16:creationId xmlns:a16="http://schemas.microsoft.com/office/drawing/2014/main" id="{4DDD9D6A-9717-7E30-2ADC-6E851EA3BB26}"/>
                </a:ext>
              </a:extLst>
            </p:cNvPr>
            <p:cNvSpPr/>
            <p:nvPr/>
          </p:nvSpPr>
          <p:spPr>
            <a:xfrm>
              <a:off x="2687023" y="2253393"/>
              <a:ext cx="6329757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6">
              <a:extLst>
                <a:ext uri="{FF2B5EF4-FFF2-40B4-BE49-F238E27FC236}">
                  <a16:creationId xmlns:a16="http://schemas.microsoft.com/office/drawing/2014/main" id="{360DFEB2-3EBC-9048-4B92-FFD1F8F1A1BC}"/>
                </a:ext>
              </a:extLst>
            </p:cNvPr>
            <p:cNvSpPr/>
            <p:nvPr/>
          </p:nvSpPr>
          <p:spPr>
            <a:xfrm>
              <a:off x="9183757" y="2253393"/>
              <a:ext cx="2639831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C81185-26CE-0DFB-2294-6C3A9A868D08}"/>
              </a:ext>
            </a:extLst>
          </p:cNvPr>
          <p:cNvGrpSpPr/>
          <p:nvPr/>
        </p:nvGrpSpPr>
        <p:grpSpPr>
          <a:xfrm>
            <a:off x="2687023" y="3128038"/>
            <a:ext cx="9136565" cy="362586"/>
            <a:chOff x="2687023" y="2253393"/>
            <a:chExt cx="9136565" cy="362586"/>
          </a:xfrm>
        </p:grpSpPr>
        <p:sp>
          <p:nvSpPr>
            <p:cNvPr id="15" name="Rectangle: Rounded Corners 16">
              <a:extLst>
                <a:ext uri="{FF2B5EF4-FFF2-40B4-BE49-F238E27FC236}">
                  <a16:creationId xmlns:a16="http://schemas.microsoft.com/office/drawing/2014/main" id="{9473F537-0F9A-65DF-8512-F1591A325C6D}"/>
                </a:ext>
              </a:extLst>
            </p:cNvPr>
            <p:cNvSpPr/>
            <p:nvPr/>
          </p:nvSpPr>
          <p:spPr>
            <a:xfrm>
              <a:off x="2687023" y="2253393"/>
              <a:ext cx="6329757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6">
              <a:extLst>
                <a:ext uri="{FF2B5EF4-FFF2-40B4-BE49-F238E27FC236}">
                  <a16:creationId xmlns:a16="http://schemas.microsoft.com/office/drawing/2014/main" id="{5274E18A-8CEA-D282-B427-12B44106376B}"/>
                </a:ext>
              </a:extLst>
            </p:cNvPr>
            <p:cNvSpPr/>
            <p:nvPr/>
          </p:nvSpPr>
          <p:spPr>
            <a:xfrm>
              <a:off x="9183757" y="2253393"/>
              <a:ext cx="2639831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3F8BB7-5E6B-C067-1847-D648B14F831F}"/>
              </a:ext>
            </a:extLst>
          </p:cNvPr>
          <p:cNvGrpSpPr/>
          <p:nvPr/>
        </p:nvGrpSpPr>
        <p:grpSpPr>
          <a:xfrm>
            <a:off x="2687023" y="3557408"/>
            <a:ext cx="9136565" cy="362586"/>
            <a:chOff x="2687023" y="2253393"/>
            <a:chExt cx="9136565" cy="362586"/>
          </a:xfrm>
        </p:grpSpPr>
        <p:sp>
          <p:nvSpPr>
            <p:cNvPr id="19" name="Rectangle: Rounded Corners 16">
              <a:extLst>
                <a:ext uri="{FF2B5EF4-FFF2-40B4-BE49-F238E27FC236}">
                  <a16:creationId xmlns:a16="http://schemas.microsoft.com/office/drawing/2014/main" id="{0D812118-CB0D-1374-8D68-B17FB882A1D1}"/>
                </a:ext>
              </a:extLst>
            </p:cNvPr>
            <p:cNvSpPr/>
            <p:nvPr/>
          </p:nvSpPr>
          <p:spPr>
            <a:xfrm>
              <a:off x="2687023" y="2253393"/>
              <a:ext cx="6329757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6">
              <a:extLst>
                <a:ext uri="{FF2B5EF4-FFF2-40B4-BE49-F238E27FC236}">
                  <a16:creationId xmlns:a16="http://schemas.microsoft.com/office/drawing/2014/main" id="{9B9BC5B1-7386-82F0-EB26-CF10B63ADE18}"/>
                </a:ext>
              </a:extLst>
            </p:cNvPr>
            <p:cNvSpPr/>
            <p:nvPr/>
          </p:nvSpPr>
          <p:spPr>
            <a:xfrm>
              <a:off x="9183757" y="2253393"/>
              <a:ext cx="2639831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8F8FAD-2D07-6B35-08E5-731B133BBDC4}"/>
              </a:ext>
            </a:extLst>
          </p:cNvPr>
          <p:cNvGrpSpPr/>
          <p:nvPr/>
        </p:nvGrpSpPr>
        <p:grpSpPr>
          <a:xfrm>
            <a:off x="2687023" y="3994731"/>
            <a:ext cx="9136565" cy="362586"/>
            <a:chOff x="2687023" y="2253393"/>
            <a:chExt cx="9136565" cy="362586"/>
          </a:xfrm>
        </p:grpSpPr>
        <p:sp>
          <p:nvSpPr>
            <p:cNvPr id="22" name="Rectangle: Rounded Corners 16">
              <a:extLst>
                <a:ext uri="{FF2B5EF4-FFF2-40B4-BE49-F238E27FC236}">
                  <a16:creationId xmlns:a16="http://schemas.microsoft.com/office/drawing/2014/main" id="{702E1D66-D003-EA44-26C0-0B30B01AD95E}"/>
                </a:ext>
              </a:extLst>
            </p:cNvPr>
            <p:cNvSpPr/>
            <p:nvPr/>
          </p:nvSpPr>
          <p:spPr>
            <a:xfrm>
              <a:off x="2687023" y="2253393"/>
              <a:ext cx="6329757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16">
              <a:extLst>
                <a:ext uri="{FF2B5EF4-FFF2-40B4-BE49-F238E27FC236}">
                  <a16:creationId xmlns:a16="http://schemas.microsoft.com/office/drawing/2014/main" id="{4D855660-A5FA-E686-C4A8-2E5941F389FE}"/>
                </a:ext>
              </a:extLst>
            </p:cNvPr>
            <p:cNvSpPr/>
            <p:nvPr/>
          </p:nvSpPr>
          <p:spPr>
            <a:xfrm>
              <a:off x="9183757" y="2253393"/>
              <a:ext cx="2639831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62D3C5-48C5-A773-B84C-B0048CE25591}"/>
              </a:ext>
            </a:extLst>
          </p:cNvPr>
          <p:cNvGrpSpPr/>
          <p:nvPr/>
        </p:nvGrpSpPr>
        <p:grpSpPr>
          <a:xfrm>
            <a:off x="2687023" y="4416150"/>
            <a:ext cx="9136565" cy="362586"/>
            <a:chOff x="2687023" y="2253393"/>
            <a:chExt cx="9136565" cy="362586"/>
          </a:xfrm>
        </p:grpSpPr>
        <p:sp>
          <p:nvSpPr>
            <p:cNvPr id="25" name="Rectangle: Rounded Corners 16">
              <a:extLst>
                <a:ext uri="{FF2B5EF4-FFF2-40B4-BE49-F238E27FC236}">
                  <a16:creationId xmlns:a16="http://schemas.microsoft.com/office/drawing/2014/main" id="{95D27705-475E-8AA8-900B-F0DFEC54B0AA}"/>
                </a:ext>
              </a:extLst>
            </p:cNvPr>
            <p:cNvSpPr/>
            <p:nvPr/>
          </p:nvSpPr>
          <p:spPr>
            <a:xfrm>
              <a:off x="2687023" y="2253393"/>
              <a:ext cx="6329757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16">
              <a:extLst>
                <a:ext uri="{FF2B5EF4-FFF2-40B4-BE49-F238E27FC236}">
                  <a16:creationId xmlns:a16="http://schemas.microsoft.com/office/drawing/2014/main" id="{33F302F0-85BF-4751-AEF8-654C2568DBBA}"/>
                </a:ext>
              </a:extLst>
            </p:cNvPr>
            <p:cNvSpPr/>
            <p:nvPr/>
          </p:nvSpPr>
          <p:spPr>
            <a:xfrm>
              <a:off x="9183757" y="2253393"/>
              <a:ext cx="2639831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6EC826-5103-028F-BC5F-C217CD20D1E2}"/>
              </a:ext>
            </a:extLst>
          </p:cNvPr>
          <p:cNvGrpSpPr/>
          <p:nvPr/>
        </p:nvGrpSpPr>
        <p:grpSpPr>
          <a:xfrm>
            <a:off x="2687023" y="4845520"/>
            <a:ext cx="9136565" cy="362586"/>
            <a:chOff x="2687023" y="2253393"/>
            <a:chExt cx="9136565" cy="362586"/>
          </a:xfrm>
        </p:grpSpPr>
        <p:sp>
          <p:nvSpPr>
            <p:cNvPr id="28" name="Rectangle: Rounded Corners 16">
              <a:extLst>
                <a:ext uri="{FF2B5EF4-FFF2-40B4-BE49-F238E27FC236}">
                  <a16:creationId xmlns:a16="http://schemas.microsoft.com/office/drawing/2014/main" id="{DB924468-0F2B-FA06-85C4-89E05DDC68BC}"/>
                </a:ext>
              </a:extLst>
            </p:cNvPr>
            <p:cNvSpPr/>
            <p:nvPr/>
          </p:nvSpPr>
          <p:spPr>
            <a:xfrm>
              <a:off x="2687023" y="2253393"/>
              <a:ext cx="6329757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: Rounded Corners 16">
              <a:extLst>
                <a:ext uri="{FF2B5EF4-FFF2-40B4-BE49-F238E27FC236}">
                  <a16:creationId xmlns:a16="http://schemas.microsoft.com/office/drawing/2014/main" id="{2E4AB265-723E-2F35-7317-E007169F4701}"/>
                </a:ext>
              </a:extLst>
            </p:cNvPr>
            <p:cNvSpPr/>
            <p:nvPr/>
          </p:nvSpPr>
          <p:spPr>
            <a:xfrm>
              <a:off x="9183757" y="2253393"/>
              <a:ext cx="2639831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FC3E66-C8F7-0EBB-9A91-2661EF6C772C}"/>
              </a:ext>
            </a:extLst>
          </p:cNvPr>
          <p:cNvGrpSpPr/>
          <p:nvPr/>
        </p:nvGrpSpPr>
        <p:grpSpPr>
          <a:xfrm>
            <a:off x="2687023" y="5290792"/>
            <a:ext cx="9136565" cy="362586"/>
            <a:chOff x="2687023" y="2253393"/>
            <a:chExt cx="9136565" cy="362586"/>
          </a:xfrm>
        </p:grpSpPr>
        <p:sp>
          <p:nvSpPr>
            <p:cNvPr id="34" name="Rectangle: Rounded Corners 16">
              <a:extLst>
                <a:ext uri="{FF2B5EF4-FFF2-40B4-BE49-F238E27FC236}">
                  <a16:creationId xmlns:a16="http://schemas.microsoft.com/office/drawing/2014/main" id="{2F8FA6FB-1F6B-F8FF-30A5-12B2A8EDA9FF}"/>
                </a:ext>
              </a:extLst>
            </p:cNvPr>
            <p:cNvSpPr/>
            <p:nvPr/>
          </p:nvSpPr>
          <p:spPr>
            <a:xfrm>
              <a:off x="2687023" y="2253393"/>
              <a:ext cx="6329757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: Rounded Corners 16">
              <a:extLst>
                <a:ext uri="{FF2B5EF4-FFF2-40B4-BE49-F238E27FC236}">
                  <a16:creationId xmlns:a16="http://schemas.microsoft.com/office/drawing/2014/main" id="{6295B129-CDC9-7C64-9F86-950C6411BFF8}"/>
                </a:ext>
              </a:extLst>
            </p:cNvPr>
            <p:cNvSpPr/>
            <p:nvPr/>
          </p:nvSpPr>
          <p:spPr>
            <a:xfrm>
              <a:off x="9183757" y="2253393"/>
              <a:ext cx="2639831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C7377BE-C0C4-B2BC-3594-374B28B0D5A6}"/>
              </a:ext>
            </a:extLst>
          </p:cNvPr>
          <p:cNvGrpSpPr/>
          <p:nvPr/>
        </p:nvGrpSpPr>
        <p:grpSpPr>
          <a:xfrm>
            <a:off x="2687023" y="5712209"/>
            <a:ext cx="9136565" cy="362586"/>
            <a:chOff x="2687023" y="2253393"/>
            <a:chExt cx="9136565" cy="362586"/>
          </a:xfrm>
        </p:grpSpPr>
        <p:sp>
          <p:nvSpPr>
            <p:cNvPr id="46" name="Rectangle: Rounded Corners 16">
              <a:extLst>
                <a:ext uri="{FF2B5EF4-FFF2-40B4-BE49-F238E27FC236}">
                  <a16:creationId xmlns:a16="http://schemas.microsoft.com/office/drawing/2014/main" id="{035358E8-61E2-57AD-6ADD-6AED3C64788A}"/>
                </a:ext>
              </a:extLst>
            </p:cNvPr>
            <p:cNvSpPr/>
            <p:nvPr/>
          </p:nvSpPr>
          <p:spPr>
            <a:xfrm>
              <a:off x="2687023" y="2253393"/>
              <a:ext cx="6329757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16">
              <a:extLst>
                <a:ext uri="{FF2B5EF4-FFF2-40B4-BE49-F238E27FC236}">
                  <a16:creationId xmlns:a16="http://schemas.microsoft.com/office/drawing/2014/main" id="{EC57B66A-C036-57FA-E99F-0C8215564F53}"/>
                </a:ext>
              </a:extLst>
            </p:cNvPr>
            <p:cNvSpPr/>
            <p:nvPr/>
          </p:nvSpPr>
          <p:spPr>
            <a:xfrm>
              <a:off x="9183757" y="2253393"/>
              <a:ext cx="2639831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147D16-62E4-3FDE-1559-70DFA3CB3116}"/>
              </a:ext>
            </a:extLst>
          </p:cNvPr>
          <p:cNvGrpSpPr/>
          <p:nvPr/>
        </p:nvGrpSpPr>
        <p:grpSpPr>
          <a:xfrm>
            <a:off x="2687023" y="6157483"/>
            <a:ext cx="9136565" cy="362586"/>
            <a:chOff x="2687023" y="2253393"/>
            <a:chExt cx="9136565" cy="362586"/>
          </a:xfrm>
        </p:grpSpPr>
        <p:sp>
          <p:nvSpPr>
            <p:cNvPr id="49" name="Rectangle: Rounded Corners 16">
              <a:extLst>
                <a:ext uri="{FF2B5EF4-FFF2-40B4-BE49-F238E27FC236}">
                  <a16:creationId xmlns:a16="http://schemas.microsoft.com/office/drawing/2014/main" id="{0ECD96E6-2C01-4B10-1182-7041225F6396}"/>
                </a:ext>
              </a:extLst>
            </p:cNvPr>
            <p:cNvSpPr/>
            <p:nvPr/>
          </p:nvSpPr>
          <p:spPr>
            <a:xfrm>
              <a:off x="2687023" y="2253393"/>
              <a:ext cx="6329757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: Rounded Corners 16">
              <a:extLst>
                <a:ext uri="{FF2B5EF4-FFF2-40B4-BE49-F238E27FC236}">
                  <a16:creationId xmlns:a16="http://schemas.microsoft.com/office/drawing/2014/main" id="{3EE181FC-6348-0DCD-50DF-4011D4CEBF92}"/>
                </a:ext>
              </a:extLst>
            </p:cNvPr>
            <p:cNvSpPr/>
            <p:nvPr/>
          </p:nvSpPr>
          <p:spPr>
            <a:xfrm>
              <a:off x="9183757" y="2253393"/>
              <a:ext cx="2639831" cy="362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1895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25B4C-7D68-3439-362E-8C6021F27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556AC7-CBB4-8B2D-B348-A4B587FD5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938683"/>
              </p:ext>
            </p:extLst>
          </p:nvPr>
        </p:nvGraphicFramePr>
        <p:xfrm>
          <a:off x="365759" y="1803804"/>
          <a:ext cx="11469190" cy="471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57">
                  <a:extLst>
                    <a:ext uri="{9D8B030D-6E8A-4147-A177-3AD203B41FA5}">
                      <a16:colId xmlns:a16="http://schemas.microsoft.com/office/drawing/2014/main" val="2418522021"/>
                    </a:ext>
                  </a:extLst>
                </a:gridCol>
                <a:gridCol w="3404933">
                  <a:extLst>
                    <a:ext uri="{9D8B030D-6E8A-4147-A177-3AD203B41FA5}">
                      <a16:colId xmlns:a16="http://schemas.microsoft.com/office/drawing/2014/main" val="2502067018"/>
                    </a:ext>
                  </a:extLst>
                </a:gridCol>
              </a:tblGrid>
              <a:tr h="58896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words end in ‘al’?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349574"/>
                  </a:ext>
                </a:extLst>
              </a:tr>
              <a:tr h="58896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word needs a capital letter?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668478"/>
                  </a:ext>
                </a:extLst>
              </a:tr>
              <a:tr h="58896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word ends with the suffix ‘-</a:t>
                      </a:r>
                      <a:r>
                        <a:rPr lang="en-GB" sz="2400" b="0" i="0" u="none" strike="noStrike" dirty="0" err="1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ise</a:t>
                      </a:r>
                      <a:r>
                        <a:rPr lang="en-GB" sz="24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’?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955226"/>
                  </a:ext>
                </a:extLst>
              </a:tr>
              <a:tr h="58896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two words have double-letter digraphs?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81969"/>
                  </a:ext>
                </a:extLst>
              </a:tr>
              <a:tr h="58896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word ends with the letter ‘m’?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80143"/>
                  </a:ext>
                </a:extLst>
              </a:tr>
              <a:tr h="5889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remaining word has this syllable map?   </a:t>
                      </a:r>
                      <a:r>
                        <a:rPr lang="en-GB" sz="1800" b="0" dirty="0">
                          <a:latin typeface="EdShed" pitchFamily="2" charset="77"/>
                        </a:rPr>
                        <a:t>_ _ _ </a:t>
                      </a:r>
                      <a:r>
                        <a:rPr lang="en-GB" sz="18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800" b="0" dirty="0">
                          <a:latin typeface="EdShed" pitchFamily="2" charset="77"/>
                        </a:rPr>
                        <a:t> _ _ _ </a:t>
                      </a:r>
                      <a:r>
                        <a:rPr lang="en-GB" sz="1800" b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800" b="0" dirty="0">
                          <a:latin typeface="EdShed" pitchFamily="2" charset="77"/>
                        </a:rPr>
                        <a:t> _</a:t>
                      </a:r>
                      <a:endParaRPr lang="en-GB" sz="2400" b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790193"/>
                  </a:ext>
                </a:extLst>
              </a:tr>
              <a:tr h="5889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Which word means ‘song words’?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104681"/>
                  </a:ext>
                </a:extLst>
              </a:tr>
              <a:tr h="58896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u="none" strike="noStrike" dirty="0">
                          <a:solidFill>
                            <a:srgbClr val="3372DC"/>
                          </a:solidFill>
                          <a:effectLst/>
                          <a:latin typeface="EdShed" pitchFamily="2" charset="77"/>
                        </a:rPr>
                        <a:t>In which word does ‘c’ sound like /s/?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14929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53066-E050-B323-1319-F3536E098C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73985-02AA-1E11-4EF6-5D1D987B92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spAutoFit/>
          </a:bodyPr>
          <a:lstStyle/>
          <a:p>
            <a:r>
              <a:rPr lang="en-GB" dirty="0"/>
              <a:t>Optional Activity Three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9D8744-3865-86A4-7CB7-E481CAA1E2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3372DC"/>
                </a:solidFill>
              </a:rPr>
              <a:t>Which words match the clues?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651222F-7912-16F0-3344-5BBF10546460}"/>
              </a:ext>
            </a:extLst>
          </p:cNvPr>
          <p:cNvSpPr txBox="1">
            <a:spLocks/>
          </p:cNvSpPr>
          <p:nvPr/>
        </p:nvSpPr>
        <p:spPr>
          <a:xfrm>
            <a:off x="8760089" y="3642644"/>
            <a:ext cx="145674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sy</a:t>
            </a:r>
            <a:r>
              <a:rPr lang="en-US" sz="2400" b="0" dirty="0">
                <a:solidFill>
                  <a:schemeClr val="tx1"/>
                </a:solidFill>
                <a:latin typeface="EdShed" pitchFamily="2" charset="0"/>
              </a:rPr>
              <a:t>mm</a:t>
            </a:r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etry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2A2B7FA0-7B2A-2526-79AE-AD68FA07AA2D}"/>
              </a:ext>
            </a:extLst>
          </p:cNvPr>
          <p:cNvSpPr txBox="1">
            <a:spLocks/>
          </p:cNvSpPr>
          <p:nvPr/>
        </p:nvSpPr>
        <p:spPr>
          <a:xfrm>
            <a:off x="9586038" y="2462419"/>
            <a:ext cx="1124923" cy="444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Sydney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A5C86BB-8856-B309-CFC6-BC163F020EDA}"/>
              </a:ext>
            </a:extLst>
          </p:cNvPr>
          <p:cNvSpPr txBox="1">
            <a:spLocks/>
          </p:cNvSpPr>
          <p:nvPr/>
        </p:nvSpPr>
        <p:spPr>
          <a:xfrm>
            <a:off x="9495308" y="4228952"/>
            <a:ext cx="1306383" cy="444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antony</a:t>
            </a:r>
            <a:r>
              <a:rPr lang="en-US" sz="2400" b="0" dirty="0">
                <a:solidFill>
                  <a:schemeClr val="tx1"/>
                </a:solidFill>
                <a:latin typeface="EdShed" pitchFamily="2" charset="0"/>
              </a:rPr>
              <a:t>m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1C3E4487-0871-B99C-93F4-7C2AE2A3D683}"/>
              </a:ext>
            </a:extLst>
          </p:cNvPr>
          <p:cNvSpPr txBox="1">
            <a:spLocks/>
          </p:cNvSpPr>
          <p:nvPr/>
        </p:nvSpPr>
        <p:spPr>
          <a:xfrm>
            <a:off x="9625728" y="5996883"/>
            <a:ext cx="1045543" cy="444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  <a:latin typeface="EdShed" pitchFamily="2" charset="0"/>
              </a:rPr>
              <a:t>c</a:t>
            </a:r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ygnet</a:t>
            </a:r>
            <a:endParaRPr lang="en-US" sz="24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1EC24F15-32F2-36B9-E508-A7F02FEBD621}"/>
              </a:ext>
            </a:extLst>
          </p:cNvPr>
          <p:cNvSpPr txBox="1">
            <a:spLocks/>
          </p:cNvSpPr>
          <p:nvPr/>
        </p:nvSpPr>
        <p:spPr>
          <a:xfrm>
            <a:off x="8916029" y="1874321"/>
            <a:ext cx="1043299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cryst</a:t>
            </a:r>
            <a:r>
              <a:rPr lang="en-US" sz="2400" b="0" dirty="0">
                <a:solidFill>
                  <a:schemeClr val="tx1"/>
                </a:solidFill>
                <a:latin typeface="EdShed" pitchFamily="2" charset="0"/>
              </a:rPr>
              <a:t>al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E2F47E7-EDAC-35B3-D8E0-C64DBA4EAE37}"/>
              </a:ext>
            </a:extLst>
          </p:cNvPr>
          <p:cNvSpPr txBox="1">
            <a:spLocks/>
          </p:cNvSpPr>
          <p:nvPr/>
        </p:nvSpPr>
        <p:spPr>
          <a:xfrm>
            <a:off x="9315771" y="3047330"/>
            <a:ext cx="1665456" cy="444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synchron</a:t>
            </a:r>
            <a:r>
              <a:rPr lang="en-US" sz="2400" b="0" dirty="0">
                <a:solidFill>
                  <a:schemeClr val="tx1"/>
                </a:solidFill>
                <a:latin typeface="EdShed" pitchFamily="2" charset="0"/>
              </a:rPr>
              <a:t>ise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66BBEF7D-DFD9-5997-302E-2B2B589A665F}"/>
              </a:ext>
            </a:extLst>
          </p:cNvPr>
          <p:cNvSpPr txBox="1">
            <a:spLocks/>
          </p:cNvSpPr>
          <p:nvPr/>
        </p:nvSpPr>
        <p:spPr>
          <a:xfrm>
            <a:off x="9723158" y="5413144"/>
            <a:ext cx="850682" cy="444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lyrics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E3313C1A-CD63-45BD-A23C-730CA76CFE33}"/>
              </a:ext>
            </a:extLst>
          </p:cNvPr>
          <p:cNvSpPr txBox="1">
            <a:spLocks/>
          </p:cNvSpPr>
          <p:nvPr/>
        </p:nvSpPr>
        <p:spPr>
          <a:xfrm>
            <a:off x="10404361" y="1865708"/>
            <a:ext cx="1053557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typic</a:t>
            </a:r>
            <a:r>
              <a:rPr lang="en-US" sz="2400" b="0" dirty="0">
                <a:solidFill>
                  <a:schemeClr val="tx1"/>
                </a:solidFill>
                <a:latin typeface="EdShed" pitchFamily="2" charset="0"/>
              </a:rPr>
              <a:t>al</a:t>
            </a: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F44E105D-6230-4D42-B67D-CDD67AA274B0}"/>
              </a:ext>
            </a:extLst>
          </p:cNvPr>
          <p:cNvSpPr txBox="1">
            <a:spLocks/>
          </p:cNvSpPr>
          <p:nvPr/>
        </p:nvSpPr>
        <p:spPr>
          <a:xfrm>
            <a:off x="9333533" y="4835841"/>
            <a:ext cx="1629933" cy="444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err="1">
                <a:solidFill>
                  <a:schemeClr val="tx1"/>
                </a:solidFill>
                <a:latin typeface="EdShed" pitchFamily="2" charset="0"/>
              </a:rPr>
              <a:t>mys</a:t>
            </a:r>
            <a:r>
              <a:rPr lang="en-US" sz="2400" b="0" dirty="0">
                <a:solidFill>
                  <a:schemeClr val="tx1"/>
                </a:solidFill>
                <a:latin typeface="EdShed" pitchFamily="2" charset="0"/>
              </a:rPr>
              <a:t> </a:t>
            </a:r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400" b="0" dirty="0">
                <a:solidFill>
                  <a:schemeClr val="tx1"/>
                </a:solidFill>
                <a:latin typeface="EdShed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EdShed" pitchFamily="2" charset="0"/>
              </a:rPr>
              <a:t>ter</a:t>
            </a:r>
            <a:r>
              <a:rPr lang="en-US" sz="2400" b="0" dirty="0">
                <a:solidFill>
                  <a:schemeClr val="tx1"/>
                </a:solidFill>
                <a:latin typeface="EdShed" pitchFamily="2" charset="0"/>
              </a:rPr>
              <a:t> </a:t>
            </a:r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US" sz="2400" b="0" dirty="0">
                <a:solidFill>
                  <a:schemeClr val="tx1"/>
                </a:solidFill>
                <a:latin typeface="EdShed" pitchFamily="2" charset="0"/>
              </a:rPr>
              <a:t> y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C402336-B49D-909B-58D7-85748EC0D176}"/>
              </a:ext>
            </a:extLst>
          </p:cNvPr>
          <p:cNvSpPr txBox="1">
            <a:spLocks/>
          </p:cNvSpPr>
          <p:nvPr/>
        </p:nvSpPr>
        <p:spPr>
          <a:xfrm>
            <a:off x="10368711" y="3642644"/>
            <a:ext cx="1124859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sy</a:t>
            </a:r>
            <a:r>
              <a:rPr lang="en-US" sz="2400" b="0" dirty="0">
                <a:solidFill>
                  <a:schemeClr val="tx1"/>
                </a:solidFill>
                <a:latin typeface="EdShed" pitchFamily="2" charset="0"/>
              </a:rPr>
              <a:t>ll</a:t>
            </a:r>
            <a:r>
              <a:rPr lang="en-US" sz="2400" b="0" dirty="0">
                <a:solidFill>
                  <a:srgbClr val="FF3760"/>
                </a:solidFill>
                <a:latin typeface="EdShed" pitchFamily="2" charset="0"/>
              </a:rPr>
              <a:t>able</a:t>
            </a:r>
          </a:p>
        </p:txBody>
      </p:sp>
    </p:spTree>
    <p:extLst>
      <p:ext uri="{BB962C8B-B14F-4D97-AF65-F5344CB8AC3E}">
        <p14:creationId xmlns:p14="http://schemas.microsoft.com/office/powerpoint/2010/main" val="373958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/>
      <p:bldP spid="26" grpId="0"/>
      <p:bldP spid="28" grpId="0"/>
      <p:bldP spid="34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179CD-50A7-A415-F561-4B77DC2DC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590335-492E-58FA-8BFE-F48A733CE5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2.25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D5439-F45B-CAA5-43D6-7DBB74783B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spAutoFit/>
          </a:bodyPr>
          <a:lstStyle/>
          <a:p>
            <a:r>
              <a:rPr lang="en-GB" dirty="0"/>
              <a:t>Optional Activity Four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EF8FF-4BC0-05B6-2ED0-89E43F8FC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Write a sentence for each word pair.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C1E487-A996-1EDA-AD38-012F47E245C5}"/>
              </a:ext>
            </a:extLst>
          </p:cNvPr>
          <p:cNvSpPr txBox="1"/>
          <p:nvPr/>
        </p:nvSpPr>
        <p:spPr>
          <a:xfrm>
            <a:off x="1440296" y="2015334"/>
            <a:ext cx="20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EdShed" pitchFamily="2" charset="77"/>
              </a:rPr>
              <a:t>mystery</a:t>
            </a:r>
            <a:r>
              <a:rPr lang="en-GB" sz="2400" b="0" i="0" dirty="0">
                <a:effectLst/>
                <a:latin typeface="EdShed" pitchFamily="2" charset="77"/>
              </a:rPr>
              <a:t>, lyrics 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08F4F-F14A-FD3C-B53D-949DF2D091A7}"/>
              </a:ext>
            </a:extLst>
          </p:cNvPr>
          <p:cNvSpPr txBox="1"/>
          <p:nvPr/>
        </p:nvSpPr>
        <p:spPr>
          <a:xfrm>
            <a:off x="1286824" y="2951090"/>
            <a:ext cx="2390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i="0" dirty="0">
                <a:effectLst/>
                <a:latin typeface="EdShed" pitchFamily="2" charset="77"/>
              </a:rPr>
              <a:t>antonym, typical 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521D8-B86D-BC64-B904-1894CD30076A}"/>
              </a:ext>
            </a:extLst>
          </p:cNvPr>
          <p:cNvSpPr txBox="1"/>
          <p:nvPr/>
        </p:nvSpPr>
        <p:spPr>
          <a:xfrm>
            <a:off x="1071605" y="3886846"/>
            <a:ext cx="2820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i="0" dirty="0">
                <a:effectLst/>
                <a:latin typeface="EdShed" pitchFamily="2" charset="77"/>
              </a:rPr>
              <a:t>Sydney, synchronise 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D732F-D594-7D26-E661-43E1A4329A3D}"/>
              </a:ext>
            </a:extLst>
          </p:cNvPr>
          <p:cNvSpPr txBox="1"/>
          <p:nvPr/>
        </p:nvSpPr>
        <p:spPr>
          <a:xfrm>
            <a:off x="1429139" y="5758358"/>
            <a:ext cx="210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i="0" dirty="0">
                <a:effectLst/>
                <a:latin typeface="EdShed" pitchFamily="2" charset="77"/>
              </a:rPr>
              <a:t>crystal, cygnet 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650CE4-54D4-54F6-E66E-546E1BCA2E00}"/>
              </a:ext>
            </a:extLst>
          </p:cNvPr>
          <p:cNvSpPr txBox="1"/>
          <p:nvPr/>
        </p:nvSpPr>
        <p:spPr>
          <a:xfrm>
            <a:off x="1175993" y="4822602"/>
            <a:ext cx="261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i="0" dirty="0">
                <a:effectLst/>
                <a:latin typeface="EdShed" pitchFamily="2" charset="77"/>
              </a:rPr>
              <a:t>symmetry, syllable 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C88DA3-0BEE-4CD5-9081-4A92AA546F45}"/>
              </a:ext>
            </a:extLst>
          </p:cNvPr>
          <p:cNvSpPr txBox="1"/>
          <p:nvPr/>
        </p:nvSpPr>
        <p:spPr>
          <a:xfrm>
            <a:off x="5482145" y="2015334"/>
            <a:ext cx="4938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The</a:t>
            </a:r>
            <a:r>
              <a:rPr lang="en-GB" sz="2400" dirty="0">
                <a:solidFill>
                  <a:srgbClr val="FF0000"/>
                </a:solidFill>
                <a:latin typeface="EdShed" pitchFamily="2" charset="77"/>
              </a:rPr>
              <a:t> </a:t>
            </a:r>
            <a:r>
              <a:rPr lang="en-GB" sz="2400" dirty="0">
                <a:latin typeface="EdShed" pitchFamily="2" charset="77"/>
              </a:rPr>
              <a:t>lyrics</a:t>
            </a:r>
            <a:r>
              <a:rPr lang="en-GB" sz="2400" dirty="0">
                <a:solidFill>
                  <a:srgbClr val="FF0000"/>
                </a:solidFill>
                <a:latin typeface="EdShed" pitchFamily="2" charset="77"/>
              </a:rPr>
              <a:t> 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of the song were a </a:t>
            </a:r>
            <a:r>
              <a:rPr lang="en-GB" sz="2400" dirty="0">
                <a:latin typeface="EdShed" pitchFamily="2" charset="77"/>
              </a:rPr>
              <a:t>mystery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.</a:t>
            </a:r>
            <a:endParaRPr lang="en-GB" sz="2400" dirty="0">
              <a:solidFill>
                <a:srgbClr val="FF37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93AA47-4EC9-4A19-A12F-5072B9F9CC60}"/>
              </a:ext>
            </a:extLst>
          </p:cNvPr>
          <p:cNvSpPr txBox="1"/>
          <p:nvPr/>
        </p:nvSpPr>
        <p:spPr>
          <a:xfrm>
            <a:off x="5091269" y="2951089"/>
            <a:ext cx="5720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Atypical is the </a:t>
            </a:r>
            <a:r>
              <a:rPr lang="en-GB" sz="2400" dirty="0">
                <a:latin typeface="EdShed" pitchFamily="2" charset="77"/>
              </a:rPr>
              <a:t>antonym</a:t>
            </a:r>
            <a:r>
              <a:rPr lang="en-GB" sz="2400" dirty="0">
                <a:solidFill>
                  <a:srgbClr val="FF0000"/>
                </a:solidFill>
                <a:latin typeface="EdShed" pitchFamily="2" charset="77"/>
              </a:rPr>
              <a:t> 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of the word </a:t>
            </a:r>
            <a:r>
              <a:rPr lang="en-GB" sz="2400" dirty="0">
                <a:latin typeface="EdShed" pitchFamily="2" charset="77"/>
              </a:rPr>
              <a:t>typical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.</a:t>
            </a:r>
            <a:endParaRPr lang="en-GB" sz="2400" dirty="0">
              <a:solidFill>
                <a:srgbClr val="FF37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310C80-C43C-476E-BC43-8E1A165E4F02}"/>
              </a:ext>
            </a:extLst>
          </p:cNvPr>
          <p:cNvSpPr txBox="1"/>
          <p:nvPr/>
        </p:nvSpPr>
        <p:spPr>
          <a:xfrm>
            <a:off x="4594485" y="3705285"/>
            <a:ext cx="67139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/>
              </a:rPr>
              <a:t>As we landed in </a:t>
            </a:r>
            <a:r>
              <a:rPr lang="en-GB" sz="2400" dirty="0">
                <a:latin typeface="EdShed"/>
              </a:rPr>
              <a:t>Sydney</a:t>
            </a:r>
            <a:r>
              <a:rPr lang="en-GB" sz="2400" dirty="0">
                <a:solidFill>
                  <a:srgbClr val="FF3760"/>
                </a:solidFill>
                <a:latin typeface="EdShed"/>
              </a:rPr>
              <a:t>,</a:t>
            </a:r>
            <a:r>
              <a:rPr lang="en-GB" sz="2400" dirty="0">
                <a:solidFill>
                  <a:srgbClr val="FF0000"/>
                </a:solidFill>
                <a:latin typeface="EdShed"/>
              </a:rPr>
              <a:t> </a:t>
            </a:r>
            <a:r>
              <a:rPr lang="en-GB" sz="2400" dirty="0">
                <a:solidFill>
                  <a:srgbClr val="FF3760"/>
                </a:solidFill>
                <a:latin typeface="EdShed"/>
              </a:rPr>
              <a:t>we needed to </a:t>
            </a:r>
            <a:r>
              <a:rPr lang="en-GB" sz="2400" dirty="0">
                <a:latin typeface="EdShed"/>
              </a:rPr>
              <a:t>synchronise</a:t>
            </a:r>
            <a:r>
              <a:rPr lang="en-GB" sz="2400" dirty="0">
                <a:solidFill>
                  <a:srgbClr val="FF0000"/>
                </a:solidFill>
                <a:latin typeface="EdShed"/>
              </a:rPr>
              <a:t> </a:t>
            </a:r>
            <a:r>
              <a:rPr lang="en-GB" sz="2400" dirty="0">
                <a:solidFill>
                  <a:srgbClr val="FF3760"/>
                </a:solidFill>
                <a:latin typeface="EdShed"/>
              </a:rPr>
              <a:t>our watches to the local time.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7E6C42-33DA-4235-A433-372590EA2AB3}"/>
              </a:ext>
            </a:extLst>
          </p:cNvPr>
          <p:cNvSpPr txBox="1"/>
          <p:nvPr/>
        </p:nvSpPr>
        <p:spPr>
          <a:xfrm>
            <a:off x="4364966" y="4828813"/>
            <a:ext cx="717301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/>
              </a:rPr>
              <a:t>The word </a:t>
            </a:r>
            <a:r>
              <a:rPr lang="en-GB" sz="2400" dirty="0">
                <a:latin typeface="EdShed"/>
              </a:rPr>
              <a:t>symmetry</a:t>
            </a:r>
            <a:r>
              <a:rPr lang="en-GB" sz="2400" dirty="0">
                <a:solidFill>
                  <a:srgbClr val="FF0000"/>
                </a:solidFill>
                <a:latin typeface="EdShed"/>
              </a:rPr>
              <a:t> </a:t>
            </a:r>
            <a:r>
              <a:rPr lang="en-GB" sz="2400" dirty="0">
                <a:solidFill>
                  <a:srgbClr val="FF3760"/>
                </a:solidFill>
                <a:latin typeface="EdShed"/>
              </a:rPr>
              <a:t>has three </a:t>
            </a:r>
            <a:r>
              <a:rPr lang="en-GB" sz="2400" dirty="0">
                <a:solidFill>
                  <a:srgbClr val="000000"/>
                </a:solidFill>
                <a:latin typeface="EdShed"/>
              </a:rPr>
              <a:t>syllable</a:t>
            </a:r>
            <a:r>
              <a:rPr lang="en-GB" sz="2400" dirty="0">
                <a:solidFill>
                  <a:srgbClr val="FF3760"/>
                </a:solidFill>
                <a:latin typeface="EdShed"/>
              </a:rPr>
              <a:t>s in it.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7E6329-622A-49E3-9CFA-4F056EC280EF}"/>
              </a:ext>
            </a:extLst>
          </p:cNvPr>
          <p:cNvSpPr txBox="1"/>
          <p:nvPr/>
        </p:nvSpPr>
        <p:spPr>
          <a:xfrm>
            <a:off x="4843637" y="5764098"/>
            <a:ext cx="6215676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/>
              </a:rPr>
              <a:t>My friend has a </a:t>
            </a:r>
            <a:r>
              <a:rPr lang="en-GB" sz="2400" dirty="0">
                <a:latin typeface="EdShed"/>
              </a:rPr>
              <a:t>crystal cygnet </a:t>
            </a:r>
            <a:r>
              <a:rPr lang="en-GB" sz="2400" dirty="0">
                <a:solidFill>
                  <a:srgbClr val="FF3760"/>
                </a:solidFill>
                <a:latin typeface="EdShed"/>
              </a:rPr>
              <a:t>on her bookshelf.</a:t>
            </a:r>
          </a:p>
        </p:txBody>
      </p:sp>
    </p:spTree>
    <p:extLst>
      <p:ext uri="{BB962C8B-B14F-4D97-AF65-F5344CB8AC3E}">
        <p14:creationId xmlns:p14="http://schemas.microsoft.com/office/powerpoint/2010/main" val="5657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B664AF-C25C-04B5-F490-CB576DD15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390F41-BABE-D2FD-D4EB-E4C494931184}"/>
              </a:ext>
            </a:extLst>
          </p:cNvPr>
          <p:cNvSpPr txBox="1">
            <a:spLocks/>
          </p:cNvSpPr>
          <p:nvPr/>
        </p:nvSpPr>
        <p:spPr>
          <a:xfrm>
            <a:off x="1446652" y="2072949"/>
            <a:ext cx="118872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cygnet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FFC074F-F12E-FA49-014B-19898986A6E3}"/>
              </a:ext>
            </a:extLst>
          </p:cNvPr>
          <p:cNvSpPr txBox="1">
            <a:spLocks/>
          </p:cNvSpPr>
          <p:nvPr/>
        </p:nvSpPr>
        <p:spPr>
          <a:xfrm>
            <a:off x="4076971" y="2072949"/>
            <a:ext cx="137319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mystery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2419075-383D-8E76-5F9E-D5D6883DF4D7}"/>
              </a:ext>
            </a:extLst>
          </p:cNvPr>
          <p:cNvSpPr txBox="1">
            <a:spLocks/>
          </p:cNvSpPr>
          <p:nvPr/>
        </p:nvSpPr>
        <p:spPr>
          <a:xfrm>
            <a:off x="4282059" y="3121041"/>
            <a:ext cx="96302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lyrics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245CDA2-99EC-335F-3E69-DF6BF341849B}"/>
              </a:ext>
            </a:extLst>
          </p:cNvPr>
          <p:cNvSpPr txBox="1">
            <a:spLocks/>
          </p:cNvSpPr>
          <p:nvPr/>
        </p:nvSpPr>
        <p:spPr>
          <a:xfrm>
            <a:off x="9304349" y="3125946"/>
            <a:ext cx="1495026" cy="4499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antonym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9BD2976-7F2D-7D5D-DCB3-FB8B7AE1B8BD}"/>
              </a:ext>
            </a:extLst>
          </p:cNvPr>
          <p:cNvSpPr txBox="1">
            <a:spLocks/>
          </p:cNvSpPr>
          <p:nvPr/>
        </p:nvSpPr>
        <p:spPr>
          <a:xfrm>
            <a:off x="1401737" y="3125946"/>
            <a:ext cx="1278556" cy="4499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syllable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5BF2B76-5E8D-C3D5-0EFE-87E743F49CCC}"/>
              </a:ext>
            </a:extLst>
          </p:cNvPr>
          <p:cNvSpPr txBox="1">
            <a:spLocks/>
          </p:cNvSpPr>
          <p:nvPr/>
        </p:nvSpPr>
        <p:spPr>
          <a:xfrm>
            <a:off x="3803854" y="4243550"/>
            <a:ext cx="1919436" cy="4499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>
                <a:solidFill>
                  <a:schemeClr val="tx1"/>
                </a:solidFill>
                <a:latin typeface="EdShed" pitchFamily="2" charset="77"/>
              </a:rPr>
              <a:t>synchronise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EC723F7-8D5A-4429-DB8C-EFDB179C694F}"/>
              </a:ext>
            </a:extLst>
          </p:cNvPr>
          <p:cNvSpPr txBox="1">
            <a:spLocks/>
          </p:cNvSpPr>
          <p:nvPr/>
        </p:nvSpPr>
        <p:spPr>
          <a:xfrm>
            <a:off x="6747528" y="4243550"/>
            <a:ext cx="1671420" cy="4499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symmetry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0415594-2ED8-9D51-A5E6-4BA7B5F8F383}"/>
              </a:ext>
            </a:extLst>
          </p:cNvPr>
          <p:cNvSpPr txBox="1">
            <a:spLocks/>
          </p:cNvSpPr>
          <p:nvPr/>
        </p:nvSpPr>
        <p:spPr>
          <a:xfrm>
            <a:off x="6990606" y="3121041"/>
            <a:ext cx="118526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crystal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05DF6B67-23BE-41A7-64BC-FDB16707C720}"/>
              </a:ext>
            </a:extLst>
          </p:cNvPr>
          <p:cNvSpPr txBox="1">
            <a:spLocks/>
          </p:cNvSpPr>
          <p:nvPr/>
        </p:nvSpPr>
        <p:spPr>
          <a:xfrm>
            <a:off x="9411975" y="2077854"/>
            <a:ext cx="1279774" cy="4499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Sydney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F306858-5E17-8F03-E2FB-306F0AE05176}"/>
              </a:ext>
            </a:extLst>
          </p:cNvPr>
          <p:cNvSpPr txBox="1">
            <a:spLocks/>
          </p:cNvSpPr>
          <p:nvPr/>
        </p:nvSpPr>
        <p:spPr>
          <a:xfrm>
            <a:off x="6985252" y="2077854"/>
            <a:ext cx="1195969" cy="4499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typical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D8729F-2C02-5171-DD0F-61DDCA16F729}"/>
              </a:ext>
            </a:extLst>
          </p:cNvPr>
          <p:cNvGrpSpPr/>
          <p:nvPr/>
        </p:nvGrpSpPr>
        <p:grpSpPr>
          <a:xfrm>
            <a:off x="1544291" y="2067879"/>
            <a:ext cx="8954946" cy="2631054"/>
            <a:chOff x="1555866" y="2056304"/>
            <a:chExt cx="8954946" cy="2631054"/>
          </a:xfrm>
        </p:grpSpPr>
        <p:sp>
          <p:nvSpPr>
            <p:cNvPr id="36" name="Text Placeholder 1">
              <a:extLst>
                <a:ext uri="{FF2B5EF4-FFF2-40B4-BE49-F238E27FC236}">
                  <a16:creationId xmlns:a16="http://schemas.microsoft.com/office/drawing/2014/main" id="{39C0DB54-77EF-9AC3-85A9-CDB472376E9D}"/>
                </a:ext>
              </a:extLst>
            </p:cNvPr>
            <p:cNvSpPr txBox="1">
              <a:spLocks/>
            </p:cNvSpPr>
            <p:nvPr/>
          </p:nvSpPr>
          <p:spPr>
            <a:xfrm>
              <a:off x="1638142" y="2056304"/>
              <a:ext cx="365806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</a:p>
          </p:txBody>
        </p:sp>
        <p:sp>
          <p:nvSpPr>
            <p:cNvPr id="37" name="Text Placeholder 1">
              <a:extLst>
                <a:ext uri="{FF2B5EF4-FFF2-40B4-BE49-F238E27FC236}">
                  <a16:creationId xmlns:a16="http://schemas.microsoft.com/office/drawing/2014/main" id="{D89F4410-C269-1FC5-31D8-372108CDAD12}"/>
                </a:ext>
              </a:extLst>
            </p:cNvPr>
            <p:cNvSpPr txBox="1">
              <a:spLocks/>
            </p:cNvSpPr>
            <p:nvPr/>
          </p:nvSpPr>
          <p:spPr>
            <a:xfrm>
              <a:off x="1555866" y="3109466"/>
              <a:ext cx="365806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</a:p>
          </p:txBody>
        </p:sp>
        <p:sp>
          <p:nvSpPr>
            <p:cNvPr id="38" name="Text Placeholder 1">
              <a:extLst>
                <a:ext uri="{FF2B5EF4-FFF2-40B4-BE49-F238E27FC236}">
                  <a16:creationId xmlns:a16="http://schemas.microsoft.com/office/drawing/2014/main" id="{55ECE65C-0CFB-3E1A-0C58-AB7F763B760F}"/>
                </a:ext>
              </a:extLst>
            </p:cNvPr>
            <p:cNvSpPr txBox="1">
              <a:spLocks/>
            </p:cNvSpPr>
            <p:nvPr/>
          </p:nvSpPr>
          <p:spPr>
            <a:xfrm>
              <a:off x="4374527" y="2066582"/>
              <a:ext cx="365806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</a:p>
          </p:txBody>
        </p:sp>
        <p:sp>
          <p:nvSpPr>
            <p:cNvPr id="39" name="Text Placeholder 1">
              <a:extLst>
                <a:ext uri="{FF2B5EF4-FFF2-40B4-BE49-F238E27FC236}">
                  <a16:creationId xmlns:a16="http://schemas.microsoft.com/office/drawing/2014/main" id="{1C28F68A-A75A-812E-9452-238B41D121CE}"/>
                </a:ext>
              </a:extLst>
            </p:cNvPr>
            <p:cNvSpPr txBox="1">
              <a:spLocks/>
            </p:cNvSpPr>
            <p:nvPr/>
          </p:nvSpPr>
          <p:spPr>
            <a:xfrm>
              <a:off x="4368951" y="3109466"/>
              <a:ext cx="365806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</a:p>
          </p:txBody>
        </p:sp>
        <p:sp>
          <p:nvSpPr>
            <p:cNvPr id="40" name="Text Placeholder 1">
              <a:extLst>
                <a:ext uri="{FF2B5EF4-FFF2-40B4-BE49-F238E27FC236}">
                  <a16:creationId xmlns:a16="http://schemas.microsoft.com/office/drawing/2014/main" id="{080705F3-4B41-742C-C67A-E561447FC327}"/>
                </a:ext>
              </a:extLst>
            </p:cNvPr>
            <p:cNvSpPr txBox="1">
              <a:spLocks/>
            </p:cNvSpPr>
            <p:nvPr/>
          </p:nvSpPr>
          <p:spPr>
            <a:xfrm>
              <a:off x="3959044" y="4227617"/>
              <a:ext cx="365806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</a:p>
          </p:txBody>
        </p:sp>
        <p:sp>
          <p:nvSpPr>
            <p:cNvPr id="41" name="Text Placeholder 1">
              <a:extLst>
                <a:ext uri="{FF2B5EF4-FFF2-40B4-BE49-F238E27FC236}">
                  <a16:creationId xmlns:a16="http://schemas.microsoft.com/office/drawing/2014/main" id="{A0BB03EF-CDC9-77AC-2AC8-DCFD19C87F2B}"/>
                </a:ext>
              </a:extLst>
            </p:cNvPr>
            <p:cNvSpPr txBox="1">
              <a:spLocks/>
            </p:cNvSpPr>
            <p:nvPr/>
          </p:nvSpPr>
          <p:spPr>
            <a:xfrm>
              <a:off x="7308771" y="3109465"/>
              <a:ext cx="365806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</a:p>
          </p:txBody>
        </p:sp>
        <p:sp>
          <p:nvSpPr>
            <p:cNvPr id="42" name="Text Placeholder 1">
              <a:extLst>
                <a:ext uri="{FF2B5EF4-FFF2-40B4-BE49-F238E27FC236}">
                  <a16:creationId xmlns:a16="http://schemas.microsoft.com/office/drawing/2014/main" id="{2A64E8CE-9627-C863-EDB7-053395AF0987}"/>
                </a:ext>
              </a:extLst>
            </p:cNvPr>
            <p:cNvSpPr txBox="1">
              <a:spLocks/>
            </p:cNvSpPr>
            <p:nvPr/>
          </p:nvSpPr>
          <p:spPr>
            <a:xfrm>
              <a:off x="7125868" y="2060493"/>
              <a:ext cx="365806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</a:p>
          </p:txBody>
        </p:sp>
        <p:sp>
          <p:nvSpPr>
            <p:cNvPr id="43" name="Text Placeholder 1">
              <a:extLst>
                <a:ext uri="{FF2B5EF4-FFF2-40B4-BE49-F238E27FC236}">
                  <a16:creationId xmlns:a16="http://schemas.microsoft.com/office/drawing/2014/main" id="{D4897A43-FB53-C2B3-04A2-8253A88F7ECD}"/>
                </a:ext>
              </a:extLst>
            </p:cNvPr>
            <p:cNvSpPr txBox="1">
              <a:spLocks/>
            </p:cNvSpPr>
            <p:nvPr/>
          </p:nvSpPr>
          <p:spPr>
            <a:xfrm>
              <a:off x="6902160" y="4227069"/>
              <a:ext cx="365806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</a:p>
          </p:txBody>
        </p:sp>
        <p:sp>
          <p:nvSpPr>
            <p:cNvPr id="44" name="Text Placeholder 1">
              <a:extLst>
                <a:ext uri="{FF2B5EF4-FFF2-40B4-BE49-F238E27FC236}">
                  <a16:creationId xmlns:a16="http://schemas.microsoft.com/office/drawing/2014/main" id="{10D5CF89-9AAA-A57F-9B3C-37F8EE8554D1}"/>
                </a:ext>
              </a:extLst>
            </p:cNvPr>
            <p:cNvSpPr txBox="1">
              <a:spLocks/>
            </p:cNvSpPr>
            <p:nvPr/>
          </p:nvSpPr>
          <p:spPr>
            <a:xfrm>
              <a:off x="9625885" y="2061648"/>
              <a:ext cx="365806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</a:p>
          </p:txBody>
        </p:sp>
        <p:sp>
          <p:nvSpPr>
            <p:cNvPr id="45" name="Text Placeholder 1">
              <a:extLst>
                <a:ext uri="{FF2B5EF4-FFF2-40B4-BE49-F238E27FC236}">
                  <a16:creationId xmlns:a16="http://schemas.microsoft.com/office/drawing/2014/main" id="{FE3FDDBD-E8B7-D1A9-7809-CEB7622A880F}"/>
                </a:ext>
              </a:extLst>
            </p:cNvPr>
            <p:cNvSpPr txBox="1">
              <a:spLocks/>
            </p:cNvSpPr>
            <p:nvPr/>
          </p:nvSpPr>
          <p:spPr>
            <a:xfrm>
              <a:off x="10145006" y="3111034"/>
              <a:ext cx="365806" cy="45974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0" dirty="0">
                  <a:solidFill>
                    <a:srgbClr val="25D160"/>
                  </a:solidFill>
                  <a:latin typeface="EdShed" pitchFamily="2" charset="77"/>
                </a:rPr>
                <a:t>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FDC201-7317-C0D3-B8E2-054749623332}"/>
              </a:ext>
            </a:extLst>
          </p:cNvPr>
          <p:cNvGrpSpPr/>
          <p:nvPr/>
        </p:nvGrpSpPr>
        <p:grpSpPr>
          <a:xfrm>
            <a:off x="440074" y="4353918"/>
            <a:ext cx="3315949" cy="2124000"/>
            <a:chOff x="440074" y="4353918"/>
            <a:chExt cx="3315949" cy="2124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F0CAD77-C767-A937-2561-A6CC57E55D46}"/>
                </a:ext>
              </a:extLst>
            </p:cNvPr>
            <p:cNvGrpSpPr/>
            <p:nvPr/>
          </p:nvGrpSpPr>
          <p:grpSpPr>
            <a:xfrm>
              <a:off x="440074" y="4353918"/>
              <a:ext cx="3315949" cy="2124000"/>
              <a:chOff x="259503" y="4580741"/>
              <a:chExt cx="3315949" cy="2124000"/>
            </a:xfrm>
          </p:grpSpPr>
          <p:pic>
            <p:nvPicPr>
              <p:cNvPr id="19" name="Picture 18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7840DC31-D2F9-EEDF-90A7-0D2D040025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503" y="4580741"/>
                <a:ext cx="1152071" cy="2124000"/>
              </a:xfrm>
              <a:prstGeom prst="rect">
                <a:avLst/>
              </a:prstGeom>
            </p:spPr>
          </p:pic>
          <p:sp>
            <p:nvSpPr>
              <p:cNvPr id="32" name="Oval Callout 31">
                <a:extLst>
                  <a:ext uri="{FF2B5EF4-FFF2-40B4-BE49-F238E27FC236}">
                    <a16:creationId xmlns:a16="http://schemas.microsoft.com/office/drawing/2014/main" id="{227F4140-794D-9C85-0184-AF3FA9205B91}"/>
                  </a:ext>
                </a:extLst>
              </p:cNvPr>
              <p:cNvSpPr/>
              <p:nvPr/>
            </p:nvSpPr>
            <p:spPr>
              <a:xfrm flipH="1">
                <a:off x="1700929" y="4806669"/>
                <a:ext cx="1874523" cy="1727476"/>
              </a:xfrm>
              <a:prstGeom prst="wedgeEllipseCallout">
                <a:avLst>
                  <a:gd name="adj1" fmla="val 58921"/>
                  <a:gd name="adj2" fmla="val -18706"/>
                </a:avLst>
              </a:prstGeom>
              <a:noFill/>
              <a:ln w="38100">
                <a:solidFill>
                  <a:srgbClr val="219CEE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latin typeface="EdShed" pitchFamily="2" charset="77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F4ED46-057F-D9FB-E9AE-B8D18D6104EA}"/>
                </a:ext>
              </a:extLst>
            </p:cNvPr>
            <p:cNvSpPr txBox="1"/>
            <p:nvPr/>
          </p:nvSpPr>
          <p:spPr>
            <a:xfrm>
              <a:off x="2165675" y="4901512"/>
              <a:ext cx="137319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>
                  <a:latin typeface="EdShed" pitchFamily="2" charset="77"/>
                </a:rPr>
                <a:t>These words all have a ‘y’ that sounds like /i/.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20FCDF-5B09-8F56-1906-1D22BE588A27}"/>
              </a:ext>
            </a:extLst>
          </p:cNvPr>
          <p:cNvGrpSpPr/>
          <p:nvPr/>
        </p:nvGrpSpPr>
        <p:grpSpPr>
          <a:xfrm>
            <a:off x="8159480" y="4353918"/>
            <a:ext cx="3592446" cy="2124000"/>
            <a:chOff x="8159480" y="4353918"/>
            <a:chExt cx="3592446" cy="2124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788A09E-B223-EBDB-D483-DCDD054F57E1}"/>
                </a:ext>
              </a:extLst>
            </p:cNvPr>
            <p:cNvGrpSpPr/>
            <p:nvPr/>
          </p:nvGrpSpPr>
          <p:grpSpPr>
            <a:xfrm>
              <a:off x="8159480" y="4353918"/>
              <a:ext cx="3592446" cy="2124000"/>
              <a:chOff x="8159480" y="4343263"/>
              <a:chExt cx="3592446" cy="2124000"/>
            </a:xfrm>
          </p:grpSpPr>
          <p:pic>
            <p:nvPicPr>
              <p:cNvPr id="34" name="Picture 33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9F8C9CFC-A720-07CE-2FF7-9CAD848B3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10343898" y="4343263"/>
                <a:ext cx="1408028" cy="2124000"/>
              </a:xfrm>
              <a:prstGeom prst="rect">
                <a:avLst/>
              </a:prstGeom>
            </p:spPr>
          </p:pic>
          <p:sp>
            <p:nvSpPr>
              <p:cNvPr id="35" name="Oval Callout 34">
                <a:extLst>
                  <a:ext uri="{FF2B5EF4-FFF2-40B4-BE49-F238E27FC236}">
                    <a16:creationId xmlns:a16="http://schemas.microsoft.com/office/drawing/2014/main" id="{B31DE60C-DBFE-A365-FCFD-E8353773E158}"/>
                  </a:ext>
                </a:extLst>
              </p:cNvPr>
              <p:cNvSpPr/>
              <p:nvPr/>
            </p:nvSpPr>
            <p:spPr>
              <a:xfrm flipH="1">
                <a:off x="8159480" y="4569192"/>
                <a:ext cx="1874523" cy="1727476"/>
              </a:xfrm>
              <a:prstGeom prst="wedgeEllipseCallout">
                <a:avLst>
                  <a:gd name="adj1" fmla="val -60135"/>
                  <a:gd name="adj2" fmla="val -13773"/>
                </a:avLst>
              </a:prstGeom>
              <a:noFill/>
              <a:ln w="38100">
                <a:solidFill>
                  <a:srgbClr val="7956D6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latin typeface="EdShed" pitchFamily="2" charset="77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29BBD4-1FAB-D6FE-ABBC-0A9C06AA2A43}"/>
                </a:ext>
              </a:extLst>
            </p:cNvPr>
            <p:cNvSpPr txBox="1"/>
            <p:nvPr/>
          </p:nvSpPr>
          <p:spPr>
            <a:xfrm>
              <a:off x="8340169" y="4815753"/>
              <a:ext cx="153629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>
                  <a:latin typeface="EdShed" pitchFamily="2" charset="77"/>
                </a:rPr>
                <a:t>Can you </a:t>
              </a:r>
            </a:p>
            <a:p>
              <a:pPr algn="ctr"/>
              <a:r>
                <a:rPr lang="en-GB" sz="1800" dirty="0">
                  <a:latin typeface="EdShed" pitchFamily="2" charset="77"/>
                </a:rPr>
                <a:t>hear the short /i/ sound in these words?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18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B664AF-C25C-04B5-F490-CB576DD15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crystal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754A98-659D-C36B-06AC-FED90344FDE7}"/>
              </a:ext>
            </a:extLst>
          </p:cNvPr>
          <p:cNvSpPr/>
          <p:nvPr/>
        </p:nvSpPr>
        <p:spPr>
          <a:xfrm>
            <a:off x="1665849" y="1897546"/>
            <a:ext cx="8860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Cristal</a:t>
            </a:r>
            <a:r>
              <a:rPr lang="en-GB" sz="2000" dirty="0">
                <a:solidFill>
                  <a:srgbClr val="000000"/>
                </a:solidFill>
                <a:latin typeface="EdShed" pitchFamily="2" charset="77"/>
              </a:rPr>
              <a:t> is an Old English word from around 1000AD. </a:t>
            </a:r>
          </a:p>
          <a:p>
            <a:pPr algn="ctr"/>
            <a:r>
              <a:rPr lang="en-GB" sz="2000" dirty="0">
                <a:solidFill>
                  <a:srgbClr val="000000"/>
                </a:solidFill>
                <a:latin typeface="EdShed" pitchFamily="2" charset="77"/>
              </a:rPr>
              <a:t>It meant ‘clear ice’ or ‘transparent mineral’.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D897F-0284-BF94-979A-B7518EE79A01}"/>
              </a:ext>
            </a:extLst>
          </p:cNvPr>
          <p:cNvSpPr txBox="1"/>
          <p:nvPr/>
        </p:nvSpPr>
        <p:spPr>
          <a:xfrm>
            <a:off x="4231302" y="3238872"/>
            <a:ext cx="372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3372DC"/>
                </a:solidFill>
                <a:latin typeface="EdShed" pitchFamily="2" charset="77"/>
              </a:rPr>
              <a:t>crystal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A76EF59-C27B-130F-7627-F7AA72AC3346}"/>
              </a:ext>
            </a:extLst>
          </p:cNvPr>
          <p:cNvSpPr/>
          <p:nvPr/>
        </p:nvSpPr>
        <p:spPr>
          <a:xfrm rot="3921513">
            <a:off x="4377792" y="3318440"/>
            <a:ext cx="463826" cy="1139687"/>
          </a:xfrm>
          <a:prstGeom prst="downArrow">
            <a:avLst>
              <a:gd name="adj1" fmla="val 38517"/>
              <a:gd name="adj2" fmla="val 81690"/>
            </a:avLst>
          </a:prstGeom>
          <a:noFill/>
          <a:ln w="381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34C0F2-DA39-743E-84A4-A2811A7FE2EB}"/>
              </a:ext>
            </a:extLst>
          </p:cNvPr>
          <p:cNvSpPr/>
          <p:nvPr/>
        </p:nvSpPr>
        <p:spPr>
          <a:xfrm>
            <a:off x="855126" y="6063104"/>
            <a:ext cx="10481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EdShed" pitchFamily="2" charset="77"/>
              </a:rPr>
              <a:t>Between 1440 and 1600, the spelling we are familiar with today came into use.</a:t>
            </a:r>
            <a:endParaRPr lang="en-GB" sz="2000" dirty="0">
              <a:latin typeface="EdShe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2AF05D-FB82-00DE-16EA-6F9FE9C15007}"/>
              </a:ext>
            </a:extLst>
          </p:cNvPr>
          <p:cNvSpPr/>
          <p:nvPr/>
        </p:nvSpPr>
        <p:spPr>
          <a:xfrm>
            <a:off x="4231833" y="2682513"/>
            <a:ext cx="3728328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3372DC"/>
                </a:solidFill>
                <a:latin typeface="EdShed" pitchFamily="2" charset="77"/>
              </a:rPr>
              <a:t>But where did it originate from?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37463A3B-D788-8FEF-9D5B-39C7D62951D5}"/>
              </a:ext>
            </a:extLst>
          </p:cNvPr>
          <p:cNvSpPr/>
          <p:nvPr/>
        </p:nvSpPr>
        <p:spPr>
          <a:xfrm>
            <a:off x="5864084" y="4027405"/>
            <a:ext cx="463826" cy="775943"/>
          </a:xfrm>
          <a:prstGeom prst="downArrow">
            <a:avLst>
              <a:gd name="adj1" fmla="val 38517"/>
              <a:gd name="adj2" fmla="val 81690"/>
            </a:avLst>
          </a:prstGeom>
          <a:noFill/>
          <a:ln w="381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7C41F7BC-3590-4A46-B739-A9C58217A4E9}"/>
              </a:ext>
            </a:extLst>
          </p:cNvPr>
          <p:cNvSpPr/>
          <p:nvPr/>
        </p:nvSpPr>
        <p:spPr>
          <a:xfrm rot="17710572">
            <a:off x="7407506" y="3305795"/>
            <a:ext cx="463826" cy="1139687"/>
          </a:xfrm>
          <a:prstGeom prst="downArrow">
            <a:avLst>
              <a:gd name="adj1" fmla="val 38517"/>
              <a:gd name="adj2" fmla="val 81690"/>
            </a:avLst>
          </a:prstGeom>
          <a:noFill/>
          <a:ln w="381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281D47-0BF1-8B54-EABB-C87F8A7EEC5F}"/>
              </a:ext>
            </a:extLst>
          </p:cNvPr>
          <p:cNvGrpSpPr/>
          <p:nvPr/>
        </p:nvGrpSpPr>
        <p:grpSpPr>
          <a:xfrm>
            <a:off x="1345885" y="2694341"/>
            <a:ext cx="2954548" cy="2446132"/>
            <a:chOff x="1345885" y="2694341"/>
            <a:chExt cx="2954548" cy="24461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8F1E1-7902-5016-09F6-7BF292F60B66}"/>
                </a:ext>
              </a:extLst>
            </p:cNvPr>
            <p:cNvSpPr txBox="1"/>
            <p:nvPr/>
          </p:nvSpPr>
          <p:spPr>
            <a:xfrm>
              <a:off x="1345885" y="4494142"/>
              <a:ext cx="2954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77"/>
                </a:rPr>
                <a:t>From the Old French word </a:t>
              </a:r>
              <a:r>
                <a:rPr lang="en-GB" dirty="0" err="1">
                  <a:solidFill>
                    <a:srgbClr val="3372DC"/>
                  </a:solidFill>
                  <a:latin typeface="EdShed" pitchFamily="2" charset="77"/>
                </a:rPr>
                <a:t>cristal</a:t>
              </a:r>
              <a:r>
                <a:rPr lang="en-GB" dirty="0">
                  <a:solidFill>
                    <a:srgbClr val="3372DC"/>
                  </a:solidFill>
                  <a:latin typeface="EdShed" pitchFamily="2" charset="77"/>
                </a:rPr>
                <a:t> </a:t>
              </a:r>
              <a:r>
                <a:rPr lang="en-GB" dirty="0">
                  <a:latin typeface="EdShed" pitchFamily="2" charset="77"/>
                </a:rPr>
                <a:t>meaning ‘crystal’.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63DAFD-7E98-78BC-7514-BA288424C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8680" y="2694341"/>
              <a:ext cx="1650725" cy="166959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2D5C1A-7ABB-3EC7-DFC3-3E584C964451}"/>
              </a:ext>
            </a:extLst>
          </p:cNvPr>
          <p:cNvGrpSpPr/>
          <p:nvPr/>
        </p:nvGrpSpPr>
        <p:grpSpPr>
          <a:xfrm>
            <a:off x="4621356" y="4778315"/>
            <a:ext cx="2999881" cy="1090566"/>
            <a:chOff x="4621356" y="4778315"/>
            <a:chExt cx="2999881" cy="109056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D0D43D-89EF-9AC0-1304-58D59A650841}"/>
                </a:ext>
              </a:extLst>
            </p:cNvPr>
            <p:cNvSpPr txBox="1"/>
            <p:nvPr/>
          </p:nvSpPr>
          <p:spPr>
            <a:xfrm>
              <a:off x="5521948" y="4945551"/>
              <a:ext cx="20992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77"/>
                </a:rPr>
                <a:t>From the Latin </a:t>
              </a:r>
              <a:r>
                <a:rPr lang="en-GB" dirty="0" err="1">
                  <a:solidFill>
                    <a:srgbClr val="3372DC"/>
                  </a:solidFill>
                  <a:latin typeface="EdShed" pitchFamily="2" charset="77"/>
                </a:rPr>
                <a:t>crystallus</a:t>
              </a:r>
              <a:r>
                <a:rPr lang="en-GB" dirty="0">
                  <a:solidFill>
                    <a:srgbClr val="3372DC"/>
                  </a:solidFill>
                  <a:latin typeface="EdShed" pitchFamily="2" charset="77"/>
                </a:rPr>
                <a:t> </a:t>
              </a:r>
              <a:r>
                <a:rPr lang="en-GB" dirty="0">
                  <a:latin typeface="EdShed" pitchFamily="2" charset="77"/>
                </a:rPr>
                <a:t>meaning ‘crystal’</a:t>
              </a:r>
              <a:r>
                <a:rPr lang="en-GB" dirty="0">
                  <a:solidFill>
                    <a:srgbClr val="3372DC"/>
                  </a:solidFill>
                  <a:latin typeface="EdShed" pitchFamily="2" charset="77"/>
                </a:rPr>
                <a:t> </a:t>
              </a:r>
              <a:r>
                <a:rPr lang="en-GB" dirty="0">
                  <a:latin typeface="EdShed" pitchFamily="2" charset="77"/>
                </a:rPr>
                <a:t>or ‘ice’.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E64E83-AA4F-22CF-D216-19C60CBA6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621356" y="4778315"/>
              <a:ext cx="940366" cy="104811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51E3DF-7C78-61C4-D151-F5ED8EE01B0F}"/>
              </a:ext>
            </a:extLst>
          </p:cNvPr>
          <p:cNvGrpSpPr/>
          <p:nvPr/>
        </p:nvGrpSpPr>
        <p:grpSpPr>
          <a:xfrm>
            <a:off x="7310630" y="2682513"/>
            <a:ext cx="3664786" cy="2452585"/>
            <a:chOff x="7310630" y="2682513"/>
            <a:chExt cx="3664786" cy="24525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A4CFCD3-7A85-A39D-05E2-FF789B7D2D5A}"/>
                </a:ext>
              </a:extLst>
            </p:cNvPr>
            <p:cNvSpPr txBox="1"/>
            <p:nvPr/>
          </p:nvSpPr>
          <p:spPr>
            <a:xfrm>
              <a:off x="7310630" y="4488767"/>
              <a:ext cx="36647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77"/>
                </a:rPr>
                <a:t>From the Greek word</a:t>
              </a:r>
            </a:p>
            <a:p>
              <a:pPr algn="ctr"/>
              <a:r>
                <a:rPr lang="en-GB" dirty="0" err="1">
                  <a:solidFill>
                    <a:srgbClr val="3372DC"/>
                  </a:solidFill>
                  <a:latin typeface="EdShed" pitchFamily="2" charset="77"/>
                </a:rPr>
                <a:t>krystallos</a:t>
              </a:r>
              <a:r>
                <a:rPr lang="en-GB" dirty="0">
                  <a:solidFill>
                    <a:srgbClr val="3372DC"/>
                  </a:solidFill>
                  <a:latin typeface="EdShed" pitchFamily="2" charset="77"/>
                </a:rPr>
                <a:t> </a:t>
              </a:r>
              <a:r>
                <a:rPr lang="en-GB" dirty="0">
                  <a:latin typeface="EdShed" pitchFamily="2" charset="77"/>
                </a:rPr>
                <a:t>meaning ‘frost’.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A7BF09-72A9-21D8-10F8-67E683DE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1750" y="2682513"/>
              <a:ext cx="639817" cy="167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68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13" grpId="0"/>
      <p:bldP spid="14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D93AC-707F-2F83-DA58-71E80DC1FE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lyrics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7B5A88-7B6D-4E76-06CF-5BA763CDC5D1}"/>
              </a:ext>
            </a:extLst>
          </p:cNvPr>
          <p:cNvSpPr/>
          <p:nvPr/>
        </p:nvSpPr>
        <p:spPr>
          <a:xfrm>
            <a:off x="942337" y="2662579"/>
            <a:ext cx="103073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EdShed" pitchFamily="2" charset="77"/>
              </a:rPr>
              <a:t>From the Middle French word </a:t>
            </a:r>
            <a:r>
              <a:rPr lang="en-GB" sz="2200" dirty="0" err="1">
                <a:solidFill>
                  <a:srgbClr val="3372DC"/>
                </a:solidFill>
                <a:latin typeface="EdShed" pitchFamily="2" charset="77"/>
              </a:rPr>
              <a:t>lyrique</a:t>
            </a:r>
            <a:r>
              <a:rPr lang="en-GB" sz="2200" dirty="0">
                <a:latin typeface="EdShed" pitchFamily="2" charset="77"/>
              </a:rPr>
              <a:t>.</a:t>
            </a:r>
          </a:p>
          <a:p>
            <a:pPr algn="ctr"/>
            <a:r>
              <a:rPr lang="en-GB" sz="2200" dirty="0">
                <a:latin typeface="EdShed" pitchFamily="2" charset="77"/>
              </a:rPr>
              <a:t>From the Latin word </a:t>
            </a:r>
            <a:r>
              <a:rPr lang="en-GB" sz="2200" dirty="0" err="1">
                <a:solidFill>
                  <a:srgbClr val="3372DC"/>
                </a:solidFill>
                <a:latin typeface="EdShed" pitchFamily="2" charset="77"/>
              </a:rPr>
              <a:t>lyricus</a:t>
            </a:r>
            <a:r>
              <a:rPr lang="en-GB" sz="2200" dirty="0">
                <a:latin typeface="EdShed" pitchFamily="2" charset="77"/>
              </a:rPr>
              <a:t>.</a:t>
            </a:r>
          </a:p>
          <a:p>
            <a:pPr algn="ctr"/>
            <a:r>
              <a:rPr lang="en-GB" sz="2200" dirty="0">
                <a:latin typeface="EdShed" pitchFamily="2" charset="77"/>
              </a:rPr>
              <a:t>Also, from the Greek word </a:t>
            </a:r>
            <a:r>
              <a:rPr lang="en-GB" sz="2200" dirty="0">
                <a:solidFill>
                  <a:srgbClr val="3372DC"/>
                </a:solidFill>
                <a:latin typeface="EdShed" pitchFamily="2" charset="77"/>
              </a:rPr>
              <a:t>lyrikos</a:t>
            </a:r>
            <a:r>
              <a:rPr lang="en-GB" sz="2200" dirty="0">
                <a:latin typeface="EdShed" pitchFamily="2" charset="77"/>
              </a:rPr>
              <a:t>, which means ‘singing to the lyre’.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8D4BA6-5C7A-57CC-54C2-5931373FFC94}"/>
              </a:ext>
            </a:extLst>
          </p:cNvPr>
          <p:cNvSpPr/>
          <p:nvPr/>
        </p:nvSpPr>
        <p:spPr>
          <a:xfrm>
            <a:off x="2695676" y="1966113"/>
            <a:ext cx="68006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dirty="0">
                <a:latin typeface="EdShed" pitchFamily="2" charset="77"/>
              </a:rPr>
              <a:t>The word </a:t>
            </a:r>
            <a:r>
              <a:rPr lang="en-GB" sz="2200" dirty="0">
                <a:solidFill>
                  <a:srgbClr val="3372DC"/>
                </a:solidFill>
                <a:latin typeface="EdShed" pitchFamily="2" charset="77"/>
              </a:rPr>
              <a:t>lyric</a:t>
            </a:r>
            <a:r>
              <a:rPr lang="en-GB" sz="2200" dirty="0">
                <a:latin typeface="EdShed" pitchFamily="2" charset="77"/>
              </a:rPr>
              <a:t> has its origins in three different languages: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01C9F8-ACF3-158F-848B-434D7694E858}"/>
              </a:ext>
            </a:extLst>
          </p:cNvPr>
          <p:cNvGrpSpPr/>
          <p:nvPr/>
        </p:nvGrpSpPr>
        <p:grpSpPr>
          <a:xfrm>
            <a:off x="1449781" y="3678152"/>
            <a:ext cx="9713069" cy="2891826"/>
            <a:chOff x="1449781" y="3678152"/>
            <a:chExt cx="9713069" cy="28918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BC1F13-6706-9284-82C5-9CEFEA478A86}"/>
                </a:ext>
              </a:extLst>
            </p:cNvPr>
            <p:cNvSpPr/>
            <p:nvPr/>
          </p:nvSpPr>
          <p:spPr>
            <a:xfrm>
              <a:off x="1449781" y="4305556"/>
              <a:ext cx="5449783" cy="2154436"/>
            </a:xfrm>
            <a:prstGeom prst="rect">
              <a:avLst/>
            </a:prstGeom>
            <a:ln w="1079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3372DC"/>
                  </a:solidFill>
                  <a:latin typeface="EdShed" pitchFamily="2" charset="77"/>
                </a:rPr>
                <a:t>What is a lyre?</a:t>
              </a:r>
            </a:p>
            <a:p>
              <a:pPr algn="ctr"/>
              <a:endParaRPr lang="en-GB" sz="2200" u="sng" dirty="0">
                <a:latin typeface="EdShed" pitchFamily="2" charset="77"/>
              </a:endParaRPr>
            </a:p>
            <a:p>
              <a:pPr algn="ctr"/>
              <a:r>
                <a:rPr lang="en-GB" sz="2200" dirty="0">
                  <a:latin typeface="EdShed" pitchFamily="2" charset="77"/>
                </a:rPr>
                <a:t>The lyre was popular in Ancient Greece. It is a small stringed musical instrument that was played when reciting or singing poetry.</a:t>
              </a:r>
            </a:p>
            <a:p>
              <a:pPr algn="ctr"/>
              <a:endParaRPr lang="en-GB" sz="2400" dirty="0">
                <a:latin typeface="EdShed" pitchFamily="2" charset="77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544E5AC-7AD9-FD88-8C35-B377BEA0B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 flipH="1">
              <a:off x="7064882" y="3738434"/>
              <a:ext cx="2002917" cy="283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 group of colorful musical notes&#10;&#10;Description automatically generated">
              <a:extLst>
                <a:ext uri="{FF2B5EF4-FFF2-40B4-BE49-F238E27FC236}">
                  <a16:creationId xmlns:a16="http://schemas.microsoft.com/office/drawing/2014/main" id="{82E269EC-F1CF-8A76-CDDF-8D4793F0E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84081" y="4060205"/>
              <a:ext cx="1166826" cy="997087"/>
            </a:xfrm>
            <a:prstGeom prst="rect">
              <a:avLst/>
            </a:prstGeom>
          </p:spPr>
        </p:pic>
        <p:pic>
          <p:nvPicPr>
            <p:cNvPr id="7" name="Picture 6" descr="A group of colorful musical notes&#10;&#10;Description automatically generated">
              <a:extLst>
                <a:ext uri="{FF2B5EF4-FFF2-40B4-BE49-F238E27FC236}">
                  <a16:creationId xmlns:a16="http://schemas.microsoft.com/office/drawing/2014/main" id="{06898012-FD06-9065-2179-347DC4CDC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985938">
              <a:off x="10298557" y="3678152"/>
              <a:ext cx="864293" cy="738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17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EDE8434-9AB3-05E9-C5B3-E61D383701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900" dirty="0">
                <a:solidFill>
                  <a:schemeClr val="tx1"/>
                </a:solidFill>
              </a:rPr>
              <a:t>The letter ‘y’ can appear anywhere in a word and makes a variety of sounds. </a:t>
            </a:r>
            <a:r>
              <a:rPr lang="en-GB" sz="1900" dirty="0"/>
              <a:t>Can you sort these words according to the sound represented by the letter ‘y’?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A05767-BA9E-E874-19D5-195914EC6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dirty="0"/>
              <a:t>Irregular Spelling Pattern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637659-10F0-FBEC-E493-97AB5CD3F27F}"/>
              </a:ext>
            </a:extLst>
          </p:cNvPr>
          <p:cNvSpPr/>
          <p:nvPr/>
        </p:nvSpPr>
        <p:spPr>
          <a:xfrm>
            <a:off x="3367260" y="3398222"/>
            <a:ext cx="2589025" cy="2994378"/>
          </a:xfrm>
          <a:prstGeom prst="rect">
            <a:avLst/>
          </a:prstGeom>
          <a:noFill/>
          <a:ln w="635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83BEE7-CB58-E922-8631-C6BFD0671044}"/>
              </a:ext>
            </a:extLst>
          </p:cNvPr>
          <p:cNvSpPr txBox="1"/>
          <p:nvPr/>
        </p:nvSpPr>
        <p:spPr>
          <a:xfrm>
            <a:off x="4103340" y="3564981"/>
            <a:ext cx="114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EdShed" pitchFamily="2" charset="77"/>
              </a:rPr>
              <a:t>/y/ sound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BBA18D-1958-C22A-8CB9-A19A0E3B2DAA}"/>
              </a:ext>
            </a:extLst>
          </p:cNvPr>
          <p:cNvSpPr/>
          <p:nvPr/>
        </p:nvSpPr>
        <p:spPr>
          <a:xfrm>
            <a:off x="6259466" y="3390365"/>
            <a:ext cx="2589025" cy="3002236"/>
          </a:xfrm>
          <a:prstGeom prst="rect">
            <a:avLst/>
          </a:prstGeom>
          <a:noFill/>
          <a:ln w="635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1B6FFF-08C6-6F41-2A34-4465018256C1}"/>
              </a:ext>
            </a:extLst>
          </p:cNvPr>
          <p:cNvSpPr txBox="1"/>
          <p:nvPr/>
        </p:nvSpPr>
        <p:spPr>
          <a:xfrm>
            <a:off x="7011361" y="3564981"/>
            <a:ext cx="108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EdShed" pitchFamily="2" charset="77"/>
              </a:rPr>
              <a:t>/i/ sound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2DC5E9-B178-2BB0-2867-16C10818DB32}"/>
              </a:ext>
            </a:extLst>
          </p:cNvPr>
          <p:cNvSpPr/>
          <p:nvPr/>
        </p:nvSpPr>
        <p:spPr>
          <a:xfrm>
            <a:off x="9151672" y="3391631"/>
            <a:ext cx="2589025" cy="2994378"/>
          </a:xfrm>
          <a:prstGeom prst="rect">
            <a:avLst/>
          </a:prstGeom>
          <a:noFill/>
          <a:ln w="63500">
            <a:solidFill>
              <a:srgbClr val="F13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CEEE0E-052B-5E25-5112-5CC8D068ECF4}"/>
              </a:ext>
            </a:extLst>
          </p:cNvPr>
          <p:cNvSpPr txBox="1"/>
          <p:nvPr/>
        </p:nvSpPr>
        <p:spPr>
          <a:xfrm>
            <a:off x="9818486" y="3564981"/>
            <a:ext cx="126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139C4"/>
                </a:solidFill>
                <a:latin typeface="EdShed" pitchFamily="2" charset="77"/>
              </a:rPr>
              <a:t>/</a:t>
            </a:r>
            <a:r>
              <a:rPr lang="en-GB" b="1" dirty="0" err="1">
                <a:solidFill>
                  <a:srgbClr val="F139C4"/>
                </a:solidFill>
                <a:latin typeface="EdShed" pitchFamily="2" charset="77"/>
              </a:rPr>
              <a:t>ee</a:t>
            </a:r>
            <a:r>
              <a:rPr lang="en-GB" b="1" dirty="0">
                <a:solidFill>
                  <a:srgbClr val="F139C4"/>
                </a:solidFill>
                <a:latin typeface="EdShed" pitchFamily="2" charset="77"/>
              </a:rPr>
              <a:t>/ sound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9B4BDC-D8EF-6D47-0B91-1DCD722A9EF7}"/>
              </a:ext>
            </a:extLst>
          </p:cNvPr>
          <p:cNvSpPr/>
          <p:nvPr/>
        </p:nvSpPr>
        <p:spPr>
          <a:xfrm>
            <a:off x="475053" y="3390365"/>
            <a:ext cx="2589026" cy="3002236"/>
          </a:xfrm>
          <a:prstGeom prst="rect">
            <a:avLst/>
          </a:prstGeom>
          <a:noFill/>
          <a:ln w="6350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D2F012-5727-1E84-C6F6-32B0E8B0CBC6}"/>
              </a:ext>
            </a:extLst>
          </p:cNvPr>
          <p:cNvSpPr txBox="1"/>
          <p:nvPr/>
        </p:nvSpPr>
        <p:spPr>
          <a:xfrm>
            <a:off x="1106051" y="3564981"/>
            <a:ext cx="132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19CEE"/>
                </a:solidFill>
                <a:latin typeface="EdShed" pitchFamily="2" charset="77"/>
              </a:rPr>
              <a:t>/</a:t>
            </a:r>
            <a:r>
              <a:rPr lang="en-GB" b="1" dirty="0" err="1">
                <a:solidFill>
                  <a:srgbClr val="219CEE"/>
                </a:solidFill>
                <a:latin typeface="EdShed" pitchFamily="2" charset="77"/>
              </a:rPr>
              <a:t>igh</a:t>
            </a:r>
            <a:r>
              <a:rPr lang="en-GB" b="1" dirty="0">
                <a:solidFill>
                  <a:srgbClr val="219CEE"/>
                </a:solidFill>
                <a:latin typeface="EdShed" pitchFamily="2" charset="77"/>
              </a:rPr>
              <a:t>/ sound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A04B19-01BC-C4DC-48E7-55B12661B5CD}"/>
              </a:ext>
            </a:extLst>
          </p:cNvPr>
          <p:cNvSpPr txBox="1"/>
          <p:nvPr/>
        </p:nvSpPr>
        <p:spPr>
          <a:xfrm>
            <a:off x="1212741" y="2706661"/>
            <a:ext cx="60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gym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40E10F-DEBA-87B6-FE69-25CACB185F41}"/>
              </a:ext>
            </a:extLst>
          </p:cNvPr>
          <p:cNvSpPr txBox="1"/>
          <p:nvPr/>
        </p:nvSpPr>
        <p:spPr>
          <a:xfrm>
            <a:off x="2936063" y="1873732"/>
            <a:ext cx="63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style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6B73BB-CB4B-0A3E-6CC9-8F4821616CDD}"/>
              </a:ext>
            </a:extLst>
          </p:cNvPr>
          <p:cNvSpPr txBox="1"/>
          <p:nvPr/>
        </p:nvSpPr>
        <p:spPr>
          <a:xfrm>
            <a:off x="4914448" y="187373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sky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969D4F-D033-370D-648E-AE48121AF619}"/>
              </a:ext>
            </a:extLst>
          </p:cNvPr>
          <p:cNvSpPr txBox="1"/>
          <p:nvPr/>
        </p:nvSpPr>
        <p:spPr>
          <a:xfrm>
            <a:off x="8337197" y="2706661"/>
            <a:ext cx="65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baby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04ED56-0032-51AF-80DD-C3F6168BF35E}"/>
              </a:ext>
            </a:extLst>
          </p:cNvPr>
          <p:cNvSpPr txBox="1"/>
          <p:nvPr/>
        </p:nvSpPr>
        <p:spPr>
          <a:xfrm>
            <a:off x="8357331" y="1873732"/>
            <a:ext cx="61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cosy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333450-0B7C-55EF-89B2-A822B14E7D1E}"/>
              </a:ext>
            </a:extLst>
          </p:cNvPr>
          <p:cNvSpPr txBox="1"/>
          <p:nvPr/>
        </p:nvSpPr>
        <p:spPr>
          <a:xfrm>
            <a:off x="1157598" y="228179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Egypt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5FCB12-91B0-EAFA-AFF7-07D3BEFBFCF0}"/>
              </a:ext>
            </a:extLst>
          </p:cNvPr>
          <p:cNvSpPr txBox="1"/>
          <p:nvPr/>
        </p:nvSpPr>
        <p:spPr>
          <a:xfrm>
            <a:off x="2737163" y="2281794"/>
            <a:ext cx="102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antonym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C63CE7-38D4-A1DC-C443-60A46444DC93}"/>
              </a:ext>
            </a:extLst>
          </p:cNvPr>
          <p:cNvSpPr txBox="1"/>
          <p:nvPr/>
        </p:nvSpPr>
        <p:spPr>
          <a:xfrm>
            <a:off x="4746935" y="2706661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python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406ABD-98F3-C5B8-B8C6-EEE7DB1337F0}"/>
              </a:ext>
            </a:extLst>
          </p:cNvPr>
          <p:cNvSpPr txBox="1"/>
          <p:nvPr/>
        </p:nvSpPr>
        <p:spPr>
          <a:xfrm>
            <a:off x="10291411" y="1873732"/>
            <a:ext cx="49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cry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CEDF85-5AFA-788D-D023-7325323B5E9D}"/>
              </a:ext>
            </a:extLst>
          </p:cNvPr>
          <p:cNvSpPr txBox="1"/>
          <p:nvPr/>
        </p:nvSpPr>
        <p:spPr>
          <a:xfrm>
            <a:off x="2956518" y="2706661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why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1C2DBC-31E0-C08A-04DF-077DAD30E359}"/>
              </a:ext>
            </a:extLst>
          </p:cNvPr>
          <p:cNvSpPr txBox="1"/>
          <p:nvPr/>
        </p:nvSpPr>
        <p:spPr>
          <a:xfrm>
            <a:off x="8295102" y="2281794"/>
            <a:ext cx="73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sunny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60C2B0-43F2-54D1-B59D-160A975A4B34}"/>
              </a:ext>
            </a:extLst>
          </p:cNvPr>
          <p:cNvSpPr txBox="1"/>
          <p:nvPr/>
        </p:nvSpPr>
        <p:spPr>
          <a:xfrm>
            <a:off x="6589220" y="2281794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cycle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16F62D-1FC1-FEB6-7BF3-15954EAF3222}"/>
              </a:ext>
            </a:extLst>
          </p:cNvPr>
          <p:cNvSpPr txBox="1"/>
          <p:nvPr/>
        </p:nvSpPr>
        <p:spPr>
          <a:xfrm>
            <a:off x="1117042" y="1873732"/>
            <a:ext cx="79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yellow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F610E5-25D1-2570-3DB2-487EB39014CC}"/>
              </a:ext>
            </a:extLst>
          </p:cNvPr>
          <p:cNvSpPr txBox="1"/>
          <p:nvPr/>
        </p:nvSpPr>
        <p:spPr>
          <a:xfrm>
            <a:off x="9980589" y="2706661"/>
            <a:ext cx="111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yesterday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B3E8F3-2B0B-E8F2-DF55-122EEE7AA4B2}"/>
              </a:ext>
            </a:extLst>
          </p:cNvPr>
          <p:cNvSpPr txBox="1"/>
          <p:nvPr/>
        </p:nvSpPr>
        <p:spPr>
          <a:xfrm>
            <a:off x="4872770" y="2281794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yolk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7164B2-3DF9-A755-C09A-A0EBF56A81E8}"/>
              </a:ext>
            </a:extLst>
          </p:cNvPr>
          <p:cNvSpPr txBox="1"/>
          <p:nvPr/>
        </p:nvSpPr>
        <p:spPr>
          <a:xfrm>
            <a:off x="6550715" y="2706661"/>
            <a:ext cx="76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young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804723-6167-459E-5923-318FC339A8CE}"/>
              </a:ext>
            </a:extLst>
          </p:cNvPr>
          <p:cNvSpPr txBox="1"/>
          <p:nvPr/>
        </p:nvSpPr>
        <p:spPr>
          <a:xfrm>
            <a:off x="6624902" y="1873732"/>
            <a:ext cx="61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year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FCDC8F-7AFB-2DC0-2830-A042BFF9EB2D}"/>
              </a:ext>
            </a:extLst>
          </p:cNvPr>
          <p:cNvSpPr txBox="1"/>
          <p:nvPr/>
        </p:nvSpPr>
        <p:spPr>
          <a:xfrm>
            <a:off x="10170160" y="2281794"/>
            <a:ext cx="73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EdShed" pitchFamily="2" charset="77"/>
              </a:rPr>
              <a:t>yearn</a:t>
            </a:r>
          </a:p>
        </p:txBody>
      </p:sp>
    </p:spTree>
    <p:extLst>
      <p:ext uri="{BB962C8B-B14F-4D97-AF65-F5344CB8AC3E}">
        <p14:creationId xmlns:p14="http://schemas.microsoft.com/office/powerpoint/2010/main" val="8981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713 L 0.21042 0.33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17683 0.313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278 L -0.13984 0.37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0.0037 L 0.46198 0.411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3241 L 0.46003 0.289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60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10638 0.35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7 -0.01042 L -0.71758 0.390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60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39231 0.385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9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9076 0.3678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46927 0.407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0.01343 L 0.19453 0.3747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3241 L -0.43398 0.4041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4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7787 0.3819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0.05116 L -0.30365 0.4425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7 -0.01968 L -0.23594 0.41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0.01574 L 0.12356 0.3958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-0.0125 L -0.44153 0.4460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0278 L -0.22383 0.3319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3B705A15-B01B-9240-96B8-FCA5E09C46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ACBFC-9168-7E46-8923-DA5050300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>
                <a:ln w="0"/>
              </a:rPr>
              <a:t>Sound Buttons and Syllables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077851-F14B-DF4E-B124-D1F546F1BAB1}"/>
              </a:ext>
            </a:extLst>
          </p:cNvPr>
          <p:cNvSpPr txBox="1"/>
          <p:nvPr/>
        </p:nvSpPr>
        <p:spPr>
          <a:xfrm>
            <a:off x="11930408" y="5180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EdShed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DECEEF-768C-8363-90D4-CB9DDDAE3E87}"/>
              </a:ext>
            </a:extLst>
          </p:cNvPr>
          <p:cNvSpPr/>
          <p:nvPr/>
        </p:nvSpPr>
        <p:spPr>
          <a:xfrm>
            <a:off x="5148786" y="2126526"/>
            <a:ext cx="18944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latin typeface="EdShed" pitchFamily="2" charset="77"/>
              </a:rPr>
              <a:t>Sydney</a:t>
            </a:r>
            <a:endParaRPr lang="en-GB" sz="4400" cap="none" spc="0" dirty="0">
              <a:ln w="0"/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331D1-FDC2-75D4-9706-E2CA0B9A2024}"/>
              </a:ext>
            </a:extLst>
          </p:cNvPr>
          <p:cNvSpPr txBox="1"/>
          <p:nvPr/>
        </p:nvSpPr>
        <p:spPr>
          <a:xfrm>
            <a:off x="5217992" y="3154104"/>
            <a:ext cx="17560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3200" dirty="0" err="1">
                <a:latin typeface="EdShed" pitchFamily="2" charset="77"/>
              </a:rPr>
              <a:t>Syd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ney</a:t>
            </a:r>
            <a:endParaRPr lang="en-GB" sz="3200" dirty="0">
              <a:latin typeface="EdShed" pitchFamily="2" charset="77"/>
            </a:endParaRPr>
          </a:p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9C9BE7-187A-9452-D27B-0B12FB3F19DA}"/>
              </a:ext>
            </a:extLst>
          </p:cNvPr>
          <p:cNvGrpSpPr/>
          <p:nvPr/>
        </p:nvGrpSpPr>
        <p:grpSpPr>
          <a:xfrm>
            <a:off x="2054544" y="4572266"/>
            <a:ext cx="8468975" cy="1381249"/>
            <a:chOff x="1912974" y="5018008"/>
            <a:chExt cx="8468975" cy="138124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8299CAC-E286-89D5-1269-1229DD6CD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475522" y="5348902"/>
              <a:ext cx="957812" cy="105035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5873513-8D75-1F3D-62C3-1B1E494C175B}"/>
                </a:ext>
              </a:extLst>
            </p:cNvPr>
            <p:cNvSpPr/>
            <p:nvPr/>
          </p:nvSpPr>
          <p:spPr>
            <a:xfrm>
              <a:off x="7476923" y="5018008"/>
              <a:ext cx="290502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400" dirty="0">
                  <a:ln w="0"/>
                  <a:latin typeface="EdShed" pitchFamily="2" charset="77"/>
                </a:rPr>
                <a:t>synchronise</a:t>
              </a:r>
              <a:endParaRPr lang="en-GB" sz="4400" cap="none" spc="0" dirty="0">
                <a:ln w="0"/>
                <a:solidFill>
                  <a:schemeClr val="tx1"/>
                </a:solidFill>
                <a:latin typeface="EdShed" pitchFamily="2" charset="77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6A0AC7-4814-BD54-A3A5-6456FECA5715}"/>
                </a:ext>
              </a:extLst>
            </p:cNvPr>
            <p:cNvSpPr/>
            <p:nvPr/>
          </p:nvSpPr>
          <p:spPr>
            <a:xfrm>
              <a:off x="1912974" y="5018008"/>
              <a:ext cx="251895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4400" dirty="0">
                  <a:ln w="0"/>
                  <a:latin typeface="EdShed" pitchFamily="2" charset="77"/>
                </a:rPr>
                <a:t>symmetry</a:t>
              </a:r>
              <a:endParaRPr lang="en-GB" sz="4400" cap="none" spc="0" dirty="0">
                <a:ln w="0"/>
                <a:solidFill>
                  <a:schemeClr val="tx1"/>
                </a:solidFill>
                <a:latin typeface="EdShed" pitchFamily="2" charset="77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1314435-5397-9630-786D-E3875F03E14C}"/>
              </a:ext>
            </a:extLst>
          </p:cNvPr>
          <p:cNvSpPr txBox="1"/>
          <p:nvPr/>
        </p:nvSpPr>
        <p:spPr>
          <a:xfrm>
            <a:off x="1948774" y="5530592"/>
            <a:ext cx="274001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latin typeface="EdShed" pitchFamily="2" charset="77"/>
              </a:rPr>
              <a:t>sym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me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try</a:t>
            </a:r>
            <a:endParaRPr lang="en-GB" sz="3200" dirty="0">
              <a:latin typeface="EdShed" pitchFamily="2" charset="77"/>
            </a:endParaRP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3CE73C-4C77-F7D9-D028-093839148FD8}"/>
              </a:ext>
            </a:extLst>
          </p:cNvPr>
          <p:cNvSpPr txBox="1"/>
          <p:nvPr/>
        </p:nvSpPr>
        <p:spPr>
          <a:xfrm>
            <a:off x="7645988" y="5530592"/>
            <a:ext cx="285003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latin typeface="EdShed" pitchFamily="2" charset="77"/>
              </a:rPr>
              <a:t>syn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chro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nise</a:t>
            </a:r>
            <a:endParaRPr lang="en-GB" sz="3200" baseline="30000" dirty="0">
              <a:latin typeface="EdShed" pitchFamily="2" charset="77"/>
            </a:endParaRP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3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F0A9E5-3F64-D10A-C47D-CD62B16D29D7}"/>
              </a:ext>
            </a:extLst>
          </p:cNvPr>
          <p:cNvGrpSpPr/>
          <p:nvPr/>
        </p:nvGrpSpPr>
        <p:grpSpPr>
          <a:xfrm>
            <a:off x="5345693" y="2861717"/>
            <a:ext cx="1578365" cy="108000"/>
            <a:chOff x="4824945" y="2967302"/>
            <a:chExt cx="760461" cy="54000"/>
          </a:xfrm>
          <a:solidFill>
            <a:srgbClr val="3372DC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5F98AAB-3AEE-D6C2-4C49-DCF78486C150}"/>
                </a:ext>
              </a:extLst>
            </p:cNvPr>
            <p:cNvSpPr>
              <a:spLocks/>
            </p:cNvSpPr>
            <p:nvPr/>
          </p:nvSpPr>
          <p:spPr>
            <a:xfrm>
              <a:off x="5114008" y="2967302"/>
              <a:ext cx="52035" cy="5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0562D79-5AE7-D98B-39E9-636F3E01B687}"/>
                </a:ext>
              </a:extLst>
            </p:cNvPr>
            <p:cNvSpPr/>
            <p:nvPr/>
          </p:nvSpPr>
          <p:spPr>
            <a:xfrm>
              <a:off x="5356402" y="2974575"/>
              <a:ext cx="229004" cy="394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40A0787-7DBD-36E5-9DBE-D68667823AC6}"/>
                </a:ext>
              </a:extLst>
            </p:cNvPr>
            <p:cNvSpPr>
              <a:spLocks/>
            </p:cNvSpPr>
            <p:nvPr/>
          </p:nvSpPr>
          <p:spPr>
            <a:xfrm>
              <a:off x="4976442" y="296730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4AEA88E-257B-AD03-2963-8617666C723B}"/>
                </a:ext>
              </a:extLst>
            </p:cNvPr>
            <p:cNvSpPr>
              <a:spLocks/>
            </p:cNvSpPr>
            <p:nvPr/>
          </p:nvSpPr>
          <p:spPr>
            <a:xfrm>
              <a:off x="4824945" y="296730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DB0F39E-3CC2-C985-754B-4D57315400E0}"/>
                </a:ext>
              </a:extLst>
            </p:cNvPr>
            <p:cNvSpPr>
              <a:spLocks/>
            </p:cNvSpPr>
            <p:nvPr/>
          </p:nvSpPr>
          <p:spPr>
            <a:xfrm>
              <a:off x="5249834" y="2967302"/>
              <a:ext cx="52035" cy="5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900395A-8B9B-4750-9BC7-06197126793E}"/>
              </a:ext>
            </a:extLst>
          </p:cNvPr>
          <p:cNvGrpSpPr/>
          <p:nvPr/>
        </p:nvGrpSpPr>
        <p:grpSpPr>
          <a:xfrm>
            <a:off x="2221012" y="5331073"/>
            <a:ext cx="2172048" cy="108000"/>
            <a:chOff x="5234075" y="2947133"/>
            <a:chExt cx="1046499" cy="54000"/>
          </a:xfrm>
          <a:solidFill>
            <a:srgbClr val="3372DC"/>
          </a:solidFill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9BB2D45-4EDA-3E75-5919-A361B9CC7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9362" y="2947133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6D60F99-95C6-4168-0A8C-CE6CFABE86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5712" y="2947133"/>
              <a:ext cx="52035" cy="5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D68212A-4C14-1DE8-6089-F2A363FB32D7}"/>
                </a:ext>
              </a:extLst>
            </p:cNvPr>
            <p:cNvSpPr/>
            <p:nvPr/>
          </p:nvSpPr>
          <p:spPr>
            <a:xfrm>
              <a:off x="5449011" y="2954011"/>
              <a:ext cx="420051" cy="402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8660872-C161-5896-0404-461E4844CA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6908" y="2947133"/>
              <a:ext cx="52035" cy="54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AFC4144-8273-A371-9CB3-4F504CE5CD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23132" y="2947133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AD07779-E439-2F5C-A0FA-3B8A39D9CC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8539" y="2947133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145B0FB-8A4D-B33E-B9DB-DD75AAC96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4075" y="2947133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C012C45-90A0-AE01-7DF4-E6119E4CFBAE}"/>
              </a:ext>
            </a:extLst>
          </p:cNvPr>
          <p:cNvGrpSpPr/>
          <p:nvPr/>
        </p:nvGrpSpPr>
        <p:grpSpPr>
          <a:xfrm>
            <a:off x="7771878" y="5317317"/>
            <a:ext cx="2632581" cy="108000"/>
            <a:chOff x="4772205" y="2944052"/>
            <a:chExt cx="1268377" cy="54000"/>
          </a:xfrm>
          <a:solidFill>
            <a:srgbClr val="3372DC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3414378-8600-F7E5-46DB-550125DA9F30}"/>
                </a:ext>
              </a:extLst>
            </p:cNvPr>
            <p:cNvSpPr/>
            <p:nvPr/>
          </p:nvSpPr>
          <p:spPr>
            <a:xfrm>
              <a:off x="5924383" y="2950930"/>
              <a:ext cx="116199" cy="402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E00B9D1-5E8D-7CDB-054B-60A3C5198B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2205" y="294405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0896677-3502-67B5-B48A-8FB0DD02F8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14968" y="294405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09984EB-4680-9936-5594-5502610B4F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1002" y="294405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E86BDA1-616A-E894-3D1E-2213BA08AD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38612" y="2944052"/>
              <a:ext cx="52035" cy="5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808B80F-BB88-EC2C-EC4E-71080DB44C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8068" y="2944052"/>
              <a:ext cx="52035" cy="5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760"/>
                </a:solidFill>
                <a:latin typeface="EdShed" pitchFamily="2" charset="77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A731EB2-B096-A5A6-4EDB-F6DEB9EE9485}"/>
                </a:ext>
              </a:extLst>
            </p:cNvPr>
            <p:cNvSpPr/>
            <p:nvPr/>
          </p:nvSpPr>
          <p:spPr>
            <a:xfrm>
              <a:off x="5138410" y="2950930"/>
              <a:ext cx="243134" cy="402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EBF5E57-D853-0A6F-0EF3-D50123A57C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5374" y="294405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926335F-EC4E-C8FA-E18C-D5E9C02F6C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1722" y="2944052"/>
              <a:ext cx="52035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1B0AEE7-0E8B-A7DC-52D9-353D34348E41}"/>
                </a:ext>
              </a:extLst>
            </p:cNvPr>
            <p:cNvSpPr/>
            <p:nvPr/>
          </p:nvSpPr>
          <p:spPr>
            <a:xfrm>
              <a:off x="5757827" y="2950930"/>
              <a:ext cx="52035" cy="402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B62EB8-B423-1F77-496C-C325AE79B143}"/>
              </a:ext>
            </a:extLst>
          </p:cNvPr>
          <p:cNvGrpSpPr/>
          <p:nvPr/>
        </p:nvGrpSpPr>
        <p:grpSpPr>
          <a:xfrm>
            <a:off x="1198729" y="1952320"/>
            <a:ext cx="3122617" cy="1958235"/>
            <a:chOff x="562645" y="2130956"/>
            <a:chExt cx="3122617" cy="1958235"/>
          </a:xfrm>
        </p:grpSpPr>
        <p:sp>
          <p:nvSpPr>
            <p:cNvPr id="82" name="Oval Callout 81">
              <a:extLst>
                <a:ext uri="{FF2B5EF4-FFF2-40B4-BE49-F238E27FC236}">
                  <a16:creationId xmlns:a16="http://schemas.microsoft.com/office/drawing/2014/main" id="{EE28FE42-CABD-B90F-8E25-1049E0DC957E}"/>
                </a:ext>
              </a:extLst>
            </p:cNvPr>
            <p:cNvSpPr/>
            <p:nvPr/>
          </p:nvSpPr>
          <p:spPr>
            <a:xfrm flipH="1">
              <a:off x="1657605" y="2181771"/>
              <a:ext cx="2027657" cy="1907420"/>
            </a:xfrm>
            <a:prstGeom prst="wedgeEllipseCallout">
              <a:avLst>
                <a:gd name="adj1" fmla="val 58168"/>
                <a:gd name="adj2" fmla="val -17238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EdShed" pitchFamily="2" charset="77"/>
                </a:rPr>
                <a:t>Syllables are separated by long syllable breaks.</a:t>
              </a:r>
            </a:p>
          </p:txBody>
        </p:sp>
        <p:pic>
          <p:nvPicPr>
            <p:cNvPr id="83" name="Picture 82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E531AF92-BC36-AA32-069D-5B8FE73FF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645" y="2130956"/>
              <a:ext cx="850254" cy="1913945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9BA0C1C-CDE5-E73E-B556-91D01CD1206B}"/>
              </a:ext>
            </a:extLst>
          </p:cNvPr>
          <p:cNvGrpSpPr/>
          <p:nvPr/>
        </p:nvGrpSpPr>
        <p:grpSpPr>
          <a:xfrm>
            <a:off x="7714249" y="1952320"/>
            <a:ext cx="3900103" cy="2452125"/>
            <a:chOff x="7774480" y="2042543"/>
            <a:chExt cx="3900103" cy="2452125"/>
          </a:xfrm>
        </p:grpSpPr>
        <p:sp>
          <p:nvSpPr>
            <p:cNvPr id="85" name="Oval Callout 84">
              <a:extLst>
                <a:ext uri="{FF2B5EF4-FFF2-40B4-BE49-F238E27FC236}">
                  <a16:creationId xmlns:a16="http://schemas.microsoft.com/office/drawing/2014/main" id="{1D882B3E-CBFD-66BD-D4D9-69C9261C9E0D}"/>
                </a:ext>
              </a:extLst>
            </p:cNvPr>
            <p:cNvSpPr/>
            <p:nvPr/>
          </p:nvSpPr>
          <p:spPr>
            <a:xfrm flipH="1">
              <a:off x="7774480" y="2042543"/>
              <a:ext cx="2509019" cy="2452125"/>
            </a:xfrm>
            <a:prstGeom prst="wedgeEllipseCallout">
              <a:avLst>
                <a:gd name="adj1" fmla="val -59004"/>
                <a:gd name="adj2" fmla="val -16786"/>
              </a:avLst>
            </a:prstGeom>
            <a:noFill/>
            <a:ln w="38100">
              <a:solidFill>
                <a:srgbClr val="209CEE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100" dirty="0">
                <a:latin typeface="EdShed" pitchFamily="2" charset="77"/>
              </a:endParaRPr>
            </a:p>
            <a:p>
              <a:pPr algn="ctr"/>
              <a:r>
                <a:rPr lang="en-GB" sz="1100" dirty="0">
                  <a:latin typeface="EdShed" pitchFamily="2" charset="77"/>
                </a:rPr>
                <a:t>.</a:t>
              </a:r>
              <a:endParaRPr lang="en-US" sz="1100" dirty="0">
                <a:latin typeface="EdShed" pitchFamily="2" charset="77"/>
              </a:endParaRPr>
            </a:p>
          </p:txBody>
        </p:sp>
        <p:pic>
          <p:nvPicPr>
            <p:cNvPr id="86" name="Picture 85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6A4C3261-CFBC-9233-73CD-E5906B3A4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6972" y="2145495"/>
              <a:ext cx="1017611" cy="1876105"/>
            </a:xfrm>
            <a:prstGeom prst="rect">
              <a:avLst/>
            </a:prstGeom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70B7C42-A44E-E0E5-B68A-745996292DB8}"/>
                </a:ext>
              </a:extLst>
            </p:cNvPr>
            <p:cNvSpPr/>
            <p:nvPr/>
          </p:nvSpPr>
          <p:spPr>
            <a:xfrm>
              <a:off x="8035212" y="2345157"/>
              <a:ext cx="2011304" cy="198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77"/>
                </a:rPr>
                <a:t>Draw a dot </a:t>
              </a:r>
            </a:p>
            <a:p>
              <a:pPr algn="ctr"/>
              <a:r>
                <a:rPr lang="en-GB" sz="1400" dirty="0">
                  <a:latin typeface="EdShed" pitchFamily="2" charset="77"/>
                </a:rPr>
                <a:t>below each single </a:t>
              </a:r>
            </a:p>
            <a:p>
              <a:pPr algn="ctr"/>
              <a:r>
                <a:rPr lang="en-GB" sz="1400" dirty="0">
                  <a:latin typeface="EdShed" pitchFamily="2" charset="77"/>
                </a:rPr>
                <a:t>letter sound. Use </a:t>
              </a:r>
              <a:r>
                <a:rPr lang="en-GB" sz="1400" dirty="0">
                  <a:solidFill>
                    <a:srgbClr val="FF3760"/>
                  </a:solidFill>
                  <a:latin typeface="EdShed" pitchFamily="2" charset="77"/>
                </a:rPr>
                <a:t>red</a:t>
              </a:r>
              <a:r>
                <a:rPr lang="en-GB" sz="1400" dirty="0">
                  <a:latin typeface="EdShed" pitchFamily="2" charset="77"/>
                </a:rPr>
                <a:t> sound buttons to show the adjacent consonants. When two or more letters represent one sound, we use a line</a:t>
              </a:r>
              <a:r>
                <a:rPr lang="en-GB" sz="1200" dirty="0">
                  <a:latin typeface="EdShed" pitchFamily="2" charset="77"/>
                </a:rPr>
                <a:t>.</a:t>
              </a:r>
            </a:p>
            <a:p>
              <a:pPr algn="ctr"/>
              <a:endParaRPr lang="en-US" sz="1100" dirty="0">
                <a:latin typeface="EdShed" pitchFamily="2" charset="77"/>
              </a:endParaRPr>
            </a:p>
          </p:txBody>
        </p:sp>
      </p:grpSp>
      <p:sp>
        <p:nvSpPr>
          <p:cNvPr id="88" name="Block Arc 87">
            <a:extLst>
              <a:ext uri="{FF2B5EF4-FFF2-40B4-BE49-F238E27FC236}">
                <a16:creationId xmlns:a16="http://schemas.microsoft.com/office/drawing/2014/main" id="{480323C1-66C6-F8DC-20E3-AC7960D8BF00}"/>
              </a:ext>
            </a:extLst>
          </p:cNvPr>
          <p:cNvSpPr/>
          <p:nvPr/>
        </p:nvSpPr>
        <p:spPr>
          <a:xfrm rot="10800000">
            <a:off x="9851940" y="5211615"/>
            <a:ext cx="462492" cy="351261"/>
          </a:xfrm>
          <a:prstGeom prst="blockArc">
            <a:avLst>
              <a:gd name="adj1" fmla="val 10800000"/>
              <a:gd name="adj2" fmla="val 54436"/>
              <a:gd name="adj3" fmla="val 10293"/>
            </a:avLst>
          </a:prstGeom>
          <a:solidFill>
            <a:srgbClr val="3372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14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34" grpId="0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7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E1A16-C3A1-14F9-521D-77E0DE9B03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900" dirty="0">
                <a:solidFill>
                  <a:schemeClr val="tx1"/>
                </a:solidFill>
                <a:latin typeface="EdShed" pitchFamily="2" charset="77"/>
                <a:ea typeface="Sassoon Infant 2023" panose="02000503030000020003" pitchFamily="2" charset="0"/>
              </a:rPr>
              <a:t>Read each word and break it into syllables, drawing long lines for the syllable breaks. Count the number of syllables and finally, write the word out again.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99F7AE-ED44-6378-26F0-2A469F5D2D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Word Maps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BA51D1EE-9905-B606-BE03-F1ADED003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24475"/>
              </p:ext>
            </p:extLst>
          </p:nvPr>
        </p:nvGraphicFramePr>
        <p:xfrm>
          <a:off x="287050" y="1746640"/>
          <a:ext cx="11622869" cy="482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469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3409800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3409800">
                  <a:extLst>
                    <a:ext uri="{9D8B030D-6E8A-4147-A177-3AD203B41FA5}">
                      <a16:colId xmlns:a16="http://schemas.microsoft.com/office/drawing/2014/main" val="1980891947"/>
                    </a:ext>
                  </a:extLst>
                </a:gridCol>
                <a:gridCol w="3409800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382248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Syllable Breaks 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Number of Syllables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crystal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cygnet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antonym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symmetry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mystery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lyrics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synchronise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Sydney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typical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syllable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73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6E09ED-1045-66FF-2233-97385B4E4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Word Maps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571BEA-1D94-C307-6527-898AC22670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105" name="Table 10">
            <a:extLst>
              <a:ext uri="{FF2B5EF4-FFF2-40B4-BE49-F238E27FC236}">
                <a16:creationId xmlns:a16="http://schemas.microsoft.com/office/drawing/2014/main" id="{01468978-1689-B91C-6EE6-1BC8815E7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50610"/>
              </p:ext>
            </p:extLst>
          </p:nvPr>
        </p:nvGraphicFramePr>
        <p:xfrm>
          <a:off x="287050" y="1746640"/>
          <a:ext cx="11622869" cy="482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469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3409800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3409800">
                  <a:extLst>
                    <a:ext uri="{9D8B030D-6E8A-4147-A177-3AD203B41FA5}">
                      <a16:colId xmlns:a16="http://schemas.microsoft.com/office/drawing/2014/main" val="1980891947"/>
                    </a:ext>
                  </a:extLst>
                </a:gridCol>
                <a:gridCol w="3409800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382248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Syllable Breaks 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Number of Syllables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crystal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crys</a:t>
                      </a:r>
                      <a:r>
                        <a:rPr lang="en-GB" sz="18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tal</a:t>
                      </a:r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crystal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cygnet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cyg</a:t>
                      </a:r>
                      <a:r>
                        <a:rPr lang="en-GB" sz="18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net</a:t>
                      </a:r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cygnet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antonym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an</a:t>
                      </a:r>
                      <a:r>
                        <a:rPr lang="en-GB" sz="18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to</a:t>
                      </a:r>
                      <a:r>
                        <a:rPr lang="en-GB" sz="18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nym</a:t>
                      </a:r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antonym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symmetry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</a:t>
                      </a:r>
                      <a:r>
                        <a:rPr lang="en-GB" sz="18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me</a:t>
                      </a:r>
                      <a:r>
                        <a:rPr lang="en-GB" sz="18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try</a:t>
                      </a:r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symmetry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mystery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mys</a:t>
                      </a:r>
                      <a:r>
                        <a:rPr lang="en-GB" sz="18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ter</a:t>
                      </a:r>
                      <a:r>
                        <a:rPr lang="en-GB" sz="18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y</a:t>
                      </a:r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mystery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lyrics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lyr</a:t>
                      </a:r>
                      <a:r>
                        <a:rPr lang="en-GB" sz="18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ics</a:t>
                      </a:r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lyrics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synchronise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syn</a:t>
                      </a:r>
                      <a:r>
                        <a:rPr lang="en-GB" sz="18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chron</a:t>
                      </a:r>
                      <a:r>
                        <a:rPr lang="en-GB" sz="18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ise</a:t>
                      </a:r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synchronise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Sydney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Syd</a:t>
                      </a:r>
                      <a:r>
                        <a:rPr lang="en-GB" sz="18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ney</a:t>
                      </a:r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Sydney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typical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typ</a:t>
                      </a:r>
                      <a:r>
                        <a:rPr lang="en-GB" sz="18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r>
                        <a:rPr lang="en-GB" sz="18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cal</a:t>
                      </a:r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typical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syllable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syl</a:t>
                      </a:r>
                      <a:r>
                        <a:rPr lang="en-GB" sz="18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800" b="0" i="0" dirty="0" err="1">
                          <a:solidFill>
                            <a:schemeClr val="tx1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l</a:t>
                      </a:r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  <a:r>
                        <a:rPr lang="en-GB" sz="1800" b="0" i="0" dirty="0" err="1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|</a:t>
                      </a:r>
                      <a:r>
                        <a:rPr lang="en-GB" sz="1800" b="0" i="0" dirty="0" err="1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ble</a:t>
                      </a:r>
                      <a:endParaRPr lang="en-GB" sz="18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syllable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612059"/>
      </p:ext>
    </p:extLst>
  </p:cSld>
  <p:clrMapOvr>
    <a:masterClrMapping/>
  </p:clrMapOvr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8D45BF7E88C4CBF195B716E08D65A" ma:contentTypeVersion="11" ma:contentTypeDescription="Create a new document." ma:contentTypeScope="" ma:versionID="d8b5e6fe1824b5550605b390c46da599">
  <xsd:schema xmlns:xsd="http://www.w3.org/2001/XMLSchema" xmlns:xs="http://www.w3.org/2001/XMLSchema" xmlns:p="http://schemas.microsoft.com/office/2006/metadata/properties" xmlns:ns2="fa511a29-b952-40e4-9e4b-59b1579a09a0" xmlns:ns3="2713a64c-b708-418b-a5af-1b0d489f796a" targetNamespace="http://schemas.microsoft.com/office/2006/metadata/properties" ma:root="true" ma:fieldsID="74955da3aedaf23e2c303cd0ad3ac57e" ns2:_="" ns3:_="">
    <xsd:import namespace="fa511a29-b952-40e4-9e4b-59b1579a09a0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11a29-b952-40e4-9e4b-59b1579a0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511a29-b952-40e4-9e4b-59b1579a09a0">
      <Terms xmlns="http://schemas.microsoft.com/office/infopath/2007/PartnerControls"/>
    </lcf76f155ced4ddcb4097134ff3c332f>
    <TaxCatchAll xmlns="2713a64c-b708-418b-a5af-1b0d489f796a" xsi:nil="true"/>
  </documentManagement>
</p:properties>
</file>

<file path=customXml/itemProps1.xml><?xml version="1.0" encoding="utf-8"?>
<ds:datastoreItem xmlns:ds="http://schemas.openxmlformats.org/officeDocument/2006/customXml" ds:itemID="{9C182622-DB66-497E-8D65-F3B567EED6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511a29-b952-40e4-9e4b-59b1579a09a0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E1F10-1ADB-4EC2-9CF2-C0A2E3A3DD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8EA871-776F-4277-9178-8AC21356D3E0}">
  <ds:schemaRefs>
    <ds:schemaRef ds:uri="http://schemas.microsoft.com/office/2006/metadata/properties"/>
    <ds:schemaRef ds:uri="http://schemas.microsoft.com/office/infopath/2007/PartnerControls"/>
    <ds:schemaRef ds:uri="fa511a29-b952-40e4-9e4b-59b1579a09a0"/>
    <ds:schemaRef ds:uri="2713a64c-b708-418b-a5af-1b0d489f796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1673</Words>
  <Application>Microsoft Macintosh PowerPoint</Application>
  <PresentationFormat>Widescreen</PresentationFormat>
  <Paragraphs>468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Sassoon Infant 2023</vt:lpstr>
      <vt:lpstr>EdShed</vt:lpstr>
      <vt:lpstr>Arial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Alexandra Oliver</cp:lastModifiedBy>
  <cp:revision>351</cp:revision>
  <dcterms:created xsi:type="dcterms:W3CDTF">2022-07-19T20:08:30Z</dcterms:created>
  <dcterms:modified xsi:type="dcterms:W3CDTF">2025-02-20T11:32:47Z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0x01010057E8D45BF7E88C4CBF195B716E08D65A</vt:lpwstr>
  </property>
  <property fmtid="{D5CDD505-2E9C-101B-9397-08002B2CF9AE}" pid="3" name="MediaServiceImageTags">
    <vt:lpwstr/>
  </property>
</Properties>
</file>