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autoCompressPictures="0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351" r:id="rId5"/>
    <p:sldId id="309" r:id="rId6"/>
    <p:sldId id="258" r:id="rId7"/>
    <p:sldId id="262" r:id="rId8"/>
    <p:sldId id="279" r:id="rId9"/>
    <p:sldId id="479" r:id="rId10"/>
    <p:sldId id="281" r:id="rId11"/>
    <p:sldId id="481" r:id="rId12"/>
    <p:sldId id="480" r:id="rId13"/>
    <p:sldId id="466" r:id="rId14"/>
    <p:sldId id="461" r:id="rId15"/>
    <p:sldId id="266" r:id="rId16"/>
    <p:sldId id="471" r:id="rId17"/>
    <p:sldId id="462" r:id="rId18"/>
    <p:sldId id="482" r:id="rId19"/>
    <p:sldId id="483" r:id="rId20"/>
    <p:sldId id="484" r:id="rId21"/>
    <p:sldId id="474" r:id="rId22"/>
    <p:sldId id="473" r:id="rId23"/>
    <p:sldId id="277" r:id="rId24"/>
    <p:sldId id="278" r:id="rId25"/>
    <p:sldId id="476" r:id="rId26"/>
    <p:sldId id="360" r:id="rId27"/>
    <p:sldId id="478" r:id="rId28"/>
    <p:sldId id="275" r:id="rId29"/>
    <p:sldId id="477" r:id="rId30"/>
    <p:sldId id="475" r:id="rId31"/>
    <p:sldId id="465" r:id="rId32"/>
    <p:sldId id="564" r:id="rId33"/>
    <p:sldId id="556" r:id="rId34"/>
    <p:sldId id="565" r:id="rId35"/>
    <p:sldId id="566" r:id="rId36"/>
  </p:sldIdLst>
  <p:sldSz cx="12192000" cy="6858000"/>
  <p:notesSz cx="6858000" cy="9144000"/>
  <p:embeddedFontLst>
    <p:embeddedFont>
      <p:font typeface="EdShed" pitchFamily="2" charset="77"/>
      <p:regular r:id="rId39"/>
      <p:bold r:id="rId40"/>
    </p:embeddedFont>
    <p:embeddedFont>
      <p:font typeface="Sassoon Infant 2023" panose="02000503030000020003" pitchFamily="2" charset="0"/>
      <p:regular r:id="rId41"/>
      <p:bold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D160"/>
    <a:srgbClr val="3373DC"/>
    <a:srgbClr val="FF3760"/>
    <a:srgbClr val="7957D5"/>
    <a:srgbClr val="25D160"/>
    <a:srgbClr val="219CEE"/>
    <a:srgbClr val="209CEE"/>
    <a:srgbClr val="3372DC"/>
    <a:srgbClr val="4A4A4A"/>
    <a:srgbClr val="73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634546-30A6-D36D-E530-F42870552E58}" v="55" dt="2025-02-07T09:55:37.2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0"/>
    <p:restoredTop sz="94231"/>
  </p:normalViewPr>
  <p:slideViewPr>
    <p:cSldViewPr snapToGrid="0" snapToObjects="1">
      <p:cViewPr varScale="1">
        <p:scale>
          <a:sx n="101" d="100"/>
          <a:sy n="101" d="100"/>
        </p:scale>
        <p:origin x="6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9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4.fntdata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font" Target="fonts/font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z Jones" userId="S::liz.jones@edshed.com::9afd3b7d-bc2d-46c2-8d61-0cf94ff330cb" providerId="AD" clId="Web-{3C634546-30A6-D36D-E530-F42870552E58}"/>
    <pc:docChg chg="modSld">
      <pc:chgData name="Liz Jones" userId="S::liz.jones@edshed.com::9afd3b7d-bc2d-46c2-8d61-0cf94ff330cb" providerId="AD" clId="Web-{3C634546-30A6-D36D-E530-F42870552E58}" dt="2025-02-07T09:55:37.246" v="25" actId="20577"/>
      <pc:docMkLst>
        <pc:docMk/>
      </pc:docMkLst>
      <pc:sldChg chg="modSp">
        <pc:chgData name="Liz Jones" userId="S::liz.jones@edshed.com::9afd3b7d-bc2d-46c2-8d61-0cf94ff330cb" providerId="AD" clId="Web-{3C634546-30A6-D36D-E530-F42870552E58}" dt="2025-02-07T09:52:03.176" v="1" actId="20577"/>
        <pc:sldMkLst>
          <pc:docMk/>
          <pc:sldMk cId="612941387" sldId="480"/>
        </pc:sldMkLst>
        <pc:spChg chg="mod">
          <ac:chgData name="Liz Jones" userId="S::liz.jones@edshed.com::9afd3b7d-bc2d-46c2-8d61-0cf94ff330cb" providerId="AD" clId="Web-{3C634546-30A6-D36D-E530-F42870552E58}" dt="2025-02-07T09:52:03.176" v="1" actId="20577"/>
          <ac:spMkLst>
            <pc:docMk/>
            <pc:sldMk cId="612941387" sldId="480"/>
            <ac:spMk id="16" creationId="{291B0C5F-F7C9-A850-15EC-A536DC775621}"/>
          </ac:spMkLst>
        </pc:spChg>
      </pc:sldChg>
      <pc:sldChg chg="modSp">
        <pc:chgData name="Liz Jones" userId="S::liz.jones@edshed.com::9afd3b7d-bc2d-46c2-8d61-0cf94ff330cb" providerId="AD" clId="Web-{3C634546-30A6-D36D-E530-F42870552E58}" dt="2025-02-07T09:53:15.616" v="14" actId="20577"/>
        <pc:sldMkLst>
          <pc:docMk/>
          <pc:sldMk cId="1370068222" sldId="482"/>
        </pc:sldMkLst>
        <pc:spChg chg="mod">
          <ac:chgData name="Liz Jones" userId="S::liz.jones@edshed.com::9afd3b7d-bc2d-46c2-8d61-0cf94ff330cb" providerId="AD" clId="Web-{3C634546-30A6-D36D-E530-F42870552E58}" dt="2025-02-07T09:53:15.616" v="14" actId="20577"/>
          <ac:spMkLst>
            <pc:docMk/>
            <pc:sldMk cId="1370068222" sldId="482"/>
            <ac:spMk id="12" creationId="{9912B6AC-A1CB-BE1E-DBAB-462402159276}"/>
          </ac:spMkLst>
        </pc:spChg>
      </pc:sldChg>
      <pc:sldChg chg="modSp">
        <pc:chgData name="Liz Jones" userId="S::liz.jones@edshed.com::9afd3b7d-bc2d-46c2-8d61-0cf94ff330cb" providerId="AD" clId="Web-{3C634546-30A6-D36D-E530-F42870552E58}" dt="2025-02-07T09:53:49.524" v="22" actId="20577"/>
        <pc:sldMkLst>
          <pc:docMk/>
          <pc:sldMk cId="4095547518" sldId="483"/>
        </pc:sldMkLst>
        <pc:spChg chg="mod">
          <ac:chgData name="Liz Jones" userId="S::liz.jones@edshed.com::9afd3b7d-bc2d-46c2-8d61-0cf94ff330cb" providerId="AD" clId="Web-{3C634546-30A6-D36D-E530-F42870552E58}" dt="2025-02-07T09:53:49.524" v="22" actId="20577"/>
          <ac:spMkLst>
            <pc:docMk/>
            <pc:sldMk cId="4095547518" sldId="483"/>
            <ac:spMk id="2" creationId="{59FAE7D4-7B20-C990-75C1-19BF7E3C0D65}"/>
          </ac:spMkLst>
        </pc:spChg>
      </pc:sldChg>
      <pc:sldChg chg="modSp">
        <pc:chgData name="Liz Jones" userId="S::liz.jones@edshed.com::9afd3b7d-bc2d-46c2-8d61-0cf94ff330cb" providerId="AD" clId="Web-{3C634546-30A6-D36D-E530-F42870552E58}" dt="2025-02-07T09:52:38.583" v="12" actId="1076"/>
        <pc:sldMkLst>
          <pc:docMk/>
          <pc:sldMk cId="1586942101" sldId="484"/>
        </pc:sldMkLst>
        <pc:spChg chg="mod">
          <ac:chgData name="Liz Jones" userId="S::liz.jones@edshed.com::9afd3b7d-bc2d-46c2-8d61-0cf94ff330cb" providerId="AD" clId="Web-{3C634546-30A6-D36D-E530-F42870552E58}" dt="2025-02-07T09:52:33.192" v="11" actId="20577"/>
          <ac:spMkLst>
            <pc:docMk/>
            <pc:sldMk cId="1586942101" sldId="484"/>
            <ac:spMk id="12" creationId="{87DCC1D6-192C-080E-F9B7-C1E592CC53EF}"/>
          </ac:spMkLst>
        </pc:spChg>
        <pc:spChg chg="mod">
          <ac:chgData name="Liz Jones" userId="S::liz.jones@edshed.com::9afd3b7d-bc2d-46c2-8d61-0cf94ff330cb" providerId="AD" clId="Web-{3C634546-30A6-D36D-E530-F42870552E58}" dt="2025-02-07T09:52:38.583" v="12" actId="1076"/>
          <ac:spMkLst>
            <pc:docMk/>
            <pc:sldMk cId="1586942101" sldId="484"/>
            <ac:spMk id="13" creationId="{CB4BB04F-3AC5-FD55-11B0-E9DF4793FBEB}"/>
          </ac:spMkLst>
        </pc:spChg>
      </pc:sldChg>
      <pc:sldChg chg="modSp">
        <pc:chgData name="Liz Jones" userId="S::liz.jones@edshed.com::9afd3b7d-bc2d-46c2-8d61-0cf94ff330cb" providerId="AD" clId="Web-{3C634546-30A6-D36D-E530-F42870552E58}" dt="2025-02-07T09:55:37.246" v="25" actId="20577"/>
        <pc:sldMkLst>
          <pc:docMk/>
          <pc:sldMk cId="565788876" sldId="565"/>
        </pc:sldMkLst>
        <pc:spChg chg="mod">
          <ac:chgData name="Liz Jones" userId="S::liz.jones@edshed.com::9afd3b7d-bc2d-46c2-8d61-0cf94ff330cb" providerId="AD" clId="Web-{3C634546-30A6-D36D-E530-F42870552E58}" dt="2025-02-07T09:55:37.246" v="25" actId="20577"/>
          <ac:spMkLst>
            <pc:docMk/>
            <pc:sldMk cId="565788876" sldId="565"/>
            <ac:spMk id="16" creationId="{B5C59AFE-43B4-4872-A7DF-F9C7B21EA6A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FBDBF2-E0CC-ABCE-C3DF-BD12B5C19C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EdShed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77D3C0-0598-E91C-6199-EEC00BBE4C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71E75-F88C-B947-AD7D-D88D20E295CE}" type="datetimeFigureOut">
              <a:rPr lang="en-US" smtClean="0">
                <a:latin typeface="EdShed" pitchFamily="2" charset="0"/>
              </a:rPr>
              <a:t>2/20/25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EF2D00-464E-81FB-3D6D-001FB92E05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EdShed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A1819C-C27C-8BD2-2ED7-E3A30ABAC4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3EF08-EA61-9C4E-8C30-F57133C96BF4}" type="slidenum">
              <a:rPr lang="en-US" smtClean="0">
                <a:latin typeface="EdShed" pitchFamily="2" charset="0"/>
              </a:rPr>
              <a:t>‹#›</a:t>
            </a:fld>
            <a:endParaRPr lang="en-US" dirty="0">
              <a:latin typeface="EdSh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671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EdShed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EdShed" pitchFamily="2" charset="0"/>
              </a:defRPr>
            </a:lvl1pPr>
          </a:lstStyle>
          <a:p>
            <a:fld id="{7AEF229B-8876-6441-8901-E5E5390D5590}" type="datetimeFigureOut">
              <a:rPr lang="en-US" smtClean="0"/>
              <a:pPr/>
              <a:t>2/20/25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EdShed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EdShed" pitchFamily="2" charset="0"/>
              </a:defRPr>
            </a:lvl1pPr>
          </a:lstStyle>
          <a:p>
            <a:fld id="{8AABE850-C615-DA41-B158-FBF094A09B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29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EdShed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EdShed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EdShed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EdShed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EdShed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5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218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5843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795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505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41404-3CC7-56DB-EDAF-649F9CAC8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0233E4-2421-3F18-6B8D-72E196A6D9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AC63B0-3971-CB0E-DA50-9E9904C7EA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113BBB-EA59-EACC-57D2-A6A877557F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0618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1ADF4-E45E-9BC5-24B8-F45CE24CA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FF361F-DA2A-D27A-E1DB-C20218C80D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B3AECA-2C83-FA4E-436D-CA99F2994D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58AB0-ACA4-F0FF-5DE5-F526C0ECA2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1541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C240E-7014-FE82-2309-5B467950C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797CD0-1AC2-A411-89C3-5822A69563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3340AE-5F38-DC28-C40D-1D31B46E02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096448-EDBF-9226-C3C8-520903FEF4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5531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97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1378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556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521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3010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5674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57944-C124-D7CE-6EB5-B844B11A3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8790C8-5020-1FA9-5458-DF90ADF599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CC4BB3-EF10-54EF-459A-43774F31C3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B8D420-4BEE-E1BB-CEC1-275D4BE2A9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5101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57944-C124-D7CE-6EB5-B844B11A3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8790C8-5020-1FA9-5458-DF90ADF599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CC4BB3-EF10-54EF-459A-43774F31C3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B8D420-4BEE-E1BB-CEC1-275D4BE2A9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510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710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10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79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699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404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037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on the numbers to reveal.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78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ro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F4C56A49-496E-E6EC-08FF-65C863548F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4B95B34-E0F4-958E-D548-03070AD820B4}"/>
              </a:ext>
            </a:extLst>
          </p:cNvPr>
          <p:cNvSpPr/>
          <p:nvPr userDrawn="1"/>
        </p:nvSpPr>
        <p:spPr>
          <a:xfrm>
            <a:off x="0" y="4976734"/>
            <a:ext cx="12192000" cy="1618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n>
                <a:noFill/>
              </a:ln>
              <a:latin typeface="EdShed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E12F01-B309-0982-A5D5-11ACB68A0D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42855" y="706024"/>
            <a:ext cx="5812672" cy="101038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8222327-3CA8-86D0-9AA8-F9DEF02F12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43364" y="5224603"/>
            <a:ext cx="9105272" cy="31219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To be able to segment words into the correct syllables and phonemes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AB9E0338-111E-84F1-9158-64EE47494689}"/>
              </a:ext>
            </a:extLst>
          </p:cNvPr>
          <p:cNvSpPr/>
          <p:nvPr userDrawn="1"/>
        </p:nvSpPr>
        <p:spPr>
          <a:xfrm>
            <a:off x="6279260" y="1960604"/>
            <a:ext cx="1670132" cy="532262"/>
          </a:xfrm>
          <a:prstGeom prst="roundRect">
            <a:avLst>
              <a:gd name="adj" fmla="val 446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AE721A56-A5F1-60E3-363C-7E1FFA1CE6CA}"/>
              </a:ext>
            </a:extLst>
          </p:cNvPr>
          <p:cNvSpPr/>
          <p:nvPr userDrawn="1"/>
        </p:nvSpPr>
        <p:spPr>
          <a:xfrm>
            <a:off x="4242609" y="1960604"/>
            <a:ext cx="1670132" cy="532262"/>
          </a:xfrm>
          <a:prstGeom prst="roundRect">
            <a:avLst>
              <a:gd name="adj" fmla="val 446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E32201-0533-432D-C8E5-C92B2FB023E3}"/>
              </a:ext>
            </a:extLst>
          </p:cNvPr>
          <p:cNvSpPr txBox="1"/>
          <p:nvPr userDrawn="1"/>
        </p:nvSpPr>
        <p:spPr>
          <a:xfrm>
            <a:off x="4382905" y="2011698"/>
            <a:ext cx="1256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4A4A4A"/>
                </a:solidFill>
                <a:latin typeface="EdShed" pitchFamily="2" charset="0"/>
                <a:cs typeface="Rubik Medium" pitchFamily="2" charset="-79"/>
              </a:rPr>
              <a:t>Stage: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52076676-A967-CDEB-429E-01971165CF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81441" y="2046110"/>
            <a:ext cx="535806" cy="395154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4A4A4A"/>
                </a:solidFill>
                <a:latin typeface="EdShed" pitchFamily="2" charset="0"/>
                <a:cs typeface="Rubik Light" pitchFamily="2" charset="-79"/>
              </a:defRPr>
            </a:lvl1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54" name="Text Placeholder 52">
            <a:extLst>
              <a:ext uri="{FF2B5EF4-FFF2-40B4-BE49-F238E27FC236}">
                <a16:creationId xmlns:a16="http://schemas.microsoft.com/office/drawing/2014/main" id="{ECA6A188-9BBA-AFB0-180D-64AF436C0D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30743" y="2046787"/>
            <a:ext cx="595891" cy="395155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4A4A4A"/>
                </a:solidFill>
                <a:latin typeface="EdShed" pitchFamily="2" charset="0"/>
                <a:cs typeface="Rubik Light" pitchFamily="2" charset="-79"/>
              </a:defRPr>
            </a:lvl1pPr>
          </a:lstStyle>
          <a:p>
            <a:pPr lvl="0"/>
            <a:r>
              <a:rPr lang="en-US" dirty="0"/>
              <a:t>36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1F5854A-9838-4914-7A8B-4ECEAE4DDB68}"/>
              </a:ext>
            </a:extLst>
          </p:cNvPr>
          <p:cNvSpPr txBox="1"/>
          <p:nvPr userDrawn="1"/>
        </p:nvSpPr>
        <p:spPr>
          <a:xfrm>
            <a:off x="6396551" y="2013407"/>
            <a:ext cx="1268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4A4A4A"/>
                </a:solidFill>
                <a:latin typeface="EdShed" pitchFamily="2" charset="0"/>
                <a:cs typeface="Rubik Medium" pitchFamily="2" charset="-79"/>
              </a:rPr>
              <a:t>Lesson: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BE9772B-C7C1-353F-2475-A7E844F441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43364" y="5597098"/>
            <a:ext cx="9105272" cy="31219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To spell words with irregular spelling patterns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F1D6F095-6BB8-9DC8-585C-714F7FE767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5299" y="6051777"/>
            <a:ext cx="10461402" cy="312191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This week’s words: accommodate, available, competition, determined, existence, identity, muscle, prejudice, rhyme, suggest</a:t>
            </a:r>
          </a:p>
        </p:txBody>
      </p:sp>
    </p:spTree>
    <p:extLst>
      <p:ext uri="{BB962C8B-B14F-4D97-AF65-F5344CB8AC3E}">
        <p14:creationId xmlns:p14="http://schemas.microsoft.com/office/powerpoint/2010/main" val="2791838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15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67E957F-5785-BE83-5088-3216AED63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149FAE15-6FD8-DFF4-7A02-5454466F63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15772" y="586478"/>
            <a:ext cx="7960454" cy="320675"/>
          </a:xfrm>
        </p:spPr>
        <p:txBody>
          <a:bodyPr>
            <a:noAutofit/>
          </a:bodyPr>
          <a:lstStyle>
            <a:lvl1pPr marL="0" indent="0" algn="ctr">
              <a:buNone/>
              <a:defRPr sz="2200" b="1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Words where ‘ex’ means ‘out’</a:t>
            </a:r>
          </a:p>
        </p:txBody>
      </p:sp>
      <p:pic>
        <p:nvPicPr>
          <p:cNvPr id="6" name="Picture 5" descr="A yellow and grey text&#10;&#10;Description automatically generated">
            <a:extLst>
              <a:ext uri="{FF2B5EF4-FFF2-40B4-BE49-F238E27FC236}">
                <a16:creationId xmlns:a16="http://schemas.microsoft.com/office/drawing/2014/main" id="{E218E480-2368-2CC2-BE80-1B93C49A7E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352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2D389F5B-2B8C-AA13-C05C-23647DEDAD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49799"/>
            <a:ext cx="11863449" cy="655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90622" y="1105503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yellow and grey text&#10;&#10;Description automatically generated">
            <a:extLst>
              <a:ext uri="{FF2B5EF4-FFF2-40B4-BE49-F238E27FC236}">
                <a16:creationId xmlns:a16="http://schemas.microsoft.com/office/drawing/2014/main" id="{DDA499ED-C79E-F2C5-AF10-658A3695AE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89820" y="28948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99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915C26A-DB07-AD98-AD97-AAAA73C74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E31E29BA-61D9-D977-2CC6-69DDEAB52E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342478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This Week’s Words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AE5DF925-C2B1-18EA-03AF-3B91500DF0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07717" y="770233"/>
            <a:ext cx="8376562" cy="365127"/>
          </a:xfrm>
        </p:spPr>
        <p:txBody>
          <a:bodyPr anchor="ctr">
            <a:noAutofit/>
          </a:bodyPr>
          <a:lstStyle>
            <a:lvl1pPr marL="0" indent="0" algn="ctr">
              <a:spcBef>
                <a:spcPts val="50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Do you know what they mean?</a:t>
            </a:r>
          </a:p>
        </p:txBody>
      </p:sp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2E43DC4A-BCFD-A945-D83D-85054A3508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50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Activi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C156E33-FC78-D728-4CA2-9D4F4F9DBB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47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297A089E-FCCB-4F7A-9B2E-C32263A9D3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97294" y="550678"/>
            <a:ext cx="8597407" cy="749135"/>
          </a:xfrm>
        </p:spPr>
        <p:txBody>
          <a:bodyPr anchor="ctr">
            <a:noAutofit/>
          </a:bodyPr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Can you help correct these few spelling mistakes on these Stage 5 words as a starter?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099993FA-553C-DC24-8035-F3C4D06A6C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211731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Starter</a:t>
            </a:r>
          </a:p>
        </p:txBody>
      </p:sp>
      <p:pic>
        <p:nvPicPr>
          <p:cNvPr id="4" name="Picture 3" descr="A yellow and grey text&#10;&#10;Description automatically generated">
            <a:extLst>
              <a:ext uri="{FF2B5EF4-FFF2-40B4-BE49-F238E27FC236}">
                <a16:creationId xmlns:a16="http://schemas.microsoft.com/office/drawing/2014/main" id="{ABE9C1ED-E55B-92D0-3E3C-6C41122119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841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oup - Sub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C156E33-FC78-D728-4CA2-9D4F4F9DBB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47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297A089E-FCCB-4F7A-9B2E-C32263A9D3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97294" y="550678"/>
            <a:ext cx="8597407" cy="749135"/>
          </a:xfrm>
        </p:spPr>
        <p:txBody>
          <a:bodyPr anchor="ctr">
            <a:noAutofit/>
          </a:bodyPr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Can you help correct these few spelling mistakes on these Stage 5 words as a starter?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099993FA-553C-DC24-8035-F3C4D06A6C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211731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Starter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00B915-4CBD-703E-7539-5EB06BD72D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9195" y="205165"/>
            <a:ext cx="1048133" cy="1069769"/>
          </a:xfrm>
          <a:prstGeom prst="rect">
            <a:avLst/>
          </a:prstGeom>
        </p:spPr>
      </p:pic>
      <p:pic>
        <p:nvPicPr>
          <p:cNvPr id="4" name="Picture 3" descr="A yellow and grey text&#10;&#10;Description automatically generated">
            <a:extLst>
              <a:ext uri="{FF2B5EF4-FFF2-40B4-BE49-F238E27FC236}">
                <a16:creationId xmlns:a16="http://schemas.microsoft.com/office/drawing/2014/main" id="{ABE9C1ED-E55B-92D0-3E3C-6C41122119B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91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oup - Sub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915C26A-DB07-AD98-AD97-AAAA73C74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DE8D001C-8556-B5D1-C0FF-98AF8FC79D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342478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This Week’s Words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35FC74FF-5008-9ECB-E018-2B72A80C75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07717" y="770233"/>
            <a:ext cx="8376562" cy="365127"/>
          </a:xfrm>
        </p:spPr>
        <p:txBody>
          <a:bodyPr anchor="ctr">
            <a:noAutofit/>
          </a:bodyPr>
          <a:lstStyle>
            <a:lvl1pPr marL="0" indent="0" algn="ctr">
              <a:spcBef>
                <a:spcPts val="50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Do you know what they mean?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6FB5B7-BC97-1061-D4F9-2945D13DCC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9195" y="205165"/>
            <a:ext cx="1048133" cy="1069769"/>
          </a:xfrm>
          <a:prstGeom prst="rect">
            <a:avLst/>
          </a:prstGeom>
        </p:spPr>
      </p:pic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EDF69CEE-0860-0267-19A1-D20B0C520D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9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oup -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67E957F-5785-BE83-5088-3216AED63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E3EF6408-E4F7-DA58-C230-8BB8A6BB0E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15772" y="586478"/>
            <a:ext cx="7960454" cy="320675"/>
          </a:xfrm>
        </p:spPr>
        <p:txBody>
          <a:bodyPr>
            <a:noAutofit/>
          </a:bodyPr>
          <a:lstStyle>
            <a:lvl1pPr marL="0" indent="0" algn="ctr">
              <a:buNone/>
              <a:defRPr sz="2200" b="1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Words where ‘ex’ means ‘out’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83CC30-78F7-5200-2672-E025123071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9195" y="205165"/>
            <a:ext cx="1048133" cy="1069769"/>
          </a:xfrm>
          <a:prstGeom prst="rect">
            <a:avLst/>
          </a:prstGeom>
        </p:spPr>
      </p:pic>
      <p:pic>
        <p:nvPicPr>
          <p:cNvPr id="3" name="Picture 2" descr="A yellow and grey text&#10;&#10;Description automatically generated">
            <a:extLst>
              <a:ext uri="{FF2B5EF4-FFF2-40B4-BE49-F238E27FC236}">
                <a16:creationId xmlns:a16="http://schemas.microsoft.com/office/drawing/2014/main" id="{1E026117-17C0-AC79-F458-6C66BAB7B9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059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die - Sub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AC2EA55-C874-53A3-E5B7-0B4873DAAC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223B41F-7C39-A2B6-4475-3BC4511DB4EF}"/>
              </a:ext>
            </a:extLst>
          </p:cNvPr>
          <p:cNvSpPr/>
          <p:nvPr userDrawn="1"/>
        </p:nvSpPr>
        <p:spPr>
          <a:xfrm>
            <a:off x="0" y="-47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51225A-A422-9053-4DED-767BC3F7D5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8366" y="237511"/>
            <a:ext cx="946558" cy="1038013"/>
          </a:xfrm>
          <a:prstGeom prst="rect">
            <a:avLst/>
          </a:prstGeom>
        </p:spPr>
      </p:pic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D3BE8E32-2B39-B15C-AAC8-33B3D08B73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6416" y="203496"/>
            <a:ext cx="8579166" cy="1038013"/>
          </a:xfrm>
        </p:spPr>
        <p:txBody>
          <a:bodyPr anchor="ctr">
            <a:no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0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To spell words using sound-spelling patterns and phonemic awareness</a:t>
            </a:r>
          </a:p>
          <a:p>
            <a:pPr lvl="0"/>
            <a:r>
              <a:rPr lang="en-US" dirty="0"/>
              <a:t>To spell words with closed syllables</a:t>
            </a:r>
          </a:p>
        </p:txBody>
      </p:sp>
      <p:pic>
        <p:nvPicPr>
          <p:cNvPr id="7" name="Picture 6" descr="A yellow and grey text&#10;&#10;Description automatically generated">
            <a:extLst>
              <a:ext uri="{FF2B5EF4-FFF2-40B4-BE49-F238E27FC236}">
                <a16:creationId xmlns:a16="http://schemas.microsoft.com/office/drawing/2014/main" id="{3BE3CA92-3FCE-0992-3524-2684BA2DAF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08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ie - Sub 2 Line -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C156E33-FC78-D728-4CA2-9D4F4F9DBB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47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783E5FE0-F257-6A29-3CBA-97CDCBA550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97294" y="550678"/>
            <a:ext cx="8597407" cy="749135"/>
          </a:xfrm>
        </p:spPr>
        <p:txBody>
          <a:bodyPr anchor="ctr">
            <a:noAutofit/>
          </a:bodyPr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Can you help correct these few spelling mistakes on these Stage 5 words as a starter?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488222DB-3FA8-6DAA-06E5-9CAA44CA3B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211731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Starter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432B13D-1BD0-CE32-7E7E-C4185AF22C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8366" y="237511"/>
            <a:ext cx="946558" cy="1038013"/>
          </a:xfrm>
          <a:prstGeom prst="rect">
            <a:avLst/>
          </a:prstGeom>
        </p:spPr>
      </p:pic>
      <p:pic>
        <p:nvPicPr>
          <p:cNvPr id="4" name="Picture 3" descr="A yellow and grey text&#10;&#10;Description automatically generated">
            <a:extLst>
              <a:ext uri="{FF2B5EF4-FFF2-40B4-BE49-F238E27FC236}">
                <a16:creationId xmlns:a16="http://schemas.microsoft.com/office/drawing/2014/main" id="{E0B081B0-B863-8A71-0C03-AC6A81ED88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99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ie - Sub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915C26A-DB07-AD98-AD97-AAAA73C74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E31E29BA-61D9-D977-2CC6-69DDEAB52E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342478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This Week’s Words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AE5DF925-C2B1-18EA-03AF-3B91500DF0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07717" y="770233"/>
            <a:ext cx="8376562" cy="365127"/>
          </a:xfrm>
        </p:spPr>
        <p:txBody>
          <a:bodyPr anchor="ctr">
            <a:noAutofit/>
          </a:bodyPr>
          <a:lstStyle>
            <a:lvl1pPr marL="0" indent="0" algn="ctr">
              <a:spcBef>
                <a:spcPts val="50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Do you know what they mean?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65E12-3043-B060-4F6F-84BDEAF732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8366" y="237511"/>
            <a:ext cx="946558" cy="1038013"/>
          </a:xfrm>
          <a:prstGeom prst="rect">
            <a:avLst/>
          </a:prstGeom>
        </p:spPr>
      </p:pic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2E43DC4A-BCFD-A945-D83D-85054A3508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1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die - Word Sh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33807233-9F93-3CBB-2788-AB0F5F000A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25C064-633B-A816-A126-93B9F3605675}"/>
              </a:ext>
            </a:extLst>
          </p:cNvPr>
          <p:cNvSpPr/>
          <p:nvPr userDrawn="1"/>
        </p:nvSpPr>
        <p:spPr>
          <a:xfrm>
            <a:off x="164275" y="151976"/>
            <a:ext cx="11863449" cy="655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90622" y="1105503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CE29E751-25AC-BFA8-46A4-706C6A4277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6390" y="281440"/>
            <a:ext cx="10199217" cy="628707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B08E96-5E7F-DF53-EADD-D1745781BF09}"/>
              </a:ext>
            </a:extLst>
          </p:cNvPr>
          <p:cNvCxnSpPr>
            <a:cxnSpLocks/>
          </p:cNvCxnSpPr>
          <p:nvPr userDrawn="1"/>
        </p:nvCxnSpPr>
        <p:spPr>
          <a:xfrm>
            <a:off x="5485844" y="2107826"/>
            <a:ext cx="0" cy="4242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90C64E0-1960-B2EB-4E5C-70B2EFAC9CA7}"/>
              </a:ext>
            </a:extLst>
          </p:cNvPr>
          <p:cNvCxnSpPr>
            <a:cxnSpLocks/>
          </p:cNvCxnSpPr>
          <p:nvPr userDrawn="1"/>
        </p:nvCxnSpPr>
        <p:spPr>
          <a:xfrm flipH="1">
            <a:off x="2083981" y="4101690"/>
            <a:ext cx="6730235" cy="31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C1FD4EF-E3AC-4BFD-123B-C5310FFF8F1B}"/>
              </a:ext>
            </a:extLst>
          </p:cNvPr>
          <p:cNvSpPr/>
          <p:nvPr userDrawn="1"/>
        </p:nvSpPr>
        <p:spPr>
          <a:xfrm>
            <a:off x="4631891" y="3880396"/>
            <a:ext cx="1707905" cy="47301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0" i="0" dirty="0">
              <a:latin typeface="EdShed" pitchFamily="2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1E2199E-F359-2404-55C9-935E12C78A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95396" y="3952790"/>
            <a:ext cx="1580893" cy="3492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determined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136CAC-9630-AFB5-C83B-F6B4ACFE70A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64026" y="389381"/>
            <a:ext cx="946558" cy="1038013"/>
          </a:xfrm>
          <a:prstGeom prst="rect">
            <a:avLst/>
          </a:prstGeom>
        </p:spPr>
      </p:pic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5531FE01-A40B-A5AB-9D39-F9B88AA1C52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89820" y="28948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76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oup - Word Sh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2D389F5B-2B8C-AA13-C05C-23647DEDAD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51976"/>
            <a:ext cx="11863449" cy="655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90622" y="1105503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831DBA19-0604-C5FF-AC4B-78F2A88025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6390" y="281440"/>
            <a:ext cx="10199217" cy="628707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3FF02A-DF74-9CB2-CFBB-A3DFB5E68816}"/>
              </a:ext>
            </a:extLst>
          </p:cNvPr>
          <p:cNvCxnSpPr>
            <a:cxnSpLocks/>
          </p:cNvCxnSpPr>
          <p:nvPr userDrawn="1"/>
        </p:nvCxnSpPr>
        <p:spPr>
          <a:xfrm>
            <a:off x="5485844" y="2107826"/>
            <a:ext cx="0" cy="4242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26371C-7C1B-30AA-0700-0525D268D221}"/>
              </a:ext>
            </a:extLst>
          </p:cNvPr>
          <p:cNvCxnSpPr>
            <a:cxnSpLocks/>
          </p:cNvCxnSpPr>
          <p:nvPr userDrawn="1"/>
        </p:nvCxnSpPr>
        <p:spPr>
          <a:xfrm flipH="1">
            <a:off x="2083981" y="4101690"/>
            <a:ext cx="6730235" cy="31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B451504-0DC0-0134-175A-109A85965815}"/>
              </a:ext>
            </a:extLst>
          </p:cNvPr>
          <p:cNvSpPr/>
          <p:nvPr userDrawn="1"/>
        </p:nvSpPr>
        <p:spPr>
          <a:xfrm>
            <a:off x="4631891" y="3880396"/>
            <a:ext cx="1707905" cy="47301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0" i="0" dirty="0">
              <a:latin typeface="EdShed" pitchFamily="2" charset="0"/>
            </a:endParaRPr>
          </a:p>
        </p:txBody>
      </p:sp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915F3ED2-9B19-56D4-9CDB-8B91715432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95396" y="3952790"/>
            <a:ext cx="1580893" cy="3492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determined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5B7AA6-9170-6543-6CC4-080946660AD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15708" y="367867"/>
            <a:ext cx="1048133" cy="1069769"/>
          </a:xfrm>
          <a:prstGeom prst="rect">
            <a:avLst/>
          </a:prstGeom>
        </p:spPr>
      </p:pic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E846C0EF-DD51-2D8E-3DCD-48DEB0DB2C6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89820" y="28948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817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EB19C3-256C-757A-1C11-005A1E261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AA1149-8044-D8DF-7BE6-E115305BD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55750-BDE3-B78F-DB51-7C817E39F0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EdShed" pitchFamily="2" charset="0"/>
              </a:defRPr>
            </a:lvl1pPr>
          </a:lstStyle>
          <a:p>
            <a:fld id="{3403252C-7E3D-1749-8409-A4F8F98D5649}" type="datetime1">
              <a:rPr lang="en-GB" smtClean="0"/>
              <a:pPr/>
              <a:t>20/02/2025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0A41E-4263-FAC8-9253-A8FF13310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EdShed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60B5C-B851-659C-C303-EE30E7847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EdShed" pitchFamily="2" charset="0"/>
              </a:defRPr>
            </a:lvl1pPr>
          </a:lstStyle>
          <a:p>
            <a:fld id="{EEA9F226-F87C-E84C-97C9-94623B9445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39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EdShe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EdShed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EdShed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EdShed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EdShed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EdShed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emf"/><Relationship Id="rId5" Type="http://schemas.openxmlformats.org/officeDocument/2006/relationships/image" Target="../media/image1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emf"/><Relationship Id="rId5" Type="http://schemas.openxmlformats.org/officeDocument/2006/relationships/image" Target="../media/image1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Dice-3-b.svg" TargetMode="External"/><Relationship Id="rId13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openxmlformats.org/officeDocument/2006/relationships/hyperlink" Target="https://commons.wikimedia.org/wiki/File:Dice-5-b.sv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commons.wikimedia.org/wiki/File:Dice-2-b.svg" TargetMode="External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openxmlformats.org/officeDocument/2006/relationships/hyperlink" Target="https://commons.wikimedia.org/wiki/File:Dice-4-b.svg" TargetMode="External"/><Relationship Id="rId4" Type="http://schemas.openxmlformats.org/officeDocument/2006/relationships/hyperlink" Target="https://commons.wikimedia.org/wiki/File:Dice-1-b.svg" TargetMode="External"/><Relationship Id="rId9" Type="http://schemas.openxmlformats.org/officeDocument/2006/relationships/image" Target="../media/image26.png"/><Relationship Id="rId14" Type="http://schemas.openxmlformats.org/officeDocument/2006/relationships/hyperlink" Target="https://commons.wikimedia.org/wiki/File:Dice-6a-b.svg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4F379C5-DCC9-E416-F6AA-88767E9C57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5173803"/>
            <a:ext cx="12192000" cy="312190"/>
          </a:xfrm>
        </p:spPr>
        <p:txBody>
          <a:bodyPr/>
          <a:lstStyle/>
          <a:p>
            <a:r>
              <a:rPr lang="en-GB" dirty="0">
                <a:highlight>
                  <a:srgbClr val="FFFFFF"/>
                </a:highlight>
                <a:ea typeface="Sassoon Infant 2023" panose="02000503030000020003" pitchFamily="2" charset="0"/>
              </a:rPr>
              <a:t>To use and apply phonological and morphological knowledge to read and write multisyllabic words</a:t>
            </a:r>
            <a:endParaRPr lang="en-US" sz="1600" dirty="0">
              <a:ea typeface="Sassoon Infant 2023" panose="02000503030000020003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AD0E8-9139-3B35-1AEA-C12772E1AA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C32C4-2160-E64A-735F-CC424DC4DD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44183DF-91CD-F202-86D1-4B446CFD4F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43364" y="5485993"/>
            <a:ext cx="9105272" cy="312190"/>
          </a:xfrm>
        </p:spPr>
        <p:txBody>
          <a:bodyPr/>
          <a:lstStyle/>
          <a:p>
            <a:r>
              <a:rPr lang="en-GB" dirty="0">
                <a:latin typeface="EdShed" pitchFamily="2" charset="0"/>
                <a:ea typeface="Sassoon Infant 2023" panose="02000503030000020003" pitchFamily="2" charset="0"/>
              </a:rPr>
              <a:t>To spell </a:t>
            </a:r>
            <a:r>
              <a:rPr lang="en-GB" altLang="en-US" dirty="0">
                <a:latin typeface="EdShed" pitchFamily="2" charset="0"/>
                <a:ea typeface="Sassoon Infant 2023" panose="02000503030000020003" pitchFamily="2" charset="0"/>
                <a:cs typeface="Arial" panose="020B0604020202020204" pitchFamily="34" charset="0"/>
              </a:rPr>
              <a:t>words </a:t>
            </a:r>
            <a:r>
              <a:rPr lang="en-GB" dirty="0">
                <a:latin typeface="EdShed" pitchFamily="2" charset="0"/>
                <a:ea typeface="Sassoon Infant 2023" panose="02000503030000020003" pitchFamily="2" charset="0"/>
              </a:rPr>
              <a:t>with hyphens to avoid ambiguity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2A4A8F-4B14-3E8B-C596-F6303582C7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00300" y="5883888"/>
            <a:ext cx="7391400" cy="312191"/>
          </a:xfrm>
        </p:spPr>
        <p:txBody>
          <a:bodyPr/>
          <a:lstStyle/>
          <a:p>
            <a:r>
              <a:rPr lang="en-GB" dirty="0">
                <a:latin typeface="EdShed" pitchFamily="2" charset="0"/>
                <a:ea typeface="Sassoon Infant 2023" panose="02000503030000020003" pitchFamily="2" charset="0"/>
              </a:rPr>
              <a:t>This week’s words: </a:t>
            </a:r>
            <a:r>
              <a:rPr lang="en-GB" dirty="0">
                <a:effectLst/>
                <a:latin typeface="EdShed" pitchFamily="2" charset="0"/>
                <a:ea typeface="Sassoon Infant 2023" panose="02000503030000020003" pitchFamily="2" charset="0"/>
              </a:rPr>
              <a:t>man-eating, little-used, old-fashioned, empty-handed, in-depth, bad-tempered, cold-hearted, stone-faced, green-eyed, know-it-all</a:t>
            </a:r>
          </a:p>
        </p:txBody>
      </p:sp>
    </p:spTree>
    <p:extLst>
      <p:ext uri="{BB962C8B-B14F-4D97-AF65-F5344CB8AC3E}">
        <p14:creationId xmlns:p14="http://schemas.microsoft.com/office/powerpoint/2010/main" val="1522863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3706B-19D3-8F40-73B7-B866CF20A9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9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1A72E-D66C-3368-3671-BADCD87FFD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Syllable Count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D57059-F787-6EB7-C0EB-69E8D05BC8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n-GB" dirty="0"/>
              <a:t>How many syllables are in each word?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D899647-D2D0-B347-557C-250F71766C33}"/>
              </a:ext>
            </a:extLst>
          </p:cNvPr>
          <p:cNvSpPr txBox="1"/>
          <p:nvPr/>
        </p:nvSpPr>
        <p:spPr>
          <a:xfrm>
            <a:off x="4494221" y="2233774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3760"/>
                </a:solidFill>
                <a:latin typeface="EdShed" pitchFamily="2" charset="0"/>
              </a:rPr>
              <a:t>4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03D4C2A-3211-4F92-4885-C456955F91D3}"/>
              </a:ext>
            </a:extLst>
          </p:cNvPr>
          <p:cNvGrpSpPr/>
          <p:nvPr/>
        </p:nvGrpSpPr>
        <p:grpSpPr>
          <a:xfrm>
            <a:off x="1572803" y="2233774"/>
            <a:ext cx="9000837" cy="1529705"/>
            <a:chOff x="1647201" y="2234091"/>
            <a:chExt cx="9000837" cy="152970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EE09704-A8DB-2319-D692-7EBF87BE2018}"/>
                </a:ext>
              </a:extLst>
            </p:cNvPr>
            <p:cNvSpPr txBox="1"/>
            <p:nvPr/>
          </p:nvSpPr>
          <p:spPr>
            <a:xfrm>
              <a:off x="4557976" y="3234145"/>
              <a:ext cx="3818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>
                  <a:solidFill>
                    <a:srgbClr val="219CEE"/>
                  </a:solidFill>
                  <a:latin typeface="EdShed" pitchFamily="2" charset="0"/>
                </a:rPr>
                <a:t>3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5D032C3-872C-D132-D41F-AC0022C208AA}"/>
                </a:ext>
              </a:extLst>
            </p:cNvPr>
            <p:cNvSpPr txBox="1"/>
            <p:nvPr/>
          </p:nvSpPr>
          <p:spPr>
            <a:xfrm>
              <a:off x="1651411" y="2234091"/>
              <a:ext cx="3818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>
                  <a:solidFill>
                    <a:srgbClr val="219CEE"/>
                  </a:solidFill>
                  <a:latin typeface="EdShed" pitchFamily="2" charset="0"/>
                </a:rPr>
                <a:t>3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18A5E81-CADE-2C89-55A2-4C9CEF539DE2}"/>
                </a:ext>
              </a:extLst>
            </p:cNvPr>
            <p:cNvSpPr txBox="1"/>
            <p:nvPr/>
          </p:nvSpPr>
          <p:spPr>
            <a:xfrm>
              <a:off x="7490173" y="2234091"/>
              <a:ext cx="3818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>
                  <a:solidFill>
                    <a:srgbClr val="219CEE"/>
                  </a:solidFill>
                  <a:latin typeface="EdShed" pitchFamily="2" charset="0"/>
                </a:rPr>
                <a:t>3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11D71CE-57EF-E0BA-2C41-BB0B0A1E553A}"/>
                </a:ext>
              </a:extLst>
            </p:cNvPr>
            <p:cNvSpPr txBox="1"/>
            <p:nvPr/>
          </p:nvSpPr>
          <p:spPr>
            <a:xfrm>
              <a:off x="7485917" y="3240576"/>
              <a:ext cx="3818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>
                  <a:solidFill>
                    <a:srgbClr val="219CEE"/>
                  </a:solidFill>
                  <a:latin typeface="EdShed" pitchFamily="2" charset="0"/>
                </a:rPr>
                <a:t>3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2B5841A-7AF6-D351-064C-DA6E194F101B}"/>
                </a:ext>
              </a:extLst>
            </p:cNvPr>
            <p:cNvSpPr txBox="1"/>
            <p:nvPr/>
          </p:nvSpPr>
          <p:spPr>
            <a:xfrm>
              <a:off x="10266202" y="2234091"/>
              <a:ext cx="3818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>
                  <a:solidFill>
                    <a:srgbClr val="219CEE"/>
                  </a:solidFill>
                  <a:latin typeface="EdShed" pitchFamily="2" charset="0"/>
                </a:rPr>
                <a:t>3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B9A6FF5-6E9C-CADF-019D-794C247C477A}"/>
                </a:ext>
              </a:extLst>
            </p:cNvPr>
            <p:cNvSpPr txBox="1"/>
            <p:nvPr/>
          </p:nvSpPr>
          <p:spPr>
            <a:xfrm>
              <a:off x="1647201" y="3240576"/>
              <a:ext cx="3818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>
                  <a:solidFill>
                    <a:srgbClr val="219CEE"/>
                  </a:solidFill>
                  <a:latin typeface="EdShed" pitchFamily="2" charset="0"/>
                </a:rPr>
                <a:t>3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24CF32C-F614-63D4-5842-56D17BEEE64E}"/>
              </a:ext>
            </a:extLst>
          </p:cNvPr>
          <p:cNvGrpSpPr/>
          <p:nvPr/>
        </p:nvGrpSpPr>
        <p:grpSpPr>
          <a:xfrm>
            <a:off x="5208971" y="5070223"/>
            <a:ext cx="1588688" cy="1277464"/>
            <a:chOff x="6567130" y="4693835"/>
            <a:chExt cx="1588688" cy="1277464"/>
          </a:xfrm>
        </p:grpSpPr>
        <p:pic>
          <p:nvPicPr>
            <p:cNvPr id="69" name="Picture 68" descr="A picture containing text, building, window, light&#10;&#10;Description automatically generated">
              <a:extLst>
                <a:ext uri="{FF2B5EF4-FFF2-40B4-BE49-F238E27FC236}">
                  <a16:creationId xmlns:a16="http://schemas.microsoft.com/office/drawing/2014/main" id="{106203D0-C443-93FD-5F26-4E229930D4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67130" y="4693835"/>
              <a:ext cx="1588688" cy="1277464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AB51070-8F49-4230-87E9-C86632D640C0}"/>
                </a:ext>
              </a:extLst>
            </p:cNvPr>
            <p:cNvSpPr txBox="1"/>
            <p:nvPr/>
          </p:nvSpPr>
          <p:spPr>
            <a:xfrm>
              <a:off x="7102087" y="4878645"/>
              <a:ext cx="51167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rgbClr val="FF3760"/>
                  </a:solidFill>
                  <a:latin typeface="EdShed" pitchFamily="2" charset="0"/>
                </a:rPr>
                <a:t>4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CC1E28A-33DA-BF58-2DB3-B9340ECC166A}"/>
              </a:ext>
            </a:extLst>
          </p:cNvPr>
          <p:cNvGrpSpPr/>
          <p:nvPr/>
        </p:nvGrpSpPr>
        <p:grpSpPr>
          <a:xfrm>
            <a:off x="776989" y="5070223"/>
            <a:ext cx="1588688" cy="1277464"/>
            <a:chOff x="3816460" y="5268631"/>
            <a:chExt cx="1588688" cy="1277464"/>
          </a:xfrm>
        </p:grpSpPr>
        <p:pic>
          <p:nvPicPr>
            <p:cNvPr id="72" name="Picture 71" descr="A picture containing text, building, window, light&#10;&#10;Description automatically generated">
              <a:extLst>
                <a:ext uri="{FF2B5EF4-FFF2-40B4-BE49-F238E27FC236}">
                  <a16:creationId xmlns:a16="http://schemas.microsoft.com/office/drawing/2014/main" id="{C691F78E-D253-D9C0-8F7B-B235940F6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6460" y="5268631"/>
              <a:ext cx="1588688" cy="1277464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5539600-8B79-06C4-AB93-23C312658155}"/>
                </a:ext>
              </a:extLst>
            </p:cNvPr>
            <p:cNvSpPr txBox="1"/>
            <p:nvPr/>
          </p:nvSpPr>
          <p:spPr>
            <a:xfrm>
              <a:off x="4363781" y="5454639"/>
              <a:ext cx="49564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rgbClr val="20D160"/>
                  </a:solidFill>
                  <a:latin typeface="EdShed" pitchFamily="2" charset="0"/>
                </a:rPr>
                <a:t>2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B0EA049-34C6-79FD-B5B8-42BB1A9AC69E}"/>
              </a:ext>
            </a:extLst>
          </p:cNvPr>
          <p:cNvGrpSpPr/>
          <p:nvPr/>
        </p:nvGrpSpPr>
        <p:grpSpPr>
          <a:xfrm>
            <a:off x="2948264" y="5070223"/>
            <a:ext cx="1588688" cy="1277464"/>
            <a:chOff x="5734635" y="4879125"/>
            <a:chExt cx="1588688" cy="1277464"/>
          </a:xfrm>
        </p:grpSpPr>
        <p:pic>
          <p:nvPicPr>
            <p:cNvPr id="75" name="Picture 74" descr="A picture containing text, building, window, light&#10;&#10;Description automatically generated">
              <a:extLst>
                <a:ext uri="{FF2B5EF4-FFF2-40B4-BE49-F238E27FC236}">
                  <a16:creationId xmlns:a16="http://schemas.microsoft.com/office/drawing/2014/main" id="{68537D68-697A-E7B9-AAA3-737D1E3E5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34635" y="4879125"/>
              <a:ext cx="1588688" cy="1277464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EB1B6197-4F5F-FC2B-6419-5ACD69AEB308}"/>
                </a:ext>
              </a:extLst>
            </p:cNvPr>
            <p:cNvSpPr txBox="1"/>
            <p:nvPr/>
          </p:nvSpPr>
          <p:spPr>
            <a:xfrm>
              <a:off x="6283197" y="5063935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rgbClr val="209CEE"/>
                  </a:solidFill>
                  <a:latin typeface="EdShed" pitchFamily="2" charset="0"/>
                </a:rPr>
                <a:t>3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03C42D1-2DCB-78E4-03D6-A0AF0087D07A}"/>
              </a:ext>
            </a:extLst>
          </p:cNvPr>
          <p:cNvGrpSpPr/>
          <p:nvPr/>
        </p:nvGrpSpPr>
        <p:grpSpPr>
          <a:xfrm>
            <a:off x="4480430" y="3235731"/>
            <a:ext cx="6093210" cy="1574504"/>
            <a:chOff x="4480430" y="3235731"/>
            <a:chExt cx="6093210" cy="1574504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9658A15-CD84-4C51-F9C6-F361BB6C463D}"/>
                </a:ext>
              </a:extLst>
            </p:cNvPr>
            <p:cNvSpPr txBox="1"/>
            <p:nvPr/>
          </p:nvSpPr>
          <p:spPr>
            <a:xfrm>
              <a:off x="7404764" y="4287015"/>
              <a:ext cx="4024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rgbClr val="20D160"/>
                  </a:solidFill>
                  <a:latin typeface="EdShed" pitchFamily="2" charset="0"/>
                </a:rPr>
                <a:t>2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7B19BAA-E645-9C7D-DBE0-EED2353F51A1}"/>
                </a:ext>
              </a:extLst>
            </p:cNvPr>
            <p:cNvSpPr txBox="1"/>
            <p:nvPr/>
          </p:nvSpPr>
          <p:spPr>
            <a:xfrm>
              <a:off x="10191804" y="3235731"/>
              <a:ext cx="3818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>
                  <a:solidFill>
                    <a:srgbClr val="20D160"/>
                  </a:solidFill>
                  <a:latin typeface="EdShed" pitchFamily="2" charset="0"/>
                </a:rPr>
                <a:t>2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05AE60D5-C834-91E1-EB02-1BC82C1BD8EE}"/>
                </a:ext>
              </a:extLst>
            </p:cNvPr>
            <p:cNvSpPr txBox="1"/>
            <p:nvPr/>
          </p:nvSpPr>
          <p:spPr>
            <a:xfrm>
              <a:off x="4480430" y="4287015"/>
              <a:ext cx="3818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>
                  <a:solidFill>
                    <a:srgbClr val="20D160"/>
                  </a:solidFill>
                  <a:latin typeface="EdShed" pitchFamily="2" charset="0"/>
                </a:rPr>
                <a:t>2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3D2F0C6-0B28-4F52-98FD-F3EB76D50BFB}"/>
              </a:ext>
            </a:extLst>
          </p:cNvPr>
          <p:cNvGrpSpPr/>
          <p:nvPr/>
        </p:nvGrpSpPr>
        <p:grpSpPr>
          <a:xfrm>
            <a:off x="7450224" y="4259600"/>
            <a:ext cx="4087119" cy="2177922"/>
            <a:chOff x="7194070" y="4096398"/>
            <a:chExt cx="4087119" cy="2177922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F7413C98-B396-B9CC-6CCC-ED831D2829B1}"/>
                </a:ext>
              </a:extLst>
            </p:cNvPr>
            <p:cNvGrpSpPr/>
            <p:nvPr/>
          </p:nvGrpSpPr>
          <p:grpSpPr>
            <a:xfrm>
              <a:off x="7259581" y="4096398"/>
              <a:ext cx="4021608" cy="2177922"/>
              <a:chOff x="7743100" y="4668935"/>
              <a:chExt cx="4021608" cy="2177922"/>
            </a:xfrm>
          </p:grpSpPr>
          <p:pic>
            <p:nvPicPr>
              <p:cNvPr id="81" name="Picture 80" descr="A picture containing text, vector graphics&#10;&#10;Description automatically generated">
                <a:extLst>
                  <a:ext uri="{FF2B5EF4-FFF2-40B4-BE49-F238E27FC236}">
                    <a16:creationId xmlns:a16="http://schemas.microsoft.com/office/drawing/2014/main" id="{6A97553C-DB4F-FDE2-57FF-342F0B88A2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83599" y="4668935"/>
                <a:ext cx="881109" cy="2177922"/>
              </a:xfrm>
              <a:prstGeom prst="rect">
                <a:avLst/>
              </a:prstGeom>
            </p:spPr>
          </p:pic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01514C3-8A36-3099-77D0-BDD5EE372B50}"/>
                  </a:ext>
                </a:extLst>
              </p:cNvPr>
              <p:cNvSpPr txBox="1"/>
              <p:nvPr/>
            </p:nvSpPr>
            <p:spPr>
              <a:xfrm>
                <a:off x="7743100" y="5468930"/>
                <a:ext cx="2738828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dirty="0">
                    <a:latin typeface="EdShed" pitchFamily="2" charset="0"/>
                  </a:rPr>
                  <a:t>I think there are </a:t>
                </a:r>
              </a:p>
              <a:p>
                <a:pPr algn="ctr"/>
                <a:r>
                  <a:rPr lang="en-GB" dirty="0">
                    <a:latin typeface="EdShed" pitchFamily="2" charset="0"/>
                  </a:rPr>
                  <a:t>more words with three syllables. How many </a:t>
                </a:r>
              </a:p>
              <a:p>
                <a:pPr algn="ctr"/>
                <a:r>
                  <a:rPr lang="en-GB" dirty="0">
                    <a:latin typeface="EdShed" pitchFamily="2" charset="0"/>
                  </a:rPr>
                  <a:t>words have four syllables?</a:t>
                </a:r>
              </a:p>
            </p:txBody>
          </p:sp>
        </p:grpSp>
        <p:sp>
          <p:nvSpPr>
            <p:cNvPr id="80" name="Rounded Rectangular Callout 79">
              <a:extLst>
                <a:ext uri="{FF2B5EF4-FFF2-40B4-BE49-F238E27FC236}">
                  <a16:creationId xmlns:a16="http://schemas.microsoft.com/office/drawing/2014/main" id="{00AD673E-6F57-8AC3-9745-51B65F6E3ACF}"/>
                </a:ext>
              </a:extLst>
            </p:cNvPr>
            <p:cNvSpPr/>
            <p:nvPr/>
          </p:nvSpPr>
          <p:spPr>
            <a:xfrm>
              <a:off x="7194070" y="4788626"/>
              <a:ext cx="2785783" cy="1415865"/>
            </a:xfrm>
            <a:prstGeom prst="wedgeRoundRectCallout">
              <a:avLst>
                <a:gd name="adj1" fmla="val 63006"/>
                <a:gd name="adj2" fmla="val -38288"/>
                <a:gd name="adj3" fmla="val 16667"/>
              </a:avLst>
            </a:prstGeom>
            <a:noFill/>
            <a:ln w="38100">
              <a:solidFill>
                <a:srgbClr val="FFDE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597200-8A3D-F8F3-0384-E9FE3189937D}"/>
              </a:ext>
            </a:extLst>
          </p:cNvPr>
          <p:cNvSpPr txBox="1">
            <a:spLocks/>
          </p:cNvSpPr>
          <p:nvPr/>
        </p:nvSpPr>
        <p:spPr>
          <a:xfrm>
            <a:off x="693630" y="1834246"/>
            <a:ext cx="2148602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0" dirty="0">
                <a:solidFill>
                  <a:schemeClr val="tx1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man-eating</a:t>
            </a:r>
            <a:endParaRPr lang="en-US" sz="36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2C5C2DE0-ADF9-12BF-007B-E725C644C002}"/>
              </a:ext>
            </a:extLst>
          </p:cNvPr>
          <p:cNvSpPr txBox="1">
            <a:spLocks/>
          </p:cNvSpPr>
          <p:nvPr/>
        </p:nvSpPr>
        <p:spPr>
          <a:xfrm>
            <a:off x="3348176" y="1834246"/>
            <a:ext cx="2665090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0" dirty="0">
                <a:solidFill>
                  <a:schemeClr val="tx1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empty-handed</a:t>
            </a:r>
            <a:endParaRPr lang="en-US" sz="36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6EEC7065-1B9E-D0F0-0EC1-76481A976015}"/>
              </a:ext>
            </a:extLst>
          </p:cNvPr>
          <p:cNvSpPr txBox="1">
            <a:spLocks/>
          </p:cNvSpPr>
          <p:nvPr/>
        </p:nvSpPr>
        <p:spPr>
          <a:xfrm>
            <a:off x="3382897" y="2838010"/>
            <a:ext cx="2595647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0" dirty="0">
                <a:solidFill>
                  <a:schemeClr val="tx1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bad-tempered</a:t>
            </a:r>
            <a:endParaRPr lang="en-US" sz="36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0ECAE57F-B1DF-D7BB-0E89-38B78D5195A7}"/>
              </a:ext>
            </a:extLst>
          </p:cNvPr>
          <p:cNvSpPr txBox="1">
            <a:spLocks/>
          </p:cNvSpPr>
          <p:nvPr/>
        </p:nvSpPr>
        <p:spPr>
          <a:xfrm>
            <a:off x="6363795" y="1834246"/>
            <a:ext cx="2465035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0" dirty="0">
                <a:solidFill>
                  <a:schemeClr val="tx1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old-fashioned</a:t>
            </a:r>
            <a:endParaRPr lang="en-US" sz="36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16A737B4-0A20-57C5-207A-DD8A19044837}"/>
              </a:ext>
            </a:extLst>
          </p:cNvPr>
          <p:cNvSpPr txBox="1">
            <a:spLocks/>
          </p:cNvSpPr>
          <p:nvPr/>
        </p:nvSpPr>
        <p:spPr>
          <a:xfrm>
            <a:off x="856689" y="2838010"/>
            <a:ext cx="1822487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0" dirty="0">
                <a:solidFill>
                  <a:schemeClr val="tx1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little-used</a:t>
            </a:r>
            <a:endParaRPr lang="en-US" sz="36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1734C551-1662-8F51-086A-81359BCCFAD7}"/>
              </a:ext>
            </a:extLst>
          </p:cNvPr>
          <p:cNvSpPr txBox="1">
            <a:spLocks/>
          </p:cNvSpPr>
          <p:nvPr/>
        </p:nvSpPr>
        <p:spPr>
          <a:xfrm>
            <a:off x="6589658" y="2838010"/>
            <a:ext cx="2013308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0" dirty="0">
                <a:solidFill>
                  <a:schemeClr val="tx1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know-it-all</a:t>
            </a:r>
            <a:endParaRPr lang="en-US" sz="36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BF1C11CA-30DB-559B-051A-9AD8B108A571}"/>
              </a:ext>
            </a:extLst>
          </p:cNvPr>
          <p:cNvSpPr txBox="1">
            <a:spLocks/>
          </p:cNvSpPr>
          <p:nvPr/>
        </p:nvSpPr>
        <p:spPr>
          <a:xfrm>
            <a:off x="9328940" y="2838010"/>
            <a:ext cx="2107565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0" dirty="0">
                <a:solidFill>
                  <a:schemeClr val="tx1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green-eyed</a:t>
            </a:r>
            <a:endParaRPr lang="en-US" sz="36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5EC86599-CC6F-02EE-F1C8-3443C2A125E0}"/>
              </a:ext>
            </a:extLst>
          </p:cNvPr>
          <p:cNvSpPr txBox="1">
            <a:spLocks/>
          </p:cNvSpPr>
          <p:nvPr/>
        </p:nvSpPr>
        <p:spPr>
          <a:xfrm>
            <a:off x="6504187" y="3864815"/>
            <a:ext cx="2184252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0" dirty="0">
                <a:solidFill>
                  <a:schemeClr val="tx1"/>
                </a:solidFill>
                <a:latin typeface="EdShed" pitchFamily="2" charset="0"/>
                <a:ea typeface="Sassoon Infant 2023" panose="02000503030000020003" pitchFamily="2" charset="0"/>
              </a:rPr>
              <a:t>s</a:t>
            </a:r>
            <a:r>
              <a:rPr lang="en-GB" sz="3200" b="0" dirty="0">
                <a:solidFill>
                  <a:schemeClr val="tx1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tone-faced</a:t>
            </a:r>
            <a:endParaRPr lang="en-US" sz="36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E1D523D2-0768-3A50-D971-0CF9E202BE37}"/>
              </a:ext>
            </a:extLst>
          </p:cNvPr>
          <p:cNvSpPr txBox="1">
            <a:spLocks/>
          </p:cNvSpPr>
          <p:nvPr/>
        </p:nvSpPr>
        <p:spPr>
          <a:xfrm>
            <a:off x="9202849" y="1834246"/>
            <a:ext cx="2359749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0" dirty="0">
                <a:solidFill>
                  <a:schemeClr val="tx1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cold-hearted</a:t>
            </a:r>
            <a:endParaRPr lang="en-US" sz="36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7F1E393C-E300-23C2-9592-35BB04CE0EA8}"/>
              </a:ext>
            </a:extLst>
          </p:cNvPr>
          <p:cNvSpPr txBox="1">
            <a:spLocks/>
          </p:cNvSpPr>
          <p:nvPr/>
        </p:nvSpPr>
        <p:spPr>
          <a:xfrm>
            <a:off x="3876718" y="3864815"/>
            <a:ext cx="1608005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0" dirty="0">
                <a:solidFill>
                  <a:schemeClr val="tx1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in-depth</a:t>
            </a:r>
            <a:endParaRPr lang="en-US" sz="3600" b="0" dirty="0">
              <a:solidFill>
                <a:schemeClr val="tx1"/>
              </a:solidFill>
              <a:latin typeface="EdSh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06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lide Number Placeholder 3">
            <a:extLst>
              <a:ext uri="{FF2B5EF4-FFF2-40B4-BE49-F238E27FC236}">
                <a16:creationId xmlns:a16="http://schemas.microsoft.com/office/drawing/2014/main" id="{3B705A15-B01B-9240-96B8-FCA5E09C46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10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BACBFC-9168-7E46-8923-DA5050300C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="1" dirty="0">
                <a:ln w="0"/>
              </a:rPr>
              <a:t>Sound Buttons and Syllables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8A1C9D4-A1F3-AD4C-98ED-A0D8BA3B13E3}"/>
              </a:ext>
            </a:extLst>
          </p:cNvPr>
          <p:cNvSpPr/>
          <p:nvPr/>
        </p:nvSpPr>
        <p:spPr>
          <a:xfrm>
            <a:off x="4775991" y="1921209"/>
            <a:ext cx="26357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dirty="0">
                <a:ln w="0"/>
                <a:latin typeface="EdShed" pitchFamily="2" charset="0"/>
              </a:rPr>
              <a:t>cold-hearted</a:t>
            </a:r>
            <a:endParaRPr lang="en-GB" sz="3200" cap="none" spc="0" dirty="0">
              <a:ln w="0"/>
              <a:solidFill>
                <a:schemeClr val="tx1"/>
              </a:solidFill>
              <a:latin typeface="EdShed" pitchFamily="2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6BEDD8C-886A-F849-BB73-D549C0A6FACD}"/>
              </a:ext>
            </a:extLst>
          </p:cNvPr>
          <p:cNvGrpSpPr/>
          <p:nvPr/>
        </p:nvGrpSpPr>
        <p:grpSpPr>
          <a:xfrm>
            <a:off x="1504115" y="3767383"/>
            <a:ext cx="9398657" cy="1681154"/>
            <a:chOff x="1694774" y="3709071"/>
            <a:chExt cx="9398657" cy="1681154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1805369-608E-6045-8076-1271FB21140C}"/>
                </a:ext>
              </a:extLst>
            </p:cNvPr>
            <p:cNvSpPr/>
            <p:nvPr/>
          </p:nvSpPr>
          <p:spPr>
            <a:xfrm>
              <a:off x="1694774" y="4743893"/>
              <a:ext cx="178792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600" dirty="0">
                  <a:ln w="0"/>
                  <a:latin typeface="EdShed" pitchFamily="2" charset="0"/>
                </a:rPr>
                <a:t>in-depth</a:t>
              </a:r>
              <a:endParaRPr lang="en-GB" sz="3600" cap="none" spc="0" dirty="0">
                <a:ln w="0"/>
                <a:solidFill>
                  <a:schemeClr val="tx1"/>
                </a:solidFill>
                <a:latin typeface="EdShed" pitchFamily="2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F117528-0D0C-6C4C-8C55-54AFBF05427C}"/>
                </a:ext>
              </a:extLst>
            </p:cNvPr>
            <p:cNvSpPr/>
            <p:nvPr/>
          </p:nvSpPr>
          <p:spPr>
            <a:xfrm>
              <a:off x="8697711" y="4743892"/>
              <a:ext cx="239572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600" dirty="0">
                  <a:ln w="0"/>
                  <a:latin typeface="EdShed" pitchFamily="2" charset="0"/>
                </a:rPr>
                <a:t>m</a:t>
              </a:r>
              <a:r>
                <a:rPr lang="en-GB" sz="3600" cap="none" spc="0" dirty="0">
                  <a:ln w="0"/>
                  <a:solidFill>
                    <a:schemeClr val="tx1"/>
                  </a:solidFill>
                  <a:latin typeface="EdShed" pitchFamily="2" charset="0"/>
                </a:rPr>
                <a:t>an-eating</a:t>
              </a:r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25F89A8A-EBA4-784A-BCAD-D7787DBFA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5880039" y="3709071"/>
              <a:ext cx="797294" cy="874328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6FB5113-4396-F94D-9630-BF89AA0DC4D3}"/>
                </a:ext>
              </a:extLst>
            </p:cNvPr>
            <p:cNvSpPr/>
            <p:nvPr/>
          </p:nvSpPr>
          <p:spPr>
            <a:xfrm>
              <a:off x="5181744" y="4743894"/>
              <a:ext cx="2242088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600" dirty="0">
                  <a:ln w="0"/>
                  <a:latin typeface="EdShed" pitchFamily="2" charset="0"/>
                </a:rPr>
                <a:t>k</a:t>
              </a:r>
              <a:r>
                <a:rPr lang="en-GB" sz="3600" cap="none" spc="0" dirty="0">
                  <a:ln w="0"/>
                  <a:solidFill>
                    <a:schemeClr val="tx1"/>
                  </a:solidFill>
                  <a:latin typeface="EdShed" pitchFamily="2" charset="0"/>
                </a:rPr>
                <a:t>now-it-all</a:t>
              </a: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54077851-F14B-DF4E-B124-D1F546F1BAB1}"/>
              </a:ext>
            </a:extLst>
          </p:cNvPr>
          <p:cNvSpPr txBox="1"/>
          <p:nvPr/>
        </p:nvSpPr>
        <p:spPr>
          <a:xfrm>
            <a:off x="11930408" y="51808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>
              <a:latin typeface="EdShed" pitchFamily="2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76FAC16C-DFA6-DE66-E9EB-8A7F3B0D0700}"/>
              </a:ext>
            </a:extLst>
          </p:cNvPr>
          <p:cNvSpPr/>
          <p:nvPr/>
        </p:nvSpPr>
        <p:spPr>
          <a:xfrm>
            <a:off x="4916926" y="2670915"/>
            <a:ext cx="235391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GB" sz="3200" dirty="0" err="1">
                <a:latin typeface="EdShed" pitchFamily="2" charset="0"/>
              </a:rPr>
              <a:t>cold</a:t>
            </a:r>
            <a:r>
              <a:rPr lang="en-GB" sz="3200" dirty="0" err="1">
                <a:solidFill>
                  <a:srgbClr val="FF3760"/>
                </a:solidFill>
                <a:latin typeface="EdShed" pitchFamily="2" charset="0"/>
              </a:rPr>
              <a:t>|</a:t>
            </a:r>
            <a:r>
              <a:rPr lang="en-GB" sz="3200" dirty="0" err="1">
                <a:latin typeface="EdShed" pitchFamily="2" charset="0"/>
              </a:rPr>
              <a:t>heart</a:t>
            </a:r>
            <a:r>
              <a:rPr lang="en-GB" sz="3200" dirty="0" err="1">
                <a:solidFill>
                  <a:srgbClr val="FF3760"/>
                </a:solidFill>
                <a:latin typeface="EdShed" pitchFamily="2" charset="0"/>
              </a:rPr>
              <a:t>|</a:t>
            </a:r>
            <a:r>
              <a:rPr lang="en-GB" sz="3200" dirty="0" err="1">
                <a:latin typeface="EdShed" pitchFamily="2" charset="0"/>
              </a:rPr>
              <a:t>ed</a:t>
            </a:r>
            <a:endParaRPr lang="en-GB" sz="3200" dirty="0">
              <a:latin typeface="EdShed" pitchFamily="2" charset="0"/>
            </a:endParaRPr>
          </a:p>
          <a:p>
            <a:pPr lvl="0" algn="ctr">
              <a:defRPr/>
            </a:pPr>
            <a:r>
              <a:rPr lang="en-GB" sz="2000" dirty="0">
                <a:solidFill>
                  <a:srgbClr val="FF3760"/>
                </a:solidFill>
                <a:latin typeface="EdShed" pitchFamily="2" charset="0"/>
              </a:rPr>
              <a:t>3</a:t>
            </a:r>
          </a:p>
        </p:txBody>
      </p:sp>
      <p:sp>
        <p:nvSpPr>
          <p:cNvPr id="96" name="Rounded Rectangle 95">
            <a:extLst>
              <a:ext uri="{FF2B5EF4-FFF2-40B4-BE49-F238E27FC236}">
                <a16:creationId xmlns:a16="http://schemas.microsoft.com/office/drawing/2014/main" id="{04B39CC9-AA95-640A-DB66-294F74302745}"/>
              </a:ext>
            </a:extLst>
          </p:cNvPr>
          <p:cNvSpPr/>
          <p:nvPr/>
        </p:nvSpPr>
        <p:spPr>
          <a:xfrm>
            <a:off x="1627053" y="5550384"/>
            <a:ext cx="1611424" cy="987504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3200" dirty="0" err="1">
                <a:latin typeface="EdShed" pitchFamily="2" charset="0"/>
              </a:rPr>
              <a:t>in</a:t>
            </a:r>
            <a:r>
              <a:rPr lang="en-GB" sz="3200" dirty="0" err="1">
                <a:solidFill>
                  <a:srgbClr val="FF3760"/>
                </a:solidFill>
                <a:latin typeface="EdShed" pitchFamily="2" charset="0"/>
              </a:rPr>
              <a:t>|</a:t>
            </a:r>
            <a:r>
              <a:rPr lang="en-GB" sz="3200" dirty="0" err="1">
                <a:latin typeface="EdShed" pitchFamily="2" charset="0"/>
              </a:rPr>
              <a:t>depth</a:t>
            </a:r>
            <a:endParaRPr lang="en-GB" sz="3200" dirty="0">
              <a:solidFill>
                <a:schemeClr val="tx1"/>
              </a:solidFill>
              <a:latin typeface="EdShed" pitchFamily="2" charset="0"/>
            </a:endParaRPr>
          </a:p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0"/>
              </a:rPr>
              <a:t>2</a:t>
            </a:r>
          </a:p>
        </p:txBody>
      </p:sp>
      <p:sp>
        <p:nvSpPr>
          <p:cNvPr id="97" name="Rounded Rectangle 96">
            <a:extLst>
              <a:ext uri="{FF2B5EF4-FFF2-40B4-BE49-F238E27FC236}">
                <a16:creationId xmlns:a16="http://schemas.microsoft.com/office/drawing/2014/main" id="{A9ED296D-70AF-0663-76D2-E01A0653EE15}"/>
              </a:ext>
            </a:extLst>
          </p:cNvPr>
          <p:cNvSpPr/>
          <p:nvPr/>
        </p:nvSpPr>
        <p:spPr>
          <a:xfrm>
            <a:off x="5145222" y="5553147"/>
            <a:ext cx="1932527" cy="987504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lvl="0" algn="ctr">
              <a:defRPr/>
            </a:pPr>
            <a:r>
              <a:rPr lang="en-GB" sz="3200" dirty="0" err="1">
                <a:latin typeface="EdShed" pitchFamily="2" charset="0"/>
              </a:rPr>
              <a:t>know</a:t>
            </a:r>
            <a:r>
              <a:rPr lang="en-GB" sz="3200" dirty="0" err="1">
                <a:solidFill>
                  <a:srgbClr val="FF3760"/>
                </a:solidFill>
                <a:latin typeface="EdShed" pitchFamily="2" charset="0"/>
              </a:rPr>
              <a:t>|</a:t>
            </a:r>
            <a:r>
              <a:rPr lang="en-GB" sz="3200" dirty="0" err="1">
                <a:latin typeface="EdShed" pitchFamily="2" charset="0"/>
              </a:rPr>
              <a:t>it</a:t>
            </a:r>
            <a:r>
              <a:rPr lang="en-GB" sz="3200" dirty="0" err="1">
                <a:solidFill>
                  <a:srgbClr val="FF3760"/>
                </a:solidFill>
                <a:latin typeface="EdShed" pitchFamily="2" charset="0"/>
              </a:rPr>
              <a:t>|</a:t>
            </a:r>
            <a:r>
              <a:rPr lang="en-GB" sz="3200" dirty="0" err="1">
                <a:latin typeface="EdShed" pitchFamily="2" charset="0"/>
              </a:rPr>
              <a:t>all</a:t>
            </a:r>
            <a:endParaRPr lang="en-GB" sz="3200" dirty="0">
              <a:latin typeface="EdShed" pitchFamily="2" charset="0"/>
            </a:endParaRPr>
          </a:p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0"/>
              </a:rPr>
              <a:t>3</a:t>
            </a:r>
          </a:p>
        </p:txBody>
      </p: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EBC24E44-03C9-4573-30DA-16F8858FB66E}"/>
              </a:ext>
            </a:extLst>
          </p:cNvPr>
          <p:cNvSpPr/>
          <p:nvPr/>
        </p:nvSpPr>
        <p:spPr>
          <a:xfrm>
            <a:off x="8596609" y="5550157"/>
            <a:ext cx="2216734" cy="987504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3200" dirty="0" err="1">
                <a:latin typeface="EdShed" pitchFamily="2" charset="0"/>
              </a:rPr>
              <a:t>man</a:t>
            </a:r>
            <a:r>
              <a:rPr lang="en-GB" sz="3200" dirty="0" err="1">
                <a:solidFill>
                  <a:srgbClr val="FF3760"/>
                </a:solidFill>
                <a:latin typeface="EdShed" pitchFamily="2" charset="0"/>
              </a:rPr>
              <a:t>|</a:t>
            </a:r>
            <a:r>
              <a:rPr lang="en-GB" sz="3200" dirty="0" err="1">
                <a:latin typeface="EdShed" pitchFamily="2" charset="0"/>
              </a:rPr>
              <a:t>eat</a:t>
            </a:r>
            <a:r>
              <a:rPr lang="en-GB" sz="3200" dirty="0" err="1">
                <a:solidFill>
                  <a:srgbClr val="FF3760"/>
                </a:solidFill>
                <a:latin typeface="EdShed" pitchFamily="2" charset="0"/>
              </a:rPr>
              <a:t>|</a:t>
            </a:r>
            <a:r>
              <a:rPr lang="en-GB" sz="3200" dirty="0" err="1">
                <a:latin typeface="EdShed" pitchFamily="2" charset="0"/>
              </a:rPr>
              <a:t>ing</a:t>
            </a:r>
            <a:endParaRPr lang="en-GB" sz="3200" dirty="0">
              <a:latin typeface="EdShed" pitchFamily="2" charset="0"/>
            </a:endParaRPr>
          </a:p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0"/>
              </a:rPr>
              <a:t>3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D80D5EE-DD67-6FAB-2CEC-7E310F525A76}"/>
              </a:ext>
            </a:extLst>
          </p:cNvPr>
          <p:cNvGrpSpPr/>
          <p:nvPr/>
        </p:nvGrpSpPr>
        <p:grpSpPr>
          <a:xfrm>
            <a:off x="1622911" y="5425284"/>
            <a:ext cx="1556317" cy="72530"/>
            <a:chOff x="4368249" y="2910766"/>
            <a:chExt cx="1556317" cy="72530"/>
          </a:xfrm>
          <a:solidFill>
            <a:srgbClr val="3372DC"/>
          </a:solidFill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92F2283-6B7C-1227-959E-B131CA4AF4B4}"/>
                </a:ext>
              </a:extLst>
            </p:cNvPr>
            <p:cNvSpPr/>
            <p:nvPr/>
          </p:nvSpPr>
          <p:spPr>
            <a:xfrm>
              <a:off x="5581639" y="2924172"/>
              <a:ext cx="342927" cy="45719"/>
            </a:xfrm>
            <a:prstGeom prst="rect">
              <a:avLst/>
            </a:prstGeom>
            <a:solidFill>
              <a:srgbClr val="3372DC"/>
            </a:solidFill>
            <a:ln w="127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5EA27B7-7936-4E2B-639E-F277EFEAD0C7}"/>
                </a:ext>
              </a:extLst>
            </p:cNvPr>
            <p:cNvSpPr/>
            <p:nvPr/>
          </p:nvSpPr>
          <p:spPr>
            <a:xfrm>
              <a:off x="5410231" y="2910766"/>
              <a:ext cx="72000" cy="72530"/>
            </a:xfrm>
            <a:prstGeom prst="ellipse">
              <a:avLst/>
            </a:prstGeom>
            <a:solidFill>
              <a:srgbClr val="3372DC"/>
            </a:solidFill>
            <a:ln w="127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A07C804-0608-9542-7077-F3CFA44B05F1}"/>
                </a:ext>
              </a:extLst>
            </p:cNvPr>
            <p:cNvSpPr/>
            <p:nvPr/>
          </p:nvSpPr>
          <p:spPr>
            <a:xfrm>
              <a:off x="5178103" y="2910766"/>
              <a:ext cx="72000" cy="72530"/>
            </a:xfrm>
            <a:prstGeom prst="ellipse">
              <a:avLst/>
            </a:prstGeom>
            <a:solidFill>
              <a:srgbClr val="3372DC"/>
            </a:solidFill>
            <a:ln w="127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5442438-AEB7-7AAA-0412-987B710F52BF}"/>
                </a:ext>
              </a:extLst>
            </p:cNvPr>
            <p:cNvSpPr/>
            <p:nvPr/>
          </p:nvSpPr>
          <p:spPr>
            <a:xfrm>
              <a:off x="4532229" y="2910766"/>
              <a:ext cx="72000" cy="72530"/>
            </a:xfrm>
            <a:prstGeom prst="ellipse">
              <a:avLst/>
            </a:prstGeom>
            <a:solidFill>
              <a:srgbClr val="3372DC"/>
            </a:solidFill>
            <a:ln w="127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3B7FBB6-1655-6B44-F762-B5679279F9FA}"/>
                </a:ext>
              </a:extLst>
            </p:cNvPr>
            <p:cNvSpPr/>
            <p:nvPr/>
          </p:nvSpPr>
          <p:spPr>
            <a:xfrm>
              <a:off x="4368249" y="2910766"/>
              <a:ext cx="72000" cy="72530"/>
            </a:xfrm>
            <a:prstGeom prst="ellipse">
              <a:avLst/>
            </a:prstGeom>
            <a:solidFill>
              <a:srgbClr val="3372DC"/>
            </a:solidFill>
            <a:ln w="127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3E347AB-EE38-EECB-48FF-610288734E46}"/>
                </a:ext>
              </a:extLst>
            </p:cNvPr>
            <p:cNvSpPr/>
            <p:nvPr/>
          </p:nvSpPr>
          <p:spPr>
            <a:xfrm>
              <a:off x="4953985" y="2910766"/>
              <a:ext cx="72000" cy="72530"/>
            </a:xfrm>
            <a:prstGeom prst="ellipse">
              <a:avLst/>
            </a:prstGeom>
            <a:solidFill>
              <a:srgbClr val="3372DC"/>
            </a:solidFill>
            <a:ln w="127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0FF8449-2027-E3BC-D114-2167C60A76BE}"/>
              </a:ext>
            </a:extLst>
          </p:cNvPr>
          <p:cNvGrpSpPr/>
          <p:nvPr/>
        </p:nvGrpSpPr>
        <p:grpSpPr>
          <a:xfrm>
            <a:off x="4966805" y="2438352"/>
            <a:ext cx="2249999" cy="83341"/>
            <a:chOff x="4932436" y="2343662"/>
            <a:chExt cx="2249999" cy="8334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8365331-46EC-4452-505B-5F660CBE0BA6}"/>
                </a:ext>
              </a:extLst>
            </p:cNvPr>
            <p:cNvGrpSpPr/>
            <p:nvPr/>
          </p:nvGrpSpPr>
          <p:grpSpPr>
            <a:xfrm>
              <a:off x="4932436" y="2343662"/>
              <a:ext cx="2041307" cy="83341"/>
              <a:chOff x="5269147" y="2345527"/>
              <a:chExt cx="2041307" cy="83341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BE843646-5DAB-B7EE-4A16-2B63E00B70C6}"/>
                  </a:ext>
                </a:extLst>
              </p:cNvPr>
              <p:cNvGrpSpPr/>
              <p:nvPr/>
            </p:nvGrpSpPr>
            <p:grpSpPr>
              <a:xfrm>
                <a:off x="5269147" y="2345527"/>
                <a:ext cx="1860970" cy="80760"/>
                <a:chOff x="5084688" y="2536820"/>
                <a:chExt cx="1860970" cy="80760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2B6F590D-F8AC-9AB3-4283-975DF46834FE}"/>
                    </a:ext>
                  </a:extLst>
                </p:cNvPr>
                <p:cNvGrpSpPr/>
                <p:nvPr/>
              </p:nvGrpSpPr>
              <p:grpSpPr>
                <a:xfrm>
                  <a:off x="5084688" y="2536820"/>
                  <a:ext cx="1860970" cy="80760"/>
                  <a:chOff x="1452090" y="5256834"/>
                  <a:chExt cx="1860970" cy="80760"/>
                </a:xfrm>
              </p:grpSpPr>
              <p:grpSp>
                <p:nvGrpSpPr>
                  <p:cNvPr id="20" name="Group 19">
                    <a:extLst>
                      <a:ext uri="{FF2B5EF4-FFF2-40B4-BE49-F238E27FC236}">
                        <a16:creationId xmlns:a16="http://schemas.microsoft.com/office/drawing/2014/main" id="{75AB3782-C2C4-86AE-C394-D6BDB48CD53F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1452090" y="5261779"/>
                    <a:ext cx="1860970" cy="75815"/>
                    <a:chOff x="194304" y="6011055"/>
                    <a:chExt cx="2073762" cy="88701"/>
                  </a:xfrm>
                  <a:solidFill>
                    <a:srgbClr val="3372DC"/>
                  </a:solidFill>
                </p:grpSpPr>
                <p:sp>
                  <p:nvSpPr>
                    <p:cNvPr id="21" name="Oval 20">
                      <a:extLst>
                        <a:ext uri="{FF2B5EF4-FFF2-40B4-BE49-F238E27FC236}">
                          <a16:creationId xmlns:a16="http://schemas.microsoft.com/office/drawing/2014/main" id="{65356114-A5FA-36CA-ABAC-01386AFBE557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194304" y="6015518"/>
                      <a:ext cx="80233" cy="84238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rgbClr val="3372DC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EdShed" pitchFamily="2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7" name="Oval 26">
                      <a:extLst>
                        <a:ext uri="{FF2B5EF4-FFF2-40B4-BE49-F238E27FC236}">
                          <a16:creationId xmlns:a16="http://schemas.microsoft.com/office/drawing/2014/main" id="{E11908F7-4730-55BC-8069-FAA816FD6591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187833" y="6011055"/>
                      <a:ext cx="80233" cy="84238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rgbClr val="3372DC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EdShed" pitchFamily="2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" name="Oval 33">
                      <a:extLst>
                        <a:ext uri="{FF2B5EF4-FFF2-40B4-BE49-F238E27FC236}">
                          <a16:creationId xmlns:a16="http://schemas.microsoft.com/office/drawing/2014/main" id="{5E243CBD-4146-AE45-B05A-357E6E81C2E5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443318" y="6015518"/>
                      <a:ext cx="80233" cy="84238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rgbClr val="3372DC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EdShed" pitchFamily="2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" name="Oval 34">
                      <a:extLst>
                        <a:ext uri="{FF2B5EF4-FFF2-40B4-BE49-F238E27FC236}">
                          <a16:creationId xmlns:a16="http://schemas.microsoft.com/office/drawing/2014/main" id="{CBA92A9D-81C7-CAAE-A244-EA1C49157691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810084" y="6014917"/>
                      <a:ext cx="80233" cy="84238"/>
                    </a:xfrm>
                    <a:prstGeom prst="ellipse">
                      <a:avLst/>
                    </a:prstGeom>
                    <a:solidFill>
                      <a:srgbClr val="FF3760"/>
                    </a:solidFill>
                    <a:ln w="12700">
                      <a:solidFill>
                        <a:srgbClr val="FF37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EdShed" pitchFamily="2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6" name="Oval 35">
                      <a:extLst>
                        <a:ext uri="{FF2B5EF4-FFF2-40B4-BE49-F238E27FC236}">
                          <a16:creationId xmlns:a16="http://schemas.microsoft.com/office/drawing/2014/main" id="{65A15AF6-601E-D20A-9D5C-CE1869273972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28821" y="6015459"/>
                      <a:ext cx="80233" cy="84238"/>
                    </a:xfrm>
                    <a:prstGeom prst="ellipse">
                      <a:avLst/>
                    </a:prstGeom>
                    <a:solidFill>
                      <a:srgbClr val="FF3760"/>
                    </a:solidFill>
                    <a:ln w="12700">
                      <a:solidFill>
                        <a:srgbClr val="FF37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EdShed" pitchFamily="2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4" name="Oval 3">
                    <a:extLst>
                      <a:ext uri="{FF2B5EF4-FFF2-40B4-BE49-F238E27FC236}">
                        <a16:creationId xmlns:a16="http://schemas.microsoft.com/office/drawing/2014/main" id="{D583499B-3747-4632-662B-F1DE0921BDD6}"/>
                      </a:ext>
                    </a:extLst>
                  </p:cNvPr>
                  <p:cNvSpPr/>
                  <p:nvPr/>
                </p:nvSpPr>
                <p:spPr>
                  <a:xfrm>
                    <a:off x="2414013" y="5256834"/>
                    <a:ext cx="72000" cy="72530"/>
                  </a:xfrm>
                  <a:prstGeom prst="ellipse">
                    <a:avLst/>
                  </a:prstGeom>
                  <a:solidFill>
                    <a:srgbClr val="3372DC"/>
                  </a:solidFill>
                  <a:ln w="12700">
                    <a:solidFill>
                      <a:srgbClr val="3372D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EdShed" pitchFamily="2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6B0B3536-0D36-8D74-01D6-9784A2354A2B}"/>
                    </a:ext>
                  </a:extLst>
                </p:cNvPr>
                <p:cNvSpPr/>
                <p:nvPr/>
              </p:nvSpPr>
              <p:spPr>
                <a:xfrm rot="10800000" flipV="1">
                  <a:off x="6227012" y="2551320"/>
                  <a:ext cx="568710" cy="45719"/>
                </a:xfrm>
                <a:prstGeom prst="rect">
                  <a:avLst/>
                </a:prstGeom>
                <a:solidFill>
                  <a:srgbClr val="3372DC"/>
                </a:solidFill>
                <a:ln w="12700">
                  <a:solidFill>
                    <a:srgbClr val="3372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E040BCD-737B-73DD-C5C7-FEC404D2B04A}"/>
                  </a:ext>
                </a:extLst>
              </p:cNvPr>
              <p:cNvSpPr/>
              <p:nvPr/>
            </p:nvSpPr>
            <p:spPr>
              <a:xfrm rot="10800000" flipV="1">
                <a:off x="7238454" y="2356868"/>
                <a:ext cx="72000" cy="72000"/>
              </a:xfrm>
              <a:prstGeom prst="ellipse">
                <a:avLst/>
              </a:prstGeom>
              <a:solidFill>
                <a:srgbClr val="3372DC"/>
              </a:solidFill>
              <a:ln w="12700">
                <a:solidFill>
                  <a:srgbClr val="3372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E439318-33AB-25C2-AA0A-85FDF9A65016}"/>
                </a:ext>
              </a:extLst>
            </p:cNvPr>
            <p:cNvSpPr/>
            <p:nvPr/>
          </p:nvSpPr>
          <p:spPr>
            <a:xfrm rot="10800000" flipV="1">
              <a:off x="7110435" y="2352433"/>
              <a:ext cx="72000" cy="72000"/>
            </a:xfrm>
            <a:prstGeom prst="ellipse">
              <a:avLst/>
            </a:prstGeom>
            <a:solidFill>
              <a:srgbClr val="3372DC"/>
            </a:solidFill>
            <a:ln w="127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5BB5E2A-577C-5EE6-4A16-26323417C5C6}"/>
              </a:ext>
            </a:extLst>
          </p:cNvPr>
          <p:cNvGrpSpPr/>
          <p:nvPr/>
        </p:nvGrpSpPr>
        <p:grpSpPr>
          <a:xfrm>
            <a:off x="5119581" y="5328916"/>
            <a:ext cx="1988039" cy="73150"/>
            <a:chOff x="5157591" y="5286920"/>
            <a:chExt cx="1988039" cy="7315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38224C0-A7C9-1242-AA79-F9137062058C}"/>
                </a:ext>
              </a:extLst>
            </p:cNvPr>
            <p:cNvGrpSpPr/>
            <p:nvPr/>
          </p:nvGrpSpPr>
          <p:grpSpPr>
            <a:xfrm>
              <a:off x="6334870" y="5286920"/>
              <a:ext cx="810760" cy="73150"/>
              <a:chOff x="6211419" y="5264014"/>
              <a:chExt cx="810760" cy="73150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3780AA32-B341-BD25-C601-E0F2066508E9}"/>
                  </a:ext>
                </a:extLst>
              </p:cNvPr>
              <p:cNvGrpSpPr/>
              <p:nvPr/>
            </p:nvGrpSpPr>
            <p:grpSpPr>
              <a:xfrm>
                <a:off x="6678123" y="5264634"/>
                <a:ext cx="344056" cy="72530"/>
                <a:chOff x="3027414" y="5340557"/>
                <a:chExt cx="344056" cy="72530"/>
              </a:xfrm>
            </p:grpSpPr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838BD3F4-4FE9-5E5C-2FC2-ADD3AD11D830}"/>
                    </a:ext>
                  </a:extLst>
                </p:cNvPr>
                <p:cNvSpPr/>
                <p:nvPr/>
              </p:nvSpPr>
              <p:spPr>
                <a:xfrm>
                  <a:off x="3223872" y="5353195"/>
                  <a:ext cx="147598" cy="45867"/>
                </a:xfrm>
                <a:prstGeom prst="rect">
                  <a:avLst/>
                </a:prstGeom>
                <a:solidFill>
                  <a:srgbClr val="3372DC"/>
                </a:solidFill>
                <a:ln w="12700">
                  <a:solidFill>
                    <a:srgbClr val="3372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487B7C30-2F0C-8A7A-993E-CD6B98A95BA7}"/>
                    </a:ext>
                  </a:extLst>
                </p:cNvPr>
                <p:cNvSpPr/>
                <p:nvPr/>
              </p:nvSpPr>
              <p:spPr>
                <a:xfrm>
                  <a:off x="3027414" y="5340557"/>
                  <a:ext cx="72000" cy="72530"/>
                </a:xfrm>
                <a:prstGeom prst="ellipse">
                  <a:avLst/>
                </a:prstGeom>
                <a:solidFill>
                  <a:srgbClr val="3372DC"/>
                </a:solidFill>
                <a:ln w="12700">
                  <a:solidFill>
                    <a:srgbClr val="3372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83896465-0B31-7C5B-4299-3C01F5AB4175}"/>
                  </a:ext>
                </a:extLst>
              </p:cNvPr>
              <p:cNvSpPr/>
              <p:nvPr/>
            </p:nvSpPr>
            <p:spPr>
              <a:xfrm>
                <a:off x="6337754" y="5264014"/>
                <a:ext cx="72000" cy="72530"/>
              </a:xfrm>
              <a:prstGeom prst="ellipse">
                <a:avLst/>
              </a:prstGeom>
              <a:solidFill>
                <a:srgbClr val="3372DC"/>
              </a:solidFill>
              <a:ln w="12700">
                <a:solidFill>
                  <a:srgbClr val="3372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70D35B3B-E17B-6B85-E5B6-5C28D3D7D4F2}"/>
                  </a:ext>
                </a:extLst>
              </p:cNvPr>
              <p:cNvSpPr/>
              <p:nvPr/>
            </p:nvSpPr>
            <p:spPr>
              <a:xfrm>
                <a:off x="6211419" y="5264014"/>
                <a:ext cx="72000" cy="72530"/>
              </a:xfrm>
              <a:prstGeom prst="ellipse">
                <a:avLst/>
              </a:prstGeom>
              <a:solidFill>
                <a:srgbClr val="3372DC"/>
              </a:solidFill>
              <a:ln w="12700">
                <a:solidFill>
                  <a:srgbClr val="3372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BCF95E0-DC69-B53B-3E45-963FB58EBAFF}"/>
                </a:ext>
              </a:extLst>
            </p:cNvPr>
            <p:cNvSpPr/>
            <p:nvPr/>
          </p:nvSpPr>
          <p:spPr>
            <a:xfrm>
              <a:off x="5595945" y="5300326"/>
              <a:ext cx="497658" cy="45719"/>
            </a:xfrm>
            <a:prstGeom prst="rect">
              <a:avLst/>
            </a:prstGeom>
            <a:solidFill>
              <a:srgbClr val="3372DC"/>
            </a:solidFill>
            <a:ln w="127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02BDE1F-6E49-453A-06B1-42757411805B}"/>
                </a:ext>
              </a:extLst>
            </p:cNvPr>
            <p:cNvSpPr/>
            <p:nvPr/>
          </p:nvSpPr>
          <p:spPr>
            <a:xfrm>
              <a:off x="5157591" y="5300326"/>
              <a:ext cx="387548" cy="45719"/>
            </a:xfrm>
            <a:prstGeom prst="rect">
              <a:avLst/>
            </a:prstGeom>
            <a:solidFill>
              <a:srgbClr val="3372DC"/>
            </a:solidFill>
            <a:ln w="127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180EA0F-2CED-7457-FDA1-EC6EEDC3E2C3}"/>
              </a:ext>
            </a:extLst>
          </p:cNvPr>
          <p:cNvGrpSpPr/>
          <p:nvPr/>
        </p:nvGrpSpPr>
        <p:grpSpPr>
          <a:xfrm>
            <a:off x="8749990" y="5425813"/>
            <a:ext cx="2022516" cy="72040"/>
            <a:chOff x="8845240" y="5310106"/>
            <a:chExt cx="2022516" cy="7204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4F3AB43-7185-4857-8A8B-7FB4177842DC}"/>
                </a:ext>
              </a:extLst>
            </p:cNvPr>
            <p:cNvGrpSpPr/>
            <p:nvPr/>
          </p:nvGrpSpPr>
          <p:grpSpPr>
            <a:xfrm>
              <a:off x="8845240" y="5310106"/>
              <a:ext cx="1585614" cy="72040"/>
              <a:chOff x="9158351" y="5308872"/>
              <a:chExt cx="1585614" cy="72040"/>
            </a:xfrm>
          </p:grpSpPr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8EDA3D40-C6C2-E3B0-BDE8-431061260BB4}"/>
                  </a:ext>
                </a:extLst>
              </p:cNvPr>
              <p:cNvGrpSpPr/>
              <p:nvPr/>
            </p:nvGrpSpPr>
            <p:grpSpPr>
              <a:xfrm flipV="1">
                <a:off x="9158351" y="5308872"/>
                <a:ext cx="1585614" cy="72014"/>
                <a:chOff x="-64560" y="6014228"/>
                <a:chExt cx="1766940" cy="84253"/>
              </a:xfrm>
              <a:solidFill>
                <a:srgbClr val="3372DC"/>
              </a:solidFill>
            </p:grpSpPr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6A687191-02ED-3CCB-8582-7E2A414E2DDE}"/>
                    </a:ext>
                  </a:extLst>
                </p:cNvPr>
                <p:cNvSpPr/>
                <p:nvPr/>
              </p:nvSpPr>
              <p:spPr>
                <a:xfrm rot="10800000">
                  <a:off x="954754" y="6028975"/>
                  <a:ext cx="453214" cy="54757"/>
                </a:xfrm>
                <a:prstGeom prst="rect">
                  <a:avLst/>
                </a:prstGeom>
                <a:grpFill/>
                <a:ln w="12700">
                  <a:solidFill>
                    <a:srgbClr val="3372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35ADC102-272F-47D7-873E-34A9FF7024B7}"/>
                    </a:ext>
                  </a:extLst>
                </p:cNvPr>
                <p:cNvSpPr/>
                <p:nvPr/>
              </p:nvSpPr>
              <p:spPr>
                <a:xfrm rot="10800000">
                  <a:off x="-64560" y="6014244"/>
                  <a:ext cx="80234" cy="84237"/>
                </a:xfrm>
                <a:prstGeom prst="ellipse">
                  <a:avLst/>
                </a:prstGeom>
                <a:grpFill/>
                <a:ln w="12700">
                  <a:solidFill>
                    <a:srgbClr val="3372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13917D1D-4433-8837-8239-7D72C1844942}"/>
                    </a:ext>
                  </a:extLst>
                </p:cNvPr>
                <p:cNvSpPr/>
                <p:nvPr/>
              </p:nvSpPr>
              <p:spPr>
                <a:xfrm rot="10800000">
                  <a:off x="1485261" y="6014236"/>
                  <a:ext cx="80234" cy="84237"/>
                </a:xfrm>
                <a:prstGeom prst="ellipse">
                  <a:avLst/>
                </a:prstGeom>
                <a:grpFill/>
                <a:ln w="12700">
                  <a:solidFill>
                    <a:srgbClr val="3372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956C6A18-A780-46E0-1FDD-E6CDAC9F6385}"/>
                    </a:ext>
                  </a:extLst>
                </p:cNvPr>
                <p:cNvSpPr/>
                <p:nvPr/>
              </p:nvSpPr>
              <p:spPr>
                <a:xfrm rot="10800000">
                  <a:off x="1622146" y="6014228"/>
                  <a:ext cx="80234" cy="84237"/>
                </a:xfrm>
                <a:prstGeom prst="ellipse">
                  <a:avLst/>
                </a:prstGeom>
                <a:grpFill/>
                <a:ln w="12700">
                  <a:solidFill>
                    <a:srgbClr val="3372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79A1111-CD9C-F02F-3220-B73F1B79F05D}"/>
                  </a:ext>
                </a:extLst>
              </p:cNvPr>
              <p:cNvSpPr/>
              <p:nvPr/>
            </p:nvSpPr>
            <p:spPr>
              <a:xfrm rot="10800000" flipV="1">
                <a:off x="9466499" y="5308912"/>
                <a:ext cx="72000" cy="72000"/>
              </a:xfrm>
              <a:prstGeom prst="ellipse">
                <a:avLst/>
              </a:prstGeom>
              <a:solidFill>
                <a:srgbClr val="3372DC"/>
              </a:solidFill>
              <a:ln w="12700">
                <a:solidFill>
                  <a:srgbClr val="3372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D4C7367-17B2-9385-7907-5A5C93272FCB}"/>
                  </a:ext>
                </a:extLst>
              </p:cNvPr>
              <p:cNvSpPr/>
              <p:nvPr/>
            </p:nvSpPr>
            <p:spPr>
              <a:xfrm rot="10800000" flipV="1">
                <a:off x="9695390" y="5308912"/>
                <a:ext cx="72000" cy="72000"/>
              </a:xfrm>
              <a:prstGeom prst="ellipse">
                <a:avLst/>
              </a:prstGeom>
              <a:solidFill>
                <a:srgbClr val="3372DC"/>
              </a:solidFill>
              <a:ln w="12700">
                <a:solidFill>
                  <a:srgbClr val="3372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BC48158-98C2-A8A4-EA0E-A69E08980E24}"/>
                </a:ext>
              </a:extLst>
            </p:cNvPr>
            <p:cNvSpPr/>
            <p:nvPr/>
          </p:nvSpPr>
          <p:spPr>
            <a:xfrm rot="10800000" flipV="1">
              <a:off x="10471588" y="5322745"/>
              <a:ext cx="396168" cy="46769"/>
            </a:xfrm>
            <a:prstGeom prst="rect">
              <a:avLst/>
            </a:prstGeom>
            <a:solidFill>
              <a:srgbClr val="3372DC"/>
            </a:solidFill>
            <a:ln w="127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6E98CC8-10EA-E956-6FDB-731E6814AFE6}"/>
              </a:ext>
            </a:extLst>
          </p:cNvPr>
          <p:cNvGrpSpPr/>
          <p:nvPr/>
        </p:nvGrpSpPr>
        <p:grpSpPr>
          <a:xfrm>
            <a:off x="572578" y="1984141"/>
            <a:ext cx="3651764" cy="2182875"/>
            <a:chOff x="419716" y="1774120"/>
            <a:chExt cx="3651764" cy="218287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1038526-B8B6-446C-015F-F92807EC88EF}"/>
                </a:ext>
              </a:extLst>
            </p:cNvPr>
            <p:cNvGrpSpPr/>
            <p:nvPr/>
          </p:nvGrpSpPr>
          <p:grpSpPr>
            <a:xfrm>
              <a:off x="419716" y="1774120"/>
              <a:ext cx="3550356" cy="2076116"/>
              <a:chOff x="419716" y="1774120"/>
              <a:chExt cx="3550356" cy="2076116"/>
            </a:xfrm>
          </p:grpSpPr>
          <p:pic>
            <p:nvPicPr>
              <p:cNvPr id="53" name="Picture 52" descr="A cartoon of a person&#10;&#10;Description automatically generated with low confidence">
                <a:extLst>
                  <a:ext uri="{FF2B5EF4-FFF2-40B4-BE49-F238E27FC236}">
                    <a16:creationId xmlns:a16="http://schemas.microsoft.com/office/drawing/2014/main" id="{7258C080-B1D9-FD44-B80F-2356EC54E7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9716" y="1774120"/>
                <a:ext cx="850254" cy="1913945"/>
              </a:xfrm>
              <a:prstGeom prst="rect">
                <a:avLst/>
              </a:prstGeom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DA314E0-5DA3-B1FA-8561-CAB99F5006BC}"/>
                  </a:ext>
                </a:extLst>
              </p:cNvPr>
              <p:cNvSpPr txBox="1"/>
              <p:nvPr/>
            </p:nvSpPr>
            <p:spPr>
              <a:xfrm>
                <a:off x="1714055" y="2034354"/>
                <a:ext cx="2256017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latin typeface="EdShed" pitchFamily="2" charset="0"/>
                  </a:rPr>
                  <a:t>Syllables are separated </a:t>
                </a:r>
              </a:p>
              <a:p>
                <a:pPr algn="ctr"/>
                <a:r>
                  <a:rPr lang="en-GB" sz="1600" dirty="0">
                    <a:latin typeface="EdShed" pitchFamily="2" charset="0"/>
                  </a:rPr>
                  <a:t>by long syllable breaks.</a:t>
                </a:r>
              </a:p>
              <a:p>
                <a:pPr algn="ctr"/>
                <a:r>
                  <a:rPr lang="en-GB" sz="1600" dirty="0">
                    <a:latin typeface="EdShed" pitchFamily="2" charset="0"/>
                  </a:rPr>
                  <a:t>It’s important to be flexible when dividing </a:t>
                </a:r>
              </a:p>
              <a:p>
                <a:pPr algn="ctr"/>
                <a:r>
                  <a:rPr lang="en-GB" sz="1600" dirty="0">
                    <a:latin typeface="EdShed" pitchFamily="2" charset="0"/>
                  </a:rPr>
                  <a:t>a word into syllables. There should be a vowel sound in each ‘beat’.</a:t>
                </a:r>
              </a:p>
            </p:txBody>
          </p:sp>
        </p:grpSp>
        <p:sp>
          <p:nvSpPr>
            <p:cNvPr id="5" name="Rounded Rectangular Callout 4">
              <a:extLst>
                <a:ext uri="{FF2B5EF4-FFF2-40B4-BE49-F238E27FC236}">
                  <a16:creationId xmlns:a16="http://schemas.microsoft.com/office/drawing/2014/main" id="{2C4BBE6C-57CB-F4D5-2D8B-A34CC62EAA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07299" y="1894892"/>
              <a:ext cx="2464181" cy="2062103"/>
            </a:xfrm>
            <a:prstGeom prst="wedgeRoundRectCallout">
              <a:avLst>
                <a:gd name="adj1" fmla="val -60961"/>
                <a:gd name="adj2" fmla="val -24677"/>
                <a:gd name="adj3" fmla="val 16667"/>
              </a:avLst>
            </a:prstGeom>
            <a:noFill/>
            <a:ln w="38100">
              <a:solidFill>
                <a:srgbClr val="20D1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24C2083-EA30-02AA-20D2-FE149DEE4908}"/>
              </a:ext>
            </a:extLst>
          </p:cNvPr>
          <p:cNvGrpSpPr/>
          <p:nvPr/>
        </p:nvGrpSpPr>
        <p:grpSpPr>
          <a:xfrm>
            <a:off x="7714249" y="1952320"/>
            <a:ext cx="3900103" cy="2452125"/>
            <a:chOff x="7774480" y="2042543"/>
            <a:chExt cx="3900103" cy="2452125"/>
          </a:xfrm>
        </p:grpSpPr>
        <p:sp>
          <p:nvSpPr>
            <p:cNvPr id="30" name="Oval Callout 29">
              <a:extLst>
                <a:ext uri="{FF2B5EF4-FFF2-40B4-BE49-F238E27FC236}">
                  <a16:creationId xmlns:a16="http://schemas.microsoft.com/office/drawing/2014/main" id="{DA7C963B-D772-F072-F4B0-27AD542C0230}"/>
                </a:ext>
              </a:extLst>
            </p:cNvPr>
            <p:cNvSpPr/>
            <p:nvPr/>
          </p:nvSpPr>
          <p:spPr>
            <a:xfrm flipH="1">
              <a:off x="7774480" y="2042543"/>
              <a:ext cx="2509019" cy="2452125"/>
            </a:xfrm>
            <a:prstGeom prst="wedgeEllipseCallout">
              <a:avLst>
                <a:gd name="adj1" fmla="val -59004"/>
                <a:gd name="adj2" fmla="val -16786"/>
              </a:avLst>
            </a:prstGeom>
            <a:noFill/>
            <a:ln w="38100">
              <a:solidFill>
                <a:srgbClr val="209CEE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100" dirty="0">
                <a:latin typeface="EdShed" pitchFamily="2" charset="77"/>
              </a:endParaRPr>
            </a:p>
            <a:p>
              <a:pPr algn="ctr"/>
              <a:r>
                <a:rPr lang="en-GB" sz="1100" dirty="0">
                  <a:latin typeface="EdShed" pitchFamily="2" charset="77"/>
                </a:rPr>
                <a:t>.</a:t>
              </a:r>
              <a:endParaRPr lang="en-US" sz="1100" dirty="0">
                <a:latin typeface="EdShed" pitchFamily="2" charset="77"/>
              </a:endParaRPr>
            </a:p>
          </p:txBody>
        </p:sp>
        <p:pic>
          <p:nvPicPr>
            <p:cNvPr id="31" name="Picture 30" descr="A picture containing text, vector graphics&#10;&#10;Description automatically generated">
              <a:extLst>
                <a:ext uri="{FF2B5EF4-FFF2-40B4-BE49-F238E27FC236}">
                  <a16:creationId xmlns:a16="http://schemas.microsoft.com/office/drawing/2014/main" id="{0E3B2BEB-418A-A561-BEE8-D891FBEDD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56972" y="2145495"/>
              <a:ext cx="1017611" cy="1876105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A58A486-B5FD-7F03-A050-53F773E494C7}"/>
                </a:ext>
              </a:extLst>
            </p:cNvPr>
            <p:cNvSpPr/>
            <p:nvPr/>
          </p:nvSpPr>
          <p:spPr>
            <a:xfrm>
              <a:off x="8035212" y="2345157"/>
              <a:ext cx="2011304" cy="19851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latin typeface="EdShed" pitchFamily="2" charset="77"/>
                </a:rPr>
                <a:t>Draw a dot </a:t>
              </a:r>
            </a:p>
            <a:p>
              <a:pPr algn="ctr"/>
              <a:r>
                <a:rPr lang="en-GB" sz="1400" dirty="0">
                  <a:latin typeface="EdShed" pitchFamily="2" charset="77"/>
                </a:rPr>
                <a:t>below each single </a:t>
              </a:r>
            </a:p>
            <a:p>
              <a:pPr algn="ctr"/>
              <a:r>
                <a:rPr lang="en-GB" sz="1400" dirty="0">
                  <a:latin typeface="EdShed" pitchFamily="2" charset="77"/>
                </a:rPr>
                <a:t>letter sound. Use </a:t>
              </a:r>
              <a:r>
                <a:rPr lang="en-GB" sz="1400" dirty="0">
                  <a:solidFill>
                    <a:srgbClr val="FF3760"/>
                  </a:solidFill>
                  <a:latin typeface="EdShed" pitchFamily="2" charset="77"/>
                </a:rPr>
                <a:t>red</a:t>
              </a:r>
              <a:r>
                <a:rPr lang="en-GB" sz="1400" dirty="0">
                  <a:latin typeface="EdShed" pitchFamily="2" charset="77"/>
                </a:rPr>
                <a:t> sound buttons to show the adjacent consonants. When two or more letters represent one sound, we use a line</a:t>
              </a:r>
              <a:r>
                <a:rPr lang="en-GB" sz="1200" dirty="0">
                  <a:latin typeface="EdShed" pitchFamily="2" charset="77"/>
                </a:rPr>
                <a:t>.</a:t>
              </a:r>
            </a:p>
            <a:p>
              <a:pPr algn="ctr"/>
              <a:endParaRPr lang="en-US" sz="1100" dirty="0">
                <a:latin typeface="EdShe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142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/>
      <p:bldP spid="97" grpId="0"/>
      <p:bldP spid="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815F77-220B-E292-454B-95420D7A0F1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11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41C6A0-51BA-9A26-2C6C-6D830AEDAC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81666" y="550678"/>
            <a:ext cx="9028664" cy="74913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000" i="0" dirty="0">
                <a:solidFill>
                  <a:srgbClr val="1D1C1D"/>
                </a:solidFill>
                <a:effectLst/>
                <a:latin typeface="EdShed" pitchFamily="2" charset="77"/>
              </a:rPr>
              <a:t>Read each word and break it into syllables, drawing long lines for the syllable breaks. Write each word again adding the sound buttons for each phoneme.</a:t>
            </a:r>
            <a:endParaRPr lang="en-GB" sz="2000" dirty="0">
              <a:solidFill>
                <a:schemeClr val="tx1"/>
              </a:solidFill>
              <a:latin typeface="EdShed" pitchFamily="2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46C4A7-D5B8-A6E4-D41B-2D57DB866B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Word Maps</a:t>
            </a:r>
          </a:p>
        </p:txBody>
      </p:sp>
      <p:graphicFrame>
        <p:nvGraphicFramePr>
          <p:cNvPr id="2" name="Table 10">
            <a:extLst>
              <a:ext uri="{FF2B5EF4-FFF2-40B4-BE49-F238E27FC236}">
                <a16:creationId xmlns:a16="http://schemas.microsoft.com/office/drawing/2014/main" id="{8DFA74F8-BFD3-4AA6-4A72-4BAD0A2D71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818645"/>
              </p:ext>
            </p:extLst>
          </p:nvPr>
        </p:nvGraphicFramePr>
        <p:xfrm>
          <a:off x="310834" y="1718012"/>
          <a:ext cx="11589066" cy="4860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3742">
                  <a:extLst>
                    <a:ext uri="{9D8B030D-6E8A-4147-A177-3AD203B41FA5}">
                      <a16:colId xmlns:a16="http://schemas.microsoft.com/office/drawing/2014/main" val="3223077605"/>
                    </a:ext>
                  </a:extLst>
                </a:gridCol>
                <a:gridCol w="4867662">
                  <a:extLst>
                    <a:ext uri="{9D8B030D-6E8A-4147-A177-3AD203B41FA5}">
                      <a16:colId xmlns:a16="http://schemas.microsoft.com/office/drawing/2014/main" val="1006853491"/>
                    </a:ext>
                  </a:extLst>
                </a:gridCol>
                <a:gridCol w="4867662">
                  <a:extLst>
                    <a:ext uri="{9D8B030D-6E8A-4147-A177-3AD203B41FA5}">
                      <a16:colId xmlns:a16="http://schemas.microsoft.com/office/drawing/2014/main" val="3864665642"/>
                    </a:ext>
                  </a:extLst>
                </a:gridCol>
              </a:tblGrid>
              <a:tr h="441872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Words</a:t>
                      </a: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Syllable Breaks</a:t>
                      </a: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kern="1200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  <a:ea typeface="+mn-ea"/>
                          <a:cs typeface="+mn-cs"/>
                        </a:rPr>
                        <a:t>Sound Buttons</a:t>
                      </a:r>
                      <a:endParaRPr lang="en-GB" sz="2000" b="1" i="0" dirty="0">
                        <a:solidFill>
                          <a:schemeClr val="tx1"/>
                        </a:solidFill>
                        <a:latin typeface="EdShed" pitchFamily="2" charset="0"/>
                      </a:endParaRP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839281"/>
                  </a:ext>
                </a:extLst>
              </a:tr>
              <a:tr h="441872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</a:rPr>
                        <a:t>know-it-all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endParaRPr lang="en-GB" sz="2000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4244416"/>
                  </a:ext>
                </a:extLst>
              </a:tr>
              <a:tr h="441872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</a:rPr>
                        <a:t>green-eyed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endParaRPr lang="en-GB" sz="2000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56951"/>
                  </a:ext>
                </a:extLst>
              </a:tr>
              <a:tr h="441872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</a:rPr>
                        <a:t>stone-faced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363421"/>
                  </a:ext>
                </a:extLst>
              </a:tr>
              <a:tr h="441872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</a:rPr>
                        <a:t>cold-hearted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endParaRPr lang="en-GB" sz="2000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2950961"/>
                  </a:ext>
                </a:extLst>
              </a:tr>
              <a:tr h="441872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</a:rPr>
                        <a:t>bad-tempered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0464589"/>
                  </a:ext>
                </a:extLst>
              </a:tr>
              <a:tr h="441872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</a:rPr>
                        <a:t>in-depth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solidFill>
                          <a:schemeClr val="tx1"/>
                        </a:solidFill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6557374"/>
                  </a:ext>
                </a:extLst>
              </a:tr>
              <a:tr h="441872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</a:rPr>
                        <a:t>empty-handed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361894"/>
                  </a:ext>
                </a:extLst>
              </a:tr>
              <a:tr h="441872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</a:rPr>
                        <a:t>old-fashioned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759901"/>
                  </a:ext>
                </a:extLst>
              </a:tr>
              <a:tr h="441872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</a:rPr>
                        <a:t>little-used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2083974"/>
                  </a:ext>
                </a:extLst>
              </a:tr>
              <a:tr h="441872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</a:rPr>
                        <a:t>man-eating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186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1448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2431A5-0F8D-2B37-CF53-24535E14841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12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FF6B0E2-DBB5-7D09-E390-D8685CD631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Word Maps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4DEF780-DB61-5D88-F11F-9B312756D6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3760"/>
                </a:solidFill>
              </a:rPr>
              <a:t>Answers</a:t>
            </a:r>
          </a:p>
        </p:txBody>
      </p:sp>
      <p:graphicFrame>
        <p:nvGraphicFramePr>
          <p:cNvPr id="2" name="Table 10">
            <a:extLst>
              <a:ext uri="{FF2B5EF4-FFF2-40B4-BE49-F238E27FC236}">
                <a16:creationId xmlns:a16="http://schemas.microsoft.com/office/drawing/2014/main" id="{5AE5CA2D-FF72-18A7-BC4C-FBEE1657CE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603360"/>
              </p:ext>
            </p:extLst>
          </p:nvPr>
        </p:nvGraphicFramePr>
        <p:xfrm>
          <a:off x="310834" y="1718012"/>
          <a:ext cx="11589066" cy="4860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3742">
                  <a:extLst>
                    <a:ext uri="{9D8B030D-6E8A-4147-A177-3AD203B41FA5}">
                      <a16:colId xmlns:a16="http://schemas.microsoft.com/office/drawing/2014/main" val="3223077605"/>
                    </a:ext>
                  </a:extLst>
                </a:gridCol>
                <a:gridCol w="4867662">
                  <a:extLst>
                    <a:ext uri="{9D8B030D-6E8A-4147-A177-3AD203B41FA5}">
                      <a16:colId xmlns:a16="http://schemas.microsoft.com/office/drawing/2014/main" val="1006853491"/>
                    </a:ext>
                  </a:extLst>
                </a:gridCol>
                <a:gridCol w="4867662">
                  <a:extLst>
                    <a:ext uri="{9D8B030D-6E8A-4147-A177-3AD203B41FA5}">
                      <a16:colId xmlns:a16="http://schemas.microsoft.com/office/drawing/2014/main" val="3864665642"/>
                    </a:ext>
                  </a:extLst>
                </a:gridCol>
              </a:tblGrid>
              <a:tr h="441872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Words</a:t>
                      </a: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Syllable Breaks</a:t>
                      </a: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kern="1200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  <a:ea typeface="+mn-ea"/>
                          <a:cs typeface="+mn-cs"/>
                        </a:rPr>
                        <a:t>Sound Buttons</a:t>
                      </a:r>
                      <a:endParaRPr lang="en-GB" sz="2000" b="1" i="0" dirty="0">
                        <a:solidFill>
                          <a:schemeClr val="tx1"/>
                        </a:solidFill>
                        <a:latin typeface="EdShed" pitchFamily="2" charset="0"/>
                      </a:endParaRP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839281"/>
                  </a:ext>
                </a:extLst>
              </a:tr>
              <a:tr h="441872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</a:rPr>
                        <a:t>know-it-all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r>
                        <a:rPr lang="en-GB" sz="2000" b="0" i="0" dirty="0" err="1">
                          <a:latin typeface="EdShed" pitchFamily="2" charset="0"/>
                        </a:rPr>
                        <a:t>know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|</a:t>
                      </a:r>
                      <a:r>
                        <a:rPr lang="en-GB" sz="2000" b="0" i="0" dirty="0" err="1">
                          <a:latin typeface="EdShed" pitchFamily="2" charset="0"/>
                        </a:rPr>
                        <a:t>it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|</a:t>
                      </a:r>
                      <a:r>
                        <a:rPr lang="en-GB" sz="2000" b="0" i="0" dirty="0" err="1">
                          <a:latin typeface="EdShed" pitchFamily="2" charset="0"/>
                        </a:rPr>
                        <a:t>all</a:t>
                      </a:r>
                      <a:endParaRPr lang="en-GB" sz="2000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rgbClr val="FF3760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</a:rPr>
                        <a:t>know-it-all</a:t>
                      </a:r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4244416"/>
                  </a:ext>
                </a:extLst>
              </a:tr>
              <a:tr h="441872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</a:rPr>
                        <a:t>green-eyed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r>
                        <a:rPr lang="en-GB" sz="2000" b="0" i="0" dirty="0" err="1">
                          <a:latin typeface="EdShed" pitchFamily="2" charset="0"/>
                        </a:rPr>
                        <a:t>green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|</a:t>
                      </a:r>
                      <a:r>
                        <a:rPr lang="en-GB" sz="2000" b="0" i="0" dirty="0" err="1">
                          <a:latin typeface="EdShed" pitchFamily="2" charset="0"/>
                        </a:rPr>
                        <a:t>eyed</a:t>
                      </a:r>
                      <a:endParaRPr lang="en-GB" sz="2000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rgbClr val="FF3760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</a:rPr>
                        <a:t>green-eyed</a:t>
                      </a:r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56951"/>
                  </a:ext>
                </a:extLst>
              </a:tr>
              <a:tr h="441872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</a:rPr>
                        <a:t>stone-faced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 err="1">
                          <a:latin typeface="EdShed" pitchFamily="2" charset="0"/>
                        </a:rPr>
                        <a:t>stone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|</a:t>
                      </a:r>
                      <a:r>
                        <a:rPr lang="en-GB" sz="2000" b="0" i="0" dirty="0" err="1">
                          <a:latin typeface="EdShed" pitchFamily="2" charset="0"/>
                        </a:rPr>
                        <a:t>faced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rgbClr val="FF3760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</a:rPr>
                        <a:t>stone-faced</a:t>
                      </a:r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363421"/>
                  </a:ext>
                </a:extLst>
              </a:tr>
              <a:tr h="441872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</a:rPr>
                        <a:t>cold-hearted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r>
                        <a:rPr lang="en-GB" sz="2000" b="0" i="0" dirty="0" err="1">
                          <a:latin typeface="EdShed" pitchFamily="2" charset="0"/>
                        </a:rPr>
                        <a:t>cold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|</a:t>
                      </a:r>
                      <a:r>
                        <a:rPr lang="en-GB" sz="2000" b="0" i="0" dirty="0" err="1">
                          <a:latin typeface="EdShed" pitchFamily="2" charset="0"/>
                        </a:rPr>
                        <a:t>heart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|</a:t>
                      </a:r>
                      <a:r>
                        <a:rPr lang="en-GB" sz="2000" b="0" i="0" dirty="0" err="1">
                          <a:latin typeface="EdShed" pitchFamily="2" charset="0"/>
                        </a:rPr>
                        <a:t>ed</a:t>
                      </a:r>
                      <a:endParaRPr lang="en-GB" sz="2000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rgbClr val="FF3760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</a:rPr>
                        <a:t>cold-hearted</a:t>
                      </a:r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2950961"/>
                  </a:ext>
                </a:extLst>
              </a:tr>
              <a:tr h="441872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</a:rPr>
                        <a:t>bad-tempered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 err="1">
                          <a:latin typeface="EdShed" pitchFamily="2" charset="0"/>
                        </a:rPr>
                        <a:t>bad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|</a:t>
                      </a:r>
                      <a:r>
                        <a:rPr lang="en-GB" sz="2000" b="0" i="0" dirty="0" err="1">
                          <a:latin typeface="EdShed" pitchFamily="2" charset="0"/>
                        </a:rPr>
                        <a:t>tem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|</a:t>
                      </a:r>
                      <a:r>
                        <a:rPr lang="en-GB" sz="2000" b="0" i="0" dirty="0" err="1">
                          <a:latin typeface="EdShed" pitchFamily="2" charset="0"/>
                        </a:rPr>
                        <a:t>pered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rgbClr val="FF3760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</a:rPr>
                        <a:t>bad-tempered</a:t>
                      </a:r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0464589"/>
                  </a:ext>
                </a:extLst>
              </a:tr>
              <a:tr h="441872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</a:rPr>
                        <a:t>in-depth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 err="1">
                          <a:latin typeface="EdShed" pitchFamily="2" charset="0"/>
                        </a:rPr>
                        <a:t>in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|</a:t>
                      </a:r>
                      <a:r>
                        <a:rPr lang="en-GB" sz="2000" b="0" i="0" dirty="0" err="1">
                          <a:latin typeface="EdShed" pitchFamily="2" charset="0"/>
                        </a:rPr>
                        <a:t>depth</a:t>
                      </a:r>
                      <a:endParaRPr lang="en-GB" sz="2000" b="0" i="0" dirty="0">
                        <a:solidFill>
                          <a:schemeClr val="tx1"/>
                        </a:solidFill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rgbClr val="FF3760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</a:rPr>
                        <a:t>in-depth</a:t>
                      </a:r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6557374"/>
                  </a:ext>
                </a:extLst>
              </a:tr>
              <a:tr h="441872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</a:rPr>
                        <a:t>empty-handed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 err="1">
                          <a:latin typeface="EdShed" pitchFamily="2" charset="0"/>
                        </a:rPr>
                        <a:t>emp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|</a:t>
                      </a:r>
                      <a:r>
                        <a:rPr lang="en-GB" sz="2000" b="0" i="0" dirty="0" err="1">
                          <a:latin typeface="EdShed" pitchFamily="2" charset="0"/>
                        </a:rPr>
                        <a:t>ty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|</a:t>
                      </a:r>
                      <a:r>
                        <a:rPr lang="en-GB" sz="2000" b="0" i="0" dirty="0" err="1">
                          <a:latin typeface="EdShed" pitchFamily="2" charset="0"/>
                        </a:rPr>
                        <a:t>hand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|</a:t>
                      </a:r>
                      <a:r>
                        <a:rPr lang="en-GB" sz="2000" b="0" i="0" dirty="0" err="1">
                          <a:latin typeface="EdShed" pitchFamily="2" charset="0"/>
                        </a:rPr>
                        <a:t>ed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rgbClr val="FF3760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</a:rPr>
                        <a:t>empty-handed</a:t>
                      </a:r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361894"/>
                  </a:ext>
                </a:extLst>
              </a:tr>
              <a:tr h="441872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</a:rPr>
                        <a:t>old-fashioned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 err="1">
                          <a:latin typeface="EdShed" pitchFamily="2" charset="0"/>
                        </a:rPr>
                        <a:t>old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|</a:t>
                      </a:r>
                      <a:r>
                        <a:rPr lang="en-GB" sz="2000" b="0" i="0" dirty="0" err="1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fash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|</a:t>
                      </a:r>
                      <a:r>
                        <a:rPr lang="en-GB" sz="2000" b="0" i="0" dirty="0" err="1">
                          <a:latin typeface="EdShed" pitchFamily="2" charset="0"/>
                        </a:rPr>
                        <a:t>ioned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rgbClr val="FF3760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</a:rPr>
                        <a:t>old-fashioned</a:t>
                      </a:r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759901"/>
                  </a:ext>
                </a:extLst>
              </a:tr>
              <a:tr h="441872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</a:rPr>
                        <a:t>little-used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 err="1">
                          <a:latin typeface="EdShed" pitchFamily="2" charset="0"/>
                        </a:rPr>
                        <a:t>lit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|</a:t>
                      </a:r>
                      <a:r>
                        <a:rPr lang="en-GB" sz="2000" b="0" i="0" dirty="0" err="1">
                          <a:latin typeface="EdShed" pitchFamily="2" charset="0"/>
                        </a:rPr>
                        <a:t>tle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|</a:t>
                      </a:r>
                      <a:r>
                        <a:rPr lang="en-GB" sz="2000" b="0" i="0" dirty="0" err="1">
                          <a:latin typeface="EdShed" pitchFamily="2" charset="0"/>
                        </a:rPr>
                        <a:t>used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rgbClr val="FF3760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</a:rPr>
                        <a:t>little-used</a:t>
                      </a:r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2083974"/>
                  </a:ext>
                </a:extLst>
              </a:tr>
              <a:tr h="441872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</a:rPr>
                        <a:t>man-eating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 err="1">
                          <a:latin typeface="EdShed" pitchFamily="2" charset="0"/>
                        </a:rPr>
                        <a:t>man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|</a:t>
                      </a:r>
                      <a:r>
                        <a:rPr lang="en-GB" sz="2000" b="0" i="0" dirty="0" err="1">
                          <a:latin typeface="EdShed" pitchFamily="2" charset="0"/>
                        </a:rPr>
                        <a:t>eat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|</a:t>
                      </a:r>
                      <a:r>
                        <a:rPr lang="en-GB" sz="2000" b="0" i="0" dirty="0" err="1">
                          <a:latin typeface="EdShed" pitchFamily="2" charset="0"/>
                        </a:rPr>
                        <a:t>ing</a:t>
                      </a:r>
                      <a:endParaRPr lang="en-GB" sz="2000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rgbClr val="FF3760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</a:rPr>
                        <a:t>man-eating</a:t>
                      </a:r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186517"/>
                  </a:ext>
                </a:extLst>
              </a:tr>
            </a:tbl>
          </a:graphicData>
        </a:graphic>
      </p:graphicFrame>
      <p:grpSp>
        <p:nvGrpSpPr>
          <p:cNvPr id="156" name="Group 155">
            <a:extLst>
              <a:ext uri="{FF2B5EF4-FFF2-40B4-BE49-F238E27FC236}">
                <a16:creationId xmlns:a16="http://schemas.microsoft.com/office/drawing/2014/main" id="{BD066EA4-1911-6C3F-12E6-70BCE53FEEE6}"/>
              </a:ext>
            </a:extLst>
          </p:cNvPr>
          <p:cNvGrpSpPr/>
          <p:nvPr/>
        </p:nvGrpSpPr>
        <p:grpSpPr>
          <a:xfrm>
            <a:off x="8936604" y="6467277"/>
            <a:ext cx="1126679" cy="45748"/>
            <a:chOff x="8858498" y="6611137"/>
            <a:chExt cx="1126679" cy="45748"/>
          </a:xfrm>
        </p:grpSpPr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336BCC78-2427-0932-3DF5-88598EB95FDD}"/>
                </a:ext>
              </a:extLst>
            </p:cNvPr>
            <p:cNvSpPr/>
            <p:nvPr/>
          </p:nvSpPr>
          <p:spPr>
            <a:xfrm>
              <a:off x="9363892" y="6611165"/>
              <a:ext cx="213196" cy="45719"/>
            </a:xfrm>
            <a:prstGeom prst="rect">
              <a:avLst/>
            </a:prstGeom>
            <a:solidFill>
              <a:srgbClr val="3372D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3372DC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7C1A0FC-EA1D-35CE-5BDD-83FC6D2836AC}"/>
                </a:ext>
              </a:extLst>
            </p:cNvPr>
            <p:cNvGrpSpPr/>
            <p:nvPr/>
          </p:nvGrpSpPr>
          <p:grpSpPr>
            <a:xfrm>
              <a:off x="8858498" y="6611137"/>
              <a:ext cx="1126679" cy="45748"/>
              <a:chOff x="8923125" y="5655392"/>
              <a:chExt cx="1126679" cy="45748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8F4F8268-8A67-06D9-8965-9AEAE0558D38}"/>
                  </a:ext>
                </a:extLst>
              </p:cNvPr>
              <p:cNvGrpSpPr/>
              <p:nvPr/>
            </p:nvGrpSpPr>
            <p:grpSpPr>
              <a:xfrm>
                <a:off x="8923125" y="5655392"/>
                <a:ext cx="1126679" cy="45748"/>
                <a:chOff x="8824248" y="5715336"/>
                <a:chExt cx="1126679" cy="45748"/>
              </a:xfrm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D68238E4-83B4-26F3-9845-42B13DCBCAF8}"/>
                    </a:ext>
                  </a:extLst>
                </p:cNvPr>
                <p:cNvGrpSpPr/>
                <p:nvPr/>
              </p:nvGrpSpPr>
              <p:grpSpPr>
                <a:xfrm>
                  <a:off x="8989222" y="5715336"/>
                  <a:ext cx="961705" cy="45728"/>
                  <a:chOff x="5301891" y="2902079"/>
                  <a:chExt cx="1791263" cy="72018"/>
                </a:xfrm>
                <a:solidFill>
                  <a:srgbClr val="3372DC"/>
                </a:solidFill>
              </p:grpSpPr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CF87AC93-FA7F-8EA9-EA99-464D5A709349}"/>
                      </a:ext>
                    </a:extLst>
                  </p:cNvPr>
                  <p:cNvSpPr/>
                  <p:nvPr/>
                </p:nvSpPr>
                <p:spPr>
                  <a:xfrm>
                    <a:off x="5301891" y="2902079"/>
                    <a:ext cx="84532" cy="72002"/>
                  </a:xfrm>
                  <a:prstGeom prst="ellipse">
                    <a:avLst/>
                  </a:prstGeom>
                  <a:grpFill/>
                  <a:ln w="12700">
                    <a:solidFill>
                      <a:srgbClr val="3372D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72DC"/>
                      </a:solidFill>
                      <a:effectLst/>
                      <a:uLnTx/>
                      <a:uFillTx/>
                      <a:latin typeface="EdShed" pitchFamily="2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3D17A028-B3A6-94B3-57DE-BD05ECD04C47}"/>
                      </a:ext>
                    </a:extLst>
                  </p:cNvPr>
                  <p:cNvSpPr/>
                  <p:nvPr/>
                </p:nvSpPr>
                <p:spPr>
                  <a:xfrm>
                    <a:off x="6408609" y="2902092"/>
                    <a:ext cx="84532" cy="72005"/>
                  </a:xfrm>
                  <a:prstGeom prst="ellipse">
                    <a:avLst/>
                  </a:prstGeom>
                  <a:grpFill/>
                  <a:ln w="12700">
                    <a:solidFill>
                      <a:srgbClr val="3372D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72DC"/>
                      </a:solidFill>
                      <a:effectLst/>
                      <a:uLnTx/>
                      <a:uFillTx/>
                      <a:latin typeface="EdShed" pitchFamily="2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2888985A-B56B-7AC5-4E13-4E6ABC573F40}"/>
                      </a:ext>
                    </a:extLst>
                  </p:cNvPr>
                  <p:cNvSpPr/>
                  <p:nvPr/>
                </p:nvSpPr>
                <p:spPr>
                  <a:xfrm>
                    <a:off x="6663311" y="2902092"/>
                    <a:ext cx="429843" cy="72004"/>
                  </a:xfrm>
                  <a:prstGeom prst="rect">
                    <a:avLst/>
                  </a:prstGeom>
                  <a:grpFill/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72DC"/>
                      </a:solidFill>
                      <a:effectLst/>
                      <a:uLnTx/>
                      <a:uFillTx/>
                      <a:latin typeface="EdShed" pitchFamily="2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71AAD437-C0AB-D938-1A2C-5F91BB8725AC}"/>
                      </a:ext>
                    </a:extLst>
                  </p:cNvPr>
                  <p:cNvSpPr/>
                  <p:nvPr/>
                </p:nvSpPr>
                <p:spPr>
                  <a:xfrm>
                    <a:off x="5557026" y="2902092"/>
                    <a:ext cx="84532" cy="72005"/>
                  </a:xfrm>
                  <a:prstGeom prst="ellipse">
                    <a:avLst/>
                  </a:prstGeom>
                  <a:grpFill/>
                  <a:ln w="12700">
                    <a:solidFill>
                      <a:srgbClr val="3372D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72DC"/>
                      </a:solidFill>
                      <a:effectLst/>
                      <a:uLnTx/>
                      <a:uFillTx/>
                      <a:latin typeface="EdShed" pitchFamily="2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CE59A069-3BCE-F3EC-8AFE-0113AF80787B}"/>
                    </a:ext>
                  </a:extLst>
                </p:cNvPr>
                <p:cNvSpPr/>
                <p:nvPr/>
              </p:nvSpPr>
              <p:spPr>
                <a:xfrm>
                  <a:off x="8824248" y="5715365"/>
                  <a:ext cx="45384" cy="45719"/>
                </a:xfrm>
                <a:prstGeom prst="ellipse">
                  <a:avLst/>
                </a:prstGeom>
                <a:solidFill>
                  <a:srgbClr val="3372DC"/>
                </a:solidFill>
                <a:ln w="12700">
                  <a:solidFill>
                    <a:srgbClr val="3372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372DC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209B1362-11A0-FEBA-655D-2212227C10A3}"/>
                  </a:ext>
                </a:extLst>
              </p:cNvPr>
              <p:cNvSpPr/>
              <p:nvPr/>
            </p:nvSpPr>
            <p:spPr>
              <a:xfrm>
                <a:off x="9748204" y="5655420"/>
                <a:ext cx="45384" cy="45720"/>
              </a:xfrm>
              <a:prstGeom prst="ellipse">
                <a:avLst/>
              </a:prstGeom>
              <a:solidFill>
                <a:srgbClr val="3372DC"/>
              </a:solidFill>
              <a:ln w="12700">
                <a:solidFill>
                  <a:srgbClr val="3372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3372DC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D0CAB59-74BD-6E83-2817-E45CACEE710D}"/>
              </a:ext>
            </a:extLst>
          </p:cNvPr>
          <p:cNvGrpSpPr/>
          <p:nvPr/>
        </p:nvGrpSpPr>
        <p:grpSpPr>
          <a:xfrm>
            <a:off x="8914907" y="2490622"/>
            <a:ext cx="1108131" cy="45741"/>
            <a:chOff x="8734899" y="2486290"/>
            <a:chExt cx="1108640" cy="4576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EE660B4-D635-E4AA-4CB6-DC31B89B030D}"/>
                </a:ext>
              </a:extLst>
            </p:cNvPr>
            <p:cNvGrpSpPr/>
            <p:nvPr/>
          </p:nvGrpSpPr>
          <p:grpSpPr>
            <a:xfrm>
              <a:off x="8734899" y="2486290"/>
              <a:ext cx="1108640" cy="45754"/>
              <a:chOff x="3854047" y="3476239"/>
              <a:chExt cx="2064941" cy="72059"/>
            </a:xfrm>
            <a:solidFill>
              <a:srgbClr val="3372DC"/>
            </a:solidFill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93A488A-EF8D-E04B-3E4F-5166E189A8B1}"/>
                  </a:ext>
                </a:extLst>
              </p:cNvPr>
              <p:cNvSpPr/>
              <p:nvPr/>
            </p:nvSpPr>
            <p:spPr>
              <a:xfrm>
                <a:off x="5211677" y="3476250"/>
                <a:ext cx="84531" cy="72001"/>
              </a:xfrm>
              <a:prstGeom prst="ellipse">
                <a:avLst/>
              </a:prstGeom>
              <a:grpFill/>
              <a:ln w="12700">
                <a:solidFill>
                  <a:srgbClr val="3372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3372DC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DC17123A-5ABA-8EF4-C31F-28B5CBB9B9D4}"/>
                  </a:ext>
                </a:extLst>
              </p:cNvPr>
              <p:cNvSpPr/>
              <p:nvPr/>
            </p:nvSpPr>
            <p:spPr>
              <a:xfrm>
                <a:off x="5565332" y="3476266"/>
                <a:ext cx="84531" cy="72002"/>
              </a:xfrm>
              <a:prstGeom prst="ellipse">
                <a:avLst/>
              </a:prstGeom>
              <a:grpFill/>
              <a:ln w="12700">
                <a:solidFill>
                  <a:srgbClr val="3372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3372DC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F3FD5FB4-F77C-D8B0-1138-5940CB9A278A}"/>
                  </a:ext>
                </a:extLst>
              </p:cNvPr>
              <p:cNvSpPr/>
              <p:nvPr/>
            </p:nvSpPr>
            <p:spPr>
              <a:xfrm>
                <a:off x="5762550" y="3476239"/>
                <a:ext cx="156438" cy="72037"/>
              </a:xfrm>
              <a:prstGeom prst="rect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3372DC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AF061FD7-3601-7C1E-B597-DAABD2A9B0B0}"/>
                  </a:ext>
                </a:extLst>
              </p:cNvPr>
              <p:cNvSpPr/>
              <p:nvPr/>
            </p:nvSpPr>
            <p:spPr>
              <a:xfrm>
                <a:off x="5075194" y="3476264"/>
                <a:ext cx="84531" cy="72001"/>
              </a:xfrm>
              <a:prstGeom prst="ellipse">
                <a:avLst/>
              </a:prstGeom>
              <a:grpFill/>
              <a:ln w="12700">
                <a:solidFill>
                  <a:srgbClr val="3372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3372DC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C483638C-9496-D2C9-171D-68F4BE856A63}"/>
                  </a:ext>
                </a:extLst>
              </p:cNvPr>
              <p:cNvSpPr/>
              <p:nvPr/>
            </p:nvSpPr>
            <p:spPr>
              <a:xfrm>
                <a:off x="3854047" y="3476261"/>
                <a:ext cx="422350" cy="72037"/>
              </a:xfrm>
              <a:prstGeom prst="rect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3372DC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0F238C1-32D9-ED75-7A49-ABBFCF9B8212}"/>
                </a:ext>
              </a:extLst>
            </p:cNvPr>
            <p:cNvSpPr/>
            <p:nvPr/>
          </p:nvSpPr>
          <p:spPr>
            <a:xfrm>
              <a:off x="8985155" y="2486312"/>
              <a:ext cx="286607" cy="45740"/>
            </a:xfrm>
            <a:prstGeom prst="rect">
              <a:avLst/>
            </a:prstGeom>
            <a:solidFill>
              <a:srgbClr val="3372D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3372DC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E01EA83-D6F4-7969-05CF-1F380FF71ECF}"/>
              </a:ext>
            </a:extLst>
          </p:cNvPr>
          <p:cNvGrpSpPr/>
          <p:nvPr/>
        </p:nvGrpSpPr>
        <p:grpSpPr>
          <a:xfrm>
            <a:off x="8873595" y="3228443"/>
            <a:ext cx="1204842" cy="211062"/>
            <a:chOff x="8803987" y="3296596"/>
            <a:chExt cx="1204842" cy="211062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123562A-B828-5EEA-BC6E-2FEC99935535}"/>
                </a:ext>
              </a:extLst>
            </p:cNvPr>
            <p:cNvGrpSpPr/>
            <p:nvPr/>
          </p:nvGrpSpPr>
          <p:grpSpPr>
            <a:xfrm>
              <a:off x="8803987" y="3374617"/>
              <a:ext cx="1204842" cy="48682"/>
              <a:chOff x="8803987" y="3374617"/>
              <a:chExt cx="1204842" cy="48682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497C1D6B-2324-AE46-3AA2-7A6465CF7C87}"/>
                  </a:ext>
                </a:extLst>
              </p:cNvPr>
              <p:cNvGrpSpPr/>
              <p:nvPr/>
            </p:nvGrpSpPr>
            <p:grpSpPr>
              <a:xfrm>
                <a:off x="8803987" y="3377562"/>
                <a:ext cx="1204842" cy="45737"/>
                <a:chOff x="9038643" y="3415318"/>
                <a:chExt cx="1204842" cy="45737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02435443-C362-D7D5-4698-2B0F7062DC99}"/>
                    </a:ext>
                  </a:extLst>
                </p:cNvPr>
                <p:cNvGrpSpPr/>
                <p:nvPr/>
              </p:nvGrpSpPr>
              <p:grpSpPr>
                <a:xfrm>
                  <a:off x="9136586" y="3415318"/>
                  <a:ext cx="1106899" cy="45737"/>
                  <a:chOff x="5977485" y="2803425"/>
                  <a:chExt cx="2061695" cy="72030"/>
                </a:xfrm>
                <a:solidFill>
                  <a:srgbClr val="3372DC"/>
                </a:solidFill>
              </p:grpSpPr>
              <p:sp>
                <p:nvSpPr>
                  <p:cNvPr id="71" name="Oval 70">
                    <a:extLst>
                      <a:ext uri="{FF2B5EF4-FFF2-40B4-BE49-F238E27FC236}">
                        <a16:creationId xmlns:a16="http://schemas.microsoft.com/office/drawing/2014/main" id="{8DFF6475-3CFA-3B7C-D618-761E84AA6CEF}"/>
                      </a:ext>
                    </a:extLst>
                  </p:cNvPr>
                  <p:cNvSpPr/>
                  <p:nvPr/>
                </p:nvSpPr>
                <p:spPr>
                  <a:xfrm>
                    <a:off x="7434718" y="2803444"/>
                    <a:ext cx="84532" cy="72002"/>
                  </a:xfrm>
                  <a:prstGeom prst="ellipse">
                    <a:avLst/>
                  </a:prstGeom>
                  <a:grpFill/>
                  <a:ln w="12700">
                    <a:solidFill>
                      <a:srgbClr val="3372D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72DC"/>
                      </a:solidFill>
                      <a:effectLst/>
                      <a:uLnTx/>
                      <a:uFillTx/>
                      <a:latin typeface="EdShed" pitchFamily="2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2" name="Oval 71">
                    <a:extLst>
                      <a:ext uri="{FF2B5EF4-FFF2-40B4-BE49-F238E27FC236}">
                        <a16:creationId xmlns:a16="http://schemas.microsoft.com/office/drawing/2014/main" id="{BA7E2587-DBC9-A682-8E76-6FADA7073753}"/>
                      </a:ext>
                    </a:extLst>
                  </p:cNvPr>
                  <p:cNvSpPr/>
                  <p:nvPr/>
                </p:nvSpPr>
                <p:spPr>
                  <a:xfrm>
                    <a:off x="5977485" y="2803425"/>
                    <a:ext cx="84532" cy="72000"/>
                  </a:xfrm>
                  <a:prstGeom prst="ellipse">
                    <a:avLst/>
                  </a:prstGeom>
                  <a:solidFill>
                    <a:srgbClr val="FF3760"/>
                  </a:solidFill>
                  <a:ln w="12700">
                    <a:solidFill>
                      <a:srgbClr val="FF37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72DC"/>
                      </a:solidFill>
                      <a:effectLst/>
                      <a:uLnTx/>
                      <a:uFillTx/>
                      <a:latin typeface="EdShed" pitchFamily="2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6" name="Oval 75">
                    <a:extLst>
                      <a:ext uri="{FF2B5EF4-FFF2-40B4-BE49-F238E27FC236}">
                        <a16:creationId xmlns:a16="http://schemas.microsoft.com/office/drawing/2014/main" id="{6924A5C7-98C9-8492-88B8-796D677C25FC}"/>
                      </a:ext>
                    </a:extLst>
                  </p:cNvPr>
                  <p:cNvSpPr/>
                  <p:nvPr/>
                </p:nvSpPr>
                <p:spPr>
                  <a:xfrm>
                    <a:off x="7186737" y="2803434"/>
                    <a:ext cx="84532" cy="72002"/>
                  </a:xfrm>
                  <a:prstGeom prst="ellipse">
                    <a:avLst/>
                  </a:prstGeom>
                  <a:grpFill/>
                  <a:ln w="12700">
                    <a:solidFill>
                      <a:srgbClr val="3372D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72DC"/>
                      </a:solidFill>
                      <a:effectLst/>
                      <a:uLnTx/>
                      <a:uFillTx/>
                      <a:latin typeface="EdShed" pitchFamily="2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7" name="Oval 76">
                    <a:extLst>
                      <a:ext uri="{FF2B5EF4-FFF2-40B4-BE49-F238E27FC236}">
                        <a16:creationId xmlns:a16="http://schemas.microsoft.com/office/drawing/2014/main" id="{BB6E5961-007C-409E-2E31-A61066F0CCAD}"/>
                      </a:ext>
                    </a:extLst>
                  </p:cNvPr>
                  <p:cNvSpPr/>
                  <p:nvPr/>
                </p:nvSpPr>
                <p:spPr>
                  <a:xfrm>
                    <a:off x="6397350" y="2803434"/>
                    <a:ext cx="84532" cy="72002"/>
                  </a:xfrm>
                  <a:prstGeom prst="ellipse">
                    <a:avLst/>
                  </a:prstGeom>
                  <a:grpFill/>
                  <a:ln w="12700">
                    <a:solidFill>
                      <a:srgbClr val="3372D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72DC"/>
                      </a:solidFill>
                      <a:effectLst/>
                      <a:uLnTx/>
                      <a:uFillTx/>
                      <a:latin typeface="EdShed" pitchFamily="2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id="{955DFC00-E5F6-0828-0DD0-18AC0C9211E9}"/>
                      </a:ext>
                    </a:extLst>
                  </p:cNvPr>
                  <p:cNvSpPr/>
                  <p:nvPr/>
                </p:nvSpPr>
                <p:spPr>
                  <a:xfrm>
                    <a:off x="7594545" y="2803453"/>
                    <a:ext cx="444635" cy="72002"/>
                  </a:xfrm>
                  <a:prstGeom prst="rect">
                    <a:avLst/>
                  </a:prstGeom>
                  <a:grpFill/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72DC"/>
                      </a:solidFill>
                      <a:effectLst/>
                      <a:uLnTx/>
                      <a:uFillTx/>
                      <a:latin typeface="EdShed" pitchFamily="2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0" name="Oval 79">
                    <a:extLst>
                      <a:ext uri="{FF2B5EF4-FFF2-40B4-BE49-F238E27FC236}">
                        <a16:creationId xmlns:a16="http://schemas.microsoft.com/office/drawing/2014/main" id="{D35F3E23-3D9B-F178-C123-13ADFBCDB059}"/>
                      </a:ext>
                    </a:extLst>
                  </p:cNvPr>
                  <p:cNvSpPr/>
                  <p:nvPr/>
                </p:nvSpPr>
                <p:spPr>
                  <a:xfrm>
                    <a:off x="6990947" y="2803434"/>
                    <a:ext cx="84532" cy="72002"/>
                  </a:xfrm>
                  <a:prstGeom prst="ellipse">
                    <a:avLst/>
                  </a:prstGeom>
                  <a:grpFill/>
                  <a:ln w="12700">
                    <a:solidFill>
                      <a:srgbClr val="3372D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72DC"/>
                      </a:solidFill>
                      <a:effectLst/>
                      <a:uLnTx/>
                      <a:uFillTx/>
                      <a:latin typeface="EdShed" pitchFamily="2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BE9B0985-1D5D-B04A-4C9A-A691CEE1BBB5}"/>
                    </a:ext>
                  </a:extLst>
                </p:cNvPr>
                <p:cNvSpPr/>
                <p:nvPr/>
              </p:nvSpPr>
              <p:spPr>
                <a:xfrm>
                  <a:off x="9038643" y="3415323"/>
                  <a:ext cx="45384" cy="45719"/>
                </a:xfrm>
                <a:prstGeom prst="ellipse">
                  <a:avLst/>
                </a:prstGeom>
                <a:solidFill>
                  <a:srgbClr val="FF3760"/>
                </a:solidFill>
                <a:ln w="12700">
                  <a:solidFill>
                    <a:srgbClr val="FF37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372DC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7DDE8ACF-81C3-65AA-0E50-F6415C1CE83C}"/>
                  </a:ext>
                </a:extLst>
              </p:cNvPr>
              <p:cNvSpPr/>
              <p:nvPr/>
            </p:nvSpPr>
            <p:spPr>
              <a:xfrm flipV="1">
                <a:off x="9227847" y="3374617"/>
                <a:ext cx="85326" cy="45719"/>
              </a:xfrm>
              <a:prstGeom prst="rect">
                <a:avLst/>
              </a:prstGeom>
              <a:solidFill>
                <a:srgbClr val="3372DC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3372DC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B49A464-BDD2-02F6-2137-E6299B41A89B}"/>
                  </a:ext>
                </a:extLst>
              </p:cNvPr>
              <p:cNvSpPr/>
              <p:nvPr/>
            </p:nvSpPr>
            <p:spPr>
              <a:xfrm flipV="1">
                <a:off x="8977022" y="3374617"/>
                <a:ext cx="85326" cy="45719"/>
              </a:xfrm>
              <a:prstGeom prst="rect">
                <a:avLst/>
              </a:prstGeom>
              <a:solidFill>
                <a:srgbClr val="3372DC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3372DC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7" name="Block Arc 36">
              <a:extLst>
                <a:ext uri="{FF2B5EF4-FFF2-40B4-BE49-F238E27FC236}">
                  <a16:creationId xmlns:a16="http://schemas.microsoft.com/office/drawing/2014/main" id="{15E8F774-E7CD-6C19-C1FF-92BB7FF2AFA4}"/>
                </a:ext>
              </a:extLst>
            </p:cNvPr>
            <p:cNvSpPr/>
            <p:nvPr/>
          </p:nvSpPr>
          <p:spPr>
            <a:xfrm rot="10800000">
              <a:off x="9012919" y="3296596"/>
              <a:ext cx="264532" cy="211062"/>
            </a:xfrm>
            <a:prstGeom prst="blockArc">
              <a:avLst>
                <a:gd name="adj1" fmla="val 10800000"/>
                <a:gd name="adj2" fmla="val 21533746"/>
                <a:gd name="adj3" fmla="val 7323"/>
              </a:avLst>
            </a:prstGeom>
            <a:ln w="9525">
              <a:solidFill>
                <a:srgbClr val="3372D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FE05051-3F33-10AD-DC36-259283F954C9}"/>
              </a:ext>
            </a:extLst>
          </p:cNvPr>
          <p:cNvGrpSpPr/>
          <p:nvPr/>
        </p:nvGrpSpPr>
        <p:grpSpPr>
          <a:xfrm>
            <a:off x="8834729" y="3813213"/>
            <a:ext cx="1260294" cy="49063"/>
            <a:chOff x="8774890" y="3813213"/>
            <a:chExt cx="1260294" cy="49063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A695EDD1-9C63-1B52-8912-A55667676924}"/>
                </a:ext>
              </a:extLst>
            </p:cNvPr>
            <p:cNvGrpSpPr/>
            <p:nvPr/>
          </p:nvGrpSpPr>
          <p:grpSpPr>
            <a:xfrm>
              <a:off x="8774890" y="3816388"/>
              <a:ext cx="961832" cy="45888"/>
              <a:chOff x="8932601" y="3859477"/>
              <a:chExt cx="961832" cy="45888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DD9D4835-A23B-5117-22B8-66327E58B78E}"/>
                  </a:ext>
                </a:extLst>
              </p:cNvPr>
              <p:cNvGrpSpPr/>
              <p:nvPr/>
            </p:nvGrpSpPr>
            <p:grpSpPr>
              <a:xfrm>
                <a:off x="8932601" y="3859477"/>
                <a:ext cx="961832" cy="45888"/>
                <a:chOff x="4999984" y="2862517"/>
                <a:chExt cx="1791496" cy="72267"/>
              </a:xfrm>
              <a:solidFill>
                <a:srgbClr val="3372DC"/>
              </a:solidFill>
            </p:grpSpPr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774FFC86-270A-E278-A6B6-1FC5B0CC37C9}"/>
                    </a:ext>
                  </a:extLst>
                </p:cNvPr>
                <p:cNvSpPr/>
                <p:nvPr/>
              </p:nvSpPr>
              <p:spPr>
                <a:xfrm>
                  <a:off x="5228443" y="2862517"/>
                  <a:ext cx="84532" cy="71999"/>
                </a:xfrm>
                <a:prstGeom prst="ellipse">
                  <a:avLst/>
                </a:prstGeom>
                <a:grpFill/>
                <a:ln w="12700">
                  <a:solidFill>
                    <a:srgbClr val="3372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372DC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381A97A2-8B38-5EA8-E533-B3AB9CDA19B7}"/>
                    </a:ext>
                  </a:extLst>
                </p:cNvPr>
                <p:cNvSpPr/>
                <p:nvPr/>
              </p:nvSpPr>
              <p:spPr>
                <a:xfrm>
                  <a:off x="6188002" y="2862775"/>
                  <a:ext cx="603478" cy="72001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372DC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DAFAE086-1063-89F2-A9EB-FD73F46BF77F}"/>
                    </a:ext>
                  </a:extLst>
                </p:cNvPr>
                <p:cNvSpPr/>
                <p:nvPr/>
              </p:nvSpPr>
              <p:spPr>
                <a:xfrm>
                  <a:off x="4999984" y="2862785"/>
                  <a:ext cx="84532" cy="71999"/>
                </a:xfrm>
                <a:prstGeom prst="ellipse">
                  <a:avLst/>
                </a:prstGeom>
                <a:grpFill/>
                <a:ln w="12700">
                  <a:solidFill>
                    <a:srgbClr val="3372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372DC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6B09849A-F95E-27B5-3D1E-37684006CB65}"/>
                    </a:ext>
                  </a:extLst>
                </p:cNvPr>
                <p:cNvSpPr/>
                <p:nvPr/>
              </p:nvSpPr>
              <p:spPr>
                <a:xfrm>
                  <a:off x="5565430" y="2862785"/>
                  <a:ext cx="84532" cy="71999"/>
                </a:xfrm>
                <a:prstGeom prst="ellipse">
                  <a:avLst/>
                </a:prstGeom>
                <a:solidFill>
                  <a:srgbClr val="FF3760"/>
                </a:solidFill>
                <a:ln w="12700">
                  <a:solidFill>
                    <a:srgbClr val="FF37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372DC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F2CC1BA5-008B-BD24-6DA0-D78DFAF29F82}"/>
                    </a:ext>
                  </a:extLst>
                </p:cNvPr>
                <p:cNvSpPr/>
                <p:nvPr/>
              </p:nvSpPr>
              <p:spPr>
                <a:xfrm>
                  <a:off x="5406244" y="2862785"/>
                  <a:ext cx="84532" cy="71999"/>
                </a:xfrm>
                <a:prstGeom prst="ellipse">
                  <a:avLst/>
                </a:prstGeom>
                <a:solidFill>
                  <a:srgbClr val="FF3760"/>
                </a:solidFill>
                <a:ln w="12700">
                  <a:solidFill>
                    <a:srgbClr val="FF37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372DC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529165C8-ED4A-88DC-7C54-E140DBFFD09F}"/>
                  </a:ext>
                </a:extLst>
              </p:cNvPr>
              <p:cNvSpPr/>
              <p:nvPr/>
            </p:nvSpPr>
            <p:spPr>
              <a:xfrm>
                <a:off x="9465207" y="3859626"/>
                <a:ext cx="45384" cy="45718"/>
              </a:xfrm>
              <a:prstGeom prst="ellipse">
                <a:avLst/>
              </a:prstGeom>
              <a:solidFill>
                <a:srgbClr val="3372DC"/>
              </a:solidFill>
              <a:ln w="12700">
                <a:solidFill>
                  <a:srgbClr val="3372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3372DC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811B797-69A5-9BA4-BC60-F10EE845CBB9}"/>
                </a:ext>
              </a:extLst>
            </p:cNvPr>
            <p:cNvSpPr/>
            <p:nvPr/>
          </p:nvSpPr>
          <p:spPr>
            <a:xfrm>
              <a:off x="9872520" y="3813213"/>
              <a:ext cx="45384" cy="45718"/>
            </a:xfrm>
            <a:prstGeom prst="ellipse">
              <a:avLst/>
            </a:prstGeom>
            <a:solidFill>
              <a:srgbClr val="3372DC"/>
            </a:solidFill>
            <a:ln w="127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3372DC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91E3B4FE-3D23-E556-8D59-34227F94F110}"/>
                </a:ext>
              </a:extLst>
            </p:cNvPr>
            <p:cNvSpPr/>
            <p:nvPr/>
          </p:nvSpPr>
          <p:spPr>
            <a:xfrm>
              <a:off x="9767475" y="3813383"/>
              <a:ext cx="45384" cy="45718"/>
            </a:xfrm>
            <a:prstGeom prst="ellipse">
              <a:avLst/>
            </a:prstGeom>
            <a:solidFill>
              <a:srgbClr val="3372DC"/>
            </a:solidFill>
            <a:ln w="127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3372DC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569C486-9463-CAE8-966D-56C1D85C0C42}"/>
                </a:ext>
              </a:extLst>
            </p:cNvPr>
            <p:cNvSpPr/>
            <p:nvPr/>
          </p:nvSpPr>
          <p:spPr>
            <a:xfrm>
              <a:off x="9989800" y="3813383"/>
              <a:ext cx="45384" cy="45718"/>
            </a:xfrm>
            <a:prstGeom prst="ellipse">
              <a:avLst/>
            </a:prstGeom>
            <a:solidFill>
              <a:srgbClr val="3372DC"/>
            </a:solidFill>
            <a:ln w="127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3372DC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81CDA2B-4F50-BA29-E765-FCC4B986F891}"/>
              </a:ext>
            </a:extLst>
          </p:cNvPr>
          <p:cNvGrpSpPr/>
          <p:nvPr/>
        </p:nvGrpSpPr>
        <p:grpSpPr>
          <a:xfrm>
            <a:off x="8755884" y="4254656"/>
            <a:ext cx="1448567" cy="45748"/>
            <a:chOff x="8668883" y="4317597"/>
            <a:chExt cx="1448567" cy="45748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57F46475-7606-86CB-7C25-E0F8BD46CAE0}"/>
                </a:ext>
              </a:extLst>
            </p:cNvPr>
            <p:cNvGrpSpPr/>
            <p:nvPr/>
          </p:nvGrpSpPr>
          <p:grpSpPr>
            <a:xfrm>
              <a:off x="8668883" y="4317597"/>
              <a:ext cx="1448567" cy="45748"/>
              <a:chOff x="8668883" y="4317597"/>
              <a:chExt cx="1448567" cy="45748"/>
            </a:xfrm>
          </p:grpSpPr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87B25880-2246-A088-1B4E-D8998A080F12}"/>
                  </a:ext>
                </a:extLst>
              </p:cNvPr>
              <p:cNvGrpSpPr/>
              <p:nvPr/>
            </p:nvGrpSpPr>
            <p:grpSpPr>
              <a:xfrm>
                <a:off x="8668883" y="4317604"/>
                <a:ext cx="1448567" cy="45741"/>
                <a:chOff x="5966003" y="2842841"/>
                <a:chExt cx="2698088" cy="72036"/>
              </a:xfrm>
              <a:solidFill>
                <a:srgbClr val="3372DC"/>
              </a:solidFill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C21EE52E-4802-6FD6-CC7B-206138985ADD}"/>
                    </a:ext>
                  </a:extLst>
                </p:cNvPr>
                <p:cNvSpPr/>
                <p:nvPr/>
              </p:nvSpPr>
              <p:spPr>
                <a:xfrm>
                  <a:off x="7040059" y="2842876"/>
                  <a:ext cx="84532" cy="72001"/>
                </a:xfrm>
                <a:prstGeom prst="ellipse">
                  <a:avLst/>
                </a:prstGeom>
                <a:grpFill/>
                <a:ln w="12700">
                  <a:solidFill>
                    <a:srgbClr val="3372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372DC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E12FEE7A-245F-3ACC-D95A-CFF0D30DB983}"/>
                    </a:ext>
                  </a:extLst>
                </p:cNvPr>
                <p:cNvSpPr/>
                <p:nvPr/>
              </p:nvSpPr>
              <p:spPr>
                <a:xfrm>
                  <a:off x="5966003" y="2842841"/>
                  <a:ext cx="84532" cy="72001"/>
                </a:xfrm>
                <a:prstGeom prst="ellipse">
                  <a:avLst/>
                </a:prstGeom>
                <a:grpFill/>
                <a:ln w="12700">
                  <a:solidFill>
                    <a:srgbClr val="3372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372DC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24BB428D-3B2D-3103-F517-C9E17F369A21}"/>
                    </a:ext>
                  </a:extLst>
                </p:cNvPr>
                <p:cNvSpPr/>
                <p:nvPr/>
              </p:nvSpPr>
              <p:spPr>
                <a:xfrm>
                  <a:off x="6851492" y="2842861"/>
                  <a:ext cx="84532" cy="72001"/>
                </a:xfrm>
                <a:prstGeom prst="ellipse">
                  <a:avLst/>
                </a:prstGeom>
                <a:grpFill/>
                <a:ln w="12700">
                  <a:solidFill>
                    <a:srgbClr val="3372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372DC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Oval 110">
                  <a:extLst>
                    <a:ext uri="{FF2B5EF4-FFF2-40B4-BE49-F238E27FC236}">
                      <a16:creationId xmlns:a16="http://schemas.microsoft.com/office/drawing/2014/main" id="{EEC2D898-E13D-C979-DFA3-5BCE835F455C}"/>
                    </a:ext>
                  </a:extLst>
                </p:cNvPr>
                <p:cNvSpPr/>
                <p:nvPr/>
              </p:nvSpPr>
              <p:spPr>
                <a:xfrm>
                  <a:off x="6212232" y="2842861"/>
                  <a:ext cx="84532" cy="72005"/>
                </a:xfrm>
                <a:prstGeom prst="ellipse">
                  <a:avLst/>
                </a:prstGeom>
                <a:grpFill/>
                <a:ln w="12700">
                  <a:solidFill>
                    <a:srgbClr val="3372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372DC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C369C9BC-A79E-D2C3-F629-BE1083B6569C}"/>
                    </a:ext>
                  </a:extLst>
                </p:cNvPr>
                <p:cNvSpPr/>
                <p:nvPr/>
              </p:nvSpPr>
              <p:spPr>
                <a:xfrm>
                  <a:off x="8262211" y="2842858"/>
                  <a:ext cx="401880" cy="72001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372DC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45F8DD64-2CDA-9AAB-8192-976B9816ACD6}"/>
                    </a:ext>
                  </a:extLst>
                </p:cNvPr>
                <p:cNvSpPr/>
                <p:nvPr/>
              </p:nvSpPr>
              <p:spPr>
                <a:xfrm>
                  <a:off x="6460765" y="2842860"/>
                  <a:ext cx="84532" cy="72005"/>
                </a:xfrm>
                <a:prstGeom prst="ellipse">
                  <a:avLst/>
                </a:prstGeom>
                <a:grpFill/>
                <a:ln w="12700">
                  <a:solidFill>
                    <a:srgbClr val="3372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372DC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E7CAA7A-8BA7-3414-D1B9-0EC836B19D91}"/>
                  </a:ext>
                </a:extLst>
              </p:cNvPr>
              <p:cNvSpPr/>
              <p:nvPr/>
            </p:nvSpPr>
            <p:spPr>
              <a:xfrm>
                <a:off x="9402624" y="4317598"/>
                <a:ext cx="45384" cy="45719"/>
              </a:xfrm>
              <a:prstGeom prst="ellipse">
                <a:avLst/>
              </a:prstGeom>
              <a:solidFill>
                <a:srgbClr val="FF3760"/>
              </a:solidFill>
              <a:ln w="12700">
                <a:solidFill>
                  <a:srgbClr val="FF3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3372DC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DA866EBC-2556-D7C0-68A8-E9F279AA1072}"/>
                  </a:ext>
                </a:extLst>
              </p:cNvPr>
              <p:cNvSpPr/>
              <p:nvPr/>
            </p:nvSpPr>
            <p:spPr>
              <a:xfrm>
                <a:off x="9582321" y="4317597"/>
                <a:ext cx="45384" cy="45720"/>
              </a:xfrm>
              <a:prstGeom prst="ellipse">
                <a:avLst/>
              </a:prstGeom>
              <a:solidFill>
                <a:srgbClr val="FF3760"/>
              </a:solidFill>
              <a:ln w="12700">
                <a:solidFill>
                  <a:srgbClr val="FF3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3372DC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20A2DE3-0B81-71BE-F720-799B76331D2D}"/>
                </a:ext>
              </a:extLst>
            </p:cNvPr>
            <p:cNvSpPr/>
            <p:nvPr/>
          </p:nvSpPr>
          <p:spPr>
            <a:xfrm>
              <a:off x="9681954" y="4317598"/>
              <a:ext cx="180000" cy="45719"/>
            </a:xfrm>
            <a:prstGeom prst="rect">
              <a:avLst/>
            </a:prstGeom>
            <a:solidFill>
              <a:srgbClr val="3372D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3372DC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66C3E18-490D-B852-2456-159522D2C838}"/>
              </a:ext>
            </a:extLst>
          </p:cNvPr>
          <p:cNvGrpSpPr/>
          <p:nvPr/>
        </p:nvGrpSpPr>
        <p:grpSpPr>
          <a:xfrm>
            <a:off x="9030640" y="4692761"/>
            <a:ext cx="861026" cy="48824"/>
            <a:chOff x="9214666" y="4317622"/>
            <a:chExt cx="880926" cy="48824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9DF8DFD4-B9A8-BDFF-A14C-D1538F858D3B}"/>
                </a:ext>
              </a:extLst>
            </p:cNvPr>
            <p:cNvGrpSpPr/>
            <p:nvPr/>
          </p:nvGrpSpPr>
          <p:grpSpPr>
            <a:xfrm>
              <a:off x="9214666" y="4317622"/>
              <a:ext cx="880926" cy="48824"/>
              <a:chOff x="6982572" y="2842858"/>
              <a:chExt cx="1640804" cy="76891"/>
            </a:xfrm>
            <a:solidFill>
              <a:srgbClr val="3372DC"/>
            </a:solidFill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5E06877C-24FF-8F69-B7CF-9E617984CD93}"/>
                  </a:ext>
                </a:extLst>
              </p:cNvPr>
              <p:cNvSpPr/>
              <p:nvPr/>
            </p:nvSpPr>
            <p:spPr>
              <a:xfrm>
                <a:off x="7594730" y="2847748"/>
                <a:ext cx="84532" cy="72001"/>
              </a:xfrm>
              <a:prstGeom prst="ellipse">
                <a:avLst/>
              </a:prstGeom>
              <a:grpFill/>
              <a:ln w="12700">
                <a:solidFill>
                  <a:srgbClr val="3372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3372DC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5DBF158B-5B36-7216-0C97-3F95892BF750}"/>
                  </a:ext>
                </a:extLst>
              </p:cNvPr>
              <p:cNvSpPr/>
              <p:nvPr/>
            </p:nvSpPr>
            <p:spPr>
              <a:xfrm>
                <a:off x="7148586" y="2842861"/>
                <a:ext cx="84532" cy="72003"/>
              </a:xfrm>
              <a:prstGeom prst="ellipse">
                <a:avLst/>
              </a:prstGeom>
              <a:grpFill/>
              <a:ln w="12700">
                <a:solidFill>
                  <a:srgbClr val="3372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3372DC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10318897-FE33-618B-E3A0-AF5E20EC876C}"/>
                  </a:ext>
                </a:extLst>
              </p:cNvPr>
              <p:cNvSpPr/>
              <p:nvPr/>
            </p:nvSpPr>
            <p:spPr>
              <a:xfrm>
                <a:off x="8280361" y="2842858"/>
                <a:ext cx="343015" cy="72001"/>
              </a:xfrm>
              <a:prstGeom prst="rect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3372DC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2A65024B-4402-B42F-3E85-7207271D6C3F}"/>
                  </a:ext>
                </a:extLst>
              </p:cNvPr>
              <p:cNvSpPr/>
              <p:nvPr/>
            </p:nvSpPr>
            <p:spPr>
              <a:xfrm>
                <a:off x="6982572" y="2842860"/>
                <a:ext cx="84532" cy="72004"/>
              </a:xfrm>
              <a:prstGeom prst="ellipse">
                <a:avLst/>
              </a:prstGeom>
              <a:grpFill/>
              <a:ln w="12700">
                <a:solidFill>
                  <a:srgbClr val="3372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3372DC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58081867-0073-3078-BB76-81E8DA494C2F}"/>
                </a:ext>
              </a:extLst>
            </p:cNvPr>
            <p:cNvSpPr/>
            <p:nvPr/>
          </p:nvSpPr>
          <p:spPr>
            <a:xfrm>
              <a:off x="9671691" y="4320692"/>
              <a:ext cx="45384" cy="45719"/>
            </a:xfrm>
            <a:prstGeom prst="ellipse">
              <a:avLst/>
            </a:prstGeom>
            <a:solidFill>
              <a:srgbClr val="3372DC"/>
            </a:solidFill>
            <a:ln w="127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3372DC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205FDB2F-7998-5116-5CEB-F9D68A8DF134}"/>
                </a:ext>
              </a:extLst>
            </p:cNvPr>
            <p:cNvSpPr/>
            <p:nvPr/>
          </p:nvSpPr>
          <p:spPr>
            <a:xfrm>
              <a:off x="9809857" y="4319228"/>
              <a:ext cx="45384" cy="45720"/>
            </a:xfrm>
            <a:prstGeom prst="ellipse">
              <a:avLst/>
            </a:prstGeom>
            <a:solidFill>
              <a:srgbClr val="3372DC"/>
            </a:solidFill>
            <a:ln w="127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3372DC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F40FF656-6622-BCC0-91F2-220EAF9B9243}"/>
              </a:ext>
            </a:extLst>
          </p:cNvPr>
          <p:cNvGrpSpPr/>
          <p:nvPr/>
        </p:nvGrpSpPr>
        <p:grpSpPr>
          <a:xfrm>
            <a:off x="8744198" y="5151675"/>
            <a:ext cx="1447646" cy="45730"/>
            <a:chOff x="8569895" y="5244203"/>
            <a:chExt cx="1447646" cy="45730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E7220C83-440A-6A57-7C65-E96B88D8F747}"/>
                </a:ext>
              </a:extLst>
            </p:cNvPr>
            <p:cNvGrpSpPr/>
            <p:nvPr/>
          </p:nvGrpSpPr>
          <p:grpSpPr>
            <a:xfrm>
              <a:off x="8569895" y="5244203"/>
              <a:ext cx="805311" cy="45729"/>
              <a:chOff x="8865627" y="5213644"/>
              <a:chExt cx="805311" cy="45729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930B44B9-EC5C-2C2E-955B-4B904A677B56}"/>
                  </a:ext>
                </a:extLst>
              </p:cNvPr>
              <p:cNvGrpSpPr/>
              <p:nvPr/>
            </p:nvGrpSpPr>
            <p:grpSpPr>
              <a:xfrm>
                <a:off x="8865627" y="5213644"/>
                <a:ext cx="597666" cy="45729"/>
                <a:chOff x="7585029" y="5232697"/>
                <a:chExt cx="597666" cy="45729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0ABE9E58-9C62-D326-68EC-787B1EB283C0}"/>
                    </a:ext>
                  </a:extLst>
                </p:cNvPr>
                <p:cNvGrpSpPr/>
                <p:nvPr/>
              </p:nvGrpSpPr>
              <p:grpSpPr>
                <a:xfrm>
                  <a:off x="7585029" y="5232697"/>
                  <a:ext cx="597666" cy="45729"/>
                  <a:chOff x="5203303" y="2934956"/>
                  <a:chExt cx="1113211" cy="72019"/>
                </a:xfrm>
                <a:solidFill>
                  <a:srgbClr val="3372DC"/>
                </a:solidFill>
              </p:grpSpPr>
              <p:sp>
                <p:nvSpPr>
                  <p:cNvPr id="46" name="Oval 45">
                    <a:extLst>
                      <a:ext uri="{FF2B5EF4-FFF2-40B4-BE49-F238E27FC236}">
                        <a16:creationId xmlns:a16="http://schemas.microsoft.com/office/drawing/2014/main" id="{BDBB8DAD-2314-7482-9212-1DFF4CA51673}"/>
                      </a:ext>
                    </a:extLst>
                  </p:cNvPr>
                  <p:cNvSpPr/>
                  <p:nvPr/>
                </p:nvSpPr>
                <p:spPr>
                  <a:xfrm>
                    <a:off x="5203303" y="2934956"/>
                    <a:ext cx="84532" cy="72002"/>
                  </a:xfrm>
                  <a:prstGeom prst="ellipse">
                    <a:avLst/>
                  </a:prstGeom>
                  <a:grpFill/>
                  <a:ln w="12700">
                    <a:solidFill>
                      <a:srgbClr val="3372D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72DC"/>
                      </a:solidFill>
                      <a:effectLst/>
                      <a:uLnTx/>
                      <a:uFillTx/>
                      <a:latin typeface="EdShed" pitchFamily="2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" name="Oval 46">
                    <a:extLst>
                      <a:ext uri="{FF2B5EF4-FFF2-40B4-BE49-F238E27FC236}">
                        <a16:creationId xmlns:a16="http://schemas.microsoft.com/office/drawing/2014/main" id="{EB9FDF38-4E07-8312-E132-442C0E0AD8A6}"/>
                      </a:ext>
                    </a:extLst>
                  </p:cNvPr>
                  <p:cNvSpPr/>
                  <p:nvPr/>
                </p:nvSpPr>
                <p:spPr>
                  <a:xfrm>
                    <a:off x="5499214" y="2934956"/>
                    <a:ext cx="84532" cy="72002"/>
                  </a:xfrm>
                  <a:prstGeom prst="ellipse">
                    <a:avLst/>
                  </a:prstGeom>
                  <a:solidFill>
                    <a:srgbClr val="FF3760"/>
                  </a:solidFill>
                  <a:ln w="12700">
                    <a:solidFill>
                      <a:srgbClr val="FF37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72DC"/>
                      </a:solidFill>
                      <a:effectLst/>
                      <a:uLnTx/>
                      <a:uFillTx/>
                      <a:latin typeface="EdShed" pitchFamily="2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1" name="Oval 50">
                    <a:extLst>
                      <a:ext uri="{FF2B5EF4-FFF2-40B4-BE49-F238E27FC236}">
                        <a16:creationId xmlns:a16="http://schemas.microsoft.com/office/drawing/2014/main" id="{30F8BE56-B5C1-9ED8-3929-B843B69FD437}"/>
                      </a:ext>
                    </a:extLst>
                  </p:cNvPr>
                  <p:cNvSpPr/>
                  <p:nvPr/>
                </p:nvSpPr>
                <p:spPr>
                  <a:xfrm>
                    <a:off x="6231982" y="2934972"/>
                    <a:ext cx="84532" cy="72003"/>
                  </a:xfrm>
                  <a:prstGeom prst="ellipse">
                    <a:avLst/>
                  </a:prstGeom>
                  <a:grpFill/>
                  <a:ln w="12700">
                    <a:solidFill>
                      <a:srgbClr val="3372D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72DC"/>
                      </a:solidFill>
                      <a:effectLst/>
                      <a:uLnTx/>
                      <a:uFillTx/>
                      <a:latin typeface="EdShed" pitchFamily="2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E094B7FF-BEFA-E74A-F0A6-21BB31FFA9B8}"/>
                    </a:ext>
                  </a:extLst>
                </p:cNvPr>
                <p:cNvSpPr/>
                <p:nvPr/>
              </p:nvSpPr>
              <p:spPr>
                <a:xfrm>
                  <a:off x="8027877" y="5232708"/>
                  <a:ext cx="45384" cy="45718"/>
                </a:xfrm>
                <a:prstGeom prst="ellipse">
                  <a:avLst/>
                </a:prstGeom>
                <a:solidFill>
                  <a:srgbClr val="FF3760"/>
                </a:solidFill>
                <a:ln w="12700">
                  <a:solidFill>
                    <a:srgbClr val="FF37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372DC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DE4CF242-28A2-65E5-2B8B-7AD5B8EC1F1D}"/>
                    </a:ext>
                  </a:extLst>
                </p:cNvPr>
                <p:cNvSpPr/>
                <p:nvPr/>
              </p:nvSpPr>
              <p:spPr>
                <a:xfrm>
                  <a:off x="7911608" y="5232708"/>
                  <a:ext cx="45384" cy="45718"/>
                </a:xfrm>
                <a:prstGeom prst="ellipse">
                  <a:avLst/>
                </a:prstGeom>
                <a:solidFill>
                  <a:srgbClr val="FF3760"/>
                </a:solidFill>
                <a:ln w="12700">
                  <a:solidFill>
                    <a:srgbClr val="FF37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372DC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33371EFE-44ED-52F4-361B-EED0AF2F961C}"/>
                  </a:ext>
                </a:extLst>
              </p:cNvPr>
              <p:cNvSpPr/>
              <p:nvPr/>
            </p:nvSpPr>
            <p:spPr>
              <a:xfrm>
                <a:off x="9625554" y="5213655"/>
                <a:ext cx="45384" cy="45718"/>
              </a:xfrm>
              <a:prstGeom prst="ellipse">
                <a:avLst/>
              </a:prstGeom>
              <a:solidFill>
                <a:srgbClr val="3372DC"/>
              </a:solidFill>
              <a:ln w="12700">
                <a:solidFill>
                  <a:srgbClr val="3372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3372DC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8748972-9141-F6FC-04E7-33A33C6D39E6}"/>
                </a:ext>
              </a:extLst>
            </p:cNvPr>
            <p:cNvSpPr/>
            <p:nvPr/>
          </p:nvSpPr>
          <p:spPr>
            <a:xfrm>
              <a:off x="9457595" y="5244214"/>
              <a:ext cx="45384" cy="45719"/>
            </a:xfrm>
            <a:prstGeom prst="ellipse">
              <a:avLst/>
            </a:prstGeom>
            <a:solidFill>
              <a:srgbClr val="3372DC"/>
            </a:solidFill>
            <a:ln w="127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3372DC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3C31A4BE-5150-619E-F5F9-942A784DF637}"/>
                </a:ext>
              </a:extLst>
            </p:cNvPr>
            <p:cNvSpPr/>
            <p:nvPr/>
          </p:nvSpPr>
          <p:spPr>
            <a:xfrm>
              <a:off x="9848735" y="5244213"/>
              <a:ext cx="45384" cy="45720"/>
            </a:xfrm>
            <a:prstGeom prst="ellipse">
              <a:avLst/>
            </a:prstGeom>
            <a:solidFill>
              <a:srgbClr val="3372DC"/>
            </a:solidFill>
            <a:ln w="127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3372DC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F15EA7C5-E265-BF98-7750-4D0E54E73460}"/>
                </a:ext>
              </a:extLst>
            </p:cNvPr>
            <p:cNvSpPr/>
            <p:nvPr/>
          </p:nvSpPr>
          <p:spPr>
            <a:xfrm>
              <a:off x="9585052" y="5244214"/>
              <a:ext cx="45384" cy="45719"/>
            </a:xfrm>
            <a:prstGeom prst="ellipse">
              <a:avLst/>
            </a:prstGeom>
            <a:solidFill>
              <a:srgbClr val="FF3760"/>
            </a:solidFill>
            <a:ln w="12700">
              <a:solidFill>
                <a:srgbClr val="FF37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3372DC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2F84BF8D-02DF-6EC9-0E6C-87414F423D2D}"/>
                </a:ext>
              </a:extLst>
            </p:cNvPr>
            <p:cNvSpPr/>
            <p:nvPr/>
          </p:nvSpPr>
          <p:spPr>
            <a:xfrm>
              <a:off x="9725313" y="5244213"/>
              <a:ext cx="45384" cy="45720"/>
            </a:xfrm>
            <a:prstGeom prst="ellipse">
              <a:avLst/>
            </a:prstGeom>
            <a:solidFill>
              <a:srgbClr val="FF3760"/>
            </a:solidFill>
            <a:ln w="12700">
              <a:solidFill>
                <a:srgbClr val="FF37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3372DC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2D6594F3-59A7-C382-EAC0-CF56FAE0B486}"/>
                </a:ext>
              </a:extLst>
            </p:cNvPr>
            <p:cNvSpPr/>
            <p:nvPr/>
          </p:nvSpPr>
          <p:spPr>
            <a:xfrm>
              <a:off x="9972157" y="5244213"/>
              <a:ext cx="45384" cy="45720"/>
            </a:xfrm>
            <a:prstGeom prst="ellipse">
              <a:avLst/>
            </a:prstGeom>
            <a:solidFill>
              <a:srgbClr val="3372DC"/>
            </a:solidFill>
            <a:ln w="127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3372DC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695AD82D-D9EE-423F-DEF3-C7EA942B18EA}"/>
              </a:ext>
            </a:extLst>
          </p:cNvPr>
          <p:cNvGrpSpPr/>
          <p:nvPr/>
        </p:nvGrpSpPr>
        <p:grpSpPr>
          <a:xfrm>
            <a:off x="8962037" y="6021766"/>
            <a:ext cx="997040" cy="45727"/>
            <a:chOff x="8907973" y="6130044"/>
            <a:chExt cx="997040" cy="45727"/>
          </a:xfrm>
        </p:grpSpPr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6F304357-7385-D18C-A8C3-EB7E6D17F06F}"/>
                </a:ext>
              </a:extLst>
            </p:cNvPr>
            <p:cNvGrpSpPr/>
            <p:nvPr/>
          </p:nvGrpSpPr>
          <p:grpSpPr>
            <a:xfrm>
              <a:off x="8907973" y="6130044"/>
              <a:ext cx="737936" cy="45727"/>
              <a:chOff x="9027815" y="5218413"/>
              <a:chExt cx="737936" cy="45727"/>
            </a:xfrm>
          </p:grpSpPr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F32BC744-A358-5C0B-9F42-C6C8399BAF46}"/>
                  </a:ext>
                </a:extLst>
              </p:cNvPr>
              <p:cNvGrpSpPr/>
              <p:nvPr/>
            </p:nvGrpSpPr>
            <p:grpSpPr>
              <a:xfrm>
                <a:off x="9027815" y="5218414"/>
                <a:ext cx="737936" cy="45726"/>
                <a:chOff x="5505370" y="2942457"/>
                <a:chExt cx="1374471" cy="72014"/>
              </a:xfrm>
              <a:solidFill>
                <a:srgbClr val="3372DC"/>
              </a:solidFill>
            </p:grpSpPr>
            <p:sp>
              <p:nvSpPr>
                <p:cNvPr id="147" name="Oval 146">
                  <a:extLst>
                    <a:ext uri="{FF2B5EF4-FFF2-40B4-BE49-F238E27FC236}">
                      <a16:creationId xmlns:a16="http://schemas.microsoft.com/office/drawing/2014/main" id="{EE901D16-E2B9-AA77-0722-9CA24EB21D7D}"/>
                    </a:ext>
                  </a:extLst>
                </p:cNvPr>
                <p:cNvSpPr/>
                <p:nvPr/>
              </p:nvSpPr>
              <p:spPr>
                <a:xfrm>
                  <a:off x="5505370" y="2942457"/>
                  <a:ext cx="84532" cy="72001"/>
                </a:xfrm>
                <a:prstGeom prst="ellipse">
                  <a:avLst/>
                </a:prstGeom>
                <a:grpFill/>
                <a:ln w="12700">
                  <a:solidFill>
                    <a:srgbClr val="3372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372DC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5B20AECE-11F0-17E9-A6D3-57E4EA20624F}"/>
                    </a:ext>
                  </a:extLst>
                </p:cNvPr>
                <p:cNvSpPr/>
                <p:nvPr/>
              </p:nvSpPr>
              <p:spPr>
                <a:xfrm>
                  <a:off x="5627979" y="2942468"/>
                  <a:ext cx="84532" cy="72001"/>
                </a:xfrm>
                <a:prstGeom prst="ellipse">
                  <a:avLst/>
                </a:prstGeom>
                <a:grpFill/>
                <a:ln w="12700">
                  <a:solidFill>
                    <a:srgbClr val="3372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372DC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9" name="Oval 148">
                  <a:extLst>
                    <a:ext uri="{FF2B5EF4-FFF2-40B4-BE49-F238E27FC236}">
                      <a16:creationId xmlns:a16="http://schemas.microsoft.com/office/drawing/2014/main" id="{67E9ABF2-6F99-486F-AFAF-DD74B98E2BDB}"/>
                    </a:ext>
                  </a:extLst>
                </p:cNvPr>
                <p:cNvSpPr/>
                <p:nvPr/>
              </p:nvSpPr>
              <p:spPr>
                <a:xfrm>
                  <a:off x="6795309" y="2942468"/>
                  <a:ext cx="84532" cy="72003"/>
                </a:xfrm>
                <a:prstGeom prst="ellipse">
                  <a:avLst/>
                </a:prstGeom>
                <a:grpFill/>
                <a:ln w="12700">
                  <a:solidFill>
                    <a:srgbClr val="3372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372DC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CDC344B2-E791-BC81-823B-FE47A727BF8B}"/>
                  </a:ext>
                </a:extLst>
              </p:cNvPr>
              <p:cNvSpPr/>
              <p:nvPr/>
            </p:nvSpPr>
            <p:spPr>
              <a:xfrm>
                <a:off x="9156371" y="5218413"/>
                <a:ext cx="123909" cy="45719"/>
              </a:xfrm>
              <a:prstGeom prst="rect">
                <a:avLst/>
              </a:prstGeom>
              <a:solidFill>
                <a:srgbClr val="3372DC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3372DC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CDDFD5B1-4837-973A-FF53-1353E9096A3D}"/>
                  </a:ext>
                </a:extLst>
              </p:cNvPr>
              <p:cNvSpPr/>
              <p:nvPr/>
            </p:nvSpPr>
            <p:spPr>
              <a:xfrm>
                <a:off x="9613299" y="5218414"/>
                <a:ext cx="45384" cy="45718"/>
              </a:xfrm>
              <a:prstGeom prst="ellipse">
                <a:avLst/>
              </a:prstGeom>
              <a:solidFill>
                <a:srgbClr val="3372DC"/>
              </a:solidFill>
              <a:ln w="12700">
                <a:solidFill>
                  <a:srgbClr val="3372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3372DC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772BCC2B-8CE5-2891-25B4-A5C6F4756AE8}"/>
                  </a:ext>
                </a:extLst>
              </p:cNvPr>
              <p:cNvSpPr/>
              <p:nvPr/>
            </p:nvSpPr>
            <p:spPr>
              <a:xfrm>
                <a:off x="9311805" y="5218414"/>
                <a:ext cx="144000" cy="45718"/>
              </a:xfrm>
              <a:prstGeom prst="rect">
                <a:avLst/>
              </a:prstGeom>
              <a:solidFill>
                <a:srgbClr val="3372DC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3372DC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AEBA4ACD-DC34-E9C6-BEAB-F62052CF2CBE}"/>
                </a:ext>
              </a:extLst>
            </p:cNvPr>
            <p:cNvSpPr/>
            <p:nvPr/>
          </p:nvSpPr>
          <p:spPr>
            <a:xfrm>
              <a:off x="9674237" y="6130044"/>
              <a:ext cx="230776" cy="45719"/>
            </a:xfrm>
            <a:prstGeom prst="rect">
              <a:avLst/>
            </a:prstGeom>
            <a:solidFill>
              <a:srgbClr val="3372D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3372DC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0845890-C927-248F-42D6-F511590AF4FF}"/>
              </a:ext>
            </a:extLst>
          </p:cNvPr>
          <p:cNvGrpSpPr/>
          <p:nvPr/>
        </p:nvGrpSpPr>
        <p:grpSpPr>
          <a:xfrm>
            <a:off x="8919829" y="2932381"/>
            <a:ext cx="1103298" cy="45730"/>
            <a:chOff x="8746059" y="2964066"/>
            <a:chExt cx="1103298" cy="4573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E1359DE-C4EF-39EC-20F6-7F315C6942C7}"/>
                </a:ext>
              </a:extLst>
            </p:cNvPr>
            <p:cNvGrpSpPr/>
            <p:nvPr/>
          </p:nvGrpSpPr>
          <p:grpSpPr>
            <a:xfrm>
              <a:off x="8746059" y="2964068"/>
              <a:ext cx="1103298" cy="45728"/>
              <a:chOff x="9015142" y="2957658"/>
              <a:chExt cx="1103298" cy="45728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EFCF7CD0-2975-B0CA-6243-84FBDF44FBAD}"/>
                  </a:ext>
                </a:extLst>
              </p:cNvPr>
              <p:cNvGrpSpPr/>
              <p:nvPr/>
            </p:nvGrpSpPr>
            <p:grpSpPr>
              <a:xfrm>
                <a:off x="9015142" y="2957658"/>
                <a:ext cx="1103298" cy="45728"/>
                <a:chOff x="4997550" y="2956778"/>
                <a:chExt cx="2054995" cy="72023"/>
              </a:xfrm>
              <a:solidFill>
                <a:srgbClr val="3372DC"/>
              </a:solidFill>
            </p:grpSpPr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C0F73355-42D6-5EC7-7537-E1C8545CE942}"/>
                    </a:ext>
                  </a:extLst>
                </p:cNvPr>
                <p:cNvSpPr/>
                <p:nvPr/>
              </p:nvSpPr>
              <p:spPr>
                <a:xfrm>
                  <a:off x="6968013" y="2956802"/>
                  <a:ext cx="84532" cy="71999"/>
                </a:xfrm>
                <a:prstGeom prst="ellipse">
                  <a:avLst/>
                </a:prstGeom>
                <a:grpFill/>
                <a:ln w="12700">
                  <a:solidFill>
                    <a:srgbClr val="3372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372DC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703113DB-DF5C-6C91-446B-D5D02A6759C1}"/>
                    </a:ext>
                  </a:extLst>
                </p:cNvPr>
                <p:cNvSpPr/>
                <p:nvPr/>
              </p:nvSpPr>
              <p:spPr>
                <a:xfrm>
                  <a:off x="4997550" y="2956788"/>
                  <a:ext cx="84532" cy="72003"/>
                </a:xfrm>
                <a:prstGeom prst="ellipse">
                  <a:avLst/>
                </a:prstGeom>
                <a:solidFill>
                  <a:srgbClr val="FF3760"/>
                </a:solidFill>
                <a:ln w="12700">
                  <a:solidFill>
                    <a:srgbClr val="FF37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372DC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601E7130-5031-4E88-0A53-647B8A2439FB}"/>
                    </a:ext>
                  </a:extLst>
                </p:cNvPr>
                <p:cNvSpPr/>
                <p:nvPr/>
              </p:nvSpPr>
              <p:spPr>
                <a:xfrm>
                  <a:off x="5322237" y="2956778"/>
                  <a:ext cx="422157" cy="72009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372DC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42B0EE37-EAB3-5766-D6FD-AE061890B50A}"/>
                    </a:ext>
                  </a:extLst>
                </p:cNvPr>
                <p:cNvSpPr/>
                <p:nvPr/>
              </p:nvSpPr>
              <p:spPr>
                <a:xfrm>
                  <a:off x="5186949" y="2956788"/>
                  <a:ext cx="84532" cy="72003"/>
                </a:xfrm>
                <a:prstGeom prst="ellipse">
                  <a:avLst/>
                </a:prstGeom>
                <a:solidFill>
                  <a:srgbClr val="FF3760"/>
                </a:solidFill>
                <a:ln w="12700">
                  <a:solidFill>
                    <a:srgbClr val="FF37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372DC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062553D-4395-E89D-18DD-49250F854C96}"/>
                  </a:ext>
                </a:extLst>
              </p:cNvPr>
              <p:cNvSpPr/>
              <p:nvPr/>
            </p:nvSpPr>
            <p:spPr>
              <a:xfrm>
                <a:off x="9463475" y="2957659"/>
                <a:ext cx="45384" cy="45714"/>
              </a:xfrm>
              <a:prstGeom prst="ellipse">
                <a:avLst/>
              </a:prstGeom>
              <a:solidFill>
                <a:srgbClr val="3372DC"/>
              </a:solidFill>
              <a:ln w="12700">
                <a:solidFill>
                  <a:srgbClr val="3372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3372DC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E36B1750-7F18-1792-48D6-CBA4153D1363}"/>
                </a:ext>
              </a:extLst>
            </p:cNvPr>
            <p:cNvSpPr/>
            <p:nvPr/>
          </p:nvSpPr>
          <p:spPr>
            <a:xfrm>
              <a:off x="9395671" y="2964066"/>
              <a:ext cx="360000" cy="45720"/>
            </a:xfrm>
            <a:prstGeom prst="rect">
              <a:avLst/>
            </a:prstGeom>
            <a:solidFill>
              <a:srgbClr val="3372D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3372DC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2DC3B16-082A-55D6-5444-39482D4B6511}"/>
              </a:ext>
            </a:extLst>
          </p:cNvPr>
          <p:cNvGrpSpPr/>
          <p:nvPr/>
        </p:nvGrpSpPr>
        <p:grpSpPr>
          <a:xfrm>
            <a:off x="8806023" y="5581483"/>
            <a:ext cx="1355804" cy="45750"/>
            <a:chOff x="8806023" y="5581483"/>
            <a:chExt cx="1355804" cy="45750"/>
          </a:xfrm>
        </p:grpSpPr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5D6629B9-FEE9-7939-414C-E100011A4F92}"/>
                </a:ext>
              </a:extLst>
            </p:cNvPr>
            <p:cNvGrpSpPr/>
            <p:nvPr/>
          </p:nvGrpSpPr>
          <p:grpSpPr>
            <a:xfrm>
              <a:off x="8806023" y="5581483"/>
              <a:ext cx="1355804" cy="45750"/>
              <a:chOff x="8779018" y="5675906"/>
              <a:chExt cx="1355804" cy="45750"/>
            </a:xfrm>
          </p:grpSpPr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DCCB0045-CD38-3F26-C721-63EF0C483E0E}"/>
                  </a:ext>
                </a:extLst>
              </p:cNvPr>
              <p:cNvGrpSpPr/>
              <p:nvPr/>
            </p:nvGrpSpPr>
            <p:grpSpPr>
              <a:xfrm>
                <a:off x="8779018" y="5675907"/>
                <a:ext cx="1079079" cy="45749"/>
                <a:chOff x="8733634" y="4312618"/>
                <a:chExt cx="1079079" cy="45749"/>
              </a:xfrm>
            </p:grpSpPr>
            <p:grpSp>
              <p:nvGrpSpPr>
                <p:cNvPr id="106" name="Group 105">
                  <a:extLst>
                    <a:ext uri="{FF2B5EF4-FFF2-40B4-BE49-F238E27FC236}">
                      <a16:creationId xmlns:a16="http://schemas.microsoft.com/office/drawing/2014/main" id="{291D7397-5406-2A18-93C6-5423DB74D535}"/>
                    </a:ext>
                  </a:extLst>
                </p:cNvPr>
                <p:cNvGrpSpPr/>
                <p:nvPr/>
              </p:nvGrpSpPr>
              <p:grpSpPr>
                <a:xfrm>
                  <a:off x="8733634" y="4312618"/>
                  <a:ext cx="1079079" cy="45749"/>
                  <a:chOff x="8733634" y="4312618"/>
                  <a:chExt cx="1079079" cy="45749"/>
                </a:xfrm>
              </p:grpSpPr>
              <p:grpSp>
                <p:nvGrpSpPr>
                  <p:cNvPr id="115" name="Group 114">
                    <a:extLst>
                      <a:ext uri="{FF2B5EF4-FFF2-40B4-BE49-F238E27FC236}">
                        <a16:creationId xmlns:a16="http://schemas.microsoft.com/office/drawing/2014/main" id="{DA0E3872-FEE8-6DBE-5D98-0E0508FB274F}"/>
                      </a:ext>
                    </a:extLst>
                  </p:cNvPr>
                  <p:cNvGrpSpPr/>
                  <p:nvPr/>
                </p:nvGrpSpPr>
                <p:grpSpPr>
                  <a:xfrm>
                    <a:off x="8733634" y="4312627"/>
                    <a:ext cx="538861" cy="45740"/>
                    <a:chOff x="6086611" y="2834906"/>
                    <a:chExt cx="1003678" cy="72032"/>
                  </a:xfrm>
                  <a:solidFill>
                    <a:srgbClr val="3372DC"/>
                  </a:solidFill>
                </p:grpSpPr>
                <p:sp>
                  <p:nvSpPr>
                    <p:cNvPr id="118" name="Oval 117">
                      <a:extLst>
                        <a:ext uri="{FF2B5EF4-FFF2-40B4-BE49-F238E27FC236}">
                          <a16:creationId xmlns:a16="http://schemas.microsoft.com/office/drawing/2014/main" id="{D0584D14-0AE6-986D-2B72-A82D76CC31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05757" y="2834906"/>
                      <a:ext cx="84532" cy="72002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rgbClr val="3372DC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72DC"/>
                        </a:solidFill>
                        <a:effectLst/>
                        <a:uLnTx/>
                        <a:uFillTx/>
                        <a:latin typeface="EdShed" pitchFamily="2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9" name="Oval 118">
                      <a:extLst>
                        <a:ext uri="{FF2B5EF4-FFF2-40B4-BE49-F238E27FC236}">
                          <a16:creationId xmlns:a16="http://schemas.microsoft.com/office/drawing/2014/main" id="{024117ED-1C27-79F8-4BC4-4CDC6E062A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86611" y="2834936"/>
                      <a:ext cx="84532" cy="72002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rgbClr val="3372DC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72DC"/>
                        </a:solidFill>
                        <a:effectLst/>
                        <a:uLnTx/>
                        <a:uFillTx/>
                        <a:latin typeface="EdShed" pitchFamily="2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0" name="Oval 119">
                      <a:extLst>
                        <a:ext uri="{FF2B5EF4-FFF2-40B4-BE49-F238E27FC236}">
                          <a16:creationId xmlns:a16="http://schemas.microsoft.com/office/drawing/2014/main" id="{F03589D1-38FF-0955-5409-245D144576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08712" y="2834909"/>
                      <a:ext cx="84532" cy="72004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rgbClr val="3372DC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72DC"/>
                        </a:solidFill>
                        <a:effectLst/>
                        <a:uLnTx/>
                        <a:uFillTx/>
                        <a:latin typeface="EdShed" pitchFamily="2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7" name="Oval 136">
                      <a:extLst>
                        <a:ext uri="{FF2B5EF4-FFF2-40B4-BE49-F238E27FC236}">
                          <a16:creationId xmlns:a16="http://schemas.microsoft.com/office/drawing/2014/main" id="{E0A07214-FAEC-F9B7-DF86-8C04134232E1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250683" y="2834928"/>
                      <a:ext cx="85156" cy="72001"/>
                    </a:xfrm>
                    <a:prstGeom prst="ellipse">
                      <a:avLst/>
                    </a:prstGeom>
                    <a:solidFill>
                      <a:srgbClr val="FF3760"/>
                    </a:solidFill>
                    <a:ln w="12700">
                      <a:solidFill>
                        <a:srgbClr val="FF37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72DC"/>
                        </a:solidFill>
                        <a:effectLst/>
                        <a:uLnTx/>
                        <a:uFillTx/>
                        <a:latin typeface="EdShed" pitchFamily="2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1" name="Oval 150">
                      <a:extLst>
                        <a:ext uri="{FF2B5EF4-FFF2-40B4-BE49-F238E27FC236}">
                          <a16:creationId xmlns:a16="http://schemas.microsoft.com/office/drawing/2014/main" id="{249E9DF3-E918-26DC-1B7D-5174B4953D0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428691" y="2834909"/>
                      <a:ext cx="85156" cy="72001"/>
                    </a:xfrm>
                    <a:prstGeom prst="ellipse">
                      <a:avLst/>
                    </a:prstGeom>
                    <a:solidFill>
                      <a:srgbClr val="FF3760"/>
                    </a:solidFill>
                    <a:ln w="12700">
                      <a:solidFill>
                        <a:srgbClr val="FF37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72DC"/>
                        </a:solidFill>
                        <a:effectLst/>
                        <a:uLnTx/>
                        <a:uFillTx/>
                        <a:latin typeface="EdShed" pitchFamily="2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116" name="Oval 115">
                    <a:extLst>
                      <a:ext uri="{FF2B5EF4-FFF2-40B4-BE49-F238E27FC236}">
                        <a16:creationId xmlns:a16="http://schemas.microsoft.com/office/drawing/2014/main" id="{BDB0C337-0B33-F83B-4758-DE15CD35F992}"/>
                      </a:ext>
                    </a:extLst>
                  </p:cNvPr>
                  <p:cNvSpPr/>
                  <p:nvPr/>
                </p:nvSpPr>
                <p:spPr>
                  <a:xfrm>
                    <a:off x="9767329" y="4312618"/>
                    <a:ext cx="45384" cy="45719"/>
                  </a:xfrm>
                  <a:prstGeom prst="ellipse">
                    <a:avLst/>
                  </a:prstGeom>
                  <a:solidFill>
                    <a:srgbClr val="3372DC"/>
                  </a:solidFill>
                  <a:ln w="12700">
                    <a:solidFill>
                      <a:srgbClr val="3372D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72DC"/>
                      </a:solidFill>
                      <a:effectLst/>
                      <a:uLnTx/>
                      <a:uFillTx/>
                      <a:latin typeface="EdShed" pitchFamily="2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9326E677-6DC6-FAF1-EAB7-59F070EC537E}"/>
                    </a:ext>
                  </a:extLst>
                </p:cNvPr>
                <p:cNvSpPr/>
                <p:nvPr/>
              </p:nvSpPr>
              <p:spPr>
                <a:xfrm>
                  <a:off x="9340982" y="4312618"/>
                  <a:ext cx="252000" cy="45719"/>
                </a:xfrm>
                <a:prstGeom prst="rect">
                  <a:avLst/>
                </a:prstGeom>
                <a:solidFill>
                  <a:srgbClr val="3372DC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372DC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A4038FF6-ED88-AFDC-D278-5F87853B8A9D}"/>
                  </a:ext>
                </a:extLst>
              </p:cNvPr>
              <p:cNvSpPr/>
              <p:nvPr/>
            </p:nvSpPr>
            <p:spPr>
              <a:xfrm>
                <a:off x="9905354" y="5675906"/>
                <a:ext cx="229468" cy="45719"/>
              </a:xfrm>
              <a:prstGeom prst="rect">
                <a:avLst/>
              </a:prstGeom>
              <a:solidFill>
                <a:srgbClr val="3372DC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3372DC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A12ADC9-E428-F508-A195-E2421169C01C}"/>
                </a:ext>
              </a:extLst>
            </p:cNvPr>
            <p:cNvSpPr/>
            <p:nvPr/>
          </p:nvSpPr>
          <p:spPr>
            <a:xfrm>
              <a:off x="9715893" y="5581484"/>
              <a:ext cx="45384" cy="45719"/>
            </a:xfrm>
            <a:prstGeom prst="ellipse">
              <a:avLst/>
            </a:prstGeom>
            <a:solidFill>
              <a:srgbClr val="3372DC"/>
            </a:solidFill>
            <a:ln w="127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3372DC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992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29EB5-5820-3DD3-2051-4CE5A29D576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13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5A2F1DFD-9223-C461-2399-7C5B2840253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200" dirty="0">
                <a:solidFill>
                  <a:schemeClr val="tx1"/>
                </a:solidFill>
                <a:latin typeface="EdShed" pitchFamily="2" charset="0"/>
              </a:rPr>
              <a:t>Write a sentence about the pictures below. </a:t>
            </a:r>
          </a:p>
          <a:p>
            <a:pPr>
              <a:lnSpc>
                <a:spcPct val="100000"/>
              </a:lnSpc>
            </a:pPr>
            <a:r>
              <a:rPr lang="en-GB" sz="2200" dirty="0">
                <a:solidFill>
                  <a:schemeClr val="tx1"/>
                </a:solidFill>
                <a:latin typeface="EdShed" pitchFamily="2" charset="0"/>
              </a:rPr>
              <a:t>Remember to include the word in your sentence.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D9CBBE7-24D1-B3D6-4D12-A01ED534DB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 a Sentence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A01D03-BAED-B34C-3BA2-47B9D4C7E18E}"/>
              </a:ext>
            </a:extLst>
          </p:cNvPr>
          <p:cNvGrpSpPr/>
          <p:nvPr/>
        </p:nvGrpSpPr>
        <p:grpSpPr>
          <a:xfrm>
            <a:off x="630742" y="3350635"/>
            <a:ext cx="5224195" cy="557260"/>
            <a:chOff x="1398518" y="5455244"/>
            <a:chExt cx="4761946" cy="55726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2840469-D968-676C-A5F3-360857D3C305}"/>
                </a:ext>
              </a:extLst>
            </p:cNvPr>
            <p:cNvCxnSpPr>
              <a:cxnSpLocks/>
            </p:cNvCxnSpPr>
            <p:nvPr/>
          </p:nvCxnSpPr>
          <p:spPr>
            <a:xfrm>
              <a:off x="1398518" y="5455244"/>
              <a:ext cx="476194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7D7BBB7-D1D0-AFEA-3108-D6BDBE981E5F}"/>
                </a:ext>
              </a:extLst>
            </p:cNvPr>
            <p:cNvCxnSpPr>
              <a:cxnSpLocks/>
            </p:cNvCxnSpPr>
            <p:nvPr/>
          </p:nvCxnSpPr>
          <p:spPr>
            <a:xfrm>
              <a:off x="1398518" y="6012504"/>
              <a:ext cx="476194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453FEF9-A926-4FE8-670C-358B0B16FA1B}"/>
              </a:ext>
            </a:extLst>
          </p:cNvPr>
          <p:cNvSpPr txBox="1"/>
          <p:nvPr/>
        </p:nvSpPr>
        <p:spPr>
          <a:xfrm>
            <a:off x="539111" y="2050347"/>
            <a:ext cx="17845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EdShed" pitchFamily="2" charset="0"/>
                <a:ea typeface="OpenDyslexic" charset="0"/>
                <a:cs typeface="OpenDyslexic" charset="0"/>
              </a:rPr>
              <a:t>know-it-all</a:t>
            </a:r>
            <a:endParaRPr lang="en-GB" sz="1400" dirty="0">
              <a:latin typeface="EdShed" pitchFamily="2" charset="0"/>
              <a:ea typeface="Sassoon Infant 2023" panose="02000503030000020003" pitchFamily="2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36EE017-EA0E-6537-6221-E528D4938DB4}"/>
              </a:ext>
            </a:extLst>
          </p:cNvPr>
          <p:cNvGrpSpPr/>
          <p:nvPr/>
        </p:nvGrpSpPr>
        <p:grpSpPr>
          <a:xfrm>
            <a:off x="6395241" y="3350635"/>
            <a:ext cx="5224195" cy="557260"/>
            <a:chOff x="1398518" y="5455244"/>
            <a:chExt cx="4761946" cy="557260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7DB3F7C-2092-7E6D-F047-05309746AA9A}"/>
                </a:ext>
              </a:extLst>
            </p:cNvPr>
            <p:cNvCxnSpPr>
              <a:cxnSpLocks/>
            </p:cNvCxnSpPr>
            <p:nvPr/>
          </p:nvCxnSpPr>
          <p:spPr>
            <a:xfrm>
              <a:off x="1398518" y="5455244"/>
              <a:ext cx="476194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A07F4A4-B631-F1A0-68FB-9EE3A30D3D32}"/>
                </a:ext>
              </a:extLst>
            </p:cNvPr>
            <p:cNvCxnSpPr>
              <a:cxnSpLocks/>
            </p:cNvCxnSpPr>
            <p:nvPr/>
          </p:nvCxnSpPr>
          <p:spPr>
            <a:xfrm>
              <a:off x="1398518" y="6012504"/>
              <a:ext cx="476194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9BA122A3-7642-2004-FE6F-D63CFC579269}"/>
              </a:ext>
            </a:extLst>
          </p:cNvPr>
          <p:cNvSpPr txBox="1"/>
          <p:nvPr/>
        </p:nvSpPr>
        <p:spPr>
          <a:xfrm>
            <a:off x="6303610" y="2050347"/>
            <a:ext cx="2359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EdShed" pitchFamily="2" charset="0"/>
                <a:ea typeface="OpenDyslexic" charset="0"/>
                <a:cs typeface="OpenDyslexic" charset="0"/>
              </a:rPr>
              <a:t>empty-handed</a:t>
            </a:r>
            <a:endParaRPr lang="en-GB" sz="2800" baseline="0" dirty="0">
              <a:latin typeface="EdShed" pitchFamily="2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A41ED72-18C0-B0CA-361B-789116378DBC}"/>
              </a:ext>
            </a:extLst>
          </p:cNvPr>
          <p:cNvGrpSpPr/>
          <p:nvPr/>
        </p:nvGrpSpPr>
        <p:grpSpPr>
          <a:xfrm>
            <a:off x="630742" y="5771106"/>
            <a:ext cx="5224195" cy="557260"/>
            <a:chOff x="1398518" y="5455244"/>
            <a:chExt cx="4761946" cy="557260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F6E4EFD-F98F-ADC7-5C5A-A851B92CCB4B}"/>
                </a:ext>
              </a:extLst>
            </p:cNvPr>
            <p:cNvCxnSpPr>
              <a:cxnSpLocks/>
            </p:cNvCxnSpPr>
            <p:nvPr/>
          </p:nvCxnSpPr>
          <p:spPr>
            <a:xfrm>
              <a:off x="1398518" y="5455244"/>
              <a:ext cx="476194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4C70D7D-C767-C702-E5DB-CF5D19309A31}"/>
                </a:ext>
              </a:extLst>
            </p:cNvPr>
            <p:cNvCxnSpPr>
              <a:cxnSpLocks/>
            </p:cNvCxnSpPr>
            <p:nvPr/>
          </p:nvCxnSpPr>
          <p:spPr>
            <a:xfrm>
              <a:off x="1398518" y="6012504"/>
              <a:ext cx="476194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C33E4EB0-6236-1D67-E59C-336E7153622E}"/>
              </a:ext>
            </a:extLst>
          </p:cNvPr>
          <p:cNvSpPr txBox="1"/>
          <p:nvPr/>
        </p:nvSpPr>
        <p:spPr>
          <a:xfrm>
            <a:off x="539111" y="4470818"/>
            <a:ext cx="2300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EdShed" pitchFamily="2" charset="0"/>
                <a:ea typeface="OpenDyslexic" charset="0"/>
                <a:cs typeface="OpenDyslexic" charset="0"/>
              </a:rPr>
              <a:t>bad-tempered</a:t>
            </a:r>
            <a:endParaRPr lang="en-GB" sz="2800" baseline="0" dirty="0">
              <a:latin typeface="EdShed" pitchFamily="2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1AEBA55-854B-5BE0-D4D2-601411DFB8C2}"/>
              </a:ext>
            </a:extLst>
          </p:cNvPr>
          <p:cNvGrpSpPr/>
          <p:nvPr/>
        </p:nvGrpSpPr>
        <p:grpSpPr>
          <a:xfrm>
            <a:off x="6395241" y="5771106"/>
            <a:ext cx="5224195" cy="557260"/>
            <a:chOff x="1398518" y="5455244"/>
            <a:chExt cx="4761946" cy="557260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E4219BF-0964-EFF9-2F98-2B59A00AAF0D}"/>
                </a:ext>
              </a:extLst>
            </p:cNvPr>
            <p:cNvCxnSpPr>
              <a:cxnSpLocks/>
            </p:cNvCxnSpPr>
            <p:nvPr/>
          </p:nvCxnSpPr>
          <p:spPr>
            <a:xfrm>
              <a:off x="1398518" y="5455244"/>
              <a:ext cx="476194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E394866-802D-00EE-D648-6615D8879B58}"/>
                </a:ext>
              </a:extLst>
            </p:cNvPr>
            <p:cNvCxnSpPr>
              <a:cxnSpLocks/>
            </p:cNvCxnSpPr>
            <p:nvPr/>
          </p:nvCxnSpPr>
          <p:spPr>
            <a:xfrm>
              <a:off x="1398518" y="6012504"/>
              <a:ext cx="476194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2F3BEA23-0EFD-0907-C82E-6F1D5BF972B8}"/>
              </a:ext>
            </a:extLst>
          </p:cNvPr>
          <p:cNvSpPr txBox="1"/>
          <p:nvPr/>
        </p:nvSpPr>
        <p:spPr>
          <a:xfrm>
            <a:off x="6303610" y="4470818"/>
            <a:ext cx="1874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EdShed" pitchFamily="2" charset="0"/>
                <a:ea typeface="OpenDyslexic" charset="0"/>
                <a:cs typeface="OpenDyslexic" charset="0"/>
              </a:rPr>
              <a:t>green-eyed</a:t>
            </a:r>
            <a:endParaRPr lang="en-GB" sz="2800" baseline="0" dirty="0">
              <a:latin typeface="EdShed" pitchFamily="2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6AD5AB11-DE4F-7559-D059-C512D4D186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100343" y="1883892"/>
            <a:ext cx="754594" cy="92797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CD5E67D-BD1D-D5EF-3B8D-FC75C1A8AC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954" y="1892657"/>
            <a:ext cx="476525" cy="927970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34E4E156-D694-CB24-4883-6BF06915EEE3}"/>
              </a:ext>
            </a:extLst>
          </p:cNvPr>
          <p:cNvGrpSpPr/>
          <p:nvPr/>
        </p:nvGrpSpPr>
        <p:grpSpPr>
          <a:xfrm>
            <a:off x="10177278" y="4231404"/>
            <a:ext cx="1587169" cy="1122697"/>
            <a:chOff x="7976908" y="4307983"/>
            <a:chExt cx="3360699" cy="2377219"/>
          </a:xfrm>
        </p:grpSpPr>
        <p:pic>
          <p:nvPicPr>
            <p:cNvPr id="55" name="Picture 2">
              <a:extLst>
                <a:ext uri="{FF2B5EF4-FFF2-40B4-BE49-F238E27FC236}">
                  <a16:creationId xmlns:a16="http://schemas.microsoft.com/office/drawing/2014/main" id="{A40F4084-5AB7-FB56-AD7C-D9A56F6522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/>
          </p:blipFill>
          <p:spPr bwMode="auto">
            <a:xfrm>
              <a:off x="7976908" y="4307983"/>
              <a:ext cx="3360699" cy="2377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2822450-CC17-D9D5-0909-65BDD28F6041}"/>
                </a:ext>
              </a:extLst>
            </p:cNvPr>
            <p:cNvSpPr/>
            <p:nvPr/>
          </p:nvSpPr>
          <p:spPr>
            <a:xfrm>
              <a:off x="8496887" y="5139396"/>
              <a:ext cx="181474" cy="16412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A916C37D-21D1-C161-9C15-727F47962073}"/>
                </a:ext>
              </a:extLst>
            </p:cNvPr>
            <p:cNvSpPr/>
            <p:nvPr/>
          </p:nvSpPr>
          <p:spPr>
            <a:xfrm>
              <a:off x="8900161" y="5139396"/>
              <a:ext cx="181474" cy="16412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69EA245-FB40-328E-8C3F-63B5839A26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8294" y="4241569"/>
            <a:ext cx="718691" cy="9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01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B4B90-6577-349F-250A-BAB4466E1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4BE46-D69A-CD32-22F4-A551BFED70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14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0C5ECDF4-5616-2404-5A58-EEFE95057E6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200" dirty="0">
                <a:solidFill>
                  <a:schemeClr val="tx1"/>
                </a:solidFill>
                <a:latin typeface="EdShed" pitchFamily="2" charset="0"/>
              </a:rPr>
              <a:t>Read the sentences and replace the </a:t>
            </a:r>
          </a:p>
          <a:p>
            <a:pPr>
              <a:lnSpc>
                <a:spcPct val="100000"/>
              </a:lnSpc>
            </a:pPr>
            <a:r>
              <a:rPr lang="en-GB" sz="2200" dirty="0">
                <a:solidFill>
                  <a:schemeClr val="tx1"/>
                </a:solidFill>
                <a:latin typeface="EdShed" pitchFamily="2" charset="0"/>
              </a:rPr>
              <a:t>missing word with one of the blue words.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326EFA6-E51A-2C71-1AD7-CB4A59606B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Missing Words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4E15B5-CF39-0DA0-A83D-338D5B69B254}"/>
              </a:ext>
            </a:extLst>
          </p:cNvPr>
          <p:cNvSpPr txBox="1"/>
          <p:nvPr/>
        </p:nvSpPr>
        <p:spPr>
          <a:xfrm>
            <a:off x="8428509" y="1796390"/>
            <a:ext cx="165917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400" dirty="0">
                <a:solidFill>
                  <a:srgbClr val="3372DC"/>
                </a:solidFill>
                <a:latin typeface="EdShed" pitchFamily="2" charset="0"/>
                <a:ea typeface="OpenDyslexic" charset="0"/>
                <a:cs typeface="OpenDyslexic" charset="0"/>
              </a:rPr>
              <a:t>man-eating</a:t>
            </a:r>
            <a:endParaRPr lang="en-GB" sz="2400" dirty="0">
              <a:solidFill>
                <a:srgbClr val="3372DC"/>
              </a:solidFill>
              <a:latin typeface="EdShed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0DF416-371B-AE2C-817C-A152C00BF16E}"/>
              </a:ext>
            </a:extLst>
          </p:cNvPr>
          <p:cNvSpPr txBox="1"/>
          <p:nvPr/>
        </p:nvSpPr>
        <p:spPr>
          <a:xfrm>
            <a:off x="10448644" y="1796390"/>
            <a:ext cx="141622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3372DC"/>
                </a:solidFill>
                <a:latin typeface="EdShed" pitchFamily="2" charset="0"/>
                <a:ea typeface="OpenDyslexic" charset="0"/>
                <a:cs typeface="OpenDyslexic" charset="0"/>
              </a:rPr>
              <a:t>little-used</a:t>
            </a:r>
            <a:endParaRPr lang="en-GB" sz="2400" baseline="0" dirty="0">
              <a:solidFill>
                <a:srgbClr val="3372DC"/>
              </a:solidFill>
              <a:latin typeface="EdShed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A05BE1-0556-E5D5-B9B4-B623E6206299}"/>
              </a:ext>
            </a:extLst>
          </p:cNvPr>
          <p:cNvSpPr txBox="1"/>
          <p:nvPr/>
        </p:nvSpPr>
        <p:spPr>
          <a:xfrm>
            <a:off x="327128" y="1796390"/>
            <a:ext cx="189539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3372DC"/>
                </a:solidFill>
                <a:latin typeface="EdShed" pitchFamily="2" charset="0"/>
                <a:ea typeface="OpenDyslexic" charset="0"/>
                <a:cs typeface="OpenDyslexic" charset="0"/>
              </a:rPr>
              <a:t>old-fashioned</a:t>
            </a:r>
            <a:endParaRPr lang="en-GB" sz="2400" baseline="0" dirty="0">
              <a:solidFill>
                <a:srgbClr val="3372DC"/>
              </a:solidFill>
              <a:latin typeface="EdShed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2965B4-24EC-3E42-E77A-D86236D1B793}"/>
              </a:ext>
            </a:extLst>
          </p:cNvPr>
          <p:cNvSpPr txBox="1"/>
          <p:nvPr/>
        </p:nvSpPr>
        <p:spPr>
          <a:xfrm>
            <a:off x="2583483" y="1796390"/>
            <a:ext cx="125457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3372DC"/>
                </a:solidFill>
                <a:latin typeface="EdShed" pitchFamily="2" charset="0"/>
                <a:ea typeface="OpenDyslexic" charset="0"/>
                <a:cs typeface="OpenDyslexic" charset="0"/>
              </a:rPr>
              <a:t>in-depth</a:t>
            </a:r>
            <a:endParaRPr lang="en-GB" sz="2400" baseline="0" dirty="0">
              <a:solidFill>
                <a:srgbClr val="3372DC"/>
              </a:solidFill>
              <a:latin typeface="EdShed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D1C8D2-ACF5-B144-1720-DA4BEAB7B244}"/>
              </a:ext>
            </a:extLst>
          </p:cNvPr>
          <p:cNvSpPr txBox="1"/>
          <p:nvPr/>
        </p:nvSpPr>
        <p:spPr>
          <a:xfrm>
            <a:off x="4199020" y="1796390"/>
            <a:ext cx="168719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3372DC"/>
                </a:solidFill>
                <a:latin typeface="EdShed" pitchFamily="2" charset="0"/>
                <a:ea typeface="OpenDyslexic" charset="0"/>
                <a:cs typeface="OpenDyslexic" charset="0"/>
              </a:rPr>
              <a:t>stone-faced</a:t>
            </a:r>
            <a:endParaRPr lang="en-GB" sz="2400" baseline="0" dirty="0">
              <a:solidFill>
                <a:srgbClr val="3372DC"/>
              </a:solidFill>
              <a:latin typeface="EdShed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FF49BF-B97A-C3F9-8DC5-E7D6A6CE9047}"/>
              </a:ext>
            </a:extLst>
          </p:cNvPr>
          <p:cNvSpPr txBox="1"/>
          <p:nvPr/>
        </p:nvSpPr>
        <p:spPr>
          <a:xfrm>
            <a:off x="6247176" y="1796390"/>
            <a:ext cx="182037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3372DC"/>
                </a:solidFill>
                <a:latin typeface="EdShed" pitchFamily="2" charset="0"/>
                <a:ea typeface="OpenDyslexic" charset="0"/>
                <a:cs typeface="OpenDyslexic" charset="0"/>
              </a:rPr>
              <a:t>cold-hearted</a:t>
            </a:r>
            <a:endParaRPr lang="en-GB" sz="2400" baseline="0" dirty="0">
              <a:solidFill>
                <a:srgbClr val="3372DC"/>
              </a:solidFill>
              <a:latin typeface="EdShed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A3700C-DFC0-DA35-BCB3-F17D4FD393E8}"/>
              </a:ext>
            </a:extLst>
          </p:cNvPr>
          <p:cNvSpPr txBox="1"/>
          <p:nvPr/>
        </p:nvSpPr>
        <p:spPr>
          <a:xfrm>
            <a:off x="327128" y="2173797"/>
            <a:ext cx="11537738" cy="44319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GB" sz="2400" dirty="0">
                <a:latin typeface="EdShed"/>
                <a:ea typeface="Sassoon Infant 2023"/>
              </a:rPr>
              <a:t>Peter had many</a:t>
            </a:r>
            <a:r>
              <a:rPr lang="en-GB" sz="2400" dirty="0">
                <a:latin typeface="EdShed"/>
                <a:ea typeface="Sassoon Infant 2023"/>
                <a:cs typeface="Arial"/>
              </a:rPr>
              <a:t> </a:t>
            </a:r>
            <a:r>
              <a:rPr lang="en-GB" sz="2400" dirty="0">
                <a:latin typeface="Arial"/>
                <a:ea typeface="Sassoon Infant 2023"/>
                <a:cs typeface="Arial"/>
              </a:rPr>
              <a:t>____________</a:t>
            </a:r>
            <a:r>
              <a:rPr lang="en-GB" sz="2400" dirty="0">
                <a:latin typeface="EdShed"/>
                <a:ea typeface="Sassoon Infant 2023"/>
              </a:rPr>
              <a:t> books in his bedroom.</a:t>
            </a:r>
          </a:p>
          <a:p>
            <a:pPr>
              <a:lnSpc>
                <a:spcPct val="200000"/>
              </a:lnSpc>
            </a:pPr>
            <a:r>
              <a:rPr lang="en-GB" sz="2400" kern="1200" dirty="0">
                <a:effectLst/>
                <a:latin typeface="EdShed" pitchFamily="2" charset="77"/>
                <a:ea typeface="Sassoon Infant 2023" panose="02000503030000020003" pitchFamily="2" charset="0"/>
              </a:rPr>
              <a:t>Can anyone be safe if a </a:t>
            </a:r>
            <a:r>
              <a:rPr lang="en-GB" sz="2400" dirty="0">
                <a:latin typeface="Arial" panose="020B0604020202020204" pitchFamily="34" charset="0"/>
                <a:ea typeface="Sassoon Infant 2023" panose="02000503030000020003" pitchFamily="2" charset="0"/>
                <a:cs typeface="Arial" panose="020B0604020202020204" pitchFamily="34" charset="0"/>
              </a:rPr>
              <a:t>____________ </a:t>
            </a:r>
            <a:r>
              <a:rPr lang="en-GB" sz="2400" kern="1200" dirty="0">
                <a:effectLst/>
                <a:latin typeface="EdShed" pitchFamily="2" charset="77"/>
                <a:ea typeface="Sassoon Infant 2023" panose="02000503030000020003" pitchFamily="2" charset="0"/>
              </a:rPr>
              <a:t>lion is at large?</a:t>
            </a:r>
          </a:p>
          <a:p>
            <a:pPr>
              <a:lnSpc>
                <a:spcPct val="200000"/>
              </a:lnSpc>
            </a:pPr>
            <a:r>
              <a:rPr lang="en-GB" sz="2400" kern="1200" dirty="0">
                <a:effectLst/>
                <a:latin typeface="EdShed" pitchFamily="2" charset="77"/>
                <a:ea typeface="Sassoon Infant 2023" panose="02000503030000020003" pitchFamily="2" charset="0"/>
              </a:rPr>
              <a:t>The museum had a display of </a:t>
            </a:r>
            <a:r>
              <a:rPr lang="en-GB" sz="2400" dirty="0">
                <a:latin typeface="Arial" panose="020B0604020202020204" pitchFamily="34" charset="0"/>
                <a:ea typeface="Sassoon Infant 2023" panose="02000503030000020003" pitchFamily="2" charset="0"/>
                <a:cs typeface="Arial" panose="020B0604020202020204" pitchFamily="34" charset="0"/>
              </a:rPr>
              <a:t>____________</a:t>
            </a:r>
            <a:r>
              <a:rPr lang="en-GB" sz="2400" kern="1200" dirty="0">
                <a:effectLst/>
                <a:latin typeface="EdShed" pitchFamily="2" charset="77"/>
                <a:ea typeface="Sassoon Infant 2023" panose="02000503030000020003" pitchFamily="2" charset="0"/>
              </a:rPr>
              <a:t> telephones</a:t>
            </a:r>
            <a:r>
              <a:rPr lang="en-GB" sz="2400" dirty="0">
                <a:latin typeface="EdShed" pitchFamily="2" charset="77"/>
                <a:ea typeface="Sassoon Infant 2023" panose="02000503030000020003" pitchFamily="2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GB" sz="2400" dirty="0">
                <a:latin typeface="EdShed" pitchFamily="2" charset="77"/>
                <a:ea typeface="Sassoon Infant 2023" panose="02000503030000020003" pitchFamily="2" charset="0"/>
              </a:rPr>
              <a:t>He sat in the corner, </a:t>
            </a:r>
            <a:r>
              <a:rPr lang="en-GB" sz="2400" dirty="0">
                <a:latin typeface="Arial" panose="020B0604020202020204" pitchFamily="34" charset="0"/>
                <a:ea typeface="Sassoon Infant 2023" panose="02000503030000020003" pitchFamily="2" charset="0"/>
                <a:cs typeface="Arial" panose="020B0604020202020204" pitchFamily="34" charset="0"/>
              </a:rPr>
              <a:t>____________</a:t>
            </a:r>
            <a:r>
              <a:rPr lang="en-GB" sz="2400" dirty="0">
                <a:latin typeface="EdShed" pitchFamily="2" charset="77"/>
                <a:ea typeface="Sassoon Infant 2023" panose="02000503030000020003" pitchFamily="2" charset="0"/>
                <a:cs typeface="Arial" panose="020B0604020202020204" pitchFamily="34" charset="0"/>
              </a:rPr>
              <a:t>, staring at the floor.</a:t>
            </a:r>
          </a:p>
          <a:p>
            <a:pPr>
              <a:lnSpc>
                <a:spcPct val="200000"/>
              </a:lnSpc>
            </a:pPr>
            <a:r>
              <a:rPr lang="en-GB" sz="2400" dirty="0">
                <a:latin typeface="EdShed" pitchFamily="2" charset="77"/>
              </a:rPr>
              <a:t>O</a:t>
            </a:r>
            <a:r>
              <a:rPr lang="en-GB" sz="2400" b="0" i="0" dirty="0">
                <a:effectLst/>
                <a:latin typeface="EdShed" pitchFamily="2" charset="77"/>
              </a:rPr>
              <a:t>nly the most </a:t>
            </a:r>
            <a:r>
              <a:rPr lang="en-GB" sz="2400" dirty="0">
                <a:latin typeface="Arial" panose="020B0604020202020204" pitchFamily="34" charset="0"/>
                <a:ea typeface="Sassoon Infant 2023" panose="02000503030000020003" pitchFamily="2" charset="0"/>
                <a:cs typeface="Arial" panose="020B0604020202020204" pitchFamily="34" charset="0"/>
              </a:rPr>
              <a:t>____________</a:t>
            </a:r>
            <a:r>
              <a:rPr lang="en-GB" sz="2400" b="0" i="0" dirty="0">
                <a:effectLst/>
                <a:latin typeface="EdShed" pitchFamily="2" charset="77"/>
              </a:rPr>
              <a:t> viewers will fail to be moved by the story.</a:t>
            </a:r>
            <a:endParaRPr lang="en-GB" sz="2400" dirty="0">
              <a:latin typeface="EdShed" pitchFamily="2" charset="77"/>
              <a:ea typeface="Sassoon Infant 2023" panose="02000503030000020003" pitchFamily="2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2400" b="0" i="0" dirty="0">
                <a:effectLst/>
                <a:latin typeface="EdShed" pitchFamily="2" charset="77"/>
              </a:rPr>
              <a:t>We conducted nearly 100 </a:t>
            </a:r>
            <a:r>
              <a:rPr lang="en-GB" sz="2400" dirty="0">
                <a:latin typeface="Arial" panose="020B0604020202020204" pitchFamily="34" charset="0"/>
                <a:ea typeface="Sassoon Infant 2023" panose="02000503030000020003" pitchFamily="2" charset="0"/>
                <a:cs typeface="Arial" panose="020B0604020202020204" pitchFamily="34" charset="0"/>
              </a:rPr>
              <a:t>____________</a:t>
            </a:r>
            <a:r>
              <a:rPr lang="en-GB" sz="2400" b="0" i="0" dirty="0">
                <a:effectLst/>
                <a:latin typeface="EdShed" pitchFamily="2" charset="77"/>
              </a:rPr>
              <a:t> interviews to find the answer to this mystery.</a:t>
            </a:r>
            <a:endParaRPr lang="en-GB" sz="2400" dirty="0">
              <a:latin typeface="EdShed" pitchFamily="2" charset="77"/>
              <a:ea typeface="Sassoon Infant 2023" panose="02000503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068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8C030-3435-6824-3746-66EFDFB52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D0AFA-9F77-D8E9-16DF-80C32E6B7E3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15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EC14A68-590E-72A8-4E39-8B14F407DB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 a Sentence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0DD3D2C3-D754-16E6-FBDB-4A4F64C294E7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200" dirty="0">
                <a:solidFill>
                  <a:srgbClr val="FF3760"/>
                </a:solidFill>
                <a:latin typeface="EdShed" pitchFamily="2" charset="0"/>
              </a:rPr>
              <a:t>Possible Answers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1EE557-963F-64B8-3929-4DDCF0E976A3}"/>
              </a:ext>
            </a:extLst>
          </p:cNvPr>
          <p:cNvGrpSpPr/>
          <p:nvPr/>
        </p:nvGrpSpPr>
        <p:grpSpPr>
          <a:xfrm>
            <a:off x="630742" y="3350635"/>
            <a:ext cx="5224195" cy="557260"/>
            <a:chOff x="1398518" y="5455244"/>
            <a:chExt cx="4761946" cy="557260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061ADE0-C95F-D6F8-2162-61C9F4FF6972}"/>
                </a:ext>
              </a:extLst>
            </p:cNvPr>
            <p:cNvCxnSpPr>
              <a:cxnSpLocks/>
            </p:cNvCxnSpPr>
            <p:nvPr/>
          </p:nvCxnSpPr>
          <p:spPr>
            <a:xfrm>
              <a:off x="1398518" y="5455244"/>
              <a:ext cx="476194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03FB500-3A70-4A22-A04F-FCBBD8178165}"/>
                </a:ext>
              </a:extLst>
            </p:cNvPr>
            <p:cNvCxnSpPr>
              <a:cxnSpLocks/>
            </p:cNvCxnSpPr>
            <p:nvPr/>
          </p:nvCxnSpPr>
          <p:spPr>
            <a:xfrm>
              <a:off x="1398518" y="6012504"/>
              <a:ext cx="476194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771A2929-BD4A-34BF-F8A1-8011CA3783CC}"/>
              </a:ext>
            </a:extLst>
          </p:cNvPr>
          <p:cNvSpPr txBox="1"/>
          <p:nvPr/>
        </p:nvSpPr>
        <p:spPr>
          <a:xfrm>
            <a:off x="539111" y="2050347"/>
            <a:ext cx="17845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EdShed" pitchFamily="2" charset="0"/>
                <a:ea typeface="OpenDyslexic" charset="0"/>
                <a:cs typeface="OpenDyslexic" charset="0"/>
              </a:rPr>
              <a:t>know-it-all</a:t>
            </a:r>
            <a:endParaRPr lang="en-GB" sz="1400" dirty="0">
              <a:latin typeface="EdShed" pitchFamily="2" charset="0"/>
              <a:ea typeface="Sassoon Infant 2023" panose="02000503030000020003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A8A9F4A-E191-C2E1-0631-0B3769A85406}"/>
              </a:ext>
            </a:extLst>
          </p:cNvPr>
          <p:cNvSpPr txBox="1"/>
          <p:nvPr/>
        </p:nvSpPr>
        <p:spPr>
          <a:xfrm>
            <a:off x="572563" y="2840007"/>
            <a:ext cx="539230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FF3760"/>
                </a:solidFill>
                <a:latin typeface="EdShed"/>
                <a:ea typeface="Sassoon Infant 2023"/>
              </a:rPr>
              <a:t>My sister's friend is a real </a:t>
            </a:r>
            <a:r>
              <a:rPr lang="en-GB" sz="2400" dirty="0">
                <a:latin typeface="EdShed"/>
                <a:ea typeface="Sassoon Infant 2023"/>
              </a:rPr>
              <a:t>know-it-all</a:t>
            </a:r>
            <a:r>
              <a:rPr lang="en-GB" sz="2400" dirty="0">
                <a:solidFill>
                  <a:srgbClr val="FF3760"/>
                </a:solidFill>
                <a:latin typeface="EdShed"/>
                <a:ea typeface="Sassoon Infant 2023"/>
              </a:rPr>
              <a:t>, he is always telling me how to do things.</a:t>
            </a:r>
            <a:endParaRPr lang="en-GB" sz="2400" dirty="0">
              <a:solidFill>
                <a:srgbClr val="FF3760"/>
              </a:solidFill>
              <a:latin typeface="EdShed"/>
              <a:ea typeface="Sassoon Infant 2023"/>
              <a:cs typeface="OpenDyslexic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F14601D-5371-D354-C526-028ED28EDE91}"/>
              </a:ext>
            </a:extLst>
          </p:cNvPr>
          <p:cNvGrpSpPr/>
          <p:nvPr/>
        </p:nvGrpSpPr>
        <p:grpSpPr>
          <a:xfrm>
            <a:off x="6395241" y="3350635"/>
            <a:ext cx="5224195" cy="557260"/>
            <a:chOff x="1398518" y="5455244"/>
            <a:chExt cx="4761946" cy="557260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88C3C05-D716-1EF1-C6BB-B2403EEB2B35}"/>
                </a:ext>
              </a:extLst>
            </p:cNvPr>
            <p:cNvCxnSpPr>
              <a:cxnSpLocks/>
            </p:cNvCxnSpPr>
            <p:nvPr/>
          </p:nvCxnSpPr>
          <p:spPr>
            <a:xfrm>
              <a:off x="1398518" y="5455244"/>
              <a:ext cx="476194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D88C969-0A37-BC07-CC52-CC87F5105EAB}"/>
                </a:ext>
              </a:extLst>
            </p:cNvPr>
            <p:cNvCxnSpPr>
              <a:cxnSpLocks/>
            </p:cNvCxnSpPr>
            <p:nvPr/>
          </p:nvCxnSpPr>
          <p:spPr>
            <a:xfrm>
              <a:off x="1398518" y="6012504"/>
              <a:ext cx="476194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2BE853B0-3892-6AB7-A703-EED110C1A8FE}"/>
              </a:ext>
            </a:extLst>
          </p:cNvPr>
          <p:cNvSpPr txBox="1"/>
          <p:nvPr/>
        </p:nvSpPr>
        <p:spPr>
          <a:xfrm>
            <a:off x="6303610" y="2050347"/>
            <a:ext cx="2359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EdShed" pitchFamily="2" charset="0"/>
                <a:ea typeface="OpenDyslexic" charset="0"/>
                <a:cs typeface="OpenDyslexic" charset="0"/>
              </a:rPr>
              <a:t>empty-handed</a:t>
            </a:r>
            <a:endParaRPr lang="en-GB" sz="2800" baseline="0" dirty="0">
              <a:latin typeface="EdShed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B24A798-31F3-923E-87F8-D4105E7BE703}"/>
              </a:ext>
            </a:extLst>
          </p:cNvPr>
          <p:cNvSpPr txBox="1"/>
          <p:nvPr/>
        </p:nvSpPr>
        <p:spPr>
          <a:xfrm>
            <a:off x="6337063" y="2840007"/>
            <a:ext cx="529641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FF3760"/>
                </a:solidFill>
                <a:latin typeface="EdShed" pitchFamily="2" charset="0"/>
                <a:ea typeface="Sassoon Infant 2023" panose="02000503030000020003" pitchFamily="2" charset="0"/>
              </a:rPr>
              <a:t>I won’t go to the party </a:t>
            </a:r>
            <a:r>
              <a:rPr lang="en-GB" sz="2400" dirty="0">
                <a:latin typeface="EdShed" pitchFamily="2" charset="0"/>
                <a:ea typeface="Sassoon Infant 2023" panose="02000503030000020003" pitchFamily="2" charset="0"/>
              </a:rPr>
              <a:t>empty-handed</a:t>
            </a:r>
            <a:r>
              <a:rPr lang="en-GB" sz="2400" dirty="0">
                <a:solidFill>
                  <a:srgbClr val="FF3760"/>
                </a:solidFill>
                <a:latin typeface="EdShed" pitchFamily="2" charset="0"/>
                <a:ea typeface="Sassoon Infant 2023" panose="02000503030000020003" pitchFamily="2" charset="0"/>
              </a:rPr>
              <a:t>; I’ll take some snacks for everyone.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8C67708-690E-FF28-BCB9-C869AC29D966}"/>
              </a:ext>
            </a:extLst>
          </p:cNvPr>
          <p:cNvGrpSpPr/>
          <p:nvPr/>
        </p:nvGrpSpPr>
        <p:grpSpPr>
          <a:xfrm>
            <a:off x="630742" y="5771106"/>
            <a:ext cx="5224195" cy="557260"/>
            <a:chOff x="1398518" y="5455244"/>
            <a:chExt cx="4761946" cy="557260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2137BE1-1C4B-7DDE-838D-05E9B81AE960}"/>
                </a:ext>
              </a:extLst>
            </p:cNvPr>
            <p:cNvCxnSpPr>
              <a:cxnSpLocks/>
            </p:cNvCxnSpPr>
            <p:nvPr/>
          </p:nvCxnSpPr>
          <p:spPr>
            <a:xfrm>
              <a:off x="1398518" y="5455244"/>
              <a:ext cx="476194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6721285-6F53-2008-68A1-3561C7C8EF9E}"/>
                </a:ext>
              </a:extLst>
            </p:cNvPr>
            <p:cNvCxnSpPr>
              <a:cxnSpLocks/>
            </p:cNvCxnSpPr>
            <p:nvPr/>
          </p:nvCxnSpPr>
          <p:spPr>
            <a:xfrm>
              <a:off x="1398518" y="6012504"/>
              <a:ext cx="476194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0A0C7861-2AAF-2BF7-59E6-1E0EE987FC84}"/>
              </a:ext>
            </a:extLst>
          </p:cNvPr>
          <p:cNvSpPr txBox="1"/>
          <p:nvPr/>
        </p:nvSpPr>
        <p:spPr>
          <a:xfrm>
            <a:off x="539111" y="4470818"/>
            <a:ext cx="2300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EdShed" pitchFamily="2" charset="0"/>
                <a:ea typeface="OpenDyslexic" charset="0"/>
                <a:cs typeface="OpenDyslexic" charset="0"/>
              </a:rPr>
              <a:t>bad-tempered</a:t>
            </a:r>
            <a:endParaRPr lang="en-GB" sz="2800" baseline="0" dirty="0">
              <a:latin typeface="EdShed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9D4A14C-59DB-DBC0-A8C8-7E866634EBF3}"/>
              </a:ext>
            </a:extLst>
          </p:cNvPr>
          <p:cNvSpPr txBox="1"/>
          <p:nvPr/>
        </p:nvSpPr>
        <p:spPr>
          <a:xfrm>
            <a:off x="572563" y="5260478"/>
            <a:ext cx="514924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FF3760"/>
                </a:solidFill>
                <a:latin typeface="EdShed" pitchFamily="2" charset="0"/>
                <a:ea typeface="Sassoon Infant 2023" panose="02000503030000020003" pitchFamily="2" charset="0"/>
              </a:rPr>
              <a:t>We were chased by a </a:t>
            </a:r>
            <a:r>
              <a:rPr lang="en-GB" sz="2400" dirty="0">
                <a:latin typeface="EdShed" pitchFamily="2" charset="0"/>
                <a:ea typeface="Sassoon Infant 2023" panose="02000503030000020003" pitchFamily="2" charset="0"/>
              </a:rPr>
              <a:t>bad-tempered</a:t>
            </a:r>
            <a:r>
              <a:rPr lang="en-GB" sz="2400" dirty="0">
                <a:solidFill>
                  <a:srgbClr val="FF3760"/>
                </a:solidFill>
                <a:latin typeface="EdShed" pitchFamily="2" charset="0"/>
                <a:ea typeface="Sassoon Infant 2023" panose="02000503030000020003" pitchFamily="2" charset="0"/>
              </a:rPr>
              <a:t> wasp at our picnic.</a:t>
            </a:r>
            <a:endParaRPr lang="en-GB" sz="2400" dirty="0">
              <a:solidFill>
                <a:srgbClr val="FF3760"/>
              </a:solidFill>
              <a:latin typeface="EdShed" pitchFamily="2" charset="0"/>
              <a:ea typeface="Sassoon Infant 2023" panose="02000503030000020003" pitchFamily="2" charset="0"/>
              <a:cs typeface="OpenDyslexic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8C3C54D-F314-8F45-247D-27B303C67DE6}"/>
              </a:ext>
            </a:extLst>
          </p:cNvPr>
          <p:cNvGrpSpPr/>
          <p:nvPr/>
        </p:nvGrpSpPr>
        <p:grpSpPr>
          <a:xfrm>
            <a:off x="6395241" y="5771106"/>
            <a:ext cx="5224195" cy="557260"/>
            <a:chOff x="1398518" y="5455244"/>
            <a:chExt cx="4761946" cy="55726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A47E9A8-758E-DC5A-FFEB-1FFFBF957265}"/>
                </a:ext>
              </a:extLst>
            </p:cNvPr>
            <p:cNvCxnSpPr>
              <a:cxnSpLocks/>
            </p:cNvCxnSpPr>
            <p:nvPr/>
          </p:nvCxnSpPr>
          <p:spPr>
            <a:xfrm>
              <a:off x="1398518" y="5455244"/>
              <a:ext cx="476194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F8CCF05-576D-72D5-C2A2-6EA1D932FC57}"/>
                </a:ext>
              </a:extLst>
            </p:cNvPr>
            <p:cNvCxnSpPr>
              <a:cxnSpLocks/>
            </p:cNvCxnSpPr>
            <p:nvPr/>
          </p:nvCxnSpPr>
          <p:spPr>
            <a:xfrm>
              <a:off x="1398518" y="6012504"/>
              <a:ext cx="476194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3165693C-D50D-4250-8827-D47EE381FDC3}"/>
              </a:ext>
            </a:extLst>
          </p:cNvPr>
          <p:cNvSpPr txBox="1"/>
          <p:nvPr/>
        </p:nvSpPr>
        <p:spPr>
          <a:xfrm>
            <a:off x="6303610" y="4470818"/>
            <a:ext cx="1874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EdShed" pitchFamily="2" charset="0"/>
                <a:ea typeface="OpenDyslexic" charset="0"/>
                <a:cs typeface="OpenDyslexic" charset="0"/>
              </a:rPr>
              <a:t>green-eyed</a:t>
            </a:r>
            <a:endParaRPr lang="en-GB" sz="2800" baseline="0" dirty="0">
              <a:latin typeface="EdShed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DFFAEC2-BE1C-542F-2EE8-63BF4086B685}"/>
              </a:ext>
            </a:extLst>
          </p:cNvPr>
          <p:cNvSpPr txBox="1"/>
          <p:nvPr/>
        </p:nvSpPr>
        <p:spPr>
          <a:xfrm>
            <a:off x="6337062" y="5260478"/>
            <a:ext cx="528237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FF3760"/>
                </a:solidFill>
                <a:latin typeface="EdShed" pitchFamily="2" charset="0"/>
                <a:ea typeface="Sassoon Infant 2023" panose="02000503030000020003" pitchFamily="2" charset="0"/>
              </a:rPr>
              <a:t>The </a:t>
            </a:r>
            <a:r>
              <a:rPr lang="en-GB" sz="2400" dirty="0">
                <a:latin typeface="EdShed" pitchFamily="2" charset="0"/>
                <a:ea typeface="Sassoon Infant 2023" panose="02000503030000020003" pitchFamily="2" charset="0"/>
              </a:rPr>
              <a:t>green-eyed</a:t>
            </a:r>
            <a:r>
              <a:rPr lang="en-GB" sz="2400" dirty="0">
                <a:solidFill>
                  <a:srgbClr val="FF3760"/>
                </a:solidFill>
                <a:latin typeface="EdShed" pitchFamily="2" charset="0"/>
                <a:ea typeface="Sassoon Infant 2023" panose="02000503030000020003" pitchFamily="2" charset="0"/>
              </a:rPr>
              <a:t> monster struck me when I didn’t win first place.</a:t>
            </a:r>
            <a:endParaRPr lang="en-GB" sz="2400" dirty="0">
              <a:solidFill>
                <a:srgbClr val="FF3760"/>
              </a:solidFill>
              <a:latin typeface="EdShed" pitchFamily="2" charset="0"/>
              <a:ea typeface="Sassoon Infant 2023" panose="02000503030000020003" pitchFamily="2" charset="0"/>
              <a:cs typeface="OpenDyslexic" charset="0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EC399501-88BB-DC9A-D834-212C1DC6E3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100343" y="1883892"/>
            <a:ext cx="754594" cy="92797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5493813C-221E-680E-3F9E-DBD72306C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954" y="1892657"/>
            <a:ext cx="476525" cy="927970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66AF1203-3536-3C50-EE12-E46AB8EFA3A7}"/>
              </a:ext>
            </a:extLst>
          </p:cNvPr>
          <p:cNvGrpSpPr/>
          <p:nvPr/>
        </p:nvGrpSpPr>
        <p:grpSpPr>
          <a:xfrm>
            <a:off x="10177278" y="4231404"/>
            <a:ext cx="1587169" cy="1122697"/>
            <a:chOff x="7976908" y="4307983"/>
            <a:chExt cx="3360699" cy="2377219"/>
          </a:xfrm>
        </p:grpSpPr>
        <p:pic>
          <p:nvPicPr>
            <p:cNvPr id="59" name="Picture 2">
              <a:extLst>
                <a:ext uri="{FF2B5EF4-FFF2-40B4-BE49-F238E27FC236}">
                  <a16:creationId xmlns:a16="http://schemas.microsoft.com/office/drawing/2014/main" id="{F1AD1D17-B99D-3E90-3177-08A18484CC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/>
          </p:blipFill>
          <p:spPr bwMode="auto">
            <a:xfrm>
              <a:off x="7976908" y="4307983"/>
              <a:ext cx="3360699" cy="2377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E6E99A1-A86E-97D1-EE82-84983A5A6EC0}"/>
                </a:ext>
              </a:extLst>
            </p:cNvPr>
            <p:cNvSpPr/>
            <p:nvPr/>
          </p:nvSpPr>
          <p:spPr>
            <a:xfrm>
              <a:off x="8496887" y="5139396"/>
              <a:ext cx="181474" cy="16412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91D53EC7-9610-FF7A-C398-330AA4C7896C}"/>
                </a:ext>
              </a:extLst>
            </p:cNvPr>
            <p:cNvSpPr/>
            <p:nvPr/>
          </p:nvSpPr>
          <p:spPr>
            <a:xfrm>
              <a:off x="8900161" y="5139396"/>
              <a:ext cx="181474" cy="16412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D12E4BB-4952-4A2F-7FB5-B369AEC65B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8294" y="4241569"/>
            <a:ext cx="718691" cy="9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4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5" grpId="0"/>
      <p:bldP spid="50" grpId="0"/>
      <p:bldP spid="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8E4E0-1A60-6E41-EC02-8372A2336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E6D27-AFBA-163B-0F7A-54B6B373E3D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16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6CFD3DF-CBD4-F30D-6977-A57A2EE0CB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Missing Words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D28665D-B7C6-1C2E-DFF3-617EB59000D8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200" dirty="0">
                <a:solidFill>
                  <a:srgbClr val="FF3760"/>
                </a:solidFill>
                <a:latin typeface="EdShed" pitchFamily="2" charset="0"/>
              </a:rPr>
              <a:t>Answers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09BA49-D418-D9EF-ACFE-422E376E0980}"/>
              </a:ext>
            </a:extLst>
          </p:cNvPr>
          <p:cNvSpPr txBox="1"/>
          <p:nvPr/>
        </p:nvSpPr>
        <p:spPr>
          <a:xfrm>
            <a:off x="8428509" y="1796390"/>
            <a:ext cx="165917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400" dirty="0">
                <a:solidFill>
                  <a:srgbClr val="3372DC"/>
                </a:solidFill>
                <a:latin typeface="EdShed" pitchFamily="2" charset="0"/>
                <a:ea typeface="OpenDyslexic" charset="0"/>
                <a:cs typeface="OpenDyslexic" charset="0"/>
              </a:rPr>
              <a:t>man-eating</a:t>
            </a:r>
            <a:endParaRPr lang="en-GB" sz="2400" dirty="0">
              <a:solidFill>
                <a:srgbClr val="3372DC"/>
              </a:solidFill>
              <a:latin typeface="EdShed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AE6174-1F5C-04DB-D2F6-3B8100D0029D}"/>
              </a:ext>
            </a:extLst>
          </p:cNvPr>
          <p:cNvSpPr txBox="1"/>
          <p:nvPr/>
        </p:nvSpPr>
        <p:spPr>
          <a:xfrm>
            <a:off x="10448644" y="1796390"/>
            <a:ext cx="141622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3372DC"/>
                </a:solidFill>
                <a:latin typeface="EdShed" pitchFamily="2" charset="0"/>
                <a:ea typeface="OpenDyslexic" charset="0"/>
                <a:cs typeface="OpenDyslexic" charset="0"/>
              </a:rPr>
              <a:t>little-used</a:t>
            </a:r>
            <a:endParaRPr lang="en-GB" sz="2400" baseline="0" dirty="0">
              <a:solidFill>
                <a:srgbClr val="3372DC"/>
              </a:solidFill>
              <a:latin typeface="EdShed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BBDF82-28D5-80A9-696D-8BD8F1B017D5}"/>
              </a:ext>
            </a:extLst>
          </p:cNvPr>
          <p:cNvSpPr txBox="1"/>
          <p:nvPr/>
        </p:nvSpPr>
        <p:spPr>
          <a:xfrm>
            <a:off x="327128" y="1796390"/>
            <a:ext cx="189539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3372DC"/>
                </a:solidFill>
                <a:latin typeface="EdShed" pitchFamily="2" charset="0"/>
                <a:ea typeface="OpenDyslexic" charset="0"/>
                <a:cs typeface="OpenDyslexic" charset="0"/>
              </a:rPr>
              <a:t>old-fashioned</a:t>
            </a:r>
            <a:endParaRPr lang="en-GB" sz="2400" baseline="0" dirty="0">
              <a:solidFill>
                <a:srgbClr val="3372DC"/>
              </a:solidFill>
              <a:latin typeface="EdShed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EEB12B-3522-A912-6B02-3ADA647285CE}"/>
              </a:ext>
            </a:extLst>
          </p:cNvPr>
          <p:cNvSpPr txBox="1"/>
          <p:nvPr/>
        </p:nvSpPr>
        <p:spPr>
          <a:xfrm>
            <a:off x="2583483" y="1796390"/>
            <a:ext cx="125457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3372DC"/>
                </a:solidFill>
                <a:latin typeface="EdShed" pitchFamily="2" charset="0"/>
                <a:ea typeface="OpenDyslexic" charset="0"/>
                <a:cs typeface="OpenDyslexic" charset="0"/>
              </a:rPr>
              <a:t>in-depth</a:t>
            </a:r>
            <a:endParaRPr lang="en-GB" sz="2400" baseline="0" dirty="0">
              <a:solidFill>
                <a:srgbClr val="3372DC"/>
              </a:solidFill>
              <a:latin typeface="EdShed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33F15F-E528-D24E-6F7D-08F6A8C9006F}"/>
              </a:ext>
            </a:extLst>
          </p:cNvPr>
          <p:cNvSpPr txBox="1"/>
          <p:nvPr/>
        </p:nvSpPr>
        <p:spPr>
          <a:xfrm>
            <a:off x="4199020" y="1796390"/>
            <a:ext cx="168719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3372DC"/>
                </a:solidFill>
                <a:latin typeface="EdShed" pitchFamily="2" charset="0"/>
                <a:ea typeface="OpenDyslexic" charset="0"/>
                <a:cs typeface="OpenDyslexic" charset="0"/>
              </a:rPr>
              <a:t>stone-faced</a:t>
            </a:r>
            <a:endParaRPr lang="en-GB" sz="2400" baseline="0" dirty="0">
              <a:solidFill>
                <a:srgbClr val="3372DC"/>
              </a:solidFill>
              <a:latin typeface="EdShed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28BEBE-7B6D-A035-AF5C-1AF991813C01}"/>
              </a:ext>
            </a:extLst>
          </p:cNvPr>
          <p:cNvSpPr txBox="1"/>
          <p:nvPr/>
        </p:nvSpPr>
        <p:spPr>
          <a:xfrm>
            <a:off x="6247176" y="1796390"/>
            <a:ext cx="182037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3372DC"/>
                </a:solidFill>
                <a:latin typeface="EdShed" pitchFamily="2" charset="0"/>
                <a:ea typeface="OpenDyslexic" charset="0"/>
                <a:cs typeface="OpenDyslexic" charset="0"/>
              </a:rPr>
              <a:t>cold-hearted</a:t>
            </a:r>
            <a:endParaRPr lang="en-GB" sz="2400" baseline="0" dirty="0">
              <a:solidFill>
                <a:srgbClr val="3372DC"/>
              </a:solidFill>
              <a:latin typeface="EdShed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DCC1D6-192C-080E-F9B7-C1E592CC53EF}"/>
              </a:ext>
            </a:extLst>
          </p:cNvPr>
          <p:cNvSpPr txBox="1"/>
          <p:nvPr/>
        </p:nvSpPr>
        <p:spPr>
          <a:xfrm>
            <a:off x="327128" y="2173797"/>
            <a:ext cx="11537738" cy="44319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GB" sz="2400" dirty="0">
                <a:latin typeface="EdShed"/>
                <a:ea typeface="Sassoon Infant 2023"/>
              </a:rPr>
              <a:t>Peter had many</a:t>
            </a:r>
            <a:r>
              <a:rPr lang="en-GB" sz="2400" dirty="0">
                <a:latin typeface="EdShed"/>
                <a:ea typeface="Sassoon Infant 2023"/>
                <a:cs typeface="Arial"/>
              </a:rPr>
              <a:t> </a:t>
            </a:r>
            <a:r>
              <a:rPr lang="en-GB" sz="2400" dirty="0">
                <a:latin typeface="Arial"/>
                <a:ea typeface="Sassoon Infant 2023"/>
                <a:cs typeface="Arial"/>
              </a:rPr>
              <a:t>____________</a:t>
            </a:r>
            <a:r>
              <a:rPr lang="en-GB" sz="2400" dirty="0">
                <a:latin typeface="EdShed"/>
                <a:ea typeface="Sassoon Infant 2023"/>
              </a:rPr>
              <a:t> books in his bedroom.</a:t>
            </a:r>
          </a:p>
          <a:p>
            <a:pPr>
              <a:lnSpc>
                <a:spcPct val="200000"/>
              </a:lnSpc>
            </a:pPr>
            <a:r>
              <a:rPr lang="en-GB" sz="2400" kern="1200" dirty="0">
                <a:effectLst/>
                <a:latin typeface="EdShed" pitchFamily="2" charset="77"/>
                <a:ea typeface="Sassoon Infant 2023" panose="02000503030000020003" pitchFamily="2" charset="0"/>
              </a:rPr>
              <a:t>Can anyone be safe if a </a:t>
            </a:r>
            <a:r>
              <a:rPr lang="en-GB" sz="2400" dirty="0">
                <a:latin typeface="Arial" panose="020B0604020202020204" pitchFamily="34" charset="0"/>
                <a:ea typeface="Sassoon Infant 2023" panose="02000503030000020003" pitchFamily="2" charset="0"/>
                <a:cs typeface="Arial" panose="020B0604020202020204" pitchFamily="34" charset="0"/>
              </a:rPr>
              <a:t>____________ </a:t>
            </a:r>
            <a:r>
              <a:rPr lang="en-GB" sz="2400" kern="1200" dirty="0">
                <a:effectLst/>
                <a:latin typeface="EdShed" pitchFamily="2" charset="77"/>
                <a:ea typeface="Sassoon Infant 2023" panose="02000503030000020003" pitchFamily="2" charset="0"/>
              </a:rPr>
              <a:t>lion is at large?</a:t>
            </a:r>
          </a:p>
          <a:p>
            <a:pPr>
              <a:lnSpc>
                <a:spcPct val="200000"/>
              </a:lnSpc>
            </a:pPr>
            <a:r>
              <a:rPr lang="en-GB" sz="2400" kern="1200" dirty="0">
                <a:effectLst/>
                <a:latin typeface="EdShed" pitchFamily="2" charset="77"/>
                <a:ea typeface="Sassoon Infant 2023" panose="02000503030000020003" pitchFamily="2" charset="0"/>
              </a:rPr>
              <a:t>The museum had a display of </a:t>
            </a:r>
            <a:r>
              <a:rPr lang="en-GB" sz="2400" dirty="0">
                <a:latin typeface="Arial" panose="020B0604020202020204" pitchFamily="34" charset="0"/>
                <a:ea typeface="Sassoon Infant 2023" panose="02000503030000020003" pitchFamily="2" charset="0"/>
                <a:cs typeface="Arial" panose="020B0604020202020204" pitchFamily="34" charset="0"/>
              </a:rPr>
              <a:t>____________</a:t>
            </a:r>
            <a:r>
              <a:rPr lang="en-GB" sz="2400" kern="1200" dirty="0">
                <a:effectLst/>
                <a:latin typeface="EdShed" pitchFamily="2" charset="77"/>
                <a:ea typeface="Sassoon Infant 2023" panose="02000503030000020003" pitchFamily="2" charset="0"/>
              </a:rPr>
              <a:t> telephones</a:t>
            </a:r>
            <a:r>
              <a:rPr lang="en-GB" sz="2400" dirty="0">
                <a:latin typeface="EdShed" pitchFamily="2" charset="77"/>
                <a:ea typeface="Sassoon Infant 2023" panose="02000503030000020003" pitchFamily="2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GB" sz="2400" dirty="0">
                <a:latin typeface="EdShed" pitchFamily="2" charset="77"/>
                <a:ea typeface="Sassoon Infant 2023" panose="02000503030000020003" pitchFamily="2" charset="0"/>
              </a:rPr>
              <a:t>He sat in the corner, </a:t>
            </a:r>
            <a:r>
              <a:rPr lang="en-GB" sz="2400" dirty="0">
                <a:latin typeface="Arial" panose="020B0604020202020204" pitchFamily="34" charset="0"/>
                <a:ea typeface="Sassoon Infant 2023" panose="02000503030000020003" pitchFamily="2" charset="0"/>
                <a:cs typeface="Arial" panose="020B0604020202020204" pitchFamily="34" charset="0"/>
              </a:rPr>
              <a:t>____________</a:t>
            </a:r>
            <a:r>
              <a:rPr lang="en-GB" sz="2400" dirty="0">
                <a:latin typeface="EdShed" pitchFamily="2" charset="77"/>
                <a:ea typeface="Sassoon Infant 2023" panose="02000503030000020003" pitchFamily="2" charset="0"/>
                <a:cs typeface="Arial" panose="020B0604020202020204" pitchFamily="34" charset="0"/>
              </a:rPr>
              <a:t>, staring at the floor.</a:t>
            </a:r>
          </a:p>
          <a:p>
            <a:pPr>
              <a:lnSpc>
                <a:spcPct val="200000"/>
              </a:lnSpc>
            </a:pPr>
            <a:r>
              <a:rPr lang="en-GB" sz="2400" dirty="0">
                <a:latin typeface="EdShed" pitchFamily="2" charset="77"/>
              </a:rPr>
              <a:t>O</a:t>
            </a:r>
            <a:r>
              <a:rPr lang="en-GB" sz="2400" b="0" i="0" dirty="0">
                <a:effectLst/>
                <a:latin typeface="EdShed" pitchFamily="2" charset="77"/>
              </a:rPr>
              <a:t>nly the most </a:t>
            </a:r>
            <a:r>
              <a:rPr lang="en-GB" sz="2400" dirty="0">
                <a:latin typeface="Arial" panose="020B0604020202020204" pitchFamily="34" charset="0"/>
                <a:ea typeface="Sassoon Infant 2023" panose="02000503030000020003" pitchFamily="2" charset="0"/>
                <a:cs typeface="Arial" panose="020B0604020202020204" pitchFamily="34" charset="0"/>
              </a:rPr>
              <a:t>____________</a:t>
            </a:r>
            <a:r>
              <a:rPr lang="en-GB" sz="2400" b="0" i="0" dirty="0">
                <a:effectLst/>
                <a:latin typeface="EdShed" pitchFamily="2" charset="77"/>
              </a:rPr>
              <a:t> viewers will fail to be moved by the story.</a:t>
            </a:r>
            <a:endParaRPr lang="en-GB" sz="2400" dirty="0">
              <a:latin typeface="EdShed" pitchFamily="2" charset="77"/>
              <a:ea typeface="Sassoon Infant 2023" panose="02000503030000020003" pitchFamily="2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2400" b="0" i="0" dirty="0">
                <a:effectLst/>
                <a:latin typeface="EdShed" pitchFamily="2" charset="77"/>
              </a:rPr>
              <a:t>We conducted nearly 100 </a:t>
            </a:r>
            <a:r>
              <a:rPr lang="en-GB" sz="2400" dirty="0">
                <a:latin typeface="Arial" panose="020B0604020202020204" pitchFamily="34" charset="0"/>
                <a:ea typeface="Sassoon Infant 2023" panose="02000503030000020003" pitchFamily="2" charset="0"/>
                <a:cs typeface="Arial" panose="020B0604020202020204" pitchFamily="34" charset="0"/>
              </a:rPr>
              <a:t>____________</a:t>
            </a:r>
            <a:r>
              <a:rPr lang="en-GB" sz="2400" b="0" i="0" dirty="0">
                <a:effectLst/>
                <a:latin typeface="EdShed" pitchFamily="2" charset="77"/>
              </a:rPr>
              <a:t> interviews to find the answer to this mystery.</a:t>
            </a:r>
            <a:endParaRPr lang="en-GB" sz="2400" dirty="0">
              <a:latin typeface="EdShed" pitchFamily="2" charset="77"/>
              <a:ea typeface="Sassoon Infant 2023" panose="02000503030000020003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572145-D55A-C0C9-2E43-36A8DFFCB7EB}"/>
              </a:ext>
            </a:extLst>
          </p:cNvPr>
          <p:cNvSpPr txBox="1"/>
          <p:nvPr/>
        </p:nvSpPr>
        <p:spPr>
          <a:xfrm>
            <a:off x="3619436" y="3169357"/>
            <a:ext cx="165917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400" dirty="0">
                <a:solidFill>
                  <a:srgbClr val="FF3760"/>
                </a:solidFill>
                <a:latin typeface="EdShed" pitchFamily="2" charset="0"/>
                <a:ea typeface="OpenDyslexic" charset="0"/>
                <a:cs typeface="OpenDyslexic" charset="0"/>
              </a:rPr>
              <a:t>man-eating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4BB04F-3AC5-FD55-11B0-E9DF4793FBEB}"/>
              </a:ext>
            </a:extLst>
          </p:cNvPr>
          <p:cNvSpPr txBox="1"/>
          <p:nvPr/>
        </p:nvSpPr>
        <p:spPr>
          <a:xfrm>
            <a:off x="2736997" y="2424793"/>
            <a:ext cx="141622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FF3760"/>
                </a:solidFill>
                <a:latin typeface="EdShed" pitchFamily="2" charset="0"/>
                <a:ea typeface="OpenDyslexic" charset="0"/>
                <a:cs typeface="OpenDyslexic" charset="0"/>
              </a:rPr>
              <a:t>little-used</a:t>
            </a:r>
            <a:endParaRPr lang="en-GB" sz="2400" baseline="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DB37D1-2226-2EC1-5A6B-EE0C52DE6B10}"/>
              </a:ext>
            </a:extLst>
          </p:cNvPr>
          <p:cNvSpPr txBox="1"/>
          <p:nvPr/>
        </p:nvSpPr>
        <p:spPr>
          <a:xfrm>
            <a:off x="4221947" y="3898724"/>
            <a:ext cx="189539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FF3760"/>
                </a:solidFill>
                <a:latin typeface="EdShed" pitchFamily="2" charset="0"/>
                <a:ea typeface="OpenDyslexic" charset="0"/>
                <a:cs typeface="OpenDyslexic" charset="0"/>
              </a:rPr>
              <a:t>old-fashioned</a:t>
            </a:r>
            <a:endParaRPr lang="en-GB" sz="2400" baseline="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294D25-9DD1-D360-7F08-8961E64E9B6B}"/>
              </a:ext>
            </a:extLst>
          </p:cNvPr>
          <p:cNvSpPr txBox="1"/>
          <p:nvPr/>
        </p:nvSpPr>
        <p:spPr>
          <a:xfrm>
            <a:off x="4055485" y="6100355"/>
            <a:ext cx="125457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FF3760"/>
                </a:solidFill>
                <a:latin typeface="EdShed" pitchFamily="2" charset="0"/>
                <a:ea typeface="OpenDyslexic" charset="0"/>
                <a:cs typeface="OpenDyslexic" charset="0"/>
              </a:rPr>
              <a:t>in-depth</a:t>
            </a:r>
            <a:endParaRPr lang="en-GB" sz="2400" baseline="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EECCD1-48EF-1E90-06AE-B448360C80CC}"/>
              </a:ext>
            </a:extLst>
          </p:cNvPr>
          <p:cNvSpPr txBox="1"/>
          <p:nvPr/>
        </p:nvSpPr>
        <p:spPr>
          <a:xfrm>
            <a:off x="3192639" y="4626582"/>
            <a:ext cx="168719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FF3760"/>
                </a:solidFill>
                <a:latin typeface="EdShed" pitchFamily="2" charset="0"/>
                <a:ea typeface="OpenDyslexic" charset="0"/>
                <a:cs typeface="OpenDyslexic" charset="0"/>
              </a:rPr>
              <a:t>stone-faced</a:t>
            </a:r>
            <a:endParaRPr lang="en-GB" sz="2400" baseline="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9696B7-74A2-529C-56FD-4A3FA8E8ECAA}"/>
              </a:ext>
            </a:extLst>
          </p:cNvPr>
          <p:cNvSpPr txBox="1"/>
          <p:nvPr/>
        </p:nvSpPr>
        <p:spPr>
          <a:xfrm>
            <a:off x="2355520" y="5371146"/>
            <a:ext cx="182037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FF3760"/>
                </a:solidFill>
                <a:latin typeface="EdShed" pitchFamily="2" charset="0"/>
                <a:ea typeface="OpenDyslexic" charset="0"/>
                <a:cs typeface="OpenDyslexic" charset="0"/>
              </a:rPr>
              <a:t>cold-hearted</a:t>
            </a:r>
            <a:endParaRPr lang="en-GB" sz="2400" baseline="0" dirty="0">
              <a:solidFill>
                <a:srgbClr val="FF3760"/>
              </a:solidFill>
              <a:latin typeface="EdSh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94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5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A2DE76-E56D-FE47-D733-68D52C8F752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17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38B19-0291-09EE-A821-0AB66C0B82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dirty="0">
                <a:solidFill>
                  <a:schemeClr val="tx1"/>
                </a:solidFill>
                <a:latin typeface="EdShed" pitchFamily="2" charset="0"/>
              </a:rPr>
              <a:t>Put this week’s words in alphabetical order</a:t>
            </a:r>
            <a:r>
              <a:rPr lang="en-GB" dirty="0">
                <a:solidFill>
                  <a:schemeClr val="tx1"/>
                </a:solidFill>
              </a:rPr>
              <a:t>. 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tx1"/>
                </a:solidFill>
              </a:rPr>
              <a:t>T</a:t>
            </a:r>
            <a:r>
              <a:rPr lang="en-GB" dirty="0">
                <a:solidFill>
                  <a:schemeClr val="tx1"/>
                </a:solidFill>
                <a:latin typeface="EdShed" pitchFamily="2" charset="0"/>
              </a:rPr>
              <a:t>hen write a definition for each word.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A651E-664E-B9EB-0EC0-667A6814DA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Alphabetical Order and Definitions</a:t>
            </a:r>
          </a:p>
        </p:txBody>
      </p:sp>
      <p:graphicFrame>
        <p:nvGraphicFramePr>
          <p:cNvPr id="6" name="Table 11">
            <a:extLst>
              <a:ext uri="{FF2B5EF4-FFF2-40B4-BE49-F238E27FC236}">
                <a16:creationId xmlns:a16="http://schemas.microsoft.com/office/drawing/2014/main" id="{C4F36C43-F015-20EA-ADD9-C59DB2A060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983457"/>
              </p:ext>
            </p:extLst>
          </p:nvPr>
        </p:nvGraphicFramePr>
        <p:xfrm>
          <a:off x="331435" y="1760052"/>
          <a:ext cx="11529130" cy="4780875"/>
        </p:xfrm>
        <a:graphic>
          <a:graphicData uri="http://schemas.openxmlformats.org/drawingml/2006/table">
            <a:tbl>
              <a:tblPr firstRow="1" bandRow="1"/>
              <a:tblGrid>
                <a:gridCol w="2132365">
                  <a:extLst>
                    <a:ext uri="{9D8B030D-6E8A-4147-A177-3AD203B41FA5}">
                      <a16:colId xmlns:a16="http://schemas.microsoft.com/office/drawing/2014/main" val="1353089889"/>
                    </a:ext>
                  </a:extLst>
                </a:gridCol>
                <a:gridCol w="9396765">
                  <a:extLst>
                    <a:ext uri="{9D8B030D-6E8A-4147-A177-3AD203B41FA5}">
                      <a16:colId xmlns:a16="http://schemas.microsoft.com/office/drawing/2014/main" val="4104120523"/>
                    </a:ext>
                  </a:extLst>
                </a:gridCol>
              </a:tblGrid>
              <a:tr h="434625"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Alphabetical Order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u="none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Definition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2722304"/>
                  </a:ext>
                </a:extLst>
              </a:tr>
              <a:tr h="434625"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u="none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3456544"/>
                  </a:ext>
                </a:extLst>
              </a:tr>
              <a:tr h="434625"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1954320"/>
                  </a:ext>
                </a:extLst>
              </a:tr>
              <a:tr h="434625"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u="none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2582558"/>
                  </a:ext>
                </a:extLst>
              </a:tr>
              <a:tr h="434625"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5049063"/>
                  </a:ext>
                </a:extLst>
              </a:tr>
              <a:tr h="434625"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u="none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4653723"/>
                  </a:ext>
                </a:extLst>
              </a:tr>
              <a:tr h="434625"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4603428"/>
                  </a:ext>
                </a:extLst>
              </a:tr>
              <a:tr h="434625"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4274538"/>
                  </a:ext>
                </a:extLst>
              </a:tr>
              <a:tr h="434625"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3150441"/>
                  </a:ext>
                </a:extLst>
              </a:tr>
              <a:tr h="434625"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321130"/>
                  </a:ext>
                </a:extLst>
              </a:tr>
              <a:tr h="434625"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2339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6363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1">
            <a:extLst>
              <a:ext uri="{FF2B5EF4-FFF2-40B4-BE49-F238E27FC236}">
                <a16:creationId xmlns:a16="http://schemas.microsoft.com/office/drawing/2014/main" id="{5C4B092A-0C3F-44DC-4FC3-83EAF5C50A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077797"/>
              </p:ext>
            </p:extLst>
          </p:nvPr>
        </p:nvGraphicFramePr>
        <p:xfrm>
          <a:off x="331435" y="1760052"/>
          <a:ext cx="11529130" cy="4780875"/>
        </p:xfrm>
        <a:graphic>
          <a:graphicData uri="http://schemas.openxmlformats.org/drawingml/2006/table">
            <a:tbl>
              <a:tblPr firstRow="1" bandRow="1"/>
              <a:tblGrid>
                <a:gridCol w="2132365">
                  <a:extLst>
                    <a:ext uri="{9D8B030D-6E8A-4147-A177-3AD203B41FA5}">
                      <a16:colId xmlns:a16="http://schemas.microsoft.com/office/drawing/2014/main" val="1353089889"/>
                    </a:ext>
                  </a:extLst>
                </a:gridCol>
                <a:gridCol w="9396765">
                  <a:extLst>
                    <a:ext uri="{9D8B030D-6E8A-4147-A177-3AD203B41FA5}">
                      <a16:colId xmlns:a16="http://schemas.microsoft.com/office/drawing/2014/main" val="4104120523"/>
                    </a:ext>
                  </a:extLst>
                </a:gridCol>
              </a:tblGrid>
              <a:tr h="434625"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Alphabetical Order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u="none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Definition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2722304"/>
                  </a:ext>
                </a:extLst>
              </a:tr>
              <a:tr h="434625"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u="none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3456544"/>
                  </a:ext>
                </a:extLst>
              </a:tr>
              <a:tr h="434625"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1954320"/>
                  </a:ext>
                </a:extLst>
              </a:tr>
              <a:tr h="434625"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u="none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2582558"/>
                  </a:ext>
                </a:extLst>
              </a:tr>
              <a:tr h="434625"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5049063"/>
                  </a:ext>
                </a:extLst>
              </a:tr>
              <a:tr h="434625"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u="none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4653723"/>
                  </a:ext>
                </a:extLst>
              </a:tr>
              <a:tr h="434625"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4603428"/>
                  </a:ext>
                </a:extLst>
              </a:tr>
              <a:tr h="434625"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4274538"/>
                  </a:ext>
                </a:extLst>
              </a:tr>
              <a:tr h="434625"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3150441"/>
                  </a:ext>
                </a:extLst>
              </a:tr>
              <a:tr h="434625"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321130"/>
                  </a:ext>
                </a:extLst>
              </a:tr>
              <a:tr h="434625"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233902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29EB5-5820-3DD3-2051-4CE5A29D576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18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13B2E9-7860-50EB-5E87-656C7664DF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Alphabetical Order and Definitions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629582-9D2E-7189-7ECA-E0172B3C66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3760"/>
                </a:solidFill>
              </a:rPr>
              <a:t>Answers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A61FD00-B398-054F-2E45-A178B5508910}"/>
              </a:ext>
            </a:extLst>
          </p:cNvPr>
          <p:cNvSpPr txBox="1"/>
          <p:nvPr/>
        </p:nvSpPr>
        <p:spPr>
          <a:xfrm>
            <a:off x="5714207" y="2238451"/>
            <a:ext cx="2784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FF3760"/>
                </a:solidFill>
                <a:latin typeface="EdShed" pitchFamily="2" charset="0"/>
                <a:ea typeface="Sassoon Infant 2023" panose="02000503030000020003" pitchFamily="2" charset="0"/>
              </a:rPr>
              <a:t>Easily annoyed or angered. </a:t>
            </a:r>
            <a:endParaRPr lang="en-US" dirty="0">
              <a:solidFill>
                <a:srgbClr val="FF3760"/>
              </a:solidFill>
              <a:latin typeface="EdShed" pitchFamily="2" charset="0"/>
              <a:ea typeface="Sassoon Infant 2023" panose="02000503030000020003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4623B6E-FB14-A9B5-86B3-E006B76DB236}"/>
              </a:ext>
            </a:extLst>
          </p:cNvPr>
          <p:cNvSpPr txBox="1"/>
          <p:nvPr/>
        </p:nvSpPr>
        <p:spPr>
          <a:xfrm>
            <a:off x="4229826" y="2676834"/>
            <a:ext cx="5753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FF3760"/>
                </a:solidFill>
                <a:latin typeface="EdShed" pitchFamily="2" charset="0"/>
                <a:ea typeface="Sassoon Infant 2023" panose="02000503030000020003" pitchFamily="2" charset="0"/>
              </a:rPr>
              <a:t>Not showing any love or sympathy for other people; unkind.</a:t>
            </a:r>
            <a:endParaRPr lang="en-US" dirty="0">
              <a:solidFill>
                <a:srgbClr val="FF3760"/>
              </a:solidFill>
              <a:latin typeface="EdShed" pitchFamily="2" charset="0"/>
              <a:ea typeface="Sassoon Infant 2023" panose="02000503030000020003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A28BC99-689C-6B77-CBFE-F1F41FFAE4CB}"/>
              </a:ext>
            </a:extLst>
          </p:cNvPr>
          <p:cNvSpPr txBox="1"/>
          <p:nvPr/>
        </p:nvSpPr>
        <p:spPr>
          <a:xfrm>
            <a:off x="3750528" y="3115217"/>
            <a:ext cx="6712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FF3760"/>
                </a:solidFill>
                <a:latin typeface="EdShed" pitchFamily="2" charset="0"/>
                <a:ea typeface="Sassoon Infant 2023" panose="02000503030000020003" pitchFamily="2" charset="0"/>
              </a:rPr>
              <a:t>Not getting what you wanted; without taking something to somebody.</a:t>
            </a:r>
            <a:endParaRPr lang="en-US" dirty="0">
              <a:solidFill>
                <a:srgbClr val="FF3760"/>
              </a:solidFill>
              <a:latin typeface="EdShed" pitchFamily="2" charset="0"/>
              <a:ea typeface="Sassoon Infant 2023" panose="02000503030000020003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20F44FC-01E4-E7AA-4B1F-3933DEF0F4B5}"/>
              </a:ext>
            </a:extLst>
          </p:cNvPr>
          <p:cNvSpPr txBox="1"/>
          <p:nvPr/>
        </p:nvSpPr>
        <p:spPr>
          <a:xfrm>
            <a:off x="2530387" y="3553600"/>
            <a:ext cx="9152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3760"/>
                </a:solidFill>
                <a:latin typeface="EdShed" pitchFamily="2" charset="0"/>
                <a:ea typeface="Sassoon Infant 2023" panose="02000503030000020003" pitchFamily="2" charset="0"/>
              </a:rPr>
              <a:t>Having eyes that are green. Also, a feeling of jealousy because somebody has something you wish you had.</a:t>
            </a:r>
            <a:endParaRPr lang="en-US" sz="1600" dirty="0">
              <a:solidFill>
                <a:srgbClr val="FF3760"/>
              </a:solidFill>
              <a:latin typeface="EdShed" pitchFamily="2" charset="0"/>
              <a:ea typeface="Sassoon Infant 2023" panose="02000503030000020003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4434C4-A8EC-D6A9-F10F-5BCDAA62772F}"/>
              </a:ext>
            </a:extLst>
          </p:cNvPr>
          <p:cNvSpPr txBox="1"/>
          <p:nvPr/>
        </p:nvSpPr>
        <p:spPr>
          <a:xfrm>
            <a:off x="5308647" y="3961205"/>
            <a:ext cx="359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FF3760"/>
                </a:solidFill>
                <a:latin typeface="EdShed" pitchFamily="2" charset="0"/>
                <a:ea typeface="Sassoon Infant 2023" panose="02000503030000020003" pitchFamily="2" charset="0"/>
              </a:rPr>
              <a:t>Very detailed, careful and complete.</a:t>
            </a:r>
            <a:endParaRPr lang="en-US" dirty="0">
              <a:solidFill>
                <a:srgbClr val="FF3760"/>
              </a:solidFill>
              <a:latin typeface="EdShed" pitchFamily="2" charset="0"/>
              <a:ea typeface="Sassoon Infant 2023" panose="02000503030000020003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B52EB6E-A35A-5A23-9F47-9ECE8FF21184}"/>
              </a:ext>
            </a:extLst>
          </p:cNvPr>
          <p:cNvSpPr txBox="1"/>
          <p:nvPr/>
        </p:nvSpPr>
        <p:spPr>
          <a:xfrm>
            <a:off x="4658373" y="4399588"/>
            <a:ext cx="4896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FF3760"/>
                </a:solidFill>
                <a:latin typeface="EdShed" pitchFamily="2" charset="0"/>
                <a:ea typeface="Sassoon Infant 2023" panose="02000503030000020003" pitchFamily="2" charset="0"/>
              </a:rPr>
              <a:t>A person who behaves as if they know everything.</a:t>
            </a:r>
            <a:endParaRPr lang="en-US" dirty="0">
              <a:solidFill>
                <a:srgbClr val="FF3760"/>
              </a:solidFill>
              <a:latin typeface="EdShed" pitchFamily="2" charset="0"/>
              <a:ea typeface="Sassoon Infant 2023" panose="02000503030000020003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36EDE88-B431-F91F-E182-CBC824B365AB}"/>
              </a:ext>
            </a:extLst>
          </p:cNvPr>
          <p:cNvSpPr txBox="1"/>
          <p:nvPr/>
        </p:nvSpPr>
        <p:spPr>
          <a:xfrm>
            <a:off x="5009366" y="4837971"/>
            <a:ext cx="4194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FF3760"/>
                </a:solidFill>
                <a:latin typeface="EdShed" pitchFamily="2" charset="0"/>
                <a:ea typeface="Sassoon Infant 2023" panose="02000503030000020003" pitchFamily="2" charset="0"/>
              </a:rPr>
              <a:t>Not used much, or as much as other items.</a:t>
            </a:r>
            <a:endParaRPr lang="en-US" dirty="0">
              <a:solidFill>
                <a:srgbClr val="FF3760"/>
              </a:solidFill>
              <a:latin typeface="EdShed" pitchFamily="2" charset="0"/>
              <a:ea typeface="Sassoon Infant 2023" panose="02000503030000020003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9809054-5376-1396-C7B9-2DAA267AC0F6}"/>
              </a:ext>
            </a:extLst>
          </p:cNvPr>
          <p:cNvSpPr txBox="1"/>
          <p:nvPr/>
        </p:nvSpPr>
        <p:spPr>
          <a:xfrm>
            <a:off x="4260347" y="5276354"/>
            <a:ext cx="569245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rgbClr val="FF3760"/>
                </a:solidFill>
                <a:latin typeface="EdShed" pitchFamily="2" charset="0"/>
                <a:ea typeface="Sassoon Infant 2023" panose="02000503030000020003" pitchFamily="2" charset="0"/>
              </a:rPr>
              <a:t>Used to describe an animal that attacks and eats humans.</a:t>
            </a:r>
            <a:endParaRPr lang="en-US" dirty="0">
              <a:solidFill>
                <a:srgbClr val="FF3760"/>
              </a:solidFill>
              <a:latin typeface="EdShed" pitchFamily="2" charset="0"/>
              <a:ea typeface="Sassoon Infant 2023" panose="02000503030000020003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18FA66B-F742-74E2-9E5D-13341821C326}"/>
              </a:ext>
            </a:extLst>
          </p:cNvPr>
          <p:cNvSpPr txBox="1"/>
          <p:nvPr/>
        </p:nvSpPr>
        <p:spPr>
          <a:xfrm>
            <a:off x="5040849" y="5714737"/>
            <a:ext cx="413145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rgbClr val="FF3760"/>
                </a:solidFill>
                <a:latin typeface="EdShed" pitchFamily="2" charset="0"/>
                <a:ea typeface="Sassoon Infant 2023" panose="02000503030000020003" pitchFamily="2" charset="0"/>
              </a:rPr>
              <a:t>Dated; not modern; no longer fashionable.</a:t>
            </a:r>
            <a:endParaRPr lang="en-US" dirty="0">
              <a:solidFill>
                <a:srgbClr val="FF3760"/>
              </a:solidFill>
              <a:latin typeface="EdShed" pitchFamily="2" charset="0"/>
              <a:ea typeface="Sassoon Infant 2023" panose="02000503030000020003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CA0AC78-6D2A-954B-2367-D4204483D35A}"/>
              </a:ext>
            </a:extLst>
          </p:cNvPr>
          <p:cNvSpPr txBox="1"/>
          <p:nvPr/>
        </p:nvSpPr>
        <p:spPr>
          <a:xfrm>
            <a:off x="5238115" y="6153119"/>
            <a:ext cx="373692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rgbClr val="FF3760"/>
                </a:solidFill>
                <a:latin typeface="EdShed" pitchFamily="2" charset="0"/>
                <a:ea typeface="Sassoon Infant 2023" panose="02000503030000020003" pitchFamily="2" charset="0"/>
              </a:rPr>
              <a:t>Not showing any feelings or emotions.</a:t>
            </a:r>
            <a:endParaRPr lang="en-US" dirty="0">
              <a:solidFill>
                <a:srgbClr val="FF3760"/>
              </a:solidFill>
              <a:latin typeface="EdShed" pitchFamily="2" charset="0"/>
              <a:ea typeface="Sassoon Infant 2023" panose="02000503030000020003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B34BBC-EB47-38DB-C122-3F07838B25B5}"/>
              </a:ext>
            </a:extLst>
          </p:cNvPr>
          <p:cNvSpPr txBox="1"/>
          <p:nvPr/>
        </p:nvSpPr>
        <p:spPr>
          <a:xfrm>
            <a:off x="551512" y="2238451"/>
            <a:ext cx="17587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FF3760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bad-tempered</a:t>
            </a:r>
            <a:endParaRPr lang="en-GB" dirty="0">
              <a:solidFill>
                <a:srgbClr val="FF37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6293F4-9290-ECE8-86F7-B382C84C12C7}"/>
              </a:ext>
            </a:extLst>
          </p:cNvPr>
          <p:cNvSpPr txBox="1"/>
          <p:nvPr/>
        </p:nvSpPr>
        <p:spPr>
          <a:xfrm>
            <a:off x="493352" y="3108377"/>
            <a:ext cx="18751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FF3760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empty-handed</a:t>
            </a:r>
            <a:endParaRPr lang="en-GB" dirty="0">
              <a:solidFill>
                <a:srgbClr val="FF37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19B0F8-0641-9F8D-5EAC-E9806A11B0F3}"/>
              </a:ext>
            </a:extLst>
          </p:cNvPr>
          <p:cNvSpPr txBox="1"/>
          <p:nvPr/>
        </p:nvSpPr>
        <p:spPr>
          <a:xfrm>
            <a:off x="662342" y="3543340"/>
            <a:ext cx="1537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FF3760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green-eyed</a:t>
            </a:r>
            <a:endParaRPr lang="en-GB" dirty="0">
              <a:solidFill>
                <a:srgbClr val="FF37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C0343B-C2F2-26D0-3820-7A4D8F44E4BE}"/>
              </a:ext>
            </a:extLst>
          </p:cNvPr>
          <p:cNvSpPr txBox="1"/>
          <p:nvPr/>
        </p:nvSpPr>
        <p:spPr>
          <a:xfrm>
            <a:off x="662342" y="3978303"/>
            <a:ext cx="1537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FF3760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in-depth</a:t>
            </a:r>
            <a:endParaRPr lang="en-GB" dirty="0">
              <a:solidFill>
                <a:srgbClr val="FF376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9E9E69-A596-B309-F456-9B634E8ECF30}"/>
              </a:ext>
            </a:extLst>
          </p:cNvPr>
          <p:cNvSpPr txBox="1"/>
          <p:nvPr/>
        </p:nvSpPr>
        <p:spPr>
          <a:xfrm>
            <a:off x="662342" y="4413266"/>
            <a:ext cx="1537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FF3760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know-it-all</a:t>
            </a:r>
            <a:endParaRPr lang="en-GB" dirty="0">
              <a:solidFill>
                <a:srgbClr val="FF376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69FB95-1799-5F0A-FEF2-FDACBDB26786}"/>
              </a:ext>
            </a:extLst>
          </p:cNvPr>
          <p:cNvSpPr txBox="1"/>
          <p:nvPr/>
        </p:nvSpPr>
        <p:spPr>
          <a:xfrm>
            <a:off x="662342" y="2673414"/>
            <a:ext cx="1537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FF3760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cold-hearted</a:t>
            </a:r>
            <a:endParaRPr lang="en-GB" dirty="0">
              <a:solidFill>
                <a:srgbClr val="FF376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47EBBA-FBF1-A6EC-8106-307AC652CA5C}"/>
              </a:ext>
            </a:extLst>
          </p:cNvPr>
          <p:cNvSpPr txBox="1"/>
          <p:nvPr/>
        </p:nvSpPr>
        <p:spPr>
          <a:xfrm>
            <a:off x="662342" y="4848229"/>
            <a:ext cx="1537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FF3760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little-used</a:t>
            </a:r>
            <a:endParaRPr lang="en-GB" dirty="0">
              <a:solidFill>
                <a:srgbClr val="FF376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0BB903-0826-835A-F38A-9EF4E73E0F98}"/>
              </a:ext>
            </a:extLst>
          </p:cNvPr>
          <p:cNvSpPr txBox="1"/>
          <p:nvPr/>
        </p:nvSpPr>
        <p:spPr>
          <a:xfrm>
            <a:off x="662342" y="5283192"/>
            <a:ext cx="1537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FF3760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man-eating</a:t>
            </a:r>
            <a:endParaRPr lang="en-GB" dirty="0">
              <a:solidFill>
                <a:srgbClr val="FF376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A2C585-CD5E-7054-3F53-D41E66CDF767}"/>
              </a:ext>
            </a:extLst>
          </p:cNvPr>
          <p:cNvSpPr txBox="1"/>
          <p:nvPr/>
        </p:nvSpPr>
        <p:spPr>
          <a:xfrm>
            <a:off x="662342" y="5718155"/>
            <a:ext cx="1537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FF3760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old-fashioned</a:t>
            </a:r>
            <a:endParaRPr lang="en-GB" dirty="0">
              <a:solidFill>
                <a:srgbClr val="FF376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55F138-636B-5C26-C70E-F617192D9D1E}"/>
              </a:ext>
            </a:extLst>
          </p:cNvPr>
          <p:cNvSpPr txBox="1"/>
          <p:nvPr/>
        </p:nvSpPr>
        <p:spPr>
          <a:xfrm>
            <a:off x="662342" y="6153119"/>
            <a:ext cx="1537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FF3760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stone-faced</a:t>
            </a:r>
            <a:endParaRPr lang="en-GB" dirty="0">
              <a:solidFill>
                <a:srgbClr val="FF37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31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3706B-19D3-8F40-73B7-B866CF20A9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1A72E-D66C-3368-3671-BADCD87FFD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Starter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D57059-F787-6EB7-C0EB-69E8D05BC8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Can you add the sound buttons to these words?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500DDD-3789-C4FC-FAFE-A5719F6A686B}"/>
              </a:ext>
            </a:extLst>
          </p:cNvPr>
          <p:cNvSpPr/>
          <p:nvPr/>
        </p:nvSpPr>
        <p:spPr>
          <a:xfrm>
            <a:off x="3105073" y="2255363"/>
            <a:ext cx="17105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cap="none" spc="0" dirty="0">
                <a:ln w="0"/>
                <a:latin typeface="EdShed" pitchFamily="2" charset="0"/>
              </a:rPr>
              <a:t>sphere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9C6A51B-F42D-BC4A-59FC-A17735EC59DB}"/>
              </a:ext>
            </a:extLst>
          </p:cNvPr>
          <p:cNvSpPr/>
          <p:nvPr/>
        </p:nvSpPr>
        <p:spPr>
          <a:xfrm>
            <a:off x="897302" y="5273989"/>
            <a:ext cx="19291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cap="none" spc="0" dirty="0">
                <a:ln w="0"/>
                <a:latin typeface="EdShed" pitchFamily="2" charset="0"/>
              </a:rPr>
              <a:t>aquatic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E1F011B-3670-A8B2-57EA-97C444F776D0}"/>
              </a:ext>
            </a:extLst>
          </p:cNvPr>
          <p:cNvSpPr/>
          <p:nvPr/>
        </p:nvSpPr>
        <p:spPr>
          <a:xfrm>
            <a:off x="3578767" y="5273989"/>
            <a:ext cx="22101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dirty="0">
                <a:ln w="0"/>
                <a:latin typeface="EdShed" pitchFamily="2" charset="0"/>
              </a:rPr>
              <a:t>although</a:t>
            </a:r>
            <a:endParaRPr lang="en-GB" sz="4400" cap="none" spc="0" dirty="0">
              <a:ln w="0"/>
              <a:latin typeface="EdShed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0C48094-6C7B-A6B4-DC2A-67B1E4C02991}"/>
              </a:ext>
            </a:extLst>
          </p:cNvPr>
          <p:cNvSpPr/>
          <p:nvPr/>
        </p:nvSpPr>
        <p:spPr>
          <a:xfrm>
            <a:off x="6541207" y="5273989"/>
            <a:ext cx="19353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cap="none" spc="0" dirty="0">
                <a:ln w="0"/>
                <a:latin typeface="EdShed" pitchFamily="2" charset="0"/>
              </a:rPr>
              <a:t>knuckle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4A22F60F-64F6-361D-613A-54746A28C2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483375" y="3628259"/>
            <a:ext cx="1016989" cy="1115249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AB902EE6-2160-D948-EDA6-DCFE94EBD20E}"/>
              </a:ext>
            </a:extLst>
          </p:cNvPr>
          <p:cNvSpPr/>
          <p:nvPr/>
        </p:nvSpPr>
        <p:spPr>
          <a:xfrm>
            <a:off x="9228829" y="5273989"/>
            <a:ext cx="211089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cap="none" spc="0" dirty="0">
                <a:ln w="0"/>
                <a:latin typeface="EdShed" pitchFamily="2" charset="0"/>
              </a:rPr>
              <a:t>thankful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E32E87D-060A-F1BE-A993-3101C252F399}"/>
              </a:ext>
            </a:extLst>
          </p:cNvPr>
          <p:cNvGrpSpPr/>
          <p:nvPr/>
        </p:nvGrpSpPr>
        <p:grpSpPr>
          <a:xfrm>
            <a:off x="7441507" y="1955332"/>
            <a:ext cx="4205331" cy="2613416"/>
            <a:chOff x="1726446" y="2204436"/>
            <a:chExt cx="4205331" cy="2613416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A672C7D-06D0-1039-FAE3-DAA587694B84}"/>
                </a:ext>
              </a:extLst>
            </p:cNvPr>
            <p:cNvSpPr txBox="1"/>
            <p:nvPr/>
          </p:nvSpPr>
          <p:spPr>
            <a:xfrm>
              <a:off x="1834846" y="2393773"/>
              <a:ext cx="2527993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EdShed" pitchFamily="2" charset="0"/>
                </a:rPr>
                <a:t>Use sound buttons for each phoneme. Draw a dot for each single letter sound, a </a:t>
              </a:r>
              <a:r>
                <a:rPr lang="en-GB" dirty="0">
                  <a:solidFill>
                    <a:srgbClr val="FF3760"/>
                  </a:solidFill>
                  <a:latin typeface="EdShed" pitchFamily="2" charset="0"/>
                </a:rPr>
                <a:t>red</a:t>
              </a:r>
              <a:r>
                <a:rPr lang="en-GB" dirty="0">
                  <a:latin typeface="EdShed" pitchFamily="2" charset="0"/>
                </a:rPr>
                <a:t> dot for adjacent consonants, and a line when two or more letters represent one sound. </a:t>
              </a:r>
            </a:p>
          </p:txBody>
        </p:sp>
        <p:pic>
          <p:nvPicPr>
            <p:cNvPr id="53" name="Picture 52" descr="A picture containing text, vector graphics&#10;&#10;Description automatically generated">
              <a:extLst>
                <a:ext uri="{FF2B5EF4-FFF2-40B4-BE49-F238E27FC236}">
                  <a16:creationId xmlns:a16="http://schemas.microsoft.com/office/drawing/2014/main" id="{D4E77E4B-76A5-B4EE-52EC-47CBDD3EF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934716" y="2204436"/>
              <a:ext cx="997061" cy="1774098"/>
            </a:xfrm>
            <a:prstGeom prst="rect">
              <a:avLst/>
            </a:prstGeom>
          </p:spPr>
        </p:pic>
        <p:sp>
          <p:nvSpPr>
            <p:cNvPr id="54" name="Rounded Rectangular Callout 53">
              <a:extLst>
                <a:ext uri="{FF2B5EF4-FFF2-40B4-BE49-F238E27FC236}">
                  <a16:creationId xmlns:a16="http://schemas.microsoft.com/office/drawing/2014/main" id="{13EF5418-B99F-D1A6-AA8F-CDFB9634F953}"/>
                </a:ext>
              </a:extLst>
            </p:cNvPr>
            <p:cNvSpPr/>
            <p:nvPr/>
          </p:nvSpPr>
          <p:spPr>
            <a:xfrm>
              <a:off x="1726446" y="2231304"/>
              <a:ext cx="2735624" cy="2586548"/>
            </a:xfrm>
            <a:prstGeom prst="wedgeRoundRectCallout">
              <a:avLst>
                <a:gd name="adj1" fmla="val 61308"/>
                <a:gd name="adj2" fmla="val -23848"/>
                <a:gd name="adj3" fmla="val 16667"/>
              </a:avLst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B4491F1-EED6-B887-207C-598914A99190}"/>
              </a:ext>
            </a:extLst>
          </p:cNvPr>
          <p:cNvGrpSpPr/>
          <p:nvPr/>
        </p:nvGrpSpPr>
        <p:grpSpPr>
          <a:xfrm>
            <a:off x="3266826" y="3007779"/>
            <a:ext cx="1413439" cy="108000"/>
            <a:chOff x="4606385" y="2941293"/>
            <a:chExt cx="1413439" cy="108000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DA7CCA1-BA35-722E-AE34-83AC109A4032}"/>
                </a:ext>
              </a:extLst>
            </p:cNvPr>
            <p:cNvGrpSpPr/>
            <p:nvPr/>
          </p:nvGrpSpPr>
          <p:grpSpPr>
            <a:xfrm>
              <a:off x="4606385" y="2941293"/>
              <a:ext cx="690627" cy="108000"/>
              <a:chOff x="6523182" y="5718039"/>
              <a:chExt cx="690627" cy="108000"/>
            </a:xfrm>
            <a:solidFill>
              <a:srgbClr val="3372DC"/>
            </a:solidFill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8713576-3EC2-1D6D-57B3-8FA76FB5ED5B}"/>
                  </a:ext>
                </a:extLst>
              </p:cNvPr>
              <p:cNvSpPr/>
              <p:nvPr/>
            </p:nvSpPr>
            <p:spPr>
              <a:xfrm>
                <a:off x="6709809" y="5736039"/>
                <a:ext cx="504000" cy="72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8CFFC1E8-C069-CF48-F029-3BA045FDD02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23182" y="5718039"/>
                <a:ext cx="108002" cy="108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8A1EDDE-C775-BA6D-E234-CDE131CC5ED1}"/>
                </a:ext>
              </a:extLst>
            </p:cNvPr>
            <p:cNvSpPr/>
            <p:nvPr/>
          </p:nvSpPr>
          <p:spPr>
            <a:xfrm>
              <a:off x="5371824" y="2959293"/>
              <a:ext cx="648000" cy="72000"/>
            </a:xfrm>
            <a:prstGeom prst="rect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4A882B-49E5-A134-D192-65FF677D3E80}"/>
              </a:ext>
            </a:extLst>
          </p:cNvPr>
          <p:cNvGrpSpPr/>
          <p:nvPr/>
        </p:nvGrpSpPr>
        <p:grpSpPr>
          <a:xfrm>
            <a:off x="1074394" y="5992202"/>
            <a:ext cx="1574802" cy="108000"/>
            <a:chOff x="794186" y="5805509"/>
            <a:chExt cx="1574802" cy="1080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E1A283F-D85F-A13E-14E4-D3E78E5DE52C}"/>
                </a:ext>
              </a:extLst>
            </p:cNvPr>
            <p:cNvSpPr/>
            <p:nvPr/>
          </p:nvSpPr>
          <p:spPr>
            <a:xfrm>
              <a:off x="1040791" y="5823509"/>
              <a:ext cx="504991" cy="72000"/>
            </a:xfrm>
            <a:prstGeom prst="rect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2C72097-28BF-4030-2C19-AF332CA724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00076" y="5805509"/>
              <a:ext cx="108002" cy="108000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193994F-8F63-0666-D434-279642AF54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60986" y="5805509"/>
              <a:ext cx="108002" cy="108000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EB246CE-1227-5CFB-D8F4-E7AA2943AB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64646" y="5805509"/>
              <a:ext cx="108002" cy="108000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2F5D8B5-47C4-319B-2110-3F91166BB4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4186" y="5805509"/>
              <a:ext cx="108002" cy="108000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6190824-FD78-EEC2-5D56-2477E5B544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64582" y="5805509"/>
              <a:ext cx="108002" cy="108000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0746777-4019-1D36-E845-A8C79B0BA9C1}"/>
              </a:ext>
            </a:extLst>
          </p:cNvPr>
          <p:cNvGrpSpPr/>
          <p:nvPr/>
        </p:nvGrpSpPr>
        <p:grpSpPr>
          <a:xfrm>
            <a:off x="3762805" y="5992202"/>
            <a:ext cx="1898205" cy="108000"/>
            <a:chOff x="6865702" y="6006844"/>
            <a:chExt cx="1898205" cy="108000"/>
          </a:xfrm>
          <a:solidFill>
            <a:srgbClr val="3372DC"/>
          </a:solidFill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54A2C59-0776-6B6A-5583-2D69983B9AAA}"/>
                </a:ext>
              </a:extLst>
            </p:cNvPr>
            <p:cNvSpPr/>
            <p:nvPr/>
          </p:nvSpPr>
          <p:spPr>
            <a:xfrm>
              <a:off x="7076373" y="6006844"/>
              <a:ext cx="108000" cy="10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314E38C-0E5A-8DF1-6E16-A286DD49CA38}"/>
                </a:ext>
              </a:extLst>
            </p:cNvPr>
            <p:cNvSpPr/>
            <p:nvPr/>
          </p:nvSpPr>
          <p:spPr>
            <a:xfrm>
              <a:off x="7242674" y="6024844"/>
              <a:ext cx="396000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F7D678D-289B-F69F-1C14-18AE151F92F2}"/>
                </a:ext>
              </a:extLst>
            </p:cNvPr>
            <p:cNvSpPr/>
            <p:nvPr/>
          </p:nvSpPr>
          <p:spPr>
            <a:xfrm>
              <a:off x="6865702" y="6006844"/>
              <a:ext cx="108000" cy="10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03EB842-171D-4DFB-CAC4-651DA77D82F0}"/>
                </a:ext>
              </a:extLst>
            </p:cNvPr>
            <p:cNvSpPr/>
            <p:nvPr/>
          </p:nvSpPr>
          <p:spPr>
            <a:xfrm>
              <a:off x="7707349" y="6024844"/>
              <a:ext cx="1056558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75CC0C3-A5BE-1FCF-70D2-A5F8CCB3D4C6}"/>
              </a:ext>
            </a:extLst>
          </p:cNvPr>
          <p:cNvGrpSpPr/>
          <p:nvPr/>
        </p:nvGrpSpPr>
        <p:grpSpPr>
          <a:xfrm>
            <a:off x="6665141" y="5884202"/>
            <a:ext cx="1687470" cy="108000"/>
            <a:chOff x="6795335" y="5961437"/>
            <a:chExt cx="1687470" cy="108000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4F3BDB1-D63F-F8AF-9DCD-8DB60DF8DE4D}"/>
                </a:ext>
              </a:extLst>
            </p:cNvPr>
            <p:cNvGrpSpPr/>
            <p:nvPr/>
          </p:nvGrpSpPr>
          <p:grpSpPr>
            <a:xfrm>
              <a:off x="6795335" y="5961437"/>
              <a:ext cx="721218" cy="108000"/>
              <a:chOff x="7978149" y="5950416"/>
              <a:chExt cx="721218" cy="108000"/>
            </a:xfrm>
            <a:solidFill>
              <a:srgbClr val="3372DC"/>
            </a:solidFill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3462B948-7C0D-EAEB-BE70-41BC39AE5CB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91365" y="5950416"/>
                <a:ext cx="108002" cy="108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2B246FE-9B95-B002-4219-E41FEA3C7E81}"/>
                  </a:ext>
                </a:extLst>
              </p:cNvPr>
              <p:cNvSpPr/>
              <p:nvPr/>
            </p:nvSpPr>
            <p:spPr>
              <a:xfrm>
                <a:off x="7978149" y="5968416"/>
                <a:ext cx="504000" cy="72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7573C4D-5F0A-E329-37DE-86D6DD7B5AD0}"/>
                </a:ext>
              </a:extLst>
            </p:cNvPr>
            <p:cNvSpPr/>
            <p:nvPr/>
          </p:nvSpPr>
          <p:spPr>
            <a:xfrm>
              <a:off x="7637541" y="5979437"/>
              <a:ext cx="465644" cy="72000"/>
            </a:xfrm>
            <a:prstGeom prst="rect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87A2145-B0BC-D50A-BC15-4A3B0682F2FB}"/>
                </a:ext>
              </a:extLst>
            </p:cNvPr>
            <p:cNvSpPr/>
            <p:nvPr/>
          </p:nvSpPr>
          <p:spPr>
            <a:xfrm>
              <a:off x="8158805" y="5979437"/>
              <a:ext cx="324000" cy="72000"/>
            </a:xfrm>
            <a:prstGeom prst="rect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C8D8E62-BF60-5905-0EE0-6924CEC75C90}"/>
              </a:ext>
            </a:extLst>
          </p:cNvPr>
          <p:cNvGrpSpPr/>
          <p:nvPr/>
        </p:nvGrpSpPr>
        <p:grpSpPr>
          <a:xfrm>
            <a:off x="9390922" y="5884202"/>
            <a:ext cx="1854204" cy="108000"/>
            <a:chOff x="9577456" y="5910233"/>
            <a:chExt cx="1854204" cy="108000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4CE3AC4C-7C47-55C8-28D0-E46569B39773}"/>
                </a:ext>
              </a:extLst>
            </p:cNvPr>
            <p:cNvGrpSpPr/>
            <p:nvPr/>
          </p:nvGrpSpPr>
          <p:grpSpPr>
            <a:xfrm>
              <a:off x="9577456" y="5910233"/>
              <a:ext cx="1854204" cy="108000"/>
              <a:chOff x="9377570" y="5819758"/>
              <a:chExt cx="1854204" cy="108000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7EE40D7D-86AD-4B37-E2FF-21443EB79849}"/>
                  </a:ext>
                </a:extLst>
              </p:cNvPr>
              <p:cNvGrpSpPr/>
              <p:nvPr/>
            </p:nvGrpSpPr>
            <p:grpSpPr>
              <a:xfrm>
                <a:off x="9377570" y="5819758"/>
                <a:ext cx="1633798" cy="108000"/>
                <a:chOff x="4748500" y="3150898"/>
                <a:chExt cx="1633798" cy="108000"/>
              </a:xfrm>
            </p:grpSpPr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56E7EE6A-76F1-6392-3712-118F33F8B21E}"/>
                    </a:ext>
                  </a:extLst>
                </p:cNvPr>
                <p:cNvGrpSpPr/>
                <p:nvPr/>
              </p:nvGrpSpPr>
              <p:grpSpPr>
                <a:xfrm>
                  <a:off x="5264000" y="3150898"/>
                  <a:ext cx="1118298" cy="108000"/>
                  <a:chOff x="7180797" y="5927644"/>
                  <a:chExt cx="1118298" cy="108000"/>
                </a:xfrm>
                <a:solidFill>
                  <a:srgbClr val="3372DC"/>
                </a:solidFill>
              </p:grpSpPr>
              <p:sp>
                <p:nvSpPr>
                  <p:cNvPr id="59" name="Oval 58">
                    <a:extLst>
                      <a:ext uri="{FF2B5EF4-FFF2-40B4-BE49-F238E27FC236}">
                        <a16:creationId xmlns:a16="http://schemas.microsoft.com/office/drawing/2014/main" id="{EB07965C-02AE-97A0-09FD-CFDCC7B5A5B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180797" y="5927644"/>
                    <a:ext cx="108002" cy="108000"/>
                  </a:xfrm>
                  <a:prstGeom prst="ellipse">
                    <a:avLst/>
                  </a:prstGeom>
                  <a:solidFill>
                    <a:srgbClr val="3372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EdShed" pitchFamily="2" charset="0"/>
                    </a:endParaRPr>
                  </a:p>
                </p:txBody>
              </p:sp>
              <p:sp>
                <p:nvSpPr>
                  <p:cNvPr id="61" name="Oval 60">
                    <a:extLst>
                      <a:ext uri="{FF2B5EF4-FFF2-40B4-BE49-F238E27FC236}">
                        <a16:creationId xmlns:a16="http://schemas.microsoft.com/office/drawing/2014/main" id="{5C1F18D6-8BDA-B386-56BB-1323153729D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753788" y="5927644"/>
                    <a:ext cx="108002" cy="108000"/>
                  </a:xfrm>
                  <a:prstGeom prst="ellipse">
                    <a:avLst/>
                  </a:prstGeom>
                  <a:solidFill>
                    <a:srgbClr val="FF37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EdShed" pitchFamily="2" charset="0"/>
                    </a:endParaRPr>
                  </a:p>
                </p:txBody>
              </p:sp>
              <p:sp>
                <p:nvSpPr>
                  <p:cNvPr id="66" name="Oval 65">
                    <a:extLst>
                      <a:ext uri="{FF2B5EF4-FFF2-40B4-BE49-F238E27FC236}">
                        <a16:creationId xmlns:a16="http://schemas.microsoft.com/office/drawing/2014/main" id="{C8B06CE2-905A-7CB9-7D5A-1CA43811EB8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467704" y="5927644"/>
                    <a:ext cx="108002" cy="108000"/>
                  </a:xfrm>
                  <a:prstGeom prst="ellipse">
                    <a:avLst/>
                  </a:prstGeom>
                  <a:solidFill>
                    <a:srgbClr val="FF37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EdShed" pitchFamily="2" charset="0"/>
                    </a:endParaRPr>
                  </a:p>
                </p:txBody>
              </p:sp>
              <p:sp>
                <p:nvSpPr>
                  <p:cNvPr id="67" name="Oval 66">
                    <a:extLst>
                      <a:ext uri="{FF2B5EF4-FFF2-40B4-BE49-F238E27FC236}">
                        <a16:creationId xmlns:a16="http://schemas.microsoft.com/office/drawing/2014/main" id="{65EEB25E-2A62-00DC-543E-C59661EE4E9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191093" y="5927644"/>
                    <a:ext cx="108002" cy="108000"/>
                  </a:xfrm>
                  <a:prstGeom prst="ellipse">
                    <a:avLst/>
                  </a:prstGeom>
                  <a:solidFill>
                    <a:srgbClr val="3372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EdShed" pitchFamily="2" charset="0"/>
                    </a:endParaRPr>
                  </a:p>
                </p:txBody>
              </p:sp>
            </p:grp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CAA5EE57-8CFE-4B1B-BD2A-29A83EB58249}"/>
                    </a:ext>
                  </a:extLst>
                </p:cNvPr>
                <p:cNvSpPr/>
                <p:nvPr/>
              </p:nvSpPr>
              <p:spPr>
                <a:xfrm>
                  <a:off x="4748500" y="3168898"/>
                  <a:ext cx="396000" cy="72000"/>
                </a:xfrm>
                <a:prstGeom prst="rect">
                  <a:avLst/>
                </a:prstGeom>
                <a:solidFill>
                  <a:srgbClr val="3372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EdShed" pitchFamily="2" charset="0"/>
                  </a:endParaRPr>
                </a:p>
              </p:txBody>
            </p:sp>
          </p:grp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B76DA4FA-7EF0-5748-7058-E4C1C27FD16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123772" y="5819758"/>
                <a:ext cx="108002" cy="108000"/>
              </a:xfrm>
              <a:prstGeom prst="ellipse">
                <a:avLst/>
              </a:prstGeom>
              <a:solidFill>
                <a:srgbClr val="3372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</p:grp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09F8371-6E38-0BF5-1267-0F95C2EEE1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57608" y="5910233"/>
              <a:ext cx="108002" cy="108000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520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/>
      <p:bldP spid="35" grpId="0"/>
      <p:bldP spid="42" grpId="0"/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23456-3B23-068B-3822-793109E3C50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19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AE54BB-71DA-64F1-377A-F2B2653AE2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n-US" dirty="0"/>
              <a:t>cold-hearted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1337DD-C4DC-65E4-0716-4EC24F989A0B}"/>
              </a:ext>
            </a:extLst>
          </p:cNvPr>
          <p:cNvSpPr/>
          <p:nvPr/>
        </p:nvSpPr>
        <p:spPr>
          <a:xfrm>
            <a:off x="2155507" y="2151567"/>
            <a:ext cx="1261547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b="1" dirty="0">
                <a:latin typeface="EdShed" pitchFamily="2" charset="0"/>
              </a:rPr>
              <a:t>Definition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A55DB6-F938-8043-BB99-0013D54411AB}"/>
              </a:ext>
            </a:extLst>
          </p:cNvPr>
          <p:cNvSpPr/>
          <p:nvPr/>
        </p:nvSpPr>
        <p:spPr>
          <a:xfrm>
            <a:off x="6880898" y="2142423"/>
            <a:ext cx="1905474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600" b="1" dirty="0">
                <a:latin typeface="EdShed" pitchFamily="2" charset="0"/>
              </a:rPr>
              <a:t>In a Sentence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2820B4-B993-97F5-980E-41DF7A5B5BBA}"/>
              </a:ext>
            </a:extLst>
          </p:cNvPr>
          <p:cNvSpPr/>
          <p:nvPr/>
        </p:nvSpPr>
        <p:spPr>
          <a:xfrm>
            <a:off x="2189803" y="4195446"/>
            <a:ext cx="1733721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b="1" dirty="0">
                <a:latin typeface="EdShed" pitchFamily="2" charset="0"/>
              </a:rPr>
              <a:t>Synonyms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E7CFDD-2EA1-D634-E6F9-B9CD68EDAB76}"/>
              </a:ext>
            </a:extLst>
          </p:cNvPr>
          <p:cNvSpPr/>
          <p:nvPr/>
        </p:nvSpPr>
        <p:spPr>
          <a:xfrm>
            <a:off x="6810351" y="4173602"/>
            <a:ext cx="1905474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600" b="1" dirty="0">
                <a:latin typeface="EdShed" pitchFamily="2" charset="0"/>
              </a:rPr>
              <a:t>Antonyms</a:t>
            </a:r>
          </a:p>
        </p:txBody>
      </p:sp>
    </p:spTree>
    <p:extLst>
      <p:ext uri="{BB962C8B-B14F-4D97-AF65-F5344CB8AC3E}">
        <p14:creationId xmlns:p14="http://schemas.microsoft.com/office/powerpoint/2010/main" val="3482000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42C2B-1A8E-03B4-12C5-57DA6B3710E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20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73D816B-B3EA-6FBB-F50A-FAC087563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n-US" dirty="0"/>
              <a:t>cold-hearted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D24D1A-FBEE-AFD4-0BD3-1BBA502F0D0E}"/>
              </a:ext>
            </a:extLst>
          </p:cNvPr>
          <p:cNvSpPr txBox="1"/>
          <p:nvPr/>
        </p:nvSpPr>
        <p:spPr>
          <a:xfrm>
            <a:off x="2614922" y="2731029"/>
            <a:ext cx="2359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3760"/>
                </a:solidFill>
                <a:highlight>
                  <a:srgbClr val="FFFFFF"/>
                </a:highlight>
                <a:latin typeface="EdShed" pitchFamily="2" charset="0"/>
                <a:ea typeface="Sassoon Infant 2023" panose="02000503030000020003" pitchFamily="2" charset="0"/>
              </a:rPr>
              <a:t>Not showing any love or sympathy for other people; unkind.</a:t>
            </a:r>
            <a:endParaRPr lang="en-US" dirty="0">
              <a:solidFill>
                <a:srgbClr val="FF3760"/>
              </a:solidFill>
              <a:highlight>
                <a:srgbClr val="FFFFFF"/>
              </a:highlight>
              <a:latin typeface="EdShed" pitchFamily="2" charset="0"/>
              <a:ea typeface="Sassoon Infant 2023" panose="02000503030000020003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958D5B-1655-F11C-5DD2-3F722BDC9709}"/>
              </a:ext>
            </a:extLst>
          </p:cNvPr>
          <p:cNvSpPr txBox="1"/>
          <p:nvPr/>
        </p:nvSpPr>
        <p:spPr>
          <a:xfrm>
            <a:off x="5924714" y="2592530"/>
            <a:ext cx="25605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3760"/>
                </a:solidFill>
                <a:latin typeface="EdShed" pitchFamily="2" charset="0"/>
              </a:rPr>
              <a:t>Mitchell was tired of </a:t>
            </a:r>
            <a:r>
              <a:rPr lang="en-GB" u="sng" dirty="0">
                <a:solidFill>
                  <a:srgbClr val="FF3760"/>
                </a:solidFill>
                <a:latin typeface="EdShed" pitchFamily="2" charset="0"/>
              </a:rPr>
              <a:t>cold-hearted</a:t>
            </a:r>
            <a:r>
              <a:rPr lang="en-GB" dirty="0">
                <a:solidFill>
                  <a:srgbClr val="FF3760"/>
                </a:solidFill>
                <a:latin typeface="EdShed" pitchFamily="2" charset="0"/>
              </a:rPr>
              <a:t> people, so decided to find some better friends.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1A3F6F-CC61-B262-53CA-CE3E0AB899D4}"/>
              </a:ext>
            </a:extLst>
          </p:cNvPr>
          <p:cNvSpPr txBox="1"/>
          <p:nvPr/>
        </p:nvSpPr>
        <p:spPr>
          <a:xfrm>
            <a:off x="6201141" y="4826431"/>
            <a:ext cx="2007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3760"/>
                </a:solidFill>
                <a:latin typeface="EdShed" pitchFamily="2" charset="0"/>
              </a:rPr>
              <a:t>caring, kind, pleasant, amiable, sympathetic, compassionate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4861D2-BD97-7F06-3485-AC1D114D6EAE}"/>
              </a:ext>
            </a:extLst>
          </p:cNvPr>
          <p:cNvSpPr txBox="1"/>
          <p:nvPr/>
        </p:nvSpPr>
        <p:spPr>
          <a:xfrm>
            <a:off x="2675160" y="4873931"/>
            <a:ext cx="2238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3760"/>
                </a:solidFill>
                <a:latin typeface="EdShed" pitchFamily="2" charset="0"/>
              </a:rPr>
              <a:t>detached, indifferent, uncaring, unkind, unfeeling, harsh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AE5F8E-3A60-5A65-7B38-76862E227752}"/>
              </a:ext>
            </a:extLst>
          </p:cNvPr>
          <p:cNvSpPr/>
          <p:nvPr/>
        </p:nvSpPr>
        <p:spPr>
          <a:xfrm>
            <a:off x="2155507" y="2151567"/>
            <a:ext cx="1261547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b="1" dirty="0">
                <a:latin typeface="EdShed" pitchFamily="2" charset="0"/>
              </a:rPr>
              <a:t>Definition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85BF64-DB08-748C-3C4A-A2B93FE19D12}"/>
              </a:ext>
            </a:extLst>
          </p:cNvPr>
          <p:cNvSpPr/>
          <p:nvPr/>
        </p:nvSpPr>
        <p:spPr>
          <a:xfrm>
            <a:off x="6880898" y="2142423"/>
            <a:ext cx="1905474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600" b="1" dirty="0">
                <a:latin typeface="EdShed" pitchFamily="2" charset="0"/>
              </a:rPr>
              <a:t>In a Sentence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D9C8A6-2E64-1B4B-81E8-5E80FB3EBAB8}"/>
              </a:ext>
            </a:extLst>
          </p:cNvPr>
          <p:cNvSpPr/>
          <p:nvPr/>
        </p:nvSpPr>
        <p:spPr>
          <a:xfrm>
            <a:off x="2189803" y="4195446"/>
            <a:ext cx="1733721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b="1" dirty="0">
                <a:latin typeface="EdShed" pitchFamily="2" charset="0"/>
              </a:rPr>
              <a:t>Synonyms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2A7B45-D8D3-CF80-BB45-9DB2A5CA4477}"/>
              </a:ext>
            </a:extLst>
          </p:cNvPr>
          <p:cNvSpPr/>
          <p:nvPr/>
        </p:nvSpPr>
        <p:spPr>
          <a:xfrm>
            <a:off x="6810351" y="4173602"/>
            <a:ext cx="1905474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600" b="1" dirty="0">
                <a:latin typeface="EdShed" pitchFamily="2" charset="0"/>
              </a:rPr>
              <a:t>Antonyms</a:t>
            </a:r>
          </a:p>
        </p:txBody>
      </p:sp>
    </p:spTree>
    <p:extLst>
      <p:ext uri="{BB962C8B-B14F-4D97-AF65-F5344CB8AC3E}">
        <p14:creationId xmlns:p14="http://schemas.microsoft.com/office/powerpoint/2010/main" val="163143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3706B-19D3-8F40-73B7-B866CF20A9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21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1A72E-D66C-3368-3671-BADCD87FFD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800" dirty="0"/>
              <a:t>Word Spotter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AB2F0B-92AB-8E37-5080-F57EEEF859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Clap your hands when you see one of this week’s words.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C5CA935-5210-DF8C-F40A-7A566B23306C}"/>
              </a:ext>
            </a:extLst>
          </p:cNvPr>
          <p:cNvSpPr/>
          <p:nvPr/>
        </p:nvSpPr>
        <p:spPr>
          <a:xfrm>
            <a:off x="1009754" y="2623625"/>
            <a:ext cx="2958145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3600" dirty="0">
                <a:solidFill>
                  <a:srgbClr val="FF7E79"/>
                </a:solidFill>
                <a:latin typeface="EdShed" pitchFamily="2" charset="0"/>
              </a:rPr>
              <a:t>bad-tempered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C631073-C4EF-606A-2B5F-48A62B05B566}"/>
              </a:ext>
            </a:extLst>
          </p:cNvPr>
          <p:cNvSpPr/>
          <p:nvPr/>
        </p:nvSpPr>
        <p:spPr>
          <a:xfrm>
            <a:off x="9517277" y="3155353"/>
            <a:ext cx="2307140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3600" dirty="0">
                <a:solidFill>
                  <a:srgbClr val="FF7E79"/>
                </a:solidFill>
                <a:latin typeface="EdShed" pitchFamily="2" charset="0"/>
              </a:rPr>
              <a:t>know-it-all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D1CD2B7-85E3-AA74-92E2-923D96A0E303}"/>
              </a:ext>
            </a:extLst>
          </p:cNvPr>
          <p:cNvSpPr/>
          <p:nvPr/>
        </p:nvSpPr>
        <p:spPr>
          <a:xfrm>
            <a:off x="6502514" y="2852081"/>
            <a:ext cx="2442059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3600" dirty="0">
                <a:solidFill>
                  <a:srgbClr val="FF9300"/>
                </a:solidFill>
                <a:latin typeface="EdShed" pitchFamily="2" charset="0"/>
              </a:rPr>
              <a:t>man-eating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25660B9-00BD-2998-439A-792BB7CC80D9}"/>
              </a:ext>
            </a:extLst>
          </p:cNvPr>
          <p:cNvSpPr/>
          <p:nvPr/>
        </p:nvSpPr>
        <p:spPr>
          <a:xfrm>
            <a:off x="4212514" y="4978845"/>
            <a:ext cx="1857091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3600" dirty="0">
                <a:solidFill>
                  <a:srgbClr val="9437FF"/>
                </a:solidFill>
                <a:latin typeface="EdShed" pitchFamily="2" charset="0"/>
              </a:rPr>
              <a:t>in-depth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673E0E3-3D03-42FA-6DD3-5568B81FFE65}"/>
              </a:ext>
            </a:extLst>
          </p:cNvPr>
          <p:cNvSpPr/>
          <p:nvPr/>
        </p:nvSpPr>
        <p:spPr>
          <a:xfrm>
            <a:off x="510870" y="5215327"/>
            <a:ext cx="2805594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3600" dirty="0">
                <a:solidFill>
                  <a:srgbClr val="219CEE"/>
                </a:solidFill>
                <a:latin typeface="EdShed" pitchFamily="2" charset="0"/>
              </a:rPr>
              <a:t>old-fashioned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830B520-E153-044F-0047-88BB6DFF8A5D}"/>
              </a:ext>
            </a:extLst>
          </p:cNvPr>
          <p:cNvSpPr/>
          <p:nvPr/>
        </p:nvSpPr>
        <p:spPr>
          <a:xfrm>
            <a:off x="3529085" y="3963182"/>
            <a:ext cx="2174387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3600" dirty="0">
                <a:solidFill>
                  <a:srgbClr val="219CEE"/>
                </a:solidFill>
                <a:latin typeface="EdShed" pitchFamily="2" charset="0"/>
              </a:rPr>
              <a:t>suspicious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6E06F05-BF00-3CEB-9C01-0EB0C4EF293C}"/>
              </a:ext>
            </a:extLst>
          </p:cNvPr>
          <p:cNvSpPr/>
          <p:nvPr/>
        </p:nvSpPr>
        <p:spPr>
          <a:xfrm>
            <a:off x="6688354" y="4897997"/>
            <a:ext cx="2671617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FF9300"/>
                </a:solidFill>
                <a:latin typeface="EdShed" pitchFamily="2" charset="0"/>
              </a:rPr>
              <a:t>little-used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A3F4203-A4D9-D660-0EEB-AC728A2398E9}"/>
              </a:ext>
            </a:extLst>
          </p:cNvPr>
          <p:cNvSpPr/>
          <p:nvPr/>
        </p:nvSpPr>
        <p:spPr>
          <a:xfrm>
            <a:off x="2685988" y="5837664"/>
            <a:ext cx="2686768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3600" dirty="0">
                <a:solidFill>
                  <a:srgbClr val="FFC000"/>
                </a:solidFill>
                <a:latin typeface="EdShed" pitchFamily="2" charset="0"/>
              </a:rPr>
              <a:t>cold-hearted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44EC4FB-977E-3299-64E9-6396F48CB8DC}"/>
              </a:ext>
            </a:extLst>
          </p:cNvPr>
          <p:cNvSpPr/>
          <p:nvPr/>
        </p:nvSpPr>
        <p:spPr>
          <a:xfrm>
            <a:off x="7387065" y="5792427"/>
            <a:ext cx="2483955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3600" dirty="0">
                <a:solidFill>
                  <a:srgbClr val="FF3760"/>
                </a:solidFill>
                <a:latin typeface="EdShed" pitchFamily="2" charset="0"/>
                <a:ea typeface="Sassoon Infant 2023" panose="02000503030000020003" pitchFamily="2" charset="0"/>
              </a:rPr>
              <a:t>stone-faced</a:t>
            </a:r>
            <a:endParaRPr lang="en-GB" sz="40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6CF988D-8232-795D-E538-4EEBB305C3A5}"/>
              </a:ext>
            </a:extLst>
          </p:cNvPr>
          <p:cNvSpPr/>
          <p:nvPr/>
        </p:nvSpPr>
        <p:spPr>
          <a:xfrm>
            <a:off x="6488529" y="3811456"/>
            <a:ext cx="2417327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3600" dirty="0">
                <a:solidFill>
                  <a:srgbClr val="25D160"/>
                </a:solidFill>
                <a:latin typeface="EdShed" pitchFamily="2" charset="0"/>
              </a:rPr>
              <a:t>green-eyed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AFDC43B-4E89-8A78-CA3A-949054421D8F}"/>
              </a:ext>
            </a:extLst>
          </p:cNvPr>
          <p:cNvSpPr/>
          <p:nvPr/>
        </p:nvSpPr>
        <p:spPr>
          <a:xfrm>
            <a:off x="933035" y="4303831"/>
            <a:ext cx="1555791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3600" dirty="0">
                <a:solidFill>
                  <a:srgbClr val="6561FF"/>
                </a:solidFill>
                <a:latin typeface="EdShed" pitchFamily="2" charset="0"/>
              </a:rPr>
              <a:t>special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CBEC0A8-C7CB-376D-09B8-BE798999E680}"/>
              </a:ext>
            </a:extLst>
          </p:cNvPr>
          <p:cNvSpPr/>
          <p:nvPr/>
        </p:nvSpPr>
        <p:spPr>
          <a:xfrm>
            <a:off x="3846663" y="1803550"/>
            <a:ext cx="1841840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3600" dirty="0">
                <a:solidFill>
                  <a:srgbClr val="219CEE"/>
                </a:solidFill>
                <a:latin typeface="EdShed" pitchFamily="2" charset="0"/>
              </a:rPr>
              <a:t>precious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9822FCA-6637-DD1D-D2E5-B7B59B621E9A}"/>
              </a:ext>
            </a:extLst>
          </p:cNvPr>
          <p:cNvSpPr/>
          <p:nvPr/>
        </p:nvSpPr>
        <p:spPr>
          <a:xfrm>
            <a:off x="510870" y="1785426"/>
            <a:ext cx="1895620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3600" dirty="0">
                <a:solidFill>
                  <a:srgbClr val="219CEE"/>
                </a:solidFill>
                <a:latin typeface="EdShed" pitchFamily="2" charset="0"/>
              </a:rPr>
              <a:t>delicious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B78233F-FE88-00F6-3B6C-16F08B34D38E}"/>
              </a:ext>
            </a:extLst>
          </p:cNvPr>
          <p:cNvSpPr/>
          <p:nvPr/>
        </p:nvSpPr>
        <p:spPr>
          <a:xfrm>
            <a:off x="1682162" y="3463211"/>
            <a:ext cx="1651961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3600" dirty="0">
                <a:solidFill>
                  <a:srgbClr val="20D160"/>
                </a:solidFill>
                <a:latin typeface="EdShed" pitchFamily="2" charset="0"/>
              </a:rPr>
              <a:t>women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9AB1E2C-0D31-3C9B-2B00-B9D02F592DEF}"/>
              </a:ext>
            </a:extLst>
          </p:cNvPr>
          <p:cNvSpPr/>
          <p:nvPr/>
        </p:nvSpPr>
        <p:spPr>
          <a:xfrm>
            <a:off x="9517277" y="1915064"/>
            <a:ext cx="1843505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3600" dirty="0">
                <a:solidFill>
                  <a:srgbClr val="219CEE"/>
                </a:solidFill>
                <a:latin typeface="EdShed" pitchFamily="2" charset="0"/>
              </a:rPr>
              <a:t>morning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042BB6E-F5A3-868A-4D12-E6B164C16DA9}"/>
              </a:ext>
            </a:extLst>
          </p:cNvPr>
          <p:cNvSpPr/>
          <p:nvPr/>
        </p:nvSpPr>
        <p:spPr>
          <a:xfrm>
            <a:off x="9324780" y="4080201"/>
            <a:ext cx="2123251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3600" dirty="0">
                <a:solidFill>
                  <a:srgbClr val="219CEE"/>
                </a:solidFill>
                <a:latin typeface="EdShed" pitchFamily="2" charset="0"/>
              </a:rPr>
              <a:t>ambitious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70A8DD9-FE2F-8F1E-8771-BA4C4BF74CE5}"/>
              </a:ext>
            </a:extLst>
          </p:cNvPr>
          <p:cNvSpPr/>
          <p:nvPr/>
        </p:nvSpPr>
        <p:spPr>
          <a:xfrm>
            <a:off x="4352307" y="2928460"/>
            <a:ext cx="1577503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3600" dirty="0">
                <a:solidFill>
                  <a:srgbClr val="6561FF"/>
                </a:solidFill>
                <a:latin typeface="EdShed" pitchFamily="2" charset="0"/>
              </a:rPr>
              <a:t>central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7106C8E-ACA3-5E62-941D-9B53078C4ACC}"/>
              </a:ext>
            </a:extLst>
          </p:cNvPr>
          <p:cNvSpPr/>
          <p:nvPr/>
        </p:nvSpPr>
        <p:spPr>
          <a:xfrm>
            <a:off x="6585447" y="1877313"/>
            <a:ext cx="1918383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3600" dirty="0">
                <a:solidFill>
                  <a:srgbClr val="FF3760"/>
                </a:solidFill>
                <a:latin typeface="EdShed" pitchFamily="2" charset="0"/>
              </a:rPr>
              <a:t>calendar</a:t>
            </a:r>
          </a:p>
        </p:txBody>
      </p:sp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2472E6EA-78F9-7EB9-FF1C-73E3D1860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493639" y="5122263"/>
            <a:ext cx="1270808" cy="134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4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F7C209-4657-A880-0793-AC5ACA8544C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22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F10A98-AABD-2D42-E2E5-E958599BD9CC}"/>
              </a:ext>
            </a:extLst>
          </p:cNvPr>
          <p:cNvSpPr/>
          <p:nvPr/>
        </p:nvSpPr>
        <p:spPr>
          <a:xfrm>
            <a:off x="2155507" y="2151567"/>
            <a:ext cx="1261547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b="1" dirty="0">
                <a:latin typeface="EdShed" pitchFamily="2" charset="0"/>
              </a:rPr>
              <a:t>Definition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44F7A2-68E4-FC6F-D475-D3739FB44C7E}"/>
              </a:ext>
            </a:extLst>
          </p:cNvPr>
          <p:cNvSpPr/>
          <p:nvPr/>
        </p:nvSpPr>
        <p:spPr>
          <a:xfrm>
            <a:off x="6880898" y="2142423"/>
            <a:ext cx="1905474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600" b="1" dirty="0">
                <a:latin typeface="EdShed" pitchFamily="2" charset="0"/>
              </a:rPr>
              <a:t>In a Sentence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5EFA7A-45FC-6ECD-EE35-5054D43DB738}"/>
              </a:ext>
            </a:extLst>
          </p:cNvPr>
          <p:cNvSpPr/>
          <p:nvPr/>
        </p:nvSpPr>
        <p:spPr>
          <a:xfrm>
            <a:off x="2189803" y="4195446"/>
            <a:ext cx="1733721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b="1" dirty="0">
                <a:latin typeface="EdShed" pitchFamily="2" charset="0"/>
              </a:rPr>
              <a:t>Synonyms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2D544A-EBC1-E587-1482-D62B4570471C}"/>
              </a:ext>
            </a:extLst>
          </p:cNvPr>
          <p:cNvSpPr/>
          <p:nvPr/>
        </p:nvSpPr>
        <p:spPr>
          <a:xfrm>
            <a:off x="6810351" y="4173602"/>
            <a:ext cx="1905474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600" b="1" dirty="0">
                <a:latin typeface="EdShed" pitchFamily="2" charset="0"/>
              </a:rPr>
              <a:t>Antonyms</a:t>
            </a:r>
          </a:p>
        </p:txBody>
      </p:sp>
    </p:spTree>
    <p:extLst>
      <p:ext uri="{BB962C8B-B14F-4D97-AF65-F5344CB8AC3E}">
        <p14:creationId xmlns:p14="http://schemas.microsoft.com/office/powerpoint/2010/main" val="1775700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A0658A3C-AE8C-718E-9402-2216D88EB63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1.23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ea typeface="Sassoon Infant 2023" panose="02000503030000020003" pitchFamily="2" charset="0"/>
              </a:rPr>
              <a:t>Word cards for </a:t>
            </a:r>
            <a:r>
              <a:rPr lang="en-GB" dirty="0">
                <a:effectLst/>
                <a:ea typeface="Sassoon Infant 2023" panose="02000503030000020003" pitchFamily="2" charset="0"/>
                <a:cs typeface="Times New Roman" panose="02020603050405020304" pitchFamily="18" charset="0"/>
              </a:rPr>
              <a:t>Independent Extended Learning </a:t>
            </a:r>
            <a:endParaRPr lang="en-GB" dirty="0">
              <a:ea typeface="Sassoon Infant 2023" panose="02000503030000020003" pitchFamily="2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EB4DFC9-E58D-2ECB-453D-8288AF828C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546885"/>
              </p:ext>
            </p:extLst>
          </p:nvPr>
        </p:nvGraphicFramePr>
        <p:xfrm>
          <a:off x="301170" y="1748366"/>
          <a:ext cx="11586030" cy="48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7206">
                  <a:extLst>
                    <a:ext uri="{9D8B030D-6E8A-4147-A177-3AD203B41FA5}">
                      <a16:colId xmlns:a16="http://schemas.microsoft.com/office/drawing/2014/main" val="339552166"/>
                    </a:ext>
                  </a:extLst>
                </a:gridCol>
                <a:gridCol w="2317206">
                  <a:extLst>
                    <a:ext uri="{9D8B030D-6E8A-4147-A177-3AD203B41FA5}">
                      <a16:colId xmlns:a16="http://schemas.microsoft.com/office/drawing/2014/main" val="2116028060"/>
                    </a:ext>
                  </a:extLst>
                </a:gridCol>
                <a:gridCol w="2317206">
                  <a:extLst>
                    <a:ext uri="{9D8B030D-6E8A-4147-A177-3AD203B41FA5}">
                      <a16:colId xmlns:a16="http://schemas.microsoft.com/office/drawing/2014/main" val="3102027189"/>
                    </a:ext>
                  </a:extLst>
                </a:gridCol>
                <a:gridCol w="2317206">
                  <a:extLst>
                    <a:ext uri="{9D8B030D-6E8A-4147-A177-3AD203B41FA5}">
                      <a16:colId xmlns:a16="http://schemas.microsoft.com/office/drawing/2014/main" val="3668570163"/>
                    </a:ext>
                  </a:extLst>
                </a:gridCol>
                <a:gridCol w="2317206">
                  <a:extLst>
                    <a:ext uri="{9D8B030D-6E8A-4147-A177-3AD203B41FA5}">
                      <a16:colId xmlns:a16="http://schemas.microsoft.com/office/drawing/2014/main" val="3621474053"/>
                    </a:ext>
                  </a:extLst>
                </a:gridCol>
              </a:tblGrid>
              <a:tr h="2416024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man-eating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little-used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old-fashioned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empty-handed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in-depth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8617191"/>
                  </a:ext>
                </a:extLst>
              </a:tr>
              <a:tr h="2416024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bad-tempered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cold-hearted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stone-faced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green-eyed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know-it-all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4369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4668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A0658A3C-AE8C-718E-9402-2216D88EB63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1.24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586478"/>
            <a:ext cx="9644426" cy="3206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>
                <a:ea typeface="Sassoon Infant 2023" panose="02000503030000020003" pitchFamily="2" charset="0"/>
              </a:rPr>
              <a:t>First part of the compound adjectives for </a:t>
            </a:r>
            <a:r>
              <a:rPr lang="en-GB" dirty="0">
                <a:effectLst/>
                <a:ea typeface="Sassoon Infant 2023" panose="02000503030000020003" pitchFamily="2" charset="0"/>
                <a:cs typeface="Times New Roman" panose="02020603050405020304" pitchFamily="18" charset="0"/>
              </a:rPr>
              <a:t>Independent Extended Learning </a:t>
            </a:r>
            <a:endParaRPr lang="en-GB" dirty="0">
              <a:ea typeface="Sassoon Infant 2023" panose="02000503030000020003" pitchFamily="2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EB4DFC9-E58D-2ECB-453D-8288AF828C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736298"/>
              </p:ext>
            </p:extLst>
          </p:nvPr>
        </p:nvGraphicFramePr>
        <p:xfrm>
          <a:off x="301170" y="1748366"/>
          <a:ext cx="11586030" cy="48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7206">
                  <a:extLst>
                    <a:ext uri="{9D8B030D-6E8A-4147-A177-3AD203B41FA5}">
                      <a16:colId xmlns:a16="http://schemas.microsoft.com/office/drawing/2014/main" val="339552166"/>
                    </a:ext>
                  </a:extLst>
                </a:gridCol>
                <a:gridCol w="2317206">
                  <a:extLst>
                    <a:ext uri="{9D8B030D-6E8A-4147-A177-3AD203B41FA5}">
                      <a16:colId xmlns:a16="http://schemas.microsoft.com/office/drawing/2014/main" val="2116028060"/>
                    </a:ext>
                  </a:extLst>
                </a:gridCol>
                <a:gridCol w="2317206">
                  <a:extLst>
                    <a:ext uri="{9D8B030D-6E8A-4147-A177-3AD203B41FA5}">
                      <a16:colId xmlns:a16="http://schemas.microsoft.com/office/drawing/2014/main" val="3102027189"/>
                    </a:ext>
                  </a:extLst>
                </a:gridCol>
                <a:gridCol w="2317206">
                  <a:extLst>
                    <a:ext uri="{9D8B030D-6E8A-4147-A177-3AD203B41FA5}">
                      <a16:colId xmlns:a16="http://schemas.microsoft.com/office/drawing/2014/main" val="3668570163"/>
                    </a:ext>
                  </a:extLst>
                </a:gridCol>
                <a:gridCol w="2317206">
                  <a:extLst>
                    <a:ext uri="{9D8B030D-6E8A-4147-A177-3AD203B41FA5}">
                      <a16:colId xmlns:a16="http://schemas.microsoft.com/office/drawing/2014/main" val="3621474053"/>
                    </a:ext>
                  </a:extLst>
                </a:gridCol>
              </a:tblGrid>
              <a:tr h="2416024">
                <a:tc>
                  <a:txBody>
                    <a:bodyPr/>
                    <a:lstStyle/>
                    <a:p>
                      <a:pPr algn="ctr"/>
                      <a:r>
                        <a:rPr lang="en-GB" sz="3600" b="0" i="0" dirty="0">
                          <a:solidFill>
                            <a:srgbClr val="7956D6"/>
                          </a:solidFill>
                          <a:latin typeface="EdShed" pitchFamily="2" charset="0"/>
                          <a:ea typeface="Sassoon Infant 2023" panose="02000503030000020003" pitchFamily="2" charset="0"/>
                        </a:rPr>
                        <a:t>man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i="0" dirty="0">
                          <a:solidFill>
                            <a:srgbClr val="7956D6"/>
                          </a:solidFill>
                          <a:latin typeface="EdShed" pitchFamily="2" charset="0"/>
                          <a:ea typeface="Sassoon Infant 2023" panose="02000503030000020003" pitchFamily="2" charset="0"/>
                        </a:rPr>
                        <a:t>little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i="0" dirty="0">
                          <a:solidFill>
                            <a:srgbClr val="7956D6"/>
                          </a:solidFill>
                          <a:latin typeface="EdShed" pitchFamily="2" charset="0"/>
                          <a:ea typeface="Sassoon Infant 2023" panose="02000503030000020003" pitchFamily="2" charset="0"/>
                        </a:rPr>
                        <a:t>old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i="0" dirty="0">
                          <a:solidFill>
                            <a:srgbClr val="7956D6"/>
                          </a:solidFill>
                          <a:latin typeface="EdShed" pitchFamily="2" charset="0"/>
                          <a:ea typeface="Sassoon Infant 2023" panose="02000503030000020003" pitchFamily="2" charset="0"/>
                        </a:rPr>
                        <a:t>empty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i="0" dirty="0">
                          <a:solidFill>
                            <a:srgbClr val="7956D6"/>
                          </a:solidFill>
                          <a:latin typeface="EdShed" pitchFamily="2" charset="0"/>
                          <a:ea typeface="Sassoon Infant 2023" panose="02000503030000020003" pitchFamily="2" charset="0"/>
                        </a:rPr>
                        <a:t>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8617191"/>
                  </a:ext>
                </a:extLst>
              </a:tr>
              <a:tr h="2416024">
                <a:tc>
                  <a:txBody>
                    <a:bodyPr/>
                    <a:lstStyle/>
                    <a:p>
                      <a:pPr algn="ctr"/>
                      <a:r>
                        <a:rPr lang="en-GB" sz="3600" b="0" i="0" dirty="0">
                          <a:solidFill>
                            <a:srgbClr val="7956D6"/>
                          </a:solidFill>
                          <a:latin typeface="EdShed" pitchFamily="2" charset="0"/>
                          <a:ea typeface="Sassoon Infant 2023" panose="02000503030000020003" pitchFamily="2" charset="0"/>
                        </a:rPr>
                        <a:t>bad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i="0" dirty="0">
                          <a:solidFill>
                            <a:srgbClr val="7956D6"/>
                          </a:solidFill>
                          <a:latin typeface="EdShed" pitchFamily="2" charset="0"/>
                          <a:ea typeface="Sassoon Infant 2023" panose="02000503030000020003" pitchFamily="2" charset="0"/>
                        </a:rPr>
                        <a:t>cold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i="0" dirty="0">
                          <a:solidFill>
                            <a:srgbClr val="7956D6"/>
                          </a:solidFill>
                          <a:latin typeface="EdShed" pitchFamily="2" charset="0"/>
                          <a:ea typeface="Sassoon Infant 2023" panose="02000503030000020003" pitchFamily="2" charset="0"/>
                        </a:rPr>
                        <a:t>stone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i="0" dirty="0">
                          <a:solidFill>
                            <a:srgbClr val="7956D6"/>
                          </a:solidFill>
                          <a:latin typeface="EdShed" pitchFamily="2" charset="0"/>
                          <a:ea typeface="Sassoon Infant 2023" panose="02000503030000020003" pitchFamily="2" charset="0"/>
                        </a:rPr>
                        <a:t>green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0" i="0" dirty="0">
                        <a:solidFill>
                          <a:srgbClr val="7956D6"/>
                        </a:solidFill>
                        <a:latin typeface="EdShed" pitchFamily="2" charset="0"/>
                        <a:ea typeface="Sassoon Infant 2023" panose="0200050303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4369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93614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A0658A3C-AE8C-718E-9402-2216D88EB63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1.25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586478"/>
            <a:ext cx="9682526" cy="3206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>
                <a:ea typeface="Sassoon Infant 2023" panose="02000503030000020003" pitchFamily="2" charset="0"/>
              </a:rPr>
              <a:t>Second part of the compound adjectives for </a:t>
            </a:r>
            <a:r>
              <a:rPr lang="en-GB" dirty="0">
                <a:effectLst/>
                <a:ea typeface="Sassoon Infant 2023" panose="02000503030000020003" pitchFamily="2" charset="0"/>
                <a:cs typeface="Times New Roman" panose="02020603050405020304" pitchFamily="18" charset="0"/>
              </a:rPr>
              <a:t>Independent Extended Learning </a:t>
            </a:r>
            <a:endParaRPr lang="en-GB" dirty="0">
              <a:ea typeface="Sassoon Infant 2023" panose="02000503030000020003" pitchFamily="2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EB4DFC9-E58D-2ECB-453D-8288AF828C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705165"/>
              </p:ext>
            </p:extLst>
          </p:nvPr>
        </p:nvGraphicFramePr>
        <p:xfrm>
          <a:off x="301170" y="1748366"/>
          <a:ext cx="11586030" cy="48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7206">
                  <a:extLst>
                    <a:ext uri="{9D8B030D-6E8A-4147-A177-3AD203B41FA5}">
                      <a16:colId xmlns:a16="http://schemas.microsoft.com/office/drawing/2014/main" val="339552166"/>
                    </a:ext>
                  </a:extLst>
                </a:gridCol>
                <a:gridCol w="2317206">
                  <a:extLst>
                    <a:ext uri="{9D8B030D-6E8A-4147-A177-3AD203B41FA5}">
                      <a16:colId xmlns:a16="http://schemas.microsoft.com/office/drawing/2014/main" val="2116028060"/>
                    </a:ext>
                  </a:extLst>
                </a:gridCol>
                <a:gridCol w="2317206">
                  <a:extLst>
                    <a:ext uri="{9D8B030D-6E8A-4147-A177-3AD203B41FA5}">
                      <a16:colId xmlns:a16="http://schemas.microsoft.com/office/drawing/2014/main" val="3102027189"/>
                    </a:ext>
                  </a:extLst>
                </a:gridCol>
                <a:gridCol w="2317206">
                  <a:extLst>
                    <a:ext uri="{9D8B030D-6E8A-4147-A177-3AD203B41FA5}">
                      <a16:colId xmlns:a16="http://schemas.microsoft.com/office/drawing/2014/main" val="3668570163"/>
                    </a:ext>
                  </a:extLst>
                </a:gridCol>
                <a:gridCol w="2317206">
                  <a:extLst>
                    <a:ext uri="{9D8B030D-6E8A-4147-A177-3AD203B41FA5}">
                      <a16:colId xmlns:a16="http://schemas.microsoft.com/office/drawing/2014/main" val="3621474053"/>
                    </a:ext>
                  </a:extLst>
                </a:gridCol>
              </a:tblGrid>
              <a:tr h="2416024">
                <a:tc>
                  <a:txBody>
                    <a:bodyPr/>
                    <a:lstStyle/>
                    <a:p>
                      <a:pPr algn="ctr"/>
                      <a:r>
                        <a:rPr lang="en-GB" sz="3600" b="0" i="0" dirty="0">
                          <a:solidFill>
                            <a:srgbClr val="3372DC"/>
                          </a:solidFill>
                          <a:latin typeface="EdShed" pitchFamily="2" charset="0"/>
                        </a:rPr>
                        <a:t>eating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i="0" dirty="0">
                          <a:solidFill>
                            <a:srgbClr val="3372DC"/>
                          </a:solidFill>
                          <a:latin typeface="EdShed" pitchFamily="2" charset="0"/>
                        </a:rPr>
                        <a:t>used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i="0" dirty="0">
                          <a:solidFill>
                            <a:srgbClr val="3372DC"/>
                          </a:solidFill>
                          <a:latin typeface="EdShed" pitchFamily="2" charset="0"/>
                        </a:rPr>
                        <a:t>fashioned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i="0" dirty="0">
                          <a:solidFill>
                            <a:srgbClr val="3372DC"/>
                          </a:solidFill>
                          <a:latin typeface="EdShed" pitchFamily="2" charset="0"/>
                        </a:rPr>
                        <a:t>handed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i="0" dirty="0">
                          <a:solidFill>
                            <a:srgbClr val="3372DC"/>
                          </a:solidFill>
                          <a:latin typeface="EdShed" pitchFamily="2" charset="0"/>
                        </a:rPr>
                        <a:t>depth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8617191"/>
                  </a:ext>
                </a:extLst>
              </a:tr>
              <a:tr h="2416024">
                <a:tc>
                  <a:txBody>
                    <a:bodyPr/>
                    <a:lstStyle/>
                    <a:p>
                      <a:pPr algn="ctr"/>
                      <a:r>
                        <a:rPr lang="en-GB" sz="3600" b="0" i="0" dirty="0">
                          <a:solidFill>
                            <a:srgbClr val="3372DC"/>
                          </a:solidFill>
                          <a:latin typeface="EdShed" pitchFamily="2" charset="0"/>
                        </a:rPr>
                        <a:t>tempered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i="0" dirty="0">
                          <a:solidFill>
                            <a:srgbClr val="3372DC"/>
                          </a:solidFill>
                          <a:latin typeface="EdShed" pitchFamily="2" charset="0"/>
                        </a:rPr>
                        <a:t>hearted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i="0" dirty="0">
                          <a:solidFill>
                            <a:srgbClr val="3372DC"/>
                          </a:solidFill>
                          <a:latin typeface="EdShed" pitchFamily="2" charset="0"/>
                        </a:rPr>
                        <a:t>faced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i="0" dirty="0">
                          <a:solidFill>
                            <a:srgbClr val="3372DC"/>
                          </a:solidFill>
                          <a:latin typeface="EdShed" pitchFamily="2" charset="0"/>
                        </a:rPr>
                        <a:t>eyed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0" i="0" dirty="0">
                        <a:solidFill>
                          <a:srgbClr val="3372DC"/>
                        </a:solidFill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4369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24789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C636F5-8F1B-FF20-6AC1-0948E2424BA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26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0152507-1A2F-9F62-5135-12843C0F59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sz="2200" dirty="0">
                <a:solidFill>
                  <a:srgbClr val="3373DC"/>
                </a:solidFill>
                <a:latin typeface="EdShed" pitchFamily="2" charset="0"/>
                <a:ea typeface="Sassoon Infant 2023" panose="02000503030000020003" pitchFamily="2" charset="0"/>
              </a:rPr>
              <a:t>Can you sort this week’s words according to the </a:t>
            </a:r>
          </a:p>
          <a:p>
            <a:r>
              <a:rPr lang="en-GB" sz="2200" dirty="0">
                <a:solidFill>
                  <a:srgbClr val="3373DC"/>
                </a:solidFill>
                <a:latin typeface="EdShed" pitchFamily="2" charset="0"/>
                <a:ea typeface="Sassoon Infant 2023" panose="02000503030000020003" pitchFamily="2" charset="0"/>
              </a:rPr>
              <a:t>first and second parts of the compound adjective?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151FBB4-0CD0-8757-3611-DCF62EC06F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1800" b="0" dirty="0">
                <a:latin typeface="EdShed" pitchFamily="2" charset="0"/>
                <a:ea typeface="Sassoon Infant 2023" panose="02000503030000020003" pitchFamily="2" charset="0"/>
              </a:rPr>
              <a:t>Sorting Mat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B265F32-6D41-F636-8E8C-8A49D0253369}"/>
              </a:ext>
            </a:extLst>
          </p:cNvPr>
          <p:cNvGrpSpPr/>
          <p:nvPr/>
        </p:nvGrpSpPr>
        <p:grpSpPr>
          <a:xfrm>
            <a:off x="908278" y="2003803"/>
            <a:ext cx="10375446" cy="4320000"/>
            <a:chOff x="908278" y="2003803"/>
            <a:chExt cx="10375446" cy="4320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6991031-AD3E-20C9-FD66-6F87240A09E3}"/>
                </a:ext>
              </a:extLst>
            </p:cNvPr>
            <p:cNvGrpSpPr/>
            <p:nvPr/>
          </p:nvGrpSpPr>
          <p:grpSpPr>
            <a:xfrm>
              <a:off x="908278" y="2003803"/>
              <a:ext cx="10375446" cy="4320000"/>
              <a:chOff x="908278" y="2123071"/>
              <a:chExt cx="10375446" cy="4320000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AD39F4ED-4F7A-2C00-3E6A-4A2430CB22D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8278" y="2123071"/>
                <a:ext cx="4320000" cy="4320000"/>
              </a:xfrm>
              <a:prstGeom prst="ellipse">
                <a:avLst/>
              </a:prstGeom>
              <a:noFill/>
              <a:ln w="63500">
                <a:solidFill>
                  <a:srgbClr val="7956D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EdShed" pitchFamily="2" charset="0"/>
                </a:endParaRPr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61D7B771-7EF7-5445-735C-2539D02B1F4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63724" y="2123071"/>
                <a:ext cx="4320000" cy="4320000"/>
              </a:xfrm>
              <a:prstGeom prst="ellipse">
                <a:avLst/>
              </a:prstGeom>
              <a:noFill/>
              <a:ln w="63500">
                <a:solidFill>
                  <a:srgbClr val="219CE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EdShed" pitchFamily="2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8BF6124-A38D-45E5-4753-E7CA02F20B2F}"/>
                </a:ext>
              </a:extLst>
            </p:cNvPr>
            <p:cNvSpPr txBox="1"/>
            <p:nvPr/>
          </p:nvSpPr>
          <p:spPr>
            <a:xfrm>
              <a:off x="7918289" y="2303355"/>
              <a:ext cx="24108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19CEE"/>
                  </a:solidFill>
                  <a:latin typeface="EdShed" pitchFamily="2" charset="0"/>
                </a:rPr>
                <a:t>Second Part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91E17AE-9657-F66A-B3FE-29F996B35D56}"/>
                </a:ext>
              </a:extLst>
            </p:cNvPr>
            <p:cNvSpPr txBox="1"/>
            <p:nvPr/>
          </p:nvSpPr>
          <p:spPr>
            <a:xfrm>
              <a:off x="2105358" y="2303355"/>
              <a:ext cx="19258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7956D6"/>
                  </a:solidFill>
                  <a:latin typeface="EdShed" pitchFamily="2" charset="0"/>
                </a:rPr>
                <a:t>First Part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99BC6EE-8824-BBF3-CAAF-D0EF101F9CC9}"/>
              </a:ext>
            </a:extLst>
          </p:cNvPr>
          <p:cNvSpPr txBox="1"/>
          <p:nvPr/>
        </p:nvSpPr>
        <p:spPr>
          <a:xfrm>
            <a:off x="5771232" y="3240050"/>
            <a:ext cx="64953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600" dirty="0">
                <a:latin typeface="EdShed" pitchFamily="2" charset="0"/>
                <a:ea typeface="Sassoon Infant 2023" panose="02000503030000020003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9556872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A0658A3C-AE8C-718E-9402-2216D88EB63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1.27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264491-FE3A-9ADD-80E6-C44314C5E595}"/>
              </a:ext>
            </a:extLst>
          </p:cNvPr>
          <p:cNvSpPr txBox="1"/>
          <p:nvPr/>
        </p:nvSpPr>
        <p:spPr>
          <a:xfrm>
            <a:off x="262987" y="303150"/>
            <a:ext cx="27927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latin typeface="EdShed" pitchFamily="2" charset="77"/>
              </a:rPr>
              <a:t>Roll and Read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A90A5A5-5139-5367-06E9-29EAC77CE984}"/>
              </a:ext>
            </a:extLst>
          </p:cNvPr>
          <p:cNvGrpSpPr/>
          <p:nvPr/>
        </p:nvGrpSpPr>
        <p:grpSpPr>
          <a:xfrm>
            <a:off x="998065" y="2234732"/>
            <a:ext cx="10182618" cy="597442"/>
            <a:chOff x="1708448" y="1953645"/>
            <a:chExt cx="10182618" cy="5974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FDED066-6197-4899-C5F7-E94AFBE72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/>
            <a:stretch/>
          </p:blipFill>
          <p:spPr>
            <a:xfrm>
              <a:off x="1708448" y="1953645"/>
              <a:ext cx="597410" cy="59744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E77C5B0-50F5-0B55-481A-9458C782B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3628348" y="1965175"/>
              <a:ext cx="578918" cy="57438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AD096A9-89C1-5E27-19DF-57B54634E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5529756" y="1953834"/>
              <a:ext cx="602647" cy="59706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75D6204-D385-E4CD-A8B5-DCD81A2C0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>
              <a:off x="7454893" y="1953834"/>
              <a:ext cx="597064" cy="59706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22AFBAF-69CE-A6CA-81EF-5D5F5A682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p:blipFill>
          <p:spPr>
            <a:xfrm>
              <a:off x="9374447" y="1953834"/>
              <a:ext cx="597064" cy="59706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8E1B37C-D51B-84B1-F783-3D6C997AC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4"/>
                </a:ext>
              </a:extLst>
            </a:blip>
            <a:stretch>
              <a:fillRect/>
            </a:stretch>
          </p:blipFill>
          <p:spPr>
            <a:xfrm>
              <a:off x="11294002" y="1953834"/>
              <a:ext cx="597064" cy="597064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07EB028-4DB8-ADF8-8FB5-FD3BD1ED7FCC}"/>
              </a:ext>
            </a:extLst>
          </p:cNvPr>
          <p:cNvSpPr txBox="1"/>
          <p:nvPr/>
        </p:nvSpPr>
        <p:spPr>
          <a:xfrm>
            <a:off x="288387" y="759625"/>
            <a:ext cx="8688064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EdShed" pitchFamily="2" charset="77"/>
              </a:rPr>
              <a:t>Play with a partner. You will need a die and two different-coloured counters.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EdShed" pitchFamily="2" charset="77"/>
              </a:rPr>
              <a:t>Take it in turns to roll a die.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EdShed" pitchFamily="2" charset="77"/>
              </a:rPr>
              <a:t>Whichever number you land on, read a word from that column.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EdShed" pitchFamily="2" charset="77"/>
              </a:rPr>
              <a:t>If you are correct, put a counter over the word.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EdShed" pitchFamily="2" charset="77"/>
              </a:rPr>
              <a:t>The first person to get four counters in a row wins.</a:t>
            </a:r>
          </a:p>
        </p:txBody>
      </p:sp>
      <p:graphicFrame>
        <p:nvGraphicFramePr>
          <p:cNvPr id="14" name="Table 7">
            <a:extLst>
              <a:ext uri="{FF2B5EF4-FFF2-40B4-BE49-F238E27FC236}">
                <a16:creationId xmlns:a16="http://schemas.microsoft.com/office/drawing/2014/main" id="{27F0B7AA-40A2-06C8-BB0C-DD0E4714BE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570450"/>
              </p:ext>
            </p:extLst>
          </p:nvPr>
        </p:nvGraphicFramePr>
        <p:xfrm>
          <a:off x="371061" y="3088594"/>
          <a:ext cx="11457240" cy="3428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9540">
                  <a:extLst>
                    <a:ext uri="{9D8B030D-6E8A-4147-A177-3AD203B41FA5}">
                      <a16:colId xmlns:a16="http://schemas.microsoft.com/office/drawing/2014/main" val="949653640"/>
                    </a:ext>
                  </a:extLst>
                </a:gridCol>
                <a:gridCol w="1909540">
                  <a:extLst>
                    <a:ext uri="{9D8B030D-6E8A-4147-A177-3AD203B41FA5}">
                      <a16:colId xmlns:a16="http://schemas.microsoft.com/office/drawing/2014/main" val="3132619390"/>
                    </a:ext>
                  </a:extLst>
                </a:gridCol>
                <a:gridCol w="1909540">
                  <a:extLst>
                    <a:ext uri="{9D8B030D-6E8A-4147-A177-3AD203B41FA5}">
                      <a16:colId xmlns:a16="http://schemas.microsoft.com/office/drawing/2014/main" val="2788387766"/>
                    </a:ext>
                  </a:extLst>
                </a:gridCol>
                <a:gridCol w="1909540">
                  <a:extLst>
                    <a:ext uri="{9D8B030D-6E8A-4147-A177-3AD203B41FA5}">
                      <a16:colId xmlns:a16="http://schemas.microsoft.com/office/drawing/2014/main" val="3387226500"/>
                    </a:ext>
                  </a:extLst>
                </a:gridCol>
                <a:gridCol w="1909540">
                  <a:extLst>
                    <a:ext uri="{9D8B030D-6E8A-4147-A177-3AD203B41FA5}">
                      <a16:colId xmlns:a16="http://schemas.microsoft.com/office/drawing/2014/main" val="3841995074"/>
                    </a:ext>
                  </a:extLst>
                </a:gridCol>
                <a:gridCol w="1909540">
                  <a:extLst>
                    <a:ext uri="{9D8B030D-6E8A-4147-A177-3AD203B41FA5}">
                      <a16:colId xmlns:a16="http://schemas.microsoft.com/office/drawing/2014/main" val="4207895851"/>
                    </a:ext>
                  </a:extLst>
                </a:gridCol>
              </a:tblGrid>
              <a:tr h="857039"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000" b="0" i="0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man-eating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000" b="0" i="0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little-used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000" b="0" i="0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old-fashioned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000" b="0" i="0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empty-handed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000" b="0" i="0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in-depth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000" b="0" i="0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bad-tempered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5901014"/>
                  </a:ext>
                </a:extLst>
              </a:tr>
              <a:tr h="857039"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0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cold-hearted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0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stone-faced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0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green-eyed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0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know-it-all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000" b="0" i="0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man-eating</a:t>
                      </a:r>
                      <a:endParaRPr lang="en-GB" sz="2000" b="0" i="0" dirty="0">
                        <a:effectLst/>
                        <a:latin typeface="EdShed" pitchFamily="2" charset="0"/>
                        <a:ea typeface="Sassoon Infant 2023" panose="02000503030000020003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000" b="0" i="0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little-used</a:t>
                      </a:r>
                      <a:endParaRPr lang="en-GB" sz="2000" b="0" i="0" dirty="0">
                        <a:effectLst/>
                        <a:latin typeface="EdShed" pitchFamily="2" charset="0"/>
                        <a:ea typeface="Sassoon Infant 2023" panose="02000503030000020003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6219861"/>
                  </a:ext>
                </a:extLst>
              </a:tr>
              <a:tr h="857039"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000" b="0" i="0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empty-handed</a:t>
                      </a:r>
                      <a:endParaRPr lang="en-GB" sz="2000" b="0" i="0" dirty="0">
                        <a:effectLst/>
                        <a:latin typeface="EdShed" pitchFamily="2" charset="0"/>
                        <a:ea typeface="Sassoon Infant 2023" panose="02000503030000020003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000" b="0" i="0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old-fashioned</a:t>
                      </a:r>
                      <a:endParaRPr lang="en-GB" sz="2000" b="0" i="0" dirty="0">
                        <a:effectLst/>
                        <a:latin typeface="EdShed" pitchFamily="2" charset="0"/>
                        <a:ea typeface="Sassoon Infant 2023" panose="02000503030000020003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000" b="0" i="0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bad-tempered</a:t>
                      </a:r>
                      <a:endParaRPr lang="en-GB" sz="2000" b="0" i="0" dirty="0">
                        <a:effectLst/>
                        <a:latin typeface="EdShed" pitchFamily="2" charset="0"/>
                        <a:ea typeface="Sassoon Infant 2023" panose="02000503030000020003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000" b="0" i="0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in-depth</a:t>
                      </a:r>
                      <a:endParaRPr lang="en-GB" sz="2000" b="0" i="0" dirty="0">
                        <a:effectLst/>
                        <a:latin typeface="EdShed" pitchFamily="2" charset="0"/>
                        <a:ea typeface="Sassoon Infant 2023" panose="02000503030000020003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0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cold-hearted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0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stone-faced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4294607"/>
                  </a:ext>
                </a:extLst>
              </a:tr>
              <a:tr h="857039"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0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know-it-all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0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green-eyed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000" b="0" i="0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little-used</a:t>
                      </a:r>
                      <a:endParaRPr lang="en-GB" sz="2000" b="0" i="0" dirty="0">
                        <a:effectLst/>
                        <a:latin typeface="EdShed" pitchFamily="2" charset="0"/>
                        <a:ea typeface="Sassoon Infant 2023" panose="02000503030000020003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000" b="0" i="0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old-fashioned</a:t>
                      </a:r>
                      <a:endParaRPr lang="en-GB" sz="2000" b="0" i="0" dirty="0">
                        <a:effectLst/>
                        <a:latin typeface="EdShed" pitchFamily="2" charset="0"/>
                        <a:ea typeface="Sassoon Infant 2023" panose="02000503030000020003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0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empty-handed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0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man-eating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2065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83906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7339A-0381-10BA-CDDE-72EE23855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62DF88-09E7-A9C2-BC9D-E3D841B94B5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1.</a:t>
            </a:r>
            <a:fld id="{46F6552A-941E-B249-8E39-1E2EE7BF53B4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B4ECBAE-0435-7D8E-8F7A-736C29ABCE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3372DC"/>
                </a:solidFill>
              </a:rPr>
              <a:t>How many syllables does each word have? 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Draw in the syllable breaks to help you.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448E81-A19B-515A-1C35-1D79956D1F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Optional Activity One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41368B1-903E-47B5-A67B-21D23D84A007}"/>
              </a:ext>
            </a:extLst>
          </p:cNvPr>
          <p:cNvSpPr/>
          <p:nvPr/>
        </p:nvSpPr>
        <p:spPr>
          <a:xfrm>
            <a:off x="512329" y="2976504"/>
            <a:ext cx="3496824" cy="3426488"/>
          </a:xfrm>
          <a:prstGeom prst="roundRect">
            <a:avLst/>
          </a:prstGeom>
          <a:noFill/>
          <a:ln w="38100">
            <a:solidFill>
              <a:srgbClr val="219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CC03EED8-DDB6-426D-B6D0-F485F142F971}"/>
              </a:ext>
            </a:extLst>
          </p:cNvPr>
          <p:cNvSpPr/>
          <p:nvPr/>
        </p:nvSpPr>
        <p:spPr>
          <a:xfrm>
            <a:off x="4351509" y="2976504"/>
            <a:ext cx="3496825" cy="3426488"/>
          </a:xfrm>
          <a:prstGeom prst="roundRect">
            <a:avLst/>
          </a:prstGeom>
          <a:noFill/>
          <a:ln w="38100">
            <a:solidFill>
              <a:srgbClr val="25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54C53BDC-3A4C-45C8-A9F7-CB2EE098E055}"/>
              </a:ext>
            </a:extLst>
          </p:cNvPr>
          <p:cNvSpPr/>
          <p:nvPr/>
        </p:nvSpPr>
        <p:spPr>
          <a:xfrm>
            <a:off x="8190690" y="2976504"/>
            <a:ext cx="3496825" cy="3426488"/>
          </a:xfrm>
          <a:prstGeom prst="roundRect">
            <a:avLst/>
          </a:prstGeom>
          <a:noFill/>
          <a:ln w="38100">
            <a:solidFill>
              <a:srgbClr val="7957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C09BD7-256A-4FE7-8103-C89C720283E4}"/>
              </a:ext>
            </a:extLst>
          </p:cNvPr>
          <p:cNvSpPr txBox="1"/>
          <p:nvPr/>
        </p:nvSpPr>
        <p:spPr>
          <a:xfrm>
            <a:off x="1469829" y="3184901"/>
            <a:ext cx="1581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0" dirty="0">
                <a:solidFill>
                  <a:srgbClr val="219CEE"/>
                </a:solidFill>
                <a:latin typeface="EdShed" pitchFamily="2" charset="0"/>
              </a:rPr>
              <a:t>2 Syllables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3742F44-B38C-406B-BC99-6DD328119C9F}"/>
              </a:ext>
            </a:extLst>
          </p:cNvPr>
          <p:cNvSpPr txBox="1"/>
          <p:nvPr/>
        </p:nvSpPr>
        <p:spPr>
          <a:xfrm>
            <a:off x="5305084" y="3184901"/>
            <a:ext cx="1581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0" dirty="0">
                <a:solidFill>
                  <a:srgbClr val="25D160"/>
                </a:solidFill>
                <a:latin typeface="EdShed" pitchFamily="2" charset="0"/>
              </a:rPr>
              <a:t>3 Syllables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70F006E-161E-449C-958D-6ACA2D43571B}"/>
              </a:ext>
            </a:extLst>
          </p:cNvPr>
          <p:cNvSpPr txBox="1"/>
          <p:nvPr/>
        </p:nvSpPr>
        <p:spPr>
          <a:xfrm>
            <a:off x="9148190" y="3184901"/>
            <a:ext cx="1581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0" dirty="0">
                <a:solidFill>
                  <a:srgbClr val="7957D5"/>
                </a:solidFill>
                <a:latin typeface="EdShed" pitchFamily="2" charset="0"/>
              </a:rPr>
              <a:t>4 Syllables</a:t>
            </a:r>
          </a:p>
        </p:txBody>
      </p:sp>
      <p:sp>
        <p:nvSpPr>
          <p:cNvPr id="55" name="Text Placeholder 1">
            <a:extLst>
              <a:ext uri="{FF2B5EF4-FFF2-40B4-BE49-F238E27FC236}">
                <a16:creationId xmlns:a16="http://schemas.microsoft.com/office/drawing/2014/main" id="{645BCDC2-E6D5-4187-BF65-4A4CE00A3DE5}"/>
              </a:ext>
            </a:extLst>
          </p:cNvPr>
          <p:cNvSpPr txBox="1">
            <a:spLocks/>
          </p:cNvSpPr>
          <p:nvPr/>
        </p:nvSpPr>
        <p:spPr>
          <a:xfrm>
            <a:off x="512329" y="1816363"/>
            <a:ext cx="1659172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solidFill>
                  <a:schemeClr val="tx1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man-eating</a:t>
            </a:r>
            <a:endParaRPr lang="en-US" sz="24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56" name="Text Placeholder 1">
            <a:extLst>
              <a:ext uri="{FF2B5EF4-FFF2-40B4-BE49-F238E27FC236}">
                <a16:creationId xmlns:a16="http://schemas.microsoft.com/office/drawing/2014/main" id="{5170C75E-F317-4E4C-B22A-3DE65F7EE0F1}"/>
              </a:ext>
            </a:extLst>
          </p:cNvPr>
          <p:cNvSpPr txBox="1">
            <a:spLocks/>
          </p:cNvSpPr>
          <p:nvPr/>
        </p:nvSpPr>
        <p:spPr>
          <a:xfrm>
            <a:off x="2956899" y="1816363"/>
            <a:ext cx="1416221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solidFill>
                  <a:schemeClr val="tx1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little-used</a:t>
            </a:r>
            <a:endParaRPr lang="en-US" sz="24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57" name="Text Placeholder 1">
            <a:extLst>
              <a:ext uri="{FF2B5EF4-FFF2-40B4-BE49-F238E27FC236}">
                <a16:creationId xmlns:a16="http://schemas.microsoft.com/office/drawing/2014/main" id="{544830FC-0DFF-4510-ABAF-F61558D968E5}"/>
              </a:ext>
            </a:extLst>
          </p:cNvPr>
          <p:cNvSpPr txBox="1">
            <a:spLocks/>
          </p:cNvSpPr>
          <p:nvPr/>
        </p:nvSpPr>
        <p:spPr>
          <a:xfrm>
            <a:off x="2665570" y="2316080"/>
            <a:ext cx="1998881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solidFill>
                  <a:schemeClr val="tx1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bad-tempered</a:t>
            </a:r>
            <a:endParaRPr lang="en-US" sz="24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58" name="Text Placeholder 1">
            <a:extLst>
              <a:ext uri="{FF2B5EF4-FFF2-40B4-BE49-F238E27FC236}">
                <a16:creationId xmlns:a16="http://schemas.microsoft.com/office/drawing/2014/main" id="{C9A2EFA3-A250-449D-B1A2-38AAC59A9F8C}"/>
              </a:ext>
            </a:extLst>
          </p:cNvPr>
          <p:cNvSpPr txBox="1">
            <a:spLocks/>
          </p:cNvSpPr>
          <p:nvPr/>
        </p:nvSpPr>
        <p:spPr>
          <a:xfrm>
            <a:off x="5148301" y="1816363"/>
            <a:ext cx="1895391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solidFill>
                  <a:schemeClr val="tx1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old-fashioned</a:t>
            </a:r>
            <a:endParaRPr lang="en-US" sz="24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59" name="Text Placeholder 1">
            <a:extLst>
              <a:ext uri="{FF2B5EF4-FFF2-40B4-BE49-F238E27FC236}">
                <a16:creationId xmlns:a16="http://schemas.microsoft.com/office/drawing/2014/main" id="{35DDA738-D5FD-4751-BA76-B2D87FDEC4F0}"/>
              </a:ext>
            </a:extLst>
          </p:cNvPr>
          <p:cNvSpPr txBox="1">
            <a:spLocks/>
          </p:cNvSpPr>
          <p:nvPr/>
        </p:nvSpPr>
        <p:spPr>
          <a:xfrm>
            <a:off x="10286141" y="1816363"/>
            <a:ext cx="1254574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solidFill>
                  <a:schemeClr val="tx1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in-depth</a:t>
            </a:r>
            <a:endParaRPr lang="en-US" sz="24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60" name="Text Placeholder 1">
            <a:extLst>
              <a:ext uri="{FF2B5EF4-FFF2-40B4-BE49-F238E27FC236}">
                <a16:creationId xmlns:a16="http://schemas.microsoft.com/office/drawing/2014/main" id="{088E9128-7933-416B-8CF0-594DCDDF3214}"/>
              </a:ext>
            </a:extLst>
          </p:cNvPr>
          <p:cNvSpPr txBox="1">
            <a:spLocks/>
          </p:cNvSpPr>
          <p:nvPr/>
        </p:nvSpPr>
        <p:spPr>
          <a:xfrm>
            <a:off x="5173330" y="2316080"/>
            <a:ext cx="1820370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solidFill>
                  <a:schemeClr val="tx1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cold-hearted</a:t>
            </a:r>
            <a:endParaRPr lang="en-US" sz="24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61" name="Text Placeholder 1">
            <a:extLst>
              <a:ext uri="{FF2B5EF4-FFF2-40B4-BE49-F238E27FC236}">
                <a16:creationId xmlns:a16="http://schemas.microsoft.com/office/drawing/2014/main" id="{BE676DDC-FBDF-49F0-A669-AFA2A245C37F}"/>
              </a:ext>
            </a:extLst>
          </p:cNvPr>
          <p:cNvSpPr txBox="1">
            <a:spLocks/>
          </p:cNvSpPr>
          <p:nvPr/>
        </p:nvSpPr>
        <p:spPr>
          <a:xfrm>
            <a:off x="7749557" y="2316080"/>
            <a:ext cx="1687193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solidFill>
                  <a:schemeClr val="tx1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stone-faced</a:t>
            </a:r>
            <a:endParaRPr lang="en-US" sz="24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62" name="Text Placeholder 1">
            <a:extLst>
              <a:ext uri="{FF2B5EF4-FFF2-40B4-BE49-F238E27FC236}">
                <a16:creationId xmlns:a16="http://schemas.microsoft.com/office/drawing/2014/main" id="{1FBA4FA7-F54B-4B8D-A010-4239E05331BA}"/>
              </a:ext>
            </a:extLst>
          </p:cNvPr>
          <p:cNvSpPr txBox="1">
            <a:spLocks/>
          </p:cNvSpPr>
          <p:nvPr/>
        </p:nvSpPr>
        <p:spPr>
          <a:xfrm>
            <a:off x="10134754" y="2316080"/>
            <a:ext cx="1557349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solidFill>
                  <a:schemeClr val="tx1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know-it-all</a:t>
            </a:r>
            <a:endParaRPr lang="en-US" sz="24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63" name="Text Placeholder 1">
            <a:extLst>
              <a:ext uri="{FF2B5EF4-FFF2-40B4-BE49-F238E27FC236}">
                <a16:creationId xmlns:a16="http://schemas.microsoft.com/office/drawing/2014/main" id="{BE53F0CD-9670-4028-9993-9666FE43B660}"/>
              </a:ext>
            </a:extLst>
          </p:cNvPr>
          <p:cNvSpPr txBox="1">
            <a:spLocks/>
          </p:cNvSpPr>
          <p:nvPr/>
        </p:nvSpPr>
        <p:spPr>
          <a:xfrm>
            <a:off x="7573829" y="1816363"/>
            <a:ext cx="2049022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solidFill>
                  <a:schemeClr val="tx1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empty-handed</a:t>
            </a:r>
            <a:endParaRPr lang="en-US" sz="24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64" name="Text Placeholder 1">
            <a:extLst>
              <a:ext uri="{FF2B5EF4-FFF2-40B4-BE49-F238E27FC236}">
                <a16:creationId xmlns:a16="http://schemas.microsoft.com/office/drawing/2014/main" id="{27F4B55A-27FB-4D65-A2BE-10BE8F9FB4B4}"/>
              </a:ext>
            </a:extLst>
          </p:cNvPr>
          <p:cNvSpPr txBox="1">
            <a:spLocks/>
          </p:cNvSpPr>
          <p:nvPr/>
        </p:nvSpPr>
        <p:spPr>
          <a:xfrm>
            <a:off x="525698" y="2316080"/>
            <a:ext cx="1632434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solidFill>
                  <a:schemeClr val="tx1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green-eyed</a:t>
            </a:r>
            <a:endParaRPr lang="en-US" sz="2400" b="0" dirty="0">
              <a:solidFill>
                <a:schemeClr val="tx1"/>
              </a:solidFill>
              <a:latin typeface="EdSh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8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22222E-6 L 0.33216 0.25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2" y="127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22222E-6 L 0.13841 0.525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14" y="2625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24688 0.2481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44" y="1240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05299 0.3953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197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-0.65247 0.5495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30" y="2747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0.05807 0.3849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4" y="1923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-0.57526 0.353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63" y="1768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111E-6 L -0.34375 0.5148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88" y="2574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11211 0.391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9" y="1958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11111E-6 L 0.12421 0.2273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1" y="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E9FF6-06FD-EB16-3843-3085273F701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2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498147-E49F-F7CE-729E-03616EFB47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Do you know what they all mean?</a:t>
            </a:r>
          </a:p>
          <a:p>
            <a:r>
              <a:rPr lang="en-US" dirty="0"/>
              <a:t>What do the words have in common?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BE8682-67F2-4D0E-BB68-564A2F0780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This Week’s Words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A540026-CB65-9C14-D004-9187DD2AD745}"/>
              </a:ext>
            </a:extLst>
          </p:cNvPr>
          <p:cNvGrpSpPr/>
          <p:nvPr/>
        </p:nvGrpSpPr>
        <p:grpSpPr>
          <a:xfrm>
            <a:off x="555585" y="4331033"/>
            <a:ext cx="3713238" cy="2067736"/>
            <a:chOff x="532412" y="4364889"/>
            <a:chExt cx="3713238" cy="206773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3B06070-40BE-3433-F60D-00E14B060C5F}"/>
                </a:ext>
              </a:extLst>
            </p:cNvPr>
            <p:cNvGrpSpPr/>
            <p:nvPr/>
          </p:nvGrpSpPr>
          <p:grpSpPr>
            <a:xfrm>
              <a:off x="532412" y="4364889"/>
              <a:ext cx="3527559" cy="2067736"/>
              <a:chOff x="596049" y="4263309"/>
              <a:chExt cx="3527559" cy="2067736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7037D63-B4C4-9B15-13A8-F719A71C510D}"/>
                  </a:ext>
                </a:extLst>
              </p:cNvPr>
              <p:cNvSpPr txBox="1"/>
              <p:nvPr/>
            </p:nvSpPr>
            <p:spPr>
              <a:xfrm>
                <a:off x="2130143" y="4971968"/>
                <a:ext cx="1993465" cy="1200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EdShed" pitchFamily="2" charset="0"/>
                  </a:rPr>
                  <a:t>A hyphen looks like this: </a:t>
                </a:r>
                <a:r>
                  <a:rPr lang="en-GB" b="1" dirty="0">
                    <a:latin typeface="EdShed" pitchFamily="2" charset="0"/>
                  </a:rPr>
                  <a:t>-</a:t>
                </a:r>
              </a:p>
              <a:p>
                <a:pPr algn="ctr"/>
                <a:r>
                  <a:rPr lang="en-GB" dirty="0">
                    <a:latin typeface="EdShed" pitchFamily="2" charset="0"/>
                  </a:rPr>
                  <a:t>Can you see them in our new words?</a:t>
                </a:r>
              </a:p>
            </p:txBody>
          </p:sp>
          <p:pic>
            <p:nvPicPr>
              <p:cNvPr id="3" name="Picture 2" descr="Icon&#10;&#10;Description automatically generated with medium confidence">
                <a:extLst>
                  <a:ext uri="{FF2B5EF4-FFF2-40B4-BE49-F238E27FC236}">
                    <a16:creationId xmlns:a16="http://schemas.microsoft.com/office/drawing/2014/main" id="{A72313F3-9F7E-A5BB-2969-E2EFC5B922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6049" y="4263309"/>
                <a:ext cx="970794" cy="2067736"/>
              </a:xfrm>
              <a:prstGeom prst="rect">
                <a:avLst/>
              </a:prstGeom>
            </p:spPr>
          </p:pic>
        </p:grpSp>
        <p:sp>
          <p:nvSpPr>
            <p:cNvPr id="11" name="Rounded Rectangular Callout 10">
              <a:extLst>
                <a:ext uri="{FF2B5EF4-FFF2-40B4-BE49-F238E27FC236}">
                  <a16:creationId xmlns:a16="http://schemas.microsoft.com/office/drawing/2014/main" id="{2AA65AAD-F352-6003-6D1D-29A90702D3FD}"/>
                </a:ext>
              </a:extLst>
            </p:cNvPr>
            <p:cNvSpPr/>
            <p:nvPr/>
          </p:nvSpPr>
          <p:spPr>
            <a:xfrm>
              <a:off x="1880829" y="4923186"/>
              <a:ext cx="2364821" cy="1501055"/>
            </a:xfrm>
            <a:prstGeom prst="wedgeRoundRectCallout">
              <a:avLst>
                <a:gd name="adj1" fmla="val -59987"/>
                <a:gd name="adj2" fmla="val -30501"/>
                <a:gd name="adj3" fmla="val 16667"/>
              </a:avLst>
            </a:prstGeom>
            <a:noFill/>
            <a:ln w="38100">
              <a:solidFill>
                <a:srgbClr val="7957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F0685B4-54D0-FA09-4044-278EBBE4D806}"/>
              </a:ext>
            </a:extLst>
          </p:cNvPr>
          <p:cNvGrpSpPr/>
          <p:nvPr/>
        </p:nvGrpSpPr>
        <p:grpSpPr>
          <a:xfrm>
            <a:off x="7079657" y="4225662"/>
            <a:ext cx="4551108" cy="2173105"/>
            <a:chOff x="7079657" y="4225662"/>
            <a:chExt cx="4551108" cy="217310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B55A5EB-EFAE-42D6-3927-E182908FA15B}"/>
                </a:ext>
              </a:extLst>
            </p:cNvPr>
            <p:cNvGrpSpPr/>
            <p:nvPr/>
          </p:nvGrpSpPr>
          <p:grpSpPr>
            <a:xfrm>
              <a:off x="7244638" y="4225662"/>
              <a:ext cx="4386127" cy="2173105"/>
              <a:chOff x="7244638" y="4225662"/>
              <a:chExt cx="4386127" cy="2173105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2EEBD29-78F9-71C5-5B89-7E297ED3D966}"/>
                  </a:ext>
                </a:extLst>
              </p:cNvPr>
              <p:cNvSpPr txBox="1"/>
              <p:nvPr/>
            </p:nvSpPr>
            <p:spPr>
              <a:xfrm>
                <a:off x="7244638" y="5039691"/>
                <a:ext cx="269270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GB" dirty="0">
                    <a:latin typeface="EdShed" pitchFamily="2" charset="0"/>
                    <a:ea typeface="Sassoon Infant 2023" panose="02000503030000020003" pitchFamily="2" charset="0"/>
                  </a:rPr>
                  <a:t>A hyphen is a </a:t>
                </a:r>
              </a:p>
              <a:p>
                <a:pPr algn="ctr">
                  <a:spcBef>
                    <a:spcPct val="0"/>
                  </a:spcBef>
                </a:pPr>
                <a:r>
                  <a:rPr lang="en-GB" dirty="0">
                    <a:latin typeface="EdShed" pitchFamily="2" charset="0"/>
                    <a:ea typeface="Sassoon Infant 2023" panose="02000503030000020003" pitchFamily="2" charset="0"/>
                  </a:rPr>
                  <a:t>punctuation mark that can </a:t>
                </a:r>
                <a:r>
                  <a:rPr lang="en-GB" dirty="0">
                    <a:solidFill>
                      <a:srgbClr val="000000"/>
                    </a:solidFill>
                    <a:effectLst/>
                    <a:latin typeface="EdShed" pitchFamily="2" charset="0"/>
                    <a:ea typeface="Sassoon Infant 2023" panose="02000503030000020003" pitchFamily="2" charset="0"/>
                  </a:rPr>
                  <a:t>be used to join the parts of a compound word.</a:t>
                </a:r>
                <a:endParaRPr lang="en-GB" altLang="en-US" dirty="0">
                  <a:solidFill>
                    <a:schemeClr val="tx1"/>
                  </a:solidFill>
                  <a:latin typeface="EdShed" pitchFamily="2" charset="0"/>
                  <a:ea typeface="Sassoon Infant 2023" panose="02000503030000020003" pitchFamily="2" charset="0"/>
                </a:endParaRPr>
              </a:p>
            </p:txBody>
          </p:sp>
          <p:pic>
            <p:nvPicPr>
              <p:cNvPr id="2" name="Picture 1" descr="A cartoon of a person&#10;&#10;Description automatically generated with low confidence">
                <a:extLst>
                  <a:ext uri="{FF2B5EF4-FFF2-40B4-BE49-F238E27FC236}">
                    <a16:creationId xmlns:a16="http://schemas.microsoft.com/office/drawing/2014/main" id="{D73B36FF-524D-66C6-8F00-38766E0521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45006" y="4225662"/>
                <a:ext cx="1185759" cy="2173105"/>
              </a:xfrm>
              <a:prstGeom prst="rect">
                <a:avLst/>
              </a:prstGeom>
            </p:spPr>
          </p:pic>
        </p:grpSp>
        <p:sp>
          <p:nvSpPr>
            <p:cNvPr id="13" name="Rounded Rectangular Callout 12">
              <a:extLst>
                <a:ext uri="{FF2B5EF4-FFF2-40B4-BE49-F238E27FC236}">
                  <a16:creationId xmlns:a16="http://schemas.microsoft.com/office/drawing/2014/main" id="{B19C005F-C9E2-8A19-B920-D522ABD7F631}"/>
                </a:ext>
              </a:extLst>
            </p:cNvPr>
            <p:cNvSpPr/>
            <p:nvPr/>
          </p:nvSpPr>
          <p:spPr>
            <a:xfrm>
              <a:off x="7079657" y="4889330"/>
              <a:ext cx="3022664" cy="1501055"/>
            </a:xfrm>
            <a:prstGeom prst="wedgeRoundRectCallout">
              <a:avLst>
                <a:gd name="adj1" fmla="val 59219"/>
                <a:gd name="adj2" fmla="val -28710"/>
                <a:gd name="adj3" fmla="val 16667"/>
              </a:avLst>
            </a:prstGeom>
            <a:noFill/>
            <a:ln w="38100">
              <a:solidFill>
                <a:srgbClr val="FF37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</p:grp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DE185CBE-759B-6558-8AE1-44F7A87BC6C4}"/>
              </a:ext>
            </a:extLst>
          </p:cNvPr>
          <p:cNvSpPr txBox="1">
            <a:spLocks/>
          </p:cNvSpPr>
          <p:nvPr/>
        </p:nvSpPr>
        <p:spPr>
          <a:xfrm>
            <a:off x="693630" y="2058839"/>
            <a:ext cx="2148602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0" dirty="0">
                <a:solidFill>
                  <a:schemeClr val="tx1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man-eating</a:t>
            </a:r>
            <a:endParaRPr lang="en-US" sz="36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3D71CA70-1F8E-5EA6-01F0-7AA8A5D9AB44}"/>
              </a:ext>
            </a:extLst>
          </p:cNvPr>
          <p:cNvSpPr txBox="1">
            <a:spLocks/>
          </p:cNvSpPr>
          <p:nvPr/>
        </p:nvSpPr>
        <p:spPr>
          <a:xfrm>
            <a:off x="3348176" y="2058839"/>
            <a:ext cx="2665090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0" dirty="0">
                <a:solidFill>
                  <a:schemeClr val="tx1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empty-handed</a:t>
            </a:r>
            <a:endParaRPr lang="en-US" sz="36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63985A9D-0739-69AB-0AE3-B63CA51702C2}"/>
              </a:ext>
            </a:extLst>
          </p:cNvPr>
          <p:cNvSpPr txBox="1">
            <a:spLocks/>
          </p:cNvSpPr>
          <p:nvPr/>
        </p:nvSpPr>
        <p:spPr>
          <a:xfrm>
            <a:off x="3382898" y="3062603"/>
            <a:ext cx="2595647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0" dirty="0">
                <a:solidFill>
                  <a:schemeClr val="tx1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bad-tempered</a:t>
            </a:r>
            <a:endParaRPr lang="en-US" sz="36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66BFAB57-EFF3-C348-F6EB-3DC797BD19E3}"/>
              </a:ext>
            </a:extLst>
          </p:cNvPr>
          <p:cNvSpPr txBox="1">
            <a:spLocks/>
          </p:cNvSpPr>
          <p:nvPr/>
        </p:nvSpPr>
        <p:spPr>
          <a:xfrm>
            <a:off x="6363795" y="2058839"/>
            <a:ext cx="2465035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0" dirty="0">
                <a:solidFill>
                  <a:schemeClr val="tx1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old-fashioned</a:t>
            </a:r>
            <a:endParaRPr lang="en-US" sz="36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80DB2F4E-FFF8-8AC6-0692-B71543130713}"/>
              </a:ext>
            </a:extLst>
          </p:cNvPr>
          <p:cNvSpPr txBox="1">
            <a:spLocks/>
          </p:cNvSpPr>
          <p:nvPr/>
        </p:nvSpPr>
        <p:spPr>
          <a:xfrm>
            <a:off x="856689" y="3062603"/>
            <a:ext cx="1822487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0" dirty="0">
                <a:solidFill>
                  <a:schemeClr val="tx1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little-used</a:t>
            </a:r>
            <a:endParaRPr lang="en-US" sz="36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5D06388A-7D67-B919-505C-40A9E55B7F9F}"/>
              </a:ext>
            </a:extLst>
          </p:cNvPr>
          <p:cNvSpPr txBox="1">
            <a:spLocks/>
          </p:cNvSpPr>
          <p:nvPr/>
        </p:nvSpPr>
        <p:spPr>
          <a:xfrm>
            <a:off x="6589658" y="3062603"/>
            <a:ext cx="2013308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0" dirty="0">
                <a:solidFill>
                  <a:schemeClr val="tx1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know-it-all</a:t>
            </a:r>
            <a:endParaRPr lang="en-US" sz="36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31" name="Text Placeholder 1">
            <a:extLst>
              <a:ext uri="{FF2B5EF4-FFF2-40B4-BE49-F238E27FC236}">
                <a16:creationId xmlns:a16="http://schemas.microsoft.com/office/drawing/2014/main" id="{76E5F5EE-48AE-B093-C8BB-C557E50D27BF}"/>
              </a:ext>
            </a:extLst>
          </p:cNvPr>
          <p:cNvSpPr txBox="1">
            <a:spLocks/>
          </p:cNvSpPr>
          <p:nvPr/>
        </p:nvSpPr>
        <p:spPr>
          <a:xfrm>
            <a:off x="9328940" y="3062603"/>
            <a:ext cx="2107565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0" dirty="0">
                <a:solidFill>
                  <a:schemeClr val="tx1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green-eyed</a:t>
            </a:r>
            <a:endParaRPr lang="en-US" sz="36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32" name="Text Placeholder 1">
            <a:extLst>
              <a:ext uri="{FF2B5EF4-FFF2-40B4-BE49-F238E27FC236}">
                <a16:creationId xmlns:a16="http://schemas.microsoft.com/office/drawing/2014/main" id="{C1F065FF-5466-0DEA-7DA9-1D6027294132}"/>
              </a:ext>
            </a:extLst>
          </p:cNvPr>
          <p:cNvSpPr txBox="1">
            <a:spLocks/>
          </p:cNvSpPr>
          <p:nvPr/>
        </p:nvSpPr>
        <p:spPr>
          <a:xfrm>
            <a:off x="6504186" y="4065070"/>
            <a:ext cx="2184252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0" dirty="0">
                <a:solidFill>
                  <a:schemeClr val="tx1"/>
                </a:solidFill>
                <a:latin typeface="EdShed" pitchFamily="2" charset="0"/>
                <a:ea typeface="Sassoon Infant 2023" panose="02000503030000020003" pitchFamily="2" charset="0"/>
              </a:rPr>
              <a:t>s</a:t>
            </a:r>
            <a:r>
              <a:rPr lang="en-GB" sz="3200" b="0" dirty="0">
                <a:solidFill>
                  <a:schemeClr val="tx1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tone-faced</a:t>
            </a:r>
            <a:endParaRPr lang="en-US" sz="36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33" name="Text Placeholder 1">
            <a:extLst>
              <a:ext uri="{FF2B5EF4-FFF2-40B4-BE49-F238E27FC236}">
                <a16:creationId xmlns:a16="http://schemas.microsoft.com/office/drawing/2014/main" id="{21CD0D52-05EA-FEFE-1EED-0C48EFB8C681}"/>
              </a:ext>
            </a:extLst>
          </p:cNvPr>
          <p:cNvSpPr txBox="1">
            <a:spLocks/>
          </p:cNvSpPr>
          <p:nvPr/>
        </p:nvSpPr>
        <p:spPr>
          <a:xfrm>
            <a:off x="9202849" y="2058839"/>
            <a:ext cx="2359749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0" dirty="0">
                <a:solidFill>
                  <a:schemeClr val="tx1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cold-hearted</a:t>
            </a:r>
            <a:endParaRPr lang="en-US" sz="36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34" name="Text Placeholder 1">
            <a:extLst>
              <a:ext uri="{FF2B5EF4-FFF2-40B4-BE49-F238E27FC236}">
                <a16:creationId xmlns:a16="http://schemas.microsoft.com/office/drawing/2014/main" id="{631B7B74-EA61-EA45-010F-9C2EA4A6A346}"/>
              </a:ext>
            </a:extLst>
          </p:cNvPr>
          <p:cNvSpPr txBox="1">
            <a:spLocks/>
          </p:cNvSpPr>
          <p:nvPr/>
        </p:nvSpPr>
        <p:spPr>
          <a:xfrm>
            <a:off x="3876719" y="4066367"/>
            <a:ext cx="1608005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0" dirty="0">
                <a:solidFill>
                  <a:schemeClr val="tx1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in-depth</a:t>
            </a:r>
            <a:endParaRPr lang="en-US" sz="3600" b="0" dirty="0">
              <a:solidFill>
                <a:schemeClr val="tx1"/>
              </a:solidFill>
              <a:latin typeface="EdShed" pitchFamily="2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BC56D6C-EE69-90FC-9102-052018AE5B82}"/>
              </a:ext>
            </a:extLst>
          </p:cNvPr>
          <p:cNvGrpSpPr/>
          <p:nvPr/>
        </p:nvGrpSpPr>
        <p:grpSpPr>
          <a:xfrm>
            <a:off x="1508907" y="2146206"/>
            <a:ext cx="9040688" cy="2243896"/>
            <a:chOff x="1508907" y="2146206"/>
            <a:chExt cx="9040688" cy="2243896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39B442E-77C1-59B4-DB92-A3D5DD74F291}"/>
                </a:ext>
              </a:extLst>
            </p:cNvPr>
            <p:cNvSpPr/>
            <p:nvPr/>
          </p:nvSpPr>
          <p:spPr>
            <a:xfrm>
              <a:off x="1508907" y="2146206"/>
              <a:ext cx="205371" cy="234546"/>
            </a:xfrm>
            <a:prstGeom prst="ellipse">
              <a:avLst/>
            </a:prstGeom>
            <a:noFill/>
            <a:ln w="38100">
              <a:solidFill>
                <a:srgbClr val="FF37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7BC9666-9F43-F51F-DF3D-A2E3D8EB3607}"/>
                </a:ext>
              </a:extLst>
            </p:cNvPr>
            <p:cNvSpPr/>
            <p:nvPr/>
          </p:nvSpPr>
          <p:spPr>
            <a:xfrm>
              <a:off x="4490899" y="2146206"/>
              <a:ext cx="205371" cy="234546"/>
            </a:xfrm>
            <a:prstGeom prst="ellipse">
              <a:avLst/>
            </a:prstGeom>
            <a:noFill/>
            <a:ln w="38100">
              <a:solidFill>
                <a:srgbClr val="FF37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2BB8887-C3A2-D517-5BAC-9DD274EC8F03}"/>
                </a:ext>
              </a:extLst>
            </p:cNvPr>
            <p:cNvSpPr/>
            <p:nvPr/>
          </p:nvSpPr>
          <p:spPr>
            <a:xfrm>
              <a:off x="6948713" y="2146206"/>
              <a:ext cx="205371" cy="234546"/>
            </a:xfrm>
            <a:prstGeom prst="ellipse">
              <a:avLst/>
            </a:prstGeom>
            <a:noFill/>
            <a:ln w="38100">
              <a:solidFill>
                <a:srgbClr val="FF37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CF4DECD-4522-0B30-6E06-47D3DB1A3533}"/>
                </a:ext>
              </a:extLst>
            </p:cNvPr>
            <p:cNvSpPr/>
            <p:nvPr/>
          </p:nvSpPr>
          <p:spPr>
            <a:xfrm>
              <a:off x="9983123" y="2146206"/>
              <a:ext cx="205371" cy="234546"/>
            </a:xfrm>
            <a:prstGeom prst="ellipse">
              <a:avLst/>
            </a:prstGeom>
            <a:noFill/>
            <a:ln w="38100">
              <a:solidFill>
                <a:srgbClr val="FF37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3ACC6EE-3DC6-36C0-43DE-47A714B75986}"/>
                </a:ext>
              </a:extLst>
            </p:cNvPr>
            <p:cNvSpPr/>
            <p:nvPr/>
          </p:nvSpPr>
          <p:spPr>
            <a:xfrm>
              <a:off x="10344224" y="3147969"/>
              <a:ext cx="205371" cy="234546"/>
            </a:xfrm>
            <a:prstGeom prst="ellipse">
              <a:avLst/>
            </a:prstGeom>
            <a:noFill/>
            <a:ln w="38100">
              <a:solidFill>
                <a:srgbClr val="FF37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B791B65-71EF-3689-905F-38EE6F71A933}"/>
                </a:ext>
              </a:extLst>
            </p:cNvPr>
            <p:cNvSpPr/>
            <p:nvPr/>
          </p:nvSpPr>
          <p:spPr>
            <a:xfrm>
              <a:off x="7927179" y="3147969"/>
              <a:ext cx="205371" cy="234546"/>
            </a:xfrm>
            <a:prstGeom prst="ellipse">
              <a:avLst/>
            </a:prstGeom>
            <a:noFill/>
            <a:ln w="38100">
              <a:solidFill>
                <a:srgbClr val="FF37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CAEFE165-1A34-F81D-2240-35B99799C4B5}"/>
                </a:ext>
              </a:extLst>
            </p:cNvPr>
            <p:cNvSpPr/>
            <p:nvPr/>
          </p:nvSpPr>
          <p:spPr>
            <a:xfrm>
              <a:off x="7560254" y="3147969"/>
              <a:ext cx="205371" cy="234546"/>
            </a:xfrm>
            <a:prstGeom prst="ellipse">
              <a:avLst/>
            </a:prstGeom>
            <a:noFill/>
            <a:ln w="38100">
              <a:solidFill>
                <a:srgbClr val="FF37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860C536A-3D97-1839-5601-3E13777E3E02}"/>
                </a:ext>
              </a:extLst>
            </p:cNvPr>
            <p:cNvSpPr/>
            <p:nvPr/>
          </p:nvSpPr>
          <p:spPr>
            <a:xfrm>
              <a:off x="4077380" y="3147969"/>
              <a:ext cx="205371" cy="234546"/>
            </a:xfrm>
            <a:prstGeom prst="ellipse">
              <a:avLst/>
            </a:prstGeom>
            <a:noFill/>
            <a:ln w="38100">
              <a:solidFill>
                <a:srgbClr val="FF37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65E24526-7E6F-AF2C-D68B-135873D971D6}"/>
                </a:ext>
              </a:extLst>
            </p:cNvPr>
            <p:cNvSpPr/>
            <p:nvPr/>
          </p:nvSpPr>
          <p:spPr>
            <a:xfrm>
              <a:off x="1637039" y="3147969"/>
              <a:ext cx="205371" cy="234546"/>
            </a:xfrm>
            <a:prstGeom prst="ellipse">
              <a:avLst/>
            </a:prstGeom>
            <a:noFill/>
            <a:ln w="38100">
              <a:solidFill>
                <a:srgbClr val="FF37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9DC11D1-031A-2EFD-4F73-8D80F6F29226}"/>
                </a:ext>
              </a:extLst>
            </p:cNvPr>
            <p:cNvSpPr/>
            <p:nvPr/>
          </p:nvSpPr>
          <p:spPr>
            <a:xfrm>
              <a:off x="4246282" y="4155556"/>
              <a:ext cx="205371" cy="234546"/>
            </a:xfrm>
            <a:prstGeom prst="ellipse">
              <a:avLst/>
            </a:prstGeom>
            <a:noFill/>
            <a:ln w="38100">
              <a:solidFill>
                <a:srgbClr val="FF37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714BEA26-4654-AEA4-2749-EE2E9DDB66FB}"/>
                </a:ext>
              </a:extLst>
            </p:cNvPr>
            <p:cNvSpPr/>
            <p:nvPr/>
          </p:nvSpPr>
          <p:spPr>
            <a:xfrm>
              <a:off x="7467067" y="4155556"/>
              <a:ext cx="205371" cy="234546"/>
            </a:xfrm>
            <a:prstGeom prst="ellipse">
              <a:avLst/>
            </a:prstGeom>
            <a:noFill/>
            <a:ln w="38100">
              <a:solidFill>
                <a:srgbClr val="FF37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114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4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EAC1D7-C09A-C26C-0039-8D846F56C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F68F9F-4484-D07D-3AA6-61B76098E26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1.</a:t>
            </a:r>
            <a:fld id="{46F6552A-941E-B249-8E39-1E2EE7BF53B4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341BEA-1366-0D39-3058-81CF466B72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wrap="none">
            <a:spAutoFit/>
          </a:bodyPr>
          <a:lstStyle/>
          <a:p>
            <a:r>
              <a:rPr lang="en-GB" dirty="0"/>
              <a:t>Optional Activity Two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7BF4B9-E654-D285-9437-7B1EA5EC1D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b="1" dirty="0">
                <a:solidFill>
                  <a:srgbClr val="3372DC"/>
                </a:solidFill>
              </a:rPr>
              <a:t>Which word matches each description?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9EAF005A-671F-BAC7-DD50-F0C2D3F3B2F8}"/>
              </a:ext>
            </a:extLst>
          </p:cNvPr>
          <p:cNvSpPr txBox="1">
            <a:spLocks/>
          </p:cNvSpPr>
          <p:nvPr/>
        </p:nvSpPr>
        <p:spPr>
          <a:xfrm>
            <a:off x="1642065" y="2033662"/>
            <a:ext cx="1852815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solidFill>
                  <a:schemeClr val="tx1"/>
                </a:solidFill>
                <a:latin typeface="EdShed" pitchFamily="2" charset="0"/>
              </a:rPr>
              <a:t>Very detailed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86311972-E5B5-F5AD-AEFE-1080679924E2}"/>
              </a:ext>
            </a:extLst>
          </p:cNvPr>
          <p:cNvSpPr txBox="1">
            <a:spLocks/>
          </p:cNvSpPr>
          <p:nvPr/>
        </p:nvSpPr>
        <p:spPr>
          <a:xfrm>
            <a:off x="5974411" y="3436014"/>
            <a:ext cx="2566812" cy="79060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solidFill>
                  <a:schemeClr val="tx1"/>
                </a:solidFill>
                <a:latin typeface="EdShed" pitchFamily="2" charset="0"/>
                <a:ea typeface="Sassoon Infant 2023" panose="02000503030000020003" pitchFamily="2" charset="0"/>
              </a:rPr>
              <a:t>Not getting what you wanted</a:t>
            </a:r>
            <a:endParaRPr lang="en-US" sz="24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706FE2BE-EE55-B8A2-2852-CC00EA26A57C}"/>
              </a:ext>
            </a:extLst>
          </p:cNvPr>
          <p:cNvSpPr txBox="1">
            <a:spLocks/>
          </p:cNvSpPr>
          <p:nvPr/>
        </p:nvSpPr>
        <p:spPr>
          <a:xfrm>
            <a:off x="4612818" y="5139382"/>
            <a:ext cx="2823914" cy="79060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solidFill>
                  <a:schemeClr val="tx1"/>
                </a:solidFill>
                <a:latin typeface="EdShed" pitchFamily="2" charset="0"/>
                <a:ea typeface="Sassoon Infant 2023" panose="02000503030000020003" pitchFamily="2" charset="0"/>
              </a:rPr>
              <a:t>Not modern; no longer fashionable</a:t>
            </a:r>
            <a:endParaRPr lang="en-US" sz="2400" b="0" dirty="0">
              <a:solidFill>
                <a:schemeClr val="tx1"/>
              </a:solidFill>
              <a:latin typeface="EdShed" pitchFamily="2" charset="0"/>
              <a:ea typeface="Sassoon Infant 2023" panose="02000503030000020003" pitchFamily="2" charset="0"/>
            </a:endParaRP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27EE5A54-DAAE-1BCF-C06C-D2ED2385F0C3}"/>
              </a:ext>
            </a:extLst>
          </p:cNvPr>
          <p:cNvSpPr txBox="1">
            <a:spLocks/>
          </p:cNvSpPr>
          <p:nvPr/>
        </p:nvSpPr>
        <p:spPr>
          <a:xfrm>
            <a:off x="7398577" y="2035248"/>
            <a:ext cx="3151358" cy="44435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solidFill>
                  <a:schemeClr val="tx1"/>
                </a:solidFill>
                <a:latin typeface="EdShed" pitchFamily="2" charset="0"/>
                <a:ea typeface="Sassoon Infant 2023" panose="02000503030000020003" pitchFamily="2" charset="0"/>
              </a:rPr>
              <a:t>A feeling of jealousy</a:t>
            </a:r>
            <a:endParaRPr lang="en-US" sz="24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6234498E-F02C-E28E-8F0C-B7EC49E678A5}"/>
              </a:ext>
            </a:extLst>
          </p:cNvPr>
          <p:cNvSpPr txBox="1">
            <a:spLocks/>
          </p:cNvSpPr>
          <p:nvPr/>
        </p:nvSpPr>
        <p:spPr>
          <a:xfrm>
            <a:off x="772340" y="3436014"/>
            <a:ext cx="2088398" cy="79060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solidFill>
                  <a:schemeClr val="tx1"/>
                </a:solidFill>
                <a:latin typeface="EdShed" pitchFamily="2" charset="0"/>
              </a:rPr>
              <a:t>An animal that eats humans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BA417BF8-D87E-AB69-5940-F96EE2A07338}"/>
              </a:ext>
            </a:extLst>
          </p:cNvPr>
          <p:cNvSpPr txBox="1">
            <a:spLocks/>
          </p:cNvSpPr>
          <p:nvPr/>
        </p:nvSpPr>
        <p:spPr>
          <a:xfrm>
            <a:off x="7616771" y="5140266"/>
            <a:ext cx="4147744" cy="79060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solidFill>
                  <a:schemeClr val="tx1"/>
                </a:solidFill>
                <a:latin typeface="EdShed" pitchFamily="2" charset="0"/>
                <a:ea typeface="Sassoon Infant 2023" panose="02000503030000020003" pitchFamily="2" charset="0"/>
              </a:rPr>
              <a:t>Not showing any love or sympathy for other people</a:t>
            </a:r>
            <a:endParaRPr lang="en-US" sz="24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3D4901FE-4F51-C2FD-1820-FB592337C5D2}"/>
              </a:ext>
            </a:extLst>
          </p:cNvPr>
          <p:cNvSpPr txBox="1">
            <a:spLocks/>
          </p:cNvSpPr>
          <p:nvPr/>
        </p:nvSpPr>
        <p:spPr>
          <a:xfrm>
            <a:off x="4522786" y="2033662"/>
            <a:ext cx="2076017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solidFill>
                  <a:schemeClr val="tx1"/>
                </a:solidFill>
                <a:latin typeface="EdShed" pitchFamily="2" charset="0"/>
                <a:ea typeface="Sassoon Infant 2023" panose="02000503030000020003" pitchFamily="2" charset="0"/>
              </a:rPr>
              <a:t>Not used much</a:t>
            </a:r>
            <a:endParaRPr lang="en-US" sz="24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68726DFE-04D6-F45F-DD8B-6F610A8D2E00}"/>
              </a:ext>
            </a:extLst>
          </p:cNvPr>
          <p:cNvSpPr txBox="1">
            <a:spLocks/>
          </p:cNvSpPr>
          <p:nvPr/>
        </p:nvSpPr>
        <p:spPr>
          <a:xfrm>
            <a:off x="3429743" y="3436014"/>
            <a:ext cx="2154500" cy="79060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solidFill>
                  <a:schemeClr val="tx1"/>
                </a:solidFill>
                <a:latin typeface="EdShed" pitchFamily="2" charset="0"/>
                <a:ea typeface="Sassoon Infant 2023" panose="02000503030000020003" pitchFamily="2" charset="0"/>
              </a:rPr>
              <a:t>Easily annoyed or angered</a:t>
            </a:r>
            <a:endParaRPr lang="en-US" sz="2400" b="0" dirty="0">
              <a:solidFill>
                <a:schemeClr val="tx1"/>
              </a:solidFill>
              <a:latin typeface="EdShed" pitchFamily="2" charset="0"/>
              <a:ea typeface="Sassoon Infant 2023" panose="02000503030000020003" pitchFamily="2" charset="0"/>
            </a:endParaRP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DCC8DE71-7972-E2A8-B9C3-79B7C23A8AD5}"/>
              </a:ext>
            </a:extLst>
          </p:cNvPr>
          <p:cNvSpPr txBox="1">
            <a:spLocks/>
          </p:cNvSpPr>
          <p:nvPr/>
        </p:nvSpPr>
        <p:spPr>
          <a:xfrm>
            <a:off x="8931391" y="3436014"/>
            <a:ext cx="2816708" cy="79060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solidFill>
                  <a:schemeClr val="tx1"/>
                </a:solidFill>
                <a:latin typeface="EdShed" pitchFamily="2" charset="0"/>
                <a:ea typeface="Sassoon Infant 2023" panose="02000503030000020003" pitchFamily="2" charset="0"/>
              </a:rPr>
              <a:t>Not showing any feelings or emotions</a:t>
            </a:r>
            <a:endParaRPr lang="en-US" sz="24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76B6BAFC-9CB2-111F-4906-DCFFD1D9A4FD}"/>
              </a:ext>
            </a:extLst>
          </p:cNvPr>
          <p:cNvSpPr txBox="1">
            <a:spLocks/>
          </p:cNvSpPr>
          <p:nvPr/>
        </p:nvSpPr>
        <p:spPr>
          <a:xfrm>
            <a:off x="786668" y="5139382"/>
            <a:ext cx="3407500" cy="79060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solidFill>
                  <a:schemeClr val="tx1"/>
                </a:solidFill>
                <a:latin typeface="EdShed" pitchFamily="2" charset="0"/>
                <a:ea typeface="Sassoon Infant 2023" panose="02000503030000020003" pitchFamily="2" charset="0"/>
              </a:rPr>
              <a:t>A person who behaves as if they know everything.</a:t>
            </a:r>
            <a:endParaRPr lang="en-US" sz="2400" b="0" dirty="0">
              <a:solidFill>
                <a:schemeClr val="tx1"/>
              </a:solidFill>
              <a:latin typeface="EdShed" pitchFamily="2" charset="0"/>
              <a:ea typeface="Sassoon Infant 2023" panose="02000503030000020003" pitchFamily="2" charset="0"/>
            </a:endParaRP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6E5E79C7-72D0-8C11-D61E-6B996CBBC086}"/>
              </a:ext>
            </a:extLst>
          </p:cNvPr>
          <p:cNvSpPr txBox="1">
            <a:spLocks/>
          </p:cNvSpPr>
          <p:nvPr/>
        </p:nvSpPr>
        <p:spPr>
          <a:xfrm>
            <a:off x="1957331" y="2478014"/>
            <a:ext cx="1254574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solidFill>
                  <a:srgbClr val="FF3760"/>
                </a:solidFill>
                <a:latin typeface="EdShed" pitchFamily="2" charset="0"/>
              </a:rPr>
              <a:t>in-depth</a:t>
            </a: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B31F5ECF-EFDE-181E-66E9-6D722FB85235}"/>
              </a:ext>
            </a:extLst>
          </p:cNvPr>
          <p:cNvSpPr txBox="1">
            <a:spLocks/>
          </p:cNvSpPr>
          <p:nvPr/>
        </p:nvSpPr>
        <p:spPr>
          <a:xfrm>
            <a:off x="6063862" y="4278639"/>
            <a:ext cx="2387908" cy="44435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solidFill>
                  <a:srgbClr val="FF3760"/>
                </a:solidFill>
                <a:latin typeface="EdShed" pitchFamily="2" charset="0"/>
              </a:rPr>
              <a:t>empty-handed</a:t>
            </a:r>
          </a:p>
        </p:txBody>
      </p:sp>
      <p:sp>
        <p:nvSpPr>
          <p:cNvPr id="37" name="Text Placeholder 1">
            <a:extLst>
              <a:ext uri="{FF2B5EF4-FFF2-40B4-BE49-F238E27FC236}">
                <a16:creationId xmlns:a16="http://schemas.microsoft.com/office/drawing/2014/main" id="{1C80F929-D648-D762-29D8-6784EFB3BC15}"/>
              </a:ext>
            </a:extLst>
          </p:cNvPr>
          <p:cNvSpPr txBox="1">
            <a:spLocks/>
          </p:cNvSpPr>
          <p:nvPr/>
        </p:nvSpPr>
        <p:spPr>
          <a:xfrm>
            <a:off x="5077079" y="5954536"/>
            <a:ext cx="1895391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solidFill>
                  <a:srgbClr val="FF3760"/>
                </a:solidFill>
                <a:latin typeface="EdShed" pitchFamily="2" charset="0"/>
              </a:rPr>
              <a:t>old-fashioned</a:t>
            </a:r>
          </a:p>
        </p:txBody>
      </p:sp>
      <p:sp>
        <p:nvSpPr>
          <p:cNvPr id="38" name="Text Placeholder 1">
            <a:extLst>
              <a:ext uri="{FF2B5EF4-FFF2-40B4-BE49-F238E27FC236}">
                <a16:creationId xmlns:a16="http://schemas.microsoft.com/office/drawing/2014/main" id="{85CA610E-8495-71C7-EC45-424D1CCDC90B}"/>
              </a:ext>
            </a:extLst>
          </p:cNvPr>
          <p:cNvSpPr txBox="1">
            <a:spLocks/>
          </p:cNvSpPr>
          <p:nvPr/>
        </p:nvSpPr>
        <p:spPr>
          <a:xfrm>
            <a:off x="8158038" y="2486736"/>
            <a:ext cx="1632435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solidFill>
                  <a:srgbClr val="FF3760"/>
                </a:solidFill>
                <a:latin typeface="EdShed" pitchFamily="2" charset="0"/>
              </a:rPr>
              <a:t>green-eyed</a:t>
            </a:r>
          </a:p>
        </p:txBody>
      </p:sp>
      <p:sp>
        <p:nvSpPr>
          <p:cNvPr id="39" name="Text Placeholder 1">
            <a:extLst>
              <a:ext uri="{FF2B5EF4-FFF2-40B4-BE49-F238E27FC236}">
                <a16:creationId xmlns:a16="http://schemas.microsoft.com/office/drawing/2014/main" id="{F87A8B40-0AFC-049E-DD16-D952216B7B07}"/>
              </a:ext>
            </a:extLst>
          </p:cNvPr>
          <p:cNvSpPr txBox="1">
            <a:spLocks/>
          </p:cNvSpPr>
          <p:nvPr/>
        </p:nvSpPr>
        <p:spPr>
          <a:xfrm>
            <a:off x="825672" y="4275953"/>
            <a:ext cx="1981734" cy="44435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solidFill>
                  <a:srgbClr val="FF3760"/>
                </a:solidFill>
                <a:latin typeface="EdShed" pitchFamily="2" charset="0"/>
              </a:rPr>
              <a:t>man-eating</a:t>
            </a:r>
          </a:p>
        </p:txBody>
      </p:sp>
      <p:sp>
        <p:nvSpPr>
          <p:cNvPr id="40" name="Text Placeholder 1">
            <a:extLst>
              <a:ext uri="{FF2B5EF4-FFF2-40B4-BE49-F238E27FC236}">
                <a16:creationId xmlns:a16="http://schemas.microsoft.com/office/drawing/2014/main" id="{CEB2B428-5519-A777-5B3B-63EBA097CE95}"/>
              </a:ext>
            </a:extLst>
          </p:cNvPr>
          <p:cNvSpPr txBox="1">
            <a:spLocks/>
          </p:cNvSpPr>
          <p:nvPr/>
        </p:nvSpPr>
        <p:spPr>
          <a:xfrm>
            <a:off x="8780458" y="5954536"/>
            <a:ext cx="1820370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solidFill>
                  <a:srgbClr val="FF3760"/>
                </a:solidFill>
                <a:latin typeface="EdShed" pitchFamily="2" charset="0"/>
              </a:rPr>
              <a:t>cold-hearted</a:t>
            </a:r>
          </a:p>
        </p:txBody>
      </p:sp>
      <p:sp>
        <p:nvSpPr>
          <p:cNvPr id="41" name="Text Placeholder 1">
            <a:extLst>
              <a:ext uri="{FF2B5EF4-FFF2-40B4-BE49-F238E27FC236}">
                <a16:creationId xmlns:a16="http://schemas.microsoft.com/office/drawing/2014/main" id="{7A1DD8E5-CD89-0133-F4E0-C0E191D0F742}"/>
              </a:ext>
            </a:extLst>
          </p:cNvPr>
          <p:cNvSpPr txBox="1">
            <a:spLocks/>
          </p:cNvSpPr>
          <p:nvPr/>
        </p:nvSpPr>
        <p:spPr>
          <a:xfrm>
            <a:off x="4852682" y="2479221"/>
            <a:ext cx="1416222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solidFill>
                  <a:srgbClr val="FF3760"/>
                </a:solidFill>
                <a:latin typeface="EdShed" pitchFamily="2" charset="0"/>
              </a:rPr>
              <a:t>little-used</a:t>
            </a:r>
          </a:p>
        </p:txBody>
      </p:sp>
      <p:sp>
        <p:nvSpPr>
          <p:cNvPr id="42" name="Text Placeholder 1">
            <a:extLst>
              <a:ext uri="{FF2B5EF4-FFF2-40B4-BE49-F238E27FC236}">
                <a16:creationId xmlns:a16="http://schemas.microsoft.com/office/drawing/2014/main" id="{90C12740-8E97-11C0-E45B-6BBD908E5094}"/>
              </a:ext>
            </a:extLst>
          </p:cNvPr>
          <p:cNvSpPr txBox="1">
            <a:spLocks/>
          </p:cNvSpPr>
          <p:nvPr/>
        </p:nvSpPr>
        <p:spPr>
          <a:xfrm>
            <a:off x="3524775" y="4273022"/>
            <a:ext cx="1998881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solidFill>
                  <a:srgbClr val="FF3760"/>
                </a:solidFill>
                <a:latin typeface="EdShed" pitchFamily="2" charset="0"/>
              </a:rPr>
              <a:t>bad-tempered</a:t>
            </a:r>
          </a:p>
        </p:txBody>
      </p:sp>
      <p:sp>
        <p:nvSpPr>
          <p:cNvPr id="43" name="Text Placeholder 1">
            <a:extLst>
              <a:ext uri="{FF2B5EF4-FFF2-40B4-BE49-F238E27FC236}">
                <a16:creationId xmlns:a16="http://schemas.microsoft.com/office/drawing/2014/main" id="{EB685F25-A899-52E9-44CE-2A31FFD02461}"/>
              </a:ext>
            </a:extLst>
          </p:cNvPr>
          <p:cNvSpPr txBox="1">
            <a:spLocks/>
          </p:cNvSpPr>
          <p:nvPr/>
        </p:nvSpPr>
        <p:spPr>
          <a:xfrm>
            <a:off x="9496149" y="4273906"/>
            <a:ext cx="1687192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solidFill>
                  <a:srgbClr val="FF3760"/>
                </a:solidFill>
                <a:latin typeface="EdShed" pitchFamily="2" charset="0"/>
              </a:rPr>
              <a:t>stone-faced</a:t>
            </a:r>
          </a:p>
        </p:txBody>
      </p:sp>
      <p:sp>
        <p:nvSpPr>
          <p:cNvPr id="44" name="Text Placeholder 1">
            <a:extLst>
              <a:ext uri="{FF2B5EF4-FFF2-40B4-BE49-F238E27FC236}">
                <a16:creationId xmlns:a16="http://schemas.microsoft.com/office/drawing/2014/main" id="{EFC5E382-E572-B83C-01A8-29DFED3968DF}"/>
              </a:ext>
            </a:extLst>
          </p:cNvPr>
          <p:cNvSpPr txBox="1">
            <a:spLocks/>
          </p:cNvSpPr>
          <p:nvPr/>
        </p:nvSpPr>
        <p:spPr>
          <a:xfrm>
            <a:off x="1711743" y="5954536"/>
            <a:ext cx="1557349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solidFill>
                  <a:srgbClr val="FF3760"/>
                </a:solidFill>
                <a:latin typeface="EdShed" pitchFamily="2" charset="0"/>
              </a:rPr>
              <a:t>know-it-all</a:t>
            </a:r>
          </a:p>
        </p:txBody>
      </p:sp>
    </p:spTree>
    <p:extLst>
      <p:ext uri="{BB962C8B-B14F-4D97-AF65-F5344CB8AC3E}">
        <p14:creationId xmlns:p14="http://schemas.microsoft.com/office/powerpoint/2010/main" val="343198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0179CD-50A7-A415-F561-4B77DC2DC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590335-492E-58FA-8BFE-F48A733CE53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1.30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7D5439-F45B-CAA5-43D6-7DBB74783B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wrap="none">
            <a:spAutoFit/>
          </a:bodyPr>
          <a:lstStyle/>
          <a:p>
            <a:r>
              <a:rPr lang="en-GB" dirty="0"/>
              <a:t>Optional Activity Three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2F1DC9-BC58-8695-5048-442072BFBB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Choose five word pairs and write a sentence for each pair.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ECD136C-C3DD-4F9E-9E29-614DDD137B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845663"/>
              </p:ext>
            </p:extLst>
          </p:nvPr>
        </p:nvGraphicFramePr>
        <p:xfrm>
          <a:off x="342900" y="1767908"/>
          <a:ext cx="2857500" cy="4806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00">
                  <a:extLst>
                    <a:ext uri="{9D8B030D-6E8A-4147-A177-3AD203B41FA5}">
                      <a16:colId xmlns:a16="http://schemas.microsoft.com/office/drawing/2014/main" val="3255209487"/>
                    </a:ext>
                  </a:extLst>
                </a:gridCol>
              </a:tblGrid>
              <a:tr h="480633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u="none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</a:rPr>
                        <a:t>know-it-all</a:t>
                      </a:r>
                      <a:endParaRPr lang="en-GB" sz="2000" b="0" i="0" u="none" dirty="0">
                        <a:solidFill>
                          <a:schemeClr val="tx1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1806894"/>
                  </a:ext>
                </a:extLst>
              </a:tr>
              <a:tr h="480633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u="none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</a:rPr>
                        <a:t>green-eyed</a:t>
                      </a:r>
                      <a:endParaRPr lang="en-GB" sz="2000" b="0" i="0" u="none" dirty="0">
                        <a:solidFill>
                          <a:schemeClr val="tx1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5888357"/>
                  </a:ext>
                </a:extLst>
              </a:tr>
              <a:tr h="480633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u="none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</a:rPr>
                        <a:t>stone-faced</a:t>
                      </a:r>
                      <a:endParaRPr lang="en-GB" sz="2000" b="0" i="0" u="none" dirty="0">
                        <a:solidFill>
                          <a:schemeClr val="tx1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398690"/>
                  </a:ext>
                </a:extLst>
              </a:tr>
              <a:tr h="480633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u="none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</a:rPr>
                        <a:t>cold-hearted</a:t>
                      </a:r>
                      <a:endParaRPr lang="en-GB" sz="2000" b="0" i="0" u="none" dirty="0">
                        <a:solidFill>
                          <a:schemeClr val="tx1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042093"/>
                  </a:ext>
                </a:extLst>
              </a:tr>
              <a:tr h="480633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u="none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</a:rPr>
                        <a:t>bad-tempered</a:t>
                      </a:r>
                      <a:endParaRPr lang="en-GB" sz="2000" b="0" i="0" u="none" dirty="0">
                        <a:solidFill>
                          <a:schemeClr val="tx1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3308101"/>
                  </a:ext>
                </a:extLst>
              </a:tr>
              <a:tr h="480633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u="none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</a:rPr>
                        <a:t>in-depth</a:t>
                      </a:r>
                      <a:endParaRPr lang="en-GB" sz="2000" b="0" i="0" u="none" dirty="0">
                        <a:solidFill>
                          <a:schemeClr val="tx1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6555332"/>
                  </a:ext>
                </a:extLst>
              </a:tr>
              <a:tr h="480633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u="none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</a:rPr>
                        <a:t>empty-handed</a:t>
                      </a:r>
                      <a:endParaRPr lang="en-GB" sz="2000" b="0" i="0" u="none" dirty="0">
                        <a:solidFill>
                          <a:schemeClr val="tx1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6793772"/>
                  </a:ext>
                </a:extLst>
              </a:tr>
              <a:tr h="480633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u="none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</a:rPr>
                        <a:t>old-fashioned</a:t>
                      </a:r>
                      <a:endParaRPr lang="en-GB" sz="2000" b="0" i="0" u="none" dirty="0">
                        <a:solidFill>
                          <a:schemeClr val="tx1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672776"/>
                  </a:ext>
                </a:extLst>
              </a:tr>
              <a:tr h="480633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u="none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</a:rPr>
                        <a:t>little-used</a:t>
                      </a:r>
                      <a:endParaRPr lang="en-GB" sz="2000" b="0" i="0" u="none" dirty="0">
                        <a:solidFill>
                          <a:schemeClr val="tx1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9753484"/>
                  </a:ext>
                </a:extLst>
              </a:tr>
              <a:tr h="480633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u="none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</a:rPr>
                        <a:t>man-eating</a:t>
                      </a:r>
                      <a:endParaRPr lang="en-GB" sz="2000" b="0" i="0" u="none" dirty="0">
                        <a:solidFill>
                          <a:schemeClr val="tx1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6776522"/>
                  </a:ext>
                </a:extLst>
              </a:tr>
            </a:tbl>
          </a:graphicData>
        </a:graphic>
      </p:graphicFrame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D2E6618F-212A-43A5-8D54-BAD90F06A235}"/>
              </a:ext>
            </a:extLst>
          </p:cNvPr>
          <p:cNvSpPr txBox="1">
            <a:spLocks/>
          </p:cNvSpPr>
          <p:nvPr/>
        </p:nvSpPr>
        <p:spPr>
          <a:xfrm>
            <a:off x="3434164" y="1767908"/>
            <a:ext cx="8440336" cy="77521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0" dirty="0">
                <a:solidFill>
                  <a:srgbClr val="FF3760"/>
                </a:solidFill>
                <a:latin typeface="EdShed" pitchFamily="2" charset="0"/>
              </a:rPr>
              <a:t>My </a:t>
            </a:r>
            <a:r>
              <a:rPr lang="en-GB" sz="2000" b="0" dirty="0">
                <a:solidFill>
                  <a:schemeClr val="tx1"/>
                </a:solidFill>
                <a:latin typeface="EdShed" pitchFamily="2" charset="0"/>
              </a:rPr>
              <a:t>green-eyed</a:t>
            </a:r>
            <a:r>
              <a:rPr lang="en-GB" sz="2000" b="0" dirty="0">
                <a:solidFill>
                  <a:srgbClr val="FF0000"/>
                </a:solidFill>
                <a:latin typeface="EdShed" pitchFamily="2" charset="0"/>
              </a:rPr>
              <a:t> </a:t>
            </a:r>
            <a:r>
              <a:rPr lang="en-GB" sz="2000" b="0" dirty="0">
                <a:solidFill>
                  <a:srgbClr val="FF3760"/>
                </a:solidFill>
                <a:latin typeface="EdShed" pitchFamily="2" charset="0"/>
              </a:rPr>
              <a:t>grandma loves to wear </a:t>
            </a:r>
            <a:r>
              <a:rPr lang="en-GB" sz="2000" b="0" dirty="0">
                <a:solidFill>
                  <a:schemeClr val="tx1"/>
                </a:solidFill>
                <a:latin typeface="EdShed" pitchFamily="2" charset="0"/>
              </a:rPr>
              <a:t>old-fashioned</a:t>
            </a:r>
            <a:r>
              <a:rPr lang="en-GB" sz="2000" b="0" dirty="0">
                <a:solidFill>
                  <a:srgbClr val="FF0000"/>
                </a:solidFill>
                <a:latin typeface="EdShed" pitchFamily="2" charset="0"/>
              </a:rPr>
              <a:t> </a:t>
            </a:r>
            <a:r>
              <a:rPr lang="en-GB" sz="2000" b="0" dirty="0">
                <a:solidFill>
                  <a:srgbClr val="FF3760"/>
                </a:solidFill>
                <a:latin typeface="EdShed" pitchFamily="2" charset="0"/>
              </a:rPr>
              <a:t>dresses with long sleeves and skirts.</a:t>
            </a:r>
            <a:endParaRPr lang="en-US" sz="2400" b="0" dirty="0">
              <a:solidFill>
                <a:srgbClr val="FF3760"/>
              </a:solidFill>
              <a:latin typeface="EdShed" pitchFamily="2" charset="0"/>
              <a:ea typeface="Sassoon Infant 2023" panose="02000503030000020003" pitchFamily="2" charset="0"/>
            </a:endParaRP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DC75D0E2-8AF9-482B-92FB-12E1AE5606E0}"/>
              </a:ext>
            </a:extLst>
          </p:cNvPr>
          <p:cNvSpPr txBox="1">
            <a:spLocks/>
          </p:cNvSpPr>
          <p:nvPr/>
        </p:nvSpPr>
        <p:spPr>
          <a:xfrm>
            <a:off x="3434164" y="2775688"/>
            <a:ext cx="8440336" cy="77521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0" dirty="0">
                <a:solidFill>
                  <a:srgbClr val="FF3760"/>
                </a:solidFill>
                <a:latin typeface="EdShed" pitchFamily="2" charset="0"/>
              </a:rPr>
              <a:t>The </a:t>
            </a:r>
            <a:r>
              <a:rPr lang="en-GB" b="0" dirty="0">
                <a:solidFill>
                  <a:schemeClr val="tx1"/>
                </a:solidFill>
                <a:latin typeface="EdShed" pitchFamily="2" charset="0"/>
              </a:rPr>
              <a:t>cold-hearted</a:t>
            </a:r>
            <a:r>
              <a:rPr lang="en-GB" b="0" dirty="0">
                <a:solidFill>
                  <a:srgbClr val="FF0000"/>
                </a:solidFill>
                <a:latin typeface="EdShed" pitchFamily="2" charset="0"/>
              </a:rPr>
              <a:t> </a:t>
            </a:r>
            <a:r>
              <a:rPr lang="en-GB" b="0" dirty="0">
                <a:solidFill>
                  <a:srgbClr val="FF3760"/>
                </a:solidFill>
                <a:latin typeface="EdShed" pitchFamily="2" charset="0"/>
              </a:rPr>
              <a:t>scientist did </a:t>
            </a:r>
            <a:r>
              <a:rPr lang="en-GB" b="0" dirty="0">
                <a:solidFill>
                  <a:schemeClr val="tx1"/>
                </a:solidFill>
                <a:latin typeface="EdShed" pitchFamily="2" charset="0"/>
              </a:rPr>
              <a:t>in-depth</a:t>
            </a:r>
            <a:r>
              <a:rPr lang="en-GB" b="0" dirty="0">
                <a:solidFill>
                  <a:srgbClr val="FF0000"/>
                </a:solidFill>
                <a:latin typeface="EdShed" pitchFamily="2" charset="0"/>
              </a:rPr>
              <a:t> </a:t>
            </a:r>
            <a:r>
              <a:rPr lang="en-GB" b="0" dirty="0">
                <a:solidFill>
                  <a:srgbClr val="FF3760"/>
                </a:solidFill>
                <a:latin typeface="EdShed" pitchFamily="2" charset="0"/>
              </a:rPr>
              <a:t>research on the ocean, learning many interesting facts about the creatures that live there.</a:t>
            </a:r>
            <a:endParaRPr lang="en-US" sz="2400" b="0" dirty="0">
              <a:solidFill>
                <a:srgbClr val="FF3760"/>
              </a:solidFill>
              <a:latin typeface="EdShed" pitchFamily="2" charset="0"/>
              <a:ea typeface="Sassoon Infant 2023" panose="02000503030000020003" pitchFamily="2" charset="0"/>
            </a:endParaRP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B27CE4C7-DFB0-4A80-A171-17BB682CB4E8}"/>
              </a:ext>
            </a:extLst>
          </p:cNvPr>
          <p:cNvSpPr txBox="1">
            <a:spLocks/>
          </p:cNvSpPr>
          <p:nvPr/>
        </p:nvSpPr>
        <p:spPr>
          <a:xfrm>
            <a:off x="3434164" y="3783468"/>
            <a:ext cx="8440336" cy="77521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0" dirty="0">
                <a:solidFill>
                  <a:srgbClr val="FF3760"/>
                </a:solidFill>
                <a:latin typeface="EdShed" pitchFamily="2" charset="0"/>
              </a:rPr>
              <a:t>Marcia did not arrive at the library </a:t>
            </a:r>
            <a:r>
              <a:rPr lang="en-GB" b="0" dirty="0">
                <a:solidFill>
                  <a:schemeClr val="tx1"/>
                </a:solidFill>
                <a:latin typeface="EdShed" pitchFamily="2" charset="0"/>
              </a:rPr>
              <a:t>empty-handed</a:t>
            </a:r>
            <a:r>
              <a:rPr lang="en-GB" b="0" dirty="0">
                <a:solidFill>
                  <a:srgbClr val="FF3760"/>
                </a:solidFill>
                <a:latin typeface="EdShed" pitchFamily="2" charset="0"/>
              </a:rPr>
              <a:t>; she had bought plenty of </a:t>
            </a:r>
            <a:r>
              <a:rPr lang="en-GB" b="0" dirty="0">
                <a:solidFill>
                  <a:schemeClr val="tx1"/>
                </a:solidFill>
                <a:latin typeface="EdShed" pitchFamily="2" charset="0"/>
              </a:rPr>
              <a:t>little-used </a:t>
            </a:r>
            <a:r>
              <a:rPr lang="en-GB" b="0" dirty="0">
                <a:solidFill>
                  <a:srgbClr val="FF3760"/>
                </a:solidFill>
                <a:latin typeface="EdShed" pitchFamily="2" charset="0"/>
              </a:rPr>
              <a:t>books to donate.</a:t>
            </a:r>
            <a:endParaRPr lang="en-US" sz="2400" b="0" dirty="0">
              <a:solidFill>
                <a:srgbClr val="FF3760"/>
              </a:solidFill>
              <a:latin typeface="EdShed" pitchFamily="2" charset="0"/>
              <a:ea typeface="Sassoon Infant 2023" panose="02000503030000020003" pitchFamily="2" charset="0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B5C59AFE-43B4-4872-A7DF-F9C7B21EA6A2}"/>
              </a:ext>
            </a:extLst>
          </p:cNvPr>
          <p:cNvSpPr txBox="1">
            <a:spLocks/>
          </p:cNvSpPr>
          <p:nvPr/>
        </p:nvSpPr>
        <p:spPr>
          <a:xfrm>
            <a:off x="3434164" y="4791248"/>
            <a:ext cx="8440336" cy="77521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0" dirty="0">
                <a:solidFill>
                  <a:srgbClr val="FF3760"/>
                </a:solidFill>
                <a:latin typeface="EdShed"/>
              </a:rPr>
              <a:t>I listened, </a:t>
            </a:r>
            <a:r>
              <a:rPr lang="en-GB" b="0" dirty="0">
                <a:solidFill>
                  <a:schemeClr val="tx1"/>
                </a:solidFill>
                <a:latin typeface="EdShed"/>
              </a:rPr>
              <a:t>stone-faced,</a:t>
            </a:r>
            <a:r>
              <a:rPr lang="en-GB" b="0" dirty="0">
                <a:solidFill>
                  <a:srgbClr val="FF0000"/>
                </a:solidFill>
                <a:latin typeface="EdShed"/>
              </a:rPr>
              <a:t> </a:t>
            </a:r>
            <a:r>
              <a:rPr lang="en-GB" b="0" dirty="0">
                <a:solidFill>
                  <a:srgbClr val="FF3760"/>
                </a:solidFill>
                <a:latin typeface="EdShed"/>
              </a:rPr>
              <a:t>as my </a:t>
            </a:r>
            <a:r>
              <a:rPr lang="en-GB" b="0" dirty="0">
                <a:solidFill>
                  <a:schemeClr val="tx1"/>
                </a:solidFill>
                <a:latin typeface="EdShed"/>
              </a:rPr>
              <a:t>know-it-all</a:t>
            </a:r>
            <a:r>
              <a:rPr lang="en-GB" b="0" dirty="0">
                <a:solidFill>
                  <a:srgbClr val="FF0000"/>
                </a:solidFill>
                <a:latin typeface="EdShed"/>
              </a:rPr>
              <a:t> </a:t>
            </a:r>
            <a:r>
              <a:rPr lang="en-GB" b="0" dirty="0">
                <a:solidFill>
                  <a:srgbClr val="FF3760"/>
                </a:solidFill>
                <a:latin typeface="EdShed"/>
              </a:rPr>
              <a:t>cousin began to tell me what he thought I should do.</a:t>
            </a:r>
            <a:endParaRPr lang="en-US" sz="2400" b="0" dirty="0">
              <a:solidFill>
                <a:srgbClr val="FF3760"/>
              </a:solidFill>
              <a:latin typeface="EdShed"/>
              <a:ea typeface="Sassoon Infant 2023" panose="02000503030000020003" pitchFamily="2" charset="0"/>
            </a:endParaRP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42F015F-033C-4018-BBA2-31A94F5AC4F4}"/>
              </a:ext>
            </a:extLst>
          </p:cNvPr>
          <p:cNvSpPr txBox="1">
            <a:spLocks/>
          </p:cNvSpPr>
          <p:nvPr/>
        </p:nvSpPr>
        <p:spPr>
          <a:xfrm>
            <a:off x="3434164" y="5799026"/>
            <a:ext cx="8440336" cy="77521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0" dirty="0">
                <a:solidFill>
                  <a:srgbClr val="FF3760"/>
                </a:solidFill>
                <a:latin typeface="EdShed" pitchFamily="2" charset="0"/>
              </a:rPr>
              <a:t>The</a:t>
            </a:r>
            <a:r>
              <a:rPr lang="en-GB" b="0" dirty="0">
                <a:solidFill>
                  <a:schemeClr val="tx1"/>
                </a:solidFill>
                <a:latin typeface="EdShed" pitchFamily="2" charset="0"/>
              </a:rPr>
              <a:t> bad-tempered, man-eating </a:t>
            </a:r>
            <a:r>
              <a:rPr lang="en-GB" b="0" dirty="0">
                <a:solidFill>
                  <a:srgbClr val="FF3760"/>
                </a:solidFill>
                <a:latin typeface="EdShed" pitchFamily="2" charset="0"/>
              </a:rPr>
              <a:t>dog barked at everyone who walked past the fence.</a:t>
            </a:r>
            <a:endParaRPr lang="en-US" sz="2400" b="0" dirty="0">
              <a:solidFill>
                <a:srgbClr val="FF3760"/>
              </a:solidFill>
              <a:latin typeface="EdShed" pitchFamily="2" charset="0"/>
              <a:ea typeface="Sassoon Infant 2023" panose="02000503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78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7339A-0381-10BA-CDDE-72EE23855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62DF88-09E7-A9C2-BC9D-E3D841B94B5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/>
              <a:t>.</a:t>
            </a:r>
            <a:fld id="{46F6552A-941E-B249-8E39-1E2EE7BF53B4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1ADE82-8AA3-9BD9-9F0D-19BDE19FF6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3372DC"/>
                </a:solidFill>
              </a:rPr>
              <a:t>How many syllables does each word have? 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Draw in the syllable breaks to help you.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448E81-A19B-515A-1C35-1D79956D1F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Optional Activity Four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A8510C0B-98D2-075D-7485-9F24DBC6688F}"/>
              </a:ext>
            </a:extLst>
          </p:cNvPr>
          <p:cNvSpPr txBox="1">
            <a:spLocks/>
          </p:cNvSpPr>
          <p:nvPr/>
        </p:nvSpPr>
        <p:spPr>
          <a:xfrm>
            <a:off x="9446277" y="1993359"/>
            <a:ext cx="1822487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solidFill>
                  <a:schemeClr val="tx1"/>
                </a:solidFill>
                <a:latin typeface="EdShed" pitchFamily="2" charset="0"/>
              </a:rPr>
              <a:t>little-used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9121853B-1EA6-065A-C8F0-01B3F8101D4C}"/>
              </a:ext>
            </a:extLst>
          </p:cNvPr>
          <p:cNvSpPr txBox="1">
            <a:spLocks/>
          </p:cNvSpPr>
          <p:nvPr/>
        </p:nvSpPr>
        <p:spPr>
          <a:xfrm>
            <a:off x="823847" y="1997354"/>
            <a:ext cx="2148602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solidFill>
                  <a:schemeClr val="tx1"/>
                </a:solidFill>
                <a:latin typeface="EdShed" pitchFamily="2" charset="0"/>
              </a:rPr>
              <a:t>man-eating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83E7EF0D-EC99-D7F9-F6E6-0837E455FD4D}"/>
              </a:ext>
            </a:extLst>
          </p:cNvPr>
          <p:cNvSpPr txBox="1">
            <a:spLocks/>
          </p:cNvSpPr>
          <p:nvPr/>
        </p:nvSpPr>
        <p:spPr>
          <a:xfrm>
            <a:off x="6667326" y="1997354"/>
            <a:ext cx="2184251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solidFill>
                  <a:schemeClr val="tx1"/>
                </a:solidFill>
                <a:latin typeface="EdShed" pitchFamily="2" charset="0"/>
              </a:rPr>
              <a:t>stone-faced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C67BC8AF-1497-0EE5-2754-2474C2D5607A}"/>
              </a:ext>
            </a:extLst>
          </p:cNvPr>
          <p:cNvSpPr txBox="1">
            <a:spLocks/>
          </p:cNvSpPr>
          <p:nvPr/>
        </p:nvSpPr>
        <p:spPr>
          <a:xfrm>
            <a:off x="3650895" y="1993359"/>
            <a:ext cx="2465035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0" dirty="0">
                <a:solidFill>
                  <a:schemeClr val="tx1"/>
                </a:solidFill>
                <a:latin typeface="EdShed" pitchFamily="2" charset="0"/>
              </a:rPr>
              <a:t>old-fashioned</a:t>
            </a:r>
            <a:endParaRPr lang="en-US" sz="32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079FFA15-2299-E5A6-76D7-D5E1F13BFCA8}"/>
              </a:ext>
            </a:extLst>
          </p:cNvPr>
          <p:cNvSpPr txBox="1">
            <a:spLocks/>
          </p:cNvSpPr>
          <p:nvPr/>
        </p:nvSpPr>
        <p:spPr>
          <a:xfrm>
            <a:off x="1720854" y="2907588"/>
            <a:ext cx="354584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EdShed" pitchFamily="2" charset="0"/>
              </a:rPr>
              <a:t>3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4AE17D5C-659E-578F-457E-0B25A18A4123}"/>
              </a:ext>
            </a:extLst>
          </p:cNvPr>
          <p:cNvSpPr txBox="1">
            <a:spLocks/>
          </p:cNvSpPr>
          <p:nvPr/>
        </p:nvSpPr>
        <p:spPr>
          <a:xfrm>
            <a:off x="10170637" y="2910368"/>
            <a:ext cx="362600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EdShed" pitchFamily="2" charset="0"/>
              </a:rPr>
              <a:t>3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8D4B5EAE-1BE4-8797-8663-6919D932B960}"/>
              </a:ext>
            </a:extLst>
          </p:cNvPr>
          <p:cNvSpPr txBox="1">
            <a:spLocks/>
          </p:cNvSpPr>
          <p:nvPr/>
        </p:nvSpPr>
        <p:spPr>
          <a:xfrm>
            <a:off x="4702112" y="2907588"/>
            <a:ext cx="362600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EdShed" pitchFamily="2" charset="0"/>
              </a:rPr>
              <a:t>3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2A43032A-C5FC-B06C-6E65-013EF3B18CA2}"/>
              </a:ext>
            </a:extLst>
          </p:cNvPr>
          <p:cNvSpPr txBox="1">
            <a:spLocks/>
          </p:cNvSpPr>
          <p:nvPr/>
        </p:nvSpPr>
        <p:spPr>
          <a:xfrm>
            <a:off x="7582159" y="2907588"/>
            <a:ext cx="354585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25D160"/>
                </a:solidFill>
                <a:latin typeface="EdShed" pitchFamily="2" charset="0"/>
              </a:rPr>
              <a:t>2</a:t>
            </a: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7C33BCBC-D50F-0A11-287C-A89398A2BB98}"/>
              </a:ext>
            </a:extLst>
          </p:cNvPr>
          <p:cNvSpPr txBox="1">
            <a:spLocks/>
          </p:cNvSpPr>
          <p:nvPr/>
        </p:nvSpPr>
        <p:spPr>
          <a:xfrm>
            <a:off x="9545311" y="2452164"/>
            <a:ext cx="1624419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 err="1">
                <a:solidFill>
                  <a:schemeClr val="tx1"/>
                </a:solidFill>
                <a:latin typeface="EdShed" pitchFamily="2" charset="0"/>
              </a:rPr>
              <a:t>lit</a:t>
            </a:r>
            <a:r>
              <a:rPr lang="en-US" sz="2800" b="0" dirty="0" err="1">
                <a:solidFill>
                  <a:srgbClr val="FF3760"/>
                </a:solidFill>
                <a:latin typeface="EdShed" pitchFamily="2" charset="0"/>
              </a:rPr>
              <a:t>|</a:t>
            </a:r>
            <a:r>
              <a:rPr lang="en-US" sz="2800" b="0" dirty="0" err="1">
                <a:solidFill>
                  <a:schemeClr val="tx1"/>
                </a:solidFill>
                <a:latin typeface="EdShed" pitchFamily="2" charset="0"/>
              </a:rPr>
              <a:t>tle</a:t>
            </a:r>
            <a:r>
              <a:rPr lang="en-US" sz="2800" b="0" dirty="0" err="1">
                <a:solidFill>
                  <a:srgbClr val="FF3760"/>
                </a:solidFill>
                <a:latin typeface="EdShed" pitchFamily="2" charset="0"/>
              </a:rPr>
              <a:t>|</a:t>
            </a:r>
            <a:r>
              <a:rPr lang="en-US" sz="2800" b="0" dirty="0" err="1">
                <a:solidFill>
                  <a:schemeClr val="tx1"/>
                </a:solidFill>
                <a:latin typeface="EdShed" pitchFamily="2" charset="0"/>
              </a:rPr>
              <a:t>used</a:t>
            </a:r>
            <a:endParaRPr lang="en-US" sz="28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FF60E3A6-8D90-1041-5EC7-B0C7F4D5CCB9}"/>
              </a:ext>
            </a:extLst>
          </p:cNvPr>
          <p:cNvSpPr txBox="1">
            <a:spLocks/>
          </p:cNvSpPr>
          <p:nvPr/>
        </p:nvSpPr>
        <p:spPr>
          <a:xfrm>
            <a:off x="952215" y="2456159"/>
            <a:ext cx="1891865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 err="1">
                <a:solidFill>
                  <a:schemeClr val="tx1"/>
                </a:solidFill>
                <a:latin typeface="EdShed" pitchFamily="2" charset="0"/>
              </a:rPr>
              <a:t>man</a:t>
            </a:r>
            <a:r>
              <a:rPr lang="en-US" sz="2800" b="0" dirty="0" err="1">
                <a:solidFill>
                  <a:srgbClr val="FF3760"/>
                </a:solidFill>
                <a:latin typeface="EdShed" pitchFamily="2" charset="0"/>
              </a:rPr>
              <a:t>|</a:t>
            </a:r>
            <a:r>
              <a:rPr lang="en-US" sz="2800" b="0" dirty="0" err="1">
                <a:solidFill>
                  <a:schemeClr val="tx1"/>
                </a:solidFill>
                <a:latin typeface="EdShed" pitchFamily="2" charset="0"/>
              </a:rPr>
              <a:t>eat</a:t>
            </a:r>
            <a:r>
              <a:rPr lang="en-US" sz="2800" b="0" dirty="0" err="1">
                <a:solidFill>
                  <a:srgbClr val="FF3760"/>
                </a:solidFill>
                <a:latin typeface="EdShed" pitchFamily="2" charset="0"/>
              </a:rPr>
              <a:t>|</a:t>
            </a:r>
            <a:r>
              <a:rPr lang="en-US" sz="2800" b="0" dirty="0" err="1">
                <a:solidFill>
                  <a:schemeClr val="tx1"/>
                </a:solidFill>
                <a:latin typeface="EdShed" pitchFamily="2" charset="0"/>
              </a:rPr>
              <a:t>ing</a:t>
            </a:r>
            <a:endParaRPr lang="en-US" sz="28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2CA75853-230A-C04F-FFBB-14E4533D35D2}"/>
              </a:ext>
            </a:extLst>
          </p:cNvPr>
          <p:cNvSpPr txBox="1">
            <a:spLocks/>
          </p:cNvSpPr>
          <p:nvPr/>
        </p:nvSpPr>
        <p:spPr>
          <a:xfrm>
            <a:off x="6828042" y="2456159"/>
            <a:ext cx="1862818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 err="1">
                <a:solidFill>
                  <a:schemeClr val="tx1"/>
                </a:solidFill>
                <a:latin typeface="EdShed" pitchFamily="2" charset="0"/>
              </a:rPr>
              <a:t>stone</a:t>
            </a:r>
            <a:r>
              <a:rPr lang="en-US" sz="2800" b="0" dirty="0" err="1">
                <a:solidFill>
                  <a:srgbClr val="FF3760"/>
                </a:solidFill>
                <a:latin typeface="EdShed" pitchFamily="2" charset="0"/>
              </a:rPr>
              <a:t>|</a:t>
            </a:r>
            <a:r>
              <a:rPr lang="en-US" sz="2800" b="0" dirty="0" err="1">
                <a:solidFill>
                  <a:schemeClr val="tx1"/>
                </a:solidFill>
                <a:latin typeface="EdShed" pitchFamily="2" charset="0"/>
              </a:rPr>
              <a:t>faced</a:t>
            </a:r>
            <a:endParaRPr lang="en-US" sz="28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B06C0CCD-DBE1-FFFD-1AF8-A1C1FD06585D}"/>
              </a:ext>
            </a:extLst>
          </p:cNvPr>
          <p:cNvSpPr txBox="1">
            <a:spLocks/>
          </p:cNvSpPr>
          <p:nvPr/>
        </p:nvSpPr>
        <p:spPr>
          <a:xfrm>
            <a:off x="3797122" y="2452164"/>
            <a:ext cx="2172581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>
                <a:solidFill>
                  <a:schemeClr val="tx1"/>
                </a:solidFill>
                <a:latin typeface="EdShed" pitchFamily="2" charset="0"/>
              </a:rPr>
              <a:t>old</a:t>
            </a:r>
            <a:r>
              <a:rPr lang="en-US" sz="2800" b="0" dirty="0">
                <a:solidFill>
                  <a:srgbClr val="FF3760"/>
                </a:solidFill>
                <a:latin typeface="EdShed" pitchFamily="2" charset="0"/>
              </a:rPr>
              <a:t>|</a:t>
            </a:r>
            <a:r>
              <a:rPr lang="en-GB" sz="2800" b="0" dirty="0">
                <a:solidFill>
                  <a:schemeClr val="tx1"/>
                </a:solidFill>
                <a:latin typeface="EdShed" pitchFamily="2" charset="0"/>
              </a:rPr>
              <a:t>fa</a:t>
            </a:r>
            <a:r>
              <a:rPr lang="en-US" sz="2800" b="0" dirty="0">
                <a:solidFill>
                  <a:srgbClr val="FF3760"/>
                </a:solidFill>
                <a:latin typeface="EdShed" pitchFamily="2" charset="0"/>
              </a:rPr>
              <a:t>|</a:t>
            </a:r>
            <a:r>
              <a:rPr lang="en-GB" sz="2800" b="0" dirty="0" err="1">
                <a:solidFill>
                  <a:schemeClr val="tx1"/>
                </a:solidFill>
                <a:latin typeface="EdShed" pitchFamily="2" charset="0"/>
              </a:rPr>
              <a:t>shioned</a:t>
            </a:r>
            <a:endParaRPr lang="en-GB" sz="28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DFF8C159-1207-CEA1-4357-7C533D21A10C}"/>
              </a:ext>
            </a:extLst>
          </p:cNvPr>
          <p:cNvSpPr txBox="1">
            <a:spLocks/>
          </p:cNvSpPr>
          <p:nvPr/>
        </p:nvSpPr>
        <p:spPr>
          <a:xfrm>
            <a:off x="9303739" y="3530059"/>
            <a:ext cx="2107565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solidFill>
                  <a:schemeClr val="tx1"/>
                </a:solidFill>
                <a:latin typeface="EdShed" pitchFamily="2" charset="0"/>
              </a:rPr>
              <a:t>green-eyed</a:t>
            </a:r>
          </a:p>
        </p:txBody>
      </p:sp>
      <p:sp>
        <p:nvSpPr>
          <p:cNvPr id="28" name="Text Placeholder 1">
            <a:extLst>
              <a:ext uri="{FF2B5EF4-FFF2-40B4-BE49-F238E27FC236}">
                <a16:creationId xmlns:a16="http://schemas.microsoft.com/office/drawing/2014/main" id="{450AEA2B-E80B-779F-CD9B-3620EBB55C81}"/>
              </a:ext>
            </a:extLst>
          </p:cNvPr>
          <p:cNvSpPr txBox="1">
            <a:spLocks/>
          </p:cNvSpPr>
          <p:nvPr/>
        </p:nvSpPr>
        <p:spPr>
          <a:xfrm>
            <a:off x="718273" y="3534054"/>
            <a:ext cx="2359749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solidFill>
                  <a:schemeClr val="tx1"/>
                </a:solidFill>
                <a:latin typeface="EdShed" pitchFamily="2" charset="0"/>
              </a:rPr>
              <a:t>cold-hearted</a:t>
            </a:r>
          </a:p>
        </p:txBody>
      </p:sp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10F8A8A6-3333-8A57-81E6-E06350715DFC}"/>
              </a:ext>
            </a:extLst>
          </p:cNvPr>
          <p:cNvSpPr txBox="1">
            <a:spLocks/>
          </p:cNvSpPr>
          <p:nvPr/>
        </p:nvSpPr>
        <p:spPr>
          <a:xfrm>
            <a:off x="6752798" y="3534054"/>
            <a:ext cx="2013308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solidFill>
                  <a:schemeClr val="tx1"/>
                </a:solidFill>
                <a:latin typeface="EdShed" pitchFamily="2" charset="0"/>
              </a:rPr>
              <a:t>know-it-all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394D5D7C-98D2-C7B1-F8D8-C61FAABEAAC3}"/>
              </a:ext>
            </a:extLst>
          </p:cNvPr>
          <p:cNvSpPr txBox="1">
            <a:spLocks/>
          </p:cNvSpPr>
          <p:nvPr/>
        </p:nvSpPr>
        <p:spPr>
          <a:xfrm>
            <a:off x="3585591" y="3530059"/>
            <a:ext cx="2595647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solidFill>
                  <a:schemeClr val="tx1"/>
                </a:solidFill>
                <a:latin typeface="EdShed" pitchFamily="2" charset="0"/>
              </a:rPr>
              <a:t>bad-tempered</a:t>
            </a:r>
          </a:p>
        </p:txBody>
      </p:sp>
      <p:sp>
        <p:nvSpPr>
          <p:cNvPr id="31" name="Text Placeholder 1">
            <a:extLst>
              <a:ext uri="{FF2B5EF4-FFF2-40B4-BE49-F238E27FC236}">
                <a16:creationId xmlns:a16="http://schemas.microsoft.com/office/drawing/2014/main" id="{6938F850-F674-9209-77D0-C4DF72A5437A}"/>
              </a:ext>
            </a:extLst>
          </p:cNvPr>
          <p:cNvSpPr txBox="1">
            <a:spLocks/>
          </p:cNvSpPr>
          <p:nvPr/>
        </p:nvSpPr>
        <p:spPr>
          <a:xfrm>
            <a:off x="1720854" y="4444288"/>
            <a:ext cx="354584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EdShed" pitchFamily="2" charset="0"/>
              </a:rPr>
              <a:t>3</a:t>
            </a:r>
          </a:p>
        </p:txBody>
      </p:sp>
      <p:sp>
        <p:nvSpPr>
          <p:cNvPr id="32" name="Text Placeholder 1">
            <a:extLst>
              <a:ext uri="{FF2B5EF4-FFF2-40B4-BE49-F238E27FC236}">
                <a16:creationId xmlns:a16="http://schemas.microsoft.com/office/drawing/2014/main" id="{DBE66F8A-97FC-46F9-7159-3B500DDAFD4A}"/>
              </a:ext>
            </a:extLst>
          </p:cNvPr>
          <p:cNvSpPr txBox="1">
            <a:spLocks/>
          </p:cNvSpPr>
          <p:nvPr/>
        </p:nvSpPr>
        <p:spPr>
          <a:xfrm>
            <a:off x="10170637" y="4447068"/>
            <a:ext cx="362600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25D160"/>
                </a:solidFill>
                <a:latin typeface="EdShed" pitchFamily="2" charset="0"/>
              </a:rPr>
              <a:t>2</a:t>
            </a:r>
          </a:p>
        </p:txBody>
      </p:sp>
      <p:sp>
        <p:nvSpPr>
          <p:cNvPr id="33" name="Text Placeholder 1">
            <a:extLst>
              <a:ext uri="{FF2B5EF4-FFF2-40B4-BE49-F238E27FC236}">
                <a16:creationId xmlns:a16="http://schemas.microsoft.com/office/drawing/2014/main" id="{23CECDC3-031D-5932-208C-6DDEF06CDD78}"/>
              </a:ext>
            </a:extLst>
          </p:cNvPr>
          <p:cNvSpPr txBox="1">
            <a:spLocks/>
          </p:cNvSpPr>
          <p:nvPr/>
        </p:nvSpPr>
        <p:spPr>
          <a:xfrm>
            <a:off x="4702112" y="4444288"/>
            <a:ext cx="362600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EdShed" pitchFamily="2" charset="0"/>
              </a:rPr>
              <a:t>3</a:t>
            </a:r>
          </a:p>
        </p:txBody>
      </p:sp>
      <p:sp>
        <p:nvSpPr>
          <p:cNvPr id="34" name="Text Placeholder 1">
            <a:extLst>
              <a:ext uri="{FF2B5EF4-FFF2-40B4-BE49-F238E27FC236}">
                <a16:creationId xmlns:a16="http://schemas.microsoft.com/office/drawing/2014/main" id="{540F43FB-699D-994F-D6B0-AB57DAE3B6B8}"/>
              </a:ext>
            </a:extLst>
          </p:cNvPr>
          <p:cNvSpPr txBox="1">
            <a:spLocks/>
          </p:cNvSpPr>
          <p:nvPr/>
        </p:nvSpPr>
        <p:spPr>
          <a:xfrm>
            <a:off x="7581358" y="4444288"/>
            <a:ext cx="356188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EdShed" pitchFamily="2" charset="0"/>
              </a:rPr>
              <a:t>3</a:t>
            </a:r>
          </a:p>
        </p:txBody>
      </p:sp>
      <p:sp>
        <p:nvSpPr>
          <p:cNvPr id="35" name="Text Placeholder 1">
            <a:extLst>
              <a:ext uri="{FF2B5EF4-FFF2-40B4-BE49-F238E27FC236}">
                <a16:creationId xmlns:a16="http://schemas.microsoft.com/office/drawing/2014/main" id="{9A290635-4034-9291-63C2-CD5C9433DF3E}"/>
              </a:ext>
            </a:extLst>
          </p:cNvPr>
          <p:cNvSpPr txBox="1">
            <a:spLocks/>
          </p:cNvSpPr>
          <p:nvPr/>
        </p:nvSpPr>
        <p:spPr>
          <a:xfrm>
            <a:off x="9458172" y="3988864"/>
            <a:ext cx="1798698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 err="1">
                <a:solidFill>
                  <a:schemeClr val="tx1"/>
                </a:solidFill>
                <a:latin typeface="EdShed" pitchFamily="2" charset="0"/>
              </a:rPr>
              <a:t>green</a:t>
            </a:r>
            <a:r>
              <a:rPr lang="en-US" sz="2800" b="0" dirty="0" err="1">
                <a:solidFill>
                  <a:srgbClr val="FF3760"/>
                </a:solidFill>
                <a:latin typeface="EdShed" pitchFamily="2" charset="0"/>
              </a:rPr>
              <a:t>|</a:t>
            </a:r>
            <a:r>
              <a:rPr lang="en-US" sz="2800" b="0" dirty="0" err="1">
                <a:solidFill>
                  <a:schemeClr val="tx1"/>
                </a:solidFill>
                <a:latin typeface="EdShed" pitchFamily="2" charset="0"/>
              </a:rPr>
              <a:t>eyed</a:t>
            </a:r>
            <a:endParaRPr lang="en-US" sz="28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36" name="Text Placeholder 1">
            <a:extLst>
              <a:ext uri="{FF2B5EF4-FFF2-40B4-BE49-F238E27FC236}">
                <a16:creationId xmlns:a16="http://schemas.microsoft.com/office/drawing/2014/main" id="{81497A74-F995-FF28-2BB3-384F67C36B40}"/>
              </a:ext>
            </a:extLst>
          </p:cNvPr>
          <p:cNvSpPr txBox="1">
            <a:spLocks/>
          </p:cNvSpPr>
          <p:nvPr/>
        </p:nvSpPr>
        <p:spPr>
          <a:xfrm>
            <a:off x="855780" y="3992859"/>
            <a:ext cx="2084737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 err="1">
                <a:solidFill>
                  <a:schemeClr val="tx1"/>
                </a:solidFill>
                <a:latin typeface="EdShed" pitchFamily="2" charset="0"/>
              </a:rPr>
              <a:t>cold</a:t>
            </a:r>
            <a:r>
              <a:rPr lang="en-US" sz="2800" b="0" dirty="0" err="1">
                <a:solidFill>
                  <a:srgbClr val="FF3760"/>
                </a:solidFill>
                <a:latin typeface="EdShed" pitchFamily="2" charset="0"/>
              </a:rPr>
              <a:t>|</a:t>
            </a:r>
            <a:r>
              <a:rPr lang="en-US" sz="2800" b="0" dirty="0" err="1">
                <a:solidFill>
                  <a:schemeClr val="tx1"/>
                </a:solidFill>
                <a:latin typeface="EdShed" pitchFamily="2" charset="0"/>
              </a:rPr>
              <a:t>heart</a:t>
            </a:r>
            <a:r>
              <a:rPr lang="en-US" sz="2800" b="0" dirty="0" err="1">
                <a:solidFill>
                  <a:srgbClr val="FF3760"/>
                </a:solidFill>
                <a:latin typeface="EdShed" pitchFamily="2" charset="0"/>
              </a:rPr>
              <a:t>|</a:t>
            </a:r>
            <a:r>
              <a:rPr lang="en-US" sz="2800" b="0" dirty="0" err="1">
                <a:solidFill>
                  <a:schemeClr val="tx1"/>
                </a:solidFill>
                <a:latin typeface="EdShed" pitchFamily="2" charset="0"/>
              </a:rPr>
              <a:t>ed</a:t>
            </a:r>
            <a:endParaRPr lang="en-US" sz="28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37" name="Text Placeholder 1">
            <a:extLst>
              <a:ext uri="{FF2B5EF4-FFF2-40B4-BE49-F238E27FC236}">
                <a16:creationId xmlns:a16="http://schemas.microsoft.com/office/drawing/2014/main" id="{FEF00476-2F39-5D73-1E62-9EFCA501211D}"/>
              </a:ext>
            </a:extLst>
          </p:cNvPr>
          <p:cNvSpPr txBox="1">
            <a:spLocks/>
          </p:cNvSpPr>
          <p:nvPr/>
        </p:nvSpPr>
        <p:spPr>
          <a:xfrm>
            <a:off x="6942530" y="3992859"/>
            <a:ext cx="1633844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 err="1">
                <a:solidFill>
                  <a:schemeClr val="tx1"/>
                </a:solidFill>
                <a:latin typeface="EdShed" pitchFamily="2" charset="0"/>
              </a:rPr>
              <a:t>know</a:t>
            </a:r>
            <a:r>
              <a:rPr lang="en-US" sz="2800" b="0" dirty="0" err="1">
                <a:solidFill>
                  <a:srgbClr val="FF3760"/>
                </a:solidFill>
                <a:latin typeface="EdShed" pitchFamily="2" charset="0"/>
              </a:rPr>
              <a:t>|</a:t>
            </a:r>
            <a:r>
              <a:rPr lang="en-US" sz="2800" b="0" dirty="0" err="1">
                <a:solidFill>
                  <a:schemeClr val="tx1"/>
                </a:solidFill>
                <a:latin typeface="EdShed" pitchFamily="2" charset="0"/>
              </a:rPr>
              <a:t>it</a:t>
            </a:r>
            <a:r>
              <a:rPr lang="en-US" sz="2800" b="0" dirty="0" err="1">
                <a:solidFill>
                  <a:srgbClr val="FF3760"/>
                </a:solidFill>
                <a:latin typeface="EdShed" pitchFamily="2" charset="0"/>
              </a:rPr>
              <a:t>|</a:t>
            </a:r>
            <a:r>
              <a:rPr lang="en-US" sz="2800" b="0" dirty="0" err="1">
                <a:solidFill>
                  <a:schemeClr val="tx1"/>
                </a:solidFill>
                <a:latin typeface="EdShed" pitchFamily="2" charset="0"/>
              </a:rPr>
              <a:t>all</a:t>
            </a:r>
            <a:endParaRPr lang="en-US" sz="28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39" name="Text Placeholder 1">
            <a:extLst>
              <a:ext uri="{FF2B5EF4-FFF2-40B4-BE49-F238E27FC236}">
                <a16:creationId xmlns:a16="http://schemas.microsoft.com/office/drawing/2014/main" id="{83D88B29-967E-6794-85FB-0C47C7526F2E}"/>
              </a:ext>
            </a:extLst>
          </p:cNvPr>
          <p:cNvSpPr txBox="1">
            <a:spLocks/>
          </p:cNvSpPr>
          <p:nvPr/>
        </p:nvSpPr>
        <p:spPr>
          <a:xfrm>
            <a:off x="3740407" y="3988864"/>
            <a:ext cx="2286010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 err="1">
                <a:solidFill>
                  <a:schemeClr val="tx1"/>
                </a:solidFill>
                <a:latin typeface="EdShed" pitchFamily="2" charset="0"/>
              </a:rPr>
              <a:t>bad</a:t>
            </a:r>
            <a:r>
              <a:rPr lang="en-US" sz="2800" b="0" dirty="0" err="1">
                <a:solidFill>
                  <a:srgbClr val="FF3760"/>
                </a:solidFill>
                <a:latin typeface="EdShed" pitchFamily="2" charset="0"/>
              </a:rPr>
              <a:t>|</a:t>
            </a:r>
            <a:r>
              <a:rPr lang="en-US" sz="2800" b="0" dirty="0" err="1">
                <a:solidFill>
                  <a:schemeClr val="tx1"/>
                </a:solidFill>
                <a:latin typeface="EdShed" pitchFamily="2" charset="0"/>
              </a:rPr>
              <a:t>tem</a:t>
            </a:r>
            <a:r>
              <a:rPr lang="en-US" sz="2800" b="0" dirty="0" err="1">
                <a:solidFill>
                  <a:srgbClr val="FF3760"/>
                </a:solidFill>
                <a:latin typeface="EdShed" pitchFamily="2" charset="0"/>
              </a:rPr>
              <a:t>|</a:t>
            </a:r>
            <a:r>
              <a:rPr lang="en-US" sz="2800" b="0" dirty="0" err="1">
                <a:solidFill>
                  <a:schemeClr val="tx1"/>
                </a:solidFill>
                <a:latin typeface="EdShed" pitchFamily="2" charset="0"/>
              </a:rPr>
              <a:t>pered</a:t>
            </a:r>
            <a:endParaRPr lang="en-US" sz="28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40" name="Text Placeholder 1">
            <a:extLst>
              <a:ext uri="{FF2B5EF4-FFF2-40B4-BE49-F238E27FC236}">
                <a16:creationId xmlns:a16="http://schemas.microsoft.com/office/drawing/2014/main" id="{076D889B-3B9C-7AB9-3824-B968D9E6DA2B}"/>
              </a:ext>
            </a:extLst>
          </p:cNvPr>
          <p:cNvSpPr txBox="1">
            <a:spLocks/>
          </p:cNvSpPr>
          <p:nvPr/>
        </p:nvSpPr>
        <p:spPr>
          <a:xfrm>
            <a:off x="6955450" y="5070754"/>
            <a:ext cx="1608004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solidFill>
                  <a:schemeClr val="tx1"/>
                </a:solidFill>
                <a:latin typeface="EdShed" pitchFamily="2" charset="0"/>
              </a:rPr>
              <a:t>in-depth</a:t>
            </a:r>
          </a:p>
        </p:txBody>
      </p:sp>
      <p:sp>
        <p:nvSpPr>
          <p:cNvPr id="42" name="Text Placeholder 1">
            <a:extLst>
              <a:ext uri="{FF2B5EF4-FFF2-40B4-BE49-F238E27FC236}">
                <a16:creationId xmlns:a16="http://schemas.microsoft.com/office/drawing/2014/main" id="{3FF2F166-19D2-E96D-C679-D7E0CD8D918B}"/>
              </a:ext>
            </a:extLst>
          </p:cNvPr>
          <p:cNvSpPr txBox="1">
            <a:spLocks/>
          </p:cNvSpPr>
          <p:nvPr/>
        </p:nvSpPr>
        <p:spPr>
          <a:xfrm>
            <a:off x="3550868" y="5066759"/>
            <a:ext cx="2665090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solidFill>
                  <a:schemeClr val="tx1"/>
                </a:solidFill>
                <a:latin typeface="EdShed" pitchFamily="2" charset="0"/>
              </a:rPr>
              <a:t>empty-handed</a:t>
            </a:r>
          </a:p>
        </p:txBody>
      </p:sp>
      <p:sp>
        <p:nvSpPr>
          <p:cNvPr id="43" name="Text Placeholder 1">
            <a:extLst>
              <a:ext uri="{FF2B5EF4-FFF2-40B4-BE49-F238E27FC236}">
                <a16:creationId xmlns:a16="http://schemas.microsoft.com/office/drawing/2014/main" id="{B2BB66AD-9E4E-329B-A071-A2EBDDDE852F}"/>
              </a:ext>
            </a:extLst>
          </p:cNvPr>
          <p:cNvSpPr txBox="1">
            <a:spLocks/>
          </p:cNvSpPr>
          <p:nvPr/>
        </p:nvSpPr>
        <p:spPr>
          <a:xfrm>
            <a:off x="4702112" y="5980988"/>
            <a:ext cx="362600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7956D6"/>
                </a:solidFill>
                <a:latin typeface="EdShed" pitchFamily="2" charset="0"/>
              </a:rPr>
              <a:t>4</a:t>
            </a:r>
          </a:p>
        </p:txBody>
      </p:sp>
      <p:sp>
        <p:nvSpPr>
          <p:cNvPr id="44" name="Text Placeholder 1">
            <a:extLst>
              <a:ext uri="{FF2B5EF4-FFF2-40B4-BE49-F238E27FC236}">
                <a16:creationId xmlns:a16="http://schemas.microsoft.com/office/drawing/2014/main" id="{D6FBA09A-801F-6586-4FFF-8298033D3A5A}"/>
              </a:ext>
            </a:extLst>
          </p:cNvPr>
          <p:cNvSpPr txBox="1">
            <a:spLocks/>
          </p:cNvSpPr>
          <p:nvPr/>
        </p:nvSpPr>
        <p:spPr>
          <a:xfrm>
            <a:off x="7582160" y="5980988"/>
            <a:ext cx="354584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25D160"/>
                </a:solidFill>
                <a:latin typeface="EdShed" pitchFamily="2" charset="0"/>
              </a:rPr>
              <a:t>2</a:t>
            </a:r>
          </a:p>
        </p:txBody>
      </p:sp>
      <p:sp>
        <p:nvSpPr>
          <p:cNvPr id="46" name="Text Placeholder 1">
            <a:extLst>
              <a:ext uri="{FF2B5EF4-FFF2-40B4-BE49-F238E27FC236}">
                <a16:creationId xmlns:a16="http://schemas.microsoft.com/office/drawing/2014/main" id="{525E9FEE-3481-28BD-7CFD-D21BDF1F58CC}"/>
              </a:ext>
            </a:extLst>
          </p:cNvPr>
          <p:cNvSpPr txBox="1">
            <a:spLocks/>
          </p:cNvSpPr>
          <p:nvPr/>
        </p:nvSpPr>
        <p:spPr>
          <a:xfrm>
            <a:off x="7079874" y="5529559"/>
            <a:ext cx="1359155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 err="1">
                <a:solidFill>
                  <a:schemeClr val="tx1"/>
                </a:solidFill>
                <a:latin typeface="EdShed" pitchFamily="2" charset="0"/>
              </a:rPr>
              <a:t>in</a:t>
            </a:r>
            <a:r>
              <a:rPr lang="en-US" sz="2800" b="0" dirty="0" err="1">
                <a:solidFill>
                  <a:srgbClr val="FF3760"/>
                </a:solidFill>
                <a:latin typeface="EdShed" pitchFamily="2" charset="0"/>
              </a:rPr>
              <a:t>|</a:t>
            </a:r>
            <a:r>
              <a:rPr lang="en-US" sz="2800" b="0" dirty="0" err="1">
                <a:solidFill>
                  <a:schemeClr val="tx1"/>
                </a:solidFill>
                <a:latin typeface="EdShed" pitchFamily="2" charset="0"/>
              </a:rPr>
              <a:t>depth</a:t>
            </a:r>
            <a:endParaRPr lang="en-US" sz="28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47" name="Text Placeholder 1">
            <a:extLst>
              <a:ext uri="{FF2B5EF4-FFF2-40B4-BE49-F238E27FC236}">
                <a16:creationId xmlns:a16="http://schemas.microsoft.com/office/drawing/2014/main" id="{C462359B-79FB-1328-1A01-917DE001295D}"/>
              </a:ext>
            </a:extLst>
          </p:cNvPr>
          <p:cNvSpPr txBox="1">
            <a:spLocks/>
          </p:cNvSpPr>
          <p:nvPr/>
        </p:nvSpPr>
        <p:spPr>
          <a:xfrm>
            <a:off x="3672343" y="5525564"/>
            <a:ext cx="2422138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 err="1">
                <a:solidFill>
                  <a:schemeClr val="tx1"/>
                </a:solidFill>
                <a:latin typeface="EdShed" pitchFamily="2" charset="0"/>
              </a:rPr>
              <a:t>emp</a:t>
            </a:r>
            <a:r>
              <a:rPr lang="en-US" sz="2800" b="0" dirty="0" err="1">
                <a:solidFill>
                  <a:srgbClr val="FF3760"/>
                </a:solidFill>
                <a:latin typeface="EdShed" pitchFamily="2" charset="0"/>
              </a:rPr>
              <a:t>|</a:t>
            </a:r>
            <a:r>
              <a:rPr lang="en-US" sz="2800" b="0" dirty="0" err="1">
                <a:solidFill>
                  <a:schemeClr val="tx1"/>
                </a:solidFill>
                <a:latin typeface="EdShed" pitchFamily="2" charset="0"/>
              </a:rPr>
              <a:t>ty</a:t>
            </a:r>
            <a:r>
              <a:rPr lang="en-US" sz="2800" b="0" dirty="0" err="1">
                <a:solidFill>
                  <a:srgbClr val="FF3760"/>
                </a:solidFill>
                <a:latin typeface="EdShed" pitchFamily="2" charset="0"/>
              </a:rPr>
              <a:t>|</a:t>
            </a:r>
            <a:r>
              <a:rPr lang="en-US" sz="2800" b="0" dirty="0" err="1">
                <a:solidFill>
                  <a:schemeClr val="tx1"/>
                </a:solidFill>
                <a:latin typeface="EdShed" pitchFamily="2" charset="0"/>
              </a:rPr>
              <a:t>hand</a:t>
            </a:r>
            <a:r>
              <a:rPr lang="en-US" sz="2800" b="0" dirty="0" err="1">
                <a:solidFill>
                  <a:srgbClr val="FF3760"/>
                </a:solidFill>
                <a:latin typeface="EdShed" pitchFamily="2" charset="0"/>
              </a:rPr>
              <a:t>|</a:t>
            </a:r>
            <a:r>
              <a:rPr lang="en-US" sz="2800" b="0" dirty="0" err="1">
                <a:solidFill>
                  <a:schemeClr val="tx1"/>
                </a:solidFill>
                <a:latin typeface="EdShed" pitchFamily="2" charset="0"/>
              </a:rPr>
              <a:t>ed</a:t>
            </a:r>
            <a:endParaRPr lang="en-US" sz="2800" b="0" dirty="0">
              <a:solidFill>
                <a:schemeClr val="tx1"/>
              </a:solidFill>
              <a:latin typeface="EdSh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51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9" grpId="0"/>
      <p:bldP spid="43" grpId="0"/>
      <p:bldP spid="44" grpId="0"/>
      <p:bldP spid="46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E636B765-34AB-3FE4-58D7-BF47840F6DDE}"/>
              </a:ext>
            </a:extLst>
          </p:cNvPr>
          <p:cNvSpPr txBox="1">
            <a:spLocks/>
          </p:cNvSpPr>
          <p:nvPr/>
        </p:nvSpPr>
        <p:spPr>
          <a:xfrm>
            <a:off x="7122665" y="1929409"/>
            <a:ext cx="4428209" cy="4401205"/>
          </a:xfrm>
          <a:custGeom>
            <a:avLst/>
            <a:gdLst>
              <a:gd name="connsiteX0" fmla="*/ 0 w 4428209"/>
              <a:gd name="connsiteY0" fmla="*/ 0 h 4401205"/>
              <a:gd name="connsiteX1" fmla="*/ 632601 w 4428209"/>
              <a:gd name="connsiteY1" fmla="*/ 0 h 4401205"/>
              <a:gd name="connsiteX2" fmla="*/ 1220920 w 4428209"/>
              <a:gd name="connsiteY2" fmla="*/ 0 h 4401205"/>
              <a:gd name="connsiteX3" fmla="*/ 1720675 w 4428209"/>
              <a:gd name="connsiteY3" fmla="*/ 0 h 4401205"/>
              <a:gd name="connsiteX4" fmla="*/ 2220431 w 4428209"/>
              <a:gd name="connsiteY4" fmla="*/ 0 h 4401205"/>
              <a:gd name="connsiteX5" fmla="*/ 2720186 w 4428209"/>
              <a:gd name="connsiteY5" fmla="*/ 0 h 4401205"/>
              <a:gd name="connsiteX6" fmla="*/ 3441351 w 4428209"/>
              <a:gd name="connsiteY6" fmla="*/ 0 h 4401205"/>
              <a:gd name="connsiteX7" fmla="*/ 4428209 w 4428209"/>
              <a:gd name="connsiteY7" fmla="*/ 0 h 4401205"/>
              <a:gd name="connsiteX8" fmla="*/ 4428209 w 4428209"/>
              <a:gd name="connsiteY8" fmla="*/ 540719 h 4401205"/>
              <a:gd name="connsiteX9" fmla="*/ 4428209 w 4428209"/>
              <a:gd name="connsiteY9" fmla="*/ 1169463 h 4401205"/>
              <a:gd name="connsiteX10" fmla="*/ 4428209 w 4428209"/>
              <a:gd name="connsiteY10" fmla="*/ 1754195 h 4401205"/>
              <a:gd name="connsiteX11" fmla="*/ 4428209 w 4428209"/>
              <a:gd name="connsiteY11" fmla="*/ 2426950 h 4401205"/>
              <a:gd name="connsiteX12" fmla="*/ 4428209 w 4428209"/>
              <a:gd name="connsiteY12" fmla="*/ 2923658 h 4401205"/>
              <a:gd name="connsiteX13" fmla="*/ 4428209 w 4428209"/>
              <a:gd name="connsiteY13" fmla="*/ 3552401 h 4401205"/>
              <a:gd name="connsiteX14" fmla="*/ 4428209 w 4428209"/>
              <a:gd name="connsiteY14" fmla="*/ 4401205 h 4401205"/>
              <a:gd name="connsiteX15" fmla="*/ 3707044 w 4428209"/>
              <a:gd name="connsiteY15" fmla="*/ 4401205 h 4401205"/>
              <a:gd name="connsiteX16" fmla="*/ 2985878 w 4428209"/>
              <a:gd name="connsiteY16" fmla="*/ 4401205 h 4401205"/>
              <a:gd name="connsiteX17" fmla="*/ 2264713 w 4428209"/>
              <a:gd name="connsiteY17" fmla="*/ 4401205 h 4401205"/>
              <a:gd name="connsiteX18" fmla="*/ 1676393 w 4428209"/>
              <a:gd name="connsiteY18" fmla="*/ 4401205 h 4401205"/>
              <a:gd name="connsiteX19" fmla="*/ 1176638 w 4428209"/>
              <a:gd name="connsiteY19" fmla="*/ 4401205 h 4401205"/>
              <a:gd name="connsiteX20" fmla="*/ 0 w 4428209"/>
              <a:gd name="connsiteY20" fmla="*/ 4401205 h 4401205"/>
              <a:gd name="connsiteX21" fmla="*/ 0 w 4428209"/>
              <a:gd name="connsiteY21" fmla="*/ 3728449 h 4401205"/>
              <a:gd name="connsiteX22" fmla="*/ 0 w 4428209"/>
              <a:gd name="connsiteY22" fmla="*/ 3011682 h 4401205"/>
              <a:gd name="connsiteX23" fmla="*/ 0 w 4428209"/>
              <a:gd name="connsiteY23" fmla="*/ 2426950 h 4401205"/>
              <a:gd name="connsiteX24" fmla="*/ 0 w 4428209"/>
              <a:gd name="connsiteY24" fmla="*/ 1886231 h 4401205"/>
              <a:gd name="connsiteX25" fmla="*/ 0 w 4428209"/>
              <a:gd name="connsiteY25" fmla="*/ 1257487 h 4401205"/>
              <a:gd name="connsiteX26" fmla="*/ 0 w 4428209"/>
              <a:gd name="connsiteY26" fmla="*/ 584732 h 4401205"/>
              <a:gd name="connsiteX27" fmla="*/ 0 w 4428209"/>
              <a:gd name="connsiteY27" fmla="*/ 0 h 4401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428209" h="4401205" fill="none" extrusionOk="0">
                <a:moveTo>
                  <a:pt x="0" y="0"/>
                </a:moveTo>
                <a:cubicBezTo>
                  <a:pt x="298603" y="31204"/>
                  <a:pt x="417052" y="26838"/>
                  <a:pt x="632601" y="0"/>
                </a:cubicBezTo>
                <a:cubicBezTo>
                  <a:pt x="848150" y="-26838"/>
                  <a:pt x="1019785" y="8564"/>
                  <a:pt x="1220920" y="0"/>
                </a:cubicBezTo>
                <a:cubicBezTo>
                  <a:pt x="1422055" y="-8564"/>
                  <a:pt x="1492885" y="-24458"/>
                  <a:pt x="1720675" y="0"/>
                </a:cubicBezTo>
                <a:cubicBezTo>
                  <a:pt x="1948466" y="24458"/>
                  <a:pt x="2058817" y="-20298"/>
                  <a:pt x="2220431" y="0"/>
                </a:cubicBezTo>
                <a:cubicBezTo>
                  <a:pt x="2382045" y="20298"/>
                  <a:pt x="2486815" y="19297"/>
                  <a:pt x="2720186" y="0"/>
                </a:cubicBezTo>
                <a:cubicBezTo>
                  <a:pt x="2953558" y="-19297"/>
                  <a:pt x="3099349" y="27861"/>
                  <a:pt x="3441351" y="0"/>
                </a:cubicBezTo>
                <a:cubicBezTo>
                  <a:pt x="3783354" y="-27861"/>
                  <a:pt x="4056898" y="-8469"/>
                  <a:pt x="4428209" y="0"/>
                </a:cubicBezTo>
                <a:cubicBezTo>
                  <a:pt x="4418071" y="256722"/>
                  <a:pt x="4429910" y="425483"/>
                  <a:pt x="4428209" y="540719"/>
                </a:cubicBezTo>
                <a:cubicBezTo>
                  <a:pt x="4426508" y="655955"/>
                  <a:pt x="4413028" y="980085"/>
                  <a:pt x="4428209" y="1169463"/>
                </a:cubicBezTo>
                <a:cubicBezTo>
                  <a:pt x="4443390" y="1358841"/>
                  <a:pt x="4431370" y="1597131"/>
                  <a:pt x="4428209" y="1754195"/>
                </a:cubicBezTo>
                <a:cubicBezTo>
                  <a:pt x="4425048" y="1911259"/>
                  <a:pt x="4433183" y="2104523"/>
                  <a:pt x="4428209" y="2426950"/>
                </a:cubicBezTo>
                <a:cubicBezTo>
                  <a:pt x="4423235" y="2749377"/>
                  <a:pt x="4422979" y="2685263"/>
                  <a:pt x="4428209" y="2923658"/>
                </a:cubicBezTo>
                <a:cubicBezTo>
                  <a:pt x="4433439" y="3162053"/>
                  <a:pt x="4456072" y="3265854"/>
                  <a:pt x="4428209" y="3552401"/>
                </a:cubicBezTo>
                <a:cubicBezTo>
                  <a:pt x="4400346" y="3838948"/>
                  <a:pt x="4442218" y="4169636"/>
                  <a:pt x="4428209" y="4401205"/>
                </a:cubicBezTo>
                <a:cubicBezTo>
                  <a:pt x="4115604" y="4419652"/>
                  <a:pt x="3869328" y="4401819"/>
                  <a:pt x="3707044" y="4401205"/>
                </a:cubicBezTo>
                <a:cubicBezTo>
                  <a:pt x="3544761" y="4400591"/>
                  <a:pt x="3250908" y="4406355"/>
                  <a:pt x="2985878" y="4401205"/>
                </a:cubicBezTo>
                <a:cubicBezTo>
                  <a:pt x="2720848" y="4396055"/>
                  <a:pt x="2618987" y="4410213"/>
                  <a:pt x="2264713" y="4401205"/>
                </a:cubicBezTo>
                <a:cubicBezTo>
                  <a:pt x="1910440" y="4392197"/>
                  <a:pt x="1878746" y="4399414"/>
                  <a:pt x="1676393" y="4401205"/>
                </a:cubicBezTo>
                <a:cubicBezTo>
                  <a:pt x="1474040" y="4402996"/>
                  <a:pt x="1412130" y="4409196"/>
                  <a:pt x="1176638" y="4401205"/>
                </a:cubicBezTo>
                <a:cubicBezTo>
                  <a:pt x="941147" y="4393214"/>
                  <a:pt x="521170" y="4421030"/>
                  <a:pt x="0" y="4401205"/>
                </a:cubicBezTo>
                <a:cubicBezTo>
                  <a:pt x="10756" y="4219789"/>
                  <a:pt x="25540" y="3987089"/>
                  <a:pt x="0" y="3728449"/>
                </a:cubicBezTo>
                <a:cubicBezTo>
                  <a:pt x="-25540" y="3469809"/>
                  <a:pt x="-23633" y="3286812"/>
                  <a:pt x="0" y="3011682"/>
                </a:cubicBezTo>
                <a:cubicBezTo>
                  <a:pt x="23633" y="2736552"/>
                  <a:pt x="-20660" y="2664678"/>
                  <a:pt x="0" y="2426950"/>
                </a:cubicBezTo>
                <a:cubicBezTo>
                  <a:pt x="20660" y="2189222"/>
                  <a:pt x="26523" y="2107334"/>
                  <a:pt x="0" y="1886231"/>
                </a:cubicBezTo>
                <a:cubicBezTo>
                  <a:pt x="-26523" y="1665128"/>
                  <a:pt x="7044" y="1551396"/>
                  <a:pt x="0" y="1257487"/>
                </a:cubicBezTo>
                <a:cubicBezTo>
                  <a:pt x="-7044" y="963578"/>
                  <a:pt x="9818" y="728949"/>
                  <a:pt x="0" y="584732"/>
                </a:cubicBezTo>
                <a:cubicBezTo>
                  <a:pt x="-9818" y="440516"/>
                  <a:pt x="28259" y="120663"/>
                  <a:pt x="0" y="0"/>
                </a:cubicBezTo>
                <a:close/>
              </a:path>
              <a:path w="4428209" h="4401205" stroke="0" extrusionOk="0">
                <a:moveTo>
                  <a:pt x="0" y="0"/>
                </a:moveTo>
                <a:cubicBezTo>
                  <a:pt x="188293" y="-5093"/>
                  <a:pt x="367830" y="17624"/>
                  <a:pt x="499755" y="0"/>
                </a:cubicBezTo>
                <a:cubicBezTo>
                  <a:pt x="631681" y="-17624"/>
                  <a:pt x="804162" y="7771"/>
                  <a:pt x="1088074" y="0"/>
                </a:cubicBezTo>
                <a:cubicBezTo>
                  <a:pt x="1371986" y="-7771"/>
                  <a:pt x="1453497" y="35164"/>
                  <a:pt x="1809240" y="0"/>
                </a:cubicBezTo>
                <a:cubicBezTo>
                  <a:pt x="2164983" y="-35164"/>
                  <a:pt x="2154450" y="27940"/>
                  <a:pt x="2397559" y="0"/>
                </a:cubicBezTo>
                <a:cubicBezTo>
                  <a:pt x="2640668" y="-27940"/>
                  <a:pt x="2843450" y="30300"/>
                  <a:pt x="3030160" y="0"/>
                </a:cubicBezTo>
                <a:cubicBezTo>
                  <a:pt x="3216870" y="-30300"/>
                  <a:pt x="3528197" y="14661"/>
                  <a:pt x="3751326" y="0"/>
                </a:cubicBezTo>
                <a:cubicBezTo>
                  <a:pt x="3974455" y="-14661"/>
                  <a:pt x="4136058" y="18050"/>
                  <a:pt x="4428209" y="0"/>
                </a:cubicBezTo>
                <a:cubicBezTo>
                  <a:pt x="4421478" y="238529"/>
                  <a:pt x="4417607" y="450181"/>
                  <a:pt x="4428209" y="584732"/>
                </a:cubicBezTo>
                <a:cubicBezTo>
                  <a:pt x="4438811" y="719283"/>
                  <a:pt x="4419169" y="1050772"/>
                  <a:pt x="4428209" y="1213475"/>
                </a:cubicBezTo>
                <a:cubicBezTo>
                  <a:pt x="4437249" y="1376178"/>
                  <a:pt x="4412605" y="1689478"/>
                  <a:pt x="4428209" y="1930243"/>
                </a:cubicBezTo>
                <a:cubicBezTo>
                  <a:pt x="4443813" y="2171008"/>
                  <a:pt x="4409665" y="2386703"/>
                  <a:pt x="4428209" y="2514974"/>
                </a:cubicBezTo>
                <a:cubicBezTo>
                  <a:pt x="4446753" y="2643245"/>
                  <a:pt x="4419070" y="2894060"/>
                  <a:pt x="4428209" y="3055694"/>
                </a:cubicBezTo>
                <a:cubicBezTo>
                  <a:pt x="4437348" y="3217328"/>
                  <a:pt x="4453430" y="3439305"/>
                  <a:pt x="4428209" y="3596413"/>
                </a:cubicBezTo>
                <a:cubicBezTo>
                  <a:pt x="4402988" y="3753521"/>
                  <a:pt x="4457418" y="4133169"/>
                  <a:pt x="4428209" y="4401205"/>
                </a:cubicBezTo>
                <a:cubicBezTo>
                  <a:pt x="4265104" y="4384966"/>
                  <a:pt x="4039976" y="4414631"/>
                  <a:pt x="3795608" y="4401205"/>
                </a:cubicBezTo>
                <a:cubicBezTo>
                  <a:pt x="3551240" y="4387779"/>
                  <a:pt x="3371868" y="4396938"/>
                  <a:pt x="3118724" y="4401205"/>
                </a:cubicBezTo>
                <a:cubicBezTo>
                  <a:pt x="2865580" y="4405472"/>
                  <a:pt x="2584154" y="4379546"/>
                  <a:pt x="2397559" y="4401205"/>
                </a:cubicBezTo>
                <a:cubicBezTo>
                  <a:pt x="2210964" y="4422864"/>
                  <a:pt x="1963537" y="4426815"/>
                  <a:pt x="1853522" y="4401205"/>
                </a:cubicBezTo>
                <a:cubicBezTo>
                  <a:pt x="1743507" y="4375595"/>
                  <a:pt x="1401396" y="4378937"/>
                  <a:pt x="1220920" y="4401205"/>
                </a:cubicBezTo>
                <a:cubicBezTo>
                  <a:pt x="1040444" y="4423473"/>
                  <a:pt x="904492" y="4408497"/>
                  <a:pt x="676883" y="4401205"/>
                </a:cubicBezTo>
                <a:cubicBezTo>
                  <a:pt x="449274" y="4393913"/>
                  <a:pt x="304974" y="4400500"/>
                  <a:pt x="0" y="4401205"/>
                </a:cubicBezTo>
                <a:cubicBezTo>
                  <a:pt x="-5703" y="4143044"/>
                  <a:pt x="-15551" y="4093853"/>
                  <a:pt x="0" y="3816473"/>
                </a:cubicBezTo>
                <a:cubicBezTo>
                  <a:pt x="15551" y="3539093"/>
                  <a:pt x="30710" y="3408829"/>
                  <a:pt x="0" y="3187730"/>
                </a:cubicBezTo>
                <a:cubicBezTo>
                  <a:pt x="-30710" y="2966631"/>
                  <a:pt x="17231" y="2908397"/>
                  <a:pt x="0" y="2647010"/>
                </a:cubicBezTo>
                <a:cubicBezTo>
                  <a:pt x="-17231" y="2385623"/>
                  <a:pt x="-17933" y="2114442"/>
                  <a:pt x="0" y="1930243"/>
                </a:cubicBezTo>
                <a:cubicBezTo>
                  <a:pt x="17933" y="1746044"/>
                  <a:pt x="-19122" y="1570830"/>
                  <a:pt x="0" y="1213475"/>
                </a:cubicBezTo>
                <a:cubicBezTo>
                  <a:pt x="19122" y="856120"/>
                  <a:pt x="-10384" y="828718"/>
                  <a:pt x="0" y="584732"/>
                </a:cubicBezTo>
                <a:cubicBezTo>
                  <a:pt x="10384" y="340746"/>
                  <a:pt x="10003" y="120948"/>
                  <a:pt x="0" y="0"/>
                </a:cubicBezTo>
                <a:close/>
              </a:path>
            </a:pathLst>
          </a:custGeom>
          <a:ln w="25400">
            <a:noFill/>
            <a:extLst>
              <a:ext uri="{C807C97D-BFC1-408E-A445-0C87EB9F89A2}">
                <ask:lineSketchStyleProps xmlns:ask="http://schemas.microsoft.com/office/drawing/2018/sketchyshapes" sd="57601103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b="0" dirty="0">
                <a:solidFill>
                  <a:srgbClr val="000000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“The </a:t>
            </a:r>
            <a:r>
              <a:rPr lang="en-GB" b="0" dirty="0">
                <a:solidFill>
                  <a:srgbClr val="20D160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green-eyed</a:t>
            </a:r>
            <a:r>
              <a:rPr lang="en-GB" b="0" dirty="0">
                <a:solidFill>
                  <a:srgbClr val="000000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 monster reared its ugly head when I saw Jenny win the trophy.”</a:t>
            </a:r>
          </a:p>
          <a:p>
            <a:pPr>
              <a:lnSpc>
                <a:spcPct val="100000"/>
              </a:lnSpc>
            </a:pPr>
            <a:endParaRPr lang="en-GB" b="0" dirty="0">
              <a:solidFill>
                <a:srgbClr val="000000"/>
              </a:solidFill>
              <a:latin typeface="EdShed" pitchFamily="2" charset="0"/>
              <a:ea typeface="Sassoon Infant 2023" panose="02000503030000020003" pitchFamily="2" charset="0"/>
            </a:endParaRPr>
          </a:p>
          <a:p>
            <a:pPr>
              <a:lnSpc>
                <a:spcPct val="100000"/>
              </a:lnSpc>
            </a:pPr>
            <a:endParaRPr lang="en-GB" b="0" dirty="0">
              <a:solidFill>
                <a:srgbClr val="000000"/>
              </a:solidFill>
              <a:latin typeface="EdShed" pitchFamily="2" charset="0"/>
              <a:ea typeface="Sassoon Infant 2023" panose="02000503030000020003" pitchFamily="2" charset="0"/>
            </a:endParaRPr>
          </a:p>
          <a:p>
            <a:pPr>
              <a:lnSpc>
                <a:spcPct val="100000"/>
              </a:lnSpc>
            </a:pPr>
            <a:endParaRPr lang="en-GB" b="0" dirty="0">
              <a:solidFill>
                <a:srgbClr val="000000"/>
              </a:solidFill>
              <a:latin typeface="EdShed" pitchFamily="2" charset="0"/>
              <a:ea typeface="Sassoon Infant 2023" panose="02000503030000020003" pitchFamily="2" charset="0"/>
            </a:endParaRPr>
          </a:p>
          <a:p>
            <a:pPr>
              <a:lnSpc>
                <a:spcPct val="100000"/>
              </a:lnSpc>
            </a:pPr>
            <a:endParaRPr lang="en-GB" b="0" dirty="0">
              <a:solidFill>
                <a:srgbClr val="000000"/>
              </a:solidFill>
              <a:latin typeface="EdShed" pitchFamily="2" charset="0"/>
              <a:ea typeface="Sassoon Infant 2023" panose="02000503030000020003" pitchFamily="2" charset="0"/>
            </a:endParaRPr>
          </a:p>
          <a:p>
            <a:pPr>
              <a:lnSpc>
                <a:spcPct val="100000"/>
              </a:lnSpc>
            </a:pPr>
            <a:endParaRPr lang="en-GB" b="0" dirty="0">
              <a:solidFill>
                <a:srgbClr val="000000"/>
              </a:solidFill>
              <a:latin typeface="EdShed" pitchFamily="2" charset="0"/>
              <a:ea typeface="Sassoon Infant 2023" panose="02000503030000020003" pitchFamily="2" charset="0"/>
            </a:endParaRPr>
          </a:p>
          <a:p>
            <a:pPr>
              <a:lnSpc>
                <a:spcPct val="100000"/>
              </a:lnSpc>
            </a:pPr>
            <a:endParaRPr lang="en-GB" b="0" dirty="0">
              <a:solidFill>
                <a:srgbClr val="000000"/>
              </a:solidFill>
              <a:latin typeface="EdShed" pitchFamily="2" charset="0"/>
              <a:ea typeface="Sassoon Infant 2023" panose="02000503030000020003" pitchFamily="2" charset="0"/>
            </a:endParaRPr>
          </a:p>
          <a:p>
            <a:pPr>
              <a:lnSpc>
                <a:spcPct val="100000"/>
              </a:lnSpc>
            </a:pPr>
            <a:endParaRPr lang="en-GB" b="0" dirty="0">
              <a:solidFill>
                <a:srgbClr val="000000"/>
              </a:solidFill>
              <a:latin typeface="EdShed" pitchFamily="2" charset="0"/>
              <a:ea typeface="Sassoon Infant 2023" panose="02000503030000020003" pitchFamily="2" charset="0"/>
            </a:endParaRPr>
          </a:p>
          <a:p>
            <a:pPr>
              <a:lnSpc>
                <a:spcPct val="100000"/>
              </a:lnSpc>
            </a:pPr>
            <a:endParaRPr lang="en-GB" b="0" dirty="0">
              <a:solidFill>
                <a:srgbClr val="000000"/>
              </a:solidFill>
              <a:latin typeface="EdShed" pitchFamily="2" charset="0"/>
              <a:ea typeface="Sassoon Infant 2023" panose="02000503030000020003" pitchFamily="2" charset="0"/>
            </a:endParaRPr>
          </a:p>
          <a:p>
            <a:pPr>
              <a:lnSpc>
                <a:spcPct val="100000"/>
              </a:lnSpc>
            </a:pPr>
            <a:endParaRPr lang="en-GB" b="0" dirty="0">
              <a:solidFill>
                <a:srgbClr val="000000"/>
              </a:solidFill>
              <a:latin typeface="EdShed" pitchFamily="2" charset="0"/>
              <a:ea typeface="Sassoon Infant 2023" panose="02000503030000020003" pitchFamily="2" charset="0"/>
            </a:endParaRPr>
          </a:p>
          <a:p>
            <a:pPr>
              <a:lnSpc>
                <a:spcPct val="100000"/>
              </a:lnSpc>
            </a:pPr>
            <a:endParaRPr lang="en-GB" b="0" dirty="0">
              <a:solidFill>
                <a:srgbClr val="000000"/>
              </a:solidFill>
              <a:latin typeface="EdShed" pitchFamily="2" charset="0"/>
              <a:ea typeface="Sassoon Infant 2023" panose="02000503030000020003" pitchFamily="2" charset="0"/>
            </a:endParaRPr>
          </a:p>
          <a:p>
            <a:pPr>
              <a:lnSpc>
                <a:spcPct val="100000"/>
              </a:lnSpc>
            </a:pPr>
            <a:r>
              <a:rPr lang="en-GB" b="0" dirty="0">
                <a:solidFill>
                  <a:srgbClr val="000000"/>
                </a:solidFill>
                <a:latin typeface="EdShed" pitchFamily="2" charset="0"/>
                <a:ea typeface="Sassoon Infant 2023" panose="02000503030000020003" pitchFamily="2" charset="0"/>
              </a:rPr>
              <a:t>“I’m green with envy about Jenny winning the trophy.”</a:t>
            </a:r>
            <a:endParaRPr lang="en-US" b="0" dirty="0">
              <a:solidFill>
                <a:schemeClr val="tx1"/>
              </a:solidFill>
              <a:latin typeface="EdShed" pitchFamily="2" charset="0"/>
              <a:ea typeface="Sassoon Infant 2023" panose="02000503030000020003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16C62B4-68A7-F601-EB23-80514F775607}"/>
              </a:ext>
            </a:extLst>
          </p:cNvPr>
          <p:cNvGrpSpPr/>
          <p:nvPr/>
        </p:nvGrpSpPr>
        <p:grpSpPr>
          <a:xfrm>
            <a:off x="7389541" y="2931091"/>
            <a:ext cx="3894455" cy="2392472"/>
            <a:chOff x="7976908" y="4504867"/>
            <a:chExt cx="3360699" cy="2064571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2120D76A-3E19-BBF4-71C0-0BE33F13A9B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/>
            <a:srcRect t="8283" b="4870"/>
            <a:stretch/>
          </p:blipFill>
          <p:spPr bwMode="auto">
            <a:xfrm>
              <a:off x="7976908" y="4504867"/>
              <a:ext cx="3360699" cy="2064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103B17B-F184-53A7-291E-3DB59EA1B514}"/>
                </a:ext>
              </a:extLst>
            </p:cNvPr>
            <p:cNvSpPr/>
            <p:nvPr/>
          </p:nvSpPr>
          <p:spPr>
            <a:xfrm>
              <a:off x="8496887" y="5139396"/>
              <a:ext cx="181474" cy="16412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4BE23D5-9566-2F37-0DBC-88FC3FFC35CF}"/>
                </a:ext>
              </a:extLst>
            </p:cNvPr>
            <p:cNvSpPr/>
            <p:nvPr/>
          </p:nvSpPr>
          <p:spPr>
            <a:xfrm>
              <a:off x="8900161" y="5139396"/>
              <a:ext cx="181474" cy="16412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765AD5-EF63-0500-5AC8-4F3FB72BF0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3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5CB0EE-FBC2-1613-65D3-65B9155CE3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Etymology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F1D0CB-5F46-64DC-6F42-D10C875015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EdShed" pitchFamily="2" charset="0"/>
              </a:rPr>
              <a:t>green-eyed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91972F-99A9-E393-F437-3363D57DEDD4}"/>
              </a:ext>
            </a:extLst>
          </p:cNvPr>
          <p:cNvSpPr txBox="1"/>
          <p:nvPr/>
        </p:nvSpPr>
        <p:spPr>
          <a:xfrm>
            <a:off x="529289" y="3375319"/>
            <a:ext cx="6454734" cy="1323439"/>
          </a:xfrm>
          <a:custGeom>
            <a:avLst/>
            <a:gdLst>
              <a:gd name="connsiteX0" fmla="*/ 0 w 6454734"/>
              <a:gd name="connsiteY0" fmla="*/ 0 h 1323439"/>
              <a:gd name="connsiteX1" fmla="*/ 451831 w 6454734"/>
              <a:gd name="connsiteY1" fmla="*/ 0 h 1323439"/>
              <a:gd name="connsiteX2" fmla="*/ 1097305 w 6454734"/>
              <a:gd name="connsiteY2" fmla="*/ 0 h 1323439"/>
              <a:gd name="connsiteX3" fmla="*/ 1871873 w 6454734"/>
              <a:gd name="connsiteY3" fmla="*/ 0 h 1323439"/>
              <a:gd name="connsiteX4" fmla="*/ 2452799 w 6454734"/>
              <a:gd name="connsiteY4" fmla="*/ 0 h 1323439"/>
              <a:gd name="connsiteX5" fmla="*/ 3033725 w 6454734"/>
              <a:gd name="connsiteY5" fmla="*/ 0 h 1323439"/>
              <a:gd name="connsiteX6" fmla="*/ 3743746 w 6454734"/>
              <a:gd name="connsiteY6" fmla="*/ 0 h 1323439"/>
              <a:gd name="connsiteX7" fmla="*/ 4195577 w 6454734"/>
              <a:gd name="connsiteY7" fmla="*/ 0 h 1323439"/>
              <a:gd name="connsiteX8" fmla="*/ 4841051 w 6454734"/>
              <a:gd name="connsiteY8" fmla="*/ 0 h 1323439"/>
              <a:gd name="connsiteX9" fmla="*/ 5615619 w 6454734"/>
              <a:gd name="connsiteY9" fmla="*/ 0 h 1323439"/>
              <a:gd name="connsiteX10" fmla="*/ 6454734 w 6454734"/>
              <a:gd name="connsiteY10" fmla="*/ 0 h 1323439"/>
              <a:gd name="connsiteX11" fmla="*/ 6454734 w 6454734"/>
              <a:gd name="connsiteY11" fmla="*/ 648485 h 1323439"/>
              <a:gd name="connsiteX12" fmla="*/ 6454734 w 6454734"/>
              <a:gd name="connsiteY12" fmla="*/ 1323439 h 1323439"/>
              <a:gd name="connsiteX13" fmla="*/ 5744713 w 6454734"/>
              <a:gd name="connsiteY13" fmla="*/ 1323439 h 1323439"/>
              <a:gd name="connsiteX14" fmla="*/ 5228335 w 6454734"/>
              <a:gd name="connsiteY14" fmla="*/ 1323439 h 1323439"/>
              <a:gd name="connsiteX15" fmla="*/ 4582861 w 6454734"/>
              <a:gd name="connsiteY15" fmla="*/ 1323439 h 1323439"/>
              <a:gd name="connsiteX16" fmla="*/ 4001935 w 6454734"/>
              <a:gd name="connsiteY16" fmla="*/ 1323439 h 1323439"/>
              <a:gd name="connsiteX17" fmla="*/ 3550104 w 6454734"/>
              <a:gd name="connsiteY17" fmla="*/ 1323439 h 1323439"/>
              <a:gd name="connsiteX18" fmla="*/ 2775536 w 6454734"/>
              <a:gd name="connsiteY18" fmla="*/ 1323439 h 1323439"/>
              <a:gd name="connsiteX19" fmla="*/ 2323704 w 6454734"/>
              <a:gd name="connsiteY19" fmla="*/ 1323439 h 1323439"/>
              <a:gd name="connsiteX20" fmla="*/ 1742778 w 6454734"/>
              <a:gd name="connsiteY20" fmla="*/ 1323439 h 1323439"/>
              <a:gd name="connsiteX21" fmla="*/ 1032757 w 6454734"/>
              <a:gd name="connsiteY21" fmla="*/ 1323439 h 1323439"/>
              <a:gd name="connsiteX22" fmla="*/ 0 w 6454734"/>
              <a:gd name="connsiteY22" fmla="*/ 1323439 h 1323439"/>
              <a:gd name="connsiteX23" fmla="*/ 0 w 6454734"/>
              <a:gd name="connsiteY23" fmla="*/ 701423 h 1323439"/>
              <a:gd name="connsiteX24" fmla="*/ 0 w 6454734"/>
              <a:gd name="connsiteY24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454734" h="1323439" extrusionOk="0">
                <a:moveTo>
                  <a:pt x="0" y="0"/>
                </a:moveTo>
                <a:cubicBezTo>
                  <a:pt x="180701" y="2026"/>
                  <a:pt x="264714" y="6601"/>
                  <a:pt x="451831" y="0"/>
                </a:cubicBezTo>
                <a:cubicBezTo>
                  <a:pt x="638948" y="-6601"/>
                  <a:pt x="945728" y="25442"/>
                  <a:pt x="1097305" y="0"/>
                </a:cubicBezTo>
                <a:cubicBezTo>
                  <a:pt x="1248882" y="-25442"/>
                  <a:pt x="1554698" y="-7353"/>
                  <a:pt x="1871873" y="0"/>
                </a:cubicBezTo>
                <a:cubicBezTo>
                  <a:pt x="2189048" y="7353"/>
                  <a:pt x="2220471" y="6450"/>
                  <a:pt x="2452799" y="0"/>
                </a:cubicBezTo>
                <a:cubicBezTo>
                  <a:pt x="2685127" y="-6450"/>
                  <a:pt x="2796281" y="-12220"/>
                  <a:pt x="3033725" y="0"/>
                </a:cubicBezTo>
                <a:cubicBezTo>
                  <a:pt x="3271169" y="12220"/>
                  <a:pt x="3562458" y="-6821"/>
                  <a:pt x="3743746" y="0"/>
                </a:cubicBezTo>
                <a:cubicBezTo>
                  <a:pt x="3925034" y="6821"/>
                  <a:pt x="4009583" y="-10939"/>
                  <a:pt x="4195577" y="0"/>
                </a:cubicBezTo>
                <a:cubicBezTo>
                  <a:pt x="4381571" y="10939"/>
                  <a:pt x="4602132" y="2404"/>
                  <a:pt x="4841051" y="0"/>
                </a:cubicBezTo>
                <a:cubicBezTo>
                  <a:pt x="5079970" y="-2404"/>
                  <a:pt x="5395365" y="-16262"/>
                  <a:pt x="5615619" y="0"/>
                </a:cubicBezTo>
                <a:cubicBezTo>
                  <a:pt x="5835873" y="16262"/>
                  <a:pt x="6248199" y="34886"/>
                  <a:pt x="6454734" y="0"/>
                </a:cubicBezTo>
                <a:cubicBezTo>
                  <a:pt x="6479803" y="136975"/>
                  <a:pt x="6436259" y="481741"/>
                  <a:pt x="6454734" y="648485"/>
                </a:cubicBezTo>
                <a:cubicBezTo>
                  <a:pt x="6473209" y="815229"/>
                  <a:pt x="6443822" y="1052069"/>
                  <a:pt x="6454734" y="1323439"/>
                </a:cubicBezTo>
                <a:cubicBezTo>
                  <a:pt x="6177217" y="1344226"/>
                  <a:pt x="5918776" y="1309055"/>
                  <a:pt x="5744713" y="1323439"/>
                </a:cubicBezTo>
                <a:cubicBezTo>
                  <a:pt x="5570650" y="1337823"/>
                  <a:pt x="5399121" y="1316150"/>
                  <a:pt x="5228335" y="1323439"/>
                </a:cubicBezTo>
                <a:cubicBezTo>
                  <a:pt x="5057549" y="1330728"/>
                  <a:pt x="4794656" y="1310661"/>
                  <a:pt x="4582861" y="1323439"/>
                </a:cubicBezTo>
                <a:cubicBezTo>
                  <a:pt x="4371066" y="1336217"/>
                  <a:pt x="4258004" y="1321141"/>
                  <a:pt x="4001935" y="1323439"/>
                </a:cubicBezTo>
                <a:cubicBezTo>
                  <a:pt x="3745866" y="1325737"/>
                  <a:pt x="3710370" y="1323750"/>
                  <a:pt x="3550104" y="1323439"/>
                </a:cubicBezTo>
                <a:cubicBezTo>
                  <a:pt x="3389838" y="1323128"/>
                  <a:pt x="3124538" y="1354436"/>
                  <a:pt x="2775536" y="1323439"/>
                </a:cubicBezTo>
                <a:cubicBezTo>
                  <a:pt x="2426534" y="1292442"/>
                  <a:pt x="2498630" y="1304235"/>
                  <a:pt x="2323704" y="1323439"/>
                </a:cubicBezTo>
                <a:cubicBezTo>
                  <a:pt x="2148778" y="1342643"/>
                  <a:pt x="1987229" y="1326599"/>
                  <a:pt x="1742778" y="1323439"/>
                </a:cubicBezTo>
                <a:cubicBezTo>
                  <a:pt x="1498327" y="1320279"/>
                  <a:pt x="1289677" y="1297721"/>
                  <a:pt x="1032757" y="1323439"/>
                </a:cubicBezTo>
                <a:cubicBezTo>
                  <a:pt x="775837" y="1349157"/>
                  <a:pt x="389322" y="1342205"/>
                  <a:pt x="0" y="1323439"/>
                </a:cubicBezTo>
                <a:cubicBezTo>
                  <a:pt x="-12364" y="1058667"/>
                  <a:pt x="16832" y="848006"/>
                  <a:pt x="0" y="701423"/>
                </a:cubicBezTo>
                <a:cubicBezTo>
                  <a:pt x="-16832" y="554840"/>
                  <a:pt x="-3702" y="332395"/>
                  <a:pt x="0" y="0"/>
                </a:cubicBezTo>
                <a:close/>
              </a:path>
            </a:pathLst>
          </a:custGeom>
          <a:noFill/>
          <a:ln w="25400">
            <a:noFill/>
            <a:extLst>
              <a:ext uri="{C807C97D-BFC1-408E-A445-0C87EB9F89A2}">
                <ask:lineSketchStyleProps xmlns:ask="http://schemas.microsoft.com/office/drawing/2018/sketchyshapes" sd="260677286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EdShed" pitchFamily="2" charset="0"/>
                <a:ea typeface="Sassoon Infant 2023" panose="02000503030000020003" pitchFamily="2" charset="0"/>
              </a:rPr>
              <a:t>In 1604, William Shakespeare used the idiom ‘</a:t>
            </a:r>
            <a:r>
              <a:rPr lang="en-GB" sz="2000" dirty="0">
                <a:solidFill>
                  <a:srgbClr val="20D160"/>
                </a:solidFill>
                <a:latin typeface="EdShed" pitchFamily="2" charset="0"/>
                <a:ea typeface="Sassoon Infant 2023" panose="02000503030000020003" pitchFamily="2" charset="0"/>
              </a:rPr>
              <a:t>green-eyed</a:t>
            </a:r>
            <a:r>
              <a:rPr lang="en-GB" sz="2000" dirty="0">
                <a:latin typeface="EdShed" pitchFamily="2" charset="0"/>
                <a:ea typeface="Sassoon Infant 2023" panose="02000503030000020003" pitchFamily="2" charset="0"/>
              </a:rPr>
              <a:t> monster’ in his play Othello. Iago tells Othello that he should beware of jealousy because, “It is the </a:t>
            </a:r>
            <a:r>
              <a:rPr lang="en-GB" sz="2000" dirty="0">
                <a:solidFill>
                  <a:srgbClr val="20D160"/>
                </a:solidFill>
                <a:latin typeface="EdShed" pitchFamily="2" charset="0"/>
                <a:ea typeface="Sassoon Infant 2023" panose="02000503030000020003" pitchFamily="2" charset="0"/>
              </a:rPr>
              <a:t>green-eyed</a:t>
            </a:r>
            <a:r>
              <a:rPr lang="en-GB" sz="2000" dirty="0">
                <a:latin typeface="EdShed" pitchFamily="2" charset="0"/>
                <a:ea typeface="Sassoon Infant 2023" panose="02000503030000020003" pitchFamily="2" charset="0"/>
              </a:rPr>
              <a:t> monster,” which will torture him and drive him mad.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5F628BCB-E0D2-ED54-DD8F-54F832A498EA}"/>
              </a:ext>
            </a:extLst>
          </p:cNvPr>
          <p:cNvSpPr txBox="1">
            <a:spLocks/>
          </p:cNvSpPr>
          <p:nvPr/>
        </p:nvSpPr>
        <p:spPr>
          <a:xfrm>
            <a:off x="779019" y="1929409"/>
            <a:ext cx="4983573" cy="428964"/>
          </a:xfrm>
          <a:custGeom>
            <a:avLst/>
            <a:gdLst>
              <a:gd name="connsiteX0" fmla="*/ 0 w 4983573"/>
              <a:gd name="connsiteY0" fmla="*/ 0 h 428964"/>
              <a:gd name="connsiteX1" fmla="*/ 523275 w 4983573"/>
              <a:gd name="connsiteY1" fmla="*/ 0 h 428964"/>
              <a:gd name="connsiteX2" fmla="*/ 1196058 w 4983573"/>
              <a:gd name="connsiteY2" fmla="*/ 0 h 428964"/>
              <a:gd name="connsiteX3" fmla="*/ 1769168 w 4983573"/>
              <a:gd name="connsiteY3" fmla="*/ 0 h 428964"/>
              <a:gd name="connsiteX4" fmla="*/ 2292444 w 4983573"/>
              <a:gd name="connsiteY4" fmla="*/ 0 h 428964"/>
              <a:gd name="connsiteX5" fmla="*/ 2965226 w 4983573"/>
              <a:gd name="connsiteY5" fmla="*/ 0 h 428964"/>
              <a:gd name="connsiteX6" fmla="*/ 3588173 w 4983573"/>
              <a:gd name="connsiteY6" fmla="*/ 0 h 428964"/>
              <a:gd name="connsiteX7" fmla="*/ 4211119 w 4983573"/>
              <a:gd name="connsiteY7" fmla="*/ 0 h 428964"/>
              <a:gd name="connsiteX8" fmla="*/ 4983573 w 4983573"/>
              <a:gd name="connsiteY8" fmla="*/ 0 h 428964"/>
              <a:gd name="connsiteX9" fmla="*/ 4983573 w 4983573"/>
              <a:gd name="connsiteY9" fmla="*/ 428964 h 428964"/>
              <a:gd name="connsiteX10" fmla="*/ 4460298 w 4983573"/>
              <a:gd name="connsiteY10" fmla="*/ 428964 h 428964"/>
              <a:gd name="connsiteX11" fmla="*/ 3986858 w 4983573"/>
              <a:gd name="connsiteY11" fmla="*/ 428964 h 428964"/>
              <a:gd name="connsiteX12" fmla="*/ 3314076 w 4983573"/>
              <a:gd name="connsiteY12" fmla="*/ 428964 h 428964"/>
              <a:gd name="connsiteX13" fmla="*/ 2790801 w 4983573"/>
              <a:gd name="connsiteY13" fmla="*/ 428964 h 428964"/>
              <a:gd name="connsiteX14" fmla="*/ 2118019 w 4983573"/>
              <a:gd name="connsiteY14" fmla="*/ 428964 h 428964"/>
              <a:gd name="connsiteX15" fmla="*/ 1395400 w 4983573"/>
              <a:gd name="connsiteY15" fmla="*/ 428964 h 428964"/>
              <a:gd name="connsiteX16" fmla="*/ 822290 w 4983573"/>
              <a:gd name="connsiteY16" fmla="*/ 428964 h 428964"/>
              <a:gd name="connsiteX17" fmla="*/ 0 w 4983573"/>
              <a:gd name="connsiteY17" fmla="*/ 428964 h 428964"/>
              <a:gd name="connsiteX18" fmla="*/ 0 w 4983573"/>
              <a:gd name="connsiteY18" fmla="*/ 0 h 428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983573" h="428964" fill="none" extrusionOk="0">
                <a:moveTo>
                  <a:pt x="0" y="0"/>
                </a:moveTo>
                <a:cubicBezTo>
                  <a:pt x="187836" y="-5070"/>
                  <a:pt x="377039" y="12972"/>
                  <a:pt x="523275" y="0"/>
                </a:cubicBezTo>
                <a:cubicBezTo>
                  <a:pt x="669511" y="-12972"/>
                  <a:pt x="1056062" y="-32089"/>
                  <a:pt x="1196058" y="0"/>
                </a:cubicBezTo>
                <a:cubicBezTo>
                  <a:pt x="1336054" y="32089"/>
                  <a:pt x="1528006" y="-20658"/>
                  <a:pt x="1769168" y="0"/>
                </a:cubicBezTo>
                <a:cubicBezTo>
                  <a:pt x="2010330" y="20658"/>
                  <a:pt x="2068616" y="4088"/>
                  <a:pt x="2292444" y="0"/>
                </a:cubicBezTo>
                <a:cubicBezTo>
                  <a:pt x="2516272" y="-4088"/>
                  <a:pt x="2692710" y="-19097"/>
                  <a:pt x="2965226" y="0"/>
                </a:cubicBezTo>
                <a:cubicBezTo>
                  <a:pt x="3237742" y="19097"/>
                  <a:pt x="3334697" y="-16409"/>
                  <a:pt x="3588173" y="0"/>
                </a:cubicBezTo>
                <a:cubicBezTo>
                  <a:pt x="3841649" y="16409"/>
                  <a:pt x="4059658" y="-18871"/>
                  <a:pt x="4211119" y="0"/>
                </a:cubicBezTo>
                <a:cubicBezTo>
                  <a:pt x="4362580" y="18871"/>
                  <a:pt x="4746630" y="-35806"/>
                  <a:pt x="4983573" y="0"/>
                </a:cubicBezTo>
                <a:cubicBezTo>
                  <a:pt x="5003668" y="91594"/>
                  <a:pt x="4967735" y="283261"/>
                  <a:pt x="4983573" y="428964"/>
                </a:cubicBezTo>
                <a:cubicBezTo>
                  <a:pt x="4829552" y="447207"/>
                  <a:pt x="4598141" y="433595"/>
                  <a:pt x="4460298" y="428964"/>
                </a:cubicBezTo>
                <a:cubicBezTo>
                  <a:pt x="4322455" y="424333"/>
                  <a:pt x="4202941" y="405991"/>
                  <a:pt x="3986858" y="428964"/>
                </a:cubicBezTo>
                <a:cubicBezTo>
                  <a:pt x="3770775" y="451937"/>
                  <a:pt x="3576963" y="398541"/>
                  <a:pt x="3314076" y="428964"/>
                </a:cubicBezTo>
                <a:cubicBezTo>
                  <a:pt x="3051189" y="459387"/>
                  <a:pt x="2912376" y="439769"/>
                  <a:pt x="2790801" y="428964"/>
                </a:cubicBezTo>
                <a:cubicBezTo>
                  <a:pt x="2669227" y="418159"/>
                  <a:pt x="2319447" y="400654"/>
                  <a:pt x="2118019" y="428964"/>
                </a:cubicBezTo>
                <a:cubicBezTo>
                  <a:pt x="1916591" y="457274"/>
                  <a:pt x="1649840" y="397403"/>
                  <a:pt x="1395400" y="428964"/>
                </a:cubicBezTo>
                <a:cubicBezTo>
                  <a:pt x="1140960" y="460525"/>
                  <a:pt x="955411" y="422450"/>
                  <a:pt x="822290" y="428964"/>
                </a:cubicBezTo>
                <a:cubicBezTo>
                  <a:pt x="689169" y="435479"/>
                  <a:pt x="205350" y="465953"/>
                  <a:pt x="0" y="428964"/>
                </a:cubicBezTo>
                <a:cubicBezTo>
                  <a:pt x="7806" y="305429"/>
                  <a:pt x="-4057" y="204405"/>
                  <a:pt x="0" y="0"/>
                </a:cubicBezTo>
                <a:close/>
              </a:path>
              <a:path w="4983573" h="428964" stroke="0" extrusionOk="0">
                <a:moveTo>
                  <a:pt x="0" y="0"/>
                </a:moveTo>
                <a:cubicBezTo>
                  <a:pt x="136052" y="-15093"/>
                  <a:pt x="386936" y="-12565"/>
                  <a:pt x="573111" y="0"/>
                </a:cubicBezTo>
                <a:cubicBezTo>
                  <a:pt x="759286" y="12565"/>
                  <a:pt x="824446" y="-21893"/>
                  <a:pt x="1046550" y="0"/>
                </a:cubicBezTo>
                <a:cubicBezTo>
                  <a:pt x="1268654" y="21893"/>
                  <a:pt x="1611275" y="-7336"/>
                  <a:pt x="1769168" y="0"/>
                </a:cubicBezTo>
                <a:cubicBezTo>
                  <a:pt x="1927061" y="7336"/>
                  <a:pt x="2087320" y="1293"/>
                  <a:pt x="2342279" y="0"/>
                </a:cubicBezTo>
                <a:cubicBezTo>
                  <a:pt x="2597238" y="-1293"/>
                  <a:pt x="2716613" y="8451"/>
                  <a:pt x="2915390" y="0"/>
                </a:cubicBezTo>
                <a:cubicBezTo>
                  <a:pt x="3114167" y="-8451"/>
                  <a:pt x="3354886" y="-23243"/>
                  <a:pt x="3638008" y="0"/>
                </a:cubicBezTo>
                <a:cubicBezTo>
                  <a:pt x="3921130" y="23243"/>
                  <a:pt x="3998036" y="-12067"/>
                  <a:pt x="4161283" y="0"/>
                </a:cubicBezTo>
                <a:cubicBezTo>
                  <a:pt x="4324530" y="12067"/>
                  <a:pt x="4749565" y="-12621"/>
                  <a:pt x="4983573" y="0"/>
                </a:cubicBezTo>
                <a:cubicBezTo>
                  <a:pt x="4997413" y="160113"/>
                  <a:pt x="4987855" y="327984"/>
                  <a:pt x="4983573" y="428964"/>
                </a:cubicBezTo>
                <a:cubicBezTo>
                  <a:pt x="4731037" y="425680"/>
                  <a:pt x="4691618" y="405087"/>
                  <a:pt x="4460298" y="428964"/>
                </a:cubicBezTo>
                <a:cubicBezTo>
                  <a:pt x="4228979" y="452841"/>
                  <a:pt x="4113332" y="442363"/>
                  <a:pt x="3837351" y="428964"/>
                </a:cubicBezTo>
                <a:cubicBezTo>
                  <a:pt x="3561370" y="415565"/>
                  <a:pt x="3489982" y="434606"/>
                  <a:pt x="3264240" y="428964"/>
                </a:cubicBezTo>
                <a:cubicBezTo>
                  <a:pt x="3038498" y="423322"/>
                  <a:pt x="2883032" y="423541"/>
                  <a:pt x="2541622" y="428964"/>
                </a:cubicBezTo>
                <a:cubicBezTo>
                  <a:pt x="2200212" y="434387"/>
                  <a:pt x="2174761" y="437395"/>
                  <a:pt x="1819004" y="428964"/>
                </a:cubicBezTo>
                <a:cubicBezTo>
                  <a:pt x="1463247" y="420533"/>
                  <a:pt x="1509145" y="413657"/>
                  <a:pt x="1295729" y="428964"/>
                </a:cubicBezTo>
                <a:cubicBezTo>
                  <a:pt x="1082314" y="444271"/>
                  <a:pt x="981203" y="443721"/>
                  <a:pt x="672782" y="428964"/>
                </a:cubicBezTo>
                <a:cubicBezTo>
                  <a:pt x="364361" y="414207"/>
                  <a:pt x="280137" y="438353"/>
                  <a:pt x="0" y="428964"/>
                </a:cubicBezTo>
                <a:cubicBezTo>
                  <a:pt x="-19258" y="251670"/>
                  <a:pt x="-21370" y="156626"/>
                  <a:pt x="0" y="0"/>
                </a:cubicBezTo>
                <a:close/>
              </a:path>
            </a:pathLst>
          </a:custGeom>
          <a:ln w="2540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0" dirty="0">
                <a:solidFill>
                  <a:schemeClr val="tx1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‘</a:t>
            </a:r>
            <a:r>
              <a:rPr lang="en-GB" b="0" dirty="0">
                <a:solidFill>
                  <a:srgbClr val="20D160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Green-eyed</a:t>
            </a:r>
            <a:r>
              <a:rPr lang="en-GB" b="0" dirty="0">
                <a:solidFill>
                  <a:schemeClr val="tx1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’ can refer to </a:t>
            </a:r>
            <a:r>
              <a:rPr lang="en-GB" b="0" dirty="0">
                <a:solidFill>
                  <a:schemeClr val="tx1"/>
                </a:solidFill>
                <a:latin typeface="EdShed" pitchFamily="2" charset="0"/>
                <a:ea typeface="Sassoon Infant 2023" panose="02000503030000020003" pitchFamily="2" charset="0"/>
              </a:rPr>
              <a:t>eye colour.</a:t>
            </a:r>
          </a:p>
        </p:txBody>
      </p:sp>
      <p:pic>
        <p:nvPicPr>
          <p:cNvPr id="25" name="Picture 24" descr="A cartoon of a cat&#10;&#10;Description automatically generated">
            <a:extLst>
              <a:ext uri="{FF2B5EF4-FFF2-40B4-BE49-F238E27FC236}">
                <a16:creationId xmlns:a16="http://schemas.microsoft.com/office/drawing/2014/main" id="{DFD03777-D0C0-EADE-FE92-2E42E9BBB6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1026" y="1971983"/>
            <a:ext cx="1082789" cy="120053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31CB8FA-D685-F871-EA9E-B81589DD35C8}"/>
              </a:ext>
            </a:extLst>
          </p:cNvPr>
          <p:cNvSpPr txBox="1"/>
          <p:nvPr/>
        </p:nvSpPr>
        <p:spPr>
          <a:xfrm>
            <a:off x="578225" y="5007175"/>
            <a:ext cx="6356863" cy="1323439"/>
          </a:xfrm>
          <a:custGeom>
            <a:avLst/>
            <a:gdLst>
              <a:gd name="connsiteX0" fmla="*/ 0 w 6356863"/>
              <a:gd name="connsiteY0" fmla="*/ 0 h 1323439"/>
              <a:gd name="connsiteX1" fmla="*/ 572118 w 6356863"/>
              <a:gd name="connsiteY1" fmla="*/ 0 h 1323439"/>
              <a:gd name="connsiteX2" fmla="*/ 1017098 w 6356863"/>
              <a:gd name="connsiteY2" fmla="*/ 0 h 1323439"/>
              <a:gd name="connsiteX3" fmla="*/ 1462078 w 6356863"/>
              <a:gd name="connsiteY3" fmla="*/ 0 h 1323439"/>
              <a:gd name="connsiteX4" fmla="*/ 2224902 w 6356863"/>
              <a:gd name="connsiteY4" fmla="*/ 0 h 1323439"/>
              <a:gd name="connsiteX5" fmla="*/ 2924157 w 6356863"/>
              <a:gd name="connsiteY5" fmla="*/ 0 h 1323439"/>
              <a:gd name="connsiteX6" fmla="*/ 3369137 w 6356863"/>
              <a:gd name="connsiteY6" fmla="*/ 0 h 1323439"/>
              <a:gd name="connsiteX7" fmla="*/ 3877686 w 6356863"/>
              <a:gd name="connsiteY7" fmla="*/ 0 h 1323439"/>
              <a:gd name="connsiteX8" fmla="*/ 4640510 w 6356863"/>
              <a:gd name="connsiteY8" fmla="*/ 0 h 1323439"/>
              <a:gd name="connsiteX9" fmla="*/ 5339765 w 6356863"/>
              <a:gd name="connsiteY9" fmla="*/ 0 h 1323439"/>
              <a:gd name="connsiteX10" fmla="*/ 6356863 w 6356863"/>
              <a:gd name="connsiteY10" fmla="*/ 0 h 1323439"/>
              <a:gd name="connsiteX11" fmla="*/ 6356863 w 6356863"/>
              <a:gd name="connsiteY11" fmla="*/ 688188 h 1323439"/>
              <a:gd name="connsiteX12" fmla="*/ 6356863 w 6356863"/>
              <a:gd name="connsiteY12" fmla="*/ 1323439 h 1323439"/>
              <a:gd name="connsiteX13" fmla="*/ 5594039 w 6356863"/>
              <a:gd name="connsiteY13" fmla="*/ 1323439 h 1323439"/>
              <a:gd name="connsiteX14" fmla="*/ 4894785 w 6356863"/>
              <a:gd name="connsiteY14" fmla="*/ 1323439 h 1323439"/>
              <a:gd name="connsiteX15" fmla="*/ 4195530 w 6356863"/>
              <a:gd name="connsiteY15" fmla="*/ 1323439 h 1323439"/>
              <a:gd name="connsiteX16" fmla="*/ 3750549 w 6356863"/>
              <a:gd name="connsiteY16" fmla="*/ 1323439 h 1323439"/>
              <a:gd name="connsiteX17" fmla="*/ 3051294 w 6356863"/>
              <a:gd name="connsiteY17" fmla="*/ 1323439 h 1323439"/>
              <a:gd name="connsiteX18" fmla="*/ 2415608 w 6356863"/>
              <a:gd name="connsiteY18" fmla="*/ 1323439 h 1323439"/>
              <a:gd name="connsiteX19" fmla="*/ 1652784 w 6356863"/>
              <a:gd name="connsiteY19" fmla="*/ 1323439 h 1323439"/>
              <a:gd name="connsiteX20" fmla="*/ 1080667 w 6356863"/>
              <a:gd name="connsiteY20" fmla="*/ 1323439 h 1323439"/>
              <a:gd name="connsiteX21" fmla="*/ 0 w 6356863"/>
              <a:gd name="connsiteY21" fmla="*/ 1323439 h 1323439"/>
              <a:gd name="connsiteX22" fmla="*/ 0 w 6356863"/>
              <a:gd name="connsiteY22" fmla="*/ 635251 h 1323439"/>
              <a:gd name="connsiteX23" fmla="*/ 0 w 6356863"/>
              <a:gd name="connsiteY23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356863" h="1323439" extrusionOk="0">
                <a:moveTo>
                  <a:pt x="0" y="0"/>
                </a:moveTo>
                <a:cubicBezTo>
                  <a:pt x="231061" y="-26458"/>
                  <a:pt x="438905" y="-17126"/>
                  <a:pt x="572118" y="0"/>
                </a:cubicBezTo>
                <a:cubicBezTo>
                  <a:pt x="705331" y="17126"/>
                  <a:pt x="881058" y="-21829"/>
                  <a:pt x="1017098" y="0"/>
                </a:cubicBezTo>
                <a:cubicBezTo>
                  <a:pt x="1153138" y="21829"/>
                  <a:pt x="1360319" y="-11440"/>
                  <a:pt x="1462078" y="0"/>
                </a:cubicBezTo>
                <a:cubicBezTo>
                  <a:pt x="1563837" y="11440"/>
                  <a:pt x="2049177" y="-745"/>
                  <a:pt x="2224902" y="0"/>
                </a:cubicBezTo>
                <a:cubicBezTo>
                  <a:pt x="2400627" y="745"/>
                  <a:pt x="2721940" y="20043"/>
                  <a:pt x="2924157" y="0"/>
                </a:cubicBezTo>
                <a:cubicBezTo>
                  <a:pt x="3126374" y="-20043"/>
                  <a:pt x="3170741" y="9767"/>
                  <a:pt x="3369137" y="0"/>
                </a:cubicBezTo>
                <a:cubicBezTo>
                  <a:pt x="3567533" y="-9767"/>
                  <a:pt x="3631881" y="13784"/>
                  <a:pt x="3877686" y="0"/>
                </a:cubicBezTo>
                <a:cubicBezTo>
                  <a:pt x="4123491" y="-13784"/>
                  <a:pt x="4383564" y="29122"/>
                  <a:pt x="4640510" y="0"/>
                </a:cubicBezTo>
                <a:cubicBezTo>
                  <a:pt x="4897456" y="-29122"/>
                  <a:pt x="5080442" y="-2933"/>
                  <a:pt x="5339765" y="0"/>
                </a:cubicBezTo>
                <a:cubicBezTo>
                  <a:pt x="5599089" y="2933"/>
                  <a:pt x="6089368" y="5274"/>
                  <a:pt x="6356863" y="0"/>
                </a:cubicBezTo>
                <a:cubicBezTo>
                  <a:pt x="6380368" y="137808"/>
                  <a:pt x="6349388" y="510797"/>
                  <a:pt x="6356863" y="688188"/>
                </a:cubicBezTo>
                <a:cubicBezTo>
                  <a:pt x="6364338" y="865579"/>
                  <a:pt x="6381991" y="1149461"/>
                  <a:pt x="6356863" y="1323439"/>
                </a:cubicBezTo>
                <a:cubicBezTo>
                  <a:pt x="6078299" y="1312311"/>
                  <a:pt x="5929177" y="1319450"/>
                  <a:pt x="5594039" y="1323439"/>
                </a:cubicBezTo>
                <a:cubicBezTo>
                  <a:pt x="5258901" y="1327428"/>
                  <a:pt x="5195701" y="1311169"/>
                  <a:pt x="4894785" y="1323439"/>
                </a:cubicBezTo>
                <a:cubicBezTo>
                  <a:pt x="4593869" y="1335709"/>
                  <a:pt x="4378042" y="1300438"/>
                  <a:pt x="4195530" y="1323439"/>
                </a:cubicBezTo>
                <a:cubicBezTo>
                  <a:pt x="4013019" y="1346440"/>
                  <a:pt x="3914496" y="1337346"/>
                  <a:pt x="3750549" y="1323439"/>
                </a:cubicBezTo>
                <a:cubicBezTo>
                  <a:pt x="3586602" y="1309532"/>
                  <a:pt x="3357262" y="1292260"/>
                  <a:pt x="3051294" y="1323439"/>
                </a:cubicBezTo>
                <a:cubicBezTo>
                  <a:pt x="2745327" y="1354618"/>
                  <a:pt x="2650660" y="1339289"/>
                  <a:pt x="2415608" y="1323439"/>
                </a:cubicBezTo>
                <a:cubicBezTo>
                  <a:pt x="2180556" y="1307589"/>
                  <a:pt x="1923563" y="1356848"/>
                  <a:pt x="1652784" y="1323439"/>
                </a:cubicBezTo>
                <a:cubicBezTo>
                  <a:pt x="1382005" y="1290030"/>
                  <a:pt x="1195757" y="1314931"/>
                  <a:pt x="1080667" y="1323439"/>
                </a:cubicBezTo>
                <a:cubicBezTo>
                  <a:pt x="965577" y="1331947"/>
                  <a:pt x="230262" y="1322924"/>
                  <a:pt x="0" y="1323439"/>
                </a:cubicBezTo>
                <a:cubicBezTo>
                  <a:pt x="32083" y="1184660"/>
                  <a:pt x="-26648" y="940099"/>
                  <a:pt x="0" y="635251"/>
                </a:cubicBezTo>
                <a:cubicBezTo>
                  <a:pt x="26648" y="330403"/>
                  <a:pt x="-23959" y="284305"/>
                  <a:pt x="0" y="0"/>
                </a:cubicBezTo>
                <a:close/>
              </a:path>
            </a:pathLst>
          </a:custGeom>
          <a:noFill/>
          <a:ln w="25400">
            <a:noFill/>
            <a:extLst>
              <a:ext uri="{C807C97D-BFC1-408E-A445-0C87EB9F89A2}">
                <ask:lineSketchStyleProps xmlns:ask="http://schemas.microsoft.com/office/drawing/2018/sketchyshapes" sd="6769095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EdShed" pitchFamily="2" charset="0"/>
                <a:ea typeface="Sassoon Infant 2023" panose="02000503030000020003" pitchFamily="2" charset="0"/>
              </a:rPr>
              <a:t>The colour green has long been associated with jealousy and envy of what others have. The term ‘green with envy’ means that you are </a:t>
            </a:r>
            <a:r>
              <a:rPr lang="en-GB" sz="2000" dirty="0">
                <a:highlight>
                  <a:srgbClr val="FFFFFF"/>
                </a:highlight>
                <a:latin typeface="EdShed" pitchFamily="2" charset="0"/>
                <a:ea typeface="Sassoon Infant 2023" panose="02000503030000020003" pitchFamily="2" charset="0"/>
              </a:rPr>
              <a:t>f</a:t>
            </a:r>
            <a:r>
              <a:rPr lang="en-GB" sz="2000" dirty="0">
                <a:effectLst/>
                <a:highlight>
                  <a:srgbClr val="FFFFFF"/>
                </a:highlight>
                <a:latin typeface="EdShed" pitchFamily="2" charset="0"/>
                <a:ea typeface="Sassoon Infant 2023" panose="02000503030000020003" pitchFamily="2" charset="0"/>
              </a:rPr>
              <a:t>ull of jealousy or envy for someone's possessions or advantages.</a:t>
            </a:r>
            <a:endParaRPr lang="en-GB" sz="2000" dirty="0">
              <a:latin typeface="EdShed" pitchFamily="2" charset="0"/>
              <a:ea typeface="Sassoon Infant 2023" panose="02000503030000020003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91B5F1-45B1-B905-920D-E7EA24672F37}"/>
              </a:ext>
            </a:extLst>
          </p:cNvPr>
          <p:cNvSpPr txBox="1"/>
          <p:nvPr/>
        </p:nvSpPr>
        <p:spPr>
          <a:xfrm>
            <a:off x="217194" y="2666791"/>
            <a:ext cx="61001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0" dirty="0">
                <a:solidFill>
                  <a:schemeClr val="tx1"/>
                </a:solidFill>
                <a:latin typeface="EdShed" pitchFamily="2" charset="0"/>
                <a:ea typeface="Sassoon Infant 2023" panose="02000503030000020003" pitchFamily="2" charset="0"/>
              </a:rPr>
              <a:t>“Have you met by beautiful, </a:t>
            </a:r>
            <a:r>
              <a:rPr lang="en-GB" sz="2000" b="0" dirty="0">
                <a:solidFill>
                  <a:srgbClr val="20D160"/>
                </a:solidFill>
                <a:latin typeface="EdShed" pitchFamily="2" charset="0"/>
                <a:ea typeface="Sassoon Infant 2023" panose="02000503030000020003" pitchFamily="2" charset="0"/>
              </a:rPr>
              <a:t>green-eyed</a:t>
            </a:r>
            <a:r>
              <a:rPr lang="en-GB" sz="2000" b="0" dirty="0">
                <a:solidFill>
                  <a:schemeClr val="tx1"/>
                </a:solidFill>
                <a:latin typeface="EdShed" pitchFamily="2" charset="0"/>
                <a:ea typeface="Sassoon Infant 2023" panose="02000503030000020003" pitchFamily="2" charset="0"/>
              </a:rPr>
              <a:t> cat?” </a:t>
            </a:r>
          </a:p>
        </p:txBody>
      </p:sp>
    </p:spTree>
    <p:extLst>
      <p:ext uri="{BB962C8B-B14F-4D97-AF65-F5344CB8AC3E}">
        <p14:creationId xmlns:p14="http://schemas.microsoft.com/office/powerpoint/2010/main" val="237198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3" grpId="0"/>
      <p:bldP spid="21" grpId="0"/>
      <p:bldP spid="32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>
            <a:extLst>
              <a:ext uri="{FF2B5EF4-FFF2-40B4-BE49-F238E27FC236}">
                <a16:creationId xmlns:a16="http://schemas.microsoft.com/office/drawing/2014/main" id="{C34B598E-B7D9-6D47-ACAE-3BFA3B2EC98B}"/>
              </a:ext>
            </a:extLst>
          </p:cNvPr>
          <p:cNvSpPr txBox="1"/>
          <p:nvPr/>
        </p:nvSpPr>
        <p:spPr>
          <a:xfrm>
            <a:off x="1868072" y="5300540"/>
            <a:ext cx="8455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3760"/>
                </a:solidFill>
                <a:latin typeface="EdShed" pitchFamily="2" charset="0"/>
              </a:rPr>
              <a:t>Possible Answers: </a:t>
            </a:r>
            <a:r>
              <a:rPr lang="en-GB" sz="2000" dirty="0">
                <a:solidFill>
                  <a:srgbClr val="FF3760"/>
                </a:solidFill>
                <a:latin typeface="EdShed" pitchFamily="2" charset="0"/>
              </a:rPr>
              <a:t>know, knows, knowing, known, knowledge, knowledgeable, unknown, unknowing, unknowledgeable, acknowledge, acknowledgement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DF4590-2343-91BB-7964-8D4F5BC9B36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4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685C90-48A7-1C36-0C04-DE3CCF90CB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Morphology Matrix</a:t>
            </a:r>
          </a:p>
          <a:p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86CF90B-04DA-7D4C-8E32-B0094EF6C3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How many new words can you make?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23A6FD9-9C31-9542-BF28-CFE5B9B92BB0}"/>
              </a:ext>
            </a:extLst>
          </p:cNvPr>
          <p:cNvSpPr/>
          <p:nvPr/>
        </p:nvSpPr>
        <p:spPr>
          <a:xfrm>
            <a:off x="2650307" y="2176548"/>
            <a:ext cx="1801290" cy="2852842"/>
          </a:xfrm>
          <a:prstGeom prst="rect">
            <a:avLst/>
          </a:prstGeom>
          <a:noFill/>
          <a:ln w="57150">
            <a:solidFill>
              <a:srgbClr val="219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BB644F8-A2A0-6048-9BE2-DABD053822CB}"/>
              </a:ext>
            </a:extLst>
          </p:cNvPr>
          <p:cNvSpPr/>
          <p:nvPr/>
        </p:nvSpPr>
        <p:spPr>
          <a:xfrm>
            <a:off x="4583935" y="2176548"/>
            <a:ext cx="2975675" cy="2852842"/>
          </a:xfrm>
          <a:prstGeom prst="rect">
            <a:avLst/>
          </a:prstGeom>
          <a:noFill/>
          <a:ln w="57150">
            <a:solidFill>
              <a:srgbClr val="25D1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8DC783-F863-AB4E-A643-85B755419D8A}"/>
              </a:ext>
            </a:extLst>
          </p:cNvPr>
          <p:cNvSpPr txBox="1"/>
          <p:nvPr/>
        </p:nvSpPr>
        <p:spPr>
          <a:xfrm>
            <a:off x="4610913" y="2899391"/>
            <a:ext cx="29701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latin typeface="EdShed" pitchFamily="2" charset="0"/>
              </a:rPr>
              <a:t>know</a:t>
            </a:r>
            <a:endParaRPr lang="en-GB" sz="2000" dirty="0">
              <a:latin typeface="EdShed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AA82942-A476-8B44-8103-8F9B6E921F4E}"/>
              </a:ext>
            </a:extLst>
          </p:cNvPr>
          <p:cNvSpPr/>
          <p:nvPr/>
        </p:nvSpPr>
        <p:spPr>
          <a:xfrm>
            <a:off x="7694364" y="2176548"/>
            <a:ext cx="1932332" cy="2852842"/>
          </a:xfrm>
          <a:prstGeom prst="rect">
            <a:avLst/>
          </a:prstGeom>
          <a:noFill/>
          <a:ln w="57150">
            <a:solidFill>
              <a:srgbClr val="795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7DEC11B-0F19-8144-8F1C-3363307187E8}"/>
              </a:ext>
            </a:extLst>
          </p:cNvPr>
          <p:cNvCxnSpPr>
            <a:cxnSpLocks/>
            <a:stCxn id="34" idx="2"/>
          </p:cNvCxnSpPr>
          <p:nvPr/>
        </p:nvCxnSpPr>
        <p:spPr>
          <a:xfrm flipV="1">
            <a:off x="8660530" y="3614323"/>
            <a:ext cx="0" cy="1415067"/>
          </a:xfrm>
          <a:prstGeom prst="line">
            <a:avLst/>
          </a:prstGeom>
          <a:ln w="50800">
            <a:solidFill>
              <a:srgbClr val="795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ED5C196-933E-3C4C-8C50-E1CB05E283BA}"/>
              </a:ext>
            </a:extLst>
          </p:cNvPr>
          <p:cNvSpPr txBox="1"/>
          <p:nvPr/>
        </p:nvSpPr>
        <p:spPr>
          <a:xfrm>
            <a:off x="7750366" y="4095464"/>
            <a:ext cx="8907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EdShed" pitchFamily="2" charset="0"/>
              </a:rPr>
              <a:t>ledge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D06C6A1-DE9C-1641-85AA-E301AD8BF7E3}"/>
              </a:ext>
            </a:extLst>
          </p:cNvPr>
          <p:cNvSpPr txBox="1"/>
          <p:nvPr/>
        </p:nvSpPr>
        <p:spPr>
          <a:xfrm>
            <a:off x="8757632" y="3875877"/>
            <a:ext cx="8079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EdShed" pitchFamily="2" charset="0"/>
              </a:rPr>
              <a:t>able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62D5FB4-42E5-1E41-A325-282CFD40E2E1}"/>
              </a:ext>
            </a:extLst>
          </p:cNvPr>
          <p:cNvSpPr txBox="1"/>
          <p:nvPr/>
        </p:nvSpPr>
        <p:spPr>
          <a:xfrm>
            <a:off x="4610913" y="3808425"/>
            <a:ext cx="29701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EdShed" pitchFamily="2" charset="0"/>
              </a:rPr>
              <a:t>(to have information </a:t>
            </a:r>
            <a:br>
              <a:rPr lang="en-GB" sz="1600" dirty="0">
                <a:latin typeface="EdShed" pitchFamily="2" charset="0"/>
              </a:rPr>
            </a:br>
            <a:r>
              <a:rPr lang="en-GB" sz="1600" dirty="0">
                <a:latin typeface="EdShed" pitchFamily="2" charset="0"/>
              </a:rPr>
              <a:t>in your mind)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9952B0D-94F8-AE43-A7F8-3B8C09CE4B63}"/>
              </a:ext>
            </a:extLst>
          </p:cNvPr>
          <p:cNvCxnSpPr>
            <a:cxnSpLocks/>
          </p:cNvCxnSpPr>
          <p:nvPr/>
        </p:nvCxnSpPr>
        <p:spPr>
          <a:xfrm>
            <a:off x="7692508" y="3601567"/>
            <a:ext cx="1934188" cy="0"/>
          </a:xfrm>
          <a:prstGeom prst="line">
            <a:avLst/>
          </a:prstGeom>
          <a:ln w="50800">
            <a:solidFill>
              <a:srgbClr val="795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2700A26-E349-C545-8B6D-599D5AD44848}"/>
              </a:ext>
            </a:extLst>
          </p:cNvPr>
          <p:cNvSpPr txBox="1"/>
          <p:nvPr/>
        </p:nvSpPr>
        <p:spPr>
          <a:xfrm>
            <a:off x="7787501" y="2295271"/>
            <a:ext cx="17442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EdShed" pitchFamily="2" charset="0"/>
              </a:rPr>
              <a:t>s</a:t>
            </a:r>
          </a:p>
          <a:p>
            <a:pPr algn="ctr"/>
            <a:r>
              <a:rPr lang="en-GB" sz="2400" dirty="0" err="1">
                <a:latin typeface="EdShed" pitchFamily="2" charset="0"/>
              </a:rPr>
              <a:t>ing</a:t>
            </a:r>
            <a:endParaRPr lang="en-GB" sz="2400" dirty="0">
              <a:latin typeface="EdShed" pitchFamily="2" charset="0"/>
            </a:endParaRPr>
          </a:p>
          <a:p>
            <a:pPr algn="ctr"/>
            <a:r>
              <a:rPr lang="en-GB" sz="2400" dirty="0">
                <a:solidFill>
                  <a:schemeClr val="tx1"/>
                </a:solidFill>
                <a:latin typeface="EdShed" pitchFamily="2" charset="0"/>
              </a:rPr>
              <a:t>n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1C1495A-B924-2C40-83AD-176BE77CD7C0}"/>
              </a:ext>
            </a:extLst>
          </p:cNvPr>
          <p:cNvSpPr/>
          <p:nvPr/>
        </p:nvSpPr>
        <p:spPr>
          <a:xfrm>
            <a:off x="2740134" y="2493571"/>
            <a:ext cx="16033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EdShed" pitchFamily="2" charset="0"/>
              </a:rPr>
              <a:t>un</a:t>
            </a:r>
            <a:endParaRPr lang="en-GB" sz="2000" dirty="0">
              <a:latin typeface="EdShed" pitchFamily="2" charset="0"/>
            </a:endParaRPr>
          </a:p>
          <a:p>
            <a:pPr algn="ctr"/>
            <a:r>
              <a:rPr lang="en-GB" sz="1600" dirty="0">
                <a:latin typeface="EdShed" pitchFamily="2" charset="0"/>
              </a:rPr>
              <a:t>(not)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2A16AF8-7648-7748-9F0D-D58387F74759}"/>
              </a:ext>
            </a:extLst>
          </p:cNvPr>
          <p:cNvSpPr/>
          <p:nvPr/>
        </p:nvSpPr>
        <p:spPr>
          <a:xfrm>
            <a:off x="2749295" y="3601567"/>
            <a:ext cx="16033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EdShed" pitchFamily="2" charset="0"/>
              </a:rPr>
              <a:t>ac</a:t>
            </a:r>
            <a:endParaRPr lang="en-GB" sz="2000" dirty="0">
              <a:latin typeface="EdShed" pitchFamily="2" charset="0"/>
            </a:endParaRPr>
          </a:p>
          <a:p>
            <a:pPr algn="ctr"/>
            <a:r>
              <a:rPr lang="en-GB" sz="1600" dirty="0">
                <a:latin typeface="EdShed" pitchFamily="2" charset="0"/>
              </a:rPr>
              <a:t>(towards/in addition)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EA4000A-3780-924F-B772-EE92BB225C55}"/>
              </a:ext>
            </a:extLst>
          </p:cNvPr>
          <p:cNvSpPr txBox="1"/>
          <p:nvPr/>
        </p:nvSpPr>
        <p:spPr>
          <a:xfrm>
            <a:off x="8733941" y="4332279"/>
            <a:ext cx="8552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 err="1">
                <a:solidFill>
                  <a:schemeClr val="tx1"/>
                </a:solidFill>
                <a:latin typeface="EdShed" pitchFamily="2" charset="0"/>
              </a:rPr>
              <a:t>ment</a:t>
            </a:r>
            <a:endParaRPr lang="en-GB" sz="240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60B908C-A443-E44F-A98E-5DC50DC93417}"/>
              </a:ext>
            </a:extLst>
          </p:cNvPr>
          <p:cNvSpPr txBox="1"/>
          <p:nvPr/>
        </p:nvSpPr>
        <p:spPr>
          <a:xfrm>
            <a:off x="731914" y="6105180"/>
            <a:ext cx="86824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3372DC"/>
                </a:solidFill>
                <a:latin typeface="EdShed" pitchFamily="2" charset="0"/>
              </a:rPr>
              <a:t>Can you make a word that describes someone who knows a lot?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A818E74-BADA-BF46-AEC8-BD8AD82005F5}"/>
              </a:ext>
            </a:extLst>
          </p:cNvPr>
          <p:cNvSpPr txBox="1"/>
          <p:nvPr/>
        </p:nvSpPr>
        <p:spPr>
          <a:xfrm>
            <a:off x="8719319" y="6105180"/>
            <a:ext cx="1739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FF3760"/>
                </a:solidFill>
                <a:latin typeface="EdShed" pitchFamily="2" charset="0"/>
              </a:rPr>
              <a:t>knowledgeable</a:t>
            </a:r>
            <a:endParaRPr lang="en-GB" sz="2000" dirty="0">
              <a:solidFill>
                <a:srgbClr val="FF37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738B11-398D-6D8F-9DE6-9B9552A7206E}"/>
              </a:ext>
            </a:extLst>
          </p:cNvPr>
          <p:cNvSpPr txBox="1"/>
          <p:nvPr/>
        </p:nvSpPr>
        <p:spPr>
          <a:xfrm>
            <a:off x="3168955" y="1798727"/>
            <a:ext cx="763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219CEE"/>
                </a:solidFill>
                <a:latin typeface="EdShed" pitchFamily="2" charset="0"/>
              </a:rPr>
              <a:t>Prefix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1F3585-5871-9B02-5941-7433859B48E4}"/>
              </a:ext>
            </a:extLst>
          </p:cNvPr>
          <p:cNvSpPr txBox="1"/>
          <p:nvPr/>
        </p:nvSpPr>
        <p:spPr>
          <a:xfrm>
            <a:off x="8266064" y="1798727"/>
            <a:ext cx="78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7956D6"/>
                </a:solidFill>
                <a:latin typeface="EdShed" pitchFamily="2" charset="0"/>
              </a:rPr>
              <a:t>Suffix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2311B7-6EBC-F2DB-F836-FDEB4A33013A}"/>
              </a:ext>
            </a:extLst>
          </p:cNvPr>
          <p:cNvSpPr txBox="1"/>
          <p:nvPr/>
        </p:nvSpPr>
        <p:spPr>
          <a:xfrm>
            <a:off x="5435860" y="1803803"/>
            <a:ext cx="127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25D160"/>
                </a:solidFill>
                <a:latin typeface="EdShed" pitchFamily="2" charset="0"/>
              </a:rPr>
              <a:t>Base Word</a:t>
            </a:r>
          </a:p>
        </p:txBody>
      </p:sp>
    </p:spTree>
    <p:extLst>
      <p:ext uri="{BB962C8B-B14F-4D97-AF65-F5344CB8AC3E}">
        <p14:creationId xmlns:p14="http://schemas.microsoft.com/office/powerpoint/2010/main" val="183692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50380F-EE8C-ADAC-A8E1-4DC34C9A790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5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4DB1D9-ECFD-884B-DC7B-DD381AE812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000" dirty="0">
                <a:latin typeface="EdShed" pitchFamily="2" charset="0"/>
              </a:rPr>
              <a:t>Hyphens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7018E-8AF1-C743-4EF6-FF19139BF9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What is a hyphen and how can they help?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E88F42-AEE0-BB73-CC8F-0CA023E3EB59}"/>
              </a:ext>
            </a:extLst>
          </p:cNvPr>
          <p:cNvSpPr txBox="1"/>
          <p:nvPr/>
        </p:nvSpPr>
        <p:spPr>
          <a:xfrm>
            <a:off x="1619904" y="1820044"/>
            <a:ext cx="8952188" cy="654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331"/>
              <a:buNone/>
            </a:pPr>
            <a:r>
              <a:rPr lang="en-GB" sz="2000" dirty="0">
                <a:latin typeface="EdShed" pitchFamily="2" charset="0"/>
                <a:ea typeface="Sassoon Infant 2023" panose="02000503030000020003" pitchFamily="2" charset="0"/>
              </a:rPr>
              <a:t>Hyphens can be used to join two words to make a compound adjective.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331"/>
              <a:buNone/>
            </a:pPr>
            <a:r>
              <a:rPr lang="en-GB" sz="2000" dirty="0">
                <a:latin typeface="EdShed" pitchFamily="2" charset="0"/>
                <a:ea typeface="Sassoon Infant 2023" panose="02000503030000020003" pitchFamily="2" charset="0"/>
              </a:rPr>
              <a:t>They can help to make our writing clearer.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7AD778-52C3-FA04-F8E9-6153FC09E9DF}"/>
              </a:ext>
            </a:extLst>
          </p:cNvPr>
          <p:cNvSpPr txBox="1"/>
          <p:nvPr/>
        </p:nvSpPr>
        <p:spPr>
          <a:xfrm>
            <a:off x="1278221" y="2570365"/>
            <a:ext cx="9635553" cy="37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331"/>
              <a:buNone/>
            </a:pPr>
            <a:r>
              <a:rPr lang="en-GB" sz="2000" b="1" dirty="0">
                <a:solidFill>
                  <a:srgbClr val="3372DC"/>
                </a:solidFill>
                <a:latin typeface="EdShed" pitchFamily="2" charset="0"/>
                <a:ea typeface="Sassoon Infant 2023" panose="02000503030000020003" pitchFamily="2" charset="0"/>
              </a:rPr>
              <a:t>How does a hyphen change the meanings of these two sentences?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38F5DD-FBD8-EF36-71BA-830E48E47D30}"/>
              </a:ext>
            </a:extLst>
          </p:cNvPr>
          <p:cNvSpPr txBox="1"/>
          <p:nvPr/>
        </p:nvSpPr>
        <p:spPr>
          <a:xfrm>
            <a:off x="1869954" y="3043687"/>
            <a:ext cx="3178898" cy="654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331"/>
              <a:buNone/>
            </a:pPr>
            <a:r>
              <a:rPr lang="en-GB" sz="2000" dirty="0">
                <a:latin typeface="EdShed" pitchFamily="2" charset="0"/>
                <a:ea typeface="Sassoon Infant 2023" panose="02000503030000020003" pitchFamily="2" charset="0"/>
              </a:rPr>
              <a:t>James gave his little-used toys to his younger brother.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393D8D-C4A7-BF2E-FE71-01FBBA49A3C7}"/>
              </a:ext>
            </a:extLst>
          </p:cNvPr>
          <p:cNvSpPr txBox="1"/>
          <p:nvPr/>
        </p:nvSpPr>
        <p:spPr>
          <a:xfrm>
            <a:off x="7127786" y="3037992"/>
            <a:ext cx="3178898" cy="654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331"/>
              <a:buNone/>
            </a:pPr>
            <a:r>
              <a:rPr lang="en-GB" sz="2000" dirty="0">
                <a:latin typeface="EdShed" pitchFamily="2" charset="0"/>
                <a:ea typeface="Sassoon Infant 2023" panose="02000503030000020003" pitchFamily="2" charset="0"/>
              </a:rPr>
              <a:t>James gave his little, used toys to his younger brother.</a:t>
            </a:r>
          </a:p>
        </p:txBody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B6383237-7333-AB08-5ADF-1F1C95B58BD2}"/>
              </a:ext>
            </a:extLst>
          </p:cNvPr>
          <p:cNvSpPr txBox="1"/>
          <p:nvPr/>
        </p:nvSpPr>
        <p:spPr>
          <a:xfrm>
            <a:off x="1645584" y="3794007"/>
            <a:ext cx="3627638" cy="847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331"/>
              <a:buNone/>
            </a:pPr>
            <a:r>
              <a:rPr lang="en-GB" dirty="0">
                <a:solidFill>
                  <a:srgbClr val="FF3760"/>
                </a:solidFill>
                <a:latin typeface="EdShed" pitchFamily="2" charset="0"/>
                <a:ea typeface="Sassoon Infant 2023" panose="02000503030000020003" pitchFamily="2" charset="0"/>
              </a:rPr>
              <a:t>Here, James is giving his brother some toys that have not been used very much. They have had little use. </a:t>
            </a:r>
          </a:p>
        </p:txBody>
      </p:sp>
      <p:sp>
        <p:nvSpPr>
          <p:cNvPr id="1025" name="TextBox 1024">
            <a:extLst>
              <a:ext uri="{FF2B5EF4-FFF2-40B4-BE49-F238E27FC236}">
                <a16:creationId xmlns:a16="http://schemas.microsoft.com/office/drawing/2014/main" id="{96AFCB05-339D-EC8B-83DA-0E39034890EE}"/>
              </a:ext>
            </a:extLst>
          </p:cNvPr>
          <p:cNvSpPr txBox="1"/>
          <p:nvPr/>
        </p:nvSpPr>
        <p:spPr>
          <a:xfrm>
            <a:off x="7428700" y="3794007"/>
            <a:ext cx="2577069" cy="847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331"/>
              <a:buNone/>
            </a:pPr>
            <a:r>
              <a:rPr lang="en-GB" dirty="0">
                <a:solidFill>
                  <a:srgbClr val="FF3760"/>
                </a:solidFill>
                <a:latin typeface="EdShed" pitchFamily="2" charset="0"/>
                <a:ea typeface="Sassoon Infant 2023" panose="02000503030000020003" pitchFamily="2" charset="0"/>
              </a:rPr>
              <a:t>Here, James is only giving his brother small toys that have been used.</a:t>
            </a:r>
          </a:p>
        </p:txBody>
      </p:sp>
      <p:pic>
        <p:nvPicPr>
          <p:cNvPr id="1027" name="Picture 1026">
            <a:extLst>
              <a:ext uri="{FF2B5EF4-FFF2-40B4-BE49-F238E27FC236}">
                <a16:creationId xmlns:a16="http://schemas.microsoft.com/office/drawing/2014/main" id="{F694E5D7-2E07-15D6-7D6F-D02697C52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954" y="4607353"/>
            <a:ext cx="3136900" cy="1917700"/>
          </a:xfrm>
          <a:prstGeom prst="rect">
            <a:avLst/>
          </a:prstGeom>
        </p:spPr>
      </p:pic>
      <p:pic>
        <p:nvPicPr>
          <p:cNvPr id="1028" name="Picture 1027">
            <a:extLst>
              <a:ext uri="{FF2B5EF4-FFF2-40B4-BE49-F238E27FC236}">
                <a16:creationId xmlns:a16="http://schemas.microsoft.com/office/drawing/2014/main" id="{A81BA334-E9CE-BB0B-78A2-538CE6DF2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105" y="4620053"/>
            <a:ext cx="4343400" cy="18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89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24" grpId="0"/>
      <p:bldP spid="10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25E7F3-DA1A-C8B1-1460-D7D983B069F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6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AE4CF4-F1AD-2F02-049D-80EFE342AC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  <a:ea typeface="Sassoon Infant 2023" panose="02000503030000020003" pitchFamily="2" charset="0"/>
              </a:rPr>
              <a:t>Word Meanings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10F5B7-880B-0C78-5290-F8B6A069E28B}"/>
              </a:ext>
            </a:extLst>
          </p:cNvPr>
          <p:cNvSpPr txBox="1">
            <a:spLocks/>
          </p:cNvSpPr>
          <p:nvPr/>
        </p:nvSpPr>
        <p:spPr>
          <a:xfrm>
            <a:off x="4180065" y="2821371"/>
            <a:ext cx="1906291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800" b="0" dirty="0">
                <a:solidFill>
                  <a:schemeClr val="tx1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man-eating</a:t>
            </a:r>
            <a:endParaRPr lang="en-US" sz="28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1CA2539C-F469-832B-FCAD-9D25E80954E7}"/>
              </a:ext>
            </a:extLst>
          </p:cNvPr>
          <p:cNvSpPr txBox="1">
            <a:spLocks/>
          </p:cNvSpPr>
          <p:nvPr/>
        </p:nvSpPr>
        <p:spPr>
          <a:xfrm>
            <a:off x="4465463" y="3601836"/>
            <a:ext cx="1620893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800" b="0" dirty="0">
                <a:solidFill>
                  <a:schemeClr val="tx1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little-used</a:t>
            </a:r>
            <a:endParaRPr lang="en-US" sz="28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241538A0-DCA5-3BB0-9D79-7BBD5133D3B0}"/>
              </a:ext>
            </a:extLst>
          </p:cNvPr>
          <p:cNvSpPr txBox="1">
            <a:spLocks/>
          </p:cNvSpPr>
          <p:nvPr/>
        </p:nvSpPr>
        <p:spPr>
          <a:xfrm>
            <a:off x="3903643" y="5943229"/>
            <a:ext cx="2182713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800" b="0" dirty="0">
                <a:solidFill>
                  <a:schemeClr val="tx1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old-fashioned</a:t>
            </a:r>
            <a:endParaRPr lang="en-US" sz="28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A2695CE8-36F7-C138-526F-31EDD43735D2}"/>
              </a:ext>
            </a:extLst>
          </p:cNvPr>
          <p:cNvSpPr txBox="1">
            <a:spLocks/>
          </p:cNvSpPr>
          <p:nvPr/>
        </p:nvSpPr>
        <p:spPr>
          <a:xfrm>
            <a:off x="4651860" y="4382301"/>
            <a:ext cx="1434496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800" b="0" dirty="0">
                <a:solidFill>
                  <a:schemeClr val="tx1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in-depth</a:t>
            </a:r>
            <a:endParaRPr lang="en-US" sz="28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5985B581-8832-253E-82DC-F2DC85FC79F9}"/>
              </a:ext>
            </a:extLst>
          </p:cNvPr>
          <p:cNvSpPr txBox="1">
            <a:spLocks/>
          </p:cNvSpPr>
          <p:nvPr/>
        </p:nvSpPr>
        <p:spPr>
          <a:xfrm>
            <a:off x="3994757" y="5162766"/>
            <a:ext cx="2091599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800" b="0" dirty="0">
                <a:solidFill>
                  <a:schemeClr val="tx1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cold-hearted</a:t>
            </a:r>
            <a:endParaRPr lang="en-US" sz="28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010A40F-9337-A373-F4A9-C28AA143E187}"/>
              </a:ext>
            </a:extLst>
          </p:cNvPr>
          <p:cNvSpPr txBox="1"/>
          <p:nvPr/>
        </p:nvSpPr>
        <p:spPr>
          <a:xfrm>
            <a:off x="996879" y="1810661"/>
            <a:ext cx="101982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EdShed" pitchFamily="2" charset="0"/>
                <a:ea typeface="Sassoon Infant 2023" panose="02000503030000020003" pitchFamily="2" charset="0"/>
              </a:rPr>
              <a:t>We have just seen how hyphens can be used to join two words to make a compound adjective.</a:t>
            </a:r>
          </a:p>
          <a:p>
            <a:pPr algn="ctr"/>
            <a:r>
              <a:rPr lang="en-GB" sz="2000" dirty="0">
                <a:effectLst/>
                <a:highlight>
                  <a:srgbClr val="FFFFFF"/>
                </a:highlight>
                <a:latin typeface="EdShed" pitchFamily="2" charset="0"/>
                <a:ea typeface="Sassoon Infant 2023" panose="02000503030000020003" pitchFamily="2" charset="0"/>
              </a:rPr>
              <a:t>The individual words aren’t necessarily adjectives, but they collectively function as an adjective.</a:t>
            </a:r>
            <a:endParaRPr lang="en-GB" sz="2000" dirty="0">
              <a:latin typeface="EdShed" pitchFamily="2" charset="0"/>
              <a:ea typeface="Sassoon Infant 2023" panose="02000503030000020003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7DA93A7-428E-7178-AB76-9928A44F90CA}"/>
              </a:ext>
            </a:extLst>
          </p:cNvPr>
          <p:cNvGrpSpPr/>
          <p:nvPr/>
        </p:nvGrpSpPr>
        <p:grpSpPr>
          <a:xfrm>
            <a:off x="412800" y="2712280"/>
            <a:ext cx="2428721" cy="3482033"/>
            <a:chOff x="1206617" y="2122884"/>
            <a:chExt cx="2428721" cy="3482033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59A73FB7-2409-ED03-2FB3-CB5305644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2425" b="2425"/>
            <a:stretch/>
          </p:blipFill>
          <p:spPr>
            <a:xfrm rot="20833605">
              <a:off x="1206617" y="4432338"/>
              <a:ext cx="1176053" cy="1172579"/>
            </a:xfrm>
            <a:prstGeom prst="ellipse">
              <a:avLst/>
            </a:prstGeom>
          </p:spPr>
        </p:pic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DA79855-59FD-87E4-FBB8-E9DB270961D6}"/>
                </a:ext>
              </a:extLst>
            </p:cNvPr>
            <p:cNvGrpSpPr/>
            <p:nvPr/>
          </p:nvGrpSpPr>
          <p:grpSpPr>
            <a:xfrm>
              <a:off x="1411510" y="2122884"/>
              <a:ext cx="2223828" cy="1951277"/>
              <a:chOff x="1411510" y="2122884"/>
              <a:chExt cx="2223828" cy="1951277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49DCA3D-616D-0757-94B6-C3266709D867}"/>
                  </a:ext>
                </a:extLst>
              </p:cNvPr>
              <p:cNvSpPr txBox="1"/>
              <p:nvPr/>
            </p:nvSpPr>
            <p:spPr>
              <a:xfrm>
                <a:off x="1527905" y="2291175"/>
                <a:ext cx="2010452" cy="16312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00000"/>
                    </a:solidFill>
                    <a:effectLst/>
                    <a:latin typeface="EdShed" pitchFamily="2" charset="0"/>
                    <a:ea typeface="Sassoon Infant 2023" panose="02000503030000020003" pitchFamily="2" charset="0"/>
                    <a:cs typeface="Times New Roman" panose="02020603050405020304" pitchFamily="18" charset="0"/>
                  </a:rPr>
                  <a:t>These compound adjectives can appear before the noun they are modifying.</a:t>
                </a:r>
                <a:endParaRPr lang="en-US" sz="2000" dirty="0">
                  <a:latin typeface="EdShed" pitchFamily="2" charset="0"/>
                </a:endParaRPr>
              </a:p>
            </p:txBody>
          </p:sp>
          <p:sp>
            <p:nvSpPr>
              <p:cNvPr id="49" name="Rounded Rectangular Callout 48">
                <a:extLst>
                  <a:ext uri="{FF2B5EF4-FFF2-40B4-BE49-F238E27FC236}">
                    <a16:creationId xmlns:a16="http://schemas.microsoft.com/office/drawing/2014/main" id="{D9A5E393-FB32-D354-DC63-9A8A51557C4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11510" y="2122884"/>
                <a:ext cx="2223828" cy="1951277"/>
              </a:xfrm>
              <a:prstGeom prst="wedgeRoundRectCallout">
                <a:avLst>
                  <a:gd name="adj1" fmla="val -16687"/>
                  <a:gd name="adj2" fmla="val 67404"/>
                  <a:gd name="adj3" fmla="val 16667"/>
                </a:avLst>
              </a:prstGeom>
              <a:noFill/>
              <a:ln w="38100">
                <a:solidFill>
                  <a:srgbClr val="20D1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50" name="Text Placeholder 1">
            <a:extLst>
              <a:ext uri="{FF2B5EF4-FFF2-40B4-BE49-F238E27FC236}">
                <a16:creationId xmlns:a16="http://schemas.microsoft.com/office/drawing/2014/main" id="{6C95AD1C-7239-4D22-4A2F-515DB34F2EAE}"/>
              </a:ext>
            </a:extLst>
          </p:cNvPr>
          <p:cNvSpPr txBox="1">
            <a:spLocks/>
          </p:cNvSpPr>
          <p:nvPr/>
        </p:nvSpPr>
        <p:spPr>
          <a:xfrm>
            <a:off x="6126488" y="3596064"/>
            <a:ext cx="805285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0" dirty="0">
                <a:solidFill>
                  <a:srgbClr val="FF3760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toys</a:t>
            </a:r>
            <a:endParaRPr lang="en-US" sz="2800" b="0" dirty="0">
              <a:solidFill>
                <a:srgbClr val="FF3760"/>
              </a:solidFill>
              <a:latin typeface="EdShed" pitchFamily="2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19ADB65-5EB1-2E1F-2416-C5BFFCD8507A}"/>
              </a:ext>
            </a:extLst>
          </p:cNvPr>
          <p:cNvGrpSpPr/>
          <p:nvPr/>
        </p:nvGrpSpPr>
        <p:grpSpPr>
          <a:xfrm>
            <a:off x="1838573" y="4857290"/>
            <a:ext cx="1564522" cy="1474582"/>
            <a:chOff x="1821157" y="5765809"/>
            <a:chExt cx="1564522" cy="1474582"/>
          </a:xfrm>
        </p:grpSpPr>
        <p:sp>
          <p:nvSpPr>
            <p:cNvPr id="51" name="Rounded Rectangular Callout 50">
              <a:extLst>
                <a:ext uri="{FF2B5EF4-FFF2-40B4-BE49-F238E27FC236}">
                  <a16:creationId xmlns:a16="http://schemas.microsoft.com/office/drawing/2014/main" id="{7DFBB279-9B24-1304-E279-AF241EC3A1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1157" y="5765809"/>
              <a:ext cx="1564522" cy="1474582"/>
            </a:xfrm>
            <a:prstGeom prst="wedgeRoundRectCallout">
              <a:avLst>
                <a:gd name="adj1" fmla="val -61706"/>
                <a:gd name="adj2" fmla="val -8299"/>
                <a:gd name="adj3" fmla="val 16667"/>
              </a:avLst>
            </a:prstGeom>
            <a:noFill/>
            <a:ln w="38100">
              <a:solidFill>
                <a:srgbClr val="20D1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A5E973C-2F0E-5659-605D-704CD84288F4}"/>
                </a:ext>
              </a:extLst>
            </p:cNvPr>
            <p:cNvSpPr txBox="1"/>
            <p:nvPr/>
          </p:nvSpPr>
          <p:spPr>
            <a:xfrm>
              <a:off x="1837614" y="5836464"/>
              <a:ext cx="1531565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000000"/>
                  </a:solidFill>
                  <a:effectLst/>
                  <a:latin typeface="EdShed" pitchFamily="2" charset="0"/>
                  <a:ea typeface="Sassoon Infant 2023" panose="02000503030000020003" pitchFamily="2" charset="0"/>
                  <a:cs typeface="Times New Roman" panose="02020603050405020304" pitchFamily="18" charset="0"/>
                </a:rPr>
                <a:t>Which nouns could they be describing?</a:t>
              </a:r>
              <a:endParaRPr lang="en-US" sz="2000" dirty="0">
                <a:latin typeface="EdShed" pitchFamily="2" charset="0"/>
              </a:endParaRPr>
            </a:p>
          </p:txBody>
        </p:sp>
      </p:grpSp>
      <p:sp>
        <p:nvSpPr>
          <p:cNvPr id="54" name="Text Placeholder 1">
            <a:extLst>
              <a:ext uri="{FF2B5EF4-FFF2-40B4-BE49-F238E27FC236}">
                <a16:creationId xmlns:a16="http://schemas.microsoft.com/office/drawing/2014/main" id="{2B6634DF-3FAD-08DD-AB76-7FA1EC728E0F}"/>
              </a:ext>
            </a:extLst>
          </p:cNvPr>
          <p:cNvSpPr txBox="1">
            <a:spLocks/>
          </p:cNvSpPr>
          <p:nvPr/>
        </p:nvSpPr>
        <p:spPr>
          <a:xfrm>
            <a:off x="6126488" y="2813676"/>
            <a:ext cx="999825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0" dirty="0">
                <a:solidFill>
                  <a:srgbClr val="FF3760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shark</a:t>
            </a:r>
            <a:endParaRPr lang="en-US" sz="2800" b="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56" name="Text Placeholder 1">
            <a:extLst>
              <a:ext uri="{FF2B5EF4-FFF2-40B4-BE49-F238E27FC236}">
                <a16:creationId xmlns:a16="http://schemas.microsoft.com/office/drawing/2014/main" id="{C6EEC5D6-CD47-D485-3ECB-42BA6BC45342}"/>
              </a:ext>
            </a:extLst>
          </p:cNvPr>
          <p:cNvSpPr txBox="1">
            <a:spLocks/>
          </p:cNvSpPr>
          <p:nvPr/>
        </p:nvSpPr>
        <p:spPr>
          <a:xfrm>
            <a:off x="6126488" y="4378452"/>
            <a:ext cx="1669304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0" dirty="0">
                <a:solidFill>
                  <a:srgbClr val="FF3760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discussion</a:t>
            </a:r>
            <a:endParaRPr lang="en-US" sz="2800" b="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58" name="Text Placeholder 1">
            <a:extLst>
              <a:ext uri="{FF2B5EF4-FFF2-40B4-BE49-F238E27FC236}">
                <a16:creationId xmlns:a16="http://schemas.microsoft.com/office/drawing/2014/main" id="{7395B60C-3F33-5BEC-13A8-88888F8197DB}"/>
              </a:ext>
            </a:extLst>
          </p:cNvPr>
          <p:cNvSpPr txBox="1">
            <a:spLocks/>
          </p:cNvSpPr>
          <p:nvPr/>
        </p:nvSpPr>
        <p:spPr>
          <a:xfrm>
            <a:off x="6126488" y="5160840"/>
            <a:ext cx="1160447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0" dirty="0">
                <a:solidFill>
                  <a:srgbClr val="FF3760"/>
                </a:solidFill>
                <a:latin typeface="EdShed" pitchFamily="2" charset="0"/>
                <a:ea typeface="Sassoon Infant 2023" panose="02000503030000020003" pitchFamily="2" charset="0"/>
              </a:rPr>
              <a:t>person</a:t>
            </a:r>
            <a:endParaRPr lang="en-US" sz="2800" b="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59" name="Text Placeholder 1">
            <a:extLst>
              <a:ext uri="{FF2B5EF4-FFF2-40B4-BE49-F238E27FC236}">
                <a16:creationId xmlns:a16="http://schemas.microsoft.com/office/drawing/2014/main" id="{2A2D2550-3062-276F-C356-0C9B5FB45C89}"/>
              </a:ext>
            </a:extLst>
          </p:cNvPr>
          <p:cNvSpPr txBox="1">
            <a:spLocks/>
          </p:cNvSpPr>
          <p:nvPr/>
        </p:nvSpPr>
        <p:spPr>
          <a:xfrm>
            <a:off x="6126488" y="5943229"/>
            <a:ext cx="1235531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0" dirty="0">
                <a:solidFill>
                  <a:srgbClr val="FF3760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clothes</a:t>
            </a:r>
            <a:endParaRPr lang="en-US" sz="2800" b="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63" name="Text Placeholder 1">
            <a:extLst>
              <a:ext uri="{FF2B5EF4-FFF2-40B4-BE49-F238E27FC236}">
                <a16:creationId xmlns:a16="http://schemas.microsoft.com/office/drawing/2014/main" id="{571951CB-01B5-EA83-0E0E-877592A9C6C2}"/>
              </a:ext>
            </a:extLst>
          </p:cNvPr>
          <p:cNvSpPr txBox="1">
            <a:spLocks/>
          </p:cNvSpPr>
          <p:nvPr/>
        </p:nvSpPr>
        <p:spPr>
          <a:xfrm>
            <a:off x="8279549" y="2642499"/>
            <a:ext cx="3228008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b="0" dirty="0">
                <a:solidFill>
                  <a:srgbClr val="FF3760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A shark capable of attacking and eating humans.</a:t>
            </a:r>
            <a:endParaRPr lang="en-US" b="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67" name="Text Placeholder 1">
            <a:extLst>
              <a:ext uri="{FF2B5EF4-FFF2-40B4-BE49-F238E27FC236}">
                <a16:creationId xmlns:a16="http://schemas.microsoft.com/office/drawing/2014/main" id="{A5F47601-23B5-F64B-50FD-FBB46EE6BB4B}"/>
              </a:ext>
            </a:extLst>
          </p:cNvPr>
          <p:cNvSpPr txBox="1">
            <a:spLocks/>
          </p:cNvSpPr>
          <p:nvPr/>
        </p:nvSpPr>
        <p:spPr>
          <a:xfrm>
            <a:off x="8482426" y="3423067"/>
            <a:ext cx="2822255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b="0" dirty="0">
                <a:solidFill>
                  <a:srgbClr val="FF3760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Toys that have not been used very much.</a:t>
            </a:r>
            <a:endParaRPr lang="en-US" b="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68" name="Text Placeholder 1">
            <a:extLst>
              <a:ext uri="{FF2B5EF4-FFF2-40B4-BE49-F238E27FC236}">
                <a16:creationId xmlns:a16="http://schemas.microsoft.com/office/drawing/2014/main" id="{A7C8A05E-D817-7D40-3839-41D6832D8CF2}"/>
              </a:ext>
            </a:extLst>
          </p:cNvPr>
          <p:cNvSpPr txBox="1">
            <a:spLocks/>
          </p:cNvSpPr>
          <p:nvPr/>
        </p:nvSpPr>
        <p:spPr>
          <a:xfrm>
            <a:off x="8781639" y="4203635"/>
            <a:ext cx="2223828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b="0" dirty="0">
                <a:solidFill>
                  <a:srgbClr val="FF3760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A deep and detailed discussion.</a:t>
            </a:r>
            <a:endParaRPr lang="en-US" b="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69" name="Text Placeholder 1">
            <a:extLst>
              <a:ext uri="{FF2B5EF4-FFF2-40B4-BE49-F238E27FC236}">
                <a16:creationId xmlns:a16="http://schemas.microsoft.com/office/drawing/2014/main" id="{1F6A3B00-0AF5-1EA1-5456-2B43273B3AF2}"/>
              </a:ext>
            </a:extLst>
          </p:cNvPr>
          <p:cNvSpPr txBox="1">
            <a:spLocks/>
          </p:cNvSpPr>
          <p:nvPr/>
        </p:nvSpPr>
        <p:spPr>
          <a:xfrm>
            <a:off x="7000959" y="4984203"/>
            <a:ext cx="5785188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b="0" dirty="0">
                <a:solidFill>
                  <a:srgbClr val="FF3760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A person who shows </a:t>
            </a:r>
            <a:r>
              <a:rPr lang="en-GB" b="0" dirty="0">
                <a:solidFill>
                  <a:srgbClr val="FF3760"/>
                </a:solidFill>
                <a:latin typeface="EdShed" pitchFamily="2" charset="0"/>
                <a:ea typeface="Sassoon Infant 2023" panose="02000503030000020003" pitchFamily="2" charset="0"/>
              </a:rPr>
              <a:t>no kindness </a:t>
            </a:r>
          </a:p>
          <a:p>
            <a:pPr>
              <a:lnSpc>
                <a:spcPct val="100000"/>
              </a:lnSpc>
            </a:pPr>
            <a:r>
              <a:rPr lang="en-GB" b="0" dirty="0">
                <a:solidFill>
                  <a:srgbClr val="FF3760"/>
                </a:solidFill>
                <a:latin typeface="EdShed" pitchFamily="2" charset="0"/>
                <a:ea typeface="Sassoon Infant 2023" panose="02000503030000020003" pitchFamily="2" charset="0"/>
              </a:rPr>
              <a:t>or sympathy towards other people.</a:t>
            </a:r>
            <a:endParaRPr lang="en-US" b="0" dirty="0">
              <a:solidFill>
                <a:srgbClr val="FF3760"/>
              </a:solidFill>
              <a:latin typeface="EdShed" pitchFamily="2" charset="0"/>
              <a:ea typeface="Sassoon Infant 2023" panose="02000503030000020003" pitchFamily="2" charset="0"/>
            </a:endParaRPr>
          </a:p>
        </p:txBody>
      </p:sp>
      <p:sp>
        <p:nvSpPr>
          <p:cNvPr id="70" name="Text Placeholder 1">
            <a:extLst>
              <a:ext uri="{FF2B5EF4-FFF2-40B4-BE49-F238E27FC236}">
                <a16:creationId xmlns:a16="http://schemas.microsoft.com/office/drawing/2014/main" id="{9423C6DF-2BD0-9018-1066-843359ECE9F3}"/>
              </a:ext>
            </a:extLst>
          </p:cNvPr>
          <p:cNvSpPr txBox="1">
            <a:spLocks/>
          </p:cNvSpPr>
          <p:nvPr/>
        </p:nvSpPr>
        <p:spPr>
          <a:xfrm>
            <a:off x="8594231" y="5764769"/>
            <a:ext cx="2598644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b="0" dirty="0">
                <a:solidFill>
                  <a:srgbClr val="FF3760"/>
                </a:solidFill>
                <a:latin typeface="EdShed" pitchFamily="2" charset="0"/>
                <a:ea typeface="Sassoon Infant 2023" panose="02000503030000020003" pitchFamily="2" charset="0"/>
              </a:rPr>
              <a:t>Clothes that are no longer fashionable.</a:t>
            </a:r>
            <a:endParaRPr lang="en-US" b="0" dirty="0">
              <a:solidFill>
                <a:srgbClr val="FF3760"/>
              </a:solidFill>
              <a:latin typeface="EdShed" pitchFamily="2" charset="0"/>
              <a:ea typeface="Sassoon Infant 2023" panose="02000503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94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  <p:bldP spid="10" grpId="0"/>
      <p:bldP spid="34" grpId="0"/>
      <p:bldP spid="50" grpId="0"/>
      <p:bldP spid="54" grpId="0"/>
      <p:bldP spid="56" grpId="0"/>
      <p:bldP spid="58" grpId="0"/>
      <p:bldP spid="59" grpId="0"/>
      <p:bldP spid="63" grpId="0"/>
      <p:bldP spid="67" grpId="0"/>
      <p:bldP spid="68" grpId="0"/>
      <p:bldP spid="69" grpId="0"/>
      <p:bldP spid="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25E7F3-DA1A-C8B1-1460-D7D983B069F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7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63FDA98E-DA5B-E978-4B9A-E7158E53E679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Sassoon Infant 2023" panose="0200050303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assoon Infant 2023" panose="0200050303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assoon Infant 2023" panose="0200050303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assoon Infant 2023" panose="0200050303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assoon Infant 2023" panose="0200050303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>
                <a:latin typeface="EdShed" pitchFamily="2" charset="0"/>
                <a:ea typeface="Sassoon Infant 2023" panose="02000503030000020003" pitchFamily="2" charset="0"/>
              </a:rPr>
              <a:t>Word Meanings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D4B3F15A-5093-2952-F822-F1E0D4FBAB3D}"/>
              </a:ext>
            </a:extLst>
          </p:cNvPr>
          <p:cNvSpPr txBox="1">
            <a:spLocks/>
          </p:cNvSpPr>
          <p:nvPr/>
        </p:nvSpPr>
        <p:spPr>
          <a:xfrm>
            <a:off x="4102261" y="3346861"/>
            <a:ext cx="2300438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800" b="0" dirty="0">
                <a:solidFill>
                  <a:schemeClr val="tx1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bad-tempered</a:t>
            </a:r>
            <a:endParaRPr lang="en-US" sz="28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3D3FEFD5-E15D-D41D-D012-DB43668AF7CB}"/>
              </a:ext>
            </a:extLst>
          </p:cNvPr>
          <p:cNvSpPr txBox="1">
            <a:spLocks/>
          </p:cNvSpPr>
          <p:nvPr/>
        </p:nvSpPr>
        <p:spPr>
          <a:xfrm>
            <a:off x="4464540" y="2057087"/>
            <a:ext cx="1938159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800" b="0" dirty="0">
                <a:solidFill>
                  <a:schemeClr val="tx1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stone-faced</a:t>
            </a:r>
            <a:endParaRPr lang="en-US" sz="28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A32A027E-3B26-C31D-0F82-0BB0C0DBAFDD}"/>
              </a:ext>
            </a:extLst>
          </p:cNvPr>
          <p:cNvSpPr txBox="1">
            <a:spLocks/>
          </p:cNvSpPr>
          <p:nvPr/>
        </p:nvSpPr>
        <p:spPr>
          <a:xfrm>
            <a:off x="4043207" y="5926410"/>
            <a:ext cx="2359492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800" b="0" dirty="0">
                <a:solidFill>
                  <a:schemeClr val="tx1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empty-handed</a:t>
            </a:r>
            <a:endParaRPr lang="en-US" sz="28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48ED39E2-11E2-4FF2-191B-E3589F9DE099}"/>
              </a:ext>
            </a:extLst>
          </p:cNvPr>
          <p:cNvSpPr txBox="1">
            <a:spLocks/>
          </p:cNvSpPr>
          <p:nvPr/>
        </p:nvSpPr>
        <p:spPr>
          <a:xfrm>
            <a:off x="4528660" y="4636635"/>
            <a:ext cx="1874039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800" b="0" dirty="0">
                <a:solidFill>
                  <a:schemeClr val="tx1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green-eyed</a:t>
            </a:r>
            <a:endParaRPr lang="en-US" sz="28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55" name="Text Placeholder 1">
            <a:extLst>
              <a:ext uri="{FF2B5EF4-FFF2-40B4-BE49-F238E27FC236}">
                <a16:creationId xmlns:a16="http://schemas.microsoft.com/office/drawing/2014/main" id="{7FFC1264-A2D5-3518-AEA6-CDA5C66E47DD}"/>
              </a:ext>
            </a:extLst>
          </p:cNvPr>
          <p:cNvSpPr txBox="1">
            <a:spLocks/>
          </p:cNvSpPr>
          <p:nvPr/>
        </p:nvSpPr>
        <p:spPr>
          <a:xfrm>
            <a:off x="6534206" y="2057087"/>
            <a:ext cx="1052340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0" dirty="0">
                <a:solidFill>
                  <a:srgbClr val="FF3760"/>
                </a:solidFill>
                <a:latin typeface="EdShed" pitchFamily="2" charset="0"/>
                <a:ea typeface="Sassoon Infant 2023" panose="02000503030000020003" pitchFamily="2" charset="0"/>
              </a:rPr>
              <a:t>guard</a:t>
            </a:r>
            <a:endParaRPr lang="en-US" sz="2800" b="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57" name="Text Placeholder 1">
            <a:extLst>
              <a:ext uri="{FF2B5EF4-FFF2-40B4-BE49-F238E27FC236}">
                <a16:creationId xmlns:a16="http://schemas.microsoft.com/office/drawing/2014/main" id="{B834B6EA-7FB8-47B5-A775-C151F062DDD7}"/>
              </a:ext>
            </a:extLst>
          </p:cNvPr>
          <p:cNvSpPr txBox="1">
            <a:spLocks/>
          </p:cNvSpPr>
          <p:nvPr/>
        </p:nvSpPr>
        <p:spPr>
          <a:xfrm>
            <a:off x="6534206" y="3346860"/>
            <a:ext cx="1208793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0" dirty="0">
                <a:solidFill>
                  <a:srgbClr val="FF3760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wizard</a:t>
            </a:r>
            <a:endParaRPr lang="en-US" sz="2800" b="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60" name="Text Placeholder 1">
            <a:extLst>
              <a:ext uri="{FF2B5EF4-FFF2-40B4-BE49-F238E27FC236}">
                <a16:creationId xmlns:a16="http://schemas.microsoft.com/office/drawing/2014/main" id="{B4B753DF-66E3-E2BA-4D2F-575F6B871374}"/>
              </a:ext>
            </a:extLst>
          </p:cNvPr>
          <p:cNvSpPr txBox="1">
            <a:spLocks/>
          </p:cNvSpPr>
          <p:nvPr/>
        </p:nvSpPr>
        <p:spPr>
          <a:xfrm>
            <a:off x="6534206" y="4636635"/>
            <a:ext cx="666657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0" dirty="0">
                <a:solidFill>
                  <a:srgbClr val="FF3760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girl</a:t>
            </a:r>
            <a:endParaRPr lang="en-US" sz="2800" b="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61" name="Text Placeholder 1">
            <a:extLst>
              <a:ext uri="{FF2B5EF4-FFF2-40B4-BE49-F238E27FC236}">
                <a16:creationId xmlns:a16="http://schemas.microsoft.com/office/drawing/2014/main" id="{0EBEC664-A211-D3AB-9732-EE2A6375DF44}"/>
              </a:ext>
            </a:extLst>
          </p:cNvPr>
          <p:cNvSpPr txBox="1">
            <a:spLocks/>
          </p:cNvSpPr>
          <p:nvPr/>
        </p:nvSpPr>
        <p:spPr>
          <a:xfrm>
            <a:off x="6534206" y="5926409"/>
            <a:ext cx="881203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0" dirty="0">
                <a:solidFill>
                  <a:srgbClr val="FF3760"/>
                </a:solidFill>
                <a:latin typeface="EdShed" pitchFamily="2" charset="0"/>
                <a:ea typeface="Sassoon Infant 2023" panose="02000503030000020003" pitchFamily="2" charset="0"/>
              </a:rPr>
              <a:t>thief</a:t>
            </a:r>
            <a:endParaRPr lang="en-US" sz="2800" b="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617F5AD1-4613-10CD-D6D5-64C2CCB79785}"/>
              </a:ext>
            </a:extLst>
          </p:cNvPr>
          <p:cNvSpPr txBox="1">
            <a:spLocks/>
          </p:cNvSpPr>
          <p:nvPr/>
        </p:nvSpPr>
        <p:spPr>
          <a:xfrm>
            <a:off x="8229025" y="1926881"/>
            <a:ext cx="2960800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b="0" dirty="0">
                <a:solidFill>
                  <a:srgbClr val="FF3760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A guard whose face is expressionless, like stone.</a:t>
            </a:r>
            <a:endParaRPr lang="en-US" b="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577CE4E5-C601-7382-60B8-6A1BAD430C82}"/>
              </a:ext>
            </a:extLst>
          </p:cNvPr>
          <p:cNvSpPr txBox="1">
            <a:spLocks/>
          </p:cNvSpPr>
          <p:nvPr/>
        </p:nvSpPr>
        <p:spPr>
          <a:xfrm>
            <a:off x="8788907" y="3187805"/>
            <a:ext cx="1841037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b="0" dirty="0">
                <a:solidFill>
                  <a:srgbClr val="FF3760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A wizard with a bad temper.</a:t>
            </a:r>
            <a:endParaRPr lang="en-US" b="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9EA91D3E-39A1-3053-534B-BBB4FB174F8E}"/>
              </a:ext>
            </a:extLst>
          </p:cNvPr>
          <p:cNvSpPr txBox="1">
            <a:spLocks/>
          </p:cNvSpPr>
          <p:nvPr/>
        </p:nvSpPr>
        <p:spPr>
          <a:xfrm>
            <a:off x="8360643" y="4448729"/>
            <a:ext cx="2697564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b="0" dirty="0">
                <a:solidFill>
                  <a:srgbClr val="FF3760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A girl with green eyes. Or a girl who is jealous.</a:t>
            </a:r>
            <a:endParaRPr lang="en-US" b="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7ADDFEA7-BD37-4299-AB8F-BB5ECEFE9D2A}"/>
              </a:ext>
            </a:extLst>
          </p:cNvPr>
          <p:cNvSpPr txBox="1">
            <a:spLocks/>
          </p:cNvSpPr>
          <p:nvPr/>
        </p:nvSpPr>
        <p:spPr>
          <a:xfrm>
            <a:off x="7773764" y="5709652"/>
            <a:ext cx="3871323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b="0" dirty="0">
                <a:solidFill>
                  <a:srgbClr val="FF3760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A thief who hasn’t stolen anything, leaving their hands empty.</a:t>
            </a:r>
            <a:endParaRPr lang="en-US" b="0" dirty="0">
              <a:solidFill>
                <a:srgbClr val="FF3760"/>
              </a:solidFill>
              <a:latin typeface="EdShed" pitchFamily="2" charset="0"/>
              <a:ea typeface="Sassoon Infant 2023" panose="02000503030000020003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20450F1-645B-448A-9CF3-7EB0F368DABE}"/>
              </a:ext>
            </a:extLst>
          </p:cNvPr>
          <p:cNvGrpSpPr/>
          <p:nvPr/>
        </p:nvGrpSpPr>
        <p:grpSpPr>
          <a:xfrm>
            <a:off x="412800" y="2712280"/>
            <a:ext cx="2428721" cy="3482033"/>
            <a:chOff x="1206617" y="2122884"/>
            <a:chExt cx="2428721" cy="348203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6E4AE2A-E9B0-732C-14EE-41CC2437E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2425" b="2425"/>
            <a:stretch/>
          </p:blipFill>
          <p:spPr>
            <a:xfrm rot="20833605">
              <a:off x="1206617" y="4432338"/>
              <a:ext cx="1176053" cy="1172579"/>
            </a:xfrm>
            <a:prstGeom prst="ellipse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C84B517-1573-DE61-3391-C3D5708A7C2A}"/>
                </a:ext>
              </a:extLst>
            </p:cNvPr>
            <p:cNvGrpSpPr/>
            <p:nvPr/>
          </p:nvGrpSpPr>
          <p:grpSpPr>
            <a:xfrm>
              <a:off x="1411510" y="2122884"/>
              <a:ext cx="2223828" cy="1951277"/>
              <a:chOff x="1411510" y="2122884"/>
              <a:chExt cx="2223828" cy="1951277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B6EDC8-FEAD-FC0B-2DC1-5B59FB6AF601}"/>
                  </a:ext>
                </a:extLst>
              </p:cNvPr>
              <p:cNvSpPr txBox="1"/>
              <p:nvPr/>
            </p:nvSpPr>
            <p:spPr>
              <a:xfrm>
                <a:off x="1527905" y="2291175"/>
                <a:ext cx="2010452" cy="16312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00000"/>
                    </a:solidFill>
                    <a:effectLst/>
                    <a:latin typeface="EdShed" pitchFamily="2" charset="0"/>
                    <a:ea typeface="Sassoon Infant 2023" panose="02000503030000020003" pitchFamily="2" charset="0"/>
                    <a:cs typeface="Times New Roman" panose="02020603050405020304" pitchFamily="18" charset="0"/>
                  </a:rPr>
                  <a:t>These compound adjectives can appear before the noun they are modifying.</a:t>
                </a:r>
                <a:endParaRPr lang="en-US" sz="2000" dirty="0">
                  <a:latin typeface="EdShed" pitchFamily="2" charset="0"/>
                </a:endParaRPr>
              </a:p>
            </p:txBody>
          </p:sp>
          <p:sp>
            <p:nvSpPr>
              <p:cNvPr id="16" name="Rounded Rectangular Callout 15">
                <a:extLst>
                  <a:ext uri="{FF2B5EF4-FFF2-40B4-BE49-F238E27FC236}">
                    <a16:creationId xmlns:a16="http://schemas.microsoft.com/office/drawing/2014/main" id="{A0BC7FDA-0217-FA58-6D99-DB544731CE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11510" y="2122884"/>
                <a:ext cx="2223828" cy="1951277"/>
              </a:xfrm>
              <a:prstGeom prst="wedgeRoundRectCallout">
                <a:avLst>
                  <a:gd name="adj1" fmla="val -16687"/>
                  <a:gd name="adj2" fmla="val 67404"/>
                  <a:gd name="adj3" fmla="val 16667"/>
                </a:avLst>
              </a:prstGeom>
              <a:noFill/>
              <a:ln w="38100">
                <a:solidFill>
                  <a:srgbClr val="20D1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AD514ED-3240-3D80-C55D-7C679ED3C270}"/>
              </a:ext>
            </a:extLst>
          </p:cNvPr>
          <p:cNvGrpSpPr/>
          <p:nvPr/>
        </p:nvGrpSpPr>
        <p:grpSpPr>
          <a:xfrm>
            <a:off x="1838573" y="4857290"/>
            <a:ext cx="1564522" cy="1474582"/>
            <a:chOff x="1821157" y="5765809"/>
            <a:chExt cx="1564522" cy="1474582"/>
          </a:xfrm>
        </p:grpSpPr>
        <p:sp>
          <p:nvSpPr>
            <p:cNvPr id="18" name="Rounded Rectangular Callout 17">
              <a:extLst>
                <a:ext uri="{FF2B5EF4-FFF2-40B4-BE49-F238E27FC236}">
                  <a16:creationId xmlns:a16="http://schemas.microsoft.com/office/drawing/2014/main" id="{663852E0-27DA-6DA1-6982-9175A473D6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1157" y="5765809"/>
              <a:ext cx="1564522" cy="1474582"/>
            </a:xfrm>
            <a:prstGeom prst="wedgeRoundRectCallout">
              <a:avLst>
                <a:gd name="adj1" fmla="val -61706"/>
                <a:gd name="adj2" fmla="val -8299"/>
                <a:gd name="adj3" fmla="val 16667"/>
              </a:avLst>
            </a:prstGeom>
            <a:noFill/>
            <a:ln w="38100">
              <a:solidFill>
                <a:srgbClr val="20D1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C97629E-EE7C-3AFB-9219-5D4136CB0A9B}"/>
                </a:ext>
              </a:extLst>
            </p:cNvPr>
            <p:cNvSpPr txBox="1"/>
            <p:nvPr/>
          </p:nvSpPr>
          <p:spPr>
            <a:xfrm>
              <a:off x="1837614" y="5836464"/>
              <a:ext cx="1531565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000000"/>
                  </a:solidFill>
                  <a:effectLst/>
                  <a:latin typeface="EdShed" pitchFamily="2" charset="0"/>
                  <a:ea typeface="Sassoon Infant 2023" panose="02000503030000020003" pitchFamily="2" charset="0"/>
                  <a:cs typeface="Times New Roman" panose="02020603050405020304" pitchFamily="18" charset="0"/>
                </a:rPr>
                <a:t>Which nouns could they be describing?</a:t>
              </a:r>
              <a:endParaRPr lang="en-US" sz="2000" dirty="0">
                <a:latin typeface="EdShed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577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7" grpId="0"/>
      <p:bldP spid="60" grpId="0"/>
      <p:bldP spid="61" grpId="0"/>
      <p:bldP spid="4" grpId="0"/>
      <p:bldP spid="8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25E7F3-DA1A-C8B1-1460-D7D983B069F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8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AEFB92-4392-4C25-C744-1215DD1389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Word Meanings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4E341E3F-93DD-BA37-1001-767C6BFA584C}"/>
              </a:ext>
            </a:extLst>
          </p:cNvPr>
          <p:cNvSpPr txBox="1">
            <a:spLocks/>
          </p:cNvSpPr>
          <p:nvPr/>
        </p:nvSpPr>
        <p:spPr>
          <a:xfrm>
            <a:off x="2715768" y="3970149"/>
            <a:ext cx="2013307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0" dirty="0">
                <a:solidFill>
                  <a:srgbClr val="FF3760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know-it-all</a:t>
            </a:r>
            <a:endParaRPr lang="en-US" sz="3200" dirty="0">
              <a:solidFill>
                <a:srgbClr val="FF3760"/>
              </a:solidFill>
              <a:latin typeface="EdShed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7DA93A7-428E-7178-AB76-9928A44F90CA}"/>
              </a:ext>
            </a:extLst>
          </p:cNvPr>
          <p:cNvGrpSpPr/>
          <p:nvPr/>
        </p:nvGrpSpPr>
        <p:grpSpPr>
          <a:xfrm>
            <a:off x="697076" y="2082516"/>
            <a:ext cx="4281388" cy="1944169"/>
            <a:chOff x="1185050" y="2939826"/>
            <a:chExt cx="4281388" cy="1944169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59A73FB7-2409-ED03-2FB3-CB5305644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2425" b="2425"/>
            <a:stretch/>
          </p:blipFill>
          <p:spPr>
            <a:xfrm>
              <a:off x="1185050" y="3455654"/>
              <a:ext cx="1432573" cy="1428341"/>
            </a:xfrm>
            <a:prstGeom prst="ellipse">
              <a:avLst/>
            </a:prstGeom>
          </p:spPr>
        </p:pic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DA79855-59FD-87E4-FBB8-E9DB270961D6}"/>
                </a:ext>
              </a:extLst>
            </p:cNvPr>
            <p:cNvGrpSpPr/>
            <p:nvPr/>
          </p:nvGrpSpPr>
          <p:grpSpPr>
            <a:xfrm>
              <a:off x="2913447" y="2939826"/>
              <a:ext cx="2552991" cy="1568266"/>
              <a:chOff x="2913447" y="2939826"/>
              <a:chExt cx="2552991" cy="1568266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49DCA3D-616D-0757-94B6-C3266709D867}"/>
                  </a:ext>
                </a:extLst>
              </p:cNvPr>
              <p:cNvSpPr txBox="1"/>
              <p:nvPr/>
            </p:nvSpPr>
            <p:spPr>
              <a:xfrm>
                <a:off x="3035392" y="3055493"/>
                <a:ext cx="2350008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00000"/>
                    </a:solidFill>
                    <a:effectLst/>
                    <a:latin typeface="EdShed" pitchFamily="2" charset="0"/>
                    <a:ea typeface="Sassoon Infant 2023" panose="02000503030000020003" pitchFamily="2" charset="0"/>
                    <a:cs typeface="Times New Roman" panose="02020603050405020304" pitchFamily="18" charset="0"/>
                  </a:rPr>
                  <a:t>One of this week’s hyphenated words is a compound noun. </a:t>
                </a:r>
              </a:p>
              <a:p>
                <a:pPr algn="ctr"/>
                <a:r>
                  <a:rPr lang="en-GB" sz="2000" dirty="0">
                    <a:solidFill>
                      <a:srgbClr val="000000"/>
                    </a:solidFill>
                    <a:effectLst/>
                    <a:latin typeface="EdShed" pitchFamily="2" charset="0"/>
                    <a:ea typeface="Sassoon Infant 2023" panose="02000503030000020003" pitchFamily="2" charset="0"/>
                    <a:cs typeface="Times New Roman" panose="02020603050405020304" pitchFamily="18" charset="0"/>
                  </a:rPr>
                  <a:t>Which word is it?</a:t>
                </a:r>
                <a:endParaRPr lang="en-US" sz="2000" dirty="0">
                  <a:latin typeface="EdShed" pitchFamily="2" charset="0"/>
                </a:endParaRPr>
              </a:p>
            </p:txBody>
          </p:sp>
          <p:sp>
            <p:nvSpPr>
              <p:cNvPr id="49" name="Rounded Rectangular Callout 48">
                <a:extLst>
                  <a:ext uri="{FF2B5EF4-FFF2-40B4-BE49-F238E27FC236}">
                    <a16:creationId xmlns:a16="http://schemas.microsoft.com/office/drawing/2014/main" id="{D9A5E393-FB32-D354-DC63-9A8A51557C4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13447" y="2939826"/>
                <a:ext cx="2552991" cy="1568266"/>
              </a:xfrm>
              <a:prstGeom prst="wedgeRoundRectCallout">
                <a:avLst>
                  <a:gd name="adj1" fmla="val -61013"/>
                  <a:gd name="adj2" fmla="val 28313"/>
                  <a:gd name="adj3" fmla="val 16667"/>
                </a:avLst>
              </a:prstGeom>
              <a:noFill/>
              <a:ln w="38100">
                <a:solidFill>
                  <a:srgbClr val="20D1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4FDFCF4-00AD-CE89-7A45-14BDE50C4D6B}"/>
              </a:ext>
            </a:extLst>
          </p:cNvPr>
          <p:cNvGrpSpPr/>
          <p:nvPr/>
        </p:nvGrpSpPr>
        <p:grpSpPr>
          <a:xfrm flipH="1">
            <a:off x="5665915" y="2386357"/>
            <a:ext cx="5875894" cy="1583792"/>
            <a:chOff x="1402409" y="2922267"/>
            <a:chExt cx="5875894" cy="158379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4776A74-4925-1ED6-47A5-DF6D7DC19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2425" b="2425"/>
            <a:stretch/>
          </p:blipFill>
          <p:spPr>
            <a:xfrm rot="1667609">
              <a:off x="1402409" y="2922267"/>
              <a:ext cx="1432573" cy="1428341"/>
            </a:xfrm>
            <a:prstGeom prst="ellipse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5D45D82-59D7-C096-451B-908AF84C44F2}"/>
                </a:ext>
              </a:extLst>
            </p:cNvPr>
            <p:cNvGrpSpPr/>
            <p:nvPr/>
          </p:nvGrpSpPr>
          <p:grpSpPr>
            <a:xfrm>
              <a:off x="3139414" y="3208543"/>
              <a:ext cx="4138889" cy="1297516"/>
              <a:chOff x="3139414" y="3208543"/>
              <a:chExt cx="4138889" cy="1297516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91B0C5F-F7C9-A850-15EC-A536DC775621}"/>
                  </a:ext>
                </a:extLst>
              </p:cNvPr>
              <p:cNvSpPr txBox="1"/>
              <p:nvPr/>
            </p:nvSpPr>
            <p:spPr>
              <a:xfrm>
                <a:off x="3256512" y="3353531"/>
                <a:ext cx="3792385" cy="10156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>
                <a:spAutoFit/>
              </a:bodyPr>
              <a:lstStyle/>
              <a:p>
                <a:pPr algn="ctr"/>
                <a:r>
                  <a:rPr lang="en-GB" sz="2000" dirty="0">
                    <a:effectLst/>
                    <a:latin typeface="EdShed"/>
                    <a:ea typeface="Sassoon Infant 2023"/>
                  </a:rPr>
                  <a:t>Most compound nouns are written with spaces between the words</a:t>
                </a:r>
                <a:r>
                  <a:rPr lang="en-GB" sz="2000" dirty="0">
                    <a:latin typeface="EdShed"/>
                    <a:ea typeface="Sassoon Infant 2023"/>
                  </a:rPr>
                  <a:t>,</a:t>
                </a:r>
                <a:r>
                  <a:rPr lang="en-GB" sz="2000" dirty="0">
                    <a:effectLst/>
                    <a:latin typeface="EdShed"/>
                    <a:ea typeface="Sassoon Infant 2023"/>
                  </a:rPr>
                  <a:t> e.g., theme park, primary school.</a:t>
                </a:r>
                <a:endParaRPr lang="en-US" sz="2000" dirty="0">
                  <a:latin typeface="EdShed"/>
                  <a:ea typeface="Sassoon Infant 2023"/>
                </a:endParaRPr>
              </a:p>
            </p:txBody>
          </p:sp>
          <p:sp>
            <p:nvSpPr>
              <p:cNvPr id="17" name="Rounded Rectangular Callout 16">
                <a:extLst>
                  <a:ext uri="{FF2B5EF4-FFF2-40B4-BE49-F238E27FC236}">
                    <a16:creationId xmlns:a16="http://schemas.microsoft.com/office/drawing/2014/main" id="{323A82AF-7C00-0367-FA93-20D46A2556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39414" y="3208543"/>
                <a:ext cx="4138889" cy="1297516"/>
              </a:xfrm>
              <a:prstGeom prst="wedgeRoundRectCallout">
                <a:avLst>
                  <a:gd name="adj1" fmla="val -58092"/>
                  <a:gd name="adj2" fmla="val 9385"/>
                  <a:gd name="adj3" fmla="val 16667"/>
                </a:avLst>
              </a:prstGeom>
              <a:noFill/>
              <a:ln w="38100">
                <a:solidFill>
                  <a:srgbClr val="20D1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1156EA8-E68A-6BF8-E813-8691A5AAF677}"/>
              </a:ext>
            </a:extLst>
          </p:cNvPr>
          <p:cNvGrpSpPr/>
          <p:nvPr/>
        </p:nvGrpSpPr>
        <p:grpSpPr>
          <a:xfrm>
            <a:off x="432997" y="4764647"/>
            <a:ext cx="5566306" cy="1632255"/>
            <a:chOff x="956337" y="2939826"/>
            <a:chExt cx="5566306" cy="1632255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8DD1F1E-30F3-94C2-0DC1-C2B0FEB37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2425" b="2425"/>
            <a:stretch/>
          </p:blipFill>
          <p:spPr>
            <a:xfrm>
              <a:off x="956337" y="3143740"/>
              <a:ext cx="1432573" cy="1428341"/>
            </a:xfrm>
            <a:prstGeom prst="ellipse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0FC6FE2-393A-223B-7149-BBF6FE0B68ED}"/>
                </a:ext>
              </a:extLst>
            </p:cNvPr>
            <p:cNvGrpSpPr/>
            <p:nvPr/>
          </p:nvGrpSpPr>
          <p:grpSpPr>
            <a:xfrm>
              <a:off x="2788234" y="2939826"/>
              <a:ext cx="3734409" cy="1274033"/>
              <a:chOff x="2788234" y="2939826"/>
              <a:chExt cx="3734409" cy="1274033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8D53471-479E-0AA6-F2AC-B2957708B902}"/>
                  </a:ext>
                </a:extLst>
              </p:cNvPr>
              <p:cNvSpPr txBox="1"/>
              <p:nvPr/>
            </p:nvSpPr>
            <p:spPr>
              <a:xfrm>
                <a:off x="2883936" y="3051370"/>
                <a:ext cx="3541725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00000"/>
                    </a:solidFill>
                    <a:effectLst/>
                    <a:latin typeface="EdShed" pitchFamily="2" charset="0"/>
                    <a:ea typeface="Sassoon Infant 2023" panose="02000503030000020003" pitchFamily="2" charset="0"/>
                    <a:cs typeface="Times New Roman" panose="02020603050405020304" pitchFamily="18" charset="0"/>
                  </a:rPr>
                  <a:t>Those with three or more words are hyphenated. Can you think of any more to fit the pattern?</a:t>
                </a:r>
                <a:endParaRPr lang="en-US" sz="2000" dirty="0">
                  <a:latin typeface="EdShed" pitchFamily="2" charset="0"/>
                </a:endParaRPr>
              </a:p>
            </p:txBody>
          </p:sp>
          <p:sp>
            <p:nvSpPr>
              <p:cNvPr id="27" name="Rounded Rectangular Callout 26">
                <a:extLst>
                  <a:ext uri="{FF2B5EF4-FFF2-40B4-BE49-F238E27FC236}">
                    <a16:creationId xmlns:a16="http://schemas.microsoft.com/office/drawing/2014/main" id="{AAECAFBA-0589-EBFF-6C90-DC0516C92FB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88234" y="2939826"/>
                <a:ext cx="3734409" cy="1274033"/>
              </a:xfrm>
              <a:prstGeom prst="wedgeRoundRectCallout">
                <a:avLst>
                  <a:gd name="adj1" fmla="val -58286"/>
                  <a:gd name="adj2" fmla="val 26597"/>
                  <a:gd name="adj3" fmla="val 16667"/>
                </a:avLst>
              </a:prstGeom>
              <a:noFill/>
              <a:ln w="38100">
                <a:solidFill>
                  <a:srgbClr val="20D1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60CD797E-1148-5958-7F76-8FBB1D0A309E}"/>
              </a:ext>
            </a:extLst>
          </p:cNvPr>
          <p:cNvSpPr txBox="1">
            <a:spLocks/>
          </p:cNvSpPr>
          <p:nvPr/>
        </p:nvSpPr>
        <p:spPr>
          <a:xfrm>
            <a:off x="8899139" y="4690562"/>
            <a:ext cx="2327688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solidFill>
                  <a:srgbClr val="FF3760"/>
                </a:solidFill>
                <a:effectLst/>
                <a:highlight>
                  <a:srgbClr val="FFFFFF"/>
                </a:highlight>
                <a:latin typeface="EdShed" pitchFamily="2" charset="0"/>
                <a:ea typeface="Sassoon Infant 2023" panose="02000503030000020003" pitchFamily="2" charset="0"/>
              </a:rPr>
              <a:t>stick-in-the-mud</a:t>
            </a:r>
            <a:endParaRPr lang="en-US" sz="2800" b="0" dirty="0">
              <a:solidFill>
                <a:srgbClr val="FF3760"/>
              </a:solidFill>
              <a:latin typeface="EdShed" pitchFamily="2" charset="0"/>
              <a:ea typeface="Sassoon Infant 2023" panose="02000503030000020003" pitchFamily="2" charset="0"/>
            </a:endParaRP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585D7B5B-F1AB-F90F-C871-F59F9C09547D}"/>
              </a:ext>
            </a:extLst>
          </p:cNvPr>
          <p:cNvSpPr txBox="1">
            <a:spLocks/>
          </p:cNvSpPr>
          <p:nvPr/>
        </p:nvSpPr>
        <p:spPr>
          <a:xfrm>
            <a:off x="6685260" y="4690562"/>
            <a:ext cx="1773562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solidFill>
                  <a:srgbClr val="FF3760"/>
                </a:solidFill>
                <a:effectLst/>
                <a:highlight>
                  <a:srgbClr val="FFFFFF"/>
                </a:highlight>
                <a:latin typeface="EdShed" pitchFamily="2" charset="0"/>
                <a:ea typeface="Sassoon Infant 2023" panose="02000503030000020003" pitchFamily="2" charset="0"/>
              </a:rPr>
              <a:t>sister-in-law</a:t>
            </a:r>
            <a:endParaRPr lang="en-US" sz="2800" b="0" dirty="0">
              <a:solidFill>
                <a:srgbClr val="FF3760"/>
              </a:solidFill>
              <a:latin typeface="EdShed" pitchFamily="2" charset="0"/>
              <a:ea typeface="Sassoon Infant 2023" panose="02000503030000020003" pitchFamily="2" charset="0"/>
            </a:endParaRPr>
          </a:p>
        </p:txBody>
      </p:sp>
      <p:sp>
        <p:nvSpPr>
          <p:cNvPr id="31" name="Text Placeholder 1">
            <a:extLst>
              <a:ext uri="{FF2B5EF4-FFF2-40B4-BE49-F238E27FC236}">
                <a16:creationId xmlns:a16="http://schemas.microsoft.com/office/drawing/2014/main" id="{99636193-24DC-F510-6974-F9B333743C6E}"/>
              </a:ext>
            </a:extLst>
          </p:cNvPr>
          <p:cNvSpPr txBox="1">
            <a:spLocks/>
          </p:cNvSpPr>
          <p:nvPr/>
        </p:nvSpPr>
        <p:spPr>
          <a:xfrm>
            <a:off x="8952230" y="5706729"/>
            <a:ext cx="2221506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solidFill>
                  <a:srgbClr val="FF3760"/>
                </a:solidFill>
                <a:effectLst/>
                <a:highlight>
                  <a:srgbClr val="FFFFFF"/>
                </a:highlight>
                <a:latin typeface="EdShed" pitchFamily="2" charset="0"/>
                <a:ea typeface="Sassoon Infant 2023" panose="02000503030000020003" pitchFamily="2" charset="0"/>
              </a:rPr>
              <a:t>merry-go-round</a:t>
            </a:r>
            <a:endParaRPr lang="en-US" sz="2800" b="0" dirty="0">
              <a:solidFill>
                <a:srgbClr val="FF3760"/>
              </a:solidFill>
              <a:latin typeface="EdShed" pitchFamily="2" charset="0"/>
              <a:ea typeface="Sassoon Infant 2023" panose="02000503030000020003" pitchFamily="2" charset="0"/>
            </a:endParaRPr>
          </a:p>
        </p:txBody>
      </p:sp>
      <p:sp>
        <p:nvSpPr>
          <p:cNvPr id="32" name="Text Placeholder 1">
            <a:extLst>
              <a:ext uri="{FF2B5EF4-FFF2-40B4-BE49-F238E27FC236}">
                <a16:creationId xmlns:a16="http://schemas.microsoft.com/office/drawing/2014/main" id="{E43B50A7-3F13-4273-CB0A-F9D35C37FA4C}"/>
              </a:ext>
            </a:extLst>
          </p:cNvPr>
          <p:cNvSpPr txBox="1">
            <a:spLocks/>
          </p:cNvSpPr>
          <p:nvPr/>
        </p:nvSpPr>
        <p:spPr>
          <a:xfrm>
            <a:off x="6692441" y="5198645"/>
            <a:ext cx="1759200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solidFill>
                  <a:srgbClr val="FF3760"/>
                </a:solidFill>
                <a:effectLst/>
                <a:highlight>
                  <a:srgbClr val="FFFFFF"/>
                </a:highlight>
                <a:latin typeface="EdShed" pitchFamily="2" charset="0"/>
                <a:ea typeface="Sassoon Infant 2023" panose="02000503030000020003" pitchFamily="2" charset="0"/>
              </a:rPr>
              <a:t>man-of-war</a:t>
            </a:r>
            <a:endParaRPr lang="en-US" sz="2800" b="0" dirty="0">
              <a:solidFill>
                <a:srgbClr val="FF3760"/>
              </a:solidFill>
              <a:latin typeface="EdShed" pitchFamily="2" charset="0"/>
              <a:ea typeface="Sassoon Infant 2023" panose="02000503030000020003" pitchFamily="2" charset="0"/>
            </a:endParaRPr>
          </a:p>
        </p:txBody>
      </p:sp>
      <p:sp>
        <p:nvSpPr>
          <p:cNvPr id="33" name="Text Placeholder 1">
            <a:extLst>
              <a:ext uri="{FF2B5EF4-FFF2-40B4-BE49-F238E27FC236}">
                <a16:creationId xmlns:a16="http://schemas.microsoft.com/office/drawing/2014/main" id="{FF734967-2C88-E44D-5FE3-2140963A2158}"/>
              </a:ext>
            </a:extLst>
          </p:cNvPr>
          <p:cNvSpPr txBox="1">
            <a:spLocks/>
          </p:cNvSpPr>
          <p:nvPr/>
        </p:nvSpPr>
        <p:spPr>
          <a:xfrm>
            <a:off x="8829921" y="5198645"/>
            <a:ext cx="2466124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solidFill>
                  <a:srgbClr val="FF3760"/>
                </a:solidFill>
                <a:effectLst/>
                <a:highlight>
                  <a:srgbClr val="FFFFFF"/>
                </a:highlight>
                <a:latin typeface="EdShed" pitchFamily="2" charset="0"/>
                <a:ea typeface="Sassoon Infant 2023" panose="02000503030000020003" pitchFamily="2" charset="0"/>
              </a:rPr>
              <a:t>jack-of-all-trades</a:t>
            </a:r>
            <a:endParaRPr lang="en-US" sz="2800" b="0" dirty="0">
              <a:solidFill>
                <a:srgbClr val="FF3760"/>
              </a:solidFill>
              <a:latin typeface="EdShed" pitchFamily="2" charset="0"/>
              <a:ea typeface="Sassoon Infant 2023" panose="02000503030000020003" pitchFamily="2" charset="0"/>
            </a:endParaRPr>
          </a:p>
        </p:txBody>
      </p:sp>
      <p:sp>
        <p:nvSpPr>
          <p:cNvPr id="35" name="Text Placeholder 1">
            <a:extLst>
              <a:ext uri="{FF2B5EF4-FFF2-40B4-BE49-F238E27FC236}">
                <a16:creationId xmlns:a16="http://schemas.microsoft.com/office/drawing/2014/main" id="{860260F9-0D03-E341-62BB-52C0A54C9BB2}"/>
              </a:ext>
            </a:extLst>
          </p:cNvPr>
          <p:cNvSpPr txBox="1">
            <a:spLocks/>
          </p:cNvSpPr>
          <p:nvPr/>
        </p:nvSpPr>
        <p:spPr>
          <a:xfrm>
            <a:off x="6540220" y="5706728"/>
            <a:ext cx="2063642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solidFill>
                  <a:srgbClr val="FF3760"/>
                </a:solidFill>
                <a:highlight>
                  <a:srgbClr val="FFFFFF"/>
                </a:highlight>
                <a:latin typeface="EdShed" pitchFamily="2" charset="0"/>
                <a:ea typeface="Sassoon Infant 2023" panose="02000503030000020003" pitchFamily="2" charset="0"/>
              </a:rPr>
              <a:t>m</a:t>
            </a:r>
            <a:r>
              <a:rPr lang="en-GB" sz="2400" b="0" dirty="0">
                <a:solidFill>
                  <a:srgbClr val="FF3760"/>
                </a:solidFill>
                <a:effectLst/>
                <a:highlight>
                  <a:srgbClr val="FFFFFF"/>
                </a:highlight>
                <a:latin typeface="EdShed" pitchFamily="2" charset="0"/>
                <a:ea typeface="Sassoon Infant 2023" panose="02000503030000020003" pitchFamily="2" charset="0"/>
              </a:rPr>
              <a:t>atter-of-fact</a:t>
            </a:r>
            <a:endParaRPr lang="en-US" sz="2800" b="0" dirty="0">
              <a:solidFill>
                <a:srgbClr val="FF3760"/>
              </a:solidFill>
              <a:latin typeface="EdShed" pitchFamily="2" charset="0"/>
              <a:ea typeface="Sassoon Infant 2023" panose="02000503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94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9" grpId="0"/>
      <p:bldP spid="30" grpId="0"/>
      <p:bldP spid="31" grpId="0"/>
      <p:bldP spid="32" grpId="0"/>
      <p:bldP spid="33" grpId="0"/>
      <p:bldP spid="35" grpId="0"/>
    </p:bldLst>
  </p:timing>
</p:sld>
</file>

<file path=ppt/theme/theme1.xml><?xml version="1.0" encoding="utf-8"?>
<a:theme xmlns:a="http://schemas.openxmlformats.org/drawingml/2006/main" name="Spelling Sh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800" b="1" i="0" dirty="0">
            <a:latin typeface="OpenDyslexicAlta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E8D45BF7E88C4CBF195B716E08D65A" ma:contentTypeVersion="11" ma:contentTypeDescription="Create a new document." ma:contentTypeScope="" ma:versionID="d8b5e6fe1824b5550605b390c46da599">
  <xsd:schema xmlns:xsd="http://www.w3.org/2001/XMLSchema" xmlns:xs="http://www.w3.org/2001/XMLSchema" xmlns:p="http://schemas.microsoft.com/office/2006/metadata/properties" xmlns:ns2="fa511a29-b952-40e4-9e4b-59b1579a09a0" xmlns:ns3="2713a64c-b708-418b-a5af-1b0d489f796a" targetNamespace="http://schemas.microsoft.com/office/2006/metadata/properties" ma:root="true" ma:fieldsID="74955da3aedaf23e2c303cd0ad3ac57e" ns2:_="" ns3:_="">
    <xsd:import namespace="fa511a29-b952-40e4-9e4b-59b1579a09a0"/>
    <xsd:import namespace="2713a64c-b708-418b-a5af-1b0d489f79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511a29-b952-40e4-9e4b-59b1579a09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e2b0ea4-6242-4b3b-a5a4-a442a88e1f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13a64c-b708-418b-a5af-1b0d489f796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ecd78d3-fe46-4f36-8ea3-4b1377205a5e}" ma:internalName="TaxCatchAll" ma:showField="CatchAllData" ma:web="2713a64c-b708-418b-a5af-1b0d489f79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a511a29-b952-40e4-9e4b-59b1579a09a0">
      <Terms xmlns="http://schemas.microsoft.com/office/infopath/2007/PartnerControls"/>
    </lcf76f155ced4ddcb4097134ff3c332f>
    <TaxCatchAll xmlns="2713a64c-b708-418b-a5af-1b0d489f796a" xsi:nil="true"/>
  </documentManagement>
</p:properties>
</file>

<file path=customXml/itemProps1.xml><?xml version="1.0" encoding="utf-8"?>
<ds:datastoreItem xmlns:ds="http://schemas.openxmlformats.org/officeDocument/2006/customXml" ds:itemID="{E59533AA-FB55-495C-8646-A53E46ADDE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F3F1A5-91CC-46BC-B1F3-835B7811BE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511a29-b952-40e4-9e4b-59b1579a09a0"/>
    <ds:schemaRef ds:uri="2713a64c-b708-418b-a5af-1b0d489f79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CDA4132-42B1-46EE-BA30-A95EAE0A4009}">
  <ds:schemaRefs>
    <ds:schemaRef ds:uri="http://schemas.microsoft.com/office/2006/metadata/properties"/>
    <ds:schemaRef ds:uri="http://schemas.microsoft.com/office/infopath/2007/PartnerControls"/>
    <ds:schemaRef ds:uri="fa511a29-b952-40e4-9e4b-59b1579a09a0"/>
    <ds:schemaRef ds:uri="2713a64c-b708-418b-a5af-1b0d489f796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1035</TotalTime>
  <Words>2037</Words>
  <Application>Microsoft Macintosh PowerPoint</Application>
  <PresentationFormat>Widescreen</PresentationFormat>
  <Paragraphs>554</Paragraphs>
  <Slides>32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Sassoon Infant 2023</vt:lpstr>
      <vt:lpstr>EdShed</vt:lpstr>
      <vt:lpstr>Arial</vt:lpstr>
      <vt:lpstr>Spelling Shed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Oliver</dc:creator>
  <cp:lastModifiedBy>Alexandra Oliver</cp:lastModifiedBy>
  <cp:revision>245</cp:revision>
  <dcterms:created xsi:type="dcterms:W3CDTF">2022-07-19T20:08:30Z</dcterms:created>
  <dcterms:modified xsi:type="dcterms:W3CDTF">2025-02-20T11:32:53Z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0x01010057E8D45BF7E88C4CBF195B716E08D65A</vt:lpwstr>
  </property>
  <property fmtid="{D5CDD505-2E9C-101B-9397-08002B2CF9AE}" pid="3" name="MediaServiceImageTags">
    <vt:lpwstr/>
  </property>
</Properties>
</file>