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318" r:id="rId9"/>
    <p:sldId id="262" r:id="rId10"/>
    <p:sldId id="263" r:id="rId11"/>
    <p:sldId id="268" r:id="rId12"/>
    <p:sldId id="269" r:id="rId13"/>
    <p:sldId id="264" r:id="rId14"/>
    <p:sldId id="277" r:id="rId15"/>
    <p:sldId id="266" r:id="rId16"/>
    <p:sldId id="278" r:id="rId17"/>
    <p:sldId id="270" r:id="rId18"/>
    <p:sldId id="279" r:id="rId19"/>
    <p:sldId id="280" r:id="rId20"/>
    <p:sldId id="281" r:id="rId21"/>
    <p:sldId id="282" r:id="rId22"/>
    <p:sldId id="275" r:id="rId23"/>
    <p:sldId id="319" r:id="rId24"/>
    <p:sldId id="320" r:id="rId25"/>
    <p:sldId id="276" r:id="rId26"/>
    <p:sldId id="550" r:id="rId27"/>
    <p:sldId id="553" r:id="rId28"/>
    <p:sldId id="556" r:id="rId29"/>
    <p:sldId id="557" r:id="rId30"/>
  </p:sldIdLst>
  <p:sldSz cx="12192000" cy="6858000"/>
  <p:notesSz cx="6858000" cy="9144000"/>
  <p:embeddedFontLst>
    <p:embeddedFont>
      <p:font typeface="EdShed" pitchFamily="2" charset="77"/>
      <p:regular r:id="rId33"/>
      <p:bold r:id="rId34"/>
    </p:embeddedFont>
    <p:embeddedFont>
      <p:font typeface="Sassoon Infant 2023" panose="02000503030000020003" pitchFamily="2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7956D6"/>
    <a:srgbClr val="25D160"/>
    <a:srgbClr val="219CEE"/>
    <a:srgbClr val="3273DC"/>
    <a:srgbClr val="3372DC"/>
    <a:srgbClr val="FFDE57"/>
    <a:srgbClr val="FF3760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3990"/>
  </p:normalViewPr>
  <p:slideViewPr>
    <p:cSldViewPr snapToGrid="0" snapToObjects="1">
      <p:cViewPr varScale="1">
        <p:scale>
          <a:sx n="101" d="100"/>
          <a:sy n="101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2/14/25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0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45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2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7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234051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6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6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7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14/02/2025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ice-3-b.svg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hyperlink" Target="https://commons.wikimedia.org/wiki/File:Dice-5-b.sv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ons.wikimedia.org/wiki/File:Dice-2-b.svg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hyperlink" Target="https://commons.wikimedia.org/wiki/File:Dice-4-b.svg" TargetMode="External"/><Relationship Id="rId4" Type="http://schemas.openxmlformats.org/officeDocument/2006/relationships/hyperlink" Target="https://commons.wikimedia.org/wiki/File:Dice-1-b.svg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s://commons.wikimedia.org/wiki/File:Dice-6a-b.sv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use knowledge of blending and segmenting to read and write words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Sassoon Infant 2023" panose="02000503030000020003" pitchFamily="2" charset="0"/>
                <a:cs typeface="Arial" panose="020B0604020202020204" pitchFamily="34" charset="0"/>
              </a:rPr>
              <a:t>To spell words where the trigraph </a:t>
            </a:r>
            <a:r>
              <a:rPr lang="en-GB" sz="2000" dirty="0"/>
              <a:t>‘dge’ sounds like </a:t>
            </a:r>
            <a:r>
              <a:rPr lang="en-GB" sz="2000" spc="-300" dirty="0"/>
              <a:t>/</a:t>
            </a:r>
            <a:r>
              <a:rPr lang="en-GB" sz="2000" dirty="0"/>
              <a:t>j/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dirty="0"/>
              <a:t>This week’s words: badge, edge, bridge, dodge, fudge, ridge, smudge, judge, wedge, lodge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0C81F0-E1E0-28E2-36B4-BF7313155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8882" y="550678"/>
            <a:ext cx="8974232" cy="7491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700" dirty="0">
                <a:solidFill>
                  <a:schemeClr val="tx1"/>
                </a:solidFill>
                <a:latin typeface="EdShed" pitchFamily="2" charset="77"/>
              </a:rPr>
              <a:t>Write a sentence about the pictures below. Remember to include the word in your sentence. Then read the sentences and replace the underlined word with one of the blue words.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630AEF-4A9A-27FE-9D15-C061BD4B5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0" dirty="0">
                <a:solidFill>
                  <a:schemeClr val="tx1"/>
                </a:solidFill>
                <a:latin typeface="EdShed" pitchFamily="2" charset="77"/>
              </a:rPr>
              <a:t>Sentences and Synonyms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4C4DA9-95BC-CDCA-39AA-DCD4C615B79B}"/>
              </a:ext>
            </a:extLst>
          </p:cNvPr>
          <p:cNvGrpSpPr/>
          <p:nvPr/>
        </p:nvGrpSpPr>
        <p:grpSpPr>
          <a:xfrm>
            <a:off x="630742" y="3458788"/>
            <a:ext cx="5224195" cy="557260"/>
            <a:chOff x="1398518" y="5455244"/>
            <a:chExt cx="4761946" cy="55726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72676F-6BC7-EF72-1830-3563C7EB5951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79D59E-D350-B8F0-3DE3-E4565CACE77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8E45CA-299D-0D55-B816-DE37013707F2}"/>
              </a:ext>
            </a:extLst>
          </p:cNvPr>
          <p:cNvSpPr txBox="1"/>
          <p:nvPr/>
        </p:nvSpPr>
        <p:spPr>
          <a:xfrm>
            <a:off x="539111" y="2129004"/>
            <a:ext cx="110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EdShed" pitchFamily="2" charset="0"/>
              </a:rPr>
              <a:t>bridge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057DD-A2AB-43B6-C26A-9797DA410D1D}"/>
              </a:ext>
            </a:extLst>
          </p:cNvPr>
          <p:cNvGrpSpPr/>
          <p:nvPr/>
        </p:nvGrpSpPr>
        <p:grpSpPr>
          <a:xfrm>
            <a:off x="6395241" y="3458788"/>
            <a:ext cx="5224195" cy="557260"/>
            <a:chOff x="1398518" y="5455244"/>
            <a:chExt cx="4761946" cy="55726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F06CD7-1AB9-C6BE-ED69-6EE150060010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3BC76F-93F8-682E-7C60-525E648255D8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5A1C55-D336-D01B-6B81-0B17518CD12A}"/>
              </a:ext>
            </a:extLst>
          </p:cNvPr>
          <p:cNvSpPr txBox="1"/>
          <p:nvPr/>
        </p:nvSpPr>
        <p:spPr>
          <a:xfrm>
            <a:off x="6303610" y="2129004"/>
            <a:ext cx="108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badge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C985DA-9321-3F75-A3CF-5F2A8E9C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7188"/>
              </p:ext>
            </p:extLst>
          </p:nvPr>
        </p:nvGraphicFramePr>
        <p:xfrm>
          <a:off x="2575237" y="4465155"/>
          <a:ext cx="9044199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612">
                  <a:extLst>
                    <a:ext uri="{9D8B030D-6E8A-4147-A177-3AD203B41FA5}">
                      <a16:colId xmlns:a16="http://schemas.microsoft.com/office/drawing/2014/main" val="1220469306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943449806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hikers stayed in 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cabin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on their long journey.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759394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mouse ate a huge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chunk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of cheese.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467709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was able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avoid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the slow-moving cars.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09351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hill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gave Isla the best view of the railway bridge.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721483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54DF11A4-1F4F-7929-401E-B1B22EDB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706" b="39079"/>
          <a:stretch/>
        </p:blipFill>
        <p:spPr>
          <a:xfrm>
            <a:off x="3242839" y="1895762"/>
            <a:ext cx="2789275" cy="8386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5189EB-4AFD-F57D-49EA-3DB52EA6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865" y="1891610"/>
            <a:ext cx="800024" cy="1096329"/>
          </a:xfrm>
          <a:prstGeom prst="round1Rect">
            <a:avLst>
              <a:gd name="adj" fmla="val 50000"/>
            </a:avLst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88751A2-CEA3-C4FF-6E05-E23151DAC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55618"/>
              </p:ext>
            </p:extLst>
          </p:nvPr>
        </p:nvGraphicFramePr>
        <p:xfrm>
          <a:off x="630742" y="4465155"/>
          <a:ext cx="1611872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872">
                  <a:extLst>
                    <a:ext uri="{9D8B030D-6E8A-4147-A177-3AD203B41FA5}">
                      <a16:colId xmlns:a16="http://schemas.microsoft.com/office/drawing/2014/main" val="2995742385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92040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94773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04673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96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1DA85A-0BB8-6E85-C956-19DC4C681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D97765-88A3-B7CF-19A5-B69F448504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2DC"/>
                </a:solidFill>
                <a:latin typeface="EdShed" pitchFamily="2" charset="77"/>
              </a:rPr>
              <a:t>Can you write a description of this picture?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367C93-57D1-A25A-61E1-DE897F455E72}"/>
              </a:ext>
            </a:extLst>
          </p:cNvPr>
          <p:cNvCxnSpPr>
            <a:cxnSpLocks/>
          </p:cNvCxnSpPr>
          <p:nvPr/>
        </p:nvCxnSpPr>
        <p:spPr>
          <a:xfrm>
            <a:off x="5606460" y="336127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4BAF5C-BD6E-F270-1BAD-01D58A451EE0}"/>
              </a:ext>
            </a:extLst>
          </p:cNvPr>
          <p:cNvSpPr txBox="1"/>
          <p:nvPr/>
        </p:nvSpPr>
        <p:spPr>
          <a:xfrm>
            <a:off x="2607731" y="2000750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EdShed" pitchFamily="2" charset="77"/>
                <a:ea typeface="OpenDyslexic" charset="0"/>
                <a:cs typeface="OpenDyslexic" charset="0"/>
              </a:rPr>
              <a:t>Words to include: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bridge, lodge, edge</a:t>
            </a:r>
            <a:endParaRPr lang="en-GB" sz="2000" baseline="0" dirty="0">
              <a:latin typeface="EdShed" pitchFamily="2" charset="77"/>
            </a:endParaRPr>
          </a:p>
        </p:txBody>
      </p:sp>
      <p:pic>
        <p:nvPicPr>
          <p:cNvPr id="17" name="Picture 16" descr="Free vector graphics of Bridge">
            <a:extLst>
              <a:ext uri="{FF2B5EF4-FFF2-40B4-BE49-F238E27FC236}">
                <a16:creationId xmlns:a16="http://schemas.microsoft.com/office/drawing/2014/main" id="{D358AABF-9534-CC9A-566B-C7455692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7" y="2742888"/>
            <a:ext cx="4995618" cy="36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760CAD-073D-510E-06D9-6D1AF9517931}"/>
              </a:ext>
            </a:extLst>
          </p:cNvPr>
          <p:cNvCxnSpPr>
            <a:cxnSpLocks/>
          </p:cNvCxnSpPr>
          <p:nvPr/>
        </p:nvCxnSpPr>
        <p:spPr>
          <a:xfrm>
            <a:off x="5606460" y="6071297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942649-20E7-A5BB-C146-88F36600C686}"/>
              </a:ext>
            </a:extLst>
          </p:cNvPr>
          <p:cNvCxnSpPr>
            <a:cxnSpLocks/>
          </p:cNvCxnSpPr>
          <p:nvPr/>
        </p:nvCxnSpPr>
        <p:spPr>
          <a:xfrm>
            <a:off x="5606460" y="5393791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B1C3D9-47B3-1C55-D3E4-31CC800E0993}"/>
              </a:ext>
            </a:extLst>
          </p:cNvPr>
          <p:cNvCxnSpPr>
            <a:cxnSpLocks/>
          </p:cNvCxnSpPr>
          <p:nvPr/>
        </p:nvCxnSpPr>
        <p:spPr>
          <a:xfrm>
            <a:off x="5606460" y="4716287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02C67E-CE41-495D-54DA-0DD7F245D074}"/>
              </a:ext>
            </a:extLst>
          </p:cNvPr>
          <p:cNvCxnSpPr>
            <a:cxnSpLocks/>
          </p:cNvCxnSpPr>
          <p:nvPr/>
        </p:nvCxnSpPr>
        <p:spPr>
          <a:xfrm>
            <a:off x="5606460" y="4038783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4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0" dirty="0">
                <a:solidFill>
                  <a:schemeClr val="tx1"/>
                </a:solidFill>
                <a:latin typeface="EdShed" pitchFamily="2" charset="77"/>
              </a:rPr>
              <a:t>Sentences and Synonyms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C736A7-461D-5E39-9F39-52E84004C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2F13B-D7FD-F463-4560-FF9DAB83CFF4}"/>
              </a:ext>
            </a:extLst>
          </p:cNvPr>
          <p:cNvGrpSpPr/>
          <p:nvPr/>
        </p:nvGrpSpPr>
        <p:grpSpPr>
          <a:xfrm>
            <a:off x="630742" y="3458788"/>
            <a:ext cx="5224195" cy="557260"/>
            <a:chOff x="1398518" y="5455244"/>
            <a:chExt cx="4761946" cy="55726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3E1671-2480-2363-46A4-F308F043A3E7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9A5523C-6660-E727-00EF-29DBB18AE168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9D477F-8713-2010-A548-380835A7C79C}"/>
              </a:ext>
            </a:extLst>
          </p:cNvPr>
          <p:cNvSpPr txBox="1"/>
          <p:nvPr/>
        </p:nvSpPr>
        <p:spPr>
          <a:xfrm>
            <a:off x="539111" y="2129004"/>
            <a:ext cx="110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EdShed" pitchFamily="2" charset="0"/>
              </a:rPr>
              <a:t>bridge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86E868-F544-0391-AA84-F59DAC93F76A}"/>
              </a:ext>
            </a:extLst>
          </p:cNvPr>
          <p:cNvGrpSpPr/>
          <p:nvPr/>
        </p:nvGrpSpPr>
        <p:grpSpPr>
          <a:xfrm>
            <a:off x="6395241" y="3458788"/>
            <a:ext cx="5224195" cy="557260"/>
            <a:chOff x="1398518" y="5455244"/>
            <a:chExt cx="4761946" cy="5572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3F0B288-1F50-B2CB-335C-0FF01B1B6213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3F9A20-2A11-9B20-D7ED-4ACAB4F7B0AA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ED9ADD-2452-EE80-6CC0-9AD15F36E994}"/>
              </a:ext>
            </a:extLst>
          </p:cNvPr>
          <p:cNvSpPr txBox="1"/>
          <p:nvPr/>
        </p:nvSpPr>
        <p:spPr>
          <a:xfrm>
            <a:off x="6303610" y="2129004"/>
            <a:ext cx="108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badge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7FCB4B9-E631-6E3E-B78A-88B66FE21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65564"/>
              </p:ext>
            </p:extLst>
          </p:nvPr>
        </p:nvGraphicFramePr>
        <p:xfrm>
          <a:off x="2575237" y="4465155"/>
          <a:ext cx="9044199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2612">
                  <a:extLst>
                    <a:ext uri="{9D8B030D-6E8A-4147-A177-3AD203B41FA5}">
                      <a16:colId xmlns:a16="http://schemas.microsoft.com/office/drawing/2014/main" val="1220469306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943449806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hikers stayed in 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cabin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on their long journey.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759394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mouse ate a huge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chunk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of cheese.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467709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was able to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avoid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the slow-moving cars.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09351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</a:t>
                      </a:r>
                      <a:r>
                        <a:rPr lang="en-US" sz="2000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hill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gave Isla the best view of the railway bridge.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721483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59BF186-AC2C-0B4D-2551-6984DB28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706" b="39079"/>
          <a:stretch/>
        </p:blipFill>
        <p:spPr>
          <a:xfrm>
            <a:off x="3242839" y="1895762"/>
            <a:ext cx="2789275" cy="8386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C30305-A96F-FF17-61A9-6A92109D6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865" y="1891610"/>
            <a:ext cx="800024" cy="1096329"/>
          </a:xfrm>
          <a:prstGeom prst="round1Rect">
            <a:avLst>
              <a:gd name="adj" fmla="val 50000"/>
            </a:avLst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412F2F0-B812-2785-2AC9-8D9A9634E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02177"/>
              </p:ext>
            </p:extLst>
          </p:nvPr>
        </p:nvGraphicFramePr>
        <p:xfrm>
          <a:off x="630742" y="4465155"/>
          <a:ext cx="1611872" cy="197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872">
                  <a:extLst>
                    <a:ext uri="{9D8B030D-6E8A-4147-A177-3AD203B41FA5}">
                      <a16:colId xmlns:a16="http://schemas.microsoft.com/office/drawing/2014/main" val="2995742385"/>
                    </a:ext>
                  </a:extLst>
                </a:gridCol>
              </a:tblGrid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92040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94773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046736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3372DC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96905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EC291BD-A398-6F4C-2BC5-74C325824CE9}"/>
              </a:ext>
            </a:extLst>
          </p:cNvPr>
          <p:cNvSpPr txBox="1"/>
          <p:nvPr/>
        </p:nvSpPr>
        <p:spPr>
          <a:xfrm>
            <a:off x="9806760" y="4523496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lodge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1EAF90-FE47-47E0-355E-4257330FCEE5}"/>
              </a:ext>
            </a:extLst>
          </p:cNvPr>
          <p:cNvSpPr txBox="1"/>
          <p:nvPr/>
        </p:nvSpPr>
        <p:spPr>
          <a:xfrm>
            <a:off x="9806760" y="5005277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wedge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1A19EF-7DA8-13CD-75D1-A765F3C9A708}"/>
              </a:ext>
            </a:extLst>
          </p:cNvPr>
          <p:cNvSpPr txBox="1"/>
          <p:nvPr/>
        </p:nvSpPr>
        <p:spPr>
          <a:xfrm>
            <a:off x="9806760" y="5496890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dodge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15691A-7833-2314-E9F2-7EFD39946407}"/>
              </a:ext>
            </a:extLst>
          </p:cNvPr>
          <p:cNvSpPr txBox="1"/>
          <p:nvPr/>
        </p:nvSpPr>
        <p:spPr>
          <a:xfrm>
            <a:off x="9806760" y="5988503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ridge</a:t>
            </a:r>
            <a:endParaRPr lang="en-GB" sz="20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BEF7D2-4518-E886-1370-82530C90CFDD}"/>
              </a:ext>
            </a:extLst>
          </p:cNvPr>
          <p:cNvSpPr txBox="1"/>
          <p:nvPr/>
        </p:nvSpPr>
        <p:spPr>
          <a:xfrm>
            <a:off x="539111" y="2949724"/>
            <a:ext cx="52241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The wooden 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bridge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crossed the river.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352AB-70EF-B100-CB51-D27AB614BC24}"/>
              </a:ext>
            </a:extLst>
          </p:cNvPr>
          <p:cNvSpPr txBox="1"/>
          <p:nvPr/>
        </p:nvSpPr>
        <p:spPr>
          <a:xfrm>
            <a:off x="6330311" y="2949724"/>
            <a:ext cx="522419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I won a gold 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badge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for finishing the race first.</a:t>
            </a:r>
          </a:p>
        </p:txBody>
      </p:sp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C245011-1727-12E1-4489-BB303B8F93CD}"/>
              </a:ext>
            </a:extLst>
          </p:cNvPr>
          <p:cNvSpPr txBox="1"/>
          <p:nvPr/>
        </p:nvSpPr>
        <p:spPr>
          <a:xfrm>
            <a:off x="5529887" y="2766038"/>
            <a:ext cx="6230611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On the </a:t>
            </a:r>
            <a:r>
              <a:rPr lang="en-GB" sz="2200" dirty="0">
                <a:latin typeface="EdShed" pitchFamily="2" charset="77"/>
              </a:rPr>
              <a:t>edge</a:t>
            </a: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 of the forest was a beautiful wooden </a:t>
            </a:r>
            <a:r>
              <a:rPr lang="en-GB" sz="2200" dirty="0">
                <a:latin typeface="EdShed" pitchFamily="2" charset="77"/>
              </a:rPr>
              <a:t>lodge</a:t>
            </a: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. The only way to reach it was by crossing a tall, stone </a:t>
            </a:r>
            <a:r>
              <a:rPr lang="en-GB" sz="2200" dirty="0">
                <a:latin typeface="EdShed" pitchFamily="2" charset="77"/>
              </a:rPr>
              <a:t>bridge</a:t>
            </a: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. On the ridge stood a huge windmill with white sails.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405C-0113-6BF7-1BB3-CADB67B14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A93294-B54F-D43E-4B01-E110A6822310}"/>
              </a:ext>
            </a:extLst>
          </p:cNvPr>
          <p:cNvCxnSpPr>
            <a:cxnSpLocks/>
          </p:cNvCxnSpPr>
          <p:nvPr/>
        </p:nvCxnSpPr>
        <p:spPr>
          <a:xfrm>
            <a:off x="5606460" y="336127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B4E68A-9AAD-7950-051C-37DB394FA036}"/>
              </a:ext>
            </a:extLst>
          </p:cNvPr>
          <p:cNvSpPr txBox="1"/>
          <p:nvPr/>
        </p:nvSpPr>
        <p:spPr>
          <a:xfrm>
            <a:off x="2607731" y="2000750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EdShed" pitchFamily="2" charset="77"/>
                <a:ea typeface="OpenDyslexic" charset="0"/>
                <a:cs typeface="OpenDyslexic" charset="0"/>
              </a:rPr>
              <a:t>Words to include: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bridge, lodge, edge</a:t>
            </a:r>
            <a:endParaRPr lang="en-GB" sz="2000" baseline="0" dirty="0">
              <a:latin typeface="EdShed" pitchFamily="2" charset="77"/>
            </a:endParaRPr>
          </a:p>
        </p:txBody>
      </p:sp>
      <p:pic>
        <p:nvPicPr>
          <p:cNvPr id="21" name="Picture 20" descr="Free vector graphics of Bridge">
            <a:extLst>
              <a:ext uri="{FF2B5EF4-FFF2-40B4-BE49-F238E27FC236}">
                <a16:creationId xmlns:a16="http://schemas.microsoft.com/office/drawing/2014/main" id="{1985C9E2-97E9-B2F1-6BF0-7E1A146F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7" y="2742888"/>
            <a:ext cx="4995618" cy="36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C9D5CF-7BAF-A944-BCED-2F3307F0B334}"/>
              </a:ext>
            </a:extLst>
          </p:cNvPr>
          <p:cNvCxnSpPr>
            <a:cxnSpLocks/>
          </p:cNvCxnSpPr>
          <p:nvPr/>
        </p:nvCxnSpPr>
        <p:spPr>
          <a:xfrm>
            <a:off x="5606460" y="6071297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EAAFBF-7042-B74F-FDB2-4A79FFA93A4D}"/>
              </a:ext>
            </a:extLst>
          </p:cNvPr>
          <p:cNvCxnSpPr>
            <a:cxnSpLocks/>
          </p:cNvCxnSpPr>
          <p:nvPr/>
        </p:nvCxnSpPr>
        <p:spPr>
          <a:xfrm>
            <a:off x="5606460" y="5393791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04B283-C918-49B9-DB23-EABAFB75635F}"/>
              </a:ext>
            </a:extLst>
          </p:cNvPr>
          <p:cNvCxnSpPr>
            <a:cxnSpLocks/>
          </p:cNvCxnSpPr>
          <p:nvPr/>
        </p:nvCxnSpPr>
        <p:spPr>
          <a:xfrm>
            <a:off x="5606460" y="4716287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08F354-5CEE-F0C5-4287-FA5769D16A0C}"/>
              </a:ext>
            </a:extLst>
          </p:cNvPr>
          <p:cNvCxnSpPr>
            <a:cxnSpLocks/>
          </p:cNvCxnSpPr>
          <p:nvPr/>
        </p:nvCxnSpPr>
        <p:spPr>
          <a:xfrm>
            <a:off x="5606460" y="4038783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1297145" y="2131918"/>
            <a:ext cx="959770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Our school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has a picture of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on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541208" y="5408930"/>
            <a:ext cx="1634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bridge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710044" y="6164644"/>
            <a:ext cx="1312627" cy="108002"/>
            <a:chOff x="5796622" y="2944897"/>
            <a:chExt cx="674475" cy="54001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6622" y="2944897"/>
              <a:ext cx="55494" cy="5400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2941" y="2944897"/>
              <a:ext cx="55494" cy="5400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6101135" y="2955042"/>
              <a:ext cx="369962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EEAE8-F59D-29BA-8481-B540D4266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1731" y="2944897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4118724" y="5408930"/>
            <a:ext cx="160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badge</a:t>
            </a:r>
            <a:endParaRPr lang="en-GB" sz="24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7946403" y="2093580"/>
            <a:ext cx="110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bridge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4293103" y="6164644"/>
            <a:ext cx="1278686" cy="108002"/>
            <a:chOff x="5337646" y="2948786"/>
            <a:chExt cx="657035" cy="54001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7646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08235" y="2958931"/>
              <a:ext cx="386446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2741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002829" y="2093580"/>
            <a:ext cx="108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badge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8A2EC5-8588-7757-1847-CFE0AD6442C8}"/>
              </a:ext>
            </a:extLst>
          </p:cNvPr>
          <p:cNvGrpSpPr/>
          <p:nvPr/>
        </p:nvGrpSpPr>
        <p:grpSpPr>
          <a:xfrm>
            <a:off x="3727701" y="3173225"/>
            <a:ext cx="4736594" cy="1776046"/>
            <a:chOff x="5101998" y="3244362"/>
            <a:chExt cx="4736594" cy="1776046"/>
          </a:xfrm>
        </p:grpSpPr>
        <p:sp>
          <p:nvSpPr>
            <p:cNvPr id="20" name="Plaque 19">
              <a:extLst>
                <a:ext uri="{FF2B5EF4-FFF2-40B4-BE49-F238E27FC236}">
                  <a16:creationId xmlns:a16="http://schemas.microsoft.com/office/drawing/2014/main" id="{BB545322-A07D-5EF9-B7DC-9A4054D94489}"/>
                </a:ext>
              </a:extLst>
            </p:cNvPr>
            <p:cNvSpPr/>
            <p:nvPr/>
          </p:nvSpPr>
          <p:spPr>
            <a:xfrm>
              <a:off x="5101998" y="3244362"/>
              <a:ext cx="4736594" cy="1776046"/>
            </a:xfrm>
            <a:prstGeom prst="plaque">
              <a:avLst>
                <a:gd name="adj" fmla="val 19050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BA30E1-2388-70C9-D98D-CCB711C3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t="39706" b="39079"/>
            <a:stretch/>
          </p:blipFill>
          <p:spPr>
            <a:xfrm>
              <a:off x="5220386" y="3627471"/>
              <a:ext cx="4346546" cy="130693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7E35D9-7A85-66AB-7F5E-681CAE89D72C}"/>
                </a:ext>
              </a:extLst>
            </p:cNvPr>
            <p:cNvSpPr txBox="1"/>
            <p:nvPr/>
          </p:nvSpPr>
          <p:spPr>
            <a:xfrm>
              <a:off x="6225176" y="3509616"/>
              <a:ext cx="2523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4A4A4A"/>
                  </a:solidFill>
                  <a:latin typeface="EdShed" pitchFamily="2" charset="77"/>
                </a:rPr>
                <a:t>EdShed School</a:t>
              </a:r>
              <a:endParaRPr lang="en-GB" sz="2400" b="1" dirty="0">
                <a:solidFill>
                  <a:srgbClr val="4A4A4A"/>
                </a:solidFill>
                <a:latin typeface="EdShed" pitchFamily="2" charset="77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78D02E-B1DF-3F2C-F5D8-554D325B3711}"/>
              </a:ext>
            </a:extLst>
          </p:cNvPr>
          <p:cNvGrpSpPr/>
          <p:nvPr/>
        </p:nvGrpSpPr>
        <p:grpSpPr>
          <a:xfrm>
            <a:off x="506932" y="3612408"/>
            <a:ext cx="1860857" cy="2831261"/>
            <a:chOff x="630551" y="3215964"/>
            <a:chExt cx="1860857" cy="283126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D827060-B615-CF7C-464D-B4BFCC1A1A9C}"/>
                </a:ext>
              </a:extLst>
            </p:cNvPr>
            <p:cNvGrpSpPr/>
            <p:nvPr/>
          </p:nvGrpSpPr>
          <p:grpSpPr>
            <a:xfrm>
              <a:off x="630551" y="3365322"/>
              <a:ext cx="1860857" cy="2681903"/>
              <a:chOff x="630551" y="3365322"/>
              <a:chExt cx="1860857" cy="268190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695626" y="3365322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0A829DA-C73B-ED31-815E-116468F09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2425" b="2425"/>
              <a:stretch/>
            </p:blipFill>
            <p:spPr>
              <a:xfrm>
                <a:off x="630551" y="5124433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76633E45-493C-26D3-D004-59CDAFE44C1F}"/>
                </a:ext>
              </a:extLst>
            </p:cNvPr>
            <p:cNvSpPr/>
            <p:nvPr/>
          </p:nvSpPr>
          <p:spPr>
            <a:xfrm>
              <a:off x="673048" y="3215964"/>
              <a:ext cx="1809865" cy="1776046"/>
            </a:xfrm>
            <a:prstGeom prst="wedgeRoundRectCallout">
              <a:avLst>
                <a:gd name="adj1" fmla="val 1726"/>
                <a:gd name="adj2" fmla="val 71339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8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1934" y="2027908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competition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said my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tasted the best.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539675" y="5441816"/>
            <a:ext cx="1509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fudge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666442" y="6205567"/>
            <a:ext cx="1227481" cy="108002"/>
            <a:chOff x="5193086" y="2947896"/>
            <a:chExt cx="630723" cy="54001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3086" y="294789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1114" y="294789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453847" y="2958041"/>
              <a:ext cx="369962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4201172" y="5456416"/>
            <a:ext cx="1511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judge</a:t>
            </a:r>
            <a:endParaRPr lang="en-GB" sz="24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6990697" y="1997431"/>
            <a:ext cx="102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fudge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4342938" y="6205567"/>
            <a:ext cx="1205835" cy="108002"/>
            <a:chOff x="5229985" y="2948786"/>
            <a:chExt cx="619601" cy="54001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985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479625" y="2958931"/>
              <a:ext cx="369961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2025" y="2948786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283758" y="1997431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judge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0B389B-D749-B158-53E8-904B0386645E}"/>
              </a:ext>
            </a:extLst>
          </p:cNvPr>
          <p:cNvGrpSpPr/>
          <p:nvPr/>
        </p:nvGrpSpPr>
        <p:grpSpPr>
          <a:xfrm>
            <a:off x="4047409" y="2861430"/>
            <a:ext cx="4385308" cy="2368223"/>
            <a:chOff x="4047409" y="2861430"/>
            <a:chExt cx="4385308" cy="236822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1BA61B-68DB-A5FD-5307-5FBCA11F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7409" y="2861430"/>
              <a:ext cx="1874182" cy="229551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06D47EE-E0CF-EF22-5A17-57D7299044FF}"/>
                </a:ext>
              </a:extLst>
            </p:cNvPr>
            <p:cNvGrpSpPr/>
            <p:nvPr/>
          </p:nvGrpSpPr>
          <p:grpSpPr>
            <a:xfrm>
              <a:off x="5883463" y="2900834"/>
              <a:ext cx="2549254" cy="2328819"/>
              <a:chOff x="5994236" y="2973767"/>
              <a:chExt cx="2549254" cy="2328819"/>
            </a:xfrm>
          </p:grpSpPr>
          <p:pic>
            <p:nvPicPr>
              <p:cNvPr id="21" name="Picture 20" descr="A chocolate bar with white icing&#10;&#10;AI-generated content may be incorrect.">
                <a:extLst>
                  <a:ext uri="{FF2B5EF4-FFF2-40B4-BE49-F238E27FC236}">
                    <a16:creationId xmlns:a16="http://schemas.microsoft.com/office/drawing/2014/main" id="{E4F41ABE-B486-4A2F-C5C3-5F98366B9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0448" y="2973767"/>
                <a:ext cx="1232516" cy="1526663"/>
              </a:xfrm>
              <a:prstGeom prst="rect">
                <a:avLst/>
              </a:prstGeom>
            </p:spPr>
          </p:pic>
          <p:pic>
            <p:nvPicPr>
              <p:cNvPr id="22" name="Picture 21" descr="A chocolate bar with white icing&#10;&#10;AI-generated content may be incorrect.">
                <a:extLst>
                  <a:ext uri="{FF2B5EF4-FFF2-40B4-BE49-F238E27FC236}">
                    <a16:creationId xmlns:a16="http://schemas.microsoft.com/office/drawing/2014/main" id="{D7BD4FE8-F31B-A4A0-8361-53160A51B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4236" y="3365614"/>
                <a:ext cx="1232516" cy="1526663"/>
              </a:xfrm>
              <a:prstGeom prst="rect">
                <a:avLst/>
              </a:prstGeom>
            </p:spPr>
          </p:pic>
          <p:pic>
            <p:nvPicPr>
              <p:cNvPr id="23" name="Picture 22" descr="A chocolate bar with white icing&#10;&#10;AI-generated content may be incorrect.">
                <a:extLst>
                  <a:ext uri="{FF2B5EF4-FFF2-40B4-BE49-F238E27FC236}">
                    <a16:creationId xmlns:a16="http://schemas.microsoft.com/office/drawing/2014/main" id="{7C82068C-D835-D514-CC2F-31D8F713F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2582" y="3775923"/>
                <a:ext cx="1232516" cy="1526663"/>
              </a:xfrm>
              <a:prstGeom prst="rect">
                <a:avLst/>
              </a:prstGeom>
            </p:spPr>
          </p:pic>
          <p:pic>
            <p:nvPicPr>
              <p:cNvPr id="24" name="Picture 23" descr="A chocolate bar with white icing&#10;&#10;AI-generated content may be incorrect.">
                <a:extLst>
                  <a:ext uri="{FF2B5EF4-FFF2-40B4-BE49-F238E27FC236}">
                    <a16:creationId xmlns:a16="http://schemas.microsoft.com/office/drawing/2014/main" id="{2A6CE83F-4E30-3366-AC26-DB637BD64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0974" y="3359383"/>
                <a:ext cx="1232516" cy="1526663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CE699D-BA4F-EC5D-E673-CD713EC1EF41}"/>
              </a:ext>
            </a:extLst>
          </p:cNvPr>
          <p:cNvGrpSpPr/>
          <p:nvPr/>
        </p:nvGrpSpPr>
        <p:grpSpPr>
          <a:xfrm>
            <a:off x="506932" y="3612408"/>
            <a:ext cx="1860857" cy="2831261"/>
            <a:chOff x="630551" y="3215964"/>
            <a:chExt cx="1860857" cy="28312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B411F3-6610-5793-9A80-AAB151D2E707}"/>
                </a:ext>
              </a:extLst>
            </p:cNvPr>
            <p:cNvGrpSpPr/>
            <p:nvPr/>
          </p:nvGrpSpPr>
          <p:grpSpPr>
            <a:xfrm>
              <a:off x="630551" y="3365322"/>
              <a:ext cx="1860857" cy="2681903"/>
              <a:chOff x="630551" y="3365322"/>
              <a:chExt cx="1860857" cy="268190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AC1ECF-D8E2-E5FC-A668-80E21808844F}"/>
                  </a:ext>
                </a:extLst>
              </p:cNvPr>
              <p:cNvSpPr txBox="1"/>
              <p:nvPr/>
            </p:nvSpPr>
            <p:spPr>
              <a:xfrm>
                <a:off x="695626" y="3365322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39C245A-44AF-EE07-65A2-A9BB78555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2425" b="2425"/>
              <a:stretch/>
            </p:blipFill>
            <p:spPr>
              <a:xfrm>
                <a:off x="630551" y="5124433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EE71DACD-8B7A-C657-8F78-F12EEEF4643B}"/>
                </a:ext>
              </a:extLst>
            </p:cNvPr>
            <p:cNvSpPr/>
            <p:nvPr/>
          </p:nvSpPr>
          <p:spPr>
            <a:xfrm>
              <a:off x="673048" y="3215964"/>
              <a:ext cx="1809865" cy="1776046"/>
            </a:xfrm>
            <a:prstGeom prst="wedgeRoundRectCallout">
              <a:avLst>
                <a:gd name="adj1" fmla="val 1726"/>
                <a:gd name="adj2" fmla="val 71339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4" y="2123178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I used a door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to hold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door open.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809958" y="5364831"/>
            <a:ext cx="1438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lodge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917597" y="6113544"/>
            <a:ext cx="1189087" cy="108000"/>
            <a:chOff x="5192745" y="2947896"/>
            <a:chExt cx="610994" cy="54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2745" y="2947896"/>
              <a:ext cx="55494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0589" y="2947896"/>
              <a:ext cx="55494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419082" y="2958237"/>
              <a:ext cx="384657" cy="33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4051992" y="5364831"/>
            <a:ext cx="171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wedge</a:t>
            </a:r>
            <a:endParaRPr lang="en-GB" sz="24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7315260" y="2078577"/>
            <a:ext cx="9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lodge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4319302" y="6090327"/>
            <a:ext cx="1297635" cy="108002"/>
            <a:chOff x="5366531" y="2947897"/>
            <a:chExt cx="666771" cy="54001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531" y="2947897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44842" y="2967041"/>
              <a:ext cx="388460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4673" y="2947897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4174121" y="2077730"/>
            <a:ext cx="115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wedge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D8F04A-E52F-19DB-F059-3BE1034D3946}"/>
              </a:ext>
            </a:extLst>
          </p:cNvPr>
          <p:cNvGrpSpPr/>
          <p:nvPr/>
        </p:nvGrpSpPr>
        <p:grpSpPr>
          <a:xfrm>
            <a:off x="5686124" y="2994216"/>
            <a:ext cx="3606245" cy="2211809"/>
            <a:chOff x="5759434" y="2858233"/>
            <a:chExt cx="4513813" cy="27684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3A547C-D5B4-687B-B7F6-CBA178340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0911" y="2858233"/>
              <a:ext cx="2376396" cy="215317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C73B24-5E1D-0E10-F684-0EBDB1716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7375" y="3225881"/>
              <a:ext cx="1215302" cy="169542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B55CF23-7E9A-6657-07B0-80390809D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5318" y="3012915"/>
              <a:ext cx="1425863" cy="19891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67F1B85-CFFB-51B7-EEF2-177FA3983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9434" y="3360488"/>
              <a:ext cx="1624438" cy="226619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843935-B584-5DEA-CB13-A553BD0A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9026" y="3507122"/>
              <a:ext cx="1414221" cy="197292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AE18E6C-A9D0-B3D3-07D6-4153FDDFF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1178">
            <a:off x="3607050" y="3866744"/>
            <a:ext cx="2057400" cy="838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8D8C26F-B933-433B-9085-C325F4C61D3C}"/>
              </a:ext>
            </a:extLst>
          </p:cNvPr>
          <p:cNvGrpSpPr/>
          <p:nvPr/>
        </p:nvGrpSpPr>
        <p:grpSpPr>
          <a:xfrm>
            <a:off x="506932" y="3612408"/>
            <a:ext cx="1860857" cy="2831261"/>
            <a:chOff x="630551" y="3215964"/>
            <a:chExt cx="1860857" cy="28312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6D2B8A-EB45-B1B8-DE59-CCC36D710C06}"/>
                </a:ext>
              </a:extLst>
            </p:cNvPr>
            <p:cNvGrpSpPr/>
            <p:nvPr/>
          </p:nvGrpSpPr>
          <p:grpSpPr>
            <a:xfrm>
              <a:off x="630551" y="3365322"/>
              <a:ext cx="1860857" cy="2681903"/>
              <a:chOff x="630551" y="3365322"/>
              <a:chExt cx="1860857" cy="268190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9F2748-4874-7346-2976-EB78AAF83EC7}"/>
                  </a:ext>
                </a:extLst>
              </p:cNvPr>
              <p:cNvSpPr txBox="1"/>
              <p:nvPr/>
            </p:nvSpPr>
            <p:spPr>
              <a:xfrm>
                <a:off x="695626" y="3365322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E4E0D79-3270-1DA2-752F-0CB6D7210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2425" b="2425"/>
              <a:stretch/>
            </p:blipFill>
            <p:spPr>
              <a:xfrm>
                <a:off x="630551" y="5124433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9209D663-6DD1-C7DC-2234-B2EBF362CFB4}"/>
                </a:ext>
              </a:extLst>
            </p:cNvPr>
            <p:cNvSpPr/>
            <p:nvPr/>
          </p:nvSpPr>
          <p:spPr>
            <a:xfrm>
              <a:off x="673048" y="3215964"/>
              <a:ext cx="1809865" cy="1776046"/>
            </a:xfrm>
            <a:prstGeom prst="wedgeRoundRectCallout">
              <a:avLst>
                <a:gd name="adj1" fmla="val 1726"/>
                <a:gd name="adj2" fmla="val 71339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75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4" y="2001088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Olivia had to be careful at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of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660966" y="5520565"/>
            <a:ext cx="1352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ridge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782872" y="6241688"/>
            <a:ext cx="1070206" cy="108000"/>
            <a:chOff x="5204250" y="2948786"/>
            <a:chExt cx="549909" cy="54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4250" y="2948786"/>
              <a:ext cx="55493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7027" y="2948786"/>
              <a:ext cx="55493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384198" y="2958931"/>
              <a:ext cx="369961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4233564" y="5520565"/>
            <a:ext cx="1297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edge</a:t>
            </a:r>
            <a:endParaRPr lang="en-GB" sz="24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8911717" y="1960454"/>
            <a:ext cx="92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ridge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4415316" y="6231737"/>
            <a:ext cx="945757" cy="108002"/>
            <a:chOff x="5547574" y="2954845"/>
            <a:chExt cx="485963" cy="54001"/>
          </a:xfrm>
          <a:solidFill>
            <a:srgbClr val="3372DC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63576" y="2969965"/>
              <a:ext cx="369961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7574" y="2954845"/>
              <a:ext cx="55494" cy="54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610724" y="1966313"/>
            <a:ext cx="89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edge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FC4E44-12D5-3A2A-8A34-773481CBC883}"/>
              </a:ext>
            </a:extLst>
          </p:cNvPr>
          <p:cNvGrpSpPr/>
          <p:nvPr/>
        </p:nvGrpSpPr>
        <p:grpSpPr>
          <a:xfrm>
            <a:off x="4949588" y="2681024"/>
            <a:ext cx="2292820" cy="2726938"/>
            <a:chOff x="4338177" y="1975292"/>
            <a:chExt cx="2460254" cy="2926074"/>
          </a:xfrm>
        </p:grpSpPr>
        <p:pic>
          <p:nvPicPr>
            <p:cNvPr id="12" name="Picture 2" descr="Free vector graphics of Cliff">
              <a:extLst>
                <a:ext uri="{FF2B5EF4-FFF2-40B4-BE49-F238E27FC236}">
                  <a16:creationId xmlns:a16="http://schemas.microsoft.com/office/drawing/2014/main" id="{14754A89-BF42-09C3-A778-52F333A11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177" y="1975292"/>
              <a:ext cx="2460254" cy="292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CF5BE6-C89B-3C7A-5D11-1F66C3278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8151" y="2077743"/>
              <a:ext cx="346482" cy="432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B823DC-0357-CA7D-597C-E301E50D210C}"/>
              </a:ext>
            </a:extLst>
          </p:cNvPr>
          <p:cNvGrpSpPr/>
          <p:nvPr/>
        </p:nvGrpSpPr>
        <p:grpSpPr>
          <a:xfrm>
            <a:off x="506932" y="3612408"/>
            <a:ext cx="1860857" cy="2831261"/>
            <a:chOff x="630551" y="3215964"/>
            <a:chExt cx="1860857" cy="28312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BC137F-FA76-1AAA-1013-E5B66D94AEEC}"/>
                </a:ext>
              </a:extLst>
            </p:cNvPr>
            <p:cNvGrpSpPr/>
            <p:nvPr/>
          </p:nvGrpSpPr>
          <p:grpSpPr>
            <a:xfrm>
              <a:off x="630551" y="3365322"/>
              <a:ext cx="1860857" cy="2681903"/>
              <a:chOff x="630551" y="3365322"/>
              <a:chExt cx="1860857" cy="268190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69E1C0-934E-6CB1-5B0F-FCA4CF2C89A7}"/>
                  </a:ext>
                </a:extLst>
              </p:cNvPr>
              <p:cNvSpPr txBox="1"/>
              <p:nvPr/>
            </p:nvSpPr>
            <p:spPr>
              <a:xfrm>
                <a:off x="695626" y="3365322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634E9A0-21EA-B743-6FDC-89CC60620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2425" b="2425"/>
              <a:stretch/>
            </p:blipFill>
            <p:spPr>
              <a:xfrm>
                <a:off x="630551" y="5124433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5467683C-30C0-4CA5-C6F1-CD2A2CEC2F23}"/>
                </a:ext>
              </a:extLst>
            </p:cNvPr>
            <p:cNvSpPr/>
            <p:nvPr/>
          </p:nvSpPr>
          <p:spPr>
            <a:xfrm>
              <a:off x="673048" y="3215964"/>
              <a:ext cx="1809865" cy="1776046"/>
            </a:xfrm>
            <a:prstGeom prst="wedgeRoundRectCallout">
              <a:avLst>
                <a:gd name="adj1" fmla="val 1726"/>
                <a:gd name="adj2" fmla="val 71339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75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354767" y="1952228"/>
            <a:ext cx="7482462" cy="9508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77"/>
              </a:rPr>
              <a:t>Kai almost managed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the ball, but </a:t>
            </a:r>
          </a:p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77"/>
              </a:rPr>
              <a:t>got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of mud on his cheek.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414779" y="5469511"/>
            <a:ext cx="1990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smudge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574662" y="6196022"/>
            <a:ext cx="1694015" cy="108000"/>
            <a:chOff x="5217302" y="2978871"/>
            <a:chExt cx="870445" cy="54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7302" y="2978871"/>
              <a:ext cx="55493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3495" y="2978871"/>
              <a:ext cx="55493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699287" y="2989015"/>
              <a:ext cx="388460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AFD26A-2680-EBE8-2D38-51B38386C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3479" y="2978871"/>
              <a:ext cx="55493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875495" y="5469511"/>
            <a:ext cx="1610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dodge</a:t>
            </a:r>
            <a:endParaRPr lang="en-GB" sz="24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4345254" y="2358666"/>
            <a:ext cx="1335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smudge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4061904" y="6196018"/>
            <a:ext cx="1258699" cy="108004"/>
            <a:chOff x="5326837" y="2950182"/>
            <a:chExt cx="646765" cy="54002"/>
          </a:xfrm>
          <a:solidFill>
            <a:srgbClr val="3372DC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03640" y="2960328"/>
              <a:ext cx="369962" cy="33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192" y="2950182"/>
              <a:ext cx="55494" cy="54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500FA3-1326-96C9-F81D-E17502454F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6837" y="2950182"/>
              <a:ext cx="55494" cy="54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301033" y="1947868"/>
            <a:ext cx="109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dodge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6E5005-A319-4FB5-79E3-E5E0870F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84" y="3124661"/>
            <a:ext cx="1912427" cy="21343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DBBCCA3-63AB-338F-1091-EB08FC3C008C}"/>
              </a:ext>
            </a:extLst>
          </p:cNvPr>
          <p:cNvGrpSpPr/>
          <p:nvPr/>
        </p:nvGrpSpPr>
        <p:grpSpPr>
          <a:xfrm>
            <a:off x="506932" y="3612408"/>
            <a:ext cx="1860857" cy="2831261"/>
            <a:chOff x="630551" y="3215964"/>
            <a:chExt cx="1860857" cy="28312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F47AF-EC5C-C19A-252B-EE603FD6AC9D}"/>
                </a:ext>
              </a:extLst>
            </p:cNvPr>
            <p:cNvGrpSpPr/>
            <p:nvPr/>
          </p:nvGrpSpPr>
          <p:grpSpPr>
            <a:xfrm>
              <a:off x="630551" y="3365322"/>
              <a:ext cx="1860857" cy="2681903"/>
              <a:chOff x="630551" y="3365322"/>
              <a:chExt cx="1860857" cy="268190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234234-37E8-CBA8-E16D-E7324B775080}"/>
                  </a:ext>
                </a:extLst>
              </p:cNvPr>
              <p:cNvSpPr txBox="1"/>
              <p:nvPr/>
            </p:nvSpPr>
            <p:spPr>
              <a:xfrm>
                <a:off x="695626" y="3365322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D1ADDC5-18C7-DFA8-B220-317D857F7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2425" b="2425"/>
              <a:stretch/>
            </p:blipFill>
            <p:spPr>
              <a:xfrm>
                <a:off x="630551" y="5124433"/>
                <a:ext cx="925526" cy="922792"/>
              </a:xfrm>
              <a:prstGeom prst="ellipse">
                <a:avLst/>
              </a:prstGeom>
            </p:spPr>
          </p:pic>
        </p:grp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27DEBC43-6DDE-D1A5-E6BB-AB93A319FDC9}"/>
                </a:ext>
              </a:extLst>
            </p:cNvPr>
            <p:cNvSpPr/>
            <p:nvPr/>
          </p:nvSpPr>
          <p:spPr>
            <a:xfrm>
              <a:off x="673048" y="3215964"/>
              <a:ext cx="1809865" cy="1776046"/>
            </a:xfrm>
            <a:prstGeom prst="wedgeRoundRectCallout">
              <a:avLst>
                <a:gd name="adj1" fmla="val 1726"/>
                <a:gd name="adj2" fmla="val 71339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4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solidFill>
                  <a:srgbClr val="000000"/>
                </a:solidFill>
                <a:effectLst/>
                <a:ea typeface="Sassoon Infant 2023" panose="02000503030000020003" pitchFamily="2" charset="0"/>
                <a:cs typeface="Calibri" panose="020F0502020204030204" pitchFamily="34" charset="0"/>
              </a:rPr>
              <a:t>Independent Extended Learning</a:t>
            </a:r>
            <a:endParaRPr lang="en-US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90415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judge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1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do the sound buttons go in these words?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60CA-C217-753B-14E1-38EF6B45C9E9}"/>
              </a:ext>
            </a:extLst>
          </p:cNvPr>
          <p:cNvSpPr/>
          <p:nvPr/>
        </p:nvSpPr>
        <p:spPr>
          <a:xfrm>
            <a:off x="973033" y="1910148"/>
            <a:ext cx="2239716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77"/>
              </a:rPr>
              <a:t>dolphin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45DC9-B9D7-956F-5FCD-76F43E67D012}"/>
              </a:ext>
            </a:extLst>
          </p:cNvPr>
          <p:cNvSpPr/>
          <p:nvPr/>
        </p:nvSpPr>
        <p:spPr>
          <a:xfrm>
            <a:off x="4402207" y="1912400"/>
            <a:ext cx="3387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77"/>
              </a:rPr>
              <a:t>playground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6AAFC-D14F-743E-AF02-747871A90B3C}"/>
              </a:ext>
            </a:extLst>
          </p:cNvPr>
          <p:cNvSpPr/>
          <p:nvPr/>
        </p:nvSpPr>
        <p:spPr>
          <a:xfrm>
            <a:off x="9407580" y="1910148"/>
            <a:ext cx="1372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77"/>
              </a:rPr>
              <a:t>st</a:t>
            </a:r>
            <a:r>
              <a:rPr lang="en-GB" sz="5400" cap="none" spc="0" dirty="0">
                <a:ln w="0"/>
                <a:latin typeface="EdShed" pitchFamily="2" charset="77"/>
              </a:rPr>
              <a:t>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1B374-9DDA-DA02-2162-F3E0A9A92CEA}"/>
              </a:ext>
            </a:extLst>
          </p:cNvPr>
          <p:cNvSpPr/>
          <p:nvPr/>
        </p:nvSpPr>
        <p:spPr>
          <a:xfrm>
            <a:off x="1299654" y="3349537"/>
            <a:ext cx="1716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77"/>
              </a:rPr>
              <a:t>same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94DFE-1191-5B21-46AF-5E3E7CF9D71A}"/>
              </a:ext>
            </a:extLst>
          </p:cNvPr>
          <p:cNvSpPr/>
          <p:nvPr/>
        </p:nvSpPr>
        <p:spPr>
          <a:xfrm>
            <a:off x="5186060" y="3349537"/>
            <a:ext cx="1735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latin typeface="EdShed" pitchFamily="2" charset="77"/>
              </a:rPr>
              <a:t>shout</a:t>
            </a:r>
            <a:endParaRPr lang="en-GB" sz="5400" cap="none" spc="0" dirty="0">
              <a:ln w="0"/>
              <a:latin typeface="EdSh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D5CCD-759F-1983-E85E-B46EE7FBA0E1}"/>
              </a:ext>
            </a:extLst>
          </p:cNvPr>
          <p:cNvSpPr/>
          <p:nvPr/>
        </p:nvSpPr>
        <p:spPr>
          <a:xfrm>
            <a:off x="9176957" y="3349537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77"/>
              </a:rPr>
              <a:t>happy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2E7A09-EF7E-E70F-349F-046A982024E7}"/>
              </a:ext>
            </a:extLst>
          </p:cNvPr>
          <p:cNvGrpSpPr/>
          <p:nvPr/>
        </p:nvGrpSpPr>
        <p:grpSpPr>
          <a:xfrm>
            <a:off x="8865158" y="4676093"/>
            <a:ext cx="2421389" cy="1780793"/>
            <a:chOff x="8818541" y="4567404"/>
            <a:chExt cx="2421389" cy="1780793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4FE10EC-3085-6F1E-4101-1211CB62EF62}"/>
                </a:ext>
              </a:extLst>
            </p:cNvPr>
            <p:cNvSpPr/>
            <p:nvPr/>
          </p:nvSpPr>
          <p:spPr>
            <a:xfrm rot="16626670">
              <a:off x="9138839" y="4247106"/>
              <a:ext cx="1780793" cy="2421389"/>
            </a:xfrm>
            <a:custGeom>
              <a:avLst/>
              <a:gdLst>
                <a:gd name="connsiteX0" fmla="*/ 1621573 w 1780793"/>
                <a:gd name="connsiteY0" fmla="*/ 692999 h 2421389"/>
                <a:gd name="connsiteX1" fmla="*/ 1778397 w 1780793"/>
                <a:gd name="connsiteY1" fmla="*/ 1950054 h 2421389"/>
                <a:gd name="connsiteX2" fmla="*/ 1511457 w 1780793"/>
                <a:gd name="connsiteY2" fmla="*/ 2293090 h 2421389"/>
                <a:gd name="connsiteX3" fmla="*/ 502256 w 1780793"/>
                <a:gd name="connsiteY3" fmla="*/ 2418993 h 2421389"/>
                <a:gd name="connsiteX4" fmla="*/ 159219 w 1780793"/>
                <a:gd name="connsiteY4" fmla="*/ 2152054 h 2421389"/>
                <a:gd name="connsiteX5" fmla="*/ 2396 w 1780793"/>
                <a:gd name="connsiteY5" fmla="*/ 894999 h 2421389"/>
                <a:gd name="connsiteX6" fmla="*/ 269335 w 1780793"/>
                <a:gd name="connsiteY6" fmla="*/ 551963 h 2421389"/>
                <a:gd name="connsiteX7" fmla="*/ 653406 w 1780793"/>
                <a:gd name="connsiteY7" fmla="*/ 504048 h 2421389"/>
                <a:gd name="connsiteX8" fmla="*/ 783961 w 1780793"/>
                <a:gd name="connsiteY8" fmla="*/ 0 h 2421389"/>
                <a:gd name="connsiteX9" fmla="*/ 906343 w 1780793"/>
                <a:gd name="connsiteY9" fmla="*/ 472493 h 2421389"/>
                <a:gd name="connsiteX10" fmla="*/ 1278537 w 1780793"/>
                <a:gd name="connsiteY10" fmla="*/ 426060 h 2421389"/>
                <a:gd name="connsiteX11" fmla="*/ 1621573 w 1780793"/>
                <a:gd name="connsiteY11" fmla="*/ 692999 h 242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0793" h="2421389">
                  <a:moveTo>
                    <a:pt x="1621573" y="692999"/>
                  </a:moveTo>
                  <a:lnTo>
                    <a:pt x="1778397" y="1950054"/>
                  </a:lnTo>
                  <a:cubicBezTo>
                    <a:pt x="1799410" y="2118494"/>
                    <a:pt x="1679898" y="2272077"/>
                    <a:pt x="1511457" y="2293090"/>
                  </a:cubicBezTo>
                  <a:lnTo>
                    <a:pt x="502256" y="2418993"/>
                  </a:lnTo>
                  <a:cubicBezTo>
                    <a:pt x="333815" y="2440006"/>
                    <a:pt x="180233" y="2320494"/>
                    <a:pt x="159219" y="2152054"/>
                  </a:cubicBezTo>
                  <a:lnTo>
                    <a:pt x="2396" y="894999"/>
                  </a:lnTo>
                  <a:cubicBezTo>
                    <a:pt x="-18618" y="726559"/>
                    <a:pt x="100895" y="572976"/>
                    <a:pt x="269335" y="551963"/>
                  </a:cubicBezTo>
                  <a:lnTo>
                    <a:pt x="653406" y="504048"/>
                  </a:lnTo>
                  <a:lnTo>
                    <a:pt x="783961" y="0"/>
                  </a:lnTo>
                  <a:lnTo>
                    <a:pt x="906343" y="472493"/>
                  </a:lnTo>
                  <a:lnTo>
                    <a:pt x="1278537" y="426060"/>
                  </a:lnTo>
                  <a:cubicBezTo>
                    <a:pt x="1446977" y="405046"/>
                    <a:pt x="1600560" y="524559"/>
                    <a:pt x="1621573" y="692999"/>
                  </a:cubicBezTo>
                  <a:close/>
                </a:path>
              </a:pathLst>
            </a:cu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E5773-C8D9-08A8-8BAD-3115F5FA2091}"/>
                </a:ext>
              </a:extLst>
            </p:cNvPr>
            <p:cNvSpPr txBox="1"/>
            <p:nvPr/>
          </p:nvSpPr>
          <p:spPr>
            <a:xfrm>
              <a:off x="9361293" y="4769520"/>
              <a:ext cx="17498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A split digraph is represented by underlined letters joined by a curved line.</a:t>
              </a:r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3A9DB0-A76A-84CF-2635-C7EF7846842D}"/>
              </a:ext>
            </a:extLst>
          </p:cNvPr>
          <p:cNvSpPr/>
          <p:nvPr/>
        </p:nvSpPr>
        <p:spPr>
          <a:xfrm>
            <a:off x="4713566" y="4581562"/>
            <a:ext cx="2680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latin typeface="EdShed" pitchFamily="2" charset="77"/>
              </a:rPr>
              <a:t>midnight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D78494-3096-B288-E272-111C9E18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368" y="4754706"/>
            <a:ext cx="863294" cy="1694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2878E-DC2E-CC3D-6BCA-30537EAC9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465" y="4634260"/>
            <a:ext cx="960103" cy="1759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8079F5-F315-0A72-8422-2D789FB8C22E}"/>
              </a:ext>
            </a:extLst>
          </p:cNvPr>
          <p:cNvSpPr txBox="1"/>
          <p:nvPr/>
        </p:nvSpPr>
        <p:spPr>
          <a:xfrm>
            <a:off x="807990" y="5111609"/>
            <a:ext cx="2310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EdShed" pitchFamily="2" charset="77"/>
              </a:rPr>
              <a:t>Use sound buttons for each phoneme. Draw a dot for each single letter sound and a line when two or more letters represent one sound. 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8471F07-4BD7-9540-32DF-57989CE11B25}"/>
              </a:ext>
            </a:extLst>
          </p:cNvPr>
          <p:cNvSpPr/>
          <p:nvPr/>
        </p:nvSpPr>
        <p:spPr>
          <a:xfrm rot="4507613" flipH="1">
            <a:off x="1252280" y="4216099"/>
            <a:ext cx="1728544" cy="2848044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  <a:gd name="connsiteX0" fmla="*/ 1865617 w 2410627"/>
              <a:gd name="connsiteY0" fmla="*/ 995604 h 3971881"/>
              <a:gd name="connsiteX1" fmla="*/ 2386815 w 2410627"/>
              <a:gd name="connsiteY1" fmla="*/ 2958118 h 3971881"/>
              <a:gd name="connsiteX2" fmla="*/ 1886005 w 2410627"/>
              <a:gd name="connsiteY2" fmla="*/ 3821127 h 3971881"/>
              <a:gd name="connsiteX3" fmla="*/ 1408020 w 2410627"/>
              <a:gd name="connsiteY3" fmla="*/ 3948069 h 3971881"/>
              <a:gd name="connsiteX4" fmla="*/ 545011 w 2410627"/>
              <a:gd name="connsiteY4" fmla="*/ 3447259 h 3971881"/>
              <a:gd name="connsiteX5" fmla="*/ 23812 w 2410627"/>
              <a:gd name="connsiteY5" fmla="*/ 1484745 h 3971881"/>
              <a:gd name="connsiteX6" fmla="*/ 524623 w 2410627"/>
              <a:gd name="connsiteY6" fmla="*/ 621736 h 3971881"/>
              <a:gd name="connsiteX7" fmla="*/ 634484 w 2410627"/>
              <a:gd name="connsiteY7" fmla="*/ 592559 h 3971881"/>
              <a:gd name="connsiteX8" fmla="*/ 871174 w 2410627"/>
              <a:gd name="connsiteY8" fmla="*/ 0 h 3971881"/>
              <a:gd name="connsiteX9" fmla="*/ 1066293 w 2410627"/>
              <a:gd name="connsiteY9" fmla="*/ 484574 h 3971881"/>
              <a:gd name="connsiteX10" fmla="*/ 1143715 w 2410627"/>
              <a:gd name="connsiteY10" fmla="*/ 472150 h 3971881"/>
              <a:gd name="connsiteX11" fmla="*/ 1865617 w 2410627"/>
              <a:gd name="connsiteY11" fmla="*/ 995604 h 39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3971881">
                <a:moveTo>
                  <a:pt x="1865617" y="995604"/>
                </a:moveTo>
                <a:lnTo>
                  <a:pt x="2386815" y="2958118"/>
                </a:lnTo>
                <a:cubicBezTo>
                  <a:pt x="2486834" y="3334726"/>
                  <a:pt x="2262613" y="3721109"/>
                  <a:pt x="1886005" y="3821127"/>
                </a:cubicBezTo>
                <a:lnTo>
                  <a:pt x="1408020" y="3948069"/>
                </a:lnTo>
                <a:cubicBezTo>
                  <a:pt x="1031412" y="4048087"/>
                  <a:pt x="645030" y="3823867"/>
                  <a:pt x="545011" y="3447259"/>
                </a:cubicBezTo>
                <a:lnTo>
                  <a:pt x="23812" y="1484745"/>
                </a:lnTo>
                <a:cubicBezTo>
                  <a:pt x="-76206" y="1108137"/>
                  <a:pt x="148015" y="721754"/>
                  <a:pt x="524623" y="621736"/>
                </a:cubicBezTo>
                <a:lnTo>
                  <a:pt x="634484" y="592559"/>
                </a:lnTo>
                <a:lnTo>
                  <a:pt x="871174" y="0"/>
                </a:lnTo>
                <a:lnTo>
                  <a:pt x="1066293" y="484574"/>
                </a:lnTo>
                <a:lnTo>
                  <a:pt x="1143715" y="472150"/>
                </a:lnTo>
                <a:cubicBezTo>
                  <a:pt x="1471337" y="453212"/>
                  <a:pt x="1778101" y="666072"/>
                  <a:pt x="1865617" y="995604"/>
                </a:cubicBezTo>
                <a:close/>
              </a:path>
            </a:pathLst>
          </a:cu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64F207-031B-559B-9DAD-024CC9236FE0}"/>
              </a:ext>
            </a:extLst>
          </p:cNvPr>
          <p:cNvGrpSpPr/>
          <p:nvPr/>
        </p:nvGrpSpPr>
        <p:grpSpPr>
          <a:xfrm>
            <a:off x="1495462" y="3868506"/>
            <a:ext cx="1421669" cy="628664"/>
            <a:chOff x="4615191" y="5633736"/>
            <a:chExt cx="1786950" cy="748408"/>
          </a:xfrm>
          <a:solidFill>
            <a:srgbClr val="3372DC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70B9A8F-645B-C87B-DEF6-1B3EAE4D4374}"/>
                </a:ext>
              </a:extLst>
            </p:cNvPr>
            <p:cNvSpPr/>
            <p:nvPr/>
          </p:nvSpPr>
          <p:spPr>
            <a:xfrm flipV="1">
              <a:off x="4892762" y="5928713"/>
              <a:ext cx="404880" cy="83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E6D7C024-0B28-E969-0B6A-0B3ACD6BEC4C}"/>
                </a:ext>
              </a:extLst>
            </p:cNvPr>
            <p:cNvSpPr/>
            <p:nvPr/>
          </p:nvSpPr>
          <p:spPr>
            <a:xfrm rot="10800000">
              <a:off x="5047263" y="5633736"/>
              <a:ext cx="1169851" cy="748408"/>
            </a:xfrm>
            <a:prstGeom prst="blockArc">
              <a:avLst>
                <a:gd name="adj1" fmla="val 10784453"/>
                <a:gd name="adj2" fmla="val 135885"/>
                <a:gd name="adj3" fmla="val 8708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EdShed" pitchFamily="2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1DFF448-567D-47C5-09CF-1C63F6F3F70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15191" y="5911854"/>
              <a:ext cx="135749" cy="128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EBC3826-2EDD-6DDC-ACB7-9ED704C9E57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564730" y="5906357"/>
              <a:ext cx="135749" cy="128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938213D-627D-5F38-F4DE-55DFE2224BD8}"/>
                </a:ext>
              </a:extLst>
            </p:cNvPr>
            <p:cNvSpPr/>
            <p:nvPr/>
          </p:nvSpPr>
          <p:spPr>
            <a:xfrm flipV="1">
              <a:off x="5997261" y="5928713"/>
              <a:ext cx="404880" cy="83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EA60870-3B05-03FC-A964-44809ACEFCB0}"/>
              </a:ext>
            </a:extLst>
          </p:cNvPr>
          <p:cNvGrpSpPr/>
          <p:nvPr/>
        </p:nvGrpSpPr>
        <p:grpSpPr>
          <a:xfrm>
            <a:off x="4620765" y="2835730"/>
            <a:ext cx="2916985" cy="108015"/>
            <a:chOff x="4215437" y="5861124"/>
            <a:chExt cx="3666468" cy="128589"/>
          </a:xfrm>
          <a:solidFill>
            <a:srgbClr val="3372DC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718BAF4-5F54-13ED-1A38-CCFD49A5E5B7}"/>
                </a:ext>
              </a:extLst>
            </p:cNvPr>
            <p:cNvSpPr/>
            <p:nvPr/>
          </p:nvSpPr>
          <p:spPr>
            <a:xfrm flipV="1">
              <a:off x="4842721" y="5878118"/>
              <a:ext cx="633497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822466A-44EA-486C-CD91-60C028B4D13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35580" y="5861124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345E4CC-8464-2FC7-29BE-1D4D9362E93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19184" y="5861124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9216371-7F43-2657-749C-EF755307C0C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15437" y="5861124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C749F95-181B-8383-9082-889A20E0630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082491" y="5861124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7411CA0-F3C6-9086-7884-EA0F1584D659}"/>
                </a:ext>
              </a:extLst>
            </p:cNvPr>
            <p:cNvSpPr/>
            <p:nvPr/>
          </p:nvSpPr>
          <p:spPr>
            <a:xfrm flipV="1">
              <a:off x="6380446" y="5878136"/>
              <a:ext cx="723998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335B185-A534-F048-ABA2-9A71CC06A76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343885" y="5861142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AF72A8A-54B3-8CEA-529D-DC7191116EB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746156" y="5861129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9F880F7-7C0A-C037-F898-59DF02B95799}"/>
              </a:ext>
            </a:extLst>
          </p:cNvPr>
          <p:cNvGrpSpPr/>
          <p:nvPr/>
        </p:nvGrpSpPr>
        <p:grpSpPr>
          <a:xfrm>
            <a:off x="9585692" y="2831508"/>
            <a:ext cx="1061261" cy="108008"/>
            <a:chOff x="4168710" y="5891828"/>
            <a:chExt cx="1333936" cy="128580"/>
          </a:xfrm>
          <a:solidFill>
            <a:srgbClr val="3372DC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C81DD56-073F-D60A-7BD7-990C06284F89}"/>
                </a:ext>
              </a:extLst>
            </p:cNvPr>
            <p:cNvSpPr/>
            <p:nvPr/>
          </p:nvSpPr>
          <p:spPr>
            <a:xfrm flipV="1">
              <a:off x="4764942" y="5908825"/>
              <a:ext cx="737704" cy="94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8A66AE6-9FA9-B7B4-BF0A-7C0A0346DE4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10" y="5891828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0C9A2C8-DC6D-7E6A-3C98-041CDB76072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489996" y="5891837"/>
              <a:ext cx="135749" cy="1285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D019A79-0A81-C199-26D3-D94CBC2EF638}"/>
              </a:ext>
            </a:extLst>
          </p:cNvPr>
          <p:cNvGrpSpPr/>
          <p:nvPr/>
        </p:nvGrpSpPr>
        <p:grpSpPr>
          <a:xfrm>
            <a:off x="5306219" y="4103356"/>
            <a:ext cx="1479869" cy="108000"/>
            <a:chOff x="4196730" y="5883295"/>
            <a:chExt cx="1860102" cy="128571"/>
          </a:xfrm>
          <a:solidFill>
            <a:srgbClr val="3372DC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CB12094-DE6A-BA28-397B-6595006BE52E}"/>
                </a:ext>
              </a:extLst>
            </p:cNvPr>
            <p:cNvSpPr/>
            <p:nvPr/>
          </p:nvSpPr>
          <p:spPr>
            <a:xfrm flipV="1">
              <a:off x="5043196" y="5900274"/>
              <a:ext cx="723997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4AE91F0-A852-908D-178B-4F466890D79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921083" y="5883295"/>
              <a:ext cx="135749" cy="128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9F130F5-AB44-234B-40CE-10467F73A741}"/>
                </a:ext>
              </a:extLst>
            </p:cNvPr>
            <p:cNvSpPr/>
            <p:nvPr/>
          </p:nvSpPr>
          <p:spPr>
            <a:xfrm flipV="1">
              <a:off x="4196730" y="5900273"/>
              <a:ext cx="723997" cy="945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2DC8D3-CAB9-42E1-E791-456E70A959F3}"/>
              </a:ext>
            </a:extLst>
          </p:cNvPr>
          <p:cNvGrpSpPr/>
          <p:nvPr/>
        </p:nvGrpSpPr>
        <p:grpSpPr>
          <a:xfrm>
            <a:off x="9398024" y="4260769"/>
            <a:ext cx="1484231" cy="108002"/>
            <a:chOff x="9482403" y="4132826"/>
            <a:chExt cx="1484231" cy="108002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0FBBD10-2512-D115-60FF-D77D609242C2}"/>
                </a:ext>
              </a:extLst>
            </p:cNvPr>
            <p:cNvGrpSpPr/>
            <p:nvPr/>
          </p:nvGrpSpPr>
          <p:grpSpPr>
            <a:xfrm>
              <a:off x="9482403" y="4132828"/>
              <a:ext cx="1191564" cy="108000"/>
              <a:chOff x="5599237" y="6025932"/>
              <a:chExt cx="1497722" cy="128571"/>
            </a:xfrm>
            <a:solidFill>
              <a:srgbClr val="3372DC"/>
            </a:solidFill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C298F33-91BF-5030-15D8-46E3572C9D67}"/>
                  </a:ext>
                </a:extLst>
              </p:cNvPr>
              <p:cNvSpPr/>
              <p:nvPr/>
            </p:nvSpPr>
            <p:spPr>
              <a:xfrm flipV="1">
                <a:off x="6372963" y="6041743"/>
                <a:ext cx="723996" cy="969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F42D279-B76B-5F99-3C9B-E737B1E61BE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5599237" y="6025932"/>
                <a:ext cx="135749" cy="1285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A08774-AFF1-9006-37DB-BC1082B15DE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847237" y="41328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A8B410-D29C-2CEC-06B0-50CE470BC8F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858634" y="4132826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D7E8D7-962F-EDFF-C3CE-0D17519982EE}"/>
              </a:ext>
            </a:extLst>
          </p:cNvPr>
          <p:cNvGrpSpPr/>
          <p:nvPr/>
        </p:nvGrpSpPr>
        <p:grpSpPr>
          <a:xfrm>
            <a:off x="1215799" y="2831513"/>
            <a:ext cx="1788846" cy="108010"/>
            <a:chOff x="4198022" y="5856069"/>
            <a:chExt cx="2248470" cy="128584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2F86C0-A17F-2F25-D298-585752A7541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615191" y="5856083"/>
              <a:ext cx="135749" cy="12857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05312B-7F17-3EBB-2F4E-587CD1264F8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33106" y="5856083"/>
              <a:ext cx="135749" cy="12857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32C9B3-A17E-10E1-497A-AED30D00CC9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98022" y="5856083"/>
              <a:ext cx="135749" cy="12857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1375C1-944B-9A29-4924-648400B49EF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999575" y="5856083"/>
              <a:ext cx="135749" cy="12857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C7A577-B6E0-7267-7528-36CB1B525F3A}"/>
                </a:ext>
              </a:extLst>
            </p:cNvPr>
            <p:cNvSpPr/>
            <p:nvPr/>
          </p:nvSpPr>
          <p:spPr>
            <a:xfrm flipV="1">
              <a:off x="5140473" y="5873077"/>
              <a:ext cx="769247" cy="9458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90EB7C-947E-6CFE-0B8E-F22376052C6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0743" y="5856069"/>
              <a:ext cx="135749" cy="1285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B597A2-6ABB-2445-7B5E-3E2807B8AD57}"/>
              </a:ext>
            </a:extLst>
          </p:cNvPr>
          <p:cNvGrpSpPr/>
          <p:nvPr/>
        </p:nvGrpSpPr>
        <p:grpSpPr>
          <a:xfrm>
            <a:off x="5028892" y="5511598"/>
            <a:ext cx="2226782" cy="108006"/>
            <a:chOff x="5028892" y="5456980"/>
            <a:chExt cx="2226782" cy="10800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3A93D2F-B805-FD45-E0DB-A5E6FEE52AB2}"/>
                </a:ext>
              </a:extLst>
            </p:cNvPr>
            <p:cNvGrpSpPr/>
            <p:nvPr/>
          </p:nvGrpSpPr>
          <p:grpSpPr>
            <a:xfrm>
              <a:off x="5654762" y="5456980"/>
              <a:ext cx="1600912" cy="108006"/>
              <a:chOff x="4698733" y="5915738"/>
              <a:chExt cx="2012249" cy="128579"/>
            </a:xfrm>
            <a:solidFill>
              <a:srgbClr val="3372DC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FB6D208-50E0-FA91-54C6-CCA8DD982721}"/>
                  </a:ext>
                </a:extLst>
              </p:cNvPr>
              <p:cNvSpPr/>
              <p:nvPr/>
            </p:nvSpPr>
            <p:spPr>
              <a:xfrm flipV="1">
                <a:off x="5496318" y="5927551"/>
                <a:ext cx="904996" cy="1049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C76FC74-7A15-F49E-FB91-2C628903770D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4698733" y="5915738"/>
                <a:ext cx="135749" cy="128571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904EBAF-8DF3-08A5-B474-2A96555181DA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5154381" y="5915745"/>
                <a:ext cx="135749" cy="128572"/>
              </a:xfrm>
              <a:prstGeom prst="ellipse">
                <a:avLst/>
              </a:prstGeom>
              <a:solidFill>
                <a:srgbClr val="FF37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B01EFD41-FAFF-5D4B-0B6C-5AE5521B4EA4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6575233" y="5915740"/>
                <a:ext cx="135749" cy="1285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6B16F-BD99-51CD-BE2F-C5FA52D0D3C9}"/>
                </a:ext>
              </a:extLst>
            </p:cNvPr>
            <p:cNvSpPr>
              <a:spLocks/>
            </p:cNvSpPr>
            <p:nvPr/>
          </p:nvSpPr>
          <p:spPr>
            <a:xfrm flipV="1">
              <a:off x="5028892" y="545698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C2C1D9-9FF3-29B9-1C69-15CF172D278A}"/>
                </a:ext>
              </a:extLst>
            </p:cNvPr>
            <p:cNvSpPr>
              <a:spLocks/>
            </p:cNvSpPr>
            <p:nvPr/>
          </p:nvSpPr>
          <p:spPr>
            <a:xfrm flipV="1">
              <a:off x="5397251" y="545698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766" y="586478"/>
            <a:ext cx="9408961" cy="320675"/>
          </a:xfrm>
        </p:spPr>
        <p:txBody>
          <a:bodyPr/>
          <a:lstStyle/>
          <a:p>
            <a:r>
              <a:rPr lang="en-US" dirty="0">
                <a:ea typeface="Sassoon Infant 2023" panose="02000503030000020003" pitchFamily="2" charset="0"/>
              </a:rPr>
              <a:t>Additional decodable word cards for </a:t>
            </a:r>
            <a:r>
              <a:rPr lang="en-GB" dirty="0">
                <a:solidFill>
                  <a:srgbClr val="000000"/>
                </a:solidFill>
                <a:effectLst/>
                <a:ea typeface="Sassoon Infant 2023" panose="02000503030000020003" pitchFamily="2" charset="0"/>
                <a:cs typeface="Calibri" panose="020F0502020204030204" pitchFamily="34" charset="0"/>
              </a:rPr>
              <a:t>Independent Extended Learning</a:t>
            </a:r>
            <a:endParaRPr lang="en-US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40703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dislodge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splodge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drawbridge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grudge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porridge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hedge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6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Sorting Mat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Can you sort the words by the sound heard before ‘</a:t>
            </a:r>
            <a:r>
              <a:rPr lang="en-US" dirty="0" err="1"/>
              <a:t>dge</a:t>
            </a:r>
            <a:r>
              <a:rPr lang="en-US" dirty="0"/>
              <a:t>’?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D917E2-D0D7-FFE8-408D-8F6CE5CF808A}"/>
              </a:ext>
            </a:extLst>
          </p:cNvPr>
          <p:cNvGrpSpPr/>
          <p:nvPr/>
        </p:nvGrpSpPr>
        <p:grpSpPr>
          <a:xfrm>
            <a:off x="469897" y="1797342"/>
            <a:ext cx="2698453" cy="2678808"/>
            <a:chOff x="607301" y="1837177"/>
            <a:chExt cx="2909901" cy="287198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01CAB5-2117-31E9-3570-32CB6461F188}"/>
                </a:ext>
              </a:extLst>
            </p:cNvPr>
            <p:cNvSpPr>
              <a:spLocks/>
            </p:cNvSpPr>
            <p:nvPr/>
          </p:nvSpPr>
          <p:spPr>
            <a:xfrm rot="5400000">
              <a:off x="626260" y="1818218"/>
              <a:ext cx="2871983" cy="2909901"/>
            </a:xfrm>
            <a:prstGeom prst="ellipse">
              <a:avLst/>
            </a:prstGeom>
            <a:noFill/>
            <a:ln w="635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13123C-1F2F-D250-BBE1-D7CDD879C850}"/>
                </a:ext>
              </a:extLst>
            </p:cNvPr>
            <p:cNvSpPr/>
            <p:nvPr/>
          </p:nvSpPr>
          <p:spPr>
            <a:xfrm>
              <a:off x="1458350" y="2015394"/>
              <a:ext cx="1207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3760"/>
                  </a:solidFill>
                  <a:latin typeface="EdShed" pitchFamily="2" charset="77"/>
                  <a:cs typeface="Rubik" pitchFamily="2" charset="-79"/>
                </a:rPr>
                <a:t>/a/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CB91E3-18ED-0A97-6C0C-686D15D40A48}"/>
              </a:ext>
            </a:extLst>
          </p:cNvPr>
          <p:cNvGrpSpPr/>
          <p:nvPr/>
        </p:nvGrpSpPr>
        <p:grpSpPr>
          <a:xfrm>
            <a:off x="4746771" y="1797342"/>
            <a:ext cx="2698453" cy="2678808"/>
            <a:chOff x="607301" y="1837177"/>
            <a:chExt cx="2909901" cy="287198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437854-519C-6783-654B-B8C397621EA0}"/>
                </a:ext>
              </a:extLst>
            </p:cNvPr>
            <p:cNvSpPr>
              <a:spLocks/>
            </p:cNvSpPr>
            <p:nvPr/>
          </p:nvSpPr>
          <p:spPr>
            <a:xfrm rot="5400000">
              <a:off x="626260" y="1818218"/>
              <a:ext cx="2871983" cy="2909901"/>
            </a:xfrm>
            <a:prstGeom prst="ellipse">
              <a:avLst/>
            </a:prstGeom>
            <a:noFill/>
            <a:ln w="635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3547B8-0D44-2579-A5B7-429F500236E5}"/>
                </a:ext>
              </a:extLst>
            </p:cNvPr>
            <p:cNvSpPr/>
            <p:nvPr/>
          </p:nvSpPr>
          <p:spPr>
            <a:xfrm>
              <a:off x="1458351" y="2015394"/>
              <a:ext cx="1207802" cy="626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219CEE"/>
                  </a:solidFill>
                  <a:latin typeface="EdShed" pitchFamily="2" charset="77"/>
                  <a:cs typeface="Rubik" pitchFamily="2" charset="-79"/>
                </a:rPr>
                <a:t>/o/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E23C11-AD1A-C8FA-936D-E94F368F6293}"/>
              </a:ext>
            </a:extLst>
          </p:cNvPr>
          <p:cNvGrpSpPr/>
          <p:nvPr/>
        </p:nvGrpSpPr>
        <p:grpSpPr>
          <a:xfrm>
            <a:off x="9023647" y="1797342"/>
            <a:ext cx="2698453" cy="2678808"/>
            <a:chOff x="607301" y="1837177"/>
            <a:chExt cx="2909901" cy="287198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5C0962-C1C5-3D7E-16D0-95FB10A409E4}"/>
                </a:ext>
              </a:extLst>
            </p:cNvPr>
            <p:cNvSpPr>
              <a:spLocks/>
            </p:cNvSpPr>
            <p:nvPr/>
          </p:nvSpPr>
          <p:spPr>
            <a:xfrm rot="5400000">
              <a:off x="626260" y="1818218"/>
              <a:ext cx="2871983" cy="2909901"/>
            </a:xfrm>
            <a:prstGeom prst="ellipse">
              <a:avLst/>
            </a:prstGeom>
            <a:noFill/>
            <a:ln w="635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401860-7666-BE94-C304-2348F7FA58D8}"/>
                </a:ext>
              </a:extLst>
            </p:cNvPr>
            <p:cNvSpPr/>
            <p:nvPr/>
          </p:nvSpPr>
          <p:spPr>
            <a:xfrm>
              <a:off x="1458351" y="2015394"/>
              <a:ext cx="1207802" cy="626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25D160"/>
                  </a:solidFill>
                  <a:latin typeface="EdShed" pitchFamily="2" charset="77"/>
                  <a:cs typeface="Rubik" pitchFamily="2" charset="-79"/>
                </a:rPr>
                <a:t>/e/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C7F9EF-E7FF-5986-F0F0-AB7F22CD87E5}"/>
              </a:ext>
            </a:extLst>
          </p:cNvPr>
          <p:cNvGrpSpPr/>
          <p:nvPr/>
        </p:nvGrpSpPr>
        <p:grpSpPr>
          <a:xfrm>
            <a:off x="2608335" y="3822175"/>
            <a:ext cx="2698453" cy="2678808"/>
            <a:chOff x="607301" y="1837177"/>
            <a:chExt cx="2909901" cy="287198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8D07A9-8902-2ACA-3FF6-396FC3D6928B}"/>
                </a:ext>
              </a:extLst>
            </p:cNvPr>
            <p:cNvSpPr>
              <a:spLocks/>
            </p:cNvSpPr>
            <p:nvPr/>
          </p:nvSpPr>
          <p:spPr>
            <a:xfrm rot="5400000">
              <a:off x="626260" y="1818218"/>
              <a:ext cx="2871983" cy="2909901"/>
            </a:xfrm>
            <a:prstGeom prst="ellipse">
              <a:avLst/>
            </a:prstGeom>
            <a:noFill/>
            <a:ln w="635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9FEC96-3B6A-1689-2586-845ED9A036B1}"/>
                </a:ext>
              </a:extLst>
            </p:cNvPr>
            <p:cNvSpPr/>
            <p:nvPr/>
          </p:nvSpPr>
          <p:spPr>
            <a:xfrm>
              <a:off x="1458351" y="2015394"/>
              <a:ext cx="1207802" cy="626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7956D6"/>
                  </a:solidFill>
                  <a:latin typeface="EdShed" pitchFamily="2" charset="77"/>
                  <a:cs typeface="Rubik" pitchFamily="2" charset="-79"/>
                </a:rPr>
                <a:t>/u/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274E41-D1C9-018E-32CD-EA5DA33648B4}"/>
              </a:ext>
            </a:extLst>
          </p:cNvPr>
          <p:cNvGrpSpPr/>
          <p:nvPr/>
        </p:nvGrpSpPr>
        <p:grpSpPr>
          <a:xfrm>
            <a:off x="6885212" y="3822175"/>
            <a:ext cx="2698453" cy="2678808"/>
            <a:chOff x="607301" y="1837177"/>
            <a:chExt cx="2909901" cy="287198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2BABB9B-2661-BE6D-261A-464276BA00A2}"/>
                </a:ext>
              </a:extLst>
            </p:cNvPr>
            <p:cNvSpPr>
              <a:spLocks/>
            </p:cNvSpPr>
            <p:nvPr/>
          </p:nvSpPr>
          <p:spPr>
            <a:xfrm rot="5400000">
              <a:off x="626260" y="1818218"/>
              <a:ext cx="2871983" cy="2909901"/>
            </a:xfrm>
            <a:prstGeom prst="ellipse">
              <a:avLst/>
            </a:prstGeom>
            <a:noFill/>
            <a:ln w="635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27588D-6FC0-2F76-396F-98EB77A60B54}"/>
                </a:ext>
              </a:extLst>
            </p:cNvPr>
            <p:cNvSpPr/>
            <p:nvPr/>
          </p:nvSpPr>
          <p:spPr>
            <a:xfrm>
              <a:off x="1458351" y="2015394"/>
              <a:ext cx="1207802" cy="626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9300"/>
                  </a:solidFill>
                  <a:latin typeface="EdShed" pitchFamily="2" charset="77"/>
                  <a:cs typeface="Rubik" pitchFamily="2" charset="-79"/>
                </a:rPr>
                <a:t>/i/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5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2DE59-5CE6-9105-545C-4FC3AF028F4A}"/>
              </a:ext>
            </a:extLst>
          </p:cNvPr>
          <p:cNvSpPr txBox="1"/>
          <p:nvPr/>
        </p:nvSpPr>
        <p:spPr>
          <a:xfrm>
            <a:off x="262987" y="303150"/>
            <a:ext cx="27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EdShed" pitchFamily="2" charset="77"/>
              </a:rPr>
              <a:t>Roll and Read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CC63B3-3ECE-6C39-3816-EE8997ADD182}"/>
              </a:ext>
            </a:extLst>
          </p:cNvPr>
          <p:cNvGrpSpPr/>
          <p:nvPr/>
        </p:nvGrpSpPr>
        <p:grpSpPr>
          <a:xfrm>
            <a:off x="998065" y="2234732"/>
            <a:ext cx="10182618" cy="597442"/>
            <a:chOff x="1708448" y="1953645"/>
            <a:chExt cx="10182618" cy="5974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0668E0-E53B-7DCA-9392-9FA99E0A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08448" y="1953645"/>
              <a:ext cx="597410" cy="5974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EA2904-CA86-406B-A634-194B5E992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628348" y="1965175"/>
              <a:ext cx="578918" cy="5743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3AA526-2D25-CFCE-61B9-0BA334F3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756" y="1953834"/>
              <a:ext cx="602647" cy="5970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CE38A6-138E-5E76-F54A-E352F7C38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454893" y="1953834"/>
              <a:ext cx="597064" cy="5970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F54C67-378C-F87A-A019-755BF1057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374447" y="1953834"/>
              <a:ext cx="597064" cy="5970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89BA37-563A-4B05-B7AA-DF8B51B46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294002" y="1953834"/>
              <a:ext cx="597064" cy="59706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FFAAEA-9A71-13EE-A656-360A9BB0DD4F}"/>
              </a:ext>
            </a:extLst>
          </p:cNvPr>
          <p:cNvSpPr txBox="1"/>
          <p:nvPr/>
        </p:nvSpPr>
        <p:spPr>
          <a:xfrm>
            <a:off x="288387" y="759625"/>
            <a:ext cx="86880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Play with a partner. You will need a die and two different-coloured counters.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Take it in turns to roll a die.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Whichever number you land on, read a word from that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If you are correct, put a counter over the word.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The first person to get four counters in a row wins.</a:t>
            </a:r>
          </a:p>
        </p:txBody>
      </p:sp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id="{11711904-DAA7-FCF6-1FBD-0F42B0BC0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22517"/>
              </p:ext>
            </p:extLst>
          </p:nvPr>
        </p:nvGraphicFramePr>
        <p:xfrm>
          <a:off x="371061" y="3088594"/>
          <a:ext cx="11457240" cy="342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40">
                  <a:extLst>
                    <a:ext uri="{9D8B030D-6E8A-4147-A177-3AD203B41FA5}">
                      <a16:colId xmlns:a16="http://schemas.microsoft.com/office/drawing/2014/main" val="94965364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13261939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2788387766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38722650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841995074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4207895851"/>
                    </a:ext>
                  </a:extLst>
                </a:gridCol>
              </a:tblGrid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dodge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01014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smudge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judge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wedge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19861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dodge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fudge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smudge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judge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94607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wedge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dodge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3200" b="0" i="0" dirty="0">
                          <a:effectLst/>
                          <a:latin typeface="EdShed" pitchFamily="2" charset="77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6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79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EAC4D-E3AD-D72C-2B10-EF9F65C2B6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A36A52-0883-B10B-43AA-DCEBEEA7D4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The vowels have been removed from this week’s words.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3372DC"/>
                </a:solidFill>
              </a:rPr>
              <a:t>Can you work out which words are which?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509C4-0073-6B0A-C92C-C1FDC68D8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One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BC204AA-C657-125C-D947-55D4A22351C2}"/>
              </a:ext>
            </a:extLst>
          </p:cNvPr>
          <p:cNvSpPr txBox="1">
            <a:spLocks/>
          </p:cNvSpPr>
          <p:nvPr/>
        </p:nvSpPr>
        <p:spPr>
          <a:xfrm>
            <a:off x="1316052" y="2252045"/>
            <a:ext cx="2092239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l _ g d _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E6B3172-7C4D-E588-5E7E-87639FFA0B4A}"/>
              </a:ext>
            </a:extLst>
          </p:cNvPr>
          <p:cNvSpPr txBox="1">
            <a:spLocks/>
          </p:cNvSpPr>
          <p:nvPr/>
        </p:nvSpPr>
        <p:spPr>
          <a:xfrm>
            <a:off x="5189343" y="2249262"/>
            <a:ext cx="1813318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_ d g _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F4D0FBD-0946-813B-82BA-048BBAAD981C}"/>
              </a:ext>
            </a:extLst>
          </p:cNvPr>
          <p:cNvSpPr txBox="1">
            <a:spLocks/>
          </p:cNvSpPr>
          <p:nvPr/>
        </p:nvSpPr>
        <p:spPr>
          <a:xfrm>
            <a:off x="4974541" y="3441047"/>
            <a:ext cx="2242922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b _ d g _</a:t>
            </a:r>
            <a:endParaRPr lang="en-US" sz="4400" b="0" baseline="300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681E5E4-C63E-52AD-C49E-5BF99AF852EC}"/>
              </a:ext>
            </a:extLst>
          </p:cNvPr>
          <p:cNvSpPr txBox="1">
            <a:spLocks/>
          </p:cNvSpPr>
          <p:nvPr/>
        </p:nvSpPr>
        <p:spPr>
          <a:xfrm>
            <a:off x="8703579" y="3441047"/>
            <a:ext cx="2139560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r _ d g _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AB11DB8-EB18-8825-9C4E-665AA120CD20}"/>
              </a:ext>
            </a:extLst>
          </p:cNvPr>
          <p:cNvSpPr txBox="1">
            <a:spLocks/>
          </p:cNvSpPr>
          <p:nvPr/>
        </p:nvSpPr>
        <p:spPr>
          <a:xfrm>
            <a:off x="1300182" y="3389345"/>
            <a:ext cx="2123979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f _ d g _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14EACB1-9EF5-F19B-4FF9-C5987C04E8E7}"/>
              </a:ext>
            </a:extLst>
          </p:cNvPr>
          <p:cNvSpPr txBox="1">
            <a:spLocks/>
          </p:cNvSpPr>
          <p:nvPr/>
        </p:nvSpPr>
        <p:spPr>
          <a:xfrm>
            <a:off x="4963320" y="5824618"/>
            <a:ext cx="226536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d _ d g _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0507708-17D4-0151-F896-9F522AE361C8}"/>
              </a:ext>
            </a:extLst>
          </p:cNvPr>
          <p:cNvSpPr txBox="1">
            <a:spLocks/>
          </p:cNvSpPr>
          <p:nvPr/>
        </p:nvSpPr>
        <p:spPr>
          <a:xfrm>
            <a:off x="8370571" y="2249262"/>
            <a:ext cx="280557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s m _ d g _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A0CDFCD-72A0-47B7-AF5B-A8B062871248}"/>
              </a:ext>
            </a:extLst>
          </p:cNvPr>
          <p:cNvSpPr txBox="1">
            <a:spLocks/>
          </p:cNvSpPr>
          <p:nvPr/>
        </p:nvSpPr>
        <p:spPr>
          <a:xfrm>
            <a:off x="8488776" y="4632832"/>
            <a:ext cx="2569166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b r _ d g _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772EEDC-D7AC-A307-ECFF-2882B3D9BC12}"/>
              </a:ext>
            </a:extLst>
          </p:cNvPr>
          <p:cNvSpPr txBox="1">
            <a:spLocks/>
          </p:cNvSpPr>
          <p:nvPr/>
        </p:nvSpPr>
        <p:spPr>
          <a:xfrm>
            <a:off x="1283991" y="4633242"/>
            <a:ext cx="2156360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j _ d g _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E331480-1AEB-9D5B-38AD-B8B476A8C5CC}"/>
              </a:ext>
            </a:extLst>
          </p:cNvPr>
          <p:cNvSpPr txBox="1">
            <a:spLocks/>
          </p:cNvSpPr>
          <p:nvPr/>
        </p:nvSpPr>
        <p:spPr>
          <a:xfrm>
            <a:off x="4900835" y="4632832"/>
            <a:ext cx="2390334" cy="5212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 dirty="0">
                <a:solidFill>
                  <a:schemeClr val="tx1"/>
                </a:solidFill>
                <a:latin typeface="EdShed" pitchFamily="2" charset="0"/>
              </a:rPr>
              <a:t>w _ d g _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61265B-B38C-956E-5A20-18FCE402B8A6}"/>
              </a:ext>
            </a:extLst>
          </p:cNvPr>
          <p:cNvGrpSpPr/>
          <p:nvPr/>
        </p:nvGrpSpPr>
        <p:grpSpPr>
          <a:xfrm>
            <a:off x="1599383" y="2198249"/>
            <a:ext cx="1780332" cy="521297"/>
            <a:chOff x="8980256" y="4810696"/>
            <a:chExt cx="1780332" cy="521297"/>
          </a:xfrm>
        </p:grpSpPr>
        <p:sp>
          <p:nvSpPr>
            <p:cNvPr id="19" name="Text Placeholder 1">
              <a:extLst>
                <a:ext uri="{FF2B5EF4-FFF2-40B4-BE49-F238E27FC236}">
                  <a16:creationId xmlns:a16="http://schemas.microsoft.com/office/drawing/2014/main" id="{144BEA81-9D17-C9A3-E683-90CEB6B8A8B2}"/>
                </a:ext>
              </a:extLst>
            </p:cNvPr>
            <p:cNvSpPr txBox="1">
              <a:spLocks/>
            </p:cNvSpPr>
            <p:nvPr/>
          </p:nvSpPr>
          <p:spPr>
            <a:xfrm>
              <a:off x="8980256" y="4810696"/>
              <a:ext cx="479618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o</a:t>
              </a: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DE1CC2EA-9B02-E279-2781-1257B171D6B0}"/>
                </a:ext>
              </a:extLst>
            </p:cNvPr>
            <p:cNvSpPr txBox="1">
              <a:spLocks/>
            </p:cNvSpPr>
            <p:nvPr/>
          </p:nvSpPr>
          <p:spPr>
            <a:xfrm>
              <a:off x="10295396" y="4810696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CBF946-9A9E-7D36-6758-DD38BD1D0995}"/>
              </a:ext>
            </a:extLst>
          </p:cNvPr>
          <p:cNvGrpSpPr/>
          <p:nvPr/>
        </p:nvGrpSpPr>
        <p:grpSpPr>
          <a:xfrm>
            <a:off x="5205620" y="2198248"/>
            <a:ext cx="1788776" cy="521298"/>
            <a:chOff x="8913327" y="4810695"/>
            <a:chExt cx="1788776" cy="521298"/>
          </a:xfrm>
        </p:grpSpPr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145C31E1-35AE-CBFB-B81A-D7984480E5C4}"/>
                </a:ext>
              </a:extLst>
            </p:cNvPr>
            <p:cNvSpPr txBox="1">
              <a:spLocks/>
            </p:cNvSpPr>
            <p:nvPr/>
          </p:nvSpPr>
          <p:spPr>
            <a:xfrm>
              <a:off x="8913327" y="4810696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E4ECCD8D-86BA-A1E4-1013-EFD3CAB81F4E}"/>
                </a:ext>
              </a:extLst>
            </p:cNvPr>
            <p:cNvSpPr txBox="1">
              <a:spLocks/>
            </p:cNvSpPr>
            <p:nvPr/>
          </p:nvSpPr>
          <p:spPr>
            <a:xfrm>
              <a:off x="10228897" y="4810695"/>
              <a:ext cx="47320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948106-D7C2-4481-CAB3-6A778D24BF2D}"/>
              </a:ext>
            </a:extLst>
          </p:cNvPr>
          <p:cNvGrpSpPr/>
          <p:nvPr/>
        </p:nvGrpSpPr>
        <p:grpSpPr>
          <a:xfrm>
            <a:off x="1615253" y="3328405"/>
            <a:ext cx="1780332" cy="521297"/>
            <a:chOff x="8980256" y="4810696"/>
            <a:chExt cx="1780332" cy="521297"/>
          </a:xfrm>
        </p:grpSpPr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808378E9-A68C-9A83-53B3-BA0E475F2006}"/>
                </a:ext>
              </a:extLst>
            </p:cNvPr>
            <p:cNvSpPr txBox="1">
              <a:spLocks/>
            </p:cNvSpPr>
            <p:nvPr/>
          </p:nvSpPr>
          <p:spPr>
            <a:xfrm>
              <a:off x="8980256" y="4810696"/>
              <a:ext cx="479618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u</a:t>
              </a:r>
            </a:p>
          </p:txBody>
        </p: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80D29C39-5949-6BDF-0FC4-D2E5144F28AF}"/>
                </a:ext>
              </a:extLst>
            </p:cNvPr>
            <p:cNvSpPr txBox="1">
              <a:spLocks/>
            </p:cNvSpPr>
            <p:nvPr/>
          </p:nvSpPr>
          <p:spPr>
            <a:xfrm>
              <a:off x="10295396" y="4810696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493ACE-EDDC-F22B-F0E9-7FA70038AD12}"/>
              </a:ext>
            </a:extLst>
          </p:cNvPr>
          <p:cNvGrpSpPr/>
          <p:nvPr/>
        </p:nvGrpSpPr>
        <p:grpSpPr>
          <a:xfrm>
            <a:off x="9358404" y="2183272"/>
            <a:ext cx="1797911" cy="535585"/>
            <a:chOff x="8863465" y="4835410"/>
            <a:chExt cx="1797911" cy="535585"/>
          </a:xfrm>
        </p:grpSpPr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51B0236E-6016-3ECA-EFF3-AF52E8DCB2C0}"/>
                </a:ext>
              </a:extLst>
            </p:cNvPr>
            <p:cNvSpPr txBox="1">
              <a:spLocks/>
            </p:cNvSpPr>
            <p:nvPr/>
          </p:nvSpPr>
          <p:spPr>
            <a:xfrm>
              <a:off x="8863465" y="4835410"/>
              <a:ext cx="47641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u</a:t>
              </a:r>
            </a:p>
          </p:txBody>
        </p: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113FB2DE-A2E5-D6D1-AA5E-1A378F5247FB}"/>
                </a:ext>
              </a:extLst>
            </p:cNvPr>
            <p:cNvSpPr txBox="1">
              <a:spLocks/>
            </p:cNvSpPr>
            <p:nvPr/>
          </p:nvSpPr>
          <p:spPr>
            <a:xfrm>
              <a:off x="10188170" y="4849698"/>
              <a:ext cx="47320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4E4E37-E789-F608-02CD-DBA0C67E84FB}"/>
              </a:ext>
            </a:extLst>
          </p:cNvPr>
          <p:cNvGrpSpPr/>
          <p:nvPr/>
        </p:nvGrpSpPr>
        <p:grpSpPr>
          <a:xfrm>
            <a:off x="5415696" y="3378429"/>
            <a:ext cx="1780332" cy="521297"/>
            <a:chOff x="8980256" y="4810696"/>
            <a:chExt cx="1780332" cy="521297"/>
          </a:xfrm>
        </p:grpSpPr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9193E7F8-13A6-E0B1-7A5C-C9F6432A8F97}"/>
                </a:ext>
              </a:extLst>
            </p:cNvPr>
            <p:cNvSpPr txBox="1">
              <a:spLocks/>
            </p:cNvSpPr>
            <p:nvPr/>
          </p:nvSpPr>
          <p:spPr>
            <a:xfrm>
              <a:off x="8980256" y="4810696"/>
              <a:ext cx="479618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a</a:t>
              </a:r>
            </a:p>
          </p:txBody>
        </p: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id="{367B131E-FC09-65CF-0B2D-A8379B1F1985}"/>
                </a:ext>
              </a:extLst>
            </p:cNvPr>
            <p:cNvSpPr txBox="1">
              <a:spLocks/>
            </p:cNvSpPr>
            <p:nvPr/>
          </p:nvSpPr>
          <p:spPr>
            <a:xfrm>
              <a:off x="10295396" y="4810696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E8F57FF-0479-0E3F-FE03-5EEA22802B24}"/>
              </a:ext>
            </a:extLst>
          </p:cNvPr>
          <p:cNvGrpSpPr/>
          <p:nvPr/>
        </p:nvGrpSpPr>
        <p:grpSpPr>
          <a:xfrm>
            <a:off x="9121486" y="3373074"/>
            <a:ext cx="1707016" cy="537568"/>
            <a:chOff x="8987065" y="4810696"/>
            <a:chExt cx="1707016" cy="537568"/>
          </a:xfrm>
        </p:grpSpPr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29B2FFBA-3F91-6127-2BF6-D2AE7B375887}"/>
                </a:ext>
              </a:extLst>
            </p:cNvPr>
            <p:cNvSpPr txBox="1">
              <a:spLocks/>
            </p:cNvSpPr>
            <p:nvPr/>
          </p:nvSpPr>
          <p:spPr>
            <a:xfrm>
              <a:off x="8987065" y="4810696"/>
              <a:ext cx="317715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i</a:t>
              </a: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B9CB1E5E-7717-CC97-C83B-0C6D8B93BC50}"/>
                </a:ext>
              </a:extLst>
            </p:cNvPr>
            <p:cNvSpPr txBox="1">
              <a:spLocks/>
            </p:cNvSpPr>
            <p:nvPr/>
          </p:nvSpPr>
          <p:spPr>
            <a:xfrm>
              <a:off x="10220875" y="4826967"/>
              <a:ext cx="47320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5CC6DF-7B89-E45D-8B1D-14DF4223D2DF}"/>
              </a:ext>
            </a:extLst>
          </p:cNvPr>
          <p:cNvGrpSpPr/>
          <p:nvPr/>
        </p:nvGrpSpPr>
        <p:grpSpPr>
          <a:xfrm>
            <a:off x="1632520" y="4572302"/>
            <a:ext cx="1780332" cy="521297"/>
            <a:chOff x="8980256" y="4810696"/>
            <a:chExt cx="1780332" cy="521297"/>
          </a:xfrm>
        </p:grpSpPr>
        <p:sp>
          <p:nvSpPr>
            <p:cNvPr id="44" name="Text Placeholder 1">
              <a:extLst>
                <a:ext uri="{FF2B5EF4-FFF2-40B4-BE49-F238E27FC236}">
                  <a16:creationId xmlns:a16="http://schemas.microsoft.com/office/drawing/2014/main" id="{5E924A92-039D-48DA-C83E-AD8DAC589FB2}"/>
                </a:ext>
              </a:extLst>
            </p:cNvPr>
            <p:cNvSpPr txBox="1">
              <a:spLocks/>
            </p:cNvSpPr>
            <p:nvPr/>
          </p:nvSpPr>
          <p:spPr>
            <a:xfrm>
              <a:off x="8980256" y="4810696"/>
              <a:ext cx="479618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u</a:t>
              </a:r>
            </a:p>
          </p:txBody>
        </p:sp>
        <p:sp>
          <p:nvSpPr>
            <p:cNvPr id="45" name="Text Placeholder 1">
              <a:extLst>
                <a:ext uri="{FF2B5EF4-FFF2-40B4-BE49-F238E27FC236}">
                  <a16:creationId xmlns:a16="http://schemas.microsoft.com/office/drawing/2014/main" id="{FC7EBB48-D050-9006-7FA1-4264E40D7DAD}"/>
                </a:ext>
              </a:extLst>
            </p:cNvPr>
            <p:cNvSpPr txBox="1">
              <a:spLocks/>
            </p:cNvSpPr>
            <p:nvPr/>
          </p:nvSpPr>
          <p:spPr>
            <a:xfrm>
              <a:off x="10295396" y="4810696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D66FEA-22C9-F4D8-F2AC-EDDE3A79DE6F}"/>
              </a:ext>
            </a:extLst>
          </p:cNvPr>
          <p:cNvGrpSpPr/>
          <p:nvPr/>
        </p:nvGrpSpPr>
        <p:grpSpPr>
          <a:xfrm>
            <a:off x="5492248" y="4574920"/>
            <a:ext cx="1770345" cy="527077"/>
            <a:chOff x="9057719" y="4792881"/>
            <a:chExt cx="1770345" cy="527077"/>
          </a:xfrm>
        </p:grpSpPr>
        <p:sp>
          <p:nvSpPr>
            <p:cNvPr id="47" name="Text Placeholder 1">
              <a:extLst>
                <a:ext uri="{FF2B5EF4-FFF2-40B4-BE49-F238E27FC236}">
                  <a16:creationId xmlns:a16="http://schemas.microsoft.com/office/drawing/2014/main" id="{A2152CEC-9622-AA2C-412D-543701382E81}"/>
                </a:ext>
              </a:extLst>
            </p:cNvPr>
            <p:cNvSpPr txBox="1">
              <a:spLocks/>
            </p:cNvSpPr>
            <p:nvPr/>
          </p:nvSpPr>
          <p:spPr>
            <a:xfrm>
              <a:off x="9057719" y="4792881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  <p:sp>
          <p:nvSpPr>
            <p:cNvPr id="48" name="Text Placeholder 1">
              <a:extLst>
                <a:ext uri="{FF2B5EF4-FFF2-40B4-BE49-F238E27FC236}">
                  <a16:creationId xmlns:a16="http://schemas.microsoft.com/office/drawing/2014/main" id="{E6D08BDE-FE3F-F75C-3501-4D26959EA551}"/>
                </a:ext>
              </a:extLst>
            </p:cNvPr>
            <p:cNvSpPr txBox="1">
              <a:spLocks/>
            </p:cNvSpPr>
            <p:nvPr/>
          </p:nvSpPr>
          <p:spPr>
            <a:xfrm>
              <a:off x="10362872" y="4798661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C88E6F-D1C8-AF70-78E8-C8D5834EBFE9}"/>
              </a:ext>
            </a:extLst>
          </p:cNvPr>
          <p:cNvGrpSpPr/>
          <p:nvPr/>
        </p:nvGrpSpPr>
        <p:grpSpPr>
          <a:xfrm>
            <a:off x="9343066" y="4556031"/>
            <a:ext cx="1707016" cy="537568"/>
            <a:chOff x="8987065" y="4810696"/>
            <a:chExt cx="1707016" cy="537568"/>
          </a:xfrm>
        </p:grpSpPr>
        <p:sp>
          <p:nvSpPr>
            <p:cNvPr id="50" name="Text Placeholder 1">
              <a:extLst>
                <a:ext uri="{FF2B5EF4-FFF2-40B4-BE49-F238E27FC236}">
                  <a16:creationId xmlns:a16="http://schemas.microsoft.com/office/drawing/2014/main" id="{1AA751D8-7ADD-6272-30DC-3A4A68CBAE62}"/>
                </a:ext>
              </a:extLst>
            </p:cNvPr>
            <p:cNvSpPr txBox="1">
              <a:spLocks/>
            </p:cNvSpPr>
            <p:nvPr/>
          </p:nvSpPr>
          <p:spPr>
            <a:xfrm>
              <a:off x="8987065" y="4810696"/>
              <a:ext cx="317715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i</a:t>
              </a:r>
            </a:p>
          </p:txBody>
        </p:sp>
        <p:sp>
          <p:nvSpPr>
            <p:cNvPr id="51" name="Text Placeholder 1">
              <a:extLst>
                <a:ext uri="{FF2B5EF4-FFF2-40B4-BE49-F238E27FC236}">
                  <a16:creationId xmlns:a16="http://schemas.microsoft.com/office/drawing/2014/main" id="{00B5D7D1-7455-820F-FD3C-88CF4915AB82}"/>
                </a:ext>
              </a:extLst>
            </p:cNvPr>
            <p:cNvSpPr txBox="1">
              <a:spLocks/>
            </p:cNvSpPr>
            <p:nvPr/>
          </p:nvSpPr>
          <p:spPr>
            <a:xfrm>
              <a:off x="10220875" y="4826967"/>
              <a:ext cx="473206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22D1C3-9FF3-228C-2200-D8091962B35B}"/>
              </a:ext>
            </a:extLst>
          </p:cNvPr>
          <p:cNvGrpSpPr/>
          <p:nvPr/>
        </p:nvGrpSpPr>
        <p:grpSpPr>
          <a:xfrm>
            <a:off x="5419776" y="5761141"/>
            <a:ext cx="1787476" cy="521297"/>
            <a:chOff x="8980256" y="4810696"/>
            <a:chExt cx="1787476" cy="521297"/>
          </a:xfrm>
        </p:grpSpPr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0E829D0C-7C52-0FAD-B976-E5846216A480}"/>
                </a:ext>
              </a:extLst>
            </p:cNvPr>
            <p:cNvSpPr txBox="1">
              <a:spLocks/>
            </p:cNvSpPr>
            <p:nvPr/>
          </p:nvSpPr>
          <p:spPr>
            <a:xfrm>
              <a:off x="8980256" y="4810696"/>
              <a:ext cx="479618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o</a:t>
              </a:r>
            </a:p>
          </p:txBody>
        </p:sp>
        <p:sp>
          <p:nvSpPr>
            <p:cNvPr id="54" name="Text Placeholder 1">
              <a:extLst>
                <a:ext uri="{FF2B5EF4-FFF2-40B4-BE49-F238E27FC236}">
                  <a16:creationId xmlns:a16="http://schemas.microsoft.com/office/drawing/2014/main" id="{21C559BA-7549-C1CB-9E90-769342B64CEF}"/>
                </a:ext>
              </a:extLst>
            </p:cNvPr>
            <p:cNvSpPr txBox="1">
              <a:spLocks/>
            </p:cNvSpPr>
            <p:nvPr/>
          </p:nvSpPr>
          <p:spPr>
            <a:xfrm>
              <a:off x="10302540" y="4810696"/>
              <a:ext cx="465192" cy="5212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0" dirty="0">
                  <a:solidFill>
                    <a:srgbClr val="FF3760"/>
                  </a:solidFill>
                  <a:latin typeface="EdShed" pitchFamily="2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5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BC20-EA8E-C38A-7EED-70EF50AC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6457DA-49E9-A8CB-67EC-BA98ED546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27284"/>
              </p:ext>
            </p:extLst>
          </p:nvPr>
        </p:nvGraphicFramePr>
        <p:xfrm>
          <a:off x="365759" y="1803804"/>
          <a:ext cx="11469190" cy="471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1">
                  <a:extLst>
                    <a:ext uri="{9D8B030D-6E8A-4147-A177-3AD203B41FA5}">
                      <a16:colId xmlns:a16="http://schemas.microsoft.com/office/drawing/2014/main" val="2418522021"/>
                    </a:ext>
                  </a:extLst>
                </a:gridCol>
                <a:gridCol w="4245429">
                  <a:extLst>
                    <a:ext uri="{9D8B030D-6E8A-4147-A177-3AD203B41FA5}">
                      <a16:colId xmlns:a16="http://schemas.microsoft.com/office/drawing/2014/main" val="2502067018"/>
                    </a:ext>
                  </a:extLst>
                </a:gridCol>
              </a:tblGrid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three words have the vowel ‘u’?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49574"/>
                  </a:ext>
                </a:extLst>
              </a:tr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begins with the consonant blend ‘</a:t>
                      </a:r>
                      <a:r>
                        <a:rPr lang="en-GB" sz="2400" i="0" u="none" strike="noStrike" dirty="0" err="1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br</a:t>
                      </a:r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68478"/>
                  </a:ext>
                </a:extLst>
              </a:tr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only has two sounds?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0143"/>
                  </a:ext>
                </a:extLst>
              </a:tr>
              <a:tr h="1177930">
                <a:tc>
                  <a:txBody>
                    <a:bodyPr/>
                    <a:lstStyle/>
                    <a:p>
                      <a:pPr algn="ctr"/>
                      <a:r>
                        <a:rPr lang="en-GB" sz="240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of our remaining words have this word map?</a:t>
                      </a:r>
                    </a:p>
                    <a:p>
                      <a:pPr algn="ctr"/>
                      <a:endParaRPr lang="en-GB" sz="2400" i="0" u="none" strike="noStrike" dirty="0">
                        <a:solidFill>
                          <a:srgbClr val="000000"/>
                        </a:solidFill>
                        <a:effectLst/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9019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BF385-3A8B-AC32-8535-E3A85C78A8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8B8E4-AD21-8551-2A90-FBF9FF9D1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Two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39803D-40A4-38AE-DC42-8C0457F8EF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Which words match the clues?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87BA0E0-DF78-4116-B721-FA0ADD828773}"/>
              </a:ext>
            </a:extLst>
          </p:cNvPr>
          <p:cNvSpPr txBox="1">
            <a:spLocks/>
          </p:cNvSpPr>
          <p:nvPr/>
        </p:nvSpPr>
        <p:spPr>
          <a:xfrm>
            <a:off x="9335090" y="4528029"/>
            <a:ext cx="89498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edge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F91CB5BB-1062-B5D6-C4EA-2799674F6061}"/>
              </a:ext>
            </a:extLst>
          </p:cNvPr>
          <p:cNvSpPr txBox="1">
            <a:spLocks/>
          </p:cNvSpPr>
          <p:nvPr/>
        </p:nvSpPr>
        <p:spPr>
          <a:xfrm>
            <a:off x="9092657" y="2189982"/>
            <a:ext cx="133568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sm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u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dge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BEF5DBD-A585-9D26-70CA-63CE99AA7CA2}"/>
              </a:ext>
            </a:extLst>
          </p:cNvPr>
          <p:cNvSpPr txBox="1">
            <a:spLocks/>
          </p:cNvSpPr>
          <p:nvPr/>
        </p:nvSpPr>
        <p:spPr>
          <a:xfrm>
            <a:off x="10671455" y="5447180"/>
            <a:ext cx="109299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dodge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0256941-D3F2-2A78-AD04-95C6A0038F23}"/>
              </a:ext>
            </a:extLst>
          </p:cNvPr>
          <p:cNvSpPr txBox="1">
            <a:spLocks/>
          </p:cNvSpPr>
          <p:nvPr/>
        </p:nvSpPr>
        <p:spPr>
          <a:xfrm>
            <a:off x="9310517" y="5444424"/>
            <a:ext cx="92948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ridge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B3DBFDC-B42D-054D-BB6B-033837B4C168}"/>
              </a:ext>
            </a:extLst>
          </p:cNvPr>
          <p:cNvSpPr txBox="1">
            <a:spLocks/>
          </p:cNvSpPr>
          <p:nvPr/>
        </p:nvSpPr>
        <p:spPr>
          <a:xfrm>
            <a:off x="7722346" y="5444423"/>
            <a:ext cx="108734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badge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A34E233-C2B9-98A6-FEC7-82A6BA469019}"/>
              </a:ext>
            </a:extLst>
          </p:cNvPr>
          <p:cNvSpPr txBox="1">
            <a:spLocks/>
          </p:cNvSpPr>
          <p:nvPr/>
        </p:nvSpPr>
        <p:spPr>
          <a:xfrm>
            <a:off x="10057517" y="5944456"/>
            <a:ext cx="98347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lodge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110CF4E0-859E-5B93-45DB-4C195C511C0A}"/>
              </a:ext>
            </a:extLst>
          </p:cNvPr>
          <p:cNvSpPr txBox="1">
            <a:spLocks/>
          </p:cNvSpPr>
          <p:nvPr/>
        </p:nvSpPr>
        <p:spPr>
          <a:xfrm>
            <a:off x="7911529" y="2189982"/>
            <a:ext cx="102925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f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u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dge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BB4CE00-CD11-24B1-36A7-3D35F35E6903}"/>
              </a:ext>
            </a:extLst>
          </p:cNvPr>
          <p:cNvSpPr txBox="1">
            <a:spLocks/>
          </p:cNvSpPr>
          <p:nvPr/>
        </p:nvSpPr>
        <p:spPr>
          <a:xfrm>
            <a:off x="10580215" y="2189981"/>
            <a:ext cx="103105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j</a:t>
            </a:r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u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dge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85F9D93-731B-CE1C-11BA-B3044156750D}"/>
              </a:ext>
            </a:extLst>
          </p:cNvPr>
          <p:cNvSpPr txBox="1">
            <a:spLocks/>
          </p:cNvSpPr>
          <p:nvPr/>
        </p:nvSpPr>
        <p:spPr>
          <a:xfrm>
            <a:off x="9228074" y="3399844"/>
            <a:ext cx="110902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br</a:t>
            </a:r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idge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33848AE-96F6-5F71-9AB9-EB11D3A08E15}"/>
              </a:ext>
            </a:extLst>
          </p:cNvPr>
          <p:cNvSpPr txBox="1">
            <a:spLocks/>
          </p:cNvSpPr>
          <p:nvPr/>
        </p:nvSpPr>
        <p:spPr>
          <a:xfrm>
            <a:off x="8447918" y="5944456"/>
            <a:ext cx="115756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wedge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F5348C-A0E0-2EBD-C0BB-EB020FD114D8}"/>
              </a:ext>
            </a:extLst>
          </p:cNvPr>
          <p:cNvGrpSpPr/>
          <p:nvPr/>
        </p:nvGrpSpPr>
        <p:grpSpPr>
          <a:xfrm>
            <a:off x="10147736" y="6354615"/>
            <a:ext cx="767910" cy="89275"/>
            <a:chOff x="6874324" y="5387892"/>
            <a:chExt cx="928979" cy="10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B19D472-0AFC-EFC9-8DAF-86B8B4551F26}"/>
                </a:ext>
              </a:extLst>
            </p:cNvPr>
            <p:cNvSpPr/>
            <p:nvPr/>
          </p:nvSpPr>
          <p:spPr>
            <a:xfrm flipV="1">
              <a:off x="7229855" y="5409732"/>
              <a:ext cx="573448" cy="5530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C8FBDC-A808-C5E2-D4D2-8F0EBF16623E}"/>
                </a:ext>
              </a:extLst>
            </p:cNvPr>
            <p:cNvSpPr/>
            <p:nvPr/>
          </p:nvSpPr>
          <p:spPr>
            <a:xfrm flipV="1">
              <a:off x="6874324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23487B-AE54-7C97-2EBD-12A4282987BC}"/>
                </a:ext>
              </a:extLst>
            </p:cNvPr>
            <p:cNvSpPr/>
            <p:nvPr/>
          </p:nvSpPr>
          <p:spPr>
            <a:xfrm flipV="1">
              <a:off x="7028403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A650100-3BB6-5760-3D4C-61182B93DEEC}"/>
              </a:ext>
            </a:extLst>
          </p:cNvPr>
          <p:cNvGrpSpPr/>
          <p:nvPr/>
        </p:nvGrpSpPr>
        <p:grpSpPr>
          <a:xfrm>
            <a:off x="8640864" y="6354615"/>
            <a:ext cx="842856" cy="89275"/>
            <a:chOff x="6783658" y="5387892"/>
            <a:chExt cx="1019645" cy="10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D6178D-9023-8965-F23D-0E8479986446}"/>
                </a:ext>
              </a:extLst>
            </p:cNvPr>
            <p:cNvSpPr/>
            <p:nvPr/>
          </p:nvSpPr>
          <p:spPr>
            <a:xfrm flipV="1">
              <a:off x="7229855" y="5409736"/>
              <a:ext cx="573448" cy="5530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15FA20-8826-540E-604F-75457C003453}"/>
                </a:ext>
              </a:extLst>
            </p:cNvPr>
            <p:cNvSpPr/>
            <p:nvPr/>
          </p:nvSpPr>
          <p:spPr>
            <a:xfrm flipV="1">
              <a:off x="6783658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E5DE2A7-31F0-DE3B-C6C8-4331F61F8D37}"/>
                </a:ext>
              </a:extLst>
            </p:cNvPr>
            <p:cNvSpPr/>
            <p:nvPr/>
          </p:nvSpPr>
          <p:spPr>
            <a:xfrm flipV="1">
              <a:off x="7039925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288F3E-1D8A-9EE4-25C9-BBC370A50563}"/>
              </a:ext>
            </a:extLst>
          </p:cNvPr>
          <p:cNvGrpSpPr/>
          <p:nvPr/>
        </p:nvGrpSpPr>
        <p:grpSpPr>
          <a:xfrm>
            <a:off x="7862989" y="5859315"/>
            <a:ext cx="823806" cy="89275"/>
            <a:chOff x="6806704" y="5387892"/>
            <a:chExt cx="996599" cy="10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8AA5949-A4FE-258D-F819-0B23817601C3}"/>
                </a:ext>
              </a:extLst>
            </p:cNvPr>
            <p:cNvSpPr/>
            <p:nvPr/>
          </p:nvSpPr>
          <p:spPr>
            <a:xfrm flipV="1">
              <a:off x="7229855" y="5409736"/>
              <a:ext cx="573448" cy="5530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2B43A62-B706-EC0D-F6BA-AB1A802E519F}"/>
                </a:ext>
              </a:extLst>
            </p:cNvPr>
            <p:cNvSpPr/>
            <p:nvPr/>
          </p:nvSpPr>
          <p:spPr>
            <a:xfrm flipV="1">
              <a:off x="6806704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162CBDE-88D0-8E17-D32B-C926F5DD8966}"/>
                </a:ext>
              </a:extLst>
            </p:cNvPr>
            <p:cNvSpPr/>
            <p:nvPr/>
          </p:nvSpPr>
          <p:spPr>
            <a:xfrm flipV="1">
              <a:off x="7036084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724D7B-FFF8-2841-3925-D34E593AC2E2}"/>
              </a:ext>
            </a:extLst>
          </p:cNvPr>
          <p:cNvGrpSpPr/>
          <p:nvPr/>
        </p:nvGrpSpPr>
        <p:grpSpPr>
          <a:xfrm>
            <a:off x="9407481" y="5859315"/>
            <a:ext cx="711237" cy="89275"/>
            <a:chOff x="6942884" y="5387892"/>
            <a:chExt cx="860419" cy="10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967EEC-C432-74F0-394B-CFE311731AF0}"/>
                </a:ext>
              </a:extLst>
            </p:cNvPr>
            <p:cNvSpPr/>
            <p:nvPr/>
          </p:nvSpPr>
          <p:spPr>
            <a:xfrm flipV="1">
              <a:off x="7229855" y="5409736"/>
              <a:ext cx="573448" cy="5530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C409660-E1D1-AB60-ABD9-629E34AACD87}"/>
                </a:ext>
              </a:extLst>
            </p:cNvPr>
            <p:cNvSpPr/>
            <p:nvPr/>
          </p:nvSpPr>
          <p:spPr>
            <a:xfrm flipV="1">
              <a:off x="6942884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A1C1806-9221-E37F-7CA7-3E580BE6793F}"/>
                </a:ext>
              </a:extLst>
            </p:cNvPr>
            <p:cNvSpPr/>
            <p:nvPr/>
          </p:nvSpPr>
          <p:spPr>
            <a:xfrm flipV="1">
              <a:off x="7082175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67288E-ADAE-8013-681F-F66EAF86593A}"/>
              </a:ext>
            </a:extLst>
          </p:cNvPr>
          <p:cNvGrpSpPr/>
          <p:nvPr/>
        </p:nvGrpSpPr>
        <p:grpSpPr>
          <a:xfrm>
            <a:off x="10819085" y="5859315"/>
            <a:ext cx="820457" cy="89275"/>
            <a:chOff x="6810755" y="5387892"/>
            <a:chExt cx="992548" cy="10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8AC4A73-6D86-ECE5-1654-BF832E3556CA}"/>
                </a:ext>
              </a:extLst>
            </p:cNvPr>
            <p:cNvSpPr/>
            <p:nvPr/>
          </p:nvSpPr>
          <p:spPr>
            <a:xfrm flipV="1">
              <a:off x="7229855" y="5409736"/>
              <a:ext cx="573448" cy="5530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BCA0661-5C97-9C07-4F68-0437E1A4B1D8}"/>
                </a:ext>
              </a:extLst>
            </p:cNvPr>
            <p:cNvSpPr/>
            <p:nvPr/>
          </p:nvSpPr>
          <p:spPr>
            <a:xfrm flipV="1">
              <a:off x="6810755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6DB7E76-27E8-8F8E-4253-7DD514108B25}"/>
                </a:ext>
              </a:extLst>
            </p:cNvPr>
            <p:cNvSpPr/>
            <p:nvPr/>
          </p:nvSpPr>
          <p:spPr>
            <a:xfrm flipV="1">
              <a:off x="7024750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C0E608D-9824-A0BA-160C-C1438FB74DE0}"/>
              </a:ext>
            </a:extLst>
          </p:cNvPr>
          <p:cNvGrpSpPr/>
          <p:nvPr/>
        </p:nvGrpSpPr>
        <p:grpSpPr>
          <a:xfrm>
            <a:off x="9473263" y="4950228"/>
            <a:ext cx="638596" cy="89275"/>
            <a:chOff x="7030763" y="5387892"/>
            <a:chExt cx="772540" cy="1080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DF81061-1C33-2C8A-D21B-1FC66E865560}"/>
                </a:ext>
              </a:extLst>
            </p:cNvPr>
            <p:cNvSpPr/>
            <p:nvPr/>
          </p:nvSpPr>
          <p:spPr>
            <a:xfrm flipV="1">
              <a:off x="7229855" y="5409736"/>
              <a:ext cx="573448" cy="5530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A9BEFE5-C87F-07AF-83E1-6936D2DC28DB}"/>
                </a:ext>
              </a:extLst>
            </p:cNvPr>
            <p:cNvSpPr/>
            <p:nvPr/>
          </p:nvSpPr>
          <p:spPr>
            <a:xfrm flipV="1">
              <a:off x="7030763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746C55-DF77-4003-282F-822D66467A9C}"/>
              </a:ext>
            </a:extLst>
          </p:cNvPr>
          <p:cNvGrpSpPr/>
          <p:nvPr/>
        </p:nvGrpSpPr>
        <p:grpSpPr>
          <a:xfrm>
            <a:off x="3084469" y="6063267"/>
            <a:ext cx="1868532" cy="196718"/>
            <a:chOff x="6783658" y="5387892"/>
            <a:chExt cx="1025849" cy="10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4BC6424-BD3C-7FB4-5FF3-D7E559E6DE0E}"/>
                </a:ext>
              </a:extLst>
            </p:cNvPr>
            <p:cNvSpPr/>
            <p:nvPr/>
          </p:nvSpPr>
          <p:spPr>
            <a:xfrm flipV="1">
              <a:off x="7236059" y="5414238"/>
              <a:ext cx="573448" cy="55308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1D75F59-F924-E671-2511-C7E450F1AE65}"/>
                </a:ext>
              </a:extLst>
            </p:cNvPr>
            <p:cNvSpPr/>
            <p:nvPr/>
          </p:nvSpPr>
          <p:spPr>
            <a:xfrm flipV="1">
              <a:off x="6783658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E13827C-00AE-0797-85AD-664FB3B7308B}"/>
                </a:ext>
              </a:extLst>
            </p:cNvPr>
            <p:cNvSpPr/>
            <p:nvPr/>
          </p:nvSpPr>
          <p:spPr>
            <a:xfrm flipV="1">
              <a:off x="6995019" y="5387892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C1D7-C09A-C26C-0039-8D846F56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68F9F-4484-D07D-3AA6-61B76098E2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1BEA-1366-0D39-3058-81CF466B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Three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B29AFA-9A7B-73CA-9891-E8BC19D3D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rgbClr val="3372DC"/>
                </a:solidFill>
              </a:rPr>
              <a:t>Which word matches each description?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B861401-6BE0-8DBB-BB4D-41F99FC347CB}"/>
              </a:ext>
            </a:extLst>
          </p:cNvPr>
          <p:cNvSpPr txBox="1">
            <a:spLocks/>
          </p:cNvSpPr>
          <p:nvPr/>
        </p:nvSpPr>
        <p:spPr>
          <a:xfrm>
            <a:off x="710943" y="1842230"/>
            <a:ext cx="3768952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A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 cabin, hut, or other shelter used by people doing outdoor activities</a:t>
            </a:r>
            <a:endParaRPr lang="en-US" sz="24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2FEA35D-0E61-2C2D-8A32-740E0DBDA71F}"/>
              </a:ext>
            </a:extLst>
          </p:cNvPr>
          <p:cNvSpPr txBox="1">
            <a:spLocks/>
          </p:cNvSpPr>
          <p:nvPr/>
        </p:nvSpPr>
        <p:spPr>
          <a:xfrm>
            <a:off x="5055584" y="1842230"/>
            <a:ext cx="281776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A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 piece of wood with one thick end and one thin</a:t>
            </a:r>
            <a:endParaRPr lang="en-US" sz="24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3DE9E11-460E-1B0E-7CCC-7D16468034E2}"/>
              </a:ext>
            </a:extLst>
          </p:cNvPr>
          <p:cNvSpPr txBox="1">
            <a:spLocks/>
          </p:cNvSpPr>
          <p:nvPr/>
        </p:nvSpPr>
        <p:spPr>
          <a:xfrm>
            <a:off x="5072037" y="3464238"/>
            <a:ext cx="310577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S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oft brown sweet made from sugar, butter and milk</a:t>
            </a:r>
            <a:endParaRPr lang="en-US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9A3300D-7E12-DEB1-A02A-67968750958A}"/>
              </a:ext>
            </a:extLst>
          </p:cNvPr>
          <p:cNvSpPr txBox="1">
            <a:spLocks/>
          </p:cNvSpPr>
          <p:nvPr/>
        </p:nvSpPr>
        <p:spPr>
          <a:xfrm>
            <a:off x="8790078" y="3464238"/>
            <a:ext cx="206576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A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 raised section at the top of a hill</a:t>
            </a:r>
            <a:endParaRPr lang="en-US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C3326C4-BEDA-A006-374A-4E347646C56D}"/>
              </a:ext>
            </a:extLst>
          </p:cNvPr>
          <p:cNvSpPr txBox="1">
            <a:spLocks/>
          </p:cNvSpPr>
          <p:nvPr/>
        </p:nvSpPr>
        <p:spPr>
          <a:xfrm>
            <a:off x="1273539" y="3464238"/>
            <a:ext cx="322196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T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o move quickly and suddenly to avoid something</a:t>
            </a:r>
            <a:endParaRPr lang="en-US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3390795-039B-DB55-0344-23F92A2F3498}"/>
              </a:ext>
            </a:extLst>
          </p:cNvPr>
          <p:cNvSpPr txBox="1">
            <a:spLocks/>
          </p:cNvSpPr>
          <p:nvPr/>
        </p:nvSpPr>
        <p:spPr>
          <a:xfrm>
            <a:off x="4193427" y="5157571"/>
            <a:ext cx="1604887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A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 dirty mark or stain</a:t>
            </a:r>
            <a:endParaRPr lang="en-US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AB1F0D3-D7CE-8D84-ED08-8B8ABC35D20F}"/>
              </a:ext>
            </a:extLst>
          </p:cNvPr>
          <p:cNvSpPr txBox="1">
            <a:spLocks/>
          </p:cNvSpPr>
          <p:nvPr/>
        </p:nvSpPr>
        <p:spPr>
          <a:xfrm>
            <a:off x="6314698" y="5145671"/>
            <a:ext cx="324132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A pin or ribbon wor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n 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to show that you belong to a group</a:t>
            </a:r>
            <a:endParaRPr lang="en-US" sz="24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50B4A5D-5FA7-756F-94B8-97DC33FA1FED}"/>
              </a:ext>
            </a:extLst>
          </p:cNvPr>
          <p:cNvSpPr txBox="1">
            <a:spLocks/>
          </p:cNvSpPr>
          <p:nvPr/>
        </p:nvSpPr>
        <p:spPr>
          <a:xfrm>
            <a:off x="617496" y="5145671"/>
            <a:ext cx="310577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A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 structure </a:t>
            </a: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that 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allows people to cross over a river</a:t>
            </a:r>
            <a:endParaRPr lang="en-US" sz="24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A7B073C-F05B-C150-EB15-27ADF0B0C1C1}"/>
              </a:ext>
            </a:extLst>
          </p:cNvPr>
          <p:cNvSpPr txBox="1">
            <a:spLocks/>
          </p:cNvSpPr>
          <p:nvPr/>
        </p:nvSpPr>
        <p:spPr>
          <a:xfrm>
            <a:off x="8613509" y="1842230"/>
            <a:ext cx="2992326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dirty="0">
                <a:solidFill>
                  <a:schemeClr val="tx1"/>
                </a:solidFill>
                <a:latin typeface="EdShed" pitchFamily="2" charset="77"/>
              </a:rPr>
              <a:t>A person who decides how criminals are punished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B91B56B-BAA6-2BDF-E245-9D899B6F1E55}"/>
              </a:ext>
            </a:extLst>
          </p:cNvPr>
          <p:cNvSpPr txBox="1">
            <a:spLocks/>
          </p:cNvSpPr>
          <p:nvPr/>
        </p:nvSpPr>
        <p:spPr>
          <a:xfrm>
            <a:off x="10034745" y="5145671"/>
            <a:ext cx="1594563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tx1"/>
                </a:solidFill>
                <a:latin typeface="EdShed" pitchFamily="2" charset="77"/>
              </a:rPr>
              <a:t>T</a:t>
            </a:r>
            <a:r>
              <a:rPr lang="en-GB" b="0" i="0" dirty="0">
                <a:solidFill>
                  <a:schemeClr val="tx1"/>
                </a:solidFill>
                <a:effectLst/>
                <a:latin typeface="EdShed" pitchFamily="2" charset="77"/>
              </a:rPr>
              <a:t>he border or outside line</a:t>
            </a:r>
            <a:endParaRPr lang="en-US" sz="24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0AD249C8-B5E4-6D6E-F7CE-76222B2E71A2}"/>
              </a:ext>
            </a:extLst>
          </p:cNvPr>
          <p:cNvSpPr txBox="1">
            <a:spLocks/>
          </p:cNvSpPr>
          <p:nvPr/>
        </p:nvSpPr>
        <p:spPr>
          <a:xfrm>
            <a:off x="2046967" y="2659436"/>
            <a:ext cx="109690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lodge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873C0C28-0633-B494-F01B-20052A0CB798}"/>
              </a:ext>
            </a:extLst>
          </p:cNvPr>
          <p:cNvSpPr txBox="1">
            <a:spLocks/>
          </p:cNvSpPr>
          <p:nvPr/>
        </p:nvSpPr>
        <p:spPr>
          <a:xfrm>
            <a:off x="5818041" y="2659436"/>
            <a:ext cx="1292854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wedge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0483B546-7B42-C35F-9B03-49C7FB2B0ABB}"/>
              </a:ext>
            </a:extLst>
          </p:cNvPr>
          <p:cNvSpPr txBox="1">
            <a:spLocks/>
          </p:cNvSpPr>
          <p:nvPr/>
        </p:nvSpPr>
        <p:spPr>
          <a:xfrm>
            <a:off x="6050602" y="4307791"/>
            <a:ext cx="114864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fudge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330BEF19-A73E-778C-CC60-BEE49525DC3F}"/>
              </a:ext>
            </a:extLst>
          </p:cNvPr>
          <p:cNvSpPr txBox="1">
            <a:spLocks/>
          </p:cNvSpPr>
          <p:nvPr/>
        </p:nvSpPr>
        <p:spPr>
          <a:xfrm>
            <a:off x="9306919" y="4307791"/>
            <a:ext cx="103207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ridge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79FC97B9-2C38-1B5D-627E-8EE69DF7EE88}"/>
              </a:ext>
            </a:extLst>
          </p:cNvPr>
          <p:cNvSpPr txBox="1">
            <a:spLocks/>
          </p:cNvSpPr>
          <p:nvPr/>
        </p:nvSpPr>
        <p:spPr>
          <a:xfrm>
            <a:off x="2274161" y="4307791"/>
            <a:ext cx="122071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dodge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5ED2FFB4-D9F5-C750-8CF9-C580279989A7}"/>
              </a:ext>
            </a:extLst>
          </p:cNvPr>
          <p:cNvSpPr txBox="1">
            <a:spLocks/>
          </p:cNvSpPr>
          <p:nvPr/>
        </p:nvSpPr>
        <p:spPr>
          <a:xfrm>
            <a:off x="4276142" y="5978742"/>
            <a:ext cx="1497910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smudge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96820624-28F0-88A3-C0C0-6E7297F6599E}"/>
              </a:ext>
            </a:extLst>
          </p:cNvPr>
          <p:cNvSpPr txBox="1">
            <a:spLocks/>
          </p:cNvSpPr>
          <p:nvPr/>
        </p:nvSpPr>
        <p:spPr>
          <a:xfrm>
            <a:off x="7327852" y="5978742"/>
            <a:ext cx="121501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badge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E462678A-A233-F398-35E3-6C4A64D65DDD}"/>
              </a:ext>
            </a:extLst>
          </p:cNvPr>
          <p:cNvSpPr txBox="1">
            <a:spLocks/>
          </p:cNvSpPr>
          <p:nvPr/>
        </p:nvSpPr>
        <p:spPr>
          <a:xfrm>
            <a:off x="1551754" y="5978742"/>
            <a:ext cx="123726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bridge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B9A23E7A-E862-9E5A-DE28-C62C627BC3AE}"/>
              </a:ext>
            </a:extLst>
          </p:cNvPr>
          <p:cNvSpPr txBox="1">
            <a:spLocks/>
          </p:cNvSpPr>
          <p:nvPr/>
        </p:nvSpPr>
        <p:spPr>
          <a:xfrm>
            <a:off x="9534910" y="2659436"/>
            <a:ext cx="1150443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judge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D0D89015-6F67-D853-5942-601F2F83FB1F}"/>
              </a:ext>
            </a:extLst>
          </p:cNvPr>
          <p:cNvSpPr txBox="1">
            <a:spLocks/>
          </p:cNvSpPr>
          <p:nvPr/>
        </p:nvSpPr>
        <p:spPr>
          <a:xfrm>
            <a:off x="10335640" y="5978742"/>
            <a:ext cx="992771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rgbClr val="FF3760"/>
                </a:solidFill>
                <a:latin typeface="EdShed" pitchFamily="2" charset="0"/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34319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C1D7-C09A-C26C-0039-8D846F56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68F9F-4484-D07D-3AA6-61B76098E2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1.25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A71D9-59DE-B4CA-60E3-C7FA41C4DD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Put your new words in alphabetical order.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Then choose two or more words to write in a sentence.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1BEA-1366-0D39-3058-81CF466B7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Four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16BA6B-9D61-7B2E-8583-CAFE6C1D41DC}"/>
              </a:ext>
            </a:extLst>
          </p:cNvPr>
          <p:cNvSpPr txBox="1">
            <a:spLocks/>
          </p:cNvSpPr>
          <p:nvPr/>
        </p:nvSpPr>
        <p:spPr>
          <a:xfrm>
            <a:off x="439584" y="4695838"/>
            <a:ext cx="982743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a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b c d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e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f g h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i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j k l m n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o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p q r s t </a:t>
            </a:r>
            <a:r>
              <a:rPr lang="en-US" sz="2400" b="0" spc="600" dirty="0">
                <a:solidFill>
                  <a:srgbClr val="3372DC"/>
                </a:solidFill>
                <a:latin typeface="EdShed" pitchFamily="2" charset="0"/>
              </a:rPr>
              <a:t>u</a:t>
            </a:r>
            <a:r>
              <a:rPr lang="en-US" sz="2400" b="0" spc="600" dirty="0">
                <a:solidFill>
                  <a:schemeClr val="tx1"/>
                </a:solidFill>
                <a:latin typeface="EdShed" pitchFamily="2" charset="0"/>
              </a:rPr>
              <a:t> v w x y z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D123B04-767F-B14F-84F8-CC7FCB961B65}"/>
              </a:ext>
            </a:extLst>
          </p:cNvPr>
          <p:cNvSpPr txBox="1">
            <a:spLocks/>
          </p:cNvSpPr>
          <p:nvPr/>
        </p:nvSpPr>
        <p:spPr>
          <a:xfrm>
            <a:off x="10596078" y="4678384"/>
            <a:ext cx="98347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lodge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BA68AC2-6FBB-AD3D-AA44-BF03AA2CD954}"/>
              </a:ext>
            </a:extLst>
          </p:cNvPr>
          <p:cNvSpPr txBox="1">
            <a:spLocks/>
          </p:cNvSpPr>
          <p:nvPr/>
        </p:nvSpPr>
        <p:spPr>
          <a:xfrm>
            <a:off x="10573189" y="3727104"/>
            <a:ext cx="102925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fudge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4868EA0-7F9B-B35A-EABC-B8EDC8316F85}"/>
              </a:ext>
            </a:extLst>
          </p:cNvPr>
          <p:cNvSpPr txBox="1">
            <a:spLocks/>
          </p:cNvSpPr>
          <p:nvPr/>
        </p:nvSpPr>
        <p:spPr>
          <a:xfrm>
            <a:off x="10533304" y="2300184"/>
            <a:ext cx="110902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bridge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8A1C548-0238-7CFF-F8D8-2AF1CC22DF2C}"/>
              </a:ext>
            </a:extLst>
          </p:cNvPr>
          <p:cNvSpPr txBox="1">
            <a:spLocks/>
          </p:cNvSpPr>
          <p:nvPr/>
        </p:nvSpPr>
        <p:spPr>
          <a:xfrm>
            <a:off x="10544144" y="1824544"/>
            <a:ext cx="108735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badge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620B41E-900C-E22E-958E-ADD3908612F5}"/>
              </a:ext>
            </a:extLst>
          </p:cNvPr>
          <p:cNvSpPr txBox="1">
            <a:spLocks/>
          </p:cNvSpPr>
          <p:nvPr/>
        </p:nvSpPr>
        <p:spPr>
          <a:xfrm>
            <a:off x="10541320" y="2775824"/>
            <a:ext cx="109299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dodge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D31FF1-A73E-BFCE-30E0-98DD18D09697}"/>
              </a:ext>
            </a:extLst>
          </p:cNvPr>
          <p:cNvSpPr txBox="1">
            <a:spLocks/>
          </p:cNvSpPr>
          <p:nvPr/>
        </p:nvSpPr>
        <p:spPr>
          <a:xfrm>
            <a:off x="10509035" y="6105301"/>
            <a:ext cx="115756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wedge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878CEFFB-ABF6-D5CF-A572-2C45D6603937}"/>
              </a:ext>
            </a:extLst>
          </p:cNvPr>
          <p:cNvSpPr txBox="1">
            <a:spLocks/>
          </p:cNvSpPr>
          <p:nvPr/>
        </p:nvSpPr>
        <p:spPr>
          <a:xfrm>
            <a:off x="10640321" y="3251464"/>
            <a:ext cx="89499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edge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3547916-3B59-0259-193D-4E6C3A8FF1AE}"/>
              </a:ext>
            </a:extLst>
          </p:cNvPr>
          <p:cNvSpPr txBox="1">
            <a:spLocks/>
          </p:cNvSpPr>
          <p:nvPr/>
        </p:nvSpPr>
        <p:spPr>
          <a:xfrm>
            <a:off x="10572290" y="4202744"/>
            <a:ext cx="103105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judge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99912E6F-B89C-8D46-579E-28BA9F493DD9}"/>
              </a:ext>
            </a:extLst>
          </p:cNvPr>
          <p:cNvSpPr txBox="1">
            <a:spLocks/>
          </p:cNvSpPr>
          <p:nvPr/>
        </p:nvSpPr>
        <p:spPr>
          <a:xfrm>
            <a:off x="10623073" y="5154024"/>
            <a:ext cx="92948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ridge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78B197C6-A1B7-E8BE-15D3-EB525CCCC60F}"/>
              </a:ext>
            </a:extLst>
          </p:cNvPr>
          <p:cNvSpPr txBox="1">
            <a:spLocks/>
          </p:cNvSpPr>
          <p:nvPr/>
        </p:nvSpPr>
        <p:spPr>
          <a:xfrm>
            <a:off x="10419974" y="5629664"/>
            <a:ext cx="133568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rgbClr val="FF3760"/>
                </a:solidFill>
                <a:latin typeface="EdShed" pitchFamily="2" charset="0"/>
              </a:rPr>
              <a:t>smudge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B17ECAD-7D96-0788-ACDE-EC743DF72B58}"/>
              </a:ext>
            </a:extLst>
          </p:cNvPr>
          <p:cNvSpPr/>
          <p:nvPr/>
        </p:nvSpPr>
        <p:spPr>
          <a:xfrm>
            <a:off x="1022071" y="282450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fudge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88717A5-78B1-982A-FE7D-5E97936F5CA7}"/>
              </a:ext>
            </a:extLst>
          </p:cNvPr>
          <p:cNvSpPr/>
          <p:nvPr/>
        </p:nvSpPr>
        <p:spPr>
          <a:xfrm>
            <a:off x="3253979" y="192263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edge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07F500F-4308-5191-5573-2B80DA2133D5}"/>
              </a:ext>
            </a:extLst>
          </p:cNvPr>
          <p:cNvSpPr/>
          <p:nvPr/>
        </p:nvSpPr>
        <p:spPr>
          <a:xfrm>
            <a:off x="5485887" y="282450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smudge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C5DFCB9-72A0-A715-B71E-1D8E1555E1EE}"/>
              </a:ext>
            </a:extLst>
          </p:cNvPr>
          <p:cNvSpPr/>
          <p:nvPr/>
        </p:nvSpPr>
        <p:spPr>
          <a:xfrm>
            <a:off x="7717794" y="192263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dodge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B9AF68-18A8-74F2-E5CF-969F7ED03387}"/>
              </a:ext>
            </a:extLst>
          </p:cNvPr>
          <p:cNvSpPr/>
          <p:nvPr/>
        </p:nvSpPr>
        <p:spPr>
          <a:xfrm>
            <a:off x="5485887" y="192263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bridge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D1DFABD-4BAA-AE9E-8225-DF33949EDCFF}"/>
              </a:ext>
            </a:extLst>
          </p:cNvPr>
          <p:cNvSpPr/>
          <p:nvPr/>
        </p:nvSpPr>
        <p:spPr>
          <a:xfrm>
            <a:off x="7717794" y="282450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judge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094CA2A-6677-2668-FB87-B79E45D5077D}"/>
              </a:ext>
            </a:extLst>
          </p:cNvPr>
          <p:cNvSpPr/>
          <p:nvPr/>
        </p:nvSpPr>
        <p:spPr>
          <a:xfrm>
            <a:off x="3253979" y="3726366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wedge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C2F08AC-F22C-51B1-983F-2D422EAD1EE5}"/>
              </a:ext>
            </a:extLst>
          </p:cNvPr>
          <p:cNvSpPr/>
          <p:nvPr/>
        </p:nvSpPr>
        <p:spPr>
          <a:xfrm>
            <a:off x="5485887" y="3726366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lodge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968195F-4EBE-FCBA-6FFF-F323C2D2F365}"/>
              </a:ext>
            </a:extLst>
          </p:cNvPr>
          <p:cNvSpPr/>
          <p:nvPr/>
        </p:nvSpPr>
        <p:spPr>
          <a:xfrm>
            <a:off x="1022071" y="192263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badge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0A4C03A-1A1A-4C8F-5CDA-01CB870EA229}"/>
              </a:ext>
            </a:extLst>
          </p:cNvPr>
          <p:cNvSpPr/>
          <p:nvPr/>
        </p:nvSpPr>
        <p:spPr>
          <a:xfrm>
            <a:off x="3253979" y="282450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EdShed" pitchFamily="2" charset="0"/>
              </a:rPr>
              <a:t>ridge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FDDC71-A383-525E-6784-040B3D2D44A0}"/>
              </a:ext>
            </a:extLst>
          </p:cNvPr>
          <p:cNvCxnSpPr>
            <a:cxnSpLocks/>
          </p:cNvCxnSpPr>
          <p:nvPr/>
        </p:nvCxnSpPr>
        <p:spPr>
          <a:xfrm>
            <a:off x="575305" y="5842607"/>
            <a:ext cx="9533199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3F4A16-4583-D63D-3620-EF6DEE8131F1}"/>
              </a:ext>
            </a:extLst>
          </p:cNvPr>
          <p:cNvCxnSpPr>
            <a:cxnSpLocks/>
          </p:cNvCxnSpPr>
          <p:nvPr/>
        </p:nvCxnSpPr>
        <p:spPr>
          <a:xfrm>
            <a:off x="575305" y="6406279"/>
            <a:ext cx="9533199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AD99386-A435-96C3-BD82-AA76F47AC422}"/>
              </a:ext>
            </a:extLst>
          </p:cNvPr>
          <p:cNvSpPr txBox="1"/>
          <p:nvPr/>
        </p:nvSpPr>
        <p:spPr>
          <a:xfrm>
            <a:off x="575305" y="5255300"/>
            <a:ext cx="953319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The </a:t>
            </a:r>
            <a:r>
              <a:rPr lang="en-GB" sz="2800" dirty="0">
                <a:latin typeface="EdShed" pitchFamily="2" charset="77"/>
              </a:rPr>
              <a:t>lodge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 was on the </a:t>
            </a:r>
            <a:r>
              <a:rPr lang="en-GB" sz="2800" dirty="0">
                <a:latin typeface="EdShed" pitchFamily="2" charset="77"/>
              </a:rPr>
              <a:t>edge</a:t>
            </a:r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 of the forest.</a:t>
            </a:r>
          </a:p>
        </p:txBody>
      </p:sp>
    </p:spTree>
    <p:extLst>
      <p:ext uri="{BB962C8B-B14F-4D97-AF65-F5344CB8AC3E}">
        <p14:creationId xmlns:p14="http://schemas.microsoft.com/office/powerpoint/2010/main" val="9771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67266 0.29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2164 0.29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003 0.293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34453 0.293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1254 0.293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5859 0.2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51563 0.271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18594 0.2763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6081 0.2724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12669 0.2710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1632057" y="2010391"/>
            <a:ext cx="134568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badge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5540095" y="2010391"/>
            <a:ext cx="1095364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edge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5453052" y="2835106"/>
            <a:ext cx="1269451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fudge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9263337" y="2835106"/>
            <a:ext cx="114089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ridge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628307" y="2835106"/>
            <a:ext cx="1353191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dodge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1474097" y="3659821"/>
            <a:ext cx="1661609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smudge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5452122" y="3659821"/>
            <a:ext cx="1271310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judge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9117304" y="3659821"/>
            <a:ext cx="1432956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wedge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9147921" y="2010391"/>
            <a:ext cx="1371722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bridge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5481810" y="4484536"/>
            <a:ext cx="1211935" cy="490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tx1"/>
                </a:solidFill>
                <a:latin typeface="EdShed" pitchFamily="2" charset="77"/>
              </a:rPr>
              <a:t>lodge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B7683C-55C2-F5DB-A381-4B237D90552F}"/>
              </a:ext>
            </a:extLst>
          </p:cNvPr>
          <p:cNvGrpSpPr/>
          <p:nvPr/>
        </p:nvGrpSpPr>
        <p:grpSpPr>
          <a:xfrm>
            <a:off x="2094211" y="2006677"/>
            <a:ext cx="8455024" cy="2975815"/>
            <a:chOff x="2094211" y="2006677"/>
            <a:chExt cx="8455024" cy="2975815"/>
          </a:xfrm>
        </p:grpSpPr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A94AA377-FD0B-5791-2CC2-F606DDE48741}"/>
                </a:ext>
              </a:extLst>
            </p:cNvPr>
            <p:cNvSpPr txBox="1">
              <a:spLocks/>
            </p:cNvSpPr>
            <p:nvPr/>
          </p:nvSpPr>
          <p:spPr>
            <a:xfrm>
              <a:off x="2094211" y="2011730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2846349D-A61F-DA3A-C198-BFBBC8C0D159}"/>
                </a:ext>
              </a:extLst>
            </p:cNvPr>
            <p:cNvSpPr txBox="1">
              <a:spLocks/>
            </p:cNvSpPr>
            <p:nvPr/>
          </p:nvSpPr>
          <p:spPr>
            <a:xfrm>
              <a:off x="5743500" y="2006677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CDDBAF61-56CC-6613-F42B-664E604096F6}"/>
                </a:ext>
              </a:extLst>
            </p:cNvPr>
            <p:cNvSpPr txBox="1">
              <a:spLocks/>
            </p:cNvSpPr>
            <p:nvPr/>
          </p:nvSpPr>
          <p:spPr>
            <a:xfrm>
              <a:off x="5832443" y="2831392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28" name="Text Placeholder 1">
              <a:extLst>
                <a:ext uri="{FF2B5EF4-FFF2-40B4-BE49-F238E27FC236}">
                  <a16:creationId xmlns:a16="http://schemas.microsoft.com/office/drawing/2014/main" id="{C0783EBF-0A34-9F39-A51D-C98930E53257}"/>
                </a:ext>
              </a:extLst>
            </p:cNvPr>
            <p:cNvSpPr txBox="1">
              <a:spLocks/>
            </p:cNvSpPr>
            <p:nvPr/>
          </p:nvSpPr>
          <p:spPr>
            <a:xfrm>
              <a:off x="9522957" y="2842543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4D45C2E1-37F4-BA41-80D3-B62A0F145F48}"/>
                </a:ext>
              </a:extLst>
            </p:cNvPr>
            <p:cNvSpPr txBox="1">
              <a:spLocks/>
            </p:cNvSpPr>
            <p:nvPr/>
          </p:nvSpPr>
          <p:spPr>
            <a:xfrm>
              <a:off x="2094213" y="2836445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162554CF-6383-3096-2FAD-71ADF468877D}"/>
                </a:ext>
              </a:extLst>
            </p:cNvPr>
            <p:cNvSpPr txBox="1">
              <a:spLocks/>
            </p:cNvSpPr>
            <p:nvPr/>
          </p:nvSpPr>
          <p:spPr>
            <a:xfrm>
              <a:off x="2249796" y="3661160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31" name="Text Placeholder 1">
              <a:extLst>
                <a:ext uri="{FF2B5EF4-FFF2-40B4-BE49-F238E27FC236}">
                  <a16:creationId xmlns:a16="http://schemas.microsoft.com/office/drawing/2014/main" id="{B3B2EE42-B9DE-A0B2-0932-43752F22B1CC}"/>
                </a:ext>
              </a:extLst>
            </p:cNvPr>
            <p:cNvSpPr txBox="1">
              <a:spLocks/>
            </p:cNvSpPr>
            <p:nvPr/>
          </p:nvSpPr>
          <p:spPr>
            <a:xfrm>
              <a:off x="5832178" y="3656372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084704FD-7566-DD77-9DB7-EA5F431C5D28}"/>
                </a:ext>
              </a:extLst>
            </p:cNvPr>
            <p:cNvSpPr txBox="1">
              <a:spLocks/>
            </p:cNvSpPr>
            <p:nvPr/>
          </p:nvSpPr>
          <p:spPr>
            <a:xfrm>
              <a:off x="9667391" y="3656372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D3A1889A-6346-024B-3CEC-253B8B21CB9A}"/>
                </a:ext>
              </a:extLst>
            </p:cNvPr>
            <p:cNvSpPr txBox="1">
              <a:spLocks/>
            </p:cNvSpPr>
            <p:nvPr/>
          </p:nvSpPr>
          <p:spPr>
            <a:xfrm>
              <a:off x="9634467" y="2006677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1B1A9AEE-15DA-193D-4CA1-6477BA43A02E}"/>
                </a:ext>
              </a:extLst>
            </p:cNvPr>
            <p:cNvSpPr txBox="1">
              <a:spLocks/>
            </p:cNvSpPr>
            <p:nvPr/>
          </p:nvSpPr>
          <p:spPr>
            <a:xfrm>
              <a:off x="5810405" y="4491973"/>
              <a:ext cx="881844" cy="490519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0" dirty="0">
                  <a:solidFill>
                    <a:srgbClr val="25D160"/>
                  </a:solidFill>
                  <a:latin typeface="EdShed" pitchFamily="2" charset="77"/>
                </a:rPr>
                <a:t>dge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9975D2-062B-645B-ED9B-C7E33D0F7894}"/>
              </a:ext>
            </a:extLst>
          </p:cNvPr>
          <p:cNvGrpSpPr/>
          <p:nvPr/>
        </p:nvGrpSpPr>
        <p:grpSpPr>
          <a:xfrm>
            <a:off x="613826" y="4423101"/>
            <a:ext cx="3135791" cy="1957756"/>
            <a:chOff x="516448" y="4491973"/>
            <a:chExt cx="3135791" cy="195775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96245D4-092A-2D52-F417-AD71481B9069}"/>
                </a:ext>
              </a:extLst>
            </p:cNvPr>
            <p:cNvGrpSpPr/>
            <p:nvPr/>
          </p:nvGrpSpPr>
          <p:grpSpPr>
            <a:xfrm>
              <a:off x="516448" y="4491973"/>
              <a:ext cx="3073384" cy="1952059"/>
              <a:chOff x="1003034" y="4288095"/>
              <a:chExt cx="3073384" cy="195205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410903" y="4836064"/>
                <a:ext cx="1665515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EdShed" pitchFamily="2" charset="77"/>
                  </a:rPr>
                  <a:t>This week’s words all have the trigraph ‘dge’. What does it sound like?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28F67BC-2D54-1A80-A4AD-37A0A101D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3034" y="4288095"/>
                <a:ext cx="947323" cy="1952059"/>
              </a:xfrm>
              <a:prstGeom prst="rect">
                <a:avLst/>
              </a:prstGeom>
            </p:spPr>
          </p:pic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307C69D5-29D4-FE12-8919-A0895487B454}"/>
                </a:ext>
              </a:extLst>
            </p:cNvPr>
            <p:cNvSpPr/>
            <p:nvPr/>
          </p:nvSpPr>
          <p:spPr>
            <a:xfrm>
              <a:off x="1842374" y="4949667"/>
              <a:ext cx="1809865" cy="1500062"/>
            </a:xfrm>
            <a:prstGeom prst="wedgeRoundRectCallout">
              <a:avLst>
                <a:gd name="adj1" fmla="val -66885"/>
                <a:gd name="adj2" fmla="val -26509"/>
                <a:gd name="adj3" fmla="val 16667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422539-A5C9-5D2C-E76E-2C893B05C0FC}"/>
              </a:ext>
            </a:extLst>
          </p:cNvPr>
          <p:cNvGrpSpPr/>
          <p:nvPr/>
        </p:nvGrpSpPr>
        <p:grpSpPr>
          <a:xfrm>
            <a:off x="8822155" y="4880795"/>
            <a:ext cx="2860186" cy="1494089"/>
            <a:chOff x="8223307" y="4638164"/>
            <a:chExt cx="2860186" cy="149408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40AC596-4092-91DF-FC9F-424D7732CD99}"/>
                </a:ext>
              </a:extLst>
            </p:cNvPr>
            <p:cNvGrpSpPr/>
            <p:nvPr/>
          </p:nvGrpSpPr>
          <p:grpSpPr>
            <a:xfrm>
              <a:off x="8312856" y="4638164"/>
              <a:ext cx="2770637" cy="1353871"/>
              <a:chOff x="8312856" y="4638164"/>
              <a:chExt cx="2770637" cy="135387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8312856" y="4914817"/>
                <a:ext cx="12101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EdShed" pitchFamily="2" charset="77"/>
                  </a:rPr>
                  <a:t>How many syllables does each word have?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3A9205F-BC2C-5932-F3F8-AF998D849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1192" b="1192"/>
              <a:stretch/>
            </p:blipFill>
            <p:spPr>
              <a:xfrm rot="20113525" flipH="1">
                <a:off x="9910024" y="4638164"/>
                <a:ext cx="1173469" cy="1200329"/>
              </a:xfrm>
              <a:prstGeom prst="ellipse">
                <a:avLst/>
              </a:prstGeom>
            </p:spPr>
          </p:pic>
        </p:grp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3EABE50B-1DDA-AC26-F954-BEAE16D0AFF5}"/>
                </a:ext>
              </a:extLst>
            </p:cNvPr>
            <p:cNvSpPr/>
            <p:nvPr/>
          </p:nvSpPr>
          <p:spPr>
            <a:xfrm>
              <a:off x="8223307" y="4774598"/>
              <a:ext cx="1389199" cy="1357655"/>
            </a:xfrm>
            <a:prstGeom prst="wedgeRoundRectCallout">
              <a:avLst>
                <a:gd name="adj1" fmla="val 75231"/>
                <a:gd name="adj2" fmla="val 13290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sort the words by the sound heard before ‘</a:t>
            </a:r>
            <a:r>
              <a:rPr lang="en-US" dirty="0" err="1"/>
              <a:t>dge</a:t>
            </a:r>
            <a:r>
              <a:rPr lang="en-US" dirty="0"/>
              <a:t>’?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1FC6D-FAEB-977F-77E2-F1CE7B1C357C}"/>
              </a:ext>
            </a:extLst>
          </p:cNvPr>
          <p:cNvSpPr/>
          <p:nvPr/>
        </p:nvSpPr>
        <p:spPr>
          <a:xfrm>
            <a:off x="1450795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fudge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0C565A-0018-4E9B-0D9B-432DC1E8DCCC}"/>
              </a:ext>
            </a:extLst>
          </p:cNvPr>
          <p:cNvSpPr/>
          <p:nvPr/>
        </p:nvSpPr>
        <p:spPr>
          <a:xfrm>
            <a:off x="3375297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badge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E70D-DB80-3AEA-50AA-9D13E21DA964}"/>
              </a:ext>
            </a:extLst>
          </p:cNvPr>
          <p:cNvSpPr/>
          <p:nvPr/>
        </p:nvSpPr>
        <p:spPr>
          <a:xfrm>
            <a:off x="5253332" y="265632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lodge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550D09-6E1B-E118-FACE-F6CF9B958E92}"/>
              </a:ext>
            </a:extLst>
          </p:cNvPr>
          <p:cNvSpPr/>
          <p:nvPr/>
        </p:nvSpPr>
        <p:spPr>
          <a:xfrm>
            <a:off x="7177834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dodge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C1646D-FA7E-C99B-22C4-228C4618146F}"/>
              </a:ext>
            </a:extLst>
          </p:cNvPr>
          <p:cNvSpPr/>
          <p:nvPr/>
        </p:nvSpPr>
        <p:spPr>
          <a:xfrm>
            <a:off x="5253332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edge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4A733A-AE4F-B726-19FD-23EE1A2DCDBD}"/>
              </a:ext>
            </a:extLst>
          </p:cNvPr>
          <p:cNvSpPr/>
          <p:nvPr/>
        </p:nvSpPr>
        <p:spPr>
          <a:xfrm>
            <a:off x="7177834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wedge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659CB1-790B-521D-4E51-35F4824A1FF6}"/>
              </a:ext>
            </a:extLst>
          </p:cNvPr>
          <p:cNvSpPr/>
          <p:nvPr/>
        </p:nvSpPr>
        <p:spPr>
          <a:xfrm>
            <a:off x="8936286" y="265762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smudge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45B601-1D5F-84F1-4141-85AFF4FA8F7D}"/>
              </a:ext>
            </a:extLst>
          </p:cNvPr>
          <p:cNvSpPr/>
          <p:nvPr/>
        </p:nvSpPr>
        <p:spPr>
          <a:xfrm>
            <a:off x="8936286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judge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BAFB05-2900-EA3D-6DF5-B92B7D34D1B5}"/>
              </a:ext>
            </a:extLst>
          </p:cNvPr>
          <p:cNvSpPr/>
          <p:nvPr/>
        </p:nvSpPr>
        <p:spPr>
          <a:xfrm>
            <a:off x="1450795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bridge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9F4A68-EEDC-744B-E797-55DFF89A9F0F}"/>
              </a:ext>
            </a:extLst>
          </p:cNvPr>
          <p:cNvSpPr/>
          <p:nvPr/>
        </p:nvSpPr>
        <p:spPr>
          <a:xfrm>
            <a:off x="3375297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ridge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01CAB5-2117-31E9-3570-32CB6461F188}"/>
              </a:ext>
            </a:extLst>
          </p:cNvPr>
          <p:cNvSpPr/>
          <p:nvPr/>
        </p:nvSpPr>
        <p:spPr>
          <a:xfrm>
            <a:off x="598619" y="3571219"/>
            <a:ext cx="2049562" cy="2016490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3123C-1F2F-D250-BBE1-D7CDD879C850}"/>
              </a:ext>
            </a:extLst>
          </p:cNvPr>
          <p:cNvSpPr/>
          <p:nvPr/>
        </p:nvSpPr>
        <p:spPr>
          <a:xfrm>
            <a:off x="101949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3760"/>
                </a:solidFill>
                <a:latin typeface="EdShed" pitchFamily="2" charset="77"/>
                <a:cs typeface="Rubik" pitchFamily="2" charset="-79"/>
              </a:rPr>
              <a:t>/a/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2CB4D8-3269-CADF-DE80-8FFBA867407F}"/>
              </a:ext>
            </a:extLst>
          </p:cNvPr>
          <p:cNvSpPr/>
          <p:nvPr/>
        </p:nvSpPr>
        <p:spPr>
          <a:xfrm>
            <a:off x="5051595" y="3578849"/>
            <a:ext cx="2049562" cy="2016490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7E18DB-8767-F9DD-B966-818C1D9083F2}"/>
              </a:ext>
            </a:extLst>
          </p:cNvPr>
          <p:cNvSpPr/>
          <p:nvPr/>
        </p:nvSpPr>
        <p:spPr>
          <a:xfrm>
            <a:off x="7278083" y="3578849"/>
            <a:ext cx="2049562" cy="2016490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D9CFD-4B38-3A34-1070-A39A5AEC396B}"/>
              </a:ext>
            </a:extLst>
          </p:cNvPr>
          <p:cNvSpPr/>
          <p:nvPr/>
        </p:nvSpPr>
        <p:spPr>
          <a:xfrm>
            <a:off x="2825107" y="3578849"/>
            <a:ext cx="2049562" cy="2016490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164713-2345-6062-8383-BBD5D4D9706C}"/>
              </a:ext>
            </a:extLst>
          </p:cNvPr>
          <p:cNvSpPr/>
          <p:nvPr/>
        </p:nvSpPr>
        <p:spPr>
          <a:xfrm>
            <a:off x="9504571" y="3578849"/>
            <a:ext cx="2049562" cy="2016490"/>
          </a:xfrm>
          <a:prstGeom prst="ellipse">
            <a:avLst/>
          </a:prstGeom>
          <a:noFill/>
          <a:ln w="635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3988E-E8ED-926C-C5B4-EE8145151B46}"/>
              </a:ext>
            </a:extLst>
          </p:cNvPr>
          <p:cNvSpPr/>
          <p:nvPr/>
        </p:nvSpPr>
        <p:spPr>
          <a:xfrm>
            <a:off x="324598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19CEE"/>
                </a:solidFill>
                <a:latin typeface="EdShed" pitchFamily="2" charset="77"/>
                <a:cs typeface="Rubik" pitchFamily="2" charset="-79"/>
              </a:rPr>
              <a:t>/o/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1C2A6D-98DD-3478-B292-D330867FE958}"/>
              </a:ext>
            </a:extLst>
          </p:cNvPr>
          <p:cNvSpPr/>
          <p:nvPr/>
        </p:nvSpPr>
        <p:spPr>
          <a:xfrm>
            <a:off x="550005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5D160"/>
                </a:solidFill>
                <a:latin typeface="EdShed" pitchFamily="2" charset="77"/>
                <a:cs typeface="Rubik" pitchFamily="2" charset="-79"/>
              </a:rPr>
              <a:t>/e/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DA4D6C-E9B8-EADD-6374-A874A22A3866}"/>
              </a:ext>
            </a:extLst>
          </p:cNvPr>
          <p:cNvSpPr/>
          <p:nvPr/>
        </p:nvSpPr>
        <p:spPr>
          <a:xfrm>
            <a:off x="772654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956D6"/>
                </a:solidFill>
                <a:latin typeface="EdShed" pitchFamily="2" charset="77"/>
                <a:cs typeface="Rubik" pitchFamily="2" charset="-79"/>
              </a:rPr>
              <a:t>/u/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15B42-9BB7-8717-825F-CD1E72A56DF8}"/>
              </a:ext>
            </a:extLst>
          </p:cNvPr>
          <p:cNvSpPr/>
          <p:nvPr/>
        </p:nvSpPr>
        <p:spPr>
          <a:xfrm>
            <a:off x="998206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9300"/>
                </a:solidFill>
                <a:latin typeface="EdShed" pitchFamily="2" charset="77"/>
                <a:cs typeface="Rubik" pitchFamily="2" charset="-79"/>
              </a:rPr>
              <a:t>/</a:t>
            </a:r>
            <a:r>
              <a:rPr lang="en-GB" sz="3200" b="1" dirty="0" err="1">
                <a:solidFill>
                  <a:srgbClr val="FF9300"/>
                </a:solidFill>
                <a:latin typeface="EdShed" pitchFamily="2" charset="77"/>
                <a:cs typeface="Rubik" pitchFamily="2" charset="-79"/>
              </a:rPr>
              <a:t>i</a:t>
            </a:r>
            <a:r>
              <a:rPr lang="en-GB" sz="3200" b="1" dirty="0">
                <a:solidFill>
                  <a:srgbClr val="FF9300"/>
                </a:solidFill>
                <a:latin typeface="EdShed" pitchFamily="2" charset="77"/>
                <a:cs typeface="Rubik" pitchFamily="2" charset="-79"/>
              </a:rPr>
              <a:t>/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6D2A74-8BB0-B1B2-AADB-0E8BEDD12002}"/>
              </a:ext>
            </a:extLst>
          </p:cNvPr>
          <p:cNvSpPr/>
          <p:nvPr/>
        </p:nvSpPr>
        <p:spPr>
          <a:xfrm>
            <a:off x="2989943" y="477389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splodge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B0F1D9-8011-49B5-A403-10BAA65F0D45}"/>
              </a:ext>
            </a:extLst>
          </p:cNvPr>
          <p:cNvSpPr/>
          <p:nvPr/>
        </p:nvSpPr>
        <p:spPr>
          <a:xfrm>
            <a:off x="5210628" y="488502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sledge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BE653F-132D-AD8C-B9BD-EBF952AEFE8F}"/>
              </a:ext>
            </a:extLst>
          </p:cNvPr>
          <p:cNvSpPr/>
          <p:nvPr/>
        </p:nvSpPr>
        <p:spPr>
          <a:xfrm>
            <a:off x="5210628" y="455845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pledge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DB1C0-CBB5-F51C-9B68-583A016051E8}"/>
              </a:ext>
            </a:extLst>
          </p:cNvPr>
          <p:cNvSpPr/>
          <p:nvPr/>
        </p:nvSpPr>
        <p:spPr>
          <a:xfrm>
            <a:off x="5210628" y="424821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hedge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48765A-75A7-2B7A-7EA7-065EDAC2F15C}"/>
              </a:ext>
            </a:extLst>
          </p:cNvPr>
          <p:cNvSpPr/>
          <p:nvPr/>
        </p:nvSpPr>
        <p:spPr>
          <a:xfrm>
            <a:off x="7431314" y="488502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budge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F79C246-61F4-7244-76C4-1CBF5385A520}"/>
              </a:ext>
            </a:extLst>
          </p:cNvPr>
          <p:cNvSpPr/>
          <p:nvPr/>
        </p:nvSpPr>
        <p:spPr>
          <a:xfrm>
            <a:off x="7431314" y="457478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nudge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18AE6F-48D6-A2A3-8C05-42EB818D4055}"/>
              </a:ext>
            </a:extLst>
          </p:cNvPr>
          <p:cNvSpPr/>
          <p:nvPr/>
        </p:nvSpPr>
        <p:spPr>
          <a:xfrm>
            <a:off x="9652001" y="483921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fridge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1E753A6-600F-C8F6-348B-1AD1284869B7}"/>
              </a:ext>
            </a:extLst>
          </p:cNvPr>
          <p:cNvSpPr/>
          <p:nvPr/>
        </p:nvSpPr>
        <p:spPr>
          <a:xfrm>
            <a:off x="9652001" y="449631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porridge</a:t>
            </a:r>
          </a:p>
        </p:txBody>
      </p: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01C0771D-5AEA-BFC4-8567-A09539763B7A}"/>
              </a:ext>
            </a:extLst>
          </p:cNvPr>
          <p:cNvSpPr>
            <a:spLocks noChangeAspect="1"/>
          </p:cNvSpPr>
          <p:nvPr/>
        </p:nvSpPr>
        <p:spPr>
          <a:xfrm>
            <a:off x="3919977" y="1967253"/>
            <a:ext cx="2630168" cy="1449397"/>
          </a:xfrm>
          <a:prstGeom prst="wedgeEllipseCallout">
            <a:avLst>
              <a:gd name="adj1" fmla="val 57079"/>
              <a:gd name="adj2" fmla="val 15165"/>
            </a:avLst>
          </a:prstGeom>
          <a:noFill/>
          <a:ln w="38100">
            <a:solidFill>
              <a:srgbClr val="FFDE5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EdShed" pitchFamily="2" charset="77"/>
                <a:ea typeface="Sassoon Infant 2023" panose="02000503030000020003" pitchFamily="2" charset="0"/>
                <a:cs typeface="Muli" pitchFamily="2" charset="77"/>
              </a:rPr>
              <a:t>Can you think of any more words that fit these patterns?</a:t>
            </a:r>
            <a:endParaRPr lang="en-GB" sz="1500" dirty="0">
              <a:latin typeface="EdShed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39B377A-8A95-BA73-9355-1B86C98864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2" b="1192"/>
          <a:stretch/>
        </p:blipFill>
        <p:spPr>
          <a:xfrm rot="20997757" flipH="1">
            <a:off x="6765351" y="2193242"/>
            <a:ext cx="1173469" cy="12003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265 0.2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41 0.34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299 0.2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571 0.26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669 0.25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8854 0.19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51393 0.2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0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8697 0.234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6081 0.18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12383 0.231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3" grpId="0"/>
      <p:bldP spid="19" grpId="0"/>
      <p:bldP spid="20" grpId="0"/>
      <p:bldP spid="21" grpId="0"/>
      <p:bldP spid="30" grpId="0"/>
      <p:bldP spid="31" grpId="0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Buttons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50FF4-ADCA-798B-6962-0B8E5803DF4F}"/>
              </a:ext>
            </a:extLst>
          </p:cNvPr>
          <p:cNvSpPr/>
          <p:nvPr/>
        </p:nvSpPr>
        <p:spPr>
          <a:xfrm>
            <a:off x="5100630" y="2133835"/>
            <a:ext cx="19907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solidFill>
                  <a:schemeClr val="tx1"/>
                </a:solidFill>
                <a:latin typeface="EdShed" pitchFamily="2" charset="77"/>
              </a:rPr>
              <a:t>smudge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8E5596-0AA4-FE87-EF6F-FD2023874806}"/>
              </a:ext>
            </a:extLst>
          </p:cNvPr>
          <p:cNvSpPr txBox="1"/>
          <p:nvPr/>
        </p:nvSpPr>
        <p:spPr>
          <a:xfrm>
            <a:off x="5137746" y="3024174"/>
            <a:ext cx="1916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77"/>
              </a:rPr>
              <a:t>smudge</a:t>
            </a: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ED55C5-FB96-C195-7F35-EC0E7DE11118}"/>
              </a:ext>
            </a:extLst>
          </p:cNvPr>
          <p:cNvGrpSpPr/>
          <p:nvPr/>
        </p:nvGrpSpPr>
        <p:grpSpPr>
          <a:xfrm>
            <a:off x="5254410" y="2866493"/>
            <a:ext cx="1701561" cy="108000"/>
            <a:chOff x="2880599" y="3125720"/>
            <a:chExt cx="1701561" cy="108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609E4E5-2BDD-5BBD-8DB3-36977B742A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0234" y="3125720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F3ED5E-D139-3D54-48D4-7DA62970D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6656" y="3125720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B7FAA7-E178-FCB3-5B21-CCF205B1FA46}"/>
                </a:ext>
              </a:extLst>
            </p:cNvPr>
            <p:cNvSpPr/>
            <p:nvPr/>
          </p:nvSpPr>
          <p:spPr>
            <a:xfrm>
              <a:off x="3826631" y="3137821"/>
              <a:ext cx="755529" cy="90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7261C60-BAEA-218F-5EE1-EF804D4E0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0599" y="3125720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90F185-51B3-0CFE-7C91-8B79DE90EC9B}"/>
              </a:ext>
            </a:extLst>
          </p:cNvPr>
          <p:cNvGrpSpPr/>
          <p:nvPr/>
        </p:nvGrpSpPr>
        <p:grpSpPr>
          <a:xfrm>
            <a:off x="1297045" y="4590101"/>
            <a:ext cx="9743531" cy="1450658"/>
            <a:chOff x="845569" y="4827763"/>
            <a:chExt cx="9743531" cy="145065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C5A9E09-D7ED-23F8-0E8A-BCF2E07C7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45569" y="5155405"/>
              <a:ext cx="1024071" cy="112301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076797-5A52-78C9-DAE8-9C503C655CB8}"/>
                </a:ext>
              </a:extLst>
            </p:cNvPr>
            <p:cNvSpPr/>
            <p:nvPr/>
          </p:nvSpPr>
          <p:spPr>
            <a:xfrm>
              <a:off x="8954485" y="4827764"/>
              <a:ext cx="16346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77"/>
                </a:rPr>
                <a:t>bridge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E77F94B-1530-5741-D02B-758E94F86F01}"/>
                </a:ext>
              </a:extLst>
            </p:cNvPr>
            <p:cNvSpPr/>
            <p:nvPr/>
          </p:nvSpPr>
          <p:spPr>
            <a:xfrm>
              <a:off x="2984028" y="4827763"/>
              <a:ext cx="160261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77"/>
                </a:rPr>
                <a:t>badge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638C77-5481-6861-EE3A-5BDE784AA14D}"/>
                </a:ext>
              </a:extLst>
            </p:cNvPr>
            <p:cNvSpPr/>
            <p:nvPr/>
          </p:nvSpPr>
          <p:spPr>
            <a:xfrm>
              <a:off x="6121830" y="4827765"/>
              <a:ext cx="129747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cap="none" spc="0" dirty="0">
                  <a:ln w="0"/>
                  <a:solidFill>
                    <a:schemeClr val="tx1"/>
                  </a:solidFill>
                  <a:latin typeface="EdShed" pitchFamily="2" charset="77"/>
                </a:rPr>
                <a:t>edge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7B8179-51FC-33D1-E534-02E22A511470}"/>
              </a:ext>
            </a:extLst>
          </p:cNvPr>
          <p:cNvGrpSpPr/>
          <p:nvPr/>
        </p:nvGrpSpPr>
        <p:grpSpPr>
          <a:xfrm>
            <a:off x="6761939" y="5325110"/>
            <a:ext cx="966303" cy="111600"/>
            <a:chOff x="5490075" y="2252031"/>
            <a:chExt cx="966303" cy="111600"/>
          </a:xfrm>
          <a:solidFill>
            <a:srgbClr val="3372DC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A9DAAA-EA31-D4D1-8431-1425EB21F89F}"/>
                </a:ext>
              </a:extLst>
            </p:cNvPr>
            <p:cNvSpPr/>
            <p:nvPr/>
          </p:nvSpPr>
          <p:spPr>
            <a:xfrm>
              <a:off x="5490075" y="2252031"/>
              <a:ext cx="111600" cy="111600"/>
            </a:xfrm>
            <a:prstGeom prst="ellipse">
              <a:avLst/>
            </a:prstGeom>
            <a:grpFill/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48E2B4-9D20-AAA7-FA2D-21BAF89B12A9}"/>
                </a:ext>
              </a:extLst>
            </p:cNvPr>
            <p:cNvSpPr/>
            <p:nvPr/>
          </p:nvSpPr>
          <p:spPr>
            <a:xfrm>
              <a:off x="5730079" y="2271831"/>
              <a:ext cx="726299" cy="71212"/>
            </a:xfrm>
            <a:prstGeom prst="rect">
              <a:avLst/>
            </a:prstGeom>
            <a:grpFill/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94ADED-48D0-6825-B4B6-B7732B3E64D2}"/>
              </a:ext>
            </a:extLst>
          </p:cNvPr>
          <p:cNvGrpSpPr/>
          <p:nvPr/>
        </p:nvGrpSpPr>
        <p:grpSpPr>
          <a:xfrm>
            <a:off x="9591680" y="5323932"/>
            <a:ext cx="1303275" cy="108000"/>
            <a:chOff x="8708759" y="2249721"/>
            <a:chExt cx="1303275" cy="108000"/>
          </a:xfrm>
          <a:solidFill>
            <a:srgbClr val="3372DC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423DE2E-FF62-2435-037B-85A9D471D5AA}"/>
                </a:ext>
              </a:extLst>
            </p:cNvPr>
            <p:cNvSpPr/>
            <p:nvPr/>
          </p:nvSpPr>
          <p:spPr>
            <a:xfrm>
              <a:off x="8932934" y="2249721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B94984-24F0-893F-6B09-97541CDEA0F5}"/>
                </a:ext>
              </a:extLst>
            </p:cNvPr>
            <p:cNvSpPr/>
            <p:nvPr/>
          </p:nvSpPr>
          <p:spPr>
            <a:xfrm>
              <a:off x="9265059" y="2266037"/>
              <a:ext cx="746975" cy="75368"/>
            </a:xfrm>
            <a:prstGeom prst="rect">
              <a:avLst/>
            </a:prstGeom>
            <a:grpFill/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CE577C1-48E5-5649-743D-DEC05CDC7E8B}"/>
                </a:ext>
              </a:extLst>
            </p:cNvPr>
            <p:cNvSpPr/>
            <p:nvPr/>
          </p:nvSpPr>
          <p:spPr>
            <a:xfrm>
              <a:off x="9105450" y="2249721"/>
              <a:ext cx="108000" cy="108000"/>
            </a:xfrm>
            <a:prstGeom prst="ellipse">
              <a:avLst/>
            </a:prstGeom>
            <a:grpFill/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FE680C1-6785-7981-75A7-019F7E86AD8A}"/>
                </a:ext>
              </a:extLst>
            </p:cNvPr>
            <p:cNvSpPr/>
            <p:nvPr/>
          </p:nvSpPr>
          <p:spPr>
            <a:xfrm>
              <a:off x="8708759" y="2249721"/>
              <a:ext cx="108000" cy="108000"/>
            </a:xfrm>
            <a:prstGeom prst="ellipse">
              <a:avLst/>
            </a:prstGeom>
            <a:solidFill>
              <a:srgbClr val="FF3760"/>
            </a:solidFill>
            <a:ln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CF5FAC-A5FE-4B01-8D0D-EEBA0EB18581}"/>
              </a:ext>
            </a:extLst>
          </p:cNvPr>
          <p:cNvGrpSpPr/>
          <p:nvPr/>
        </p:nvGrpSpPr>
        <p:grpSpPr>
          <a:xfrm>
            <a:off x="3617057" y="5325110"/>
            <a:ext cx="1285307" cy="108000"/>
            <a:chOff x="4399830" y="3233328"/>
            <a:chExt cx="1285307" cy="108000"/>
          </a:xfrm>
          <a:solidFill>
            <a:srgbClr val="3372DC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1EF03DD-21F1-6280-5599-E5B307FFB8B6}"/>
                </a:ext>
              </a:extLst>
            </p:cNvPr>
            <p:cNvSpPr/>
            <p:nvPr/>
          </p:nvSpPr>
          <p:spPr>
            <a:xfrm>
              <a:off x="4935299" y="3251328"/>
              <a:ext cx="749838" cy="73012"/>
            </a:xfrm>
            <a:prstGeom prst="rect">
              <a:avLst/>
            </a:prstGeom>
            <a:grpFill/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DCD8C42-95E2-F443-34F4-380AD4630613}"/>
                </a:ext>
              </a:extLst>
            </p:cNvPr>
            <p:cNvSpPr/>
            <p:nvPr/>
          </p:nvSpPr>
          <p:spPr>
            <a:xfrm>
              <a:off x="4694798" y="3233328"/>
              <a:ext cx="108000" cy="108000"/>
            </a:xfrm>
            <a:prstGeom prst="ellipse">
              <a:avLst/>
            </a:prstGeom>
            <a:grpFill/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D849BAE-2F18-757E-266E-3D463DE5FE35}"/>
                </a:ext>
              </a:extLst>
            </p:cNvPr>
            <p:cNvSpPr/>
            <p:nvPr/>
          </p:nvSpPr>
          <p:spPr>
            <a:xfrm>
              <a:off x="4399830" y="3233328"/>
              <a:ext cx="108000" cy="108000"/>
            </a:xfrm>
            <a:prstGeom prst="ellipse">
              <a:avLst/>
            </a:prstGeom>
            <a:grpFill/>
            <a:ln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59D422D-58E5-A12C-61ED-5E17348C158E}"/>
              </a:ext>
            </a:extLst>
          </p:cNvPr>
          <p:cNvSpPr txBox="1"/>
          <p:nvPr/>
        </p:nvSpPr>
        <p:spPr>
          <a:xfrm>
            <a:off x="3358807" y="5479251"/>
            <a:ext cx="1756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77"/>
              </a:rPr>
              <a:t>badge</a:t>
            </a: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E0F6AF-59F1-D419-9002-29C8C938739C}"/>
              </a:ext>
            </a:extLst>
          </p:cNvPr>
          <p:cNvSpPr txBox="1"/>
          <p:nvPr/>
        </p:nvSpPr>
        <p:spPr>
          <a:xfrm>
            <a:off x="6343631" y="5479251"/>
            <a:ext cx="1756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77"/>
              </a:rPr>
              <a:t>edge</a:t>
            </a: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BC9E589-74C3-F8C7-6C44-B29B3DF2B62E}"/>
              </a:ext>
            </a:extLst>
          </p:cNvPr>
          <p:cNvSpPr txBox="1"/>
          <p:nvPr/>
        </p:nvSpPr>
        <p:spPr>
          <a:xfrm>
            <a:off x="9345262" y="5479251"/>
            <a:ext cx="1756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77"/>
              </a:rPr>
              <a:t>bridge</a:t>
            </a: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1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B4FDDA-91CA-04D1-1E24-474DC160F257}"/>
              </a:ext>
            </a:extLst>
          </p:cNvPr>
          <p:cNvGrpSpPr/>
          <p:nvPr/>
        </p:nvGrpSpPr>
        <p:grpSpPr>
          <a:xfrm>
            <a:off x="1247042" y="2045056"/>
            <a:ext cx="3192604" cy="1958235"/>
            <a:chOff x="562645" y="2130956"/>
            <a:chExt cx="3192604" cy="1958235"/>
          </a:xfrm>
        </p:grpSpPr>
        <p:sp>
          <p:nvSpPr>
            <p:cNvPr id="60" name="Oval Callout 59">
              <a:extLst>
                <a:ext uri="{FF2B5EF4-FFF2-40B4-BE49-F238E27FC236}">
                  <a16:creationId xmlns:a16="http://schemas.microsoft.com/office/drawing/2014/main" id="{E86AC68C-372D-1BCE-B402-353AFEF0078B}"/>
                </a:ext>
              </a:extLst>
            </p:cNvPr>
            <p:cNvSpPr/>
            <p:nvPr/>
          </p:nvSpPr>
          <p:spPr>
            <a:xfrm flipH="1">
              <a:off x="1657605" y="2181771"/>
              <a:ext cx="2097644" cy="1907420"/>
            </a:xfrm>
            <a:prstGeom prst="wedgeEllipseCallout">
              <a:avLst>
                <a:gd name="adj1" fmla="val 58168"/>
                <a:gd name="adj2" fmla="val -17238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77"/>
                </a:rPr>
                <a:t>This week’s words only have one syllable.</a:t>
              </a:r>
            </a:p>
          </p:txBody>
        </p:sp>
        <p:pic>
          <p:nvPicPr>
            <p:cNvPr id="61" name="Picture 60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7789A21-EF44-BBAF-1795-EC3745070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645" y="2130956"/>
              <a:ext cx="850254" cy="191394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84482EF-D469-D23C-E2F6-C8FBF935B972}"/>
              </a:ext>
            </a:extLst>
          </p:cNvPr>
          <p:cNvGrpSpPr/>
          <p:nvPr/>
        </p:nvGrpSpPr>
        <p:grpSpPr>
          <a:xfrm>
            <a:off x="7714249" y="1952320"/>
            <a:ext cx="3900103" cy="2452125"/>
            <a:chOff x="7774480" y="2042543"/>
            <a:chExt cx="3900103" cy="2452125"/>
          </a:xfrm>
        </p:grpSpPr>
        <p:sp>
          <p:nvSpPr>
            <p:cNvPr id="63" name="Oval Callout 62">
              <a:extLst>
                <a:ext uri="{FF2B5EF4-FFF2-40B4-BE49-F238E27FC236}">
                  <a16:creationId xmlns:a16="http://schemas.microsoft.com/office/drawing/2014/main" id="{6AFD4B82-5011-CBEF-8309-015EC4978074}"/>
                </a:ext>
              </a:extLst>
            </p:cNvPr>
            <p:cNvSpPr/>
            <p:nvPr/>
          </p:nvSpPr>
          <p:spPr>
            <a:xfrm flipH="1">
              <a:off x="7774480" y="2042543"/>
              <a:ext cx="2509019" cy="2452125"/>
            </a:xfrm>
            <a:prstGeom prst="wedgeEllipseCallout">
              <a:avLst>
                <a:gd name="adj1" fmla="val -59004"/>
                <a:gd name="adj2" fmla="val -16786"/>
              </a:avLst>
            </a:prstGeom>
            <a:noFill/>
            <a:ln w="3810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77"/>
              </a:endParaRPr>
            </a:p>
            <a:p>
              <a:pPr algn="ctr"/>
              <a:r>
                <a:rPr lang="en-GB" sz="1100" dirty="0">
                  <a:latin typeface="EdShed" pitchFamily="2" charset="77"/>
                </a:rPr>
                <a:t>.</a:t>
              </a:r>
              <a:endParaRPr lang="en-US" sz="1100" dirty="0">
                <a:latin typeface="EdShed" pitchFamily="2" charset="77"/>
              </a:endParaRPr>
            </a:p>
          </p:txBody>
        </p:sp>
        <p:pic>
          <p:nvPicPr>
            <p:cNvPr id="64" name="Picture 6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11BF6951-62F8-0FB5-0F5E-2E1204C64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6972" y="2145495"/>
              <a:ext cx="1017611" cy="1876105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95BD142-C170-7A0F-E8F0-39B9F27C41AF}"/>
                </a:ext>
              </a:extLst>
            </p:cNvPr>
            <p:cNvSpPr/>
            <p:nvPr/>
          </p:nvSpPr>
          <p:spPr>
            <a:xfrm>
              <a:off x="8035212" y="2345157"/>
              <a:ext cx="2011304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Draw a dot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below each single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letter sound. Use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77"/>
                </a:rPr>
                <a:t>red</a:t>
              </a:r>
              <a:r>
                <a:rPr lang="en-GB" sz="1400" dirty="0">
                  <a:latin typeface="EdShed" pitchFamily="2" charset="77"/>
                </a:rPr>
                <a:t> sound buttons to show the adjacent consonants. When two or more letters represent one sound, we use a line</a:t>
              </a:r>
              <a:r>
                <a:rPr lang="en-GB" sz="1200" dirty="0">
                  <a:latin typeface="EdShed" pitchFamily="2" charset="77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4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064C3-2F6C-C07F-2730-67AABE576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0" dirty="0">
                <a:solidFill>
                  <a:schemeClr val="tx1"/>
                </a:solidFill>
                <a:latin typeface="EdShed" pitchFamily="2" charset="77"/>
              </a:rPr>
              <a:t>Word Maps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09915E-8891-BBF3-6CCD-96102FE5C7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this week’s words next to the correct phoneme map.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A0AB6D-0063-72BF-1D26-63F4E6A7E4D9}"/>
              </a:ext>
            </a:extLst>
          </p:cNvPr>
          <p:cNvGrpSpPr/>
          <p:nvPr/>
        </p:nvGrpSpPr>
        <p:grpSpPr>
          <a:xfrm>
            <a:off x="963784" y="2132205"/>
            <a:ext cx="7277487" cy="2371900"/>
            <a:chOff x="2253174" y="2093599"/>
            <a:chExt cx="7277487" cy="23719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6BAC6D-7D7C-75D2-48DD-CE908968C022}"/>
                </a:ext>
              </a:extLst>
            </p:cNvPr>
            <p:cNvGrpSpPr/>
            <p:nvPr/>
          </p:nvGrpSpPr>
          <p:grpSpPr>
            <a:xfrm>
              <a:off x="2253174" y="2094404"/>
              <a:ext cx="7277487" cy="2371095"/>
              <a:chOff x="1147117" y="2313662"/>
              <a:chExt cx="7277487" cy="237109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AE913226-5F8F-C09D-2493-69CA5F6500E9}"/>
                  </a:ext>
                </a:extLst>
              </p:cNvPr>
              <p:cNvSpPr/>
              <p:nvPr/>
            </p:nvSpPr>
            <p:spPr>
              <a:xfrm>
                <a:off x="6369095" y="3177954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99F349C-AB38-B135-2F49-869887E89CA6}"/>
                  </a:ext>
                </a:extLst>
              </p:cNvPr>
              <p:cNvGrpSpPr/>
              <p:nvPr/>
            </p:nvGrpSpPr>
            <p:grpSpPr>
              <a:xfrm>
                <a:off x="3202626" y="2313662"/>
                <a:ext cx="5221977" cy="2049362"/>
                <a:chOff x="3194892" y="2242974"/>
                <a:chExt cx="5221977" cy="2049362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BE483E5-17E9-1FCA-02CE-EFD1430F0040}"/>
                    </a:ext>
                  </a:extLst>
                </p:cNvPr>
                <p:cNvCxnSpPr>
                  <a:cxnSpLocks/>
                  <a:stCxn id="50" idx="3"/>
                  <a:endCxn id="51" idx="1"/>
                </p:cNvCxnSpPr>
                <p:nvPr/>
              </p:nvCxnSpPr>
              <p:spPr>
                <a:xfrm>
                  <a:off x="5516435" y="2564708"/>
                  <a:ext cx="844925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C1A36C97-137D-BF3D-246A-EB5D98C12855}"/>
                    </a:ext>
                  </a:extLst>
                </p:cNvPr>
                <p:cNvCxnSpPr>
                  <a:cxnSpLocks/>
                  <a:endCxn id="43" idx="1"/>
                </p:cNvCxnSpPr>
                <p:nvPr/>
              </p:nvCxnSpPr>
              <p:spPr>
                <a:xfrm>
                  <a:off x="5516435" y="2717006"/>
                  <a:ext cx="844926" cy="7119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9749EEAA-87A9-30DD-8F04-F93DDE3C24F3}"/>
                    </a:ext>
                  </a:extLst>
                </p:cNvPr>
                <p:cNvCxnSpPr>
                  <a:cxnSpLocks/>
                  <a:endCxn id="19" idx="1"/>
                </p:cNvCxnSpPr>
                <p:nvPr/>
              </p:nvCxnSpPr>
              <p:spPr>
                <a:xfrm>
                  <a:off x="5459910" y="2895335"/>
                  <a:ext cx="901451" cy="138906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A0DB11FD-E9BB-41ED-C7A9-23B135DF40E8}"/>
                    </a:ext>
                  </a:extLst>
                </p:cNvPr>
                <p:cNvCxnSpPr>
                  <a:cxnSpLocks/>
                  <a:stCxn id="50" idx="2"/>
                  <a:endCxn id="38" idx="0"/>
                </p:cNvCxnSpPr>
                <p:nvPr/>
              </p:nvCxnSpPr>
              <p:spPr>
                <a:xfrm flipH="1">
                  <a:off x="4796868" y="2886441"/>
                  <a:ext cx="1" cy="1084161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A6860A69-955D-FAD7-AF35-A839F7BC65F5}"/>
                    </a:ext>
                  </a:extLst>
                </p:cNvPr>
                <p:cNvSpPr/>
                <p:nvPr/>
              </p:nvSpPr>
              <p:spPr>
                <a:xfrm>
                  <a:off x="4077302" y="2242974"/>
                  <a:ext cx="1439133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B98B7D4F-1E63-56FD-2C16-6A49226C89A7}"/>
                    </a:ext>
                  </a:extLst>
                </p:cNvPr>
                <p:cNvSpPr/>
                <p:nvPr/>
              </p:nvSpPr>
              <p:spPr>
                <a:xfrm>
                  <a:off x="6361360" y="2251868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3C19D662-52E4-FCB1-ADD1-C73A349581F3}"/>
                    </a:ext>
                  </a:extLst>
                </p:cNvPr>
                <p:cNvCxnSpPr>
                  <a:cxnSpLocks/>
                  <a:stCxn id="50" idx="1"/>
                  <a:endCxn id="21" idx="3"/>
                </p:cNvCxnSpPr>
                <p:nvPr/>
              </p:nvCxnSpPr>
              <p:spPr>
                <a:xfrm flipH="1" flipV="1">
                  <a:off x="3202654" y="2563903"/>
                  <a:ext cx="874648" cy="80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B992A853-9E88-F305-E477-D07FD52785F6}"/>
                    </a:ext>
                  </a:extLst>
                </p:cNvPr>
                <p:cNvCxnSpPr>
                  <a:cxnSpLocks/>
                  <a:endCxn id="45" idx="3"/>
                </p:cNvCxnSpPr>
                <p:nvPr/>
              </p:nvCxnSpPr>
              <p:spPr>
                <a:xfrm flipH="1">
                  <a:off x="3194892" y="2886441"/>
                  <a:ext cx="938935" cy="140589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0A722493-0A4C-9064-07A4-7B4EB873E770}"/>
                    </a:ext>
                  </a:extLst>
                </p:cNvPr>
                <p:cNvCxnSpPr>
                  <a:cxnSpLocks/>
                  <a:endCxn id="36" idx="3"/>
                </p:cNvCxnSpPr>
                <p:nvPr/>
              </p:nvCxnSpPr>
              <p:spPr>
                <a:xfrm flipH="1">
                  <a:off x="3202655" y="2717006"/>
                  <a:ext cx="871008" cy="71199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26814F31-3496-36B3-EC91-1DD1361F6365}"/>
                  </a:ext>
                </a:extLst>
              </p:cNvPr>
              <p:cNvSpPr/>
              <p:nvPr/>
            </p:nvSpPr>
            <p:spPr>
              <a:xfrm>
                <a:off x="1147117" y="4041290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D48B5D-81C2-89C9-7A39-146514AD52A7}"/>
                </a:ext>
              </a:extLst>
            </p:cNvPr>
            <p:cNvGrpSpPr/>
            <p:nvPr/>
          </p:nvGrpSpPr>
          <p:grpSpPr>
            <a:xfrm>
              <a:off x="2260936" y="2093599"/>
              <a:ext cx="7269725" cy="2371900"/>
              <a:chOff x="2283271" y="2525074"/>
              <a:chExt cx="7269725" cy="2371900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AA0BFE7-7691-D84C-EDA8-DBB31617C299}"/>
                  </a:ext>
                </a:extLst>
              </p:cNvPr>
              <p:cNvSpPr/>
              <p:nvPr/>
            </p:nvSpPr>
            <p:spPr>
              <a:xfrm>
                <a:off x="7497487" y="4245568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F416F74-0958-4A8B-B47B-1AC9534034E1}"/>
                  </a:ext>
                </a:extLst>
              </p:cNvPr>
              <p:cNvGrpSpPr/>
              <p:nvPr/>
            </p:nvGrpSpPr>
            <p:grpSpPr>
              <a:xfrm>
                <a:off x="2283271" y="2525074"/>
                <a:ext cx="4677477" cy="2371900"/>
                <a:chOff x="2283271" y="2525074"/>
                <a:chExt cx="4677477" cy="2371900"/>
              </a:xfrm>
            </p:grpSpPr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E89A50F4-A9DC-536D-4F7A-FBF7376E63EB}"/>
                    </a:ext>
                  </a:extLst>
                </p:cNvPr>
                <p:cNvSpPr/>
                <p:nvPr/>
              </p:nvSpPr>
              <p:spPr>
                <a:xfrm>
                  <a:off x="2283271" y="2525074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43E65946-790B-2680-4F4C-51D6FAF10A85}"/>
                    </a:ext>
                  </a:extLst>
                </p:cNvPr>
                <p:cNvSpPr/>
                <p:nvPr/>
              </p:nvSpPr>
              <p:spPr>
                <a:xfrm>
                  <a:off x="2283272" y="3390169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859AA1F-E4C6-6C2D-D519-D18D4FC103F8}"/>
                    </a:ext>
                  </a:extLst>
                </p:cNvPr>
                <p:cNvGrpSpPr/>
                <p:nvPr/>
              </p:nvGrpSpPr>
              <p:grpSpPr>
                <a:xfrm>
                  <a:off x="4905239" y="2797164"/>
                  <a:ext cx="2055509" cy="2099810"/>
                  <a:chOff x="4905239" y="2797164"/>
                  <a:chExt cx="2055509" cy="2099810"/>
                </a:xfrm>
              </p:grpSpPr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E34DA255-F286-EC78-3556-C723EC839A87}"/>
                      </a:ext>
                    </a:extLst>
                  </p:cNvPr>
                  <p:cNvSpPr/>
                  <p:nvPr/>
                </p:nvSpPr>
                <p:spPr>
                  <a:xfrm>
                    <a:off x="4905239" y="4253507"/>
                    <a:ext cx="2055509" cy="643467"/>
                  </a:xfrm>
                  <a:prstGeom prst="roundRect">
                    <a:avLst/>
                  </a:prstGeom>
                  <a:noFill/>
                  <a:ln w="47625">
                    <a:solidFill>
                      <a:srgbClr val="219C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EdShed" pitchFamily="2" charset="77"/>
                    </a:endParaRPr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B2C2C4CF-4862-5BCA-616E-C9AE12C5410C}"/>
                      </a:ext>
                    </a:extLst>
                  </p:cNvPr>
                  <p:cNvGrpSpPr/>
                  <p:nvPr/>
                </p:nvGrpSpPr>
                <p:grpSpPr>
                  <a:xfrm>
                    <a:off x="5371436" y="2797164"/>
                    <a:ext cx="1127503" cy="108000"/>
                    <a:chOff x="698666" y="2665896"/>
                    <a:chExt cx="1127503" cy="108000"/>
                  </a:xfrm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971C023-6D11-E5F5-39F4-1A7C6B63003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86169" y="2683896"/>
                      <a:ext cx="540000" cy="72000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462AA0A7-C886-D903-ED62-2B7ED617BF5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8666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FF182B85-A3C5-0AF0-3A29-CD93A816D4F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96825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6D1E53-D263-3653-2892-523538BF9E5E}"/>
              </a:ext>
            </a:extLst>
          </p:cNvPr>
          <p:cNvGrpSpPr/>
          <p:nvPr/>
        </p:nvGrpSpPr>
        <p:grpSpPr>
          <a:xfrm>
            <a:off x="971546" y="5486882"/>
            <a:ext cx="7269723" cy="643798"/>
            <a:chOff x="3701693" y="5704568"/>
            <a:chExt cx="7269723" cy="643798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B520FBA5-0876-08FF-4E66-D611BAF9EBE4}"/>
                </a:ext>
              </a:extLst>
            </p:cNvPr>
            <p:cNvSpPr/>
            <p:nvPr/>
          </p:nvSpPr>
          <p:spPr>
            <a:xfrm>
              <a:off x="8915907" y="5704899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D30CADD-26F7-A8FC-FCFD-301CF260DD2D}"/>
                </a:ext>
              </a:extLst>
            </p:cNvPr>
            <p:cNvGrpSpPr/>
            <p:nvPr/>
          </p:nvGrpSpPr>
          <p:grpSpPr>
            <a:xfrm>
              <a:off x="3701693" y="5704568"/>
              <a:ext cx="5214214" cy="643798"/>
              <a:chOff x="3947617" y="5649469"/>
              <a:chExt cx="5214214" cy="643798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EF9FC42A-2F3E-14DC-E089-3E490E8CBAFC}"/>
                  </a:ext>
                </a:extLst>
              </p:cNvPr>
              <p:cNvCxnSpPr>
                <a:cxnSpLocks/>
                <a:stCxn id="60" idx="1"/>
                <a:endCxn id="59" idx="3"/>
              </p:cNvCxnSpPr>
              <p:nvPr/>
            </p:nvCxnSpPr>
            <p:spPr>
              <a:xfrm flipH="1" flipV="1">
                <a:off x="6003126" y="5971203"/>
                <a:ext cx="642011" cy="331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35BC150B-59E7-8D79-5235-7E1F09567ED8}"/>
                  </a:ext>
                </a:extLst>
              </p:cNvPr>
              <p:cNvSpPr/>
              <p:nvPr/>
            </p:nvSpPr>
            <p:spPr>
              <a:xfrm>
                <a:off x="3947617" y="5649469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2C80C614-1042-A0C1-73EC-81C79A55FB85}"/>
                  </a:ext>
                </a:extLst>
              </p:cNvPr>
              <p:cNvSpPr/>
              <p:nvPr/>
            </p:nvSpPr>
            <p:spPr>
              <a:xfrm>
                <a:off x="6645137" y="5649800"/>
                <a:ext cx="1874683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4A2BB7DA-715E-7742-F585-00D9AE0F9C69}"/>
                  </a:ext>
                </a:extLst>
              </p:cNvPr>
              <p:cNvCxnSpPr>
                <a:cxnSpLocks/>
                <a:stCxn id="60" idx="3"/>
                <a:endCxn id="56" idx="1"/>
              </p:cNvCxnSpPr>
              <p:nvPr/>
            </p:nvCxnSpPr>
            <p:spPr>
              <a:xfrm>
                <a:off x="8519820" y="5971534"/>
                <a:ext cx="642011" cy="0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F517E05-4854-6333-7AA2-0D1C27A35DC8}"/>
                  </a:ext>
                </a:extLst>
              </p:cNvPr>
              <p:cNvGrpSpPr/>
              <p:nvPr/>
            </p:nvGrpSpPr>
            <p:grpSpPr>
              <a:xfrm>
                <a:off x="6889431" y="5935247"/>
                <a:ext cx="1453927" cy="108000"/>
                <a:chOff x="6889431" y="5935247"/>
                <a:chExt cx="1453927" cy="108000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115DD475-B50E-37ED-9996-EF8DF360B2D3}"/>
                    </a:ext>
                  </a:extLst>
                </p:cNvPr>
                <p:cNvSpPr/>
                <p:nvPr/>
              </p:nvSpPr>
              <p:spPr>
                <a:xfrm flipV="1">
                  <a:off x="7803358" y="5953247"/>
                  <a:ext cx="540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4BB63DE-6A1B-DB55-2CDF-AFE0A7D2279A}"/>
                    </a:ext>
                  </a:extLst>
                </p:cNvPr>
                <p:cNvSpPr/>
                <p:nvPr/>
              </p:nvSpPr>
              <p:spPr>
                <a:xfrm flipV="1">
                  <a:off x="7173540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3A184BB-355C-699B-1060-F6C42B807508}"/>
                    </a:ext>
                  </a:extLst>
                </p:cNvPr>
                <p:cNvSpPr/>
                <p:nvPr/>
              </p:nvSpPr>
              <p:spPr>
                <a:xfrm flipV="1">
                  <a:off x="7480408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F25F95C7-4F24-09AC-7268-075C0D0F2598}"/>
                    </a:ext>
                  </a:extLst>
                </p:cNvPr>
                <p:cNvSpPr/>
                <p:nvPr/>
              </p:nvSpPr>
              <p:spPr>
                <a:xfrm flipV="1">
                  <a:off x="6889431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EBB4607-C466-23E5-E88D-4BC41395C80B}"/>
              </a:ext>
            </a:extLst>
          </p:cNvPr>
          <p:cNvGrpSpPr/>
          <p:nvPr/>
        </p:nvGrpSpPr>
        <p:grpSpPr>
          <a:xfrm>
            <a:off x="9140939" y="2141904"/>
            <a:ext cx="2055509" cy="3962114"/>
            <a:chOff x="1163281" y="4694876"/>
            <a:chExt cx="2055509" cy="396211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7BFF8015-5F5F-23E8-D8B4-30BE21AD3E26}"/>
                </a:ext>
              </a:extLst>
            </p:cNvPr>
            <p:cNvSpPr/>
            <p:nvPr/>
          </p:nvSpPr>
          <p:spPr>
            <a:xfrm>
              <a:off x="1538261" y="4694876"/>
              <a:ext cx="1305551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DE38399-A16F-251A-FB44-950539E87C5C}"/>
                </a:ext>
              </a:extLst>
            </p:cNvPr>
            <p:cNvSpPr/>
            <p:nvPr/>
          </p:nvSpPr>
          <p:spPr>
            <a:xfrm flipV="1">
              <a:off x="2057624" y="4991903"/>
              <a:ext cx="57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50BF46F-79A4-74C9-3272-3914F411CD95}"/>
                </a:ext>
              </a:extLst>
            </p:cNvPr>
            <p:cNvSpPr/>
            <p:nvPr/>
          </p:nvSpPr>
          <p:spPr>
            <a:xfrm flipV="1">
              <a:off x="1766221" y="4973903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9A43A21-7380-AC1F-1AD6-097B21AD5137}"/>
                </a:ext>
              </a:extLst>
            </p:cNvPr>
            <p:cNvCxnSpPr>
              <a:cxnSpLocks/>
              <a:stCxn id="86" idx="2"/>
              <a:endCxn id="90" idx="0"/>
            </p:cNvCxnSpPr>
            <p:nvPr/>
          </p:nvCxnSpPr>
          <p:spPr>
            <a:xfrm flipH="1">
              <a:off x="2191036" y="5338343"/>
              <a:ext cx="1" cy="2675180"/>
            </a:xfrm>
            <a:prstGeom prst="straightConnector1">
              <a:avLst/>
            </a:prstGeom>
            <a:ln w="44450">
              <a:solidFill>
                <a:srgbClr val="FFDE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BD1CF1BD-9C2B-A80C-D5D2-04C1C466AA38}"/>
                </a:ext>
              </a:extLst>
            </p:cNvPr>
            <p:cNvSpPr/>
            <p:nvPr/>
          </p:nvSpPr>
          <p:spPr>
            <a:xfrm>
              <a:off x="1163281" y="8013523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8BA744-FE2F-1B02-3640-46CAB4378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D0E614-D0F5-CA07-778F-FA4681D286FE}"/>
              </a:ext>
            </a:extLst>
          </p:cNvPr>
          <p:cNvGrpSpPr/>
          <p:nvPr/>
        </p:nvGrpSpPr>
        <p:grpSpPr>
          <a:xfrm>
            <a:off x="963784" y="2132205"/>
            <a:ext cx="7277487" cy="2371900"/>
            <a:chOff x="2253174" y="2093599"/>
            <a:chExt cx="7277487" cy="23719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E5C1A6-C8FF-3794-415D-437EA5035CBA}"/>
                </a:ext>
              </a:extLst>
            </p:cNvPr>
            <p:cNvGrpSpPr/>
            <p:nvPr/>
          </p:nvGrpSpPr>
          <p:grpSpPr>
            <a:xfrm>
              <a:off x="2253174" y="2094404"/>
              <a:ext cx="7277487" cy="2371095"/>
              <a:chOff x="1147117" y="2313662"/>
              <a:chExt cx="7277487" cy="2371095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1D902D8-7668-D22E-DF98-53E6536E38FE}"/>
                  </a:ext>
                </a:extLst>
              </p:cNvPr>
              <p:cNvSpPr/>
              <p:nvPr/>
            </p:nvSpPr>
            <p:spPr>
              <a:xfrm>
                <a:off x="6369095" y="3177954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C47E559-1934-4011-98F3-309022EEBADC}"/>
                  </a:ext>
                </a:extLst>
              </p:cNvPr>
              <p:cNvGrpSpPr/>
              <p:nvPr/>
            </p:nvGrpSpPr>
            <p:grpSpPr>
              <a:xfrm>
                <a:off x="3202626" y="2313662"/>
                <a:ext cx="5221977" cy="2049362"/>
                <a:chOff x="3194892" y="2242974"/>
                <a:chExt cx="5221977" cy="2049362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89746439-7049-9A09-7ADC-F21B14BE0B2F}"/>
                    </a:ext>
                  </a:extLst>
                </p:cNvPr>
                <p:cNvCxnSpPr>
                  <a:cxnSpLocks/>
                  <a:stCxn id="30" idx="3"/>
                  <a:endCxn id="31" idx="1"/>
                </p:cNvCxnSpPr>
                <p:nvPr/>
              </p:nvCxnSpPr>
              <p:spPr>
                <a:xfrm>
                  <a:off x="5516435" y="2564708"/>
                  <a:ext cx="844925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48C76169-CB9C-EF96-8AEC-D138918D3D78}"/>
                    </a:ext>
                  </a:extLst>
                </p:cNvPr>
                <p:cNvCxnSpPr>
                  <a:cxnSpLocks/>
                  <a:endCxn id="23" idx="1"/>
                </p:cNvCxnSpPr>
                <p:nvPr/>
              </p:nvCxnSpPr>
              <p:spPr>
                <a:xfrm>
                  <a:off x="5516435" y="2717006"/>
                  <a:ext cx="844926" cy="7119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DE962FE-8142-12A2-BC1C-7912B943057A}"/>
                    </a:ext>
                  </a:extLst>
                </p:cNvPr>
                <p:cNvCxnSpPr>
                  <a:cxnSpLocks/>
                  <a:endCxn id="13" idx="1"/>
                </p:cNvCxnSpPr>
                <p:nvPr/>
              </p:nvCxnSpPr>
              <p:spPr>
                <a:xfrm>
                  <a:off x="5459910" y="2895335"/>
                  <a:ext cx="901451" cy="138906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D903D201-4C85-4A96-7A0F-055D9C103D4A}"/>
                    </a:ext>
                  </a:extLst>
                </p:cNvPr>
                <p:cNvCxnSpPr>
                  <a:cxnSpLocks/>
                  <a:stCxn id="30" idx="2"/>
                  <a:endCxn id="18" idx="0"/>
                </p:cNvCxnSpPr>
                <p:nvPr/>
              </p:nvCxnSpPr>
              <p:spPr>
                <a:xfrm flipH="1">
                  <a:off x="4796868" y="2886441"/>
                  <a:ext cx="1" cy="1084161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EEE1C029-5AA8-974C-C963-B9066B094BE2}"/>
                    </a:ext>
                  </a:extLst>
                </p:cNvPr>
                <p:cNvSpPr/>
                <p:nvPr/>
              </p:nvSpPr>
              <p:spPr>
                <a:xfrm>
                  <a:off x="4077302" y="2242974"/>
                  <a:ext cx="1439133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89E10F8D-8403-8CD4-262B-D6A61C38CF2E}"/>
                    </a:ext>
                  </a:extLst>
                </p:cNvPr>
                <p:cNvSpPr/>
                <p:nvPr/>
              </p:nvSpPr>
              <p:spPr>
                <a:xfrm>
                  <a:off x="6361360" y="2251868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0851434B-02C5-A656-9CE8-AD0173EFB073}"/>
                    </a:ext>
                  </a:extLst>
                </p:cNvPr>
                <p:cNvCxnSpPr>
                  <a:cxnSpLocks/>
                  <a:stCxn id="30" idx="1"/>
                  <a:endCxn id="15" idx="3"/>
                </p:cNvCxnSpPr>
                <p:nvPr/>
              </p:nvCxnSpPr>
              <p:spPr>
                <a:xfrm flipH="1" flipV="1">
                  <a:off x="3202654" y="2563903"/>
                  <a:ext cx="874648" cy="80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077630FD-8CDB-530C-F36A-F5069DFD3059}"/>
                    </a:ext>
                  </a:extLst>
                </p:cNvPr>
                <p:cNvCxnSpPr>
                  <a:cxnSpLocks/>
                  <a:endCxn id="25" idx="3"/>
                </p:cNvCxnSpPr>
                <p:nvPr/>
              </p:nvCxnSpPr>
              <p:spPr>
                <a:xfrm flipH="1">
                  <a:off x="3194892" y="2886441"/>
                  <a:ext cx="938935" cy="140589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8645A5A1-FD89-17C9-D020-C26BDA216E5D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H="1">
                  <a:off x="3202655" y="2717006"/>
                  <a:ext cx="871008" cy="71199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9C6770C-18C7-0717-1633-8AC7686C7383}"/>
                  </a:ext>
                </a:extLst>
              </p:cNvPr>
              <p:cNvSpPr/>
              <p:nvPr/>
            </p:nvSpPr>
            <p:spPr>
              <a:xfrm>
                <a:off x="1147117" y="4041290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4E01E8-3D8A-C692-B698-75E9335A9B5F}"/>
                </a:ext>
              </a:extLst>
            </p:cNvPr>
            <p:cNvGrpSpPr/>
            <p:nvPr/>
          </p:nvGrpSpPr>
          <p:grpSpPr>
            <a:xfrm>
              <a:off x="2260936" y="2093599"/>
              <a:ext cx="7269725" cy="2371900"/>
              <a:chOff x="2283271" y="2525074"/>
              <a:chExt cx="7269725" cy="237190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C2F4944-6E7E-F12F-4A5E-DAF79FD66ED9}"/>
                  </a:ext>
                </a:extLst>
              </p:cNvPr>
              <p:cNvSpPr/>
              <p:nvPr/>
            </p:nvSpPr>
            <p:spPr>
              <a:xfrm>
                <a:off x="7497487" y="4245568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6B504B-FF9E-0A43-4040-91382631F21B}"/>
                  </a:ext>
                </a:extLst>
              </p:cNvPr>
              <p:cNvGrpSpPr/>
              <p:nvPr/>
            </p:nvGrpSpPr>
            <p:grpSpPr>
              <a:xfrm>
                <a:off x="2283271" y="2525074"/>
                <a:ext cx="4677477" cy="2371900"/>
                <a:chOff x="2283271" y="2525074"/>
                <a:chExt cx="4677477" cy="2371900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F67D7DC7-ED52-0D4A-3E88-B6060DD82523}"/>
                    </a:ext>
                  </a:extLst>
                </p:cNvPr>
                <p:cNvSpPr/>
                <p:nvPr/>
              </p:nvSpPr>
              <p:spPr>
                <a:xfrm>
                  <a:off x="2283271" y="2525074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10BD3587-9297-EA98-D5A1-25199D40CC29}"/>
                    </a:ext>
                  </a:extLst>
                </p:cNvPr>
                <p:cNvSpPr/>
                <p:nvPr/>
              </p:nvSpPr>
              <p:spPr>
                <a:xfrm>
                  <a:off x="2283272" y="3390169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01B1F39-4FCA-D8C0-CE17-8CAF7FE12EE5}"/>
                    </a:ext>
                  </a:extLst>
                </p:cNvPr>
                <p:cNvGrpSpPr/>
                <p:nvPr/>
              </p:nvGrpSpPr>
              <p:grpSpPr>
                <a:xfrm>
                  <a:off x="4905239" y="2797164"/>
                  <a:ext cx="2055509" cy="2099810"/>
                  <a:chOff x="4905239" y="2797164"/>
                  <a:chExt cx="2055509" cy="2099810"/>
                </a:xfrm>
              </p:grpSpPr>
              <p:sp>
                <p:nvSpPr>
                  <p:cNvPr id="18" name="Rounded Rectangle 17">
                    <a:extLst>
                      <a:ext uri="{FF2B5EF4-FFF2-40B4-BE49-F238E27FC236}">
                        <a16:creationId xmlns:a16="http://schemas.microsoft.com/office/drawing/2014/main" id="{794C429B-0DEF-CC75-066D-757267611F46}"/>
                      </a:ext>
                    </a:extLst>
                  </p:cNvPr>
                  <p:cNvSpPr/>
                  <p:nvPr/>
                </p:nvSpPr>
                <p:spPr>
                  <a:xfrm>
                    <a:off x="4905239" y="4253507"/>
                    <a:ext cx="2055509" cy="643467"/>
                  </a:xfrm>
                  <a:prstGeom prst="roundRect">
                    <a:avLst/>
                  </a:prstGeom>
                  <a:noFill/>
                  <a:ln w="47625">
                    <a:solidFill>
                      <a:srgbClr val="219C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EdShed" pitchFamily="2" charset="77"/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07D99E66-48C5-E343-B600-093A46293D79}"/>
                      </a:ext>
                    </a:extLst>
                  </p:cNvPr>
                  <p:cNvGrpSpPr/>
                  <p:nvPr/>
                </p:nvGrpSpPr>
                <p:grpSpPr>
                  <a:xfrm>
                    <a:off x="5371436" y="2797164"/>
                    <a:ext cx="1127503" cy="108000"/>
                    <a:chOff x="698666" y="2665896"/>
                    <a:chExt cx="1127503" cy="108000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809E0DAF-240A-A649-8DB7-5C87CED43E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86169" y="2683896"/>
                      <a:ext cx="540000" cy="72000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210CC60-32E2-FBAC-59D7-CBB47DC8B93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98666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EA1348D0-12B2-9BB0-44A6-078BCB5AD93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996825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1AFFE4-0F40-3DE2-CBBE-33DC3DFFFC01}"/>
              </a:ext>
            </a:extLst>
          </p:cNvPr>
          <p:cNvGrpSpPr/>
          <p:nvPr/>
        </p:nvGrpSpPr>
        <p:grpSpPr>
          <a:xfrm>
            <a:off x="971546" y="5486882"/>
            <a:ext cx="7269723" cy="643798"/>
            <a:chOff x="3701693" y="5704568"/>
            <a:chExt cx="7269723" cy="64379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CDC6193-9EDF-4A50-B0B8-3BC53FF7F1D6}"/>
                </a:ext>
              </a:extLst>
            </p:cNvPr>
            <p:cNvSpPr/>
            <p:nvPr/>
          </p:nvSpPr>
          <p:spPr>
            <a:xfrm>
              <a:off x="8915907" y="5704899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BE27D3-BF78-931F-DF74-158B1D5DFDAF}"/>
                </a:ext>
              </a:extLst>
            </p:cNvPr>
            <p:cNvGrpSpPr/>
            <p:nvPr/>
          </p:nvGrpSpPr>
          <p:grpSpPr>
            <a:xfrm>
              <a:off x="3701693" y="5704568"/>
              <a:ext cx="5214214" cy="643798"/>
              <a:chOff x="3947617" y="5649469"/>
              <a:chExt cx="5214214" cy="643798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F41A9CA-E918-FC8A-E048-7D1673229A5B}"/>
                  </a:ext>
                </a:extLst>
              </p:cNvPr>
              <p:cNvCxnSpPr>
                <a:cxnSpLocks/>
                <a:stCxn id="40" idx="1"/>
                <a:endCxn id="39" idx="3"/>
              </p:cNvCxnSpPr>
              <p:nvPr/>
            </p:nvCxnSpPr>
            <p:spPr>
              <a:xfrm flipH="1" flipV="1">
                <a:off x="6003126" y="5971203"/>
                <a:ext cx="642011" cy="331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B28BEB6-789A-3E04-E83C-B4A8E995FD97}"/>
                  </a:ext>
                </a:extLst>
              </p:cNvPr>
              <p:cNvSpPr/>
              <p:nvPr/>
            </p:nvSpPr>
            <p:spPr>
              <a:xfrm>
                <a:off x="3947617" y="5649469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99935D4D-1394-C99F-609E-DC7E117870B2}"/>
                  </a:ext>
                </a:extLst>
              </p:cNvPr>
              <p:cNvSpPr/>
              <p:nvPr/>
            </p:nvSpPr>
            <p:spPr>
              <a:xfrm>
                <a:off x="6645137" y="5649800"/>
                <a:ext cx="1874683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9F06635-6BCC-0F46-C3C3-AF18FF29C84A}"/>
                  </a:ext>
                </a:extLst>
              </p:cNvPr>
              <p:cNvCxnSpPr>
                <a:cxnSpLocks/>
                <a:stCxn id="40" idx="3"/>
                <a:endCxn id="36" idx="1"/>
              </p:cNvCxnSpPr>
              <p:nvPr/>
            </p:nvCxnSpPr>
            <p:spPr>
              <a:xfrm>
                <a:off x="8519820" y="5971534"/>
                <a:ext cx="642011" cy="0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8685888-7E33-825A-3530-980701B7C336}"/>
                  </a:ext>
                </a:extLst>
              </p:cNvPr>
              <p:cNvGrpSpPr/>
              <p:nvPr/>
            </p:nvGrpSpPr>
            <p:grpSpPr>
              <a:xfrm>
                <a:off x="6889431" y="5935247"/>
                <a:ext cx="1453927" cy="108000"/>
                <a:chOff x="6889431" y="5935247"/>
                <a:chExt cx="1453927" cy="108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71ECBA2-AAC2-5197-6664-907E0DE443A0}"/>
                    </a:ext>
                  </a:extLst>
                </p:cNvPr>
                <p:cNvSpPr/>
                <p:nvPr/>
              </p:nvSpPr>
              <p:spPr>
                <a:xfrm flipV="1">
                  <a:off x="7803358" y="5953247"/>
                  <a:ext cx="540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18244E0-A520-C14F-23C5-C911DBF6E353}"/>
                    </a:ext>
                  </a:extLst>
                </p:cNvPr>
                <p:cNvSpPr/>
                <p:nvPr/>
              </p:nvSpPr>
              <p:spPr>
                <a:xfrm flipV="1">
                  <a:off x="7173540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331EE9F-ABFB-01D6-94EB-15B90F9FE384}"/>
                    </a:ext>
                  </a:extLst>
                </p:cNvPr>
                <p:cNvSpPr/>
                <p:nvPr/>
              </p:nvSpPr>
              <p:spPr>
                <a:xfrm flipV="1">
                  <a:off x="7480408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9294356-0C81-2934-9B3C-5C52120F3100}"/>
                    </a:ext>
                  </a:extLst>
                </p:cNvPr>
                <p:cNvSpPr/>
                <p:nvPr/>
              </p:nvSpPr>
              <p:spPr>
                <a:xfrm flipV="1">
                  <a:off x="6889431" y="5935247"/>
                  <a:ext cx="108000" cy="108000"/>
                </a:xfrm>
                <a:prstGeom prst="ellipse">
                  <a:avLst/>
                </a:prstGeom>
                <a:solidFill>
                  <a:srgbClr val="FF37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01B2E9-E606-F1C2-CE09-8DB120C3E614}"/>
              </a:ext>
            </a:extLst>
          </p:cNvPr>
          <p:cNvGrpSpPr/>
          <p:nvPr/>
        </p:nvGrpSpPr>
        <p:grpSpPr>
          <a:xfrm>
            <a:off x="9140939" y="2141904"/>
            <a:ext cx="2055509" cy="3962114"/>
            <a:chOff x="1163281" y="4694876"/>
            <a:chExt cx="2055509" cy="3962114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E2AEBAF-49BE-1E89-95CB-1FFBF446AF75}"/>
                </a:ext>
              </a:extLst>
            </p:cNvPr>
            <p:cNvSpPr/>
            <p:nvPr/>
          </p:nvSpPr>
          <p:spPr>
            <a:xfrm>
              <a:off x="1538261" y="4694876"/>
              <a:ext cx="1305551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39BDC7F-7E4C-5587-2E29-5CEDCB039D96}"/>
                </a:ext>
              </a:extLst>
            </p:cNvPr>
            <p:cNvSpPr/>
            <p:nvPr/>
          </p:nvSpPr>
          <p:spPr>
            <a:xfrm flipV="1">
              <a:off x="2057624" y="4991903"/>
              <a:ext cx="57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CF98083-FBDA-D5F2-4788-A691850AE75C}"/>
                </a:ext>
              </a:extLst>
            </p:cNvPr>
            <p:cNvSpPr/>
            <p:nvPr/>
          </p:nvSpPr>
          <p:spPr>
            <a:xfrm flipV="1">
              <a:off x="1766221" y="4973903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C6D10B4-3D3A-AC97-3C10-E181ED516D48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 flipH="1">
              <a:off x="2191036" y="5338343"/>
              <a:ext cx="1" cy="2675180"/>
            </a:xfrm>
            <a:prstGeom prst="straightConnector1">
              <a:avLst/>
            </a:prstGeom>
            <a:ln w="44450">
              <a:solidFill>
                <a:srgbClr val="FFDE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42B4374-A776-EB3C-10F2-A3C6DDBB5768}"/>
                </a:ext>
              </a:extLst>
            </p:cNvPr>
            <p:cNvSpPr/>
            <p:nvPr/>
          </p:nvSpPr>
          <p:spPr>
            <a:xfrm>
              <a:off x="1163281" y="8013523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35255C1-24A1-41C9-FDBF-6DBF48BF7A93}"/>
              </a:ext>
            </a:extLst>
          </p:cNvPr>
          <p:cNvSpPr/>
          <p:nvPr/>
        </p:nvSpPr>
        <p:spPr>
          <a:xfrm>
            <a:off x="1205270" y="2085569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wedge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96C4CBA-520D-907F-79C3-40590F915D9E}"/>
              </a:ext>
            </a:extLst>
          </p:cNvPr>
          <p:cNvGrpSpPr/>
          <p:nvPr/>
        </p:nvGrpSpPr>
        <p:grpSpPr>
          <a:xfrm>
            <a:off x="1576785" y="2633492"/>
            <a:ext cx="819989" cy="73172"/>
            <a:chOff x="1548210" y="2573906"/>
            <a:chExt cx="819989" cy="7317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39169AA-5036-D41C-5CBF-C869B99B606E}"/>
                </a:ext>
              </a:extLst>
            </p:cNvPr>
            <p:cNvSpPr/>
            <p:nvPr/>
          </p:nvSpPr>
          <p:spPr>
            <a:xfrm flipV="1">
              <a:off x="1900199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FF6B744-460F-3C87-802F-5362474C7F81}"/>
                </a:ext>
              </a:extLst>
            </p:cNvPr>
            <p:cNvSpPr/>
            <p:nvPr/>
          </p:nvSpPr>
          <p:spPr>
            <a:xfrm flipV="1">
              <a:off x="1548210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EF838F6-93E7-948B-315A-2F2E0CD1FA01}"/>
                </a:ext>
              </a:extLst>
            </p:cNvPr>
            <p:cNvSpPr/>
            <p:nvPr/>
          </p:nvSpPr>
          <p:spPr>
            <a:xfrm flipV="1">
              <a:off x="1758745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FE723876-7830-6CC9-B52F-D5F074630E98}"/>
              </a:ext>
            </a:extLst>
          </p:cNvPr>
          <p:cNvSpPr/>
          <p:nvPr/>
        </p:nvSpPr>
        <p:spPr>
          <a:xfrm>
            <a:off x="1205270" y="2942819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judge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951D498-B436-4D9B-5726-B7E36D346710}"/>
              </a:ext>
            </a:extLst>
          </p:cNvPr>
          <p:cNvGrpSpPr/>
          <p:nvPr/>
        </p:nvGrpSpPr>
        <p:grpSpPr>
          <a:xfrm>
            <a:off x="1562747" y="3515570"/>
            <a:ext cx="785662" cy="73172"/>
            <a:chOff x="1534172" y="2573906"/>
            <a:chExt cx="785662" cy="7317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6A5EC84-553C-AB93-C116-00B0AC33D75C}"/>
                </a:ext>
              </a:extLst>
            </p:cNvPr>
            <p:cNvSpPr/>
            <p:nvPr/>
          </p:nvSpPr>
          <p:spPr>
            <a:xfrm flipV="1">
              <a:off x="1851834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AE314C2-487B-D845-44AB-FB14EDD8393F}"/>
                </a:ext>
              </a:extLst>
            </p:cNvPr>
            <p:cNvSpPr/>
            <p:nvPr/>
          </p:nvSpPr>
          <p:spPr>
            <a:xfrm flipV="1">
              <a:off x="1534172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697E1F3-07E2-4DFC-8113-3F9433551158}"/>
                </a:ext>
              </a:extLst>
            </p:cNvPr>
            <p:cNvSpPr/>
            <p:nvPr/>
          </p:nvSpPr>
          <p:spPr>
            <a:xfrm flipV="1">
              <a:off x="1680549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56862444-FAD9-5BC6-5696-8A82C82CFED5}"/>
              </a:ext>
            </a:extLst>
          </p:cNvPr>
          <p:cNvSpPr/>
          <p:nvPr/>
        </p:nvSpPr>
        <p:spPr>
          <a:xfrm>
            <a:off x="1205270" y="3819119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lodge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0E13F16-6295-0BAB-A376-833616D815CF}"/>
              </a:ext>
            </a:extLst>
          </p:cNvPr>
          <p:cNvGrpSpPr/>
          <p:nvPr/>
        </p:nvGrpSpPr>
        <p:grpSpPr>
          <a:xfrm>
            <a:off x="1560488" y="4358766"/>
            <a:ext cx="750601" cy="73172"/>
            <a:chOff x="1531913" y="2573906"/>
            <a:chExt cx="750601" cy="7317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B60684B-E8AE-248B-25C0-48122C76C063}"/>
                </a:ext>
              </a:extLst>
            </p:cNvPr>
            <p:cNvSpPr/>
            <p:nvPr/>
          </p:nvSpPr>
          <p:spPr>
            <a:xfrm flipV="1">
              <a:off x="1814514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F2AD62E-0BFC-0178-BD9A-40637F163D2D}"/>
                </a:ext>
              </a:extLst>
            </p:cNvPr>
            <p:cNvSpPr/>
            <p:nvPr/>
          </p:nvSpPr>
          <p:spPr>
            <a:xfrm flipV="1">
              <a:off x="1531913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980DD64-B8F5-0E14-6778-1690FA0DAE95}"/>
                </a:ext>
              </a:extLst>
            </p:cNvPr>
            <p:cNvSpPr/>
            <p:nvPr/>
          </p:nvSpPr>
          <p:spPr>
            <a:xfrm flipV="1">
              <a:off x="1657346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C26BA791-657B-7BEB-B048-05394BBF88D3}"/>
              </a:ext>
            </a:extLst>
          </p:cNvPr>
          <p:cNvSpPr/>
          <p:nvPr/>
        </p:nvSpPr>
        <p:spPr>
          <a:xfrm>
            <a:off x="3843305" y="3800459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badge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2D65EE0-921D-D68A-818A-1F8E44CAF711}"/>
              </a:ext>
            </a:extLst>
          </p:cNvPr>
          <p:cNvGrpSpPr/>
          <p:nvPr/>
        </p:nvGrpSpPr>
        <p:grpSpPr>
          <a:xfrm>
            <a:off x="4197901" y="4363097"/>
            <a:ext cx="813827" cy="73172"/>
            <a:chOff x="1536868" y="2573906"/>
            <a:chExt cx="813827" cy="73172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1C394B0-3732-B8D8-B904-FF80570918DC}"/>
                </a:ext>
              </a:extLst>
            </p:cNvPr>
            <p:cNvSpPr/>
            <p:nvPr/>
          </p:nvSpPr>
          <p:spPr>
            <a:xfrm flipV="1">
              <a:off x="1882695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FF5065E-FC2B-3B7D-94C8-AD00C1436748}"/>
                </a:ext>
              </a:extLst>
            </p:cNvPr>
            <p:cNvSpPr/>
            <p:nvPr/>
          </p:nvSpPr>
          <p:spPr>
            <a:xfrm flipV="1">
              <a:off x="1536868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162CBD3-1003-3F1C-84D6-7B67EDF24C47}"/>
                </a:ext>
              </a:extLst>
            </p:cNvPr>
            <p:cNvSpPr/>
            <p:nvPr/>
          </p:nvSpPr>
          <p:spPr>
            <a:xfrm flipV="1">
              <a:off x="1719010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E6BEEFE-0E30-4D46-FF26-4D4F5BFAF7CD}"/>
              </a:ext>
            </a:extLst>
          </p:cNvPr>
          <p:cNvSpPr/>
          <p:nvPr/>
        </p:nvSpPr>
        <p:spPr>
          <a:xfrm>
            <a:off x="6440963" y="3806360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ridge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72EFD34-88EA-7C4E-31FD-D1013F698040}"/>
              </a:ext>
            </a:extLst>
          </p:cNvPr>
          <p:cNvGrpSpPr/>
          <p:nvPr/>
        </p:nvGrpSpPr>
        <p:grpSpPr>
          <a:xfrm>
            <a:off x="6828665" y="4358651"/>
            <a:ext cx="694498" cy="73172"/>
            <a:chOff x="1551983" y="2573906"/>
            <a:chExt cx="694498" cy="73172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35CA05-7D30-2C70-773A-99B409AA5E3F}"/>
                </a:ext>
              </a:extLst>
            </p:cNvPr>
            <p:cNvSpPr/>
            <p:nvPr/>
          </p:nvSpPr>
          <p:spPr>
            <a:xfrm flipV="1">
              <a:off x="1778481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CFD7362-9541-8FA1-42CF-43135F5B369E}"/>
                </a:ext>
              </a:extLst>
            </p:cNvPr>
            <p:cNvSpPr/>
            <p:nvPr/>
          </p:nvSpPr>
          <p:spPr>
            <a:xfrm flipV="1">
              <a:off x="1551983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8BEF429-CF5E-C7A0-0D11-B57EA2698E4D}"/>
                </a:ext>
              </a:extLst>
            </p:cNvPr>
            <p:cNvSpPr/>
            <p:nvPr/>
          </p:nvSpPr>
          <p:spPr>
            <a:xfrm flipV="1">
              <a:off x="1671909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EB459E8C-7128-A00D-FECC-F22DA8BB4721}"/>
              </a:ext>
            </a:extLst>
          </p:cNvPr>
          <p:cNvSpPr/>
          <p:nvPr/>
        </p:nvSpPr>
        <p:spPr>
          <a:xfrm>
            <a:off x="6449469" y="2942819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fudge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6B956B5-A508-4648-B910-153D00CA6959}"/>
              </a:ext>
            </a:extLst>
          </p:cNvPr>
          <p:cNvGrpSpPr/>
          <p:nvPr/>
        </p:nvGrpSpPr>
        <p:grpSpPr>
          <a:xfrm>
            <a:off x="6802348" y="3499018"/>
            <a:ext cx="789772" cy="73172"/>
            <a:chOff x="1508309" y="2573906"/>
            <a:chExt cx="789772" cy="7317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7FE757C-3FB3-35B7-8CBB-98AD48D4C3D1}"/>
                </a:ext>
              </a:extLst>
            </p:cNvPr>
            <p:cNvSpPr/>
            <p:nvPr/>
          </p:nvSpPr>
          <p:spPr>
            <a:xfrm flipV="1">
              <a:off x="1830081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0802FD-3780-34EA-42A0-377EE7871720}"/>
                </a:ext>
              </a:extLst>
            </p:cNvPr>
            <p:cNvSpPr/>
            <p:nvPr/>
          </p:nvSpPr>
          <p:spPr>
            <a:xfrm flipV="1">
              <a:off x="1508309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F1F9181-95EC-BB64-B297-7E7A6EE3A269}"/>
                </a:ext>
              </a:extLst>
            </p:cNvPr>
            <p:cNvSpPr/>
            <p:nvPr/>
          </p:nvSpPr>
          <p:spPr>
            <a:xfrm flipV="1">
              <a:off x="1660286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FFC82D90-2C63-33F4-537D-D88B7722AEC4}"/>
              </a:ext>
            </a:extLst>
          </p:cNvPr>
          <p:cNvSpPr/>
          <p:nvPr/>
        </p:nvSpPr>
        <p:spPr>
          <a:xfrm>
            <a:off x="6470734" y="2095094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dodge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1BCB6DE-C84C-417A-3BEE-06B19195A3B2}"/>
              </a:ext>
            </a:extLst>
          </p:cNvPr>
          <p:cNvGrpSpPr/>
          <p:nvPr/>
        </p:nvGrpSpPr>
        <p:grpSpPr>
          <a:xfrm>
            <a:off x="6835258" y="2647401"/>
            <a:ext cx="804521" cy="73172"/>
            <a:chOff x="1513942" y="2573906"/>
            <a:chExt cx="804521" cy="7317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334B8FF-A532-BFF5-EA74-8651D80E89B1}"/>
                </a:ext>
              </a:extLst>
            </p:cNvPr>
            <p:cNvSpPr/>
            <p:nvPr/>
          </p:nvSpPr>
          <p:spPr>
            <a:xfrm flipV="1">
              <a:off x="1850463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0C7E7B6-97A9-EA2C-B4EA-4E3B499F1F5F}"/>
                </a:ext>
              </a:extLst>
            </p:cNvPr>
            <p:cNvSpPr/>
            <p:nvPr/>
          </p:nvSpPr>
          <p:spPr>
            <a:xfrm flipV="1">
              <a:off x="1513942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1C291DB-18A5-C55C-872D-F4FE038B4347}"/>
                </a:ext>
              </a:extLst>
            </p:cNvPr>
            <p:cNvSpPr/>
            <p:nvPr/>
          </p:nvSpPr>
          <p:spPr>
            <a:xfrm flipV="1">
              <a:off x="1689630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FFBC7579-44EA-229A-0A78-603C14C8B0E1}"/>
              </a:ext>
            </a:extLst>
          </p:cNvPr>
          <p:cNvSpPr/>
          <p:nvPr/>
        </p:nvSpPr>
        <p:spPr>
          <a:xfrm>
            <a:off x="9414503" y="5396136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edge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69A8AAC-4B8D-CCB8-B3D2-12E1420313FC}"/>
              </a:ext>
            </a:extLst>
          </p:cNvPr>
          <p:cNvGrpSpPr/>
          <p:nvPr/>
        </p:nvGrpSpPr>
        <p:grpSpPr>
          <a:xfrm>
            <a:off x="9867653" y="5959501"/>
            <a:ext cx="611216" cy="73171"/>
            <a:chOff x="1629845" y="2573906"/>
            <a:chExt cx="611216" cy="73171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C1BA962-F8C0-8227-B8DC-D6BE823B1FD2}"/>
                </a:ext>
              </a:extLst>
            </p:cNvPr>
            <p:cNvSpPr/>
            <p:nvPr/>
          </p:nvSpPr>
          <p:spPr>
            <a:xfrm flipV="1">
              <a:off x="1767331" y="2589432"/>
              <a:ext cx="473730" cy="53982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E1B3814-24A4-88C3-B78C-4A4EC004D1D0}"/>
                </a:ext>
              </a:extLst>
            </p:cNvPr>
            <p:cNvSpPr/>
            <p:nvPr/>
          </p:nvSpPr>
          <p:spPr>
            <a:xfrm flipV="1">
              <a:off x="1629845" y="257390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C98A822C-DC83-8093-E352-25D31A75C778}"/>
              </a:ext>
            </a:extLst>
          </p:cNvPr>
          <p:cNvSpPr/>
          <p:nvPr/>
        </p:nvSpPr>
        <p:spPr>
          <a:xfrm>
            <a:off x="1226534" y="5439575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bridge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CCDE83-94A7-0529-60D1-0990CFF1F06F}"/>
              </a:ext>
            </a:extLst>
          </p:cNvPr>
          <p:cNvGrpSpPr/>
          <p:nvPr/>
        </p:nvGrpSpPr>
        <p:grpSpPr>
          <a:xfrm>
            <a:off x="1567588" y="5989275"/>
            <a:ext cx="831123" cy="73172"/>
            <a:chOff x="1463583" y="2573906"/>
            <a:chExt cx="831123" cy="7317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6462D5D-5C90-57C3-8221-9B99D0E65C14}"/>
                </a:ext>
              </a:extLst>
            </p:cNvPr>
            <p:cNvSpPr/>
            <p:nvPr/>
          </p:nvSpPr>
          <p:spPr>
            <a:xfrm flipV="1">
              <a:off x="1826706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D9D9312-3C77-DA27-8C82-687FD9E0C0C1}"/>
                </a:ext>
              </a:extLst>
            </p:cNvPr>
            <p:cNvSpPr/>
            <p:nvPr/>
          </p:nvSpPr>
          <p:spPr>
            <a:xfrm flipV="1">
              <a:off x="1592414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0AACEB4-A5E2-555E-29D3-FB1A76D7B348}"/>
                </a:ext>
              </a:extLst>
            </p:cNvPr>
            <p:cNvSpPr/>
            <p:nvPr/>
          </p:nvSpPr>
          <p:spPr>
            <a:xfrm flipV="1">
              <a:off x="1714690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436D83C-D0A8-6371-7187-838036BF3FE0}"/>
                </a:ext>
              </a:extLst>
            </p:cNvPr>
            <p:cNvSpPr/>
            <p:nvPr/>
          </p:nvSpPr>
          <p:spPr>
            <a:xfrm flipV="1">
              <a:off x="1463583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2AE45E24-DDAB-48C1-58F3-3FE5D2A0DC4D}"/>
              </a:ext>
            </a:extLst>
          </p:cNvPr>
          <p:cNvSpPr/>
          <p:nvPr/>
        </p:nvSpPr>
        <p:spPr>
          <a:xfrm>
            <a:off x="6438630" y="5439575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smudge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5A0C959-58C7-A920-EF7D-F050ABC3F4D7}"/>
              </a:ext>
            </a:extLst>
          </p:cNvPr>
          <p:cNvGrpSpPr/>
          <p:nvPr/>
        </p:nvGrpSpPr>
        <p:grpSpPr>
          <a:xfrm>
            <a:off x="6651476" y="5984020"/>
            <a:ext cx="1074309" cy="73172"/>
            <a:chOff x="1335375" y="2573906"/>
            <a:chExt cx="1074309" cy="73172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401D0CC-CC03-F974-572B-05A2D23A1D8F}"/>
                </a:ext>
              </a:extLst>
            </p:cNvPr>
            <p:cNvSpPr/>
            <p:nvPr/>
          </p:nvSpPr>
          <p:spPr>
            <a:xfrm flipV="1">
              <a:off x="1941684" y="2589433"/>
              <a:ext cx="468000" cy="45719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C890BB2-1266-D78D-CB2F-3704D04E1AF1}"/>
                </a:ext>
              </a:extLst>
            </p:cNvPr>
            <p:cNvSpPr/>
            <p:nvPr/>
          </p:nvSpPr>
          <p:spPr>
            <a:xfrm flipV="1">
              <a:off x="1534301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F5527E8-50A9-2ACC-4B31-F9C83DFBB0D1}"/>
                </a:ext>
              </a:extLst>
            </p:cNvPr>
            <p:cNvSpPr/>
            <p:nvPr/>
          </p:nvSpPr>
          <p:spPr>
            <a:xfrm flipV="1">
              <a:off x="1780476" y="257390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C583145-8F71-F8A9-D10B-6C40DA2C2FE8}"/>
                </a:ext>
              </a:extLst>
            </p:cNvPr>
            <p:cNvSpPr/>
            <p:nvPr/>
          </p:nvSpPr>
          <p:spPr>
            <a:xfrm flipV="1">
              <a:off x="1335375" y="2573906"/>
              <a:ext cx="73171" cy="73171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9A886E-2159-FCFD-6628-6B1FB855CE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5" grpId="0"/>
      <p:bldP spid="110" grpId="0"/>
      <p:bldP spid="115" grpId="0"/>
      <p:bldP spid="120" grpId="0"/>
      <p:bldP spid="125" grpId="0"/>
      <p:bldP spid="130" grpId="0"/>
      <p:bldP spid="135" grpId="0"/>
      <p:bldP spid="140" grpId="0"/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A5F21F-87FA-213A-7810-10EE53A7E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8791" y="550678"/>
            <a:ext cx="9294414" cy="74913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Read the words. Put a tick if the word is spelled correctly and a cross if it is incorrect. Correct the incorrect words. Then complete the sentence activities.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55E23E-B635-9476-4773-AEB4FB7BDA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Spell Check and Sentences</a:t>
            </a:r>
          </a:p>
        </p:txBody>
      </p: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1F75A24A-CC96-39CF-B5F7-AD8D7C63C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40918"/>
              </p:ext>
            </p:extLst>
          </p:nvPr>
        </p:nvGraphicFramePr>
        <p:xfrm>
          <a:off x="357536" y="1835872"/>
          <a:ext cx="5501898" cy="46668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252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164604">
                  <a:extLst>
                    <a:ext uri="{9D8B030D-6E8A-4147-A177-3AD203B41FA5}">
                      <a16:colId xmlns:a16="http://schemas.microsoft.com/office/drawing/2014/main" val="409481055"/>
                    </a:ext>
                  </a:extLst>
                </a:gridCol>
                <a:gridCol w="259204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53866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Spelled Correctly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54855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edje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72240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brige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021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3550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fuj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40537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rijge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judje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779EC3-5406-4F2A-60F6-ED5A49ED1768}"/>
              </a:ext>
            </a:extLst>
          </p:cNvPr>
          <p:cNvSpPr txBox="1"/>
          <p:nvPr/>
        </p:nvSpPr>
        <p:spPr>
          <a:xfrm>
            <a:off x="6278202" y="2150343"/>
            <a:ext cx="244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EdShed" pitchFamily="2" charset="77"/>
                <a:ea typeface="OpenDyslexic" charset="0"/>
                <a:cs typeface="OpenDyslexic" charset="0"/>
              </a:rPr>
              <a:t>Write the word ‘bridge’ in a sentence.</a:t>
            </a:r>
            <a:endParaRPr lang="en-GB" sz="1800" baseline="0" dirty="0">
              <a:latin typeface="EdShed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2ED95A-4C8F-7206-7F6A-BFA13FCD6F84}"/>
              </a:ext>
            </a:extLst>
          </p:cNvPr>
          <p:cNvCxnSpPr>
            <a:cxnSpLocks/>
          </p:cNvCxnSpPr>
          <p:nvPr/>
        </p:nvCxnSpPr>
        <p:spPr>
          <a:xfrm>
            <a:off x="6172172" y="3359089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8E5690-E51C-679F-F9B5-3DA7BB99CC2C}"/>
              </a:ext>
            </a:extLst>
          </p:cNvPr>
          <p:cNvCxnSpPr>
            <a:cxnSpLocks/>
          </p:cNvCxnSpPr>
          <p:nvPr/>
        </p:nvCxnSpPr>
        <p:spPr>
          <a:xfrm>
            <a:off x="6172172" y="4030154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4BFF01-5907-CD73-6400-DBC68D09130E}"/>
              </a:ext>
            </a:extLst>
          </p:cNvPr>
          <p:cNvSpPr txBox="1"/>
          <p:nvPr/>
        </p:nvSpPr>
        <p:spPr>
          <a:xfrm>
            <a:off x="6107287" y="4509658"/>
            <a:ext cx="562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EdShed" pitchFamily="2" charset="77"/>
                <a:ea typeface="OpenDyslexic" charset="0"/>
                <a:cs typeface="OpenDyslexic" charset="0"/>
              </a:rPr>
              <a:t>Choose another two words to write in one sentence.</a:t>
            </a:r>
            <a:endParaRPr lang="en-GB" sz="1800" baseline="0" dirty="0">
              <a:latin typeface="EdShed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5D25D5-2F68-8DB0-0772-5DD7B303BDCE}"/>
              </a:ext>
            </a:extLst>
          </p:cNvPr>
          <p:cNvCxnSpPr>
            <a:cxnSpLocks/>
          </p:cNvCxnSpPr>
          <p:nvPr/>
        </p:nvCxnSpPr>
        <p:spPr>
          <a:xfrm>
            <a:off x="6172172" y="5436252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D030B2-C3DF-9883-B3B3-4A8A0F85D1F6}"/>
              </a:ext>
            </a:extLst>
          </p:cNvPr>
          <p:cNvCxnSpPr>
            <a:cxnSpLocks/>
          </p:cNvCxnSpPr>
          <p:nvPr/>
        </p:nvCxnSpPr>
        <p:spPr>
          <a:xfrm>
            <a:off x="6172172" y="6107317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F52CE-E148-A491-7F09-D8B2C584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84" y="1965493"/>
            <a:ext cx="259465" cy="2594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08BACA-85CD-84C2-5C90-ACCE8538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474" y="1993331"/>
            <a:ext cx="208219" cy="2082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AF4DEE8-A748-6424-4A58-F806700F80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706" b="39079"/>
          <a:stretch/>
        </p:blipFill>
        <p:spPr>
          <a:xfrm>
            <a:off x="8608664" y="1895093"/>
            <a:ext cx="3225800" cy="9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Spell Check and Sentences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E7432D-65FB-45F9-90E8-545116D1F0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3" name="Table 27">
            <a:extLst>
              <a:ext uri="{FF2B5EF4-FFF2-40B4-BE49-F238E27FC236}">
                <a16:creationId xmlns:a16="http://schemas.microsoft.com/office/drawing/2014/main" id="{E94AA663-6B8C-5CB3-ECE2-21616A8B9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40216"/>
              </p:ext>
            </p:extLst>
          </p:nvPr>
        </p:nvGraphicFramePr>
        <p:xfrm>
          <a:off x="357536" y="1835872"/>
          <a:ext cx="5501898" cy="46668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252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164604">
                  <a:extLst>
                    <a:ext uri="{9D8B030D-6E8A-4147-A177-3AD203B41FA5}">
                      <a16:colId xmlns:a16="http://schemas.microsoft.com/office/drawing/2014/main" val="409481055"/>
                    </a:ext>
                  </a:extLst>
                </a:gridCol>
                <a:gridCol w="259204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53866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Spelled Correctly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54855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edje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72240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brige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021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35501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fuj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40537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rijge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judje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judge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412822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08D9ECD-AD6C-167F-C54F-2F77AB2C0756}"/>
              </a:ext>
            </a:extLst>
          </p:cNvPr>
          <p:cNvSpPr txBox="1"/>
          <p:nvPr/>
        </p:nvSpPr>
        <p:spPr>
          <a:xfrm>
            <a:off x="6278202" y="2150343"/>
            <a:ext cx="244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EdShed" pitchFamily="2" charset="77"/>
                <a:ea typeface="OpenDyslexic" charset="0"/>
                <a:cs typeface="OpenDyslexic" charset="0"/>
              </a:rPr>
              <a:t>Write the word ‘bridge’ in a sentence.</a:t>
            </a:r>
            <a:endParaRPr lang="en-GB" sz="1800" baseline="0" dirty="0">
              <a:latin typeface="EdShed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A313DB-8990-EDA4-7F24-5CD1E08F9EC3}"/>
              </a:ext>
            </a:extLst>
          </p:cNvPr>
          <p:cNvCxnSpPr>
            <a:cxnSpLocks/>
          </p:cNvCxnSpPr>
          <p:nvPr/>
        </p:nvCxnSpPr>
        <p:spPr>
          <a:xfrm>
            <a:off x="6172172" y="3359089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9064E1-BA42-CEF5-3619-1AC91859E349}"/>
              </a:ext>
            </a:extLst>
          </p:cNvPr>
          <p:cNvCxnSpPr>
            <a:cxnSpLocks/>
          </p:cNvCxnSpPr>
          <p:nvPr/>
        </p:nvCxnSpPr>
        <p:spPr>
          <a:xfrm>
            <a:off x="6172172" y="4030154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CF87F7-3651-0FF6-01BD-5A4720867275}"/>
              </a:ext>
            </a:extLst>
          </p:cNvPr>
          <p:cNvSpPr txBox="1"/>
          <p:nvPr/>
        </p:nvSpPr>
        <p:spPr>
          <a:xfrm>
            <a:off x="6107287" y="4509658"/>
            <a:ext cx="5625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EdShed" pitchFamily="2" charset="77"/>
                <a:ea typeface="OpenDyslexic" charset="0"/>
                <a:cs typeface="OpenDyslexic" charset="0"/>
              </a:rPr>
              <a:t>Choose another two words to write in one sentence.</a:t>
            </a:r>
            <a:endParaRPr lang="en-GB" sz="1800" baseline="0" dirty="0">
              <a:latin typeface="EdShed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1F5175-9B92-A875-9145-5E0EF902328D}"/>
              </a:ext>
            </a:extLst>
          </p:cNvPr>
          <p:cNvCxnSpPr>
            <a:cxnSpLocks/>
          </p:cNvCxnSpPr>
          <p:nvPr/>
        </p:nvCxnSpPr>
        <p:spPr>
          <a:xfrm>
            <a:off x="6172172" y="5436252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14C5D5-9703-4BFE-44DC-B43992B3B6E6}"/>
              </a:ext>
            </a:extLst>
          </p:cNvPr>
          <p:cNvCxnSpPr>
            <a:cxnSpLocks/>
          </p:cNvCxnSpPr>
          <p:nvPr/>
        </p:nvCxnSpPr>
        <p:spPr>
          <a:xfrm>
            <a:off x="6172172" y="6107317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97BD06B-DEEF-A5BE-8447-95B0CDC5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2428246"/>
            <a:ext cx="316919" cy="316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FD0806-70A7-0557-9134-4CA4C84F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2856554"/>
            <a:ext cx="285909" cy="285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4F5DB3-D346-05C1-2CDC-018D37A1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4096883"/>
            <a:ext cx="285909" cy="285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6F86A8-54D0-2F82-6950-3BE2447D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6155591"/>
            <a:ext cx="285909" cy="28590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AEA1828-8501-974A-A9CE-DB5EA4810A03}"/>
              </a:ext>
            </a:extLst>
          </p:cNvPr>
          <p:cNvSpPr txBox="1"/>
          <p:nvPr/>
        </p:nvSpPr>
        <p:spPr>
          <a:xfrm>
            <a:off x="6121001" y="2788758"/>
            <a:ext cx="393863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The</a:t>
            </a:r>
            <a:r>
              <a:rPr lang="en-GB" sz="2000" dirty="0">
                <a:solidFill>
                  <a:srgbClr val="FF0000"/>
                </a:solidFill>
                <a:latin typeface="EdShed" pitchFamily="2" charset="77"/>
              </a:rPr>
              <a:t> </a:t>
            </a:r>
            <a:r>
              <a:rPr lang="en-GB" sz="2000" dirty="0">
                <a:latin typeface="EdShed" pitchFamily="2" charset="77"/>
              </a:rPr>
              <a:t>bridge</a:t>
            </a:r>
            <a:r>
              <a:rPr lang="en-GB" sz="2000" dirty="0">
                <a:solidFill>
                  <a:srgbClr val="FF0000"/>
                </a:solidFill>
                <a:latin typeface="EdShed" pitchFamily="2" charset="77"/>
              </a:rPr>
              <a:t> 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crossed over the river.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E6D131-1D47-2718-9EDF-F40C41320AE5}"/>
              </a:ext>
            </a:extLst>
          </p:cNvPr>
          <p:cNvSpPr txBox="1"/>
          <p:nvPr/>
        </p:nvSpPr>
        <p:spPr>
          <a:xfrm>
            <a:off x="6114188" y="5104642"/>
            <a:ext cx="5188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The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judge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loved to eat vanilla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fudge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.</a:t>
            </a:r>
            <a:endParaRPr lang="en-GB" sz="2000" dirty="0">
              <a:solidFill>
                <a:srgbClr val="FF3760"/>
              </a:solidFill>
              <a:latin typeface="EdShed" pitchFamily="2" charset="77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180125C-59AA-09AE-33F4-A5C5BD6AC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284" y="1965493"/>
            <a:ext cx="259465" cy="2594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43C68A-90E7-3243-384A-EE9B18EA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74" y="1993331"/>
            <a:ext cx="208219" cy="20821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488E37F-9E84-CBF3-0450-1543349AA096}"/>
              </a:ext>
            </a:extLst>
          </p:cNvPr>
          <p:cNvSpPr/>
          <p:nvPr/>
        </p:nvSpPr>
        <p:spPr>
          <a:xfrm>
            <a:off x="4124788" y="2882307"/>
            <a:ext cx="1004711" cy="28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093198-8322-2342-E782-65837CA75971}"/>
              </a:ext>
            </a:extLst>
          </p:cNvPr>
          <p:cNvSpPr/>
          <p:nvPr/>
        </p:nvSpPr>
        <p:spPr>
          <a:xfrm>
            <a:off x="4014293" y="3274681"/>
            <a:ext cx="1004711" cy="28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1FE9C9-1DCE-4D5C-B06E-39B21E22D611}"/>
              </a:ext>
            </a:extLst>
          </p:cNvPr>
          <p:cNvSpPr/>
          <p:nvPr/>
        </p:nvSpPr>
        <p:spPr>
          <a:xfrm>
            <a:off x="4128320" y="4090231"/>
            <a:ext cx="1004711" cy="28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76D9EE-BB17-8355-DAE5-3942FE05BA44}"/>
              </a:ext>
            </a:extLst>
          </p:cNvPr>
          <p:cNvSpPr/>
          <p:nvPr/>
        </p:nvSpPr>
        <p:spPr>
          <a:xfrm>
            <a:off x="4006399" y="4507231"/>
            <a:ext cx="1004711" cy="28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95A792-6563-835A-3360-49AE50EE172A}"/>
              </a:ext>
            </a:extLst>
          </p:cNvPr>
          <p:cNvSpPr/>
          <p:nvPr/>
        </p:nvSpPr>
        <p:spPr>
          <a:xfrm>
            <a:off x="4128321" y="5326736"/>
            <a:ext cx="1004711" cy="28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547096-3CF0-BEF5-D027-14B17CAEF504}"/>
              </a:ext>
            </a:extLst>
          </p:cNvPr>
          <p:cNvSpPr/>
          <p:nvPr/>
        </p:nvSpPr>
        <p:spPr>
          <a:xfrm>
            <a:off x="3998168" y="6152911"/>
            <a:ext cx="1004711" cy="28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B1A570E-E2C1-05B6-6471-8661BF8C4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3259676"/>
            <a:ext cx="285909" cy="28590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3D67F4-BF72-1A7F-A457-7F6EE16B4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3676942"/>
            <a:ext cx="316919" cy="3169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354A60-2A62-0814-3E57-F8E83F1C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4509838"/>
            <a:ext cx="285909" cy="2859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A703E99-46B1-A240-3708-BEA335BD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4905975"/>
            <a:ext cx="316919" cy="3169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F6AA85-79EF-51AA-0B29-8351C0F20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253" y="5325915"/>
            <a:ext cx="285909" cy="2859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8386F1A-337C-6B1A-DB1D-9C450E03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749" y="5722052"/>
            <a:ext cx="316919" cy="3169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101E25-BBF5-63EB-34BB-A2AD32B203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706" b="39079"/>
          <a:stretch/>
        </p:blipFill>
        <p:spPr>
          <a:xfrm>
            <a:off x="8608664" y="1895093"/>
            <a:ext cx="3225800" cy="9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1" ma:contentTypeDescription="Create a new document." ma:contentTypeScope="" ma:versionID="d8b5e6fe1824b5550605b390c46da599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74955da3aedaf23e2c303cd0ad3ac57e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1E9547-6A28-42E7-BB41-4237BEB10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52A10-9FE5-406F-8954-0A8C2D27EFA6}">
  <ds:schemaRefs>
    <ds:schemaRef ds:uri="http://schemas.microsoft.com/office/2006/metadata/properties"/>
    <ds:schemaRef ds:uri="http://schemas.microsoft.com/office/infopath/2007/PartnerControls"/>
    <ds:schemaRef ds:uri="fa511a29-b952-40e4-9e4b-59b1579a09a0"/>
    <ds:schemaRef ds:uri="2713a64c-b708-418b-a5af-1b0d489f796a"/>
  </ds:schemaRefs>
</ds:datastoreItem>
</file>

<file path=customXml/itemProps3.xml><?xml version="1.0" encoding="utf-8"?>
<ds:datastoreItem xmlns:ds="http://schemas.openxmlformats.org/officeDocument/2006/customXml" ds:itemID="{0EA64435-9814-49ED-8649-C39137167D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9406</TotalTime>
  <Words>1438</Words>
  <Application>Microsoft Macintosh PowerPoint</Application>
  <PresentationFormat>Widescreen</PresentationFormat>
  <Paragraphs>429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Sassoon Infant 2023</vt:lpstr>
      <vt:lpstr>EdShed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151</cp:revision>
  <dcterms:created xsi:type="dcterms:W3CDTF">2022-07-19T20:08:30Z</dcterms:created>
  <dcterms:modified xsi:type="dcterms:W3CDTF">2025-02-14T10:11:47Z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