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69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9" r:id="rId6"/>
    <p:sldId id="292" r:id="rId7"/>
    <p:sldId id="367" r:id="rId8"/>
    <p:sldId id="318" r:id="rId9"/>
    <p:sldId id="262" r:id="rId10"/>
    <p:sldId id="263" r:id="rId11"/>
    <p:sldId id="434" r:id="rId12"/>
    <p:sldId id="439" r:id="rId13"/>
    <p:sldId id="444" r:id="rId14"/>
    <p:sldId id="435" r:id="rId15"/>
    <p:sldId id="425" r:id="rId16"/>
    <p:sldId id="426" r:id="rId17"/>
    <p:sldId id="429" r:id="rId18"/>
    <p:sldId id="445" r:id="rId19"/>
    <p:sldId id="446" r:id="rId20"/>
    <p:sldId id="448" r:id="rId21"/>
    <p:sldId id="449" r:id="rId22"/>
    <p:sldId id="450" r:id="rId23"/>
    <p:sldId id="451" r:id="rId24"/>
    <p:sldId id="452" r:id="rId25"/>
    <p:sldId id="431" r:id="rId26"/>
    <p:sldId id="275" r:id="rId27"/>
    <p:sldId id="443" r:id="rId28"/>
    <p:sldId id="550" r:id="rId29"/>
    <p:sldId id="552" r:id="rId30"/>
    <p:sldId id="553" r:id="rId31"/>
    <p:sldId id="554" r:id="rId32"/>
  </p:sldIdLst>
  <p:sldSz cx="12192000" cy="6858000"/>
  <p:notesSz cx="6858000" cy="9144000"/>
  <p:embeddedFontLst>
    <p:embeddedFont>
      <p:font typeface="EdShed" pitchFamily="2" charset="77"/>
      <p:regular r:id="rId35"/>
      <p:bold r:id="rId36"/>
    </p:embeddedFont>
    <p:embeddedFont>
      <p:font typeface="Sassoon Infant 2023" panose="02000503030000020003" pitchFamily="2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CEE"/>
    <a:srgbClr val="FF40FF"/>
    <a:srgbClr val="25D160"/>
    <a:srgbClr val="3372DC"/>
    <a:srgbClr val="20D160"/>
    <a:srgbClr val="FF3760"/>
    <a:srgbClr val="FF9300"/>
    <a:srgbClr val="7956D6"/>
    <a:srgbClr val="73FEFF"/>
    <a:srgbClr val="219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10005-E62E-2EA3-D939-C9937208D66F}" v="1" dt="2025-01-18T12:36:56.498"/>
    <p1510:client id="{DD0EB556-6E84-B2AD-7136-F5A85E7008EE}" v="1" dt="2025-01-18T12:39:29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/>
    <p:restoredTop sz="90865" autoAdjust="0"/>
  </p:normalViewPr>
  <p:slideViewPr>
    <p:cSldViewPr snapToGrid="0" snapToObjects="1">
      <p:cViewPr varScale="1">
        <p:scale>
          <a:sx n="97" d="100"/>
          <a:sy n="97" d="100"/>
        </p:scale>
        <p:origin x="840" y="192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S::liz.jones@edshed.com::9afd3b7d-bc2d-46c2-8d61-0cf94ff330cb" providerId="AD" clId="Web-{DD0EB556-6E84-B2AD-7136-F5A85E7008EE}"/>
    <pc:docChg chg="modSld">
      <pc:chgData name="Liz Jones" userId="S::liz.jones@edshed.com::9afd3b7d-bc2d-46c2-8d61-0cf94ff330cb" providerId="AD" clId="Web-{DD0EB556-6E84-B2AD-7136-F5A85E7008EE}" dt="2025-01-18T12:39:29.967" v="0" actId="20577"/>
      <pc:docMkLst>
        <pc:docMk/>
      </pc:docMkLst>
      <pc:sldChg chg="modSp">
        <pc:chgData name="Liz Jones" userId="S::liz.jones@edshed.com::9afd3b7d-bc2d-46c2-8d61-0cf94ff330cb" providerId="AD" clId="Web-{DD0EB556-6E84-B2AD-7136-F5A85E7008EE}" dt="2025-01-18T12:39:29.967" v="0" actId="20577"/>
        <pc:sldMkLst>
          <pc:docMk/>
          <pc:sldMk cId="3354380852" sldId="256"/>
        </pc:sldMkLst>
        <pc:spChg chg="mod">
          <ac:chgData name="Liz Jones" userId="S::liz.jones@edshed.com::9afd3b7d-bc2d-46c2-8d61-0cf94ff330cb" providerId="AD" clId="Web-{DD0EB556-6E84-B2AD-7136-F5A85E7008EE}" dt="2025-01-18T12:39:29.967" v="0" actId="20577"/>
          <ac:spMkLst>
            <pc:docMk/>
            <pc:sldMk cId="3354380852" sldId="256"/>
            <ac:spMk id="6" creationId="{BFD4221A-9EF9-69DC-3A36-287CA66E1BBC}"/>
          </ac:spMkLst>
        </pc:spChg>
      </pc:sldChg>
    </pc:docChg>
  </pc:docChgLst>
  <pc:docChgLst>
    <pc:chgData name="Liz Jones" userId="S::liz.jones@edshed.com::9afd3b7d-bc2d-46c2-8d61-0cf94ff330cb" providerId="AD" clId="Web-{41510005-E62E-2EA3-D939-C9937208D66F}"/>
    <pc:docChg chg="modSld">
      <pc:chgData name="Liz Jones" userId="S::liz.jones@edshed.com::9afd3b7d-bc2d-46c2-8d61-0cf94ff330cb" providerId="AD" clId="Web-{41510005-E62E-2EA3-D939-C9937208D66F}" dt="2025-01-18T12:36:56.498" v="0" actId="20577"/>
      <pc:docMkLst>
        <pc:docMk/>
      </pc:docMkLst>
      <pc:sldChg chg="modSp">
        <pc:chgData name="Liz Jones" userId="S::liz.jones@edshed.com::9afd3b7d-bc2d-46c2-8d61-0cf94ff330cb" providerId="AD" clId="Web-{41510005-E62E-2EA3-D939-C9937208D66F}" dt="2025-01-18T12:36:56.498" v="0" actId="20577"/>
        <pc:sldMkLst>
          <pc:docMk/>
          <pc:sldMk cId="3354380852" sldId="256"/>
        </pc:sldMkLst>
        <pc:spChg chg="mod">
          <ac:chgData name="Liz Jones" userId="S::liz.jones@edshed.com::9afd3b7d-bc2d-46c2-8d61-0cf94ff330cb" providerId="AD" clId="Web-{41510005-E62E-2EA3-D939-C9937208D66F}" dt="2025-01-18T12:36:56.498" v="0" actId="20577"/>
          <ac:spMkLst>
            <pc:docMk/>
            <pc:sldMk cId="3354380852" sldId="256"/>
            <ac:spMk id="6" creationId="{BFD4221A-9EF9-69DC-3A36-287CA66E1B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2/6/25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* This could be ‘thin’ or ‘then’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7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4CF2-C80E-70BC-271A-D215B887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67A35-DA0E-8D8B-5192-1B7BD88EB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842C0-D9FC-F2D7-09EC-CCCABFBDC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CC6FB-6EE9-D620-5429-8CFB4673F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the words to move them to the correct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8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month, three, bath, moth, third, feather, teeth, thief, weather, clothes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74558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06/02/2025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9C1FFCA-31D0-60E0-E63D-5F87151CD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To spell single syllable words with common letter patterns</a:t>
            </a:r>
            <a:endParaRPr lang="en-US" sz="20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DAB08E-62B7-E313-2647-92E97A6E4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To spell w</a:t>
            </a:r>
            <a:r>
              <a:rPr lang="en-GB" sz="2000" dirty="0">
                <a:ea typeface="Sassoon Infant 2023" panose="02000503030000020003" pitchFamily="2" charset="0"/>
              </a:rPr>
              <a:t>ords with the voiced and unvoiced ‘</a:t>
            </a:r>
            <a:r>
              <a:rPr lang="en-GB" sz="2000" dirty="0" err="1">
                <a:ea typeface="Sassoon Infant 2023" panose="02000503030000020003" pitchFamily="2" charset="0"/>
              </a:rPr>
              <a:t>th</a:t>
            </a:r>
            <a:r>
              <a:rPr lang="en-GB" sz="2000" dirty="0">
                <a:ea typeface="Sassoon Infant 2023" panose="02000503030000020003" pitchFamily="2" charset="0"/>
              </a:rPr>
              <a:t>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latin typeface="EdShed"/>
              </a:rPr>
              <a:t>This week’s words: </a:t>
            </a:r>
            <a:r>
              <a:rPr lang="en-GB" sz="1800" b="0" i="0" u="none" strike="noStrike" dirty="0">
                <a:effectLst/>
                <a:latin typeface="EdShed"/>
              </a:rPr>
              <a:t>they*^, the*^, that</a:t>
            </a:r>
            <a:r>
              <a:rPr lang="en-GB" sz="1800" dirty="0">
                <a:latin typeface="EdShed"/>
              </a:rPr>
              <a:t>^,</a:t>
            </a:r>
            <a:r>
              <a:rPr lang="en-GB" sz="1800" b="0" i="0" u="none" strike="noStrike" dirty="0">
                <a:effectLst/>
                <a:latin typeface="EdShed"/>
              </a:rPr>
              <a:t> with</a:t>
            </a:r>
            <a:r>
              <a:rPr lang="en-GB" sz="1800" dirty="0">
                <a:latin typeface="EdShed"/>
              </a:rPr>
              <a:t>^,</a:t>
            </a:r>
            <a:r>
              <a:rPr lang="en-GB" sz="1800" b="0" i="0" u="none" strike="noStrike" dirty="0">
                <a:effectLst/>
                <a:latin typeface="EdShed"/>
              </a:rPr>
              <a:t> thin, thorn, there*^, think, thing, thank</a:t>
            </a:r>
            <a:br>
              <a:rPr lang="en-GB" sz="1800" dirty="0"/>
            </a:br>
            <a:r>
              <a:rPr lang="en-GB" sz="1800" b="0" i="0" dirty="0">
                <a:solidFill>
                  <a:srgbClr val="000000"/>
                </a:solidFill>
                <a:effectLst/>
                <a:latin typeface="EdShed" pitchFamily="2" charset="77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sz="1800" dirty="0">
                <a:latin typeface="EdShed" pitchFamily="2" charset="77"/>
              </a:rPr>
            </a:br>
            <a:endParaRPr lang="en-GB" sz="1800" dirty="0">
              <a:latin typeface="EdShed" pitchFamily="2" charset="77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647B5D-97C8-9F39-6167-A7AB222194D2}"/>
              </a:ext>
            </a:extLst>
          </p:cNvPr>
          <p:cNvSpPr txBox="1">
            <a:spLocks/>
          </p:cNvSpPr>
          <p:nvPr/>
        </p:nvSpPr>
        <p:spPr>
          <a:xfrm>
            <a:off x="836159" y="6204921"/>
            <a:ext cx="10519682" cy="312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>
              <a:latin typeface="EdShe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97B56-4CD8-1A23-E501-30AF6CF8F094}"/>
              </a:ext>
            </a:extLst>
          </p:cNvPr>
          <p:cNvSpPr txBox="1"/>
          <p:nvPr/>
        </p:nvSpPr>
        <p:spPr>
          <a:xfrm>
            <a:off x="6091826" y="6176569"/>
            <a:ext cx="61001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rgbClr val="20D160"/>
                </a:solidFill>
                <a:latin typeface="EdShed"/>
              </a:rPr>
              <a:t>^ High Frequency Word</a:t>
            </a:r>
            <a:endParaRPr lang="en-US" sz="1050" dirty="0">
              <a:solidFill>
                <a:srgbClr val="20D160"/>
              </a:solidFill>
              <a:latin typeface="EdShed" pitchFamily="2" charset="77"/>
            </a:endParaRPr>
          </a:p>
          <a:p>
            <a:pPr algn="r"/>
            <a:r>
              <a:rPr lang="en-GB" sz="1050" dirty="0">
                <a:solidFill>
                  <a:srgbClr val="20D160"/>
                </a:solidFill>
                <a:latin typeface="EdShed"/>
              </a:rPr>
              <a:t>* Common Exception Word  </a:t>
            </a: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01750-7EFF-89CB-0457-9D9CB6CE6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the correct word to complete the sentences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hen write three sentences of your own.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1B8B-A057-102C-7261-8D2732B1C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B401266A-1FA5-275D-94B1-55FF3D989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97090"/>
              </p:ext>
            </p:extLst>
          </p:nvPr>
        </p:nvGraphicFramePr>
        <p:xfrm>
          <a:off x="1884567" y="1776350"/>
          <a:ext cx="9930297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3700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253700">
                  <a:extLst>
                    <a:ext uri="{9D8B030D-6E8A-4147-A177-3AD203B41FA5}">
                      <a16:colId xmlns:a16="http://schemas.microsoft.com/office/drawing/2014/main" val="1505303052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My dog had a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in his foot.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We saw them over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B36487-B76E-E187-DCCC-A2F52FFDC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47166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thorn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77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27">
            <a:extLst>
              <a:ext uri="{FF2B5EF4-FFF2-40B4-BE49-F238E27FC236}">
                <a16:creationId xmlns:a16="http://schemas.microsoft.com/office/drawing/2014/main" id="{400B948E-D791-66DB-4FDD-073CBE63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95386"/>
              </p:ext>
            </p:extLst>
          </p:nvPr>
        </p:nvGraphicFramePr>
        <p:xfrm>
          <a:off x="1884567" y="1776350"/>
          <a:ext cx="9930297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3700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253700">
                  <a:extLst>
                    <a:ext uri="{9D8B030D-6E8A-4147-A177-3AD203B41FA5}">
                      <a16:colId xmlns:a16="http://schemas.microsoft.com/office/drawing/2014/main" val="1505303052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My dog had a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in his foot.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We saw them over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 gridSpan="2"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06974-82C3-6F4F-9C71-ED10DB34A3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886C6F-BCB2-98CB-94C3-3E4ABA46B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B597F-79E9-6E26-99C8-C0B5881F8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E6988-C562-68A6-503A-DF261F6FAA0F}"/>
              </a:ext>
            </a:extLst>
          </p:cNvPr>
          <p:cNvSpPr txBox="1"/>
          <p:nvPr/>
        </p:nvSpPr>
        <p:spPr>
          <a:xfrm>
            <a:off x="4448050" y="4281494"/>
            <a:ext cx="237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I got into </a:t>
            </a:r>
            <a:r>
              <a:rPr lang="en-US" sz="2400" dirty="0">
                <a:latin typeface="EdShed" pitchFamily="2" charset="0"/>
              </a:rPr>
              <a:t>the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car.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4086D-ED9B-C2BF-BA95-77D3976F57FA}"/>
              </a:ext>
            </a:extLst>
          </p:cNvPr>
          <p:cNvSpPr txBox="1"/>
          <p:nvPr/>
        </p:nvSpPr>
        <p:spPr>
          <a:xfrm>
            <a:off x="4448050" y="5110420"/>
            <a:ext cx="399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I </a:t>
            </a:r>
            <a:r>
              <a:rPr lang="en-US" sz="2400" dirty="0">
                <a:latin typeface="EdShed" pitchFamily="2" charset="0"/>
                <a:cs typeface="Arial" panose="020B0604020202020204" pitchFamily="34" charset="0"/>
              </a:rPr>
              <a:t>think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I will play </a:t>
            </a:r>
            <a:r>
              <a:rPr lang="en-US" sz="2400" dirty="0">
                <a:latin typeface="EdShed" pitchFamily="2" charset="0"/>
                <a:cs typeface="Arial" panose="020B0604020202020204" pitchFamily="34" charset="0"/>
              </a:rPr>
              <a:t>with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my doll.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DAD2B-3503-65AF-4097-D411E105732F}"/>
              </a:ext>
            </a:extLst>
          </p:cNvPr>
          <p:cNvSpPr txBox="1"/>
          <p:nvPr/>
        </p:nvSpPr>
        <p:spPr>
          <a:xfrm>
            <a:off x="4448050" y="5932068"/>
            <a:ext cx="47067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Can you pass me </a:t>
            </a:r>
            <a:r>
              <a:rPr lang="en-US" sz="2400" dirty="0">
                <a:solidFill>
                  <a:schemeClr val="tx1"/>
                </a:solidFill>
                <a:latin typeface="EdShed" pitchFamily="2" charset="0"/>
              </a:rPr>
              <a:t>that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EdShed" pitchFamily="2" charset="0"/>
              </a:rPr>
              <a:t>thing, 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please?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A7E53EF-AA91-7E89-862C-C9572F5AF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60821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thorn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721F79E-BBC7-BB86-79A2-F01C63ECA6ED}"/>
              </a:ext>
            </a:extLst>
          </p:cNvPr>
          <p:cNvSpPr txBox="1"/>
          <p:nvPr/>
        </p:nvSpPr>
        <p:spPr>
          <a:xfrm>
            <a:off x="7255185" y="338859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there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0A6901-7BA0-0213-61BE-BB23F9DFFB56}"/>
              </a:ext>
            </a:extLst>
          </p:cNvPr>
          <p:cNvSpPr txBox="1"/>
          <p:nvPr/>
        </p:nvSpPr>
        <p:spPr>
          <a:xfrm>
            <a:off x="2473081" y="343507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there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565DE8-3215-FDEC-1F35-A342A1D6D53D}"/>
              </a:ext>
            </a:extLst>
          </p:cNvPr>
          <p:cNvSpPr txBox="1"/>
          <p:nvPr/>
        </p:nvSpPr>
        <p:spPr>
          <a:xfrm>
            <a:off x="2473081" y="2610702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thorn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8797E-0EC1-DBF9-4E66-48F491DDC5A3}"/>
              </a:ext>
            </a:extLst>
          </p:cNvPr>
          <p:cNvSpPr txBox="1"/>
          <p:nvPr/>
        </p:nvSpPr>
        <p:spPr>
          <a:xfrm>
            <a:off x="2473081" y="4250754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51DF3-4FC9-FF8B-AA69-DE48BE503AFD}"/>
              </a:ext>
            </a:extLst>
          </p:cNvPr>
          <p:cNvSpPr txBox="1"/>
          <p:nvPr/>
        </p:nvSpPr>
        <p:spPr>
          <a:xfrm>
            <a:off x="1820408" y="508018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think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F11198-829F-A3E6-8D01-AAC289B93E68}"/>
              </a:ext>
            </a:extLst>
          </p:cNvPr>
          <p:cNvSpPr txBox="1"/>
          <p:nvPr/>
        </p:nvSpPr>
        <p:spPr>
          <a:xfrm>
            <a:off x="6707169" y="2564277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thorn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7DDA06-B46A-87BD-0870-B60A48921090}"/>
              </a:ext>
            </a:extLst>
          </p:cNvPr>
          <p:cNvSpPr txBox="1"/>
          <p:nvPr/>
        </p:nvSpPr>
        <p:spPr>
          <a:xfrm>
            <a:off x="1820408" y="592044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that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F55F58-91C6-DFAC-A80D-36A5E86E2C2A}"/>
              </a:ext>
            </a:extLst>
          </p:cNvPr>
          <p:cNvSpPr txBox="1"/>
          <p:nvPr/>
        </p:nvSpPr>
        <p:spPr>
          <a:xfrm>
            <a:off x="3093154" y="508018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with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65BCB-8C0F-2FDD-DB1C-14F61DDDDF3F}"/>
              </a:ext>
            </a:extLst>
          </p:cNvPr>
          <p:cNvSpPr txBox="1"/>
          <p:nvPr/>
        </p:nvSpPr>
        <p:spPr>
          <a:xfrm>
            <a:off x="3093154" y="592044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thing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3" grpId="0"/>
      <p:bldP spid="34" grpId="0"/>
      <p:bldP spid="35" grpId="0"/>
      <p:bldP spid="36" grpId="0"/>
      <p:bldP spid="37" grpId="0"/>
      <p:bldP spid="39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70FEC0-0732-8D41-8483-4B42E87B8FD6}"/>
              </a:ext>
            </a:extLst>
          </p:cNvPr>
          <p:cNvSpPr txBox="1"/>
          <p:nvPr/>
        </p:nvSpPr>
        <p:spPr>
          <a:xfrm>
            <a:off x="5508577" y="5588754"/>
            <a:ext cx="1148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that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968F23-4DAA-658F-1D28-5FE07DFF60B0}"/>
              </a:ext>
            </a:extLst>
          </p:cNvPr>
          <p:cNvSpPr txBox="1">
            <a:spLocks/>
          </p:cNvSpPr>
          <p:nvPr/>
        </p:nvSpPr>
        <p:spPr>
          <a:xfrm>
            <a:off x="1399534" y="1983544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asked you not to do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anymore.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21F81-FCA0-1AD8-66AC-14ECB5BC1AFE}"/>
              </a:ext>
            </a:extLst>
          </p:cNvPr>
          <p:cNvSpPr txBox="1"/>
          <p:nvPr/>
        </p:nvSpPr>
        <p:spPr>
          <a:xfrm>
            <a:off x="6481722" y="1902415"/>
            <a:ext cx="8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that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063F7F-B43F-2762-08D2-C0E90048E9A9}"/>
              </a:ext>
            </a:extLst>
          </p:cNvPr>
          <p:cNvGrpSpPr/>
          <p:nvPr/>
        </p:nvGrpSpPr>
        <p:grpSpPr>
          <a:xfrm>
            <a:off x="5654349" y="6235019"/>
            <a:ext cx="867279" cy="104070"/>
            <a:chOff x="5647358" y="6112362"/>
            <a:chExt cx="867279" cy="1040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6270CA-0013-F9C7-4626-1F7FBFD6839C}"/>
                </a:ext>
              </a:extLst>
            </p:cNvPr>
            <p:cNvGrpSpPr/>
            <p:nvPr/>
          </p:nvGrpSpPr>
          <p:grpSpPr>
            <a:xfrm>
              <a:off x="6162843" y="6112362"/>
              <a:ext cx="351794" cy="104070"/>
              <a:chOff x="5244831" y="2947130"/>
              <a:chExt cx="169496" cy="52035"/>
            </a:xfrm>
            <a:solidFill>
              <a:srgbClr val="3372DC"/>
            </a:solidFill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FA649C6-C98B-A10C-4CFA-0BA14E005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44831" y="2947130"/>
                <a:ext cx="52035" cy="520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76C6FAF-4BF9-19C3-B6B9-721A320969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2292" y="2947130"/>
                <a:ext cx="52035" cy="520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743A7C-6DAF-7FF6-927C-C68D111F8B54}"/>
                </a:ext>
              </a:extLst>
            </p:cNvPr>
            <p:cNvSpPr/>
            <p:nvPr/>
          </p:nvSpPr>
          <p:spPr>
            <a:xfrm>
              <a:off x="5647358" y="6128397"/>
              <a:ext cx="396000" cy="72000"/>
            </a:xfrm>
            <a:prstGeom prst="rect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81299A-9832-5DD0-CEE5-45691235A04F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FEDA2B7D-956B-E568-1FC5-4E8D30A2BB27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E3D4AF1-86C0-2B3D-849D-DD830B81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3A31C-90F0-9CEC-CEC2-9FF5E1BA6336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  <p:pic>
        <p:nvPicPr>
          <p:cNvPr id="13" name="Picture 12" descr="A cartoon of a person with his arms crossed&#10;&#10;AI-generated content may be incorrect.">
            <a:extLst>
              <a:ext uri="{FF2B5EF4-FFF2-40B4-BE49-F238E27FC236}">
                <a16:creationId xmlns:a16="http://schemas.microsoft.com/office/drawing/2014/main" id="{D7F82073-C655-846F-4AAC-D81FF4C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67" y="2552627"/>
            <a:ext cx="2551466" cy="36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A7E9F-6B47-0565-3E19-E4BCE2675C6E}"/>
              </a:ext>
            </a:extLst>
          </p:cNvPr>
          <p:cNvSpPr txBox="1"/>
          <p:nvPr/>
        </p:nvSpPr>
        <p:spPr>
          <a:xfrm>
            <a:off x="5489998" y="5623534"/>
            <a:ext cx="1211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with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4C23BA-514E-7B4F-53BC-0D9433B5681A}"/>
              </a:ext>
            </a:extLst>
          </p:cNvPr>
          <p:cNvSpPr txBox="1">
            <a:spLocks/>
          </p:cNvSpPr>
          <p:nvPr/>
        </p:nvSpPr>
        <p:spPr>
          <a:xfrm>
            <a:off x="1110274" y="2010876"/>
            <a:ext cx="9971447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EdShed" pitchFamily="2" charset="0"/>
              </a:rPr>
              <a:t>I asked him to go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EdShed" pitchFamily="2" charset="0"/>
              </a:rPr>
              <a:t>me to the shop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FE5CE1-8547-2F6A-5CC6-131B66FD8DBB}"/>
              </a:ext>
            </a:extLst>
          </p:cNvPr>
          <p:cNvSpPr txBox="1"/>
          <p:nvPr/>
        </p:nvSpPr>
        <p:spPr>
          <a:xfrm>
            <a:off x="5607482" y="1941674"/>
            <a:ext cx="120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with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DE5EA-E1F4-203D-68C3-09ACB88609E3}"/>
              </a:ext>
            </a:extLst>
          </p:cNvPr>
          <p:cNvGrpSpPr/>
          <p:nvPr/>
        </p:nvGrpSpPr>
        <p:grpSpPr>
          <a:xfrm>
            <a:off x="5745180" y="6252048"/>
            <a:ext cx="821481" cy="108000"/>
            <a:chOff x="5940992" y="6128964"/>
            <a:chExt cx="821481" cy="10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94CF14-3805-6AB1-C577-A3093E0D3F7E}"/>
                </a:ext>
              </a:extLst>
            </p:cNvPr>
            <p:cNvGrpSpPr/>
            <p:nvPr/>
          </p:nvGrpSpPr>
          <p:grpSpPr>
            <a:xfrm>
              <a:off x="5940992" y="6130929"/>
              <a:ext cx="821481" cy="104070"/>
              <a:chOff x="5470852" y="2961038"/>
              <a:chExt cx="395792" cy="52035"/>
            </a:xfrm>
            <a:solidFill>
              <a:srgbClr val="3372DC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CBC86-F3F9-6B04-BE27-218A8DB24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0852" y="2961038"/>
                <a:ext cx="52035" cy="520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7D12BB-AAAD-E2D5-86C6-D2FE4A336D38}"/>
                  </a:ext>
                </a:extLst>
              </p:cNvPr>
              <p:cNvSpPr/>
              <p:nvPr/>
            </p:nvSpPr>
            <p:spPr>
              <a:xfrm>
                <a:off x="5686242" y="2969056"/>
                <a:ext cx="180402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07322C-5147-88C4-C233-E181281C1CF2}"/>
                </a:ext>
              </a:extLst>
            </p:cNvPr>
            <p:cNvSpPr>
              <a:spLocks/>
            </p:cNvSpPr>
            <p:nvPr/>
          </p:nvSpPr>
          <p:spPr>
            <a:xfrm>
              <a:off x="6226349" y="6128964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000530-C4C9-FD68-C04F-3BD45B8B1C65}"/>
              </a:ext>
            </a:extLst>
          </p:cNvPr>
          <p:cNvGrpSpPr/>
          <p:nvPr/>
        </p:nvGrpSpPr>
        <p:grpSpPr>
          <a:xfrm>
            <a:off x="4202079" y="2752768"/>
            <a:ext cx="3240261" cy="2996001"/>
            <a:chOff x="3681123" y="2740939"/>
            <a:chExt cx="3240261" cy="2996001"/>
          </a:xfrm>
        </p:grpSpPr>
        <p:pic>
          <p:nvPicPr>
            <p:cNvPr id="21" name="Picture 20" descr="A cartoon of a store&#10;&#10;AI-generated content may be incorrect.">
              <a:extLst>
                <a:ext uri="{FF2B5EF4-FFF2-40B4-BE49-F238E27FC236}">
                  <a16:creationId xmlns:a16="http://schemas.microsoft.com/office/drawing/2014/main" id="{CAE6BC6F-095C-20CB-560D-56EA91CB3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068" y="2740939"/>
              <a:ext cx="2707316" cy="2582555"/>
            </a:xfrm>
            <a:prstGeom prst="rect">
              <a:avLst/>
            </a:prstGeom>
          </p:spPr>
        </p:pic>
        <p:pic>
          <p:nvPicPr>
            <p:cNvPr id="23" name="Picture 22" descr="Cartoon of a child walking&#10;&#10;AI-generated content may be incorrect.">
              <a:extLst>
                <a:ext uri="{FF2B5EF4-FFF2-40B4-BE49-F238E27FC236}">
                  <a16:creationId xmlns:a16="http://schemas.microsoft.com/office/drawing/2014/main" id="{C8D73933-EFCA-0193-98E5-7823B4D2E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4852"/>
            <a:stretch/>
          </p:blipFill>
          <p:spPr>
            <a:xfrm>
              <a:off x="3681123" y="3958522"/>
              <a:ext cx="1332120" cy="177841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F54CBE-4E4A-71F7-622E-FFDF42B22717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804CD6EA-AD83-2ECD-9579-EB6ABCF9A200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842DB9F6-85C3-C2F9-D744-5AA3AB4F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024012-154C-3FF1-A1E0-A945247F0E11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452949" y="5632710"/>
            <a:ext cx="1402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there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2002778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can see them over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6795792" y="1948463"/>
            <a:ext cx="138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there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7703CD-8C74-A2F5-70E2-ECC52CDC35E4}"/>
              </a:ext>
            </a:extLst>
          </p:cNvPr>
          <p:cNvGrpSpPr/>
          <p:nvPr/>
        </p:nvGrpSpPr>
        <p:grpSpPr>
          <a:xfrm>
            <a:off x="4457368" y="2758903"/>
            <a:ext cx="3212712" cy="2643671"/>
            <a:chOff x="4455084" y="2768883"/>
            <a:chExt cx="3212712" cy="2643671"/>
          </a:xfrm>
        </p:grpSpPr>
        <p:pic>
          <p:nvPicPr>
            <p:cNvPr id="7" name="Picture 6" descr="A bench and trees on a hill&#10;&#10;Description automatically generated">
              <a:extLst>
                <a:ext uri="{FF2B5EF4-FFF2-40B4-BE49-F238E27FC236}">
                  <a16:creationId xmlns:a16="http://schemas.microsoft.com/office/drawing/2014/main" id="{FABE18F0-D367-6099-0F73-4197564A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5084" y="2768883"/>
              <a:ext cx="3212712" cy="2643671"/>
            </a:xfrm>
            <a:prstGeom prst="rect">
              <a:avLst/>
            </a:prstGeom>
          </p:spPr>
        </p:pic>
        <p:pic>
          <p:nvPicPr>
            <p:cNvPr id="19" name="Picture 18" descr="A cartoon of two boys shaking hands&#10;&#10;Description automatically generated">
              <a:extLst>
                <a:ext uri="{FF2B5EF4-FFF2-40B4-BE49-F238E27FC236}">
                  <a16:creationId xmlns:a16="http://schemas.microsoft.com/office/drawing/2014/main" id="{96410334-1631-E1D2-033A-4884B003E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9513" y="3614039"/>
              <a:ext cx="770367" cy="910738"/>
            </a:xfrm>
            <a:prstGeom prst="rect">
              <a:avLst/>
            </a:prstGeom>
          </p:spPr>
        </p:pic>
        <p:pic>
          <p:nvPicPr>
            <p:cNvPr id="21" name="Picture 20" descr="A cartoon of a child&#10;&#10;Description automatically generated">
              <a:extLst>
                <a:ext uri="{FF2B5EF4-FFF2-40B4-BE49-F238E27FC236}">
                  <a16:creationId xmlns:a16="http://schemas.microsoft.com/office/drawing/2014/main" id="{8290988C-A5F5-B861-1358-75A90BF0E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897"/>
            <a:stretch/>
          </p:blipFill>
          <p:spPr>
            <a:xfrm>
              <a:off x="4730390" y="4655161"/>
              <a:ext cx="338919" cy="745225"/>
            </a:xfrm>
            <a:prstGeom prst="rect">
              <a:avLst/>
            </a:prstGeom>
          </p:spPr>
        </p:pic>
        <p:pic>
          <p:nvPicPr>
            <p:cNvPr id="9" name="Picture 8" descr="Cartoon character walking with arms out&#10;&#10;Description automatically generated">
              <a:extLst>
                <a:ext uri="{FF2B5EF4-FFF2-40B4-BE49-F238E27FC236}">
                  <a16:creationId xmlns:a16="http://schemas.microsoft.com/office/drawing/2014/main" id="{4B4B9418-09C5-62F0-EC39-926824BA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0470" y="4640563"/>
              <a:ext cx="468000" cy="7225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FECCC5-29DA-6D74-0A8F-4D6691C0D65B}"/>
              </a:ext>
            </a:extLst>
          </p:cNvPr>
          <p:cNvGrpSpPr/>
          <p:nvPr/>
        </p:nvGrpSpPr>
        <p:grpSpPr>
          <a:xfrm>
            <a:off x="5597490" y="6254343"/>
            <a:ext cx="1117198" cy="72000"/>
            <a:chOff x="5592752" y="6189054"/>
            <a:chExt cx="1117198" cy="72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93736D-8CDB-3359-6B00-203E9E601A49}"/>
                </a:ext>
              </a:extLst>
            </p:cNvPr>
            <p:cNvSpPr/>
            <p:nvPr/>
          </p:nvSpPr>
          <p:spPr>
            <a:xfrm>
              <a:off x="5592752" y="6189054"/>
              <a:ext cx="39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BBAB98-3098-DC2D-A437-06DC79724308}"/>
                </a:ext>
              </a:extLst>
            </p:cNvPr>
            <p:cNvSpPr/>
            <p:nvPr/>
          </p:nvSpPr>
          <p:spPr>
            <a:xfrm>
              <a:off x="6061950" y="6189054"/>
              <a:ext cx="648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697E17-271D-8F9A-FC98-9E0B046EC05F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654707B9-07E9-39B2-2FF4-B5178AF28221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940C6205-F48D-4E99-0A03-6EA5C974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2BCF75-48AE-1AE9-DEE4-7C3E3FC0D3E3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4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375512" y="5442703"/>
            <a:ext cx="144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thorn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2113624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got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stuck in my hand.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4714303" y="2043502"/>
            <a:ext cx="12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thorn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241836-3C18-DADC-5B98-BECDAABD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7056">
            <a:off x="4414511" y="2733175"/>
            <a:ext cx="3771115" cy="32452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6166A88-AB27-53F1-01BC-5679CE4251D2}"/>
              </a:ext>
            </a:extLst>
          </p:cNvPr>
          <p:cNvGrpSpPr/>
          <p:nvPr/>
        </p:nvGrpSpPr>
        <p:grpSpPr>
          <a:xfrm>
            <a:off x="5519426" y="6068717"/>
            <a:ext cx="1096272" cy="99292"/>
            <a:chOff x="5586926" y="6184398"/>
            <a:chExt cx="1096272" cy="992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FD473E-90C6-2BBE-9D25-22B1DBC65A45}"/>
                </a:ext>
              </a:extLst>
            </p:cNvPr>
            <p:cNvGrpSpPr/>
            <p:nvPr/>
          </p:nvGrpSpPr>
          <p:grpSpPr>
            <a:xfrm>
              <a:off x="5586926" y="6184398"/>
              <a:ext cx="1096272" cy="99292"/>
              <a:chOff x="5873170" y="2944802"/>
              <a:chExt cx="528185" cy="49646"/>
            </a:xfrm>
            <a:solidFill>
              <a:srgbClr val="3372DC"/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F9A839-21A2-BCB7-8116-D34D599FE6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1709" y="2944802"/>
                <a:ext cx="49646" cy="496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93736D-8CDB-3359-6B00-203E9E601A49}"/>
                  </a:ext>
                </a:extLst>
              </p:cNvPr>
              <p:cNvSpPr/>
              <p:nvPr/>
            </p:nvSpPr>
            <p:spPr>
              <a:xfrm>
                <a:off x="5873170" y="2949374"/>
                <a:ext cx="190794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8AF26A-B90E-3011-57A5-CFF9C153D037}"/>
                </a:ext>
              </a:extLst>
            </p:cNvPr>
            <p:cNvSpPr/>
            <p:nvPr/>
          </p:nvSpPr>
          <p:spPr>
            <a:xfrm>
              <a:off x="6052994" y="6193542"/>
              <a:ext cx="39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5067F3-7585-4C50-953C-13CEC1836B02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37F3C9BE-3708-BAB7-0897-8D122D712DA9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C86938E6-3783-6766-274B-886282F5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A4F956-EC0C-1D16-2CF5-9C4F4756E4EB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8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626510" y="5640585"/>
            <a:ext cx="938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4" y="2042316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There is a dog in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pond.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6420543" y="1962812"/>
            <a:ext cx="83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the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FD473E-90C6-2BBE-9D25-22B1DBC65A45}"/>
              </a:ext>
            </a:extLst>
          </p:cNvPr>
          <p:cNvGrpSpPr/>
          <p:nvPr/>
        </p:nvGrpSpPr>
        <p:grpSpPr>
          <a:xfrm>
            <a:off x="5768000" y="6260754"/>
            <a:ext cx="608874" cy="87512"/>
            <a:chOff x="5863042" y="2944164"/>
            <a:chExt cx="293357" cy="43756"/>
          </a:xfrm>
          <a:solidFill>
            <a:srgbClr val="3372DC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BF4ECB-5B0B-ADA5-5A7C-8B57F196E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2645" y="2944164"/>
              <a:ext cx="43754" cy="437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93736D-8CDB-3359-6B00-203E9E601A49}"/>
                </a:ext>
              </a:extLst>
            </p:cNvPr>
            <p:cNvSpPr/>
            <p:nvPr/>
          </p:nvSpPr>
          <p:spPr>
            <a:xfrm>
              <a:off x="5863042" y="2947130"/>
              <a:ext cx="19079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pic>
        <p:nvPicPr>
          <p:cNvPr id="12" name="Picture 11" descr="A cartoon dog in a pond&#10;&#10;Description automatically generated">
            <a:extLst>
              <a:ext uri="{FF2B5EF4-FFF2-40B4-BE49-F238E27FC236}">
                <a16:creationId xmlns:a16="http://schemas.microsoft.com/office/drawing/2014/main" id="{8D2BD60D-CC6D-B12B-87EF-EBE690E5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3" y="2658313"/>
            <a:ext cx="4381867" cy="28114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0DA24A-68F9-2F8D-ECA1-285D4E1BAFA4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34892B1A-30FB-4D7C-3BDA-464B7AD5F074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FC370EDA-DD47-BE22-7691-66387E2F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248799-ACC0-0F2A-3388-07410335754F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2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439408" y="5610227"/>
            <a:ext cx="1338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think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2023856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five add five equals 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4054819" y="1947379"/>
            <a:ext cx="10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think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pic>
        <p:nvPicPr>
          <p:cNvPr id="10" name="Picture 9" descr="A cartoon of a child thinking&#10;&#10;Description automatically generated">
            <a:extLst>
              <a:ext uri="{FF2B5EF4-FFF2-40B4-BE49-F238E27FC236}">
                <a16:creationId xmlns:a16="http://schemas.microsoft.com/office/drawing/2014/main" id="{69EDFA28-38FA-38EA-4D01-F019C349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58" y="2736450"/>
            <a:ext cx="2853044" cy="26052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DF8AA-7FD7-B9CC-9FE6-52BEEAF691BA}"/>
              </a:ext>
            </a:extLst>
          </p:cNvPr>
          <p:cNvGrpSpPr/>
          <p:nvPr/>
        </p:nvGrpSpPr>
        <p:grpSpPr>
          <a:xfrm>
            <a:off x="5575070" y="6232596"/>
            <a:ext cx="1024880" cy="91201"/>
            <a:chOff x="5558314" y="6189054"/>
            <a:chExt cx="809107" cy="72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BD4B0BF-8EDE-F868-E199-6E3F75CECFB7}"/>
                </a:ext>
              </a:extLst>
            </p:cNvPr>
            <p:cNvGrpSpPr/>
            <p:nvPr/>
          </p:nvGrpSpPr>
          <p:grpSpPr>
            <a:xfrm>
              <a:off x="5558314" y="6189054"/>
              <a:ext cx="593625" cy="72000"/>
              <a:chOff x="5859380" y="2947130"/>
              <a:chExt cx="286009" cy="36000"/>
            </a:xfrm>
            <a:solidFill>
              <a:srgbClr val="3372DC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8EDCD23-D9A5-F2D1-CEF0-2E076A69F6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3017" y="2947130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D038B2-7861-36DA-D98A-A8B7167D3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9389" y="2947130"/>
                <a:ext cx="36000" cy="36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49481A-2E3E-4E22-073E-8E2A2C8A2503}"/>
                  </a:ext>
                </a:extLst>
              </p:cNvPr>
              <p:cNvSpPr/>
              <p:nvPr/>
            </p:nvSpPr>
            <p:spPr>
              <a:xfrm>
                <a:off x="5859380" y="2947130"/>
                <a:ext cx="16082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63F790-BD1E-E0AA-C127-CAD79CE1C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701" y="6189054"/>
              <a:ext cx="74720" cy="72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9ADC52-CBCD-1170-DC38-BFA317AD28D3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CBFF5C44-7015-5B11-D489-C27393ACDCA5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3F8B975E-0E2A-0184-DD1E-FF93C20E7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30450B-F9A0-5212-34E3-32896EA4B2CD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5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336014" y="5622439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thank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2000548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bought a gift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our vet for looking after the cat.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4411010" y="1937760"/>
            <a:ext cx="13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thank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DF8AA-7FD7-B9CC-9FE6-52BEEAF691BA}"/>
              </a:ext>
            </a:extLst>
          </p:cNvPr>
          <p:cNvGrpSpPr/>
          <p:nvPr/>
        </p:nvGrpSpPr>
        <p:grpSpPr>
          <a:xfrm>
            <a:off x="5472402" y="6238764"/>
            <a:ext cx="1204339" cy="97669"/>
            <a:chOff x="5558034" y="6189054"/>
            <a:chExt cx="917659" cy="744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BD4B0BF-8EDE-F868-E199-6E3F75CECFB7}"/>
                </a:ext>
              </a:extLst>
            </p:cNvPr>
            <p:cNvGrpSpPr/>
            <p:nvPr/>
          </p:nvGrpSpPr>
          <p:grpSpPr>
            <a:xfrm>
              <a:off x="5558034" y="6189054"/>
              <a:ext cx="704675" cy="74420"/>
              <a:chOff x="5859228" y="2947130"/>
              <a:chExt cx="339512" cy="37210"/>
            </a:xfrm>
            <a:solidFill>
              <a:srgbClr val="3372DC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8EDCD23-D9A5-F2D1-CEF0-2E076A69F6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2164" y="2948340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D038B2-7861-36DA-D98A-A8B7167D3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2740" y="2948340"/>
                <a:ext cx="36000" cy="36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49481A-2E3E-4E22-073E-8E2A2C8A2503}"/>
                  </a:ext>
                </a:extLst>
              </p:cNvPr>
              <p:cNvSpPr/>
              <p:nvPr/>
            </p:nvSpPr>
            <p:spPr>
              <a:xfrm>
                <a:off x="5859228" y="2947130"/>
                <a:ext cx="15147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63F790-BD1E-E0AA-C127-CAD79CE1C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973" y="6191474"/>
              <a:ext cx="74720" cy="72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77139A5-018B-1E20-52BE-3A49651B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3"/>
          <a:stretch/>
        </p:blipFill>
        <p:spPr>
          <a:xfrm>
            <a:off x="4270733" y="2655963"/>
            <a:ext cx="3639366" cy="28170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1C65CB-D1BD-425B-57E2-4DD8D4443B13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2F096410-64C5-E53F-A3D1-48DE50ECBD00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15A64FC-D64F-7F5F-7771-1A6076D41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B59B63-F6EA-6B9D-45B9-006E7EEEE9BC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4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556555" y="5520641"/>
            <a:ext cx="1078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thin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1997543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It is dangerous to walk 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7030667" y="1933185"/>
            <a:ext cx="124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thin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4B0BF-8EDE-F868-E199-6E3F75CECFB7}"/>
              </a:ext>
            </a:extLst>
          </p:cNvPr>
          <p:cNvGrpSpPr/>
          <p:nvPr/>
        </p:nvGrpSpPr>
        <p:grpSpPr>
          <a:xfrm>
            <a:off x="5686296" y="6137333"/>
            <a:ext cx="748227" cy="78451"/>
            <a:chOff x="5863042" y="2947644"/>
            <a:chExt cx="330852" cy="36000"/>
          </a:xfrm>
          <a:solidFill>
            <a:srgbClr val="3372DC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EDCD23-D9A5-F2D1-CEF0-2E076A69F6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2394" y="2947644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D038B2-7861-36DA-D98A-A8B7167D3B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7894" y="2947644"/>
              <a:ext cx="36000" cy="36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49481A-2E3E-4E22-073E-8E2A2C8A2503}"/>
                </a:ext>
              </a:extLst>
            </p:cNvPr>
            <p:cNvSpPr/>
            <p:nvPr/>
          </p:nvSpPr>
          <p:spPr>
            <a:xfrm>
              <a:off x="5863042" y="2947644"/>
              <a:ext cx="19079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F8728B-2F4D-63E9-CAA3-8592D964DCCA}"/>
              </a:ext>
            </a:extLst>
          </p:cNvPr>
          <p:cNvGrpSpPr/>
          <p:nvPr/>
        </p:nvGrpSpPr>
        <p:grpSpPr>
          <a:xfrm>
            <a:off x="4109959" y="2389377"/>
            <a:ext cx="3949702" cy="2946121"/>
            <a:chOff x="4019549" y="2444205"/>
            <a:chExt cx="3949702" cy="29461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2B5967-AC2D-AC8D-43C8-A86C94C7B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9549" y="4118563"/>
              <a:ext cx="3949702" cy="1271763"/>
            </a:xfrm>
            <a:prstGeom prst="rect">
              <a:avLst/>
            </a:prstGeom>
          </p:spPr>
        </p:pic>
        <p:pic>
          <p:nvPicPr>
            <p:cNvPr id="20" name="Picture 19" descr="Cartoon of a child walking with a stick&#10;&#10;AI-generated content may be incorrect.">
              <a:extLst>
                <a:ext uri="{FF2B5EF4-FFF2-40B4-BE49-F238E27FC236}">
                  <a16:creationId xmlns:a16="http://schemas.microsoft.com/office/drawing/2014/main" id="{ECFE6EDA-4C9F-0D63-BA23-B5E98F6B4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0947" y="2444205"/>
              <a:ext cx="1845579" cy="239770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C87636-FA13-F72C-E2B3-0A2E84A29C2C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B4A49C65-4EE7-28A5-6C1A-BB8676CA0C27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5692033B-A773-5F1D-CCA8-EC5910FF5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4C3F49-D18F-AD8B-6D40-E0D9174B2CAA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0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their final digraph?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puff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fluff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pull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full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grass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kiss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buzz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fizz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clock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EdShed" pitchFamily="2" charset="0"/>
              </a:rPr>
              <a:t>back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E4F8FC-4514-64F0-D875-1B419F1FBB02}"/>
              </a:ext>
            </a:extLst>
          </p:cNvPr>
          <p:cNvGrpSpPr/>
          <p:nvPr/>
        </p:nvGrpSpPr>
        <p:grpSpPr>
          <a:xfrm>
            <a:off x="598619" y="3571219"/>
            <a:ext cx="2049562" cy="2816104"/>
            <a:chOff x="598619" y="3571219"/>
            <a:chExt cx="2049562" cy="28161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01CAB5-2117-31E9-3570-32CB6461F188}"/>
                </a:ext>
              </a:extLst>
            </p:cNvPr>
            <p:cNvSpPr/>
            <p:nvPr/>
          </p:nvSpPr>
          <p:spPr>
            <a:xfrm>
              <a:off x="598619" y="3571219"/>
              <a:ext cx="2049562" cy="2016490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13123C-1F2F-D250-BBE1-D7CDD879C850}"/>
                </a:ext>
              </a:extLst>
            </p:cNvPr>
            <p:cNvSpPr/>
            <p:nvPr/>
          </p:nvSpPr>
          <p:spPr>
            <a:xfrm>
              <a:off x="1019499" y="5802548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‘ff’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6A61C-0F7E-49A5-1366-2D57A0A7E5B4}"/>
              </a:ext>
            </a:extLst>
          </p:cNvPr>
          <p:cNvGrpSpPr/>
          <p:nvPr/>
        </p:nvGrpSpPr>
        <p:grpSpPr>
          <a:xfrm>
            <a:off x="2825107" y="3578849"/>
            <a:ext cx="2049562" cy="2808474"/>
            <a:chOff x="2825107" y="3578849"/>
            <a:chExt cx="2049562" cy="28084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5D9CFD-4B38-3A34-1070-A39A5AEC396B}"/>
                </a:ext>
              </a:extLst>
            </p:cNvPr>
            <p:cNvSpPr/>
            <p:nvPr/>
          </p:nvSpPr>
          <p:spPr>
            <a:xfrm>
              <a:off x="2825107" y="3578849"/>
              <a:ext cx="2049562" cy="2016490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03988E-E8ED-926C-C5B4-EE8145151B46}"/>
                </a:ext>
              </a:extLst>
            </p:cNvPr>
            <p:cNvSpPr/>
            <p:nvPr/>
          </p:nvSpPr>
          <p:spPr>
            <a:xfrm>
              <a:off x="3245987" y="5802548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‘ll’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951E04-278F-AC4A-F4B7-9BB98EF1DA3D}"/>
              </a:ext>
            </a:extLst>
          </p:cNvPr>
          <p:cNvGrpSpPr/>
          <p:nvPr/>
        </p:nvGrpSpPr>
        <p:grpSpPr>
          <a:xfrm>
            <a:off x="5051595" y="3578849"/>
            <a:ext cx="2049562" cy="2808474"/>
            <a:chOff x="5051595" y="3578849"/>
            <a:chExt cx="2049562" cy="28084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2CB4D8-3269-CADF-DE80-8FFBA867407F}"/>
                </a:ext>
              </a:extLst>
            </p:cNvPr>
            <p:cNvSpPr/>
            <p:nvPr/>
          </p:nvSpPr>
          <p:spPr>
            <a:xfrm>
              <a:off x="5051595" y="3578849"/>
              <a:ext cx="2049562" cy="2016490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C2A6D-98DD-3478-B292-D330867FE958}"/>
                </a:ext>
              </a:extLst>
            </p:cNvPr>
            <p:cNvSpPr/>
            <p:nvPr/>
          </p:nvSpPr>
          <p:spPr>
            <a:xfrm>
              <a:off x="5500059" y="5802548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‘ss’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921C85-EBC2-BD32-CE1F-8F1296CA1FC6}"/>
              </a:ext>
            </a:extLst>
          </p:cNvPr>
          <p:cNvGrpSpPr/>
          <p:nvPr/>
        </p:nvGrpSpPr>
        <p:grpSpPr>
          <a:xfrm>
            <a:off x="7278083" y="3578849"/>
            <a:ext cx="2049562" cy="2808474"/>
            <a:chOff x="7278083" y="3578849"/>
            <a:chExt cx="2049562" cy="28084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7E18DB-8767-F9DD-B966-818C1D9083F2}"/>
                </a:ext>
              </a:extLst>
            </p:cNvPr>
            <p:cNvSpPr/>
            <p:nvPr/>
          </p:nvSpPr>
          <p:spPr>
            <a:xfrm>
              <a:off x="7278083" y="3578849"/>
              <a:ext cx="2049562" cy="2016490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DA4D6C-E9B8-EADD-6374-A874A22A3866}"/>
                </a:ext>
              </a:extLst>
            </p:cNvPr>
            <p:cNvSpPr/>
            <p:nvPr/>
          </p:nvSpPr>
          <p:spPr>
            <a:xfrm>
              <a:off x="7726547" y="5802548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‘</a:t>
              </a:r>
              <a:r>
                <a:rPr lang="en-GB" sz="3200" b="1" dirty="0" err="1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zz</a:t>
              </a:r>
              <a:r>
                <a:rPr lang="en-GB" sz="32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’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DBC712-41E7-10B4-0F18-F88141AD7152}"/>
              </a:ext>
            </a:extLst>
          </p:cNvPr>
          <p:cNvGrpSpPr/>
          <p:nvPr/>
        </p:nvGrpSpPr>
        <p:grpSpPr>
          <a:xfrm>
            <a:off x="9504571" y="3578849"/>
            <a:ext cx="2049562" cy="2808474"/>
            <a:chOff x="9504571" y="3578849"/>
            <a:chExt cx="2049562" cy="280847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164713-2345-6062-8383-BBD5D4D9706C}"/>
                </a:ext>
              </a:extLst>
            </p:cNvPr>
            <p:cNvSpPr/>
            <p:nvPr/>
          </p:nvSpPr>
          <p:spPr>
            <a:xfrm>
              <a:off x="9504571" y="3578849"/>
              <a:ext cx="2049562" cy="2016490"/>
            </a:xfrm>
            <a:prstGeom prst="ellipse">
              <a:avLst/>
            </a:prstGeom>
            <a:noFill/>
            <a:ln w="635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615B42-9BB7-8717-825F-CD1E72A56DF8}"/>
                </a:ext>
              </a:extLst>
            </p:cNvPr>
            <p:cNvSpPr/>
            <p:nvPr/>
          </p:nvSpPr>
          <p:spPr>
            <a:xfrm>
              <a:off x="9982067" y="5802548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DE57"/>
                  </a:solidFill>
                  <a:latin typeface="EdShed" pitchFamily="2" charset="0"/>
                  <a:cs typeface="Rubik" pitchFamily="2" charset="-79"/>
                </a:rPr>
                <a:t>‘ck’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2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453 0.2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539 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586 0.278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562 0.2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593 0.276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2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669 0.271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490254" y="5601830"/>
            <a:ext cx="1211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they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4" y="2003918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are playing in the sand.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3845576" y="1921107"/>
            <a:ext cx="11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They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C7EA6A-6EA0-6F71-6DC4-8E7977E11585}"/>
              </a:ext>
            </a:extLst>
          </p:cNvPr>
          <p:cNvGrpSpPr/>
          <p:nvPr/>
        </p:nvGrpSpPr>
        <p:grpSpPr>
          <a:xfrm>
            <a:off x="4196773" y="2644079"/>
            <a:ext cx="3497361" cy="2818088"/>
            <a:chOff x="3849067" y="2521428"/>
            <a:chExt cx="3923897" cy="3161780"/>
          </a:xfrm>
        </p:grpSpPr>
        <p:pic>
          <p:nvPicPr>
            <p:cNvPr id="12" name="Picture 11" descr="A cartoon of kids playing in a playground&#10;&#10;Description automatically generated">
              <a:extLst>
                <a:ext uri="{FF2B5EF4-FFF2-40B4-BE49-F238E27FC236}">
                  <a16:creationId xmlns:a16="http://schemas.microsoft.com/office/drawing/2014/main" id="{91D04417-61B5-6FE8-DFAE-89E589AE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031" y="2521428"/>
              <a:ext cx="3353933" cy="316178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95F7FFE-6C2C-0A01-64EE-B95157C0626C}"/>
                </a:ext>
              </a:extLst>
            </p:cNvPr>
            <p:cNvCxnSpPr>
              <a:cxnSpLocks/>
            </p:cNvCxnSpPr>
            <p:nvPr/>
          </p:nvCxnSpPr>
          <p:spPr>
            <a:xfrm>
              <a:off x="3849067" y="4797813"/>
              <a:ext cx="756000" cy="0"/>
            </a:xfrm>
            <a:prstGeom prst="straightConnector1">
              <a:avLst/>
            </a:prstGeom>
            <a:ln w="44450" cap="rnd">
              <a:solidFill>
                <a:srgbClr val="7956D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C66BD0-4ACB-8E25-2080-2A8A73D1C5ED}"/>
              </a:ext>
            </a:extLst>
          </p:cNvPr>
          <p:cNvGrpSpPr/>
          <p:nvPr/>
        </p:nvGrpSpPr>
        <p:grpSpPr>
          <a:xfrm>
            <a:off x="5632108" y="6357849"/>
            <a:ext cx="927775" cy="72000"/>
            <a:chOff x="5565940" y="6299271"/>
            <a:chExt cx="927775" cy="7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49481A-2E3E-4E22-073E-8E2A2C8A2503}"/>
                </a:ext>
              </a:extLst>
            </p:cNvPr>
            <p:cNvSpPr/>
            <p:nvPr/>
          </p:nvSpPr>
          <p:spPr>
            <a:xfrm>
              <a:off x="5565940" y="6299271"/>
              <a:ext cx="396003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361888-A12E-E386-204B-C94694A2DECE}"/>
                </a:ext>
              </a:extLst>
            </p:cNvPr>
            <p:cNvSpPr/>
            <p:nvPr/>
          </p:nvSpPr>
          <p:spPr>
            <a:xfrm>
              <a:off x="6032057" y="6299271"/>
              <a:ext cx="461658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80C6CC-557B-18D7-ED4E-D8667041DCD6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ADC798D5-8DCA-BD80-0877-7171F6A5BDD1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33577780-6B21-8A85-9BA5-8561CB4B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6E379D-BA9D-50A7-3464-0AD60F12B92F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B5C7-9399-074C-87E7-231286D4B7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D79FD-B1E8-674B-9DF4-F3996679B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6330-7687-2343-B093-2849846AB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 to finish the sentence?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49BB5-4D72-6381-0817-DEEA02E239DF}"/>
              </a:ext>
            </a:extLst>
          </p:cNvPr>
          <p:cNvSpPr txBox="1"/>
          <p:nvPr/>
        </p:nvSpPr>
        <p:spPr>
          <a:xfrm>
            <a:off x="5418888" y="5528971"/>
            <a:ext cx="1354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thing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2E443-C8F2-9FA2-6BFD-FB3E265E0892}"/>
              </a:ext>
            </a:extLst>
          </p:cNvPr>
          <p:cNvSpPr txBox="1">
            <a:spLocks/>
          </p:cNvSpPr>
          <p:nvPr/>
        </p:nvSpPr>
        <p:spPr>
          <a:xfrm>
            <a:off x="1399535" y="2031370"/>
            <a:ext cx="939292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need to unpack the last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 in the box.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E9913-BB90-CF92-1D41-6B20AA401FC2}"/>
              </a:ext>
            </a:extLst>
          </p:cNvPr>
          <p:cNvSpPr txBox="1"/>
          <p:nvPr/>
        </p:nvSpPr>
        <p:spPr>
          <a:xfrm>
            <a:off x="6524275" y="1987211"/>
            <a:ext cx="117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thing</a:t>
            </a:r>
            <a:r>
              <a:rPr lang="en-GB" sz="2800" dirty="0">
                <a:solidFill>
                  <a:srgbClr val="3372DC"/>
                </a:solidFill>
                <a:latin typeface="EdShed" pitchFamily="2" charset="0"/>
              </a:rPr>
              <a:t> 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pic>
        <p:nvPicPr>
          <p:cNvPr id="9" name="Picture 8" descr="A box with books and cans&#10;&#10;Description automatically generated">
            <a:extLst>
              <a:ext uri="{FF2B5EF4-FFF2-40B4-BE49-F238E27FC236}">
                <a16:creationId xmlns:a16="http://schemas.microsoft.com/office/drawing/2014/main" id="{FAD99268-B53F-3137-659C-3E638166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62" y="2795705"/>
            <a:ext cx="2473871" cy="24399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21F74-C643-91A1-D295-6639D4F364A7}"/>
              </a:ext>
            </a:extLst>
          </p:cNvPr>
          <p:cNvGrpSpPr/>
          <p:nvPr/>
        </p:nvGrpSpPr>
        <p:grpSpPr>
          <a:xfrm>
            <a:off x="5561050" y="6275685"/>
            <a:ext cx="1063298" cy="95156"/>
            <a:chOff x="5561050" y="6275685"/>
            <a:chExt cx="1063298" cy="95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C66BD0-4ACB-8E25-2080-2A8A73D1C5ED}"/>
                </a:ext>
              </a:extLst>
            </p:cNvPr>
            <p:cNvGrpSpPr/>
            <p:nvPr/>
          </p:nvGrpSpPr>
          <p:grpSpPr>
            <a:xfrm>
              <a:off x="5561050" y="6287263"/>
              <a:ext cx="1063298" cy="72000"/>
              <a:chOff x="5561050" y="6287263"/>
              <a:chExt cx="1063298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49481A-2E3E-4E22-073E-8E2A2C8A2503}"/>
                  </a:ext>
                </a:extLst>
              </p:cNvPr>
              <p:cNvSpPr/>
              <p:nvPr/>
            </p:nvSpPr>
            <p:spPr>
              <a:xfrm>
                <a:off x="5561050" y="6287263"/>
                <a:ext cx="396003" cy="7200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361888-A12E-E386-204B-C94694A2DECE}"/>
                  </a:ext>
                </a:extLst>
              </p:cNvPr>
              <p:cNvSpPr/>
              <p:nvPr/>
            </p:nvSpPr>
            <p:spPr>
              <a:xfrm>
                <a:off x="6151179" y="6287693"/>
                <a:ext cx="473169" cy="7114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0E954C-D05F-9877-C3B4-6021BBB4B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8947" y="6275685"/>
              <a:ext cx="95157" cy="95156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94E53C-730E-3B33-EF98-60F1EB7980CE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8FFC0AB3-E033-66E8-E428-6F7E0D9AD69B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2080F4B0-4866-57E2-51F7-66CAB363A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6B7F0B-897C-66F6-314A-ED5A607D9544}"/>
                </a:ext>
              </a:extLst>
            </p:cNvPr>
            <p:cNvSpPr txBox="1"/>
            <p:nvPr/>
          </p:nvSpPr>
          <p:spPr>
            <a:xfrm>
              <a:off x="5967926" y="6852369"/>
              <a:ext cx="1390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0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it like this?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Is ‘th’ voiced or unvoiced?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6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9B351E3-77AC-28A3-1715-A96AD31B2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62185"/>
              </p:ext>
            </p:extLst>
          </p:nvPr>
        </p:nvGraphicFramePr>
        <p:xfrm>
          <a:off x="301170" y="1736491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thorn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26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114" y="586478"/>
            <a:ext cx="9307600" cy="320675"/>
          </a:xfrm>
        </p:spPr>
        <p:txBody>
          <a:bodyPr/>
          <a:lstStyle/>
          <a:p>
            <a:r>
              <a:rPr lang="en-GB" dirty="0"/>
              <a:t>Additional ‘</a:t>
            </a:r>
            <a:r>
              <a:rPr lang="en-GB" dirty="0" err="1"/>
              <a:t>th</a:t>
            </a:r>
            <a:r>
              <a:rPr lang="en-GB" dirty="0"/>
              <a:t>’ word picture cards for Independent Extended Learning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11198"/>
              </p:ext>
            </p:extLst>
          </p:nvPr>
        </p:nvGraphicFramePr>
        <p:xfrm>
          <a:off x="301170" y="1736491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  <p:pic>
        <p:nvPicPr>
          <p:cNvPr id="14" name="Picture 13" descr="A cartoon of a bathtub with foam&#10;&#10;Description automatically generated">
            <a:extLst>
              <a:ext uri="{FF2B5EF4-FFF2-40B4-BE49-F238E27FC236}">
                <a16:creationId xmlns:a16="http://schemas.microsoft.com/office/drawing/2014/main" id="{0305908D-CB0C-06F7-99A3-E086D72B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58" y="2178779"/>
            <a:ext cx="2193094" cy="1509544"/>
          </a:xfrm>
          <a:prstGeom prst="rect">
            <a:avLst/>
          </a:prstGeom>
        </p:spPr>
      </p:pic>
      <p:pic>
        <p:nvPicPr>
          <p:cNvPr id="18" name="Picture 17" descr="A pink number on a black background&#10;&#10;Description automatically generated">
            <a:extLst>
              <a:ext uri="{FF2B5EF4-FFF2-40B4-BE49-F238E27FC236}">
                <a16:creationId xmlns:a16="http://schemas.microsoft.com/office/drawing/2014/main" id="{C17D2C75-FCDE-4C21-1FDF-CB3FBCD2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216" y="1682729"/>
            <a:ext cx="2541104" cy="2541104"/>
          </a:xfrm>
          <a:prstGeom prst="rect">
            <a:avLst/>
          </a:prstGeom>
        </p:spPr>
      </p:pic>
      <p:pic>
        <p:nvPicPr>
          <p:cNvPr id="7" name="Picture 6" descr="A colorful feather on a black background&#10;&#10;Description automatically generated">
            <a:extLst>
              <a:ext uri="{FF2B5EF4-FFF2-40B4-BE49-F238E27FC236}">
                <a16:creationId xmlns:a16="http://schemas.microsoft.com/office/drawing/2014/main" id="{F6F3C349-F6FB-569B-7E77-22BDAB2A3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1230">
            <a:off x="630145" y="4164390"/>
            <a:ext cx="1691180" cy="2346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50EE5F-3813-F7E9-BEA8-A733BEBB9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39" y="1972721"/>
            <a:ext cx="1792123" cy="1865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0D852-D402-DFE8-4B41-B6A80F6D2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387" y="4438934"/>
            <a:ext cx="1945273" cy="1807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D5594-6EBC-3062-0ADE-B33518AAF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961" y="4731968"/>
            <a:ext cx="1956974" cy="1243064"/>
          </a:xfrm>
          <a:prstGeom prst="rect">
            <a:avLst/>
          </a:prstGeom>
        </p:spPr>
      </p:pic>
      <p:pic>
        <p:nvPicPr>
          <p:cNvPr id="32" name="Picture 31" descr="A gold medal with red ribbons&#10;&#10;Description automatically generated">
            <a:extLst>
              <a:ext uri="{FF2B5EF4-FFF2-40B4-BE49-F238E27FC236}">
                <a16:creationId xmlns:a16="http://schemas.microsoft.com/office/drawing/2014/main" id="{AD949FAD-934E-DCEC-3519-22653211BA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4812" y="2035897"/>
            <a:ext cx="1914609" cy="1834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60ADFC-E2B9-1458-1BF9-BC620A5883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4906" y="4236190"/>
            <a:ext cx="2099287" cy="2233284"/>
          </a:xfrm>
          <a:prstGeom prst="rect">
            <a:avLst/>
          </a:prstGeom>
        </p:spPr>
      </p:pic>
      <p:pic>
        <p:nvPicPr>
          <p:cNvPr id="6" name="Picture 5" descr="A mouth with teeth and white teeth&#10;&#10;AI-generated content may be incorrect.">
            <a:extLst>
              <a:ext uri="{FF2B5EF4-FFF2-40B4-BE49-F238E27FC236}">
                <a16:creationId xmlns:a16="http://schemas.microsoft.com/office/drawing/2014/main" id="{DBF6DA79-7C42-88E0-E5E6-3735C37AEC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169" y="3882784"/>
            <a:ext cx="2167159" cy="2815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DDDE2-4F74-2529-FEBB-5303825684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5177" y="2011183"/>
            <a:ext cx="1810023" cy="18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9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455F-0598-0082-B91B-E2029ABBC5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3372DC"/>
                </a:solidFill>
                <a:latin typeface="EdShed" pitchFamily="2" charset="0"/>
              </a:rPr>
              <a:t>Can you sort the words or pictures based on </a:t>
            </a:r>
          </a:p>
          <a:p>
            <a:r>
              <a:rPr lang="en-US" sz="2200" dirty="0">
                <a:solidFill>
                  <a:srgbClr val="3372DC"/>
                </a:solidFill>
                <a:latin typeface="EdShed" pitchFamily="2" charset="0"/>
              </a:rPr>
              <a:t>whether they have a voiced or unvoiced /th/?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65FCA-6E48-984D-C7E0-AF4F56A41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/>
              <a:t>Sorting Mat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88ADD53-F926-F647-F1E9-3AAF83A9AD45}"/>
              </a:ext>
            </a:extLst>
          </p:cNvPr>
          <p:cNvSpPr/>
          <p:nvPr/>
        </p:nvSpPr>
        <p:spPr>
          <a:xfrm>
            <a:off x="6260601" y="1851555"/>
            <a:ext cx="5460202" cy="372501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C39F55-B39A-3188-E1C4-3EBAF72DC928}"/>
              </a:ext>
            </a:extLst>
          </p:cNvPr>
          <p:cNvGrpSpPr/>
          <p:nvPr/>
        </p:nvGrpSpPr>
        <p:grpSpPr>
          <a:xfrm>
            <a:off x="471197" y="1851554"/>
            <a:ext cx="5460202" cy="3725013"/>
            <a:chOff x="381535" y="1831725"/>
            <a:chExt cx="5460202" cy="3725013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951AA7E-BFD8-D2E9-C75F-DF3F6A9DC4E4}"/>
                </a:ext>
              </a:extLst>
            </p:cNvPr>
            <p:cNvSpPr/>
            <p:nvPr/>
          </p:nvSpPr>
          <p:spPr>
            <a:xfrm>
              <a:off x="381535" y="1831725"/>
              <a:ext cx="5460202" cy="3725013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9658FB3-EFD9-4921-014F-22AD8336C183}"/>
                </a:ext>
              </a:extLst>
            </p:cNvPr>
            <p:cNvSpPr txBox="1"/>
            <p:nvPr/>
          </p:nvSpPr>
          <p:spPr>
            <a:xfrm>
              <a:off x="2272335" y="2024474"/>
              <a:ext cx="1678601" cy="46166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956D6"/>
                  </a:solidFill>
                  <a:latin typeface="EdShed" pitchFamily="2" charset="0"/>
                </a:rPr>
                <a:t>voiced /</a:t>
              </a:r>
              <a:r>
                <a:rPr lang="en-GB" sz="2400" b="1" dirty="0" err="1">
                  <a:solidFill>
                    <a:srgbClr val="7956D6"/>
                  </a:solidFill>
                  <a:latin typeface="EdShed" pitchFamily="2" charset="0"/>
                </a:rPr>
                <a:t>th</a:t>
              </a:r>
              <a:r>
                <a:rPr lang="en-GB" sz="2400" b="1" dirty="0">
                  <a:solidFill>
                    <a:srgbClr val="7956D6"/>
                  </a:solidFill>
                  <a:latin typeface="EdShed" pitchFamily="2" charset="0"/>
                </a:rPr>
                <a:t>/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2C6328D-F45C-23CD-01CA-54CF6197DC29}"/>
              </a:ext>
            </a:extLst>
          </p:cNvPr>
          <p:cNvSpPr txBox="1"/>
          <p:nvPr/>
        </p:nvSpPr>
        <p:spPr>
          <a:xfrm>
            <a:off x="7994051" y="2044303"/>
            <a:ext cx="1993302" cy="461665"/>
          </a:xfrm>
          <a:prstGeom prst="rect">
            <a:avLst/>
          </a:prstGeom>
          <a:noFill/>
          <a:ln w="508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9300"/>
                </a:solidFill>
                <a:latin typeface="EdShed" pitchFamily="2" charset="0"/>
              </a:rPr>
              <a:t>unvoiced /</a:t>
            </a:r>
            <a:r>
              <a:rPr lang="en-GB" sz="2400" b="1" dirty="0" err="1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GB" sz="2400" b="1" dirty="0">
                <a:solidFill>
                  <a:srgbClr val="FF9300"/>
                </a:solidFill>
                <a:latin typeface="EdShed" pitchFamily="2" charset="0"/>
              </a:rPr>
              <a:t>/</a:t>
            </a:r>
          </a:p>
        </p:txBody>
      </p:sp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56583D9C-591B-01A1-582F-B24F3A40AEF1}"/>
              </a:ext>
            </a:extLst>
          </p:cNvPr>
          <p:cNvSpPr txBox="1">
            <a:spLocks/>
          </p:cNvSpPr>
          <p:nvPr/>
        </p:nvSpPr>
        <p:spPr>
          <a:xfrm>
            <a:off x="2151230" y="5819990"/>
            <a:ext cx="7889533" cy="32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Can you add any of your own words to the lists?</a:t>
            </a:r>
          </a:p>
        </p:txBody>
      </p:sp>
      <p:sp>
        <p:nvSpPr>
          <p:cNvPr id="102" name="Text Placeholder 1">
            <a:extLst>
              <a:ext uri="{FF2B5EF4-FFF2-40B4-BE49-F238E27FC236}">
                <a16:creationId xmlns:a16="http://schemas.microsoft.com/office/drawing/2014/main" id="{0CEF5195-6A1D-EC57-9A76-A47856379703}"/>
              </a:ext>
            </a:extLst>
          </p:cNvPr>
          <p:cNvSpPr txBox="1">
            <a:spLocks/>
          </p:cNvSpPr>
          <p:nvPr/>
        </p:nvSpPr>
        <p:spPr>
          <a:xfrm>
            <a:off x="1758691" y="6185855"/>
            <a:ext cx="8674610" cy="386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latin typeface="EdShed" pitchFamily="2" charset="0"/>
              </a:rPr>
              <a:t>When the words have been sorted, see how fast you can read there.</a:t>
            </a:r>
          </a:p>
        </p:txBody>
      </p:sp>
    </p:spTree>
    <p:extLst>
      <p:ext uri="{BB962C8B-B14F-4D97-AF65-F5344CB8AC3E}">
        <p14:creationId xmlns:p14="http://schemas.microsoft.com/office/powerpoint/2010/main" val="5119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FA6ED64-D768-2502-B525-2F9D51FF4185}"/>
              </a:ext>
            </a:extLst>
          </p:cNvPr>
          <p:cNvSpPr txBox="1">
            <a:spLocks/>
          </p:cNvSpPr>
          <p:nvPr/>
        </p:nvSpPr>
        <p:spPr>
          <a:xfrm>
            <a:off x="5062865" y="2303989"/>
            <a:ext cx="206627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r 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EAC4D-E3AD-D72C-2B10-EF9F65C2B6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7A7D-616E-6943-0844-B2FD305C0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The vowels have been removed from this week’s words.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Can you work out which words are which?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509C4-0073-6B0A-C92C-C1FDC68D8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CA235E5-CCC1-7988-9378-BB323DEE3EE8}"/>
              </a:ext>
            </a:extLst>
          </p:cNvPr>
          <p:cNvSpPr txBox="1">
            <a:spLocks/>
          </p:cNvSpPr>
          <p:nvPr/>
        </p:nvSpPr>
        <p:spPr>
          <a:xfrm>
            <a:off x="2172670" y="2242106"/>
            <a:ext cx="125226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100" dirty="0">
                <a:solidFill>
                  <a:srgbClr val="FF3760"/>
                </a:solidFill>
                <a:latin typeface="EdShed" pitchFamily="2" charset="0"/>
              </a:rPr>
              <a:t>e   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3C5C831-B0AD-2396-470F-EC81925F61EC}"/>
              </a:ext>
            </a:extLst>
          </p:cNvPr>
          <p:cNvSpPr txBox="1">
            <a:spLocks/>
          </p:cNvSpPr>
          <p:nvPr/>
        </p:nvSpPr>
        <p:spPr>
          <a:xfrm>
            <a:off x="5891743" y="5739644"/>
            <a:ext cx="31771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i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0226C21-3C5C-489A-692D-F9B931B95458}"/>
              </a:ext>
            </a:extLst>
          </p:cNvPr>
          <p:cNvSpPr txBox="1">
            <a:spLocks/>
          </p:cNvSpPr>
          <p:nvPr/>
        </p:nvSpPr>
        <p:spPr>
          <a:xfrm>
            <a:off x="5862721" y="2246312"/>
            <a:ext cx="479618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o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3D19F77-87BF-468A-9F6E-85CA507A336E}"/>
              </a:ext>
            </a:extLst>
          </p:cNvPr>
          <p:cNvSpPr txBox="1">
            <a:spLocks/>
          </p:cNvSpPr>
          <p:nvPr/>
        </p:nvSpPr>
        <p:spPr>
          <a:xfrm>
            <a:off x="2566207" y="3410767"/>
            <a:ext cx="46519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57FF1A4-A90C-E6DB-8B48-E8F9C8B4D9E8}"/>
              </a:ext>
            </a:extLst>
          </p:cNvPr>
          <p:cNvSpPr txBox="1">
            <a:spLocks/>
          </p:cNvSpPr>
          <p:nvPr/>
        </p:nvSpPr>
        <p:spPr>
          <a:xfrm>
            <a:off x="2010813" y="4585143"/>
            <a:ext cx="1134564" cy="5212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0451D62-E59A-659B-38FE-EB143B7AF1E9}"/>
              </a:ext>
            </a:extLst>
          </p:cNvPr>
          <p:cNvSpPr txBox="1">
            <a:spLocks/>
          </p:cNvSpPr>
          <p:nvPr/>
        </p:nvSpPr>
        <p:spPr>
          <a:xfrm>
            <a:off x="6024623" y="3408435"/>
            <a:ext cx="31771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i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92511D4-26F0-2AC5-5419-79199607B82A}"/>
              </a:ext>
            </a:extLst>
          </p:cNvPr>
          <p:cNvSpPr txBox="1">
            <a:spLocks/>
          </p:cNvSpPr>
          <p:nvPr/>
        </p:nvSpPr>
        <p:spPr>
          <a:xfrm>
            <a:off x="6076725" y="4571799"/>
            <a:ext cx="47801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a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38C728B-B7F6-7D38-6010-101ACBE1D8F3}"/>
              </a:ext>
            </a:extLst>
          </p:cNvPr>
          <p:cNvSpPr txBox="1">
            <a:spLocks/>
          </p:cNvSpPr>
          <p:nvPr/>
        </p:nvSpPr>
        <p:spPr>
          <a:xfrm>
            <a:off x="9578179" y="4583686"/>
            <a:ext cx="46519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e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B658335C-E5F6-F065-405A-F6C6365C8140}"/>
              </a:ext>
            </a:extLst>
          </p:cNvPr>
          <p:cNvSpPr txBox="1">
            <a:spLocks/>
          </p:cNvSpPr>
          <p:nvPr/>
        </p:nvSpPr>
        <p:spPr>
          <a:xfrm>
            <a:off x="9527176" y="2221872"/>
            <a:ext cx="31771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i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9AE7391-B691-0F8D-A3FA-66347459A96A}"/>
              </a:ext>
            </a:extLst>
          </p:cNvPr>
          <p:cNvSpPr txBox="1">
            <a:spLocks/>
          </p:cNvSpPr>
          <p:nvPr/>
        </p:nvSpPr>
        <p:spPr>
          <a:xfrm>
            <a:off x="9466935" y="3396248"/>
            <a:ext cx="31771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i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81592C-EB1D-4ADB-A22F-5925FBB5641B}"/>
              </a:ext>
            </a:extLst>
          </p:cNvPr>
          <p:cNvSpPr txBox="1">
            <a:spLocks/>
          </p:cNvSpPr>
          <p:nvPr/>
        </p:nvSpPr>
        <p:spPr>
          <a:xfrm>
            <a:off x="1385626" y="2299184"/>
            <a:ext cx="204017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r _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C7BF9E69-55F8-77C9-6AE8-1D2EEB9DB0E4}"/>
              </a:ext>
            </a:extLst>
          </p:cNvPr>
          <p:cNvSpPr txBox="1">
            <a:spLocks/>
          </p:cNvSpPr>
          <p:nvPr/>
        </p:nvSpPr>
        <p:spPr>
          <a:xfrm>
            <a:off x="5164495" y="3478365"/>
            <a:ext cx="186301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n</a:t>
            </a:r>
            <a:r>
              <a:rPr lang="en-US" sz="4400" b="0" baseline="30000" dirty="0">
                <a:solidFill>
                  <a:schemeClr val="tx1"/>
                </a:solidFill>
                <a:latin typeface="EdShed" pitchFamily="2" charset="0"/>
              </a:rPr>
              <a:t>*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5E80FC8-6609-C4F2-0DF2-87C4305BFA9F}"/>
              </a:ext>
            </a:extLst>
          </p:cNvPr>
          <p:cNvSpPr txBox="1">
            <a:spLocks/>
          </p:cNvSpPr>
          <p:nvPr/>
        </p:nvSpPr>
        <p:spPr>
          <a:xfrm>
            <a:off x="8806182" y="3478365"/>
            <a:ext cx="184371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w _ t h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89EC02-D121-E823-5A34-934D3E11CB5B}"/>
              </a:ext>
            </a:extLst>
          </p:cNvPr>
          <p:cNvSpPr txBox="1">
            <a:spLocks/>
          </p:cNvSpPr>
          <p:nvPr/>
        </p:nvSpPr>
        <p:spPr>
          <a:xfrm>
            <a:off x="1772366" y="3478365"/>
            <a:ext cx="1266693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48931B8-3529-046C-297C-7D0CAB5BB517}"/>
              </a:ext>
            </a:extLst>
          </p:cNvPr>
          <p:cNvSpPr txBox="1">
            <a:spLocks/>
          </p:cNvSpPr>
          <p:nvPr/>
        </p:nvSpPr>
        <p:spPr>
          <a:xfrm>
            <a:off x="5029843" y="5827118"/>
            <a:ext cx="213231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n g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309FC4D1-F69C-5EDD-A63D-2AE607889C4F}"/>
              </a:ext>
            </a:extLst>
          </p:cNvPr>
          <p:cNvSpPr txBox="1">
            <a:spLocks/>
          </p:cNvSpPr>
          <p:nvPr/>
        </p:nvSpPr>
        <p:spPr>
          <a:xfrm>
            <a:off x="8669895" y="2299185"/>
            <a:ext cx="211628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n k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9930907-31CC-2258-89B7-FFE373C6ECBD}"/>
              </a:ext>
            </a:extLst>
          </p:cNvPr>
          <p:cNvSpPr txBox="1">
            <a:spLocks/>
          </p:cNvSpPr>
          <p:nvPr/>
        </p:nvSpPr>
        <p:spPr>
          <a:xfrm>
            <a:off x="8796532" y="4652741"/>
            <a:ext cx="186301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n</a:t>
            </a:r>
            <a:r>
              <a:rPr lang="en-US" sz="4400" b="0" baseline="30000" dirty="0">
                <a:solidFill>
                  <a:schemeClr val="tx1"/>
                </a:solidFill>
                <a:latin typeface="EdShed" pitchFamily="2" charset="0"/>
              </a:rPr>
              <a:t>*</a:t>
            </a:r>
            <a:endParaRPr lang="en-US" sz="4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C9DF6C0A-C810-68DC-EE41-ACE2232A9102}"/>
              </a:ext>
            </a:extLst>
          </p:cNvPr>
          <p:cNvSpPr txBox="1">
            <a:spLocks/>
          </p:cNvSpPr>
          <p:nvPr/>
        </p:nvSpPr>
        <p:spPr>
          <a:xfrm>
            <a:off x="1562374" y="4652741"/>
            <a:ext cx="168667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y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D955819-E6E6-81EE-0711-5C1052B9F32C}"/>
              </a:ext>
            </a:extLst>
          </p:cNvPr>
          <p:cNvSpPr txBox="1">
            <a:spLocks/>
          </p:cNvSpPr>
          <p:nvPr/>
        </p:nvSpPr>
        <p:spPr>
          <a:xfrm>
            <a:off x="5289530" y="4652741"/>
            <a:ext cx="161294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 h _ t</a:t>
            </a:r>
          </a:p>
        </p:txBody>
      </p:sp>
    </p:spTree>
    <p:extLst>
      <p:ext uri="{BB962C8B-B14F-4D97-AF65-F5344CB8AC3E}">
        <p14:creationId xmlns:p14="http://schemas.microsoft.com/office/powerpoint/2010/main" val="11515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037482-DD9E-CBB0-A41E-C26DE09B95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If the ‘th’ is voiced, write it in one colour.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If the ‘th’ is unvoiced, write it in another colour.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Two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9EFDA76-6A22-B447-3E7F-532CB1248CD2}"/>
              </a:ext>
            </a:extLst>
          </p:cNvPr>
          <p:cNvSpPr txBox="1">
            <a:spLocks/>
          </p:cNvSpPr>
          <p:nvPr/>
        </p:nvSpPr>
        <p:spPr>
          <a:xfrm>
            <a:off x="4204695" y="3740518"/>
            <a:ext cx="97481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that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865B0B4-3130-EED9-B1F7-A1D0DA0F433C}"/>
              </a:ext>
            </a:extLst>
          </p:cNvPr>
          <p:cNvSpPr txBox="1">
            <a:spLocks/>
          </p:cNvSpPr>
          <p:nvPr/>
        </p:nvSpPr>
        <p:spPr>
          <a:xfrm>
            <a:off x="4085367" y="5332708"/>
            <a:ext cx="121347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thorn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60C6C03-81CB-F7F2-C214-E93273535B88}"/>
              </a:ext>
            </a:extLst>
          </p:cNvPr>
          <p:cNvSpPr txBox="1">
            <a:spLocks/>
          </p:cNvSpPr>
          <p:nvPr/>
        </p:nvSpPr>
        <p:spPr>
          <a:xfrm>
            <a:off x="6943269" y="3740517"/>
            <a:ext cx="102579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with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6C15AB6-9F28-1D3C-591D-5C093505E13C}"/>
              </a:ext>
            </a:extLst>
          </p:cNvPr>
          <p:cNvSpPr txBox="1">
            <a:spLocks/>
          </p:cNvSpPr>
          <p:nvPr/>
        </p:nvSpPr>
        <p:spPr>
          <a:xfrm>
            <a:off x="1448187" y="2152324"/>
            <a:ext cx="102476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they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EDA7A15-31AA-69A9-E4FE-996A3BC20F4F}"/>
              </a:ext>
            </a:extLst>
          </p:cNvPr>
          <p:cNvSpPr txBox="1">
            <a:spLocks/>
          </p:cNvSpPr>
          <p:nvPr/>
        </p:nvSpPr>
        <p:spPr>
          <a:xfrm>
            <a:off x="1559594" y="3740517"/>
            <a:ext cx="80195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4A1F74B-85DE-FD37-B37B-DF379FEF5E32}"/>
              </a:ext>
            </a:extLst>
          </p:cNvPr>
          <p:cNvSpPr txBox="1">
            <a:spLocks/>
          </p:cNvSpPr>
          <p:nvPr/>
        </p:nvSpPr>
        <p:spPr>
          <a:xfrm>
            <a:off x="9575693" y="3735416"/>
            <a:ext cx="91646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thin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64F48E9-3FA7-54D6-E47D-63409AC58CD1}"/>
              </a:ext>
            </a:extLst>
          </p:cNvPr>
          <p:cNvSpPr txBox="1">
            <a:spLocks/>
          </p:cNvSpPr>
          <p:nvPr/>
        </p:nvSpPr>
        <p:spPr>
          <a:xfrm>
            <a:off x="6885273" y="2152324"/>
            <a:ext cx="114178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thing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A34FFC0B-C83F-7E25-9CC3-E6853E573709}"/>
              </a:ext>
            </a:extLst>
          </p:cNvPr>
          <p:cNvSpPr txBox="1">
            <a:spLocks/>
          </p:cNvSpPr>
          <p:nvPr/>
        </p:nvSpPr>
        <p:spPr>
          <a:xfrm>
            <a:off x="4124865" y="2148329"/>
            <a:ext cx="113447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91A82C0-E373-F957-0640-1C5110ABAE9F}"/>
              </a:ext>
            </a:extLst>
          </p:cNvPr>
          <p:cNvSpPr txBox="1">
            <a:spLocks/>
          </p:cNvSpPr>
          <p:nvPr/>
        </p:nvSpPr>
        <p:spPr>
          <a:xfrm>
            <a:off x="9400554" y="2148329"/>
            <a:ext cx="127791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thank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AEA5B56-5818-6CEC-83B7-8B82BD7202FF}"/>
              </a:ext>
            </a:extLst>
          </p:cNvPr>
          <p:cNvSpPr txBox="1">
            <a:spLocks/>
          </p:cNvSpPr>
          <p:nvPr/>
        </p:nvSpPr>
        <p:spPr>
          <a:xfrm>
            <a:off x="6865973" y="5332708"/>
            <a:ext cx="118038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there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CB9DE67-5596-D484-A845-4E2B4EBD4472}"/>
              </a:ext>
            </a:extLst>
          </p:cNvPr>
          <p:cNvSpPr txBox="1">
            <a:spLocks/>
          </p:cNvSpPr>
          <p:nvPr/>
        </p:nvSpPr>
        <p:spPr>
          <a:xfrm>
            <a:off x="1448186" y="2732197"/>
            <a:ext cx="102476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7956D6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ey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2E377C8-8E99-3779-B4D7-F295858B50D8}"/>
              </a:ext>
            </a:extLst>
          </p:cNvPr>
          <p:cNvSpPr txBox="1">
            <a:spLocks/>
          </p:cNvSpPr>
          <p:nvPr/>
        </p:nvSpPr>
        <p:spPr>
          <a:xfrm>
            <a:off x="9394971" y="2734977"/>
            <a:ext cx="127791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ank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1EFEAC2A-CF36-CA2C-2EC8-213D5B665233}"/>
              </a:ext>
            </a:extLst>
          </p:cNvPr>
          <p:cNvSpPr txBox="1">
            <a:spLocks/>
          </p:cNvSpPr>
          <p:nvPr/>
        </p:nvSpPr>
        <p:spPr>
          <a:xfrm>
            <a:off x="4124866" y="2732197"/>
            <a:ext cx="113447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ink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913994CC-E303-92D4-674A-C781AF06B1ED}"/>
              </a:ext>
            </a:extLst>
          </p:cNvPr>
          <p:cNvSpPr txBox="1">
            <a:spLocks/>
          </p:cNvSpPr>
          <p:nvPr/>
        </p:nvSpPr>
        <p:spPr>
          <a:xfrm>
            <a:off x="1559593" y="4322065"/>
            <a:ext cx="80195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7956D6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e</a:t>
            </a:r>
            <a:endParaRPr lang="en-US" sz="36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F5424C4B-C7CE-6657-1A64-107DAAF30761}"/>
              </a:ext>
            </a:extLst>
          </p:cNvPr>
          <p:cNvSpPr txBox="1">
            <a:spLocks/>
          </p:cNvSpPr>
          <p:nvPr/>
        </p:nvSpPr>
        <p:spPr>
          <a:xfrm>
            <a:off x="4085367" y="5914256"/>
            <a:ext cx="121347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orn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2AF14F70-2485-D448-772B-F1E7A2317478}"/>
              </a:ext>
            </a:extLst>
          </p:cNvPr>
          <p:cNvSpPr txBox="1">
            <a:spLocks/>
          </p:cNvSpPr>
          <p:nvPr/>
        </p:nvSpPr>
        <p:spPr>
          <a:xfrm>
            <a:off x="4204695" y="4322066"/>
            <a:ext cx="97481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7956D6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at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D5807137-D664-BCF4-5B37-A12786C5D6FA}"/>
              </a:ext>
            </a:extLst>
          </p:cNvPr>
          <p:cNvSpPr txBox="1">
            <a:spLocks/>
          </p:cNvSpPr>
          <p:nvPr/>
        </p:nvSpPr>
        <p:spPr>
          <a:xfrm>
            <a:off x="6865973" y="5914256"/>
            <a:ext cx="118038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7956D6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ere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E272415-998C-9208-7CB7-E68B908E6594}"/>
              </a:ext>
            </a:extLst>
          </p:cNvPr>
          <p:cNvSpPr txBox="1">
            <a:spLocks/>
          </p:cNvSpPr>
          <p:nvPr/>
        </p:nvSpPr>
        <p:spPr>
          <a:xfrm>
            <a:off x="9575693" y="4322064"/>
            <a:ext cx="91646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in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3310B26A-45B7-51AD-282F-80D7E0CC682A}"/>
              </a:ext>
            </a:extLst>
          </p:cNvPr>
          <p:cNvSpPr txBox="1">
            <a:spLocks/>
          </p:cNvSpPr>
          <p:nvPr/>
        </p:nvSpPr>
        <p:spPr>
          <a:xfrm>
            <a:off x="6885273" y="2732197"/>
            <a:ext cx="114178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9300"/>
                </a:solidFill>
                <a:latin typeface="EdShed" pitchFamily="2" charset="0"/>
              </a:rPr>
              <a:t>th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ing</a:t>
            </a:r>
            <a:endParaRPr lang="en-US" sz="36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ECA4CDB1-443F-A719-41B5-E83F8E4017A6}"/>
              </a:ext>
            </a:extLst>
          </p:cNvPr>
          <p:cNvSpPr txBox="1">
            <a:spLocks/>
          </p:cNvSpPr>
          <p:nvPr/>
        </p:nvSpPr>
        <p:spPr>
          <a:xfrm>
            <a:off x="6943269" y="4322065"/>
            <a:ext cx="102579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wi</a:t>
            </a:r>
            <a:r>
              <a:rPr lang="en-US" sz="3600" b="0" dirty="0">
                <a:solidFill>
                  <a:srgbClr val="7956D6"/>
                </a:solidFill>
                <a:latin typeface="EdShed" pitchFamily="2" charset="0"/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15234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BC20-EA8E-C38A-7EED-70EF50AC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3CEA94-2D73-5052-3C52-84D614EB1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61621"/>
              </p:ext>
            </p:extLst>
          </p:nvPr>
        </p:nvGraphicFramePr>
        <p:xfrm>
          <a:off x="365759" y="1803804"/>
          <a:ext cx="11469190" cy="470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1">
                  <a:extLst>
                    <a:ext uri="{9D8B030D-6E8A-4147-A177-3AD203B41FA5}">
                      <a16:colId xmlns:a16="http://schemas.microsoft.com/office/drawing/2014/main" val="2418522021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502067018"/>
                    </a:ext>
                  </a:extLst>
                </a:gridCol>
              </a:tblGrid>
              <a:tr h="67238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ends in ‘th’?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49574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has a trigraph’?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68478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have an ‘</a:t>
                      </a:r>
                      <a:r>
                        <a:rPr lang="en-GB" sz="2400" dirty="0">
                          <a:solidFill>
                            <a:srgbClr val="3372DC"/>
                          </a:solidFill>
                          <a:latin typeface="EdShed" pitchFamily="2" charset="77"/>
                        </a:rPr>
                        <a:t>a</a:t>
                      </a:r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’ in them?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955226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three unvoiced ‘th’ words have an ‘i’ in them?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1969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has the digraph ‘</a:t>
                      </a:r>
                      <a:r>
                        <a:rPr lang="en-GB" sz="2400" i="0" u="none" strike="noStrike" dirty="0" err="1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ey</a:t>
                      </a:r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0143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has the digraph ‘or’?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90193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has an ‘e’ at the end?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492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BF385-3A8B-AC32-8535-E3A85C78A8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8B8E4-AD21-8551-2A90-FBF9FF9D1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D66344-27BF-7CB9-C1AA-09FE60307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Which words match the clues?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7BA0E0-DF78-4116-B721-FA0ADD828773}"/>
              </a:ext>
            </a:extLst>
          </p:cNvPr>
          <p:cNvSpPr txBox="1">
            <a:spLocks/>
          </p:cNvSpPr>
          <p:nvPr/>
        </p:nvSpPr>
        <p:spPr>
          <a:xfrm>
            <a:off x="8234362" y="3972595"/>
            <a:ext cx="9255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i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nk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91CB5BB-1062-B5D6-C4EA-2799674F6061}"/>
              </a:ext>
            </a:extLst>
          </p:cNvPr>
          <p:cNvSpPr txBox="1">
            <a:spLocks/>
          </p:cNvSpPr>
          <p:nvPr/>
        </p:nvSpPr>
        <p:spPr>
          <a:xfrm>
            <a:off x="9282736" y="2620987"/>
            <a:ext cx="96231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ere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BEF5DBD-A585-9D26-70CA-63CE99AA7CA2}"/>
              </a:ext>
            </a:extLst>
          </p:cNvPr>
          <p:cNvSpPr txBox="1">
            <a:spLocks/>
          </p:cNvSpPr>
          <p:nvPr/>
        </p:nvSpPr>
        <p:spPr>
          <a:xfrm>
            <a:off x="9349370" y="4648399"/>
            <a:ext cx="83971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ey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0256941-D3F2-2A78-AD04-95C6A0038F23}"/>
              </a:ext>
            </a:extLst>
          </p:cNvPr>
          <p:cNvSpPr txBox="1">
            <a:spLocks/>
          </p:cNvSpPr>
          <p:nvPr/>
        </p:nvSpPr>
        <p:spPr>
          <a:xfrm>
            <a:off x="10452427" y="3972595"/>
            <a:ext cx="75559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i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n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B3DBFDC-B42D-054D-BB6B-033837B4C168}"/>
              </a:ext>
            </a:extLst>
          </p:cNvPr>
          <p:cNvSpPr txBox="1">
            <a:spLocks/>
          </p:cNvSpPr>
          <p:nvPr/>
        </p:nvSpPr>
        <p:spPr>
          <a:xfrm>
            <a:off x="9340734" y="3972595"/>
            <a:ext cx="93083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i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ng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34E233-C2B9-98A6-FEC7-82A6BA469019}"/>
              </a:ext>
            </a:extLst>
          </p:cNvPr>
          <p:cNvSpPr txBox="1">
            <a:spLocks/>
          </p:cNvSpPr>
          <p:nvPr/>
        </p:nvSpPr>
        <p:spPr>
          <a:xfrm>
            <a:off x="9472852" y="6000005"/>
            <a:ext cx="6665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e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10CF4E0-859E-5B93-45DB-4C195C511C0A}"/>
              </a:ext>
            </a:extLst>
          </p:cNvPr>
          <p:cNvSpPr txBox="1">
            <a:spLocks/>
          </p:cNvSpPr>
          <p:nvPr/>
        </p:nvSpPr>
        <p:spPr>
          <a:xfrm>
            <a:off x="9344100" y="1945183"/>
            <a:ext cx="83958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wi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th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BB4CE00-CD11-24B1-36A7-3D35F35E6903}"/>
              </a:ext>
            </a:extLst>
          </p:cNvPr>
          <p:cNvSpPr txBox="1">
            <a:spLocks/>
          </p:cNvSpPr>
          <p:nvPr/>
        </p:nvSpPr>
        <p:spPr>
          <a:xfrm>
            <a:off x="8702830" y="3296791"/>
            <a:ext cx="103586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a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nk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85F9D93-731B-CE1C-11BA-B3044156750D}"/>
              </a:ext>
            </a:extLst>
          </p:cNvPr>
          <p:cNvSpPr txBox="1">
            <a:spLocks/>
          </p:cNvSpPr>
          <p:nvPr/>
        </p:nvSpPr>
        <p:spPr>
          <a:xfrm>
            <a:off x="9935208" y="3296790"/>
            <a:ext cx="79816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a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33848AE-96F6-5F71-9AB9-EB11D3A08E15}"/>
              </a:ext>
            </a:extLst>
          </p:cNvPr>
          <p:cNvSpPr txBox="1">
            <a:spLocks/>
          </p:cNvSpPr>
          <p:nvPr/>
        </p:nvSpPr>
        <p:spPr>
          <a:xfrm>
            <a:off x="9270937" y="5324203"/>
            <a:ext cx="98591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or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85A8-A9A5-0D9E-FF7A-1AAD2E615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DF12537-E17D-818B-DB89-136CAC8AFCD1}"/>
              </a:ext>
            </a:extLst>
          </p:cNvPr>
          <p:cNvSpPr txBox="1">
            <a:spLocks/>
          </p:cNvSpPr>
          <p:nvPr/>
        </p:nvSpPr>
        <p:spPr>
          <a:xfrm>
            <a:off x="4028493" y="5325014"/>
            <a:ext cx="1327223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thorn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A5628B1-0FB8-F5FA-0034-71B9862C2A1B}"/>
              </a:ext>
            </a:extLst>
          </p:cNvPr>
          <p:cNvSpPr txBox="1">
            <a:spLocks/>
          </p:cNvSpPr>
          <p:nvPr/>
        </p:nvSpPr>
        <p:spPr>
          <a:xfrm>
            <a:off x="9533886" y="3727722"/>
            <a:ext cx="1000082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thin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570EC79-B2F5-4F85-BCDD-008D02DF7145}"/>
              </a:ext>
            </a:extLst>
          </p:cNvPr>
          <p:cNvSpPr txBox="1">
            <a:spLocks/>
          </p:cNvSpPr>
          <p:nvPr/>
        </p:nvSpPr>
        <p:spPr>
          <a:xfrm>
            <a:off x="6895916" y="3732823"/>
            <a:ext cx="1120500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with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6B136CC-A935-1198-7077-FEA9997DECEE}"/>
              </a:ext>
            </a:extLst>
          </p:cNvPr>
          <p:cNvSpPr txBox="1">
            <a:spLocks/>
          </p:cNvSpPr>
          <p:nvPr/>
        </p:nvSpPr>
        <p:spPr>
          <a:xfrm>
            <a:off x="4161318" y="3732824"/>
            <a:ext cx="1061574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that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5D10411-9369-D1D0-F3EE-1F84BE057E73}"/>
              </a:ext>
            </a:extLst>
          </p:cNvPr>
          <p:cNvSpPr txBox="1">
            <a:spLocks/>
          </p:cNvSpPr>
          <p:nvPr/>
        </p:nvSpPr>
        <p:spPr>
          <a:xfrm>
            <a:off x="1524937" y="3732823"/>
            <a:ext cx="871265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C6FFE3C-5C20-150C-1777-22F4CB357731}"/>
              </a:ext>
            </a:extLst>
          </p:cNvPr>
          <p:cNvSpPr txBox="1">
            <a:spLocks/>
          </p:cNvSpPr>
          <p:nvPr/>
        </p:nvSpPr>
        <p:spPr>
          <a:xfrm>
            <a:off x="9339640" y="2140635"/>
            <a:ext cx="1399742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thank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19D5D-E77F-EBFA-9EB8-C7DE9A3FC6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D7013-6B4F-8434-D6B8-ED847E832E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How many sounds does each word have?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Add the sound buttons to help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2137C-D939-6838-16E9-9BFBB67EA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Four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2373B6-8056-2AE0-15FE-0904133EC010}"/>
              </a:ext>
            </a:extLst>
          </p:cNvPr>
          <p:cNvGrpSpPr/>
          <p:nvPr/>
        </p:nvGrpSpPr>
        <p:grpSpPr>
          <a:xfrm>
            <a:off x="4153782" y="5700100"/>
            <a:ext cx="1028350" cy="108000"/>
            <a:chOff x="6014726" y="2728400"/>
            <a:chExt cx="1028350" cy="1080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EA01F51-3D1A-5760-E66C-7D0D379FE395}"/>
                </a:ext>
              </a:extLst>
            </p:cNvPr>
            <p:cNvGrpSpPr/>
            <p:nvPr/>
          </p:nvGrpSpPr>
          <p:grpSpPr>
            <a:xfrm>
              <a:off x="6014726" y="2728400"/>
              <a:ext cx="1028350" cy="108000"/>
              <a:chOff x="5963937" y="1694306"/>
              <a:chExt cx="1028350" cy="108000"/>
            </a:xfrm>
            <a:solidFill>
              <a:srgbClr val="3371DD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4D394B4-59C1-3C06-A715-72D9167BCCA7}"/>
                  </a:ext>
                </a:extLst>
              </p:cNvPr>
              <p:cNvSpPr/>
              <p:nvPr/>
            </p:nvSpPr>
            <p:spPr>
              <a:xfrm>
                <a:off x="5963937" y="1712306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A361189-4BC2-4357-856A-36E0A3341A97}"/>
                  </a:ext>
                </a:extLst>
              </p:cNvPr>
              <p:cNvSpPr/>
              <p:nvPr/>
            </p:nvSpPr>
            <p:spPr>
              <a:xfrm>
                <a:off x="6884287" y="1694306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E4F5D1-E85B-29C2-BA89-0014E23195B1}"/>
                </a:ext>
              </a:extLst>
            </p:cNvPr>
            <p:cNvSpPr/>
            <p:nvPr/>
          </p:nvSpPr>
          <p:spPr>
            <a:xfrm>
              <a:off x="6463778" y="2746400"/>
              <a:ext cx="360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071701-9714-E6D7-D594-628B576A649F}"/>
              </a:ext>
            </a:extLst>
          </p:cNvPr>
          <p:cNvGrpSpPr/>
          <p:nvPr/>
        </p:nvGrpSpPr>
        <p:grpSpPr>
          <a:xfrm>
            <a:off x="4211924" y="2531048"/>
            <a:ext cx="935817" cy="108000"/>
            <a:chOff x="5888930" y="1706212"/>
            <a:chExt cx="935817" cy="108000"/>
          </a:xfrm>
          <a:solidFill>
            <a:srgbClr val="3371DD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ADFB3EB-43E0-10BA-BDA9-A3836FFB2456}"/>
                </a:ext>
              </a:extLst>
            </p:cNvPr>
            <p:cNvGrpSpPr/>
            <p:nvPr/>
          </p:nvGrpSpPr>
          <p:grpSpPr>
            <a:xfrm>
              <a:off x="5888930" y="1706212"/>
              <a:ext cx="682500" cy="108000"/>
              <a:chOff x="6104930" y="5216815"/>
              <a:chExt cx="682500" cy="108000"/>
            </a:xfrm>
            <a:grpFill/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CE29C25-79AD-3919-4D19-74637F455E53}"/>
                  </a:ext>
                </a:extLst>
              </p:cNvPr>
              <p:cNvSpPr/>
              <p:nvPr/>
            </p:nvSpPr>
            <p:spPr>
              <a:xfrm>
                <a:off x="6679430" y="5216815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7F4D1D-209E-041E-2010-7409BCD120A9}"/>
                  </a:ext>
                </a:extLst>
              </p:cNvPr>
              <p:cNvSpPr/>
              <p:nvPr/>
            </p:nvSpPr>
            <p:spPr>
              <a:xfrm>
                <a:off x="6104930" y="5234814"/>
                <a:ext cx="352323" cy="72223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1EDE111-40F6-E3DB-F83D-3E8B2D90CA15}"/>
                </a:ext>
              </a:extLst>
            </p:cNvPr>
            <p:cNvSpPr/>
            <p:nvPr/>
          </p:nvSpPr>
          <p:spPr>
            <a:xfrm>
              <a:off x="6716747" y="1706212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422B275-6412-882A-A7D9-238306CA6871}"/>
                </a:ext>
              </a:extLst>
            </p:cNvPr>
            <p:cNvSpPr/>
            <p:nvPr/>
          </p:nvSpPr>
          <p:spPr>
            <a:xfrm>
              <a:off x="6296408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BCF477-18D6-DEFD-D341-704577596B29}"/>
              </a:ext>
            </a:extLst>
          </p:cNvPr>
          <p:cNvGrpSpPr/>
          <p:nvPr/>
        </p:nvGrpSpPr>
        <p:grpSpPr>
          <a:xfrm>
            <a:off x="7138487" y="4118138"/>
            <a:ext cx="747714" cy="108000"/>
            <a:chOff x="8965952" y="5368726"/>
            <a:chExt cx="747714" cy="10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69622AF-B092-BCB4-083D-77238D20FFE1}"/>
                </a:ext>
              </a:extLst>
            </p:cNvPr>
            <p:cNvSpPr/>
            <p:nvPr/>
          </p:nvSpPr>
          <p:spPr>
            <a:xfrm>
              <a:off x="9361911" y="5386726"/>
              <a:ext cx="351755" cy="71998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C85F30-6007-E907-CE74-60ED4F2A19F6}"/>
                </a:ext>
              </a:extLst>
            </p:cNvPr>
            <p:cNvSpPr/>
            <p:nvPr/>
          </p:nvSpPr>
          <p:spPr>
            <a:xfrm>
              <a:off x="8965952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19A3A5A-E28F-2B50-0AE2-B43D84DC4D9E}"/>
                </a:ext>
              </a:extLst>
            </p:cNvPr>
            <p:cNvSpPr/>
            <p:nvPr/>
          </p:nvSpPr>
          <p:spPr>
            <a:xfrm>
              <a:off x="9210862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0EF178-049C-F56C-B506-13B348EC216B}"/>
              </a:ext>
            </a:extLst>
          </p:cNvPr>
          <p:cNvGrpSpPr/>
          <p:nvPr/>
        </p:nvGrpSpPr>
        <p:grpSpPr>
          <a:xfrm>
            <a:off x="9461436" y="2531048"/>
            <a:ext cx="1105935" cy="108000"/>
            <a:chOff x="5948916" y="1706212"/>
            <a:chExt cx="1105935" cy="108000"/>
          </a:xfrm>
          <a:solidFill>
            <a:srgbClr val="3371DD"/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D3D17A5-B767-079E-2F94-94B16D154F33}"/>
                </a:ext>
              </a:extLst>
            </p:cNvPr>
            <p:cNvGrpSpPr/>
            <p:nvPr/>
          </p:nvGrpSpPr>
          <p:grpSpPr>
            <a:xfrm>
              <a:off x="5948916" y="1706212"/>
              <a:ext cx="864598" cy="108000"/>
              <a:chOff x="6164916" y="5216815"/>
              <a:chExt cx="864598" cy="108000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75CBD49-751C-F02C-209E-84587A4F7D3B}"/>
                  </a:ext>
                </a:extLst>
              </p:cNvPr>
              <p:cNvSpPr/>
              <p:nvPr/>
            </p:nvSpPr>
            <p:spPr>
              <a:xfrm>
                <a:off x="6921514" y="5216815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425A99-3C80-0A86-ACDE-5A7DB2967214}"/>
                  </a:ext>
                </a:extLst>
              </p:cNvPr>
              <p:cNvSpPr/>
              <p:nvPr/>
            </p:nvSpPr>
            <p:spPr>
              <a:xfrm>
                <a:off x="6164916" y="5234815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68E5D1F-3AEC-0A6E-024E-E7C40853CD60}"/>
                </a:ext>
              </a:extLst>
            </p:cNvPr>
            <p:cNvSpPr/>
            <p:nvPr/>
          </p:nvSpPr>
          <p:spPr>
            <a:xfrm>
              <a:off x="6946851" y="1706212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CEC94B2-523E-3675-FF40-1939AC965AF1}"/>
                </a:ext>
              </a:extLst>
            </p:cNvPr>
            <p:cNvSpPr/>
            <p:nvPr/>
          </p:nvSpPr>
          <p:spPr>
            <a:xfrm>
              <a:off x="6433329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4EF8B7-EAA3-0A17-9DF9-7DFD3FBBB290}"/>
              </a:ext>
            </a:extLst>
          </p:cNvPr>
          <p:cNvGrpSpPr/>
          <p:nvPr/>
        </p:nvGrpSpPr>
        <p:grpSpPr>
          <a:xfrm>
            <a:off x="1524937" y="2659563"/>
            <a:ext cx="871642" cy="72000"/>
            <a:chOff x="6035356" y="2746400"/>
            <a:chExt cx="871642" cy="720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FAC30F-071C-5B0F-F461-9AB98BEE72D9}"/>
                </a:ext>
              </a:extLst>
            </p:cNvPr>
            <p:cNvSpPr/>
            <p:nvPr/>
          </p:nvSpPr>
          <p:spPr>
            <a:xfrm>
              <a:off x="6035356" y="2746400"/>
              <a:ext cx="374940" cy="70924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98DCC8F-6573-07C4-3579-BF7588568B17}"/>
                </a:ext>
              </a:extLst>
            </p:cNvPr>
            <p:cNvSpPr/>
            <p:nvPr/>
          </p:nvSpPr>
          <p:spPr>
            <a:xfrm>
              <a:off x="6474998" y="2746400"/>
              <a:ext cx="432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34C2687-811A-214E-3A8C-B1F554778156}"/>
              </a:ext>
            </a:extLst>
          </p:cNvPr>
          <p:cNvGrpSpPr/>
          <p:nvPr/>
        </p:nvGrpSpPr>
        <p:grpSpPr>
          <a:xfrm>
            <a:off x="4291759" y="4114518"/>
            <a:ext cx="807850" cy="108000"/>
            <a:chOff x="5859468" y="1706212"/>
            <a:chExt cx="807850" cy="108000"/>
          </a:xfrm>
          <a:solidFill>
            <a:srgbClr val="3371DD"/>
          </a:solidFill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273AEAE-CEDE-B41B-F40B-72DB9B523CA7}"/>
                </a:ext>
              </a:extLst>
            </p:cNvPr>
            <p:cNvGrpSpPr/>
            <p:nvPr/>
          </p:nvGrpSpPr>
          <p:grpSpPr>
            <a:xfrm>
              <a:off x="5859468" y="1706212"/>
              <a:ext cx="807850" cy="108000"/>
              <a:chOff x="6075468" y="5216815"/>
              <a:chExt cx="807850" cy="108000"/>
            </a:xfrm>
            <a:grpFill/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E4E1E1D-3E67-0F36-D13F-2EF8A77D2EFC}"/>
                  </a:ext>
                </a:extLst>
              </p:cNvPr>
              <p:cNvSpPr/>
              <p:nvPr/>
            </p:nvSpPr>
            <p:spPr>
              <a:xfrm>
                <a:off x="6775318" y="5216815"/>
                <a:ext cx="108000" cy="108000"/>
              </a:xfrm>
              <a:prstGeom prst="ellipse">
                <a:avLst/>
              </a:prstGeom>
              <a:solidFill>
                <a:srgbClr val="3372DC"/>
              </a:solidFill>
              <a:ln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352E7AA-35B3-C368-F83A-CDAB987C8ECB}"/>
                  </a:ext>
                </a:extLst>
              </p:cNvPr>
              <p:cNvSpPr/>
              <p:nvPr/>
            </p:nvSpPr>
            <p:spPr>
              <a:xfrm>
                <a:off x="6075468" y="5234814"/>
                <a:ext cx="381560" cy="75619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2121D25-3363-08F8-62D6-16B95DD063D0}"/>
                </a:ext>
              </a:extLst>
            </p:cNvPr>
            <p:cNvSpPr/>
            <p:nvPr/>
          </p:nvSpPr>
          <p:spPr>
            <a:xfrm>
              <a:off x="6346173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BECDF26-4518-9C5A-B68B-A3F6522416BB}"/>
              </a:ext>
            </a:extLst>
          </p:cNvPr>
          <p:cNvGrpSpPr/>
          <p:nvPr/>
        </p:nvGrpSpPr>
        <p:grpSpPr>
          <a:xfrm rot="10800000">
            <a:off x="9674324" y="4114518"/>
            <a:ext cx="689688" cy="108000"/>
            <a:chOff x="9048037" y="5368726"/>
            <a:chExt cx="689688" cy="10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9F48E14-73B1-B5D3-D618-DCE771F8858C}"/>
                </a:ext>
              </a:extLst>
            </p:cNvPr>
            <p:cNvSpPr/>
            <p:nvPr/>
          </p:nvSpPr>
          <p:spPr>
            <a:xfrm>
              <a:off x="9377027" y="5383108"/>
              <a:ext cx="360698" cy="75618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785AFE1-8341-5779-BEA7-9574538ADAB1}"/>
                </a:ext>
              </a:extLst>
            </p:cNvPr>
            <p:cNvSpPr/>
            <p:nvPr/>
          </p:nvSpPr>
          <p:spPr>
            <a:xfrm>
              <a:off x="9048037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65AFEF-8C55-2C62-4939-EBC45E86FB41}"/>
                </a:ext>
              </a:extLst>
            </p:cNvPr>
            <p:cNvSpPr/>
            <p:nvPr/>
          </p:nvSpPr>
          <p:spPr>
            <a:xfrm>
              <a:off x="9217992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6337E10-E220-21F4-01FE-C4C586515F3B}"/>
              </a:ext>
            </a:extLst>
          </p:cNvPr>
          <p:cNvGrpSpPr/>
          <p:nvPr/>
        </p:nvGrpSpPr>
        <p:grpSpPr>
          <a:xfrm>
            <a:off x="1649745" y="4115017"/>
            <a:ext cx="586381" cy="108000"/>
            <a:chOff x="5873144" y="1706212"/>
            <a:chExt cx="586381" cy="108000"/>
          </a:xfrm>
          <a:solidFill>
            <a:srgbClr val="3371DD"/>
          </a:solidFill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569847-698C-2EDE-93AA-A51918E5463A}"/>
                </a:ext>
              </a:extLst>
            </p:cNvPr>
            <p:cNvSpPr/>
            <p:nvPr/>
          </p:nvSpPr>
          <p:spPr>
            <a:xfrm>
              <a:off x="5873144" y="1724211"/>
              <a:ext cx="379690" cy="75121"/>
            </a:xfrm>
            <a:prstGeom prst="rect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8A24AF7-ED90-7D87-E61B-E121410F899C}"/>
                </a:ext>
              </a:extLst>
            </p:cNvPr>
            <p:cNvSpPr/>
            <p:nvPr/>
          </p:nvSpPr>
          <p:spPr>
            <a:xfrm>
              <a:off x="6351525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F86E45-AB3B-6868-65FD-F04F344D6C06}"/>
              </a:ext>
            </a:extLst>
          </p:cNvPr>
          <p:cNvGrpSpPr/>
          <p:nvPr/>
        </p:nvGrpSpPr>
        <p:grpSpPr>
          <a:xfrm>
            <a:off x="6927346" y="5718100"/>
            <a:ext cx="1031126" cy="72000"/>
            <a:chOff x="6023716" y="2746400"/>
            <a:chExt cx="1031126" cy="72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739488-7B6C-00DA-DE55-70C12F6A8156}"/>
                </a:ext>
              </a:extLst>
            </p:cNvPr>
            <p:cNvSpPr/>
            <p:nvPr/>
          </p:nvSpPr>
          <p:spPr>
            <a:xfrm>
              <a:off x="6023716" y="2746400"/>
              <a:ext cx="396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77A0A6C-0710-8B88-914D-C18697ADFA27}"/>
                </a:ext>
              </a:extLst>
            </p:cNvPr>
            <p:cNvSpPr/>
            <p:nvPr/>
          </p:nvSpPr>
          <p:spPr>
            <a:xfrm>
              <a:off x="6491828" y="2746400"/>
              <a:ext cx="563014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23BD98A-BE38-85F6-8CE3-2C01036A204D}"/>
              </a:ext>
            </a:extLst>
          </p:cNvPr>
          <p:cNvGrpSpPr/>
          <p:nvPr/>
        </p:nvGrpSpPr>
        <p:grpSpPr>
          <a:xfrm>
            <a:off x="6983027" y="2650059"/>
            <a:ext cx="958615" cy="101051"/>
            <a:chOff x="6096483" y="2709741"/>
            <a:chExt cx="958615" cy="10105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596EA80-770F-52C7-470C-277F10C6DAD5}"/>
                </a:ext>
              </a:extLst>
            </p:cNvPr>
            <p:cNvGrpSpPr/>
            <p:nvPr/>
          </p:nvGrpSpPr>
          <p:grpSpPr>
            <a:xfrm>
              <a:off x="6096483" y="2709741"/>
              <a:ext cx="486028" cy="101051"/>
              <a:chOff x="6045694" y="1675647"/>
              <a:chExt cx="486028" cy="101051"/>
            </a:xfrm>
            <a:solidFill>
              <a:srgbClr val="3371DD"/>
            </a:solidFill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C65311B-84AE-584E-5676-DFF5041312EA}"/>
                  </a:ext>
                </a:extLst>
              </p:cNvPr>
              <p:cNvSpPr/>
              <p:nvPr/>
            </p:nvSpPr>
            <p:spPr>
              <a:xfrm>
                <a:off x="6045694" y="1693647"/>
                <a:ext cx="340319" cy="62428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8402ADA-618D-13F1-C366-385387EEE25B}"/>
                  </a:ext>
                </a:extLst>
              </p:cNvPr>
              <p:cNvSpPr/>
              <p:nvPr/>
            </p:nvSpPr>
            <p:spPr>
              <a:xfrm>
                <a:off x="6427970" y="1675647"/>
                <a:ext cx="103752" cy="101051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76AC2F-44E6-4821-4BBF-6D3B9668948B}"/>
                </a:ext>
              </a:extLst>
            </p:cNvPr>
            <p:cNvSpPr/>
            <p:nvPr/>
          </p:nvSpPr>
          <p:spPr>
            <a:xfrm>
              <a:off x="6633954" y="2727741"/>
              <a:ext cx="421144" cy="63504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78AE242-0A35-6780-794F-67EADA86B693}"/>
              </a:ext>
            </a:extLst>
          </p:cNvPr>
          <p:cNvSpPr txBox="1">
            <a:spLocks/>
          </p:cNvSpPr>
          <p:nvPr/>
        </p:nvSpPr>
        <p:spPr>
          <a:xfrm>
            <a:off x="1400706" y="2144630"/>
            <a:ext cx="1119730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they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DC5E91-0D3A-051A-E8DD-9347A16FA3EA}"/>
              </a:ext>
            </a:extLst>
          </p:cNvPr>
          <p:cNvSpPr txBox="1">
            <a:spLocks/>
          </p:cNvSpPr>
          <p:nvPr/>
        </p:nvSpPr>
        <p:spPr>
          <a:xfrm>
            <a:off x="6830963" y="2144630"/>
            <a:ext cx="1250407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thing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69D6952-7C1B-122A-7F9B-190D7BB7415F}"/>
              </a:ext>
            </a:extLst>
          </p:cNvPr>
          <p:cNvSpPr txBox="1">
            <a:spLocks/>
          </p:cNvSpPr>
          <p:nvPr/>
        </p:nvSpPr>
        <p:spPr>
          <a:xfrm>
            <a:off x="4071037" y="2140635"/>
            <a:ext cx="1242135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6A57B10-D46F-2454-BB12-2E925F2A3596}"/>
              </a:ext>
            </a:extLst>
          </p:cNvPr>
          <p:cNvSpPr txBox="1">
            <a:spLocks/>
          </p:cNvSpPr>
          <p:nvPr/>
        </p:nvSpPr>
        <p:spPr>
          <a:xfrm>
            <a:off x="6810669" y="5325014"/>
            <a:ext cx="1290995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0"/>
              </a:rPr>
              <a:t>there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73B4408-C4F4-ADBB-0638-A3EEB93C0B04}"/>
              </a:ext>
            </a:extLst>
          </p:cNvPr>
          <p:cNvSpPr txBox="1">
            <a:spLocks/>
          </p:cNvSpPr>
          <p:nvPr/>
        </p:nvSpPr>
        <p:spPr>
          <a:xfrm>
            <a:off x="1783277" y="2801579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D2F0DC1-A46D-CCCD-E722-5E697931DE63}"/>
              </a:ext>
            </a:extLst>
          </p:cNvPr>
          <p:cNvSpPr txBox="1">
            <a:spLocks/>
          </p:cNvSpPr>
          <p:nvPr/>
        </p:nvSpPr>
        <p:spPr>
          <a:xfrm>
            <a:off x="9852627" y="2804359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8CC8235-2E7C-E53E-BF26-325C46DAD8F4}"/>
              </a:ext>
            </a:extLst>
          </p:cNvPr>
          <p:cNvSpPr txBox="1">
            <a:spLocks/>
          </p:cNvSpPr>
          <p:nvPr/>
        </p:nvSpPr>
        <p:spPr>
          <a:xfrm>
            <a:off x="4510803" y="2801579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40FF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27627DF-70E0-C663-DA0A-D13ECB4F4FEB}"/>
              </a:ext>
            </a:extLst>
          </p:cNvPr>
          <p:cNvSpPr txBox="1">
            <a:spLocks/>
          </p:cNvSpPr>
          <p:nvPr/>
        </p:nvSpPr>
        <p:spPr>
          <a:xfrm>
            <a:off x="1783275" y="4391447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5DA10DF-A156-C729-C699-2C4EDAB5B62E}"/>
              </a:ext>
            </a:extLst>
          </p:cNvPr>
          <p:cNvSpPr txBox="1">
            <a:spLocks/>
          </p:cNvSpPr>
          <p:nvPr/>
        </p:nvSpPr>
        <p:spPr>
          <a:xfrm>
            <a:off x="4514009" y="5983638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B1979A3C-044C-9B8E-EAEE-AF2F0CC73685}"/>
              </a:ext>
            </a:extLst>
          </p:cNvPr>
          <p:cNvSpPr txBox="1">
            <a:spLocks/>
          </p:cNvSpPr>
          <p:nvPr/>
        </p:nvSpPr>
        <p:spPr>
          <a:xfrm>
            <a:off x="4514010" y="4391448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A02E412-60B1-90F1-6D89-667B5404D59D}"/>
              </a:ext>
            </a:extLst>
          </p:cNvPr>
          <p:cNvSpPr txBox="1">
            <a:spLocks/>
          </p:cNvSpPr>
          <p:nvPr/>
        </p:nvSpPr>
        <p:spPr>
          <a:xfrm>
            <a:off x="7278873" y="5983638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9303235-05DE-C508-B1A4-CB6C30976EC7}"/>
              </a:ext>
            </a:extLst>
          </p:cNvPr>
          <p:cNvSpPr txBox="1">
            <a:spLocks/>
          </p:cNvSpPr>
          <p:nvPr/>
        </p:nvSpPr>
        <p:spPr>
          <a:xfrm>
            <a:off x="9855832" y="4391446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BAE9E18-5A42-5734-91AC-67FA3A341BA2}"/>
              </a:ext>
            </a:extLst>
          </p:cNvPr>
          <p:cNvSpPr txBox="1">
            <a:spLocks/>
          </p:cNvSpPr>
          <p:nvPr/>
        </p:nvSpPr>
        <p:spPr>
          <a:xfrm>
            <a:off x="7278072" y="2801579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4BFA941-F493-2290-D4F4-40E408BB1622}"/>
              </a:ext>
            </a:extLst>
          </p:cNvPr>
          <p:cNvSpPr txBox="1">
            <a:spLocks/>
          </p:cNvSpPr>
          <p:nvPr/>
        </p:nvSpPr>
        <p:spPr>
          <a:xfrm>
            <a:off x="7278071" y="4391447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09CEE"/>
                </a:solidFill>
                <a:latin typeface="EdShed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7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F60036F-B70A-058B-214E-3966AEC8684B}"/>
              </a:ext>
            </a:extLst>
          </p:cNvPr>
          <p:cNvSpPr txBox="1">
            <a:spLocks/>
          </p:cNvSpPr>
          <p:nvPr/>
        </p:nvSpPr>
        <p:spPr>
          <a:xfrm>
            <a:off x="2068908" y="2088620"/>
            <a:ext cx="121148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they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4C3A754-CB16-4F5F-22E8-57D223206F16}"/>
              </a:ext>
            </a:extLst>
          </p:cNvPr>
          <p:cNvSpPr txBox="1">
            <a:spLocks/>
          </p:cNvSpPr>
          <p:nvPr/>
        </p:nvSpPr>
        <p:spPr>
          <a:xfrm>
            <a:off x="4288527" y="2088620"/>
            <a:ext cx="133882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7C9557D-52F7-3B95-4D5A-ED12934AC0E9}"/>
              </a:ext>
            </a:extLst>
          </p:cNvPr>
          <p:cNvSpPr txBox="1">
            <a:spLocks/>
          </p:cNvSpPr>
          <p:nvPr/>
        </p:nvSpPr>
        <p:spPr>
          <a:xfrm>
            <a:off x="2209647" y="2864532"/>
            <a:ext cx="94929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the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3B9BDC38-E393-E3FE-8572-D11F7ABFCB0D}"/>
              </a:ext>
            </a:extLst>
          </p:cNvPr>
          <p:cNvSpPr txBox="1">
            <a:spLocks/>
          </p:cNvSpPr>
          <p:nvPr/>
        </p:nvSpPr>
        <p:spPr>
          <a:xfrm>
            <a:off x="4383311" y="2864532"/>
            <a:ext cx="1148328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that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5BA8B8C8-C6FB-7625-285E-CEBF83090A2F}"/>
              </a:ext>
            </a:extLst>
          </p:cNvPr>
          <p:cNvSpPr txBox="1">
            <a:spLocks/>
          </p:cNvSpPr>
          <p:nvPr/>
        </p:nvSpPr>
        <p:spPr>
          <a:xfrm>
            <a:off x="8837607" y="2088620"/>
            <a:ext cx="1519968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thank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DAE0BCE6-A7B7-2B1E-2072-3B32D58DC7CA}"/>
              </a:ext>
            </a:extLst>
          </p:cNvPr>
          <p:cNvSpPr txBox="1">
            <a:spLocks/>
          </p:cNvSpPr>
          <p:nvPr/>
        </p:nvSpPr>
        <p:spPr>
          <a:xfrm>
            <a:off x="6623147" y="2864532"/>
            <a:ext cx="121199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with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77A3B99-5A61-4A41-AB07-CE4C8339A0C3}"/>
              </a:ext>
            </a:extLst>
          </p:cNvPr>
          <p:cNvSpPr txBox="1">
            <a:spLocks/>
          </p:cNvSpPr>
          <p:nvPr/>
        </p:nvSpPr>
        <p:spPr>
          <a:xfrm>
            <a:off x="6523107" y="3647499"/>
            <a:ext cx="1402243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there</a:t>
            </a: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0A66DB37-5D08-2C45-1669-32EABBB6B4B2}"/>
              </a:ext>
            </a:extLst>
          </p:cNvPr>
          <p:cNvSpPr txBox="1">
            <a:spLocks/>
          </p:cNvSpPr>
          <p:nvPr/>
        </p:nvSpPr>
        <p:spPr>
          <a:xfrm>
            <a:off x="9058148" y="2864532"/>
            <a:ext cx="107888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thin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3D5A2831-F325-738D-271F-F81BF5F596EF}"/>
              </a:ext>
            </a:extLst>
          </p:cNvPr>
          <p:cNvSpPr txBox="1">
            <a:spLocks/>
          </p:cNvSpPr>
          <p:nvPr/>
        </p:nvSpPr>
        <p:spPr>
          <a:xfrm>
            <a:off x="6552039" y="2088620"/>
            <a:ext cx="1354217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thing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64A495C2-28CF-CBD3-A1C3-0D9245B9BF99}"/>
              </a:ext>
            </a:extLst>
          </p:cNvPr>
          <p:cNvSpPr txBox="1">
            <a:spLocks/>
          </p:cNvSpPr>
          <p:nvPr/>
        </p:nvSpPr>
        <p:spPr>
          <a:xfrm>
            <a:off x="4236989" y="3647499"/>
            <a:ext cx="144097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thorn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54F405-1FC8-A940-AE68-7F47C886F8D3}"/>
              </a:ext>
            </a:extLst>
          </p:cNvPr>
          <p:cNvGrpSpPr/>
          <p:nvPr/>
        </p:nvGrpSpPr>
        <p:grpSpPr>
          <a:xfrm>
            <a:off x="8127392" y="3515100"/>
            <a:ext cx="3638407" cy="2904163"/>
            <a:chOff x="8352242" y="3515100"/>
            <a:chExt cx="3638407" cy="290416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0D5B026-2169-B778-5137-61D814BC93ED}"/>
                </a:ext>
              </a:extLst>
            </p:cNvPr>
            <p:cNvGrpSpPr/>
            <p:nvPr/>
          </p:nvGrpSpPr>
          <p:grpSpPr>
            <a:xfrm>
              <a:off x="8352242" y="3515100"/>
              <a:ext cx="2579454" cy="1590123"/>
              <a:chOff x="7694234" y="3547595"/>
              <a:chExt cx="2579454" cy="159012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78078E-C975-7805-7A41-A54D2F93072A}"/>
                  </a:ext>
                </a:extLst>
              </p:cNvPr>
              <p:cNvSpPr txBox="1"/>
              <p:nvPr/>
            </p:nvSpPr>
            <p:spPr>
              <a:xfrm>
                <a:off x="7785506" y="3682835"/>
                <a:ext cx="24047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0"/>
                  </a:rPr>
                  <a:t>Gently place a finger on your throat and say each word. Can you feel the vibrations when saying some ‘th’ digraphs?</a:t>
                </a:r>
              </a:p>
            </p:txBody>
          </p:sp>
          <p:sp>
            <p:nvSpPr>
              <p:cNvPr id="50" name="Rounded Rectangular Callout 49">
                <a:extLst>
                  <a:ext uri="{FF2B5EF4-FFF2-40B4-BE49-F238E27FC236}">
                    <a16:creationId xmlns:a16="http://schemas.microsoft.com/office/drawing/2014/main" id="{D3757D25-DCEA-397A-0640-142AE1937E32}"/>
                  </a:ext>
                </a:extLst>
              </p:cNvPr>
              <p:cNvSpPr/>
              <p:nvPr/>
            </p:nvSpPr>
            <p:spPr>
              <a:xfrm>
                <a:off x="7694234" y="3547595"/>
                <a:ext cx="2579454" cy="1590123"/>
              </a:xfrm>
              <a:prstGeom prst="wedgeRoundRectCallout">
                <a:avLst>
                  <a:gd name="adj1" fmla="val 41305"/>
                  <a:gd name="adj2" fmla="val 67254"/>
                  <a:gd name="adj3" fmla="val 16667"/>
                </a:avLst>
              </a:prstGeom>
              <a:noFill/>
              <a:ln w="381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A52A4440-790C-A547-AF17-BE54A03C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9395" y="4724329"/>
              <a:ext cx="1031254" cy="169493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1ECD01-7CD1-CCBA-D656-9FED347074D8}"/>
              </a:ext>
            </a:extLst>
          </p:cNvPr>
          <p:cNvSpPr txBox="1"/>
          <p:nvPr/>
        </p:nvSpPr>
        <p:spPr>
          <a:xfrm>
            <a:off x="5707805" y="5668606"/>
            <a:ext cx="472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EdShed" pitchFamily="2" charset="0"/>
              </a:rPr>
              <a:t>If you felt a vibration, it is a </a:t>
            </a:r>
            <a:r>
              <a:rPr lang="en-US" dirty="0">
                <a:solidFill>
                  <a:srgbClr val="7956D6"/>
                </a:solidFill>
                <a:latin typeface="EdShed" pitchFamily="2" charset="0"/>
              </a:rPr>
              <a:t>voiced</a:t>
            </a:r>
            <a:r>
              <a:rPr lang="en-US" dirty="0">
                <a:latin typeface="EdShed" pitchFamily="2" charset="0"/>
              </a:rPr>
              <a:t> ‘</a:t>
            </a:r>
            <a:r>
              <a:rPr lang="en-US" dirty="0" err="1">
                <a:latin typeface="EdShed" pitchFamily="2" charset="0"/>
              </a:rPr>
              <a:t>th</a:t>
            </a:r>
            <a:r>
              <a:rPr lang="en-US" dirty="0">
                <a:latin typeface="EdShed" pitchFamily="2" charset="0"/>
              </a:rPr>
              <a:t>’. If you didn’t feel a vibration, it is an </a:t>
            </a:r>
            <a:r>
              <a:rPr lang="en-US" dirty="0">
                <a:solidFill>
                  <a:srgbClr val="FF9300"/>
                </a:solidFill>
                <a:latin typeface="EdShed" pitchFamily="2" charset="0"/>
              </a:rPr>
              <a:t>unvoiced</a:t>
            </a:r>
            <a:r>
              <a:rPr lang="en-US" dirty="0">
                <a:latin typeface="EdShed" pitchFamily="2" charset="0"/>
              </a:rPr>
              <a:t> ‘</a:t>
            </a:r>
            <a:r>
              <a:rPr lang="en-US" dirty="0" err="1">
                <a:latin typeface="EdShed" pitchFamily="2" charset="0"/>
              </a:rPr>
              <a:t>th</a:t>
            </a:r>
            <a:r>
              <a:rPr lang="en-US" dirty="0">
                <a:latin typeface="EdShed" pitchFamily="2" charset="0"/>
              </a:rPr>
              <a:t>’.</a:t>
            </a:r>
            <a:endParaRPr lang="en-GB" dirty="0">
              <a:latin typeface="EdShed" pitchFamily="2" charset="0"/>
            </a:endParaRPr>
          </a:p>
        </p:txBody>
      </p:sp>
      <p:sp>
        <p:nvSpPr>
          <p:cNvPr id="20" name="Rounded Rectangular Callout 49">
            <a:extLst>
              <a:ext uri="{FF2B5EF4-FFF2-40B4-BE49-F238E27FC236}">
                <a16:creationId xmlns:a16="http://schemas.microsoft.com/office/drawing/2014/main" id="{5EC3B890-44B3-71EA-C502-EC6504830F33}"/>
              </a:ext>
            </a:extLst>
          </p:cNvPr>
          <p:cNvSpPr/>
          <p:nvPr/>
        </p:nvSpPr>
        <p:spPr>
          <a:xfrm>
            <a:off x="5769562" y="5539335"/>
            <a:ext cx="4606226" cy="861399"/>
          </a:xfrm>
          <a:prstGeom prst="wedgeRoundRectCallout">
            <a:avLst>
              <a:gd name="adj1" fmla="val 56022"/>
              <a:gd name="adj2" fmla="val -37121"/>
              <a:gd name="adj3" fmla="val 16667"/>
            </a:avLst>
          </a:pr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F89792-066C-A69A-A298-9F44A220015F}"/>
              </a:ext>
            </a:extLst>
          </p:cNvPr>
          <p:cNvGrpSpPr/>
          <p:nvPr/>
        </p:nvGrpSpPr>
        <p:grpSpPr>
          <a:xfrm>
            <a:off x="2208693" y="2474997"/>
            <a:ext cx="7396602" cy="1559977"/>
            <a:chOff x="2406426" y="2398225"/>
            <a:chExt cx="7396602" cy="15599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83EDF2-B95B-5E46-FEF7-86D7A00F7683}"/>
                </a:ext>
              </a:extLst>
            </p:cNvPr>
            <p:cNvGrpSpPr/>
            <p:nvPr/>
          </p:nvGrpSpPr>
          <p:grpSpPr>
            <a:xfrm>
              <a:off x="2406426" y="2398225"/>
              <a:ext cx="7178870" cy="1559977"/>
              <a:chOff x="2406426" y="2398225"/>
              <a:chExt cx="7178870" cy="155997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CC5B8A-8513-7EE5-A9AB-35A38C2B1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6426" y="2407249"/>
                <a:ext cx="434502" cy="0"/>
              </a:xfrm>
              <a:prstGeom prst="line">
                <a:avLst/>
              </a:prstGeom>
              <a:ln w="57150">
                <a:solidFill>
                  <a:srgbClr val="795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FAD0DE5-1EB7-E77D-8123-0893301BB9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8278" y="2407249"/>
                <a:ext cx="433854" cy="1917"/>
              </a:xfrm>
              <a:prstGeom prst="line">
                <a:avLst/>
              </a:prstGeom>
              <a:ln w="57150">
                <a:solidFill>
                  <a:srgbClr val="FF9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BB21308-8D3A-19C7-696E-4DE44585B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3923" y="2398225"/>
                <a:ext cx="412796" cy="0"/>
              </a:xfrm>
              <a:prstGeom prst="line">
                <a:avLst/>
              </a:prstGeom>
              <a:ln w="57150">
                <a:solidFill>
                  <a:srgbClr val="FF9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6220625-6C92-2B87-5FBD-81F9FCB0A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7495" y="2407249"/>
                <a:ext cx="417801" cy="0"/>
              </a:xfrm>
              <a:prstGeom prst="line">
                <a:avLst/>
              </a:prstGeom>
              <a:ln w="57150">
                <a:solidFill>
                  <a:srgbClr val="FF9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DB1CE-1645-DFAA-4401-36ABF071E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6842" y="3182070"/>
                <a:ext cx="423979" cy="0"/>
              </a:xfrm>
              <a:prstGeom prst="line">
                <a:avLst/>
              </a:prstGeom>
              <a:ln w="57150">
                <a:solidFill>
                  <a:srgbClr val="795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9B71CD0-CB9C-5FA2-1639-6F93B2D8D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7082" y="3182070"/>
                <a:ext cx="433854" cy="0"/>
              </a:xfrm>
              <a:prstGeom prst="line">
                <a:avLst/>
              </a:prstGeom>
              <a:ln w="57150">
                <a:solidFill>
                  <a:srgbClr val="795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E65CDDD-F28B-EBE8-F356-2ACD8DD4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0788" y="3167601"/>
                <a:ext cx="398715" cy="0"/>
              </a:xfrm>
              <a:prstGeom prst="line">
                <a:avLst/>
              </a:prstGeom>
              <a:ln w="57150">
                <a:solidFill>
                  <a:srgbClr val="795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58D2211-34EA-6026-66B1-0773610C0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8002" y="3956797"/>
                <a:ext cx="442250" cy="0"/>
              </a:xfrm>
              <a:prstGeom prst="line">
                <a:avLst/>
              </a:prstGeom>
              <a:ln w="57150">
                <a:solidFill>
                  <a:srgbClr val="FF9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E4885A-CAF8-F0A5-39AC-C7A81D101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5086" y="3956797"/>
                <a:ext cx="445221" cy="1405"/>
              </a:xfrm>
              <a:prstGeom prst="line">
                <a:avLst/>
              </a:prstGeom>
              <a:ln w="57150">
                <a:solidFill>
                  <a:srgbClr val="795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48C899-F0FC-ED9F-B350-A8218A6C7AE6}"/>
                </a:ext>
              </a:extLst>
            </p:cNvPr>
            <p:cNvCxnSpPr>
              <a:cxnSpLocks/>
            </p:cNvCxnSpPr>
            <p:nvPr/>
          </p:nvCxnSpPr>
          <p:spPr>
            <a:xfrm>
              <a:off x="9388907" y="3167601"/>
              <a:ext cx="414121" cy="0"/>
            </a:xfrm>
            <a:prstGeom prst="line">
              <a:avLst/>
            </a:prstGeom>
            <a:ln w="57150"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CF9D0F-7516-FA94-B1DC-889C1E582B83}"/>
              </a:ext>
            </a:extLst>
          </p:cNvPr>
          <p:cNvGrpSpPr/>
          <p:nvPr/>
        </p:nvGrpSpPr>
        <p:grpSpPr>
          <a:xfrm>
            <a:off x="532970" y="4667056"/>
            <a:ext cx="3999687" cy="1790829"/>
            <a:chOff x="532970" y="4667056"/>
            <a:chExt cx="3999687" cy="179082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2A3E8C-014C-8694-3D5D-068854D80A82}"/>
                </a:ext>
              </a:extLst>
            </p:cNvPr>
            <p:cNvGrpSpPr/>
            <p:nvPr/>
          </p:nvGrpSpPr>
          <p:grpSpPr>
            <a:xfrm>
              <a:off x="532970" y="4667056"/>
              <a:ext cx="3879143" cy="1790829"/>
              <a:chOff x="568253" y="4477232"/>
              <a:chExt cx="3879143" cy="17908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237253" y="4924784"/>
                <a:ext cx="221014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This week’s words all have the digraph ‘</a:t>
                </a:r>
                <a:r>
                  <a:rPr lang="en-GB" dirty="0" err="1">
                    <a:latin typeface="EdShed" pitchFamily="2" charset="0"/>
                  </a:rPr>
                  <a:t>th</a:t>
                </a:r>
                <a:r>
                  <a:rPr lang="en-GB" dirty="0">
                    <a:latin typeface="EdShed" pitchFamily="2" charset="0"/>
                  </a:rPr>
                  <a:t>’.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Does it sound the same in each word? </a:t>
                </a:r>
              </a:p>
            </p:txBody>
          </p:sp>
          <p:pic>
            <p:nvPicPr>
              <p:cNvPr id="2" name="Picture 1" descr="Icon&#10;&#10;Description automatically generated">
                <a:extLst>
                  <a:ext uri="{FF2B5EF4-FFF2-40B4-BE49-F238E27FC236}">
                    <a16:creationId xmlns:a16="http://schemas.microsoft.com/office/drawing/2014/main" id="{55D4AB49-947A-8A69-04E5-320936C01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253" y="4477232"/>
                <a:ext cx="1042500" cy="1790829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38EFEBFE-B4A4-C906-EA61-528152627A7C}"/>
                </a:ext>
              </a:extLst>
            </p:cNvPr>
            <p:cNvSpPr/>
            <p:nvPr/>
          </p:nvSpPr>
          <p:spPr>
            <a:xfrm>
              <a:off x="2056145" y="4991321"/>
              <a:ext cx="2476512" cy="1427941"/>
            </a:xfrm>
            <a:prstGeom prst="wedgeRoundRectCallout">
              <a:avLst>
                <a:gd name="adj1" fmla="val -63865"/>
                <a:gd name="adj2" fmla="val -12914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7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2" grpId="0"/>
      <p:bldP spid="33" grpId="0"/>
      <p:bldP spid="34" grpId="0"/>
      <p:bldP spid="36" grpId="0"/>
      <p:bldP spid="46" grpId="0"/>
      <p:bldP spid="47" grpId="0"/>
      <p:bldP spid="48" grpId="0"/>
      <p:bldP spid="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52AE0-50E9-1029-B690-D510CADBD3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F914B-2A3C-9803-BFFA-5B66638A6F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sort the words according to whether </a:t>
            </a:r>
          </a:p>
          <a:p>
            <a:pPr>
              <a:lnSpc>
                <a:spcPct val="100000"/>
              </a:lnSpc>
            </a:pPr>
            <a:r>
              <a:rPr lang="en-US" dirty="0"/>
              <a:t>they have a voiced or unvoiced ‘th’?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B7D4D-B770-0FD8-8E91-74BDD6B9B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A14C4-4A40-E733-7F66-EABDE1E037A9}"/>
              </a:ext>
            </a:extLst>
          </p:cNvPr>
          <p:cNvSpPr/>
          <p:nvPr/>
        </p:nvSpPr>
        <p:spPr>
          <a:xfrm>
            <a:off x="4112580" y="3400950"/>
            <a:ext cx="170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Voiced /th/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D784C-734D-A63D-427B-7C83E6D789F6}"/>
              </a:ext>
            </a:extLst>
          </p:cNvPr>
          <p:cNvSpPr/>
          <p:nvPr/>
        </p:nvSpPr>
        <p:spPr>
          <a:xfrm>
            <a:off x="6238755" y="3400950"/>
            <a:ext cx="2014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Unvoiced /th/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BD0F3B-7FA5-BCFA-34D1-C142ED3C47BE}"/>
              </a:ext>
            </a:extLst>
          </p:cNvPr>
          <p:cNvGrpSpPr/>
          <p:nvPr/>
        </p:nvGrpSpPr>
        <p:grpSpPr>
          <a:xfrm>
            <a:off x="527648" y="2054001"/>
            <a:ext cx="4937870" cy="1492502"/>
            <a:chOff x="2316604" y="1924592"/>
            <a:chExt cx="4937870" cy="149250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E85AA7F-2CED-A982-8DC0-F83037B24640}"/>
                </a:ext>
              </a:extLst>
            </p:cNvPr>
            <p:cNvGrpSpPr/>
            <p:nvPr/>
          </p:nvGrpSpPr>
          <p:grpSpPr>
            <a:xfrm>
              <a:off x="2316604" y="1924592"/>
              <a:ext cx="4807448" cy="1492502"/>
              <a:chOff x="3521128" y="1666399"/>
              <a:chExt cx="4807448" cy="1492502"/>
            </a:xfrm>
          </p:grpSpPr>
          <p:pic>
            <p:nvPicPr>
              <p:cNvPr id="25" name="Picture 24" descr="Shape, icon&#10;&#10;Description automatically generated">
                <a:extLst>
                  <a:ext uri="{FF2B5EF4-FFF2-40B4-BE49-F238E27FC236}">
                    <a16:creationId xmlns:a16="http://schemas.microsoft.com/office/drawing/2014/main" id="{913BF47B-4B00-2C58-6B40-BA47E59F4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1128" y="1666399"/>
                <a:ext cx="1044341" cy="149250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1596C6-9129-868E-117F-83C3EA5934B9}"/>
                  </a:ext>
                </a:extLst>
              </p:cNvPr>
              <p:cNvSpPr txBox="1"/>
              <p:nvPr/>
            </p:nvSpPr>
            <p:spPr>
              <a:xfrm>
                <a:off x="4961283" y="1796650"/>
                <a:ext cx="33672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Can you think of any more words to match the patterns?</a:t>
                </a:r>
              </a:p>
            </p:txBody>
          </p:sp>
        </p:grp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3B81C97-954C-AC3B-5954-9195928E8854}"/>
                </a:ext>
              </a:extLst>
            </p:cNvPr>
            <p:cNvSpPr/>
            <p:nvPr/>
          </p:nvSpPr>
          <p:spPr>
            <a:xfrm>
              <a:off x="3646133" y="1956548"/>
              <a:ext cx="3608341" cy="896426"/>
            </a:xfrm>
            <a:prstGeom prst="wedgeRoundRectCallout">
              <a:avLst>
                <a:gd name="adj1" fmla="val -59979"/>
                <a:gd name="adj2" fmla="val 20824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EA55AD0-B86B-1D86-F57A-7E00211DB13F}"/>
              </a:ext>
            </a:extLst>
          </p:cNvPr>
          <p:cNvSpPr txBox="1">
            <a:spLocks/>
          </p:cNvSpPr>
          <p:nvPr/>
        </p:nvSpPr>
        <p:spPr>
          <a:xfrm>
            <a:off x="3606236" y="1966307"/>
            <a:ext cx="93140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they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1A1CD8B-D0E6-EC0F-B1FF-41C1951DBC28}"/>
              </a:ext>
            </a:extLst>
          </p:cNvPr>
          <p:cNvSpPr txBox="1">
            <a:spLocks/>
          </p:cNvSpPr>
          <p:nvPr/>
        </p:nvSpPr>
        <p:spPr>
          <a:xfrm>
            <a:off x="5627007" y="1966307"/>
            <a:ext cx="102842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60E0CB8-1B25-A311-E25F-064052896E77}"/>
              </a:ext>
            </a:extLst>
          </p:cNvPr>
          <p:cNvSpPr txBox="1">
            <a:spLocks/>
          </p:cNvSpPr>
          <p:nvPr/>
        </p:nvSpPr>
        <p:spPr>
          <a:xfrm>
            <a:off x="3705624" y="2730687"/>
            <a:ext cx="732636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84F46B95-4316-F6EC-E308-8A0021F7F486}"/>
              </a:ext>
            </a:extLst>
          </p:cNvPr>
          <p:cNvSpPr txBox="1">
            <a:spLocks/>
          </p:cNvSpPr>
          <p:nvPr/>
        </p:nvSpPr>
        <p:spPr>
          <a:xfrm>
            <a:off x="5698757" y="2730687"/>
            <a:ext cx="88492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that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E5B9DB39-CEF1-0E92-A8A6-D0947A6640E8}"/>
              </a:ext>
            </a:extLst>
          </p:cNvPr>
          <p:cNvSpPr txBox="1">
            <a:spLocks/>
          </p:cNvSpPr>
          <p:nvPr/>
        </p:nvSpPr>
        <p:spPr>
          <a:xfrm>
            <a:off x="9746822" y="1966307"/>
            <a:ext cx="1156086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thank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7BB4F8C3-59EB-F201-7ADA-01A657ECF59A}"/>
              </a:ext>
            </a:extLst>
          </p:cNvPr>
          <p:cNvSpPr txBox="1">
            <a:spLocks/>
          </p:cNvSpPr>
          <p:nvPr/>
        </p:nvSpPr>
        <p:spPr>
          <a:xfrm>
            <a:off x="7788907" y="2730687"/>
            <a:ext cx="93108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with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D57FB21A-11DF-DCFF-4606-543D11783DE2}"/>
              </a:ext>
            </a:extLst>
          </p:cNvPr>
          <p:cNvSpPr txBox="1">
            <a:spLocks/>
          </p:cNvSpPr>
          <p:nvPr/>
        </p:nvSpPr>
        <p:spPr>
          <a:xfrm>
            <a:off x="1450060" y="2730687"/>
            <a:ext cx="106926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there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63F3AB79-A14F-7A29-E283-0E734A1DC059}"/>
              </a:ext>
            </a:extLst>
          </p:cNvPr>
          <p:cNvSpPr txBox="1">
            <a:spLocks/>
          </p:cNvSpPr>
          <p:nvPr/>
        </p:nvSpPr>
        <p:spPr>
          <a:xfrm>
            <a:off x="9907636" y="2730687"/>
            <a:ext cx="83445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C45269D7-D6DF-ED0C-F1AC-6420BBA76D9D}"/>
              </a:ext>
            </a:extLst>
          </p:cNvPr>
          <p:cNvSpPr txBox="1">
            <a:spLocks/>
          </p:cNvSpPr>
          <p:nvPr/>
        </p:nvSpPr>
        <p:spPr>
          <a:xfrm>
            <a:off x="7737098" y="1966307"/>
            <a:ext cx="1034706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thing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D59D0844-53C9-18F1-20C0-6889E7302F0E}"/>
              </a:ext>
            </a:extLst>
          </p:cNvPr>
          <p:cNvSpPr txBox="1">
            <a:spLocks/>
          </p:cNvSpPr>
          <p:nvPr/>
        </p:nvSpPr>
        <p:spPr>
          <a:xfrm>
            <a:off x="1435665" y="1966307"/>
            <a:ext cx="109805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thorn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8717ED-CB61-9396-505E-13AE72C84036}"/>
              </a:ext>
            </a:extLst>
          </p:cNvPr>
          <p:cNvSpPr/>
          <p:nvPr/>
        </p:nvSpPr>
        <p:spPr>
          <a:xfrm>
            <a:off x="8402391" y="4528638"/>
            <a:ext cx="3092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ird, 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ree, 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under, 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ief, heal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y, tru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ful, bir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day, pan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er, ba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, tee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, mon</a:t>
            </a:r>
            <a:r>
              <a:rPr lang="en-GB" sz="2000" u="sng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th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223CD6-0C62-7204-A3E1-B841B8470BE3}"/>
              </a:ext>
            </a:extLst>
          </p:cNvPr>
          <p:cNvSpPr/>
          <p:nvPr/>
        </p:nvSpPr>
        <p:spPr>
          <a:xfrm>
            <a:off x="720548" y="3848129"/>
            <a:ext cx="3092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ese, 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eir, 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is, </a:t>
            </a:r>
          </a:p>
          <a:p>
            <a:pPr algn="ctr"/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fea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er, clo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ing, toge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er, mo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er, smoo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, </a:t>
            </a:r>
          </a:p>
          <a:p>
            <a:pPr algn="ctr"/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ba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the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, tee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the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, brea</a:t>
            </a:r>
            <a:r>
              <a:rPr lang="en-GB" sz="2000" u="sng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the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EEA9DB-5495-0F2A-C5E4-4F3E2959F751}"/>
              </a:ext>
            </a:extLst>
          </p:cNvPr>
          <p:cNvGrpSpPr/>
          <p:nvPr/>
        </p:nvGrpSpPr>
        <p:grpSpPr>
          <a:xfrm>
            <a:off x="615034" y="5216521"/>
            <a:ext cx="3303460" cy="1183565"/>
            <a:chOff x="403669" y="5979116"/>
            <a:chExt cx="3303460" cy="11835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504E4C-9889-FE7B-35AC-78C915FB9522}"/>
                </a:ext>
              </a:extLst>
            </p:cNvPr>
            <p:cNvSpPr/>
            <p:nvPr/>
          </p:nvSpPr>
          <p:spPr>
            <a:xfrm>
              <a:off x="403669" y="6454795"/>
              <a:ext cx="33034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Many voiced /</a:t>
              </a:r>
              <a:r>
                <a:rPr lang="en-GB" sz="2000" dirty="0" err="1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th</a:t>
              </a:r>
              <a:r>
                <a:rPr lang="en-GB" sz="2000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/ sounds are part of the trigraph ‘the’.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11F9305-6F89-5B93-3587-A04D6A61C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399" y="5986491"/>
              <a:ext cx="0" cy="3240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720FC9F-F6A3-339F-491D-F27AD62586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328" y="5979116"/>
              <a:ext cx="504000" cy="3240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98F41F0-D529-648B-C5D3-85AE2ED03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028" y="5979116"/>
              <a:ext cx="504000" cy="3240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B6C29-21EC-9D21-ACC1-D85B9303ABDB}"/>
              </a:ext>
            </a:extLst>
          </p:cNvPr>
          <p:cNvSpPr txBox="1">
            <a:spLocks/>
          </p:cNvSpPr>
          <p:nvPr/>
        </p:nvSpPr>
        <p:spPr>
          <a:xfrm>
            <a:off x="4481646" y="3990179"/>
            <a:ext cx="93140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C82887-6A6E-0652-7CA8-A87F8BC3CBEC}"/>
              </a:ext>
            </a:extLst>
          </p:cNvPr>
          <p:cNvSpPr txBox="1">
            <a:spLocks/>
          </p:cNvSpPr>
          <p:nvPr/>
        </p:nvSpPr>
        <p:spPr>
          <a:xfrm>
            <a:off x="4413294" y="4505291"/>
            <a:ext cx="106811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there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F79225C-3743-E75D-9BBC-E4C83B99C5DA}"/>
              </a:ext>
            </a:extLst>
          </p:cNvPr>
          <p:cNvSpPr txBox="1">
            <a:spLocks/>
          </p:cNvSpPr>
          <p:nvPr/>
        </p:nvSpPr>
        <p:spPr>
          <a:xfrm>
            <a:off x="4581032" y="5020403"/>
            <a:ext cx="73263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E083740-9FC6-CF00-D1C1-B6A937ACF479}"/>
              </a:ext>
            </a:extLst>
          </p:cNvPr>
          <p:cNvSpPr txBox="1">
            <a:spLocks/>
          </p:cNvSpPr>
          <p:nvPr/>
        </p:nvSpPr>
        <p:spPr>
          <a:xfrm>
            <a:off x="4504889" y="5535515"/>
            <a:ext cx="88492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that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D51E308-4EB2-6376-095E-31F4B445D2B3}"/>
              </a:ext>
            </a:extLst>
          </p:cNvPr>
          <p:cNvSpPr txBox="1">
            <a:spLocks/>
          </p:cNvSpPr>
          <p:nvPr/>
        </p:nvSpPr>
        <p:spPr>
          <a:xfrm>
            <a:off x="4481806" y="6050627"/>
            <a:ext cx="93108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with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FFAC214-4067-AC19-5989-B1008AD71D86}"/>
              </a:ext>
            </a:extLst>
          </p:cNvPr>
          <p:cNvSpPr txBox="1">
            <a:spLocks/>
          </p:cNvSpPr>
          <p:nvPr/>
        </p:nvSpPr>
        <p:spPr>
          <a:xfrm>
            <a:off x="6653841" y="3990179"/>
            <a:ext cx="109805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thorn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92DE01E-1A81-DD5F-5722-A057D0C90F68}"/>
              </a:ext>
            </a:extLst>
          </p:cNvPr>
          <p:cNvSpPr txBox="1">
            <a:spLocks/>
          </p:cNvSpPr>
          <p:nvPr/>
        </p:nvSpPr>
        <p:spPr>
          <a:xfrm>
            <a:off x="6688659" y="4505291"/>
            <a:ext cx="102842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0F2BEE0-7BE9-96C9-4B60-B8F2CDC169DF}"/>
              </a:ext>
            </a:extLst>
          </p:cNvPr>
          <p:cNvSpPr txBox="1">
            <a:spLocks/>
          </p:cNvSpPr>
          <p:nvPr/>
        </p:nvSpPr>
        <p:spPr>
          <a:xfrm>
            <a:off x="6685517" y="5020403"/>
            <a:ext cx="103470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thing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587FB2A-B2BB-F292-2E0B-48394B7D7238}"/>
              </a:ext>
            </a:extLst>
          </p:cNvPr>
          <p:cNvSpPr txBox="1">
            <a:spLocks/>
          </p:cNvSpPr>
          <p:nvPr/>
        </p:nvSpPr>
        <p:spPr>
          <a:xfrm>
            <a:off x="6624828" y="5535515"/>
            <a:ext cx="1156086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thank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05AE4E70-5495-2EF6-D704-BDFC346AFFCD}"/>
              </a:ext>
            </a:extLst>
          </p:cNvPr>
          <p:cNvSpPr txBox="1">
            <a:spLocks/>
          </p:cNvSpPr>
          <p:nvPr/>
        </p:nvSpPr>
        <p:spPr>
          <a:xfrm>
            <a:off x="6785640" y="6050627"/>
            <a:ext cx="83446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thin</a:t>
            </a:r>
          </a:p>
        </p:txBody>
      </p:sp>
    </p:spTree>
    <p:extLst>
      <p:ext uri="{BB962C8B-B14F-4D97-AF65-F5344CB8AC3E}">
        <p14:creationId xmlns:p14="http://schemas.microsoft.com/office/powerpoint/2010/main" val="26766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2" grpId="0"/>
      <p:bldP spid="7" grpId="0"/>
      <p:bldP spid="9" grpId="0"/>
      <p:bldP spid="11" grpId="0"/>
      <p:bldP spid="13" grpId="0"/>
      <p:bldP spid="15" grpId="0"/>
      <p:bldP spid="16" grpId="0"/>
      <p:bldP spid="20" grpId="0"/>
      <p:bldP spid="22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Buttons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B06A96-4DC3-AB08-8EC7-A5722853C2DD}"/>
              </a:ext>
            </a:extLst>
          </p:cNvPr>
          <p:cNvGrpSpPr/>
          <p:nvPr/>
        </p:nvGrpSpPr>
        <p:grpSpPr>
          <a:xfrm>
            <a:off x="1191710" y="1955380"/>
            <a:ext cx="3231918" cy="1978865"/>
            <a:chOff x="562645" y="2130956"/>
            <a:chExt cx="3231918" cy="1978865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B243F22C-6BDB-5451-D2E3-7F33C5E15AAE}"/>
                </a:ext>
              </a:extLst>
            </p:cNvPr>
            <p:cNvSpPr/>
            <p:nvPr/>
          </p:nvSpPr>
          <p:spPr>
            <a:xfrm flipH="1">
              <a:off x="1698056" y="2195876"/>
              <a:ext cx="2096507" cy="1913945"/>
            </a:xfrm>
            <a:prstGeom prst="wedgeEllipseCallout">
              <a:avLst>
                <a:gd name="adj1" fmla="val 58168"/>
                <a:gd name="adj2" fmla="val -17238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This week’s words are all one-syllable words.</a:t>
              </a:r>
            </a:p>
          </p:txBody>
        </p:sp>
        <p:pic>
          <p:nvPicPr>
            <p:cNvPr id="6" name="Picture 5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3CADDA3-EAE8-A2EA-9658-F07B2EDED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45" y="2130956"/>
              <a:ext cx="850254" cy="191394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C910F5-D579-A5A1-F626-FB20145C2B90}"/>
              </a:ext>
            </a:extLst>
          </p:cNvPr>
          <p:cNvGrpSpPr/>
          <p:nvPr/>
        </p:nvGrpSpPr>
        <p:grpSpPr>
          <a:xfrm>
            <a:off x="7765072" y="2006761"/>
            <a:ext cx="3855796" cy="2452125"/>
            <a:chOff x="7962338" y="1896512"/>
            <a:chExt cx="3855796" cy="2452125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F685AE95-2BD4-9B6B-8DFB-7F49F31D95D9}"/>
                </a:ext>
              </a:extLst>
            </p:cNvPr>
            <p:cNvSpPr/>
            <p:nvPr/>
          </p:nvSpPr>
          <p:spPr>
            <a:xfrm flipH="1">
              <a:off x="7962338" y="1896512"/>
              <a:ext cx="2509019" cy="2452125"/>
            </a:xfrm>
            <a:prstGeom prst="wedgeEllipseCallout">
              <a:avLst>
                <a:gd name="adj1" fmla="val -54994"/>
                <a:gd name="adj2" fmla="val -20063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8CE2E7B-7E35-08D9-A5A1-CA2D22179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0523" y="1896512"/>
              <a:ext cx="1017611" cy="18761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D46830-C793-47B1-027A-A3662AB9C922}"/>
                </a:ext>
              </a:extLst>
            </p:cNvPr>
            <p:cNvSpPr/>
            <p:nvPr/>
          </p:nvSpPr>
          <p:spPr>
            <a:xfrm>
              <a:off x="8210110" y="2183229"/>
              <a:ext cx="2042225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below each single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0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61241-50A8-BCE0-BA4F-D8952BC77FE9}"/>
              </a:ext>
            </a:extLst>
          </p:cNvPr>
          <p:cNvSpPr/>
          <p:nvPr/>
        </p:nvSpPr>
        <p:spPr>
          <a:xfrm>
            <a:off x="5426585" y="2340661"/>
            <a:ext cx="1338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solidFill>
                  <a:schemeClr val="tx1"/>
                </a:solidFill>
                <a:latin typeface="EdShed" pitchFamily="2" charset="0"/>
              </a:rPr>
              <a:t>think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A7F691-92C7-AC4A-DD30-91AF7C9F0F12}"/>
              </a:ext>
            </a:extLst>
          </p:cNvPr>
          <p:cNvGrpSpPr/>
          <p:nvPr/>
        </p:nvGrpSpPr>
        <p:grpSpPr>
          <a:xfrm>
            <a:off x="1638081" y="3857962"/>
            <a:ext cx="8607875" cy="2086856"/>
            <a:chOff x="1828740" y="3218096"/>
            <a:chExt cx="8607875" cy="20868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293424-FD0A-7856-4EC5-C3070A6A53B7}"/>
                </a:ext>
              </a:extLst>
            </p:cNvPr>
            <p:cNvSpPr/>
            <p:nvPr/>
          </p:nvSpPr>
          <p:spPr>
            <a:xfrm>
              <a:off x="1828740" y="4535511"/>
              <a:ext cx="151996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dirty="0">
                  <a:ln w="0"/>
                  <a:latin typeface="EdShed" pitchFamily="2" charset="0"/>
                </a:rPr>
                <a:t>thank</a:t>
              </a:r>
              <a:endParaRPr lang="en-GB" sz="44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7A04A9-1078-BB45-40B1-6A825F528709}"/>
                </a:ext>
              </a:extLst>
            </p:cNvPr>
            <p:cNvSpPr/>
            <p:nvPr/>
          </p:nvSpPr>
          <p:spPr>
            <a:xfrm>
              <a:off x="9224616" y="4535511"/>
              <a:ext cx="12119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with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AE56E-6070-6571-99CE-C048D2330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12497" y="3218096"/>
              <a:ext cx="759478" cy="83285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732F70-B332-099F-3CE0-4FA76638F8F1}"/>
                </a:ext>
              </a:extLst>
            </p:cNvPr>
            <p:cNvSpPr/>
            <p:nvPr/>
          </p:nvSpPr>
          <p:spPr>
            <a:xfrm>
              <a:off x="5566176" y="4535511"/>
              <a:ext cx="14409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thorn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5C26F1-15E3-55B9-85AB-833B73A132CF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51E5DE-39AE-5A54-18EC-9D440EB4F3BC}"/>
              </a:ext>
            </a:extLst>
          </p:cNvPr>
          <p:cNvGrpSpPr/>
          <p:nvPr/>
        </p:nvGrpSpPr>
        <p:grpSpPr>
          <a:xfrm>
            <a:off x="5527381" y="5802105"/>
            <a:ext cx="1095670" cy="108000"/>
            <a:chOff x="5992286" y="2728400"/>
            <a:chExt cx="1095670" cy="108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B263B0-E2EC-1B78-6BDD-06BD6D255900}"/>
                </a:ext>
              </a:extLst>
            </p:cNvPr>
            <p:cNvGrpSpPr/>
            <p:nvPr/>
          </p:nvGrpSpPr>
          <p:grpSpPr>
            <a:xfrm>
              <a:off x="5992286" y="2728400"/>
              <a:ext cx="1095670" cy="108000"/>
              <a:chOff x="5941497" y="1694306"/>
              <a:chExt cx="1095670" cy="108000"/>
            </a:xfrm>
            <a:solidFill>
              <a:srgbClr val="3371DD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337234-6027-923E-2124-E4068472D729}"/>
                  </a:ext>
                </a:extLst>
              </p:cNvPr>
              <p:cNvSpPr/>
              <p:nvPr/>
            </p:nvSpPr>
            <p:spPr>
              <a:xfrm>
                <a:off x="5941497" y="1712306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C36F937-A486-5A90-8ECF-BFAB013692CC}"/>
                  </a:ext>
                </a:extLst>
              </p:cNvPr>
              <p:cNvSpPr/>
              <p:nvPr/>
            </p:nvSpPr>
            <p:spPr>
              <a:xfrm>
                <a:off x="6929167" y="1694306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611887-5220-E3E5-368C-B9744745C88E}"/>
                </a:ext>
              </a:extLst>
            </p:cNvPr>
            <p:cNvSpPr/>
            <p:nvPr/>
          </p:nvSpPr>
          <p:spPr>
            <a:xfrm>
              <a:off x="6464665" y="2746400"/>
              <a:ext cx="389697" cy="67889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47D92C-F1A3-94C6-FA73-237999EB93B9}"/>
              </a:ext>
            </a:extLst>
          </p:cNvPr>
          <p:cNvGrpSpPr/>
          <p:nvPr/>
        </p:nvGrpSpPr>
        <p:grpSpPr>
          <a:xfrm>
            <a:off x="5568269" y="2961678"/>
            <a:ext cx="1019279" cy="108000"/>
            <a:chOff x="5859468" y="1706212"/>
            <a:chExt cx="1019279" cy="108000"/>
          </a:xfrm>
          <a:solidFill>
            <a:srgbClr val="3371DD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9936A1-2A4E-3018-7982-22220B421E4C}"/>
                </a:ext>
              </a:extLst>
            </p:cNvPr>
            <p:cNvGrpSpPr/>
            <p:nvPr/>
          </p:nvGrpSpPr>
          <p:grpSpPr>
            <a:xfrm>
              <a:off x="5859468" y="1706212"/>
              <a:ext cx="749866" cy="108000"/>
              <a:chOff x="6075468" y="5216815"/>
              <a:chExt cx="749866" cy="10800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0287C31-42FD-04E6-B0A5-9C5BF1818833}"/>
                  </a:ext>
                </a:extLst>
              </p:cNvPr>
              <p:cNvSpPr/>
              <p:nvPr/>
            </p:nvSpPr>
            <p:spPr>
              <a:xfrm>
                <a:off x="6717334" y="5216815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06B96-3CBB-9FBC-919D-C63DC6A59E77}"/>
                  </a:ext>
                </a:extLst>
              </p:cNvPr>
              <p:cNvSpPr/>
              <p:nvPr/>
            </p:nvSpPr>
            <p:spPr>
              <a:xfrm>
                <a:off x="6075468" y="5234815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785C07-046A-1D63-7B34-31DBCAB8DCAB}"/>
                </a:ext>
              </a:extLst>
            </p:cNvPr>
            <p:cNvSpPr/>
            <p:nvPr/>
          </p:nvSpPr>
          <p:spPr>
            <a:xfrm>
              <a:off x="6770747" y="1706212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8E3A9D-710B-4B15-D0C7-A2D9C60DD105}"/>
                </a:ext>
              </a:extLst>
            </p:cNvPr>
            <p:cNvSpPr/>
            <p:nvPr/>
          </p:nvSpPr>
          <p:spPr>
            <a:xfrm>
              <a:off x="6305884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0B8E89-5708-2935-3738-3D17533D9D69}"/>
              </a:ext>
            </a:extLst>
          </p:cNvPr>
          <p:cNvGrpSpPr/>
          <p:nvPr/>
        </p:nvGrpSpPr>
        <p:grpSpPr>
          <a:xfrm>
            <a:off x="9291631" y="5797994"/>
            <a:ext cx="836530" cy="108000"/>
            <a:chOff x="8921381" y="5368726"/>
            <a:chExt cx="836530" cy="10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42DF4C-66CF-6F16-2418-53483D1EE3F9}"/>
                </a:ext>
              </a:extLst>
            </p:cNvPr>
            <p:cNvSpPr/>
            <p:nvPr/>
          </p:nvSpPr>
          <p:spPr>
            <a:xfrm>
              <a:off x="9361911" y="5386726"/>
              <a:ext cx="396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B5B54F5-5938-2345-5E0A-B17299171EEF}"/>
                </a:ext>
              </a:extLst>
            </p:cNvPr>
            <p:cNvSpPr/>
            <p:nvPr/>
          </p:nvSpPr>
          <p:spPr>
            <a:xfrm>
              <a:off x="8921381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AAACB7-2061-6A96-5430-89C2E344A322}"/>
                </a:ext>
              </a:extLst>
            </p:cNvPr>
            <p:cNvSpPr/>
            <p:nvPr/>
          </p:nvSpPr>
          <p:spPr>
            <a:xfrm>
              <a:off x="9202876" y="53687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0B0AC5-EC2C-6CF0-4DB8-8910D88A383F}"/>
              </a:ext>
            </a:extLst>
          </p:cNvPr>
          <p:cNvGrpSpPr/>
          <p:nvPr/>
        </p:nvGrpSpPr>
        <p:grpSpPr>
          <a:xfrm>
            <a:off x="1792773" y="5797994"/>
            <a:ext cx="1181707" cy="108000"/>
            <a:chOff x="5873144" y="1706212"/>
            <a:chExt cx="1181707" cy="108000"/>
          </a:xfrm>
          <a:solidFill>
            <a:srgbClr val="3371DD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AD8B98-4319-D74E-3772-F5D6A83807E2}"/>
                </a:ext>
              </a:extLst>
            </p:cNvPr>
            <p:cNvGrpSpPr/>
            <p:nvPr/>
          </p:nvGrpSpPr>
          <p:grpSpPr>
            <a:xfrm>
              <a:off x="5873144" y="1706212"/>
              <a:ext cx="906718" cy="108000"/>
              <a:chOff x="6089144" y="5216815"/>
              <a:chExt cx="906718" cy="108000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02AD35E-5AA1-8240-7B30-140F8E3BD54A}"/>
                  </a:ext>
                </a:extLst>
              </p:cNvPr>
              <p:cNvSpPr/>
              <p:nvPr/>
            </p:nvSpPr>
            <p:spPr>
              <a:xfrm>
                <a:off x="6887862" y="5216815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C9A12E8-21DF-5205-C468-1414AA680EA9}"/>
                  </a:ext>
                </a:extLst>
              </p:cNvPr>
              <p:cNvSpPr/>
              <p:nvPr/>
            </p:nvSpPr>
            <p:spPr>
              <a:xfrm>
                <a:off x="6089144" y="5234815"/>
                <a:ext cx="396000" cy="72000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3F4BFB4-FDA9-C8B6-7803-9181ADD76721}"/>
                </a:ext>
              </a:extLst>
            </p:cNvPr>
            <p:cNvSpPr/>
            <p:nvPr/>
          </p:nvSpPr>
          <p:spPr>
            <a:xfrm>
              <a:off x="6946851" y="1706212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43B2084-63A1-17FD-F139-02DAF562500E}"/>
                </a:ext>
              </a:extLst>
            </p:cNvPr>
            <p:cNvSpPr/>
            <p:nvPr/>
          </p:nvSpPr>
          <p:spPr>
            <a:xfrm>
              <a:off x="6381822" y="1706212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00585D-46C2-81BA-76DD-01C43EFA5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Read the word. Write each word out, adding the sound buttons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for each phoneme. Finally, rewrite the whole word.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C5DB97-B721-6894-E785-7B53F73DC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E379288B-7C13-57D0-6DCA-B74E19C31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88409"/>
              </p:ext>
            </p:extLst>
          </p:nvPr>
        </p:nvGraphicFramePr>
        <p:xfrm>
          <a:off x="299222" y="1773564"/>
          <a:ext cx="11609016" cy="481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57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39719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039719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621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87A4F-216A-85BC-981B-3090237D9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F708FC-9C00-C33B-49E0-647232219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7E72E80-3A54-B001-D43F-E065F9CF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6133"/>
              </p:ext>
            </p:extLst>
          </p:nvPr>
        </p:nvGraphicFramePr>
        <p:xfrm>
          <a:off x="299222" y="1773564"/>
          <a:ext cx="11609016" cy="481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57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39719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039719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621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then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231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4861B45-8E7E-3A8D-9680-D933000FC39C}"/>
              </a:ext>
            </a:extLst>
          </p:cNvPr>
          <p:cNvGrpSpPr/>
          <p:nvPr/>
        </p:nvGrpSpPr>
        <p:grpSpPr>
          <a:xfrm>
            <a:off x="4015960" y="2931367"/>
            <a:ext cx="643507" cy="3477122"/>
            <a:chOff x="5754526" y="2764904"/>
            <a:chExt cx="643507" cy="34771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97A3136-0114-C9F6-B83B-69C0FD022DA4}"/>
                </a:ext>
              </a:extLst>
            </p:cNvPr>
            <p:cNvGrpSpPr/>
            <p:nvPr/>
          </p:nvGrpSpPr>
          <p:grpSpPr>
            <a:xfrm>
              <a:off x="5754526" y="2764904"/>
              <a:ext cx="643507" cy="3477122"/>
              <a:chOff x="5754526" y="2764904"/>
              <a:chExt cx="643507" cy="347712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25E7BFF-CCF7-196A-73CF-EA7C9747D5A4}"/>
                  </a:ext>
                </a:extLst>
              </p:cNvPr>
              <p:cNvGrpSpPr/>
              <p:nvPr/>
            </p:nvGrpSpPr>
            <p:grpSpPr>
              <a:xfrm>
                <a:off x="5754526" y="2764904"/>
                <a:ext cx="624253" cy="3477122"/>
                <a:chOff x="5754526" y="2764904"/>
                <a:chExt cx="624253" cy="347712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2B80CB9-B057-31DB-76BD-4DB37DE3FE65}"/>
                    </a:ext>
                  </a:extLst>
                </p:cNvPr>
                <p:cNvGrpSpPr/>
                <p:nvPr/>
              </p:nvGrpSpPr>
              <p:grpSpPr>
                <a:xfrm>
                  <a:off x="5754526" y="2764904"/>
                  <a:ext cx="603224" cy="3477122"/>
                  <a:chOff x="5754526" y="2764904"/>
                  <a:chExt cx="603224" cy="3477122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EB6F835-7E6C-F3E3-5E0B-54E340FE2982}"/>
                      </a:ext>
                    </a:extLst>
                  </p:cNvPr>
                  <p:cNvGrpSpPr/>
                  <p:nvPr/>
                </p:nvGrpSpPr>
                <p:grpSpPr>
                  <a:xfrm>
                    <a:off x="5801524" y="3377750"/>
                    <a:ext cx="556226" cy="59385"/>
                    <a:chOff x="8835238" y="6044438"/>
                    <a:chExt cx="1475597" cy="157542"/>
                  </a:xfrm>
                  <a:solidFill>
                    <a:srgbClr val="3372DC"/>
                  </a:solidFill>
                </p:grpSpPr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4D3DF6F2-33FB-DE71-FD81-80333E338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53302" y="6044438"/>
                      <a:ext cx="157533" cy="157531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C7495103-2544-B729-408E-48A884E1A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71012" y="6044449"/>
                      <a:ext cx="157533" cy="15753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DD5CCB43-EADC-5520-8C86-DC1B310E8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5238" y="6062594"/>
                      <a:ext cx="573021" cy="1212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3C4D8B6F-3E26-A624-9C8F-3D23F7B2355B}"/>
                      </a:ext>
                    </a:extLst>
                  </p:cNvPr>
                  <p:cNvGrpSpPr/>
                  <p:nvPr/>
                </p:nvGrpSpPr>
                <p:grpSpPr>
                  <a:xfrm>
                    <a:off x="5837520" y="4077005"/>
                    <a:ext cx="478699" cy="60712"/>
                    <a:chOff x="9013916" y="6032766"/>
                    <a:chExt cx="1269928" cy="161061"/>
                  </a:xfrm>
                  <a:solidFill>
                    <a:srgbClr val="3372DC"/>
                  </a:solidFill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58D720E4-6A54-78BE-69E5-086274AB6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6311" y="6032766"/>
                      <a:ext cx="157533" cy="15753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FA2E6C85-189E-FB4F-7C0E-231559E7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9513" y="6036297"/>
                      <a:ext cx="157533" cy="15753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07E461C-4E3B-BBF4-6E9C-B1130426C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3916" y="6059762"/>
                      <a:ext cx="573021" cy="1212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0BBACDA-032D-BC9B-E3A2-5A5D61ED302B}"/>
                      </a:ext>
                    </a:extLst>
                  </p:cNvPr>
                  <p:cNvGrpSpPr/>
                  <p:nvPr/>
                </p:nvGrpSpPr>
                <p:grpSpPr>
                  <a:xfrm>
                    <a:off x="5754526" y="5489430"/>
                    <a:ext cx="497121" cy="59391"/>
                    <a:chOff x="7752907" y="5423719"/>
                    <a:chExt cx="1318801" cy="157554"/>
                  </a:xfrm>
                  <a:solidFill>
                    <a:srgbClr val="3372DC"/>
                  </a:solidFill>
                </p:grpSpPr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C02F7F4D-C1F1-DC18-3D24-AA47FADEF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1023" y="5423746"/>
                      <a:ext cx="157533" cy="15752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2001310D-06FC-345A-AA5F-9493C8D3B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4175" y="5423719"/>
                      <a:ext cx="157533" cy="157530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6A79AF88-0215-F485-3362-AEFCE3DED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2907" y="5441864"/>
                      <a:ext cx="573021" cy="12128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48D70200-C0E5-3D1C-63EE-7E1636255E90}"/>
                      </a:ext>
                    </a:extLst>
                  </p:cNvPr>
                  <p:cNvGrpSpPr/>
                  <p:nvPr/>
                </p:nvGrpSpPr>
                <p:grpSpPr>
                  <a:xfrm>
                    <a:off x="5915955" y="6182645"/>
                    <a:ext cx="328379" cy="59381"/>
                    <a:chOff x="9013916" y="6078412"/>
                    <a:chExt cx="871149" cy="157530"/>
                  </a:xfrm>
                  <a:solidFill>
                    <a:srgbClr val="3372DC"/>
                  </a:solidFill>
                </p:grpSpPr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C83C865A-FCEA-85D2-DD81-226F02AAA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7532" y="6078412"/>
                      <a:ext cx="157533" cy="15753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17389524-226B-90A4-396D-92B3AC958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3916" y="6101877"/>
                      <a:ext cx="573021" cy="1212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B9760CBF-24A6-BA1C-9F86-5673EF91287A}"/>
                      </a:ext>
                    </a:extLst>
                  </p:cNvPr>
                  <p:cNvGrpSpPr/>
                  <p:nvPr/>
                </p:nvGrpSpPr>
                <p:grpSpPr>
                  <a:xfrm>
                    <a:off x="5829264" y="2764904"/>
                    <a:ext cx="517089" cy="45720"/>
                    <a:chOff x="5829264" y="2764904"/>
                    <a:chExt cx="517089" cy="45720"/>
                  </a:xfrm>
                </p:grpSpPr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D11D8346-A326-25C7-BAA6-3A51E76AA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9264" y="2764905"/>
                      <a:ext cx="238694" cy="45719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0E4F03CE-A58B-B463-3A1B-036CE89C5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7659" y="2764904"/>
                      <a:ext cx="238694" cy="45719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F650532-89D2-5EBF-7AE4-BC068B728B98}"/>
                      </a:ext>
                    </a:extLst>
                  </p:cNvPr>
                  <p:cNvGrpSpPr/>
                  <p:nvPr/>
                </p:nvGrpSpPr>
                <p:grpSpPr>
                  <a:xfrm>
                    <a:off x="5798741" y="4863316"/>
                    <a:ext cx="298646" cy="59381"/>
                    <a:chOff x="9109637" y="6038064"/>
                    <a:chExt cx="792269" cy="157530"/>
                  </a:xfrm>
                  <a:solidFill>
                    <a:srgbClr val="3372DC"/>
                  </a:solidFill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2C962CD-1116-98CD-6B15-18132D8E8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4373" y="6038064"/>
                      <a:ext cx="157533" cy="15753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85667C90-2626-64AC-0E63-575976D63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09637" y="6056186"/>
                      <a:ext cx="573019" cy="1212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EdShed" pitchFamily="2" charset="0"/>
                      </a:endParaRPr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BCDFCAB-85D2-BFC7-8127-9F5CB4208F82}"/>
                    </a:ext>
                  </a:extLst>
                </p:cNvPr>
                <p:cNvSpPr/>
                <p:nvPr/>
              </p:nvSpPr>
              <p:spPr>
                <a:xfrm>
                  <a:off x="6126779" y="4870147"/>
                  <a:ext cx="252000" cy="45719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2C29A29-D047-C968-2563-9597EE26E278}"/>
                  </a:ext>
                </a:extLst>
              </p:cNvPr>
              <p:cNvSpPr/>
              <p:nvPr/>
            </p:nvSpPr>
            <p:spPr>
              <a:xfrm>
                <a:off x="6338651" y="5489408"/>
                <a:ext cx="59382" cy="5938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C973F-32E1-C514-685E-F96D9AF9E58C}"/>
                </a:ext>
              </a:extLst>
            </p:cNvPr>
            <p:cNvSpPr/>
            <p:nvPr/>
          </p:nvSpPr>
          <p:spPr>
            <a:xfrm>
              <a:off x="6147962" y="3377763"/>
              <a:ext cx="59382" cy="5938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F3A03B-4140-AD8A-B2BD-6545BBED1C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Unscramble the graphemes and write this week’s words.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Then choose two or more words to write into sentences of your own.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11458-1642-EB07-17DC-4D3D7B578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Grapheme Scramble and Sentences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7EED52B-DF28-A977-F9A9-9DAC2E85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23473"/>
              </p:ext>
            </p:extLst>
          </p:nvPr>
        </p:nvGraphicFramePr>
        <p:xfrm>
          <a:off x="341828" y="1812868"/>
          <a:ext cx="5562874" cy="220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437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  <a:gridCol w="2781437">
                  <a:extLst>
                    <a:ext uri="{9D8B030D-6E8A-4147-A177-3AD203B41FA5}">
                      <a16:colId xmlns:a16="http://schemas.microsoft.com/office/drawing/2014/main" val="1497465869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ey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or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n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i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k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i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w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 k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</a:tbl>
          </a:graphicData>
        </a:graphic>
      </p:graphicFrame>
      <p:graphicFrame>
        <p:nvGraphicFramePr>
          <p:cNvPr id="12" name="Table 27">
            <a:extLst>
              <a:ext uri="{FF2B5EF4-FFF2-40B4-BE49-F238E27FC236}">
                <a16:creationId xmlns:a16="http://schemas.microsoft.com/office/drawing/2014/main" id="{50D71B7A-F63D-58DB-379F-F91A88B59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31169"/>
              </p:ext>
            </p:extLst>
          </p:nvPr>
        </p:nvGraphicFramePr>
        <p:xfrm>
          <a:off x="341828" y="4227445"/>
          <a:ext cx="11549657" cy="2305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4431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8765226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endParaRPr lang="en-US" sz="2400" b="0" i="0" dirty="0">
                        <a:solidFill>
                          <a:srgbClr val="FF3760"/>
                        </a:solidFill>
                        <a:effectLst/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endParaRPr lang="en-US" sz="2400" b="0" i="0" u="none" dirty="0">
                        <a:solidFill>
                          <a:srgbClr val="FF3760"/>
                        </a:solidFill>
                        <a:effectLst/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51B5535-5957-AACF-D4ED-EF69502E0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4077"/>
              </p:ext>
            </p:extLst>
          </p:nvPr>
        </p:nvGraphicFramePr>
        <p:xfrm>
          <a:off x="6328611" y="1812868"/>
          <a:ext cx="5562874" cy="220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437">
                  <a:extLst>
                    <a:ext uri="{9D8B030D-6E8A-4147-A177-3AD203B41FA5}">
                      <a16:colId xmlns:a16="http://schemas.microsoft.com/office/drawing/2014/main" val="2850665071"/>
                    </a:ext>
                  </a:extLst>
                </a:gridCol>
                <a:gridCol w="2781437">
                  <a:extLst>
                    <a:ext uri="{9D8B030D-6E8A-4147-A177-3AD203B41FA5}">
                      <a16:colId xmlns:a16="http://schemas.microsoft.com/office/drawing/2014/main" val="3124294292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196214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ng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30383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 t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445010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n i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325075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ere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74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06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C314EC6-FF50-4D14-3813-FDE7895A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Grapheme Scramble and Sentences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C4872-6A8A-A722-F015-C6AF998AD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BF33850-2E9F-AA1A-6ECF-44007673B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82950"/>
              </p:ext>
            </p:extLst>
          </p:nvPr>
        </p:nvGraphicFramePr>
        <p:xfrm>
          <a:off x="341828" y="1812868"/>
          <a:ext cx="5562874" cy="220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437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  <a:gridCol w="2781437">
                  <a:extLst>
                    <a:ext uri="{9D8B030D-6E8A-4147-A177-3AD203B41FA5}">
                      <a16:colId xmlns:a16="http://schemas.microsoft.com/office/drawing/2014/main" val="1497465869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ey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or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n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thorn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i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k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i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w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 k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</a:tbl>
          </a:graphicData>
        </a:graphic>
      </p:graphicFrame>
      <p:graphicFrame>
        <p:nvGraphicFramePr>
          <p:cNvPr id="14" name="Table 27">
            <a:extLst>
              <a:ext uri="{FF2B5EF4-FFF2-40B4-BE49-F238E27FC236}">
                <a16:creationId xmlns:a16="http://schemas.microsoft.com/office/drawing/2014/main" id="{659C5DFF-B88E-3B5B-D235-FDF6FF879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93132"/>
              </p:ext>
            </p:extLst>
          </p:nvPr>
        </p:nvGraphicFramePr>
        <p:xfrm>
          <a:off x="341828" y="4227445"/>
          <a:ext cx="11549657" cy="2305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4431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8765226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think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there</a:t>
                      </a:r>
                      <a:endParaRPr lang="en-US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r>
                        <a:rPr lang="en-US" sz="24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</a:rPr>
                        <a:t>I 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</a:rPr>
                        <a:t>think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</a:rPr>
                        <a:t> he is over 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</a:rPr>
                        <a:t>there</a:t>
                      </a:r>
                      <a:r>
                        <a:rPr lang="en-US" sz="24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thank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r>
                        <a:rPr lang="en-US" sz="24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</a:rPr>
                        <a:t>Thank</a:t>
                      </a:r>
                      <a:r>
                        <a:rPr lang="en-US" sz="2400" b="0" i="0" u="none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</a:rPr>
                        <a:t> you for coming 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</a:rPr>
                        <a:t>with</a:t>
                      </a:r>
                      <a:r>
                        <a:rPr lang="en-US" sz="2400" b="0" i="0" u="none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</a:rPr>
                        <a:t> me.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CE0DD-4D54-4013-9397-018D2A94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48005"/>
              </p:ext>
            </p:extLst>
          </p:nvPr>
        </p:nvGraphicFramePr>
        <p:xfrm>
          <a:off x="6328611" y="1812868"/>
          <a:ext cx="5562874" cy="220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437">
                  <a:extLst>
                    <a:ext uri="{9D8B030D-6E8A-4147-A177-3AD203B41FA5}">
                      <a16:colId xmlns:a16="http://schemas.microsoft.com/office/drawing/2014/main" val="2850665071"/>
                    </a:ext>
                  </a:extLst>
                </a:gridCol>
                <a:gridCol w="2781437">
                  <a:extLst>
                    <a:ext uri="{9D8B030D-6E8A-4147-A177-3AD203B41FA5}">
                      <a16:colId xmlns:a16="http://schemas.microsoft.com/office/drawing/2014/main" val="3124294292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196214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ng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30383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 t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445010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n i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325075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sng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ere</a:t>
                      </a:r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2000" b="0" i="0" u="sng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</a:t>
                      </a:r>
                      <a:endParaRPr lang="en-GB" sz="2000" b="0" i="0" u="sng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there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7438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954699-A6CF-7705-A2AE-743F232561E4}"/>
              </a:ext>
            </a:extLst>
          </p:cNvPr>
          <p:cNvSpPr/>
          <p:nvPr/>
        </p:nvSpPr>
        <p:spPr>
          <a:xfrm>
            <a:off x="4127465" y="1850783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C8142-96C8-DFD9-431F-67F292343064}"/>
              </a:ext>
            </a:extLst>
          </p:cNvPr>
          <p:cNvSpPr/>
          <p:nvPr/>
        </p:nvSpPr>
        <p:spPr>
          <a:xfrm>
            <a:off x="4127465" y="2281686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75AF07-B942-F05F-396B-E0C79B6B0639}"/>
              </a:ext>
            </a:extLst>
          </p:cNvPr>
          <p:cNvSpPr/>
          <p:nvPr/>
        </p:nvSpPr>
        <p:spPr>
          <a:xfrm>
            <a:off x="4033983" y="2743357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CD9A3-A454-BAC6-55A8-92DCD7612E9B}"/>
              </a:ext>
            </a:extLst>
          </p:cNvPr>
          <p:cNvSpPr/>
          <p:nvPr/>
        </p:nvSpPr>
        <p:spPr>
          <a:xfrm>
            <a:off x="3950203" y="3165748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0416D9-856C-4324-97F4-7064E0B49947}"/>
              </a:ext>
            </a:extLst>
          </p:cNvPr>
          <p:cNvSpPr/>
          <p:nvPr/>
        </p:nvSpPr>
        <p:spPr>
          <a:xfrm>
            <a:off x="4002559" y="3612087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31417-AD11-B8B6-7B43-F399C27CB4B6}"/>
              </a:ext>
            </a:extLst>
          </p:cNvPr>
          <p:cNvSpPr/>
          <p:nvPr/>
        </p:nvSpPr>
        <p:spPr>
          <a:xfrm>
            <a:off x="10042993" y="1844063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5CC31-4AF1-2E91-C973-2A0FFE720622}"/>
              </a:ext>
            </a:extLst>
          </p:cNvPr>
          <p:cNvSpPr/>
          <p:nvPr/>
        </p:nvSpPr>
        <p:spPr>
          <a:xfrm>
            <a:off x="10042989" y="2288693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3F916-C11A-40EF-0B95-2C582F26A1A4}"/>
              </a:ext>
            </a:extLst>
          </p:cNvPr>
          <p:cNvSpPr/>
          <p:nvPr/>
        </p:nvSpPr>
        <p:spPr>
          <a:xfrm>
            <a:off x="10042993" y="2730108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90921-848A-4816-4801-7446D20ECC08}"/>
              </a:ext>
            </a:extLst>
          </p:cNvPr>
          <p:cNvSpPr/>
          <p:nvPr/>
        </p:nvSpPr>
        <p:spPr>
          <a:xfrm>
            <a:off x="10042991" y="3163049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DEE7F-0119-FA9D-7861-206BAC69F5EB}"/>
              </a:ext>
            </a:extLst>
          </p:cNvPr>
          <p:cNvSpPr/>
          <p:nvPr/>
        </p:nvSpPr>
        <p:spPr>
          <a:xfrm>
            <a:off x="10042990" y="3607069"/>
            <a:ext cx="936703" cy="37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69DE1D-01D1-27F0-068A-46E6829913B1}"/>
              </a:ext>
            </a:extLst>
          </p:cNvPr>
          <p:cNvGrpSpPr/>
          <p:nvPr/>
        </p:nvGrpSpPr>
        <p:grpSpPr>
          <a:xfrm>
            <a:off x="1191511" y="4785833"/>
            <a:ext cx="8925915" cy="718122"/>
            <a:chOff x="1442873" y="4741513"/>
            <a:chExt cx="6398918" cy="7181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6633D0-C4FC-D762-F764-C775CC8D3EED}"/>
                </a:ext>
              </a:extLst>
            </p:cNvPr>
            <p:cNvSpPr/>
            <p:nvPr/>
          </p:nvSpPr>
          <p:spPr>
            <a:xfrm>
              <a:off x="3883392" y="4870931"/>
              <a:ext cx="3958399" cy="431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5B0769-3355-51C5-9EC7-AE33FA002871}"/>
                </a:ext>
              </a:extLst>
            </p:cNvPr>
            <p:cNvSpPr/>
            <p:nvPr/>
          </p:nvSpPr>
          <p:spPr>
            <a:xfrm>
              <a:off x="1442873" y="4741513"/>
              <a:ext cx="936703" cy="718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4C8823-3B97-F5A3-976A-DD9D5E430219}"/>
              </a:ext>
            </a:extLst>
          </p:cNvPr>
          <p:cNvGrpSpPr/>
          <p:nvPr/>
        </p:nvGrpSpPr>
        <p:grpSpPr>
          <a:xfrm>
            <a:off x="1275153" y="5682677"/>
            <a:ext cx="9587449" cy="718123"/>
            <a:chOff x="1365518" y="4622177"/>
            <a:chExt cx="7882335" cy="7181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C8B55C-49D6-ACE7-584F-A423215B5A9F}"/>
                </a:ext>
              </a:extLst>
            </p:cNvPr>
            <p:cNvSpPr/>
            <p:nvPr/>
          </p:nvSpPr>
          <p:spPr>
            <a:xfrm>
              <a:off x="3482956" y="4749829"/>
              <a:ext cx="5764897" cy="462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E67679-2847-0C97-C09F-29E4ADCA86D1}"/>
                </a:ext>
              </a:extLst>
            </p:cNvPr>
            <p:cNvSpPr/>
            <p:nvPr/>
          </p:nvSpPr>
          <p:spPr>
            <a:xfrm>
              <a:off x="1365518" y="4622177"/>
              <a:ext cx="936703" cy="718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2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7732B-B6FA-4842-9E0C-DE2B7F27D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116E9-8D8E-4C3F-B597-16B1FDF23ED5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customXml/itemProps3.xml><?xml version="1.0" encoding="utf-8"?>
<ds:datastoreItem xmlns:ds="http://schemas.openxmlformats.org/officeDocument/2006/customXml" ds:itemID="{F6C7CD15-5F09-427A-82E6-45C11CE9D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1474</Words>
  <Application>Microsoft Macintosh PowerPoint</Application>
  <PresentationFormat>Widescreen</PresentationFormat>
  <Paragraphs>438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Sassoon Infant 2023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423</cp:revision>
  <dcterms:created xsi:type="dcterms:W3CDTF">2022-07-19T20:08:30Z</dcterms:created>
  <dcterms:modified xsi:type="dcterms:W3CDTF">2025-02-06T17:21:06Z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