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258" r:id="rId7"/>
    <p:sldId id="259" r:id="rId8"/>
    <p:sldId id="52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545" r:id="rId28"/>
    <p:sldId id="546" r:id="rId29"/>
    <p:sldId id="549" r:id="rId30"/>
    <p:sldId id="548" r:id="rId31"/>
    <p:sldId id="550" r:id="rId32"/>
    <p:sldId id="551" r:id="rId33"/>
    <p:sldId id="552" r:id="rId34"/>
    <p:sldId id="553" r:id="rId35"/>
  </p:sldIdLst>
  <p:sldSz cx="12192000" cy="6858000"/>
  <p:notesSz cx="6858000" cy="9144000"/>
  <p:embeddedFontLst>
    <p:embeddedFont>
      <p:font typeface="EdShed" pitchFamily="2" charset="77"/>
      <p:regular r:id="rId38"/>
      <p:bold r:id="rId39"/>
    </p:embeddedFont>
    <p:embeddedFont>
      <p:font typeface="Sassoon Infant 2023" panose="02000503030000020003" pitchFamily="2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A4A"/>
    <a:srgbClr val="3372DC"/>
    <a:srgbClr val="7956D6"/>
    <a:srgbClr val="FF3760"/>
    <a:srgbClr val="25D160"/>
    <a:srgbClr val="FFDE57"/>
    <a:srgbClr val="3373DC"/>
    <a:srgbClr val="219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5003E8-2034-017D-CF3A-6A0D57573DD5}" v="8" dt="2025-01-24T14:43:43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/>
    <p:restoredTop sz="94712"/>
  </p:normalViewPr>
  <p:slideViewPr>
    <p:cSldViewPr snapToGrid="0">
      <p:cViewPr varScale="1">
        <p:scale>
          <a:sx n="102" d="100"/>
          <a:sy n="102" d="100"/>
        </p:scale>
        <p:origin x="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Oliver" userId="S::alexandra.oliver@edshed.com::395a97b8-c40b-45e0-a5ff-c17a83b55a8e" providerId="AD" clId="Web-{CD5003E8-2034-017D-CF3A-6A0D57573DD5}"/>
    <pc:docChg chg="modSld">
      <pc:chgData name="Alexandra Oliver" userId="S::alexandra.oliver@edshed.com::395a97b8-c40b-45e0-a5ff-c17a83b55a8e" providerId="AD" clId="Web-{CD5003E8-2034-017D-CF3A-6A0D57573DD5}" dt="2025-01-24T14:43:39.815" v="4" actId="20577"/>
      <pc:docMkLst>
        <pc:docMk/>
      </pc:docMkLst>
      <pc:sldChg chg="modSp">
        <pc:chgData name="Alexandra Oliver" userId="S::alexandra.oliver@edshed.com::395a97b8-c40b-45e0-a5ff-c17a83b55a8e" providerId="AD" clId="Web-{CD5003E8-2034-017D-CF3A-6A0D57573DD5}" dt="2025-01-24T14:43:39.815" v="4" actId="20577"/>
        <pc:sldMkLst>
          <pc:docMk/>
          <pc:sldMk cId="1002470874" sldId="257"/>
        </pc:sldMkLst>
        <pc:spChg chg="mod">
          <ac:chgData name="Alexandra Oliver" userId="S::alexandra.oliver@edshed.com::395a97b8-c40b-45e0-a5ff-c17a83b55a8e" providerId="AD" clId="Web-{CD5003E8-2034-017D-CF3A-6A0D57573DD5}" dt="2025-01-24T14:43:39.815" v="4" actId="20577"/>
          <ac:spMkLst>
            <pc:docMk/>
            <pc:sldMk cId="1002470874" sldId="257"/>
            <ac:spMk id="60" creationId="{BC3DE3FB-F8C8-ADED-CF5D-D8B662C7207E}"/>
          </ac:spMkLst>
        </pc:spChg>
      </pc:sldChg>
    </pc:docChg>
  </pc:docChgLst>
  <pc:docChgLst>
    <pc:chgData name="Liz Jones" userId="S::liz.jones@edshed.com::9afd3b7d-bc2d-46c2-8d61-0cf94ff330cb" providerId="AD" clId="Web-{7C59E866-F036-451F-DA54-6880EAD2FDA8}"/>
    <pc:docChg chg="modSld">
      <pc:chgData name="Liz Jones" userId="S::liz.jones@edshed.com::9afd3b7d-bc2d-46c2-8d61-0cf94ff330cb" providerId="AD" clId="Web-{7C59E866-F036-451F-DA54-6880EAD2FDA8}" dt="2025-01-18T12:29:12.841" v="5" actId="20577"/>
      <pc:docMkLst>
        <pc:docMk/>
      </pc:docMkLst>
      <pc:sldChg chg="modSp">
        <pc:chgData name="Liz Jones" userId="S::liz.jones@edshed.com::9afd3b7d-bc2d-46c2-8d61-0cf94ff330cb" providerId="AD" clId="Web-{7C59E866-F036-451F-DA54-6880EAD2FDA8}" dt="2025-01-18T12:29:12.841" v="5" actId="20577"/>
        <pc:sldMkLst>
          <pc:docMk/>
          <pc:sldMk cId="3354380852" sldId="256"/>
        </pc:sldMkLst>
        <pc:spChg chg="mod">
          <ac:chgData name="Liz Jones" userId="S::liz.jones@edshed.com::9afd3b7d-bc2d-46c2-8d61-0cf94ff330cb" providerId="AD" clId="Web-{7C59E866-F036-451F-DA54-6880EAD2FDA8}" dt="2025-01-18T12:29:12.841" v="5" actId="20577"/>
          <ac:spMkLst>
            <pc:docMk/>
            <pc:sldMk cId="3354380852" sldId="256"/>
            <ac:spMk id="6" creationId="{BFD4221A-9EF9-69DC-3A36-287CA66E1B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EdShed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0"/>
              </a:rPr>
              <a:t>2/6/25</a:t>
            </a:fld>
            <a:endParaRPr lang="en-US">
              <a:latin typeface="EdShed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EdShed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0"/>
              </a:rPr>
              <a:t>‹#›</a:t>
            </a:fld>
            <a:endParaRPr lang="en-US"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7AEF229B-8876-6441-8901-E5E5390D5590}" type="datetimeFigureOut">
              <a:rPr lang="en-US" smtClean="0"/>
              <a:pPr/>
              <a:t>2/6/25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68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8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2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76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5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1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on the words to move them to the correct circle.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5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4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6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9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2630214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0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66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1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6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2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23B41F-7C39-A2B6-4475-3BC4511DB4EF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1225A-A422-9053-4DED-767BC3F7D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3BE8E32-2B39-B15C-AAC8-33B3D08B7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6416" y="203496"/>
            <a:ext cx="8579166" cy="10380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using sound-spelling patterns and phonemic awareness</a:t>
            </a:r>
          </a:p>
          <a:p>
            <a:pPr lvl="0"/>
            <a:r>
              <a:rPr lang="en-US" dirty="0"/>
              <a:t>To spell words with closed syllables</a:t>
            </a:r>
          </a:p>
        </p:txBody>
      </p:sp>
      <p:pic>
        <p:nvPicPr>
          <p:cNvPr id="7" name="Picture 6" descr="A yellow and grey text&#10;&#10;Description automatically generated">
            <a:extLst>
              <a:ext uri="{FF2B5EF4-FFF2-40B4-BE49-F238E27FC236}">
                <a16:creationId xmlns:a16="http://schemas.microsoft.com/office/drawing/2014/main" id="{3BE3CA92-3FCE-0992-3524-2684BA2DA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2 Lin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6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6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9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5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3403252C-7E3D-1749-8409-A4F8F98D5649}" type="datetime1">
              <a:rPr lang="en-GB" smtClean="0"/>
              <a:pPr/>
              <a:t>06/02/2025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960C7-170D-3174-8B20-A83607F8C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Sassoon Infant 2023" panose="02000503030000020003" pitchFamily="2" charset="0"/>
              </a:rPr>
              <a:t>To spell single syllable words with common letter patterns</a:t>
            </a:r>
            <a:endParaRPr lang="en-US" sz="2000" dirty="0">
              <a:ea typeface="Sassoon Infant 2023" panose="0200050303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C605-1EA6-9E86-A100-740941BDB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sz="2000" dirty="0">
                <a:solidFill>
                  <a:srgbClr val="1D1C1D"/>
                </a:solidFill>
                <a:ea typeface="Sassoon Infant 2023" panose="02000503030000020003" pitchFamily="2" charset="0"/>
                <a:cs typeface="Arial" panose="020B0604020202020204" pitchFamily="34" charset="0"/>
              </a:rPr>
              <a:t>To spell w</a:t>
            </a:r>
            <a:r>
              <a:rPr lang="en-GB" sz="2000" dirty="0">
                <a:ea typeface="Sassoon Infant 2023" panose="02000503030000020003" pitchFamily="2" charset="0"/>
              </a:rPr>
              <a:t>ords ending with ‘ff’, ‘ll’, ‘ss’, ‘</a:t>
            </a:r>
            <a:r>
              <a:rPr lang="en-GB" sz="2000" dirty="0" err="1">
                <a:ea typeface="Sassoon Infant 2023" panose="02000503030000020003" pitchFamily="2" charset="0"/>
              </a:rPr>
              <a:t>zz</a:t>
            </a:r>
            <a:r>
              <a:rPr lang="en-GB" sz="2000" dirty="0">
                <a:ea typeface="Sassoon Infant 2023" panose="02000503030000020003" pitchFamily="2" charset="0"/>
              </a:rPr>
              <a:t>’ and ‘ck’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sz="1800" dirty="0">
                <a:latin typeface="EdShed"/>
              </a:rPr>
              <a:t>This week’s words: 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EdShed"/>
              </a:rPr>
              <a:t>puff, fluff, pull*, </a:t>
            </a:r>
            <a:r>
              <a:rPr lang="en-GB" sz="1800" i="0" u="none" strike="noStrike" dirty="0">
                <a:effectLst/>
                <a:latin typeface="EdShed"/>
              </a:rPr>
              <a:t>full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EdShed"/>
              </a:rPr>
              <a:t>*, grass, kiss, buzz, fizz, clock, back</a:t>
            </a:r>
            <a:r>
              <a:rPr lang="en-GB" sz="1800" dirty="0">
                <a:solidFill>
                  <a:srgbClr val="000000"/>
                </a:solidFill>
                <a:latin typeface="EdShed"/>
              </a:rPr>
              <a:t>^</a:t>
            </a:r>
            <a:endParaRPr lang="en-GB" sz="1800" i="0" u="none" strike="noStrike" dirty="0">
              <a:solidFill>
                <a:srgbClr val="000000"/>
              </a:solidFill>
              <a:effectLst/>
              <a:latin typeface="EdShe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BACB4-8CD4-4C0E-21D3-2220C41A4177}"/>
              </a:ext>
            </a:extLst>
          </p:cNvPr>
          <p:cNvSpPr txBox="1"/>
          <p:nvPr/>
        </p:nvSpPr>
        <p:spPr>
          <a:xfrm>
            <a:off x="6091826" y="6163317"/>
            <a:ext cx="61001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rgbClr val="20D160"/>
                </a:solidFill>
                <a:latin typeface="EdShed"/>
              </a:rPr>
              <a:t>^ High Frequency Word</a:t>
            </a:r>
            <a:endParaRPr lang="en-US" sz="1050" dirty="0">
              <a:solidFill>
                <a:srgbClr val="20D160"/>
              </a:solidFill>
              <a:latin typeface="EdShed" pitchFamily="2" charset="77"/>
            </a:endParaRPr>
          </a:p>
          <a:p>
            <a:pPr algn="r"/>
            <a:r>
              <a:rPr lang="en-GB" sz="1050" dirty="0">
                <a:solidFill>
                  <a:srgbClr val="20D160"/>
                </a:solidFill>
                <a:latin typeface="EdShed"/>
              </a:rPr>
              <a:t>* Common Exception Word  </a:t>
            </a:r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98FD0CA-C276-9A53-E39D-25A49C9CDFB9}"/>
              </a:ext>
            </a:extLst>
          </p:cNvPr>
          <p:cNvCxnSpPr>
            <a:cxnSpLocks/>
          </p:cNvCxnSpPr>
          <p:nvPr/>
        </p:nvCxnSpPr>
        <p:spPr>
          <a:xfrm>
            <a:off x="517741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F58EA1C-04AF-CE06-4CB2-27B731F27B71}"/>
              </a:ext>
            </a:extLst>
          </p:cNvPr>
          <p:cNvCxnSpPr>
            <a:cxnSpLocks/>
          </p:cNvCxnSpPr>
          <p:nvPr/>
        </p:nvCxnSpPr>
        <p:spPr>
          <a:xfrm>
            <a:off x="9423497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F16F744-ED1C-10A4-766F-940ECE8404BD}"/>
              </a:ext>
            </a:extLst>
          </p:cNvPr>
          <p:cNvCxnSpPr>
            <a:cxnSpLocks/>
          </p:cNvCxnSpPr>
          <p:nvPr/>
        </p:nvCxnSpPr>
        <p:spPr>
          <a:xfrm>
            <a:off x="6454913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5CC4555-970F-5938-AC58-A31BCBE751CE}"/>
              </a:ext>
            </a:extLst>
          </p:cNvPr>
          <p:cNvCxnSpPr>
            <a:cxnSpLocks/>
          </p:cNvCxnSpPr>
          <p:nvPr/>
        </p:nvCxnSpPr>
        <p:spPr>
          <a:xfrm>
            <a:off x="3486327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0AF2B47-BCC6-63F0-06D0-526F1F843B47}"/>
              </a:ext>
            </a:extLst>
          </p:cNvPr>
          <p:cNvCxnSpPr>
            <a:cxnSpLocks/>
          </p:cNvCxnSpPr>
          <p:nvPr/>
        </p:nvCxnSpPr>
        <p:spPr>
          <a:xfrm>
            <a:off x="2002034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EAB0B07-3534-CDEF-193D-203D451F16A5}"/>
              </a:ext>
            </a:extLst>
          </p:cNvPr>
          <p:cNvCxnSpPr>
            <a:cxnSpLocks/>
          </p:cNvCxnSpPr>
          <p:nvPr/>
        </p:nvCxnSpPr>
        <p:spPr>
          <a:xfrm>
            <a:off x="4970620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E1149D6-69CF-DC01-8457-589BB7707CD4}"/>
              </a:ext>
            </a:extLst>
          </p:cNvPr>
          <p:cNvCxnSpPr>
            <a:cxnSpLocks/>
          </p:cNvCxnSpPr>
          <p:nvPr/>
        </p:nvCxnSpPr>
        <p:spPr>
          <a:xfrm>
            <a:off x="7939206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9</a:t>
            </a:fld>
            <a:endParaRPr lang="en-US">
              <a:latin typeface="EdShed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D3253F-7423-D1F7-5F14-78BD09FD32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Match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E8A0C-E495-A9B1-AC00-BB1392D513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pic>
        <p:nvPicPr>
          <p:cNvPr id="2" name="Picture 6" descr="Lawn, Green, Grama, Grass, Nature, Colour, Sheets">
            <a:extLst>
              <a:ext uri="{FF2B5EF4-FFF2-40B4-BE49-F238E27FC236}">
                <a16:creationId xmlns:a16="http://schemas.microsoft.com/office/drawing/2014/main" id="{2002FD5E-FE19-8212-D55E-638C7F88C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91" y="1961491"/>
            <a:ext cx="1438497" cy="15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6AA41F6-3F47-ECF3-B18F-2B66E7EDC839}"/>
              </a:ext>
            </a:extLst>
          </p:cNvPr>
          <p:cNvGrpSpPr/>
          <p:nvPr/>
        </p:nvGrpSpPr>
        <p:grpSpPr>
          <a:xfrm>
            <a:off x="8008267" y="4545808"/>
            <a:ext cx="1823397" cy="1304313"/>
            <a:chOff x="2994178" y="4633554"/>
            <a:chExt cx="1823397" cy="13043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957928E-E57C-8004-E44A-3F1ED0174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994178" y="4633554"/>
              <a:ext cx="1244726" cy="130431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ABF1A4-F84F-AFA8-3F44-AC409AA88244}"/>
                </a:ext>
              </a:extLst>
            </p:cNvPr>
            <p:cNvSpPr txBox="1"/>
            <p:nvPr/>
          </p:nvSpPr>
          <p:spPr>
            <a:xfrm>
              <a:off x="4110540" y="5082239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EdShed" pitchFamily="2" charset="0"/>
                </a:rPr>
                <a:t>z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F7CF71-5D06-294C-8673-A379B3D21CD4}"/>
                </a:ext>
              </a:extLst>
            </p:cNvPr>
            <p:cNvSpPr txBox="1"/>
            <p:nvPr/>
          </p:nvSpPr>
          <p:spPr>
            <a:xfrm>
              <a:off x="4295522" y="4917041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EdShed" pitchFamily="2" charset="0"/>
                </a:rPr>
                <a:t>z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B412D6-2071-3625-865A-3A2F1F0AA33D}"/>
                </a:ext>
              </a:extLst>
            </p:cNvPr>
            <p:cNvSpPr txBox="1"/>
            <p:nvPr/>
          </p:nvSpPr>
          <p:spPr>
            <a:xfrm>
              <a:off x="4509477" y="477746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EdShed" pitchFamily="2" charset="0"/>
                </a:rPr>
                <a:t>z</a:t>
              </a:r>
            </a:p>
          </p:txBody>
        </p:sp>
      </p:grp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9582A43-4267-573D-FDD7-EF4426769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849" y="2091396"/>
            <a:ext cx="1535558" cy="1326293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2D3154E1-7DB8-DEB6-6A64-015FF6E26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1745" y="1863754"/>
            <a:ext cx="469361" cy="1626109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CA06EE97-0540-2F0B-971D-C0F2756DF2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3635" y="4503491"/>
            <a:ext cx="1244726" cy="1244726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0FF2B0B5-37BB-2FBE-2788-AA0B1505BF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1445" y="4551078"/>
            <a:ext cx="1265926" cy="119264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9BE5119-4BB3-43C9-F980-C8C9F2A07A42}"/>
              </a:ext>
            </a:extLst>
          </p:cNvPr>
          <p:cNvSpPr txBox="1"/>
          <p:nvPr/>
        </p:nvSpPr>
        <p:spPr>
          <a:xfrm>
            <a:off x="865810" y="3646147"/>
            <a:ext cx="151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3760"/>
                </a:solidFill>
                <a:latin typeface="EdShed" pitchFamily="2" charset="0"/>
              </a:rPr>
              <a:t>pull</a:t>
            </a:r>
            <a:endParaRPr lang="en-GB" sz="280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AE002A-0525-C5A3-9A45-17D93E8E06D4}"/>
              </a:ext>
            </a:extLst>
          </p:cNvPr>
          <p:cNvGrpSpPr/>
          <p:nvPr/>
        </p:nvGrpSpPr>
        <p:grpSpPr>
          <a:xfrm>
            <a:off x="695803" y="1905956"/>
            <a:ext cx="1705427" cy="1663871"/>
            <a:chOff x="869944" y="1948999"/>
            <a:chExt cx="1705427" cy="16638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647176-93E4-0EB9-9BB4-2D16717E8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9676" b="14476"/>
            <a:stretch/>
          </p:blipFill>
          <p:spPr>
            <a:xfrm>
              <a:off x="869944" y="1948999"/>
              <a:ext cx="1705427" cy="1663871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3CAFD94-482E-EDC5-C4DB-715933786D59}"/>
                </a:ext>
              </a:extLst>
            </p:cNvPr>
            <p:cNvCxnSpPr/>
            <p:nvPr/>
          </p:nvCxnSpPr>
          <p:spPr>
            <a:xfrm flipH="1">
              <a:off x="1091289" y="2879376"/>
              <a:ext cx="432000" cy="0"/>
            </a:xfrm>
            <a:prstGeom prst="straightConnector1">
              <a:avLst/>
            </a:prstGeom>
            <a:ln w="22225" cap="rnd">
              <a:solidFill>
                <a:srgbClr val="FF37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3E28BC5-E080-ECF8-F60E-19450C437409}"/>
              </a:ext>
            </a:extLst>
          </p:cNvPr>
          <p:cNvSpPr txBox="1"/>
          <p:nvPr/>
        </p:nvSpPr>
        <p:spPr>
          <a:xfrm>
            <a:off x="3684301" y="364614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grass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180A20-3B60-B921-421E-2D87791C1382}"/>
              </a:ext>
            </a:extLst>
          </p:cNvPr>
          <p:cNvSpPr txBox="1"/>
          <p:nvPr/>
        </p:nvSpPr>
        <p:spPr>
          <a:xfrm>
            <a:off x="6643440" y="365005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puff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B96132-8651-C9DD-18AF-694E72B81C99}"/>
              </a:ext>
            </a:extLst>
          </p:cNvPr>
          <p:cNvSpPr txBox="1"/>
          <p:nvPr/>
        </p:nvSpPr>
        <p:spPr>
          <a:xfrm>
            <a:off x="9612026" y="364614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fizz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7F4E0D-4525-6D86-41CE-492EEC53FF6F}"/>
              </a:ext>
            </a:extLst>
          </p:cNvPr>
          <p:cNvSpPr txBox="1"/>
          <p:nvPr/>
        </p:nvSpPr>
        <p:spPr>
          <a:xfrm>
            <a:off x="5168594" y="598587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clock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5CD79C-C11C-F9E3-D18D-B91AA8A5002D}"/>
              </a:ext>
            </a:extLst>
          </p:cNvPr>
          <p:cNvSpPr txBox="1"/>
          <p:nvPr/>
        </p:nvSpPr>
        <p:spPr>
          <a:xfrm>
            <a:off x="2200008" y="598587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kiss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45D198-7157-7ACE-6A8F-176012012EDD}"/>
              </a:ext>
            </a:extLst>
          </p:cNvPr>
          <p:cNvSpPr txBox="1"/>
          <p:nvPr/>
        </p:nvSpPr>
        <p:spPr>
          <a:xfrm>
            <a:off x="8163192" y="598587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buzz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2B4FC4C-43B0-2CC7-E39A-8D59BA144F61}"/>
              </a:ext>
            </a:extLst>
          </p:cNvPr>
          <p:cNvGrpSpPr/>
          <p:nvPr/>
        </p:nvGrpSpPr>
        <p:grpSpPr>
          <a:xfrm>
            <a:off x="462987" y="5817448"/>
            <a:ext cx="11240196" cy="557939"/>
            <a:chOff x="573437" y="5805873"/>
            <a:chExt cx="11019295" cy="5579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C5434BD-262D-D403-E357-2F8028E95B4D}"/>
                </a:ext>
              </a:extLst>
            </p:cNvPr>
            <p:cNvCxnSpPr>
              <a:cxnSpLocks/>
            </p:cNvCxnSpPr>
            <p:nvPr/>
          </p:nvCxnSpPr>
          <p:spPr>
            <a:xfrm>
              <a:off x="573437" y="5805873"/>
              <a:ext cx="110192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B31B70-CB29-7A0D-03BB-1ED4A927B672}"/>
                </a:ext>
              </a:extLst>
            </p:cNvPr>
            <p:cNvCxnSpPr>
              <a:cxnSpLocks/>
            </p:cNvCxnSpPr>
            <p:nvPr/>
          </p:nvCxnSpPr>
          <p:spPr>
            <a:xfrm>
              <a:off x="573437" y="6363812"/>
              <a:ext cx="110192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10</a:t>
            </a:fld>
            <a:endParaRPr lang="en-US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D1E20-5E09-EF2C-87F4-96EB614CE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Match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D1C2C3-02F3-7640-A650-EDA1634425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pic>
        <p:nvPicPr>
          <p:cNvPr id="29" name="Picture 2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DEBE96E-ED3F-F849-AE0D-E2F446065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13" y="2008999"/>
            <a:ext cx="1547703" cy="1602978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136C19A4-D51A-A73E-EA14-E2ED8A301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090" y="2076845"/>
            <a:ext cx="1460798" cy="151330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78BF677-B238-866C-93A8-A884019396AB}"/>
              </a:ext>
            </a:extLst>
          </p:cNvPr>
          <p:cNvSpPr txBox="1"/>
          <p:nvPr/>
        </p:nvSpPr>
        <p:spPr>
          <a:xfrm>
            <a:off x="2841872" y="5376752"/>
            <a:ext cx="664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I have a </a:t>
            </a:r>
            <a:r>
              <a:rPr lang="en-US" sz="2800" dirty="0">
                <a:latin typeface="EdShed" pitchFamily="2" charset="0"/>
              </a:rPr>
              <a:t>clock</a:t>
            </a:r>
            <a:r>
              <a:rPr lang="en-US" sz="2800" dirty="0">
                <a:solidFill>
                  <a:srgbClr val="FF0000"/>
                </a:solidFill>
                <a:latin typeface="EdShed" pitchFamily="2" charset="0"/>
              </a:rPr>
              <a:t> </a:t>
            </a:r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in my room.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0FBC4B-A5D7-7292-ED06-51BCED37C594}"/>
              </a:ext>
            </a:extLst>
          </p:cNvPr>
          <p:cNvGrpSpPr/>
          <p:nvPr/>
        </p:nvGrpSpPr>
        <p:grpSpPr>
          <a:xfrm>
            <a:off x="4733745" y="2452400"/>
            <a:ext cx="2267347" cy="990009"/>
            <a:chOff x="4672858" y="2320579"/>
            <a:chExt cx="2267347" cy="9900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FC7C64A-DAB8-05D5-446D-FEB5EE792E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42000" y="2320579"/>
              <a:ext cx="1798205" cy="990009"/>
              <a:chOff x="4826426" y="2304749"/>
              <a:chExt cx="2353000" cy="129544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418825F-6C59-9207-FA0E-D8AB3190FB67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26426" y="2304749"/>
                <a:ext cx="1108800" cy="129544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8476875-A0CB-5F86-39F7-572D26AD2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9041" y="2304749"/>
                <a:ext cx="1110385" cy="1295449"/>
              </a:xfrm>
              <a:prstGeom prst="rect">
                <a:avLst/>
              </a:prstGeom>
            </p:spPr>
          </p:pic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704E74D-D1D6-93B4-3235-741721C3B833}"/>
                </a:ext>
              </a:extLst>
            </p:cNvPr>
            <p:cNvCxnSpPr>
              <a:cxnSpLocks/>
            </p:cNvCxnSpPr>
            <p:nvPr/>
          </p:nvCxnSpPr>
          <p:spPr>
            <a:xfrm>
              <a:off x="4672858" y="2498666"/>
              <a:ext cx="432000" cy="0"/>
            </a:xfrm>
            <a:prstGeom prst="straightConnector1">
              <a:avLst/>
            </a:prstGeom>
            <a:ln w="28575" cap="rnd">
              <a:solidFill>
                <a:srgbClr val="FF37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19CF307-5417-40A3-D7C2-A0BA15016493}"/>
              </a:ext>
            </a:extLst>
          </p:cNvPr>
          <p:cNvSpPr txBox="1"/>
          <p:nvPr/>
        </p:nvSpPr>
        <p:spPr>
          <a:xfrm>
            <a:off x="5165745" y="381761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full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72698E-1722-3681-8F81-733881BD47D2}"/>
              </a:ext>
            </a:extLst>
          </p:cNvPr>
          <p:cNvSpPr txBox="1"/>
          <p:nvPr/>
        </p:nvSpPr>
        <p:spPr>
          <a:xfrm>
            <a:off x="1513005" y="381628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fluff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081D00-F86C-54F2-93AC-69DF0D13D1DB}"/>
              </a:ext>
            </a:extLst>
          </p:cNvPr>
          <p:cNvSpPr txBox="1"/>
          <p:nvPr/>
        </p:nvSpPr>
        <p:spPr>
          <a:xfrm>
            <a:off x="8847594" y="38171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back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ADD3739-F6BE-0B4F-B4A9-B456A22C385C}"/>
              </a:ext>
            </a:extLst>
          </p:cNvPr>
          <p:cNvSpPr txBox="1">
            <a:spLocks/>
          </p:cNvSpPr>
          <p:nvPr/>
        </p:nvSpPr>
        <p:spPr>
          <a:xfrm>
            <a:off x="1749404" y="4814443"/>
            <a:ext cx="8693187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Choose one of this week’s words to write in a sentence.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48BFBC-21FA-5DCA-F025-74D85329154C}"/>
              </a:ext>
            </a:extLst>
          </p:cNvPr>
          <p:cNvGrpSpPr/>
          <p:nvPr/>
        </p:nvGrpSpPr>
        <p:grpSpPr>
          <a:xfrm>
            <a:off x="1315031" y="4262850"/>
            <a:ext cx="9561939" cy="0"/>
            <a:chOff x="1359926" y="4262850"/>
            <a:chExt cx="9561939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D10E425-D97D-F9AE-4397-8F132183B0B6}"/>
                </a:ext>
              </a:extLst>
            </p:cNvPr>
            <p:cNvCxnSpPr>
              <a:cxnSpLocks/>
            </p:cNvCxnSpPr>
            <p:nvPr/>
          </p:nvCxnSpPr>
          <p:spPr>
            <a:xfrm>
              <a:off x="1359926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6614E3-A960-C992-4E9C-C1FA1DF52FC6}"/>
                </a:ext>
              </a:extLst>
            </p:cNvPr>
            <p:cNvCxnSpPr>
              <a:cxnSpLocks/>
            </p:cNvCxnSpPr>
            <p:nvPr/>
          </p:nvCxnSpPr>
          <p:spPr>
            <a:xfrm>
              <a:off x="5028522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239E8B-4213-74DC-B92E-3398F28CA8E4}"/>
                </a:ext>
              </a:extLst>
            </p:cNvPr>
            <p:cNvCxnSpPr>
              <a:cxnSpLocks/>
            </p:cNvCxnSpPr>
            <p:nvPr/>
          </p:nvCxnSpPr>
          <p:spPr>
            <a:xfrm>
              <a:off x="8697117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529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11</a:t>
            </a:fld>
            <a:endParaRPr lang="en-US">
              <a:latin typeface="EdShed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B3D972-E59F-0E00-4ED0-92D6E4DAF2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Choose the correct word to complete the sentences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  <a:p>
            <a:r>
              <a:rPr lang="en-GB" dirty="0">
                <a:solidFill>
                  <a:schemeClr val="tx1"/>
                </a:solidFill>
              </a:rPr>
              <a:t>T</a:t>
            </a:r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hen write three sentences of your own.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7EB552-74D2-367E-C258-336D0DEE3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 Sentence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9E2B6A-8218-AABC-4135-C68E38BFA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693936"/>
              </p:ext>
            </p:extLst>
          </p:nvPr>
        </p:nvGraphicFramePr>
        <p:xfrm>
          <a:off x="377137" y="1776350"/>
          <a:ext cx="1297316" cy="4763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316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grass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buzz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fizz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clock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  <p:graphicFrame>
        <p:nvGraphicFramePr>
          <p:cNvPr id="6" name="Table 27">
            <a:extLst>
              <a:ext uri="{FF2B5EF4-FFF2-40B4-BE49-F238E27FC236}">
                <a16:creationId xmlns:a16="http://schemas.microsoft.com/office/drawing/2014/main" id="{3FD3C351-0928-FED4-FFBD-C33891C63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779608"/>
              </p:ext>
            </p:extLst>
          </p:nvPr>
        </p:nvGraphicFramePr>
        <p:xfrm>
          <a:off x="1884567" y="1776350"/>
          <a:ext cx="9930296" cy="47633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07399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7422897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62538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EdShed" pitchFamily="2" charset="0"/>
                        </a:rPr>
                        <a:t>The clouds looked like balls of</a:t>
                      </a:r>
                      <a:r>
                        <a:rPr lang="en-US" sz="2400" b="0" i="0" dirty="0">
                          <a:latin typeface="EdShed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</a:t>
                      </a:r>
                      <a:r>
                        <a:rPr lang="en-US" sz="2400" b="0" i="0" dirty="0">
                          <a:latin typeface="EdShed" pitchFamily="2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4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The glass is </a:t>
                      </a:r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</a:t>
                      </a:r>
                      <a:r>
                        <a:rPr lang="en-US" sz="2400" b="0" i="0" dirty="0">
                          <a:latin typeface="EdShed" pitchFamily="2" charset="77"/>
                          <a:cs typeface="Arial" panose="020B0604020202020204" pitchFamily="34" charset="0"/>
                        </a:rPr>
                        <a:t> of milk</a:t>
                      </a:r>
                      <a:r>
                        <a:rPr lang="en-US" sz="2400" b="0" i="0" dirty="0">
                          <a:solidFill>
                            <a:prstClr val="black"/>
                          </a:solidFill>
                          <a:latin typeface="EdShed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</a:t>
                      </a:r>
                      <a:endParaRPr lang="en-GB" sz="24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68403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50696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3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75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12</a:t>
            </a:fld>
            <a:endParaRPr lang="en-US">
              <a:latin typeface="EdShed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59AE5C-0460-C12B-90B9-A366980676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 a Sentence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2F20F-7A1D-15C3-1F52-46DFC34333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3F127C-8745-8DB0-C3C1-E9B8DB615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594242"/>
              </p:ext>
            </p:extLst>
          </p:nvPr>
        </p:nvGraphicFramePr>
        <p:xfrm>
          <a:off x="377137" y="1776350"/>
          <a:ext cx="1297316" cy="4763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316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grass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buzz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fizz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clock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  <p:graphicFrame>
        <p:nvGraphicFramePr>
          <p:cNvPr id="3" name="Table 27">
            <a:extLst>
              <a:ext uri="{FF2B5EF4-FFF2-40B4-BE49-F238E27FC236}">
                <a16:creationId xmlns:a16="http://schemas.microsoft.com/office/drawing/2014/main" id="{1895D366-7A90-94C7-1286-021E6CEB2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335118"/>
              </p:ext>
            </p:extLst>
          </p:nvPr>
        </p:nvGraphicFramePr>
        <p:xfrm>
          <a:off x="1884567" y="1776350"/>
          <a:ext cx="9930296" cy="47633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07399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7422897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62538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EdShed" pitchFamily="2" charset="0"/>
                        </a:rPr>
                        <a:t>The clouds looked like balls of</a:t>
                      </a:r>
                      <a:r>
                        <a:rPr lang="en-US" sz="2400" b="0" i="0" dirty="0">
                          <a:latin typeface="EdShed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</a:t>
                      </a:r>
                      <a:r>
                        <a:rPr lang="en-US" sz="2400" b="0" i="0" dirty="0">
                          <a:latin typeface="EdShed" pitchFamily="2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4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The glass is </a:t>
                      </a:r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</a:t>
                      </a:r>
                      <a:r>
                        <a:rPr lang="en-US" sz="2400" b="0" i="0" dirty="0">
                          <a:latin typeface="EdShed" pitchFamily="2" charset="77"/>
                          <a:cs typeface="Arial" panose="020B0604020202020204" pitchFamily="34" charset="0"/>
                        </a:rPr>
                        <a:t> of milk</a:t>
                      </a:r>
                      <a:r>
                        <a:rPr lang="en-US" sz="2400" b="0" i="0" dirty="0">
                          <a:solidFill>
                            <a:prstClr val="black"/>
                          </a:solidFill>
                          <a:latin typeface="EdShed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</a:t>
                      </a:r>
                      <a:endParaRPr lang="en-GB" sz="24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68403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50696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395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3629F9-58EB-0988-E998-07F87748AC91}"/>
              </a:ext>
            </a:extLst>
          </p:cNvPr>
          <p:cNvSpPr txBox="1"/>
          <p:nvPr/>
        </p:nvSpPr>
        <p:spPr>
          <a:xfrm>
            <a:off x="6434248" y="3388598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full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00B51-B551-D0E3-2B4C-7E7D1D7CD8A5}"/>
              </a:ext>
            </a:extLst>
          </p:cNvPr>
          <p:cNvSpPr txBox="1"/>
          <p:nvPr/>
        </p:nvSpPr>
        <p:spPr>
          <a:xfrm>
            <a:off x="2473081" y="3435078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3760"/>
                </a:solidFill>
                <a:latin typeface="EdShed" pitchFamily="2" charset="0"/>
              </a:rPr>
              <a:t>full</a:t>
            </a:r>
            <a:endParaRPr lang="en-GB" sz="240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217CD7-F947-71F2-D020-EF0FA24C7D28}"/>
              </a:ext>
            </a:extLst>
          </p:cNvPr>
          <p:cNvSpPr txBox="1"/>
          <p:nvPr/>
        </p:nvSpPr>
        <p:spPr>
          <a:xfrm>
            <a:off x="2473081" y="2610702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fluff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5798-B01C-FCF3-4015-0B276C96BB7B}"/>
              </a:ext>
            </a:extLst>
          </p:cNvPr>
          <p:cNvSpPr txBox="1"/>
          <p:nvPr/>
        </p:nvSpPr>
        <p:spPr>
          <a:xfrm>
            <a:off x="2473081" y="4250754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buzz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214C7B-873C-DF95-1DA7-71E240704B46}"/>
              </a:ext>
            </a:extLst>
          </p:cNvPr>
          <p:cNvSpPr txBox="1"/>
          <p:nvPr/>
        </p:nvSpPr>
        <p:spPr>
          <a:xfrm>
            <a:off x="2473081" y="5080180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clock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89D000-C2C5-B2F3-7F25-7D1E6EAE314C}"/>
              </a:ext>
            </a:extLst>
          </p:cNvPr>
          <p:cNvSpPr txBox="1"/>
          <p:nvPr/>
        </p:nvSpPr>
        <p:spPr>
          <a:xfrm>
            <a:off x="2473081" y="5882108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grass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27F484-EE43-365E-1EB5-DA2E0BE62507}"/>
              </a:ext>
            </a:extLst>
          </p:cNvPr>
          <p:cNvSpPr txBox="1"/>
          <p:nvPr/>
        </p:nvSpPr>
        <p:spPr>
          <a:xfrm>
            <a:off x="8662392" y="2564277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fluff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13347-8591-7E47-698E-AA451C18E309}"/>
              </a:ext>
            </a:extLst>
          </p:cNvPr>
          <p:cNvSpPr txBox="1"/>
          <p:nvPr/>
        </p:nvSpPr>
        <p:spPr>
          <a:xfrm>
            <a:off x="4448050" y="4250754"/>
            <a:ext cx="2966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Bees can </a:t>
            </a:r>
            <a:r>
              <a:rPr lang="en-US" sz="2400" dirty="0">
                <a:latin typeface="EdShed" pitchFamily="2" charset="0"/>
              </a:rPr>
              <a:t>buzz</a:t>
            </a: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 all day.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BB6AF-92B2-A0B8-2830-3185A1AE717E}"/>
              </a:ext>
            </a:extLst>
          </p:cNvPr>
          <p:cNvSpPr txBox="1"/>
          <p:nvPr/>
        </p:nvSpPr>
        <p:spPr>
          <a:xfrm>
            <a:off x="4448050" y="5079680"/>
            <a:ext cx="352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I have a </a:t>
            </a:r>
            <a:r>
              <a:rPr lang="en-US" sz="2400" dirty="0">
                <a:latin typeface="EdShed" pitchFamily="2" charset="0"/>
              </a:rPr>
              <a:t>clock</a:t>
            </a: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 in my room.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04E53-91F4-C4EF-8934-7FF5119D6B7A}"/>
              </a:ext>
            </a:extLst>
          </p:cNvPr>
          <p:cNvSpPr txBox="1"/>
          <p:nvPr/>
        </p:nvSpPr>
        <p:spPr>
          <a:xfrm>
            <a:off x="4448050" y="5901328"/>
            <a:ext cx="47658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We like to play football on the </a:t>
            </a:r>
            <a:r>
              <a:rPr lang="en-US" sz="2400" dirty="0">
                <a:latin typeface="EdShed" pitchFamily="2" charset="0"/>
              </a:rPr>
              <a:t>grass</a:t>
            </a: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.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5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13</a:t>
            </a:fld>
            <a:endParaRPr lang="en-US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2087147" y="2059475"/>
            <a:ext cx="8017702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cat’s fur has lots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7334468" y="1990629"/>
            <a:ext cx="828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fluff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451879" y="5498092"/>
            <a:ext cx="128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fluff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54E335-5D63-55B4-217E-ECD7B08C0F7B}"/>
              </a:ext>
            </a:extLst>
          </p:cNvPr>
          <p:cNvGrpSpPr/>
          <p:nvPr/>
        </p:nvGrpSpPr>
        <p:grpSpPr>
          <a:xfrm>
            <a:off x="5585516" y="6177665"/>
            <a:ext cx="993523" cy="107999"/>
            <a:chOff x="7285970" y="6025567"/>
            <a:chExt cx="993523" cy="107999"/>
          </a:xfrm>
          <a:solidFill>
            <a:srgbClr val="3372DC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F406EF6-CA59-12D7-5698-5FED748982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2672" y="6025567"/>
              <a:ext cx="108000" cy="107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C121D65-76F6-0A73-F39B-315FB6A761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7516" y="6025567"/>
              <a:ext cx="108000" cy="107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58074CC-9B96-04DD-8103-E4BEA67A35FB}"/>
                </a:ext>
              </a:extLst>
            </p:cNvPr>
            <p:cNvSpPr/>
            <p:nvPr/>
          </p:nvSpPr>
          <p:spPr>
            <a:xfrm>
              <a:off x="7939686" y="6034188"/>
              <a:ext cx="339807" cy="9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5FE22F4-F317-EDF7-48C4-1C31ACD8D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5970" y="6025567"/>
              <a:ext cx="108000" cy="107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5402F4-0560-26C5-911C-A906C750B8F8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18A0CC4-0C78-7EB7-57E9-858862B21C77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B72B69-BE02-4A3D-8CC5-B66477863B51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‘ff’ at the end?</a:t>
                </a:r>
              </a:p>
            </p:txBody>
          </p:sp>
          <p:pic>
            <p:nvPicPr>
              <p:cNvPr id="18" name="Picture 17" descr="Icon&#10;&#10;Description automatically generated">
                <a:extLst>
                  <a:ext uri="{FF2B5EF4-FFF2-40B4-BE49-F238E27FC236}">
                    <a16:creationId xmlns:a16="http://schemas.microsoft.com/office/drawing/2014/main" id="{9851CA21-4B60-98A0-4A53-2651E13B03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4B0EA2DB-C111-27D6-52F3-27526CB53A95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A cartoon of a cat lying on a pink rug&#10;&#10;AI-generated content may be incorrect.">
            <a:extLst>
              <a:ext uri="{FF2B5EF4-FFF2-40B4-BE49-F238E27FC236}">
                <a16:creationId xmlns:a16="http://schemas.microsoft.com/office/drawing/2014/main" id="{7D94F183-B9B0-C1CF-B506-BC8E61AE5F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57" t="18467" r="7407" b="22201"/>
          <a:stretch/>
        </p:blipFill>
        <p:spPr>
          <a:xfrm>
            <a:off x="4108156" y="2615193"/>
            <a:ext cx="3905811" cy="28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14</a:t>
            </a:fld>
            <a:endParaRPr lang="en-US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3141788" y="2148692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My glass 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6509999" y="2068473"/>
            <a:ext cx="651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F3760"/>
                </a:solidFill>
                <a:latin typeface="EdShed" pitchFamily="2" charset="0"/>
              </a:rPr>
              <a:t>full</a:t>
            </a:r>
            <a:endParaRPr lang="en-GB" sz="240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603555" y="5466310"/>
            <a:ext cx="98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full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5731360" y="6139320"/>
            <a:ext cx="739191" cy="110992"/>
            <a:chOff x="5370274" y="2947897"/>
            <a:chExt cx="379824" cy="55496"/>
          </a:xfrm>
          <a:solidFill>
            <a:srgbClr val="3372DC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0274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641285" y="2956897"/>
              <a:ext cx="108813" cy="374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BEEAE8-F59D-29BA-8481-B540D4266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6290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11A824-3F96-C916-4689-4D6302B3DE75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C6515FC-E659-6822-B9A7-144EA7F15BB2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9A0E28-5560-65CA-46C3-33DAA3244F37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‘ll’ at the end?</a:t>
                </a: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8622014D-CCF3-0F2B-660D-69DE0D790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E8E06E9-D52E-3A72-A48F-47D18522C2B9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431A5BB-B518-A66E-5EEC-9AD404E9D00F}"/>
              </a:ext>
            </a:extLst>
          </p:cNvPr>
          <p:cNvGrpSpPr/>
          <p:nvPr/>
        </p:nvGrpSpPr>
        <p:grpSpPr>
          <a:xfrm>
            <a:off x="4080094" y="3331043"/>
            <a:ext cx="3354398" cy="1473880"/>
            <a:chOff x="4692451" y="2320579"/>
            <a:chExt cx="2253158" cy="99000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7418D3-DA51-BAFE-5E60-879D38C7541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41999" y="2320579"/>
              <a:ext cx="1803610" cy="990009"/>
              <a:chOff x="4826426" y="2304749"/>
              <a:chExt cx="2360073" cy="1295449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90C5155-0200-EE08-D080-FB41A709D9CE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6426" y="2304749"/>
                <a:ext cx="1108800" cy="129544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911BDCE-7011-D60C-BE9B-ABA548261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6114" y="2304749"/>
                <a:ext cx="1110385" cy="1295449"/>
              </a:xfrm>
              <a:prstGeom prst="rect">
                <a:avLst/>
              </a:prstGeom>
            </p:spPr>
          </p:pic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BFC34BC-1FE8-FF64-945B-6330A234D1BE}"/>
                </a:ext>
              </a:extLst>
            </p:cNvPr>
            <p:cNvCxnSpPr>
              <a:cxnSpLocks/>
            </p:cNvCxnSpPr>
            <p:nvPr/>
          </p:nvCxnSpPr>
          <p:spPr>
            <a:xfrm>
              <a:off x="4692451" y="2469859"/>
              <a:ext cx="432000" cy="0"/>
            </a:xfrm>
            <a:prstGeom prst="straightConnector1">
              <a:avLst/>
            </a:prstGeom>
            <a:ln w="38100" cap="rnd">
              <a:solidFill>
                <a:srgbClr val="FF37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94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15</a:t>
            </a:fld>
            <a:endParaRPr lang="en-US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3034931" y="2004507"/>
            <a:ext cx="6122133" cy="8309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Joe tried to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 </a:t>
            </a:r>
            <a:r>
              <a:rPr lang="en-US" sz="2800" dirty="0">
                <a:latin typeface="EdShed" pitchFamily="2" charset="77"/>
                <a:cs typeface="Arial" panose="020B0604020202020204" pitchFamily="34" charset="0"/>
              </a:rPr>
              <a:t>the door open</a:t>
            </a:r>
            <a:r>
              <a:rPr lang="en-GB" sz="2800" dirty="0">
                <a:latin typeface="EdShed" pitchFamily="2" charset="7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5519053" y="1953230"/>
            <a:ext cx="707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pull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555303" y="5482880"/>
            <a:ext cx="1081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pull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09A357-73B0-D8ED-385F-76734041571E}"/>
              </a:ext>
            </a:extLst>
          </p:cNvPr>
          <p:cNvGrpSpPr/>
          <p:nvPr/>
        </p:nvGrpSpPr>
        <p:grpSpPr>
          <a:xfrm>
            <a:off x="5754913" y="6151608"/>
            <a:ext cx="773953" cy="110992"/>
            <a:chOff x="5374828" y="2947897"/>
            <a:chExt cx="397686" cy="55496"/>
          </a:xfrm>
          <a:solidFill>
            <a:srgbClr val="3372DC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E45561-8467-664F-5BF4-E488DED251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4828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347D8C-1C73-665A-8DEC-F38C253DAABB}"/>
                </a:ext>
              </a:extLst>
            </p:cNvPr>
            <p:cNvSpPr/>
            <p:nvPr/>
          </p:nvSpPr>
          <p:spPr>
            <a:xfrm>
              <a:off x="5655217" y="2960486"/>
              <a:ext cx="117297" cy="374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8112FF2-3129-3825-3F5F-BF87CF1074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9341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73CCCB-5ECC-6E71-1804-67A925878F41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9CD60A-510B-6223-1D2E-4DCCE886493C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E3CCC58-0A12-4546-26FA-E786F977E5C9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‘ll’ at the end?</a:t>
                </a: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414F70E6-7109-52CA-21F9-89BCE7B7B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45E0E008-9EDF-1647-EF68-5FC5C22D75F1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A2AEB6-8353-300B-AD47-4D2D7CC2A6FC}"/>
              </a:ext>
            </a:extLst>
          </p:cNvPr>
          <p:cNvGrpSpPr/>
          <p:nvPr/>
        </p:nvGrpSpPr>
        <p:grpSpPr>
          <a:xfrm>
            <a:off x="4770679" y="2446851"/>
            <a:ext cx="2650635" cy="3409486"/>
            <a:chOff x="713992" y="1488088"/>
            <a:chExt cx="1705427" cy="21936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426B47-7408-B56D-B41C-DA3B1D973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992" y="1488088"/>
              <a:ext cx="1705427" cy="2193674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85F80A0-BA7F-381B-EA9B-E7F1513FF373}"/>
                </a:ext>
              </a:extLst>
            </p:cNvPr>
            <p:cNvCxnSpPr/>
            <p:nvPr/>
          </p:nvCxnSpPr>
          <p:spPr>
            <a:xfrm flipH="1">
              <a:off x="852311" y="2639809"/>
              <a:ext cx="432000" cy="0"/>
            </a:xfrm>
            <a:prstGeom prst="straightConnector1">
              <a:avLst/>
            </a:prstGeom>
            <a:ln w="38100" cap="rnd">
              <a:solidFill>
                <a:srgbClr val="FF37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17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16</a:t>
            </a:fld>
            <a:endParaRPr lang="en-US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2977486" y="2243281"/>
            <a:ext cx="6237023" cy="7085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at the park is green.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4494803" y="2169839"/>
            <a:ext cx="953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grass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344926" y="5215537"/>
            <a:ext cx="150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>
                <a:latin typeface="EdShed" pitchFamily="2" charset="0"/>
              </a:rPr>
              <a:t>grass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DFDE74-423B-1A81-4FEF-B8AAE00D69F3}"/>
              </a:ext>
            </a:extLst>
          </p:cNvPr>
          <p:cNvGrpSpPr/>
          <p:nvPr/>
        </p:nvGrpSpPr>
        <p:grpSpPr>
          <a:xfrm>
            <a:off x="5552203" y="6039823"/>
            <a:ext cx="1147753" cy="107999"/>
            <a:chOff x="7271462" y="6016189"/>
            <a:chExt cx="1147753" cy="107999"/>
          </a:xfrm>
          <a:solidFill>
            <a:srgbClr val="3372DC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227300-27C7-3F02-C1E5-321E57F420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3599" y="6016189"/>
              <a:ext cx="108000" cy="107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4BB4A1-DD77-FCC4-528B-2F4A841242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4484" y="6016189"/>
              <a:ext cx="108000" cy="107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EA6690-8233-8E53-1377-D8EA5579CF16}"/>
                </a:ext>
              </a:extLst>
            </p:cNvPr>
            <p:cNvSpPr/>
            <p:nvPr/>
          </p:nvSpPr>
          <p:spPr>
            <a:xfrm>
              <a:off x="8019745" y="6022900"/>
              <a:ext cx="399470" cy="9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6B6821-1586-9D37-F02A-FEF0BB63E2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462" y="6016189"/>
              <a:ext cx="108000" cy="107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45EEDA-FDA2-EF5A-4C58-B5AB46AB74F9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BD795A-B6E2-5083-26C2-DFCF0AD0E08B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F3682B-FC56-D7EB-8ED1-4E1E778ED677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‘ss’ at the end?</a:t>
                </a:r>
              </a:p>
            </p:txBody>
          </p:sp>
          <p:pic>
            <p:nvPicPr>
              <p:cNvPr id="18" name="Picture 17" descr="Icon&#10;&#10;Description automatically generated">
                <a:extLst>
                  <a:ext uri="{FF2B5EF4-FFF2-40B4-BE49-F238E27FC236}">
                    <a16:creationId xmlns:a16="http://schemas.microsoft.com/office/drawing/2014/main" id="{DC3D4238-85E4-5DC7-7301-9F520C67D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E75AE073-1F62-3A8D-3185-F3B95D0F5189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6940FFC-EEE8-DB10-4B38-FD11FB0C0277}"/>
              </a:ext>
            </a:extLst>
          </p:cNvPr>
          <p:cNvGrpSpPr/>
          <p:nvPr/>
        </p:nvGrpSpPr>
        <p:grpSpPr>
          <a:xfrm>
            <a:off x="4065841" y="3200027"/>
            <a:ext cx="4060317" cy="1598507"/>
            <a:chOff x="4269502" y="3218441"/>
            <a:chExt cx="3194221" cy="1257533"/>
          </a:xfrm>
        </p:grpSpPr>
        <p:pic>
          <p:nvPicPr>
            <p:cNvPr id="8" name="Picture 7" descr="Lawn, Green, Grama, Grass, Nature, Colour, Sheets">
              <a:extLst>
                <a:ext uri="{FF2B5EF4-FFF2-40B4-BE49-F238E27FC236}">
                  <a16:creationId xmlns:a16="http://schemas.microsoft.com/office/drawing/2014/main" id="{470DBB9B-2CBA-E394-1B0F-37C0EDC85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216" y="3218441"/>
              <a:ext cx="1164965" cy="12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Lawn, Green, Grama, Grass, Nature, Colour, Sheets">
              <a:extLst>
                <a:ext uri="{FF2B5EF4-FFF2-40B4-BE49-F238E27FC236}">
                  <a16:creationId xmlns:a16="http://schemas.microsoft.com/office/drawing/2014/main" id="{C6BA6B60-04B3-2F07-DE2D-838CB3F51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902" y="3218441"/>
              <a:ext cx="1164965" cy="12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awn, Green, Grama, Grass, Nature, Colour, Sheets">
              <a:extLst>
                <a:ext uri="{FF2B5EF4-FFF2-40B4-BE49-F238E27FC236}">
                  <a16:creationId xmlns:a16="http://schemas.microsoft.com/office/drawing/2014/main" id="{3029A9DF-8039-B591-BADC-F91EE1FA2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502" y="3218441"/>
              <a:ext cx="1164965" cy="12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Lawn, Green, Grama, Grass, Nature, Colour, Sheets">
              <a:extLst>
                <a:ext uri="{FF2B5EF4-FFF2-40B4-BE49-F238E27FC236}">
                  <a16:creationId xmlns:a16="http://schemas.microsoft.com/office/drawing/2014/main" id="{18F97973-E8C6-AC17-0682-CD7D85393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758" y="3218441"/>
              <a:ext cx="1164965" cy="12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Lawn, Green, Grama, Grass, Nature, Colour, Sheets">
              <a:extLst>
                <a:ext uri="{FF2B5EF4-FFF2-40B4-BE49-F238E27FC236}">
                  <a16:creationId xmlns:a16="http://schemas.microsoft.com/office/drawing/2014/main" id="{A6E0FBA5-33E0-6CA4-2024-FFC2ACA61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2502" y="3218441"/>
              <a:ext cx="1164965" cy="12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27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17</a:t>
            </a:fld>
            <a:endParaRPr lang="en-US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3141788" y="2074617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mermaid blew 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7208149" y="2004598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kiss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553221" y="5544197"/>
            <a:ext cx="1085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kiss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00858E-9796-3D2F-1A11-F73304F4547D}"/>
              </a:ext>
            </a:extLst>
          </p:cNvPr>
          <p:cNvGrpSpPr/>
          <p:nvPr/>
        </p:nvGrpSpPr>
        <p:grpSpPr>
          <a:xfrm>
            <a:off x="5732328" y="6214473"/>
            <a:ext cx="765078" cy="110992"/>
            <a:chOff x="5414671" y="2947897"/>
            <a:chExt cx="393125" cy="55496"/>
          </a:xfrm>
          <a:solidFill>
            <a:srgbClr val="3372DC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7BA5691-EB89-FB50-3E71-72447B1EE7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14671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95C2FD-E6D3-E1F8-CBE6-55BFEDC65896}"/>
                </a:ext>
              </a:extLst>
            </p:cNvPr>
            <p:cNvSpPr/>
            <p:nvPr/>
          </p:nvSpPr>
          <p:spPr>
            <a:xfrm>
              <a:off x="5610036" y="2955231"/>
              <a:ext cx="197760" cy="44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77A5735-AB63-3BE1-6FBF-BCED4C6B20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4779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195F2F-9255-BD89-3D27-91D034BF5FA8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F34198-5071-AD6A-00EC-67C87F0A6451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517F60-2293-5480-2FC4-2A8730256C12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‘ss’ at the end?</a:t>
                </a: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ED3FD17C-86A2-79DD-C3F2-7A81D12F1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02D5EA91-D67F-5A9C-32FD-5F77BF3603C3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865F188-0F7A-678C-AE65-01D31C7DD326}"/>
              </a:ext>
            </a:extLst>
          </p:cNvPr>
          <p:cNvGrpSpPr/>
          <p:nvPr/>
        </p:nvGrpSpPr>
        <p:grpSpPr>
          <a:xfrm>
            <a:off x="4716279" y="2774305"/>
            <a:ext cx="2759437" cy="2609508"/>
            <a:chOff x="4626516" y="2756308"/>
            <a:chExt cx="2759437" cy="2609508"/>
          </a:xfrm>
        </p:grpSpPr>
        <p:pic>
          <p:nvPicPr>
            <p:cNvPr id="7" name="Picture 6" descr="A cartoon of a mermaid&#10;&#10;AI-generated content may be incorrect.">
              <a:extLst>
                <a:ext uri="{FF2B5EF4-FFF2-40B4-BE49-F238E27FC236}">
                  <a16:creationId xmlns:a16="http://schemas.microsoft.com/office/drawing/2014/main" id="{57AC3ECD-9EEC-A098-974A-9903B2884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9119" y="2756308"/>
              <a:ext cx="2546834" cy="2609508"/>
            </a:xfrm>
            <a:prstGeom prst="rect">
              <a:avLst/>
            </a:prstGeom>
          </p:spPr>
        </p:pic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39ECC72A-EC24-DBAB-2267-97589140EA9B}"/>
                </a:ext>
              </a:extLst>
            </p:cNvPr>
            <p:cNvSpPr/>
            <p:nvPr/>
          </p:nvSpPr>
          <p:spPr>
            <a:xfrm>
              <a:off x="4626516" y="3579100"/>
              <a:ext cx="315686" cy="283029"/>
            </a:xfrm>
            <a:prstGeom prst="heart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69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18</a:t>
            </a:fld>
            <a:endParaRPr lang="en-US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3141788" y="2117246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Bumble’s wings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6724111" y="2044291"/>
            <a:ext cx="87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buzz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408593" y="5458448"/>
            <a:ext cx="1376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buzz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5587063" y="6148759"/>
            <a:ext cx="1070936" cy="144000"/>
            <a:chOff x="5330980" y="2947896"/>
            <a:chExt cx="550286" cy="72000"/>
          </a:xfrm>
          <a:solidFill>
            <a:srgbClr val="3372DC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/>
            <p:nvPr/>
          </p:nvSpPr>
          <p:spPr>
            <a:xfrm>
              <a:off x="5330980" y="294789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607248" y="2958874"/>
              <a:ext cx="274018" cy="488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BEEAE8-F59D-29BA-8481-B540D426676C}"/>
                </a:ext>
              </a:extLst>
            </p:cNvPr>
            <p:cNvSpPr/>
            <p:nvPr/>
          </p:nvSpPr>
          <p:spPr>
            <a:xfrm>
              <a:off x="5484704" y="294789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8479807-78B1-B61D-A596-F26A5673614B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A2E0B6-597A-7F43-F71C-2D31D9B20330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F80FBD-6938-7B5F-FEFC-0AACDCC27883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</a:t>
                </a:r>
                <a:r>
                  <a:rPr lang="en-GB" sz="2000" err="1">
                    <a:latin typeface="EdShed" pitchFamily="2" charset="0"/>
                  </a:rPr>
                  <a:t>zz</a:t>
                </a:r>
                <a:r>
                  <a:rPr lang="en-GB" sz="2000">
                    <a:latin typeface="EdShed" pitchFamily="2" charset="0"/>
                  </a:rPr>
                  <a:t>’ at the end?</a:t>
                </a: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C3FFAEFB-818F-E829-D317-1543848CE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AC024EE3-84CB-65CC-529D-B42F0C86C9B7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EC7BAE-F073-9632-47BA-2AE19FC9D3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06547">
            <a:off x="4730196" y="2870137"/>
            <a:ext cx="2568252" cy="26912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757D8-8476-C483-F621-D710BC788C9C}"/>
              </a:ext>
            </a:extLst>
          </p:cNvPr>
          <p:cNvGrpSpPr/>
          <p:nvPr/>
        </p:nvGrpSpPr>
        <p:grpSpPr>
          <a:xfrm>
            <a:off x="5205885" y="2906573"/>
            <a:ext cx="1066807" cy="711339"/>
            <a:chOff x="5205885" y="2906573"/>
            <a:chExt cx="1066807" cy="71133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8B702488-2114-5B45-117F-4D28B60B60D7}"/>
                </a:ext>
              </a:extLst>
            </p:cNvPr>
            <p:cNvSpPr/>
            <p:nvPr/>
          </p:nvSpPr>
          <p:spPr>
            <a:xfrm rot="14772206">
              <a:off x="5304008" y="3131426"/>
              <a:ext cx="487937" cy="485035"/>
            </a:xfrm>
            <a:prstGeom prst="arc">
              <a:avLst>
                <a:gd name="adj1" fmla="val 16200000"/>
                <a:gd name="adj2" fmla="val 21551036"/>
              </a:avLst>
            </a:prstGeom>
            <a:ln w="28575">
              <a:solidFill>
                <a:srgbClr val="4A4A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414F0C28-410A-4D0C-A927-10CAE38A8A9E}"/>
                </a:ext>
              </a:extLst>
            </p:cNvPr>
            <p:cNvSpPr/>
            <p:nvPr/>
          </p:nvSpPr>
          <p:spPr>
            <a:xfrm rot="14772206">
              <a:off x="5204434" y="3098534"/>
              <a:ext cx="487937" cy="485035"/>
            </a:xfrm>
            <a:prstGeom prst="arc">
              <a:avLst>
                <a:gd name="adj1" fmla="val 16200000"/>
                <a:gd name="adj2" fmla="val 21551036"/>
              </a:avLst>
            </a:prstGeom>
            <a:ln w="28575">
              <a:solidFill>
                <a:srgbClr val="4A4A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E542EF07-6FE8-D7FC-6F69-FC332C7A7D3F}"/>
                </a:ext>
              </a:extLst>
            </p:cNvPr>
            <p:cNvSpPr/>
            <p:nvPr/>
          </p:nvSpPr>
          <p:spPr>
            <a:xfrm rot="20181718">
              <a:off x="5883580" y="2906573"/>
              <a:ext cx="389112" cy="386798"/>
            </a:xfrm>
            <a:prstGeom prst="arc">
              <a:avLst>
                <a:gd name="adj1" fmla="val 16200000"/>
                <a:gd name="adj2" fmla="val 21551036"/>
              </a:avLst>
            </a:prstGeom>
            <a:ln w="28575">
              <a:solidFill>
                <a:srgbClr val="4A4A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D1034C3D-6510-47F7-F134-DE61FEFDD03F}"/>
                </a:ext>
              </a:extLst>
            </p:cNvPr>
            <p:cNvSpPr/>
            <p:nvPr/>
          </p:nvSpPr>
          <p:spPr>
            <a:xfrm rot="20181718">
              <a:off x="5843332" y="3000499"/>
              <a:ext cx="389112" cy="386798"/>
            </a:xfrm>
            <a:prstGeom prst="arc">
              <a:avLst>
                <a:gd name="adj1" fmla="val 16200000"/>
                <a:gd name="adj2" fmla="val 21551036"/>
              </a:avLst>
            </a:prstGeom>
            <a:ln w="28575">
              <a:solidFill>
                <a:srgbClr val="4A4A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26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</a:t>
            </a:fld>
            <a:endParaRPr lang="en-US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Where do the sound buttons go in these words?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4460CA-C217-753B-14E1-38EF6B45C9E9}"/>
              </a:ext>
            </a:extLst>
          </p:cNvPr>
          <p:cNvSpPr/>
          <p:nvPr/>
        </p:nvSpPr>
        <p:spPr>
          <a:xfrm>
            <a:off x="2224701" y="1898573"/>
            <a:ext cx="1148392" cy="1015663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>
                <a:ln w="0"/>
                <a:latin typeface="EdShed" pitchFamily="2" charset="0"/>
              </a:rPr>
              <a:t>sat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745DC9-B9D7-956F-5FCD-76F43E67D012}"/>
              </a:ext>
            </a:extLst>
          </p:cNvPr>
          <p:cNvSpPr/>
          <p:nvPr/>
        </p:nvSpPr>
        <p:spPr>
          <a:xfrm>
            <a:off x="5436352" y="1904278"/>
            <a:ext cx="1234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>
                <a:ln w="0"/>
                <a:latin typeface="EdShed" pitchFamily="2" charset="0"/>
              </a:rPr>
              <a:t>tap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6AAFC-D14F-743E-AF02-747871A90B3C}"/>
              </a:ext>
            </a:extLst>
          </p:cNvPr>
          <p:cNvSpPr/>
          <p:nvPr/>
        </p:nvSpPr>
        <p:spPr>
          <a:xfrm>
            <a:off x="8699330" y="1898573"/>
            <a:ext cx="13501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>
                <a:ln w="0"/>
                <a:latin typeface="EdShed" pitchFamily="2" charset="0"/>
              </a:rPr>
              <a:t>cup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11B374-9DDA-DA02-2162-F3E0A9A92CEA}"/>
              </a:ext>
            </a:extLst>
          </p:cNvPr>
          <p:cNvSpPr/>
          <p:nvPr/>
        </p:nvSpPr>
        <p:spPr>
          <a:xfrm>
            <a:off x="2123069" y="3197125"/>
            <a:ext cx="13516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>
                <a:ln w="0"/>
                <a:latin typeface="EdShed" pitchFamily="2" charset="0"/>
              </a:rPr>
              <a:t>dog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594DFE-1191-5B21-46AF-5E3E7CF9D71A}"/>
              </a:ext>
            </a:extLst>
          </p:cNvPr>
          <p:cNvSpPr/>
          <p:nvPr/>
        </p:nvSpPr>
        <p:spPr>
          <a:xfrm>
            <a:off x="5330713" y="3197125"/>
            <a:ext cx="14461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>
                <a:ln w="0"/>
                <a:latin typeface="EdShed" pitchFamily="2" charset="0"/>
              </a:rPr>
              <a:t>snip</a:t>
            </a:r>
            <a:endParaRPr lang="en-GB" sz="6000" cap="none" spc="0">
              <a:ln w="0"/>
              <a:latin typeface="EdShed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AD5CCD-759F-1983-E85E-B46EE7FBA0E1}"/>
              </a:ext>
            </a:extLst>
          </p:cNvPr>
          <p:cNvSpPr/>
          <p:nvPr/>
        </p:nvSpPr>
        <p:spPr>
          <a:xfrm>
            <a:off x="8712828" y="3197125"/>
            <a:ext cx="14187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>
                <a:ln w="0"/>
                <a:latin typeface="EdShed" pitchFamily="2" charset="0"/>
              </a:rPr>
              <a:t>star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A10E44-0CE9-FF4C-586E-20BFBC8CAEE5}"/>
              </a:ext>
            </a:extLst>
          </p:cNvPr>
          <p:cNvGrpSpPr/>
          <p:nvPr/>
        </p:nvGrpSpPr>
        <p:grpSpPr>
          <a:xfrm>
            <a:off x="2395402" y="2739079"/>
            <a:ext cx="841888" cy="157531"/>
            <a:chOff x="6082289" y="2224096"/>
            <a:chExt cx="841888" cy="157531"/>
          </a:xfrm>
          <a:solidFill>
            <a:srgbClr val="3372DC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82699B-F465-8E17-D4EE-3F7A14407892}"/>
                </a:ext>
              </a:extLst>
            </p:cNvPr>
            <p:cNvSpPr/>
            <p:nvPr/>
          </p:nvSpPr>
          <p:spPr>
            <a:xfrm>
              <a:off x="6082289" y="2224096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30493E-9A64-9CA9-A36C-739DEA8A7DCA}"/>
                </a:ext>
              </a:extLst>
            </p:cNvPr>
            <p:cNvSpPr/>
            <p:nvPr/>
          </p:nvSpPr>
          <p:spPr>
            <a:xfrm>
              <a:off x="6435859" y="2224096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DD400-475D-D84C-A0AF-3F26D7C206D6}"/>
                </a:ext>
              </a:extLst>
            </p:cNvPr>
            <p:cNvSpPr/>
            <p:nvPr/>
          </p:nvSpPr>
          <p:spPr>
            <a:xfrm>
              <a:off x="6766644" y="2224096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FC96FA-ECE7-BD30-D253-AB19D2E4F2A8}"/>
              </a:ext>
            </a:extLst>
          </p:cNvPr>
          <p:cNvGrpSpPr/>
          <p:nvPr/>
        </p:nvGrpSpPr>
        <p:grpSpPr>
          <a:xfrm>
            <a:off x="5611753" y="2739079"/>
            <a:ext cx="864030" cy="157531"/>
            <a:chOff x="6102007" y="2228499"/>
            <a:chExt cx="864030" cy="157531"/>
          </a:xfrm>
          <a:solidFill>
            <a:srgbClr val="3372DC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DF9D71E-EF92-CF4E-CD62-92E59FB8F829}"/>
                </a:ext>
              </a:extLst>
            </p:cNvPr>
            <p:cNvSpPr/>
            <p:nvPr/>
          </p:nvSpPr>
          <p:spPr>
            <a:xfrm>
              <a:off x="6102007" y="2228499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29D7AAD-1DBB-7F04-B07F-20D6939D6DF6}"/>
                </a:ext>
              </a:extLst>
            </p:cNvPr>
            <p:cNvSpPr/>
            <p:nvPr/>
          </p:nvSpPr>
          <p:spPr>
            <a:xfrm>
              <a:off x="6413608" y="2228499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6465562-B76A-A54C-0177-BBF681E1E075}"/>
                </a:ext>
              </a:extLst>
            </p:cNvPr>
            <p:cNvSpPr/>
            <p:nvPr/>
          </p:nvSpPr>
          <p:spPr>
            <a:xfrm>
              <a:off x="6808504" y="2228499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9C2F66-887D-C1A2-603E-5A57F69DFE95}"/>
              </a:ext>
            </a:extLst>
          </p:cNvPr>
          <p:cNvGrpSpPr/>
          <p:nvPr/>
        </p:nvGrpSpPr>
        <p:grpSpPr>
          <a:xfrm>
            <a:off x="2341379" y="4205030"/>
            <a:ext cx="939475" cy="157567"/>
            <a:chOff x="6081638" y="2224078"/>
            <a:chExt cx="939475" cy="157567"/>
          </a:xfrm>
          <a:solidFill>
            <a:srgbClr val="3372DC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62395D0-8219-B652-4FD8-AA8ECE74FF9A}"/>
                </a:ext>
              </a:extLst>
            </p:cNvPr>
            <p:cNvSpPr/>
            <p:nvPr/>
          </p:nvSpPr>
          <p:spPr>
            <a:xfrm>
              <a:off x="6081638" y="2224114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4BE86F-0D9E-2816-8EC3-C3EF1F5BF3D6}"/>
                </a:ext>
              </a:extLst>
            </p:cNvPr>
            <p:cNvSpPr/>
            <p:nvPr/>
          </p:nvSpPr>
          <p:spPr>
            <a:xfrm>
              <a:off x="6461131" y="2224078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A5EA311-2CA2-F756-50E2-6C7682C9EF55}"/>
                </a:ext>
              </a:extLst>
            </p:cNvPr>
            <p:cNvSpPr/>
            <p:nvPr/>
          </p:nvSpPr>
          <p:spPr>
            <a:xfrm>
              <a:off x="6863580" y="2224114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D1A458-8547-A7F2-2B9D-7733B46451EF}"/>
              </a:ext>
            </a:extLst>
          </p:cNvPr>
          <p:cNvGrpSpPr/>
          <p:nvPr/>
        </p:nvGrpSpPr>
        <p:grpSpPr>
          <a:xfrm>
            <a:off x="8918651" y="2737721"/>
            <a:ext cx="946684" cy="157531"/>
            <a:chOff x="6048995" y="2227167"/>
            <a:chExt cx="946684" cy="157531"/>
          </a:xfrm>
          <a:solidFill>
            <a:srgbClr val="3372DC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939F72F-7BFC-F52B-9E61-905312227227}"/>
                </a:ext>
              </a:extLst>
            </p:cNvPr>
            <p:cNvSpPr/>
            <p:nvPr/>
          </p:nvSpPr>
          <p:spPr>
            <a:xfrm>
              <a:off x="6048995" y="222716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1BB9B9-2119-76A8-64C4-DFC017FB86FC}"/>
                </a:ext>
              </a:extLst>
            </p:cNvPr>
            <p:cNvSpPr/>
            <p:nvPr/>
          </p:nvSpPr>
          <p:spPr>
            <a:xfrm>
              <a:off x="6418184" y="222716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3E062FF-48A4-5675-5206-539C5D1DD404}"/>
                </a:ext>
              </a:extLst>
            </p:cNvPr>
            <p:cNvSpPr/>
            <p:nvPr/>
          </p:nvSpPr>
          <p:spPr>
            <a:xfrm>
              <a:off x="6838146" y="222716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72575CB-6948-2EF5-CE33-BC451EBC64E7}"/>
              </a:ext>
            </a:extLst>
          </p:cNvPr>
          <p:cNvGrpSpPr/>
          <p:nvPr/>
        </p:nvGrpSpPr>
        <p:grpSpPr>
          <a:xfrm>
            <a:off x="5504779" y="4041321"/>
            <a:ext cx="1084742" cy="157531"/>
            <a:chOff x="4679508" y="6059616"/>
            <a:chExt cx="1084742" cy="157531"/>
          </a:xfrm>
          <a:solidFill>
            <a:srgbClr val="3372DC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B317244-9AE1-26B2-990B-A12600D887F0}"/>
                </a:ext>
              </a:extLst>
            </p:cNvPr>
            <p:cNvSpPr/>
            <p:nvPr/>
          </p:nvSpPr>
          <p:spPr>
            <a:xfrm>
              <a:off x="4679508" y="6059616"/>
              <a:ext cx="157533" cy="15753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682CEAA-3933-0B74-630D-A0A8F76D6C5E}"/>
                </a:ext>
              </a:extLst>
            </p:cNvPr>
            <p:cNvSpPr/>
            <p:nvPr/>
          </p:nvSpPr>
          <p:spPr>
            <a:xfrm>
              <a:off x="5304848" y="6059616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21DAE29-BB7A-C022-3EEE-A379A5FFB6AB}"/>
                </a:ext>
              </a:extLst>
            </p:cNvPr>
            <p:cNvSpPr/>
            <p:nvPr/>
          </p:nvSpPr>
          <p:spPr>
            <a:xfrm>
              <a:off x="5606717" y="6059616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D2C00F3-9A8D-B936-2FAD-A0639365EF2E}"/>
                </a:ext>
              </a:extLst>
            </p:cNvPr>
            <p:cNvSpPr/>
            <p:nvPr/>
          </p:nvSpPr>
          <p:spPr>
            <a:xfrm>
              <a:off x="5029916" y="6059616"/>
              <a:ext cx="157533" cy="15753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5E068C-F706-4ACA-49C1-B03DDCA1D0C5}"/>
              </a:ext>
            </a:extLst>
          </p:cNvPr>
          <p:cNvGrpSpPr/>
          <p:nvPr/>
        </p:nvGrpSpPr>
        <p:grpSpPr>
          <a:xfrm>
            <a:off x="8884670" y="4041321"/>
            <a:ext cx="1099886" cy="157531"/>
            <a:chOff x="7594681" y="6016452"/>
            <a:chExt cx="1099886" cy="157531"/>
          </a:xfrm>
          <a:solidFill>
            <a:srgbClr val="3372DC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A1A511D-E098-6098-7D8D-D1D7B32E0724}"/>
                </a:ext>
              </a:extLst>
            </p:cNvPr>
            <p:cNvSpPr/>
            <p:nvPr/>
          </p:nvSpPr>
          <p:spPr>
            <a:xfrm>
              <a:off x="7594681" y="6016452"/>
              <a:ext cx="157533" cy="15753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EA1908E-767E-205B-E976-F819987162BF}"/>
                </a:ext>
              </a:extLst>
            </p:cNvPr>
            <p:cNvSpPr/>
            <p:nvPr/>
          </p:nvSpPr>
          <p:spPr>
            <a:xfrm>
              <a:off x="7879179" y="6016452"/>
              <a:ext cx="157533" cy="15753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3CFC395-466E-8445-8043-E74D225B6DBD}"/>
                </a:ext>
              </a:extLst>
            </p:cNvPr>
            <p:cNvSpPr/>
            <p:nvPr/>
          </p:nvSpPr>
          <p:spPr>
            <a:xfrm>
              <a:off x="8115520" y="6032578"/>
              <a:ext cx="579047" cy="126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6FAE57C-C480-147F-6456-37499147814A}"/>
              </a:ext>
            </a:extLst>
          </p:cNvPr>
          <p:cNvGrpSpPr/>
          <p:nvPr/>
        </p:nvGrpSpPr>
        <p:grpSpPr>
          <a:xfrm>
            <a:off x="554495" y="4658117"/>
            <a:ext cx="3742219" cy="1801011"/>
            <a:chOff x="528369" y="4671180"/>
            <a:chExt cx="3742219" cy="180101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430D9A4-D210-1B30-951C-BAB1B51C0CE6}"/>
                </a:ext>
              </a:extLst>
            </p:cNvPr>
            <p:cNvGrpSpPr/>
            <p:nvPr/>
          </p:nvGrpSpPr>
          <p:grpSpPr>
            <a:xfrm>
              <a:off x="528369" y="4671180"/>
              <a:ext cx="3713550" cy="1801011"/>
              <a:chOff x="528369" y="4690215"/>
              <a:chExt cx="3713550" cy="1801011"/>
            </a:xfrm>
          </p:grpSpPr>
          <p:pic>
            <p:nvPicPr>
              <p:cNvPr id="39" name="Picture 38" descr="Icon&#10;&#10;Description automatically generated">
                <a:extLst>
                  <a:ext uri="{FF2B5EF4-FFF2-40B4-BE49-F238E27FC236}">
                    <a16:creationId xmlns:a16="http://schemas.microsoft.com/office/drawing/2014/main" id="{4EC02594-A37B-BEA1-AFC4-1C07B3A17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369" y="4690215"/>
                <a:ext cx="1095796" cy="1801011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C3DE3FB-F8C8-ADED-CF5D-D8B662C7207E}"/>
                  </a:ext>
                </a:extLst>
              </p:cNvPr>
              <p:cNvSpPr txBox="1"/>
              <p:nvPr/>
            </p:nvSpPr>
            <p:spPr>
              <a:xfrm>
                <a:off x="2000402" y="5130121"/>
                <a:ext cx="2241517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>
                    <a:latin typeface="EdShed"/>
                  </a:rPr>
                  <a:t>How many sounds are in the word ‘sat’? We use a dot for each sound we hear.</a:t>
                </a:r>
              </a:p>
            </p:txBody>
          </p:sp>
        </p:grpSp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EE268824-8C1E-0074-B2FA-65EEF329C271}"/>
                </a:ext>
              </a:extLst>
            </p:cNvPr>
            <p:cNvSpPr/>
            <p:nvPr/>
          </p:nvSpPr>
          <p:spPr>
            <a:xfrm>
              <a:off x="1928493" y="4999151"/>
              <a:ext cx="2342095" cy="1416743"/>
            </a:xfrm>
            <a:prstGeom prst="wedgeRoundRectCallout">
              <a:avLst>
                <a:gd name="adj1" fmla="val -63377"/>
                <a:gd name="adj2" fmla="val 4606"/>
                <a:gd name="adj3" fmla="val 16667"/>
              </a:avLst>
            </a:prstGeom>
            <a:noFill/>
            <a:ln w="3810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1C238-B105-D08F-4A4D-0F69095DDCD6}"/>
              </a:ext>
            </a:extLst>
          </p:cNvPr>
          <p:cNvGrpSpPr/>
          <p:nvPr/>
        </p:nvGrpSpPr>
        <p:grpSpPr>
          <a:xfrm>
            <a:off x="4938634" y="4686341"/>
            <a:ext cx="3057262" cy="1764572"/>
            <a:chOff x="4372952" y="4686341"/>
            <a:chExt cx="3057262" cy="176457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40AFA43-FCE7-B5F0-87EB-02F99FC4E234}"/>
                </a:ext>
              </a:extLst>
            </p:cNvPr>
            <p:cNvGrpSpPr/>
            <p:nvPr/>
          </p:nvGrpSpPr>
          <p:grpSpPr>
            <a:xfrm>
              <a:off x="4372952" y="4694248"/>
              <a:ext cx="3036249" cy="1756665"/>
              <a:chOff x="4372952" y="4653935"/>
              <a:chExt cx="3036249" cy="1756665"/>
            </a:xfrm>
          </p:grpSpPr>
          <p:pic>
            <p:nvPicPr>
              <p:cNvPr id="58" name="Picture 57" descr="Icon&#10;&#10;Description automatically generated">
                <a:extLst>
                  <a:ext uri="{FF2B5EF4-FFF2-40B4-BE49-F238E27FC236}">
                    <a16:creationId xmlns:a16="http://schemas.microsoft.com/office/drawing/2014/main" id="{12987A3D-FE87-C519-0C4D-534FE01E9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2952" y="4653935"/>
                <a:ext cx="1178251" cy="1756665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2F8228E-9E55-903B-092C-DC201B97EB89}"/>
                  </a:ext>
                </a:extLst>
              </p:cNvPr>
              <p:cNvSpPr txBox="1"/>
              <p:nvPr/>
            </p:nvSpPr>
            <p:spPr>
              <a:xfrm>
                <a:off x="5924326" y="4761269"/>
                <a:ext cx="148487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latin typeface="EdShed" pitchFamily="2" charset="0"/>
                  </a:rPr>
                  <a:t>Use red dots to show when two or more consonants are together.</a:t>
                </a:r>
              </a:p>
            </p:txBody>
          </p:sp>
        </p:grpSp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D4118C5F-8CF2-05C9-D783-D4E3928CF32A}"/>
                </a:ext>
              </a:extLst>
            </p:cNvPr>
            <p:cNvSpPr/>
            <p:nvPr/>
          </p:nvSpPr>
          <p:spPr>
            <a:xfrm>
              <a:off x="5835763" y="4686341"/>
              <a:ext cx="1594451" cy="1706027"/>
            </a:xfrm>
            <a:prstGeom prst="wedgeRoundRectCallout">
              <a:avLst>
                <a:gd name="adj1" fmla="val -71009"/>
                <a:gd name="adj2" fmla="val 9970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76553B-A46B-3AE3-DEC7-73E7287BC0B5}"/>
              </a:ext>
            </a:extLst>
          </p:cNvPr>
          <p:cNvGrpSpPr/>
          <p:nvPr/>
        </p:nvGrpSpPr>
        <p:grpSpPr>
          <a:xfrm>
            <a:off x="8672912" y="4593872"/>
            <a:ext cx="2917404" cy="1835085"/>
            <a:chOff x="8400978" y="4580809"/>
            <a:chExt cx="2917404" cy="183508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C2E7A09-EF7E-E70F-349F-046A982024E7}"/>
                </a:ext>
              </a:extLst>
            </p:cNvPr>
            <p:cNvGrpSpPr/>
            <p:nvPr/>
          </p:nvGrpSpPr>
          <p:grpSpPr>
            <a:xfrm>
              <a:off x="8400978" y="4580809"/>
              <a:ext cx="2917404" cy="1835085"/>
              <a:chOff x="8400978" y="4632516"/>
              <a:chExt cx="2917404" cy="1835085"/>
            </a:xfrm>
          </p:grpSpPr>
          <p:pic>
            <p:nvPicPr>
              <p:cNvPr id="51" name="Picture 50" descr="Icon&#10;&#10;Description automatically generated">
                <a:extLst>
                  <a:ext uri="{FF2B5EF4-FFF2-40B4-BE49-F238E27FC236}">
                    <a16:creationId xmlns:a16="http://schemas.microsoft.com/office/drawing/2014/main" id="{0AAB62A2-F1E8-DE82-DC65-B3AB96118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0978" y="4632516"/>
                <a:ext cx="870661" cy="1835085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2BE5773-C8D9-08A8-8BAD-3115F5FA2091}"/>
                  </a:ext>
                </a:extLst>
              </p:cNvPr>
              <p:cNvSpPr txBox="1"/>
              <p:nvPr/>
            </p:nvSpPr>
            <p:spPr>
              <a:xfrm>
                <a:off x="9723931" y="4852397"/>
                <a:ext cx="159445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latin typeface="EdShed" pitchFamily="2" charset="0"/>
                  </a:rPr>
                  <a:t>The digraph ‘ar’ is one sound, so we draw a line beneath it.</a:t>
                </a:r>
              </a:p>
            </p:txBody>
          </p:sp>
        </p:grpSp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43170FE6-7D88-981F-748E-DDFDE72ED2F2}"/>
                </a:ext>
              </a:extLst>
            </p:cNvPr>
            <p:cNvSpPr/>
            <p:nvPr/>
          </p:nvSpPr>
          <p:spPr>
            <a:xfrm>
              <a:off x="9712623" y="4657097"/>
              <a:ext cx="1594451" cy="1706027"/>
            </a:xfrm>
            <a:prstGeom prst="wedgeRoundRectCallout">
              <a:avLst>
                <a:gd name="adj1" fmla="val -71009"/>
                <a:gd name="adj2" fmla="val 649"/>
                <a:gd name="adj3" fmla="val 16667"/>
              </a:avLst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24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19</a:t>
            </a:fld>
            <a:endParaRPr lang="en-US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3136236" y="2047376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bottle was full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7190601" y="1975024"/>
            <a:ext cx="71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fizz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543949" y="5558269"/>
            <a:ext cx="1092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fizz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EED82F-6B0C-FC99-216F-BD0D9E258567}"/>
              </a:ext>
            </a:extLst>
          </p:cNvPr>
          <p:cNvGrpSpPr/>
          <p:nvPr/>
        </p:nvGrpSpPr>
        <p:grpSpPr>
          <a:xfrm>
            <a:off x="5671305" y="6235098"/>
            <a:ext cx="832300" cy="110992"/>
            <a:chOff x="5391508" y="2947897"/>
            <a:chExt cx="427665" cy="55496"/>
          </a:xfrm>
          <a:solidFill>
            <a:srgbClr val="3372DC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2552A3F-FEF9-950F-7C5F-E0DA1EDF87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508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EF6006-0EA9-993C-ADDB-ADCAB55E9A1C}"/>
                </a:ext>
              </a:extLst>
            </p:cNvPr>
            <p:cNvSpPr/>
            <p:nvPr/>
          </p:nvSpPr>
          <p:spPr>
            <a:xfrm>
              <a:off x="5556321" y="2953039"/>
              <a:ext cx="262852" cy="44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95F2AF-796E-272E-A1AF-14DDA70834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2357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8BD774-D944-2431-4DD1-A0FE9094334B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8FF8CDE-4701-05D3-0C30-C81916DC1D4E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120E2D-B4DD-44E1-2E82-8F739C1592C5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</a:t>
                </a:r>
                <a:r>
                  <a:rPr lang="en-GB" sz="2000" err="1">
                    <a:latin typeface="EdShed" pitchFamily="2" charset="0"/>
                  </a:rPr>
                  <a:t>zz</a:t>
                </a:r>
                <a:r>
                  <a:rPr lang="en-GB" sz="2000">
                    <a:latin typeface="EdShed" pitchFamily="2" charset="0"/>
                  </a:rPr>
                  <a:t>’ at the end?</a:t>
                </a: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8069A3A2-F482-0286-672B-64F6959A1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26C6F03D-56ED-4446-AFBB-B57A5FAC8917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6000ECC-56B7-DB90-E42F-20FCE002F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708" y="2768903"/>
            <a:ext cx="749475" cy="25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20</a:t>
            </a:fld>
            <a:endParaRPr lang="en-US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2865582" y="2053201"/>
            <a:ext cx="6460832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You tell the time by using 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7532219" y="1984348"/>
            <a:ext cx="970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clock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310900" y="5482880"/>
            <a:ext cx="1533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>
                <a:latin typeface="EdShed" pitchFamily="2" charset="0"/>
              </a:rPr>
              <a:t>clock</a:t>
            </a:r>
            <a:endParaRPr lang="en-GB" sz="2400">
              <a:latin typeface="EdShed" pitchFamily="2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52D43F8-B7F1-CEB8-FB60-F38D6BA8B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331" y="2989106"/>
            <a:ext cx="2283333" cy="22833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34F5F4-3B4B-903B-9997-A96BF5686A13}"/>
              </a:ext>
            </a:extLst>
          </p:cNvPr>
          <p:cNvGrpSpPr/>
          <p:nvPr/>
        </p:nvGrpSpPr>
        <p:grpSpPr>
          <a:xfrm>
            <a:off x="5502352" y="6154268"/>
            <a:ext cx="1205519" cy="107999"/>
            <a:chOff x="7254801" y="6028012"/>
            <a:chExt cx="1205519" cy="107999"/>
          </a:xfrm>
          <a:solidFill>
            <a:srgbClr val="3372DC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EB9BE74-FE22-A134-336E-2E120C358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3569" y="6028012"/>
              <a:ext cx="108000" cy="107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5B21A5-1999-C115-18D1-E6AF2569AC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0553" y="6028012"/>
              <a:ext cx="108000" cy="107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70679E-EF04-B68C-4D66-09FCDDA34927}"/>
                </a:ext>
              </a:extLst>
            </p:cNvPr>
            <p:cNvSpPr/>
            <p:nvPr/>
          </p:nvSpPr>
          <p:spPr>
            <a:xfrm>
              <a:off x="7944935" y="6038129"/>
              <a:ext cx="515385" cy="9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CD8154-A44F-9070-4E9B-890781D23D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4801" y="6028012"/>
              <a:ext cx="108000" cy="107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C969CB-E395-0EBB-5AF7-27811E8D9865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A1D4E9-51BF-4379-4082-0FEB7DA2981D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14D3F-FE59-A95B-57F5-6E50DB447628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‘ck’ at the end?</a:t>
                </a:r>
              </a:p>
            </p:txBody>
          </p:sp>
          <p:pic>
            <p:nvPicPr>
              <p:cNvPr id="18" name="Picture 17" descr="Icon&#10;&#10;Description automatically generated">
                <a:extLst>
                  <a:ext uri="{FF2B5EF4-FFF2-40B4-BE49-F238E27FC236}">
                    <a16:creationId xmlns:a16="http://schemas.microsoft.com/office/drawing/2014/main" id="{CFBF74CA-63E4-A911-35A4-57E0D7BC0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4899C311-3329-2617-07C5-C4CDCC6A342B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40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hild&#10;&#10;AI-generated content may be incorrect.">
            <a:extLst>
              <a:ext uri="{FF2B5EF4-FFF2-40B4-BE49-F238E27FC236}">
                <a16:creationId xmlns:a16="http://schemas.microsoft.com/office/drawing/2014/main" id="{3965F15C-E1EC-D620-F69F-1B2230941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08" y="2462239"/>
            <a:ext cx="2263177" cy="3201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21</a:t>
            </a:fld>
            <a:endParaRPr lang="en-US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2296286" y="2025339"/>
            <a:ext cx="7599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girl’s hair ran down her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7568024" y="1950472"/>
            <a:ext cx="89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back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392183" y="5606450"/>
            <a:ext cx="1407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>
                <a:latin typeface="EdShed" pitchFamily="2" charset="0"/>
              </a:rPr>
              <a:t>back</a:t>
            </a:r>
            <a:endParaRPr lang="en-GB" sz="2400">
              <a:latin typeface="EdShed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B2E9DB-7D37-C772-B922-5373FA333BF5}"/>
              </a:ext>
            </a:extLst>
          </p:cNvPr>
          <p:cNvGrpSpPr/>
          <p:nvPr/>
        </p:nvGrpSpPr>
        <p:grpSpPr>
          <a:xfrm>
            <a:off x="5589770" y="6286028"/>
            <a:ext cx="1080627" cy="110990"/>
            <a:chOff x="5329745" y="2947896"/>
            <a:chExt cx="555264" cy="55495"/>
          </a:xfrm>
          <a:solidFill>
            <a:srgbClr val="3372DC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54C0D5C-8867-1F24-53E1-5AE6D2E000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9745" y="2947896"/>
              <a:ext cx="55494" cy="554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0B2197-4120-FC32-C448-778D0EFF795B}"/>
                </a:ext>
              </a:extLst>
            </p:cNvPr>
            <p:cNvSpPr/>
            <p:nvPr/>
          </p:nvSpPr>
          <p:spPr>
            <a:xfrm>
              <a:off x="5622742" y="2953532"/>
              <a:ext cx="262267" cy="419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C1F8D32-C287-DC67-2E67-D0435E204C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4703" y="2947896"/>
              <a:ext cx="55494" cy="554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180671-BE10-DCE4-C5E6-830A874D137B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5BC76C-67C1-D72E-867C-A473D79E1181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0B3019-CD7F-F424-0895-BED39D99E3B3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‘ck’ at the end?</a:t>
                </a: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1043AD94-DC98-9930-30ED-2638F134F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A8B52648-52DB-253A-8F62-BE69D5353BEA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76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22</a:t>
            </a:fld>
            <a:endParaRPr lang="en-US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2620909" y="2040110"/>
            <a:ext cx="6950182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of smoke came from the train.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3695000" y="1972818"/>
            <a:ext cx="79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puff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608118" y="5549991"/>
            <a:ext cx="1150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>
                <a:latin typeface="EdShed" pitchFamily="2" charset="0"/>
              </a:rPr>
              <a:t>puff</a:t>
            </a:r>
            <a:endParaRPr lang="en-GB" sz="2400">
              <a:latin typeface="EdShed" pitchFamily="2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F01884E-28C6-A95F-8C17-A8C97F6FA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688" y="2779994"/>
            <a:ext cx="2886619" cy="24932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C03FD75-6187-B0A6-502F-95B7205C17EB}"/>
              </a:ext>
            </a:extLst>
          </p:cNvPr>
          <p:cNvGrpSpPr/>
          <p:nvPr/>
        </p:nvGrpSpPr>
        <p:grpSpPr>
          <a:xfrm>
            <a:off x="5804242" y="6172462"/>
            <a:ext cx="813613" cy="110992"/>
            <a:chOff x="5340375" y="2947897"/>
            <a:chExt cx="418064" cy="55496"/>
          </a:xfrm>
          <a:solidFill>
            <a:srgbClr val="3372DC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8844B8-2585-EF20-768E-70828549C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0375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6909E20-395A-553C-F626-1D7C48D03708}"/>
                </a:ext>
              </a:extLst>
            </p:cNvPr>
            <p:cNvSpPr/>
            <p:nvPr/>
          </p:nvSpPr>
          <p:spPr>
            <a:xfrm>
              <a:off x="5587126" y="2954204"/>
              <a:ext cx="171313" cy="445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4E1CAF-9676-00C0-1732-8E179EDC15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4703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2CFCF5-8589-ADA3-B41E-E3CCAF625416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F119F4-4C85-3521-3A70-D03C2663AB07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272F62-EB10-91A2-8B1F-8ABFB292C197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‘ff’ at the end?</a:t>
                </a:r>
              </a:p>
            </p:txBody>
          </p:sp>
          <p:pic>
            <p:nvPicPr>
              <p:cNvPr id="9" name="Picture 8" descr="Icon&#10;&#10;Description automatically generated">
                <a:extLst>
                  <a:ext uri="{FF2B5EF4-FFF2-40B4-BE49-F238E27FC236}">
                    <a16:creationId xmlns:a16="http://schemas.microsoft.com/office/drawing/2014/main" id="{B896A191-7037-8F06-D067-CB17A42C8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429037F0-38DB-A0CC-DA88-BF59241214CD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852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F0AD1-FE93-2B89-3C7E-7E523450E9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23</a:t>
            </a:fld>
            <a:endParaRPr lang="en-US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83183-C08A-3C9B-B2CD-1AF703B2D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Word cards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456A20-0F51-B99C-92B1-93D782449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139031"/>
              </p:ext>
            </p:extLst>
          </p:nvPr>
        </p:nvGraphicFramePr>
        <p:xfrm>
          <a:off x="307690" y="1769512"/>
          <a:ext cx="11579510" cy="479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8194"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puff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fluff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pull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full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grass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194"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kiss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buzz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fizz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clock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430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5BCC09B-53E2-8C36-AF84-4F93BAF71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046429"/>
              </p:ext>
            </p:extLst>
          </p:nvPr>
        </p:nvGraphicFramePr>
        <p:xfrm>
          <a:off x="307690" y="1769512"/>
          <a:ext cx="11579510" cy="479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8194">
                <a:tc>
                  <a:txBody>
                    <a:bodyPr/>
                    <a:lstStyle/>
                    <a:p>
                      <a:pPr algn="ctr"/>
                      <a:endParaRPr lang="en-GB" sz="4400" b="0" i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i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i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i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i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194">
                <a:tc>
                  <a:txBody>
                    <a:bodyPr/>
                    <a:lstStyle/>
                    <a:p>
                      <a:pPr algn="ctr"/>
                      <a:endParaRPr lang="en-GB" sz="4400" b="0" i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i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i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i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F0AD1-FE93-2B89-3C7E-7E523450E9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24</a:t>
            </a:fld>
            <a:endParaRPr lang="en-US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83183-C08A-3C9B-B2CD-1AF703B2D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Picture cards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pic>
        <p:nvPicPr>
          <p:cNvPr id="2" name="Picture 6" descr="Lawn, Green, Grama, Grass, Nature, Colour, Sheets">
            <a:extLst>
              <a:ext uri="{FF2B5EF4-FFF2-40B4-BE49-F238E27FC236}">
                <a16:creationId xmlns:a16="http://schemas.microsoft.com/office/drawing/2014/main" id="{12B4CBE1-1F1B-3DCC-96B9-474BA018B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24" y="1915890"/>
            <a:ext cx="1926243" cy="207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A6CAFF2-B58C-1458-9156-B4B439B83A9D}"/>
              </a:ext>
            </a:extLst>
          </p:cNvPr>
          <p:cNvGrpSpPr/>
          <p:nvPr/>
        </p:nvGrpSpPr>
        <p:grpSpPr>
          <a:xfrm>
            <a:off x="9675312" y="2275182"/>
            <a:ext cx="2003114" cy="1504368"/>
            <a:chOff x="3071687" y="4701679"/>
            <a:chExt cx="2003114" cy="15043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61C6374-76AD-1F96-D21F-30CE13372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071687" y="4701679"/>
              <a:ext cx="1435642" cy="15043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B0996B-4668-433D-F5CE-ACB2F9AB2D72}"/>
                </a:ext>
              </a:extLst>
            </p:cNvPr>
            <p:cNvSpPr txBox="1"/>
            <p:nvPr/>
          </p:nvSpPr>
          <p:spPr>
            <a:xfrm>
              <a:off x="4367766" y="5052380"/>
              <a:ext cx="308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EdShed" pitchFamily="2" charset="0"/>
                </a:rPr>
                <a:t>z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75A2B6-5063-F7CA-5599-6E22D5F00145}"/>
                </a:ext>
              </a:extLst>
            </p:cNvPr>
            <p:cNvSpPr txBox="1"/>
            <p:nvPr/>
          </p:nvSpPr>
          <p:spPr>
            <a:xfrm>
              <a:off x="4552748" y="4887182"/>
              <a:ext cx="308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>
                  <a:latin typeface="EdShed" pitchFamily="2" charset="0"/>
                </a:rPr>
                <a:t>z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AD3577-909D-99B0-CE75-116D76B7FD07}"/>
                </a:ext>
              </a:extLst>
            </p:cNvPr>
            <p:cNvSpPr txBox="1"/>
            <p:nvPr/>
          </p:nvSpPr>
          <p:spPr>
            <a:xfrm>
              <a:off x="4766703" y="4747607"/>
              <a:ext cx="308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>
                  <a:latin typeface="EdShed" pitchFamily="2" charset="0"/>
                </a:rPr>
                <a:t>z</a:t>
              </a:r>
            </a:p>
          </p:txBody>
        </p:sp>
      </p:grp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3ADE99D-7569-9764-9D5C-A607CD785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178" y="2115815"/>
            <a:ext cx="1926243" cy="166373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1598F7E-4530-B8DE-8A70-457F04A41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715" y="1944039"/>
            <a:ext cx="573869" cy="198817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F2A4F4E-F98D-F087-EA6A-01FF9C52D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250" y="4523559"/>
            <a:ext cx="1685589" cy="168558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7D1F8F1-3B0A-3EB8-E69F-389481BD03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90" y="4576589"/>
            <a:ext cx="1633747" cy="1539179"/>
          </a:xfrm>
          <a:prstGeom prst="rect">
            <a:avLst/>
          </a:prstGeom>
        </p:spPr>
      </p:pic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D12D710-DFE0-F55E-444C-A3D0152C8A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5571" y="4414886"/>
            <a:ext cx="1837318" cy="1902936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D102115A-5509-A7BA-8172-1AB34719D3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1679" y="4474386"/>
            <a:ext cx="1685589" cy="17461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457A10-038C-8443-D475-D4D9637C132A}"/>
              </a:ext>
            </a:extLst>
          </p:cNvPr>
          <p:cNvGrpSpPr/>
          <p:nvPr/>
        </p:nvGrpSpPr>
        <p:grpSpPr>
          <a:xfrm>
            <a:off x="364183" y="1561297"/>
            <a:ext cx="2315162" cy="2977970"/>
            <a:chOff x="713992" y="1488088"/>
            <a:chExt cx="1705427" cy="219367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E35AE08-B7D2-1D3C-BDA0-D5CB9C827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3992" y="1488088"/>
              <a:ext cx="1705427" cy="2193674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0D2542C-274D-AFA4-5B1B-CD9799D28A72}"/>
                </a:ext>
              </a:extLst>
            </p:cNvPr>
            <p:cNvCxnSpPr/>
            <p:nvPr/>
          </p:nvCxnSpPr>
          <p:spPr>
            <a:xfrm flipH="1">
              <a:off x="894943" y="2554543"/>
              <a:ext cx="432000" cy="0"/>
            </a:xfrm>
            <a:prstGeom prst="straightConnector1">
              <a:avLst/>
            </a:prstGeom>
            <a:ln w="22225" cap="rnd">
              <a:solidFill>
                <a:srgbClr val="FF37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CD1D63-1A93-54B7-6D1F-3A6B0BA04B94}"/>
              </a:ext>
            </a:extLst>
          </p:cNvPr>
          <p:cNvGrpSpPr/>
          <p:nvPr/>
        </p:nvGrpSpPr>
        <p:grpSpPr>
          <a:xfrm>
            <a:off x="7385641" y="4941563"/>
            <a:ext cx="2017680" cy="880995"/>
            <a:chOff x="4672858" y="2320579"/>
            <a:chExt cx="2267347" cy="99000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83364E6-D206-672D-FA82-C1CBA8CCE5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42000" y="2320579"/>
              <a:ext cx="1798205" cy="990009"/>
              <a:chOff x="4826426" y="2304749"/>
              <a:chExt cx="2353000" cy="1295449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B52894E-4F32-B7F8-7FC2-01CCAE839E52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6426" y="2304749"/>
                <a:ext cx="1108800" cy="1295449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9139F3E-97EA-26FA-133B-EB0BFA9A9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69041" y="2304749"/>
                <a:ext cx="1110385" cy="1295449"/>
              </a:xfrm>
              <a:prstGeom prst="rect">
                <a:avLst/>
              </a:prstGeom>
            </p:spPr>
          </p:pic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7FC2801-6A62-B96B-1D7F-83C3473ACD94}"/>
                </a:ext>
              </a:extLst>
            </p:cNvPr>
            <p:cNvCxnSpPr>
              <a:cxnSpLocks/>
            </p:cNvCxnSpPr>
            <p:nvPr/>
          </p:nvCxnSpPr>
          <p:spPr>
            <a:xfrm>
              <a:off x="4672858" y="2498666"/>
              <a:ext cx="432000" cy="0"/>
            </a:xfrm>
            <a:prstGeom prst="straightConnector1">
              <a:avLst/>
            </a:prstGeom>
            <a:ln w="28575" cap="rnd">
              <a:solidFill>
                <a:srgbClr val="FF37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7560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F0AD1-FE93-2B89-3C7E-7E523450E9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25</a:t>
            </a:fld>
            <a:endParaRPr lang="en-US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83183-C08A-3C9B-B2CD-1AF703B2D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1" y="586478"/>
            <a:ext cx="9218976" cy="371373"/>
          </a:xfrm>
        </p:spPr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Additional decodable word cards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CB273C-B88D-1820-C3FD-D44069404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08399"/>
              </p:ext>
            </p:extLst>
          </p:nvPr>
        </p:nvGraphicFramePr>
        <p:xfrm>
          <a:off x="307690" y="1769512"/>
          <a:ext cx="11579510" cy="479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5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8194"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huff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stuff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bull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troll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class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194"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miss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fuzz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frizz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block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pack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007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5D433-B22F-8B16-780C-8FAF25A42E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26</a:t>
            </a:fld>
            <a:endParaRPr lang="en-US">
              <a:latin typeface="EdShed" pitchFamily="2" charset="0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511B1115-02ED-C630-75B4-01F5CC44F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b="0" dirty="0"/>
              <a:t>Sorting Mat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4AE4890A-2107-D93F-B132-BF8666C26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3373DC"/>
                </a:solidFill>
              </a:rPr>
              <a:t>Can you sort the words by their final digraph?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8347CB-C2DB-1003-96D4-FEDE13BA6AE4}"/>
              </a:ext>
            </a:extLst>
          </p:cNvPr>
          <p:cNvSpPr>
            <a:spLocks noChangeAspect="1"/>
          </p:cNvSpPr>
          <p:nvPr/>
        </p:nvSpPr>
        <p:spPr>
          <a:xfrm>
            <a:off x="292101" y="1744674"/>
            <a:ext cx="3927928" cy="2358000"/>
          </a:xfrm>
          <a:prstGeom prst="rect">
            <a:avLst/>
          </a:prstGeom>
          <a:noFill/>
          <a:ln w="53975">
            <a:solidFill>
              <a:srgbClr val="FF3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EAA695-DD23-1509-89A2-8551EE9174DC}"/>
              </a:ext>
            </a:extLst>
          </p:cNvPr>
          <p:cNvSpPr>
            <a:spLocks noChangeAspect="1"/>
          </p:cNvSpPr>
          <p:nvPr/>
        </p:nvSpPr>
        <p:spPr>
          <a:xfrm>
            <a:off x="292100" y="4238994"/>
            <a:ext cx="3927929" cy="2358000"/>
          </a:xfrm>
          <a:prstGeom prst="rect">
            <a:avLst/>
          </a:prstGeom>
          <a:noFill/>
          <a:ln w="53975">
            <a:solidFill>
              <a:srgbClr val="219C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178260-2443-9B2A-D4E4-A53FD88785C9}"/>
              </a:ext>
            </a:extLst>
          </p:cNvPr>
          <p:cNvSpPr>
            <a:spLocks noChangeAspect="1"/>
          </p:cNvSpPr>
          <p:nvPr/>
        </p:nvSpPr>
        <p:spPr>
          <a:xfrm>
            <a:off x="7971972" y="1744675"/>
            <a:ext cx="3927928" cy="2358000"/>
          </a:xfrm>
          <a:prstGeom prst="rect">
            <a:avLst/>
          </a:prstGeom>
          <a:noFill/>
          <a:ln w="53975">
            <a:solidFill>
              <a:srgbClr val="FFDE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FFEB7F-DB29-C64D-E563-F32FB0E68DA5}"/>
              </a:ext>
            </a:extLst>
          </p:cNvPr>
          <p:cNvSpPr>
            <a:spLocks noChangeAspect="1"/>
          </p:cNvSpPr>
          <p:nvPr/>
        </p:nvSpPr>
        <p:spPr>
          <a:xfrm>
            <a:off x="7971972" y="4238994"/>
            <a:ext cx="3927928" cy="2362657"/>
          </a:xfrm>
          <a:prstGeom prst="rect">
            <a:avLst/>
          </a:prstGeom>
          <a:noFill/>
          <a:ln w="53975">
            <a:solidFill>
              <a:srgbClr val="7956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69D17-8B1E-8E8B-7A87-C8CE87ED221B}"/>
              </a:ext>
            </a:extLst>
          </p:cNvPr>
          <p:cNvSpPr>
            <a:spLocks noChangeAspect="1"/>
          </p:cNvSpPr>
          <p:nvPr/>
        </p:nvSpPr>
        <p:spPr>
          <a:xfrm>
            <a:off x="4357914" y="1744674"/>
            <a:ext cx="3462280" cy="4852320"/>
          </a:xfrm>
          <a:prstGeom prst="rect">
            <a:avLst/>
          </a:prstGeom>
          <a:solidFill>
            <a:schemeClr val="bg1"/>
          </a:solidFill>
          <a:ln w="53975">
            <a:solidFill>
              <a:srgbClr val="25D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F16083-D1B2-40A1-2883-A3CB6113B8F1}"/>
              </a:ext>
            </a:extLst>
          </p:cNvPr>
          <p:cNvSpPr/>
          <p:nvPr/>
        </p:nvSpPr>
        <p:spPr>
          <a:xfrm>
            <a:off x="5480238" y="1886326"/>
            <a:ext cx="120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solidFill>
                  <a:srgbClr val="25D160"/>
                </a:solidFill>
                <a:latin typeface="EdShed" pitchFamily="2" charset="0"/>
                <a:cs typeface="Rubik" pitchFamily="2" charset="-79"/>
              </a:rPr>
              <a:t>‘ss’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DCFEB6-048C-870C-C4C6-B75C74C688E5}"/>
              </a:ext>
            </a:extLst>
          </p:cNvPr>
          <p:cNvSpPr/>
          <p:nvPr/>
        </p:nvSpPr>
        <p:spPr>
          <a:xfrm>
            <a:off x="1652163" y="4364888"/>
            <a:ext cx="120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solidFill>
                  <a:srgbClr val="219CEE"/>
                </a:solidFill>
                <a:latin typeface="EdShed" pitchFamily="2" charset="0"/>
                <a:cs typeface="Rubik" pitchFamily="2" charset="-79"/>
              </a:rPr>
              <a:t>‘ll’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D65004-D043-BD54-5297-BDB98A97CBBA}"/>
              </a:ext>
            </a:extLst>
          </p:cNvPr>
          <p:cNvSpPr/>
          <p:nvPr/>
        </p:nvSpPr>
        <p:spPr>
          <a:xfrm>
            <a:off x="9332035" y="4364888"/>
            <a:ext cx="120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‘zz’</a:t>
            </a:r>
            <a:endParaRPr lang="en-GB" sz="2400" b="1" dirty="0">
              <a:solidFill>
                <a:srgbClr val="7956D6"/>
              </a:solidFill>
              <a:latin typeface="EdShed" pitchFamily="2" charset="0"/>
              <a:cs typeface="Rubik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C1D93A-6401-A4AB-9E44-248B69DAFC11}"/>
              </a:ext>
            </a:extLst>
          </p:cNvPr>
          <p:cNvSpPr/>
          <p:nvPr/>
        </p:nvSpPr>
        <p:spPr>
          <a:xfrm>
            <a:off x="1652163" y="1891901"/>
            <a:ext cx="120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solidFill>
                  <a:srgbClr val="FF3760"/>
                </a:solidFill>
                <a:latin typeface="EdShed" pitchFamily="2" charset="0"/>
                <a:cs typeface="Rubik" pitchFamily="2" charset="-79"/>
              </a:rPr>
              <a:t>‘ff’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66387D-8451-91B6-DB71-74DC6DADBDF4}"/>
              </a:ext>
            </a:extLst>
          </p:cNvPr>
          <p:cNvSpPr/>
          <p:nvPr/>
        </p:nvSpPr>
        <p:spPr>
          <a:xfrm>
            <a:off x="9332035" y="1891901"/>
            <a:ext cx="120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solidFill>
                  <a:srgbClr val="FFDE57"/>
                </a:solidFill>
                <a:latin typeface="EdShed" pitchFamily="2" charset="0"/>
                <a:cs typeface="Rubik" pitchFamily="2" charset="-79"/>
              </a:rPr>
              <a:t>‘ck’</a:t>
            </a:r>
          </a:p>
        </p:txBody>
      </p:sp>
    </p:spTree>
    <p:extLst>
      <p:ext uri="{BB962C8B-B14F-4D97-AF65-F5344CB8AC3E}">
        <p14:creationId xmlns:p14="http://schemas.microsoft.com/office/powerpoint/2010/main" val="4132926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5EAC4D-E3AD-D72C-2B10-EF9F65C2B6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509C4-0073-6B0A-C92C-C1FDC68D8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Optional Activity 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15470-0E7C-F9DD-E9AB-71657163EC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3372DC"/>
                </a:solidFill>
              </a:rPr>
              <a:t>Can you write the missing digraphs to make this week’s words?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BC204AA-C657-125C-D947-55D4A22351C2}"/>
              </a:ext>
            </a:extLst>
          </p:cNvPr>
          <p:cNvSpPr txBox="1">
            <a:spLocks/>
          </p:cNvSpPr>
          <p:nvPr/>
        </p:nvSpPr>
        <p:spPr>
          <a:xfrm>
            <a:off x="1505466" y="2299184"/>
            <a:ext cx="1800494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p u _ _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E6B3172-7C4D-E588-5E7E-87639FFA0B4A}"/>
              </a:ext>
            </a:extLst>
          </p:cNvPr>
          <p:cNvSpPr txBox="1">
            <a:spLocks/>
          </p:cNvSpPr>
          <p:nvPr/>
        </p:nvSpPr>
        <p:spPr>
          <a:xfrm>
            <a:off x="5062865" y="2303989"/>
            <a:ext cx="2066271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c l o _ _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F4D0FBD-0946-813B-82BA-048BBAAD981C}"/>
              </a:ext>
            </a:extLst>
          </p:cNvPr>
          <p:cNvSpPr txBox="1">
            <a:spLocks/>
          </p:cNvSpPr>
          <p:nvPr/>
        </p:nvSpPr>
        <p:spPr>
          <a:xfrm>
            <a:off x="5195753" y="3478365"/>
            <a:ext cx="1800494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>
                <a:solidFill>
                  <a:schemeClr val="tx1"/>
                </a:solidFill>
                <a:latin typeface="EdShed" pitchFamily="2" charset="0"/>
              </a:rPr>
              <a:t>p u _ _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681E5E4-C63E-52AD-C49E-5BF99AF852EC}"/>
              </a:ext>
            </a:extLst>
          </p:cNvPr>
          <p:cNvSpPr txBox="1">
            <a:spLocks/>
          </p:cNvSpPr>
          <p:nvPr/>
        </p:nvSpPr>
        <p:spPr>
          <a:xfrm>
            <a:off x="8663867" y="3478365"/>
            <a:ext cx="2128340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g r a _ _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AB11DB8-EB18-8825-9C4E-665AA120CD20}"/>
              </a:ext>
            </a:extLst>
          </p:cNvPr>
          <p:cNvSpPr txBox="1">
            <a:spLocks/>
          </p:cNvSpPr>
          <p:nvPr/>
        </p:nvSpPr>
        <p:spPr>
          <a:xfrm>
            <a:off x="1504665" y="3478365"/>
            <a:ext cx="1802096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b a _ _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14EACB1-9EF5-F19B-4FF9-C5987C04E8E7}"/>
              </a:ext>
            </a:extLst>
          </p:cNvPr>
          <p:cNvSpPr txBox="1">
            <a:spLocks/>
          </p:cNvSpPr>
          <p:nvPr/>
        </p:nvSpPr>
        <p:spPr>
          <a:xfrm>
            <a:off x="5255225" y="5827118"/>
            <a:ext cx="1681551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f u _ _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0507708-17D4-0151-F896-9F522AE361C8}"/>
              </a:ext>
            </a:extLst>
          </p:cNvPr>
          <p:cNvSpPr txBox="1">
            <a:spLocks/>
          </p:cNvSpPr>
          <p:nvPr/>
        </p:nvSpPr>
        <p:spPr>
          <a:xfrm>
            <a:off x="8915154" y="2299185"/>
            <a:ext cx="1625766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k i _ _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A0CDFCD-72A0-47B7-AF5B-A8B062871248}"/>
              </a:ext>
            </a:extLst>
          </p:cNvPr>
          <p:cNvSpPr txBox="1">
            <a:spLocks/>
          </p:cNvSpPr>
          <p:nvPr/>
        </p:nvSpPr>
        <p:spPr>
          <a:xfrm>
            <a:off x="8827790" y="4652741"/>
            <a:ext cx="1800494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b u _ _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B772EEDC-D7AC-A307-ECFF-2882B3D9BC12}"/>
              </a:ext>
            </a:extLst>
          </p:cNvPr>
          <p:cNvSpPr txBox="1">
            <a:spLocks/>
          </p:cNvSpPr>
          <p:nvPr/>
        </p:nvSpPr>
        <p:spPr>
          <a:xfrm>
            <a:off x="1425477" y="4652741"/>
            <a:ext cx="1960473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f l u _ _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E331480-1AEB-9D5B-38AD-B8B476A8C5CC}"/>
              </a:ext>
            </a:extLst>
          </p:cNvPr>
          <p:cNvSpPr txBox="1">
            <a:spLocks/>
          </p:cNvSpPr>
          <p:nvPr/>
        </p:nvSpPr>
        <p:spPr>
          <a:xfrm>
            <a:off x="5334574" y="4652741"/>
            <a:ext cx="1522853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f i _ _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BCA235E5-CCC1-7988-9378-BB323DEE3EE8}"/>
              </a:ext>
            </a:extLst>
          </p:cNvPr>
          <p:cNvSpPr txBox="1">
            <a:spLocks/>
          </p:cNvSpPr>
          <p:nvPr/>
        </p:nvSpPr>
        <p:spPr>
          <a:xfrm>
            <a:off x="2452640" y="2236477"/>
            <a:ext cx="742511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l  l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3C5C831-B0AD-2396-470F-EC81925F61EC}"/>
              </a:ext>
            </a:extLst>
          </p:cNvPr>
          <p:cNvSpPr txBox="1">
            <a:spLocks/>
          </p:cNvSpPr>
          <p:nvPr/>
        </p:nvSpPr>
        <p:spPr>
          <a:xfrm>
            <a:off x="6083724" y="5759776"/>
            <a:ext cx="742511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>
                <a:solidFill>
                  <a:srgbClr val="FF3760"/>
                </a:solidFill>
                <a:latin typeface="EdShed" pitchFamily="2" charset="0"/>
              </a:rPr>
              <a:t>l  l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30226C21-3C5C-489A-692D-F9B931B95458}"/>
              </a:ext>
            </a:extLst>
          </p:cNvPr>
          <p:cNvSpPr txBox="1">
            <a:spLocks/>
          </p:cNvSpPr>
          <p:nvPr/>
        </p:nvSpPr>
        <p:spPr>
          <a:xfrm>
            <a:off x="6186415" y="2234633"/>
            <a:ext cx="918842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c</a:t>
            </a:r>
            <a:r>
              <a:rPr lang="en-US" sz="4400" b="0" spc="300" dirty="0">
                <a:solidFill>
                  <a:srgbClr val="FF3760"/>
                </a:solidFill>
                <a:latin typeface="EdShed" pitchFamily="2" charset="0"/>
              </a:rPr>
              <a:t> </a:t>
            </a:r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k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33D19F77-87BF-468A-9F6E-85CA507A336E}"/>
              </a:ext>
            </a:extLst>
          </p:cNvPr>
          <p:cNvSpPr txBox="1">
            <a:spLocks/>
          </p:cNvSpPr>
          <p:nvPr/>
        </p:nvSpPr>
        <p:spPr>
          <a:xfrm>
            <a:off x="2374523" y="3406690"/>
            <a:ext cx="918842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c</a:t>
            </a:r>
            <a:r>
              <a:rPr lang="en-US" sz="4400" b="0" spc="300" dirty="0">
                <a:solidFill>
                  <a:srgbClr val="FF3760"/>
                </a:solidFill>
                <a:latin typeface="EdShed" pitchFamily="2" charset="0"/>
              </a:rPr>
              <a:t> </a:t>
            </a:r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k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57FF1A4-A90C-E6DB-8B48-E8F9C8B4D9E8}"/>
              </a:ext>
            </a:extLst>
          </p:cNvPr>
          <p:cNvSpPr txBox="1">
            <a:spLocks/>
          </p:cNvSpPr>
          <p:nvPr/>
        </p:nvSpPr>
        <p:spPr>
          <a:xfrm>
            <a:off x="2495474" y="4588188"/>
            <a:ext cx="872035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f  f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0451D62-E59A-659B-38FE-EB143B7AF1E9}"/>
              </a:ext>
            </a:extLst>
          </p:cNvPr>
          <p:cNvSpPr txBox="1">
            <a:spLocks/>
          </p:cNvSpPr>
          <p:nvPr/>
        </p:nvSpPr>
        <p:spPr>
          <a:xfrm>
            <a:off x="6114410" y="3411023"/>
            <a:ext cx="872035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f  f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692511D4-26F0-2AC5-5419-79199607B82A}"/>
              </a:ext>
            </a:extLst>
          </p:cNvPr>
          <p:cNvSpPr txBox="1">
            <a:spLocks/>
          </p:cNvSpPr>
          <p:nvPr/>
        </p:nvSpPr>
        <p:spPr>
          <a:xfrm>
            <a:off x="5938860" y="4588188"/>
            <a:ext cx="912430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z</a:t>
            </a:r>
            <a:r>
              <a:rPr lang="en-US" sz="4400" b="0" spc="300" dirty="0">
                <a:solidFill>
                  <a:srgbClr val="FF3760"/>
                </a:solidFill>
                <a:latin typeface="EdShed" pitchFamily="2" charset="0"/>
              </a:rPr>
              <a:t> </a:t>
            </a:r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z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F38C728B-B7F6-7D38-6010-101ACBE1D8F3}"/>
              </a:ext>
            </a:extLst>
          </p:cNvPr>
          <p:cNvSpPr txBox="1">
            <a:spLocks/>
          </p:cNvSpPr>
          <p:nvPr/>
        </p:nvSpPr>
        <p:spPr>
          <a:xfrm>
            <a:off x="9696527" y="4588189"/>
            <a:ext cx="912430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z</a:t>
            </a:r>
            <a:r>
              <a:rPr lang="en-US" sz="4400" b="0" spc="300" dirty="0">
                <a:solidFill>
                  <a:srgbClr val="FF3760"/>
                </a:solidFill>
                <a:latin typeface="EdShed" pitchFamily="2" charset="0"/>
              </a:rPr>
              <a:t> </a:t>
            </a:r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z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B658335C-E5F6-F065-405A-F6C6365C8140}"/>
              </a:ext>
            </a:extLst>
          </p:cNvPr>
          <p:cNvSpPr txBox="1">
            <a:spLocks/>
          </p:cNvSpPr>
          <p:nvPr/>
        </p:nvSpPr>
        <p:spPr>
          <a:xfrm>
            <a:off x="9645479" y="2234633"/>
            <a:ext cx="838691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s</a:t>
            </a:r>
            <a:r>
              <a:rPr lang="en-US" sz="4400" b="0" spc="300" dirty="0">
                <a:solidFill>
                  <a:srgbClr val="FF3760"/>
                </a:solidFill>
                <a:latin typeface="EdShed" pitchFamily="2" charset="0"/>
              </a:rPr>
              <a:t> </a:t>
            </a:r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s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49AE7391-B691-0F8D-A3FA-66347459A96A}"/>
              </a:ext>
            </a:extLst>
          </p:cNvPr>
          <p:cNvSpPr txBox="1">
            <a:spLocks/>
          </p:cNvSpPr>
          <p:nvPr/>
        </p:nvSpPr>
        <p:spPr>
          <a:xfrm>
            <a:off x="9895619" y="3413813"/>
            <a:ext cx="838691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s</a:t>
            </a:r>
            <a:r>
              <a:rPr lang="en-US" sz="4400" b="0" spc="300" dirty="0">
                <a:solidFill>
                  <a:srgbClr val="FF3760"/>
                </a:solidFill>
                <a:latin typeface="EdShed" pitchFamily="2" charset="0"/>
              </a:rPr>
              <a:t> </a:t>
            </a:r>
            <a:r>
              <a:rPr lang="en-US" sz="4400" b="0" dirty="0">
                <a:solidFill>
                  <a:srgbClr val="FF3760"/>
                </a:solidFill>
                <a:latin typeface="EdShed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515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349B6-36E8-1D8C-74E5-4B32F0DB4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61EDA3-BEF2-E655-526B-62DE1F55FA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F7EBC-A7B4-5CCB-960C-EBFC2E5498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>
                <a:solidFill>
                  <a:srgbClr val="3372DC"/>
                </a:solidFill>
              </a:rPr>
              <a:t>Can you unscramble the words? </a:t>
            </a:r>
          </a:p>
          <a:p>
            <a:r>
              <a:rPr lang="en-US" b="1" dirty="0">
                <a:solidFill>
                  <a:schemeClr val="tx1"/>
                </a:solidFill>
              </a:rPr>
              <a:t>Digraphs have been kept together and underlined.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916B0-ABF7-6F9E-2782-C3EA00E84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Optional Activity Two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308ADCB-4FD3-3F21-DC73-4343917713A7}"/>
              </a:ext>
            </a:extLst>
          </p:cNvPr>
          <p:cNvSpPr txBox="1">
            <a:spLocks/>
          </p:cNvSpPr>
          <p:nvPr/>
        </p:nvSpPr>
        <p:spPr>
          <a:xfrm>
            <a:off x="4330595" y="3674257"/>
            <a:ext cx="1229824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p </a:t>
            </a:r>
            <a:r>
              <a:rPr lang="en-US" sz="3600" b="0" u="sng" dirty="0">
                <a:solidFill>
                  <a:schemeClr val="tx1"/>
                </a:solidFill>
                <a:latin typeface="EdShed" pitchFamily="2" charset="0"/>
              </a:rPr>
              <a:t>l l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 u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B8D5E22-660A-8123-6987-1597A984D7FC}"/>
              </a:ext>
            </a:extLst>
          </p:cNvPr>
          <p:cNvSpPr txBox="1">
            <a:spLocks/>
          </p:cNvSpPr>
          <p:nvPr/>
        </p:nvSpPr>
        <p:spPr>
          <a:xfrm>
            <a:off x="4118486" y="5266447"/>
            <a:ext cx="1654043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o </a:t>
            </a:r>
            <a:r>
              <a:rPr lang="en-US" sz="3600" b="0" u="sng" dirty="0">
                <a:solidFill>
                  <a:schemeClr val="tx1"/>
                </a:solidFill>
                <a:latin typeface="EdShed" pitchFamily="2" charset="0"/>
              </a:rPr>
              <a:t>c k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 c l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93F936B-24E5-44F1-B56F-E8CAD0B5C97B}"/>
              </a:ext>
            </a:extLst>
          </p:cNvPr>
          <p:cNvSpPr txBox="1">
            <a:spLocks/>
          </p:cNvSpPr>
          <p:nvPr/>
        </p:nvSpPr>
        <p:spPr>
          <a:xfrm>
            <a:off x="6923124" y="3674256"/>
            <a:ext cx="1336135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u p </a:t>
            </a:r>
            <a:r>
              <a:rPr lang="en-US" sz="3600" b="0" u="sng" dirty="0">
                <a:solidFill>
                  <a:schemeClr val="tx1"/>
                </a:solidFill>
                <a:latin typeface="EdShed" pitchFamily="2" charset="0"/>
              </a:rPr>
              <a:t>f f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A04A19E-9D99-37D9-853C-A6317F060BDD}"/>
              </a:ext>
            </a:extLst>
          </p:cNvPr>
          <p:cNvSpPr txBox="1">
            <a:spLocks/>
          </p:cNvSpPr>
          <p:nvPr/>
        </p:nvSpPr>
        <p:spPr>
          <a:xfrm>
            <a:off x="1280686" y="2086063"/>
            <a:ext cx="1664750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r g </a:t>
            </a:r>
            <a:r>
              <a:rPr lang="en-US" sz="3600" b="0" u="sng" dirty="0">
                <a:solidFill>
                  <a:schemeClr val="tx1"/>
                </a:solidFill>
                <a:latin typeface="EdShed" pitchFamily="2" charset="0"/>
              </a:rPr>
              <a:t>s s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 a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F401AD2-79F1-D02E-7504-10B779E1DAA5}"/>
              </a:ext>
            </a:extLst>
          </p:cNvPr>
          <p:cNvSpPr txBox="1">
            <a:spLocks/>
          </p:cNvSpPr>
          <p:nvPr/>
        </p:nvSpPr>
        <p:spPr>
          <a:xfrm>
            <a:off x="1390492" y="3674256"/>
            <a:ext cx="1445139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a b </a:t>
            </a:r>
            <a:r>
              <a:rPr lang="en-US" sz="3600" b="0" u="sng" dirty="0">
                <a:solidFill>
                  <a:schemeClr val="tx1"/>
                </a:solidFill>
                <a:latin typeface="EdShed" pitchFamily="2" charset="0"/>
              </a:rPr>
              <a:t>c k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D0F1C37-F490-0F92-84E1-84C59AB8F871}"/>
              </a:ext>
            </a:extLst>
          </p:cNvPr>
          <p:cNvSpPr txBox="1">
            <a:spLocks/>
          </p:cNvSpPr>
          <p:nvPr/>
        </p:nvSpPr>
        <p:spPr>
          <a:xfrm>
            <a:off x="9598730" y="3669155"/>
            <a:ext cx="1186543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u="sng" dirty="0">
                <a:solidFill>
                  <a:schemeClr val="tx1"/>
                </a:solidFill>
                <a:latin typeface="EdShed" pitchFamily="2" charset="0"/>
              </a:rPr>
              <a:t>l l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 u f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82D85C2-D11E-0CA5-069D-395C0EE4160B}"/>
              </a:ext>
            </a:extLst>
          </p:cNvPr>
          <p:cNvSpPr txBox="1">
            <a:spLocks/>
          </p:cNvSpPr>
          <p:nvPr/>
        </p:nvSpPr>
        <p:spPr>
          <a:xfrm>
            <a:off x="6964257" y="2086063"/>
            <a:ext cx="1253869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u="sng" dirty="0">
                <a:solidFill>
                  <a:schemeClr val="tx1"/>
                </a:solidFill>
                <a:latin typeface="EdShed" pitchFamily="2" charset="0"/>
              </a:rPr>
              <a:t>s s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 k i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0A6F852-5D4E-396B-48CD-EFB75816DAC4}"/>
              </a:ext>
            </a:extLst>
          </p:cNvPr>
          <p:cNvSpPr txBox="1">
            <a:spLocks/>
          </p:cNvSpPr>
          <p:nvPr/>
        </p:nvSpPr>
        <p:spPr>
          <a:xfrm>
            <a:off x="4216782" y="2082068"/>
            <a:ext cx="1457450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b </a:t>
            </a:r>
            <a:r>
              <a:rPr lang="en-US" sz="3600" b="0" u="sng" dirty="0">
                <a:solidFill>
                  <a:schemeClr val="tx1"/>
                </a:solidFill>
                <a:latin typeface="EdShed" pitchFamily="2" charset="0"/>
              </a:rPr>
              <a:t>z z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 u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63096ADC-B4A9-759F-D29C-A796AE2A9102}"/>
              </a:ext>
            </a:extLst>
          </p:cNvPr>
          <p:cNvSpPr txBox="1">
            <a:spLocks/>
          </p:cNvSpPr>
          <p:nvPr/>
        </p:nvSpPr>
        <p:spPr>
          <a:xfrm>
            <a:off x="9485750" y="2082068"/>
            <a:ext cx="1412502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f </a:t>
            </a:r>
            <a:r>
              <a:rPr lang="en-US" sz="3600" b="0" u="sng" dirty="0">
                <a:solidFill>
                  <a:schemeClr val="tx1"/>
                </a:solidFill>
                <a:latin typeface="EdShed" pitchFamily="2" charset="0"/>
              </a:rPr>
              <a:t>f f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 l u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394139F-27E2-CE8B-0859-40DBF8AE68E2}"/>
              </a:ext>
            </a:extLst>
          </p:cNvPr>
          <p:cNvSpPr txBox="1">
            <a:spLocks/>
          </p:cNvSpPr>
          <p:nvPr/>
        </p:nvSpPr>
        <p:spPr>
          <a:xfrm>
            <a:off x="6976023" y="5266447"/>
            <a:ext cx="1230337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f </a:t>
            </a:r>
            <a:r>
              <a:rPr lang="en-US" sz="3600" b="0" u="sng" dirty="0">
                <a:solidFill>
                  <a:schemeClr val="tx1"/>
                </a:solidFill>
                <a:latin typeface="EdShed" pitchFamily="2" charset="0"/>
              </a:rPr>
              <a:t>z z</a:t>
            </a:r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 i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95CA8684-B7BF-DCFD-06FA-C8FDF469EFD5}"/>
              </a:ext>
            </a:extLst>
          </p:cNvPr>
          <p:cNvSpPr txBox="1">
            <a:spLocks/>
          </p:cNvSpPr>
          <p:nvPr/>
        </p:nvSpPr>
        <p:spPr>
          <a:xfrm>
            <a:off x="1526683" y="2665936"/>
            <a:ext cx="1172757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FF3760"/>
                </a:solidFill>
                <a:latin typeface="EdShed" pitchFamily="2" charset="0"/>
              </a:rPr>
              <a:t>grass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C663896-7417-DA6A-7170-8EA8A10CC6CA}"/>
              </a:ext>
            </a:extLst>
          </p:cNvPr>
          <p:cNvSpPr txBox="1">
            <a:spLocks/>
          </p:cNvSpPr>
          <p:nvPr/>
        </p:nvSpPr>
        <p:spPr>
          <a:xfrm>
            <a:off x="9685837" y="2668716"/>
            <a:ext cx="1012328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FF3760"/>
                </a:solidFill>
                <a:latin typeface="EdShed" pitchFamily="2" charset="0"/>
              </a:rPr>
              <a:t>fluff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67E50E8-EC41-6A8C-C435-99B83183A7C0}"/>
              </a:ext>
            </a:extLst>
          </p:cNvPr>
          <p:cNvSpPr txBox="1">
            <a:spLocks/>
          </p:cNvSpPr>
          <p:nvPr/>
        </p:nvSpPr>
        <p:spPr>
          <a:xfrm>
            <a:off x="4406578" y="2665936"/>
            <a:ext cx="1077859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FF3760"/>
                </a:solidFill>
                <a:latin typeface="EdShed" pitchFamily="2" charset="0"/>
              </a:rPr>
              <a:t>buzz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4A91A0A-3B5A-C4D3-459B-69B9021A7A70}"/>
              </a:ext>
            </a:extLst>
          </p:cNvPr>
          <p:cNvSpPr txBox="1">
            <a:spLocks/>
          </p:cNvSpPr>
          <p:nvPr/>
        </p:nvSpPr>
        <p:spPr>
          <a:xfrm>
            <a:off x="1562526" y="4255804"/>
            <a:ext cx="1101071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FF3760"/>
                </a:solidFill>
                <a:latin typeface="EdShed" pitchFamily="2" charset="0"/>
              </a:rPr>
              <a:t>back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2EF3ECA3-78F3-B17E-4D5F-2051172426FD}"/>
              </a:ext>
            </a:extLst>
          </p:cNvPr>
          <p:cNvSpPr txBox="1">
            <a:spLocks/>
          </p:cNvSpPr>
          <p:nvPr/>
        </p:nvSpPr>
        <p:spPr>
          <a:xfrm>
            <a:off x="4347363" y="5847995"/>
            <a:ext cx="1196289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FF3760"/>
                </a:solidFill>
                <a:latin typeface="EdShed" pitchFamily="2" charset="0"/>
              </a:rPr>
              <a:t>clock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C3F70D93-9DCF-7305-5144-4AF752C94E58}"/>
              </a:ext>
            </a:extLst>
          </p:cNvPr>
          <p:cNvSpPr txBox="1">
            <a:spLocks/>
          </p:cNvSpPr>
          <p:nvPr/>
        </p:nvSpPr>
        <p:spPr>
          <a:xfrm>
            <a:off x="4516704" y="4255805"/>
            <a:ext cx="857606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FF3760"/>
                </a:solidFill>
                <a:latin typeface="EdShed" pitchFamily="2" charset="0"/>
              </a:rPr>
              <a:t>pull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C976638-98E8-9250-9C2D-6F0903A26286}"/>
              </a:ext>
            </a:extLst>
          </p:cNvPr>
          <p:cNvSpPr txBox="1">
            <a:spLocks/>
          </p:cNvSpPr>
          <p:nvPr/>
        </p:nvSpPr>
        <p:spPr>
          <a:xfrm>
            <a:off x="7158476" y="5847995"/>
            <a:ext cx="865430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FF3760"/>
                </a:solidFill>
                <a:latin typeface="EdShed" pitchFamily="2" charset="0"/>
              </a:rPr>
              <a:t>fizz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AAE0530D-D984-4E9B-83E2-EB52BC14EC15}"/>
              </a:ext>
            </a:extLst>
          </p:cNvPr>
          <p:cNvSpPr txBox="1">
            <a:spLocks/>
          </p:cNvSpPr>
          <p:nvPr/>
        </p:nvSpPr>
        <p:spPr>
          <a:xfrm>
            <a:off x="9799394" y="4255803"/>
            <a:ext cx="785215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FF3760"/>
                </a:solidFill>
                <a:latin typeface="EdShed" pitchFamily="2" charset="0"/>
              </a:rPr>
              <a:t>full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188C0E46-BBC2-ED7B-F3AB-6F2EAE4723ED}"/>
              </a:ext>
            </a:extLst>
          </p:cNvPr>
          <p:cNvSpPr txBox="1">
            <a:spLocks/>
          </p:cNvSpPr>
          <p:nvPr/>
        </p:nvSpPr>
        <p:spPr>
          <a:xfrm>
            <a:off x="7161202" y="2665936"/>
            <a:ext cx="859979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FF3760"/>
                </a:solidFill>
                <a:latin typeface="EdShed" pitchFamily="2" charset="0"/>
              </a:rPr>
              <a:t>kiss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55C239E1-3060-042B-F0D6-03A5982629AA}"/>
              </a:ext>
            </a:extLst>
          </p:cNvPr>
          <p:cNvSpPr txBox="1">
            <a:spLocks/>
          </p:cNvSpPr>
          <p:nvPr/>
        </p:nvSpPr>
        <p:spPr>
          <a:xfrm>
            <a:off x="7103718" y="4255804"/>
            <a:ext cx="974947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FF3760"/>
                </a:solidFill>
                <a:latin typeface="EdShed" pitchFamily="2" charset="0"/>
              </a:rPr>
              <a:t>puff</a:t>
            </a:r>
          </a:p>
        </p:txBody>
      </p:sp>
    </p:spTree>
    <p:extLst>
      <p:ext uri="{BB962C8B-B14F-4D97-AF65-F5344CB8AC3E}">
        <p14:creationId xmlns:p14="http://schemas.microsoft.com/office/powerpoint/2010/main" val="297842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</a:t>
            </a:fld>
            <a:endParaRPr lang="en-US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How many syllables are in each word?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EF6DB4-2BD9-6AF1-63E1-7E2056245675}"/>
              </a:ext>
            </a:extLst>
          </p:cNvPr>
          <p:cNvSpPr txBox="1">
            <a:spLocks/>
          </p:cNvSpPr>
          <p:nvPr/>
        </p:nvSpPr>
        <p:spPr>
          <a:xfrm>
            <a:off x="1905113" y="2025780"/>
            <a:ext cx="799578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puff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C3511-2F1F-7AEE-7990-6EB65B09374A}"/>
              </a:ext>
            </a:extLst>
          </p:cNvPr>
          <p:cNvSpPr txBox="1">
            <a:spLocks/>
          </p:cNvSpPr>
          <p:nvPr/>
        </p:nvSpPr>
        <p:spPr>
          <a:xfrm>
            <a:off x="5602323" y="2025780"/>
            <a:ext cx="970908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chemeClr val="tx1"/>
                </a:solidFill>
                <a:latin typeface="EdShed" pitchFamily="2" charset="0"/>
              </a:rPr>
              <a:t>clock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F2920D7-4579-696C-1A90-EB16D06D1DFF}"/>
              </a:ext>
            </a:extLst>
          </p:cNvPr>
          <p:cNvSpPr txBox="1">
            <a:spLocks/>
          </p:cNvSpPr>
          <p:nvPr/>
        </p:nvSpPr>
        <p:spPr>
          <a:xfrm>
            <a:off x="5733834" y="2850495"/>
            <a:ext cx="70788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chemeClr val="tx1"/>
                </a:solidFill>
                <a:latin typeface="EdShed" pitchFamily="2" charset="0"/>
              </a:rPr>
              <a:t>pull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651642-83C5-ADC4-3FCF-1452689A8CAB}"/>
              </a:ext>
            </a:extLst>
          </p:cNvPr>
          <p:cNvSpPr txBox="1">
            <a:spLocks/>
          </p:cNvSpPr>
          <p:nvPr/>
        </p:nvSpPr>
        <p:spPr>
          <a:xfrm>
            <a:off x="9356920" y="2850495"/>
            <a:ext cx="953724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chemeClr val="tx1"/>
                </a:solidFill>
                <a:latin typeface="EdShed" pitchFamily="2" charset="0"/>
              </a:rPr>
              <a:t>grass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E742A48-1E61-B822-6EA1-E16DE886617E}"/>
              </a:ext>
            </a:extLst>
          </p:cNvPr>
          <p:cNvSpPr txBox="1">
            <a:spLocks/>
          </p:cNvSpPr>
          <p:nvPr/>
        </p:nvSpPr>
        <p:spPr>
          <a:xfrm>
            <a:off x="1856542" y="2850495"/>
            <a:ext cx="89672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back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C15FAA1-F541-030D-4320-71F59C349C1D}"/>
              </a:ext>
            </a:extLst>
          </p:cNvPr>
          <p:cNvSpPr txBox="1">
            <a:spLocks/>
          </p:cNvSpPr>
          <p:nvPr/>
        </p:nvSpPr>
        <p:spPr>
          <a:xfrm>
            <a:off x="1979107" y="3675210"/>
            <a:ext cx="65158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chemeClr val="tx1"/>
                </a:solidFill>
                <a:latin typeface="EdShed" pitchFamily="2" charset="0"/>
              </a:rPr>
              <a:t>full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84B884-6263-0B91-6913-23403BADDBA5}"/>
              </a:ext>
            </a:extLst>
          </p:cNvPr>
          <p:cNvSpPr txBox="1">
            <a:spLocks/>
          </p:cNvSpPr>
          <p:nvPr/>
        </p:nvSpPr>
        <p:spPr>
          <a:xfrm>
            <a:off x="5732551" y="3675210"/>
            <a:ext cx="71045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chemeClr val="tx1"/>
                </a:solidFill>
                <a:latin typeface="EdShed" pitchFamily="2" charset="0"/>
              </a:rPr>
              <a:t>kiss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4A6DE01-A898-A3A0-608C-D0152B11432B}"/>
              </a:ext>
            </a:extLst>
          </p:cNvPr>
          <p:cNvSpPr txBox="1">
            <a:spLocks/>
          </p:cNvSpPr>
          <p:nvPr/>
        </p:nvSpPr>
        <p:spPr>
          <a:xfrm>
            <a:off x="9394527" y="3675210"/>
            <a:ext cx="87851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chemeClr val="tx1"/>
                </a:solidFill>
                <a:latin typeface="EdShed" pitchFamily="2" charset="0"/>
              </a:rPr>
              <a:t>buzz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B6251F5-B5A0-72E4-8D4C-708BC53AEDBF}"/>
              </a:ext>
            </a:extLst>
          </p:cNvPr>
          <p:cNvSpPr txBox="1">
            <a:spLocks/>
          </p:cNvSpPr>
          <p:nvPr/>
        </p:nvSpPr>
        <p:spPr>
          <a:xfrm>
            <a:off x="9419565" y="2025780"/>
            <a:ext cx="82843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chemeClr val="tx1"/>
                </a:solidFill>
                <a:latin typeface="EdShed" pitchFamily="2" charset="0"/>
              </a:rPr>
              <a:t>fluff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18A7C6D-4008-4637-2882-0487BA07CD19}"/>
              </a:ext>
            </a:extLst>
          </p:cNvPr>
          <p:cNvSpPr txBox="1">
            <a:spLocks/>
          </p:cNvSpPr>
          <p:nvPr/>
        </p:nvSpPr>
        <p:spPr>
          <a:xfrm>
            <a:off x="5731109" y="4499925"/>
            <a:ext cx="71333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chemeClr val="tx1"/>
                </a:solidFill>
                <a:latin typeface="EdShed" pitchFamily="2" charset="0"/>
              </a:rPr>
              <a:t>fizz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858E12-4B10-F6CE-7F2E-C34D9E68B0F0}"/>
              </a:ext>
            </a:extLst>
          </p:cNvPr>
          <p:cNvGrpSpPr/>
          <p:nvPr/>
        </p:nvGrpSpPr>
        <p:grpSpPr>
          <a:xfrm>
            <a:off x="2258927" y="2025780"/>
            <a:ext cx="8048126" cy="2933886"/>
            <a:chOff x="2258927" y="2025780"/>
            <a:chExt cx="8048126" cy="2933886"/>
          </a:xfrm>
        </p:grpSpPr>
        <p:sp>
          <p:nvSpPr>
            <p:cNvPr id="2" name="Text Placeholder 1">
              <a:extLst>
                <a:ext uri="{FF2B5EF4-FFF2-40B4-BE49-F238E27FC236}">
                  <a16:creationId xmlns:a16="http://schemas.microsoft.com/office/drawing/2014/main" id="{98B0BC8C-251B-C1AE-E609-548A02A88DC6}"/>
                </a:ext>
              </a:extLst>
            </p:cNvPr>
            <p:cNvSpPr txBox="1">
              <a:spLocks/>
            </p:cNvSpPr>
            <p:nvPr/>
          </p:nvSpPr>
          <p:spPr>
            <a:xfrm>
              <a:off x="2258927" y="2025780"/>
              <a:ext cx="444482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>
                  <a:latin typeface="EdShed" pitchFamily="2" charset="0"/>
                </a:rPr>
                <a:t>ff</a:t>
              </a:r>
            </a:p>
          </p:txBody>
        </p:sp>
        <p:sp>
          <p:nvSpPr>
            <p:cNvPr id="9" name="Text Placeholder 1">
              <a:extLst>
                <a:ext uri="{FF2B5EF4-FFF2-40B4-BE49-F238E27FC236}">
                  <a16:creationId xmlns:a16="http://schemas.microsoft.com/office/drawing/2014/main" id="{83CD72E8-5A19-0D98-92B0-64FAE0347B50}"/>
                </a:ext>
              </a:extLst>
            </p:cNvPr>
            <p:cNvSpPr txBox="1">
              <a:spLocks/>
            </p:cNvSpPr>
            <p:nvPr/>
          </p:nvSpPr>
          <p:spPr>
            <a:xfrm>
              <a:off x="6096957" y="2850495"/>
              <a:ext cx="342401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 err="1">
                  <a:latin typeface="EdShed" pitchFamily="2" charset="0"/>
                </a:rPr>
                <a:t>ll</a:t>
              </a:r>
              <a:endParaRPr lang="en-US" sz="2800" b="0" dirty="0">
                <a:latin typeface="EdShed" pitchFamily="2" charset="0"/>
              </a:endParaRPr>
            </a:p>
          </p:txBody>
        </p:sp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69E5EE9D-6FF4-D769-7724-4E1B1E36039B}"/>
                </a:ext>
              </a:extLst>
            </p:cNvPr>
            <p:cNvSpPr txBox="1">
              <a:spLocks/>
            </p:cNvSpPr>
            <p:nvPr/>
          </p:nvSpPr>
          <p:spPr>
            <a:xfrm>
              <a:off x="9840259" y="2850495"/>
              <a:ext cx="466794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>
                  <a:latin typeface="EdShed" pitchFamily="2" charset="0"/>
                </a:rPr>
                <a:t>ss</a:t>
              </a:r>
            </a:p>
          </p:txBody>
        </p:sp>
        <p:sp>
          <p:nvSpPr>
            <p:cNvPr id="14" name="Text Placeholder 1">
              <a:extLst>
                <a:ext uri="{FF2B5EF4-FFF2-40B4-BE49-F238E27FC236}">
                  <a16:creationId xmlns:a16="http://schemas.microsoft.com/office/drawing/2014/main" id="{CEF85777-02C2-B7A5-925A-A5A265513BB5}"/>
                </a:ext>
              </a:extLst>
            </p:cNvPr>
            <p:cNvSpPr txBox="1">
              <a:spLocks/>
            </p:cNvSpPr>
            <p:nvPr/>
          </p:nvSpPr>
          <p:spPr>
            <a:xfrm>
              <a:off x="2286032" y="3675210"/>
              <a:ext cx="342401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 err="1">
                  <a:latin typeface="EdShed" pitchFamily="2" charset="0"/>
                </a:rPr>
                <a:t>ll</a:t>
              </a:r>
              <a:endParaRPr lang="en-US" sz="2800" b="0" dirty="0">
                <a:latin typeface="EdShed" pitchFamily="2" charset="0"/>
              </a:endParaRPr>
            </a:p>
          </p:txBody>
        </p:sp>
        <p:sp>
          <p:nvSpPr>
            <p:cNvPr id="37" name="Text Placeholder 1">
              <a:extLst>
                <a:ext uri="{FF2B5EF4-FFF2-40B4-BE49-F238E27FC236}">
                  <a16:creationId xmlns:a16="http://schemas.microsoft.com/office/drawing/2014/main" id="{0738BB02-9DA4-E908-B52F-3523AE259637}"/>
                </a:ext>
              </a:extLst>
            </p:cNvPr>
            <p:cNvSpPr txBox="1">
              <a:spLocks/>
            </p:cNvSpPr>
            <p:nvPr/>
          </p:nvSpPr>
          <p:spPr>
            <a:xfrm>
              <a:off x="5970876" y="3675210"/>
              <a:ext cx="466794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latin typeface="EdShed" pitchFamily="2" charset="0"/>
                </a:rPr>
                <a:t>ss</a:t>
              </a:r>
            </a:p>
          </p:txBody>
        </p:sp>
        <p:sp>
          <p:nvSpPr>
            <p:cNvPr id="38" name="Text Placeholder 1">
              <a:extLst>
                <a:ext uri="{FF2B5EF4-FFF2-40B4-BE49-F238E27FC236}">
                  <a16:creationId xmlns:a16="http://schemas.microsoft.com/office/drawing/2014/main" id="{26BA45FC-B8C4-178F-C97B-12002810AF57}"/>
                </a:ext>
              </a:extLst>
            </p:cNvPr>
            <p:cNvSpPr txBox="1">
              <a:spLocks/>
            </p:cNvSpPr>
            <p:nvPr/>
          </p:nvSpPr>
          <p:spPr>
            <a:xfrm>
              <a:off x="9752138" y="3675210"/>
              <a:ext cx="517322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 err="1">
                  <a:latin typeface="EdShed" pitchFamily="2" charset="0"/>
                </a:rPr>
                <a:t>zz</a:t>
              </a:r>
              <a:endParaRPr lang="en-US" sz="2800" b="0" dirty="0">
                <a:latin typeface="EdShed" pitchFamily="2" charset="0"/>
              </a:endParaRPr>
            </a:p>
          </p:txBody>
        </p:sp>
        <p:sp>
          <p:nvSpPr>
            <p:cNvPr id="39" name="Text Placeholder 1">
              <a:extLst>
                <a:ext uri="{FF2B5EF4-FFF2-40B4-BE49-F238E27FC236}">
                  <a16:creationId xmlns:a16="http://schemas.microsoft.com/office/drawing/2014/main" id="{E66F21FD-152B-0339-BA1F-2E9BBC7C0495}"/>
                </a:ext>
              </a:extLst>
            </p:cNvPr>
            <p:cNvSpPr txBox="1">
              <a:spLocks/>
            </p:cNvSpPr>
            <p:nvPr/>
          </p:nvSpPr>
          <p:spPr>
            <a:xfrm>
              <a:off x="9799312" y="2025780"/>
              <a:ext cx="444482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latin typeface="EdShed" pitchFamily="2" charset="0"/>
                </a:rPr>
                <a:t>ff</a:t>
              </a:r>
            </a:p>
          </p:txBody>
        </p:sp>
        <p:sp>
          <p:nvSpPr>
            <p:cNvPr id="40" name="Text Placeholder 1">
              <a:extLst>
                <a:ext uri="{FF2B5EF4-FFF2-40B4-BE49-F238E27FC236}">
                  <a16:creationId xmlns:a16="http://schemas.microsoft.com/office/drawing/2014/main" id="{00AFA6E7-D9C0-B29F-FD1C-0D82F3FAC392}"/>
                </a:ext>
              </a:extLst>
            </p:cNvPr>
            <p:cNvSpPr txBox="1">
              <a:spLocks/>
            </p:cNvSpPr>
            <p:nvPr/>
          </p:nvSpPr>
          <p:spPr>
            <a:xfrm>
              <a:off x="5925873" y="4499925"/>
              <a:ext cx="517322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err="1">
                  <a:latin typeface="EdShed" pitchFamily="2" charset="0"/>
                </a:rPr>
                <a:t>zz</a:t>
              </a:r>
              <a:endParaRPr lang="en-US" sz="2800" b="0">
                <a:latin typeface="EdShed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B4D7D9-E0FF-59BB-F163-DC70C73BD901}"/>
              </a:ext>
            </a:extLst>
          </p:cNvPr>
          <p:cNvGrpSpPr/>
          <p:nvPr/>
        </p:nvGrpSpPr>
        <p:grpSpPr>
          <a:xfrm>
            <a:off x="622238" y="4577410"/>
            <a:ext cx="3316413" cy="1773976"/>
            <a:chOff x="569230" y="4577410"/>
            <a:chExt cx="3316413" cy="177397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E3A079B-4015-91E9-2F76-DF991C61A21F}"/>
                </a:ext>
              </a:extLst>
            </p:cNvPr>
            <p:cNvGrpSpPr/>
            <p:nvPr/>
          </p:nvGrpSpPr>
          <p:grpSpPr>
            <a:xfrm>
              <a:off x="569230" y="4577410"/>
              <a:ext cx="3316413" cy="1773976"/>
              <a:chOff x="1330546" y="4618029"/>
              <a:chExt cx="3316413" cy="1773976"/>
            </a:xfrm>
          </p:grpSpPr>
          <p:pic>
            <p:nvPicPr>
              <p:cNvPr id="13" name="Picture 12" descr="Shape, icon&#10;&#10;Description automatically generated">
                <a:extLst>
                  <a:ext uri="{FF2B5EF4-FFF2-40B4-BE49-F238E27FC236}">
                    <a16:creationId xmlns:a16="http://schemas.microsoft.com/office/drawing/2014/main" id="{D8678DF7-E426-62D4-00B0-291D9E72C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30546" y="4618029"/>
                <a:ext cx="1241295" cy="1773976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037D63-B4C4-9B15-13A8-F719A71C510D}"/>
                  </a:ext>
                </a:extLst>
              </p:cNvPr>
              <p:cNvSpPr txBox="1"/>
              <p:nvPr/>
            </p:nvSpPr>
            <p:spPr>
              <a:xfrm>
                <a:off x="2802387" y="4901537"/>
                <a:ext cx="18445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latin typeface="EdShed" pitchFamily="2" charset="0"/>
                  </a:rPr>
                  <a:t>This week’s words all have one syllable.</a:t>
                </a:r>
              </a:p>
            </p:txBody>
          </p:sp>
        </p:grpSp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29A22DAC-5C3B-DEB0-EF01-CE2B1A6C3DA8}"/>
                </a:ext>
              </a:extLst>
            </p:cNvPr>
            <p:cNvSpPr/>
            <p:nvPr/>
          </p:nvSpPr>
          <p:spPr>
            <a:xfrm>
              <a:off x="2091149" y="4677767"/>
              <a:ext cx="1717445" cy="1306147"/>
            </a:xfrm>
            <a:prstGeom prst="wedgeRoundRectCallout">
              <a:avLst>
                <a:gd name="adj1" fmla="val -69066"/>
                <a:gd name="adj2" fmla="val 6065"/>
                <a:gd name="adj3" fmla="val 16667"/>
              </a:avLst>
            </a:prstGeom>
            <a:noFill/>
            <a:ln w="3810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C51882-353E-5711-AAA0-BECBA947CF10}"/>
              </a:ext>
            </a:extLst>
          </p:cNvPr>
          <p:cNvGrpSpPr/>
          <p:nvPr/>
        </p:nvGrpSpPr>
        <p:grpSpPr>
          <a:xfrm>
            <a:off x="8007470" y="4451844"/>
            <a:ext cx="3493016" cy="1899542"/>
            <a:chOff x="8007470" y="4451844"/>
            <a:chExt cx="3493016" cy="189954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789F085-5EB6-09B5-32FE-065F1DDE86F4}"/>
                </a:ext>
              </a:extLst>
            </p:cNvPr>
            <p:cNvGrpSpPr/>
            <p:nvPr/>
          </p:nvGrpSpPr>
          <p:grpSpPr>
            <a:xfrm>
              <a:off x="8152157" y="4451844"/>
              <a:ext cx="3348329" cy="1899542"/>
              <a:chOff x="7146357" y="4417521"/>
              <a:chExt cx="3348329" cy="1899542"/>
            </a:xfrm>
          </p:grpSpPr>
          <p:pic>
            <p:nvPicPr>
              <p:cNvPr id="10" name="Picture 9" descr="Icon&#10;&#10;Description automatically generated">
                <a:extLst>
                  <a:ext uri="{FF2B5EF4-FFF2-40B4-BE49-F238E27FC236}">
                    <a16:creationId xmlns:a16="http://schemas.microsoft.com/office/drawing/2014/main" id="{A7EC4858-E3D5-DB0A-B5BA-4A49CE7434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88901" y="4417521"/>
                <a:ext cx="1105785" cy="189954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EEBD29-78F9-71C5-5B89-7E297ED3D966}"/>
                  </a:ext>
                </a:extLst>
              </p:cNvPr>
              <p:cNvSpPr txBox="1"/>
              <p:nvPr/>
            </p:nvSpPr>
            <p:spPr>
              <a:xfrm>
                <a:off x="7146357" y="4734016"/>
                <a:ext cx="18445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latin typeface="EdShed" pitchFamily="2" charset="0"/>
                  </a:rPr>
                  <a:t>Look at the ends of the words. A lot of our words have double letters at the end.</a:t>
                </a:r>
              </a:p>
            </p:txBody>
          </p:sp>
        </p:grpSp>
        <p:sp>
          <p:nvSpPr>
            <p:cNvPr id="28" name="Rounded Rectangular Callout 27">
              <a:extLst>
                <a:ext uri="{FF2B5EF4-FFF2-40B4-BE49-F238E27FC236}">
                  <a16:creationId xmlns:a16="http://schemas.microsoft.com/office/drawing/2014/main" id="{62206E4F-E693-38CD-4023-3E811EB71EBD}"/>
                </a:ext>
              </a:extLst>
            </p:cNvPr>
            <p:cNvSpPr/>
            <p:nvPr/>
          </p:nvSpPr>
          <p:spPr>
            <a:xfrm>
              <a:off x="8007470" y="4665349"/>
              <a:ext cx="2066531" cy="1641973"/>
            </a:xfrm>
            <a:prstGeom prst="wedgeRoundRectCallout">
              <a:avLst>
                <a:gd name="adj1" fmla="val 65065"/>
                <a:gd name="adj2" fmla="val 5095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11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AC1D7-C09A-C26C-0039-8D846F56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68F9F-4484-D07D-3AA6-61B76098E2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41BEA-1366-0D39-3058-81CF466B7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spAutoFit/>
          </a:bodyPr>
          <a:lstStyle/>
          <a:p>
            <a:r>
              <a:rPr lang="en-GB" dirty="0"/>
              <a:t>Optional Activity Three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E33FF-AE7F-8060-5ACE-75B59284CF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Put your new words in alphabetical order.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D1BB824-8D70-6940-646A-2BAE32C7F4C9}"/>
              </a:ext>
            </a:extLst>
          </p:cNvPr>
          <p:cNvSpPr txBox="1">
            <a:spLocks/>
          </p:cNvSpPr>
          <p:nvPr/>
        </p:nvSpPr>
        <p:spPr>
          <a:xfrm>
            <a:off x="439584" y="6120690"/>
            <a:ext cx="982743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spc="600" dirty="0">
                <a:solidFill>
                  <a:srgbClr val="3372DC"/>
                </a:solidFill>
                <a:latin typeface="EdShed" pitchFamily="2" charset="0"/>
              </a:rPr>
              <a:t>a</a:t>
            </a:r>
            <a:r>
              <a:rPr lang="en-US" sz="2400" b="0" spc="600" dirty="0">
                <a:solidFill>
                  <a:schemeClr val="tx1"/>
                </a:solidFill>
                <a:latin typeface="EdShed" pitchFamily="2" charset="0"/>
              </a:rPr>
              <a:t> b c d </a:t>
            </a:r>
            <a:r>
              <a:rPr lang="en-US" sz="2400" b="0" spc="600" dirty="0">
                <a:solidFill>
                  <a:srgbClr val="3372DC"/>
                </a:solidFill>
                <a:latin typeface="EdShed" pitchFamily="2" charset="0"/>
              </a:rPr>
              <a:t>e</a:t>
            </a:r>
            <a:r>
              <a:rPr lang="en-US" sz="2400" b="0" spc="600" dirty="0">
                <a:solidFill>
                  <a:schemeClr val="tx1"/>
                </a:solidFill>
                <a:latin typeface="EdShed" pitchFamily="2" charset="0"/>
              </a:rPr>
              <a:t> f g h </a:t>
            </a:r>
            <a:r>
              <a:rPr lang="en-US" sz="2400" b="0" spc="600" dirty="0">
                <a:solidFill>
                  <a:srgbClr val="3372DC"/>
                </a:solidFill>
                <a:latin typeface="EdShed" pitchFamily="2" charset="0"/>
              </a:rPr>
              <a:t>i</a:t>
            </a:r>
            <a:r>
              <a:rPr lang="en-US" sz="2400" b="0" spc="600" dirty="0">
                <a:solidFill>
                  <a:schemeClr val="tx1"/>
                </a:solidFill>
                <a:latin typeface="EdShed" pitchFamily="2" charset="0"/>
              </a:rPr>
              <a:t> j k l m n </a:t>
            </a:r>
            <a:r>
              <a:rPr lang="en-US" sz="2400" b="0" spc="600" dirty="0">
                <a:solidFill>
                  <a:srgbClr val="3372DC"/>
                </a:solidFill>
                <a:latin typeface="EdShed" pitchFamily="2" charset="0"/>
              </a:rPr>
              <a:t>o</a:t>
            </a:r>
            <a:r>
              <a:rPr lang="en-US" sz="2400" b="0" spc="600" dirty="0">
                <a:solidFill>
                  <a:schemeClr val="tx1"/>
                </a:solidFill>
                <a:latin typeface="EdShed" pitchFamily="2" charset="0"/>
              </a:rPr>
              <a:t> p q r s t </a:t>
            </a:r>
            <a:r>
              <a:rPr lang="en-US" sz="2400" b="0" spc="600" dirty="0">
                <a:solidFill>
                  <a:srgbClr val="3372DC"/>
                </a:solidFill>
                <a:latin typeface="EdShed" pitchFamily="2" charset="0"/>
              </a:rPr>
              <a:t>u</a:t>
            </a:r>
            <a:r>
              <a:rPr lang="en-US" sz="2400" b="0" spc="600" dirty="0">
                <a:solidFill>
                  <a:schemeClr val="tx1"/>
                </a:solidFill>
                <a:latin typeface="EdShed" pitchFamily="2" charset="0"/>
              </a:rPr>
              <a:t> v w x y z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5472B8F-2F43-9272-9543-9DF7A3A72103}"/>
              </a:ext>
            </a:extLst>
          </p:cNvPr>
          <p:cNvSpPr txBox="1">
            <a:spLocks/>
          </p:cNvSpPr>
          <p:nvPr/>
        </p:nvSpPr>
        <p:spPr>
          <a:xfrm>
            <a:off x="10573374" y="4678384"/>
            <a:ext cx="953724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grass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2D6BDAC2-22B5-A407-39F1-23309A8E3587}"/>
              </a:ext>
            </a:extLst>
          </p:cNvPr>
          <p:cNvSpPr txBox="1">
            <a:spLocks/>
          </p:cNvSpPr>
          <p:nvPr/>
        </p:nvSpPr>
        <p:spPr>
          <a:xfrm>
            <a:off x="10636020" y="3727104"/>
            <a:ext cx="828432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rgbClr val="FF3760"/>
                </a:solidFill>
                <a:latin typeface="EdShed" pitchFamily="2" charset="0"/>
              </a:rPr>
              <a:t>fluff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0E42F25-5877-BDB4-812A-F3B717553176}"/>
              </a:ext>
            </a:extLst>
          </p:cNvPr>
          <p:cNvSpPr txBox="1">
            <a:spLocks/>
          </p:cNvSpPr>
          <p:nvPr/>
        </p:nvSpPr>
        <p:spPr>
          <a:xfrm>
            <a:off x="10610981" y="2300184"/>
            <a:ext cx="87851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rgbClr val="FF3760"/>
                </a:solidFill>
                <a:latin typeface="EdShed" pitchFamily="2" charset="0"/>
              </a:rPr>
              <a:t>buzz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8DDB16BF-4F56-B53A-2BDF-9C34E5F17870}"/>
              </a:ext>
            </a:extLst>
          </p:cNvPr>
          <p:cNvSpPr txBox="1">
            <a:spLocks/>
          </p:cNvSpPr>
          <p:nvPr/>
        </p:nvSpPr>
        <p:spPr>
          <a:xfrm>
            <a:off x="10601876" y="1824544"/>
            <a:ext cx="89672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rgbClr val="FF3760"/>
                </a:solidFill>
                <a:latin typeface="EdShed" pitchFamily="2" charset="0"/>
              </a:rPr>
              <a:t>back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80FA88E-57F3-CC3F-6819-7F89B19CD7C0}"/>
              </a:ext>
            </a:extLst>
          </p:cNvPr>
          <p:cNvSpPr txBox="1">
            <a:spLocks/>
          </p:cNvSpPr>
          <p:nvPr/>
        </p:nvSpPr>
        <p:spPr>
          <a:xfrm>
            <a:off x="10564783" y="2775824"/>
            <a:ext cx="97090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rgbClr val="FF3760"/>
                </a:solidFill>
                <a:latin typeface="EdShed" pitchFamily="2" charset="0"/>
              </a:rPr>
              <a:t>clock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E86127AD-88F7-86B2-6F79-7C4BEC314EA0}"/>
              </a:ext>
            </a:extLst>
          </p:cNvPr>
          <p:cNvSpPr txBox="1">
            <a:spLocks/>
          </p:cNvSpPr>
          <p:nvPr/>
        </p:nvSpPr>
        <p:spPr>
          <a:xfrm>
            <a:off x="10696293" y="6105301"/>
            <a:ext cx="707886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pull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BF435512-431F-EC99-A44F-3B0E4ECC59C5}"/>
              </a:ext>
            </a:extLst>
          </p:cNvPr>
          <p:cNvSpPr txBox="1">
            <a:spLocks/>
          </p:cNvSpPr>
          <p:nvPr/>
        </p:nvSpPr>
        <p:spPr>
          <a:xfrm>
            <a:off x="10693568" y="3251464"/>
            <a:ext cx="71333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rgbClr val="FF3760"/>
                </a:solidFill>
                <a:latin typeface="EdShed" pitchFamily="2" charset="0"/>
              </a:rPr>
              <a:t>fizz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6F7E552-8B89-B1F1-1788-2B0B91332743}"/>
              </a:ext>
            </a:extLst>
          </p:cNvPr>
          <p:cNvSpPr txBox="1">
            <a:spLocks/>
          </p:cNvSpPr>
          <p:nvPr/>
        </p:nvSpPr>
        <p:spPr>
          <a:xfrm>
            <a:off x="10724442" y="4202744"/>
            <a:ext cx="65158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rgbClr val="FF3760"/>
                </a:solidFill>
                <a:latin typeface="EdShed" pitchFamily="2" charset="0"/>
              </a:rPr>
              <a:t>full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0D478A04-01AB-FB7F-2566-769B4EB9578A}"/>
              </a:ext>
            </a:extLst>
          </p:cNvPr>
          <p:cNvSpPr txBox="1">
            <a:spLocks/>
          </p:cNvSpPr>
          <p:nvPr/>
        </p:nvSpPr>
        <p:spPr>
          <a:xfrm>
            <a:off x="10694305" y="5154024"/>
            <a:ext cx="71186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rgbClr val="FF3760"/>
                </a:solidFill>
                <a:latin typeface="EdShed" pitchFamily="2" charset="0"/>
              </a:rPr>
              <a:t>kiss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5EE3379C-78A7-0716-0A9D-5D2FFE45899B}"/>
              </a:ext>
            </a:extLst>
          </p:cNvPr>
          <p:cNvSpPr txBox="1">
            <a:spLocks/>
          </p:cNvSpPr>
          <p:nvPr/>
        </p:nvSpPr>
        <p:spPr>
          <a:xfrm>
            <a:off x="10650447" y="5629664"/>
            <a:ext cx="79957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rgbClr val="FF3760"/>
                </a:solidFill>
                <a:latin typeface="EdShed" pitchFamily="2" charset="0"/>
              </a:rPr>
              <a:t>puff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FB43883-D0F3-6EED-429C-936A39680B87}"/>
              </a:ext>
            </a:extLst>
          </p:cNvPr>
          <p:cNvSpPr/>
          <p:nvPr/>
        </p:nvSpPr>
        <p:spPr>
          <a:xfrm>
            <a:off x="1022071" y="3494315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puff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CBB6805-8508-66E0-C27B-67DAC9CB24BF}"/>
              </a:ext>
            </a:extLst>
          </p:cNvPr>
          <p:cNvSpPr/>
          <p:nvPr/>
        </p:nvSpPr>
        <p:spPr>
          <a:xfrm>
            <a:off x="3253979" y="234960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EdShed" pitchFamily="2" charset="0"/>
              </a:rPr>
              <a:t>fluff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AE8BFA-23CD-3FCB-560B-D9406133F841}"/>
              </a:ext>
            </a:extLst>
          </p:cNvPr>
          <p:cNvSpPr/>
          <p:nvPr/>
        </p:nvSpPr>
        <p:spPr>
          <a:xfrm>
            <a:off x="5485887" y="3494315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pull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FBFF5D3-46B9-FCDE-78F3-B240F0FB82AF}"/>
              </a:ext>
            </a:extLst>
          </p:cNvPr>
          <p:cNvSpPr/>
          <p:nvPr/>
        </p:nvSpPr>
        <p:spPr>
          <a:xfrm>
            <a:off x="7717794" y="234960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full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22CB2D-95A0-A400-DD87-A41B59D6D9D4}"/>
              </a:ext>
            </a:extLst>
          </p:cNvPr>
          <p:cNvSpPr/>
          <p:nvPr/>
        </p:nvSpPr>
        <p:spPr>
          <a:xfrm>
            <a:off x="5485887" y="234960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EdShed" pitchFamily="2" charset="0"/>
              </a:rPr>
              <a:t>grass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B72E42-4F1F-20B7-3D93-036EF4D039FC}"/>
              </a:ext>
            </a:extLst>
          </p:cNvPr>
          <p:cNvSpPr/>
          <p:nvPr/>
        </p:nvSpPr>
        <p:spPr>
          <a:xfrm>
            <a:off x="7717794" y="3494315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kiss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D633A4F-07FC-575F-65A8-D7A871BE4562}"/>
              </a:ext>
            </a:extLst>
          </p:cNvPr>
          <p:cNvSpPr/>
          <p:nvPr/>
        </p:nvSpPr>
        <p:spPr>
          <a:xfrm>
            <a:off x="3253979" y="463903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buzz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6D2723F-7EE4-CB31-56B1-CE5789BE63BC}"/>
              </a:ext>
            </a:extLst>
          </p:cNvPr>
          <p:cNvSpPr/>
          <p:nvPr/>
        </p:nvSpPr>
        <p:spPr>
          <a:xfrm>
            <a:off x="5485887" y="463903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fizz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441B601-54C9-02B3-3C64-371F368B64A8}"/>
              </a:ext>
            </a:extLst>
          </p:cNvPr>
          <p:cNvSpPr/>
          <p:nvPr/>
        </p:nvSpPr>
        <p:spPr>
          <a:xfrm>
            <a:off x="1022071" y="234960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EdShed" pitchFamily="2" charset="0"/>
              </a:rPr>
              <a:t>clock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5D2F297-08BF-0DC6-6686-B3CB8447420C}"/>
              </a:ext>
            </a:extLst>
          </p:cNvPr>
          <p:cNvSpPr/>
          <p:nvPr/>
        </p:nvSpPr>
        <p:spPr>
          <a:xfrm>
            <a:off x="3253979" y="3494315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5234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67266 0.2939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33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2164 0.2939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003 0.293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34453 0.2939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1254 0.293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05859 0.2784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51563 0.2715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18594 0.2763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16081 0.2724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12669 0.2710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0BC20-EA8E-C38A-7EED-70EF50AC9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FC7319-2CC4-6E1E-59A1-BDA5FE531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1512"/>
              </p:ext>
            </p:extLst>
          </p:nvPr>
        </p:nvGraphicFramePr>
        <p:xfrm>
          <a:off x="365759" y="1803804"/>
          <a:ext cx="11469190" cy="4711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3761">
                  <a:extLst>
                    <a:ext uri="{9D8B030D-6E8A-4147-A177-3AD203B41FA5}">
                      <a16:colId xmlns:a16="http://schemas.microsoft.com/office/drawing/2014/main" val="2418522021"/>
                    </a:ext>
                  </a:extLst>
                </a:gridCol>
                <a:gridCol w="4245429">
                  <a:extLst>
                    <a:ext uri="{9D8B030D-6E8A-4147-A177-3AD203B41FA5}">
                      <a16:colId xmlns:a16="http://schemas.microsoft.com/office/drawing/2014/main" val="2502067018"/>
                    </a:ext>
                  </a:extLst>
                </a:gridCol>
              </a:tblGrid>
              <a:tr h="942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three words begin with ‘f’?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349574"/>
                  </a:ext>
                </a:extLst>
              </a:tr>
              <a:tr h="942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two words end with ‘ss’?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668478"/>
                  </a:ext>
                </a:extLst>
              </a:tr>
              <a:tr h="942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two words have the ‘ck’ digraph?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80143"/>
                  </a:ext>
                </a:extLst>
              </a:tr>
              <a:tr h="942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word begins with ‘b’ and ends with ‘zz’?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790193"/>
                  </a:ext>
                </a:extLst>
              </a:tr>
              <a:tr h="942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two word begin with ‘p’?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14929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BF385-3A8B-AC32-8535-E3A85C78A8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8B8E4-AD21-8551-2A90-FBF9FF9D12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spAutoFit/>
          </a:bodyPr>
          <a:lstStyle/>
          <a:p>
            <a:r>
              <a:rPr lang="en-GB"/>
              <a:t>Optional Activity Four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870D65-1D7B-DE94-5F32-BB27F4672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3372DC"/>
                </a:solidFill>
              </a:rPr>
              <a:t>Which words match the clues?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87BA0E0-DF78-4116-B721-FA0ADD828773}"/>
              </a:ext>
            </a:extLst>
          </p:cNvPr>
          <p:cNvSpPr txBox="1">
            <a:spLocks/>
          </p:cNvSpPr>
          <p:nvPr/>
        </p:nvSpPr>
        <p:spPr>
          <a:xfrm>
            <a:off x="9774657" y="3034550"/>
            <a:ext cx="95372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grass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F91CB5BB-1062-B5D6-C4EA-2799674F6061}"/>
              </a:ext>
            </a:extLst>
          </p:cNvPr>
          <p:cNvSpPr txBox="1">
            <a:spLocks/>
          </p:cNvSpPr>
          <p:nvPr/>
        </p:nvSpPr>
        <p:spPr>
          <a:xfrm>
            <a:off x="9317346" y="2104961"/>
            <a:ext cx="828432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rgbClr val="FF3760"/>
                </a:solidFill>
                <a:latin typeface="EdShed" pitchFamily="2" charset="0"/>
              </a:rPr>
              <a:t>fluff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BEF5DBD-A585-9D26-70CA-63CE99AA7CA2}"/>
              </a:ext>
            </a:extLst>
          </p:cNvPr>
          <p:cNvSpPr txBox="1">
            <a:spLocks/>
          </p:cNvSpPr>
          <p:nvPr/>
        </p:nvSpPr>
        <p:spPr>
          <a:xfrm>
            <a:off x="9292307" y="4924004"/>
            <a:ext cx="87851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buzz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0256941-D3F2-2A78-AD04-95C6A0038F23}"/>
              </a:ext>
            </a:extLst>
          </p:cNvPr>
          <p:cNvSpPr txBox="1">
            <a:spLocks/>
          </p:cNvSpPr>
          <p:nvPr/>
        </p:nvSpPr>
        <p:spPr>
          <a:xfrm>
            <a:off x="9881971" y="3964139"/>
            <a:ext cx="89672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back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B3DBFDC-B42D-054D-BB6B-033837B4C168}"/>
              </a:ext>
            </a:extLst>
          </p:cNvPr>
          <p:cNvSpPr txBox="1">
            <a:spLocks/>
          </p:cNvSpPr>
          <p:nvPr/>
        </p:nvSpPr>
        <p:spPr>
          <a:xfrm>
            <a:off x="8640797" y="3964139"/>
            <a:ext cx="97090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clock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1A34E233-C2B9-98A6-FEC7-82A6BA469019}"/>
              </a:ext>
            </a:extLst>
          </p:cNvPr>
          <p:cNvSpPr txBox="1">
            <a:spLocks/>
          </p:cNvSpPr>
          <p:nvPr/>
        </p:nvSpPr>
        <p:spPr>
          <a:xfrm>
            <a:off x="9981305" y="5857896"/>
            <a:ext cx="707886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pull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110CF4E0-859E-5B93-45DB-4C195C511C0A}"/>
              </a:ext>
            </a:extLst>
          </p:cNvPr>
          <p:cNvSpPr txBox="1">
            <a:spLocks/>
          </p:cNvSpPr>
          <p:nvPr/>
        </p:nvSpPr>
        <p:spPr>
          <a:xfrm>
            <a:off x="8216915" y="2104961"/>
            <a:ext cx="71333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fizz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ABB4CE00-CD11-24B1-36A7-3D35F35E6903}"/>
              </a:ext>
            </a:extLst>
          </p:cNvPr>
          <p:cNvSpPr txBox="1">
            <a:spLocks/>
          </p:cNvSpPr>
          <p:nvPr/>
        </p:nvSpPr>
        <p:spPr>
          <a:xfrm>
            <a:off x="10532872" y="2104961"/>
            <a:ext cx="65158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rgbClr val="FF3760"/>
                </a:solidFill>
                <a:latin typeface="EdShed" pitchFamily="2" charset="0"/>
              </a:rPr>
              <a:t>full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085F9D93-731B-CE1C-11BA-B3044156750D}"/>
              </a:ext>
            </a:extLst>
          </p:cNvPr>
          <p:cNvSpPr txBox="1">
            <a:spLocks/>
          </p:cNvSpPr>
          <p:nvPr/>
        </p:nvSpPr>
        <p:spPr>
          <a:xfrm>
            <a:off x="8815535" y="3034550"/>
            <a:ext cx="711862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kiss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A33848AE-96F6-5F71-9AB9-EB11D3A08E15}"/>
              </a:ext>
            </a:extLst>
          </p:cNvPr>
          <p:cNvSpPr txBox="1">
            <a:spLocks/>
          </p:cNvSpPr>
          <p:nvPr/>
        </p:nvSpPr>
        <p:spPr>
          <a:xfrm>
            <a:off x="8780678" y="5857896"/>
            <a:ext cx="799578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puff</a:t>
            </a:r>
          </a:p>
        </p:txBody>
      </p:sp>
    </p:spTree>
    <p:extLst>
      <p:ext uri="{BB962C8B-B14F-4D97-AF65-F5344CB8AC3E}">
        <p14:creationId xmlns:p14="http://schemas.microsoft.com/office/powerpoint/2010/main" val="377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0CB06-75FB-1332-34CA-ABECA30F81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3</a:t>
            </a:fld>
            <a:endParaRPr lang="en-US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D085D-A800-BFEE-6E5C-98E70FA7E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97051-1182-E29E-D4BE-E48C5B84F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sort the words by their final sound?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391FC6D-FAEB-977F-77E2-F1CE7B1C357C}"/>
              </a:ext>
            </a:extLst>
          </p:cNvPr>
          <p:cNvSpPr/>
          <p:nvPr/>
        </p:nvSpPr>
        <p:spPr>
          <a:xfrm>
            <a:off x="1450795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EdShed" pitchFamily="2" charset="0"/>
              </a:rPr>
              <a:t>puff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90C565A-0018-4E9B-0D9B-432DC1E8DCCC}"/>
              </a:ext>
            </a:extLst>
          </p:cNvPr>
          <p:cNvSpPr/>
          <p:nvPr/>
        </p:nvSpPr>
        <p:spPr>
          <a:xfrm>
            <a:off x="3375297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EdShed" pitchFamily="2" charset="0"/>
              </a:rPr>
              <a:t>fluff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086E70D-DB80-3AEA-50AA-9D13E21DA964}"/>
              </a:ext>
            </a:extLst>
          </p:cNvPr>
          <p:cNvSpPr/>
          <p:nvPr/>
        </p:nvSpPr>
        <p:spPr>
          <a:xfrm>
            <a:off x="5253332" y="2656328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EdShed" pitchFamily="2" charset="0"/>
              </a:rPr>
              <a:t>pull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F550D09-6E1B-E118-FACE-F6CF9B958E92}"/>
              </a:ext>
            </a:extLst>
          </p:cNvPr>
          <p:cNvSpPr/>
          <p:nvPr/>
        </p:nvSpPr>
        <p:spPr>
          <a:xfrm>
            <a:off x="7177834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EdShed" pitchFamily="2" charset="0"/>
              </a:rPr>
              <a:t>full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C1646D-FA7E-C99B-22C4-228C4618146F}"/>
              </a:ext>
            </a:extLst>
          </p:cNvPr>
          <p:cNvSpPr/>
          <p:nvPr/>
        </p:nvSpPr>
        <p:spPr>
          <a:xfrm>
            <a:off x="5253332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EdShed" pitchFamily="2" charset="0"/>
              </a:rPr>
              <a:t>grass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4A733A-AE4F-B726-19FD-23EE1A2DCDBD}"/>
              </a:ext>
            </a:extLst>
          </p:cNvPr>
          <p:cNvSpPr/>
          <p:nvPr/>
        </p:nvSpPr>
        <p:spPr>
          <a:xfrm>
            <a:off x="7177834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EdShed" pitchFamily="2" charset="0"/>
              </a:rPr>
              <a:t>kiss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C659CB1-790B-521D-4E51-35F4824A1FF6}"/>
              </a:ext>
            </a:extLst>
          </p:cNvPr>
          <p:cNvSpPr/>
          <p:nvPr/>
        </p:nvSpPr>
        <p:spPr>
          <a:xfrm>
            <a:off x="8936286" y="2657624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EdShed" pitchFamily="2" charset="0"/>
              </a:rPr>
              <a:t>buzz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E45B601-1D5F-84F1-4141-85AFF4FA8F7D}"/>
              </a:ext>
            </a:extLst>
          </p:cNvPr>
          <p:cNvSpPr/>
          <p:nvPr/>
        </p:nvSpPr>
        <p:spPr>
          <a:xfrm>
            <a:off x="8936286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EdShed" pitchFamily="2" charset="0"/>
              </a:rPr>
              <a:t>fizz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BAFB05-2900-EA3D-6DF5-B92B7D34D1B5}"/>
              </a:ext>
            </a:extLst>
          </p:cNvPr>
          <p:cNvSpPr/>
          <p:nvPr/>
        </p:nvSpPr>
        <p:spPr>
          <a:xfrm>
            <a:off x="1450795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EdShed" pitchFamily="2" charset="0"/>
              </a:rPr>
              <a:t>clock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D9F4A68-EEDC-744B-E797-55DFF89A9F0F}"/>
              </a:ext>
            </a:extLst>
          </p:cNvPr>
          <p:cNvSpPr/>
          <p:nvPr/>
        </p:nvSpPr>
        <p:spPr>
          <a:xfrm>
            <a:off x="3375297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EdShed" pitchFamily="2" charset="0"/>
              </a:rPr>
              <a:t>back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01CAB5-2117-31E9-3570-32CB6461F188}"/>
              </a:ext>
            </a:extLst>
          </p:cNvPr>
          <p:cNvSpPr/>
          <p:nvPr/>
        </p:nvSpPr>
        <p:spPr>
          <a:xfrm>
            <a:off x="598619" y="3571219"/>
            <a:ext cx="2049562" cy="2016490"/>
          </a:xfrm>
          <a:prstGeom prst="ellipse">
            <a:avLst/>
          </a:prstGeom>
          <a:noFill/>
          <a:ln w="63500">
            <a:solidFill>
              <a:srgbClr val="FF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3123C-1F2F-D250-BBE1-D7CDD879C850}"/>
              </a:ext>
            </a:extLst>
          </p:cNvPr>
          <p:cNvSpPr/>
          <p:nvPr/>
        </p:nvSpPr>
        <p:spPr>
          <a:xfrm>
            <a:off x="1001756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3760"/>
                </a:solidFill>
                <a:latin typeface="EdShed" pitchFamily="2" charset="0"/>
                <a:cs typeface="Rubik" pitchFamily="2" charset="-79"/>
              </a:rPr>
              <a:t>/</a:t>
            </a:r>
            <a:r>
              <a:rPr lang="en-GB" sz="3200" b="1" spc="-150" dirty="0">
                <a:solidFill>
                  <a:srgbClr val="FF3760"/>
                </a:solidFill>
                <a:latin typeface="EdShed" pitchFamily="2" charset="0"/>
                <a:cs typeface="Rubik" pitchFamily="2" charset="-79"/>
              </a:rPr>
              <a:t>f</a:t>
            </a:r>
            <a:r>
              <a:rPr lang="en-GB" sz="3200" b="1" dirty="0">
                <a:solidFill>
                  <a:srgbClr val="FF3760"/>
                </a:solidFill>
                <a:latin typeface="EdShed" pitchFamily="2" charset="0"/>
                <a:cs typeface="Rubik" pitchFamily="2" charset="-79"/>
              </a:rPr>
              <a:t>/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2CB4D8-3269-CADF-DE80-8FFBA867407F}"/>
              </a:ext>
            </a:extLst>
          </p:cNvPr>
          <p:cNvSpPr/>
          <p:nvPr/>
        </p:nvSpPr>
        <p:spPr>
          <a:xfrm>
            <a:off x="5051595" y="3578849"/>
            <a:ext cx="2049562" cy="2016490"/>
          </a:xfrm>
          <a:prstGeom prst="ellipse">
            <a:avLst/>
          </a:prstGeom>
          <a:noFill/>
          <a:ln w="635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EdShed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7E18DB-8767-F9DD-B966-818C1D9083F2}"/>
              </a:ext>
            </a:extLst>
          </p:cNvPr>
          <p:cNvSpPr/>
          <p:nvPr/>
        </p:nvSpPr>
        <p:spPr>
          <a:xfrm>
            <a:off x="7278083" y="3578849"/>
            <a:ext cx="2049562" cy="2016490"/>
          </a:xfrm>
          <a:prstGeom prst="ellipse">
            <a:avLst/>
          </a:prstGeom>
          <a:noFill/>
          <a:ln w="635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EdShed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5D9CFD-4B38-3A34-1070-A39A5AEC396B}"/>
              </a:ext>
            </a:extLst>
          </p:cNvPr>
          <p:cNvSpPr/>
          <p:nvPr/>
        </p:nvSpPr>
        <p:spPr>
          <a:xfrm>
            <a:off x="2825107" y="3578849"/>
            <a:ext cx="2049562" cy="2016490"/>
          </a:xfrm>
          <a:prstGeom prst="ellipse">
            <a:avLst/>
          </a:prstGeom>
          <a:noFill/>
          <a:ln w="6350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EdShed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164713-2345-6062-8383-BBD5D4D9706C}"/>
              </a:ext>
            </a:extLst>
          </p:cNvPr>
          <p:cNvSpPr/>
          <p:nvPr/>
        </p:nvSpPr>
        <p:spPr>
          <a:xfrm>
            <a:off x="9504571" y="3578849"/>
            <a:ext cx="2049562" cy="2016490"/>
          </a:xfrm>
          <a:prstGeom prst="ellipse">
            <a:avLst/>
          </a:prstGeom>
          <a:noFill/>
          <a:ln w="63500">
            <a:solidFill>
              <a:srgbClr val="FFD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EdShed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03988E-E8ED-926C-C5B4-EE8145151B46}"/>
              </a:ext>
            </a:extLst>
          </p:cNvPr>
          <p:cNvSpPr/>
          <p:nvPr/>
        </p:nvSpPr>
        <p:spPr>
          <a:xfrm>
            <a:off x="3245987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219CEE"/>
                </a:solidFill>
                <a:latin typeface="EdShed" pitchFamily="2" charset="0"/>
                <a:cs typeface="Rubik" pitchFamily="2" charset="-79"/>
              </a:rPr>
              <a:t>/l/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1C2A6D-98DD-3478-B292-D330867FE958}"/>
              </a:ext>
            </a:extLst>
          </p:cNvPr>
          <p:cNvSpPr/>
          <p:nvPr/>
        </p:nvSpPr>
        <p:spPr>
          <a:xfrm>
            <a:off x="5500059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25D160"/>
                </a:solidFill>
                <a:latin typeface="EdShed" pitchFamily="2" charset="0"/>
                <a:cs typeface="Rubik" pitchFamily="2" charset="-79"/>
              </a:rPr>
              <a:t>/s/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DA4D6C-E9B8-EADD-6374-A874A22A3866}"/>
              </a:ext>
            </a:extLst>
          </p:cNvPr>
          <p:cNvSpPr/>
          <p:nvPr/>
        </p:nvSpPr>
        <p:spPr>
          <a:xfrm>
            <a:off x="7726547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/z/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615B42-9BB7-8717-825F-CD1E72A56DF8}"/>
              </a:ext>
            </a:extLst>
          </p:cNvPr>
          <p:cNvSpPr/>
          <p:nvPr/>
        </p:nvSpPr>
        <p:spPr>
          <a:xfrm>
            <a:off x="9982067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FFDE57"/>
                </a:solidFill>
                <a:latin typeface="EdShed" pitchFamily="2" charset="0"/>
                <a:cs typeface="Rubik" pitchFamily="2" charset="-79"/>
              </a:rPr>
              <a:t>/k/</a:t>
            </a:r>
          </a:p>
        </p:txBody>
      </p:sp>
    </p:spTree>
    <p:extLst>
      <p:ext uri="{BB962C8B-B14F-4D97-AF65-F5344CB8AC3E}">
        <p14:creationId xmlns:p14="http://schemas.microsoft.com/office/powerpoint/2010/main" val="36472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67265 0.2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33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21641 0.293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00299 0.29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34453 0.293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2539 0.293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586 0.278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51562 0.271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18593 0.2763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16081 0.272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12669 0.2710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4</a:t>
            </a:fld>
            <a:endParaRPr lang="en-US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Some of our new words have consonant blends.</a:t>
            </a:r>
            <a:r>
              <a:rPr lang="en-US" b="1" dirty="0"/>
              <a:t> </a:t>
            </a:r>
          </a:p>
          <a:p>
            <a:r>
              <a:rPr lang="en-US" b="1" dirty="0"/>
              <a:t>What is a consonant blend?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Sound Buttons</a:t>
            </a:r>
          </a:p>
        </p:txBody>
      </p:sp>
      <p:sp>
        <p:nvSpPr>
          <p:cNvPr id="2" name="Rectangle 22">
            <a:extLst>
              <a:ext uri="{FF2B5EF4-FFF2-40B4-BE49-F238E27FC236}">
                <a16:creationId xmlns:a16="http://schemas.microsoft.com/office/drawing/2014/main" id="{2BC3B5E6-8B6D-B802-7271-FD83E57E9E65}"/>
              </a:ext>
            </a:extLst>
          </p:cNvPr>
          <p:cNvSpPr txBox="1"/>
          <p:nvPr/>
        </p:nvSpPr>
        <p:spPr>
          <a:xfrm>
            <a:off x="6544926" y="2080896"/>
            <a:ext cx="174079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latin typeface="OpenDyslexicAlta"/>
                <a:ea typeface="OpenDyslexicAlta"/>
                <a:cs typeface="OpenDyslexicAlta"/>
                <a:sym typeface="OpenDyslexicAlta"/>
              </a:defRPr>
            </a:lvl1pPr>
          </a:lstStyle>
          <a:p>
            <a:r>
              <a:rPr lang="en-GB" sz="6000" dirty="0">
                <a:latin typeface="EdShed" pitchFamily="2" charset="0"/>
              </a:rPr>
              <a:t>grass</a:t>
            </a:r>
            <a:endParaRPr sz="66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1FC31F-72F6-9883-BBAF-597FFF2B5351}"/>
              </a:ext>
            </a:extLst>
          </p:cNvPr>
          <p:cNvGrpSpPr/>
          <p:nvPr/>
        </p:nvGrpSpPr>
        <p:grpSpPr>
          <a:xfrm>
            <a:off x="4310606" y="3169186"/>
            <a:ext cx="1705816" cy="1245847"/>
            <a:chOff x="3617166" y="3103155"/>
            <a:chExt cx="1705816" cy="124584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79CAAAA-F073-CC66-05E8-60A7902AF4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9775" y="3103155"/>
              <a:ext cx="0" cy="373221"/>
            </a:xfrm>
            <a:prstGeom prst="straightConnector1">
              <a:avLst/>
            </a:prstGeom>
            <a:ln w="22225">
              <a:solidFill>
                <a:srgbClr val="20D1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A52587-81BD-BD5E-B5AA-445A9E6C9E00}"/>
                </a:ext>
              </a:extLst>
            </p:cNvPr>
            <p:cNvSpPr/>
            <p:nvPr/>
          </p:nvSpPr>
          <p:spPr>
            <a:xfrm>
              <a:off x="3617166" y="3518005"/>
              <a:ext cx="170581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1600">
                  <a:ln w="0"/>
                  <a:latin typeface="EdShed" pitchFamily="2" charset="0"/>
                </a:rPr>
                <a:t>The two consonants here make one sound.</a:t>
              </a:r>
              <a:endParaRPr lang="en-GB" sz="1600" cap="none" spc="0">
                <a:ln w="0"/>
                <a:latin typeface="EdShed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7F3BBB-2E1D-5011-E493-54B5BD2C911B}"/>
              </a:ext>
            </a:extLst>
          </p:cNvPr>
          <p:cNvGrpSpPr/>
          <p:nvPr/>
        </p:nvGrpSpPr>
        <p:grpSpPr>
          <a:xfrm>
            <a:off x="6101423" y="3260788"/>
            <a:ext cx="1706221" cy="1154245"/>
            <a:chOff x="5723609" y="3149507"/>
            <a:chExt cx="1706221" cy="115424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B7B15F9-895F-379A-97F7-9E60761314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8619" y="3149507"/>
              <a:ext cx="132415" cy="297900"/>
            </a:xfrm>
            <a:prstGeom prst="straightConnector1">
              <a:avLst/>
            </a:prstGeom>
            <a:ln w="22225">
              <a:solidFill>
                <a:srgbClr val="20D1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96ED82-EE33-4272-143B-E123C679A0C3}"/>
                </a:ext>
              </a:extLst>
            </p:cNvPr>
            <p:cNvSpPr/>
            <p:nvPr/>
          </p:nvSpPr>
          <p:spPr>
            <a:xfrm>
              <a:off x="5723609" y="3472755"/>
              <a:ext cx="170622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1600">
                  <a:ln w="0"/>
                  <a:latin typeface="EdShed" pitchFamily="2" charset="0"/>
                </a:rPr>
                <a:t>The two consonants here make two sounds.</a:t>
              </a:r>
              <a:endParaRPr lang="en-GB" sz="1600" cap="none" spc="0">
                <a:ln w="0"/>
                <a:latin typeface="EdShed" pitchFamily="2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AB1753C-8F58-BEF4-E90F-9B06C469EF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14698" y="3149507"/>
              <a:ext cx="153922" cy="297900"/>
            </a:xfrm>
            <a:prstGeom prst="straightConnector1">
              <a:avLst/>
            </a:prstGeom>
            <a:ln w="22225">
              <a:solidFill>
                <a:srgbClr val="20D1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3F8B80B-BB9D-8013-8FCE-4CBB2943D8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56905" y="5125586"/>
            <a:ext cx="727651" cy="797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06F4FB3-FB66-42D5-30C3-71404B97D912}"/>
              </a:ext>
            </a:extLst>
          </p:cNvPr>
          <p:cNvGrpSpPr/>
          <p:nvPr/>
        </p:nvGrpSpPr>
        <p:grpSpPr>
          <a:xfrm>
            <a:off x="579494" y="2328975"/>
            <a:ext cx="2655234" cy="4029690"/>
            <a:chOff x="669806" y="2317686"/>
            <a:chExt cx="2655234" cy="4029690"/>
          </a:xfrm>
        </p:grpSpPr>
        <p:pic>
          <p:nvPicPr>
            <p:cNvPr id="19" name="Picture 46" descr="Picture 46">
              <a:extLst>
                <a:ext uri="{FF2B5EF4-FFF2-40B4-BE49-F238E27FC236}">
                  <a16:creationId xmlns:a16="http://schemas.microsoft.com/office/drawing/2014/main" id="{BCE4C30F-2777-EB55-EF85-944C3AAB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806" y="4547374"/>
              <a:ext cx="815630" cy="1800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03DB55-5F37-6046-6393-0536BFD9B3B2}"/>
                </a:ext>
              </a:extLst>
            </p:cNvPr>
            <p:cNvSpPr txBox="1"/>
            <p:nvPr/>
          </p:nvSpPr>
          <p:spPr>
            <a:xfrm>
              <a:off x="1508073" y="2439544"/>
              <a:ext cx="1692002" cy="1815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latin typeface="OpenDyslexicAlta"/>
                  <a:ea typeface="OpenDyslexicAlta"/>
                  <a:cs typeface="OpenDyslexicAlta"/>
                  <a:sym typeface="OpenDyslexicAlta"/>
                </a:defRPr>
              </a:lvl1pPr>
            </a:lstStyle>
            <a:p>
              <a:pPr algn="ctr"/>
              <a:r>
                <a:rPr lang="en-GB" sz="1600" dirty="0">
                  <a:latin typeface="EdShed" pitchFamily="2" charset="0"/>
                </a:rPr>
                <a:t>A </a:t>
              </a:r>
              <a:r>
                <a:rPr lang="en-GB" sz="1600" dirty="0">
                  <a:solidFill>
                    <a:srgbClr val="FF3760"/>
                  </a:solidFill>
                  <a:latin typeface="EdShed" pitchFamily="2" charset="0"/>
                </a:rPr>
                <a:t>consonant blend </a:t>
              </a:r>
              <a:r>
                <a:rPr lang="en-GB" sz="1600" dirty="0">
                  <a:latin typeface="EdShed" pitchFamily="2" charset="0"/>
                </a:rPr>
                <a:t>is two or more consonants next </a:t>
              </a:r>
            </a:p>
            <a:p>
              <a:pPr algn="ctr"/>
              <a:r>
                <a:rPr lang="en-GB" sz="1600" dirty="0">
                  <a:latin typeface="EdShed" pitchFamily="2" charset="0"/>
                </a:rPr>
                <a:t>to each other. </a:t>
              </a:r>
            </a:p>
            <a:p>
              <a:pPr algn="ctr"/>
              <a:r>
                <a:rPr lang="en-GB" sz="1600" dirty="0">
                  <a:solidFill>
                    <a:srgbClr val="7956D6"/>
                  </a:solidFill>
                  <a:latin typeface="EdShed" pitchFamily="2" charset="0"/>
                </a:rPr>
                <a:t>Unlike a digraph, you can hear both letter sounds.</a:t>
              </a:r>
            </a:p>
          </p:txBody>
        </p:sp>
        <p:sp>
          <p:nvSpPr>
            <p:cNvPr id="21" name="Rounded Rectangular Callout 20">
              <a:extLst>
                <a:ext uri="{FF2B5EF4-FFF2-40B4-BE49-F238E27FC236}">
                  <a16:creationId xmlns:a16="http://schemas.microsoft.com/office/drawing/2014/main" id="{FFEDE318-A744-31F9-51CC-7FD95B459769}"/>
                </a:ext>
              </a:extLst>
            </p:cNvPr>
            <p:cNvSpPr/>
            <p:nvPr/>
          </p:nvSpPr>
          <p:spPr>
            <a:xfrm>
              <a:off x="1335783" y="2317686"/>
              <a:ext cx="1989257" cy="2014808"/>
            </a:xfrm>
            <a:prstGeom prst="wedgeRoundRectCallout">
              <a:avLst>
                <a:gd name="adj1" fmla="val -35763"/>
                <a:gd name="adj2" fmla="val 71713"/>
                <a:gd name="adj3" fmla="val 16667"/>
              </a:avLst>
            </a:prstGeom>
            <a:noFill/>
            <a:ln w="38100">
              <a:solidFill>
                <a:srgbClr val="FFDE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2">
            <a:extLst>
              <a:ext uri="{FF2B5EF4-FFF2-40B4-BE49-F238E27FC236}">
                <a16:creationId xmlns:a16="http://schemas.microsoft.com/office/drawing/2014/main" id="{A23D5914-D18E-75BE-E3CA-ADE47734FA0D}"/>
              </a:ext>
            </a:extLst>
          </p:cNvPr>
          <p:cNvSpPr txBox="1"/>
          <p:nvPr/>
        </p:nvSpPr>
        <p:spPr>
          <a:xfrm>
            <a:off x="4223590" y="2080896"/>
            <a:ext cx="1216037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latin typeface="OpenDyslexicAlta"/>
                <a:ea typeface="OpenDyslexicAlta"/>
                <a:cs typeface="OpenDyslexicAlta"/>
                <a:sym typeface="OpenDyslexicAlta"/>
              </a:defRPr>
            </a:lvl1pPr>
          </a:lstStyle>
          <a:p>
            <a:r>
              <a:rPr lang="en-GB" sz="6000" dirty="0">
                <a:latin typeface="EdShed" pitchFamily="2" charset="0"/>
              </a:rPr>
              <a:t>pull</a:t>
            </a:r>
            <a:endParaRPr sz="66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1DE1A60B-65C4-EB88-0DBA-1CBC93B0AD52}"/>
              </a:ext>
            </a:extLst>
          </p:cNvPr>
          <p:cNvSpPr txBox="1"/>
          <p:nvPr/>
        </p:nvSpPr>
        <p:spPr>
          <a:xfrm>
            <a:off x="5284138" y="4965031"/>
            <a:ext cx="177830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latin typeface="OpenDyslexicAlta"/>
                <a:ea typeface="OpenDyslexicAlta"/>
                <a:cs typeface="OpenDyslexicAlta"/>
                <a:sym typeface="OpenDyslexicAlta"/>
              </a:defRPr>
            </a:lvl1pPr>
          </a:lstStyle>
          <a:p>
            <a:r>
              <a:rPr lang="en-GB" sz="6000" dirty="0">
                <a:latin typeface="EdShed" pitchFamily="2" charset="0"/>
                <a:ea typeface="Sassoon Infant 2023" panose="02000503030000020003" pitchFamily="2" charset="0"/>
              </a:rPr>
              <a:t>clock</a:t>
            </a:r>
            <a:endParaRPr sz="66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24B560-D566-F425-BBC1-DB719BD7C0B3}"/>
              </a:ext>
            </a:extLst>
          </p:cNvPr>
          <p:cNvGrpSpPr/>
          <p:nvPr/>
        </p:nvGrpSpPr>
        <p:grpSpPr>
          <a:xfrm>
            <a:off x="4398689" y="2882992"/>
            <a:ext cx="975156" cy="157531"/>
            <a:chOff x="7684743" y="6016452"/>
            <a:chExt cx="975156" cy="157531"/>
          </a:xfrm>
          <a:solidFill>
            <a:srgbClr val="3372DC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9478429-3583-C4DF-6550-0F4B9EDEC980}"/>
                </a:ext>
              </a:extLst>
            </p:cNvPr>
            <p:cNvSpPr/>
            <p:nvPr/>
          </p:nvSpPr>
          <p:spPr>
            <a:xfrm>
              <a:off x="7684743" y="6016452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D2567CE-6E06-75F5-F1D2-615DD307A7F6}"/>
                </a:ext>
              </a:extLst>
            </p:cNvPr>
            <p:cNvSpPr/>
            <p:nvPr/>
          </p:nvSpPr>
          <p:spPr>
            <a:xfrm>
              <a:off x="8060868" y="6016452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6D76626-4676-EF35-9FEB-8EDDEA28EDB8}"/>
                </a:ext>
              </a:extLst>
            </p:cNvPr>
            <p:cNvSpPr/>
            <p:nvPr/>
          </p:nvSpPr>
          <p:spPr>
            <a:xfrm>
              <a:off x="8365500" y="6029612"/>
              <a:ext cx="294399" cy="131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7317BF-B919-9B87-5AA5-EB329A3C1C7C}"/>
              </a:ext>
            </a:extLst>
          </p:cNvPr>
          <p:cNvGrpSpPr/>
          <p:nvPr/>
        </p:nvGrpSpPr>
        <p:grpSpPr>
          <a:xfrm>
            <a:off x="6714537" y="3082218"/>
            <a:ext cx="1449879" cy="157531"/>
            <a:chOff x="7333056" y="6017074"/>
            <a:chExt cx="1449879" cy="157531"/>
          </a:xfrm>
          <a:solidFill>
            <a:srgbClr val="3372DC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5A0C51E-DA84-9172-2DBF-D40CDC74DCC3}"/>
                </a:ext>
              </a:extLst>
            </p:cNvPr>
            <p:cNvSpPr/>
            <p:nvPr/>
          </p:nvSpPr>
          <p:spPr>
            <a:xfrm>
              <a:off x="7653000" y="6017074"/>
              <a:ext cx="157533" cy="15753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0E90BE0-1C15-EDD1-558B-01246E085716}"/>
                </a:ext>
              </a:extLst>
            </p:cNvPr>
            <p:cNvSpPr/>
            <p:nvPr/>
          </p:nvSpPr>
          <p:spPr>
            <a:xfrm>
              <a:off x="7978663" y="6017074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452DB39-700C-5383-3E88-29B057AA74D2}"/>
                </a:ext>
              </a:extLst>
            </p:cNvPr>
            <p:cNvSpPr/>
            <p:nvPr/>
          </p:nvSpPr>
          <p:spPr>
            <a:xfrm>
              <a:off x="8314935" y="6030234"/>
              <a:ext cx="468000" cy="131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A34E53F-C9F8-7A1B-CADF-D633B3B67425}"/>
                </a:ext>
              </a:extLst>
            </p:cNvPr>
            <p:cNvSpPr/>
            <p:nvPr/>
          </p:nvSpPr>
          <p:spPr>
            <a:xfrm>
              <a:off x="7333056" y="6017074"/>
              <a:ext cx="157533" cy="15753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A6ECE4-EE43-78CE-A5CC-62C9E9602D0A}"/>
              </a:ext>
            </a:extLst>
          </p:cNvPr>
          <p:cNvGrpSpPr/>
          <p:nvPr/>
        </p:nvGrpSpPr>
        <p:grpSpPr>
          <a:xfrm>
            <a:off x="8917647" y="3260788"/>
            <a:ext cx="2846800" cy="3104039"/>
            <a:chOff x="8917647" y="3260788"/>
            <a:chExt cx="2846800" cy="310403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35345C8-28CA-BA9C-5D6A-5DB22F9C5A05}"/>
                </a:ext>
              </a:extLst>
            </p:cNvPr>
            <p:cNvGrpSpPr/>
            <p:nvPr/>
          </p:nvGrpSpPr>
          <p:grpSpPr>
            <a:xfrm>
              <a:off x="8917647" y="3260788"/>
              <a:ext cx="1989258" cy="1549979"/>
              <a:chOff x="8917647" y="3260788"/>
              <a:chExt cx="1989258" cy="1549979"/>
            </a:xfrm>
          </p:grpSpPr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7670E640-F3F5-F9BC-E7BD-8780AD871302}"/>
                  </a:ext>
                </a:extLst>
              </p:cNvPr>
              <p:cNvSpPr/>
              <p:nvPr/>
            </p:nvSpPr>
            <p:spPr>
              <a:xfrm>
                <a:off x="8917647" y="3260788"/>
                <a:ext cx="1989258" cy="1549979"/>
              </a:xfrm>
              <a:prstGeom prst="wedgeRoundRectCallout">
                <a:avLst>
                  <a:gd name="adj1" fmla="val 36208"/>
                  <a:gd name="adj2" fmla="val 72890"/>
                  <a:gd name="adj3" fmla="val 16667"/>
                </a:avLst>
              </a:prstGeom>
              <a:noFill/>
              <a:ln w="381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25">
                <a:extLst>
                  <a:ext uri="{FF2B5EF4-FFF2-40B4-BE49-F238E27FC236}">
                    <a16:creationId xmlns:a16="http://schemas.microsoft.com/office/drawing/2014/main" id="{4DED24DD-9C2D-3B3B-BFE6-EA739AD089E2}"/>
                  </a:ext>
                </a:extLst>
              </p:cNvPr>
              <p:cNvSpPr txBox="1"/>
              <p:nvPr/>
            </p:nvSpPr>
            <p:spPr>
              <a:xfrm>
                <a:off x="9018515" y="3445834"/>
                <a:ext cx="1826147" cy="12003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600">
                    <a:latin typeface="OpenDyslexicAlta"/>
                    <a:ea typeface="OpenDyslexicAlta"/>
                    <a:cs typeface="OpenDyslexicAlta"/>
                    <a:sym typeface="OpenDyslexicAlta"/>
                  </a:defRPr>
                </a:lvl1pPr>
              </a:lstStyle>
              <a:p>
                <a:pPr algn="ctr"/>
                <a:r>
                  <a:rPr lang="en-GB" sz="1800">
                    <a:latin typeface="EdShed" pitchFamily="2" charset="0"/>
                  </a:rPr>
                  <a:t>I have used red sound buttons     to show the consonant blends.</a:t>
                </a:r>
              </a:p>
            </p:txBody>
          </p:sp>
        </p:grpSp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9D9110D2-1C02-8D8F-CCCC-03AD47755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80279" y="4580896"/>
              <a:ext cx="984168" cy="178393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113D1D-B959-33D0-49E9-279C613D01A0}"/>
              </a:ext>
            </a:extLst>
          </p:cNvPr>
          <p:cNvGrpSpPr/>
          <p:nvPr/>
        </p:nvGrpSpPr>
        <p:grpSpPr>
          <a:xfrm>
            <a:off x="5448351" y="5786177"/>
            <a:ext cx="1523948" cy="157531"/>
            <a:chOff x="7333056" y="6017074"/>
            <a:chExt cx="1523948" cy="157531"/>
          </a:xfrm>
          <a:solidFill>
            <a:srgbClr val="3372DC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46DFD65-B9A8-7347-9212-D80EA4F752F6}"/>
                </a:ext>
              </a:extLst>
            </p:cNvPr>
            <p:cNvSpPr/>
            <p:nvPr/>
          </p:nvSpPr>
          <p:spPr>
            <a:xfrm>
              <a:off x="7633545" y="6017074"/>
              <a:ext cx="157533" cy="15753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D5E66E4-380C-740F-67B6-4B7BCC4F300F}"/>
                </a:ext>
              </a:extLst>
            </p:cNvPr>
            <p:cNvSpPr/>
            <p:nvPr/>
          </p:nvSpPr>
          <p:spPr>
            <a:xfrm>
              <a:off x="7900843" y="6017074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B1AD8D-C7F1-7541-90DC-1058CC3199D5}"/>
                </a:ext>
              </a:extLst>
            </p:cNvPr>
            <p:cNvSpPr/>
            <p:nvPr/>
          </p:nvSpPr>
          <p:spPr>
            <a:xfrm>
              <a:off x="8217771" y="6030234"/>
              <a:ext cx="639233" cy="131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17C7913-0457-1FAF-35F6-082939BC3F08}"/>
                </a:ext>
              </a:extLst>
            </p:cNvPr>
            <p:cNvSpPr/>
            <p:nvPr/>
          </p:nvSpPr>
          <p:spPr>
            <a:xfrm>
              <a:off x="7333056" y="6017074"/>
              <a:ext cx="157533" cy="15753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22" grpId="0" animBg="1" advAuto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5</a:t>
            </a:fld>
            <a:endParaRPr lang="en-US">
              <a:latin typeface="EdShed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1D2AAF-CEB7-70AB-FAC9-B14D1B2D3B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Read the word. Write each word out, adding the sound buttons          for each phoneme. Finally, rewrite the whole word.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9C7A5-0DDE-ACAE-D42A-9060776C10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BC0A141A-3E7E-6BFE-19AD-9D36B3F4B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665642"/>
              </p:ext>
            </p:extLst>
          </p:nvPr>
        </p:nvGraphicFramePr>
        <p:xfrm>
          <a:off x="360787" y="1803400"/>
          <a:ext cx="11495935" cy="472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913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5096511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5096511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585956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My 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grass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clock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28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6</a:t>
            </a:fld>
            <a:endParaRPr lang="en-US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84EF2-E210-8B01-D98E-6EE724F7EE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27E72E80-3A54-B001-D43F-E065F9CFF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76601"/>
              </p:ext>
            </p:extLst>
          </p:nvPr>
        </p:nvGraphicFramePr>
        <p:xfrm>
          <a:off x="360787" y="1803400"/>
          <a:ext cx="11495935" cy="472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913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5096511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5096511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585956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My 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grass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grass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grass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clock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clock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clock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6902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D03837B-013F-D3A8-8A31-E151898DB32A}"/>
              </a:ext>
            </a:extLst>
          </p:cNvPr>
          <p:cNvGrpSpPr/>
          <p:nvPr/>
        </p:nvGrpSpPr>
        <p:grpSpPr>
          <a:xfrm>
            <a:off x="4003784" y="2864043"/>
            <a:ext cx="447565" cy="68683"/>
            <a:chOff x="7586443" y="6018357"/>
            <a:chExt cx="1026650" cy="157549"/>
          </a:xfrm>
          <a:solidFill>
            <a:srgbClr val="3372DC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7508BE8-684F-B327-6B48-FD6FDD59F450}"/>
                </a:ext>
              </a:extLst>
            </p:cNvPr>
            <p:cNvSpPr/>
            <p:nvPr/>
          </p:nvSpPr>
          <p:spPr>
            <a:xfrm>
              <a:off x="7586443" y="6018357"/>
              <a:ext cx="157533" cy="1575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25DB5FC-9B3A-3CA4-E1A2-CDF69F94B9AB}"/>
                </a:ext>
              </a:extLst>
            </p:cNvPr>
            <p:cNvSpPr/>
            <p:nvPr/>
          </p:nvSpPr>
          <p:spPr>
            <a:xfrm>
              <a:off x="7924314" y="6018375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6D1D70-CF1A-34C2-9156-B433D9FAEC25}"/>
                </a:ext>
              </a:extLst>
            </p:cNvPr>
            <p:cNvSpPr/>
            <p:nvPr/>
          </p:nvSpPr>
          <p:spPr>
            <a:xfrm>
              <a:off x="8195703" y="6035182"/>
              <a:ext cx="417390" cy="1238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1A0CA03-B1B1-5E2C-3AAD-584F1A9AC822}"/>
              </a:ext>
            </a:extLst>
          </p:cNvPr>
          <p:cNvGrpSpPr/>
          <p:nvPr/>
        </p:nvGrpSpPr>
        <p:grpSpPr>
          <a:xfrm>
            <a:off x="4028082" y="4925404"/>
            <a:ext cx="401978" cy="70214"/>
            <a:chOff x="7727029" y="6014687"/>
            <a:chExt cx="922080" cy="161061"/>
          </a:xfrm>
          <a:solidFill>
            <a:srgbClr val="3372DC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9F8CD88-6D22-E97B-C3F7-1A8EDAF94971}"/>
                </a:ext>
              </a:extLst>
            </p:cNvPr>
            <p:cNvSpPr/>
            <p:nvPr/>
          </p:nvSpPr>
          <p:spPr>
            <a:xfrm>
              <a:off x="7727029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833F92B-7FCE-4BB8-2450-21029CAC8EF5}"/>
                </a:ext>
              </a:extLst>
            </p:cNvPr>
            <p:cNvSpPr/>
            <p:nvPr/>
          </p:nvSpPr>
          <p:spPr>
            <a:xfrm>
              <a:off x="7959117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4F2300C-AEFA-EEE4-72A5-D8676EF9F627}"/>
                </a:ext>
              </a:extLst>
            </p:cNvPr>
            <p:cNvSpPr/>
            <p:nvPr/>
          </p:nvSpPr>
          <p:spPr>
            <a:xfrm>
              <a:off x="8153636" y="6031785"/>
              <a:ext cx="495473" cy="131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472B25-4DE0-D447-2D57-202D76A7CC8A}"/>
              </a:ext>
            </a:extLst>
          </p:cNvPr>
          <p:cNvGrpSpPr/>
          <p:nvPr/>
        </p:nvGrpSpPr>
        <p:grpSpPr>
          <a:xfrm>
            <a:off x="3951513" y="6308115"/>
            <a:ext cx="546366" cy="70214"/>
            <a:chOff x="7695479" y="6021970"/>
            <a:chExt cx="1253286" cy="161061"/>
          </a:xfrm>
          <a:solidFill>
            <a:srgbClr val="3372DC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141123B-A0E0-3411-429A-94DD2A199B83}"/>
                </a:ext>
              </a:extLst>
            </p:cNvPr>
            <p:cNvSpPr/>
            <p:nvPr/>
          </p:nvSpPr>
          <p:spPr>
            <a:xfrm>
              <a:off x="7695479" y="6021970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F40E863-42C6-8557-311C-DCDEA78035D4}"/>
                </a:ext>
              </a:extLst>
            </p:cNvPr>
            <p:cNvSpPr/>
            <p:nvPr/>
          </p:nvSpPr>
          <p:spPr>
            <a:xfrm>
              <a:off x="8058347" y="6025500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811875D-A122-46B3-6D48-B573C7068857}"/>
                </a:ext>
              </a:extLst>
            </p:cNvPr>
            <p:cNvSpPr/>
            <p:nvPr/>
          </p:nvSpPr>
          <p:spPr>
            <a:xfrm>
              <a:off x="8351231" y="6032769"/>
              <a:ext cx="597534" cy="139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1B614D2-12D6-6A06-5074-5D1BFD4B46D2}"/>
              </a:ext>
            </a:extLst>
          </p:cNvPr>
          <p:cNvGrpSpPr/>
          <p:nvPr/>
        </p:nvGrpSpPr>
        <p:grpSpPr>
          <a:xfrm>
            <a:off x="3948339" y="3551344"/>
            <a:ext cx="528410" cy="71999"/>
            <a:chOff x="7333056" y="6016046"/>
            <a:chExt cx="528410" cy="71999"/>
          </a:xfrm>
          <a:solidFill>
            <a:srgbClr val="3372DC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01B9EAA-A7A5-D9FC-9CC4-5137D170A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36245" y="6016046"/>
              <a:ext cx="72000" cy="71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A629D5-D064-6D92-6728-4588D41012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2382" y="6016046"/>
              <a:ext cx="72000" cy="71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650C13-CA66-8580-12F1-D86A7E34052E}"/>
                </a:ext>
              </a:extLst>
            </p:cNvPr>
            <p:cNvSpPr/>
            <p:nvPr/>
          </p:nvSpPr>
          <p:spPr>
            <a:xfrm>
              <a:off x="7673919" y="6025045"/>
              <a:ext cx="187547" cy="53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985224-4DC5-A96D-C0A1-BF0D994403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3056" y="6016046"/>
              <a:ext cx="72000" cy="71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6C7EFD-106E-1ED1-ADC5-A0BD56818CF1}"/>
              </a:ext>
            </a:extLst>
          </p:cNvPr>
          <p:cNvGrpSpPr/>
          <p:nvPr/>
        </p:nvGrpSpPr>
        <p:grpSpPr>
          <a:xfrm>
            <a:off x="3931181" y="4314904"/>
            <a:ext cx="598732" cy="71999"/>
            <a:chOff x="7333056" y="6016046"/>
            <a:chExt cx="598732" cy="71999"/>
          </a:xfrm>
          <a:solidFill>
            <a:srgbClr val="3372DC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F644E4-69A6-FDAA-F54B-C243558EC5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6911" y="6016046"/>
              <a:ext cx="72000" cy="71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E016FB0-7F88-89E3-F5D4-891F9C1B38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7291" y="6016046"/>
              <a:ext cx="72000" cy="71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60A729-3C84-99BE-3C7E-315737C8EC25}"/>
                </a:ext>
              </a:extLst>
            </p:cNvPr>
            <p:cNvSpPr/>
            <p:nvPr/>
          </p:nvSpPr>
          <p:spPr>
            <a:xfrm>
              <a:off x="7715788" y="6025045"/>
              <a:ext cx="216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0715B0D-3441-94AD-025D-F050A184F8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3056" y="6016046"/>
              <a:ext cx="72000" cy="71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EDBB19-CF7D-9BA8-8C41-6F8BF2DE856B}"/>
              </a:ext>
            </a:extLst>
          </p:cNvPr>
          <p:cNvGrpSpPr/>
          <p:nvPr/>
        </p:nvGrpSpPr>
        <p:grpSpPr>
          <a:xfrm>
            <a:off x="3923435" y="5614315"/>
            <a:ext cx="609653" cy="71999"/>
            <a:chOff x="7390530" y="6019221"/>
            <a:chExt cx="609653" cy="71999"/>
          </a:xfrm>
          <a:solidFill>
            <a:srgbClr val="3372DC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81DC7F6-99D6-F9F2-1307-E592273CAD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93515" y="6019221"/>
              <a:ext cx="72000" cy="71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5F1844-CC6D-8E06-D163-5581779C5D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5721" y="6019221"/>
              <a:ext cx="72000" cy="71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11A5A6-71EE-4157-F744-8B626A29D50C}"/>
                </a:ext>
              </a:extLst>
            </p:cNvPr>
            <p:cNvSpPr/>
            <p:nvPr/>
          </p:nvSpPr>
          <p:spPr>
            <a:xfrm>
              <a:off x="7739691" y="6028220"/>
              <a:ext cx="260492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E9924DF-6E9A-D608-7AC5-1F7366A792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0530" y="6019221"/>
              <a:ext cx="72000" cy="71999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88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7</a:t>
            </a:fld>
            <a:endParaRPr lang="en-US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1EB216-03D8-FF01-E360-3C63C6A3B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Match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EEADE-E04B-888D-895E-FEF8EEB5E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Write the word that matches the picture.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E7F2FC-4EC7-E8EA-CE34-B74E0B15BE66}"/>
              </a:ext>
            </a:extLst>
          </p:cNvPr>
          <p:cNvCxnSpPr>
            <a:cxnSpLocks/>
          </p:cNvCxnSpPr>
          <p:nvPr/>
        </p:nvCxnSpPr>
        <p:spPr>
          <a:xfrm>
            <a:off x="517741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EDDDF9-9697-DC3C-799F-8CBB6C4D5C5B}"/>
              </a:ext>
            </a:extLst>
          </p:cNvPr>
          <p:cNvCxnSpPr>
            <a:cxnSpLocks/>
          </p:cNvCxnSpPr>
          <p:nvPr/>
        </p:nvCxnSpPr>
        <p:spPr>
          <a:xfrm>
            <a:off x="9423497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828426-AE58-EE65-3BE1-90DD688D9342}"/>
              </a:ext>
            </a:extLst>
          </p:cNvPr>
          <p:cNvCxnSpPr>
            <a:cxnSpLocks/>
          </p:cNvCxnSpPr>
          <p:nvPr/>
        </p:nvCxnSpPr>
        <p:spPr>
          <a:xfrm>
            <a:off x="6454913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51816D-59E6-06AD-72A9-33C7289F1496}"/>
              </a:ext>
            </a:extLst>
          </p:cNvPr>
          <p:cNvCxnSpPr>
            <a:cxnSpLocks/>
          </p:cNvCxnSpPr>
          <p:nvPr/>
        </p:nvCxnSpPr>
        <p:spPr>
          <a:xfrm>
            <a:off x="3486327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ED24D-ACDC-1746-5684-41C4531E067A}"/>
              </a:ext>
            </a:extLst>
          </p:cNvPr>
          <p:cNvCxnSpPr>
            <a:cxnSpLocks/>
          </p:cNvCxnSpPr>
          <p:nvPr/>
        </p:nvCxnSpPr>
        <p:spPr>
          <a:xfrm>
            <a:off x="2002034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DB7B16-244F-B2C6-6A0F-8E82F60E8BEE}"/>
              </a:ext>
            </a:extLst>
          </p:cNvPr>
          <p:cNvCxnSpPr>
            <a:cxnSpLocks/>
          </p:cNvCxnSpPr>
          <p:nvPr/>
        </p:nvCxnSpPr>
        <p:spPr>
          <a:xfrm>
            <a:off x="4970620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1BFB89-54FA-2726-2C4E-7CE2A3C27AA1}"/>
              </a:ext>
            </a:extLst>
          </p:cNvPr>
          <p:cNvCxnSpPr>
            <a:cxnSpLocks/>
          </p:cNvCxnSpPr>
          <p:nvPr/>
        </p:nvCxnSpPr>
        <p:spPr>
          <a:xfrm>
            <a:off x="7939206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Lawn, Green, Grama, Grass, Nature, Colour, Sheets">
            <a:extLst>
              <a:ext uri="{FF2B5EF4-FFF2-40B4-BE49-F238E27FC236}">
                <a16:creationId xmlns:a16="http://schemas.microsoft.com/office/drawing/2014/main" id="{913FD49F-1184-2686-9F91-4676B8D7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91" y="1961491"/>
            <a:ext cx="1438497" cy="15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5928F68-4311-FE84-FFD4-7A2E2F260745}"/>
              </a:ext>
            </a:extLst>
          </p:cNvPr>
          <p:cNvGrpSpPr/>
          <p:nvPr/>
        </p:nvGrpSpPr>
        <p:grpSpPr>
          <a:xfrm>
            <a:off x="8008267" y="4545808"/>
            <a:ext cx="1823397" cy="1304313"/>
            <a:chOff x="2994178" y="4633554"/>
            <a:chExt cx="1823397" cy="13043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186E58-2EF2-7570-55C6-47C8F5984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994178" y="4633554"/>
              <a:ext cx="1244726" cy="130431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5F1A0D-693A-1B9D-9607-916885CAAA3D}"/>
                </a:ext>
              </a:extLst>
            </p:cNvPr>
            <p:cNvSpPr txBox="1"/>
            <p:nvPr/>
          </p:nvSpPr>
          <p:spPr>
            <a:xfrm>
              <a:off x="4110540" y="5082239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EdShed" pitchFamily="2" charset="0"/>
                </a:rPr>
                <a:t>z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CD7932-86A4-DF08-36CC-44A479CC411B}"/>
                </a:ext>
              </a:extLst>
            </p:cNvPr>
            <p:cNvSpPr txBox="1"/>
            <p:nvPr/>
          </p:nvSpPr>
          <p:spPr>
            <a:xfrm>
              <a:off x="4295522" y="4917041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EdShed" pitchFamily="2" charset="0"/>
                </a:rPr>
                <a:t>z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60340F-BA4D-96EF-AC7E-C288A8F8B6BB}"/>
                </a:ext>
              </a:extLst>
            </p:cNvPr>
            <p:cNvSpPr txBox="1"/>
            <p:nvPr/>
          </p:nvSpPr>
          <p:spPr>
            <a:xfrm>
              <a:off x="4509477" y="477746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EdShed" pitchFamily="2" charset="0"/>
                </a:rPr>
                <a:t>z</a:t>
              </a:r>
            </a:p>
          </p:txBody>
        </p:sp>
      </p:grp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9B6C3E22-007E-266A-38CB-BB56D9E6A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49" y="2091396"/>
            <a:ext cx="1535558" cy="1326293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516BABB-D416-128F-23F9-AEE84F107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1745" y="1863754"/>
            <a:ext cx="469361" cy="162610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8358962C-D28D-B344-B415-7B8843504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635" y="4503491"/>
            <a:ext cx="1244726" cy="1244726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2F9A8F7A-D3F3-42C3-726B-006D3C28F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1445" y="4551078"/>
            <a:ext cx="1265926" cy="119264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EB6AE0C0-6D3E-744D-4574-8641A504A7CB}"/>
              </a:ext>
            </a:extLst>
          </p:cNvPr>
          <p:cNvGrpSpPr/>
          <p:nvPr/>
        </p:nvGrpSpPr>
        <p:grpSpPr>
          <a:xfrm>
            <a:off x="695803" y="1905956"/>
            <a:ext cx="1705427" cy="1663871"/>
            <a:chOff x="869944" y="1948999"/>
            <a:chExt cx="1705427" cy="166387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9A4F699-CE59-35DE-0115-B8E4DA3A5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9676" b="14476"/>
            <a:stretch/>
          </p:blipFill>
          <p:spPr>
            <a:xfrm>
              <a:off x="869944" y="1948999"/>
              <a:ext cx="1705427" cy="1663871"/>
            </a:xfrm>
            <a:prstGeom prst="rect">
              <a:avLst/>
            </a:prstGeom>
          </p:spPr>
        </p:pic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A828C88-1D89-0D28-B832-3CA263C9CDA8}"/>
                </a:ext>
              </a:extLst>
            </p:cNvPr>
            <p:cNvCxnSpPr/>
            <p:nvPr/>
          </p:nvCxnSpPr>
          <p:spPr>
            <a:xfrm flipH="1">
              <a:off x="1091289" y="2879376"/>
              <a:ext cx="432000" cy="0"/>
            </a:xfrm>
            <a:prstGeom prst="straightConnector1">
              <a:avLst/>
            </a:prstGeom>
            <a:ln w="22225" cap="rnd">
              <a:solidFill>
                <a:srgbClr val="FF37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743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8</a:t>
            </a:fld>
            <a:endParaRPr lang="en-US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F409CC-545E-2C32-3724-FD7C3DB7E8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E440-1D8D-B138-E4EE-E14E59BCBA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Write the word that matches the picture.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DDEDDF-62EA-DCCF-AF0B-724FA689F979}"/>
              </a:ext>
            </a:extLst>
          </p:cNvPr>
          <p:cNvGrpSpPr/>
          <p:nvPr/>
        </p:nvGrpSpPr>
        <p:grpSpPr>
          <a:xfrm>
            <a:off x="462987" y="5817448"/>
            <a:ext cx="11240196" cy="557939"/>
            <a:chOff x="573437" y="5805873"/>
            <a:chExt cx="11019295" cy="55793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77EAC92-4AFE-0813-EF00-43B2788F3CB5}"/>
                </a:ext>
              </a:extLst>
            </p:cNvPr>
            <p:cNvCxnSpPr>
              <a:cxnSpLocks/>
            </p:cNvCxnSpPr>
            <p:nvPr/>
          </p:nvCxnSpPr>
          <p:spPr>
            <a:xfrm>
              <a:off x="573437" y="5805873"/>
              <a:ext cx="110192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CEC2024-7048-842C-EFA3-8565A2B54BB9}"/>
                </a:ext>
              </a:extLst>
            </p:cNvPr>
            <p:cNvCxnSpPr>
              <a:cxnSpLocks/>
            </p:cNvCxnSpPr>
            <p:nvPr/>
          </p:nvCxnSpPr>
          <p:spPr>
            <a:xfrm>
              <a:off x="573437" y="6363812"/>
              <a:ext cx="110192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2F66BF2-8E42-A4EF-213F-576EFE0DD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113" y="2008999"/>
            <a:ext cx="1547703" cy="16029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6D278A7-DEFF-2AA8-A83E-7C098AE29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0" y="2076845"/>
            <a:ext cx="1460798" cy="15133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20F485D-EFDA-0CDC-191A-93D3525DE4CD}"/>
              </a:ext>
            </a:extLst>
          </p:cNvPr>
          <p:cNvGrpSpPr/>
          <p:nvPr/>
        </p:nvGrpSpPr>
        <p:grpSpPr>
          <a:xfrm>
            <a:off x="4733745" y="2452400"/>
            <a:ext cx="2267347" cy="990009"/>
            <a:chOff x="4672858" y="2320579"/>
            <a:chExt cx="2267347" cy="99000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B8999BF-687E-276D-6EA1-86F78301FA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42000" y="2320579"/>
              <a:ext cx="1798205" cy="990009"/>
              <a:chOff x="4826426" y="2304749"/>
              <a:chExt cx="2353000" cy="129544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A423713-42F5-755B-32E4-EDE861FAA1B3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6426" y="2304749"/>
                <a:ext cx="1108800" cy="129544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51D587-5948-1BBF-4621-EDAF8F1C0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9041" y="2304749"/>
                <a:ext cx="1110385" cy="1295449"/>
              </a:xfrm>
              <a:prstGeom prst="rect">
                <a:avLst/>
              </a:prstGeom>
            </p:spPr>
          </p:pic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DFA4C06-A34D-F20A-45FD-52260CBFEF59}"/>
                </a:ext>
              </a:extLst>
            </p:cNvPr>
            <p:cNvCxnSpPr>
              <a:cxnSpLocks/>
            </p:cNvCxnSpPr>
            <p:nvPr/>
          </p:nvCxnSpPr>
          <p:spPr>
            <a:xfrm>
              <a:off x="4672858" y="2498666"/>
              <a:ext cx="432000" cy="0"/>
            </a:xfrm>
            <a:prstGeom prst="straightConnector1">
              <a:avLst/>
            </a:prstGeom>
            <a:ln w="28575" cap="rnd">
              <a:solidFill>
                <a:srgbClr val="FF37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EF645B1A-C794-AE6A-7B8F-20AF9A326093}"/>
              </a:ext>
            </a:extLst>
          </p:cNvPr>
          <p:cNvSpPr txBox="1">
            <a:spLocks/>
          </p:cNvSpPr>
          <p:nvPr/>
        </p:nvSpPr>
        <p:spPr>
          <a:xfrm>
            <a:off x="1749404" y="4814443"/>
            <a:ext cx="8693187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Choose one of this week’s words to write in a sentence.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03B7D5-2337-606F-E6C4-AC81720376AE}"/>
              </a:ext>
            </a:extLst>
          </p:cNvPr>
          <p:cNvGrpSpPr/>
          <p:nvPr/>
        </p:nvGrpSpPr>
        <p:grpSpPr>
          <a:xfrm>
            <a:off x="1315031" y="4262850"/>
            <a:ext cx="9561939" cy="0"/>
            <a:chOff x="1359926" y="4262850"/>
            <a:chExt cx="9561939" cy="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72C603A-89F2-4D78-5C13-80ACDC1509EF}"/>
                </a:ext>
              </a:extLst>
            </p:cNvPr>
            <p:cNvCxnSpPr>
              <a:cxnSpLocks/>
            </p:cNvCxnSpPr>
            <p:nvPr/>
          </p:nvCxnSpPr>
          <p:spPr>
            <a:xfrm>
              <a:off x="1359926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568F6F-5470-8D9D-4DC1-0517277F28F0}"/>
                </a:ext>
              </a:extLst>
            </p:cNvPr>
            <p:cNvCxnSpPr>
              <a:cxnSpLocks/>
            </p:cNvCxnSpPr>
            <p:nvPr/>
          </p:nvCxnSpPr>
          <p:spPr>
            <a:xfrm>
              <a:off x="5028522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A40D6F2-B058-54EE-44D0-B6A4F2013810}"/>
                </a:ext>
              </a:extLst>
            </p:cNvPr>
            <p:cNvCxnSpPr>
              <a:cxnSpLocks/>
            </p:cNvCxnSpPr>
            <p:nvPr/>
          </p:nvCxnSpPr>
          <p:spPr>
            <a:xfrm>
              <a:off x="8697117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1068435"/>
      </p:ext>
    </p:extLst>
  </p:cSld>
  <p:clrMapOvr>
    <a:masterClrMapping/>
  </p:clrMapOvr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8D45BF7E88C4CBF195B716E08D65A" ma:contentTypeVersion="11" ma:contentTypeDescription="Create a new document." ma:contentTypeScope="" ma:versionID="d8b5e6fe1824b5550605b390c46da599">
  <xsd:schema xmlns:xsd="http://www.w3.org/2001/XMLSchema" xmlns:xs="http://www.w3.org/2001/XMLSchema" xmlns:p="http://schemas.microsoft.com/office/2006/metadata/properties" xmlns:ns2="fa511a29-b952-40e4-9e4b-59b1579a09a0" xmlns:ns3="2713a64c-b708-418b-a5af-1b0d489f796a" targetNamespace="http://schemas.microsoft.com/office/2006/metadata/properties" ma:root="true" ma:fieldsID="74955da3aedaf23e2c303cd0ad3ac57e" ns2:_="" ns3:_="">
    <xsd:import namespace="fa511a29-b952-40e4-9e4b-59b1579a09a0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11a29-b952-40e4-9e4b-59b1579a0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511a29-b952-40e4-9e4b-59b1579a09a0">
      <Terms xmlns="http://schemas.microsoft.com/office/infopath/2007/PartnerControls"/>
    </lcf76f155ced4ddcb4097134ff3c332f>
    <TaxCatchAll xmlns="2713a64c-b708-418b-a5af-1b0d489f796a" xsi:nil="true"/>
  </documentManagement>
</p:properties>
</file>

<file path=customXml/itemProps1.xml><?xml version="1.0" encoding="utf-8"?>
<ds:datastoreItem xmlns:ds="http://schemas.openxmlformats.org/officeDocument/2006/customXml" ds:itemID="{E727EF0A-D0B1-4CBC-88C1-ABE1C484F1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5B062E-BE8E-438C-886F-907E601BCDA1}">
  <ds:schemaRefs>
    <ds:schemaRef ds:uri="2713a64c-b708-418b-a5af-1b0d489f796a"/>
    <ds:schemaRef ds:uri="fa511a29-b952-40e4-9e4b-59b1579a09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2D2BD8D-07D9-4716-8FC6-B0BADB0BA6CF}">
  <ds:schemaRefs>
    <ds:schemaRef ds:uri="2713a64c-b708-418b-a5af-1b0d489f796a"/>
    <ds:schemaRef ds:uri="fa511a29-b952-40e4-9e4b-59b1579a09a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1342</Words>
  <Application>Microsoft Macintosh PowerPoint</Application>
  <PresentationFormat>Widescreen</PresentationFormat>
  <Paragraphs>407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Sassoon Infant 2023</vt:lpstr>
      <vt:lpstr>EdShed</vt:lpstr>
      <vt:lpstr>Arial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Alexandra Oliver</cp:lastModifiedBy>
  <cp:revision>26</cp:revision>
  <dcterms:created xsi:type="dcterms:W3CDTF">2022-07-19T20:08:30Z</dcterms:created>
  <dcterms:modified xsi:type="dcterms:W3CDTF">2025-02-06T17:20:23Z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0x01010057E8D45BF7E88C4CBF195B716E08D65A</vt:lpwstr>
  </property>
  <property fmtid="{D5CDD505-2E9C-101B-9397-08002B2CF9AE}" pid="3" name="MediaServiceImageTags">
    <vt:lpwstr/>
  </property>
</Properties>
</file>