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320" r:id="rId2"/>
    <p:sldId id="321" r:id="rId3"/>
    <p:sldId id="376" r:id="rId4"/>
    <p:sldId id="378" r:id="rId5"/>
    <p:sldId id="469" r:id="rId6"/>
    <p:sldId id="509" r:id="rId7"/>
    <p:sldId id="474" r:id="rId8"/>
    <p:sldId id="475" r:id="rId9"/>
    <p:sldId id="476" r:id="rId10"/>
    <p:sldId id="477" r:id="rId11"/>
    <p:sldId id="478" r:id="rId12"/>
    <p:sldId id="479" r:id="rId13"/>
    <p:sldId id="480" r:id="rId14"/>
    <p:sldId id="481" r:id="rId15"/>
    <p:sldId id="482" r:id="rId16"/>
    <p:sldId id="483" r:id="rId17"/>
    <p:sldId id="484" r:id="rId18"/>
    <p:sldId id="485" r:id="rId19"/>
    <p:sldId id="486" r:id="rId20"/>
    <p:sldId id="487" r:id="rId21"/>
    <p:sldId id="488" r:id="rId22"/>
    <p:sldId id="489" r:id="rId23"/>
    <p:sldId id="490" r:id="rId24"/>
    <p:sldId id="491" r:id="rId25"/>
    <p:sldId id="492" r:id="rId26"/>
    <p:sldId id="493" r:id="rId27"/>
    <p:sldId id="470" r:id="rId28"/>
    <p:sldId id="471" r:id="rId29"/>
    <p:sldId id="472" r:id="rId30"/>
    <p:sldId id="473" r:id="rId31"/>
    <p:sldId id="494" r:id="rId32"/>
    <p:sldId id="497" r:id="rId33"/>
    <p:sldId id="496" r:id="rId34"/>
    <p:sldId id="495" r:id="rId35"/>
    <p:sldId id="498" r:id="rId36"/>
    <p:sldId id="500" r:id="rId37"/>
    <p:sldId id="501" r:id="rId38"/>
    <p:sldId id="502" r:id="rId39"/>
    <p:sldId id="499" r:id="rId40"/>
    <p:sldId id="503" r:id="rId41"/>
    <p:sldId id="504" r:id="rId42"/>
    <p:sldId id="505" r:id="rId43"/>
    <p:sldId id="506" r:id="rId44"/>
    <p:sldId id="507" r:id="rId45"/>
    <p:sldId id="370" r:id="rId46"/>
    <p:sldId id="508" r:id="rId47"/>
    <p:sldId id="377" r:id="rId48"/>
  </p:sldIdLst>
  <p:sldSz cx="12192000" cy="6858000"/>
  <p:notesSz cx="6858000" cy="9144000"/>
  <p:embeddedFontLst>
    <p:embeddedFont>
      <p:font typeface="Muli" panose="020B0604020202020204" charset="0"/>
      <p:regular r:id="rId51"/>
      <p:bold r:id="rId52"/>
      <p:italic r:id="rId53"/>
      <p:boldItalic r:id="rId54"/>
    </p:embeddedFont>
    <p:embeddedFont>
      <p:font typeface="Lato" panose="020F0502020204030203" pitchFamily="34" charset="0"/>
      <p:regular r:id="rId55"/>
      <p:bold r:id="rId56"/>
    </p:embeddedFont>
    <p:embeddedFont>
      <p:font typeface="OpenDyslexicAlta" panose="00000500000000000000" pitchFamily="2" charset="0"/>
      <p:regular r:id="rId57"/>
      <p:bold r:id="rId58"/>
      <p:italic r:id="rId59"/>
      <p:boldItalic r:id="rId60"/>
    </p:embeddedFont>
    <p:embeddedFont>
      <p:font typeface="Lato Light" panose="020F0302020204030203" pitchFamily="34" charset="0"/>
      <p:regular r:id="rId61"/>
    </p:embeddedFont>
    <p:embeddedFont>
      <p:font typeface="Calibri" panose="020F0502020204030204" pitchFamily="34" charset="0"/>
      <p:regular r:id="rId62"/>
      <p:bold r:id="rId63"/>
      <p:italic r:id="rId64"/>
      <p:boldItalic r:id="rId6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7957D5"/>
    <a:srgbClr val="3273DC"/>
    <a:srgbClr val="FFDD57"/>
    <a:srgbClr val="23D160"/>
    <a:srgbClr val="F337C7"/>
    <a:srgbClr val="209CEE"/>
    <a:srgbClr val="EB9E30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034" autoAdjust="0"/>
    <p:restoredTop sz="87926" autoAdjust="0"/>
  </p:normalViewPr>
  <p:slideViewPr>
    <p:cSldViewPr snapToGrid="0" snapToObjects="1">
      <p:cViewPr varScale="1">
        <p:scale>
          <a:sx n="60" d="100"/>
          <a:sy n="60" d="100"/>
        </p:scale>
        <p:origin x="-522" y="-96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3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1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64" Type="http://schemas.openxmlformats.org/officeDocument/2006/relationships/font" Target="fonts/font14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9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62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7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handoutMaster" Target="handoutMasters/handoutMaster1.xml"/><Relationship Id="rId55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721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226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8562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872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090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0038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1621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6483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1823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320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174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6804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2036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4015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3972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8674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9122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2441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1894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8642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255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156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15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7175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3880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5156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4896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8603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0007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2747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5880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4601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86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3347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2394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7736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1910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41283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471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387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265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448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821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259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xmlns="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10/01/2021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emf"/><Relationship Id="rId4" Type="http://schemas.openxmlformats.org/officeDocument/2006/relationships/image" Target="../media/image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emf"/><Relationship Id="rId4" Type="http://schemas.openxmlformats.org/officeDocument/2006/relationships/image" Target="../media/image9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emf"/><Relationship Id="rId4" Type="http://schemas.openxmlformats.org/officeDocument/2006/relationships/image" Target="../media/image9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emf"/><Relationship Id="rId4" Type="http://schemas.openxmlformats.org/officeDocument/2006/relationships/image" Target="../media/image9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tif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tif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Stage </a:t>
            </a:r>
            <a:r>
              <a:rPr lang="en-GB" dirty="0"/>
              <a:t>4 </a:t>
            </a:r>
            <a:br>
              <a:rPr lang="en-GB" dirty="0"/>
            </a:br>
            <a:r>
              <a:rPr lang="en-GB" dirty="0"/>
              <a:t>Summer Block 5: Properties of Shape</a:t>
            </a:r>
          </a:p>
          <a:p>
            <a:r>
              <a:rPr lang="en-GB" dirty="0"/>
              <a:t>Lesson 1: To be able to identify angles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5 – Properties of Shape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Summer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1200"/>
            <a:ext cx="1964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Quiz: </a:t>
            </a:r>
            <a:r>
              <a:rPr lang="en-GB" sz="2000" b="1" dirty="0" smtClean="0">
                <a:solidFill>
                  <a:schemeClr val="bg1"/>
                </a:solidFill>
              </a:rPr>
              <a:t>QQVOKNB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Is the angle shown below an acute, right or obtuse angle?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xmlns="" id="{0AE63EED-08CD-4549-B285-23D2543D4E66}"/>
              </a:ext>
            </a:extLst>
          </p:cNvPr>
          <p:cNvSpPr/>
          <p:nvPr/>
        </p:nvSpPr>
        <p:spPr>
          <a:xfrm>
            <a:off x="4384744" y="59806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right angle</a:t>
            </a:r>
          </a:p>
        </p:txBody>
      </p:sp>
      <p:sp>
        <p:nvSpPr>
          <p:cNvPr id="22" name="Pie 21">
            <a:extLst>
              <a:ext uri="{FF2B5EF4-FFF2-40B4-BE49-F238E27FC236}">
                <a16:creationId xmlns:a16="http://schemas.microsoft.com/office/drawing/2014/main" xmlns="" id="{AE35E6E0-43F1-EE40-A031-728F219A4526}"/>
              </a:ext>
            </a:extLst>
          </p:cNvPr>
          <p:cNvSpPr/>
          <p:nvPr/>
        </p:nvSpPr>
        <p:spPr>
          <a:xfrm>
            <a:off x="5016613" y="3081564"/>
            <a:ext cx="2085748" cy="2085748"/>
          </a:xfrm>
          <a:prstGeom prst="pie">
            <a:avLst/>
          </a:prstGeom>
          <a:solidFill>
            <a:srgbClr val="7957D5">
              <a:alpha val="50000"/>
            </a:srgb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6DA1BD0-DAC9-C24E-83C9-63C7687D2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932487" y="3143251"/>
            <a:ext cx="11303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341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Is the angle shown below an acute, right or obtuse angle?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xmlns="" id="{0AE63EED-08CD-4549-B285-23D2543D4E66}"/>
              </a:ext>
            </a:extLst>
          </p:cNvPr>
          <p:cNvSpPr/>
          <p:nvPr/>
        </p:nvSpPr>
        <p:spPr>
          <a:xfrm>
            <a:off x="4384744" y="59806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u="sng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2" name="Pie 21">
            <a:extLst>
              <a:ext uri="{FF2B5EF4-FFF2-40B4-BE49-F238E27FC236}">
                <a16:creationId xmlns:a16="http://schemas.microsoft.com/office/drawing/2014/main" xmlns="" id="{AE35E6E0-43F1-EE40-A031-728F219A4526}"/>
              </a:ext>
            </a:extLst>
          </p:cNvPr>
          <p:cNvSpPr/>
          <p:nvPr/>
        </p:nvSpPr>
        <p:spPr>
          <a:xfrm>
            <a:off x="5016613" y="3081564"/>
            <a:ext cx="2085748" cy="2085748"/>
          </a:xfrm>
          <a:prstGeom prst="pie">
            <a:avLst/>
          </a:prstGeom>
          <a:solidFill>
            <a:srgbClr val="7957D5">
              <a:alpha val="50000"/>
            </a:srgb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564C0D1-9424-5B4B-B012-59CAFAA90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58844">
            <a:off x="6165149" y="3534001"/>
            <a:ext cx="13081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718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Is the angle shown below an acute, right or obtuse angle?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xmlns="" id="{0AE63EED-08CD-4549-B285-23D2543D4E66}"/>
              </a:ext>
            </a:extLst>
          </p:cNvPr>
          <p:cNvSpPr/>
          <p:nvPr/>
        </p:nvSpPr>
        <p:spPr>
          <a:xfrm>
            <a:off x="4384744" y="59806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acute angle</a:t>
            </a:r>
          </a:p>
        </p:txBody>
      </p:sp>
      <p:sp>
        <p:nvSpPr>
          <p:cNvPr id="22" name="Pie 21">
            <a:extLst>
              <a:ext uri="{FF2B5EF4-FFF2-40B4-BE49-F238E27FC236}">
                <a16:creationId xmlns:a16="http://schemas.microsoft.com/office/drawing/2014/main" xmlns="" id="{AE35E6E0-43F1-EE40-A031-728F219A4526}"/>
              </a:ext>
            </a:extLst>
          </p:cNvPr>
          <p:cNvSpPr/>
          <p:nvPr/>
        </p:nvSpPr>
        <p:spPr>
          <a:xfrm>
            <a:off x="5016613" y="3081564"/>
            <a:ext cx="2085748" cy="2085748"/>
          </a:xfrm>
          <a:prstGeom prst="pie">
            <a:avLst/>
          </a:prstGeom>
          <a:solidFill>
            <a:srgbClr val="7957D5">
              <a:alpha val="50000"/>
            </a:srgb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564C0D1-9424-5B4B-B012-59CAFAA90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58844">
            <a:off x="6165149" y="3534001"/>
            <a:ext cx="13081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09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Is the angle shown below an acute, right or obtuse angle?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xmlns="" id="{0AE63EED-08CD-4549-B285-23D2543D4E66}"/>
              </a:ext>
            </a:extLst>
          </p:cNvPr>
          <p:cNvSpPr/>
          <p:nvPr/>
        </p:nvSpPr>
        <p:spPr>
          <a:xfrm>
            <a:off x="4384744" y="59806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u="sng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2" name="Pie 21">
            <a:extLst>
              <a:ext uri="{FF2B5EF4-FFF2-40B4-BE49-F238E27FC236}">
                <a16:creationId xmlns:a16="http://schemas.microsoft.com/office/drawing/2014/main" xmlns="" id="{AE35E6E0-43F1-EE40-A031-728F219A4526}"/>
              </a:ext>
            </a:extLst>
          </p:cNvPr>
          <p:cNvSpPr/>
          <p:nvPr/>
        </p:nvSpPr>
        <p:spPr>
          <a:xfrm rot="5400000">
            <a:off x="5016613" y="3081564"/>
            <a:ext cx="2085748" cy="2085748"/>
          </a:xfrm>
          <a:prstGeom prst="pie">
            <a:avLst/>
          </a:prstGeom>
          <a:solidFill>
            <a:srgbClr val="7957D5">
              <a:alpha val="50000"/>
            </a:srgb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564C0D1-9424-5B4B-B012-59CAFAA90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291817">
            <a:off x="6143066" y="3909174"/>
            <a:ext cx="1445068" cy="103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40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Is the angle shown below an acute, right or obtuse angle?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xmlns="" id="{0AE63EED-08CD-4549-B285-23D2543D4E66}"/>
              </a:ext>
            </a:extLst>
          </p:cNvPr>
          <p:cNvSpPr/>
          <p:nvPr/>
        </p:nvSpPr>
        <p:spPr>
          <a:xfrm>
            <a:off x="4384744" y="59806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acute angle</a:t>
            </a:r>
          </a:p>
        </p:txBody>
      </p:sp>
      <p:sp>
        <p:nvSpPr>
          <p:cNvPr id="22" name="Pie 21">
            <a:extLst>
              <a:ext uri="{FF2B5EF4-FFF2-40B4-BE49-F238E27FC236}">
                <a16:creationId xmlns:a16="http://schemas.microsoft.com/office/drawing/2014/main" xmlns="" id="{AE35E6E0-43F1-EE40-A031-728F219A4526}"/>
              </a:ext>
            </a:extLst>
          </p:cNvPr>
          <p:cNvSpPr/>
          <p:nvPr/>
        </p:nvSpPr>
        <p:spPr>
          <a:xfrm rot="5400000">
            <a:off x="5016613" y="3081564"/>
            <a:ext cx="2085748" cy="2085748"/>
          </a:xfrm>
          <a:prstGeom prst="pie">
            <a:avLst/>
          </a:prstGeom>
          <a:solidFill>
            <a:srgbClr val="7957D5">
              <a:alpha val="50000"/>
            </a:srgb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564C0D1-9424-5B4B-B012-59CAFAA90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291817">
            <a:off x="6143066" y="3909174"/>
            <a:ext cx="1445068" cy="103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98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Is the angle shown below an acute, right or obtuse angle?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xmlns="" id="{0AE63EED-08CD-4549-B285-23D2543D4E66}"/>
              </a:ext>
            </a:extLst>
          </p:cNvPr>
          <p:cNvSpPr/>
          <p:nvPr/>
        </p:nvSpPr>
        <p:spPr>
          <a:xfrm>
            <a:off x="4384744" y="59806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u="sng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2" name="Pie 21">
            <a:extLst>
              <a:ext uri="{FF2B5EF4-FFF2-40B4-BE49-F238E27FC236}">
                <a16:creationId xmlns:a16="http://schemas.microsoft.com/office/drawing/2014/main" xmlns="" id="{AE35E6E0-43F1-EE40-A031-728F219A4526}"/>
              </a:ext>
            </a:extLst>
          </p:cNvPr>
          <p:cNvSpPr/>
          <p:nvPr/>
        </p:nvSpPr>
        <p:spPr>
          <a:xfrm rot="5400000">
            <a:off x="5016613" y="3081564"/>
            <a:ext cx="2085748" cy="2085748"/>
          </a:xfrm>
          <a:prstGeom prst="pie">
            <a:avLst/>
          </a:prstGeom>
          <a:solidFill>
            <a:srgbClr val="7957D5">
              <a:alpha val="50000"/>
            </a:srgb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4400A40-680A-5248-ABE3-79812B333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42846">
            <a:off x="5761038" y="2882810"/>
            <a:ext cx="5969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35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Is the angle shown below an acute, right or obtuse angle?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xmlns="" id="{0AE63EED-08CD-4549-B285-23D2543D4E66}"/>
              </a:ext>
            </a:extLst>
          </p:cNvPr>
          <p:cNvSpPr/>
          <p:nvPr/>
        </p:nvSpPr>
        <p:spPr>
          <a:xfrm>
            <a:off x="4384744" y="59806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obtuse angle</a:t>
            </a:r>
          </a:p>
        </p:txBody>
      </p:sp>
      <p:sp>
        <p:nvSpPr>
          <p:cNvPr id="22" name="Pie 21">
            <a:extLst>
              <a:ext uri="{FF2B5EF4-FFF2-40B4-BE49-F238E27FC236}">
                <a16:creationId xmlns:a16="http://schemas.microsoft.com/office/drawing/2014/main" xmlns="" id="{AE35E6E0-43F1-EE40-A031-728F219A4526}"/>
              </a:ext>
            </a:extLst>
          </p:cNvPr>
          <p:cNvSpPr/>
          <p:nvPr/>
        </p:nvSpPr>
        <p:spPr>
          <a:xfrm rot="5400000">
            <a:off x="5016613" y="3081564"/>
            <a:ext cx="2085748" cy="2085748"/>
          </a:xfrm>
          <a:prstGeom prst="pie">
            <a:avLst/>
          </a:prstGeom>
          <a:solidFill>
            <a:srgbClr val="7957D5">
              <a:alpha val="50000"/>
            </a:srgb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4400A40-680A-5248-ABE3-79812B333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42846">
            <a:off x="5761038" y="2882810"/>
            <a:ext cx="5969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44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Is the angle shown below an acute, right or obtuse angle?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xmlns="" id="{0AE63EED-08CD-4549-B285-23D2543D4E66}"/>
              </a:ext>
            </a:extLst>
          </p:cNvPr>
          <p:cNvSpPr/>
          <p:nvPr/>
        </p:nvSpPr>
        <p:spPr>
          <a:xfrm>
            <a:off x="4384744" y="59806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u="sng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2" name="Pie 21">
            <a:extLst>
              <a:ext uri="{FF2B5EF4-FFF2-40B4-BE49-F238E27FC236}">
                <a16:creationId xmlns:a16="http://schemas.microsoft.com/office/drawing/2014/main" xmlns="" id="{AE35E6E0-43F1-EE40-A031-728F219A4526}"/>
              </a:ext>
            </a:extLst>
          </p:cNvPr>
          <p:cNvSpPr/>
          <p:nvPr/>
        </p:nvSpPr>
        <p:spPr>
          <a:xfrm rot="5400000">
            <a:off x="5016613" y="3081564"/>
            <a:ext cx="2085748" cy="2085748"/>
          </a:xfrm>
          <a:prstGeom prst="pie">
            <a:avLst/>
          </a:prstGeom>
          <a:solidFill>
            <a:srgbClr val="7957D5">
              <a:alpha val="50000"/>
            </a:srgb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14C1A95-C4D2-9D4B-BCFF-3FC5EBA16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487" y="4115011"/>
            <a:ext cx="11303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117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Is the angle shown below an acute, right or obtuse angle?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xmlns="" id="{0AE63EED-08CD-4549-B285-23D2543D4E66}"/>
              </a:ext>
            </a:extLst>
          </p:cNvPr>
          <p:cNvSpPr/>
          <p:nvPr/>
        </p:nvSpPr>
        <p:spPr>
          <a:xfrm>
            <a:off x="4384744" y="59806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right angle</a:t>
            </a:r>
          </a:p>
        </p:txBody>
      </p:sp>
      <p:sp>
        <p:nvSpPr>
          <p:cNvPr id="22" name="Pie 21">
            <a:extLst>
              <a:ext uri="{FF2B5EF4-FFF2-40B4-BE49-F238E27FC236}">
                <a16:creationId xmlns:a16="http://schemas.microsoft.com/office/drawing/2014/main" xmlns="" id="{AE35E6E0-43F1-EE40-A031-728F219A4526}"/>
              </a:ext>
            </a:extLst>
          </p:cNvPr>
          <p:cNvSpPr/>
          <p:nvPr/>
        </p:nvSpPr>
        <p:spPr>
          <a:xfrm rot="5400000">
            <a:off x="5016613" y="3081564"/>
            <a:ext cx="2085748" cy="2085748"/>
          </a:xfrm>
          <a:prstGeom prst="pie">
            <a:avLst/>
          </a:prstGeom>
          <a:solidFill>
            <a:srgbClr val="7957D5">
              <a:alpha val="50000"/>
            </a:srgb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14C1A95-C4D2-9D4B-BCFF-3FC5EBA16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487" y="4115011"/>
            <a:ext cx="11303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058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Is the angle shown below an acute, right or obtuse angle?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xmlns="" id="{0AE63EED-08CD-4549-B285-23D2543D4E66}"/>
              </a:ext>
            </a:extLst>
          </p:cNvPr>
          <p:cNvSpPr/>
          <p:nvPr/>
        </p:nvSpPr>
        <p:spPr>
          <a:xfrm>
            <a:off x="4384744" y="59806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u="sng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2" name="Pie 21">
            <a:extLst>
              <a:ext uri="{FF2B5EF4-FFF2-40B4-BE49-F238E27FC236}">
                <a16:creationId xmlns:a16="http://schemas.microsoft.com/office/drawing/2014/main" xmlns="" id="{AE35E6E0-43F1-EE40-A031-728F219A4526}"/>
              </a:ext>
            </a:extLst>
          </p:cNvPr>
          <p:cNvSpPr/>
          <p:nvPr/>
        </p:nvSpPr>
        <p:spPr>
          <a:xfrm rot="8049635">
            <a:off x="5016613" y="3081564"/>
            <a:ext cx="2085748" cy="2085748"/>
          </a:xfrm>
          <a:prstGeom prst="pie">
            <a:avLst/>
          </a:prstGeom>
          <a:solidFill>
            <a:srgbClr val="7957D5">
              <a:alpha val="50000"/>
            </a:srgb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D805D9E-0C60-3841-9E00-A3E2E572A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493320">
            <a:off x="5507087" y="2769688"/>
            <a:ext cx="5969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59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092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my knowledge of shapes and their properties to identify acute, right and obtuse angles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my knowledge of shapes and their properties to identify acute, right and obtuse angles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4 - Summer Block 5 - Properties of Shape - Lesson 1 - To be able to identify angles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Is the angle shown below an acute, right or obtuse angle?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xmlns="" id="{0AE63EED-08CD-4549-B285-23D2543D4E66}"/>
              </a:ext>
            </a:extLst>
          </p:cNvPr>
          <p:cNvSpPr/>
          <p:nvPr/>
        </p:nvSpPr>
        <p:spPr>
          <a:xfrm>
            <a:off x="4384744" y="59806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obtuse angle</a:t>
            </a:r>
          </a:p>
        </p:txBody>
      </p:sp>
      <p:sp>
        <p:nvSpPr>
          <p:cNvPr id="22" name="Pie 21">
            <a:extLst>
              <a:ext uri="{FF2B5EF4-FFF2-40B4-BE49-F238E27FC236}">
                <a16:creationId xmlns:a16="http://schemas.microsoft.com/office/drawing/2014/main" xmlns="" id="{AE35E6E0-43F1-EE40-A031-728F219A4526}"/>
              </a:ext>
            </a:extLst>
          </p:cNvPr>
          <p:cNvSpPr/>
          <p:nvPr/>
        </p:nvSpPr>
        <p:spPr>
          <a:xfrm rot="8049635">
            <a:off x="5016613" y="3081564"/>
            <a:ext cx="2085748" cy="2085748"/>
          </a:xfrm>
          <a:prstGeom prst="pie">
            <a:avLst/>
          </a:prstGeom>
          <a:solidFill>
            <a:srgbClr val="7957D5">
              <a:alpha val="50000"/>
            </a:srgb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D805D9E-0C60-3841-9E00-A3E2E572A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493320">
            <a:off x="5507087" y="2769688"/>
            <a:ext cx="5969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94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Is the angle shown below an acute, right or obtuse angle?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xmlns="" id="{0AE63EED-08CD-4549-B285-23D2543D4E66}"/>
              </a:ext>
            </a:extLst>
          </p:cNvPr>
          <p:cNvSpPr/>
          <p:nvPr/>
        </p:nvSpPr>
        <p:spPr>
          <a:xfrm>
            <a:off x="4384744" y="59806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u="sng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2" name="Pie 21">
            <a:extLst>
              <a:ext uri="{FF2B5EF4-FFF2-40B4-BE49-F238E27FC236}">
                <a16:creationId xmlns:a16="http://schemas.microsoft.com/office/drawing/2014/main" xmlns="" id="{AE35E6E0-43F1-EE40-A031-728F219A4526}"/>
              </a:ext>
            </a:extLst>
          </p:cNvPr>
          <p:cNvSpPr/>
          <p:nvPr/>
        </p:nvSpPr>
        <p:spPr>
          <a:xfrm rot="8049635">
            <a:off x="5016613" y="3081564"/>
            <a:ext cx="2085748" cy="2085748"/>
          </a:xfrm>
          <a:prstGeom prst="pie">
            <a:avLst/>
          </a:prstGeom>
          <a:solidFill>
            <a:srgbClr val="7957D5">
              <a:alpha val="50000"/>
            </a:srgb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E03BC60-C965-174D-9D84-76769E9BE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45493">
            <a:off x="5607002" y="4384790"/>
            <a:ext cx="11303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57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Is the angle shown below an acute, right or obtuse angle?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xmlns="" id="{0AE63EED-08CD-4549-B285-23D2543D4E66}"/>
              </a:ext>
            </a:extLst>
          </p:cNvPr>
          <p:cNvSpPr/>
          <p:nvPr/>
        </p:nvSpPr>
        <p:spPr>
          <a:xfrm>
            <a:off x="4384744" y="59806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right angle</a:t>
            </a:r>
          </a:p>
        </p:txBody>
      </p:sp>
      <p:sp>
        <p:nvSpPr>
          <p:cNvPr id="22" name="Pie 21">
            <a:extLst>
              <a:ext uri="{FF2B5EF4-FFF2-40B4-BE49-F238E27FC236}">
                <a16:creationId xmlns:a16="http://schemas.microsoft.com/office/drawing/2014/main" xmlns="" id="{AE35E6E0-43F1-EE40-A031-728F219A4526}"/>
              </a:ext>
            </a:extLst>
          </p:cNvPr>
          <p:cNvSpPr/>
          <p:nvPr/>
        </p:nvSpPr>
        <p:spPr>
          <a:xfrm rot="8049635">
            <a:off x="5016613" y="3081564"/>
            <a:ext cx="2085748" cy="2085748"/>
          </a:xfrm>
          <a:prstGeom prst="pie">
            <a:avLst/>
          </a:prstGeom>
          <a:solidFill>
            <a:srgbClr val="7957D5">
              <a:alpha val="50000"/>
            </a:srgb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E03BC60-C965-174D-9D84-76769E9BE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45493">
            <a:off x="5607002" y="4384790"/>
            <a:ext cx="11303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34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Is the angle shown below an acute, right or obtuse angle?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xmlns="" id="{0AE63EED-08CD-4549-B285-23D2543D4E66}"/>
              </a:ext>
            </a:extLst>
          </p:cNvPr>
          <p:cNvSpPr/>
          <p:nvPr/>
        </p:nvSpPr>
        <p:spPr>
          <a:xfrm>
            <a:off x="4384744" y="59806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u="sng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2" name="Pie 21">
            <a:extLst>
              <a:ext uri="{FF2B5EF4-FFF2-40B4-BE49-F238E27FC236}">
                <a16:creationId xmlns:a16="http://schemas.microsoft.com/office/drawing/2014/main" xmlns="" id="{AE35E6E0-43F1-EE40-A031-728F219A4526}"/>
              </a:ext>
            </a:extLst>
          </p:cNvPr>
          <p:cNvSpPr/>
          <p:nvPr/>
        </p:nvSpPr>
        <p:spPr>
          <a:xfrm rot="8049635">
            <a:off x="5016613" y="3081564"/>
            <a:ext cx="2085748" cy="2085748"/>
          </a:xfrm>
          <a:prstGeom prst="pie">
            <a:avLst/>
          </a:prstGeom>
          <a:solidFill>
            <a:srgbClr val="7957D5">
              <a:alpha val="50000"/>
            </a:srgb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31E8E5E-B2D3-4E49-894B-2B672D00A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762789">
            <a:off x="5429165" y="4117574"/>
            <a:ext cx="1778000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12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Is the angle shown below an acute, right or obtuse angle?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xmlns="" id="{0AE63EED-08CD-4549-B285-23D2543D4E66}"/>
              </a:ext>
            </a:extLst>
          </p:cNvPr>
          <p:cNvSpPr/>
          <p:nvPr/>
        </p:nvSpPr>
        <p:spPr>
          <a:xfrm>
            <a:off x="4384744" y="59806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acute angle</a:t>
            </a:r>
          </a:p>
        </p:txBody>
      </p:sp>
      <p:sp>
        <p:nvSpPr>
          <p:cNvPr id="22" name="Pie 21">
            <a:extLst>
              <a:ext uri="{FF2B5EF4-FFF2-40B4-BE49-F238E27FC236}">
                <a16:creationId xmlns:a16="http://schemas.microsoft.com/office/drawing/2014/main" xmlns="" id="{AE35E6E0-43F1-EE40-A031-728F219A4526}"/>
              </a:ext>
            </a:extLst>
          </p:cNvPr>
          <p:cNvSpPr/>
          <p:nvPr/>
        </p:nvSpPr>
        <p:spPr>
          <a:xfrm rot="8049635">
            <a:off x="5016613" y="3081564"/>
            <a:ext cx="2085748" cy="2085748"/>
          </a:xfrm>
          <a:prstGeom prst="pie">
            <a:avLst/>
          </a:prstGeom>
          <a:solidFill>
            <a:srgbClr val="7957D5">
              <a:alpha val="50000"/>
            </a:srgb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31E8E5E-B2D3-4E49-894B-2B672D00A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762789">
            <a:off x="5429165" y="4117574"/>
            <a:ext cx="1778000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760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Are the angles shown below acute, right or obtuse angles?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xmlns="" id="{0AE63EED-08CD-4549-B285-23D2543D4E66}"/>
              </a:ext>
            </a:extLst>
          </p:cNvPr>
          <p:cNvSpPr/>
          <p:nvPr/>
        </p:nvSpPr>
        <p:spPr>
          <a:xfrm>
            <a:off x="4384744" y="59806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latin typeface="OpenDyslexicAlta" pitchFamily="2" charset="77"/>
              </a:rPr>
              <a:t>right angle</a:t>
            </a:r>
          </a:p>
        </p:txBody>
      </p:sp>
      <p:sp>
        <p:nvSpPr>
          <p:cNvPr id="7" name="Pie 6">
            <a:extLst>
              <a:ext uri="{FF2B5EF4-FFF2-40B4-BE49-F238E27FC236}">
                <a16:creationId xmlns:a16="http://schemas.microsoft.com/office/drawing/2014/main" xmlns="" id="{F62ED265-3E43-8A4C-A213-B510C2167BA6}"/>
              </a:ext>
            </a:extLst>
          </p:cNvPr>
          <p:cNvSpPr/>
          <p:nvPr/>
        </p:nvSpPr>
        <p:spPr>
          <a:xfrm rot="5400000">
            <a:off x="5016613" y="3081564"/>
            <a:ext cx="2085748" cy="2085748"/>
          </a:xfrm>
          <a:prstGeom prst="pie">
            <a:avLst/>
          </a:prstGeom>
          <a:solidFill>
            <a:srgbClr val="7957D5">
              <a:alpha val="50000"/>
            </a:srgb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Pie 7">
            <a:extLst>
              <a:ext uri="{FF2B5EF4-FFF2-40B4-BE49-F238E27FC236}">
                <a16:creationId xmlns:a16="http://schemas.microsoft.com/office/drawing/2014/main" xmlns="" id="{C84449B1-8E81-AC4E-A438-84F445485256}"/>
              </a:ext>
            </a:extLst>
          </p:cNvPr>
          <p:cNvSpPr/>
          <p:nvPr/>
        </p:nvSpPr>
        <p:spPr>
          <a:xfrm>
            <a:off x="1063628" y="3087121"/>
            <a:ext cx="2085748" cy="2085748"/>
          </a:xfrm>
          <a:prstGeom prst="pie">
            <a:avLst/>
          </a:prstGeom>
          <a:solidFill>
            <a:srgbClr val="7957D5">
              <a:alpha val="50000"/>
            </a:srgb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Pie 8">
            <a:extLst>
              <a:ext uri="{FF2B5EF4-FFF2-40B4-BE49-F238E27FC236}">
                <a16:creationId xmlns:a16="http://schemas.microsoft.com/office/drawing/2014/main" xmlns="" id="{B9119422-5001-6B47-B444-3DBE1AB97593}"/>
              </a:ext>
            </a:extLst>
          </p:cNvPr>
          <p:cNvSpPr/>
          <p:nvPr/>
        </p:nvSpPr>
        <p:spPr>
          <a:xfrm rot="8049635">
            <a:off x="9474440" y="3081564"/>
            <a:ext cx="2085748" cy="2085748"/>
          </a:xfrm>
          <a:prstGeom prst="pie">
            <a:avLst/>
          </a:prstGeom>
          <a:solidFill>
            <a:srgbClr val="7957D5">
              <a:alpha val="50000"/>
            </a:srgb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1F44CA7E-4AD5-2B4B-A81D-95A943AC46C9}"/>
              </a:ext>
            </a:extLst>
          </p:cNvPr>
          <p:cNvSpPr/>
          <p:nvPr/>
        </p:nvSpPr>
        <p:spPr>
          <a:xfrm>
            <a:off x="431758" y="59806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latin typeface="OpenDyslexicAlta" pitchFamily="2" charset="77"/>
              </a:rPr>
              <a:t>acute angle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50534CAF-D21A-F141-8662-BD5A974587E3}"/>
              </a:ext>
            </a:extLst>
          </p:cNvPr>
          <p:cNvSpPr/>
          <p:nvPr/>
        </p:nvSpPr>
        <p:spPr>
          <a:xfrm>
            <a:off x="8505205" y="5980689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latin typeface="OpenDyslexicAlta" pitchFamily="2" charset="77"/>
              </a:rPr>
              <a:t>obtuse angle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63AD8BE-F0E5-3041-907B-65A354F6D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627158">
            <a:off x="1973200" y="3109779"/>
            <a:ext cx="1421282" cy="13502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59C806B-50B0-B548-8396-A6957B572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9487" y="4115011"/>
            <a:ext cx="1130300" cy="876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1DDC8B7-51BE-6C4B-9EB9-11B2D25A0A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493320">
            <a:off x="10039441" y="2812755"/>
            <a:ext cx="5969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825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CC35709E-D6A5-4E41-AA2D-E82B9A0D2BEA}"/>
              </a:ext>
            </a:extLst>
          </p:cNvPr>
          <p:cNvSpPr/>
          <p:nvPr/>
        </p:nvSpPr>
        <p:spPr>
          <a:xfrm>
            <a:off x="4384744" y="5979329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latin typeface="OpenDyslexicAlta" pitchFamily="2" charset="77"/>
              </a:rPr>
              <a:t>right angle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AF6543A8-A99E-2B48-BB62-388088B6EDBF}"/>
              </a:ext>
            </a:extLst>
          </p:cNvPr>
          <p:cNvSpPr/>
          <p:nvPr/>
        </p:nvSpPr>
        <p:spPr>
          <a:xfrm>
            <a:off x="431758" y="5979329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latin typeface="OpenDyslexicAlta" pitchFamily="2" charset="77"/>
              </a:rPr>
              <a:t>acute angle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2ED7CEAB-B170-FD4B-83AC-AD24E26A9E14}"/>
              </a:ext>
            </a:extLst>
          </p:cNvPr>
          <p:cNvSpPr/>
          <p:nvPr/>
        </p:nvSpPr>
        <p:spPr>
          <a:xfrm>
            <a:off x="8505205" y="5979328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latin typeface="OpenDyslexicAlta" pitchFamily="2" charset="77"/>
              </a:rPr>
              <a:t>obtuse angle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Are the angles shown below acute, right or obtuse angles?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xmlns="" id="{0AE63EED-08CD-4549-B285-23D2543D4E66}"/>
              </a:ext>
            </a:extLst>
          </p:cNvPr>
          <p:cNvSpPr/>
          <p:nvPr/>
        </p:nvSpPr>
        <p:spPr>
          <a:xfrm>
            <a:off x="4384744" y="59806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right angle</a:t>
            </a:r>
          </a:p>
        </p:txBody>
      </p:sp>
      <p:sp>
        <p:nvSpPr>
          <p:cNvPr id="7" name="Pie 6">
            <a:extLst>
              <a:ext uri="{FF2B5EF4-FFF2-40B4-BE49-F238E27FC236}">
                <a16:creationId xmlns:a16="http://schemas.microsoft.com/office/drawing/2014/main" xmlns="" id="{F62ED265-3E43-8A4C-A213-B510C2167BA6}"/>
              </a:ext>
            </a:extLst>
          </p:cNvPr>
          <p:cNvSpPr/>
          <p:nvPr/>
        </p:nvSpPr>
        <p:spPr>
          <a:xfrm rot="5400000">
            <a:off x="5016613" y="3081564"/>
            <a:ext cx="2085748" cy="2085748"/>
          </a:xfrm>
          <a:prstGeom prst="pie">
            <a:avLst/>
          </a:prstGeom>
          <a:solidFill>
            <a:srgbClr val="7957D5">
              <a:alpha val="50000"/>
            </a:srgb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Pie 7">
            <a:extLst>
              <a:ext uri="{FF2B5EF4-FFF2-40B4-BE49-F238E27FC236}">
                <a16:creationId xmlns:a16="http://schemas.microsoft.com/office/drawing/2014/main" xmlns="" id="{C84449B1-8E81-AC4E-A438-84F445485256}"/>
              </a:ext>
            </a:extLst>
          </p:cNvPr>
          <p:cNvSpPr/>
          <p:nvPr/>
        </p:nvSpPr>
        <p:spPr>
          <a:xfrm>
            <a:off x="1063628" y="3087121"/>
            <a:ext cx="2085748" cy="2085748"/>
          </a:xfrm>
          <a:prstGeom prst="pie">
            <a:avLst/>
          </a:prstGeom>
          <a:solidFill>
            <a:srgbClr val="7957D5">
              <a:alpha val="50000"/>
            </a:srgb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Pie 8">
            <a:extLst>
              <a:ext uri="{FF2B5EF4-FFF2-40B4-BE49-F238E27FC236}">
                <a16:creationId xmlns:a16="http://schemas.microsoft.com/office/drawing/2014/main" xmlns="" id="{B9119422-5001-6B47-B444-3DBE1AB97593}"/>
              </a:ext>
            </a:extLst>
          </p:cNvPr>
          <p:cNvSpPr/>
          <p:nvPr/>
        </p:nvSpPr>
        <p:spPr>
          <a:xfrm rot="8049635">
            <a:off x="9474440" y="3081564"/>
            <a:ext cx="2085748" cy="2085748"/>
          </a:xfrm>
          <a:prstGeom prst="pie">
            <a:avLst/>
          </a:prstGeom>
          <a:solidFill>
            <a:srgbClr val="7957D5">
              <a:alpha val="50000"/>
            </a:srgb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1F44CA7E-4AD5-2B4B-A81D-95A943AC46C9}"/>
              </a:ext>
            </a:extLst>
          </p:cNvPr>
          <p:cNvSpPr/>
          <p:nvPr/>
        </p:nvSpPr>
        <p:spPr>
          <a:xfrm>
            <a:off x="431758" y="59806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acute angle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50534CAF-D21A-F141-8662-BD5A974587E3}"/>
              </a:ext>
            </a:extLst>
          </p:cNvPr>
          <p:cNvSpPr/>
          <p:nvPr/>
        </p:nvSpPr>
        <p:spPr>
          <a:xfrm>
            <a:off x="8505205" y="5980689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obtuse angle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63AD8BE-F0E5-3041-907B-65A354F6D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627158">
            <a:off x="1973200" y="3109779"/>
            <a:ext cx="1421282" cy="13502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59C806B-50B0-B548-8396-A6957B572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9487" y="4115011"/>
            <a:ext cx="1130300" cy="876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1DDC8B7-51BE-6C4B-9EB9-11B2D25A0A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493320">
            <a:off x="10039441" y="2812755"/>
            <a:ext cx="5969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3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label to its example angle.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E05E677A-C96C-0F46-89B2-2A463D2163E2}"/>
              </a:ext>
            </a:extLst>
          </p:cNvPr>
          <p:cNvSpPr/>
          <p:nvPr/>
        </p:nvSpPr>
        <p:spPr>
          <a:xfrm>
            <a:off x="838198" y="2916815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acute angle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0C2078CB-D1B8-D64D-B7B2-0F4522D1EEFF}"/>
              </a:ext>
            </a:extLst>
          </p:cNvPr>
          <p:cNvSpPr/>
          <p:nvPr/>
        </p:nvSpPr>
        <p:spPr>
          <a:xfrm>
            <a:off x="838197" y="4314387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right angle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xmlns="" id="{0AE63EED-08CD-4549-B285-23D2543D4E66}"/>
              </a:ext>
            </a:extLst>
          </p:cNvPr>
          <p:cNvSpPr/>
          <p:nvPr/>
        </p:nvSpPr>
        <p:spPr>
          <a:xfrm>
            <a:off x="838197" y="57115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obtuse angle</a:t>
            </a:r>
          </a:p>
        </p:txBody>
      </p:sp>
      <p:sp>
        <p:nvSpPr>
          <p:cNvPr id="13" name="Pie 12">
            <a:extLst>
              <a:ext uri="{FF2B5EF4-FFF2-40B4-BE49-F238E27FC236}">
                <a16:creationId xmlns:a16="http://schemas.microsoft.com/office/drawing/2014/main" xmlns="" id="{7A92D7BE-9353-FE4C-B3AF-3055BED81224}"/>
              </a:ext>
            </a:extLst>
          </p:cNvPr>
          <p:cNvSpPr/>
          <p:nvPr/>
        </p:nvSpPr>
        <p:spPr>
          <a:xfrm>
            <a:off x="8768767" y="5826191"/>
            <a:ext cx="1104735" cy="1031809"/>
          </a:xfrm>
          <a:prstGeom prst="pie">
            <a:avLst>
              <a:gd name="adj1" fmla="val 18233777"/>
              <a:gd name="adj2" fmla="val 20066084"/>
            </a:avLst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023B1CC1-559B-8F4F-9C80-5DAB5DDD073A}"/>
              </a:ext>
            </a:extLst>
          </p:cNvPr>
          <p:cNvCxnSpPr>
            <a:cxnSpLocks/>
          </p:cNvCxnSpPr>
          <p:nvPr/>
        </p:nvCxnSpPr>
        <p:spPr>
          <a:xfrm flipV="1">
            <a:off x="9299872" y="5718678"/>
            <a:ext cx="1267351" cy="6493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F5712BC4-612D-8542-A288-D9B03361BC3E}"/>
              </a:ext>
            </a:extLst>
          </p:cNvPr>
          <p:cNvCxnSpPr>
            <a:cxnSpLocks/>
          </p:cNvCxnSpPr>
          <p:nvPr/>
        </p:nvCxnSpPr>
        <p:spPr>
          <a:xfrm flipH="1">
            <a:off x="9299873" y="5466887"/>
            <a:ext cx="631246" cy="9011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e 15">
            <a:extLst>
              <a:ext uri="{FF2B5EF4-FFF2-40B4-BE49-F238E27FC236}">
                <a16:creationId xmlns:a16="http://schemas.microsoft.com/office/drawing/2014/main" xmlns="" id="{022AAC05-8580-1443-876E-E6282CD2F411}"/>
              </a:ext>
            </a:extLst>
          </p:cNvPr>
          <p:cNvSpPr/>
          <p:nvPr/>
        </p:nvSpPr>
        <p:spPr>
          <a:xfrm>
            <a:off x="9388476" y="3791473"/>
            <a:ext cx="1104735" cy="1031809"/>
          </a:xfrm>
          <a:prstGeom prst="pie">
            <a:avLst>
              <a:gd name="adj1" fmla="val 8855179"/>
              <a:gd name="adj2" fmla="val 18132635"/>
            </a:avLst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97D8AD96-52BC-254A-987E-C5E48212D2ED}"/>
              </a:ext>
            </a:extLst>
          </p:cNvPr>
          <p:cNvCxnSpPr>
            <a:cxnSpLocks/>
          </p:cNvCxnSpPr>
          <p:nvPr/>
        </p:nvCxnSpPr>
        <p:spPr>
          <a:xfrm flipH="1">
            <a:off x="8983111" y="4316169"/>
            <a:ext cx="948008" cy="5889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52508DB4-BC32-2547-A9A0-A322822F9F93}"/>
              </a:ext>
            </a:extLst>
          </p:cNvPr>
          <p:cNvCxnSpPr>
            <a:cxnSpLocks/>
          </p:cNvCxnSpPr>
          <p:nvPr/>
        </p:nvCxnSpPr>
        <p:spPr>
          <a:xfrm flipH="1">
            <a:off x="9931119" y="3176209"/>
            <a:ext cx="729336" cy="11399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00D061B-2224-1D4B-891D-B5DE706748AA}"/>
              </a:ext>
            </a:extLst>
          </p:cNvPr>
          <p:cNvSpPr/>
          <p:nvPr/>
        </p:nvSpPr>
        <p:spPr>
          <a:xfrm>
            <a:off x="9388475" y="2319773"/>
            <a:ext cx="184493" cy="184493"/>
          </a:xfrm>
          <a:prstGeom prst="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04649F19-14F6-5742-A071-56D8E5611BA3}"/>
              </a:ext>
            </a:extLst>
          </p:cNvPr>
          <p:cNvCxnSpPr>
            <a:cxnSpLocks/>
          </p:cNvCxnSpPr>
          <p:nvPr/>
        </p:nvCxnSpPr>
        <p:spPr>
          <a:xfrm>
            <a:off x="9388476" y="2504266"/>
            <a:ext cx="10810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181E6A0A-071D-5C4D-8736-FAF83730C358}"/>
              </a:ext>
            </a:extLst>
          </p:cNvPr>
          <p:cNvCxnSpPr>
            <a:cxnSpLocks/>
          </p:cNvCxnSpPr>
          <p:nvPr/>
        </p:nvCxnSpPr>
        <p:spPr>
          <a:xfrm>
            <a:off x="9388476" y="1667809"/>
            <a:ext cx="0" cy="836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624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label to its example angle.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E05E677A-C96C-0F46-89B2-2A463D2163E2}"/>
              </a:ext>
            </a:extLst>
          </p:cNvPr>
          <p:cNvSpPr/>
          <p:nvPr/>
        </p:nvSpPr>
        <p:spPr>
          <a:xfrm>
            <a:off x="838198" y="2916815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acute angle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0C2078CB-D1B8-D64D-B7B2-0F4522D1EEFF}"/>
              </a:ext>
            </a:extLst>
          </p:cNvPr>
          <p:cNvSpPr/>
          <p:nvPr/>
        </p:nvSpPr>
        <p:spPr>
          <a:xfrm>
            <a:off x="838197" y="4314387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right angle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xmlns="" id="{0AE63EED-08CD-4549-B285-23D2543D4E66}"/>
              </a:ext>
            </a:extLst>
          </p:cNvPr>
          <p:cNvSpPr/>
          <p:nvPr/>
        </p:nvSpPr>
        <p:spPr>
          <a:xfrm>
            <a:off x="838197" y="57115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obtuse angle</a:t>
            </a:r>
          </a:p>
        </p:txBody>
      </p:sp>
      <p:sp>
        <p:nvSpPr>
          <p:cNvPr id="13" name="Pie 12">
            <a:extLst>
              <a:ext uri="{FF2B5EF4-FFF2-40B4-BE49-F238E27FC236}">
                <a16:creationId xmlns:a16="http://schemas.microsoft.com/office/drawing/2014/main" xmlns="" id="{7A92D7BE-9353-FE4C-B3AF-3055BED81224}"/>
              </a:ext>
            </a:extLst>
          </p:cNvPr>
          <p:cNvSpPr/>
          <p:nvPr/>
        </p:nvSpPr>
        <p:spPr>
          <a:xfrm>
            <a:off x="8768767" y="5826191"/>
            <a:ext cx="1104735" cy="1031809"/>
          </a:xfrm>
          <a:prstGeom prst="pie">
            <a:avLst>
              <a:gd name="adj1" fmla="val 18233777"/>
              <a:gd name="adj2" fmla="val 20066084"/>
            </a:avLst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023B1CC1-559B-8F4F-9C80-5DAB5DDD073A}"/>
              </a:ext>
            </a:extLst>
          </p:cNvPr>
          <p:cNvCxnSpPr>
            <a:cxnSpLocks/>
          </p:cNvCxnSpPr>
          <p:nvPr/>
        </p:nvCxnSpPr>
        <p:spPr>
          <a:xfrm flipV="1">
            <a:off x="9299872" y="5718678"/>
            <a:ext cx="1267351" cy="6493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F5712BC4-612D-8542-A288-D9B03361BC3E}"/>
              </a:ext>
            </a:extLst>
          </p:cNvPr>
          <p:cNvCxnSpPr>
            <a:cxnSpLocks/>
          </p:cNvCxnSpPr>
          <p:nvPr/>
        </p:nvCxnSpPr>
        <p:spPr>
          <a:xfrm flipH="1">
            <a:off x="9299873" y="5466887"/>
            <a:ext cx="631246" cy="9011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e 15">
            <a:extLst>
              <a:ext uri="{FF2B5EF4-FFF2-40B4-BE49-F238E27FC236}">
                <a16:creationId xmlns:a16="http://schemas.microsoft.com/office/drawing/2014/main" xmlns="" id="{022AAC05-8580-1443-876E-E6282CD2F411}"/>
              </a:ext>
            </a:extLst>
          </p:cNvPr>
          <p:cNvSpPr/>
          <p:nvPr/>
        </p:nvSpPr>
        <p:spPr>
          <a:xfrm>
            <a:off x="9388476" y="3791473"/>
            <a:ext cx="1104735" cy="1031809"/>
          </a:xfrm>
          <a:prstGeom prst="pie">
            <a:avLst>
              <a:gd name="adj1" fmla="val 8855179"/>
              <a:gd name="adj2" fmla="val 18132635"/>
            </a:avLst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97D8AD96-52BC-254A-987E-C5E48212D2ED}"/>
              </a:ext>
            </a:extLst>
          </p:cNvPr>
          <p:cNvCxnSpPr>
            <a:cxnSpLocks/>
          </p:cNvCxnSpPr>
          <p:nvPr/>
        </p:nvCxnSpPr>
        <p:spPr>
          <a:xfrm flipH="1">
            <a:off x="8983111" y="4316169"/>
            <a:ext cx="948008" cy="5889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52508DB4-BC32-2547-A9A0-A322822F9F93}"/>
              </a:ext>
            </a:extLst>
          </p:cNvPr>
          <p:cNvCxnSpPr>
            <a:cxnSpLocks/>
          </p:cNvCxnSpPr>
          <p:nvPr/>
        </p:nvCxnSpPr>
        <p:spPr>
          <a:xfrm flipH="1">
            <a:off x="9931119" y="3176209"/>
            <a:ext cx="729336" cy="11399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00D061B-2224-1D4B-891D-B5DE706748AA}"/>
              </a:ext>
            </a:extLst>
          </p:cNvPr>
          <p:cNvSpPr/>
          <p:nvPr/>
        </p:nvSpPr>
        <p:spPr>
          <a:xfrm>
            <a:off x="9388475" y="2319773"/>
            <a:ext cx="184493" cy="184493"/>
          </a:xfrm>
          <a:prstGeom prst="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04649F19-14F6-5742-A071-56D8E5611BA3}"/>
              </a:ext>
            </a:extLst>
          </p:cNvPr>
          <p:cNvCxnSpPr>
            <a:cxnSpLocks/>
          </p:cNvCxnSpPr>
          <p:nvPr/>
        </p:nvCxnSpPr>
        <p:spPr>
          <a:xfrm>
            <a:off x="9388476" y="2504266"/>
            <a:ext cx="10810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181E6A0A-071D-5C4D-8736-FAF83730C358}"/>
              </a:ext>
            </a:extLst>
          </p:cNvPr>
          <p:cNvCxnSpPr>
            <a:cxnSpLocks/>
          </p:cNvCxnSpPr>
          <p:nvPr/>
        </p:nvCxnSpPr>
        <p:spPr>
          <a:xfrm>
            <a:off x="9388476" y="1667809"/>
            <a:ext cx="0" cy="836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14F087AE-3392-0B47-B775-253C05B3B5C7}"/>
              </a:ext>
            </a:extLst>
          </p:cNvPr>
          <p:cNvCxnSpPr>
            <a:cxnSpLocks/>
          </p:cNvCxnSpPr>
          <p:nvPr/>
        </p:nvCxnSpPr>
        <p:spPr>
          <a:xfrm>
            <a:off x="4187684" y="3176209"/>
            <a:ext cx="4795427" cy="2865817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5A6CE204-8CB9-9940-938F-69D756365914}"/>
              </a:ext>
            </a:extLst>
          </p:cNvPr>
          <p:cNvCxnSpPr>
            <a:cxnSpLocks/>
            <a:stCxn id="34" idx="3"/>
          </p:cNvCxnSpPr>
          <p:nvPr/>
        </p:nvCxnSpPr>
        <p:spPr>
          <a:xfrm flipV="1">
            <a:off x="4187684" y="2504266"/>
            <a:ext cx="4795427" cy="2066214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FB242845-07DB-E342-A965-54A785D47AE0}"/>
              </a:ext>
            </a:extLst>
          </p:cNvPr>
          <p:cNvCxnSpPr>
            <a:cxnSpLocks/>
            <a:stCxn id="35" idx="3"/>
          </p:cNvCxnSpPr>
          <p:nvPr/>
        </p:nvCxnSpPr>
        <p:spPr>
          <a:xfrm flipV="1">
            <a:off x="4187684" y="4307377"/>
            <a:ext cx="4737810" cy="1660306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29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label to its example angle.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E05E677A-C96C-0F46-89B2-2A463D2163E2}"/>
              </a:ext>
            </a:extLst>
          </p:cNvPr>
          <p:cNvSpPr/>
          <p:nvPr/>
        </p:nvSpPr>
        <p:spPr>
          <a:xfrm>
            <a:off x="838198" y="2916815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acute angle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0C2078CB-D1B8-D64D-B7B2-0F4522D1EEFF}"/>
              </a:ext>
            </a:extLst>
          </p:cNvPr>
          <p:cNvSpPr/>
          <p:nvPr/>
        </p:nvSpPr>
        <p:spPr>
          <a:xfrm>
            <a:off x="838197" y="4314387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right angle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xmlns="" id="{0AE63EED-08CD-4549-B285-23D2543D4E66}"/>
              </a:ext>
            </a:extLst>
          </p:cNvPr>
          <p:cNvSpPr/>
          <p:nvPr/>
        </p:nvSpPr>
        <p:spPr>
          <a:xfrm>
            <a:off x="838197" y="57115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obtuse angle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628E6E6-8641-1646-AC04-444DE6B2D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193217">
            <a:off x="8964963" y="4053542"/>
            <a:ext cx="1308100" cy="939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276C6F9-FEEE-D442-AC4F-56231168B1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621807">
            <a:off x="9023864" y="1829482"/>
            <a:ext cx="1727200" cy="177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29556EB-BCB9-5447-8E43-F4A82C6085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1495" y="5616575"/>
            <a:ext cx="11303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37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two sentence fragments to complete defining sentences for acute, right and obtuse angles.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E05E677A-C96C-0F46-89B2-2A463D2163E2}"/>
              </a:ext>
            </a:extLst>
          </p:cNvPr>
          <p:cNvSpPr/>
          <p:nvPr/>
        </p:nvSpPr>
        <p:spPr>
          <a:xfrm>
            <a:off x="838200" y="318423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An acute angle is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0C2078CB-D1B8-D64D-B7B2-0F4522D1EEFF}"/>
              </a:ext>
            </a:extLst>
          </p:cNvPr>
          <p:cNvSpPr/>
          <p:nvPr/>
        </p:nvSpPr>
        <p:spPr>
          <a:xfrm>
            <a:off x="838199" y="400973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right angle is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xmlns="" id="{0AE63EED-08CD-4549-B285-23D2543D4E66}"/>
              </a:ext>
            </a:extLst>
          </p:cNvPr>
          <p:cNvSpPr/>
          <p:nvPr/>
        </p:nvSpPr>
        <p:spPr>
          <a:xfrm>
            <a:off x="838199" y="483523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An obtuse angle is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xmlns="" id="{CFA074FC-97CE-814F-8462-2D4DD999E39F}"/>
              </a:ext>
            </a:extLst>
          </p:cNvPr>
          <p:cNvSpPr/>
          <p:nvPr/>
        </p:nvSpPr>
        <p:spPr>
          <a:xfrm>
            <a:off x="6096001" y="3196884"/>
            <a:ext cx="5758692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more than 90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but less than 180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xmlns="" id="{0576910C-7F0E-AB46-9292-B20BA5B48706}"/>
              </a:ext>
            </a:extLst>
          </p:cNvPr>
          <p:cNvSpPr/>
          <p:nvPr/>
        </p:nvSpPr>
        <p:spPr>
          <a:xfrm>
            <a:off x="6096000" y="4022384"/>
            <a:ext cx="5758692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less than 90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 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xmlns="" id="{9CB2C68F-F810-EC43-A452-363180FFFF57}"/>
              </a:ext>
            </a:extLst>
          </p:cNvPr>
          <p:cNvSpPr/>
          <p:nvPr/>
        </p:nvSpPr>
        <p:spPr>
          <a:xfrm>
            <a:off x="6096000" y="4847884"/>
            <a:ext cx="5758692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exactly 90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11051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label to its example angle.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E05E677A-C96C-0F46-89B2-2A463D2163E2}"/>
              </a:ext>
            </a:extLst>
          </p:cNvPr>
          <p:cNvSpPr/>
          <p:nvPr/>
        </p:nvSpPr>
        <p:spPr>
          <a:xfrm>
            <a:off x="838198" y="2916815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acute angle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0C2078CB-D1B8-D64D-B7B2-0F4522D1EEFF}"/>
              </a:ext>
            </a:extLst>
          </p:cNvPr>
          <p:cNvSpPr/>
          <p:nvPr/>
        </p:nvSpPr>
        <p:spPr>
          <a:xfrm>
            <a:off x="838197" y="4314387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right angle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xmlns="" id="{0AE63EED-08CD-4549-B285-23D2543D4E66}"/>
              </a:ext>
            </a:extLst>
          </p:cNvPr>
          <p:cNvSpPr/>
          <p:nvPr/>
        </p:nvSpPr>
        <p:spPr>
          <a:xfrm>
            <a:off x="838197" y="57115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obtuse angle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628E6E6-8641-1646-AC04-444DE6B2D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193217">
            <a:off x="8964963" y="4053542"/>
            <a:ext cx="1308100" cy="939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276C6F9-FEEE-D442-AC4F-56231168B1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621807">
            <a:off x="9023864" y="1829482"/>
            <a:ext cx="1727200" cy="177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29556EB-BCB9-5447-8E43-F4A82C6085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1495" y="5616575"/>
            <a:ext cx="1130300" cy="8763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3A31A00-0E36-8242-AE45-5E320C56EE22}"/>
              </a:ext>
            </a:extLst>
          </p:cNvPr>
          <p:cNvCxnSpPr>
            <a:cxnSpLocks/>
          </p:cNvCxnSpPr>
          <p:nvPr/>
        </p:nvCxnSpPr>
        <p:spPr>
          <a:xfrm>
            <a:off x="4187684" y="3176209"/>
            <a:ext cx="4506373" cy="1279677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90CDAA41-6AC0-FA40-8821-96C97E0B8EDB}"/>
              </a:ext>
            </a:extLst>
          </p:cNvPr>
          <p:cNvCxnSpPr>
            <a:cxnSpLocks/>
          </p:cNvCxnSpPr>
          <p:nvPr/>
        </p:nvCxnSpPr>
        <p:spPr>
          <a:xfrm>
            <a:off x="4187684" y="4570480"/>
            <a:ext cx="4678759" cy="1365863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CFB7609-83F5-9247-9AA0-308402A91A8C}"/>
              </a:ext>
            </a:extLst>
          </p:cNvPr>
          <p:cNvCxnSpPr>
            <a:cxnSpLocks/>
            <a:endCxn id="5" idx="0"/>
          </p:cNvCxnSpPr>
          <p:nvPr/>
        </p:nvCxnSpPr>
        <p:spPr>
          <a:xfrm flipV="1">
            <a:off x="4187684" y="2867299"/>
            <a:ext cx="4823324" cy="3100384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83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all the acute angles.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9" name="Pie 18">
            <a:extLst>
              <a:ext uri="{FF2B5EF4-FFF2-40B4-BE49-F238E27FC236}">
                <a16:creationId xmlns:a16="http://schemas.microsoft.com/office/drawing/2014/main" xmlns="" id="{9D53A74D-095F-5A4C-8EC2-13ED9B3D03F3}"/>
              </a:ext>
            </a:extLst>
          </p:cNvPr>
          <p:cNvSpPr/>
          <p:nvPr/>
        </p:nvSpPr>
        <p:spPr>
          <a:xfrm>
            <a:off x="8444522" y="4339934"/>
            <a:ext cx="1104735" cy="1031809"/>
          </a:xfrm>
          <a:prstGeom prst="pie">
            <a:avLst>
              <a:gd name="adj1" fmla="val 10510922"/>
              <a:gd name="adj2" fmla="val 11861326"/>
            </a:avLst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C482D726-DCFD-554D-9F1A-D5CEB741720B}"/>
              </a:ext>
            </a:extLst>
          </p:cNvPr>
          <p:cNvCxnSpPr>
            <a:cxnSpLocks/>
          </p:cNvCxnSpPr>
          <p:nvPr/>
        </p:nvCxnSpPr>
        <p:spPr>
          <a:xfrm flipH="1">
            <a:off x="7269941" y="4855838"/>
            <a:ext cx="1782514" cy="1057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C15EFCEB-0683-0643-A4AD-9D9C1B62DADF}"/>
              </a:ext>
            </a:extLst>
          </p:cNvPr>
          <p:cNvCxnSpPr>
            <a:cxnSpLocks/>
          </p:cNvCxnSpPr>
          <p:nvPr/>
        </p:nvCxnSpPr>
        <p:spPr>
          <a:xfrm>
            <a:off x="7269941" y="4339934"/>
            <a:ext cx="1782514" cy="5159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2C3AC291-27E5-6E4F-B3BA-C53E58FDE558}"/>
              </a:ext>
            </a:extLst>
          </p:cNvPr>
          <p:cNvSpPr/>
          <p:nvPr/>
        </p:nvSpPr>
        <p:spPr>
          <a:xfrm>
            <a:off x="5428458" y="4065809"/>
            <a:ext cx="1335084" cy="64577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4" name="Pie 23">
            <a:extLst>
              <a:ext uri="{FF2B5EF4-FFF2-40B4-BE49-F238E27FC236}">
                <a16:creationId xmlns:a16="http://schemas.microsoft.com/office/drawing/2014/main" xmlns="" id="{86517AF6-B432-8647-B99F-33B16A367A11}"/>
              </a:ext>
            </a:extLst>
          </p:cNvPr>
          <p:cNvSpPr/>
          <p:nvPr/>
        </p:nvSpPr>
        <p:spPr>
          <a:xfrm>
            <a:off x="5194626" y="3474933"/>
            <a:ext cx="1104735" cy="1031809"/>
          </a:xfrm>
          <a:prstGeom prst="pie">
            <a:avLst>
              <a:gd name="adj1" fmla="val 8855179"/>
              <a:gd name="adj2" fmla="val 17265504"/>
            </a:avLst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36E8B4DB-23D0-3B41-8747-C612494540B6}"/>
              </a:ext>
            </a:extLst>
          </p:cNvPr>
          <p:cNvCxnSpPr>
            <a:cxnSpLocks/>
          </p:cNvCxnSpPr>
          <p:nvPr/>
        </p:nvCxnSpPr>
        <p:spPr>
          <a:xfrm flipH="1">
            <a:off x="4917706" y="3999629"/>
            <a:ext cx="819563" cy="5071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4F1E14E7-0BCB-B64E-BD89-CECF648D87D9}"/>
              </a:ext>
            </a:extLst>
          </p:cNvPr>
          <p:cNvCxnSpPr>
            <a:cxnSpLocks/>
          </p:cNvCxnSpPr>
          <p:nvPr/>
        </p:nvCxnSpPr>
        <p:spPr>
          <a:xfrm flipH="1">
            <a:off x="5737269" y="3176180"/>
            <a:ext cx="289838" cy="8234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e 28">
            <a:extLst>
              <a:ext uri="{FF2B5EF4-FFF2-40B4-BE49-F238E27FC236}">
                <a16:creationId xmlns:a16="http://schemas.microsoft.com/office/drawing/2014/main" xmlns="" id="{08084F57-53A6-9045-8A1B-C77D92A98E6A}"/>
              </a:ext>
            </a:extLst>
          </p:cNvPr>
          <p:cNvSpPr/>
          <p:nvPr/>
        </p:nvSpPr>
        <p:spPr>
          <a:xfrm>
            <a:off x="2159030" y="3372324"/>
            <a:ext cx="1104735" cy="1031809"/>
          </a:xfrm>
          <a:prstGeom prst="pie">
            <a:avLst>
              <a:gd name="adj1" fmla="val 10209373"/>
              <a:gd name="adj2" fmla="val 12290267"/>
            </a:avLst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C49995C8-8668-404E-94C3-CFD1BF935A0B}"/>
              </a:ext>
            </a:extLst>
          </p:cNvPr>
          <p:cNvCxnSpPr>
            <a:cxnSpLocks/>
          </p:cNvCxnSpPr>
          <p:nvPr/>
        </p:nvCxnSpPr>
        <p:spPr>
          <a:xfrm flipH="1">
            <a:off x="992618" y="3888228"/>
            <a:ext cx="1774345" cy="2822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CC5AB427-F868-3043-A208-B11D53BBD41C}"/>
              </a:ext>
            </a:extLst>
          </p:cNvPr>
          <p:cNvCxnSpPr>
            <a:cxnSpLocks/>
          </p:cNvCxnSpPr>
          <p:nvPr/>
        </p:nvCxnSpPr>
        <p:spPr>
          <a:xfrm>
            <a:off x="1082531" y="3176180"/>
            <a:ext cx="1684432" cy="7120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DA325053-8812-6843-9749-A7B46FA38434}"/>
              </a:ext>
            </a:extLst>
          </p:cNvPr>
          <p:cNvSpPr/>
          <p:nvPr/>
        </p:nvSpPr>
        <p:spPr>
          <a:xfrm>
            <a:off x="7269940" y="3628526"/>
            <a:ext cx="184493" cy="184493"/>
          </a:xfrm>
          <a:prstGeom prst="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D06EBC7E-702E-1F49-B184-3CD40D90D470}"/>
              </a:ext>
            </a:extLst>
          </p:cNvPr>
          <p:cNvCxnSpPr>
            <a:cxnSpLocks/>
          </p:cNvCxnSpPr>
          <p:nvPr/>
        </p:nvCxnSpPr>
        <p:spPr>
          <a:xfrm>
            <a:off x="7269941" y="3813019"/>
            <a:ext cx="10810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B49368C2-B0BC-224E-94DF-06197FB13A58}"/>
              </a:ext>
            </a:extLst>
          </p:cNvPr>
          <p:cNvCxnSpPr>
            <a:cxnSpLocks/>
          </p:cNvCxnSpPr>
          <p:nvPr/>
        </p:nvCxnSpPr>
        <p:spPr>
          <a:xfrm>
            <a:off x="7269941" y="2976562"/>
            <a:ext cx="0" cy="836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A92691BF-F27A-CF4B-B009-91B507915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395281" y="3508654"/>
            <a:ext cx="1816100" cy="1041400"/>
          </a:xfrm>
          <a:prstGeom prst="rect">
            <a:avLst/>
          </a:prstGeom>
        </p:spPr>
      </p:pic>
      <p:sp>
        <p:nvSpPr>
          <p:cNvPr id="37" name="Pie 36">
            <a:extLst>
              <a:ext uri="{FF2B5EF4-FFF2-40B4-BE49-F238E27FC236}">
                <a16:creationId xmlns:a16="http://schemas.microsoft.com/office/drawing/2014/main" xmlns="" id="{08BEAFA6-C72C-504B-8D7B-8DA626B471E5}"/>
              </a:ext>
            </a:extLst>
          </p:cNvPr>
          <p:cNvSpPr/>
          <p:nvPr/>
        </p:nvSpPr>
        <p:spPr>
          <a:xfrm>
            <a:off x="2898415" y="3541113"/>
            <a:ext cx="1104735" cy="1031809"/>
          </a:xfrm>
          <a:prstGeom prst="pie">
            <a:avLst>
              <a:gd name="adj1" fmla="val 17293896"/>
              <a:gd name="adj2" fmla="val 5374223"/>
            </a:avLst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528BDE57-84B0-524B-BF43-EC6B8BC7989E}"/>
              </a:ext>
            </a:extLst>
          </p:cNvPr>
          <p:cNvCxnSpPr>
            <a:cxnSpLocks/>
          </p:cNvCxnSpPr>
          <p:nvPr/>
        </p:nvCxnSpPr>
        <p:spPr>
          <a:xfrm flipH="1">
            <a:off x="3441058" y="4065809"/>
            <a:ext cx="1" cy="6128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8DD0E1E8-0710-9D4A-9F21-FE344BD9BED3}"/>
              </a:ext>
            </a:extLst>
          </p:cNvPr>
          <p:cNvCxnSpPr>
            <a:cxnSpLocks/>
          </p:cNvCxnSpPr>
          <p:nvPr/>
        </p:nvCxnSpPr>
        <p:spPr>
          <a:xfrm flipH="1">
            <a:off x="3441058" y="3242360"/>
            <a:ext cx="289838" cy="8234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7628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all the acute angles.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9" name="Pie 18">
            <a:extLst>
              <a:ext uri="{FF2B5EF4-FFF2-40B4-BE49-F238E27FC236}">
                <a16:creationId xmlns:a16="http://schemas.microsoft.com/office/drawing/2014/main" xmlns="" id="{9D53A74D-095F-5A4C-8EC2-13ED9B3D03F3}"/>
              </a:ext>
            </a:extLst>
          </p:cNvPr>
          <p:cNvSpPr/>
          <p:nvPr/>
        </p:nvSpPr>
        <p:spPr>
          <a:xfrm>
            <a:off x="8444522" y="4339934"/>
            <a:ext cx="1104735" cy="1031809"/>
          </a:xfrm>
          <a:prstGeom prst="pie">
            <a:avLst>
              <a:gd name="adj1" fmla="val 10510922"/>
              <a:gd name="adj2" fmla="val 11861326"/>
            </a:avLst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C482D726-DCFD-554D-9F1A-D5CEB741720B}"/>
              </a:ext>
            </a:extLst>
          </p:cNvPr>
          <p:cNvCxnSpPr>
            <a:cxnSpLocks/>
          </p:cNvCxnSpPr>
          <p:nvPr/>
        </p:nvCxnSpPr>
        <p:spPr>
          <a:xfrm flipH="1">
            <a:off x="7269941" y="4855838"/>
            <a:ext cx="1782514" cy="1057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C15EFCEB-0683-0643-A4AD-9D9C1B62DADF}"/>
              </a:ext>
            </a:extLst>
          </p:cNvPr>
          <p:cNvCxnSpPr>
            <a:cxnSpLocks/>
          </p:cNvCxnSpPr>
          <p:nvPr/>
        </p:nvCxnSpPr>
        <p:spPr>
          <a:xfrm>
            <a:off x="7269941" y="4339934"/>
            <a:ext cx="1782514" cy="5159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2C3AC291-27E5-6E4F-B3BA-C53E58FDE558}"/>
              </a:ext>
            </a:extLst>
          </p:cNvPr>
          <p:cNvSpPr/>
          <p:nvPr/>
        </p:nvSpPr>
        <p:spPr>
          <a:xfrm>
            <a:off x="5428458" y="4065809"/>
            <a:ext cx="1335084" cy="64577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4" name="Pie 23">
            <a:extLst>
              <a:ext uri="{FF2B5EF4-FFF2-40B4-BE49-F238E27FC236}">
                <a16:creationId xmlns:a16="http://schemas.microsoft.com/office/drawing/2014/main" xmlns="" id="{86517AF6-B432-8647-B99F-33B16A367A11}"/>
              </a:ext>
            </a:extLst>
          </p:cNvPr>
          <p:cNvSpPr/>
          <p:nvPr/>
        </p:nvSpPr>
        <p:spPr>
          <a:xfrm>
            <a:off x="5194626" y="3474933"/>
            <a:ext cx="1104735" cy="1031809"/>
          </a:xfrm>
          <a:prstGeom prst="pie">
            <a:avLst>
              <a:gd name="adj1" fmla="val 8855179"/>
              <a:gd name="adj2" fmla="val 17265504"/>
            </a:avLst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36E8B4DB-23D0-3B41-8747-C612494540B6}"/>
              </a:ext>
            </a:extLst>
          </p:cNvPr>
          <p:cNvCxnSpPr>
            <a:cxnSpLocks/>
          </p:cNvCxnSpPr>
          <p:nvPr/>
        </p:nvCxnSpPr>
        <p:spPr>
          <a:xfrm flipH="1">
            <a:off x="4917706" y="3999629"/>
            <a:ext cx="819563" cy="5071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4F1E14E7-0BCB-B64E-BD89-CECF648D87D9}"/>
              </a:ext>
            </a:extLst>
          </p:cNvPr>
          <p:cNvCxnSpPr>
            <a:cxnSpLocks/>
          </p:cNvCxnSpPr>
          <p:nvPr/>
        </p:nvCxnSpPr>
        <p:spPr>
          <a:xfrm flipH="1">
            <a:off x="5737269" y="3176180"/>
            <a:ext cx="289838" cy="8234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e 28">
            <a:extLst>
              <a:ext uri="{FF2B5EF4-FFF2-40B4-BE49-F238E27FC236}">
                <a16:creationId xmlns:a16="http://schemas.microsoft.com/office/drawing/2014/main" xmlns="" id="{08084F57-53A6-9045-8A1B-C77D92A98E6A}"/>
              </a:ext>
            </a:extLst>
          </p:cNvPr>
          <p:cNvSpPr/>
          <p:nvPr/>
        </p:nvSpPr>
        <p:spPr>
          <a:xfrm>
            <a:off x="2159030" y="3372324"/>
            <a:ext cx="1104735" cy="1031809"/>
          </a:xfrm>
          <a:prstGeom prst="pie">
            <a:avLst>
              <a:gd name="adj1" fmla="val 10209373"/>
              <a:gd name="adj2" fmla="val 12290267"/>
            </a:avLst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C49995C8-8668-404E-94C3-CFD1BF935A0B}"/>
              </a:ext>
            </a:extLst>
          </p:cNvPr>
          <p:cNvCxnSpPr>
            <a:cxnSpLocks/>
          </p:cNvCxnSpPr>
          <p:nvPr/>
        </p:nvCxnSpPr>
        <p:spPr>
          <a:xfrm flipH="1">
            <a:off x="992618" y="3888228"/>
            <a:ext cx="1774345" cy="2822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CC5AB427-F868-3043-A208-B11D53BBD41C}"/>
              </a:ext>
            </a:extLst>
          </p:cNvPr>
          <p:cNvCxnSpPr>
            <a:cxnSpLocks/>
          </p:cNvCxnSpPr>
          <p:nvPr/>
        </p:nvCxnSpPr>
        <p:spPr>
          <a:xfrm>
            <a:off x="1082531" y="3176180"/>
            <a:ext cx="1684432" cy="7120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DA325053-8812-6843-9749-A7B46FA38434}"/>
              </a:ext>
            </a:extLst>
          </p:cNvPr>
          <p:cNvSpPr/>
          <p:nvPr/>
        </p:nvSpPr>
        <p:spPr>
          <a:xfrm>
            <a:off x="7269940" y="3628526"/>
            <a:ext cx="184493" cy="184493"/>
          </a:xfrm>
          <a:prstGeom prst="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D06EBC7E-702E-1F49-B184-3CD40D90D470}"/>
              </a:ext>
            </a:extLst>
          </p:cNvPr>
          <p:cNvCxnSpPr>
            <a:cxnSpLocks/>
          </p:cNvCxnSpPr>
          <p:nvPr/>
        </p:nvCxnSpPr>
        <p:spPr>
          <a:xfrm>
            <a:off x="7269941" y="3813019"/>
            <a:ext cx="108104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B49368C2-B0BC-224E-94DF-06197FB13A58}"/>
              </a:ext>
            </a:extLst>
          </p:cNvPr>
          <p:cNvCxnSpPr>
            <a:cxnSpLocks/>
          </p:cNvCxnSpPr>
          <p:nvPr/>
        </p:nvCxnSpPr>
        <p:spPr>
          <a:xfrm>
            <a:off x="7269941" y="2976562"/>
            <a:ext cx="0" cy="836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A92691BF-F27A-CF4B-B009-91B507915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395281" y="3508654"/>
            <a:ext cx="1816100" cy="1041400"/>
          </a:xfrm>
          <a:prstGeom prst="rect">
            <a:avLst/>
          </a:prstGeom>
        </p:spPr>
      </p:pic>
      <p:sp>
        <p:nvSpPr>
          <p:cNvPr id="37" name="Pie 36">
            <a:extLst>
              <a:ext uri="{FF2B5EF4-FFF2-40B4-BE49-F238E27FC236}">
                <a16:creationId xmlns:a16="http://schemas.microsoft.com/office/drawing/2014/main" xmlns="" id="{08BEAFA6-C72C-504B-8D7B-8DA626B471E5}"/>
              </a:ext>
            </a:extLst>
          </p:cNvPr>
          <p:cNvSpPr/>
          <p:nvPr/>
        </p:nvSpPr>
        <p:spPr>
          <a:xfrm>
            <a:off x="2898415" y="3541113"/>
            <a:ext cx="1104735" cy="1031809"/>
          </a:xfrm>
          <a:prstGeom prst="pie">
            <a:avLst>
              <a:gd name="adj1" fmla="val 17293896"/>
              <a:gd name="adj2" fmla="val 5374223"/>
            </a:avLst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528BDE57-84B0-524B-BF43-EC6B8BC7989E}"/>
              </a:ext>
            </a:extLst>
          </p:cNvPr>
          <p:cNvCxnSpPr>
            <a:cxnSpLocks/>
          </p:cNvCxnSpPr>
          <p:nvPr/>
        </p:nvCxnSpPr>
        <p:spPr>
          <a:xfrm flipH="1">
            <a:off x="3441058" y="4065809"/>
            <a:ext cx="1" cy="6128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8DD0E1E8-0710-9D4A-9F21-FE344BD9BED3}"/>
              </a:ext>
            </a:extLst>
          </p:cNvPr>
          <p:cNvCxnSpPr>
            <a:cxnSpLocks/>
          </p:cNvCxnSpPr>
          <p:nvPr/>
        </p:nvCxnSpPr>
        <p:spPr>
          <a:xfrm flipH="1">
            <a:off x="3441058" y="3242360"/>
            <a:ext cx="289838" cy="8234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E7594C09-4B7A-D64E-A462-49F9A7022A54}"/>
              </a:ext>
            </a:extLst>
          </p:cNvPr>
          <p:cNvSpPr/>
          <p:nvPr/>
        </p:nvSpPr>
        <p:spPr>
          <a:xfrm>
            <a:off x="637895" y="3016251"/>
            <a:ext cx="2296751" cy="1270473"/>
          </a:xfrm>
          <a:prstGeom prst="roundRect">
            <a:avLst/>
          </a:prstGeom>
          <a:noFill/>
          <a:ln w="3810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42C127E9-DD38-9640-96B3-7E48527D6979}"/>
              </a:ext>
            </a:extLst>
          </p:cNvPr>
          <p:cNvSpPr/>
          <p:nvPr/>
        </p:nvSpPr>
        <p:spPr>
          <a:xfrm>
            <a:off x="6826816" y="4009063"/>
            <a:ext cx="2296751" cy="1270473"/>
          </a:xfrm>
          <a:prstGeom prst="roundRect">
            <a:avLst/>
          </a:prstGeom>
          <a:noFill/>
          <a:ln w="3810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74DCB443-535A-714C-A8F9-BF3E50718C09}"/>
              </a:ext>
            </a:extLst>
          </p:cNvPr>
          <p:cNvSpPr/>
          <p:nvPr/>
        </p:nvSpPr>
        <p:spPr>
          <a:xfrm>
            <a:off x="9274966" y="3355600"/>
            <a:ext cx="2296751" cy="1270473"/>
          </a:xfrm>
          <a:prstGeom prst="roundRect">
            <a:avLst/>
          </a:prstGeom>
          <a:noFill/>
          <a:ln w="3810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5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CC35709E-D6A5-4E41-AA2D-E82B9A0D2BEA}"/>
              </a:ext>
            </a:extLst>
          </p:cNvPr>
          <p:cNvSpPr/>
          <p:nvPr/>
        </p:nvSpPr>
        <p:spPr>
          <a:xfrm>
            <a:off x="4384744" y="5979329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latin typeface="OpenDyslexicAlta" pitchFamily="2" charset="77"/>
              </a:rPr>
              <a:t>right angle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AF6543A8-A99E-2B48-BB62-388088B6EDBF}"/>
              </a:ext>
            </a:extLst>
          </p:cNvPr>
          <p:cNvSpPr/>
          <p:nvPr/>
        </p:nvSpPr>
        <p:spPr>
          <a:xfrm>
            <a:off x="431758" y="5979329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latin typeface="OpenDyslexicAlta" pitchFamily="2" charset="77"/>
              </a:rPr>
              <a:t>acute angle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2ED7CEAB-B170-FD4B-83AC-AD24E26A9E14}"/>
              </a:ext>
            </a:extLst>
          </p:cNvPr>
          <p:cNvSpPr/>
          <p:nvPr/>
        </p:nvSpPr>
        <p:spPr>
          <a:xfrm>
            <a:off x="8505205" y="5979328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latin typeface="OpenDyslexicAlta" pitchFamily="2" charset="77"/>
              </a:rPr>
              <a:t>obtuse angle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Are the angles shown below acute, right or obtuse angles?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63AD8BE-F0E5-3041-907B-65A354F6D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99317">
            <a:off x="5111919" y="3321010"/>
            <a:ext cx="1421282" cy="13502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59C806B-50B0-B548-8396-A6957B572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649526" y="3619711"/>
            <a:ext cx="1119187" cy="8763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B8FCF2A-FD4C-6A4D-B189-98EA4C28B7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03415">
            <a:off x="2117760" y="2535934"/>
            <a:ext cx="5969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545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CC35709E-D6A5-4E41-AA2D-E82B9A0D2BEA}"/>
              </a:ext>
            </a:extLst>
          </p:cNvPr>
          <p:cNvSpPr/>
          <p:nvPr/>
        </p:nvSpPr>
        <p:spPr>
          <a:xfrm>
            <a:off x="4384744" y="5979329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latin typeface="OpenDyslexicAlta" pitchFamily="2" charset="77"/>
              </a:rPr>
              <a:t>right angle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AF6543A8-A99E-2B48-BB62-388088B6EDBF}"/>
              </a:ext>
            </a:extLst>
          </p:cNvPr>
          <p:cNvSpPr/>
          <p:nvPr/>
        </p:nvSpPr>
        <p:spPr>
          <a:xfrm>
            <a:off x="431758" y="5979329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latin typeface="OpenDyslexicAlta" pitchFamily="2" charset="77"/>
              </a:rPr>
              <a:t>acute angle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2ED7CEAB-B170-FD4B-83AC-AD24E26A9E14}"/>
              </a:ext>
            </a:extLst>
          </p:cNvPr>
          <p:cNvSpPr/>
          <p:nvPr/>
        </p:nvSpPr>
        <p:spPr>
          <a:xfrm>
            <a:off x="8505205" y="5979328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chemeClr val="bg1"/>
                </a:solidFill>
                <a:latin typeface="OpenDyslexicAlta" pitchFamily="2" charset="77"/>
              </a:rPr>
              <a:t>obtuse angle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Are the angles shown below acute, right or obtuse angles?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xmlns="" id="{0AE63EED-08CD-4549-B285-23D2543D4E66}"/>
              </a:ext>
            </a:extLst>
          </p:cNvPr>
          <p:cNvSpPr/>
          <p:nvPr/>
        </p:nvSpPr>
        <p:spPr>
          <a:xfrm>
            <a:off x="4384744" y="59806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acute angle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1F44CA7E-4AD5-2B4B-A81D-95A943AC46C9}"/>
              </a:ext>
            </a:extLst>
          </p:cNvPr>
          <p:cNvSpPr/>
          <p:nvPr/>
        </p:nvSpPr>
        <p:spPr>
          <a:xfrm>
            <a:off x="431758" y="59806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obtuse angle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50534CAF-D21A-F141-8662-BD5A974587E3}"/>
              </a:ext>
            </a:extLst>
          </p:cNvPr>
          <p:cNvSpPr/>
          <p:nvPr/>
        </p:nvSpPr>
        <p:spPr>
          <a:xfrm>
            <a:off x="8505205" y="5980689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right angle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63AD8BE-F0E5-3041-907B-65A354F6D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99317">
            <a:off x="5111919" y="3321010"/>
            <a:ext cx="1421282" cy="13502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59C806B-50B0-B548-8396-A6957B572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649526" y="3619711"/>
            <a:ext cx="1119187" cy="8763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B8FCF2A-FD4C-6A4D-B189-98EA4C28B7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03415">
            <a:off x="2117760" y="2535934"/>
            <a:ext cx="5969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8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0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angle measurement to its label.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E05E677A-C96C-0F46-89B2-2A463D2163E2}"/>
              </a:ext>
            </a:extLst>
          </p:cNvPr>
          <p:cNvSpPr/>
          <p:nvPr/>
        </p:nvSpPr>
        <p:spPr>
          <a:xfrm>
            <a:off x="838200" y="318423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acute angle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0C2078CB-D1B8-D64D-B7B2-0F4522D1EEFF}"/>
              </a:ext>
            </a:extLst>
          </p:cNvPr>
          <p:cNvSpPr/>
          <p:nvPr/>
        </p:nvSpPr>
        <p:spPr>
          <a:xfrm>
            <a:off x="838199" y="400973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right angle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xmlns="" id="{0AE63EED-08CD-4549-B285-23D2543D4E66}"/>
              </a:ext>
            </a:extLst>
          </p:cNvPr>
          <p:cNvSpPr/>
          <p:nvPr/>
        </p:nvSpPr>
        <p:spPr>
          <a:xfrm>
            <a:off x="838199" y="483523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obtuse angle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xmlns="" id="{CFA074FC-97CE-814F-8462-2D4DD999E39F}"/>
              </a:ext>
            </a:extLst>
          </p:cNvPr>
          <p:cNvSpPr/>
          <p:nvPr/>
        </p:nvSpPr>
        <p:spPr>
          <a:xfrm>
            <a:off x="8140699" y="3196884"/>
            <a:ext cx="3713993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150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xmlns="" id="{0576910C-7F0E-AB46-9292-B20BA5B48706}"/>
              </a:ext>
            </a:extLst>
          </p:cNvPr>
          <p:cNvSpPr/>
          <p:nvPr/>
        </p:nvSpPr>
        <p:spPr>
          <a:xfrm>
            <a:off x="8140698" y="4022384"/>
            <a:ext cx="3713993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90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xmlns="" id="{9CB2C68F-F810-EC43-A452-363180FFFF57}"/>
              </a:ext>
            </a:extLst>
          </p:cNvPr>
          <p:cNvSpPr/>
          <p:nvPr/>
        </p:nvSpPr>
        <p:spPr>
          <a:xfrm>
            <a:off x="8140700" y="4847884"/>
            <a:ext cx="3713992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40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1517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angle measurement to its label.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E05E677A-C96C-0F46-89B2-2A463D2163E2}"/>
              </a:ext>
            </a:extLst>
          </p:cNvPr>
          <p:cNvSpPr/>
          <p:nvPr/>
        </p:nvSpPr>
        <p:spPr>
          <a:xfrm>
            <a:off x="838200" y="318423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acute angle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0C2078CB-D1B8-D64D-B7B2-0F4522D1EEFF}"/>
              </a:ext>
            </a:extLst>
          </p:cNvPr>
          <p:cNvSpPr/>
          <p:nvPr/>
        </p:nvSpPr>
        <p:spPr>
          <a:xfrm>
            <a:off x="838199" y="400973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right angle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xmlns="" id="{0AE63EED-08CD-4549-B285-23D2543D4E66}"/>
              </a:ext>
            </a:extLst>
          </p:cNvPr>
          <p:cNvSpPr/>
          <p:nvPr/>
        </p:nvSpPr>
        <p:spPr>
          <a:xfrm>
            <a:off x="838199" y="483523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obtuse angle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xmlns="" id="{CFA074FC-97CE-814F-8462-2D4DD999E39F}"/>
              </a:ext>
            </a:extLst>
          </p:cNvPr>
          <p:cNvSpPr/>
          <p:nvPr/>
        </p:nvSpPr>
        <p:spPr>
          <a:xfrm>
            <a:off x="8140699" y="3196884"/>
            <a:ext cx="3713993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150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xmlns="" id="{0576910C-7F0E-AB46-9292-B20BA5B48706}"/>
              </a:ext>
            </a:extLst>
          </p:cNvPr>
          <p:cNvSpPr/>
          <p:nvPr/>
        </p:nvSpPr>
        <p:spPr>
          <a:xfrm>
            <a:off x="8140698" y="4022384"/>
            <a:ext cx="3713993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90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xmlns="" id="{9CB2C68F-F810-EC43-A452-363180FFFF57}"/>
              </a:ext>
            </a:extLst>
          </p:cNvPr>
          <p:cNvSpPr/>
          <p:nvPr/>
        </p:nvSpPr>
        <p:spPr>
          <a:xfrm>
            <a:off x="8140700" y="4847884"/>
            <a:ext cx="3713992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40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7DA49939-80A2-A547-A339-265CF0AC0294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4187687" y="3440323"/>
            <a:ext cx="3953013" cy="1663654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2D38BAA-B816-F146-B243-6455CA592BC1}"/>
              </a:ext>
            </a:extLst>
          </p:cNvPr>
          <p:cNvCxnSpPr>
            <a:cxnSpLocks/>
            <a:endCxn id="37" idx="1"/>
          </p:cNvCxnSpPr>
          <p:nvPr/>
        </p:nvCxnSpPr>
        <p:spPr>
          <a:xfrm>
            <a:off x="4187686" y="4278477"/>
            <a:ext cx="3953012" cy="0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F8511688-5932-604D-A86D-E81E3049BF18}"/>
              </a:ext>
            </a:extLst>
          </p:cNvPr>
          <p:cNvCxnSpPr>
            <a:cxnSpLocks/>
            <a:endCxn id="36" idx="1"/>
          </p:cNvCxnSpPr>
          <p:nvPr/>
        </p:nvCxnSpPr>
        <p:spPr>
          <a:xfrm flipV="1">
            <a:off x="4187686" y="3452977"/>
            <a:ext cx="3953013" cy="1638346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33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angle measurement to its label.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E05E677A-C96C-0F46-89B2-2A463D2163E2}"/>
              </a:ext>
            </a:extLst>
          </p:cNvPr>
          <p:cNvSpPr/>
          <p:nvPr/>
        </p:nvSpPr>
        <p:spPr>
          <a:xfrm>
            <a:off x="838200" y="318423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acute angle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0C2078CB-D1B8-D64D-B7B2-0F4522D1EEFF}"/>
              </a:ext>
            </a:extLst>
          </p:cNvPr>
          <p:cNvSpPr/>
          <p:nvPr/>
        </p:nvSpPr>
        <p:spPr>
          <a:xfrm>
            <a:off x="838199" y="400973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right angle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xmlns="" id="{0AE63EED-08CD-4549-B285-23D2543D4E66}"/>
              </a:ext>
            </a:extLst>
          </p:cNvPr>
          <p:cNvSpPr/>
          <p:nvPr/>
        </p:nvSpPr>
        <p:spPr>
          <a:xfrm>
            <a:off x="838199" y="483523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obtuse angle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xmlns="" id="{CFA074FC-97CE-814F-8462-2D4DD999E39F}"/>
              </a:ext>
            </a:extLst>
          </p:cNvPr>
          <p:cNvSpPr/>
          <p:nvPr/>
        </p:nvSpPr>
        <p:spPr>
          <a:xfrm>
            <a:off x="8140699" y="3196884"/>
            <a:ext cx="3713993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90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xmlns="" id="{0576910C-7F0E-AB46-9292-B20BA5B48706}"/>
              </a:ext>
            </a:extLst>
          </p:cNvPr>
          <p:cNvSpPr/>
          <p:nvPr/>
        </p:nvSpPr>
        <p:spPr>
          <a:xfrm>
            <a:off x="8140698" y="4022384"/>
            <a:ext cx="3713993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81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xmlns="" id="{9CB2C68F-F810-EC43-A452-363180FFFF57}"/>
              </a:ext>
            </a:extLst>
          </p:cNvPr>
          <p:cNvSpPr/>
          <p:nvPr/>
        </p:nvSpPr>
        <p:spPr>
          <a:xfrm>
            <a:off x="8140700" y="4847884"/>
            <a:ext cx="3713992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143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26461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angle measurement to its label.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E05E677A-C96C-0F46-89B2-2A463D2163E2}"/>
              </a:ext>
            </a:extLst>
          </p:cNvPr>
          <p:cNvSpPr/>
          <p:nvPr/>
        </p:nvSpPr>
        <p:spPr>
          <a:xfrm>
            <a:off x="838200" y="318423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acute angle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0C2078CB-D1B8-D64D-B7B2-0F4522D1EEFF}"/>
              </a:ext>
            </a:extLst>
          </p:cNvPr>
          <p:cNvSpPr/>
          <p:nvPr/>
        </p:nvSpPr>
        <p:spPr>
          <a:xfrm>
            <a:off x="838199" y="400973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right angle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xmlns="" id="{0AE63EED-08CD-4549-B285-23D2543D4E66}"/>
              </a:ext>
            </a:extLst>
          </p:cNvPr>
          <p:cNvSpPr/>
          <p:nvPr/>
        </p:nvSpPr>
        <p:spPr>
          <a:xfrm>
            <a:off x="838199" y="483523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obtuse angle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xmlns="" id="{CFA074FC-97CE-814F-8462-2D4DD999E39F}"/>
              </a:ext>
            </a:extLst>
          </p:cNvPr>
          <p:cNvSpPr/>
          <p:nvPr/>
        </p:nvSpPr>
        <p:spPr>
          <a:xfrm>
            <a:off x="8140699" y="3196884"/>
            <a:ext cx="3713993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90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xmlns="" id="{0576910C-7F0E-AB46-9292-B20BA5B48706}"/>
              </a:ext>
            </a:extLst>
          </p:cNvPr>
          <p:cNvSpPr/>
          <p:nvPr/>
        </p:nvSpPr>
        <p:spPr>
          <a:xfrm>
            <a:off x="8140698" y="4022384"/>
            <a:ext cx="3713993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81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xmlns="" id="{9CB2C68F-F810-EC43-A452-363180FFFF57}"/>
              </a:ext>
            </a:extLst>
          </p:cNvPr>
          <p:cNvSpPr/>
          <p:nvPr/>
        </p:nvSpPr>
        <p:spPr>
          <a:xfrm>
            <a:off x="8140700" y="4847884"/>
            <a:ext cx="3713992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143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7DA49939-80A2-A547-A339-265CF0AC0294}"/>
              </a:ext>
            </a:extLst>
          </p:cNvPr>
          <p:cNvCxnSpPr>
            <a:cxnSpLocks/>
            <a:endCxn id="37" idx="1"/>
          </p:cNvCxnSpPr>
          <p:nvPr/>
        </p:nvCxnSpPr>
        <p:spPr>
          <a:xfrm>
            <a:off x="4187687" y="3440323"/>
            <a:ext cx="3953011" cy="838154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2D38BAA-B816-F146-B243-6455CA592BC1}"/>
              </a:ext>
            </a:extLst>
          </p:cNvPr>
          <p:cNvCxnSpPr>
            <a:cxnSpLocks/>
            <a:endCxn id="36" idx="1"/>
          </p:cNvCxnSpPr>
          <p:nvPr/>
        </p:nvCxnSpPr>
        <p:spPr>
          <a:xfrm flipV="1">
            <a:off x="4187686" y="3452977"/>
            <a:ext cx="3953013" cy="825500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F8511688-5932-604D-A86D-E81E3049BF18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4187686" y="5091323"/>
            <a:ext cx="3953014" cy="12654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05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angle measurement to its label.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E05E677A-C96C-0F46-89B2-2A463D2163E2}"/>
              </a:ext>
            </a:extLst>
          </p:cNvPr>
          <p:cNvSpPr/>
          <p:nvPr/>
        </p:nvSpPr>
        <p:spPr>
          <a:xfrm>
            <a:off x="838200" y="318423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acute angle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0C2078CB-D1B8-D64D-B7B2-0F4522D1EEFF}"/>
              </a:ext>
            </a:extLst>
          </p:cNvPr>
          <p:cNvSpPr/>
          <p:nvPr/>
        </p:nvSpPr>
        <p:spPr>
          <a:xfrm>
            <a:off x="838199" y="400973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right angle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xmlns="" id="{0AE63EED-08CD-4549-B285-23D2543D4E66}"/>
              </a:ext>
            </a:extLst>
          </p:cNvPr>
          <p:cNvSpPr/>
          <p:nvPr/>
        </p:nvSpPr>
        <p:spPr>
          <a:xfrm>
            <a:off x="838199" y="483523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obtuse angle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xmlns="" id="{CFA074FC-97CE-814F-8462-2D4DD999E39F}"/>
              </a:ext>
            </a:extLst>
          </p:cNvPr>
          <p:cNvSpPr/>
          <p:nvPr/>
        </p:nvSpPr>
        <p:spPr>
          <a:xfrm>
            <a:off x="8140699" y="3196884"/>
            <a:ext cx="3713993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177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xmlns="" id="{0576910C-7F0E-AB46-9292-B20BA5B48706}"/>
              </a:ext>
            </a:extLst>
          </p:cNvPr>
          <p:cNvSpPr/>
          <p:nvPr/>
        </p:nvSpPr>
        <p:spPr>
          <a:xfrm>
            <a:off x="8140698" y="4022384"/>
            <a:ext cx="3713993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23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xmlns="" id="{9CB2C68F-F810-EC43-A452-363180FFFF57}"/>
              </a:ext>
            </a:extLst>
          </p:cNvPr>
          <p:cNvSpPr/>
          <p:nvPr/>
        </p:nvSpPr>
        <p:spPr>
          <a:xfrm>
            <a:off x="8140700" y="4847884"/>
            <a:ext cx="3713992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90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0440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two sentence fragments to complete defining sentences for acute, right and obtuse angles.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E05E677A-C96C-0F46-89B2-2A463D2163E2}"/>
              </a:ext>
            </a:extLst>
          </p:cNvPr>
          <p:cNvSpPr/>
          <p:nvPr/>
        </p:nvSpPr>
        <p:spPr>
          <a:xfrm>
            <a:off x="838200" y="318423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An acute angle is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0C2078CB-D1B8-D64D-B7B2-0F4522D1EEFF}"/>
              </a:ext>
            </a:extLst>
          </p:cNvPr>
          <p:cNvSpPr/>
          <p:nvPr/>
        </p:nvSpPr>
        <p:spPr>
          <a:xfrm>
            <a:off x="838199" y="400973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 right angle is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xmlns="" id="{0AE63EED-08CD-4549-B285-23D2543D4E66}"/>
              </a:ext>
            </a:extLst>
          </p:cNvPr>
          <p:cNvSpPr/>
          <p:nvPr/>
        </p:nvSpPr>
        <p:spPr>
          <a:xfrm>
            <a:off x="838199" y="483523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An obtuse angle is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xmlns="" id="{CFA074FC-97CE-814F-8462-2D4DD999E39F}"/>
              </a:ext>
            </a:extLst>
          </p:cNvPr>
          <p:cNvSpPr/>
          <p:nvPr/>
        </p:nvSpPr>
        <p:spPr>
          <a:xfrm>
            <a:off x="6096001" y="3196884"/>
            <a:ext cx="5758692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more than 90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but less than 180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xmlns="" id="{0576910C-7F0E-AB46-9292-B20BA5B48706}"/>
              </a:ext>
            </a:extLst>
          </p:cNvPr>
          <p:cNvSpPr/>
          <p:nvPr/>
        </p:nvSpPr>
        <p:spPr>
          <a:xfrm>
            <a:off x="6096000" y="4022384"/>
            <a:ext cx="5758692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less than 90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 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xmlns="" id="{9CB2C68F-F810-EC43-A452-363180FFFF57}"/>
              </a:ext>
            </a:extLst>
          </p:cNvPr>
          <p:cNvSpPr/>
          <p:nvPr/>
        </p:nvSpPr>
        <p:spPr>
          <a:xfrm>
            <a:off x="6096000" y="4847884"/>
            <a:ext cx="5758692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exactly 90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27040195-D8BE-BC47-8057-7532EEECA5F3}"/>
              </a:ext>
            </a:extLst>
          </p:cNvPr>
          <p:cNvCxnSpPr>
            <a:cxnSpLocks/>
            <a:stCxn id="12" idx="3"/>
            <a:endCxn id="37" idx="1"/>
          </p:cNvCxnSpPr>
          <p:nvPr/>
        </p:nvCxnSpPr>
        <p:spPr>
          <a:xfrm>
            <a:off x="4187687" y="3440323"/>
            <a:ext cx="1908313" cy="838154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6DE5E501-250D-0946-A1A5-12D276895605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4187686" y="4278477"/>
            <a:ext cx="1908314" cy="825500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7FE34462-962B-064E-885D-45CA8D6D1FAC}"/>
              </a:ext>
            </a:extLst>
          </p:cNvPr>
          <p:cNvCxnSpPr>
            <a:cxnSpLocks/>
            <a:stCxn id="35" idx="3"/>
            <a:endCxn id="36" idx="1"/>
          </p:cNvCxnSpPr>
          <p:nvPr/>
        </p:nvCxnSpPr>
        <p:spPr>
          <a:xfrm flipV="1">
            <a:off x="4187686" y="3452977"/>
            <a:ext cx="1908315" cy="1638346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52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each angle measurement to its label.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E05E677A-C96C-0F46-89B2-2A463D2163E2}"/>
              </a:ext>
            </a:extLst>
          </p:cNvPr>
          <p:cNvSpPr/>
          <p:nvPr/>
        </p:nvSpPr>
        <p:spPr>
          <a:xfrm>
            <a:off x="838200" y="318423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acute angle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0C2078CB-D1B8-D64D-B7B2-0F4522D1EEFF}"/>
              </a:ext>
            </a:extLst>
          </p:cNvPr>
          <p:cNvSpPr/>
          <p:nvPr/>
        </p:nvSpPr>
        <p:spPr>
          <a:xfrm>
            <a:off x="838199" y="400973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right angle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xmlns="" id="{0AE63EED-08CD-4549-B285-23D2543D4E66}"/>
              </a:ext>
            </a:extLst>
          </p:cNvPr>
          <p:cNvSpPr/>
          <p:nvPr/>
        </p:nvSpPr>
        <p:spPr>
          <a:xfrm>
            <a:off x="838199" y="483523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obtuse angle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xmlns="" id="{CFA074FC-97CE-814F-8462-2D4DD999E39F}"/>
              </a:ext>
            </a:extLst>
          </p:cNvPr>
          <p:cNvSpPr/>
          <p:nvPr/>
        </p:nvSpPr>
        <p:spPr>
          <a:xfrm>
            <a:off x="8140699" y="3196884"/>
            <a:ext cx="3713993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177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xmlns="" id="{0576910C-7F0E-AB46-9292-B20BA5B48706}"/>
              </a:ext>
            </a:extLst>
          </p:cNvPr>
          <p:cNvSpPr/>
          <p:nvPr/>
        </p:nvSpPr>
        <p:spPr>
          <a:xfrm>
            <a:off x="8140698" y="4022384"/>
            <a:ext cx="3713993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23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xmlns="" id="{9CB2C68F-F810-EC43-A452-363180FFFF57}"/>
              </a:ext>
            </a:extLst>
          </p:cNvPr>
          <p:cNvSpPr/>
          <p:nvPr/>
        </p:nvSpPr>
        <p:spPr>
          <a:xfrm>
            <a:off x="8140700" y="4847884"/>
            <a:ext cx="3713992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90</a:t>
            </a:r>
            <a:r>
              <a:rPr lang="en-US" sz="2400" baseline="30000" dirty="0">
                <a:solidFill>
                  <a:schemeClr val="tx1"/>
                </a:solidFill>
                <a:latin typeface="OpenDyslexicAlta" pitchFamily="2" charset="77"/>
              </a:rPr>
              <a:t>o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05BCFFBC-A937-9A43-B416-245B6F234897}"/>
              </a:ext>
            </a:extLst>
          </p:cNvPr>
          <p:cNvCxnSpPr>
            <a:cxnSpLocks/>
          </p:cNvCxnSpPr>
          <p:nvPr/>
        </p:nvCxnSpPr>
        <p:spPr>
          <a:xfrm>
            <a:off x="4187687" y="3440323"/>
            <a:ext cx="3953011" cy="838154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E9690B6B-6408-8147-A55C-CFD8685D8046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4187686" y="4278477"/>
            <a:ext cx="3953014" cy="825500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E1D4CFC-184A-674B-A912-E244C1B45CCC}"/>
              </a:ext>
            </a:extLst>
          </p:cNvPr>
          <p:cNvCxnSpPr>
            <a:cxnSpLocks/>
            <a:endCxn id="36" idx="1"/>
          </p:cNvCxnSpPr>
          <p:nvPr/>
        </p:nvCxnSpPr>
        <p:spPr>
          <a:xfrm flipV="1">
            <a:off x="4187686" y="3452977"/>
            <a:ext cx="3953013" cy="1638346"/>
          </a:xfrm>
          <a:prstGeom prst="line">
            <a:avLst/>
          </a:prstGeom>
          <a:ln w="38100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26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Are the following statements always, sometimes or never true?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An acute angle is more than a right angle. 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An obtuse angle is more than a right angle but less than a straight line. 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you make two acute angles and put them together, you make an obtuse angle.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8367693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Are the following statements always, sometimes or never true?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An acute angle is more than a right angle.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Never true – acute angles are less than a right angle (90 degrees). 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An obtuse angle is more than a right angle but less than a straight line. 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you make two acute angles and put them together, you make an obtuse angle.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1069922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Are the following statements always, sometimes or never true?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An acute angle is more than a right angle.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Never true – acute angles are less than a right angle (90 degrees). 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An obtuse angle is more than a right angle but less than a straight line.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Always true – obtuse angles are more than a right angle (90 degrees), but less than a straight line (180 degrees).</a:t>
            </a: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you make two acute angles and put them together, you make an obtuse angle.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7976262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Are the following statements always, sometimes or never true?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An acute angle is more than a right angle.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Never true – acute angles are less than a right angle (90 degrees). </a:t>
            </a: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An obtuse angle is more than a right angle but less than a straight line.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Always true – obtuse angles are more than a right angle (90 degrees), but less than a straight line (180 degrees).</a:t>
            </a: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you make two acute angles and put them together, you make an obtuse angle.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Sometimes true – e.g. 60</a:t>
            </a:r>
            <a:r>
              <a:rPr lang="en-GB" sz="2200" baseline="30000" dirty="0">
                <a:solidFill>
                  <a:srgbClr val="FF3860"/>
                </a:solidFill>
              </a:rPr>
              <a:t>o</a:t>
            </a:r>
            <a:r>
              <a:rPr lang="en-GB" sz="2200" dirty="0">
                <a:solidFill>
                  <a:srgbClr val="FF3860"/>
                </a:solidFill>
              </a:rPr>
              <a:t> + 70</a:t>
            </a:r>
            <a:r>
              <a:rPr lang="en-GB" sz="2200" baseline="30000" dirty="0">
                <a:solidFill>
                  <a:srgbClr val="FF3860"/>
                </a:solidFill>
              </a:rPr>
              <a:t>o </a:t>
            </a:r>
            <a:r>
              <a:rPr lang="en-GB" sz="2200" dirty="0">
                <a:solidFill>
                  <a:srgbClr val="FF3860"/>
                </a:solidFill>
              </a:rPr>
              <a:t>= 130</a:t>
            </a:r>
            <a:r>
              <a:rPr lang="en-GB" sz="2200" baseline="30000" dirty="0">
                <a:solidFill>
                  <a:srgbClr val="FF3860"/>
                </a:solidFill>
              </a:rPr>
              <a:t>o</a:t>
            </a:r>
            <a:r>
              <a:rPr lang="en-GB" sz="2200" dirty="0">
                <a:solidFill>
                  <a:srgbClr val="FF3860"/>
                </a:solidFill>
              </a:rPr>
              <a:t>; however, 20</a:t>
            </a:r>
            <a:r>
              <a:rPr lang="en-GB" sz="2200" baseline="30000" dirty="0">
                <a:solidFill>
                  <a:srgbClr val="FF3860"/>
                </a:solidFill>
              </a:rPr>
              <a:t>o</a:t>
            </a:r>
            <a:r>
              <a:rPr lang="en-GB" sz="2200" dirty="0">
                <a:solidFill>
                  <a:srgbClr val="FF3860"/>
                </a:solidFill>
              </a:rPr>
              <a:t> + 30</a:t>
            </a:r>
            <a:r>
              <a:rPr lang="en-GB" sz="2200" baseline="30000" dirty="0">
                <a:solidFill>
                  <a:srgbClr val="FF3860"/>
                </a:solidFill>
              </a:rPr>
              <a:t>o</a:t>
            </a:r>
            <a:r>
              <a:rPr lang="en-GB" sz="2200" dirty="0">
                <a:solidFill>
                  <a:srgbClr val="FF3860"/>
                </a:solidFill>
              </a:rPr>
              <a:t> = 50</a:t>
            </a:r>
            <a:r>
              <a:rPr lang="en-GB" sz="2200" baseline="30000" dirty="0">
                <a:solidFill>
                  <a:srgbClr val="FF3860"/>
                </a:solidFill>
              </a:rPr>
              <a:t>o</a:t>
            </a:r>
            <a:r>
              <a:rPr lang="en-GB" sz="2200" dirty="0">
                <a:solidFill>
                  <a:srgbClr val="FF3860"/>
                </a:solidFill>
              </a:rPr>
              <a:t>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6701509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true or false?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2EF1B55-7CDC-1F47-B4E4-D113F7193461}"/>
              </a:ext>
            </a:extLst>
          </p:cNvPr>
          <p:cNvSpPr/>
          <p:nvPr/>
        </p:nvSpPr>
        <p:spPr>
          <a:xfrm>
            <a:off x="2485841" y="2741878"/>
            <a:ext cx="33521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If I combine two right angles, I will make an obtuse angle.</a:t>
            </a: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Astrobee’s</a:t>
            </a:r>
            <a:r>
              <a:rPr lang="en-GB" sz="2200" dirty="0">
                <a:solidFill>
                  <a:srgbClr val="FF3860"/>
                </a:solidFill>
              </a:rPr>
              <a:t> statement is false. Two right angles make 180</a:t>
            </a:r>
            <a:r>
              <a:rPr lang="en-GB" sz="2200" baseline="30000" dirty="0">
                <a:solidFill>
                  <a:srgbClr val="FF3860"/>
                </a:solidFill>
              </a:rPr>
              <a:t>o</a:t>
            </a:r>
            <a:r>
              <a:rPr lang="en-GB" sz="2200" dirty="0">
                <a:solidFill>
                  <a:srgbClr val="FF3860"/>
                </a:solidFill>
              </a:rPr>
              <a:t> which makes a half turn or straight line which is </a:t>
            </a:r>
            <a:r>
              <a:rPr lang="en-GB" sz="2200" b="1" u="sng" dirty="0">
                <a:solidFill>
                  <a:srgbClr val="FF3860"/>
                </a:solidFill>
              </a:rPr>
              <a:t>just</a:t>
            </a:r>
            <a:r>
              <a:rPr lang="en-GB" sz="2200" b="1" dirty="0">
                <a:solidFill>
                  <a:srgbClr val="FF3860"/>
                </a:solidFill>
              </a:rPr>
              <a:t> </a:t>
            </a:r>
            <a:r>
              <a:rPr lang="en-GB" sz="2200" dirty="0">
                <a:solidFill>
                  <a:srgbClr val="FF3860"/>
                </a:solidFill>
              </a:rPr>
              <a:t>greater than an obtuse angle.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2EF1B55-7CDC-1F47-B4E4-D113F7193461}"/>
              </a:ext>
            </a:extLst>
          </p:cNvPr>
          <p:cNvSpPr/>
          <p:nvPr/>
        </p:nvSpPr>
        <p:spPr>
          <a:xfrm>
            <a:off x="2485841" y="2741878"/>
            <a:ext cx="33521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If I combine two right angles, I will make an obtuse angle.</a:t>
            </a:r>
          </a:p>
        </p:txBody>
      </p:sp>
    </p:spTree>
    <p:extLst>
      <p:ext uri="{BB962C8B-B14F-4D97-AF65-F5344CB8AC3E}">
        <p14:creationId xmlns:p14="http://schemas.microsoft.com/office/powerpoint/2010/main" val="25061067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0924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my knowledge of shapes and their properties to identify acute, right and obtuse angles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my knowledge of shapes and their properties to identify acute, right and obtuse angles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4 - Summer Block 5 - Properties of Shape - Lesson 1 - To be able to identify angles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940918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1016492" cy="480218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your right angle measurers, like the one shown below...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Find as many acute, right and obtuse angles as you can inside (and outside) of the classroom! </a:t>
            </a:r>
          </a:p>
        </p:txBody>
      </p:sp>
      <p:sp>
        <p:nvSpPr>
          <p:cNvPr id="5" name="Pie 4">
            <a:extLst>
              <a:ext uri="{FF2B5EF4-FFF2-40B4-BE49-F238E27FC236}">
                <a16:creationId xmlns:a16="http://schemas.microsoft.com/office/drawing/2014/main" xmlns="" id="{0FB630E5-D40B-6941-9BF5-80AB1962EBA9}"/>
              </a:ext>
            </a:extLst>
          </p:cNvPr>
          <p:cNvSpPr/>
          <p:nvPr/>
        </p:nvSpPr>
        <p:spPr>
          <a:xfrm>
            <a:off x="5053126" y="2770189"/>
            <a:ext cx="2085748" cy="2085748"/>
          </a:xfrm>
          <a:prstGeom prst="pie">
            <a:avLst/>
          </a:prstGeom>
          <a:solidFill>
            <a:schemeClr val="accent2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994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1016492" cy="480218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your right angle measurers, like the one shown below...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Find as many acute, right and obtuse angles as you can inside (and outside) of the classroom!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3860"/>
                </a:solidFill>
              </a:rPr>
              <a:t>Teacher / peer assessment </a:t>
            </a:r>
          </a:p>
        </p:txBody>
      </p:sp>
      <p:sp>
        <p:nvSpPr>
          <p:cNvPr id="5" name="Pie 4">
            <a:extLst>
              <a:ext uri="{FF2B5EF4-FFF2-40B4-BE49-F238E27FC236}">
                <a16:creationId xmlns:a16="http://schemas.microsoft.com/office/drawing/2014/main" xmlns="" id="{0FB630E5-D40B-6941-9BF5-80AB1962EBA9}"/>
              </a:ext>
            </a:extLst>
          </p:cNvPr>
          <p:cNvSpPr/>
          <p:nvPr/>
        </p:nvSpPr>
        <p:spPr>
          <a:xfrm>
            <a:off x="5053126" y="2770189"/>
            <a:ext cx="2085748" cy="2085748"/>
          </a:xfrm>
          <a:prstGeom prst="pie">
            <a:avLst/>
          </a:prstGeom>
          <a:solidFill>
            <a:schemeClr val="accent2"/>
          </a:solidFill>
          <a:ln w="381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138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Is the angle shown below an acute, right or obtuse angle?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xmlns="" id="{0AE63EED-08CD-4549-B285-23D2543D4E66}"/>
              </a:ext>
            </a:extLst>
          </p:cNvPr>
          <p:cNvSpPr/>
          <p:nvPr/>
        </p:nvSpPr>
        <p:spPr>
          <a:xfrm>
            <a:off x="4384744" y="59806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u="sng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2" name="Pie 21">
            <a:extLst>
              <a:ext uri="{FF2B5EF4-FFF2-40B4-BE49-F238E27FC236}">
                <a16:creationId xmlns:a16="http://schemas.microsoft.com/office/drawing/2014/main" xmlns="" id="{AE35E6E0-43F1-EE40-A031-728F219A4526}"/>
              </a:ext>
            </a:extLst>
          </p:cNvPr>
          <p:cNvSpPr/>
          <p:nvPr/>
        </p:nvSpPr>
        <p:spPr>
          <a:xfrm>
            <a:off x="5016613" y="3081564"/>
            <a:ext cx="2085748" cy="2085748"/>
          </a:xfrm>
          <a:prstGeom prst="pie">
            <a:avLst/>
          </a:prstGeom>
          <a:solidFill>
            <a:srgbClr val="7957D5">
              <a:alpha val="50000"/>
            </a:srgb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65031A59-27E7-6745-A477-6389532DC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98362">
            <a:off x="5354363" y="2994421"/>
            <a:ext cx="17272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664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Is the angle shown below an acute, right or obtuse angle?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xmlns="" id="{0AE63EED-08CD-4549-B285-23D2543D4E66}"/>
              </a:ext>
            </a:extLst>
          </p:cNvPr>
          <p:cNvSpPr/>
          <p:nvPr/>
        </p:nvSpPr>
        <p:spPr>
          <a:xfrm>
            <a:off x="4384744" y="59806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obtuse angle</a:t>
            </a:r>
          </a:p>
        </p:txBody>
      </p:sp>
      <p:sp>
        <p:nvSpPr>
          <p:cNvPr id="22" name="Pie 21">
            <a:extLst>
              <a:ext uri="{FF2B5EF4-FFF2-40B4-BE49-F238E27FC236}">
                <a16:creationId xmlns:a16="http://schemas.microsoft.com/office/drawing/2014/main" xmlns="" id="{AE35E6E0-43F1-EE40-A031-728F219A4526}"/>
              </a:ext>
            </a:extLst>
          </p:cNvPr>
          <p:cNvSpPr/>
          <p:nvPr/>
        </p:nvSpPr>
        <p:spPr>
          <a:xfrm>
            <a:off x="5016613" y="3081564"/>
            <a:ext cx="2085748" cy="2085748"/>
          </a:xfrm>
          <a:prstGeom prst="pie">
            <a:avLst/>
          </a:prstGeom>
          <a:solidFill>
            <a:srgbClr val="7957D5">
              <a:alpha val="50000"/>
            </a:srgb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65031A59-27E7-6745-A477-6389532DC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98362">
            <a:off x="5354363" y="2994421"/>
            <a:ext cx="17272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36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identify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Is the angle shown below an acute, right or obtuse angle?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xmlns="" id="{0AE63EED-08CD-4549-B285-23D2543D4E66}"/>
              </a:ext>
            </a:extLst>
          </p:cNvPr>
          <p:cNvSpPr/>
          <p:nvPr/>
        </p:nvSpPr>
        <p:spPr>
          <a:xfrm>
            <a:off x="4384744" y="5980690"/>
            <a:ext cx="3349487" cy="5121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 u="sng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22" name="Pie 21">
            <a:extLst>
              <a:ext uri="{FF2B5EF4-FFF2-40B4-BE49-F238E27FC236}">
                <a16:creationId xmlns:a16="http://schemas.microsoft.com/office/drawing/2014/main" xmlns="" id="{AE35E6E0-43F1-EE40-A031-728F219A4526}"/>
              </a:ext>
            </a:extLst>
          </p:cNvPr>
          <p:cNvSpPr/>
          <p:nvPr/>
        </p:nvSpPr>
        <p:spPr>
          <a:xfrm>
            <a:off x="5016613" y="3081564"/>
            <a:ext cx="2085748" cy="2085748"/>
          </a:xfrm>
          <a:prstGeom prst="pie">
            <a:avLst/>
          </a:prstGeom>
          <a:solidFill>
            <a:srgbClr val="7957D5">
              <a:alpha val="50000"/>
            </a:srgbClr>
          </a:solidFill>
          <a:ln w="381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6DA1BD0-DAC9-C24E-83C9-63C7687D2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932487" y="3143251"/>
            <a:ext cx="11303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64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14472</TotalTime>
  <Words>1627</Words>
  <Application>Microsoft Office PowerPoint</Application>
  <PresentationFormat>Custom</PresentationFormat>
  <Paragraphs>582</Paragraphs>
  <Slides>47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Muli</vt:lpstr>
      <vt:lpstr>Lato</vt:lpstr>
      <vt:lpstr>OpenDyslexicAlta</vt:lpstr>
      <vt:lpstr>Lato Light</vt:lpstr>
      <vt:lpstr>Wingdings</vt:lpstr>
      <vt:lpstr>Calibri</vt:lpstr>
      <vt:lpstr>Office Theme</vt:lpstr>
      <vt:lpstr>PowerPoint Presentation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  <vt:lpstr>To be able to identify angles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745</cp:revision>
  <cp:lastPrinted>2019-06-17T16:19:05Z</cp:lastPrinted>
  <dcterms:created xsi:type="dcterms:W3CDTF">2018-08-06T08:16:18Z</dcterms:created>
  <dcterms:modified xsi:type="dcterms:W3CDTF">2021-01-10T16:20:56Z</dcterms:modified>
</cp:coreProperties>
</file>