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20" r:id="rId2"/>
    <p:sldId id="321" r:id="rId3"/>
    <p:sldId id="376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6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1" r:id="rId37"/>
    <p:sldId id="410" r:id="rId38"/>
    <p:sldId id="412" r:id="rId39"/>
    <p:sldId id="414" r:id="rId40"/>
    <p:sldId id="413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18" r:id="rId51"/>
    <p:sldId id="419" r:id="rId52"/>
    <p:sldId id="420" r:id="rId53"/>
    <p:sldId id="430" r:id="rId54"/>
    <p:sldId id="431" r:id="rId55"/>
    <p:sldId id="432" r:id="rId56"/>
    <p:sldId id="433" r:id="rId57"/>
    <p:sldId id="435" r:id="rId58"/>
    <p:sldId id="434" r:id="rId59"/>
    <p:sldId id="436" r:id="rId60"/>
    <p:sldId id="438" r:id="rId61"/>
    <p:sldId id="437" r:id="rId62"/>
    <p:sldId id="416" r:id="rId63"/>
    <p:sldId id="417" r:id="rId64"/>
    <p:sldId id="370" r:id="rId65"/>
    <p:sldId id="439" r:id="rId66"/>
    <p:sldId id="377" r:id="rId67"/>
  </p:sldIdLst>
  <p:sldSz cx="12192000" cy="6858000"/>
  <p:notesSz cx="6858000" cy="9144000"/>
  <p:embeddedFontLst>
    <p:embeddedFont>
      <p:font typeface="Muli" panose="020B0604020202020204" charset="0"/>
      <p:regular r:id="rId70"/>
      <p:bold r:id="rId71"/>
      <p:italic r:id="rId72"/>
      <p:boldItalic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Lato Light" panose="020F0302020204030203" pitchFamily="34" charset="0"/>
      <p:regular r:id="rId78"/>
    </p:embeddedFont>
    <p:embeddedFont>
      <p:font typeface="Lato" panose="020F0502020204030203" pitchFamily="34" charset="0"/>
      <p:regular r:id="rId79"/>
      <p:bold r:id="rId80"/>
    </p:embeddedFont>
    <p:embeddedFont>
      <p:font typeface="OpenDyslexicAlta" panose="00000500000000000000" pitchFamily="2" charset="0"/>
      <p:regular r:id="rId81"/>
      <p:bold r:id="rId82"/>
      <p:italic r:id="rId83"/>
      <p:boldItalic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FFDD57"/>
    <a:srgbClr val="23D160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2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18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9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8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98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4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1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5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5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8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4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7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0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9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42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51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78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807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80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13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83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7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49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53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6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83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15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4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53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452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0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5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59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70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50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96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06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974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98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59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09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44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1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60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087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38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323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079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110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40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37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432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177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4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475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419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119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1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7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Summer Block 4: Mass and Capacity</a:t>
            </a:r>
          </a:p>
          <a:p>
            <a:r>
              <a:rPr lang="en-GB" dirty="0"/>
              <a:t>Lesson 1: To be able to measure mass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Mass and Capacity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QCDNLFR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47905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58336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84650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6" y="4379495"/>
            <a:ext cx="754096" cy="32985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60268" y="4132847"/>
            <a:ext cx="642487" cy="57650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26708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34244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608057" cy="537410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356559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608057" cy="537410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9061" y="4709354"/>
            <a:ext cx="0" cy="86533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550 g</a:t>
            </a:r>
          </a:p>
        </p:txBody>
      </p:sp>
    </p:spTree>
    <p:extLst>
      <p:ext uri="{BB962C8B-B14F-4D97-AF65-F5344CB8AC3E}">
        <p14:creationId xmlns:p14="http://schemas.microsoft.com/office/powerpoint/2010/main" val="179170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</p:spTree>
    <p:extLst>
      <p:ext uri="{BB962C8B-B14F-4D97-AF65-F5344CB8AC3E}">
        <p14:creationId xmlns:p14="http://schemas.microsoft.com/office/powerpoint/2010/main" val="283278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>
            <a:off x="1618735" y="4709354"/>
            <a:ext cx="611001" cy="54844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7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>
            <a:off x="1618735" y="4709354"/>
            <a:ext cx="611001" cy="54844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08E6930-921E-F447-A6C9-851FB8238A5F}"/>
              </a:ext>
            </a:extLst>
          </p:cNvPr>
          <p:cNvCxnSpPr>
            <a:cxnSpLocks/>
          </p:cNvCxnSpPr>
          <p:nvPr/>
        </p:nvCxnSpPr>
        <p:spPr>
          <a:xfrm flipH="1" flipV="1">
            <a:off x="6759146" y="4590535"/>
            <a:ext cx="849915" cy="118819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2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Summer Block 4 - Mass and Capacity - Lesson 1 - To be able to measure mass (1)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</p:spTree>
    <p:extLst>
      <p:ext uri="{BB962C8B-B14F-4D97-AF65-F5344CB8AC3E}">
        <p14:creationId xmlns:p14="http://schemas.microsoft.com/office/powerpoint/2010/main" val="36298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 flipV="1">
            <a:off x="1501698" y="4378712"/>
            <a:ext cx="728039" cy="330642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4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900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 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4B772A23-5831-6344-A28E-05EA0A250512}"/>
              </a:ext>
            </a:extLst>
          </p:cNvPr>
          <p:cNvCxnSpPr>
            <a:cxnSpLocks/>
          </p:cNvCxnSpPr>
          <p:nvPr/>
        </p:nvCxnSpPr>
        <p:spPr>
          <a:xfrm flipH="1" flipV="1">
            <a:off x="1501698" y="4378712"/>
            <a:ext cx="728039" cy="330642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08E6930-921E-F447-A6C9-851FB8238A5F}"/>
              </a:ext>
            </a:extLst>
          </p:cNvPr>
          <p:cNvCxnSpPr>
            <a:cxnSpLocks/>
          </p:cNvCxnSpPr>
          <p:nvPr/>
        </p:nvCxnSpPr>
        <p:spPr>
          <a:xfrm flipV="1">
            <a:off x="7609062" y="4140820"/>
            <a:ext cx="657709" cy="56853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9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84306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82758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63495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80973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72628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2016579" y="4709354"/>
            <a:ext cx="213157" cy="79337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810807" cy="371247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3294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08104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fully.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2558621"/>
            <a:ext cx="2087665" cy="26154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8A150E2-972E-244E-9339-18E13E9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80" y="2558621"/>
            <a:ext cx="2087665" cy="261547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551840"/>
            <a:ext cx="2087665" cy="26154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070BAD1-2B32-7343-84CC-C965EEB2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67" y="2551840"/>
            <a:ext cx="2087665" cy="26154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059835" y="4025555"/>
            <a:ext cx="527248" cy="47953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C30A578-36A3-1A41-B1CF-9B965B44C6AC}"/>
              </a:ext>
            </a:extLst>
          </p:cNvPr>
          <p:cNvCxnSpPr>
            <a:cxnSpLocks/>
          </p:cNvCxnSpPr>
          <p:nvPr/>
        </p:nvCxnSpPr>
        <p:spPr>
          <a:xfrm flipV="1">
            <a:off x="4750612" y="3925229"/>
            <a:ext cx="750656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675120" y="3920416"/>
            <a:ext cx="766270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8D0A5FC-D2BB-4440-B00E-5675A9D0A97C}"/>
              </a:ext>
            </a:extLst>
          </p:cNvPr>
          <p:cNvCxnSpPr>
            <a:cxnSpLocks/>
          </p:cNvCxnSpPr>
          <p:nvPr/>
        </p:nvCxnSpPr>
        <p:spPr>
          <a:xfrm flipH="1">
            <a:off x="9721516" y="4020742"/>
            <a:ext cx="408683" cy="65713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196138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14263" cy="53944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978869" y="4167352"/>
            <a:ext cx="623887" cy="542002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19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72692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873963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76468"/>
            <a:ext cx="737750" cy="33288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4287128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76468"/>
            <a:ext cx="737750" cy="332886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0" cy="88056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 kg</a:t>
            </a:r>
          </a:p>
        </p:txBody>
      </p:sp>
    </p:spTree>
    <p:extLst>
      <p:ext uri="{BB962C8B-B14F-4D97-AF65-F5344CB8AC3E}">
        <p14:creationId xmlns:p14="http://schemas.microsoft.com/office/powerpoint/2010/main" val="886869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2309809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644770" y="4709354"/>
            <a:ext cx="584967" cy="54125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158847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644770" y="4709354"/>
            <a:ext cx="584967" cy="54125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471570" cy="748291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 kg</a:t>
            </a:r>
          </a:p>
        </p:txBody>
      </p:sp>
    </p:spTree>
    <p:extLst>
      <p:ext uri="{BB962C8B-B14F-4D97-AF65-F5344CB8AC3E}">
        <p14:creationId xmlns:p14="http://schemas.microsoft.com/office/powerpoint/2010/main" val="380556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4137117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8" y="4015409"/>
            <a:ext cx="453827" cy="69394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14085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left-hand scale doesn’t belong as its arrow is pointing at 400 g, whereas the other scales point at 50 g increments: 250 g, 850 g and 650 g (left to right).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2558621"/>
            <a:ext cx="2087665" cy="2615472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8A150E2-972E-244E-9339-18E13E90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80" y="2558621"/>
            <a:ext cx="2087665" cy="261547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551840"/>
            <a:ext cx="2087665" cy="261547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070BAD1-2B32-7343-84CC-C965EEB29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67" y="2551840"/>
            <a:ext cx="2087665" cy="26154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059835" y="4025555"/>
            <a:ext cx="527248" cy="47953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C30A578-36A3-1A41-B1CF-9B965B44C6AC}"/>
              </a:ext>
            </a:extLst>
          </p:cNvPr>
          <p:cNvCxnSpPr>
            <a:cxnSpLocks/>
          </p:cNvCxnSpPr>
          <p:nvPr/>
        </p:nvCxnSpPr>
        <p:spPr>
          <a:xfrm flipV="1">
            <a:off x="4750612" y="3925229"/>
            <a:ext cx="750656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675120" y="3920416"/>
            <a:ext cx="766270" cy="10032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8D0A5FC-D2BB-4440-B00E-5675A9D0A97C}"/>
              </a:ext>
            </a:extLst>
          </p:cNvPr>
          <p:cNvCxnSpPr>
            <a:cxnSpLocks/>
          </p:cNvCxnSpPr>
          <p:nvPr/>
        </p:nvCxnSpPr>
        <p:spPr>
          <a:xfrm flipH="1">
            <a:off x="9721516" y="4020742"/>
            <a:ext cx="408683" cy="65713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5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8C624-9813-654D-A3E9-BBB8759DD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7" cy="3041183"/>
          </a:xfrm>
          <a:prstGeom prst="rect">
            <a:avLst/>
          </a:prstGeom>
        </p:spPr>
      </p:pic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0345E21-CEE5-6B4B-AA15-5D690A51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38" y="3005186"/>
            <a:ext cx="2427467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8" y="4015409"/>
            <a:ext cx="453827" cy="69394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48670" y="4581939"/>
            <a:ext cx="854085" cy="127415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 kg</a:t>
            </a:r>
          </a:p>
        </p:txBody>
      </p:sp>
    </p:spTree>
    <p:extLst>
      <p:ext uri="{BB962C8B-B14F-4D97-AF65-F5344CB8AC3E}">
        <p14:creationId xmlns:p14="http://schemas.microsoft.com/office/powerpoint/2010/main" val="279207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715456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431127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V="1">
            <a:off x="2229737" y="4393580"/>
            <a:ext cx="747639" cy="31577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41121" cy="92031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4027382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44566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168789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326911" y="4709354"/>
            <a:ext cx="902827" cy="4827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V="1">
            <a:off x="7602757" y="4613251"/>
            <a:ext cx="908726" cy="9610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9040149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489469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378399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 flipV="1">
            <a:off x="1618090" y="4106849"/>
            <a:ext cx="611650" cy="60250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7" y="4709355"/>
            <a:ext cx="288913" cy="868485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96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3667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4917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348723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344C35D5-38CF-984D-B424-894F031A47A7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00066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5DC31CB7-AAC3-464C-B65E-5DE15E10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12" name="Picture 11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24BB8BE1-BE81-9E45-9BF4-9EC36CEF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602528" cy="670168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 flipV="1">
            <a:off x="6703621" y="4589813"/>
            <a:ext cx="899136" cy="119541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42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latin typeface="OpenDyslexicAlta" pitchFamily="2" charset="77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1202616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0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813909" cy="14349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64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813909" cy="143497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>
            <a:off x="7157034" y="4709355"/>
            <a:ext cx="445723" cy="791873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93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2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412523" cy="7918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585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46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83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>
            <a:off x="2229737" y="4709354"/>
            <a:ext cx="412523" cy="7918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 flipV="1">
            <a:off x="6745184" y="4709354"/>
            <a:ext cx="857574" cy="1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795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2983501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 flipH="1">
            <a:off x="2060575" y="4709354"/>
            <a:ext cx="180008" cy="8813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01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an arrow to show the measurement given next to each of the scales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58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97 kg</a:t>
            </a:r>
          </a:p>
        </p:txBody>
      </p:sp>
      <p:pic>
        <p:nvPicPr>
          <p:cNvPr id="8" name="Picture 7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BF6681DF-4900-3C44-A14E-B08B1DBD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22" y="3016251"/>
            <a:ext cx="2431848" cy="3041183"/>
          </a:xfrm>
          <a:prstGeom prst="rect">
            <a:avLst/>
          </a:prstGeom>
        </p:spPr>
      </p:pic>
      <p:pic>
        <p:nvPicPr>
          <p:cNvPr id="9" name="Picture 8" descr="A picture containing clock, post, time, hanging&#10;&#10;Description automatically generated">
            <a:extLst>
              <a:ext uri="{FF2B5EF4-FFF2-40B4-BE49-F238E27FC236}">
                <a16:creationId xmlns="" xmlns:a16="http://schemas.microsoft.com/office/drawing/2014/main" id="{941CB722-5A8C-EE43-A47F-ECD37A068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57" y="3016251"/>
            <a:ext cx="2431848" cy="30411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3A7C80D-CC36-DE43-9463-5B9B93D98C57}"/>
              </a:ext>
            </a:extLst>
          </p:cNvPr>
          <p:cNvCxnSpPr>
            <a:cxnSpLocks/>
          </p:cNvCxnSpPr>
          <p:nvPr/>
        </p:nvCxnSpPr>
        <p:spPr>
          <a:xfrm flipH="1">
            <a:off x="2049729" y="4709354"/>
            <a:ext cx="180008" cy="88137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65F1D71-F52D-A548-B514-E2DE3F7EF2A5}"/>
              </a:ext>
            </a:extLst>
          </p:cNvPr>
          <p:cNvCxnSpPr>
            <a:cxnSpLocks/>
          </p:cNvCxnSpPr>
          <p:nvPr/>
        </p:nvCxnSpPr>
        <p:spPr>
          <a:xfrm flipH="1" flipV="1">
            <a:off x="7014491" y="4050362"/>
            <a:ext cx="588267" cy="658994"/>
          </a:xfrm>
          <a:prstGeom prst="straightConnector1">
            <a:avLst/>
          </a:prstGeom>
          <a:ln w="50800">
            <a:solidFill>
              <a:srgbClr val="FF386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68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does the boy weigh?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529E43-3042-414B-A75A-0DA9BEF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93" y="4289665"/>
            <a:ext cx="4499813" cy="10046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3DE549A-C281-1842-91C0-D7FF9BF22016}"/>
              </a:ext>
            </a:extLst>
          </p:cNvPr>
          <p:cNvSpPr/>
          <p:nvPr/>
        </p:nvSpPr>
        <p:spPr>
          <a:xfrm>
            <a:off x="6655973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762AE160-8024-B946-9BB0-FC38C52EB0EC}"/>
              </a:ext>
            </a:extLst>
          </p:cNvPr>
          <p:cNvSpPr/>
          <p:nvPr/>
        </p:nvSpPr>
        <p:spPr>
          <a:xfrm>
            <a:off x="7391609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9BF026C-03B4-DC41-9EED-9C2F08434CEB}"/>
              </a:ext>
            </a:extLst>
          </p:cNvPr>
          <p:cNvSpPr/>
          <p:nvPr/>
        </p:nvSpPr>
        <p:spPr>
          <a:xfrm>
            <a:off x="6655973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F787F8D-24B6-B942-8A05-6EFB28A393F2}"/>
              </a:ext>
            </a:extLst>
          </p:cNvPr>
          <p:cNvSpPr/>
          <p:nvPr/>
        </p:nvSpPr>
        <p:spPr>
          <a:xfrm>
            <a:off x="7391609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829DD8B-E9BB-C74F-B95A-E9C8139314B4}"/>
              </a:ext>
            </a:extLst>
          </p:cNvPr>
          <p:cNvSpPr/>
          <p:nvPr/>
        </p:nvSpPr>
        <p:spPr>
          <a:xfrm>
            <a:off x="6655973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FE507B0-D565-E74D-AF29-C20677A66235}"/>
              </a:ext>
            </a:extLst>
          </p:cNvPr>
          <p:cNvSpPr/>
          <p:nvPr/>
        </p:nvSpPr>
        <p:spPr>
          <a:xfrm>
            <a:off x="7391609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62C9ACE5-BDAE-F242-BD22-5255DC5C068D}"/>
              </a:ext>
            </a:extLst>
          </p:cNvPr>
          <p:cNvSpPr/>
          <p:nvPr/>
        </p:nvSpPr>
        <p:spPr>
          <a:xfrm>
            <a:off x="6655973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54BFC7E-B226-0546-8AE2-394B290E356C}"/>
              </a:ext>
            </a:extLst>
          </p:cNvPr>
          <p:cNvSpPr/>
          <p:nvPr/>
        </p:nvSpPr>
        <p:spPr>
          <a:xfrm>
            <a:off x="7391609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FA10575-3788-094A-8AC1-F701AAC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90" y="2997699"/>
            <a:ext cx="1531515" cy="1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396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does the boy weigh?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boy weighs 32 kg as 8 x 4 = 32.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529E43-3042-414B-A75A-0DA9BEF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93" y="4289665"/>
            <a:ext cx="4499813" cy="10046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3DE549A-C281-1842-91C0-D7FF9BF22016}"/>
              </a:ext>
            </a:extLst>
          </p:cNvPr>
          <p:cNvSpPr/>
          <p:nvPr/>
        </p:nvSpPr>
        <p:spPr>
          <a:xfrm>
            <a:off x="6655973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762AE160-8024-B946-9BB0-FC38C52EB0EC}"/>
              </a:ext>
            </a:extLst>
          </p:cNvPr>
          <p:cNvSpPr/>
          <p:nvPr/>
        </p:nvSpPr>
        <p:spPr>
          <a:xfrm>
            <a:off x="7391609" y="389613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9BF026C-03B4-DC41-9EED-9C2F08434CEB}"/>
              </a:ext>
            </a:extLst>
          </p:cNvPr>
          <p:cNvSpPr/>
          <p:nvPr/>
        </p:nvSpPr>
        <p:spPr>
          <a:xfrm>
            <a:off x="6655973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FF787F8D-24B6-B942-8A05-6EFB28A393F2}"/>
              </a:ext>
            </a:extLst>
          </p:cNvPr>
          <p:cNvSpPr/>
          <p:nvPr/>
        </p:nvSpPr>
        <p:spPr>
          <a:xfrm>
            <a:off x="7391609" y="3480017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829DD8B-E9BB-C74F-B95A-E9C8139314B4}"/>
              </a:ext>
            </a:extLst>
          </p:cNvPr>
          <p:cNvSpPr/>
          <p:nvPr/>
        </p:nvSpPr>
        <p:spPr>
          <a:xfrm>
            <a:off x="6655973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7FE507B0-D565-E74D-AF29-C20677A66235}"/>
              </a:ext>
            </a:extLst>
          </p:cNvPr>
          <p:cNvSpPr/>
          <p:nvPr/>
        </p:nvSpPr>
        <p:spPr>
          <a:xfrm>
            <a:off x="7391609" y="3086491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62C9ACE5-BDAE-F242-BD22-5255DC5C068D}"/>
              </a:ext>
            </a:extLst>
          </p:cNvPr>
          <p:cNvSpPr/>
          <p:nvPr/>
        </p:nvSpPr>
        <p:spPr>
          <a:xfrm>
            <a:off x="6655973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654BFC7E-B226-0546-8AE2-394B290E356C}"/>
              </a:ext>
            </a:extLst>
          </p:cNvPr>
          <p:cNvSpPr/>
          <p:nvPr/>
        </p:nvSpPr>
        <p:spPr>
          <a:xfrm>
            <a:off x="7391609" y="2670369"/>
            <a:ext cx="795131" cy="416122"/>
          </a:xfrm>
          <a:prstGeom prst="round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DyslexicAlta" pitchFamily="2" charset="77"/>
              </a:rPr>
              <a:t>4 kg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1431F2A-4655-0D4C-8FD4-63060465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90" y="2997699"/>
            <a:ext cx="1531515" cy="15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95169" y="2520174"/>
            <a:ext cx="3205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rollercoaster’s sign says, “Riders must weigh no more than 50 kg”, I will be OK to ride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4C862-ABBA-6440-8182-AD4B043E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57" y="1430726"/>
            <a:ext cx="4890312" cy="4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08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The arrow is pointing past halfway, so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too heavy for the ride.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95169" y="2520174"/>
            <a:ext cx="32051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the rollercoaster’s sign says, “Riders must weigh no more than 50 kg”, I will be OK to ride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4C862-ABBA-6440-8182-AD4B043E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57" y="1430726"/>
            <a:ext cx="4890312" cy="4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39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measure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measuring mass in g and kg using a variety of scales, including those with missing increments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Summer Block 4 - Mass and Capacity - Lesson 1 - To be able to measure mass (1)</a:t>
            </a:r>
          </a:p>
        </p:txBody>
      </p:sp>
    </p:spTree>
    <p:extLst>
      <p:ext uri="{BB962C8B-B14F-4D97-AF65-F5344CB8AC3E}">
        <p14:creationId xmlns:p14="http://schemas.microsoft.com/office/powerpoint/2010/main" val="7942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>
            <a:off x="2229736" y="4709354"/>
            <a:ext cx="820230" cy="134016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 flipH="1">
            <a:off x="6840071" y="4709354"/>
            <a:ext cx="762684" cy="373634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750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71245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64416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measure mass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down the measurement next to each of the scales below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184F88F9-8A9E-5F4D-8F56-3A2BF402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3" y="3005186"/>
            <a:ext cx="2427466" cy="304118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642A3249-E581-A347-BDD6-8EC53BB1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57" y="2998405"/>
            <a:ext cx="2427466" cy="30411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194D9F1-B37E-CE49-ACB8-E474EC4E5270}"/>
              </a:ext>
            </a:extLst>
          </p:cNvPr>
          <p:cNvCxnSpPr>
            <a:cxnSpLocks/>
          </p:cNvCxnSpPr>
          <p:nvPr/>
        </p:nvCxnSpPr>
        <p:spPr>
          <a:xfrm flipH="1">
            <a:off x="1435184" y="4709354"/>
            <a:ext cx="794552" cy="135149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D28CABB-0E47-A04E-9BDB-A8D1265B90D1}"/>
              </a:ext>
            </a:extLst>
          </p:cNvPr>
          <p:cNvCxnSpPr>
            <a:cxnSpLocks/>
          </p:cNvCxnSpPr>
          <p:nvPr/>
        </p:nvCxnSpPr>
        <p:spPr>
          <a:xfrm>
            <a:off x="7602755" y="4709354"/>
            <a:ext cx="784291" cy="365263"/>
          </a:xfrm>
          <a:prstGeom prst="straightConnector1">
            <a:avLst/>
          </a:prstGeom>
          <a:ln w="50800">
            <a:solidFill>
              <a:srgbClr val="7957D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528A604-E755-0B4B-B09C-07E47E6D629B}"/>
              </a:ext>
            </a:extLst>
          </p:cNvPr>
          <p:cNvSpPr/>
          <p:nvPr/>
        </p:nvSpPr>
        <p:spPr>
          <a:xfrm>
            <a:off x="3621272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800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FE8B61DA-1591-FE4C-9927-CF0640BEB53F}"/>
              </a:ext>
            </a:extLst>
          </p:cNvPr>
          <p:cNvSpPr/>
          <p:nvPr/>
        </p:nvSpPr>
        <p:spPr>
          <a:xfrm>
            <a:off x="9002826" y="5125187"/>
            <a:ext cx="1525172" cy="9144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400" dirty="0">
                <a:latin typeface="OpenDyslexicAlta" pitchFamily="2" charset="77"/>
              </a:rPr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315347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14551</TotalTime>
  <Words>2481</Words>
  <Application>Microsoft Office PowerPoint</Application>
  <PresentationFormat>Custom</PresentationFormat>
  <Paragraphs>807</Paragraphs>
  <Slides>66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Muli</vt:lpstr>
      <vt:lpstr>Wingdings</vt:lpstr>
      <vt:lpstr>Calibri</vt:lpstr>
      <vt:lpstr>Lato Light</vt:lpstr>
      <vt:lpstr>Lato</vt:lpstr>
      <vt:lpstr>OpenDyslexicAlta</vt:lpstr>
      <vt:lpstr>Office Theme</vt:lpstr>
      <vt:lpstr>PowerPoint Presentation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  <vt:lpstr>To be able to measure mass (1)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737</cp:revision>
  <cp:lastPrinted>2019-06-17T16:19:05Z</cp:lastPrinted>
  <dcterms:created xsi:type="dcterms:W3CDTF">2018-08-06T08:16:18Z</dcterms:created>
  <dcterms:modified xsi:type="dcterms:W3CDTF">2021-01-10T14:27:44Z</dcterms:modified>
</cp:coreProperties>
</file>