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0" r:id="rId2"/>
    <p:sldId id="321" r:id="rId3"/>
    <p:sldId id="372" r:id="rId4"/>
    <p:sldId id="373" r:id="rId5"/>
    <p:sldId id="374" r:id="rId6"/>
    <p:sldId id="377" r:id="rId7"/>
    <p:sldId id="378" r:id="rId8"/>
    <p:sldId id="375" r:id="rId9"/>
    <p:sldId id="376" r:id="rId10"/>
    <p:sldId id="380" r:id="rId11"/>
    <p:sldId id="381" r:id="rId12"/>
    <p:sldId id="379" r:id="rId13"/>
    <p:sldId id="382" r:id="rId14"/>
    <p:sldId id="386" r:id="rId15"/>
    <p:sldId id="387" r:id="rId16"/>
    <p:sldId id="385" r:id="rId17"/>
    <p:sldId id="388" r:id="rId18"/>
    <p:sldId id="389" r:id="rId19"/>
    <p:sldId id="390" r:id="rId20"/>
    <p:sldId id="393" r:id="rId21"/>
    <p:sldId id="394" r:id="rId22"/>
    <p:sldId id="391" r:id="rId23"/>
    <p:sldId id="392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370" r:id="rId32"/>
    <p:sldId id="383" r:id="rId33"/>
    <p:sldId id="384" r:id="rId34"/>
  </p:sldIdLst>
  <p:sldSz cx="12192000" cy="6858000"/>
  <p:notesSz cx="6858000" cy="9144000"/>
  <p:embeddedFontLst>
    <p:embeddedFont>
      <p:font typeface="OpenDyslexicAlta" panose="00000500000000000000" pitchFamily="2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uli" panose="020B0604020202020204" charset="0"/>
      <p:regular r:id="rId46"/>
      <p:bold r:id="rId47"/>
      <p:italic r:id="rId48"/>
      <p:boldItalic r:id="rId49"/>
    </p:embeddedFont>
    <p:embeddedFont>
      <p:font typeface="Lato Light" panose="020F0302020204030203" pitchFamily="34" charset="0"/>
      <p:regular r:id="rId50"/>
    </p:embeddedFont>
    <p:embeddedFont>
      <p:font typeface="Lato" panose="020F0502020204030203" pitchFamily="34" charset="0"/>
      <p:regular r:id="rId51"/>
      <p:bold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209CEE"/>
    <a:srgbClr val="3273DC"/>
    <a:srgbClr val="23D160"/>
    <a:srgbClr val="FFDD57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98" autoAdjust="0"/>
    <p:restoredTop sz="82121" autoAdjust="0"/>
  </p:normalViewPr>
  <p:slideViewPr>
    <p:cSldViewPr snapToGrid="0" snapToObjects="1">
      <p:cViewPr varScale="1">
        <p:scale>
          <a:sx n="56" d="100"/>
          <a:sy n="56" d="100"/>
        </p:scale>
        <p:origin x="-678" y="-17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99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79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242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728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90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09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31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66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8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62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42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197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73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91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543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01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829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1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76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91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8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5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75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2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8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19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4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11/01/2021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tif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5 </a:t>
            </a:r>
            <a:br>
              <a:rPr lang="en-GB" dirty="0"/>
            </a:br>
            <a:r>
              <a:rPr lang="en-GB" dirty="0"/>
              <a:t>Summer Block 4: Converting Units</a:t>
            </a:r>
          </a:p>
          <a:p>
            <a:r>
              <a:rPr lang="en-GB" dirty="0"/>
              <a:t>Lesson 1: To be able to convert between g and kg and m and km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Converting Units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QGVYKMA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scale provided to help you convert between g and kg.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5C36EA-2C63-E540-AE64-2D63CC58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4" y="3867944"/>
            <a:ext cx="10341970" cy="137080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A5BDDD95-3BA4-6B4E-A455-C307E0813252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FE129AD-DDD2-4840-94D3-946E3832E46E}"/>
              </a:ext>
            </a:extLst>
          </p:cNvPr>
          <p:cNvSpPr/>
          <p:nvPr/>
        </p:nvSpPr>
        <p:spPr>
          <a:xfrm>
            <a:off x="357503" y="4078685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A66C3DF-1607-2843-AD42-0C7B57ADE8BB}"/>
              </a:ext>
            </a:extLst>
          </p:cNvPr>
          <p:cNvSpPr/>
          <p:nvPr/>
        </p:nvSpPr>
        <p:spPr>
          <a:xfrm>
            <a:off x="361948" y="4549379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9EE301A2-CCF3-D646-92AC-01F0BF8B0E46}"/>
              </a:ext>
            </a:extLst>
          </p:cNvPr>
          <p:cNvSpPr/>
          <p:nvPr/>
        </p:nvSpPr>
        <p:spPr>
          <a:xfrm>
            <a:off x="2362200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04EC6AA-E0AF-5D47-B32D-329139D2D7F1}"/>
              </a:ext>
            </a:extLst>
          </p:cNvPr>
          <p:cNvSpPr/>
          <p:nvPr/>
        </p:nvSpPr>
        <p:spPr>
          <a:xfrm>
            <a:off x="4081147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 kg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FA354C1-BB1A-FE4A-BCA0-870A13075C74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F730186-E3B6-1B4A-9508-2AADD30B6C1F}"/>
              </a:ext>
            </a:extLst>
          </p:cNvPr>
          <p:cNvSpPr/>
          <p:nvPr/>
        </p:nvSpPr>
        <p:spPr>
          <a:xfrm>
            <a:off x="7442841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18EF18EE-C07B-7745-9F77-E99537F91EFF}"/>
              </a:ext>
            </a:extLst>
          </p:cNvPr>
          <p:cNvSpPr/>
          <p:nvPr/>
        </p:nvSpPr>
        <p:spPr>
          <a:xfrm>
            <a:off x="9123688" y="3213101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19.5 kg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77F5CE54-09C2-3F43-A771-D7E85B0E1187}"/>
              </a:ext>
            </a:extLst>
          </p:cNvPr>
          <p:cNvSpPr/>
          <p:nvPr/>
        </p:nvSpPr>
        <p:spPr>
          <a:xfrm>
            <a:off x="643253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500 g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8311FDAF-C354-9548-A345-8ADB4DE1DA0F}"/>
              </a:ext>
            </a:extLst>
          </p:cNvPr>
          <p:cNvSpPr/>
          <p:nvPr/>
        </p:nvSpPr>
        <p:spPr>
          <a:xfrm>
            <a:off x="2362200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1,000 g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C28C271-5403-9349-881F-F87E0F1AABBA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99D86E18-180E-464A-A12A-DFA5DA6AA82B}"/>
              </a:ext>
            </a:extLst>
          </p:cNvPr>
          <p:cNvSpPr/>
          <p:nvPr/>
        </p:nvSpPr>
        <p:spPr>
          <a:xfrm>
            <a:off x="5761994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6,500 g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76F8EB2D-2B29-A24F-95D5-EF92AFDA11A9}"/>
              </a:ext>
            </a:extLst>
          </p:cNvPr>
          <p:cNvSpPr/>
          <p:nvPr/>
        </p:nvSpPr>
        <p:spPr>
          <a:xfrm>
            <a:off x="7442841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12,000 g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3ECF3B4-32E9-CE49-992F-08042AE3EF67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280519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scale provided to help you convert between g and kg.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5C36EA-2C63-E540-AE64-2D63CC58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4" y="3867944"/>
            <a:ext cx="10341970" cy="137080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A5BDDD95-3BA4-6B4E-A455-C307E0813252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FE129AD-DDD2-4840-94D3-946E3832E46E}"/>
              </a:ext>
            </a:extLst>
          </p:cNvPr>
          <p:cNvSpPr/>
          <p:nvPr/>
        </p:nvSpPr>
        <p:spPr>
          <a:xfrm>
            <a:off x="357503" y="4078685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A66C3DF-1607-2843-AD42-0C7B57ADE8BB}"/>
              </a:ext>
            </a:extLst>
          </p:cNvPr>
          <p:cNvSpPr/>
          <p:nvPr/>
        </p:nvSpPr>
        <p:spPr>
          <a:xfrm>
            <a:off x="361948" y="4549379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9EE301A2-CCF3-D646-92AC-01F0BF8B0E46}"/>
              </a:ext>
            </a:extLst>
          </p:cNvPr>
          <p:cNvSpPr/>
          <p:nvPr/>
        </p:nvSpPr>
        <p:spPr>
          <a:xfrm>
            <a:off x="2362200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04EC6AA-E0AF-5D47-B32D-329139D2D7F1}"/>
              </a:ext>
            </a:extLst>
          </p:cNvPr>
          <p:cNvSpPr/>
          <p:nvPr/>
        </p:nvSpPr>
        <p:spPr>
          <a:xfrm>
            <a:off x="4081147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 kg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FA354C1-BB1A-FE4A-BCA0-870A13075C74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F730186-E3B6-1B4A-9508-2AADD30B6C1F}"/>
              </a:ext>
            </a:extLst>
          </p:cNvPr>
          <p:cNvSpPr/>
          <p:nvPr/>
        </p:nvSpPr>
        <p:spPr>
          <a:xfrm>
            <a:off x="7442841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18EF18EE-C07B-7745-9F77-E99537F91EFF}"/>
              </a:ext>
            </a:extLst>
          </p:cNvPr>
          <p:cNvSpPr/>
          <p:nvPr/>
        </p:nvSpPr>
        <p:spPr>
          <a:xfrm>
            <a:off x="9123688" y="3213101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19.5 kg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77F5CE54-09C2-3F43-A771-D7E85B0E1187}"/>
              </a:ext>
            </a:extLst>
          </p:cNvPr>
          <p:cNvSpPr/>
          <p:nvPr/>
        </p:nvSpPr>
        <p:spPr>
          <a:xfrm>
            <a:off x="643253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500 g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8311FDAF-C354-9548-A345-8ADB4DE1DA0F}"/>
              </a:ext>
            </a:extLst>
          </p:cNvPr>
          <p:cNvSpPr/>
          <p:nvPr/>
        </p:nvSpPr>
        <p:spPr>
          <a:xfrm>
            <a:off x="2362200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1,000 g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C28C271-5403-9349-881F-F87E0F1AABBA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99D86E18-180E-464A-A12A-DFA5DA6AA82B}"/>
              </a:ext>
            </a:extLst>
          </p:cNvPr>
          <p:cNvSpPr/>
          <p:nvPr/>
        </p:nvSpPr>
        <p:spPr>
          <a:xfrm>
            <a:off x="5761994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6,500 g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76F8EB2D-2B29-A24F-95D5-EF92AFDA11A9}"/>
              </a:ext>
            </a:extLst>
          </p:cNvPr>
          <p:cNvSpPr/>
          <p:nvPr/>
        </p:nvSpPr>
        <p:spPr>
          <a:xfrm>
            <a:off x="7442841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12,000 g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3ECF3B4-32E9-CE49-992F-08042AE3EF67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5D97750F-AD70-704B-A0E9-73140335B7D6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0.5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7C883597-030F-6343-A296-1B63EEEE2046}"/>
              </a:ext>
            </a:extLst>
          </p:cNvPr>
          <p:cNvSpPr/>
          <p:nvPr/>
        </p:nvSpPr>
        <p:spPr>
          <a:xfrm>
            <a:off x="2362200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C308492E-A30F-C54C-89AD-8ACBD912B71A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6.5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E2D10C7B-DC4C-A24B-82F8-78D66EE7D175}"/>
              </a:ext>
            </a:extLst>
          </p:cNvPr>
          <p:cNvSpPr/>
          <p:nvPr/>
        </p:nvSpPr>
        <p:spPr>
          <a:xfrm>
            <a:off x="7442841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0082253E-A472-D44A-8C34-5D8E184727A8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4,000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3B3FBC5-C8E2-1F41-AD08-F2125286028E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19,500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4543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scale provided to help you convert between m and km.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5C36EA-2C63-E540-AE64-2D63CC58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4" y="3867944"/>
            <a:ext cx="10341970" cy="137080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A5BDDD95-3BA4-6B4E-A455-C307E0813252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FE129AD-DDD2-4840-94D3-946E3832E46E}"/>
              </a:ext>
            </a:extLst>
          </p:cNvPr>
          <p:cNvSpPr/>
          <p:nvPr/>
        </p:nvSpPr>
        <p:spPr>
          <a:xfrm>
            <a:off x="357503" y="4078685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A66C3DF-1607-2843-AD42-0C7B57ADE8BB}"/>
              </a:ext>
            </a:extLst>
          </p:cNvPr>
          <p:cNvSpPr/>
          <p:nvPr/>
        </p:nvSpPr>
        <p:spPr>
          <a:xfrm>
            <a:off x="361948" y="4549379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9EE301A2-CCF3-D646-92AC-01F0BF8B0E46}"/>
              </a:ext>
            </a:extLst>
          </p:cNvPr>
          <p:cNvSpPr/>
          <p:nvPr/>
        </p:nvSpPr>
        <p:spPr>
          <a:xfrm>
            <a:off x="2362200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04EC6AA-E0AF-5D47-B32D-329139D2D7F1}"/>
              </a:ext>
            </a:extLst>
          </p:cNvPr>
          <p:cNvSpPr/>
          <p:nvPr/>
        </p:nvSpPr>
        <p:spPr>
          <a:xfrm>
            <a:off x="4081147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km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FA354C1-BB1A-FE4A-BCA0-870A13075C74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F730186-E3B6-1B4A-9508-2AADD30B6C1F}"/>
              </a:ext>
            </a:extLst>
          </p:cNvPr>
          <p:cNvSpPr/>
          <p:nvPr/>
        </p:nvSpPr>
        <p:spPr>
          <a:xfrm>
            <a:off x="7442841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18EF18EE-C07B-7745-9F77-E99537F91EFF}"/>
              </a:ext>
            </a:extLst>
          </p:cNvPr>
          <p:cNvSpPr/>
          <p:nvPr/>
        </p:nvSpPr>
        <p:spPr>
          <a:xfrm>
            <a:off x="9123688" y="3213101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21.5 km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77F5CE54-09C2-3F43-A771-D7E85B0E1187}"/>
              </a:ext>
            </a:extLst>
          </p:cNvPr>
          <p:cNvSpPr/>
          <p:nvPr/>
        </p:nvSpPr>
        <p:spPr>
          <a:xfrm>
            <a:off x="643253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250 m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8311FDAF-C354-9548-A345-8ADB4DE1DA0F}"/>
              </a:ext>
            </a:extLst>
          </p:cNvPr>
          <p:cNvSpPr/>
          <p:nvPr/>
        </p:nvSpPr>
        <p:spPr>
          <a:xfrm>
            <a:off x="2362200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1,000 m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C28C271-5403-9349-881F-F87E0F1AABBA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99D86E18-180E-464A-A12A-DFA5DA6AA82B}"/>
              </a:ext>
            </a:extLst>
          </p:cNvPr>
          <p:cNvSpPr/>
          <p:nvPr/>
        </p:nvSpPr>
        <p:spPr>
          <a:xfrm>
            <a:off x="5761994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7,500 m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76F8EB2D-2B29-A24F-95D5-EF92AFDA11A9}"/>
              </a:ext>
            </a:extLst>
          </p:cNvPr>
          <p:cNvSpPr/>
          <p:nvPr/>
        </p:nvSpPr>
        <p:spPr>
          <a:xfrm>
            <a:off x="7442841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18,000 m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3ECF3B4-32E9-CE49-992F-08042AE3EF67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</p:spTree>
    <p:extLst>
      <p:ext uri="{BB962C8B-B14F-4D97-AF65-F5344CB8AC3E}">
        <p14:creationId xmlns:p14="http://schemas.microsoft.com/office/powerpoint/2010/main" val="120868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scale provided to help you convert between m and km.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5C36EA-2C63-E540-AE64-2D63CC58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4" y="3867944"/>
            <a:ext cx="10341970" cy="137080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A5BDDD95-3BA4-6B4E-A455-C307E0813252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FE129AD-DDD2-4840-94D3-946E3832E46E}"/>
              </a:ext>
            </a:extLst>
          </p:cNvPr>
          <p:cNvSpPr/>
          <p:nvPr/>
        </p:nvSpPr>
        <p:spPr>
          <a:xfrm>
            <a:off x="357503" y="4078685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A66C3DF-1607-2843-AD42-0C7B57ADE8BB}"/>
              </a:ext>
            </a:extLst>
          </p:cNvPr>
          <p:cNvSpPr/>
          <p:nvPr/>
        </p:nvSpPr>
        <p:spPr>
          <a:xfrm>
            <a:off x="361948" y="4549379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9EE301A2-CCF3-D646-92AC-01F0BF8B0E46}"/>
              </a:ext>
            </a:extLst>
          </p:cNvPr>
          <p:cNvSpPr/>
          <p:nvPr/>
        </p:nvSpPr>
        <p:spPr>
          <a:xfrm>
            <a:off x="2362200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04EC6AA-E0AF-5D47-B32D-329139D2D7F1}"/>
              </a:ext>
            </a:extLst>
          </p:cNvPr>
          <p:cNvSpPr/>
          <p:nvPr/>
        </p:nvSpPr>
        <p:spPr>
          <a:xfrm>
            <a:off x="4081147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km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FA354C1-BB1A-FE4A-BCA0-870A13075C74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18EF18EE-C07B-7745-9F77-E99537F91EFF}"/>
              </a:ext>
            </a:extLst>
          </p:cNvPr>
          <p:cNvSpPr/>
          <p:nvPr/>
        </p:nvSpPr>
        <p:spPr>
          <a:xfrm>
            <a:off x="9123688" y="3213101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21.5 km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77F5CE54-09C2-3F43-A771-D7E85B0E1187}"/>
              </a:ext>
            </a:extLst>
          </p:cNvPr>
          <p:cNvSpPr/>
          <p:nvPr/>
        </p:nvSpPr>
        <p:spPr>
          <a:xfrm>
            <a:off x="643253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250 m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8311FDAF-C354-9548-A345-8ADB4DE1DA0F}"/>
              </a:ext>
            </a:extLst>
          </p:cNvPr>
          <p:cNvSpPr/>
          <p:nvPr/>
        </p:nvSpPr>
        <p:spPr>
          <a:xfrm>
            <a:off x="2362200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1,000 m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C28C271-5403-9349-881F-F87E0F1AABBA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99D86E18-180E-464A-A12A-DFA5DA6AA82B}"/>
              </a:ext>
            </a:extLst>
          </p:cNvPr>
          <p:cNvSpPr/>
          <p:nvPr/>
        </p:nvSpPr>
        <p:spPr>
          <a:xfrm>
            <a:off x="5761994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7,500 m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76F8EB2D-2B29-A24F-95D5-EF92AFDA11A9}"/>
              </a:ext>
            </a:extLst>
          </p:cNvPr>
          <p:cNvSpPr/>
          <p:nvPr/>
        </p:nvSpPr>
        <p:spPr>
          <a:xfrm>
            <a:off x="7442841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18,000 m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3ECF3B4-32E9-CE49-992F-08042AE3EF67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98413A1-CFF1-5A4A-B4E0-E3E4EB204745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¼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A05F4F41-9B8D-CC48-A2EA-AE1324993DFD}"/>
              </a:ext>
            </a:extLst>
          </p:cNvPr>
          <p:cNvSpPr/>
          <p:nvPr/>
        </p:nvSpPr>
        <p:spPr>
          <a:xfrm>
            <a:off x="2354898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5637DAA-975A-AD48-87E6-ADC7C88FD2AD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7.5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91BAEF12-F172-4245-8040-60F7DD2C76F1}"/>
              </a:ext>
            </a:extLst>
          </p:cNvPr>
          <p:cNvSpPr/>
          <p:nvPr/>
        </p:nvSpPr>
        <p:spPr>
          <a:xfrm>
            <a:off x="9123688" y="3213101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21.5 km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F13D4641-CC84-1B45-88EC-A1D95E02B2FE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2,000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2C37D764-3DD7-5F4D-8A89-89C276787489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21,500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5" name="Rounded Rectangle 17">
            <a:extLst>
              <a:ext uri="{FF2B5EF4-FFF2-40B4-BE49-F238E27FC236}">
                <a16:creationId xmlns="" xmlns:a16="http://schemas.microsoft.com/office/drawing/2014/main" id="{9E54CF76-F352-4AFA-A29B-6CDD0E40659F}"/>
              </a:ext>
            </a:extLst>
          </p:cNvPr>
          <p:cNvSpPr/>
          <p:nvPr/>
        </p:nvSpPr>
        <p:spPr>
          <a:xfrm>
            <a:off x="7442841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F730186-E3B6-1B4A-9508-2AADD30B6C1F}"/>
              </a:ext>
            </a:extLst>
          </p:cNvPr>
          <p:cNvSpPr/>
          <p:nvPr/>
        </p:nvSpPr>
        <p:spPr>
          <a:xfrm>
            <a:off x="7442841" y="3215313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18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</p:spTree>
    <p:extLst>
      <p:ext uri="{BB962C8B-B14F-4D97-AF65-F5344CB8AC3E}">
        <p14:creationId xmlns:p14="http://schemas.microsoft.com/office/powerpoint/2010/main" val="2211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1" grpId="0" animBg="1"/>
      <p:bldP spid="33" grpId="0" animBg="1"/>
      <p:bldP spid="3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6770FC0-41FA-C845-A9C4-FDF42A32D6B0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12,000 m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DCDEEAF1-8E02-1F4E-8B43-0C93177AB679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12,000 g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8148E1B-57EA-254C-8F25-4A99503C3FB5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21,000 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247C9346-F43A-7346-958D-7224794D0AEB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21,500 g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817ACBFB-F118-0147-8EC8-041A26BF7972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11.5 km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B88A8347-82D6-7B4E-843C-D5587188CA43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31.4 kg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F5695475-406B-A446-A24E-6CC51C5CB19B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100 m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BC418DF-0BB6-3940-A2A6-F00FF7B1C05F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 kg </a:t>
            </a:r>
          </a:p>
        </p:txBody>
      </p:sp>
    </p:spTree>
    <p:extLst>
      <p:ext uri="{BB962C8B-B14F-4D97-AF65-F5344CB8AC3E}">
        <p14:creationId xmlns:p14="http://schemas.microsoft.com/office/powerpoint/2010/main" val="191731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6770FC0-41FA-C845-A9C4-FDF42A32D6B0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12,000 m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DCDEEAF1-8E02-1F4E-8B43-0C93177AB679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12,000 g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8148E1B-57EA-254C-8F25-4A99503C3FB5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21,000 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247C9346-F43A-7346-958D-7224794D0AEB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21,500 g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817ACBFB-F118-0147-8EC8-041A26BF7972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11.5 km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B88A8347-82D6-7B4E-843C-D5587188CA43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31.4 kg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F5695475-406B-A446-A24E-6CC51C5CB19B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100 m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BC418DF-0BB6-3940-A2A6-F00FF7B1C05F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 kg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4E731459-4C83-5747-AB19-CCE978B1DD4B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12,000 m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5025A014-5A62-3B43-982C-D0506F0FD0D6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12,000 g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4A7C6FA7-A7B9-EA4E-8BD8-AF41323907D1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21,000 m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21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1CCADC7-0FD9-B34F-B587-BAA721A56E9B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21,500 g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21.5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6F56C35F-96EF-9840-8E5E-4637F2AFC7F7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11.5 km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11,500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3A8E61E-1137-F74F-8C11-29FC111A5A4E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31,400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31.4 kg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B3D15707-EB36-0A44-8818-0E220E677226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0.1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100 m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DA27EEC-FED8-D84E-BC18-C0227CA16C06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10,000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 kg </a:t>
            </a:r>
          </a:p>
        </p:txBody>
      </p:sp>
    </p:spTree>
    <p:extLst>
      <p:ext uri="{BB962C8B-B14F-4D97-AF65-F5344CB8AC3E}">
        <p14:creationId xmlns:p14="http://schemas.microsoft.com/office/powerpoint/2010/main" val="38815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6770FC0-41FA-C845-A9C4-FDF42A32D6B0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16,000 m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DCDEEAF1-8E02-1F4E-8B43-0C93177AB679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16,000 g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8148E1B-57EA-254C-8F25-4A99503C3FB5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23,000 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247C9346-F43A-7346-958D-7224794D0AEB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23,500 g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817ACBFB-F118-0147-8EC8-041A26BF7972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14.5 km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B88A8347-82D6-7B4E-843C-D5587188CA43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62.3 kg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F5695475-406B-A446-A24E-6CC51C5CB19B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300 m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BC418DF-0BB6-3940-A2A6-F00FF7B1C05F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100 kg </a:t>
            </a:r>
          </a:p>
        </p:txBody>
      </p:sp>
    </p:spTree>
    <p:extLst>
      <p:ext uri="{BB962C8B-B14F-4D97-AF65-F5344CB8AC3E}">
        <p14:creationId xmlns:p14="http://schemas.microsoft.com/office/powerpoint/2010/main" val="2903577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6770FC0-41FA-C845-A9C4-FDF42A32D6B0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16,000 m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DCDEEAF1-8E02-1F4E-8B43-0C93177AB679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16,000 g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8148E1B-57EA-254C-8F25-4A99503C3FB5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23,000 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247C9346-F43A-7346-958D-7224794D0AEB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23,500 g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817ACBFB-F118-0147-8EC8-041A26BF7972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14.5 km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B88A8347-82D6-7B4E-843C-D5587188CA43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62.3 kg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F5695475-406B-A446-A24E-6CC51C5CB19B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300 m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BC418DF-0BB6-3940-A2A6-F00FF7B1C05F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100 kg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1A225D30-AB79-FE43-802D-4E0BF843C466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16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16,000 m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1266AA60-08B5-E841-B808-028E1F6AD01B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16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16,000 g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4EB9224-82B4-3B45-A9BB-671DAD5AF988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23,000 m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23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95051F9D-5E8E-554F-8F89-8E14D065C58D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23,500 g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23.5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01F2E4C-D963-7147-B5D7-8787916EA38F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14.5 km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14,500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A6D99BB-3BBD-3649-9218-0581CAFE4F42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62,300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62.3 kg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80C9D22-3044-5649-B836-2B8A06E5F984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0.3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300 m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D9C8FDDD-C724-644B-AB78-914156390B26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100,000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100 kg </a:t>
            </a:r>
          </a:p>
        </p:txBody>
      </p:sp>
    </p:spTree>
    <p:extLst>
      <p:ext uri="{BB962C8B-B14F-4D97-AF65-F5344CB8AC3E}">
        <p14:creationId xmlns:p14="http://schemas.microsoft.com/office/powerpoint/2010/main" val="38724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F6770FC0-41FA-C845-A9C4-FDF42A32D6B0}"/>
                  </a:ext>
                </a:extLst>
              </p:cNvPr>
              <p:cNvSpPr/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F6770FC0-41FA-C845-A9C4-FDF42A32D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blipFill>
                <a:blip r:embed="rId3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9F789FEC-04B5-7144-B38B-EC84D9BE99C2}"/>
                  </a:ext>
                </a:extLst>
              </p:cNvPr>
              <p:cNvSpPr/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9F789FEC-04B5-7144-B38B-EC84D9BE9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blipFill>
                <a:blip r:embed="rId4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BF6FCB93-4AED-A842-BD6C-B09967E937FD}"/>
                  </a:ext>
                </a:extLst>
              </p:cNvPr>
              <p:cNvSpPr/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BF6FCB93-4AED-A842-BD6C-B09967E93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blipFill>
                <a:blip r:embed="rId5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D8E75F41-2447-5E44-8259-40A7B42A6E66}"/>
                  </a:ext>
                </a:extLst>
              </p:cNvPr>
              <p:cNvSpPr/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8E75F41-2447-5E44-8259-40A7B42A6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blipFill>
                <a:blip r:embed="rId6"/>
                <a:stretch>
                  <a:fillRect l="-1449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E0B4E420-888B-0940-9C4D-38E528FE181F}"/>
                  </a:ext>
                </a:extLst>
              </p:cNvPr>
              <p:cNvSpPr/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0B4E420-888B-0940-9C4D-38E528FE1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blipFill>
                <a:blip r:embed="rId7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5D450C35-43E1-1744-8F07-5DE20A9A3661}"/>
                  </a:ext>
                </a:extLst>
              </p:cNvPr>
              <p:cNvSpPr/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D450C35-43E1-1744-8F07-5DE20A9A3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blipFill>
                <a:blip r:embed="rId8"/>
                <a:stretch>
                  <a:fillRect l="-1449" t="-96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3172E198-F7EC-B149-85BC-562C51CB295F}"/>
                  </a:ext>
                </a:extLst>
              </p:cNvPr>
              <p:cNvSpPr/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3172E198-F7EC-B149-85BC-562C51CB29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blipFill>
                <a:blip r:embed="rId9"/>
                <a:stretch>
                  <a:fillRect l="-1812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63CDF55-6185-734E-A2C9-A3ADC3C42966}"/>
                  </a:ext>
                </a:extLst>
              </p:cNvPr>
              <p:cNvSpPr/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63CDF55-6185-734E-A2C9-A3ADC3C42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blipFill>
                <a:blip r:embed="rId10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="" xmlns:a16="http://schemas.microsoft.com/office/drawing/2014/main" id="{B269AE0B-B2B3-694E-8211-402EDA58ECB3}"/>
                  </a:ext>
                </a:extLst>
              </p:cNvPr>
              <p:cNvSpPr/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B269AE0B-B2B3-694E-8211-402EDA58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blipFill>
                <a:blip r:embed="rId11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12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F6770FC0-41FA-C845-A9C4-FDF42A32D6B0}"/>
                  </a:ext>
                </a:extLst>
              </p:cNvPr>
              <p:cNvSpPr/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F6770FC0-41FA-C845-A9C4-FDF42A32D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blipFill>
                <a:blip r:embed="rId3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9F789FEC-04B5-7144-B38B-EC84D9BE99C2}"/>
                  </a:ext>
                </a:extLst>
              </p:cNvPr>
              <p:cNvSpPr/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9F789FEC-04B5-7144-B38B-EC84D9BE9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blipFill>
                <a:blip r:embed="rId4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BF6FCB93-4AED-A842-BD6C-B09967E937FD}"/>
                  </a:ext>
                </a:extLst>
              </p:cNvPr>
              <p:cNvSpPr/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BF6FCB93-4AED-A842-BD6C-B09967E93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blipFill>
                <a:blip r:embed="rId5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D8E75F41-2447-5E44-8259-40A7B42A6E66}"/>
                  </a:ext>
                </a:extLst>
              </p:cNvPr>
              <p:cNvSpPr/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8E75F41-2447-5E44-8259-40A7B42A6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blipFill>
                <a:blip r:embed="rId6"/>
                <a:stretch>
                  <a:fillRect l="-1449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E0B4E420-888B-0940-9C4D-38E528FE181F}"/>
                  </a:ext>
                </a:extLst>
              </p:cNvPr>
              <p:cNvSpPr/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0B4E420-888B-0940-9C4D-38E528FE1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blipFill>
                <a:blip r:embed="rId7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5D450C35-43E1-1744-8F07-5DE20A9A3661}"/>
                  </a:ext>
                </a:extLst>
              </p:cNvPr>
              <p:cNvSpPr/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D450C35-43E1-1744-8F07-5DE20A9A3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blipFill>
                <a:blip r:embed="rId8"/>
                <a:stretch>
                  <a:fillRect l="-1449" t="-96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3172E198-F7EC-B149-85BC-562C51CB295F}"/>
                  </a:ext>
                </a:extLst>
              </p:cNvPr>
              <p:cNvSpPr/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3172E198-F7EC-B149-85BC-562C51CB29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blipFill>
                <a:blip r:embed="rId9"/>
                <a:stretch>
                  <a:fillRect l="-1812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63CDF55-6185-734E-A2C9-A3ADC3C42966}"/>
                  </a:ext>
                </a:extLst>
              </p:cNvPr>
              <p:cNvSpPr/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63CDF55-6185-734E-A2C9-A3ADC3C42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blipFill>
                <a:blip r:embed="rId10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="" xmlns:a16="http://schemas.microsoft.com/office/drawing/2014/main" id="{B269AE0B-B2B3-694E-8211-402EDA58ECB3}"/>
                  </a:ext>
                </a:extLst>
              </p:cNvPr>
              <p:cNvSpPr/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B269AE0B-B2B3-694E-8211-402EDA58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blipFill>
                <a:blip r:embed="rId11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017C04E7-7BBF-A64D-A6D2-EC6573309630}"/>
                  </a:ext>
                </a:extLst>
              </p:cNvPr>
              <p:cNvSpPr/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500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17C04E7-7BBF-A64D-A6D2-EC6573309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blipFill>
                <a:blip r:embed="rId12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="" xmlns:a16="http://schemas.microsoft.com/office/drawing/2014/main" id="{280AD037-6ED8-4E49-A89B-FF7A0F332D0A}"/>
                  </a:ext>
                </a:extLst>
              </p:cNvPr>
              <p:cNvSpPr/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250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280AD037-6ED8-4E49-A89B-FF7A0F332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blipFill>
                <a:blip r:embed="rId13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B78A9E3E-F286-7047-BC23-5EBD4B327ABB}"/>
                  </a:ext>
                </a:extLst>
              </p:cNvPr>
              <p:cNvSpPr/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750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78A9E3E-F286-7047-BC23-5EBD4B327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blipFill>
                <a:blip r:embed="rId14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CC8E96A1-BCA5-DB4C-A24E-767419F689B8}"/>
                  </a:ext>
                </a:extLst>
              </p:cNvPr>
              <p:cNvSpPr/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100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CC8E96A1-BCA5-DB4C-A24E-767419F68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blipFill>
                <a:blip r:embed="rId15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="" xmlns:a16="http://schemas.microsoft.com/office/drawing/2014/main" id="{927C836B-4B8B-1847-BA5A-7B5BD0E66957}"/>
                  </a:ext>
                </a:extLst>
              </p:cNvPr>
              <p:cNvSpPr/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200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927C836B-4B8B-1847-BA5A-7B5BD0E66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blipFill>
                <a:blip r:embed="rId16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="" xmlns:a16="http://schemas.microsoft.com/office/drawing/2014/main" id="{637E8F11-6DE9-0A46-9C96-362E226B28F4}"/>
                  </a:ext>
                </a:extLst>
              </p:cNvPr>
              <p:cNvSpPr/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700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637E8F11-6DE9-0A46-9C96-362E226B2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blipFill>
                <a:blip r:embed="rId17"/>
                <a:stretch>
                  <a:fillRect t="-96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="" xmlns:a16="http://schemas.microsoft.com/office/drawing/2014/main" id="{29BDB815-3F1C-5C48-AA07-CA6D81AC4B17}"/>
                  </a:ext>
                </a:extLst>
              </p:cNvPr>
              <p:cNvSpPr/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50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29BDB815-3F1C-5C48-AA07-CA6D81AC4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blipFill>
                <a:blip r:embed="rId18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="" xmlns:a16="http://schemas.microsoft.com/office/drawing/2014/main" id="{1A17228F-5B20-C54B-B4EE-D70EC3D6BA41}"/>
                  </a:ext>
                </a:extLst>
              </p:cNvPr>
              <p:cNvSpPr/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950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1A17228F-5B20-C54B-B4EE-D70EC3D6B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blipFill>
                <a:blip r:embed="rId19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="" xmlns:a16="http://schemas.microsoft.com/office/drawing/2014/main" id="{7DEC17DA-8CDA-B14D-90BB-15D056F6C2C9}"/>
                  </a:ext>
                </a:extLst>
              </p:cNvPr>
              <p:cNvSpPr/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550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7DEC17DA-8CDA-B14D-90BB-15D056F6C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blipFill>
                <a:blip r:embed="rId20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7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place value, multiplication and division knowledge when converting between g and kg and m and km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place value, multiplication and division knowledge when converting between g and kg and m and km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5 - Summer Block 4 - Converting Units - Lesson 1 - To be able to convert between g and kg and m and km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02686B49-2E5C-7E49-89DC-0E1E5D372617}"/>
              </a:ext>
            </a:extLst>
          </p:cNvPr>
          <p:cNvSpPr/>
          <p:nvPr/>
        </p:nvSpPr>
        <p:spPr>
          <a:xfrm>
            <a:off x="906293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0.5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8EF2368A-BEEA-324A-9BE7-30C134A75D9B}"/>
              </a:ext>
            </a:extLst>
          </p:cNvPr>
          <p:cNvSpPr/>
          <p:nvPr/>
        </p:nvSpPr>
        <p:spPr>
          <a:xfrm>
            <a:off x="906292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2.7 km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ADFAE24F-AA4B-114B-837D-66E4A628A6F4}"/>
              </a:ext>
            </a:extLst>
          </p:cNvPr>
          <p:cNvSpPr/>
          <p:nvPr/>
        </p:nvSpPr>
        <p:spPr>
          <a:xfrm>
            <a:off x="906292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5,000 m + 2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EB58C5AA-BE89-A649-BC6F-F547826231B5}"/>
                  </a:ext>
                </a:extLst>
              </p:cNvPr>
              <p:cNvSpPr/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OpenDyslexicAlta" pitchFamily="2" charset="77"/>
                  </a:rPr>
                  <a:t> kg + 798 g </a:t>
                </a:r>
                <a:endParaRPr lang="en-US" sz="2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B58C5AA-BE89-A649-BC6F-F5478262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blipFill>
                <a:blip r:embed="rId3"/>
                <a:stretch>
                  <a:fillRect l="-4154" t="-120930" b="-188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41F36EA0-A7EF-144E-B4BE-8D3895BC691D}"/>
              </a:ext>
            </a:extLst>
          </p:cNvPr>
          <p:cNvSpPr/>
          <p:nvPr/>
        </p:nvSpPr>
        <p:spPr>
          <a:xfrm>
            <a:off x="7036340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700 g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1C7887AD-AE39-FD40-82D7-8212A8E2E51A}"/>
              </a:ext>
            </a:extLst>
          </p:cNvPr>
          <p:cNvSpPr/>
          <p:nvPr/>
        </p:nvSpPr>
        <p:spPr>
          <a:xfrm>
            <a:off x="7036339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2,700 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4164E5A1-C7E6-284E-A0C6-8B3E17C96579}"/>
              </a:ext>
            </a:extLst>
          </p:cNvPr>
          <p:cNvSpPr/>
          <p:nvPr/>
        </p:nvSpPr>
        <p:spPr>
          <a:xfrm>
            <a:off x="7036339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4.5 km + 1,500 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03E197C7-35E8-E148-AF01-F56783BD3D99}"/>
              </a:ext>
            </a:extLst>
          </p:cNvPr>
          <p:cNvSpPr/>
          <p:nvPr/>
        </p:nvSpPr>
        <p:spPr>
          <a:xfrm>
            <a:off x="7036339" y="5759301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897 g + 1 kg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F44C0D1-43AF-814C-88D0-CFAC217717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2" y="2827355"/>
            <a:ext cx="785976" cy="8001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08F86EA-A9CD-3942-94F8-C1CD8815E7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3757968"/>
            <a:ext cx="785976" cy="8001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B789A9-D84E-1848-9009-B6A535409E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4688581"/>
            <a:ext cx="785976" cy="800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56F7CDA-456E-CA4C-8663-0DBF844A8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5619194"/>
            <a:ext cx="785976" cy="8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3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02686B49-2E5C-7E49-89DC-0E1E5D372617}"/>
              </a:ext>
            </a:extLst>
          </p:cNvPr>
          <p:cNvSpPr/>
          <p:nvPr/>
        </p:nvSpPr>
        <p:spPr>
          <a:xfrm>
            <a:off x="906293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0.5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8EF2368A-BEEA-324A-9BE7-30C134A75D9B}"/>
              </a:ext>
            </a:extLst>
          </p:cNvPr>
          <p:cNvSpPr/>
          <p:nvPr/>
        </p:nvSpPr>
        <p:spPr>
          <a:xfrm>
            <a:off x="906292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2.7 km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ADFAE24F-AA4B-114B-837D-66E4A628A6F4}"/>
              </a:ext>
            </a:extLst>
          </p:cNvPr>
          <p:cNvSpPr/>
          <p:nvPr/>
        </p:nvSpPr>
        <p:spPr>
          <a:xfrm>
            <a:off x="906292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5,000 m + 2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EB58C5AA-BE89-A649-BC6F-F547826231B5}"/>
                  </a:ext>
                </a:extLst>
              </p:cNvPr>
              <p:cNvSpPr/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OpenDyslexicAlta" pitchFamily="2" charset="77"/>
                  </a:rPr>
                  <a:t> kg + 798 g </a:t>
                </a:r>
                <a:endParaRPr lang="en-US" sz="2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B58C5AA-BE89-A649-BC6F-F5478262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blipFill>
                <a:blip r:embed="rId3"/>
                <a:stretch>
                  <a:fillRect l="-4154" t="-120930" b="-188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41F36EA0-A7EF-144E-B4BE-8D3895BC691D}"/>
              </a:ext>
            </a:extLst>
          </p:cNvPr>
          <p:cNvSpPr/>
          <p:nvPr/>
        </p:nvSpPr>
        <p:spPr>
          <a:xfrm>
            <a:off x="7036340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700 g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1C7887AD-AE39-FD40-82D7-8212A8E2E51A}"/>
              </a:ext>
            </a:extLst>
          </p:cNvPr>
          <p:cNvSpPr/>
          <p:nvPr/>
        </p:nvSpPr>
        <p:spPr>
          <a:xfrm>
            <a:off x="7036339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2,700 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4164E5A1-C7E6-284E-A0C6-8B3E17C96579}"/>
              </a:ext>
            </a:extLst>
          </p:cNvPr>
          <p:cNvSpPr/>
          <p:nvPr/>
        </p:nvSpPr>
        <p:spPr>
          <a:xfrm>
            <a:off x="7036339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4.5 km + 1,500 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03E197C7-35E8-E148-AF01-F56783BD3D99}"/>
              </a:ext>
            </a:extLst>
          </p:cNvPr>
          <p:cNvSpPr/>
          <p:nvPr/>
        </p:nvSpPr>
        <p:spPr>
          <a:xfrm>
            <a:off x="7036339" y="5759301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897 g + 1 kg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F44C0D1-43AF-814C-88D0-CFAC217717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2" y="2827355"/>
            <a:ext cx="785976" cy="8001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08F86EA-A9CD-3942-94F8-C1CD8815E7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3757968"/>
            <a:ext cx="785976" cy="8001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B789A9-D84E-1848-9009-B6A535409E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4688581"/>
            <a:ext cx="785976" cy="800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56F7CDA-456E-CA4C-8663-0DBF844A8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5619194"/>
            <a:ext cx="785976" cy="80012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FEA3A4B-C7D0-654A-B9B4-B12963E344D7}"/>
              </a:ext>
            </a:extLst>
          </p:cNvPr>
          <p:cNvSpPr/>
          <p:nvPr/>
        </p:nvSpPr>
        <p:spPr>
          <a:xfrm>
            <a:off x="5798061" y="2886283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E0101FE-9FCD-9046-9317-D0BCB6FA6816}"/>
              </a:ext>
            </a:extLst>
          </p:cNvPr>
          <p:cNvSpPr/>
          <p:nvPr/>
        </p:nvSpPr>
        <p:spPr>
          <a:xfrm>
            <a:off x="5790542" y="3817831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825F58D-3A1D-E542-B611-6F64A4824E36}"/>
              </a:ext>
            </a:extLst>
          </p:cNvPr>
          <p:cNvSpPr/>
          <p:nvPr/>
        </p:nvSpPr>
        <p:spPr>
          <a:xfrm>
            <a:off x="5778444" y="4747509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CDD60CB-D606-A14B-9E18-8F5D4D75B0C4}"/>
              </a:ext>
            </a:extLst>
          </p:cNvPr>
          <p:cNvSpPr/>
          <p:nvPr/>
        </p:nvSpPr>
        <p:spPr>
          <a:xfrm>
            <a:off x="5801231" y="5664740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33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02686B49-2E5C-7E49-89DC-0E1E5D372617}"/>
              </a:ext>
            </a:extLst>
          </p:cNvPr>
          <p:cNvSpPr/>
          <p:nvPr/>
        </p:nvSpPr>
        <p:spPr>
          <a:xfrm>
            <a:off x="906293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0.25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8EF2368A-BEEA-324A-9BE7-30C134A75D9B}"/>
              </a:ext>
            </a:extLst>
          </p:cNvPr>
          <p:cNvSpPr/>
          <p:nvPr/>
        </p:nvSpPr>
        <p:spPr>
          <a:xfrm>
            <a:off x="906292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3.9 km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ADFAE24F-AA4B-114B-837D-66E4A628A6F4}"/>
              </a:ext>
            </a:extLst>
          </p:cNvPr>
          <p:cNvSpPr/>
          <p:nvPr/>
        </p:nvSpPr>
        <p:spPr>
          <a:xfrm>
            <a:off x="906292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6,000 m + 3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EB58C5AA-BE89-A649-BC6F-F547826231B5}"/>
                  </a:ext>
                </a:extLst>
              </p:cNvPr>
              <p:cNvSpPr/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OpenDyslexicAlta" pitchFamily="2" charset="77"/>
                  </a:rPr>
                  <a:t> kg + 985 g </a:t>
                </a:r>
                <a:endParaRPr lang="en-US" sz="2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B58C5AA-BE89-A649-BC6F-F5478262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blipFill>
                <a:blip r:embed="rId3"/>
                <a:stretch>
                  <a:fillRect l="-4154" t="-120930" b="-188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41F36EA0-A7EF-144E-B4BE-8D3895BC691D}"/>
              </a:ext>
            </a:extLst>
          </p:cNvPr>
          <p:cNvSpPr/>
          <p:nvPr/>
        </p:nvSpPr>
        <p:spPr>
          <a:xfrm>
            <a:off x="7036340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200 g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1C7887AD-AE39-FD40-82D7-8212A8E2E51A}"/>
              </a:ext>
            </a:extLst>
          </p:cNvPr>
          <p:cNvSpPr/>
          <p:nvPr/>
        </p:nvSpPr>
        <p:spPr>
          <a:xfrm>
            <a:off x="7036339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4,200 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4164E5A1-C7E6-284E-A0C6-8B3E17C96579}"/>
              </a:ext>
            </a:extLst>
          </p:cNvPr>
          <p:cNvSpPr/>
          <p:nvPr/>
        </p:nvSpPr>
        <p:spPr>
          <a:xfrm>
            <a:off x="7036339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5.5 km + 3,500 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03E197C7-35E8-E148-AF01-F56783BD3D99}"/>
              </a:ext>
            </a:extLst>
          </p:cNvPr>
          <p:cNvSpPr/>
          <p:nvPr/>
        </p:nvSpPr>
        <p:spPr>
          <a:xfrm>
            <a:off x="7036339" y="5759301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958 g + 1 kg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F44C0D1-43AF-814C-88D0-CFAC217717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2" y="2827355"/>
            <a:ext cx="785976" cy="8001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08F86EA-A9CD-3942-94F8-C1CD8815E7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3757968"/>
            <a:ext cx="785976" cy="8001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B789A9-D84E-1848-9009-B6A535409E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4688581"/>
            <a:ext cx="785976" cy="800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56F7CDA-456E-CA4C-8663-0DBF844A8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5619194"/>
            <a:ext cx="785976" cy="8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8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02686B49-2E5C-7E49-89DC-0E1E5D372617}"/>
              </a:ext>
            </a:extLst>
          </p:cNvPr>
          <p:cNvSpPr/>
          <p:nvPr/>
        </p:nvSpPr>
        <p:spPr>
          <a:xfrm>
            <a:off x="906293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0.25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8EF2368A-BEEA-324A-9BE7-30C134A75D9B}"/>
              </a:ext>
            </a:extLst>
          </p:cNvPr>
          <p:cNvSpPr/>
          <p:nvPr/>
        </p:nvSpPr>
        <p:spPr>
          <a:xfrm>
            <a:off x="906292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3.9 km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ADFAE24F-AA4B-114B-837D-66E4A628A6F4}"/>
              </a:ext>
            </a:extLst>
          </p:cNvPr>
          <p:cNvSpPr/>
          <p:nvPr/>
        </p:nvSpPr>
        <p:spPr>
          <a:xfrm>
            <a:off x="906292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6,000 m + 3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EB58C5AA-BE89-A649-BC6F-F547826231B5}"/>
                  </a:ext>
                </a:extLst>
              </p:cNvPr>
              <p:cNvSpPr/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OpenDyslexicAlta" pitchFamily="2" charset="77"/>
                  </a:rPr>
                  <a:t> kg + 985 g </a:t>
                </a:r>
                <a:endParaRPr lang="en-US" sz="2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B58C5AA-BE89-A649-BC6F-F5478262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blipFill>
                <a:blip r:embed="rId3"/>
                <a:stretch>
                  <a:fillRect l="-4154" t="-120930" b="-188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41F36EA0-A7EF-144E-B4BE-8D3895BC691D}"/>
              </a:ext>
            </a:extLst>
          </p:cNvPr>
          <p:cNvSpPr/>
          <p:nvPr/>
        </p:nvSpPr>
        <p:spPr>
          <a:xfrm>
            <a:off x="7036340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200 g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1C7887AD-AE39-FD40-82D7-8212A8E2E51A}"/>
              </a:ext>
            </a:extLst>
          </p:cNvPr>
          <p:cNvSpPr/>
          <p:nvPr/>
        </p:nvSpPr>
        <p:spPr>
          <a:xfrm>
            <a:off x="7036339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4,200 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4164E5A1-C7E6-284E-A0C6-8B3E17C96579}"/>
              </a:ext>
            </a:extLst>
          </p:cNvPr>
          <p:cNvSpPr/>
          <p:nvPr/>
        </p:nvSpPr>
        <p:spPr>
          <a:xfrm>
            <a:off x="7036339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5.5 km + 3,500 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03E197C7-35E8-E148-AF01-F56783BD3D99}"/>
              </a:ext>
            </a:extLst>
          </p:cNvPr>
          <p:cNvSpPr/>
          <p:nvPr/>
        </p:nvSpPr>
        <p:spPr>
          <a:xfrm>
            <a:off x="7036339" y="5759301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958 g + 1 kg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F44C0D1-43AF-814C-88D0-CFAC217717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2" y="2827355"/>
            <a:ext cx="785976" cy="8001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08F86EA-A9CD-3942-94F8-C1CD8815E7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3757968"/>
            <a:ext cx="785976" cy="8001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B789A9-D84E-1848-9009-B6A535409E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4688581"/>
            <a:ext cx="785976" cy="800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56F7CDA-456E-CA4C-8663-0DBF844A8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5619194"/>
            <a:ext cx="785976" cy="80012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FEA3A4B-C7D0-654A-B9B4-B12963E344D7}"/>
              </a:ext>
            </a:extLst>
          </p:cNvPr>
          <p:cNvSpPr/>
          <p:nvPr/>
        </p:nvSpPr>
        <p:spPr>
          <a:xfrm>
            <a:off x="5798061" y="2886283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E0101FE-9FCD-9046-9317-D0BCB6FA6816}"/>
              </a:ext>
            </a:extLst>
          </p:cNvPr>
          <p:cNvSpPr/>
          <p:nvPr/>
        </p:nvSpPr>
        <p:spPr>
          <a:xfrm>
            <a:off x="5790542" y="3817831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825F58D-3A1D-E542-B611-6F64A4824E36}"/>
              </a:ext>
            </a:extLst>
          </p:cNvPr>
          <p:cNvSpPr/>
          <p:nvPr/>
        </p:nvSpPr>
        <p:spPr>
          <a:xfrm>
            <a:off x="5778444" y="4747509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CDD60CB-D606-A14B-9E18-8F5D4D75B0C4}"/>
              </a:ext>
            </a:extLst>
          </p:cNvPr>
          <p:cNvSpPr/>
          <p:nvPr/>
        </p:nvSpPr>
        <p:spPr>
          <a:xfrm>
            <a:off x="5801231" y="5664740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529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6: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lap of a running track is 400 m. </a:t>
            </a:r>
            <a:br>
              <a:rPr lang="en-GB" sz="2200" dirty="0"/>
            </a:br>
            <a:r>
              <a:rPr lang="en-GB" sz="2200" dirty="0"/>
              <a:t>How far would Ahmed have run if he ran eight laps?</a:t>
            </a:r>
            <a:br>
              <a:rPr lang="en-GB" sz="2200" dirty="0"/>
            </a:br>
            <a:r>
              <a:rPr lang="en-GB" sz="2200" dirty="0"/>
              <a:t>Give your answer as a km measurement. 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sack of potatoes weighs 700 g. </a:t>
            </a:r>
            <a:br>
              <a:rPr lang="en-GB" sz="2200" dirty="0"/>
            </a:br>
            <a:r>
              <a:rPr lang="en-GB" sz="2200" dirty="0"/>
              <a:t>How much do eight sacks of potatoes weigh?</a:t>
            </a:r>
            <a:br>
              <a:rPr lang="en-GB" sz="2200" dirty="0"/>
            </a:br>
            <a:r>
              <a:rPr lang="en-GB" sz="2200" dirty="0"/>
              <a:t>Give your answer as a kg measurement.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43381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6: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lap of a running track is 400 m. </a:t>
            </a:r>
            <a:br>
              <a:rPr lang="en-GB" sz="2200" dirty="0"/>
            </a:br>
            <a:r>
              <a:rPr lang="en-GB" sz="2200" dirty="0"/>
              <a:t>How far would Ahmed have run if he ran eight laps?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Ahmed would have run </a:t>
            </a:r>
            <a:r>
              <a:rPr lang="en-GB" sz="2200" b="1" u="sng" dirty="0">
                <a:solidFill>
                  <a:srgbClr val="FF3860"/>
                </a:solidFill>
              </a:rPr>
              <a:t>3.2 km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  <a:br>
              <a:rPr lang="en-GB" sz="2200" dirty="0">
                <a:solidFill>
                  <a:srgbClr val="FF3860"/>
                </a:solidFill>
              </a:rPr>
            </a:b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sack of potatoes weighs 700 g. </a:t>
            </a:r>
            <a:br>
              <a:rPr lang="en-GB" sz="2200" dirty="0"/>
            </a:br>
            <a:r>
              <a:rPr lang="en-GB" sz="2200" dirty="0"/>
              <a:t>How much do eight sacks of potatoes weigh?</a:t>
            </a:r>
            <a:br>
              <a:rPr lang="en-GB" sz="2200" dirty="0"/>
            </a:br>
            <a:r>
              <a:rPr lang="en-GB" sz="2200" dirty="0"/>
              <a:t>Give your answer as a kg measurement.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865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6: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lap of a running track is 400 m. </a:t>
            </a:r>
            <a:br>
              <a:rPr lang="en-GB" sz="2200" dirty="0"/>
            </a:br>
            <a:r>
              <a:rPr lang="en-GB" sz="2200" dirty="0"/>
              <a:t>How far would Ahmed have run if he ran eight laps?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Ahmed would have run </a:t>
            </a:r>
            <a:r>
              <a:rPr lang="en-GB" sz="2200" b="1" u="sng" dirty="0">
                <a:solidFill>
                  <a:srgbClr val="FF3860"/>
                </a:solidFill>
              </a:rPr>
              <a:t>3.2 km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  <a:br>
              <a:rPr lang="en-GB" sz="2200" dirty="0">
                <a:solidFill>
                  <a:srgbClr val="FF3860"/>
                </a:solidFill>
              </a:rPr>
            </a:b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sack of potatoes weighs 700 g. </a:t>
            </a:r>
            <a:br>
              <a:rPr lang="en-GB" sz="2200" dirty="0"/>
            </a:br>
            <a:r>
              <a:rPr lang="en-GB" sz="2200" dirty="0"/>
              <a:t>How much do eight sacks of potatoes weigh?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Eight sacks of potatoes have a mass of </a:t>
            </a:r>
            <a:r>
              <a:rPr lang="en-GB" sz="2200" b="1" u="sng" dirty="0">
                <a:solidFill>
                  <a:srgbClr val="FF3860"/>
                </a:solidFill>
              </a:rPr>
              <a:t>5.6 kg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38867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7: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buys 4.7 kg of coffee and 1,750 g of sugar.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She pays with a £20 note.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change does she receive?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4" name="Picture 3" descr="A picture containing shirt, clock&#10;&#10;Description automatically generated">
            <a:extLst>
              <a:ext uri="{FF2B5EF4-FFF2-40B4-BE49-F238E27FC236}">
                <a16:creationId xmlns="" xmlns:a16="http://schemas.microsoft.com/office/drawing/2014/main" id="{D25DA671-076E-324A-A506-0D762792CA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736" y="1267320"/>
            <a:ext cx="2733974" cy="2733974"/>
          </a:xfrm>
          <a:prstGeom prst="rect">
            <a:avLst/>
          </a:prstGeom>
        </p:spPr>
      </p:pic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84B30644-72DE-3C41-9D5C-578FCBF991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956" y="1225896"/>
            <a:ext cx="2733973" cy="2733973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36D613E-4903-7447-B7B8-207B557D6DD6}"/>
              </a:ext>
            </a:extLst>
          </p:cNvPr>
          <p:cNvSpPr/>
          <p:nvPr/>
        </p:nvSpPr>
        <p:spPr>
          <a:xfrm rot="932278">
            <a:off x="6946769" y="3734123"/>
            <a:ext cx="2349026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34p per 100 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4AAF709-46F4-E240-8F7F-8C4DAD92FFDA}"/>
              </a:ext>
            </a:extLst>
          </p:cNvPr>
          <p:cNvSpPr/>
          <p:nvPr/>
        </p:nvSpPr>
        <p:spPr>
          <a:xfrm rot="20896307">
            <a:off x="9679473" y="3831469"/>
            <a:ext cx="20977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£1.36 per kg</a:t>
            </a:r>
          </a:p>
        </p:txBody>
      </p:sp>
    </p:spTree>
    <p:extLst>
      <p:ext uri="{BB962C8B-B14F-4D97-AF65-F5344CB8AC3E}">
        <p14:creationId xmlns:p14="http://schemas.microsoft.com/office/powerpoint/2010/main" val="2965665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7: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buys 4.7 kg of coffee and 1,750 g of sugar.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She pays with a £20 note.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She will receive </a:t>
            </a:r>
            <a:r>
              <a:rPr lang="en-GB" sz="2200" b="1" u="sng" dirty="0">
                <a:solidFill>
                  <a:srgbClr val="FF3860"/>
                </a:solidFill>
              </a:rPr>
              <a:t>£1.64</a:t>
            </a:r>
            <a:r>
              <a:rPr lang="en-GB" sz="2200" b="1" dirty="0">
                <a:solidFill>
                  <a:srgbClr val="FF3860"/>
                </a:solidFill>
              </a:rPr>
              <a:t> </a:t>
            </a:r>
            <a:r>
              <a:rPr lang="en-GB" sz="2200" dirty="0">
                <a:solidFill>
                  <a:srgbClr val="FF3860"/>
                </a:solidFill>
              </a:rPr>
              <a:t>change.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47 x 34p = 1,598p = £15.98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1.75 x £1.36 = £2.38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£15.98 + £2.38 = £18.36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£20.00 – £18.36 = £1.64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 descr="A picture containing shirt, clock&#10;&#10;Description automatically generated">
            <a:extLst>
              <a:ext uri="{FF2B5EF4-FFF2-40B4-BE49-F238E27FC236}">
                <a16:creationId xmlns="" xmlns:a16="http://schemas.microsoft.com/office/drawing/2014/main" id="{D25DA671-076E-324A-A506-0D762792CA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736" y="1267320"/>
            <a:ext cx="2733974" cy="2733974"/>
          </a:xfrm>
          <a:prstGeom prst="rect">
            <a:avLst/>
          </a:prstGeom>
        </p:spPr>
      </p:pic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84B30644-72DE-3C41-9D5C-578FCBF991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956" y="1225896"/>
            <a:ext cx="2733973" cy="2733973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36D613E-4903-7447-B7B8-207B557D6DD6}"/>
              </a:ext>
            </a:extLst>
          </p:cNvPr>
          <p:cNvSpPr/>
          <p:nvPr/>
        </p:nvSpPr>
        <p:spPr>
          <a:xfrm rot="932278">
            <a:off x="6946769" y="3734123"/>
            <a:ext cx="2349026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34p per 100 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4AAF709-46F4-E240-8F7F-8C4DAD92FFDA}"/>
              </a:ext>
            </a:extLst>
          </p:cNvPr>
          <p:cNvSpPr/>
          <p:nvPr/>
        </p:nvSpPr>
        <p:spPr>
          <a:xfrm rot="20896307">
            <a:off x="9679473" y="3831469"/>
            <a:ext cx="20977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£1.36 per kg</a:t>
            </a:r>
          </a:p>
        </p:txBody>
      </p:sp>
    </p:spTree>
    <p:extLst>
      <p:ext uri="{BB962C8B-B14F-4D97-AF65-F5344CB8AC3E}">
        <p14:creationId xmlns:p14="http://schemas.microsoft.com/office/powerpoint/2010/main" val="328296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8: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manages to weigh out and bag up the first 200 g bag of coffee beans in 28 seconds.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she continues to bag up the beans at the same rate, how long will it take her to weight out and bag up 5 kg of coffee beans.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answer, giving your answer as a measurement in minutes and seconds. </a:t>
            </a:r>
          </a:p>
        </p:txBody>
      </p:sp>
    </p:spTree>
    <p:extLst>
      <p:ext uri="{BB962C8B-B14F-4D97-AF65-F5344CB8AC3E}">
        <p14:creationId xmlns:p14="http://schemas.microsoft.com/office/powerpoint/2010/main" val="203869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71449"/>
              </p:ext>
            </p:extLst>
          </p:nvPr>
        </p:nvGraphicFramePr>
        <p:xfrm>
          <a:off x="838199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6E1D80FB-1FB6-5845-A66E-8DC9AB2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4860"/>
              </p:ext>
            </p:extLst>
          </p:nvPr>
        </p:nvGraphicFramePr>
        <p:xfrm>
          <a:off x="6283186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="" xmlns:a16="http://schemas.microsoft.com/office/drawing/2014/main" id="{F220DB82-D7EC-CF44-A6AB-80FAF7F62F64}"/>
              </a:ext>
            </a:extLst>
          </p:cNvPr>
          <p:cNvSpPr/>
          <p:nvPr/>
        </p:nvSpPr>
        <p:spPr>
          <a:xfrm rot="16200000">
            <a:off x="3161934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="" xmlns:a16="http://schemas.microsoft.com/office/drawing/2014/main" id="{509BF2E1-C9E3-574F-BC47-59F405FE178A}"/>
              </a:ext>
            </a:extLst>
          </p:cNvPr>
          <p:cNvSpPr/>
          <p:nvPr/>
        </p:nvSpPr>
        <p:spPr>
          <a:xfrm rot="16200000">
            <a:off x="8606921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8: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manages to weigh out and bag up the first 200 g bag of coffee beans in 28 seconds.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she continues to bag up the beans at the same rate, how long will it take her to weight out and bag up 5 kg of coffee beans.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It will take Yasmin </a:t>
            </a:r>
            <a:r>
              <a:rPr lang="en-GB" sz="2200" b="1" u="sng" dirty="0">
                <a:solidFill>
                  <a:srgbClr val="FF3860"/>
                </a:solidFill>
              </a:rPr>
              <a:t>11 minutes and 40 seconds</a:t>
            </a:r>
            <a:r>
              <a:rPr lang="en-GB" sz="2200" b="1" dirty="0">
                <a:solidFill>
                  <a:srgbClr val="FF3860"/>
                </a:solidFill>
              </a:rPr>
              <a:t> </a:t>
            </a:r>
            <a:r>
              <a:rPr lang="en-GB" sz="2200" dirty="0">
                <a:solidFill>
                  <a:srgbClr val="FF3860"/>
                </a:solidFill>
              </a:rPr>
              <a:t>to bag up all 5 kg of coffee beans.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1 kg = 140 seconds as 5 x 200 g = 1,000g and 28 seconds x 5 = 140 seconds.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5 kg will take 700 seconds (or 11 minutes and 40 seconds), as 140 x 5 = 700. </a:t>
            </a:r>
          </a:p>
        </p:txBody>
      </p:sp>
    </p:spTree>
    <p:extLst>
      <p:ext uri="{BB962C8B-B14F-4D97-AF65-F5344CB8AC3E}">
        <p14:creationId xmlns:p14="http://schemas.microsoft.com/office/powerpoint/2010/main" val="2619258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185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only way to convert between 6 kg and equivalent grams is to use a bar model.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91851" cy="4899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Although it is a good way to convert between kg and g, using a bar model is not the only way, you could use a double number line or place value knowledge and multiplication / division too in the abstract form (even a place value, counters or </a:t>
            </a:r>
            <a:r>
              <a:rPr lang="en-GB" sz="2200" dirty="0" err="1">
                <a:solidFill>
                  <a:srgbClr val="FF3860"/>
                </a:solidFill>
              </a:rPr>
              <a:t>Gattegno</a:t>
            </a:r>
            <a:r>
              <a:rPr lang="en-GB" sz="2200" dirty="0">
                <a:solidFill>
                  <a:srgbClr val="FF3860"/>
                </a:solidFill>
              </a:rPr>
              <a:t> chart could be used).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only way to convert between 6 kg and equivalent grams is to use a bar model.</a:t>
            </a:r>
          </a:p>
        </p:txBody>
      </p:sp>
    </p:spTree>
    <p:extLst>
      <p:ext uri="{BB962C8B-B14F-4D97-AF65-F5344CB8AC3E}">
        <p14:creationId xmlns:p14="http://schemas.microsoft.com/office/powerpoint/2010/main" val="1499463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place value, multiplication and division knowledge when converting between g and kg and m and km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place value, multiplication and division knowledge when converting between g and kg and m and km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5 - Summer Block 4 - Converting Units - Lesson 1 - To be able to convert between g and kg and m and km</a:t>
            </a:r>
          </a:p>
        </p:txBody>
      </p:sp>
    </p:spTree>
    <p:extLst>
      <p:ext uri="{BB962C8B-B14F-4D97-AF65-F5344CB8AC3E}">
        <p14:creationId xmlns:p14="http://schemas.microsoft.com/office/powerpoint/2010/main" val="257078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51208"/>
              </p:ext>
            </p:extLst>
          </p:nvPr>
        </p:nvGraphicFramePr>
        <p:xfrm>
          <a:off x="838199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6E1D80FB-1FB6-5845-A66E-8DC9AB2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71817"/>
              </p:ext>
            </p:extLst>
          </p:nvPr>
        </p:nvGraphicFramePr>
        <p:xfrm>
          <a:off x="6283186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="" xmlns:a16="http://schemas.microsoft.com/office/drawing/2014/main" id="{F220DB82-D7EC-CF44-A6AB-80FAF7F62F64}"/>
              </a:ext>
            </a:extLst>
          </p:cNvPr>
          <p:cNvSpPr/>
          <p:nvPr/>
        </p:nvSpPr>
        <p:spPr>
          <a:xfrm rot="16200000">
            <a:off x="3161934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="" xmlns:a16="http://schemas.microsoft.com/office/drawing/2014/main" id="{509BF2E1-C9E3-574F-BC47-59F405FE178A}"/>
              </a:ext>
            </a:extLst>
          </p:cNvPr>
          <p:cNvSpPr/>
          <p:nvPr/>
        </p:nvSpPr>
        <p:spPr>
          <a:xfrm rot="16200000">
            <a:off x="8606921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92D706-512E-B249-A83A-2E54D6D29A94}"/>
              </a:ext>
            </a:extLst>
          </p:cNvPr>
          <p:cNvSpPr/>
          <p:nvPr/>
        </p:nvSpPr>
        <p:spPr>
          <a:xfrm>
            <a:off x="2886226" y="4320747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 kg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F9FDA3C-F687-444A-BAC8-EB58C9226BAA}"/>
              </a:ext>
            </a:extLst>
          </p:cNvPr>
          <p:cNvSpPr/>
          <p:nvPr/>
        </p:nvSpPr>
        <p:spPr>
          <a:xfrm>
            <a:off x="8338842" y="4320746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 km</a:t>
            </a:r>
          </a:p>
        </p:txBody>
      </p:sp>
    </p:spTree>
    <p:extLst>
      <p:ext uri="{BB962C8B-B14F-4D97-AF65-F5344CB8AC3E}">
        <p14:creationId xmlns:p14="http://schemas.microsoft.com/office/powerpoint/2010/main" val="230605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bar models show four lots of 1,000 smaller units being converted to four kilo units, making totals of four kilo units each. One is g and kg; the other is m and km.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4C1E0BE-3741-4B4C-897E-B7BB6A3E3BB8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6E1D80FB-1FB6-5845-A66E-8DC9AB22443D}"/>
              </a:ext>
            </a:extLst>
          </p:cNvPr>
          <p:cNvGraphicFramePr>
            <a:graphicFrameLocks noGrp="1"/>
          </p:cNvGraphicFramePr>
          <p:nvPr/>
        </p:nvGraphicFramePr>
        <p:xfrm>
          <a:off x="6283186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="" xmlns:a16="http://schemas.microsoft.com/office/drawing/2014/main" id="{F220DB82-D7EC-CF44-A6AB-80FAF7F62F64}"/>
              </a:ext>
            </a:extLst>
          </p:cNvPr>
          <p:cNvSpPr/>
          <p:nvPr/>
        </p:nvSpPr>
        <p:spPr>
          <a:xfrm rot="16200000">
            <a:off x="3161934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="" xmlns:a16="http://schemas.microsoft.com/office/drawing/2014/main" id="{509BF2E1-C9E3-574F-BC47-59F405FE178A}"/>
              </a:ext>
            </a:extLst>
          </p:cNvPr>
          <p:cNvSpPr/>
          <p:nvPr/>
        </p:nvSpPr>
        <p:spPr>
          <a:xfrm rot="16200000">
            <a:off x="8606921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92D706-512E-B249-A83A-2E54D6D29A94}"/>
              </a:ext>
            </a:extLst>
          </p:cNvPr>
          <p:cNvSpPr/>
          <p:nvPr/>
        </p:nvSpPr>
        <p:spPr>
          <a:xfrm>
            <a:off x="2886226" y="4320747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 kg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F9FDA3C-F687-444A-BAC8-EB58C9226BAA}"/>
              </a:ext>
            </a:extLst>
          </p:cNvPr>
          <p:cNvSpPr/>
          <p:nvPr/>
        </p:nvSpPr>
        <p:spPr>
          <a:xfrm>
            <a:off x="8338842" y="4320746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 km</a:t>
            </a:r>
          </a:p>
        </p:txBody>
      </p:sp>
    </p:spTree>
    <p:extLst>
      <p:ext uri="{BB962C8B-B14F-4D97-AF65-F5344CB8AC3E}">
        <p14:creationId xmlns:p14="http://schemas.microsoft.com/office/powerpoint/2010/main" val="127213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67301"/>
              </p:ext>
            </p:extLst>
          </p:nvPr>
        </p:nvGraphicFramePr>
        <p:xfrm>
          <a:off x="838199" y="3069114"/>
          <a:ext cx="250825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6E1D80FB-1FB6-5845-A66E-8DC9AB2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61959"/>
              </p:ext>
            </p:extLst>
          </p:nvPr>
        </p:nvGraphicFramePr>
        <p:xfrm>
          <a:off x="5356085" y="3069114"/>
          <a:ext cx="365813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378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8595250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E33A8556-2383-A643-88C3-9475026C46D8}"/>
              </a:ext>
            </a:extLst>
          </p:cNvPr>
          <p:cNvSpPr/>
          <p:nvPr/>
        </p:nvSpPr>
        <p:spPr>
          <a:xfrm>
            <a:off x="739023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03F080E-91ED-BF47-A0DA-AE9F8652E8C8}"/>
              </a:ext>
            </a:extLst>
          </p:cNvPr>
          <p:cNvSpPr/>
          <p:nvPr/>
        </p:nvSpPr>
        <p:spPr>
          <a:xfrm>
            <a:off x="5254376" y="4002090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209299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96884"/>
              </p:ext>
            </p:extLst>
          </p:nvPr>
        </p:nvGraphicFramePr>
        <p:xfrm>
          <a:off x="838199" y="3069114"/>
          <a:ext cx="250825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6E1D80FB-1FB6-5845-A66E-8DC9AB2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06174"/>
              </p:ext>
            </p:extLst>
          </p:nvPr>
        </p:nvGraphicFramePr>
        <p:xfrm>
          <a:off x="5356085" y="3069114"/>
          <a:ext cx="365813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378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8595250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E33A8556-2383-A643-88C3-9475026C46D8}"/>
              </a:ext>
            </a:extLst>
          </p:cNvPr>
          <p:cNvSpPr/>
          <p:nvPr/>
        </p:nvSpPr>
        <p:spPr>
          <a:xfrm>
            <a:off x="739023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03F080E-91ED-BF47-A0DA-AE9F8652E8C8}"/>
              </a:ext>
            </a:extLst>
          </p:cNvPr>
          <p:cNvSpPr/>
          <p:nvPr/>
        </p:nvSpPr>
        <p:spPr>
          <a:xfrm>
            <a:off x="5254376" y="4002090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A78D15C-87AF-7044-9DB8-5793C7D2BB02}"/>
              </a:ext>
            </a:extLst>
          </p:cNvPr>
          <p:cNvSpPr/>
          <p:nvPr/>
        </p:nvSpPr>
        <p:spPr>
          <a:xfrm>
            <a:off x="739023" y="4000500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ABC69D1C-8766-7C48-ACC2-FD046D5416DF}"/>
              </a:ext>
            </a:extLst>
          </p:cNvPr>
          <p:cNvSpPr/>
          <p:nvPr/>
        </p:nvSpPr>
        <p:spPr>
          <a:xfrm>
            <a:off x="5254376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146210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77881"/>
              </p:ext>
            </p:extLst>
          </p:nvPr>
        </p:nvGraphicFramePr>
        <p:xfrm>
          <a:off x="838199" y="3069114"/>
          <a:ext cx="376237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6E1D80FB-1FB6-5845-A66E-8DC9AB2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95690"/>
              </p:ext>
            </p:extLst>
          </p:nvPr>
        </p:nvGraphicFramePr>
        <p:xfrm>
          <a:off x="5356085" y="3069114"/>
          <a:ext cx="609689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378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321444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8595250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E33A8556-2383-A643-88C3-9475026C46D8}"/>
              </a:ext>
            </a:extLst>
          </p:cNvPr>
          <p:cNvSpPr/>
          <p:nvPr/>
        </p:nvSpPr>
        <p:spPr>
          <a:xfrm>
            <a:off x="739023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km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03F080E-91ED-BF47-A0DA-AE9F8652E8C8}"/>
              </a:ext>
            </a:extLst>
          </p:cNvPr>
          <p:cNvSpPr/>
          <p:nvPr/>
        </p:nvSpPr>
        <p:spPr>
          <a:xfrm>
            <a:off x="6473754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kg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19740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73693"/>
              </p:ext>
            </p:extLst>
          </p:nvPr>
        </p:nvGraphicFramePr>
        <p:xfrm>
          <a:off x="838199" y="3069114"/>
          <a:ext cx="376237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6E1D80FB-1FB6-5845-A66E-8DC9AB22443D}"/>
              </a:ext>
            </a:extLst>
          </p:cNvPr>
          <p:cNvGraphicFramePr>
            <a:graphicFrameLocks noGrp="1"/>
          </p:cNvGraphicFramePr>
          <p:nvPr/>
        </p:nvGraphicFramePr>
        <p:xfrm>
          <a:off x="5356085" y="3069114"/>
          <a:ext cx="609689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378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321444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8595250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E33A8556-2383-A643-88C3-9475026C46D8}"/>
              </a:ext>
            </a:extLst>
          </p:cNvPr>
          <p:cNvSpPr/>
          <p:nvPr/>
        </p:nvSpPr>
        <p:spPr>
          <a:xfrm>
            <a:off x="739023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km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2CC60AE-5395-2B41-B544-FF0B2395C9B0}"/>
              </a:ext>
            </a:extLst>
          </p:cNvPr>
          <p:cNvSpPr txBox="1"/>
          <p:nvPr/>
        </p:nvSpPr>
        <p:spPr>
          <a:xfrm>
            <a:off x="12471400" y="-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03F080E-91ED-BF47-A0DA-AE9F8652E8C8}"/>
              </a:ext>
            </a:extLst>
          </p:cNvPr>
          <p:cNvSpPr/>
          <p:nvPr/>
        </p:nvSpPr>
        <p:spPr>
          <a:xfrm>
            <a:off x="6473754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kg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398DF1A-B7DB-F24B-BF2E-1B211D0537E6}"/>
              </a:ext>
            </a:extLst>
          </p:cNvPr>
          <p:cNvSpPr/>
          <p:nvPr/>
        </p:nvSpPr>
        <p:spPr>
          <a:xfrm>
            <a:off x="739023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km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7ED17ECA-0283-324D-AC5E-6296AF79AC95}"/>
              </a:ext>
            </a:extLst>
          </p:cNvPr>
          <p:cNvSpPr/>
          <p:nvPr/>
        </p:nvSpPr>
        <p:spPr>
          <a:xfrm>
            <a:off x="6473754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kg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2532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13988</TotalTime>
  <Words>2566</Words>
  <Application>Microsoft Office PowerPoint</Application>
  <PresentationFormat>Custom</PresentationFormat>
  <Paragraphs>613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OpenDyslexicAlta</vt:lpstr>
      <vt:lpstr>Wingdings</vt:lpstr>
      <vt:lpstr>Cambria Math</vt:lpstr>
      <vt:lpstr>Calibri</vt:lpstr>
      <vt:lpstr>Muli</vt:lpstr>
      <vt:lpstr>Lato Light</vt:lpstr>
      <vt:lpstr>Lato</vt:lpstr>
      <vt:lpstr>Office Theme</vt:lpstr>
      <vt:lpstr>PowerPoint Presentation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685</cp:revision>
  <cp:lastPrinted>2019-06-17T16:19:05Z</cp:lastPrinted>
  <dcterms:created xsi:type="dcterms:W3CDTF">2018-08-06T08:16:18Z</dcterms:created>
  <dcterms:modified xsi:type="dcterms:W3CDTF">2021-01-11T13:24:54Z</dcterms:modified>
</cp:coreProperties>
</file>