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0" r:id="rId2"/>
    <p:sldId id="321" r:id="rId3"/>
    <p:sldId id="372" r:id="rId4"/>
    <p:sldId id="373" r:id="rId5"/>
    <p:sldId id="376" r:id="rId6"/>
    <p:sldId id="377" r:id="rId7"/>
    <p:sldId id="374" r:id="rId8"/>
    <p:sldId id="375" r:id="rId9"/>
    <p:sldId id="380" r:id="rId10"/>
    <p:sldId id="381" r:id="rId11"/>
    <p:sldId id="382" r:id="rId12"/>
    <p:sldId id="383" r:id="rId13"/>
    <p:sldId id="378" r:id="rId14"/>
    <p:sldId id="379" r:id="rId15"/>
    <p:sldId id="392" r:id="rId16"/>
    <p:sldId id="393" r:id="rId17"/>
    <p:sldId id="390" r:id="rId18"/>
    <p:sldId id="391" r:id="rId19"/>
    <p:sldId id="384" r:id="rId20"/>
    <p:sldId id="385" r:id="rId21"/>
    <p:sldId id="388" r:id="rId22"/>
    <p:sldId id="389" r:id="rId23"/>
    <p:sldId id="386" r:id="rId24"/>
    <p:sldId id="387" r:id="rId25"/>
    <p:sldId id="395" r:id="rId26"/>
    <p:sldId id="394" r:id="rId27"/>
    <p:sldId id="435" r:id="rId28"/>
    <p:sldId id="436" r:id="rId29"/>
    <p:sldId id="396" r:id="rId30"/>
    <p:sldId id="422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11" r:id="rId42"/>
    <p:sldId id="423" r:id="rId43"/>
    <p:sldId id="438" r:id="rId44"/>
    <p:sldId id="439" r:id="rId45"/>
    <p:sldId id="442" r:id="rId46"/>
    <p:sldId id="441" r:id="rId47"/>
    <p:sldId id="437" r:id="rId48"/>
    <p:sldId id="440" r:id="rId49"/>
    <p:sldId id="443" r:id="rId50"/>
    <p:sldId id="444" r:id="rId51"/>
    <p:sldId id="445" r:id="rId52"/>
    <p:sldId id="446" r:id="rId53"/>
    <p:sldId id="447" r:id="rId54"/>
    <p:sldId id="370" r:id="rId55"/>
    <p:sldId id="434" r:id="rId56"/>
    <p:sldId id="448" r:id="rId57"/>
  </p:sldIdLst>
  <p:sldSz cx="12192000" cy="6858000"/>
  <p:notesSz cx="6858000" cy="9144000"/>
  <p:embeddedFontLst>
    <p:embeddedFont>
      <p:font typeface="OpenDyslexicAlta" panose="00000500000000000000" pitchFamily="2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Muli" panose="020B0604020202020204" charset="0"/>
      <p:regular r:id="rId68"/>
      <p:bold r:id="rId69"/>
      <p:italic r:id="rId70"/>
      <p:boldItalic r:id="rId71"/>
    </p:embeddedFont>
    <p:embeddedFont>
      <p:font typeface="Lato Light" panose="020F0302020204030203" pitchFamily="34" charset="0"/>
      <p:regular r:id="rId72"/>
    </p:embeddedFont>
    <p:embeddedFont>
      <p:font typeface="OpenDyslexic" panose="00000500000000000000" pitchFamily="2" charset="0"/>
      <p:regular r:id="rId73"/>
      <p:bold r:id="rId74"/>
      <p:italic r:id="rId75"/>
      <p:boldItalic r:id="rId76"/>
    </p:embeddedFont>
    <p:embeddedFont>
      <p:font typeface="Lato" panose="020F0502020204030203" pitchFamily="34" charset="0"/>
      <p:regular r:id="rId77"/>
      <p:bold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09CEE"/>
    <a:srgbClr val="3273DC"/>
    <a:srgbClr val="23D160"/>
    <a:srgbClr val="FFDD57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82" autoAdjust="0"/>
    <p:restoredTop sz="82121" autoAdjust="0"/>
  </p:normalViewPr>
  <p:slideViewPr>
    <p:cSldViewPr snapToGrid="0" snapToObjects="1">
      <p:cViewPr varScale="1">
        <p:scale>
          <a:sx n="56" d="100"/>
          <a:sy n="56" d="100"/>
        </p:scale>
        <p:origin x="-678" y="-17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1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41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49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97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Extension</a:t>
            </a:r>
            <a:r>
              <a:rPr lang="en-US" dirty="0"/>
              <a:t>: Ask children to plot another point that does belong and another point that doesn’t belong.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3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9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21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1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6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3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3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71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97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65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53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80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21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68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26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23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9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00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15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61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77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03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8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4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244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313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239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599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6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4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5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11/01/2021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Summer Block 3: Position and Direction</a:t>
            </a:r>
          </a:p>
          <a:p>
            <a:r>
              <a:rPr lang="en-GB" dirty="0"/>
              <a:t>Lesson 1: To be able to read and plot coordinates in the first quadrant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3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QNUSMPG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795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54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01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4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63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03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66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545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508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Summer Block 3 - Position and Direction - Lesson 1 - To be able to read and plot coordinates in the first quadrant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528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0865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15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259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8015834-933C-6E45-84E8-C215AFC1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A632EB1E-F4FE-6943-B005-1D7AEECFE977}"/>
              </a:ext>
            </a:extLst>
          </p:cNvPr>
          <p:cNvSpPr/>
          <p:nvPr/>
        </p:nvSpPr>
        <p:spPr>
          <a:xfrm>
            <a:off x="2120172" y="462307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3B89445-62DA-AD47-9BFE-E718139E6343}"/>
              </a:ext>
            </a:extLst>
          </p:cNvPr>
          <p:cNvSpPr/>
          <p:nvPr/>
        </p:nvSpPr>
        <p:spPr>
          <a:xfrm>
            <a:off x="1609501" y="396472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475095B-31A9-3841-8A0A-1134291696CF}"/>
              </a:ext>
            </a:extLst>
          </p:cNvPr>
          <p:cNvSpPr/>
          <p:nvPr/>
        </p:nvSpPr>
        <p:spPr>
          <a:xfrm>
            <a:off x="2840229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DB4B7FF3-61A7-F149-A4CD-897C5365D6CB}"/>
              </a:ext>
            </a:extLst>
          </p:cNvPr>
          <p:cNvSpPr/>
          <p:nvPr/>
        </p:nvSpPr>
        <p:spPr>
          <a:xfrm>
            <a:off x="4027252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05CF95B0-7D4E-3A43-A654-F3EA123D6499}"/>
              </a:ext>
            </a:extLst>
          </p:cNvPr>
          <p:cNvSpPr/>
          <p:nvPr/>
        </p:nvSpPr>
        <p:spPr>
          <a:xfrm>
            <a:off x="2834259" y="55042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33E1AE7-D9C2-B54F-A9EC-B46B26DC6A0C}"/>
              </a:ext>
            </a:extLst>
          </p:cNvPr>
          <p:cNvSpPr/>
          <p:nvPr/>
        </p:nvSpPr>
        <p:spPr>
          <a:xfrm>
            <a:off x="4027252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11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2120172" y="462307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359724" y="4392241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471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a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coordinate that is an even number.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odd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1609501" y="396472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1849053" y="373389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2840229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3079781" y="3148905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027252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266804" y="314890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34259" y="55042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073811" y="527340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(5,2)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027252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266804" y="496788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07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point.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plotted point has the coordinates (9,4).”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“The plotted point has the coordinates (4,9).”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FEA8D103-8CAB-984A-BF67-448DC1C8FA67}"/>
              </a:ext>
            </a:extLst>
          </p:cNvPr>
          <p:cNvSpPr/>
          <p:nvPr/>
        </p:nvSpPr>
        <p:spPr>
          <a:xfrm>
            <a:off x="9607843" y="335900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549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point.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plotted point has the coordinates (9,4).”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“The plotted point has the coordinates (4,9).”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is correct. The x coordinate (how far along the corridor) is given first and the y coordinate (how far up the stairs) is given second, so (4,9). James has transcribed incorrectly and reversed the coordinates.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FEA8D103-8CAB-984A-BF67-448DC1C8FA67}"/>
              </a:ext>
            </a:extLst>
          </p:cNvPr>
          <p:cNvSpPr/>
          <p:nvPr/>
        </p:nvSpPr>
        <p:spPr>
          <a:xfrm>
            <a:off x="9607843" y="335900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415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(2,2).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(2,2).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008929" y="550295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585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co-ordinate (1,4).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(1,4).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704129" y="48730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421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(9,7).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(9,7).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7152689" y="3960654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665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(0,8).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(0,8).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389169" y="3667330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5747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(3,5).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9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(3,5).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23889" y="458462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86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(10,5).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22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(10,5).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7477809" y="458462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4596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following coordinates on the grid below: (3,3), (5,10), (9,5) and (10,1).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7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following coordinates on the grid below: (3,3), (5,10), (9,5) and (10,1).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7738CFCB-4488-C248-95E4-3AEC947A0209}"/>
              </a:ext>
            </a:extLst>
          </p:cNvPr>
          <p:cNvSpPr/>
          <p:nvPr/>
        </p:nvSpPr>
        <p:spPr>
          <a:xfrm>
            <a:off x="7153909" y="460235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F21343-361D-6C4F-98B2-7FF09154AC7C}"/>
              </a:ext>
            </a:extLst>
          </p:cNvPr>
          <p:cNvSpPr/>
          <p:nvPr/>
        </p:nvSpPr>
        <p:spPr>
          <a:xfrm>
            <a:off x="7393461" y="440055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A6EB8E7-0E07-8548-B532-7A0190FE0C12}"/>
              </a:ext>
            </a:extLst>
          </p:cNvPr>
          <p:cNvSpPr/>
          <p:nvPr/>
        </p:nvSpPr>
        <p:spPr>
          <a:xfrm>
            <a:off x="5957628" y="303411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2B277F9-B2B1-D64F-B9F7-728764628D2A}"/>
              </a:ext>
            </a:extLst>
          </p:cNvPr>
          <p:cNvSpPr/>
          <p:nvPr/>
        </p:nvSpPr>
        <p:spPr>
          <a:xfrm>
            <a:off x="6197180" y="283230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B1399D6-39A9-7D43-BEAD-F2A8CD40786A}"/>
              </a:ext>
            </a:extLst>
          </p:cNvPr>
          <p:cNvSpPr/>
          <p:nvPr/>
        </p:nvSpPr>
        <p:spPr>
          <a:xfrm>
            <a:off x="5319748" y="518587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58F976C-B4D8-9348-88E5-FEA0789C96FC}"/>
              </a:ext>
            </a:extLst>
          </p:cNvPr>
          <p:cNvSpPr/>
          <p:nvPr/>
        </p:nvSpPr>
        <p:spPr>
          <a:xfrm>
            <a:off x="5559300" y="4955039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4AC0F23-2B9F-074B-9984-10DC60F57FEC}"/>
              </a:ext>
            </a:extLst>
          </p:cNvPr>
          <p:cNvSpPr/>
          <p:nvPr/>
        </p:nvSpPr>
        <p:spPr>
          <a:xfrm>
            <a:off x="7477713" y="580472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7FE3938-76B7-A149-BB54-388526027DEA}"/>
              </a:ext>
            </a:extLst>
          </p:cNvPr>
          <p:cNvSpPr/>
          <p:nvPr/>
        </p:nvSpPr>
        <p:spPr>
          <a:xfrm>
            <a:off x="7717265" y="5602920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7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/>
      <p:bldP spid="18" grpId="0" animBg="1"/>
      <p:bldP spid="19" grpId="0"/>
      <p:bldP spid="24" grpId="0" animBg="1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triangle’s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A50464F9-1B01-BD40-BD08-6D8F6E6833C6}"/>
              </a:ext>
            </a:extLst>
          </p:cNvPr>
          <p:cNvSpPr/>
          <p:nvPr/>
        </p:nvSpPr>
        <p:spPr>
          <a:xfrm>
            <a:off x="5181600" y="4461164"/>
            <a:ext cx="1500554" cy="914400"/>
          </a:xfrm>
          <a:prstGeom prst="rtTriangle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triangle’s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="" xmlns:a16="http://schemas.microsoft.com/office/drawing/2014/main" id="{A50464F9-1B01-BD40-BD08-6D8F6E6833C6}"/>
              </a:ext>
            </a:extLst>
          </p:cNvPr>
          <p:cNvSpPr/>
          <p:nvPr/>
        </p:nvSpPr>
        <p:spPr>
          <a:xfrm>
            <a:off x="5181600" y="4461164"/>
            <a:ext cx="1500554" cy="914400"/>
          </a:xfrm>
          <a:prstGeom prst="rtTriangle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692EBC7-BF52-C149-A7A2-412C61FFD864}"/>
              </a:ext>
            </a:extLst>
          </p:cNvPr>
          <p:cNvSpPr/>
          <p:nvPr/>
        </p:nvSpPr>
        <p:spPr>
          <a:xfrm>
            <a:off x="5046209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93FEC4-29B7-064C-A86F-5A95E68D725D}"/>
              </a:ext>
            </a:extLst>
          </p:cNvPr>
          <p:cNvSpPr/>
          <p:nvPr/>
        </p:nvSpPr>
        <p:spPr>
          <a:xfrm>
            <a:off x="4911796" y="552112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911C81B-5A72-404F-90AA-92FC6066AC4C}"/>
              </a:ext>
            </a:extLst>
          </p:cNvPr>
          <p:cNvSpPr/>
          <p:nvPr/>
        </p:nvSpPr>
        <p:spPr>
          <a:xfrm>
            <a:off x="5046209" y="426721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1F957B-149E-D143-82E9-9DA089AD27F7}"/>
              </a:ext>
            </a:extLst>
          </p:cNvPr>
          <p:cNvSpPr/>
          <p:nvPr/>
        </p:nvSpPr>
        <p:spPr>
          <a:xfrm>
            <a:off x="5285761" y="4036378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5C3B5EA-D0F7-C24C-B46D-6917AF2D44AF}"/>
              </a:ext>
            </a:extLst>
          </p:cNvPr>
          <p:cNvSpPr/>
          <p:nvPr/>
        </p:nvSpPr>
        <p:spPr>
          <a:xfrm>
            <a:off x="6587742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97F6F04-7E49-BA48-A09C-FBAE9F0063D5}"/>
              </a:ext>
            </a:extLst>
          </p:cNvPr>
          <p:cNvSpPr/>
          <p:nvPr/>
        </p:nvSpPr>
        <p:spPr>
          <a:xfrm>
            <a:off x="6827294" y="4972019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44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square’s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B48E05-388A-1545-9C11-467D51A96CFF}"/>
              </a:ext>
            </a:extLst>
          </p:cNvPr>
          <p:cNvSpPr/>
          <p:nvPr/>
        </p:nvSpPr>
        <p:spPr>
          <a:xfrm>
            <a:off x="5486400" y="3850105"/>
            <a:ext cx="1203158" cy="1203158"/>
          </a:xfrm>
          <a:prstGeom prst="rect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8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square’s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B48E05-388A-1545-9C11-467D51A96CFF}"/>
              </a:ext>
            </a:extLst>
          </p:cNvPr>
          <p:cNvSpPr/>
          <p:nvPr/>
        </p:nvSpPr>
        <p:spPr>
          <a:xfrm>
            <a:off x="5486400" y="3850105"/>
            <a:ext cx="1203158" cy="1203158"/>
          </a:xfrm>
          <a:prstGeom prst="rect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A21E0A2-1967-8A4C-B35E-5CF956B90E83}"/>
              </a:ext>
            </a:extLst>
          </p:cNvPr>
          <p:cNvSpPr/>
          <p:nvPr/>
        </p:nvSpPr>
        <p:spPr>
          <a:xfrm>
            <a:off x="5350044" y="489118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FB06CEF-D0D1-064B-ACDD-6FCAC06752F7}"/>
              </a:ext>
            </a:extLst>
          </p:cNvPr>
          <p:cNvSpPr/>
          <p:nvPr/>
        </p:nvSpPr>
        <p:spPr>
          <a:xfrm>
            <a:off x="5215631" y="5209451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7B75CF6-AC20-1249-87CE-608B4AEE3ED8}"/>
              </a:ext>
            </a:extLst>
          </p:cNvPr>
          <p:cNvSpPr/>
          <p:nvPr/>
        </p:nvSpPr>
        <p:spPr>
          <a:xfrm>
            <a:off x="5350044" y="367187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EEAC26-F342-7C41-95E5-8E61A97E83EA}"/>
              </a:ext>
            </a:extLst>
          </p:cNvPr>
          <p:cNvSpPr/>
          <p:nvPr/>
        </p:nvSpPr>
        <p:spPr>
          <a:xfrm>
            <a:off x="5066421" y="3285408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97ADE8B-34E3-FA49-918F-54E81261F821}"/>
              </a:ext>
            </a:extLst>
          </p:cNvPr>
          <p:cNvSpPr/>
          <p:nvPr/>
        </p:nvSpPr>
        <p:spPr>
          <a:xfrm>
            <a:off x="6491950" y="489118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E36004D-F600-ED47-B598-EDE682CAB2C6}"/>
              </a:ext>
            </a:extLst>
          </p:cNvPr>
          <p:cNvSpPr/>
          <p:nvPr/>
        </p:nvSpPr>
        <p:spPr>
          <a:xfrm>
            <a:off x="6357537" y="520945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07798F0-B662-DC47-9712-CCAA1009AAFF}"/>
              </a:ext>
            </a:extLst>
          </p:cNvPr>
          <p:cNvSpPr/>
          <p:nvPr/>
        </p:nvSpPr>
        <p:spPr>
          <a:xfrm>
            <a:off x="6515895" y="367187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3367F09-C61D-1241-862C-78E93C1083AF}"/>
              </a:ext>
            </a:extLst>
          </p:cNvPr>
          <p:cNvSpPr/>
          <p:nvPr/>
        </p:nvSpPr>
        <p:spPr>
          <a:xfrm>
            <a:off x="6232272" y="328540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parallelogram’s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="" xmlns:a16="http://schemas.microsoft.com/office/drawing/2014/main" id="{C0F1E93A-CECD-9B48-8AA9-C06D46176E39}"/>
              </a:ext>
            </a:extLst>
          </p:cNvPr>
          <p:cNvSpPr/>
          <p:nvPr/>
        </p:nvSpPr>
        <p:spPr>
          <a:xfrm>
            <a:off x="5165970" y="4454769"/>
            <a:ext cx="2172676" cy="9144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3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parallelogram’s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="" xmlns:a16="http://schemas.microsoft.com/office/drawing/2014/main" id="{C0F1E93A-CECD-9B48-8AA9-C06D46176E39}"/>
              </a:ext>
            </a:extLst>
          </p:cNvPr>
          <p:cNvSpPr/>
          <p:nvPr/>
        </p:nvSpPr>
        <p:spPr>
          <a:xfrm>
            <a:off x="5165970" y="4454769"/>
            <a:ext cx="2172676" cy="9144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D46D52D1-0899-0B4E-BC36-C85F3C1414F6}"/>
              </a:ext>
            </a:extLst>
          </p:cNvPr>
          <p:cNvSpPr/>
          <p:nvPr/>
        </p:nvSpPr>
        <p:spPr>
          <a:xfrm>
            <a:off x="5046209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1708B16-FE47-C54D-B030-DB3493BA9C9F}"/>
              </a:ext>
            </a:extLst>
          </p:cNvPr>
          <p:cNvSpPr/>
          <p:nvPr/>
        </p:nvSpPr>
        <p:spPr>
          <a:xfrm>
            <a:off x="4911796" y="552112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7B46462-6F41-0F4D-8864-ED9CC4EE7C40}"/>
              </a:ext>
            </a:extLst>
          </p:cNvPr>
          <p:cNvSpPr/>
          <p:nvPr/>
        </p:nvSpPr>
        <p:spPr>
          <a:xfrm>
            <a:off x="5342988" y="429635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E6F354-89E8-B046-85E9-30B598D6016F}"/>
              </a:ext>
            </a:extLst>
          </p:cNvPr>
          <p:cNvSpPr/>
          <p:nvPr/>
        </p:nvSpPr>
        <p:spPr>
          <a:xfrm>
            <a:off x="5342988" y="3871346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376B56B-7E6D-5946-A9A6-DD593ECC4F8E}"/>
              </a:ext>
            </a:extLst>
          </p:cNvPr>
          <p:cNvSpPr/>
          <p:nvPr/>
        </p:nvSpPr>
        <p:spPr>
          <a:xfrm>
            <a:off x="6822177" y="521854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458A92C-3F94-884D-B6CF-E552B32359FF}"/>
              </a:ext>
            </a:extLst>
          </p:cNvPr>
          <p:cNvSpPr/>
          <p:nvPr/>
        </p:nvSpPr>
        <p:spPr>
          <a:xfrm>
            <a:off x="6687764" y="5536816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7DD7235-24EC-D748-B941-9EE04018EF9B}"/>
              </a:ext>
            </a:extLst>
          </p:cNvPr>
          <p:cNvSpPr/>
          <p:nvPr/>
        </p:nvSpPr>
        <p:spPr>
          <a:xfrm>
            <a:off x="7134360" y="429635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A62939F-66CF-2244-B85B-4D8F35FEF74C}"/>
              </a:ext>
            </a:extLst>
          </p:cNvPr>
          <p:cNvSpPr/>
          <p:nvPr/>
        </p:nvSpPr>
        <p:spPr>
          <a:xfrm>
            <a:off x="7134360" y="3871346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9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A61E4F77-9C60-A54D-B62C-0E8867124854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3755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B2A4D8EC-91F3-6246-92A1-65B60BD6E746}"/>
              </a:ext>
            </a:extLst>
          </p:cNvPr>
          <p:cNvSpPr/>
          <p:nvPr/>
        </p:nvSpPr>
        <p:spPr>
          <a:xfrm>
            <a:off x="11417852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AC11F2-4E3B-0D48-A929-744FD8176876}"/>
              </a:ext>
            </a:extLst>
          </p:cNvPr>
          <p:cNvSpPr/>
          <p:nvPr/>
        </p:nvSpPr>
        <p:spPr>
          <a:xfrm>
            <a:off x="11050873" y="4384074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A2EA4FF-546E-A84F-AD61-20B100BCC7A4}"/>
              </a:ext>
            </a:extLst>
          </p:cNvPr>
          <p:cNvSpPr/>
          <p:nvPr/>
        </p:nvSpPr>
        <p:spPr>
          <a:xfrm>
            <a:off x="8988435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5CEC16-590B-274D-9D31-A8805730454E}"/>
              </a:ext>
            </a:extLst>
          </p:cNvPr>
          <p:cNvSpPr/>
          <p:nvPr/>
        </p:nvSpPr>
        <p:spPr>
          <a:xfrm>
            <a:off x="8729742" y="438407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A980DC-2B34-6D41-97FD-E6CBECEDA6F7}"/>
              </a:ext>
            </a:extLst>
          </p:cNvPr>
          <p:cNvSpPr/>
          <p:nvPr/>
        </p:nvSpPr>
        <p:spPr>
          <a:xfrm>
            <a:off x="8988435" y="304453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45B43-CE1E-3746-BCAD-E27A20B5161B}"/>
              </a:ext>
            </a:extLst>
          </p:cNvPr>
          <p:cNvSpPr/>
          <p:nvPr/>
        </p:nvSpPr>
        <p:spPr>
          <a:xfrm>
            <a:off x="8739410" y="263310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45037BD-3775-2D48-9C95-B3A6205F6569}"/>
              </a:ext>
            </a:extLst>
          </p:cNvPr>
          <p:cNvSpPr/>
          <p:nvPr/>
        </p:nvSpPr>
        <p:spPr>
          <a:xfrm>
            <a:off x="11417852" y="305444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E591305-439E-C342-B200-48B9EE9F070B}"/>
              </a:ext>
            </a:extLst>
          </p:cNvPr>
          <p:cNvSpPr/>
          <p:nvPr/>
        </p:nvSpPr>
        <p:spPr>
          <a:xfrm>
            <a:off x="10787711" y="263310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="" xmlns:a16="http://schemas.microsoft.com/office/drawing/2014/main" id="{D659C66A-A005-5446-972E-B7292046FA90}"/>
              </a:ext>
            </a:extLst>
          </p:cNvPr>
          <p:cNvSpPr/>
          <p:nvPr/>
        </p:nvSpPr>
        <p:spPr>
          <a:xfrm>
            <a:off x="9161417" y="3236817"/>
            <a:ext cx="2471544" cy="914400"/>
          </a:xfrm>
          <a:prstGeom prst="parallelogram">
            <a:avLst>
              <a:gd name="adj" fmla="val 0"/>
            </a:avLst>
          </a:prstGeom>
          <a:solidFill>
            <a:srgbClr val="FF3860">
              <a:alpha val="50000"/>
            </a:srgbClr>
          </a:solidFill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rectangle has a perimeter of 22 cm and an area of 24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as it is a 3 cm by 8 cm rectangle.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B2A4D8EC-91F3-6246-92A1-65B60BD6E746}"/>
              </a:ext>
            </a:extLst>
          </p:cNvPr>
          <p:cNvSpPr/>
          <p:nvPr/>
        </p:nvSpPr>
        <p:spPr>
          <a:xfrm>
            <a:off x="11417852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AC11F2-4E3B-0D48-A929-744FD8176876}"/>
              </a:ext>
            </a:extLst>
          </p:cNvPr>
          <p:cNvSpPr/>
          <p:nvPr/>
        </p:nvSpPr>
        <p:spPr>
          <a:xfrm>
            <a:off x="11050873" y="4384074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A2EA4FF-546E-A84F-AD61-20B100BCC7A4}"/>
              </a:ext>
            </a:extLst>
          </p:cNvPr>
          <p:cNvSpPr/>
          <p:nvPr/>
        </p:nvSpPr>
        <p:spPr>
          <a:xfrm>
            <a:off x="8988430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55CEC16-590B-274D-9D31-A8805730454E}"/>
              </a:ext>
            </a:extLst>
          </p:cNvPr>
          <p:cNvSpPr/>
          <p:nvPr/>
        </p:nvSpPr>
        <p:spPr>
          <a:xfrm>
            <a:off x="8729737" y="438407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A980DC-2B34-6D41-97FD-E6CBECEDA6F7}"/>
              </a:ext>
            </a:extLst>
          </p:cNvPr>
          <p:cNvSpPr/>
          <p:nvPr/>
        </p:nvSpPr>
        <p:spPr>
          <a:xfrm>
            <a:off x="8988430" y="304453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845B43-CE1E-3746-BCAD-E27A20B5161B}"/>
              </a:ext>
            </a:extLst>
          </p:cNvPr>
          <p:cNvSpPr/>
          <p:nvPr/>
        </p:nvSpPr>
        <p:spPr>
          <a:xfrm>
            <a:off x="8739405" y="263310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45037BD-3775-2D48-9C95-B3A6205F6569}"/>
              </a:ext>
            </a:extLst>
          </p:cNvPr>
          <p:cNvSpPr/>
          <p:nvPr/>
        </p:nvSpPr>
        <p:spPr>
          <a:xfrm>
            <a:off x="11417852" y="305444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E591305-439E-C342-B200-48B9EE9F070B}"/>
              </a:ext>
            </a:extLst>
          </p:cNvPr>
          <p:cNvSpPr/>
          <p:nvPr/>
        </p:nvSpPr>
        <p:spPr>
          <a:xfrm>
            <a:off x="10787711" y="263310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="" xmlns:a16="http://schemas.microsoft.com/office/drawing/2014/main" id="{D659C66A-A005-5446-972E-B7292046FA90}"/>
              </a:ext>
            </a:extLst>
          </p:cNvPr>
          <p:cNvSpPr/>
          <p:nvPr/>
        </p:nvSpPr>
        <p:spPr>
          <a:xfrm>
            <a:off x="9161417" y="3236817"/>
            <a:ext cx="2471544" cy="914400"/>
          </a:xfrm>
          <a:prstGeom prst="parallelogram">
            <a:avLst>
              <a:gd name="adj" fmla="val 0"/>
            </a:avLst>
          </a:prstGeom>
          <a:solidFill>
            <a:srgbClr val="FF3860">
              <a:alpha val="50000"/>
            </a:srgbClr>
          </a:solidFill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coordinate.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“The plotted point has the co-ordinates (8,2).”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“The plotted point has the co-ordinates (4,1).”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DD5BBF-409B-9E41-8188-04CF8D688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960562"/>
            <a:ext cx="4216401" cy="4216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A100A78-CE8A-7344-88DD-526FC2D7F100}"/>
              </a:ext>
            </a:extLst>
          </p:cNvPr>
          <p:cNvSpPr/>
          <p:nvPr/>
        </p:nvSpPr>
        <p:spPr>
          <a:xfrm>
            <a:off x="10872648" y="46592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6492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coordinate.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“The plotted point has the co-ordinates (8,2).”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“The plotted point has the co-ordinates (4,1).”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Ahmed is correct. Each small square is worth 2, so the point has an x value of 8 and a y value of 2, so (8,2). (Yasmin has transcribed as if each square is worth 1.)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DD5BBF-409B-9E41-8188-04CF8D688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960562"/>
            <a:ext cx="4216401" cy="4216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2A100A78-CE8A-7344-88DD-526FC2D7F100}"/>
              </a:ext>
            </a:extLst>
          </p:cNvPr>
          <p:cNvSpPr/>
          <p:nvPr/>
        </p:nvSpPr>
        <p:spPr>
          <a:xfrm>
            <a:off x="10872648" y="46592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4604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Use the grid to help explain your response.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two points I have plotted share the same x coordinate.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73" y="1450356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F20E4CF2-6568-924D-BA41-C11EA159B30A}"/>
              </a:ext>
            </a:extLst>
          </p:cNvPr>
          <p:cNvSpPr/>
          <p:nvPr/>
        </p:nvSpPr>
        <p:spPr>
          <a:xfrm>
            <a:off x="8324463" y="3069832"/>
            <a:ext cx="333964" cy="333964"/>
          </a:xfrm>
          <a:prstGeom prst="ellipse">
            <a:avLst/>
          </a:prstGeom>
          <a:solidFill>
            <a:srgbClr val="3273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493AE97-1540-DC48-B8CC-C4917DD703E9}"/>
              </a:ext>
            </a:extLst>
          </p:cNvPr>
          <p:cNvSpPr/>
          <p:nvPr/>
        </p:nvSpPr>
        <p:spPr>
          <a:xfrm>
            <a:off x="10544971" y="3069832"/>
            <a:ext cx="333964" cy="333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70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plotted points share the same y co-ordinate, as they are (2,7) and (8,7).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two points I have plotted share the same x coordinate.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73" y="1450356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F20E4CF2-6568-924D-BA41-C11EA159B30A}"/>
              </a:ext>
            </a:extLst>
          </p:cNvPr>
          <p:cNvSpPr/>
          <p:nvPr/>
        </p:nvSpPr>
        <p:spPr>
          <a:xfrm>
            <a:off x="8324463" y="3069832"/>
            <a:ext cx="333964" cy="333964"/>
          </a:xfrm>
          <a:prstGeom prst="ellipse">
            <a:avLst/>
          </a:prstGeom>
          <a:solidFill>
            <a:srgbClr val="3273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493AE97-1540-DC48-B8CC-C4917DD703E9}"/>
              </a:ext>
            </a:extLst>
          </p:cNvPr>
          <p:cNvSpPr/>
          <p:nvPr/>
        </p:nvSpPr>
        <p:spPr>
          <a:xfrm>
            <a:off x="10544971" y="3069832"/>
            <a:ext cx="333964" cy="333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4699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Summer Block 3 - Position and Direction - Lesson 1 - To be able to read and plot coordinates in the first quadrant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9FC35A2-7A96-47C9-9C28-DAD96567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</p:txBody>
      </p:sp>
    </p:spTree>
    <p:extLst>
      <p:ext uri="{BB962C8B-B14F-4D97-AF65-F5344CB8AC3E}">
        <p14:creationId xmlns:p14="http://schemas.microsoft.com/office/powerpoint/2010/main" val="105980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928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81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69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942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13848</TotalTime>
  <Words>2612</Words>
  <Application>Microsoft Office PowerPoint</Application>
  <PresentationFormat>Custom</PresentationFormat>
  <Paragraphs>502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OpenDyslexicAlta</vt:lpstr>
      <vt:lpstr>Wingdings</vt:lpstr>
      <vt:lpstr>Calibri</vt:lpstr>
      <vt:lpstr>Muli</vt:lpstr>
      <vt:lpstr>Lato Light</vt:lpstr>
      <vt:lpstr>OpenDyslexic</vt:lpstr>
      <vt:lpstr>Lato</vt:lpstr>
      <vt:lpstr>Office Theme</vt:lpstr>
      <vt:lpstr>PowerPoint Presentation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672</cp:revision>
  <cp:lastPrinted>2019-06-17T16:19:05Z</cp:lastPrinted>
  <dcterms:created xsi:type="dcterms:W3CDTF">2018-08-06T08:16:18Z</dcterms:created>
  <dcterms:modified xsi:type="dcterms:W3CDTF">2021-01-11T13:01:02Z</dcterms:modified>
</cp:coreProperties>
</file>