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0" r:id="rId2"/>
    <p:sldId id="321" r:id="rId3"/>
    <p:sldId id="376" r:id="rId4"/>
    <p:sldId id="413" r:id="rId5"/>
    <p:sldId id="384" r:id="rId6"/>
    <p:sldId id="419" r:id="rId7"/>
    <p:sldId id="420" r:id="rId8"/>
    <p:sldId id="417" r:id="rId9"/>
    <p:sldId id="418" r:id="rId10"/>
    <p:sldId id="412" r:id="rId11"/>
    <p:sldId id="416" r:id="rId12"/>
    <p:sldId id="414" r:id="rId13"/>
    <p:sldId id="425" r:id="rId14"/>
    <p:sldId id="426" r:id="rId15"/>
    <p:sldId id="423" r:id="rId16"/>
    <p:sldId id="424" r:id="rId17"/>
    <p:sldId id="421" r:id="rId18"/>
    <p:sldId id="422" r:id="rId19"/>
    <p:sldId id="434" r:id="rId20"/>
    <p:sldId id="435" r:id="rId21"/>
    <p:sldId id="436" r:id="rId22"/>
    <p:sldId id="437" r:id="rId23"/>
    <p:sldId id="432" r:id="rId24"/>
    <p:sldId id="433" r:id="rId25"/>
    <p:sldId id="430" r:id="rId26"/>
    <p:sldId id="431" r:id="rId27"/>
    <p:sldId id="428" r:id="rId28"/>
    <p:sldId id="429" r:id="rId29"/>
    <p:sldId id="415" r:id="rId30"/>
    <p:sldId id="427" r:id="rId31"/>
    <p:sldId id="370" r:id="rId32"/>
    <p:sldId id="439" r:id="rId33"/>
    <p:sldId id="440" r:id="rId34"/>
  </p:sldIdLst>
  <p:sldSz cx="12192000" cy="6858000"/>
  <p:notesSz cx="6858000" cy="9144000"/>
  <p:embeddedFontLst>
    <p:embeddedFont>
      <p:font typeface="Lato" panose="020F0502020204030203" pitchFamily="34" charset="0"/>
      <p:regular r:id="rId37"/>
      <p:bold r:id="rId38"/>
    </p:embeddedFont>
    <p:embeddedFont>
      <p:font typeface="OpenDyslexicAlta" panose="00000500000000000000" pitchFamily="2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Muli" panose="020B0604020202020204" charset="0"/>
      <p:regular r:id="rId47"/>
      <p:bold r:id="rId48"/>
      <p:italic r:id="rId49"/>
      <p:boldItalic r:id="rId50"/>
    </p:embeddedFont>
    <p:embeddedFont>
      <p:font typeface="Lato Light" panose="020F0302020204030203" pitchFamily="34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09CEE"/>
    <a:srgbClr val="7957D5"/>
    <a:srgbClr val="23D160"/>
    <a:srgbClr val="FFDD57"/>
    <a:srgbClr val="3273DC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93" autoAdjust="0"/>
    <p:restoredTop sz="92492" autoAdjust="0"/>
  </p:normalViewPr>
  <p:slideViewPr>
    <p:cSldViewPr snapToGrid="0" snapToObjects="1">
      <p:cViewPr varScale="1">
        <p:scale>
          <a:sx n="64" d="100"/>
          <a:sy n="64" d="100"/>
        </p:scale>
        <p:origin x="-402" y="-18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786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93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14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58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1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93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83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08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04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8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71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4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543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44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180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635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698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4284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36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259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508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564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27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43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14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05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01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</a:t>
            </a:r>
            <a:r>
              <a:rPr lang="en-GB" dirty="0"/>
              <a:t>2 </a:t>
            </a:r>
            <a:br>
              <a:rPr lang="en-GB" dirty="0"/>
            </a:br>
            <a:r>
              <a:rPr lang="en-GB" dirty="0"/>
              <a:t>Summer Block 3: Time</a:t>
            </a:r>
          </a:p>
          <a:p>
            <a:r>
              <a:rPr lang="en-GB" dirty="0"/>
              <a:t>Lesson 1: To be able to read o’clock and half past timings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QYTTWHH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10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 flipV="1">
            <a:off x="6059488" y="2900855"/>
            <a:ext cx="2311" cy="968884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>
            <a:off x="6067406" y="3864866"/>
            <a:ext cx="364925" cy="55998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 flipV="1">
            <a:off x="2520186" y="2811912"/>
            <a:ext cx="0" cy="105782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>
            <a:off x="2531173" y="3864863"/>
            <a:ext cx="727034" cy="4876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 flipV="1">
            <a:off x="9600345" y="2811912"/>
            <a:ext cx="0" cy="10476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H="1" flipV="1">
            <a:off x="9020908" y="3475892"/>
            <a:ext cx="579666" cy="384194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21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10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 flipV="1">
            <a:off x="6059488" y="2900855"/>
            <a:ext cx="2311" cy="968884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>
            <a:off x="6067406" y="3864866"/>
            <a:ext cx="364925" cy="55998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 flipV="1">
            <a:off x="2520186" y="2811912"/>
            <a:ext cx="0" cy="105782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>
            <a:off x="2531173" y="3864863"/>
            <a:ext cx="727034" cy="4876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 flipV="1">
            <a:off x="9600345" y="2811912"/>
            <a:ext cx="0" cy="10476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H="1" flipV="1">
            <a:off x="9020908" y="3475892"/>
            <a:ext cx="579666" cy="384194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6834CC8-1057-2042-83C7-6751DCF36E41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2523254" y="5304863"/>
            <a:ext cx="7077091" cy="48440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AA798A1-CD3F-EA43-B402-CDDFEC4A228D}"/>
              </a:ext>
            </a:extLst>
          </p:cNvPr>
          <p:cNvCxnSpPr>
            <a:cxnSpLocks/>
            <a:stCxn id="17" idx="2"/>
            <a:endCxn id="10" idx="0"/>
          </p:cNvCxnSpPr>
          <p:nvPr/>
        </p:nvCxnSpPr>
        <p:spPr>
          <a:xfrm flipH="1">
            <a:off x="2384163" y="5304863"/>
            <a:ext cx="3675325" cy="48440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AB6577DC-AE4D-B94C-A65A-D17C742BA5D7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 flipH="1">
            <a:off x="5920397" y="5294703"/>
            <a:ext cx="3677637" cy="49456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Working in pairs with a practice clock, children ask and show timings. </a:t>
            </a:r>
            <a:br>
              <a:rPr lang="en-GB" sz="2200" dirty="0"/>
            </a:br>
            <a:r>
              <a:rPr lang="en-GB" sz="2200" dirty="0"/>
              <a:t>For example, “Show me half past 5.”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(Image provided </a:t>
            </a:r>
            <a:r>
              <a:rPr lang="en-GB" sz="2200" u="sng" dirty="0"/>
              <a:t>not</a:t>
            </a:r>
            <a:r>
              <a:rPr lang="en-GB" sz="2200" dirty="0"/>
              <a:t> illustrative.)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DA08037-ECD8-AD4A-B997-1E8A004F1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1" y="2867026"/>
            <a:ext cx="3990974" cy="3990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87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4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7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2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>
            <a:off x="6047913" y="3869739"/>
            <a:ext cx="2312" cy="970393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>
            <a:off x="5585552" y="3864867"/>
            <a:ext cx="481855" cy="47512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497036" y="3869742"/>
            <a:ext cx="10987" cy="104601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V="1">
            <a:off x="2531174" y="3676650"/>
            <a:ext cx="744289" cy="18821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>
            <a:off x="9600575" y="3860087"/>
            <a:ext cx="475078" cy="47990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325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4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7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2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>
            <a:off x="6047913" y="3869739"/>
            <a:ext cx="2312" cy="970393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>
            <a:off x="5550195" y="3864867"/>
            <a:ext cx="517212" cy="47512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497036" y="3869742"/>
            <a:ext cx="10987" cy="104601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V="1">
            <a:off x="2531174" y="3710763"/>
            <a:ext cx="669226" cy="154100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>
            <a:off x="9600575" y="3860087"/>
            <a:ext cx="475078" cy="47990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A608FB0-1786-904D-AC3B-B17044029243}"/>
              </a:ext>
            </a:extLst>
          </p:cNvPr>
          <p:cNvCxnSpPr>
            <a:cxnSpLocks/>
          </p:cNvCxnSpPr>
          <p:nvPr/>
        </p:nvCxnSpPr>
        <p:spPr>
          <a:xfrm>
            <a:off x="2523254" y="5304863"/>
            <a:ext cx="6429677" cy="47424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834AD54-242A-D949-9FE8-43C6B8F3640A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384163" y="5304863"/>
            <a:ext cx="3675326" cy="48440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38DC1E23-703E-994A-884E-25686983B8CF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5920397" y="5294703"/>
            <a:ext cx="3677640" cy="49456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8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3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11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>
            <a:off x="6047913" y="3869739"/>
            <a:ext cx="2312" cy="970393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 flipV="1">
            <a:off x="5920397" y="3204117"/>
            <a:ext cx="147009" cy="66074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497036" y="3869742"/>
            <a:ext cx="10987" cy="104601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H="1">
            <a:off x="1794076" y="3864863"/>
            <a:ext cx="737097" cy="209426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>
            <a:off x="9600575" y="3860087"/>
            <a:ext cx="688024" cy="16838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78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8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3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11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>
            <a:off x="6047913" y="3869739"/>
            <a:ext cx="2312" cy="970393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 flipV="1">
            <a:off x="5920397" y="3204117"/>
            <a:ext cx="147009" cy="66074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497036" y="3869742"/>
            <a:ext cx="10987" cy="104601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H="1">
            <a:off x="1794076" y="3864863"/>
            <a:ext cx="737097" cy="209426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>
            <a:off x="9600575" y="3860087"/>
            <a:ext cx="688024" cy="16838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A608FB0-1786-904D-AC3B-B17044029243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523254" y="5304863"/>
            <a:ext cx="3397143" cy="48440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834AD54-242A-D949-9FE8-43C6B8F3640A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059489" y="5304863"/>
            <a:ext cx="3397142" cy="47424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38DC1E23-703E-994A-884E-25686983B8CF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384163" y="5294703"/>
            <a:ext cx="7213874" cy="49456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10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7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4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>
            <a:off x="6047913" y="3869739"/>
            <a:ext cx="2312" cy="970393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>
            <a:off x="5550195" y="3864866"/>
            <a:ext cx="517211" cy="515748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497036" y="3869742"/>
            <a:ext cx="10987" cy="104601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>
            <a:off x="2531173" y="3864863"/>
            <a:ext cx="514586" cy="498708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H="1" flipV="1">
            <a:off x="9150875" y="3361967"/>
            <a:ext cx="449699" cy="49811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9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10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7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4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>
            <a:off x="6047913" y="3869739"/>
            <a:ext cx="2312" cy="970393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>
            <a:off x="5550195" y="3864866"/>
            <a:ext cx="517212" cy="49870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497036" y="3869742"/>
            <a:ext cx="10987" cy="104601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>
            <a:off x="2531173" y="3864863"/>
            <a:ext cx="514586" cy="498708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H="1" flipV="1">
            <a:off x="9150875" y="3361967"/>
            <a:ext cx="449699" cy="49811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A608FB0-1786-904D-AC3B-B17044029243}"/>
              </a:ext>
            </a:extLst>
          </p:cNvPr>
          <p:cNvCxnSpPr>
            <a:cxnSpLocks/>
          </p:cNvCxnSpPr>
          <p:nvPr/>
        </p:nvCxnSpPr>
        <p:spPr>
          <a:xfrm>
            <a:off x="2523254" y="5304863"/>
            <a:ext cx="7077091" cy="48440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834AD54-242A-D949-9FE8-43C6B8F3640A}"/>
              </a:ext>
            </a:extLst>
          </p:cNvPr>
          <p:cNvCxnSpPr>
            <a:cxnSpLocks/>
          </p:cNvCxnSpPr>
          <p:nvPr/>
        </p:nvCxnSpPr>
        <p:spPr>
          <a:xfrm flipH="1">
            <a:off x="2384163" y="5304863"/>
            <a:ext cx="3675325" cy="48440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38DC1E23-703E-994A-884E-25686983B8CF}"/>
              </a:ext>
            </a:extLst>
          </p:cNvPr>
          <p:cNvCxnSpPr>
            <a:cxnSpLocks/>
          </p:cNvCxnSpPr>
          <p:nvPr/>
        </p:nvCxnSpPr>
        <p:spPr>
          <a:xfrm flipH="1">
            <a:off x="5920397" y="5294703"/>
            <a:ext cx="3677637" cy="49456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5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o’clock or half past time is shown on each of the clock faces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V="1">
            <a:off x="6050225" y="2922662"/>
            <a:ext cx="9263" cy="94707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 flipV="1">
            <a:off x="5544273" y="3538330"/>
            <a:ext cx="523134" cy="326536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 flipV="1">
            <a:off x="2514397" y="2864734"/>
            <a:ext cx="0" cy="1005008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V="1">
            <a:off x="2531173" y="3538330"/>
            <a:ext cx="543331" cy="32653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>
            <a:off x="9600575" y="3860087"/>
            <a:ext cx="457825" cy="45148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02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an analogue clock to read o’clock and half past timings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an analogue clock to read o’clock and half past timings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2 - Summer Block 3  - Time - Lesson 1 - To be able to read o’clock and half past timings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o’clock or half past time is shown on each of the clock faces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V="1">
            <a:off x="6050225" y="2922662"/>
            <a:ext cx="9263" cy="94707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 flipV="1">
            <a:off x="5544273" y="3538330"/>
            <a:ext cx="523134" cy="326536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 flipV="1">
            <a:off x="2514397" y="2864734"/>
            <a:ext cx="0" cy="1005008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V="1">
            <a:off x="2531173" y="3538330"/>
            <a:ext cx="543331" cy="32653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>
            <a:off x="9600575" y="3860087"/>
            <a:ext cx="457825" cy="45148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571A6C22-8483-EC40-900D-E3D3F3E13FDD}"/>
              </a:ext>
            </a:extLst>
          </p:cNvPr>
          <p:cNvSpPr/>
          <p:nvPr/>
        </p:nvSpPr>
        <p:spPr>
          <a:xfrm>
            <a:off x="4302524" y="579088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10 o’clock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5A9FEC53-33C0-0D47-AEE9-A50E025D7B58}"/>
              </a:ext>
            </a:extLst>
          </p:cNvPr>
          <p:cNvSpPr/>
          <p:nvPr/>
        </p:nvSpPr>
        <p:spPr>
          <a:xfrm>
            <a:off x="766290" y="579088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 o’clock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A4DE6CAE-6031-7C4B-A3C8-7BDC263444E6}"/>
              </a:ext>
            </a:extLst>
          </p:cNvPr>
          <p:cNvSpPr/>
          <p:nvPr/>
        </p:nvSpPr>
        <p:spPr>
          <a:xfrm>
            <a:off x="7838758" y="578072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 past 4</a:t>
            </a:r>
          </a:p>
        </p:txBody>
      </p:sp>
    </p:spTree>
    <p:extLst>
      <p:ext uri="{BB962C8B-B14F-4D97-AF65-F5344CB8AC3E}">
        <p14:creationId xmlns:p14="http://schemas.microsoft.com/office/powerpoint/2010/main" val="4034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o’clock or half past time is shown on each of the clock faces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V="1">
            <a:off x="6050225" y="2922662"/>
            <a:ext cx="9263" cy="94707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>
            <a:off x="6067407" y="3864866"/>
            <a:ext cx="392599" cy="56898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507819" y="3869742"/>
            <a:ext cx="16776" cy="970390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H="1">
            <a:off x="1986682" y="3864864"/>
            <a:ext cx="544491" cy="56898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H="1" flipV="1">
            <a:off x="9019010" y="3689498"/>
            <a:ext cx="581566" cy="17058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74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o’clock or half past time is shown on each of the clock faces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V="1">
            <a:off x="6050225" y="2922662"/>
            <a:ext cx="9263" cy="94707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>
            <a:off x="6067407" y="3864866"/>
            <a:ext cx="392599" cy="56898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507819" y="3869742"/>
            <a:ext cx="16776" cy="970390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H="1">
            <a:off x="1986682" y="3864864"/>
            <a:ext cx="544491" cy="56898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H="1" flipV="1">
            <a:off x="9019010" y="3701667"/>
            <a:ext cx="581566" cy="158420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571A6C22-8483-EC40-900D-E3D3F3E13FDD}"/>
              </a:ext>
            </a:extLst>
          </p:cNvPr>
          <p:cNvSpPr/>
          <p:nvPr/>
        </p:nvSpPr>
        <p:spPr>
          <a:xfrm>
            <a:off x="4302524" y="579088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 o’clock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5A9FEC53-33C0-0D47-AEE9-A50E025D7B58}"/>
              </a:ext>
            </a:extLst>
          </p:cNvPr>
          <p:cNvSpPr/>
          <p:nvPr/>
        </p:nvSpPr>
        <p:spPr>
          <a:xfrm>
            <a:off x="766290" y="579088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 past 7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A4DE6CAE-6031-7C4B-A3C8-7BDC263444E6}"/>
              </a:ext>
            </a:extLst>
          </p:cNvPr>
          <p:cNvSpPr/>
          <p:nvPr/>
        </p:nvSpPr>
        <p:spPr>
          <a:xfrm>
            <a:off x="7838758" y="578072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 past 9</a:t>
            </a:r>
          </a:p>
        </p:txBody>
      </p:sp>
    </p:spTree>
    <p:extLst>
      <p:ext uri="{BB962C8B-B14F-4D97-AF65-F5344CB8AC3E}">
        <p14:creationId xmlns:p14="http://schemas.microsoft.com/office/powerpoint/2010/main" val="367062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r>
              <a:rPr lang="en-GB" sz="2200" dirty="0"/>
              <a:t>Which o’clock or half past time is shown on each of the clock faces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V="1">
            <a:off x="6050225" y="2922662"/>
            <a:ext cx="9263" cy="94707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>
            <a:off x="5512037" y="3864866"/>
            <a:ext cx="555369" cy="390940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497036" y="3869742"/>
            <a:ext cx="10987" cy="104601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>
            <a:off x="2531173" y="3864863"/>
            <a:ext cx="194935" cy="664408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V="1">
            <a:off x="9600575" y="3429000"/>
            <a:ext cx="466371" cy="43108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275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r>
              <a:rPr lang="en-GB" sz="2200" dirty="0"/>
              <a:t>Which o’clock or half past time is shown on each of the clock faces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V="1">
            <a:off x="6050225" y="2922662"/>
            <a:ext cx="9263" cy="94707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>
            <a:off x="5512037" y="3864866"/>
            <a:ext cx="555369" cy="390940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>
            <a:off x="2497036" y="3869742"/>
            <a:ext cx="10987" cy="104601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>
            <a:off x="2531173" y="3864863"/>
            <a:ext cx="194935" cy="664408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>
            <a:off x="9586595" y="3859580"/>
            <a:ext cx="18668" cy="980552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V="1">
            <a:off x="9600575" y="3429000"/>
            <a:ext cx="466371" cy="43108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571A6C22-8483-EC40-900D-E3D3F3E13FDD}"/>
              </a:ext>
            </a:extLst>
          </p:cNvPr>
          <p:cNvSpPr/>
          <p:nvPr/>
        </p:nvSpPr>
        <p:spPr>
          <a:xfrm>
            <a:off x="4302524" y="579088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 o’clock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5A9FEC53-33C0-0D47-AEE9-A50E025D7B58}"/>
              </a:ext>
            </a:extLst>
          </p:cNvPr>
          <p:cNvSpPr/>
          <p:nvPr/>
        </p:nvSpPr>
        <p:spPr>
          <a:xfrm>
            <a:off x="766290" y="579088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 past 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A4DE6CAE-6031-7C4B-A3C8-7BDC263444E6}"/>
              </a:ext>
            </a:extLst>
          </p:cNvPr>
          <p:cNvSpPr/>
          <p:nvPr/>
        </p:nvSpPr>
        <p:spPr>
          <a:xfrm>
            <a:off x="7838758" y="5780724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 past 1</a:t>
            </a:r>
          </a:p>
        </p:txBody>
      </p:sp>
    </p:spTree>
    <p:extLst>
      <p:ext uri="{BB962C8B-B14F-4D97-AF65-F5344CB8AC3E}">
        <p14:creationId xmlns:p14="http://schemas.microsoft.com/office/powerpoint/2010/main" val="35208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Referring to the times given below, draw hands on the clocks’ faces shown.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77EFA7DB-AA74-6C4D-A1F2-D40532CCC7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573147"/>
            <a:ext cx="2957564" cy="2880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3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5BBF2A0-DD09-B14F-B1EC-02DCFB5BD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573147"/>
            <a:ext cx="2957564" cy="2880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9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EA457453-719F-B84A-8D0B-FD6830AABB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573147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26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Referring to the times given below, draw hands on the clocks’ faces shown.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77EFA7DB-AA74-6C4D-A1F2-D40532CCC7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573147"/>
            <a:ext cx="2957564" cy="2880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3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5F83DCE-CC6B-A146-BC48-B58DB24A7F80}"/>
              </a:ext>
            </a:extLst>
          </p:cNvPr>
          <p:cNvCxnSpPr>
            <a:cxnSpLocks/>
          </p:cNvCxnSpPr>
          <p:nvPr/>
        </p:nvCxnSpPr>
        <p:spPr>
          <a:xfrm flipH="1">
            <a:off x="6059488" y="4018023"/>
            <a:ext cx="2311" cy="877585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C1A7695-D882-7547-847A-80DE68EBC76E}"/>
              </a:ext>
            </a:extLst>
          </p:cNvPr>
          <p:cNvCxnSpPr>
            <a:cxnSpLocks/>
          </p:cNvCxnSpPr>
          <p:nvPr/>
        </p:nvCxnSpPr>
        <p:spPr>
          <a:xfrm>
            <a:off x="6080630" y="4019501"/>
            <a:ext cx="670548" cy="210667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5BBF2A0-DD09-B14F-B1EC-02DCFB5BD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573147"/>
            <a:ext cx="2957564" cy="2880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F69BD26-BFAC-394F-BC6B-47C219FA7DFA}"/>
              </a:ext>
            </a:extLst>
          </p:cNvPr>
          <p:cNvCxnSpPr>
            <a:cxnSpLocks/>
          </p:cNvCxnSpPr>
          <p:nvPr/>
        </p:nvCxnSpPr>
        <p:spPr>
          <a:xfrm flipV="1">
            <a:off x="2525565" y="3086911"/>
            <a:ext cx="0" cy="931114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C9E898F-5C0A-8E44-8E69-47DCC9A77CEF}"/>
              </a:ext>
            </a:extLst>
          </p:cNvPr>
          <p:cNvCxnSpPr>
            <a:cxnSpLocks/>
          </p:cNvCxnSpPr>
          <p:nvPr/>
        </p:nvCxnSpPr>
        <p:spPr>
          <a:xfrm>
            <a:off x="2531022" y="4013147"/>
            <a:ext cx="0" cy="627219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9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EA457453-719F-B84A-8D0B-FD6830AABB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573147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10C6B0B-7C6A-4A4D-A25E-0D9A18931596}"/>
              </a:ext>
            </a:extLst>
          </p:cNvPr>
          <p:cNvCxnSpPr>
            <a:cxnSpLocks/>
          </p:cNvCxnSpPr>
          <p:nvPr/>
        </p:nvCxnSpPr>
        <p:spPr>
          <a:xfrm>
            <a:off x="9600345" y="4018025"/>
            <a:ext cx="0" cy="1040358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F215960-44B2-054C-9302-55223977F357}"/>
              </a:ext>
            </a:extLst>
          </p:cNvPr>
          <p:cNvCxnSpPr>
            <a:cxnSpLocks/>
          </p:cNvCxnSpPr>
          <p:nvPr/>
        </p:nvCxnSpPr>
        <p:spPr>
          <a:xfrm flipH="1" flipV="1">
            <a:off x="9007267" y="3866920"/>
            <a:ext cx="630960" cy="146229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5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Referring to the times given below, draw hands on the clocks’ faces shown.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77EFA7DB-AA74-6C4D-A1F2-D40532CCC7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573147"/>
            <a:ext cx="2957564" cy="2880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8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5BBF2A0-DD09-B14F-B1EC-02DCFB5BD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573147"/>
            <a:ext cx="2957564" cy="2880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2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EA457453-719F-B84A-8D0B-FD6830AABB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573147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46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Referring to the times given below, draw hands on the clocks’ faces shown.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77EFA7DB-AA74-6C4D-A1F2-D40532CCC7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573147"/>
            <a:ext cx="2957564" cy="2880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8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5F83DCE-CC6B-A146-BC48-B58DB24A7F80}"/>
              </a:ext>
            </a:extLst>
          </p:cNvPr>
          <p:cNvCxnSpPr>
            <a:cxnSpLocks/>
          </p:cNvCxnSpPr>
          <p:nvPr/>
        </p:nvCxnSpPr>
        <p:spPr>
          <a:xfrm flipH="1">
            <a:off x="6059488" y="4018023"/>
            <a:ext cx="2311" cy="877585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C1A7695-D882-7547-847A-80DE68EBC76E}"/>
              </a:ext>
            </a:extLst>
          </p:cNvPr>
          <p:cNvCxnSpPr>
            <a:cxnSpLocks/>
          </p:cNvCxnSpPr>
          <p:nvPr/>
        </p:nvCxnSpPr>
        <p:spPr>
          <a:xfrm flipH="1">
            <a:off x="5391150" y="4019501"/>
            <a:ext cx="689480" cy="203249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5BBF2A0-DD09-B14F-B1EC-02DCFB5BD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573147"/>
            <a:ext cx="2957564" cy="2880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F69BD26-BFAC-394F-BC6B-47C219FA7DFA}"/>
              </a:ext>
            </a:extLst>
          </p:cNvPr>
          <p:cNvCxnSpPr>
            <a:cxnSpLocks/>
          </p:cNvCxnSpPr>
          <p:nvPr/>
        </p:nvCxnSpPr>
        <p:spPr>
          <a:xfrm flipV="1">
            <a:off x="2525565" y="3086911"/>
            <a:ext cx="0" cy="931114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C9E898F-5C0A-8E44-8E69-47DCC9A77CEF}"/>
              </a:ext>
            </a:extLst>
          </p:cNvPr>
          <p:cNvCxnSpPr>
            <a:cxnSpLocks/>
          </p:cNvCxnSpPr>
          <p:nvPr/>
        </p:nvCxnSpPr>
        <p:spPr>
          <a:xfrm>
            <a:off x="2531022" y="4013147"/>
            <a:ext cx="669378" cy="0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2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EA457453-719F-B84A-8D0B-FD6830AABB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573147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10C6B0B-7C6A-4A4D-A25E-0D9A18931596}"/>
              </a:ext>
            </a:extLst>
          </p:cNvPr>
          <p:cNvCxnSpPr>
            <a:cxnSpLocks/>
          </p:cNvCxnSpPr>
          <p:nvPr/>
        </p:nvCxnSpPr>
        <p:spPr>
          <a:xfrm>
            <a:off x="9600345" y="4018025"/>
            <a:ext cx="0" cy="1040358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F215960-44B2-054C-9302-55223977F357}"/>
              </a:ext>
            </a:extLst>
          </p:cNvPr>
          <p:cNvCxnSpPr>
            <a:cxnSpLocks/>
          </p:cNvCxnSpPr>
          <p:nvPr/>
        </p:nvCxnSpPr>
        <p:spPr>
          <a:xfrm flipV="1">
            <a:off x="9638226" y="3810000"/>
            <a:ext cx="625737" cy="203148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3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Referring to the times given below, draw hands on the clocks faces shown.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77EFA7DB-AA74-6C4D-A1F2-D40532CCC7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573147"/>
            <a:ext cx="2957564" cy="2880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12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5BBF2A0-DD09-B14F-B1EC-02DCFB5BD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573147"/>
            <a:ext cx="2957564" cy="2880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9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4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EA457453-719F-B84A-8D0B-FD6830AABB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573147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8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DA437517-CB72-E14A-884B-DDC7FA0F36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3F44C96-6879-AB4B-AFC5-1B1D591D16F7}"/>
              </a:ext>
            </a:extLst>
          </p:cNvPr>
          <p:cNvCxnSpPr>
            <a:cxnSpLocks/>
          </p:cNvCxnSpPr>
          <p:nvPr/>
        </p:nvCxnSpPr>
        <p:spPr>
          <a:xfrm>
            <a:off x="6061799" y="3869739"/>
            <a:ext cx="0" cy="9559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3156EFE-BDDA-E44C-ABC1-FAEF181CC81E}"/>
              </a:ext>
            </a:extLst>
          </p:cNvPr>
          <p:cNvCxnSpPr>
            <a:cxnSpLocks/>
          </p:cNvCxnSpPr>
          <p:nvPr/>
        </p:nvCxnSpPr>
        <p:spPr>
          <a:xfrm flipH="1" flipV="1">
            <a:off x="5911344" y="3200400"/>
            <a:ext cx="156062" cy="664466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EF055B6C-6ACF-294C-AD0F-B89415BDEA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5BE67FF0-E69C-2340-981A-D142A4F86347}"/>
              </a:ext>
            </a:extLst>
          </p:cNvPr>
          <p:cNvCxnSpPr>
            <a:cxnSpLocks/>
          </p:cNvCxnSpPr>
          <p:nvPr/>
        </p:nvCxnSpPr>
        <p:spPr>
          <a:xfrm flipV="1">
            <a:off x="2520186" y="2811912"/>
            <a:ext cx="0" cy="105782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65EC3A6-73DE-F441-BFFA-E61785C3BD21}"/>
              </a:ext>
            </a:extLst>
          </p:cNvPr>
          <p:cNvCxnSpPr>
            <a:cxnSpLocks/>
          </p:cNvCxnSpPr>
          <p:nvPr/>
        </p:nvCxnSpPr>
        <p:spPr>
          <a:xfrm flipH="1">
            <a:off x="2268015" y="3864863"/>
            <a:ext cx="263158" cy="49090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5D17652-74A4-2D43-A768-693E714A0A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953B882-4D9C-064E-8DB0-22ECF4004414}"/>
              </a:ext>
            </a:extLst>
          </p:cNvPr>
          <p:cNvCxnSpPr>
            <a:cxnSpLocks/>
          </p:cNvCxnSpPr>
          <p:nvPr/>
        </p:nvCxnSpPr>
        <p:spPr>
          <a:xfrm flipV="1">
            <a:off x="9600345" y="2811912"/>
            <a:ext cx="0" cy="10476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E641682-B9F7-E846-A6E9-A284A8739CEB}"/>
              </a:ext>
            </a:extLst>
          </p:cNvPr>
          <p:cNvCxnSpPr>
            <a:cxnSpLocks/>
          </p:cNvCxnSpPr>
          <p:nvPr/>
        </p:nvCxnSpPr>
        <p:spPr>
          <a:xfrm flipH="1">
            <a:off x="8880436" y="3860085"/>
            <a:ext cx="720137" cy="0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Referring to the times given below, draw hands on the clocks faces shown.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77EFA7DB-AA74-6C4D-A1F2-D40532CCC7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573147"/>
            <a:ext cx="2957564" cy="2880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12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5F83DCE-CC6B-A146-BC48-B58DB24A7F80}"/>
              </a:ext>
            </a:extLst>
          </p:cNvPr>
          <p:cNvCxnSpPr>
            <a:cxnSpLocks/>
          </p:cNvCxnSpPr>
          <p:nvPr/>
        </p:nvCxnSpPr>
        <p:spPr>
          <a:xfrm flipH="1">
            <a:off x="6059488" y="4018023"/>
            <a:ext cx="2311" cy="877585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C1A7695-D882-7547-847A-80DE68EBC76E}"/>
              </a:ext>
            </a:extLst>
          </p:cNvPr>
          <p:cNvCxnSpPr>
            <a:cxnSpLocks/>
          </p:cNvCxnSpPr>
          <p:nvPr/>
        </p:nvCxnSpPr>
        <p:spPr>
          <a:xfrm flipV="1">
            <a:off x="6099680" y="3287949"/>
            <a:ext cx="163658" cy="725201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5BBF2A0-DD09-B14F-B1EC-02DCFB5BD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573147"/>
            <a:ext cx="2957564" cy="2880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9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F69BD26-BFAC-394F-BC6B-47C219FA7DFA}"/>
              </a:ext>
            </a:extLst>
          </p:cNvPr>
          <p:cNvCxnSpPr>
            <a:cxnSpLocks/>
          </p:cNvCxnSpPr>
          <p:nvPr/>
        </p:nvCxnSpPr>
        <p:spPr>
          <a:xfrm flipV="1">
            <a:off x="2525565" y="3086911"/>
            <a:ext cx="0" cy="931114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C9E898F-5C0A-8E44-8E69-47DCC9A77CEF}"/>
              </a:ext>
            </a:extLst>
          </p:cNvPr>
          <p:cNvCxnSpPr>
            <a:cxnSpLocks/>
          </p:cNvCxnSpPr>
          <p:nvPr/>
        </p:nvCxnSpPr>
        <p:spPr>
          <a:xfrm flipH="1">
            <a:off x="1932562" y="4013147"/>
            <a:ext cx="598460" cy="0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half past 4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EA457453-719F-B84A-8D0B-FD6830AABB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573147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10C6B0B-7C6A-4A4D-A25E-0D9A18931596}"/>
              </a:ext>
            </a:extLst>
          </p:cNvPr>
          <p:cNvCxnSpPr>
            <a:cxnSpLocks/>
          </p:cNvCxnSpPr>
          <p:nvPr/>
        </p:nvCxnSpPr>
        <p:spPr>
          <a:xfrm>
            <a:off x="9600345" y="4018025"/>
            <a:ext cx="0" cy="1040358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F215960-44B2-054C-9302-55223977F357}"/>
              </a:ext>
            </a:extLst>
          </p:cNvPr>
          <p:cNvCxnSpPr>
            <a:cxnSpLocks/>
          </p:cNvCxnSpPr>
          <p:nvPr/>
        </p:nvCxnSpPr>
        <p:spPr>
          <a:xfrm>
            <a:off x="9638226" y="4013147"/>
            <a:ext cx="485025" cy="525057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9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606593" y="2797602"/>
            <a:ext cx="2955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 clock shows 6 o’clock.</a:t>
            </a:r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FA7162B3-1C9E-2C47-BB52-866B7033EA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757" y="1898214"/>
            <a:ext cx="2957564" cy="288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CBFC298-9FB5-424E-93B5-1656A8E881DD}"/>
              </a:ext>
            </a:extLst>
          </p:cNvPr>
          <p:cNvCxnSpPr>
            <a:cxnSpLocks/>
          </p:cNvCxnSpPr>
          <p:nvPr/>
        </p:nvCxnSpPr>
        <p:spPr>
          <a:xfrm>
            <a:off x="9048824" y="3332987"/>
            <a:ext cx="0" cy="970072"/>
          </a:xfrm>
          <a:prstGeom prst="line">
            <a:avLst/>
          </a:prstGeom>
          <a:ln w="38100">
            <a:solidFill>
              <a:srgbClr val="209CEE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B603724-F44D-DC4B-B31A-447D5CF6FF4B}"/>
              </a:ext>
            </a:extLst>
          </p:cNvPr>
          <p:cNvCxnSpPr>
            <a:cxnSpLocks/>
          </p:cNvCxnSpPr>
          <p:nvPr/>
        </p:nvCxnSpPr>
        <p:spPr>
          <a:xfrm flipV="1">
            <a:off x="9050852" y="2664823"/>
            <a:ext cx="180234" cy="668671"/>
          </a:xfrm>
          <a:prstGeom prst="line">
            <a:avLst/>
          </a:prstGeom>
          <a:ln w="76200">
            <a:solidFill>
              <a:srgbClr val="209CEE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Astrobee has confused the hour and minute hands and read the time incorrectly. The clock shows half past 12. 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606593" y="2797602"/>
            <a:ext cx="2955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 clock shows 6 o’clock.</a:t>
            </a:r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FA7162B3-1C9E-2C47-BB52-866B7033EA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757" y="1898214"/>
            <a:ext cx="2957564" cy="288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CBFC298-9FB5-424E-93B5-1656A8E881DD}"/>
              </a:ext>
            </a:extLst>
          </p:cNvPr>
          <p:cNvCxnSpPr>
            <a:cxnSpLocks/>
          </p:cNvCxnSpPr>
          <p:nvPr/>
        </p:nvCxnSpPr>
        <p:spPr>
          <a:xfrm>
            <a:off x="9048824" y="3332987"/>
            <a:ext cx="0" cy="970072"/>
          </a:xfrm>
          <a:prstGeom prst="line">
            <a:avLst/>
          </a:prstGeom>
          <a:ln w="38100">
            <a:solidFill>
              <a:srgbClr val="209CEE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B603724-F44D-DC4B-B31A-447D5CF6FF4B}"/>
              </a:ext>
            </a:extLst>
          </p:cNvPr>
          <p:cNvCxnSpPr>
            <a:cxnSpLocks/>
          </p:cNvCxnSpPr>
          <p:nvPr/>
        </p:nvCxnSpPr>
        <p:spPr>
          <a:xfrm flipV="1">
            <a:off x="9050852" y="2664823"/>
            <a:ext cx="180234" cy="668671"/>
          </a:xfrm>
          <a:prstGeom prst="line">
            <a:avLst/>
          </a:prstGeom>
          <a:ln w="76200">
            <a:solidFill>
              <a:srgbClr val="209CEE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310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an analogue clock to read o’clock and half past timings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an analogue clock to read o’clock and half past timings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2 - Summer Block 3 - Time - Lesson 1 - To be able to read o’clock and half past timings</a:t>
            </a:r>
          </a:p>
        </p:txBody>
      </p:sp>
    </p:spTree>
    <p:extLst>
      <p:ext uri="{BB962C8B-B14F-4D97-AF65-F5344CB8AC3E}">
        <p14:creationId xmlns:p14="http://schemas.microsoft.com/office/powerpoint/2010/main" val="278705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middle clock doesn’t belong.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It shows a half past time, whereas the other clocks show o’clock times.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DA437517-CB72-E14A-884B-DDC7FA0F36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3F44C96-6879-AB4B-AFC5-1B1D591D16F7}"/>
              </a:ext>
            </a:extLst>
          </p:cNvPr>
          <p:cNvCxnSpPr>
            <a:cxnSpLocks/>
          </p:cNvCxnSpPr>
          <p:nvPr/>
        </p:nvCxnSpPr>
        <p:spPr>
          <a:xfrm>
            <a:off x="6061799" y="3869739"/>
            <a:ext cx="0" cy="9559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3156EFE-BDDA-E44C-ABC1-FAEF181CC81E}"/>
              </a:ext>
            </a:extLst>
          </p:cNvPr>
          <p:cNvCxnSpPr>
            <a:cxnSpLocks/>
          </p:cNvCxnSpPr>
          <p:nvPr/>
        </p:nvCxnSpPr>
        <p:spPr>
          <a:xfrm flipH="1" flipV="1">
            <a:off x="5911344" y="3200400"/>
            <a:ext cx="156062" cy="664466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EF055B6C-6ACF-294C-AD0F-B89415BDEA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5BE67FF0-E69C-2340-981A-D142A4F86347}"/>
              </a:ext>
            </a:extLst>
          </p:cNvPr>
          <p:cNvCxnSpPr>
            <a:cxnSpLocks/>
          </p:cNvCxnSpPr>
          <p:nvPr/>
        </p:nvCxnSpPr>
        <p:spPr>
          <a:xfrm flipV="1">
            <a:off x="2520186" y="2811912"/>
            <a:ext cx="0" cy="105782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65EC3A6-73DE-F441-BFFA-E61785C3BD21}"/>
              </a:ext>
            </a:extLst>
          </p:cNvPr>
          <p:cNvCxnSpPr>
            <a:cxnSpLocks/>
          </p:cNvCxnSpPr>
          <p:nvPr/>
        </p:nvCxnSpPr>
        <p:spPr>
          <a:xfrm flipH="1">
            <a:off x="2268015" y="3864863"/>
            <a:ext cx="263158" cy="49090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5D17652-74A4-2D43-A768-693E714A0A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953B882-4D9C-064E-8DB0-22ECF4004414}"/>
              </a:ext>
            </a:extLst>
          </p:cNvPr>
          <p:cNvCxnSpPr>
            <a:cxnSpLocks/>
          </p:cNvCxnSpPr>
          <p:nvPr/>
        </p:nvCxnSpPr>
        <p:spPr>
          <a:xfrm flipV="1">
            <a:off x="9600345" y="2811912"/>
            <a:ext cx="0" cy="10476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E641682-B9F7-E846-A6E9-A284A8739CEB}"/>
              </a:ext>
            </a:extLst>
          </p:cNvPr>
          <p:cNvCxnSpPr>
            <a:cxnSpLocks/>
          </p:cNvCxnSpPr>
          <p:nvPr/>
        </p:nvCxnSpPr>
        <p:spPr>
          <a:xfrm flipH="1">
            <a:off x="8880436" y="3860085"/>
            <a:ext cx="720137" cy="0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20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Working in pairs with a practice clock, children ask and show timings. </a:t>
            </a:r>
            <a:br>
              <a:rPr lang="en-GB" sz="2200" dirty="0"/>
            </a:br>
            <a:r>
              <a:rPr lang="en-GB" sz="2200" dirty="0"/>
              <a:t>For example, “Show me 10 o’clock.”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(Image provided </a:t>
            </a:r>
            <a:r>
              <a:rPr lang="en-GB" sz="2200" u="sng" dirty="0"/>
              <a:t>not</a:t>
            </a:r>
            <a:r>
              <a:rPr lang="en-GB" sz="2200" dirty="0"/>
              <a:t> illustrative.)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DA08037-ECD8-AD4A-B997-1E8A004F1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1" y="2867026"/>
            <a:ext cx="3990974" cy="3990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90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8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 flipV="1">
            <a:off x="6059488" y="2900855"/>
            <a:ext cx="2311" cy="968884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>
            <a:off x="6067407" y="3864866"/>
            <a:ext cx="573236" cy="377350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 flipV="1">
            <a:off x="2520186" y="2811912"/>
            <a:ext cx="0" cy="105782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H="1">
            <a:off x="1948721" y="3864863"/>
            <a:ext cx="582452" cy="37735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 flipV="1">
            <a:off x="9600345" y="2811912"/>
            <a:ext cx="0" cy="10476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V="1">
            <a:off x="9600574" y="3511017"/>
            <a:ext cx="562528" cy="34906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8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 flipV="1">
            <a:off x="6059488" y="2900855"/>
            <a:ext cx="2311" cy="968884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>
            <a:off x="6067407" y="3864866"/>
            <a:ext cx="573236" cy="377350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 flipV="1">
            <a:off x="2520186" y="2811912"/>
            <a:ext cx="0" cy="105782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 flipH="1">
            <a:off x="1948721" y="3864863"/>
            <a:ext cx="582452" cy="37735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 flipV="1">
            <a:off x="9600345" y="2811912"/>
            <a:ext cx="0" cy="10476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V="1">
            <a:off x="9600574" y="3511017"/>
            <a:ext cx="562528" cy="349069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6834CC8-1057-2042-83C7-6751DCF36E41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>
            <a:off x="2523254" y="5304863"/>
            <a:ext cx="3397143" cy="48440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AA798A1-CD3F-EA43-B402-CDDFEC4A228D}"/>
              </a:ext>
            </a:extLst>
          </p:cNvPr>
          <p:cNvCxnSpPr>
            <a:cxnSpLocks/>
            <a:stCxn id="17" idx="2"/>
            <a:endCxn id="14" idx="0"/>
          </p:cNvCxnSpPr>
          <p:nvPr/>
        </p:nvCxnSpPr>
        <p:spPr>
          <a:xfrm>
            <a:off x="6059488" y="5304863"/>
            <a:ext cx="3397143" cy="47424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AB6577DC-AE4D-B94C-A65A-D17C742BA5D7}"/>
              </a:ext>
            </a:extLst>
          </p:cNvPr>
          <p:cNvCxnSpPr>
            <a:cxnSpLocks/>
            <a:stCxn id="23" idx="2"/>
            <a:endCxn id="10" idx="0"/>
          </p:cNvCxnSpPr>
          <p:nvPr/>
        </p:nvCxnSpPr>
        <p:spPr>
          <a:xfrm flipH="1">
            <a:off x="2384163" y="5294703"/>
            <a:ext cx="7213871" cy="49456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 flipV="1">
            <a:off x="6059488" y="2900855"/>
            <a:ext cx="2311" cy="968884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 flipV="1">
            <a:off x="5754965" y="3344274"/>
            <a:ext cx="312441" cy="520592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 flipV="1">
            <a:off x="2520186" y="2811912"/>
            <a:ext cx="0" cy="105782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>
            <a:off x="2531173" y="3864863"/>
            <a:ext cx="0" cy="70713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 flipV="1">
            <a:off x="9600345" y="2811912"/>
            <a:ext cx="0" cy="10476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V="1">
            <a:off x="9600574" y="3344274"/>
            <a:ext cx="329938" cy="515812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08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o’clock and half past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Match each clock face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2AA700D7-6E18-6448-B7B0-788FEB0C23CF}"/>
              </a:ext>
            </a:extLst>
          </p:cNvPr>
          <p:cNvSpPr/>
          <p:nvPr/>
        </p:nvSpPr>
        <p:spPr>
          <a:xfrm>
            <a:off x="4302524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74C5678-E3F2-3E49-A1E6-1602C8A1A7E5}"/>
              </a:ext>
            </a:extLst>
          </p:cNvPr>
          <p:cNvSpPr/>
          <p:nvPr/>
        </p:nvSpPr>
        <p:spPr>
          <a:xfrm>
            <a:off x="766290" y="578927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B4E5E2F-3969-DF44-92F2-DDA366D02585}"/>
              </a:ext>
            </a:extLst>
          </p:cNvPr>
          <p:cNvSpPr/>
          <p:nvPr/>
        </p:nvSpPr>
        <p:spPr>
          <a:xfrm>
            <a:off x="7838758" y="5779110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 o’clock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C169F0E0-BF19-1740-9758-EF888444F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4863"/>
            <a:ext cx="2957564" cy="288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5E6F1D-D9C3-6147-B7C1-817AF91B22E3}"/>
              </a:ext>
            </a:extLst>
          </p:cNvPr>
          <p:cNvCxnSpPr>
            <a:cxnSpLocks/>
          </p:cNvCxnSpPr>
          <p:nvPr/>
        </p:nvCxnSpPr>
        <p:spPr>
          <a:xfrm flipH="1" flipV="1">
            <a:off x="6059488" y="2900855"/>
            <a:ext cx="2311" cy="968884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69A2B8-B20D-A44B-B683-9277707147DA}"/>
              </a:ext>
            </a:extLst>
          </p:cNvPr>
          <p:cNvCxnSpPr>
            <a:cxnSpLocks/>
          </p:cNvCxnSpPr>
          <p:nvPr/>
        </p:nvCxnSpPr>
        <p:spPr>
          <a:xfrm flipH="1" flipV="1">
            <a:off x="5754965" y="3344274"/>
            <a:ext cx="312441" cy="520592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08AA771-4250-0340-9773-956D5E0A5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424863"/>
            <a:ext cx="2957564" cy="288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70E7743-7524-8745-9739-FAE01FB477F1}"/>
              </a:ext>
            </a:extLst>
          </p:cNvPr>
          <p:cNvCxnSpPr>
            <a:cxnSpLocks/>
          </p:cNvCxnSpPr>
          <p:nvPr/>
        </p:nvCxnSpPr>
        <p:spPr>
          <a:xfrm flipV="1">
            <a:off x="2520186" y="2811912"/>
            <a:ext cx="0" cy="105782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45B9C01-D018-E149-ABDF-011B270FB095}"/>
              </a:ext>
            </a:extLst>
          </p:cNvPr>
          <p:cNvCxnSpPr>
            <a:cxnSpLocks/>
          </p:cNvCxnSpPr>
          <p:nvPr/>
        </p:nvCxnSpPr>
        <p:spPr>
          <a:xfrm>
            <a:off x="2531173" y="3864863"/>
            <a:ext cx="0" cy="70713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82AA780-EBA6-8A43-BFCA-D444B2694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2" y="2414703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98D6A08-05AA-A84C-9495-CFAD56364482}"/>
              </a:ext>
            </a:extLst>
          </p:cNvPr>
          <p:cNvCxnSpPr>
            <a:cxnSpLocks/>
          </p:cNvCxnSpPr>
          <p:nvPr/>
        </p:nvCxnSpPr>
        <p:spPr>
          <a:xfrm flipV="1">
            <a:off x="9600345" y="2811912"/>
            <a:ext cx="0" cy="1047667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A4F584B-CD3A-3946-91FF-0767EEA3C74E}"/>
              </a:ext>
            </a:extLst>
          </p:cNvPr>
          <p:cNvCxnSpPr>
            <a:cxnSpLocks/>
          </p:cNvCxnSpPr>
          <p:nvPr/>
        </p:nvCxnSpPr>
        <p:spPr>
          <a:xfrm flipV="1">
            <a:off x="9600574" y="3344274"/>
            <a:ext cx="329938" cy="515812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6834CC8-1057-2042-83C7-6751DCF36E41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>
            <a:off x="2523254" y="5304863"/>
            <a:ext cx="3397143" cy="48440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AA798A1-CD3F-EA43-B402-CDDFEC4A228D}"/>
              </a:ext>
            </a:extLst>
          </p:cNvPr>
          <p:cNvCxnSpPr>
            <a:cxnSpLocks/>
            <a:stCxn id="17" idx="2"/>
            <a:endCxn id="14" idx="0"/>
          </p:cNvCxnSpPr>
          <p:nvPr/>
        </p:nvCxnSpPr>
        <p:spPr>
          <a:xfrm>
            <a:off x="6059488" y="5304863"/>
            <a:ext cx="3397143" cy="47424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AB6577DC-AE4D-B94C-A65A-D17C742BA5D7}"/>
              </a:ext>
            </a:extLst>
          </p:cNvPr>
          <p:cNvCxnSpPr>
            <a:cxnSpLocks/>
            <a:stCxn id="23" idx="2"/>
            <a:endCxn id="10" idx="0"/>
          </p:cNvCxnSpPr>
          <p:nvPr/>
        </p:nvCxnSpPr>
        <p:spPr>
          <a:xfrm flipH="1">
            <a:off x="2384163" y="5294703"/>
            <a:ext cx="7213871" cy="49456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6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14415</TotalTime>
  <Words>1251</Words>
  <Application>Microsoft Office PowerPoint</Application>
  <PresentationFormat>Custom</PresentationFormat>
  <Paragraphs>293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Lato</vt:lpstr>
      <vt:lpstr>OpenDyslexicAlta</vt:lpstr>
      <vt:lpstr>Wingdings</vt:lpstr>
      <vt:lpstr>Calibri</vt:lpstr>
      <vt:lpstr>Muli</vt:lpstr>
      <vt:lpstr>Lato Light</vt:lpstr>
      <vt:lpstr>Office Theme</vt:lpstr>
      <vt:lpstr>PowerPoint Presentation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  <vt:lpstr>To be able to read o’clock and half past timings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753</cp:revision>
  <cp:lastPrinted>2019-06-17T16:19:05Z</cp:lastPrinted>
  <dcterms:created xsi:type="dcterms:W3CDTF">2018-08-06T08:16:18Z</dcterms:created>
  <dcterms:modified xsi:type="dcterms:W3CDTF">2021-01-09T21:42:19Z</dcterms:modified>
</cp:coreProperties>
</file>