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26"/>
  </p:notesMasterIdLst>
  <p:sldIdLst>
    <p:sldId id="257" r:id="rId3"/>
    <p:sldId id="258" r:id="rId4"/>
    <p:sldId id="259" r:id="rId5"/>
    <p:sldId id="260" r:id="rId6"/>
    <p:sldId id="261" r:id="rId7"/>
    <p:sldId id="262" r:id="rId8"/>
    <p:sldId id="263" r:id="rId9"/>
    <p:sldId id="264" r:id="rId10"/>
    <p:sldId id="454" r:id="rId11"/>
    <p:sldId id="265" r:id="rId12"/>
    <p:sldId id="266" r:id="rId13"/>
    <p:sldId id="452" r:id="rId14"/>
    <p:sldId id="267" r:id="rId15"/>
    <p:sldId id="443" r:id="rId16"/>
    <p:sldId id="444" r:id="rId17"/>
    <p:sldId id="445" r:id="rId18"/>
    <p:sldId id="446" r:id="rId19"/>
    <p:sldId id="447" r:id="rId20"/>
    <p:sldId id="448" r:id="rId21"/>
    <p:sldId id="449" r:id="rId22"/>
    <p:sldId id="450" r:id="rId23"/>
    <p:sldId id="451" r:id="rId24"/>
    <p:sldId id="4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20"/>
  </p:normalViewPr>
  <p:slideViewPr>
    <p:cSldViewPr snapToGrid="0">
      <p:cViewPr varScale="1">
        <p:scale>
          <a:sx n="92" d="100"/>
          <a:sy n="92" d="100"/>
        </p:scale>
        <p:origin x="13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141B4-05DA-DB4F-B8D8-68FC64F4B58A}" type="datetimeFigureOut">
              <a:rPr lang="en-GB" smtClean="0"/>
              <a:t>13/09/2024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09D04-1FCC-1A45-A909-1F69DF1A60CC}" type="slidenum">
              <a:rPr lang="en-GB" smtClean="0"/>
              <a:t>‹#›</a:t>
            </a:fld>
            <a:endParaRPr lang="en-GB"/>
          </a:p>
        </p:txBody>
      </p:sp>
    </p:spTree>
    <p:extLst>
      <p:ext uri="{BB962C8B-B14F-4D97-AF65-F5344CB8AC3E}">
        <p14:creationId xmlns:p14="http://schemas.microsoft.com/office/powerpoint/2010/main" val="2869621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E09D04-1FCC-1A45-A909-1F69DF1A60CC}" type="slidenum">
              <a:rPr lang="en-GB" smtClean="0"/>
              <a:t>5</a:t>
            </a:fld>
            <a:endParaRPr lang="en-GB"/>
          </a:p>
        </p:txBody>
      </p:sp>
    </p:spTree>
    <p:extLst>
      <p:ext uri="{BB962C8B-B14F-4D97-AF65-F5344CB8AC3E}">
        <p14:creationId xmlns:p14="http://schemas.microsoft.com/office/powerpoint/2010/main" val="3092680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can see what children have been doing on their account and the records of the words they have spelled. </a:t>
            </a:r>
          </a:p>
        </p:txBody>
      </p:sp>
      <p:sp>
        <p:nvSpPr>
          <p:cNvPr id="4" name="Slide Number Placeholder 3"/>
          <p:cNvSpPr>
            <a:spLocks noGrp="1"/>
          </p:cNvSpPr>
          <p:nvPr>
            <p:ph type="sldNum" sz="quarter" idx="5"/>
          </p:nvPr>
        </p:nvSpPr>
        <p:spPr/>
        <p:txBody>
          <a:bodyPr/>
          <a:lstStyle/>
          <a:p>
            <a:fld id="{80E09D04-1FCC-1A45-A909-1F69DF1A60CC}" type="slidenum">
              <a:rPr lang="en-GB" smtClean="0"/>
              <a:t>17</a:t>
            </a:fld>
            <a:endParaRPr lang="en-GB"/>
          </a:p>
        </p:txBody>
      </p:sp>
    </p:spTree>
    <p:extLst>
      <p:ext uri="{BB962C8B-B14F-4D97-AF65-F5344CB8AC3E}">
        <p14:creationId xmlns:p14="http://schemas.microsoft.com/office/powerpoint/2010/main" val="198332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League tables are collected so classes can compete against each other and pupils can too. </a:t>
            </a:r>
            <a:br>
              <a:rPr lang="en-GB" dirty="0"/>
            </a:br>
            <a:br>
              <a:rPr lang="en-GB" dirty="0"/>
            </a:br>
            <a:r>
              <a:rPr lang="en-GB" dirty="0"/>
              <a:t>You can embed the league tables onto your school website. If you do this, it may be helpful to show parents where to find it. </a:t>
            </a:r>
          </a:p>
        </p:txBody>
      </p:sp>
      <p:sp>
        <p:nvSpPr>
          <p:cNvPr id="4" name="Slide Number Placeholder 3"/>
          <p:cNvSpPr>
            <a:spLocks noGrp="1"/>
          </p:cNvSpPr>
          <p:nvPr>
            <p:ph type="sldNum" sz="quarter" idx="5"/>
          </p:nvPr>
        </p:nvSpPr>
        <p:spPr/>
        <p:txBody>
          <a:bodyPr/>
          <a:lstStyle/>
          <a:p>
            <a:fld id="{80E09D04-1FCC-1A45-A909-1F69DF1A60CC}" type="slidenum">
              <a:rPr lang="en-GB" smtClean="0"/>
              <a:t>18</a:t>
            </a:fld>
            <a:endParaRPr lang="en-GB"/>
          </a:p>
        </p:txBody>
      </p:sp>
    </p:spTree>
    <p:extLst>
      <p:ext uri="{BB962C8B-B14F-4D97-AF65-F5344CB8AC3E}">
        <p14:creationId xmlns:p14="http://schemas.microsoft.com/office/powerpoint/2010/main" val="417481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You can find more on </a:t>
            </a:r>
            <a:r>
              <a:rPr lang="en-GB" dirty="0" err="1"/>
              <a:t>EdShed’s</a:t>
            </a:r>
            <a:r>
              <a:rPr lang="en-GB" dirty="0"/>
              <a:t> webinars and blogs which are all free to access. </a:t>
            </a:r>
            <a:br>
              <a:rPr lang="en-GB" dirty="0"/>
            </a:br>
            <a:r>
              <a:rPr lang="en-GB" dirty="0"/>
              <a:t>2. They have a letter tiles tool which can help experiment with spelling. It is free to access from the EdShed homepage, at the bottom.</a:t>
            </a:r>
          </a:p>
        </p:txBody>
      </p:sp>
      <p:sp>
        <p:nvSpPr>
          <p:cNvPr id="4" name="Slide Number Placeholder 3"/>
          <p:cNvSpPr>
            <a:spLocks noGrp="1"/>
          </p:cNvSpPr>
          <p:nvPr>
            <p:ph type="sldNum" sz="quarter" idx="5"/>
          </p:nvPr>
        </p:nvSpPr>
        <p:spPr/>
        <p:txBody>
          <a:bodyPr/>
          <a:lstStyle/>
          <a:p>
            <a:fld id="{80E09D04-1FCC-1A45-A909-1F69DF1A60CC}" type="slidenum">
              <a:rPr lang="en-GB" smtClean="0"/>
              <a:t>23</a:t>
            </a:fld>
            <a:endParaRPr lang="en-GB"/>
          </a:p>
        </p:txBody>
      </p:sp>
    </p:spTree>
    <p:extLst>
      <p:ext uri="{BB962C8B-B14F-4D97-AF65-F5344CB8AC3E}">
        <p14:creationId xmlns:p14="http://schemas.microsoft.com/office/powerpoint/2010/main" val="44843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E09D04-1FCC-1A45-A909-1F69DF1A60CC}" type="slidenum">
              <a:rPr lang="en-GB" smtClean="0"/>
              <a:t>6</a:t>
            </a:fld>
            <a:endParaRPr lang="en-GB"/>
          </a:p>
        </p:txBody>
      </p:sp>
    </p:spTree>
    <p:extLst>
      <p:ext uri="{BB962C8B-B14F-4D97-AF65-F5344CB8AC3E}">
        <p14:creationId xmlns:p14="http://schemas.microsoft.com/office/powerpoint/2010/main" val="384059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Go to </a:t>
            </a:r>
            <a:r>
              <a:rPr lang="en-GB" dirty="0" err="1"/>
              <a:t>www.edshed.com</a:t>
            </a:r>
            <a:r>
              <a:rPr lang="en-GB" dirty="0"/>
              <a:t> </a:t>
            </a:r>
            <a:br>
              <a:rPr lang="en-GB" dirty="0"/>
            </a:br>
            <a:r>
              <a:rPr lang="en-GB" dirty="0"/>
              <a:t>2. Press Sign In – you don’t need to create an account as this will be done by us at school. </a:t>
            </a:r>
            <a:br>
              <a:rPr lang="en-GB" dirty="0"/>
            </a:br>
            <a:r>
              <a:rPr lang="en-GB" dirty="0"/>
              <a:t>3. This is where you input the login details.</a:t>
            </a:r>
          </a:p>
        </p:txBody>
      </p:sp>
      <p:sp>
        <p:nvSpPr>
          <p:cNvPr id="4" name="Slide Number Placeholder 3"/>
          <p:cNvSpPr>
            <a:spLocks noGrp="1"/>
          </p:cNvSpPr>
          <p:nvPr>
            <p:ph type="sldNum" sz="quarter" idx="5"/>
          </p:nvPr>
        </p:nvSpPr>
        <p:spPr/>
        <p:txBody>
          <a:bodyPr/>
          <a:lstStyle/>
          <a:p>
            <a:fld id="{80E09D04-1FCC-1A45-A909-1F69DF1A60CC}" type="slidenum">
              <a:rPr lang="en-GB" smtClean="0"/>
              <a:t>10</a:t>
            </a:fld>
            <a:endParaRPr lang="en-GB"/>
          </a:p>
        </p:txBody>
      </p:sp>
    </p:spTree>
    <p:extLst>
      <p:ext uri="{BB962C8B-B14F-4D97-AF65-F5344CB8AC3E}">
        <p14:creationId xmlns:p14="http://schemas.microsoft.com/office/powerpoint/2010/main" val="340453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 sign in card with your child’s login details. </a:t>
            </a:r>
            <a:br>
              <a:rPr lang="en-GB" dirty="0"/>
            </a:br>
            <a:r>
              <a:rPr lang="en-GB" dirty="0"/>
              <a:t>2. Input the username and password into the Sign In section to log in </a:t>
            </a:r>
            <a:br>
              <a:rPr lang="en-GB" dirty="0"/>
            </a:br>
            <a:r>
              <a:rPr lang="en-GB" dirty="0"/>
              <a:t>3. If you want to use the QR code to log in, you need to use the QR sign in at the top, not a general QR code scanner</a:t>
            </a:r>
          </a:p>
        </p:txBody>
      </p:sp>
      <p:sp>
        <p:nvSpPr>
          <p:cNvPr id="4" name="Slide Number Placeholder 3"/>
          <p:cNvSpPr>
            <a:spLocks noGrp="1"/>
          </p:cNvSpPr>
          <p:nvPr>
            <p:ph type="sldNum" sz="quarter" idx="5"/>
          </p:nvPr>
        </p:nvSpPr>
        <p:spPr/>
        <p:txBody>
          <a:bodyPr/>
          <a:lstStyle/>
          <a:p>
            <a:fld id="{80E09D04-1FCC-1A45-A909-1F69DF1A60CC}" type="slidenum">
              <a:rPr lang="en-GB" smtClean="0"/>
              <a:t>11</a:t>
            </a:fld>
            <a:endParaRPr lang="en-GB"/>
          </a:p>
        </p:txBody>
      </p:sp>
    </p:spTree>
    <p:extLst>
      <p:ext uri="{BB962C8B-B14F-4D97-AF65-F5344CB8AC3E}">
        <p14:creationId xmlns:p14="http://schemas.microsoft.com/office/powerpoint/2010/main" val="246072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E09D04-1FCC-1A45-A909-1F69DF1A60CC}" type="slidenum">
              <a:rPr lang="en-GB" smtClean="0"/>
              <a:t>12</a:t>
            </a:fld>
            <a:endParaRPr lang="en-GB"/>
          </a:p>
        </p:txBody>
      </p:sp>
    </p:spTree>
    <p:extLst>
      <p:ext uri="{BB962C8B-B14F-4D97-AF65-F5344CB8AC3E}">
        <p14:creationId xmlns:p14="http://schemas.microsoft.com/office/powerpoint/2010/main" val="5342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 child gets a view like this, it means you have an assignment that your child need to complete. </a:t>
            </a:r>
            <a:br>
              <a:rPr lang="en-GB" dirty="0"/>
            </a:br>
            <a:r>
              <a:rPr lang="en-GB" dirty="0"/>
              <a:t>If you click in Spelling Shed, it will tell you what your assignment is, how many times you need to do it and when it is due. It also shows the rank. </a:t>
            </a:r>
          </a:p>
        </p:txBody>
      </p:sp>
      <p:sp>
        <p:nvSpPr>
          <p:cNvPr id="4" name="Slide Number Placeholder 3"/>
          <p:cNvSpPr>
            <a:spLocks noGrp="1"/>
          </p:cNvSpPr>
          <p:nvPr>
            <p:ph type="sldNum" sz="quarter" idx="5"/>
          </p:nvPr>
        </p:nvSpPr>
        <p:spPr/>
        <p:txBody>
          <a:bodyPr/>
          <a:lstStyle/>
          <a:p>
            <a:fld id="{80E09D04-1FCC-1A45-A909-1F69DF1A60CC}" type="slidenum">
              <a:rPr lang="en-GB" smtClean="0"/>
              <a:t>13</a:t>
            </a:fld>
            <a:endParaRPr lang="en-GB"/>
          </a:p>
        </p:txBody>
      </p:sp>
    </p:spTree>
    <p:extLst>
      <p:ext uri="{BB962C8B-B14F-4D97-AF65-F5344CB8AC3E}">
        <p14:creationId xmlns:p14="http://schemas.microsoft.com/office/powerpoint/2010/main" val="274398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81BE-EBD6-9AB2-6141-F8CE3625D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0DB54-AD83-A839-D081-B78716A45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A64D6-505A-D82D-D09C-1290A4D03BCD}"/>
              </a:ext>
            </a:extLst>
          </p:cNvPr>
          <p:cNvSpPr>
            <a:spLocks noGrp="1"/>
          </p:cNvSpPr>
          <p:nvPr>
            <p:ph type="body" idx="1"/>
          </p:nvPr>
        </p:nvSpPr>
        <p:spPr/>
        <p:txBody>
          <a:bodyPr/>
          <a:lstStyle/>
          <a:p>
            <a:r>
              <a:rPr lang="en-GB" dirty="0"/>
              <a:t>The points to achieve each rank are separate to the points achieved in games, as those add up over all lists. </a:t>
            </a:r>
          </a:p>
        </p:txBody>
      </p:sp>
      <p:sp>
        <p:nvSpPr>
          <p:cNvPr id="4" name="Slide Number Placeholder 3">
            <a:extLst>
              <a:ext uri="{FF2B5EF4-FFF2-40B4-BE49-F238E27FC236}">
                <a16:creationId xmlns:a16="http://schemas.microsoft.com/office/drawing/2014/main" id="{8AD3509A-6A9A-EFFB-1083-65A056DA67C5}"/>
              </a:ext>
            </a:extLst>
          </p:cNvPr>
          <p:cNvSpPr>
            <a:spLocks noGrp="1"/>
          </p:cNvSpPr>
          <p:nvPr>
            <p:ph type="sldNum" sz="quarter" idx="5"/>
          </p:nvPr>
        </p:nvSpPr>
        <p:spPr/>
        <p:txBody>
          <a:bodyPr/>
          <a:lstStyle/>
          <a:p>
            <a:fld id="{36A3CF33-0D4E-AF47-ACDA-E3B755B2D9D2}" type="slidenum">
              <a:rPr lang="en-GB" smtClean="0"/>
              <a:pPr/>
              <a:t>14</a:t>
            </a:fld>
            <a:endParaRPr lang="en-GB" dirty="0"/>
          </a:p>
        </p:txBody>
      </p:sp>
    </p:spTree>
    <p:extLst>
      <p:ext uri="{BB962C8B-B14F-4D97-AF65-F5344CB8AC3E}">
        <p14:creationId xmlns:p14="http://schemas.microsoft.com/office/powerpoint/2010/main" val="394141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E09D04-1FCC-1A45-A909-1F69DF1A60CC}" type="slidenum">
              <a:rPr lang="en-GB" smtClean="0"/>
              <a:t>15</a:t>
            </a:fld>
            <a:endParaRPr lang="en-GB"/>
          </a:p>
        </p:txBody>
      </p:sp>
    </p:spTree>
    <p:extLst>
      <p:ext uri="{BB962C8B-B14F-4D97-AF65-F5344CB8AC3E}">
        <p14:creationId xmlns:p14="http://schemas.microsoft.com/office/powerpoint/2010/main" val="385297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things in the store cost honeypots, but others are free, so children can still make their avatars unique without honeypots. </a:t>
            </a:r>
          </a:p>
        </p:txBody>
      </p:sp>
      <p:sp>
        <p:nvSpPr>
          <p:cNvPr id="4" name="Slide Number Placeholder 3"/>
          <p:cNvSpPr>
            <a:spLocks noGrp="1"/>
          </p:cNvSpPr>
          <p:nvPr>
            <p:ph type="sldNum" sz="quarter" idx="5"/>
          </p:nvPr>
        </p:nvSpPr>
        <p:spPr/>
        <p:txBody>
          <a:bodyPr/>
          <a:lstStyle/>
          <a:p>
            <a:fld id="{80E09D04-1FCC-1A45-A909-1F69DF1A60CC}" type="slidenum">
              <a:rPr lang="en-GB" smtClean="0"/>
              <a:t>16</a:t>
            </a:fld>
            <a:endParaRPr lang="en-GB"/>
          </a:p>
        </p:txBody>
      </p:sp>
    </p:spTree>
    <p:extLst>
      <p:ext uri="{BB962C8B-B14F-4D97-AF65-F5344CB8AC3E}">
        <p14:creationId xmlns:p14="http://schemas.microsoft.com/office/powerpoint/2010/main" val="2311501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4BAE-FDE2-E859-9CC1-E2174AEEE999}"/>
              </a:ext>
            </a:extLst>
          </p:cNvPr>
          <p:cNvSpPr>
            <a:spLocks noGrp="1"/>
          </p:cNvSpPr>
          <p:nvPr>
            <p:ph type="title"/>
          </p:nvPr>
        </p:nvSpPr>
        <p:spPr>
          <a:xfrm>
            <a:off x="838200" y="2862263"/>
            <a:ext cx="10515600" cy="3191296"/>
          </a:xfrm>
          <a:solidFill>
            <a:srgbClr val="FFFFFF">
              <a:alpha val="94902"/>
            </a:srgbClr>
          </a:solidFill>
          <a:ln w="25400">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lstStyle>
            <a:lvl1pPr algn="ctr">
              <a:defRPr sz="6000" b="0" i="0">
                <a:latin typeface="Muli" pitchFamily="2" charset="77"/>
              </a:defRPr>
            </a:lvl1pPr>
          </a:lstStyle>
          <a:p>
            <a:endParaRPr lang="en-GB" dirty="0"/>
          </a:p>
        </p:txBody>
      </p:sp>
    </p:spTree>
    <p:extLst>
      <p:ext uri="{BB962C8B-B14F-4D97-AF65-F5344CB8AC3E}">
        <p14:creationId xmlns:p14="http://schemas.microsoft.com/office/powerpoint/2010/main" val="1880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B7B8-2EE7-B723-CB40-D86EE25B6B5E}"/>
              </a:ext>
            </a:extLst>
          </p:cNvPr>
          <p:cNvSpPr>
            <a:spLocks noGrp="1"/>
          </p:cNvSpPr>
          <p:nvPr>
            <p:ph type="title"/>
          </p:nvPr>
        </p:nvSpPr>
        <p:spPr/>
        <p:txBody>
          <a:bodyPr/>
          <a:lstStyle>
            <a:lvl1pPr>
              <a:defRPr b="0" i="0">
                <a:latin typeface="Muli" pitchFamily="2" charset="77"/>
              </a:defRPr>
            </a:lvl1pPr>
          </a:lstStyle>
          <a:p>
            <a:r>
              <a:rPr lang="en-GB" dirty="0"/>
              <a:t>Click to edit Master title style</a:t>
            </a:r>
          </a:p>
        </p:txBody>
      </p:sp>
      <p:sp>
        <p:nvSpPr>
          <p:cNvPr id="3" name="Vertical Text Placeholder 2">
            <a:extLst>
              <a:ext uri="{FF2B5EF4-FFF2-40B4-BE49-F238E27FC236}">
                <a16:creationId xmlns:a16="http://schemas.microsoft.com/office/drawing/2014/main" id="{B5FC45D0-3956-2141-C9E1-18F53E5A7597}"/>
              </a:ext>
            </a:extLst>
          </p:cNvPr>
          <p:cNvSpPr>
            <a:spLocks noGrp="1"/>
          </p:cNvSpPr>
          <p:nvPr>
            <p:ph type="body" orient="vert" idx="1"/>
          </p:nvPr>
        </p:nvSpPr>
        <p:spPr/>
        <p:txBody>
          <a:bodyPr vert="eaVert"/>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463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B1717-1AD0-C08E-6256-4C7B4D0FD679}"/>
              </a:ext>
            </a:extLst>
          </p:cNvPr>
          <p:cNvSpPr>
            <a:spLocks noGrp="1"/>
          </p:cNvSpPr>
          <p:nvPr>
            <p:ph type="title" orient="vert"/>
          </p:nvPr>
        </p:nvSpPr>
        <p:spPr>
          <a:xfrm>
            <a:off x="8724900" y="365125"/>
            <a:ext cx="2628900" cy="5811838"/>
          </a:xfrm>
        </p:spPr>
        <p:txBody>
          <a:bodyPr vert="eaVert"/>
          <a:lstStyle>
            <a:lvl1pPr>
              <a:defRPr b="0" i="0">
                <a:latin typeface="Muli" pitchFamily="2" charset="77"/>
              </a:defRPr>
            </a:lvl1pPr>
          </a:lstStyle>
          <a:p>
            <a:r>
              <a:rPr lang="en-GB" dirty="0"/>
              <a:t>Click to edit Master title style</a:t>
            </a:r>
          </a:p>
        </p:txBody>
      </p:sp>
      <p:sp>
        <p:nvSpPr>
          <p:cNvPr id="3" name="Vertical Text Placeholder 2">
            <a:extLst>
              <a:ext uri="{FF2B5EF4-FFF2-40B4-BE49-F238E27FC236}">
                <a16:creationId xmlns:a16="http://schemas.microsoft.com/office/drawing/2014/main" id="{6A98B897-D9E3-D36C-8648-70E1B8BA903C}"/>
              </a:ext>
            </a:extLst>
          </p:cNvPr>
          <p:cNvSpPr>
            <a:spLocks noGrp="1"/>
          </p:cNvSpPr>
          <p:nvPr>
            <p:ph type="body" orient="vert" idx="1"/>
          </p:nvPr>
        </p:nvSpPr>
        <p:spPr>
          <a:xfrm>
            <a:off x="838200" y="365125"/>
            <a:ext cx="7734300" cy="5811838"/>
          </a:xfrm>
        </p:spPr>
        <p:txBody>
          <a:bodyPr vert="eaVert"/>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97067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oup - Sub 1 Lin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915C26A-DB07-AD98-AD97-AAAA73C74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1"/>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E6B56E1D-72D2-E4A7-8F9D-B24C7816F637}"/>
              </a:ext>
            </a:extLst>
          </p:cNvPr>
          <p:cNvSpPr>
            <a:spLocks noGrp="1"/>
          </p:cNvSpPr>
          <p:nvPr>
            <p:ph type="body" sz="quarter" idx="10" hasCustomPrompt="1"/>
          </p:nvPr>
        </p:nvSpPr>
        <p:spPr>
          <a:xfrm>
            <a:off x="3494880" y="425608"/>
            <a:ext cx="5202237" cy="320675"/>
          </a:xfrm>
        </p:spPr>
        <p:txBody>
          <a:bodyPr>
            <a:noAutofit/>
          </a:bodyPr>
          <a:lstStyle>
            <a:lvl1pPr marL="0" indent="0" algn="ctr">
              <a:buNone/>
              <a:defRPr sz="1600" b="0" i="0">
                <a:latin typeface="OpenDyslexicAlta" pitchFamily="2" charset="77"/>
              </a:defRPr>
            </a:lvl1pPr>
          </a:lstStyle>
          <a:p>
            <a:pPr lvl="0"/>
            <a:r>
              <a:rPr lang="en-US" dirty="0"/>
              <a:t>This Week’s Words</a:t>
            </a:r>
          </a:p>
        </p:txBody>
      </p:sp>
      <p:sp>
        <p:nvSpPr>
          <p:cNvPr id="20" name="Text Placeholder 18">
            <a:extLst>
              <a:ext uri="{FF2B5EF4-FFF2-40B4-BE49-F238E27FC236}">
                <a16:creationId xmlns:a16="http://schemas.microsoft.com/office/drawing/2014/main" id="{079C0F05-E004-32BC-D5DD-0CB84D181444}"/>
              </a:ext>
            </a:extLst>
          </p:cNvPr>
          <p:cNvSpPr>
            <a:spLocks noGrp="1"/>
          </p:cNvSpPr>
          <p:nvPr>
            <p:ph type="body" sz="quarter" idx="11" hasCustomPrompt="1"/>
          </p:nvPr>
        </p:nvSpPr>
        <p:spPr>
          <a:xfrm>
            <a:off x="2212147" y="756378"/>
            <a:ext cx="7767706" cy="365127"/>
          </a:xfrm>
        </p:spPr>
        <p:txBody>
          <a:bodyPr anchor="ctr">
            <a:noAutofit/>
          </a:bodyPr>
          <a:lstStyle>
            <a:lvl1pPr marL="0" indent="0" algn="ctr">
              <a:spcBef>
                <a:spcPts val="500"/>
              </a:spcBef>
              <a:buNone/>
              <a:defRPr sz="2000" b="1" i="0">
                <a:solidFill>
                  <a:srgbClr val="3372DC"/>
                </a:solidFill>
                <a:latin typeface="OpenDyslexicAlta" pitchFamily="2" charset="77"/>
              </a:defRPr>
            </a:lvl1pPr>
          </a:lstStyle>
          <a:p>
            <a:pPr lvl="0"/>
            <a:r>
              <a:rPr lang="en-US" dirty="0"/>
              <a:t>Do you know what they mean?</a:t>
            </a:r>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3"/>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t>1.</a:t>
            </a:r>
            <a:fld id="{46F6552A-941E-B249-8E39-1E2EE7BF53B4}"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0B28273E-ACB6-6AD1-C1EE-B3FCE6A6EE0E}"/>
              </a:ext>
            </a:extLst>
          </p:cNvPr>
          <p:cNvPicPr>
            <a:picLocks noChangeAspect="1"/>
          </p:cNvPicPr>
          <p:nvPr userDrawn="1"/>
        </p:nvPicPr>
        <p:blipFill>
          <a:blip r:embed="rId4"/>
          <a:stretch>
            <a:fillRect/>
          </a:stretch>
        </p:blipFill>
        <p:spPr>
          <a:xfrm>
            <a:off x="276997" y="244354"/>
            <a:ext cx="1092530" cy="1069769"/>
          </a:xfrm>
          <a:prstGeom prst="rect">
            <a:avLst/>
          </a:prstGeom>
        </p:spPr>
      </p:pic>
    </p:spTree>
    <p:extLst>
      <p:ext uri="{BB962C8B-B14F-4D97-AF65-F5344CB8AC3E}">
        <p14:creationId xmlns:p14="http://schemas.microsoft.com/office/powerpoint/2010/main" val="391808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up - Sub 2 Lines">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C156E33-FC78-D728-4CA2-9D4F4F9DBB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D4C5A87-6E2F-35F8-6FCC-87D0D351C79D}"/>
              </a:ext>
            </a:extLst>
          </p:cNvPr>
          <p:cNvSpPr/>
          <p:nvPr userDrawn="1"/>
        </p:nvSpPr>
        <p:spPr>
          <a:xfrm>
            <a:off x="0" y="-47"/>
            <a:ext cx="12192000" cy="144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4ED28F8C-91C9-BCB2-C480-60C25248FE80}"/>
              </a:ext>
            </a:extLst>
          </p:cNvPr>
          <p:cNvSpPr>
            <a:spLocks noGrp="1"/>
          </p:cNvSpPr>
          <p:nvPr>
            <p:ph type="body" sz="quarter" idx="15" hasCustomPrompt="1"/>
          </p:nvPr>
        </p:nvSpPr>
        <p:spPr>
          <a:xfrm>
            <a:off x="2212145" y="549581"/>
            <a:ext cx="7767706" cy="749135"/>
          </a:xfrm>
        </p:spPr>
        <p:txBody>
          <a:bodyPr anchor="ctr">
            <a:noAutofit/>
          </a:bodyPr>
          <a:lstStyle>
            <a:lvl1pPr marL="0" indent="0" algn="ctr">
              <a:lnSpc>
                <a:spcPts val="2700"/>
              </a:lnSpc>
              <a:spcBef>
                <a:spcPts val="0"/>
              </a:spcBef>
              <a:buNone/>
              <a:defRPr sz="2000" b="1" i="0">
                <a:solidFill>
                  <a:srgbClr val="3372DC"/>
                </a:solidFill>
                <a:latin typeface="OpenDyslexicAlta" pitchFamily="2" charset="77"/>
              </a:defRPr>
            </a:lvl1pPr>
          </a:lstStyle>
          <a:p>
            <a:pPr lvl="0"/>
            <a:r>
              <a:rPr lang="en-US" dirty="0"/>
              <a:t>Can you help correct my spelling mistakes on these Stage 5 words?</a:t>
            </a:r>
          </a:p>
        </p:txBody>
      </p:sp>
      <p:pic>
        <p:nvPicPr>
          <p:cNvPr id="15" name="Picture 14" descr="Logo&#10;&#10;Description automatically generated">
            <a:extLst>
              <a:ext uri="{FF2B5EF4-FFF2-40B4-BE49-F238E27FC236}">
                <a16:creationId xmlns:a16="http://schemas.microsoft.com/office/drawing/2014/main" id="{E9CED9D9-20B5-394F-0AC8-3D71756BBB2E}"/>
              </a:ext>
            </a:extLst>
          </p:cNvPr>
          <p:cNvPicPr>
            <a:picLocks noChangeAspect="1"/>
          </p:cNvPicPr>
          <p:nvPr userDrawn="1"/>
        </p:nvPicPr>
        <p:blipFill>
          <a:blip r:embed="rId3"/>
          <a:stretch>
            <a:fillRect/>
          </a:stretch>
        </p:blipFill>
        <p:spPr>
          <a:xfrm>
            <a:off x="276997" y="244354"/>
            <a:ext cx="1092530" cy="1069769"/>
          </a:xfrm>
          <a:prstGeom prst="rect">
            <a:avLst/>
          </a:prstGeom>
        </p:spPr>
      </p:pic>
      <p:sp>
        <p:nvSpPr>
          <p:cNvPr id="13" name="Rectangle 12">
            <a:extLst>
              <a:ext uri="{FF2B5EF4-FFF2-40B4-BE49-F238E27FC236}">
                <a16:creationId xmlns:a16="http://schemas.microsoft.com/office/drawing/2014/main" id="{62CC09BB-5923-F3BA-8817-2ADCD7B6A203}"/>
              </a:ext>
            </a:extLst>
          </p:cNvPr>
          <p:cNvSpPr/>
          <p:nvPr userDrawn="1"/>
        </p:nvSpPr>
        <p:spPr>
          <a:xfrm>
            <a:off x="164275" y="1614029"/>
            <a:ext cx="11863449" cy="5090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E6B56E1D-72D2-E4A7-8F9D-B24C7816F637}"/>
              </a:ext>
            </a:extLst>
          </p:cNvPr>
          <p:cNvSpPr>
            <a:spLocks noGrp="1"/>
          </p:cNvSpPr>
          <p:nvPr>
            <p:ph type="body" sz="quarter" idx="10" hasCustomPrompt="1"/>
          </p:nvPr>
        </p:nvSpPr>
        <p:spPr>
          <a:xfrm>
            <a:off x="3494880" y="260161"/>
            <a:ext cx="5202237" cy="320675"/>
          </a:xfrm>
        </p:spPr>
        <p:txBody>
          <a:bodyPr>
            <a:noAutofit/>
          </a:bodyPr>
          <a:lstStyle>
            <a:lvl1pPr marL="0" indent="0" algn="ctr">
              <a:buNone/>
              <a:defRPr sz="1600" b="0" i="0">
                <a:latin typeface="OpenDyslexicAlta" pitchFamily="2" charset="77"/>
              </a:defRPr>
            </a:lvl1pPr>
          </a:lstStyle>
          <a:p>
            <a:pPr lvl="0"/>
            <a:r>
              <a:rPr lang="en-US" dirty="0"/>
              <a:t>Starter</a:t>
            </a:r>
          </a:p>
        </p:txBody>
      </p:sp>
      <p:pic>
        <p:nvPicPr>
          <p:cNvPr id="25" name="Picture 24">
            <a:extLst>
              <a:ext uri="{FF2B5EF4-FFF2-40B4-BE49-F238E27FC236}">
                <a16:creationId xmlns:a16="http://schemas.microsoft.com/office/drawing/2014/main" id="{85B415C2-3AF7-F11A-6835-F53AF6A8581E}"/>
              </a:ext>
            </a:extLst>
          </p:cNvPr>
          <p:cNvPicPr>
            <a:picLocks noChangeAspect="1"/>
          </p:cNvPicPr>
          <p:nvPr userDrawn="1"/>
        </p:nvPicPr>
        <p:blipFill rotWithShape="1">
          <a:blip r:embed="rId4"/>
          <a:srcRect l="62578" t="4586" r="1211" b="4568"/>
          <a:stretch/>
        </p:blipFill>
        <p:spPr>
          <a:xfrm>
            <a:off x="10346733" y="49463"/>
            <a:ext cx="1680991" cy="899533"/>
          </a:xfrm>
          <a:prstGeom prst="rect">
            <a:avLst/>
          </a:prstGeom>
        </p:spPr>
      </p:pic>
      <p:sp>
        <p:nvSpPr>
          <p:cNvPr id="30" name="Slide Number Placeholder 29">
            <a:extLst>
              <a:ext uri="{FF2B5EF4-FFF2-40B4-BE49-F238E27FC236}">
                <a16:creationId xmlns:a16="http://schemas.microsoft.com/office/drawing/2014/main" id="{FE031085-FAC1-41D0-C607-A2501FFEDA5C}"/>
              </a:ext>
            </a:extLst>
          </p:cNvPr>
          <p:cNvSpPr>
            <a:spLocks noGrp="1"/>
          </p:cNvSpPr>
          <p:nvPr>
            <p:ph type="sldNum" sz="quarter" idx="14"/>
          </p:nvPr>
        </p:nvSpPr>
        <p:spPr>
          <a:xfrm>
            <a:off x="11437242" y="979994"/>
            <a:ext cx="576591" cy="365125"/>
          </a:xfrm>
        </p:spPr>
        <p:txBody>
          <a:bodyPr/>
          <a:lstStyle>
            <a:lvl1pPr>
              <a:defRPr b="0" i="0">
                <a:solidFill>
                  <a:schemeClr val="tx1"/>
                </a:solidFill>
                <a:latin typeface="OpenDyslexicAlta" pitchFamily="2" charset="77"/>
              </a:defRPr>
            </a:lvl1pPr>
          </a:lstStyle>
          <a:p>
            <a:r>
              <a:rPr lang="en-US" dirty="0"/>
              <a:t>1.</a:t>
            </a:r>
            <a:fld id="{46F6552A-941E-B249-8E39-1E2EE7BF53B4}" type="slidenum">
              <a:rPr lang="en-US" smtClean="0"/>
              <a:pPr/>
              <a:t>‹#›</a:t>
            </a:fld>
            <a:endParaRPr lang="en-US" dirty="0"/>
          </a:p>
        </p:txBody>
      </p:sp>
    </p:spTree>
    <p:extLst>
      <p:ext uri="{BB962C8B-B14F-4D97-AF65-F5344CB8AC3E}">
        <p14:creationId xmlns:p14="http://schemas.microsoft.com/office/powerpoint/2010/main" val="4061793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
        <p:nvSpPr>
          <p:cNvPr id="7" name="Title 1">
            <a:extLst>
              <a:ext uri="{FF2B5EF4-FFF2-40B4-BE49-F238E27FC236}">
                <a16:creationId xmlns:a16="http://schemas.microsoft.com/office/drawing/2014/main" id="{4D92982A-21CC-93EE-3447-7B08C4919FD7}"/>
              </a:ext>
            </a:extLst>
          </p:cNvPr>
          <p:cNvSpPr txBox="1">
            <a:spLocks/>
          </p:cNvSpPr>
          <p:nvPr userDrawn="1"/>
        </p:nvSpPr>
        <p:spPr>
          <a:xfrm>
            <a:off x="990600" y="2267989"/>
            <a:ext cx="10515600" cy="1935163"/>
          </a:xfrm>
          <a:prstGeom prst="rect">
            <a:avLst/>
          </a:prstGeom>
          <a:solidFill>
            <a:schemeClr val="bg1"/>
          </a:solidFill>
          <a:ln w="19050">
            <a:solidFill>
              <a:schemeClr val="tx1"/>
            </a:solidFill>
          </a:ln>
          <a:effectLst>
            <a:glow rad="63500">
              <a:schemeClr val="tx1">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Sassoon Infant Std" charset="0"/>
                <a:ea typeface="Sassoon Infant Std" charset="0"/>
                <a:cs typeface="Sassoon Infant Std" charset="0"/>
              </a:defRPr>
            </a:lvl1pPr>
          </a:lstStyle>
          <a:p>
            <a:endParaRPr lang="en-GB" dirty="0">
              <a:latin typeface="Muli" pitchFamily="2" charset="77"/>
            </a:endParaRPr>
          </a:p>
        </p:txBody>
      </p:sp>
      <p:pic>
        <p:nvPicPr>
          <p:cNvPr id="8" name="Picture 7" descr="A picture containing text, clipart&#10;&#10;Description automatically generated">
            <a:extLst>
              <a:ext uri="{FF2B5EF4-FFF2-40B4-BE49-F238E27FC236}">
                <a16:creationId xmlns:a16="http://schemas.microsoft.com/office/drawing/2014/main" id="{8121773E-411A-A0B5-B17A-97726570FFC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59250" y="740980"/>
            <a:ext cx="3873500" cy="901700"/>
          </a:xfrm>
          <a:prstGeom prst="rect">
            <a:avLst/>
          </a:prstGeom>
          <a:effectLst>
            <a:glow rad="127000">
              <a:schemeClr val="bg1"/>
            </a:glow>
          </a:effectLst>
        </p:spPr>
      </p:pic>
      <p:sp>
        <p:nvSpPr>
          <p:cNvPr id="2" name="Title 1">
            <a:extLst>
              <a:ext uri="{FF2B5EF4-FFF2-40B4-BE49-F238E27FC236}">
                <a16:creationId xmlns:a16="http://schemas.microsoft.com/office/drawing/2014/main" id="{D77881A2-0E6E-9DB3-11F4-421CD91227B4}"/>
              </a:ext>
            </a:extLst>
          </p:cNvPr>
          <p:cNvSpPr>
            <a:spLocks noGrp="1"/>
          </p:cNvSpPr>
          <p:nvPr>
            <p:ph type="title"/>
          </p:nvPr>
        </p:nvSpPr>
        <p:spPr>
          <a:xfrm>
            <a:off x="990600" y="2572788"/>
            <a:ext cx="10515600" cy="1325563"/>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34554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3821375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
        <p:nvSpPr>
          <p:cNvPr id="7" name="Title 1">
            <a:extLst>
              <a:ext uri="{FF2B5EF4-FFF2-40B4-BE49-F238E27FC236}">
                <a16:creationId xmlns:a16="http://schemas.microsoft.com/office/drawing/2014/main" id="{8AECEAA8-6984-5BA3-E45E-70450706E5C3}"/>
              </a:ext>
            </a:extLst>
          </p:cNvPr>
          <p:cNvSpPr txBox="1">
            <a:spLocks/>
          </p:cNvSpPr>
          <p:nvPr userDrawn="1"/>
        </p:nvSpPr>
        <p:spPr>
          <a:xfrm>
            <a:off x="1002323" y="2624260"/>
            <a:ext cx="10515600" cy="1213767"/>
          </a:xfrm>
          <a:prstGeom prst="rect">
            <a:avLst/>
          </a:prstGeom>
          <a:solidFill>
            <a:schemeClr val="bg1"/>
          </a:solidFill>
          <a:ln w="19050">
            <a:solidFill>
              <a:schemeClr val="tx1"/>
            </a:solidFill>
          </a:ln>
          <a:effectLst>
            <a:glow rad="63500">
              <a:schemeClr val="tx1">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Sassoon Infant Std" charset="0"/>
                <a:ea typeface="Sassoon Infant Std" charset="0"/>
                <a:cs typeface="Sassoon Infant Std" charset="0"/>
              </a:defRPr>
            </a:lvl1pPr>
          </a:lstStyle>
          <a:p>
            <a:endParaRPr lang="en-GB" dirty="0">
              <a:latin typeface="Muli" pitchFamily="2" charset="77"/>
            </a:endParaRPr>
          </a:p>
        </p:txBody>
      </p:sp>
      <p:sp>
        <p:nvSpPr>
          <p:cNvPr id="2" name="Title 1">
            <a:extLst>
              <a:ext uri="{FF2B5EF4-FFF2-40B4-BE49-F238E27FC236}">
                <a16:creationId xmlns:a16="http://schemas.microsoft.com/office/drawing/2014/main" id="{2AB08BEF-6BED-6709-033D-973C07BBBA0D}"/>
              </a:ext>
            </a:extLst>
          </p:cNvPr>
          <p:cNvSpPr>
            <a:spLocks noGrp="1"/>
          </p:cNvSpPr>
          <p:nvPr>
            <p:ph type="title"/>
          </p:nvPr>
        </p:nvSpPr>
        <p:spPr>
          <a:xfrm>
            <a:off x="990600" y="2572788"/>
            <a:ext cx="10515600" cy="1325563"/>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1444762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234671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224820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290174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44F0-1F72-E9C2-59C6-BB71380BAFBB}"/>
              </a:ext>
            </a:extLst>
          </p:cNvPr>
          <p:cNvSpPr>
            <a:spLocks noGrp="1"/>
          </p:cNvSpPr>
          <p:nvPr>
            <p:ph type="title"/>
          </p:nvPr>
        </p:nvSpPr>
        <p:spPr/>
        <p:txBody>
          <a:bodyPr/>
          <a:lstStyle>
            <a:lvl1pPr algn="ctr">
              <a:defRPr sz="4000" b="0" i="0">
                <a:latin typeface="Muli" pitchFamily="2" charset="77"/>
              </a:defRPr>
            </a:lvl1pPr>
          </a:lstStyle>
          <a:p>
            <a:r>
              <a:rPr lang="en-GB" dirty="0"/>
              <a:t>Click to edit Master title style</a:t>
            </a:r>
          </a:p>
        </p:txBody>
      </p:sp>
      <p:sp>
        <p:nvSpPr>
          <p:cNvPr id="3" name="Content Placeholder 2">
            <a:extLst>
              <a:ext uri="{FF2B5EF4-FFF2-40B4-BE49-F238E27FC236}">
                <a16:creationId xmlns:a16="http://schemas.microsoft.com/office/drawing/2014/main" id="{04489FBB-B43E-981F-08BA-D24C26353E00}"/>
              </a:ext>
            </a:extLst>
          </p:cNvPr>
          <p:cNvSpPr>
            <a:spLocks noGrp="1"/>
          </p:cNvSpPr>
          <p:nvPr>
            <p:ph idx="1"/>
          </p:nvPr>
        </p:nvSpPr>
        <p:spPr/>
        <p:txBody>
          <a:bodyPr/>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11144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1892680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42305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302985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2508564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41D7D6E-233F-B54D-90A8-AD71062F4E7A}" type="datetimeFigureOut">
              <a:rPr lang="en-GB" smtClean="0"/>
              <a:t>13/09/2024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80292E-ABBA-F54B-B411-1CBA3364A0FF}" type="slidenum">
              <a:rPr lang="en-GB" smtClean="0"/>
              <a:t>‹#›</a:t>
            </a:fld>
            <a:endParaRPr lang="en-GB"/>
          </a:p>
        </p:txBody>
      </p:sp>
    </p:spTree>
    <p:extLst>
      <p:ext uri="{BB962C8B-B14F-4D97-AF65-F5344CB8AC3E}">
        <p14:creationId xmlns:p14="http://schemas.microsoft.com/office/powerpoint/2010/main" val="95033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2C67A-2674-E22E-4721-00D839393324}"/>
              </a:ext>
            </a:extLst>
          </p:cNvPr>
          <p:cNvSpPr>
            <a:spLocks noGrp="1"/>
          </p:cNvSpPr>
          <p:nvPr>
            <p:ph type="title"/>
          </p:nvPr>
        </p:nvSpPr>
        <p:spPr>
          <a:xfrm>
            <a:off x="838200" y="2765114"/>
            <a:ext cx="10515600" cy="1327772"/>
          </a:xfrm>
          <a:solidFill>
            <a:srgbClr val="FFFFFF">
              <a:alpha val="94902"/>
            </a:srgbClr>
          </a:solidFill>
          <a:ln w="25400">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lstStyle>
            <a:lvl1pPr algn="ctr">
              <a:defRPr sz="6000" b="0" i="0">
                <a:latin typeface="Muli" pitchFamily="2" charset="77"/>
              </a:defRPr>
            </a:lvl1pPr>
          </a:lstStyle>
          <a:p>
            <a:endParaRPr lang="en-GB" dirty="0"/>
          </a:p>
        </p:txBody>
      </p:sp>
    </p:spTree>
    <p:extLst>
      <p:ext uri="{BB962C8B-B14F-4D97-AF65-F5344CB8AC3E}">
        <p14:creationId xmlns:p14="http://schemas.microsoft.com/office/powerpoint/2010/main" val="287356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ACBC-FC6D-E5C3-B2C1-5D48416DD17F}"/>
              </a:ext>
            </a:extLst>
          </p:cNvPr>
          <p:cNvSpPr>
            <a:spLocks noGrp="1"/>
          </p:cNvSpPr>
          <p:nvPr>
            <p:ph type="title"/>
          </p:nvPr>
        </p:nvSpPr>
        <p:spPr/>
        <p:txBody>
          <a:bodyPr/>
          <a:lstStyle>
            <a:lvl1pPr>
              <a:defRPr b="0" i="0">
                <a:latin typeface="Muli" pitchFamily="2" charset="77"/>
              </a:defRPr>
            </a:lvl1pPr>
          </a:lstStyle>
          <a:p>
            <a:r>
              <a:rPr lang="en-GB" dirty="0"/>
              <a:t>Click to edit Master title style</a:t>
            </a:r>
          </a:p>
        </p:txBody>
      </p:sp>
      <p:sp>
        <p:nvSpPr>
          <p:cNvPr id="3" name="Content Placeholder 2">
            <a:extLst>
              <a:ext uri="{FF2B5EF4-FFF2-40B4-BE49-F238E27FC236}">
                <a16:creationId xmlns:a16="http://schemas.microsoft.com/office/drawing/2014/main" id="{276D3556-153A-A2EC-2729-0ABDFA12796C}"/>
              </a:ext>
            </a:extLst>
          </p:cNvPr>
          <p:cNvSpPr>
            <a:spLocks noGrp="1"/>
          </p:cNvSpPr>
          <p:nvPr>
            <p:ph sz="half" idx="1"/>
          </p:nvPr>
        </p:nvSpPr>
        <p:spPr>
          <a:xfrm>
            <a:off x="838200" y="1825625"/>
            <a:ext cx="5181600" cy="4351338"/>
          </a:xfrm>
        </p:spPr>
        <p:txBody>
          <a:bodyPr/>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D56ADC00-BFC0-7B64-F2C8-5D06F7A30809}"/>
              </a:ext>
            </a:extLst>
          </p:cNvPr>
          <p:cNvSpPr>
            <a:spLocks noGrp="1"/>
          </p:cNvSpPr>
          <p:nvPr>
            <p:ph sz="half" idx="2"/>
          </p:nvPr>
        </p:nvSpPr>
        <p:spPr>
          <a:xfrm>
            <a:off x="6172200" y="1825625"/>
            <a:ext cx="5181600" cy="4351338"/>
          </a:xfrm>
        </p:spPr>
        <p:txBody>
          <a:bodyPr/>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6105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EC55-91FE-2782-87BE-FA410BDCEEB8}"/>
              </a:ext>
            </a:extLst>
          </p:cNvPr>
          <p:cNvSpPr>
            <a:spLocks noGrp="1"/>
          </p:cNvSpPr>
          <p:nvPr>
            <p:ph type="title"/>
          </p:nvPr>
        </p:nvSpPr>
        <p:spPr>
          <a:xfrm>
            <a:off x="839788" y="365125"/>
            <a:ext cx="10515600" cy="1325563"/>
          </a:xfrm>
        </p:spPr>
        <p:txBody>
          <a:bodyPr/>
          <a:lstStyle>
            <a:lvl1pPr>
              <a:defRPr b="0" i="0">
                <a:latin typeface="Muli" pitchFamily="2" charset="77"/>
              </a:defRPr>
            </a:lvl1pPr>
          </a:lstStyle>
          <a:p>
            <a:r>
              <a:rPr lang="en-GB" dirty="0"/>
              <a:t>Click to edit Master title style</a:t>
            </a:r>
          </a:p>
        </p:txBody>
      </p:sp>
      <p:sp>
        <p:nvSpPr>
          <p:cNvPr id="3" name="Text Placeholder 2">
            <a:extLst>
              <a:ext uri="{FF2B5EF4-FFF2-40B4-BE49-F238E27FC236}">
                <a16:creationId xmlns:a16="http://schemas.microsoft.com/office/drawing/2014/main" id="{F0ED8D91-5989-71AF-F9FE-5CD98BAA3CA7}"/>
              </a:ext>
            </a:extLst>
          </p:cNvPr>
          <p:cNvSpPr>
            <a:spLocks noGrp="1"/>
          </p:cNvSpPr>
          <p:nvPr>
            <p:ph type="body" idx="1"/>
          </p:nvPr>
        </p:nvSpPr>
        <p:spPr>
          <a:xfrm>
            <a:off x="839788" y="1681163"/>
            <a:ext cx="5157787" cy="823912"/>
          </a:xfrm>
        </p:spPr>
        <p:txBody>
          <a:bodyPr anchor="b"/>
          <a:lstStyle>
            <a:lvl1pPr marL="0" indent="0">
              <a:buNone/>
              <a:defRPr sz="2400" b="0" i="0">
                <a:latin typeface="Mul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F4FF28A-E0A5-2A06-A373-5CD1B61A2359}"/>
              </a:ext>
            </a:extLst>
          </p:cNvPr>
          <p:cNvSpPr>
            <a:spLocks noGrp="1"/>
          </p:cNvSpPr>
          <p:nvPr>
            <p:ph sz="half" idx="2"/>
          </p:nvPr>
        </p:nvSpPr>
        <p:spPr>
          <a:xfrm>
            <a:off x="839788" y="2505075"/>
            <a:ext cx="5157787" cy="3684588"/>
          </a:xfrm>
        </p:spPr>
        <p:txBody>
          <a:bodyPr/>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5F363F9-A149-F703-C9AD-6626C2FCB9D3}"/>
              </a:ext>
            </a:extLst>
          </p:cNvPr>
          <p:cNvSpPr>
            <a:spLocks noGrp="1"/>
          </p:cNvSpPr>
          <p:nvPr>
            <p:ph type="body" sz="quarter" idx="3"/>
          </p:nvPr>
        </p:nvSpPr>
        <p:spPr>
          <a:xfrm>
            <a:off x="6172200" y="1681163"/>
            <a:ext cx="5183188" cy="823912"/>
          </a:xfrm>
        </p:spPr>
        <p:txBody>
          <a:bodyPr anchor="b"/>
          <a:lstStyle>
            <a:lvl1pPr marL="0" indent="0">
              <a:buNone/>
              <a:defRPr sz="2400" b="0" i="0">
                <a:latin typeface="Mul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B3F685C1-E431-15C2-7CE2-AC53FECE2295}"/>
              </a:ext>
            </a:extLst>
          </p:cNvPr>
          <p:cNvSpPr>
            <a:spLocks noGrp="1"/>
          </p:cNvSpPr>
          <p:nvPr>
            <p:ph sz="quarter" idx="4"/>
          </p:nvPr>
        </p:nvSpPr>
        <p:spPr>
          <a:xfrm>
            <a:off x="6172200" y="2505075"/>
            <a:ext cx="5183188" cy="3684588"/>
          </a:xfrm>
        </p:spPr>
        <p:txBody>
          <a:bodyPr/>
          <a:lstStyle>
            <a:lvl1pPr>
              <a:defRPr b="0" i="0">
                <a:latin typeface="Muli" pitchFamily="2" charset="77"/>
              </a:defRPr>
            </a:lvl1pPr>
            <a:lvl2pPr>
              <a:defRPr b="0" i="0">
                <a:latin typeface="Muli" pitchFamily="2" charset="77"/>
              </a:defRPr>
            </a:lvl2pPr>
            <a:lvl3pPr>
              <a:defRPr b="0" i="0">
                <a:latin typeface="Muli" pitchFamily="2" charset="77"/>
              </a:defRPr>
            </a:lvl3pPr>
            <a:lvl4pPr>
              <a:defRPr b="0" i="0">
                <a:latin typeface="Muli" pitchFamily="2" charset="77"/>
              </a:defRPr>
            </a:lvl4pPr>
            <a:lvl5pPr>
              <a:defRPr b="0" i="0">
                <a:latin typeface="Muli"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8368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6E98-715A-4148-1A7E-372379D040EA}"/>
              </a:ext>
            </a:extLst>
          </p:cNvPr>
          <p:cNvSpPr>
            <a:spLocks noGrp="1"/>
          </p:cNvSpPr>
          <p:nvPr>
            <p:ph type="title"/>
          </p:nvPr>
        </p:nvSpPr>
        <p:spPr/>
        <p:txBody>
          <a:bodyPr/>
          <a:lstStyle>
            <a:lvl1pPr>
              <a:defRPr b="0" i="0">
                <a:latin typeface="Muli" pitchFamily="2" charset="77"/>
              </a:defRPr>
            </a:lvl1pPr>
          </a:lstStyle>
          <a:p>
            <a:r>
              <a:rPr lang="en-GB" dirty="0"/>
              <a:t>Click to edit Master title style</a:t>
            </a:r>
          </a:p>
        </p:txBody>
      </p:sp>
    </p:spTree>
    <p:extLst>
      <p:ext uri="{BB962C8B-B14F-4D97-AF65-F5344CB8AC3E}">
        <p14:creationId xmlns:p14="http://schemas.microsoft.com/office/powerpoint/2010/main" val="127874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0E37-8A31-BE2A-47A9-BD96952A6FA2}"/>
              </a:ext>
            </a:extLst>
          </p:cNvPr>
          <p:cNvSpPr>
            <a:spLocks noGrp="1"/>
          </p:cNvSpPr>
          <p:nvPr>
            <p:ph type="title"/>
          </p:nvPr>
        </p:nvSpPr>
        <p:spPr>
          <a:xfrm>
            <a:off x="839788" y="457200"/>
            <a:ext cx="3932237" cy="1600200"/>
          </a:xfrm>
        </p:spPr>
        <p:txBody>
          <a:bodyPr anchor="b"/>
          <a:lstStyle>
            <a:lvl1pPr>
              <a:defRPr sz="3200" b="0" i="0">
                <a:latin typeface="Muli" pitchFamily="2" charset="77"/>
              </a:defRPr>
            </a:lvl1pPr>
          </a:lstStyle>
          <a:p>
            <a:r>
              <a:rPr lang="en-GB" dirty="0"/>
              <a:t>Click to edit Master title style</a:t>
            </a:r>
          </a:p>
        </p:txBody>
      </p:sp>
      <p:sp>
        <p:nvSpPr>
          <p:cNvPr id="3" name="Content Placeholder 2">
            <a:extLst>
              <a:ext uri="{FF2B5EF4-FFF2-40B4-BE49-F238E27FC236}">
                <a16:creationId xmlns:a16="http://schemas.microsoft.com/office/drawing/2014/main" id="{972C6912-1B6A-7976-D29D-79A73B5D7BD3}"/>
              </a:ext>
            </a:extLst>
          </p:cNvPr>
          <p:cNvSpPr>
            <a:spLocks noGrp="1"/>
          </p:cNvSpPr>
          <p:nvPr>
            <p:ph idx="1"/>
          </p:nvPr>
        </p:nvSpPr>
        <p:spPr>
          <a:xfrm>
            <a:off x="5183188" y="987425"/>
            <a:ext cx="6172200" cy="4873625"/>
          </a:xfrm>
        </p:spPr>
        <p:txBody>
          <a:bodyPr/>
          <a:lstStyle>
            <a:lvl1pPr>
              <a:defRPr sz="3200" b="0" i="0">
                <a:latin typeface="Muli" pitchFamily="2" charset="77"/>
              </a:defRPr>
            </a:lvl1pPr>
            <a:lvl2pPr>
              <a:defRPr sz="2800" b="0" i="0">
                <a:latin typeface="Muli" pitchFamily="2" charset="77"/>
              </a:defRPr>
            </a:lvl2pPr>
            <a:lvl3pPr>
              <a:defRPr sz="2400" b="0" i="0">
                <a:latin typeface="Muli" pitchFamily="2" charset="77"/>
              </a:defRPr>
            </a:lvl3pPr>
            <a:lvl4pPr>
              <a:defRPr sz="2000" b="0" i="0">
                <a:latin typeface="Muli" pitchFamily="2" charset="77"/>
              </a:defRPr>
            </a:lvl4pPr>
            <a:lvl5pPr>
              <a:defRPr sz="2000" b="0" i="0">
                <a:latin typeface="Muli" pitchFamily="2" charset="77"/>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B1FD7988-4797-76EF-7949-CE5E773E2AC0}"/>
              </a:ext>
            </a:extLst>
          </p:cNvPr>
          <p:cNvSpPr>
            <a:spLocks noGrp="1"/>
          </p:cNvSpPr>
          <p:nvPr>
            <p:ph type="body" sz="half" idx="2"/>
          </p:nvPr>
        </p:nvSpPr>
        <p:spPr>
          <a:xfrm>
            <a:off x="839788" y="2057400"/>
            <a:ext cx="3932237" cy="3811588"/>
          </a:xfrm>
        </p:spPr>
        <p:txBody>
          <a:bodyPr/>
          <a:lstStyle>
            <a:lvl1pPr marL="0" indent="0">
              <a:buNone/>
              <a:defRPr sz="1600" b="0" i="0">
                <a:latin typeface="Muli"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2565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FECC-EC8A-6FF6-96D0-07B2AD6FA572}"/>
              </a:ext>
            </a:extLst>
          </p:cNvPr>
          <p:cNvSpPr>
            <a:spLocks noGrp="1"/>
          </p:cNvSpPr>
          <p:nvPr>
            <p:ph type="title"/>
          </p:nvPr>
        </p:nvSpPr>
        <p:spPr>
          <a:xfrm>
            <a:off x="839788" y="457200"/>
            <a:ext cx="3932237" cy="1600200"/>
          </a:xfrm>
        </p:spPr>
        <p:txBody>
          <a:bodyPr anchor="b"/>
          <a:lstStyle>
            <a:lvl1pPr>
              <a:defRPr sz="3200" b="0" i="0">
                <a:latin typeface="Muli" pitchFamily="2" charset="77"/>
              </a:defRPr>
            </a:lvl1pPr>
          </a:lstStyle>
          <a:p>
            <a:r>
              <a:rPr lang="en-GB" dirty="0"/>
              <a:t>Click to edit Master title style</a:t>
            </a:r>
          </a:p>
        </p:txBody>
      </p:sp>
      <p:sp>
        <p:nvSpPr>
          <p:cNvPr id="3" name="Picture Placeholder 2">
            <a:extLst>
              <a:ext uri="{FF2B5EF4-FFF2-40B4-BE49-F238E27FC236}">
                <a16:creationId xmlns:a16="http://schemas.microsoft.com/office/drawing/2014/main" id="{49C4515A-C5C3-ECD2-0BAC-C52D7F5270A4}"/>
              </a:ext>
            </a:extLst>
          </p:cNvPr>
          <p:cNvSpPr>
            <a:spLocks noGrp="1"/>
          </p:cNvSpPr>
          <p:nvPr>
            <p:ph type="pic" idx="1"/>
          </p:nvPr>
        </p:nvSpPr>
        <p:spPr>
          <a:xfrm>
            <a:off x="5183188" y="987425"/>
            <a:ext cx="6172200" cy="4873625"/>
          </a:xfrm>
        </p:spPr>
        <p:txBody>
          <a:bodyPr/>
          <a:lstStyle>
            <a:lvl1pPr marL="0" indent="0">
              <a:buNone/>
              <a:defRPr sz="3200" b="0" i="0">
                <a:latin typeface="Muli"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99E686CA-6D7F-7EB0-5E28-808B03526FF2}"/>
              </a:ext>
            </a:extLst>
          </p:cNvPr>
          <p:cNvSpPr>
            <a:spLocks noGrp="1"/>
          </p:cNvSpPr>
          <p:nvPr>
            <p:ph type="body" sz="half" idx="2"/>
          </p:nvPr>
        </p:nvSpPr>
        <p:spPr>
          <a:xfrm>
            <a:off x="839788" y="2057400"/>
            <a:ext cx="3932237" cy="3811588"/>
          </a:xfrm>
        </p:spPr>
        <p:txBody>
          <a:bodyPr/>
          <a:lstStyle>
            <a:lvl1pPr marL="0" indent="0">
              <a:buNone/>
              <a:defRPr sz="1600" b="0" i="0">
                <a:latin typeface="Muli"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687052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B8E45-53A5-DD0F-A63D-432570DE3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F69A0E6-1E1D-73DF-E251-7A951D166E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4" name="Picture 2">
            <a:extLst>
              <a:ext uri="{FF2B5EF4-FFF2-40B4-BE49-F238E27FC236}">
                <a16:creationId xmlns:a16="http://schemas.microsoft.com/office/drawing/2014/main" id="{A423D835-FC18-2ABC-28EE-1606EB08FEF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982200" y="5554834"/>
            <a:ext cx="2209800" cy="124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72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4000" b="0" i="0"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uli"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li"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li"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uli"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uli"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56549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uli" pitchFamily="2" charset="77"/>
          <a:ea typeface="Muli" pitchFamily="2" charset="77"/>
          <a:cs typeface="Muli" pitchFamily="2" charset="7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uli" pitchFamily="2" charset="77"/>
          <a:ea typeface="Muli" pitchFamily="2" charset="77"/>
          <a:cs typeface="Muli"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uli" pitchFamily="2" charset="77"/>
          <a:ea typeface="Muli" pitchFamily="2" charset="77"/>
          <a:cs typeface="Muli" pitchFamily="2" charset="77"/>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uli" pitchFamily="2" charset="77"/>
          <a:ea typeface="Muli" pitchFamily="2" charset="77"/>
          <a:cs typeface="Muli" pitchFamily="2" charset="77"/>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uli" pitchFamily="2" charset="77"/>
          <a:ea typeface="Muli" pitchFamily="2" charset="77"/>
          <a:cs typeface="Muli" pitchFamily="2" charset="77"/>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uli" pitchFamily="2" charset="77"/>
          <a:ea typeface="Muli" pitchFamily="2" charset="77"/>
          <a:cs typeface="Muli"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5229-58FE-6492-E5CF-A28093F734BC}"/>
              </a:ext>
            </a:extLst>
          </p:cNvPr>
          <p:cNvSpPr>
            <a:spLocks noGrp="1"/>
          </p:cNvSpPr>
          <p:nvPr>
            <p:ph type="title"/>
          </p:nvPr>
        </p:nvSpPr>
        <p:spPr/>
        <p:txBody>
          <a:bodyPr/>
          <a:lstStyle/>
          <a:p>
            <a:r>
              <a:rPr lang="en-GB" dirty="0"/>
              <a:t>Introduction To Spelling Shed</a:t>
            </a:r>
          </a:p>
        </p:txBody>
      </p:sp>
    </p:spTree>
    <p:extLst>
      <p:ext uri="{BB962C8B-B14F-4D97-AF65-F5344CB8AC3E}">
        <p14:creationId xmlns:p14="http://schemas.microsoft.com/office/powerpoint/2010/main" val="283079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94DC-E550-C26A-C0A0-0E29E8FAA048}"/>
              </a:ext>
            </a:extLst>
          </p:cNvPr>
          <p:cNvSpPr>
            <a:spLocks noGrp="1"/>
          </p:cNvSpPr>
          <p:nvPr>
            <p:ph type="title"/>
          </p:nvPr>
        </p:nvSpPr>
        <p:spPr/>
        <p:txBody>
          <a:bodyPr/>
          <a:lstStyle/>
          <a:p>
            <a:r>
              <a:rPr lang="en-GB" dirty="0"/>
              <a:t>How To Use Spelling Shed</a:t>
            </a:r>
          </a:p>
        </p:txBody>
      </p:sp>
      <p:pic>
        <p:nvPicPr>
          <p:cNvPr id="5" name="Content Placeholder 4" descr="A group of children looking at computers&#10;&#10;Description automatically generated">
            <a:extLst>
              <a:ext uri="{FF2B5EF4-FFF2-40B4-BE49-F238E27FC236}">
                <a16:creationId xmlns:a16="http://schemas.microsoft.com/office/drawing/2014/main" id="{26DEAD41-2840-375A-22AD-073989DA19FD}"/>
              </a:ext>
            </a:extLst>
          </p:cNvPr>
          <p:cNvPicPr>
            <a:picLocks noGrp="1" noChangeAspect="1"/>
          </p:cNvPicPr>
          <p:nvPr>
            <p:ph idx="1"/>
          </p:nvPr>
        </p:nvPicPr>
        <p:blipFill>
          <a:blip r:embed="rId3"/>
          <a:stretch>
            <a:fillRect/>
          </a:stretch>
        </p:blipFill>
        <p:spPr>
          <a:xfrm>
            <a:off x="193485" y="1839072"/>
            <a:ext cx="7794067" cy="3810433"/>
          </a:xfrm>
        </p:spPr>
      </p:pic>
      <p:pic>
        <p:nvPicPr>
          <p:cNvPr id="7" name="Picture 6" descr="A screenshot of a computer&#10;&#10;Description automatically generated">
            <a:extLst>
              <a:ext uri="{FF2B5EF4-FFF2-40B4-BE49-F238E27FC236}">
                <a16:creationId xmlns:a16="http://schemas.microsoft.com/office/drawing/2014/main" id="{FE732E3B-88BC-38EF-3F3D-66ABF0A9FADC}"/>
              </a:ext>
            </a:extLst>
          </p:cNvPr>
          <p:cNvPicPr>
            <a:picLocks noChangeAspect="1"/>
          </p:cNvPicPr>
          <p:nvPr/>
        </p:nvPicPr>
        <p:blipFill>
          <a:blip r:embed="rId4"/>
          <a:stretch>
            <a:fillRect/>
          </a:stretch>
        </p:blipFill>
        <p:spPr>
          <a:xfrm>
            <a:off x="2553718" y="3136549"/>
            <a:ext cx="7310718" cy="3569052"/>
          </a:xfrm>
          <a:prstGeom prst="rect">
            <a:avLst/>
          </a:prstGeom>
        </p:spPr>
      </p:pic>
      <p:sp>
        <p:nvSpPr>
          <p:cNvPr id="8" name="Right Arrow 7">
            <a:extLst>
              <a:ext uri="{FF2B5EF4-FFF2-40B4-BE49-F238E27FC236}">
                <a16:creationId xmlns:a16="http://schemas.microsoft.com/office/drawing/2014/main" id="{DB7CB67F-5738-9CF2-8E48-F4D0E98A5BBB}"/>
              </a:ext>
            </a:extLst>
          </p:cNvPr>
          <p:cNvSpPr/>
          <p:nvPr/>
        </p:nvSpPr>
        <p:spPr>
          <a:xfrm rot="10800000">
            <a:off x="7987552" y="1839072"/>
            <a:ext cx="2111188" cy="941294"/>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chemeClr val="tx1"/>
                </a:solidFill>
              </a:ln>
            </a:endParaRPr>
          </a:p>
        </p:txBody>
      </p:sp>
      <p:sp>
        <p:nvSpPr>
          <p:cNvPr id="9" name="Right Arrow 8">
            <a:extLst>
              <a:ext uri="{FF2B5EF4-FFF2-40B4-BE49-F238E27FC236}">
                <a16:creationId xmlns:a16="http://schemas.microsoft.com/office/drawing/2014/main" id="{9D9D3816-51E9-B3A3-283B-30411380EA82}"/>
              </a:ext>
            </a:extLst>
          </p:cNvPr>
          <p:cNvSpPr/>
          <p:nvPr/>
        </p:nvSpPr>
        <p:spPr>
          <a:xfrm rot="10800000">
            <a:off x="7771176" y="5399181"/>
            <a:ext cx="2111188" cy="941294"/>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chemeClr val="tx1"/>
                </a:solidFill>
              </a:ln>
            </a:endParaRPr>
          </a:p>
        </p:txBody>
      </p:sp>
    </p:spTree>
    <p:extLst>
      <p:ext uri="{BB962C8B-B14F-4D97-AF65-F5344CB8AC3E}">
        <p14:creationId xmlns:p14="http://schemas.microsoft.com/office/powerpoint/2010/main" val="333037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43F5-1CDE-4974-6F30-DE6E075812EB}"/>
              </a:ext>
            </a:extLst>
          </p:cNvPr>
          <p:cNvSpPr>
            <a:spLocks noGrp="1"/>
          </p:cNvSpPr>
          <p:nvPr>
            <p:ph type="title"/>
          </p:nvPr>
        </p:nvSpPr>
        <p:spPr/>
        <p:txBody>
          <a:bodyPr/>
          <a:lstStyle/>
          <a:p>
            <a:r>
              <a:rPr lang="en-GB" dirty="0"/>
              <a:t>You Will Get</a:t>
            </a:r>
          </a:p>
        </p:txBody>
      </p:sp>
      <p:pic>
        <p:nvPicPr>
          <p:cNvPr id="5" name="Content Placeholder 4" descr="A close-up of a qr code&#10;&#10;Description automatically generated">
            <a:extLst>
              <a:ext uri="{FF2B5EF4-FFF2-40B4-BE49-F238E27FC236}">
                <a16:creationId xmlns:a16="http://schemas.microsoft.com/office/drawing/2014/main" id="{C3C1905A-D4BC-63D1-A991-06214D0D7C19}"/>
              </a:ext>
            </a:extLst>
          </p:cNvPr>
          <p:cNvPicPr>
            <a:picLocks noGrp="1" noChangeAspect="1"/>
          </p:cNvPicPr>
          <p:nvPr>
            <p:ph idx="1"/>
          </p:nvPr>
        </p:nvPicPr>
        <p:blipFill>
          <a:blip r:embed="rId3"/>
          <a:stretch>
            <a:fillRect/>
          </a:stretch>
        </p:blipFill>
        <p:spPr>
          <a:xfrm>
            <a:off x="6608947" y="1354792"/>
            <a:ext cx="4744853" cy="2123468"/>
          </a:xfrm>
        </p:spPr>
      </p:pic>
      <p:pic>
        <p:nvPicPr>
          <p:cNvPr id="6" name="Picture 5" descr="A screenshot of a computer&#10;&#10;Description automatically generated">
            <a:extLst>
              <a:ext uri="{FF2B5EF4-FFF2-40B4-BE49-F238E27FC236}">
                <a16:creationId xmlns:a16="http://schemas.microsoft.com/office/drawing/2014/main" id="{7A254A4A-71F9-6737-CCD0-042E10AC896D}"/>
              </a:ext>
            </a:extLst>
          </p:cNvPr>
          <p:cNvPicPr>
            <a:picLocks noChangeAspect="1"/>
          </p:cNvPicPr>
          <p:nvPr/>
        </p:nvPicPr>
        <p:blipFill rotWithShape="1">
          <a:blip r:embed="rId4"/>
          <a:srcRect l="26595" t="28037" r="26242"/>
          <a:stretch/>
        </p:blipFill>
        <p:spPr>
          <a:xfrm>
            <a:off x="309281" y="2265829"/>
            <a:ext cx="5334511" cy="3973605"/>
          </a:xfrm>
          <a:prstGeom prst="rect">
            <a:avLst/>
          </a:prstGeom>
        </p:spPr>
      </p:pic>
      <p:sp>
        <p:nvSpPr>
          <p:cNvPr id="7" name="Right Arrow 6">
            <a:extLst>
              <a:ext uri="{FF2B5EF4-FFF2-40B4-BE49-F238E27FC236}">
                <a16:creationId xmlns:a16="http://schemas.microsoft.com/office/drawing/2014/main" id="{5AA3A8D4-F854-DEC4-F623-FF10151243EA}"/>
              </a:ext>
            </a:extLst>
          </p:cNvPr>
          <p:cNvSpPr/>
          <p:nvPr/>
        </p:nvSpPr>
        <p:spPr>
          <a:xfrm rot="8431075">
            <a:off x="4836742" y="3582753"/>
            <a:ext cx="2111188" cy="941294"/>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chemeClr val="tx1"/>
                </a:solidFill>
              </a:ln>
            </a:endParaRPr>
          </a:p>
        </p:txBody>
      </p:sp>
      <p:sp>
        <p:nvSpPr>
          <p:cNvPr id="8" name="Down Arrow 7">
            <a:extLst>
              <a:ext uri="{FF2B5EF4-FFF2-40B4-BE49-F238E27FC236}">
                <a16:creationId xmlns:a16="http://schemas.microsoft.com/office/drawing/2014/main" id="{CC483B27-EF01-26A9-A541-7DF9EE4667EF}"/>
              </a:ext>
            </a:extLst>
          </p:cNvPr>
          <p:cNvSpPr/>
          <p:nvPr/>
        </p:nvSpPr>
        <p:spPr>
          <a:xfrm rot="5222978">
            <a:off x="7245413" y="338537"/>
            <a:ext cx="797348" cy="43411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Tree>
    <p:extLst>
      <p:ext uri="{BB962C8B-B14F-4D97-AF65-F5344CB8AC3E}">
        <p14:creationId xmlns:p14="http://schemas.microsoft.com/office/powerpoint/2010/main" val="5758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F0CF-7EE5-9465-075C-58558028C956}"/>
              </a:ext>
            </a:extLst>
          </p:cNvPr>
          <p:cNvSpPr>
            <a:spLocks noGrp="1"/>
          </p:cNvSpPr>
          <p:nvPr>
            <p:ph type="title"/>
          </p:nvPr>
        </p:nvSpPr>
        <p:spPr/>
        <p:txBody>
          <a:bodyPr/>
          <a:lstStyle/>
          <a:p>
            <a:r>
              <a:rPr lang="en-GB" dirty="0"/>
              <a:t>Access</a:t>
            </a:r>
          </a:p>
        </p:txBody>
      </p:sp>
      <p:sp>
        <p:nvSpPr>
          <p:cNvPr id="3" name="Content Placeholder 2">
            <a:extLst>
              <a:ext uri="{FF2B5EF4-FFF2-40B4-BE49-F238E27FC236}">
                <a16:creationId xmlns:a16="http://schemas.microsoft.com/office/drawing/2014/main" id="{77B9BEB7-B644-D8C8-CB74-5373DC3CDAC9}"/>
              </a:ext>
            </a:extLst>
          </p:cNvPr>
          <p:cNvSpPr>
            <a:spLocks noGrp="1"/>
          </p:cNvSpPr>
          <p:nvPr>
            <p:ph idx="1"/>
          </p:nvPr>
        </p:nvSpPr>
        <p:spPr/>
        <p:txBody>
          <a:bodyPr/>
          <a:lstStyle/>
          <a:p>
            <a:r>
              <a:rPr lang="en-GB" dirty="0"/>
              <a:t>Spelling Shed can be accessed for free on any device through an internet browser, e.g. Google Chrome, Internet Explorer or Safari</a:t>
            </a:r>
          </a:p>
          <a:p>
            <a:endParaRPr lang="en-GB" dirty="0"/>
          </a:p>
          <a:p>
            <a:r>
              <a:rPr lang="en-GB" dirty="0"/>
              <a:t>There is an additional app you can purchase from your normal app store, which allows for offline play </a:t>
            </a:r>
          </a:p>
          <a:p>
            <a:endParaRPr lang="en-GB" dirty="0"/>
          </a:p>
          <a:p>
            <a:r>
              <a:rPr lang="en-GB" dirty="0"/>
              <a:t>Your child will be given opportunities in school to access this </a:t>
            </a:r>
          </a:p>
        </p:txBody>
      </p:sp>
    </p:spTree>
    <p:extLst>
      <p:ext uri="{BB962C8B-B14F-4D97-AF65-F5344CB8AC3E}">
        <p14:creationId xmlns:p14="http://schemas.microsoft.com/office/powerpoint/2010/main" val="38749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D14A-CF14-5DB4-3A37-5413704E7B97}"/>
              </a:ext>
            </a:extLst>
          </p:cNvPr>
          <p:cNvSpPr>
            <a:spLocks noGrp="1"/>
          </p:cNvSpPr>
          <p:nvPr>
            <p:ph type="title"/>
          </p:nvPr>
        </p:nvSpPr>
        <p:spPr/>
        <p:txBody>
          <a:bodyPr/>
          <a:lstStyle/>
          <a:p>
            <a:r>
              <a:rPr lang="en-GB" dirty="0"/>
              <a:t>Homework</a:t>
            </a:r>
          </a:p>
        </p:txBody>
      </p:sp>
      <p:pic>
        <p:nvPicPr>
          <p:cNvPr id="5" name="Content Placeholder 4" descr="A screenshot of a computer&#10;&#10;Description automatically generated">
            <a:extLst>
              <a:ext uri="{FF2B5EF4-FFF2-40B4-BE49-F238E27FC236}">
                <a16:creationId xmlns:a16="http://schemas.microsoft.com/office/drawing/2014/main" id="{B796B1B4-50BD-CD72-CEE4-DB421D5EFB8C}"/>
              </a:ext>
            </a:extLst>
          </p:cNvPr>
          <p:cNvPicPr>
            <a:picLocks noGrp="1" noChangeAspect="1"/>
          </p:cNvPicPr>
          <p:nvPr>
            <p:ph idx="1"/>
          </p:nvPr>
        </p:nvPicPr>
        <p:blipFill>
          <a:blip r:embed="rId3"/>
          <a:stretch>
            <a:fillRect/>
          </a:stretch>
        </p:blipFill>
        <p:spPr>
          <a:xfrm>
            <a:off x="0" y="1273830"/>
            <a:ext cx="9279576" cy="5019993"/>
          </a:xfrm>
        </p:spPr>
      </p:pic>
      <p:pic>
        <p:nvPicPr>
          <p:cNvPr id="7" name="Picture 6" descr="A screenshot of a game&#10;&#10;Description automatically generated">
            <a:extLst>
              <a:ext uri="{FF2B5EF4-FFF2-40B4-BE49-F238E27FC236}">
                <a16:creationId xmlns:a16="http://schemas.microsoft.com/office/drawing/2014/main" id="{A6C887A6-F470-69EC-20B6-C1186D559CBE}"/>
              </a:ext>
            </a:extLst>
          </p:cNvPr>
          <p:cNvPicPr>
            <a:picLocks noChangeAspect="1"/>
          </p:cNvPicPr>
          <p:nvPr/>
        </p:nvPicPr>
        <p:blipFill>
          <a:blip r:embed="rId4"/>
          <a:stretch>
            <a:fillRect/>
          </a:stretch>
        </p:blipFill>
        <p:spPr>
          <a:xfrm>
            <a:off x="5845265" y="1821873"/>
            <a:ext cx="6346735" cy="3429000"/>
          </a:xfrm>
          <a:prstGeom prst="rect">
            <a:avLst/>
          </a:prstGeom>
        </p:spPr>
      </p:pic>
    </p:spTree>
    <p:extLst>
      <p:ext uri="{BB962C8B-B14F-4D97-AF65-F5344CB8AC3E}">
        <p14:creationId xmlns:p14="http://schemas.microsoft.com/office/powerpoint/2010/main" val="30546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1CE3-0E55-CE8F-46D6-921D12032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A9B21-3F7B-70A2-4E35-6B823B73199D}"/>
              </a:ext>
            </a:extLst>
          </p:cNvPr>
          <p:cNvSpPr>
            <a:spLocks noGrp="1"/>
          </p:cNvSpPr>
          <p:nvPr>
            <p:ph type="title"/>
          </p:nvPr>
        </p:nvSpPr>
        <p:spPr/>
        <p:txBody>
          <a:bodyPr/>
          <a:lstStyle/>
          <a:p>
            <a:r>
              <a:rPr lang="en-GB" dirty="0"/>
              <a:t>Ranks</a:t>
            </a:r>
          </a:p>
        </p:txBody>
      </p:sp>
      <p:grpSp>
        <p:nvGrpSpPr>
          <p:cNvPr id="20" name="Group 19">
            <a:extLst>
              <a:ext uri="{FF2B5EF4-FFF2-40B4-BE49-F238E27FC236}">
                <a16:creationId xmlns:a16="http://schemas.microsoft.com/office/drawing/2014/main" id="{C84BBBE7-D6E6-0902-FF74-C58B92F25DE6}"/>
              </a:ext>
            </a:extLst>
          </p:cNvPr>
          <p:cNvGrpSpPr/>
          <p:nvPr/>
        </p:nvGrpSpPr>
        <p:grpSpPr>
          <a:xfrm>
            <a:off x="1077415" y="1410207"/>
            <a:ext cx="1695765" cy="5447793"/>
            <a:chOff x="1077415" y="1410207"/>
            <a:chExt cx="1695765" cy="5447793"/>
          </a:xfrm>
        </p:grpSpPr>
        <p:pic>
          <p:nvPicPr>
            <p:cNvPr id="5" name="Picture 2">
              <a:extLst>
                <a:ext uri="{FF2B5EF4-FFF2-40B4-BE49-F238E27FC236}">
                  <a16:creationId xmlns:a16="http://schemas.microsoft.com/office/drawing/2014/main" id="{223965FE-8BF2-6606-3FA7-7C7CFCF13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129" y="1410207"/>
              <a:ext cx="1178051" cy="1335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6256C75-A414-669A-7CE0-63FDA8E2F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64" y="2242625"/>
              <a:ext cx="1178051" cy="1335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48659B5-49D8-028E-9CAA-9D0C88AE4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750" y="3065820"/>
              <a:ext cx="1178051" cy="1335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EF8CA7B-2E12-5A94-C1DA-98BD80E731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15" y="3905628"/>
              <a:ext cx="1178051" cy="1335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CD89DA03-CE0E-130A-75E1-2CD6DA5E4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751" y="4741807"/>
              <a:ext cx="1178051" cy="1335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EF441E7E-1B32-7431-1161-DED73BD17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361" y="5522875"/>
              <a:ext cx="1178051" cy="133512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E022AEA9-AC28-7B3E-3142-9A6FBD4BD177}"/>
              </a:ext>
            </a:extLst>
          </p:cNvPr>
          <p:cNvSpPr/>
          <p:nvPr/>
        </p:nvSpPr>
        <p:spPr>
          <a:xfrm>
            <a:off x="3264138" y="5695839"/>
            <a:ext cx="1199367"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7F7F7B"/>
                </a:solidFill>
                <a:effectLst>
                  <a:outerShdw blurRad="38100" dist="19050" dir="2700000" algn="tl" rotWithShape="0">
                    <a:schemeClr val="dk1">
                      <a:alpha val="40000"/>
                    </a:schemeClr>
                  </a:outerShdw>
                </a:effectLst>
                <a:latin typeface="Muli" pitchFamily="2" charset="77"/>
              </a:rPr>
              <a:t>Egg</a:t>
            </a:r>
            <a:endParaRPr lang="en-GB" sz="4400" b="0" cap="none" spc="0" dirty="0">
              <a:ln w="0">
                <a:solidFill>
                  <a:schemeClr val="tx1"/>
                </a:solidFill>
              </a:ln>
              <a:solidFill>
                <a:srgbClr val="7F7F7B"/>
              </a:solidFill>
              <a:effectLst>
                <a:outerShdw blurRad="38100" dist="19050" dir="2700000" algn="tl" rotWithShape="0">
                  <a:schemeClr val="dk1">
                    <a:alpha val="40000"/>
                  </a:schemeClr>
                </a:outerShdw>
              </a:effectLst>
              <a:latin typeface="Muli" pitchFamily="2" charset="77"/>
            </a:endParaRPr>
          </a:p>
        </p:txBody>
      </p:sp>
      <p:sp>
        <p:nvSpPr>
          <p:cNvPr id="14" name="Rectangle 13">
            <a:extLst>
              <a:ext uri="{FF2B5EF4-FFF2-40B4-BE49-F238E27FC236}">
                <a16:creationId xmlns:a16="http://schemas.microsoft.com/office/drawing/2014/main" id="{DF0E5A49-11D1-1FDE-FD41-3D2344F2A892}"/>
              </a:ext>
            </a:extLst>
          </p:cNvPr>
          <p:cNvSpPr/>
          <p:nvPr/>
        </p:nvSpPr>
        <p:spPr>
          <a:xfrm>
            <a:off x="3264138" y="4016225"/>
            <a:ext cx="1768434"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44DCEE"/>
                </a:solidFill>
                <a:effectLst>
                  <a:outerShdw blurRad="38100" dist="19050" dir="2700000" algn="tl" rotWithShape="0">
                    <a:schemeClr val="dk1">
                      <a:alpha val="40000"/>
                    </a:schemeClr>
                  </a:outerShdw>
                </a:effectLst>
                <a:latin typeface="Muli" pitchFamily="2" charset="77"/>
              </a:rPr>
              <a:t>Drone</a:t>
            </a:r>
            <a:endParaRPr lang="en-GB" sz="4400" b="0" cap="none" spc="0" dirty="0">
              <a:ln w="0">
                <a:solidFill>
                  <a:schemeClr val="tx1"/>
                </a:solidFill>
              </a:ln>
              <a:solidFill>
                <a:srgbClr val="44DCEE"/>
              </a:solidFill>
              <a:effectLst>
                <a:outerShdw blurRad="38100" dist="19050" dir="2700000" algn="tl" rotWithShape="0">
                  <a:schemeClr val="dk1">
                    <a:alpha val="40000"/>
                  </a:schemeClr>
                </a:outerShdw>
              </a:effectLst>
              <a:latin typeface="Muli" pitchFamily="2" charset="77"/>
            </a:endParaRPr>
          </a:p>
        </p:txBody>
      </p:sp>
      <p:sp>
        <p:nvSpPr>
          <p:cNvPr id="15" name="Rectangle 14">
            <a:extLst>
              <a:ext uri="{FF2B5EF4-FFF2-40B4-BE49-F238E27FC236}">
                <a16:creationId xmlns:a16="http://schemas.microsoft.com/office/drawing/2014/main" id="{BA75A3C0-96BF-17F2-99A5-63B59F75F33E}"/>
              </a:ext>
            </a:extLst>
          </p:cNvPr>
          <p:cNvSpPr/>
          <p:nvPr/>
        </p:nvSpPr>
        <p:spPr>
          <a:xfrm>
            <a:off x="3264138" y="4856032"/>
            <a:ext cx="1672254"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9BBD20"/>
                </a:solidFill>
                <a:effectLst>
                  <a:outerShdw blurRad="38100" dist="19050" dir="2700000" algn="tl" rotWithShape="0">
                    <a:schemeClr val="dk1">
                      <a:alpha val="40000"/>
                    </a:schemeClr>
                  </a:outerShdw>
                </a:effectLst>
                <a:latin typeface="Muli" pitchFamily="2" charset="77"/>
              </a:rPr>
              <a:t>Larva</a:t>
            </a:r>
            <a:endParaRPr lang="en-GB" sz="4400" b="0" cap="none" spc="0" dirty="0">
              <a:ln w="0">
                <a:solidFill>
                  <a:schemeClr val="tx1"/>
                </a:solidFill>
              </a:ln>
              <a:solidFill>
                <a:srgbClr val="9BBD20"/>
              </a:solidFill>
              <a:effectLst>
                <a:outerShdw blurRad="38100" dist="19050" dir="2700000" algn="tl" rotWithShape="0">
                  <a:schemeClr val="dk1">
                    <a:alpha val="40000"/>
                  </a:schemeClr>
                </a:outerShdw>
              </a:effectLst>
              <a:latin typeface="Muli" pitchFamily="2" charset="77"/>
            </a:endParaRPr>
          </a:p>
        </p:txBody>
      </p:sp>
      <p:sp>
        <p:nvSpPr>
          <p:cNvPr id="17" name="Rectangle 16">
            <a:extLst>
              <a:ext uri="{FF2B5EF4-FFF2-40B4-BE49-F238E27FC236}">
                <a16:creationId xmlns:a16="http://schemas.microsoft.com/office/drawing/2014/main" id="{FA884790-0F43-6C29-BD3D-8FB16D78AE67}"/>
              </a:ext>
            </a:extLst>
          </p:cNvPr>
          <p:cNvSpPr/>
          <p:nvPr/>
        </p:nvSpPr>
        <p:spPr>
          <a:xfrm>
            <a:off x="3258787" y="2360611"/>
            <a:ext cx="3119765"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C129A9"/>
                </a:solidFill>
                <a:effectLst>
                  <a:outerShdw blurRad="38100" dist="19050" dir="2700000" algn="tl" rotWithShape="0">
                    <a:schemeClr val="dk1">
                      <a:alpha val="40000"/>
                    </a:schemeClr>
                  </a:outerShdw>
                </a:effectLst>
                <a:latin typeface="Muli" pitchFamily="2" charset="77"/>
              </a:rPr>
              <a:t>Soldier Bee</a:t>
            </a:r>
            <a:endParaRPr lang="en-GB" sz="4400" b="0" cap="none" spc="0" dirty="0">
              <a:ln w="0">
                <a:solidFill>
                  <a:schemeClr val="tx1"/>
                </a:solidFill>
              </a:ln>
              <a:solidFill>
                <a:srgbClr val="C129A9"/>
              </a:solidFill>
              <a:effectLst>
                <a:outerShdw blurRad="38100" dist="19050" dir="2700000" algn="tl" rotWithShape="0">
                  <a:schemeClr val="dk1">
                    <a:alpha val="40000"/>
                  </a:schemeClr>
                </a:outerShdw>
              </a:effectLst>
              <a:latin typeface="Muli" pitchFamily="2" charset="77"/>
            </a:endParaRPr>
          </a:p>
        </p:txBody>
      </p:sp>
      <p:sp>
        <p:nvSpPr>
          <p:cNvPr id="18" name="Rectangle 17">
            <a:extLst>
              <a:ext uri="{FF2B5EF4-FFF2-40B4-BE49-F238E27FC236}">
                <a16:creationId xmlns:a16="http://schemas.microsoft.com/office/drawing/2014/main" id="{9B03E688-DD09-B681-A527-38196D2E1D5A}"/>
              </a:ext>
            </a:extLst>
          </p:cNvPr>
          <p:cNvSpPr/>
          <p:nvPr/>
        </p:nvSpPr>
        <p:spPr>
          <a:xfrm>
            <a:off x="3255189" y="1520804"/>
            <a:ext cx="2815194"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F2C21C"/>
                </a:solidFill>
                <a:effectLst>
                  <a:outerShdw blurRad="38100" dist="19050" dir="2700000" algn="tl" rotWithShape="0">
                    <a:schemeClr val="dk1">
                      <a:alpha val="40000"/>
                    </a:schemeClr>
                  </a:outerShdw>
                </a:effectLst>
                <a:latin typeface="Muli" pitchFamily="2" charset="77"/>
              </a:rPr>
              <a:t>Royal Bee</a:t>
            </a:r>
            <a:endParaRPr lang="en-GB" sz="4400" b="0" cap="none" spc="0" dirty="0">
              <a:ln w="0">
                <a:solidFill>
                  <a:schemeClr val="tx1"/>
                </a:solidFill>
              </a:ln>
              <a:solidFill>
                <a:srgbClr val="F2C21C"/>
              </a:solidFill>
              <a:effectLst>
                <a:outerShdw blurRad="38100" dist="19050" dir="2700000" algn="tl" rotWithShape="0">
                  <a:schemeClr val="dk1">
                    <a:alpha val="40000"/>
                  </a:schemeClr>
                </a:outerShdw>
              </a:effectLst>
              <a:latin typeface="Muli" pitchFamily="2" charset="77"/>
            </a:endParaRPr>
          </a:p>
        </p:txBody>
      </p:sp>
      <p:sp>
        <p:nvSpPr>
          <p:cNvPr id="19" name="Rectangle 18">
            <a:extLst>
              <a:ext uri="{FF2B5EF4-FFF2-40B4-BE49-F238E27FC236}">
                <a16:creationId xmlns:a16="http://schemas.microsoft.com/office/drawing/2014/main" id="{6E1FA728-EB22-027E-0305-673E3EE71AFA}"/>
              </a:ext>
            </a:extLst>
          </p:cNvPr>
          <p:cNvSpPr/>
          <p:nvPr/>
        </p:nvSpPr>
        <p:spPr>
          <a:xfrm>
            <a:off x="3258787" y="3188418"/>
            <a:ext cx="3281668"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F17B3C"/>
                </a:solidFill>
                <a:effectLst>
                  <a:outerShdw blurRad="38100" dist="19050" dir="2700000" algn="tl" rotWithShape="0">
                    <a:schemeClr val="dk1">
                      <a:alpha val="40000"/>
                    </a:schemeClr>
                  </a:outerShdw>
                </a:effectLst>
                <a:latin typeface="Muli" pitchFamily="2" charset="77"/>
              </a:rPr>
              <a:t>Worker Bee</a:t>
            </a:r>
            <a:endParaRPr lang="en-GB" sz="4400" b="0" cap="none" spc="0" dirty="0">
              <a:ln w="0">
                <a:solidFill>
                  <a:schemeClr val="tx1"/>
                </a:solidFill>
              </a:ln>
              <a:solidFill>
                <a:srgbClr val="F17B3C"/>
              </a:solidFill>
              <a:effectLst>
                <a:outerShdw blurRad="38100" dist="19050" dir="2700000" algn="tl" rotWithShape="0">
                  <a:schemeClr val="dk1">
                    <a:alpha val="40000"/>
                  </a:schemeClr>
                </a:outerShdw>
              </a:effectLst>
              <a:latin typeface="Muli" pitchFamily="2" charset="77"/>
            </a:endParaRPr>
          </a:p>
        </p:txBody>
      </p:sp>
      <p:sp>
        <p:nvSpPr>
          <p:cNvPr id="24" name="Rectangle 23">
            <a:extLst>
              <a:ext uri="{FF2B5EF4-FFF2-40B4-BE49-F238E27FC236}">
                <a16:creationId xmlns:a16="http://schemas.microsoft.com/office/drawing/2014/main" id="{0BDF33A8-233E-0243-F67C-88EFA84A71BB}"/>
              </a:ext>
            </a:extLst>
          </p:cNvPr>
          <p:cNvSpPr/>
          <p:nvPr/>
        </p:nvSpPr>
        <p:spPr>
          <a:xfrm>
            <a:off x="7234653" y="5654255"/>
            <a:ext cx="522900"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7F7F7B"/>
                </a:solidFill>
                <a:effectLst>
                  <a:outerShdw blurRad="38100" dist="19050" dir="2700000" algn="tl" rotWithShape="0">
                    <a:schemeClr val="dk1">
                      <a:alpha val="40000"/>
                    </a:schemeClr>
                  </a:outerShdw>
                </a:effectLst>
                <a:latin typeface="Muli" pitchFamily="2" charset="77"/>
              </a:rPr>
              <a:t>0</a:t>
            </a:r>
            <a:endParaRPr lang="en-GB" sz="4400" b="0" cap="none" spc="0" dirty="0">
              <a:ln w="0">
                <a:solidFill>
                  <a:schemeClr val="tx1"/>
                </a:solidFill>
              </a:ln>
              <a:solidFill>
                <a:srgbClr val="7F7F7B"/>
              </a:solidFill>
              <a:effectLst>
                <a:outerShdw blurRad="38100" dist="19050" dir="2700000" algn="tl" rotWithShape="0">
                  <a:schemeClr val="dk1">
                    <a:alpha val="40000"/>
                  </a:schemeClr>
                </a:outerShdw>
              </a:effectLst>
              <a:latin typeface="Muli" pitchFamily="2" charset="77"/>
            </a:endParaRPr>
          </a:p>
        </p:txBody>
      </p:sp>
      <p:sp>
        <p:nvSpPr>
          <p:cNvPr id="25" name="Rectangle 24">
            <a:extLst>
              <a:ext uri="{FF2B5EF4-FFF2-40B4-BE49-F238E27FC236}">
                <a16:creationId xmlns:a16="http://schemas.microsoft.com/office/drawing/2014/main" id="{8E8914DB-79F3-DCC8-46EF-700A6056C49E}"/>
              </a:ext>
            </a:extLst>
          </p:cNvPr>
          <p:cNvSpPr/>
          <p:nvPr/>
        </p:nvSpPr>
        <p:spPr>
          <a:xfrm>
            <a:off x="7234653" y="3997207"/>
            <a:ext cx="2162772"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44DCEE"/>
                </a:solidFill>
                <a:effectLst>
                  <a:outerShdw blurRad="38100" dist="19050" dir="2700000" algn="tl" rotWithShape="0">
                    <a:schemeClr val="dk1">
                      <a:alpha val="40000"/>
                    </a:schemeClr>
                  </a:outerShdw>
                </a:effectLst>
                <a:latin typeface="Muli" pitchFamily="2" charset="77"/>
              </a:rPr>
              <a:t>500 pts</a:t>
            </a:r>
            <a:endParaRPr lang="en-GB" sz="4400" b="0" cap="none" spc="0" dirty="0">
              <a:ln w="0">
                <a:solidFill>
                  <a:schemeClr val="tx1"/>
                </a:solidFill>
              </a:ln>
              <a:solidFill>
                <a:srgbClr val="44DCEE"/>
              </a:solidFill>
              <a:effectLst>
                <a:outerShdw blurRad="38100" dist="19050" dir="2700000" algn="tl" rotWithShape="0">
                  <a:schemeClr val="dk1">
                    <a:alpha val="40000"/>
                  </a:schemeClr>
                </a:outerShdw>
              </a:effectLst>
              <a:latin typeface="Muli" pitchFamily="2" charset="77"/>
            </a:endParaRPr>
          </a:p>
        </p:txBody>
      </p:sp>
      <p:sp>
        <p:nvSpPr>
          <p:cNvPr id="26" name="Rectangle 25">
            <a:extLst>
              <a:ext uri="{FF2B5EF4-FFF2-40B4-BE49-F238E27FC236}">
                <a16:creationId xmlns:a16="http://schemas.microsoft.com/office/drawing/2014/main" id="{445B19C8-E91C-711A-4B18-669AB8566D63}"/>
              </a:ext>
            </a:extLst>
          </p:cNvPr>
          <p:cNvSpPr/>
          <p:nvPr/>
        </p:nvSpPr>
        <p:spPr>
          <a:xfrm>
            <a:off x="7234653" y="4814448"/>
            <a:ext cx="2162772"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9BBD20"/>
                </a:solidFill>
                <a:effectLst>
                  <a:outerShdw blurRad="38100" dist="19050" dir="2700000" algn="tl" rotWithShape="0">
                    <a:schemeClr val="dk1">
                      <a:alpha val="40000"/>
                    </a:schemeClr>
                  </a:outerShdw>
                </a:effectLst>
                <a:latin typeface="Muli" pitchFamily="2" charset="77"/>
              </a:rPr>
              <a:t>200 pts</a:t>
            </a:r>
            <a:endParaRPr lang="en-GB" sz="4400" b="0" cap="none" spc="0" dirty="0">
              <a:ln w="0">
                <a:solidFill>
                  <a:schemeClr val="tx1"/>
                </a:solidFill>
              </a:ln>
              <a:solidFill>
                <a:srgbClr val="9BBD20"/>
              </a:solidFill>
              <a:effectLst>
                <a:outerShdw blurRad="38100" dist="19050" dir="2700000" algn="tl" rotWithShape="0">
                  <a:schemeClr val="dk1">
                    <a:alpha val="40000"/>
                  </a:schemeClr>
                </a:outerShdw>
              </a:effectLst>
              <a:latin typeface="Muli" pitchFamily="2" charset="77"/>
            </a:endParaRPr>
          </a:p>
        </p:txBody>
      </p:sp>
      <p:sp>
        <p:nvSpPr>
          <p:cNvPr id="27" name="Rectangle 26">
            <a:extLst>
              <a:ext uri="{FF2B5EF4-FFF2-40B4-BE49-F238E27FC236}">
                <a16:creationId xmlns:a16="http://schemas.microsoft.com/office/drawing/2014/main" id="{A78DBA33-0389-4C5A-9AC8-987C29050014}"/>
              </a:ext>
            </a:extLst>
          </p:cNvPr>
          <p:cNvSpPr/>
          <p:nvPr/>
        </p:nvSpPr>
        <p:spPr>
          <a:xfrm>
            <a:off x="7234653" y="2295583"/>
            <a:ext cx="2501006"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C129A9"/>
                </a:solidFill>
                <a:effectLst>
                  <a:outerShdw blurRad="38100" dist="19050" dir="2700000" algn="tl" rotWithShape="0">
                    <a:schemeClr val="dk1">
                      <a:alpha val="40000"/>
                    </a:schemeClr>
                  </a:outerShdw>
                </a:effectLst>
                <a:latin typeface="Muli" pitchFamily="2" charset="77"/>
              </a:rPr>
              <a:t>1500 pts</a:t>
            </a:r>
            <a:endParaRPr lang="en-GB" sz="4400" b="0" cap="none" spc="0" dirty="0">
              <a:ln w="0">
                <a:solidFill>
                  <a:schemeClr val="tx1"/>
                </a:solidFill>
              </a:ln>
              <a:solidFill>
                <a:srgbClr val="C129A9"/>
              </a:solidFill>
              <a:effectLst>
                <a:outerShdw blurRad="38100" dist="19050" dir="2700000" algn="tl" rotWithShape="0">
                  <a:schemeClr val="dk1">
                    <a:alpha val="40000"/>
                  </a:schemeClr>
                </a:outerShdw>
              </a:effectLst>
              <a:latin typeface="Muli" pitchFamily="2" charset="77"/>
            </a:endParaRPr>
          </a:p>
        </p:txBody>
      </p:sp>
      <p:sp>
        <p:nvSpPr>
          <p:cNvPr id="28" name="Rectangle 27">
            <a:extLst>
              <a:ext uri="{FF2B5EF4-FFF2-40B4-BE49-F238E27FC236}">
                <a16:creationId xmlns:a16="http://schemas.microsoft.com/office/drawing/2014/main" id="{D1CA276C-4B0A-7281-8EF6-17EB6B6B09CD}"/>
              </a:ext>
            </a:extLst>
          </p:cNvPr>
          <p:cNvSpPr/>
          <p:nvPr/>
        </p:nvSpPr>
        <p:spPr>
          <a:xfrm>
            <a:off x="7234653" y="1520804"/>
            <a:ext cx="2501006"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F2C21C"/>
                </a:solidFill>
                <a:effectLst>
                  <a:outerShdw blurRad="38100" dist="19050" dir="2700000" algn="tl" rotWithShape="0">
                    <a:schemeClr val="dk1">
                      <a:alpha val="40000"/>
                    </a:schemeClr>
                  </a:outerShdw>
                </a:effectLst>
                <a:latin typeface="Muli" pitchFamily="2" charset="77"/>
              </a:rPr>
              <a:t>1960 pts</a:t>
            </a:r>
            <a:endParaRPr lang="en-GB" sz="4400" b="0" cap="none" spc="0" dirty="0">
              <a:ln w="0">
                <a:solidFill>
                  <a:schemeClr val="tx1"/>
                </a:solidFill>
              </a:ln>
              <a:solidFill>
                <a:srgbClr val="F2C21C"/>
              </a:solidFill>
              <a:effectLst>
                <a:outerShdw blurRad="38100" dist="19050" dir="2700000" algn="tl" rotWithShape="0">
                  <a:schemeClr val="dk1">
                    <a:alpha val="40000"/>
                  </a:schemeClr>
                </a:outerShdw>
              </a:effectLst>
              <a:latin typeface="Muli" pitchFamily="2" charset="77"/>
            </a:endParaRPr>
          </a:p>
        </p:txBody>
      </p:sp>
      <p:sp>
        <p:nvSpPr>
          <p:cNvPr id="29" name="Rectangle 28">
            <a:extLst>
              <a:ext uri="{FF2B5EF4-FFF2-40B4-BE49-F238E27FC236}">
                <a16:creationId xmlns:a16="http://schemas.microsoft.com/office/drawing/2014/main" id="{489F1C66-3423-EE61-6B3D-EA62B9B8AC35}"/>
              </a:ext>
            </a:extLst>
          </p:cNvPr>
          <p:cNvSpPr/>
          <p:nvPr/>
        </p:nvSpPr>
        <p:spPr>
          <a:xfrm>
            <a:off x="7234653" y="3157400"/>
            <a:ext cx="2501006" cy="769441"/>
          </a:xfrm>
          <a:prstGeom prst="rect">
            <a:avLst/>
          </a:prstGeom>
          <a:noFill/>
        </p:spPr>
        <p:txBody>
          <a:bodyPr wrap="none" lIns="91440" tIns="45720" rIns="91440" bIns="45720">
            <a:spAutoFit/>
          </a:bodyPr>
          <a:lstStyle/>
          <a:p>
            <a:pPr algn="ctr"/>
            <a:r>
              <a:rPr lang="en-GB" sz="4400" dirty="0">
                <a:ln w="0">
                  <a:solidFill>
                    <a:schemeClr val="tx1"/>
                  </a:solidFill>
                </a:ln>
                <a:solidFill>
                  <a:srgbClr val="F17B3C"/>
                </a:solidFill>
                <a:effectLst>
                  <a:outerShdw blurRad="38100" dist="19050" dir="2700000" algn="tl" rotWithShape="0">
                    <a:schemeClr val="dk1">
                      <a:alpha val="40000"/>
                    </a:schemeClr>
                  </a:outerShdw>
                </a:effectLst>
                <a:latin typeface="Muli" pitchFamily="2" charset="77"/>
              </a:rPr>
              <a:t>1000 pts</a:t>
            </a:r>
            <a:endParaRPr lang="en-GB" sz="4400" b="0" cap="none" spc="0" dirty="0">
              <a:ln w="0">
                <a:solidFill>
                  <a:schemeClr val="tx1"/>
                </a:solidFill>
              </a:ln>
              <a:solidFill>
                <a:srgbClr val="F17B3C"/>
              </a:solidFill>
              <a:effectLst>
                <a:outerShdw blurRad="38100" dist="19050" dir="2700000" algn="tl" rotWithShape="0">
                  <a:schemeClr val="dk1">
                    <a:alpha val="40000"/>
                  </a:schemeClr>
                </a:outerShdw>
              </a:effectLst>
              <a:latin typeface="Muli" pitchFamily="2" charset="77"/>
            </a:endParaRPr>
          </a:p>
        </p:txBody>
      </p:sp>
    </p:spTree>
    <p:extLst>
      <p:ext uri="{BB962C8B-B14F-4D97-AF65-F5344CB8AC3E}">
        <p14:creationId xmlns:p14="http://schemas.microsoft.com/office/powerpoint/2010/main" val="273406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41BB-12C3-F97E-C81E-F8C3E93EB520}"/>
              </a:ext>
            </a:extLst>
          </p:cNvPr>
          <p:cNvSpPr>
            <a:spLocks noGrp="1"/>
          </p:cNvSpPr>
          <p:nvPr>
            <p:ph type="title"/>
          </p:nvPr>
        </p:nvSpPr>
        <p:spPr/>
        <p:txBody>
          <a:bodyPr/>
          <a:lstStyle/>
          <a:p>
            <a:r>
              <a:rPr lang="en-GB" dirty="0"/>
              <a:t>Scores</a:t>
            </a:r>
          </a:p>
        </p:txBody>
      </p:sp>
      <p:pic>
        <p:nvPicPr>
          <p:cNvPr id="5" name="Content Placeholder 4">
            <a:extLst>
              <a:ext uri="{FF2B5EF4-FFF2-40B4-BE49-F238E27FC236}">
                <a16:creationId xmlns:a16="http://schemas.microsoft.com/office/drawing/2014/main" id="{10D2E99E-3B32-7D91-89E0-9E69463866D3}"/>
              </a:ext>
            </a:extLst>
          </p:cNvPr>
          <p:cNvPicPr>
            <a:picLocks noGrp="1" noChangeAspect="1"/>
          </p:cNvPicPr>
          <p:nvPr>
            <p:ph idx="1"/>
          </p:nvPr>
        </p:nvPicPr>
        <p:blipFill rotWithShape="1">
          <a:blip r:embed="rId3"/>
          <a:srcRect t="20807" b="-1"/>
          <a:stretch/>
        </p:blipFill>
        <p:spPr>
          <a:xfrm>
            <a:off x="2267324" y="1342382"/>
            <a:ext cx="8076738" cy="639623"/>
          </a:xfrm>
        </p:spPr>
      </p:pic>
      <p:sp>
        <p:nvSpPr>
          <p:cNvPr id="6" name="Rectangle 5">
            <a:extLst>
              <a:ext uri="{FF2B5EF4-FFF2-40B4-BE49-F238E27FC236}">
                <a16:creationId xmlns:a16="http://schemas.microsoft.com/office/drawing/2014/main" id="{85092D40-2447-0EF3-D44F-D2A493E70188}"/>
              </a:ext>
            </a:extLst>
          </p:cNvPr>
          <p:cNvSpPr/>
          <p:nvPr/>
        </p:nvSpPr>
        <p:spPr>
          <a:xfrm>
            <a:off x="148128" y="1972253"/>
            <a:ext cx="2855270" cy="707886"/>
          </a:xfrm>
          <a:prstGeom prst="rect">
            <a:avLst/>
          </a:prstGeom>
          <a:noFill/>
        </p:spPr>
        <p:txBody>
          <a:bodyPr wrap="none" lIns="91440" tIns="45720" rIns="91440" bIns="45720">
            <a:spAutoFit/>
          </a:bodyPr>
          <a:lstStyle/>
          <a:p>
            <a:pPr algn="ctr"/>
            <a:r>
              <a:rPr lang="en-GB" sz="40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Shed Score</a:t>
            </a:r>
          </a:p>
        </p:txBody>
      </p:sp>
      <p:sp>
        <p:nvSpPr>
          <p:cNvPr id="7" name="Rectangle 6">
            <a:extLst>
              <a:ext uri="{FF2B5EF4-FFF2-40B4-BE49-F238E27FC236}">
                <a16:creationId xmlns:a16="http://schemas.microsoft.com/office/drawing/2014/main" id="{CD72A10A-777D-F349-E2C2-1196FAF582E3}"/>
              </a:ext>
            </a:extLst>
          </p:cNvPr>
          <p:cNvSpPr/>
          <p:nvPr/>
        </p:nvSpPr>
        <p:spPr>
          <a:xfrm>
            <a:off x="148128" y="3138667"/>
            <a:ext cx="3486852" cy="707886"/>
          </a:xfrm>
          <a:prstGeom prst="rect">
            <a:avLst/>
          </a:prstGeom>
          <a:noFill/>
        </p:spPr>
        <p:txBody>
          <a:bodyPr wrap="none" lIns="91440" tIns="45720" rIns="91440" bIns="45720">
            <a:spAutoFit/>
          </a:bodyPr>
          <a:lstStyle/>
          <a:p>
            <a:pPr algn="ctr"/>
            <a:r>
              <a:rPr lang="en-GB" sz="40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Highest Score</a:t>
            </a:r>
          </a:p>
        </p:txBody>
      </p:sp>
      <p:sp>
        <p:nvSpPr>
          <p:cNvPr id="8" name="Rectangle 7">
            <a:extLst>
              <a:ext uri="{FF2B5EF4-FFF2-40B4-BE49-F238E27FC236}">
                <a16:creationId xmlns:a16="http://schemas.microsoft.com/office/drawing/2014/main" id="{95D77EE6-FF29-C985-9EDD-FF7883435609}"/>
              </a:ext>
            </a:extLst>
          </p:cNvPr>
          <p:cNvSpPr/>
          <p:nvPr/>
        </p:nvSpPr>
        <p:spPr>
          <a:xfrm>
            <a:off x="148128" y="4305081"/>
            <a:ext cx="2861681" cy="707886"/>
          </a:xfrm>
          <a:prstGeom prst="rect">
            <a:avLst/>
          </a:prstGeom>
          <a:noFill/>
        </p:spPr>
        <p:txBody>
          <a:bodyPr wrap="none" lIns="91440" tIns="45720" rIns="91440" bIns="45720">
            <a:spAutoFit/>
          </a:bodyPr>
          <a:lstStyle/>
          <a:p>
            <a:pPr algn="ctr"/>
            <a:r>
              <a:rPr lang="en-GB" sz="40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Total Score</a:t>
            </a:r>
          </a:p>
        </p:txBody>
      </p:sp>
      <p:sp>
        <p:nvSpPr>
          <p:cNvPr id="9" name="Rectangle 8">
            <a:extLst>
              <a:ext uri="{FF2B5EF4-FFF2-40B4-BE49-F238E27FC236}">
                <a16:creationId xmlns:a16="http://schemas.microsoft.com/office/drawing/2014/main" id="{5B0002F5-614C-9158-D4D4-B857F922F96E}"/>
              </a:ext>
            </a:extLst>
          </p:cNvPr>
          <p:cNvSpPr/>
          <p:nvPr/>
        </p:nvSpPr>
        <p:spPr>
          <a:xfrm>
            <a:off x="197021" y="5471495"/>
            <a:ext cx="2757486" cy="707886"/>
          </a:xfrm>
          <a:prstGeom prst="rect">
            <a:avLst/>
          </a:prstGeom>
          <a:noFill/>
        </p:spPr>
        <p:txBody>
          <a:bodyPr wrap="none" lIns="91440" tIns="45720" rIns="91440" bIns="45720">
            <a:spAutoFit/>
          </a:bodyPr>
          <a:lstStyle/>
          <a:p>
            <a:pPr algn="ctr"/>
            <a:r>
              <a:rPr lang="en-GB" sz="40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Honeypots</a:t>
            </a:r>
          </a:p>
        </p:txBody>
      </p:sp>
      <p:sp>
        <p:nvSpPr>
          <p:cNvPr id="10" name="TextBox 9">
            <a:extLst>
              <a:ext uri="{FF2B5EF4-FFF2-40B4-BE49-F238E27FC236}">
                <a16:creationId xmlns:a16="http://schemas.microsoft.com/office/drawing/2014/main" id="{92DE33CC-DBF8-E737-11F4-42495E2AAD12}"/>
              </a:ext>
            </a:extLst>
          </p:cNvPr>
          <p:cNvSpPr txBox="1"/>
          <p:nvPr/>
        </p:nvSpPr>
        <p:spPr>
          <a:xfrm flipH="1">
            <a:off x="3181723" y="1937624"/>
            <a:ext cx="8539419" cy="954107"/>
          </a:xfrm>
          <a:prstGeom prst="rect">
            <a:avLst/>
          </a:prstGeom>
          <a:noFill/>
        </p:spPr>
        <p:txBody>
          <a:bodyPr wrap="square" rtlCol="0">
            <a:spAutoFit/>
          </a:bodyPr>
          <a:lstStyle/>
          <a:p>
            <a:r>
              <a:rPr lang="en-GB" sz="2800" dirty="0">
                <a:latin typeface="Muli" pitchFamily="2" charset="77"/>
              </a:rPr>
              <a:t>Points scored in the last 7 days – rolling score so can go down and up </a:t>
            </a:r>
          </a:p>
        </p:txBody>
      </p:sp>
      <p:sp>
        <p:nvSpPr>
          <p:cNvPr id="11" name="TextBox 10">
            <a:extLst>
              <a:ext uri="{FF2B5EF4-FFF2-40B4-BE49-F238E27FC236}">
                <a16:creationId xmlns:a16="http://schemas.microsoft.com/office/drawing/2014/main" id="{9B65CC3D-2258-9562-90C9-66B710277A7A}"/>
              </a:ext>
            </a:extLst>
          </p:cNvPr>
          <p:cNvSpPr txBox="1"/>
          <p:nvPr/>
        </p:nvSpPr>
        <p:spPr>
          <a:xfrm flipH="1">
            <a:off x="3933743" y="3138667"/>
            <a:ext cx="7630728" cy="954107"/>
          </a:xfrm>
          <a:prstGeom prst="rect">
            <a:avLst/>
          </a:prstGeom>
          <a:noFill/>
        </p:spPr>
        <p:txBody>
          <a:bodyPr wrap="square" rtlCol="0">
            <a:spAutoFit/>
          </a:bodyPr>
          <a:lstStyle/>
          <a:p>
            <a:r>
              <a:rPr lang="en-GB" sz="2800" dirty="0">
                <a:latin typeface="Muli" pitchFamily="2" charset="77"/>
              </a:rPr>
              <a:t>Highest score you’ve ever achieved in one game</a:t>
            </a:r>
          </a:p>
        </p:txBody>
      </p:sp>
      <p:sp>
        <p:nvSpPr>
          <p:cNvPr id="12" name="TextBox 11">
            <a:extLst>
              <a:ext uri="{FF2B5EF4-FFF2-40B4-BE49-F238E27FC236}">
                <a16:creationId xmlns:a16="http://schemas.microsoft.com/office/drawing/2014/main" id="{7D2D1DD0-F3C3-1DD8-A122-E7A898D5AA3C}"/>
              </a:ext>
            </a:extLst>
          </p:cNvPr>
          <p:cNvSpPr txBox="1"/>
          <p:nvPr/>
        </p:nvSpPr>
        <p:spPr>
          <a:xfrm flipH="1">
            <a:off x="3343088" y="4397414"/>
            <a:ext cx="8539419" cy="523220"/>
          </a:xfrm>
          <a:prstGeom prst="rect">
            <a:avLst/>
          </a:prstGeom>
          <a:noFill/>
        </p:spPr>
        <p:txBody>
          <a:bodyPr wrap="square" rtlCol="0">
            <a:spAutoFit/>
          </a:bodyPr>
          <a:lstStyle/>
          <a:p>
            <a:r>
              <a:rPr lang="en-GB" sz="2800" dirty="0">
                <a:latin typeface="Muli" pitchFamily="2" charset="77"/>
              </a:rPr>
              <a:t>Points scored ever in every game</a:t>
            </a:r>
          </a:p>
        </p:txBody>
      </p:sp>
      <p:sp>
        <p:nvSpPr>
          <p:cNvPr id="13" name="TextBox 12">
            <a:extLst>
              <a:ext uri="{FF2B5EF4-FFF2-40B4-BE49-F238E27FC236}">
                <a16:creationId xmlns:a16="http://schemas.microsoft.com/office/drawing/2014/main" id="{713EA255-3424-4D1F-0BFD-01E9A0D56AFA}"/>
              </a:ext>
            </a:extLst>
          </p:cNvPr>
          <p:cNvSpPr txBox="1"/>
          <p:nvPr/>
        </p:nvSpPr>
        <p:spPr>
          <a:xfrm flipH="1">
            <a:off x="3052693" y="5352236"/>
            <a:ext cx="8539419" cy="954107"/>
          </a:xfrm>
          <a:prstGeom prst="rect">
            <a:avLst/>
          </a:prstGeom>
          <a:noFill/>
        </p:spPr>
        <p:txBody>
          <a:bodyPr wrap="square" rtlCol="0">
            <a:spAutoFit/>
          </a:bodyPr>
          <a:lstStyle/>
          <a:p>
            <a:r>
              <a:rPr lang="en-GB" sz="2800" dirty="0">
                <a:latin typeface="Muli" pitchFamily="2" charset="77"/>
              </a:rPr>
              <a:t>In game currency which can be spent to change the appearance of your avatar</a:t>
            </a:r>
          </a:p>
        </p:txBody>
      </p:sp>
    </p:spTree>
    <p:extLst>
      <p:ext uri="{BB962C8B-B14F-4D97-AF65-F5344CB8AC3E}">
        <p14:creationId xmlns:p14="http://schemas.microsoft.com/office/powerpoint/2010/main" val="34483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A9DD-71F6-0BEF-0F51-097259132373}"/>
              </a:ext>
            </a:extLst>
          </p:cNvPr>
          <p:cNvSpPr>
            <a:spLocks noGrp="1"/>
          </p:cNvSpPr>
          <p:nvPr>
            <p:ph type="title"/>
          </p:nvPr>
        </p:nvSpPr>
        <p:spPr/>
        <p:txBody>
          <a:bodyPr/>
          <a:lstStyle/>
          <a:p>
            <a:r>
              <a:rPr lang="en-GB" dirty="0"/>
              <a:t>Avatar</a:t>
            </a:r>
          </a:p>
        </p:txBody>
      </p:sp>
      <p:pic>
        <p:nvPicPr>
          <p:cNvPr id="5" name="Content Placeholder 4" descr="A screenshot of a video game&#10;&#10;Description automatically generated">
            <a:extLst>
              <a:ext uri="{FF2B5EF4-FFF2-40B4-BE49-F238E27FC236}">
                <a16:creationId xmlns:a16="http://schemas.microsoft.com/office/drawing/2014/main" id="{97A5FB3D-8B27-4EB5-70A7-E079D6CA5430}"/>
              </a:ext>
            </a:extLst>
          </p:cNvPr>
          <p:cNvPicPr>
            <a:picLocks noGrp="1" noChangeAspect="1"/>
          </p:cNvPicPr>
          <p:nvPr>
            <p:ph idx="1"/>
          </p:nvPr>
        </p:nvPicPr>
        <p:blipFill rotWithShape="1">
          <a:blip r:embed="rId3"/>
          <a:srcRect l="3332" t="2545" r="2127" b="998"/>
          <a:stretch/>
        </p:blipFill>
        <p:spPr>
          <a:xfrm>
            <a:off x="646123" y="1842245"/>
            <a:ext cx="3556141" cy="4236503"/>
          </a:xfrm>
        </p:spPr>
      </p:pic>
      <p:pic>
        <p:nvPicPr>
          <p:cNvPr id="7" name="Picture 6" descr="A screenshot of a video game&#10;&#10;Description automatically generated">
            <a:extLst>
              <a:ext uri="{FF2B5EF4-FFF2-40B4-BE49-F238E27FC236}">
                <a16:creationId xmlns:a16="http://schemas.microsoft.com/office/drawing/2014/main" id="{FE41B6F1-3F43-B901-06B3-E3F4FA11F317}"/>
              </a:ext>
            </a:extLst>
          </p:cNvPr>
          <p:cNvPicPr>
            <a:picLocks noChangeAspect="1"/>
          </p:cNvPicPr>
          <p:nvPr/>
        </p:nvPicPr>
        <p:blipFill>
          <a:blip r:embed="rId4"/>
          <a:stretch>
            <a:fillRect/>
          </a:stretch>
        </p:blipFill>
        <p:spPr>
          <a:xfrm>
            <a:off x="4169252" y="1842245"/>
            <a:ext cx="3556141" cy="4240587"/>
          </a:xfrm>
          <a:prstGeom prst="rect">
            <a:avLst/>
          </a:prstGeom>
        </p:spPr>
      </p:pic>
      <p:pic>
        <p:nvPicPr>
          <p:cNvPr id="9" name="Picture 8" descr="A screenshot of a cartoon&#10;&#10;Description automatically generated">
            <a:extLst>
              <a:ext uri="{FF2B5EF4-FFF2-40B4-BE49-F238E27FC236}">
                <a16:creationId xmlns:a16="http://schemas.microsoft.com/office/drawing/2014/main" id="{5BB5B44C-85EA-7B85-2267-558D8635632C}"/>
              </a:ext>
            </a:extLst>
          </p:cNvPr>
          <p:cNvPicPr>
            <a:picLocks noChangeAspect="1"/>
          </p:cNvPicPr>
          <p:nvPr/>
        </p:nvPicPr>
        <p:blipFill rotWithShape="1">
          <a:blip r:embed="rId5"/>
          <a:srcRect l="1090"/>
          <a:stretch/>
        </p:blipFill>
        <p:spPr>
          <a:xfrm>
            <a:off x="7731175" y="1842245"/>
            <a:ext cx="3517347" cy="4209462"/>
          </a:xfrm>
          <a:prstGeom prst="rect">
            <a:avLst/>
          </a:prstGeom>
        </p:spPr>
      </p:pic>
    </p:spTree>
    <p:extLst>
      <p:ext uri="{BB962C8B-B14F-4D97-AF65-F5344CB8AC3E}">
        <p14:creationId xmlns:p14="http://schemas.microsoft.com/office/powerpoint/2010/main" val="15845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2FB4-204D-A30A-9867-CC54247C59FF}"/>
              </a:ext>
            </a:extLst>
          </p:cNvPr>
          <p:cNvSpPr>
            <a:spLocks noGrp="1"/>
          </p:cNvSpPr>
          <p:nvPr>
            <p:ph type="title"/>
          </p:nvPr>
        </p:nvSpPr>
        <p:spPr/>
        <p:txBody>
          <a:bodyPr/>
          <a:lstStyle/>
          <a:p>
            <a:r>
              <a:rPr lang="en-GB" dirty="0"/>
              <a:t>Teachers’ View</a:t>
            </a:r>
          </a:p>
        </p:txBody>
      </p:sp>
      <p:pic>
        <p:nvPicPr>
          <p:cNvPr id="5" name="Content Placeholder 4" descr="A screenshot of a computer&#10;&#10;Description automatically generated">
            <a:extLst>
              <a:ext uri="{FF2B5EF4-FFF2-40B4-BE49-F238E27FC236}">
                <a16:creationId xmlns:a16="http://schemas.microsoft.com/office/drawing/2014/main" id="{A3BF2929-6522-397A-7BF3-758DC380294B}"/>
              </a:ext>
            </a:extLst>
          </p:cNvPr>
          <p:cNvPicPr>
            <a:picLocks noGrp="1" noChangeAspect="1"/>
          </p:cNvPicPr>
          <p:nvPr>
            <p:ph idx="1"/>
          </p:nvPr>
        </p:nvPicPr>
        <p:blipFill>
          <a:blip r:embed="rId3"/>
          <a:stretch>
            <a:fillRect/>
          </a:stretch>
        </p:blipFill>
        <p:spPr>
          <a:xfrm>
            <a:off x="220158" y="1690688"/>
            <a:ext cx="6783070" cy="1390485"/>
          </a:xfrm>
        </p:spPr>
      </p:pic>
      <p:pic>
        <p:nvPicPr>
          <p:cNvPr id="7" name="Picture 6" descr="A white background with black numbers&#10;&#10;Description automatically generated">
            <a:extLst>
              <a:ext uri="{FF2B5EF4-FFF2-40B4-BE49-F238E27FC236}">
                <a16:creationId xmlns:a16="http://schemas.microsoft.com/office/drawing/2014/main" id="{97A4A575-7EB7-16A1-DA6F-BEDDA7A18434}"/>
              </a:ext>
            </a:extLst>
          </p:cNvPr>
          <p:cNvPicPr>
            <a:picLocks noChangeAspect="1"/>
          </p:cNvPicPr>
          <p:nvPr/>
        </p:nvPicPr>
        <p:blipFill>
          <a:blip r:embed="rId4"/>
          <a:stretch>
            <a:fillRect/>
          </a:stretch>
        </p:blipFill>
        <p:spPr>
          <a:xfrm>
            <a:off x="220158" y="3081174"/>
            <a:ext cx="6428068" cy="1617060"/>
          </a:xfrm>
          <a:prstGeom prst="rect">
            <a:avLst/>
          </a:prstGeom>
        </p:spPr>
      </p:pic>
      <p:pic>
        <p:nvPicPr>
          <p:cNvPr id="9" name="Picture 8" descr="A screenshot of a log book&#10;&#10;Description automatically generated">
            <a:extLst>
              <a:ext uri="{FF2B5EF4-FFF2-40B4-BE49-F238E27FC236}">
                <a16:creationId xmlns:a16="http://schemas.microsoft.com/office/drawing/2014/main" id="{0F5F993A-F83D-AA42-F7ED-9CF07A8D11F9}"/>
              </a:ext>
            </a:extLst>
          </p:cNvPr>
          <p:cNvPicPr>
            <a:picLocks noChangeAspect="1"/>
          </p:cNvPicPr>
          <p:nvPr/>
        </p:nvPicPr>
        <p:blipFill>
          <a:blip r:embed="rId5"/>
          <a:stretch>
            <a:fillRect/>
          </a:stretch>
        </p:blipFill>
        <p:spPr>
          <a:xfrm>
            <a:off x="8746387" y="0"/>
            <a:ext cx="3445613" cy="391651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9E673C9-07A4-F14F-4449-8B3AAB2B2B04}"/>
              </a:ext>
            </a:extLst>
          </p:cNvPr>
          <p:cNvPicPr>
            <a:picLocks noChangeAspect="1"/>
          </p:cNvPicPr>
          <p:nvPr/>
        </p:nvPicPr>
        <p:blipFill>
          <a:blip r:embed="rId6"/>
          <a:stretch>
            <a:fillRect/>
          </a:stretch>
        </p:blipFill>
        <p:spPr>
          <a:xfrm>
            <a:off x="3434192" y="3081173"/>
            <a:ext cx="5184636" cy="3590570"/>
          </a:xfrm>
          <a:prstGeom prst="rect">
            <a:avLst/>
          </a:prstGeom>
        </p:spPr>
      </p:pic>
    </p:spTree>
    <p:extLst>
      <p:ext uri="{BB962C8B-B14F-4D97-AF65-F5344CB8AC3E}">
        <p14:creationId xmlns:p14="http://schemas.microsoft.com/office/powerpoint/2010/main" val="31975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7404-699F-800F-300E-217B792FFEC6}"/>
              </a:ext>
            </a:extLst>
          </p:cNvPr>
          <p:cNvSpPr>
            <a:spLocks noGrp="1"/>
          </p:cNvSpPr>
          <p:nvPr>
            <p:ph type="title"/>
          </p:nvPr>
        </p:nvSpPr>
        <p:spPr/>
        <p:txBody>
          <a:bodyPr/>
          <a:lstStyle/>
          <a:p>
            <a:r>
              <a:rPr lang="en-GB" dirty="0"/>
              <a:t>Leagues</a:t>
            </a:r>
          </a:p>
        </p:txBody>
      </p:sp>
      <p:pic>
        <p:nvPicPr>
          <p:cNvPr id="5" name="Content Placeholder 4" descr="A screenshot of a graph&#10;&#10;Description automatically generated">
            <a:extLst>
              <a:ext uri="{FF2B5EF4-FFF2-40B4-BE49-F238E27FC236}">
                <a16:creationId xmlns:a16="http://schemas.microsoft.com/office/drawing/2014/main" id="{7480F229-ABFF-C3AB-E538-83A30309C3A2}"/>
              </a:ext>
            </a:extLst>
          </p:cNvPr>
          <p:cNvPicPr>
            <a:picLocks noGrp="1" noChangeAspect="1"/>
          </p:cNvPicPr>
          <p:nvPr>
            <p:ph idx="1"/>
          </p:nvPr>
        </p:nvPicPr>
        <p:blipFill>
          <a:blip r:embed="rId3"/>
          <a:stretch>
            <a:fillRect/>
          </a:stretch>
        </p:blipFill>
        <p:spPr>
          <a:xfrm>
            <a:off x="553792" y="1493114"/>
            <a:ext cx="5015735" cy="5113699"/>
          </a:xfrm>
        </p:spPr>
      </p:pic>
      <p:pic>
        <p:nvPicPr>
          <p:cNvPr id="7" name="Picture 6" descr="A screenshot of a graph&#10;&#10;Description automatically generated">
            <a:extLst>
              <a:ext uri="{FF2B5EF4-FFF2-40B4-BE49-F238E27FC236}">
                <a16:creationId xmlns:a16="http://schemas.microsoft.com/office/drawing/2014/main" id="{9EEC957A-EBB3-5A90-CF50-01ECC64EBC2A}"/>
              </a:ext>
            </a:extLst>
          </p:cNvPr>
          <p:cNvPicPr>
            <a:picLocks noChangeAspect="1"/>
          </p:cNvPicPr>
          <p:nvPr/>
        </p:nvPicPr>
        <p:blipFill>
          <a:blip r:embed="rId4"/>
          <a:stretch>
            <a:fillRect/>
          </a:stretch>
        </p:blipFill>
        <p:spPr>
          <a:xfrm>
            <a:off x="5254252" y="1493114"/>
            <a:ext cx="6414824" cy="4034322"/>
          </a:xfrm>
          <a:prstGeom prst="rect">
            <a:avLst/>
          </a:prstGeom>
        </p:spPr>
      </p:pic>
    </p:spTree>
    <p:extLst>
      <p:ext uri="{BB962C8B-B14F-4D97-AF65-F5344CB8AC3E}">
        <p14:creationId xmlns:p14="http://schemas.microsoft.com/office/powerpoint/2010/main" val="619202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7E38-6B86-168C-9CA9-829712C2DCDD}"/>
              </a:ext>
            </a:extLst>
          </p:cNvPr>
          <p:cNvSpPr>
            <a:spLocks noGrp="1"/>
          </p:cNvSpPr>
          <p:nvPr>
            <p:ph type="title"/>
          </p:nvPr>
        </p:nvSpPr>
        <p:spPr/>
        <p:txBody>
          <a:bodyPr/>
          <a:lstStyle/>
          <a:p>
            <a:r>
              <a:rPr lang="en-GB" dirty="0"/>
              <a:t>New: Mastery Zone</a:t>
            </a:r>
          </a:p>
        </p:txBody>
      </p:sp>
      <p:sp>
        <p:nvSpPr>
          <p:cNvPr id="3" name="Content Placeholder 2">
            <a:extLst>
              <a:ext uri="{FF2B5EF4-FFF2-40B4-BE49-F238E27FC236}">
                <a16:creationId xmlns:a16="http://schemas.microsoft.com/office/drawing/2014/main" id="{A13DE92C-31B5-2A7A-237E-A7F589E6FA41}"/>
              </a:ext>
            </a:extLst>
          </p:cNvPr>
          <p:cNvSpPr>
            <a:spLocks noGrp="1"/>
          </p:cNvSpPr>
          <p:nvPr>
            <p:ph idx="1"/>
          </p:nvPr>
        </p:nvSpPr>
        <p:spPr/>
        <p:txBody>
          <a:bodyPr>
            <a:normAutofit/>
          </a:bodyPr>
          <a:lstStyle/>
          <a:p>
            <a:pPr marL="0" indent="0">
              <a:buNone/>
            </a:pPr>
            <a:r>
              <a:rPr lang="en-GB" dirty="0"/>
              <a:t>Mastery Zone is the AI-driven EdShed tool that ensures each pupil's learning is focused on the words and spelling patterns they need to master to progress.</a:t>
            </a:r>
            <a:br>
              <a:rPr lang="en-GB" dirty="0"/>
            </a:br>
            <a:br>
              <a:rPr lang="en-GB" dirty="0"/>
            </a:br>
            <a:br>
              <a:rPr lang="en-GB" dirty="0"/>
            </a:br>
            <a:br>
              <a:rPr lang="en-GB" dirty="0"/>
            </a:br>
            <a:endParaRPr lang="en-GB" dirty="0"/>
          </a:p>
          <a:p>
            <a:endParaRPr lang="en-GB" b="0" i="0" dirty="0">
              <a:solidFill>
                <a:srgbClr val="4A4A4A"/>
              </a:solidFill>
              <a:effectLst/>
              <a:latin typeface="Muli" pitchFamily="2" charset="77"/>
            </a:endParaRPr>
          </a:p>
          <a:p>
            <a:pPr marL="0" indent="0">
              <a:buNone/>
            </a:pPr>
            <a:r>
              <a:rPr lang="en-GB" b="0" i="0" dirty="0">
                <a:solidFill>
                  <a:srgbClr val="4A4A4A"/>
                </a:solidFill>
                <a:effectLst/>
                <a:latin typeface="Muli" pitchFamily="2" charset="77"/>
              </a:rPr>
              <a:t>Powered by our own Nano Bees, Mastery Zone begins by guiding each pupil through a mini-diagnostic to determine their strengths and areas for improvement.</a:t>
            </a:r>
            <a:endParaRPr lang="en-GB" dirty="0"/>
          </a:p>
        </p:txBody>
      </p:sp>
      <p:pic>
        <p:nvPicPr>
          <p:cNvPr id="4098" name="Picture 2">
            <a:extLst>
              <a:ext uri="{FF2B5EF4-FFF2-40B4-BE49-F238E27FC236}">
                <a16:creationId xmlns:a16="http://schemas.microsoft.com/office/drawing/2014/main" id="{CF9C9A32-7F83-5912-2083-01A1BA052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9105" y="365125"/>
            <a:ext cx="229809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stery Zone entry point">
            <a:extLst>
              <a:ext uri="{FF2B5EF4-FFF2-40B4-BE49-F238E27FC236}">
                <a16:creationId xmlns:a16="http://schemas.microsoft.com/office/drawing/2014/main" id="{CA5A96F1-86EB-621E-01AA-CE41399B2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91" t="59453" r="33636" b="19755"/>
          <a:stretch/>
        </p:blipFill>
        <p:spPr bwMode="auto">
          <a:xfrm>
            <a:off x="4073237" y="3186545"/>
            <a:ext cx="3629891"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88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92E7-52C0-6F8F-D0F6-76B34509A0D5}"/>
              </a:ext>
            </a:extLst>
          </p:cNvPr>
          <p:cNvSpPr>
            <a:spLocks noGrp="1"/>
          </p:cNvSpPr>
          <p:nvPr>
            <p:ph type="title"/>
          </p:nvPr>
        </p:nvSpPr>
        <p:spPr/>
        <p:txBody>
          <a:bodyPr/>
          <a:lstStyle/>
          <a:p>
            <a:r>
              <a:rPr lang="en-GB" dirty="0"/>
              <a:t>What Is Spelling Shed?</a:t>
            </a:r>
          </a:p>
        </p:txBody>
      </p:sp>
      <p:grpSp>
        <p:nvGrpSpPr>
          <p:cNvPr id="7" name="Group 6">
            <a:extLst>
              <a:ext uri="{FF2B5EF4-FFF2-40B4-BE49-F238E27FC236}">
                <a16:creationId xmlns:a16="http://schemas.microsoft.com/office/drawing/2014/main" id="{6B241DAE-4A15-0DF0-5C5A-3781E2F1B0A0}"/>
              </a:ext>
            </a:extLst>
          </p:cNvPr>
          <p:cNvGrpSpPr/>
          <p:nvPr/>
        </p:nvGrpSpPr>
        <p:grpSpPr>
          <a:xfrm>
            <a:off x="838200" y="1490597"/>
            <a:ext cx="10592865" cy="2668044"/>
            <a:chOff x="838200" y="1490597"/>
            <a:chExt cx="10592865" cy="2668044"/>
          </a:xfrm>
        </p:grpSpPr>
        <p:pic>
          <p:nvPicPr>
            <p:cNvPr id="5" name="Picture 4" descr="A screenshot of a game&#10;&#10;Description automatically generated">
              <a:extLst>
                <a:ext uri="{FF2B5EF4-FFF2-40B4-BE49-F238E27FC236}">
                  <a16:creationId xmlns:a16="http://schemas.microsoft.com/office/drawing/2014/main" id="{81FE80EC-8BDE-1847-369E-A508A90A0269}"/>
                </a:ext>
              </a:extLst>
            </p:cNvPr>
            <p:cNvPicPr>
              <a:picLocks noChangeAspect="1"/>
            </p:cNvPicPr>
            <p:nvPr/>
          </p:nvPicPr>
          <p:blipFill rotWithShape="1">
            <a:blip r:embed="rId2"/>
            <a:srcRect t="1979"/>
            <a:stretch/>
          </p:blipFill>
          <p:spPr>
            <a:xfrm>
              <a:off x="6656962" y="1490597"/>
              <a:ext cx="4774103" cy="2668044"/>
            </a:xfrm>
            <a:prstGeom prst="rect">
              <a:avLst/>
            </a:prstGeom>
          </p:spPr>
        </p:pic>
        <p:sp>
          <p:nvSpPr>
            <p:cNvPr id="6" name="Rectangle 5">
              <a:extLst>
                <a:ext uri="{FF2B5EF4-FFF2-40B4-BE49-F238E27FC236}">
                  <a16:creationId xmlns:a16="http://schemas.microsoft.com/office/drawing/2014/main" id="{A1C11B1B-7669-BEEA-8E1C-6ECCEA318F3B}"/>
                </a:ext>
              </a:extLst>
            </p:cNvPr>
            <p:cNvSpPr/>
            <p:nvPr/>
          </p:nvSpPr>
          <p:spPr>
            <a:xfrm>
              <a:off x="838200" y="2362954"/>
              <a:ext cx="5492209"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latin typeface="Muli" pitchFamily="2" charset="77"/>
                </a:rPr>
                <a:t>Spelling Lessons</a:t>
              </a:r>
            </a:p>
          </p:txBody>
        </p:sp>
      </p:grpSp>
      <p:grpSp>
        <p:nvGrpSpPr>
          <p:cNvPr id="14" name="Group 13">
            <a:extLst>
              <a:ext uri="{FF2B5EF4-FFF2-40B4-BE49-F238E27FC236}">
                <a16:creationId xmlns:a16="http://schemas.microsoft.com/office/drawing/2014/main" id="{8BDCAFA8-33CE-C677-3BC7-6055909F183E}"/>
              </a:ext>
            </a:extLst>
          </p:cNvPr>
          <p:cNvGrpSpPr/>
          <p:nvPr/>
        </p:nvGrpSpPr>
        <p:grpSpPr>
          <a:xfrm>
            <a:off x="570505" y="3333454"/>
            <a:ext cx="11050990" cy="3358503"/>
            <a:chOff x="570505" y="3333454"/>
            <a:chExt cx="11050990" cy="3358503"/>
          </a:xfrm>
        </p:grpSpPr>
        <p:pic>
          <p:nvPicPr>
            <p:cNvPr id="9" name="Picture 8" descr="A screenshot of a computer&#10;&#10;Description automatically generated">
              <a:extLst>
                <a:ext uri="{FF2B5EF4-FFF2-40B4-BE49-F238E27FC236}">
                  <a16:creationId xmlns:a16="http://schemas.microsoft.com/office/drawing/2014/main" id="{79231CFF-3C9A-7528-CD25-3677839384D5}"/>
                </a:ext>
              </a:extLst>
            </p:cNvPr>
            <p:cNvPicPr>
              <a:picLocks noChangeAspect="1"/>
            </p:cNvPicPr>
            <p:nvPr/>
          </p:nvPicPr>
          <p:blipFill rotWithShape="1">
            <a:blip r:embed="rId3"/>
            <a:srcRect l="6496" t="7283" r="72720" b="67417"/>
            <a:stretch/>
          </p:blipFill>
          <p:spPr>
            <a:xfrm>
              <a:off x="570505" y="3934784"/>
              <a:ext cx="2858495" cy="275717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7F2282BC-E652-3D85-25B9-23C6D5397A80}"/>
                </a:ext>
              </a:extLst>
            </p:cNvPr>
            <p:cNvPicPr>
              <a:picLocks noChangeAspect="1"/>
            </p:cNvPicPr>
            <p:nvPr/>
          </p:nvPicPr>
          <p:blipFill rotWithShape="1">
            <a:blip r:embed="rId3"/>
            <a:srcRect l="27635" t="8654" r="49720" b="66682"/>
            <a:stretch/>
          </p:blipFill>
          <p:spPr>
            <a:xfrm>
              <a:off x="3429001" y="3333454"/>
              <a:ext cx="1943632" cy="167738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DCBC98AD-23D1-1C69-4ABE-C2124F98BCE5}"/>
                </a:ext>
              </a:extLst>
            </p:cNvPr>
            <p:cNvPicPr>
              <a:picLocks noChangeAspect="1"/>
            </p:cNvPicPr>
            <p:nvPr/>
          </p:nvPicPr>
          <p:blipFill rotWithShape="1">
            <a:blip r:embed="rId3"/>
            <a:srcRect l="28363" t="67372" r="49681" b="9999"/>
            <a:stretch/>
          </p:blipFill>
          <p:spPr>
            <a:xfrm>
              <a:off x="5372633" y="4564277"/>
              <a:ext cx="2226897" cy="1818659"/>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B477B77-1213-EBF8-9877-E2BAE80EFFA5}"/>
                </a:ext>
              </a:extLst>
            </p:cNvPr>
            <p:cNvPicPr>
              <a:picLocks noChangeAspect="1"/>
            </p:cNvPicPr>
            <p:nvPr/>
          </p:nvPicPr>
          <p:blipFill rotWithShape="1">
            <a:blip r:embed="rId3"/>
            <a:srcRect l="50346" t="9174" r="28332" b="67561"/>
            <a:stretch/>
          </p:blipFill>
          <p:spPr>
            <a:xfrm>
              <a:off x="3432393" y="5010834"/>
              <a:ext cx="1940240" cy="1677381"/>
            </a:xfrm>
            <a:prstGeom prst="rect">
              <a:avLst/>
            </a:prstGeom>
          </p:spPr>
        </p:pic>
        <p:sp>
          <p:nvSpPr>
            <p:cNvPr id="13" name="Rectangle 12">
              <a:extLst>
                <a:ext uri="{FF2B5EF4-FFF2-40B4-BE49-F238E27FC236}">
                  <a16:creationId xmlns:a16="http://schemas.microsoft.com/office/drawing/2014/main" id="{093D01AD-D281-B494-2098-B154988BC5C5}"/>
                </a:ext>
              </a:extLst>
            </p:cNvPr>
            <p:cNvSpPr/>
            <p:nvPr/>
          </p:nvSpPr>
          <p:spPr>
            <a:xfrm>
              <a:off x="8012398" y="4625434"/>
              <a:ext cx="3609097" cy="1754326"/>
            </a:xfrm>
            <a:prstGeom prst="rect">
              <a:avLst/>
            </a:prstGeom>
            <a:noFill/>
          </p:spPr>
          <p:txBody>
            <a:bodyPr wrap="squar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latin typeface="Muli" pitchFamily="2" charset="77"/>
                </a:rPr>
                <a:t>Interactive Games</a:t>
              </a:r>
            </a:p>
          </p:txBody>
        </p:sp>
      </p:grpSp>
    </p:spTree>
    <p:extLst>
      <p:ext uri="{BB962C8B-B14F-4D97-AF65-F5344CB8AC3E}">
        <p14:creationId xmlns:p14="http://schemas.microsoft.com/office/powerpoint/2010/main" val="2405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645A-7C9C-91F1-B89B-0CBD1F14D576}"/>
              </a:ext>
            </a:extLst>
          </p:cNvPr>
          <p:cNvSpPr>
            <a:spLocks noGrp="1"/>
          </p:cNvSpPr>
          <p:nvPr>
            <p:ph type="title"/>
          </p:nvPr>
        </p:nvSpPr>
        <p:spPr/>
        <p:txBody>
          <a:bodyPr/>
          <a:lstStyle/>
          <a:p>
            <a:r>
              <a:rPr lang="en-GB" dirty="0"/>
              <a:t>Mastery Zone</a:t>
            </a:r>
          </a:p>
        </p:txBody>
      </p:sp>
      <p:pic>
        <p:nvPicPr>
          <p:cNvPr id="5" name="Content Placeholder 4" descr="A screenshot of a game&#10;&#10;Description automatically generated">
            <a:extLst>
              <a:ext uri="{FF2B5EF4-FFF2-40B4-BE49-F238E27FC236}">
                <a16:creationId xmlns:a16="http://schemas.microsoft.com/office/drawing/2014/main" id="{D679E12D-4A2F-998A-C24E-376A7CF62332}"/>
              </a:ext>
            </a:extLst>
          </p:cNvPr>
          <p:cNvPicPr>
            <a:picLocks noGrp="1" noChangeAspect="1"/>
          </p:cNvPicPr>
          <p:nvPr>
            <p:ph idx="1"/>
          </p:nvPr>
        </p:nvPicPr>
        <p:blipFill>
          <a:blip r:embed="rId2"/>
          <a:stretch>
            <a:fillRect/>
          </a:stretch>
        </p:blipFill>
        <p:spPr>
          <a:xfrm>
            <a:off x="838200" y="1951721"/>
            <a:ext cx="10515600" cy="3600382"/>
          </a:xfrm>
        </p:spPr>
      </p:pic>
    </p:spTree>
    <p:extLst>
      <p:ext uri="{BB962C8B-B14F-4D97-AF65-F5344CB8AC3E}">
        <p14:creationId xmlns:p14="http://schemas.microsoft.com/office/powerpoint/2010/main" val="155279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1DB2-37C9-375D-2467-7CEB96A542FE}"/>
              </a:ext>
            </a:extLst>
          </p:cNvPr>
          <p:cNvSpPr>
            <a:spLocks noGrp="1"/>
          </p:cNvSpPr>
          <p:nvPr>
            <p:ph type="title"/>
          </p:nvPr>
        </p:nvSpPr>
        <p:spPr/>
        <p:txBody>
          <a:bodyPr/>
          <a:lstStyle/>
          <a:p>
            <a:r>
              <a:rPr lang="en-GB" dirty="0"/>
              <a:t>Mastery Zone</a:t>
            </a:r>
          </a:p>
        </p:txBody>
      </p:sp>
      <p:pic>
        <p:nvPicPr>
          <p:cNvPr id="4" name="Picture 4" descr="Mastery Zone Pupil Report">
            <a:extLst>
              <a:ext uri="{FF2B5EF4-FFF2-40B4-BE49-F238E27FC236}">
                <a16:creationId xmlns:a16="http://schemas.microsoft.com/office/drawing/2014/main" id="{4530C43A-4A4A-54DE-3501-34BF4E249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59" y="1926215"/>
            <a:ext cx="5470741" cy="400094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stery Zone Mastered Words">
            <a:extLst>
              <a:ext uri="{FF2B5EF4-FFF2-40B4-BE49-F238E27FC236}">
                <a16:creationId xmlns:a16="http://schemas.microsoft.com/office/drawing/2014/main" id="{F969455E-0760-A315-99AC-C1E7C8AF1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210" y="1808451"/>
            <a:ext cx="5143590" cy="423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61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AEA0-D8D0-0F4E-1998-436206E9DE1A}"/>
              </a:ext>
            </a:extLst>
          </p:cNvPr>
          <p:cNvSpPr>
            <a:spLocks noGrp="1"/>
          </p:cNvSpPr>
          <p:nvPr>
            <p:ph type="title"/>
          </p:nvPr>
        </p:nvSpPr>
        <p:spPr/>
        <p:txBody>
          <a:bodyPr/>
          <a:lstStyle/>
          <a:p>
            <a:r>
              <a:rPr lang="en-GB" dirty="0"/>
              <a:t>How Can I Help My Child?</a:t>
            </a:r>
          </a:p>
        </p:txBody>
      </p:sp>
      <p:sp>
        <p:nvSpPr>
          <p:cNvPr id="3" name="Content Placeholder 2">
            <a:extLst>
              <a:ext uri="{FF2B5EF4-FFF2-40B4-BE49-F238E27FC236}">
                <a16:creationId xmlns:a16="http://schemas.microsoft.com/office/drawing/2014/main" id="{7B0D9ADF-BD92-100B-1702-9923C480C056}"/>
              </a:ext>
            </a:extLst>
          </p:cNvPr>
          <p:cNvSpPr>
            <a:spLocks noGrp="1"/>
          </p:cNvSpPr>
          <p:nvPr>
            <p:ph idx="1"/>
          </p:nvPr>
        </p:nvSpPr>
        <p:spPr/>
        <p:txBody>
          <a:bodyPr/>
          <a:lstStyle/>
          <a:p>
            <a:r>
              <a:rPr lang="en-GB" dirty="0"/>
              <a:t>Encourage them to practice spelling using the online Spelling Shed tools</a:t>
            </a:r>
          </a:p>
          <a:p>
            <a:endParaRPr lang="en-GB" dirty="0"/>
          </a:p>
          <a:p>
            <a:r>
              <a:rPr lang="en-GB" dirty="0"/>
              <a:t>Work out words we don’t know by breaking them down into sounds (phonemes), syllables or chunks of meaning (morphemes)</a:t>
            </a:r>
          </a:p>
        </p:txBody>
      </p:sp>
      <p:sp>
        <p:nvSpPr>
          <p:cNvPr id="5" name="Rectangle 4">
            <a:extLst>
              <a:ext uri="{FF2B5EF4-FFF2-40B4-BE49-F238E27FC236}">
                <a16:creationId xmlns:a16="http://schemas.microsoft.com/office/drawing/2014/main" id="{97AD409F-B87F-C3B0-D23C-D561DEB704C6}"/>
              </a:ext>
            </a:extLst>
          </p:cNvPr>
          <p:cNvSpPr/>
          <p:nvPr/>
        </p:nvSpPr>
        <p:spPr>
          <a:xfrm>
            <a:off x="4690805" y="3860582"/>
            <a:ext cx="2305741" cy="830997"/>
          </a:xfrm>
          <a:prstGeom prst="rect">
            <a:avLst/>
          </a:prstGeom>
          <a:noFill/>
        </p:spPr>
        <p:txBody>
          <a:bodyPr wrap="square" lIns="91440" tIns="45720" rIns="91440" bIns="45720">
            <a:spAutoFit/>
          </a:bodyPr>
          <a:lstStyle/>
          <a:p>
            <a:pPr algn="ctr"/>
            <a:r>
              <a:rPr lang="en-GB" sz="4800" b="1" cap="none" spc="0" dirty="0" err="1">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pock</a:t>
            </a:r>
            <a:r>
              <a:rPr lang="en-GB" sz="4800" b="1" cap="none" spc="0" dirty="0" err="1">
                <a:ln w="19050">
                  <a:solidFill>
                    <a:schemeClr val="accent5"/>
                  </a:solidFill>
                </a:ln>
                <a:solidFill>
                  <a:schemeClr val="accent5"/>
                </a:solidFill>
                <a:effectLst>
                  <a:outerShdw blurRad="38100" dist="19050" dir="2700000" algn="tl" rotWithShape="0">
                    <a:schemeClr val="dk1">
                      <a:alpha val="40000"/>
                    </a:schemeClr>
                  </a:outerShdw>
                </a:effectLst>
                <a:latin typeface="Muli" pitchFamily="2" charset="77"/>
              </a:rPr>
              <a:t>|</a:t>
            </a:r>
            <a:r>
              <a:rPr lang="en-GB" sz="4800" b="1" cap="none" spc="0" dirty="0" err="1">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et</a:t>
            </a:r>
            <a:endParaRPr lang="en-GB" sz="4000" b="1" cap="none" spc="0" dirty="0">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endParaRPr>
          </a:p>
        </p:txBody>
      </p:sp>
      <p:grpSp>
        <p:nvGrpSpPr>
          <p:cNvPr id="12" name="Group 11">
            <a:extLst>
              <a:ext uri="{FF2B5EF4-FFF2-40B4-BE49-F238E27FC236}">
                <a16:creationId xmlns:a16="http://schemas.microsoft.com/office/drawing/2014/main" id="{7107CCBD-E95B-0C68-81AE-9B9BA4F83CC0}"/>
              </a:ext>
            </a:extLst>
          </p:cNvPr>
          <p:cNvGrpSpPr/>
          <p:nvPr/>
        </p:nvGrpSpPr>
        <p:grpSpPr>
          <a:xfrm>
            <a:off x="589859" y="3840170"/>
            <a:ext cx="1848539" cy="1158820"/>
            <a:chOff x="631423" y="4657589"/>
            <a:chExt cx="1848539" cy="1158820"/>
          </a:xfrm>
        </p:grpSpPr>
        <p:sp>
          <p:nvSpPr>
            <p:cNvPr id="4" name="Rectangle 3">
              <a:extLst>
                <a:ext uri="{FF2B5EF4-FFF2-40B4-BE49-F238E27FC236}">
                  <a16:creationId xmlns:a16="http://schemas.microsoft.com/office/drawing/2014/main" id="{33DB97FF-DDE7-8931-5D25-2CB0A0F4854C}"/>
                </a:ext>
              </a:extLst>
            </p:cNvPr>
            <p:cNvSpPr/>
            <p:nvPr/>
          </p:nvSpPr>
          <p:spPr>
            <a:xfrm>
              <a:off x="631423" y="4657589"/>
              <a:ext cx="1848539" cy="830997"/>
            </a:xfrm>
            <a:prstGeom prst="rect">
              <a:avLst/>
            </a:prstGeom>
            <a:noFill/>
          </p:spPr>
          <p:txBody>
            <a:bodyPr wrap="square" lIns="91440" tIns="45720" rIns="91440" bIns="45720">
              <a:spAutoFit/>
            </a:bodyPr>
            <a:lstStyle/>
            <a:p>
              <a:pPr algn="ctr"/>
              <a:r>
                <a:rPr lang="en-GB" sz="4800" b="1" cap="none" spc="0" dirty="0">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smile</a:t>
              </a:r>
              <a:endParaRPr lang="en-GB" sz="4000" b="1" cap="none" spc="0" dirty="0">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endParaRPr>
            </a:p>
          </p:txBody>
        </p:sp>
        <p:sp>
          <p:nvSpPr>
            <p:cNvPr id="7" name="Oval 6">
              <a:extLst>
                <a:ext uri="{FF2B5EF4-FFF2-40B4-BE49-F238E27FC236}">
                  <a16:creationId xmlns:a16="http://schemas.microsoft.com/office/drawing/2014/main" id="{8A949330-5F49-35AD-DF32-BFFBB80B9D0A}"/>
                </a:ext>
              </a:extLst>
            </p:cNvPr>
            <p:cNvSpPr/>
            <p:nvPr/>
          </p:nvSpPr>
          <p:spPr>
            <a:xfrm>
              <a:off x="838200" y="5421535"/>
              <a:ext cx="187036" cy="2019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8" name="Oval 7">
              <a:extLst>
                <a:ext uri="{FF2B5EF4-FFF2-40B4-BE49-F238E27FC236}">
                  <a16:creationId xmlns:a16="http://schemas.microsoft.com/office/drawing/2014/main" id="{7C26C037-164F-5D24-44CB-8AEC0F3A2F3A}"/>
                </a:ext>
              </a:extLst>
            </p:cNvPr>
            <p:cNvSpPr/>
            <p:nvPr/>
          </p:nvSpPr>
          <p:spPr>
            <a:xfrm>
              <a:off x="1283265" y="5421535"/>
              <a:ext cx="187036" cy="2019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9" name="Oval 8">
              <a:extLst>
                <a:ext uri="{FF2B5EF4-FFF2-40B4-BE49-F238E27FC236}">
                  <a16:creationId xmlns:a16="http://schemas.microsoft.com/office/drawing/2014/main" id="{E9B966DF-0904-72AD-FAB8-63F2A4B3B9FB}"/>
                </a:ext>
              </a:extLst>
            </p:cNvPr>
            <p:cNvSpPr/>
            <p:nvPr/>
          </p:nvSpPr>
          <p:spPr>
            <a:xfrm>
              <a:off x="1823799" y="5442432"/>
              <a:ext cx="187036" cy="2019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 name="Block Arc 9">
              <a:extLst>
                <a:ext uri="{FF2B5EF4-FFF2-40B4-BE49-F238E27FC236}">
                  <a16:creationId xmlns:a16="http://schemas.microsoft.com/office/drawing/2014/main" id="{9A58BED8-3A7B-BA63-C5AB-1813E3BFA0D4}"/>
                </a:ext>
              </a:extLst>
            </p:cNvPr>
            <p:cNvSpPr/>
            <p:nvPr/>
          </p:nvSpPr>
          <p:spPr>
            <a:xfrm rot="10800000">
              <a:off x="1677077" y="5103575"/>
              <a:ext cx="516107" cy="712834"/>
            </a:xfrm>
            <a:prstGeom prst="blockArc">
              <a:avLst>
                <a:gd name="adj1" fmla="val 10881216"/>
                <a:gd name="adj2" fmla="val 7"/>
                <a:gd name="adj3" fmla="val 120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3" name="Group 12">
            <a:extLst>
              <a:ext uri="{FF2B5EF4-FFF2-40B4-BE49-F238E27FC236}">
                <a16:creationId xmlns:a16="http://schemas.microsoft.com/office/drawing/2014/main" id="{8816208F-DD6D-E213-A6AF-455E36445D28}"/>
              </a:ext>
            </a:extLst>
          </p:cNvPr>
          <p:cNvGrpSpPr/>
          <p:nvPr/>
        </p:nvGrpSpPr>
        <p:grpSpPr>
          <a:xfrm>
            <a:off x="8026323" y="3828501"/>
            <a:ext cx="3759362" cy="1925028"/>
            <a:chOff x="8067887" y="4645920"/>
            <a:chExt cx="3759362" cy="1925028"/>
          </a:xfrm>
        </p:grpSpPr>
        <p:sp>
          <p:nvSpPr>
            <p:cNvPr id="6" name="Rectangle 5">
              <a:extLst>
                <a:ext uri="{FF2B5EF4-FFF2-40B4-BE49-F238E27FC236}">
                  <a16:creationId xmlns:a16="http://schemas.microsoft.com/office/drawing/2014/main" id="{ECB4564E-8B56-B325-DA64-0D46C28AE5E1}"/>
                </a:ext>
              </a:extLst>
            </p:cNvPr>
            <p:cNvSpPr/>
            <p:nvPr/>
          </p:nvSpPr>
          <p:spPr>
            <a:xfrm>
              <a:off x="8847169" y="4645920"/>
              <a:ext cx="2818359" cy="830997"/>
            </a:xfrm>
            <a:prstGeom prst="rect">
              <a:avLst/>
            </a:prstGeom>
            <a:noFill/>
          </p:spPr>
          <p:txBody>
            <a:bodyPr wrap="square" lIns="91440" tIns="45720" rIns="91440" bIns="45720">
              <a:spAutoFit/>
            </a:bodyPr>
            <a:lstStyle/>
            <a:p>
              <a:pPr algn="ctr"/>
              <a:r>
                <a:rPr lang="en-GB" sz="4800" b="1" cap="none" spc="0" dirty="0">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running</a:t>
              </a:r>
              <a:endParaRPr lang="en-GB" sz="4000" b="1" cap="none" spc="0" dirty="0">
                <a:ln w="19050">
                  <a:solidFill>
                    <a:schemeClr val="tx1"/>
                  </a:solidFill>
                </a:ln>
                <a:solidFill>
                  <a:srgbClr val="FFDD57"/>
                </a:solidFill>
                <a:effectLst>
                  <a:outerShdw blurRad="38100" dist="19050" dir="2700000" algn="tl" rotWithShape="0">
                    <a:schemeClr val="dk1">
                      <a:alpha val="40000"/>
                    </a:schemeClr>
                  </a:outerShdw>
                </a:effectLst>
                <a:latin typeface="Muli" pitchFamily="2" charset="77"/>
              </a:endParaRPr>
            </a:p>
          </p:txBody>
        </p:sp>
        <p:sp>
          <p:nvSpPr>
            <p:cNvPr id="11" name="Rectangle 10">
              <a:extLst>
                <a:ext uri="{FF2B5EF4-FFF2-40B4-BE49-F238E27FC236}">
                  <a16:creationId xmlns:a16="http://schemas.microsoft.com/office/drawing/2014/main" id="{687E72A2-2D8B-D5A6-ED28-B629C84EFA10}"/>
                </a:ext>
              </a:extLst>
            </p:cNvPr>
            <p:cNvSpPr/>
            <p:nvPr/>
          </p:nvSpPr>
          <p:spPr>
            <a:xfrm>
              <a:off x="8067887" y="5616841"/>
              <a:ext cx="3759362" cy="954107"/>
            </a:xfrm>
            <a:prstGeom prst="rect">
              <a:avLst/>
            </a:prstGeom>
            <a:noFill/>
          </p:spPr>
          <p:txBody>
            <a:bodyPr wrap="none" lIns="91440" tIns="45720" rIns="91440" bIns="45720">
              <a:spAutoFit/>
            </a:bodyPr>
            <a:lstStyle/>
            <a:p>
              <a:pPr algn="ctr"/>
              <a:r>
                <a:rPr lang="en-GB" sz="2800" b="0" cap="none" spc="0" dirty="0">
                  <a:ln w="0"/>
                  <a:solidFill>
                    <a:schemeClr val="tx1"/>
                  </a:solidFill>
                  <a:effectLst>
                    <a:outerShdw blurRad="38100" dist="19050" dir="2700000" algn="tl" rotWithShape="0">
                      <a:schemeClr val="dk1">
                        <a:alpha val="40000"/>
                      </a:schemeClr>
                    </a:outerShdw>
                  </a:effectLst>
                  <a:latin typeface="Muli" pitchFamily="2" charset="77"/>
                </a:rPr>
                <a:t>run + </a:t>
              </a:r>
              <a:r>
                <a:rPr lang="en-GB" sz="2800" b="0" cap="none" spc="0" dirty="0" err="1">
                  <a:ln w="0"/>
                  <a:solidFill>
                    <a:schemeClr val="tx1"/>
                  </a:solidFill>
                  <a:effectLst>
                    <a:outerShdw blurRad="38100" dist="19050" dir="2700000" algn="tl" rotWithShape="0">
                      <a:schemeClr val="dk1">
                        <a:alpha val="40000"/>
                      </a:schemeClr>
                    </a:outerShdw>
                  </a:effectLst>
                  <a:latin typeface="Muli" pitchFamily="2" charset="77"/>
                </a:rPr>
                <a:t>ing</a:t>
              </a:r>
              <a:endParaRPr lang="en-GB" sz="2800" b="0" cap="none" spc="0" dirty="0">
                <a:ln w="0"/>
                <a:solidFill>
                  <a:schemeClr val="tx1"/>
                </a:solidFill>
                <a:effectLst>
                  <a:outerShdw blurRad="38100" dist="19050" dir="2700000" algn="tl" rotWithShape="0">
                    <a:schemeClr val="dk1">
                      <a:alpha val="40000"/>
                    </a:schemeClr>
                  </a:outerShdw>
                </a:effectLst>
                <a:latin typeface="Muli" pitchFamily="2" charset="77"/>
              </a:endParaRPr>
            </a:p>
            <a:p>
              <a:pPr algn="ctr"/>
              <a:r>
                <a:rPr lang="en-GB" sz="2800" dirty="0">
                  <a:ln w="0"/>
                  <a:effectLst>
                    <a:outerShdw blurRad="38100" dist="19050" dir="2700000" algn="tl" rotWithShape="0">
                      <a:schemeClr val="dk1">
                        <a:alpha val="40000"/>
                      </a:schemeClr>
                    </a:outerShdw>
                  </a:effectLst>
                  <a:latin typeface="Muli" pitchFamily="2" charset="77"/>
                </a:rPr>
                <a:t>double the consonant</a:t>
              </a:r>
              <a:endParaRPr lang="en-GB" sz="28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grpSp>
    </p:spTree>
    <p:extLst>
      <p:ext uri="{BB962C8B-B14F-4D97-AF65-F5344CB8AC3E}">
        <p14:creationId xmlns:p14="http://schemas.microsoft.com/office/powerpoint/2010/main" val="4088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1C6-F045-931E-3F71-B50B888A3364}"/>
              </a:ext>
            </a:extLst>
          </p:cNvPr>
          <p:cNvSpPr>
            <a:spLocks noGrp="1"/>
          </p:cNvSpPr>
          <p:nvPr>
            <p:ph type="title"/>
          </p:nvPr>
        </p:nvSpPr>
        <p:spPr/>
        <p:txBody>
          <a:bodyPr/>
          <a:lstStyle/>
          <a:p>
            <a:r>
              <a:rPr lang="en-GB" dirty="0"/>
              <a:t>Learn More</a:t>
            </a:r>
          </a:p>
        </p:txBody>
      </p:sp>
      <p:pic>
        <p:nvPicPr>
          <p:cNvPr id="9" name="Content Placeholder 8">
            <a:extLst>
              <a:ext uri="{FF2B5EF4-FFF2-40B4-BE49-F238E27FC236}">
                <a16:creationId xmlns:a16="http://schemas.microsoft.com/office/drawing/2014/main" id="{83CC0004-DD81-9A28-2CCB-6852511A9784}"/>
              </a:ext>
            </a:extLst>
          </p:cNvPr>
          <p:cNvPicPr>
            <a:picLocks noGrp="1" noChangeAspect="1"/>
          </p:cNvPicPr>
          <p:nvPr>
            <p:ph idx="1"/>
          </p:nvPr>
        </p:nvPicPr>
        <p:blipFill>
          <a:blip r:embed="rId3"/>
          <a:stretch>
            <a:fillRect/>
          </a:stretch>
        </p:blipFill>
        <p:spPr>
          <a:xfrm>
            <a:off x="568037" y="1498961"/>
            <a:ext cx="11402291" cy="704724"/>
          </a:xfrm>
        </p:spPr>
      </p:pic>
      <p:sp>
        <p:nvSpPr>
          <p:cNvPr id="10" name="Right Arrow 9">
            <a:extLst>
              <a:ext uri="{FF2B5EF4-FFF2-40B4-BE49-F238E27FC236}">
                <a16:creationId xmlns:a16="http://schemas.microsoft.com/office/drawing/2014/main" id="{065F932C-9311-ACD0-00F1-68073337EF2B}"/>
              </a:ext>
            </a:extLst>
          </p:cNvPr>
          <p:cNvSpPr/>
          <p:nvPr/>
        </p:nvSpPr>
        <p:spPr>
          <a:xfrm rot="16200000">
            <a:off x="7484653" y="2104901"/>
            <a:ext cx="1059584" cy="941294"/>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chemeClr val="tx1"/>
                </a:solidFill>
              </a:ln>
            </a:endParaRPr>
          </a:p>
        </p:txBody>
      </p:sp>
      <p:sp>
        <p:nvSpPr>
          <p:cNvPr id="11" name="Right Arrow 10">
            <a:extLst>
              <a:ext uri="{FF2B5EF4-FFF2-40B4-BE49-F238E27FC236}">
                <a16:creationId xmlns:a16="http://schemas.microsoft.com/office/drawing/2014/main" id="{E7AF6915-421E-1D53-C355-3B69496ED214}"/>
              </a:ext>
            </a:extLst>
          </p:cNvPr>
          <p:cNvSpPr/>
          <p:nvPr/>
        </p:nvSpPr>
        <p:spPr>
          <a:xfrm rot="16200000">
            <a:off x="7986881" y="2104901"/>
            <a:ext cx="1059584" cy="941294"/>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chemeClr val="tx1"/>
                </a:solidFill>
              </a:ln>
            </a:endParaRPr>
          </a:p>
        </p:txBody>
      </p:sp>
      <p:pic>
        <p:nvPicPr>
          <p:cNvPr id="13" name="Picture 12" descr="A screenshot of a computer&#10;&#10;Description automatically generated">
            <a:extLst>
              <a:ext uri="{FF2B5EF4-FFF2-40B4-BE49-F238E27FC236}">
                <a16:creationId xmlns:a16="http://schemas.microsoft.com/office/drawing/2014/main" id="{B2BBED29-BCE4-5A2F-12DE-C191ED68C9D7}"/>
              </a:ext>
            </a:extLst>
          </p:cNvPr>
          <p:cNvPicPr>
            <a:picLocks noChangeAspect="1"/>
          </p:cNvPicPr>
          <p:nvPr/>
        </p:nvPicPr>
        <p:blipFill>
          <a:blip r:embed="rId4"/>
          <a:stretch>
            <a:fillRect/>
          </a:stretch>
        </p:blipFill>
        <p:spPr>
          <a:xfrm>
            <a:off x="2209800" y="2203685"/>
            <a:ext cx="7772400" cy="3999547"/>
          </a:xfrm>
          <a:prstGeom prst="rect">
            <a:avLst/>
          </a:prstGeom>
        </p:spPr>
      </p:pic>
      <p:pic>
        <p:nvPicPr>
          <p:cNvPr id="14" name="Picture 2">
            <a:extLst>
              <a:ext uri="{FF2B5EF4-FFF2-40B4-BE49-F238E27FC236}">
                <a16:creationId xmlns:a16="http://schemas.microsoft.com/office/drawing/2014/main" id="{19C7BA29-AA66-215F-5830-3FEE7018B9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80" b="37294"/>
          <a:stretch/>
        </p:blipFill>
        <p:spPr bwMode="auto">
          <a:xfrm>
            <a:off x="0" y="4610949"/>
            <a:ext cx="2674538" cy="232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3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BD7F-0E47-9B79-0AA2-405BD4311D18}"/>
              </a:ext>
            </a:extLst>
          </p:cNvPr>
          <p:cNvSpPr>
            <a:spLocks noGrp="1"/>
          </p:cNvSpPr>
          <p:nvPr>
            <p:ph type="title"/>
          </p:nvPr>
        </p:nvSpPr>
        <p:spPr/>
        <p:txBody>
          <a:bodyPr/>
          <a:lstStyle/>
          <a:p>
            <a:r>
              <a:rPr lang="en-GB" dirty="0"/>
              <a:t>What Is Spelling Shed?</a:t>
            </a:r>
          </a:p>
        </p:txBody>
      </p:sp>
      <p:sp>
        <p:nvSpPr>
          <p:cNvPr id="3" name="Content Placeholder 2">
            <a:extLst>
              <a:ext uri="{FF2B5EF4-FFF2-40B4-BE49-F238E27FC236}">
                <a16:creationId xmlns:a16="http://schemas.microsoft.com/office/drawing/2014/main" id="{069AA804-1283-108A-8275-A2BF023DF9AD}"/>
              </a:ext>
            </a:extLst>
          </p:cNvPr>
          <p:cNvSpPr>
            <a:spLocks noGrp="1"/>
          </p:cNvSpPr>
          <p:nvPr>
            <p:ph idx="1"/>
          </p:nvPr>
        </p:nvSpPr>
        <p:spPr>
          <a:xfrm>
            <a:off x="838200" y="1825625"/>
            <a:ext cx="10515600" cy="2127810"/>
          </a:xfrm>
        </p:spPr>
        <p:txBody>
          <a:bodyPr/>
          <a:lstStyle/>
          <a:p>
            <a:r>
              <a:rPr lang="en-GB" dirty="0"/>
              <a:t>Platform with comprehensive spelling progression in lessons and interactive games</a:t>
            </a:r>
          </a:p>
          <a:p>
            <a:endParaRPr lang="en-GB" dirty="0"/>
          </a:p>
          <a:p>
            <a:r>
              <a:rPr lang="en-GB" dirty="0"/>
              <a:t>Built with children, parents and teachers in mind to encourage everyone to enjoy learning to spell</a:t>
            </a:r>
          </a:p>
        </p:txBody>
      </p:sp>
      <p:pic>
        <p:nvPicPr>
          <p:cNvPr id="1026" name="Picture 2">
            <a:extLst>
              <a:ext uri="{FF2B5EF4-FFF2-40B4-BE49-F238E27FC236}">
                <a16:creationId xmlns:a16="http://schemas.microsoft.com/office/drawing/2014/main" id="{6E386532-2467-A697-D713-182A5FAD4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80" b="37294"/>
          <a:stretch/>
        </p:blipFill>
        <p:spPr bwMode="auto">
          <a:xfrm>
            <a:off x="1640539" y="4088372"/>
            <a:ext cx="2447366" cy="2127277"/>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6E9B9DD6-D707-49F8-242A-1B9E49BD88C7}"/>
              </a:ext>
            </a:extLst>
          </p:cNvPr>
          <p:cNvSpPr/>
          <p:nvPr/>
        </p:nvSpPr>
        <p:spPr>
          <a:xfrm>
            <a:off x="4935071" y="4088372"/>
            <a:ext cx="4168588" cy="1616755"/>
          </a:xfrm>
          <a:prstGeom prst="wedgeEllipseCallout">
            <a:avLst>
              <a:gd name="adj1" fmla="val -85672"/>
              <a:gd name="adj2" fmla="val 33389"/>
            </a:avLst>
          </a:prstGeom>
          <a:solidFill>
            <a:srgbClr val="FFDD5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uli" pitchFamily="2" charset="77"/>
              </a:rPr>
              <a:t>Hi, I’m Bumble the bee. You’ll see me a lot in Spelling Shed! </a:t>
            </a:r>
          </a:p>
        </p:txBody>
      </p:sp>
    </p:spTree>
    <p:extLst>
      <p:ext uri="{BB962C8B-B14F-4D97-AF65-F5344CB8AC3E}">
        <p14:creationId xmlns:p14="http://schemas.microsoft.com/office/powerpoint/2010/main" val="195332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D282-4AE0-7F2A-571A-C1DB93D23EE9}"/>
              </a:ext>
            </a:extLst>
          </p:cNvPr>
          <p:cNvSpPr>
            <a:spLocks noGrp="1"/>
          </p:cNvSpPr>
          <p:nvPr>
            <p:ph type="title"/>
          </p:nvPr>
        </p:nvSpPr>
        <p:spPr/>
        <p:txBody>
          <a:bodyPr/>
          <a:lstStyle/>
          <a:p>
            <a:r>
              <a:rPr lang="en-GB" dirty="0"/>
              <a:t>Research-Based Spelling</a:t>
            </a:r>
          </a:p>
        </p:txBody>
      </p:sp>
      <p:sp>
        <p:nvSpPr>
          <p:cNvPr id="3" name="Content Placeholder 2">
            <a:extLst>
              <a:ext uri="{FF2B5EF4-FFF2-40B4-BE49-F238E27FC236}">
                <a16:creationId xmlns:a16="http://schemas.microsoft.com/office/drawing/2014/main" id="{98015996-7F4A-A97C-21DD-22C0E6C8A147}"/>
              </a:ext>
            </a:extLst>
          </p:cNvPr>
          <p:cNvSpPr>
            <a:spLocks noGrp="1"/>
          </p:cNvSpPr>
          <p:nvPr>
            <p:ph idx="1"/>
          </p:nvPr>
        </p:nvSpPr>
        <p:spPr/>
        <p:txBody>
          <a:bodyPr/>
          <a:lstStyle/>
          <a:p>
            <a:pPr marL="0" indent="0">
              <a:buNone/>
            </a:pPr>
            <a:r>
              <a:rPr lang="en-GB" dirty="0"/>
              <a:t>Research has shown that learning to spell is much more than just memorising a list of words. </a:t>
            </a:r>
          </a:p>
          <a:p>
            <a:pPr marL="0" indent="0">
              <a:buNone/>
            </a:pPr>
            <a:endParaRPr lang="en-GB" dirty="0"/>
          </a:p>
          <a:p>
            <a:pPr marL="0" indent="0">
              <a:buNone/>
            </a:pPr>
            <a:r>
              <a:rPr lang="en-GB" dirty="0"/>
              <a:t>Children that learn the skills of our language are much more effective spellers. </a:t>
            </a:r>
          </a:p>
          <a:p>
            <a:pPr marL="0" indent="0">
              <a:buNone/>
            </a:pPr>
            <a:endParaRPr lang="en-GB" dirty="0"/>
          </a:p>
          <a:p>
            <a:pPr marL="0" indent="0">
              <a:buNone/>
            </a:pPr>
            <a:r>
              <a:rPr lang="en-GB" dirty="0"/>
              <a:t>Spelling Shed helps children develop their language skills, so they learn HOW to spell, not just a list of words. </a:t>
            </a:r>
          </a:p>
        </p:txBody>
      </p:sp>
    </p:spTree>
    <p:extLst>
      <p:ext uri="{BB962C8B-B14F-4D97-AF65-F5344CB8AC3E}">
        <p14:creationId xmlns:p14="http://schemas.microsoft.com/office/powerpoint/2010/main" val="2957388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8536A-516C-0AC0-3DDA-D00EDDEE4E03}"/>
              </a:ext>
            </a:extLst>
          </p:cNvPr>
          <p:cNvSpPr>
            <a:spLocks noGrp="1"/>
          </p:cNvSpPr>
          <p:nvPr>
            <p:ph type="title"/>
          </p:nvPr>
        </p:nvSpPr>
        <p:spPr/>
        <p:txBody>
          <a:bodyPr/>
          <a:lstStyle/>
          <a:p>
            <a:r>
              <a:rPr lang="en-GB" dirty="0"/>
              <a:t>Skills</a:t>
            </a:r>
          </a:p>
        </p:txBody>
      </p:sp>
      <p:pic>
        <p:nvPicPr>
          <p:cNvPr id="4" name="Picture 2">
            <a:extLst>
              <a:ext uri="{FF2B5EF4-FFF2-40B4-BE49-F238E27FC236}">
                <a16:creationId xmlns:a16="http://schemas.microsoft.com/office/drawing/2014/main" id="{8759F46C-EA44-3A96-F1BE-288150E23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80" b="37294"/>
          <a:stretch/>
        </p:blipFill>
        <p:spPr bwMode="auto">
          <a:xfrm>
            <a:off x="5002304" y="2649537"/>
            <a:ext cx="2447366" cy="21272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4B337EB-9E01-37A0-FE8D-FF08EEFACA64}"/>
              </a:ext>
            </a:extLst>
          </p:cNvPr>
          <p:cNvGrpSpPr/>
          <p:nvPr/>
        </p:nvGrpSpPr>
        <p:grpSpPr>
          <a:xfrm>
            <a:off x="543986" y="2484065"/>
            <a:ext cx="4278735" cy="1181985"/>
            <a:chOff x="543986" y="2484065"/>
            <a:chExt cx="4278735" cy="1181985"/>
          </a:xfrm>
        </p:grpSpPr>
        <p:sp>
          <p:nvSpPr>
            <p:cNvPr id="5" name="Rectangle 4">
              <a:extLst>
                <a:ext uri="{FF2B5EF4-FFF2-40B4-BE49-F238E27FC236}">
                  <a16:creationId xmlns:a16="http://schemas.microsoft.com/office/drawing/2014/main" id="{EA9ED9E3-E8DE-F2F6-7A10-4F2067400DFF}"/>
                </a:ext>
              </a:extLst>
            </p:cNvPr>
            <p:cNvSpPr/>
            <p:nvPr/>
          </p:nvSpPr>
          <p:spPr>
            <a:xfrm>
              <a:off x="543986" y="2484065"/>
              <a:ext cx="4278735" cy="707886"/>
            </a:xfrm>
            <a:prstGeom prst="rect">
              <a:avLst/>
            </a:prstGeom>
            <a:noFill/>
          </p:spPr>
          <p:txBody>
            <a:bodyPr wrap="non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Muli" pitchFamily="2" charset="77"/>
                </a:rPr>
                <a:t>letter-sound links</a:t>
              </a:r>
              <a:endParaRPr lang="en-GB" sz="40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sp>
          <p:nvSpPr>
            <p:cNvPr id="10" name="Rectangle 9">
              <a:extLst>
                <a:ext uri="{FF2B5EF4-FFF2-40B4-BE49-F238E27FC236}">
                  <a16:creationId xmlns:a16="http://schemas.microsoft.com/office/drawing/2014/main" id="{1D3E907C-2975-1807-444A-E8D81DB74511}"/>
                </a:ext>
              </a:extLst>
            </p:cNvPr>
            <p:cNvSpPr/>
            <p:nvPr/>
          </p:nvSpPr>
          <p:spPr>
            <a:xfrm>
              <a:off x="1857645" y="3081275"/>
              <a:ext cx="1651414" cy="584775"/>
            </a:xfrm>
            <a:prstGeom prst="rect">
              <a:avLst/>
            </a:prstGeom>
            <a:noFill/>
          </p:spPr>
          <p:txBody>
            <a:bodyPr wrap="none" lIns="91440" tIns="45720" rIns="91440" bIns="45720">
              <a:spAutoFit/>
            </a:bodyPr>
            <a:lstStyle/>
            <a:p>
              <a:pPr algn="ctr"/>
              <a:r>
                <a:rPr lang="en-GB" sz="32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phonics</a:t>
              </a:r>
            </a:p>
          </p:txBody>
        </p:sp>
      </p:grpSp>
      <p:grpSp>
        <p:nvGrpSpPr>
          <p:cNvPr id="19" name="Group 18">
            <a:extLst>
              <a:ext uri="{FF2B5EF4-FFF2-40B4-BE49-F238E27FC236}">
                <a16:creationId xmlns:a16="http://schemas.microsoft.com/office/drawing/2014/main" id="{56454087-6388-5235-86C5-6527A42A8AAB}"/>
              </a:ext>
            </a:extLst>
          </p:cNvPr>
          <p:cNvGrpSpPr/>
          <p:nvPr/>
        </p:nvGrpSpPr>
        <p:grpSpPr>
          <a:xfrm>
            <a:off x="6225987" y="1791795"/>
            <a:ext cx="4657045" cy="1247920"/>
            <a:chOff x="6870553" y="1776179"/>
            <a:chExt cx="4657045" cy="1247920"/>
          </a:xfrm>
        </p:grpSpPr>
        <p:sp>
          <p:nvSpPr>
            <p:cNvPr id="6" name="Rectangle 5">
              <a:extLst>
                <a:ext uri="{FF2B5EF4-FFF2-40B4-BE49-F238E27FC236}">
                  <a16:creationId xmlns:a16="http://schemas.microsoft.com/office/drawing/2014/main" id="{CE89A124-3EBE-EFFF-DCBC-2BA53DD83AFB}"/>
                </a:ext>
              </a:extLst>
            </p:cNvPr>
            <p:cNvSpPr/>
            <p:nvPr/>
          </p:nvSpPr>
          <p:spPr>
            <a:xfrm>
              <a:off x="6870553" y="1776179"/>
              <a:ext cx="4657045" cy="707886"/>
            </a:xfrm>
            <a:prstGeom prst="rect">
              <a:avLst/>
            </a:prstGeom>
            <a:noFill/>
          </p:spPr>
          <p:txBody>
            <a:bodyPr wrap="non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Muli" pitchFamily="2" charset="77"/>
                </a:rPr>
                <a:t>chunks of meaning</a:t>
              </a:r>
              <a:endParaRPr lang="en-GB" sz="40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sp>
          <p:nvSpPr>
            <p:cNvPr id="12" name="Rectangle 11">
              <a:extLst>
                <a:ext uri="{FF2B5EF4-FFF2-40B4-BE49-F238E27FC236}">
                  <a16:creationId xmlns:a16="http://schemas.microsoft.com/office/drawing/2014/main" id="{1AAC6AC6-1AB8-1285-068C-DCF8F876671D}"/>
                </a:ext>
              </a:extLst>
            </p:cNvPr>
            <p:cNvSpPr/>
            <p:nvPr/>
          </p:nvSpPr>
          <p:spPr>
            <a:xfrm>
              <a:off x="7975024" y="2439324"/>
              <a:ext cx="2448107" cy="584775"/>
            </a:xfrm>
            <a:prstGeom prst="rect">
              <a:avLst/>
            </a:prstGeom>
            <a:noFill/>
          </p:spPr>
          <p:txBody>
            <a:bodyPr wrap="none" lIns="91440" tIns="45720" rIns="91440" bIns="45720">
              <a:spAutoFit/>
            </a:bodyPr>
            <a:lstStyle/>
            <a:p>
              <a:pPr algn="ctr"/>
              <a:r>
                <a:rPr lang="en-GB" sz="32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morphology</a:t>
              </a:r>
            </a:p>
          </p:txBody>
        </p:sp>
      </p:grpSp>
      <p:grpSp>
        <p:nvGrpSpPr>
          <p:cNvPr id="18" name="Group 17">
            <a:extLst>
              <a:ext uri="{FF2B5EF4-FFF2-40B4-BE49-F238E27FC236}">
                <a16:creationId xmlns:a16="http://schemas.microsoft.com/office/drawing/2014/main" id="{8B768D53-E67B-E9BE-29BD-91B8843902C1}"/>
              </a:ext>
            </a:extLst>
          </p:cNvPr>
          <p:cNvGrpSpPr/>
          <p:nvPr/>
        </p:nvGrpSpPr>
        <p:grpSpPr>
          <a:xfrm>
            <a:off x="7989449" y="3713175"/>
            <a:ext cx="3538149" cy="1226201"/>
            <a:chOff x="7989449" y="3713175"/>
            <a:chExt cx="3538149" cy="1226201"/>
          </a:xfrm>
        </p:grpSpPr>
        <p:sp>
          <p:nvSpPr>
            <p:cNvPr id="8" name="Rectangle 7">
              <a:extLst>
                <a:ext uri="{FF2B5EF4-FFF2-40B4-BE49-F238E27FC236}">
                  <a16:creationId xmlns:a16="http://schemas.microsoft.com/office/drawing/2014/main" id="{06D61B89-6A93-1F00-2EE4-8F77823F09E5}"/>
                </a:ext>
              </a:extLst>
            </p:cNvPr>
            <p:cNvSpPr/>
            <p:nvPr/>
          </p:nvSpPr>
          <p:spPr>
            <a:xfrm>
              <a:off x="7989449" y="3713175"/>
              <a:ext cx="3538149" cy="707886"/>
            </a:xfrm>
            <a:prstGeom prst="rect">
              <a:avLst/>
            </a:prstGeom>
            <a:noFill/>
          </p:spPr>
          <p:txBody>
            <a:bodyPr wrap="non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Muli" pitchFamily="2" charset="77"/>
                </a:rPr>
                <a:t>letter patterns</a:t>
              </a:r>
              <a:endParaRPr lang="en-GB" sz="40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sp>
          <p:nvSpPr>
            <p:cNvPr id="13" name="Rectangle 12">
              <a:extLst>
                <a:ext uri="{FF2B5EF4-FFF2-40B4-BE49-F238E27FC236}">
                  <a16:creationId xmlns:a16="http://schemas.microsoft.com/office/drawing/2014/main" id="{AEC33A9B-105E-69D3-96F6-9F679F782CE5}"/>
                </a:ext>
              </a:extLst>
            </p:cNvPr>
            <p:cNvSpPr/>
            <p:nvPr/>
          </p:nvSpPr>
          <p:spPr>
            <a:xfrm>
              <a:off x="8500489" y="4354601"/>
              <a:ext cx="2536272" cy="584775"/>
            </a:xfrm>
            <a:prstGeom prst="rect">
              <a:avLst/>
            </a:prstGeom>
            <a:noFill/>
          </p:spPr>
          <p:txBody>
            <a:bodyPr wrap="none" lIns="91440" tIns="45720" rIns="91440" bIns="45720">
              <a:spAutoFit/>
            </a:bodyPr>
            <a:lstStyle/>
            <a:p>
              <a:pPr algn="ctr"/>
              <a:r>
                <a:rPr lang="en-GB" sz="32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orthography</a:t>
              </a:r>
            </a:p>
          </p:txBody>
        </p:sp>
      </p:grpSp>
      <p:grpSp>
        <p:nvGrpSpPr>
          <p:cNvPr id="16" name="Group 15">
            <a:extLst>
              <a:ext uri="{FF2B5EF4-FFF2-40B4-BE49-F238E27FC236}">
                <a16:creationId xmlns:a16="http://schemas.microsoft.com/office/drawing/2014/main" id="{F3CB87B3-C68E-1AA1-2AC7-D7BDFEBD51D7}"/>
              </a:ext>
            </a:extLst>
          </p:cNvPr>
          <p:cNvGrpSpPr/>
          <p:nvPr/>
        </p:nvGrpSpPr>
        <p:grpSpPr>
          <a:xfrm>
            <a:off x="468643" y="4421061"/>
            <a:ext cx="4429419" cy="1292661"/>
            <a:chOff x="468643" y="4421061"/>
            <a:chExt cx="4429419" cy="1292661"/>
          </a:xfrm>
        </p:grpSpPr>
        <p:sp>
          <p:nvSpPr>
            <p:cNvPr id="9" name="Rectangle 8">
              <a:extLst>
                <a:ext uri="{FF2B5EF4-FFF2-40B4-BE49-F238E27FC236}">
                  <a16:creationId xmlns:a16="http://schemas.microsoft.com/office/drawing/2014/main" id="{B0C1F492-CBC2-86D3-3392-C1DB5F69F6D2}"/>
                </a:ext>
              </a:extLst>
            </p:cNvPr>
            <p:cNvSpPr/>
            <p:nvPr/>
          </p:nvSpPr>
          <p:spPr>
            <a:xfrm>
              <a:off x="468643" y="4421061"/>
              <a:ext cx="4429419" cy="707886"/>
            </a:xfrm>
            <a:prstGeom prst="rect">
              <a:avLst/>
            </a:prstGeom>
            <a:noFill/>
          </p:spPr>
          <p:txBody>
            <a:bodyPr wrap="non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Muli" pitchFamily="2" charset="77"/>
                </a:rPr>
                <a:t>memorised words</a:t>
              </a:r>
              <a:endParaRPr lang="en-GB" sz="40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sp>
          <p:nvSpPr>
            <p:cNvPr id="14" name="Rectangle 13">
              <a:extLst>
                <a:ext uri="{FF2B5EF4-FFF2-40B4-BE49-F238E27FC236}">
                  <a16:creationId xmlns:a16="http://schemas.microsoft.com/office/drawing/2014/main" id="{F4A8AD2D-0ABF-27BB-081F-C197B7577938}"/>
                </a:ext>
              </a:extLst>
            </p:cNvPr>
            <p:cNvSpPr/>
            <p:nvPr/>
          </p:nvSpPr>
          <p:spPr>
            <a:xfrm>
              <a:off x="1214043" y="5128947"/>
              <a:ext cx="2938625" cy="584775"/>
            </a:xfrm>
            <a:prstGeom prst="rect">
              <a:avLst/>
            </a:prstGeom>
            <a:noFill/>
          </p:spPr>
          <p:txBody>
            <a:bodyPr wrap="none" lIns="91440" tIns="45720" rIns="91440" bIns="45720">
              <a:spAutoFit/>
            </a:bodyPr>
            <a:lstStyle/>
            <a:p>
              <a:pPr algn="ctr"/>
              <a:r>
                <a:rPr lang="en-GB" sz="32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visual memory</a:t>
              </a:r>
            </a:p>
          </p:txBody>
        </p:sp>
      </p:grpSp>
      <p:grpSp>
        <p:nvGrpSpPr>
          <p:cNvPr id="17" name="Group 16">
            <a:extLst>
              <a:ext uri="{FF2B5EF4-FFF2-40B4-BE49-F238E27FC236}">
                <a16:creationId xmlns:a16="http://schemas.microsoft.com/office/drawing/2014/main" id="{289A1A4D-A6CE-C46B-5844-B24C17BDFF69}"/>
              </a:ext>
            </a:extLst>
          </p:cNvPr>
          <p:cNvGrpSpPr/>
          <p:nvPr/>
        </p:nvGrpSpPr>
        <p:grpSpPr>
          <a:xfrm>
            <a:off x="4477542" y="5568381"/>
            <a:ext cx="5944256" cy="1147320"/>
            <a:chOff x="4477542" y="5568381"/>
            <a:chExt cx="5944256" cy="1147320"/>
          </a:xfrm>
        </p:grpSpPr>
        <p:sp>
          <p:nvSpPr>
            <p:cNvPr id="7" name="Rectangle 6">
              <a:extLst>
                <a:ext uri="{FF2B5EF4-FFF2-40B4-BE49-F238E27FC236}">
                  <a16:creationId xmlns:a16="http://schemas.microsoft.com/office/drawing/2014/main" id="{21C5526B-5BC1-D7E5-82E5-858B30BD1B2B}"/>
                </a:ext>
              </a:extLst>
            </p:cNvPr>
            <p:cNvSpPr/>
            <p:nvPr/>
          </p:nvSpPr>
          <p:spPr>
            <a:xfrm>
              <a:off x="4477542" y="5568381"/>
              <a:ext cx="5944256" cy="707886"/>
            </a:xfrm>
            <a:prstGeom prst="rect">
              <a:avLst/>
            </a:prstGeom>
            <a:noFill/>
          </p:spPr>
          <p:txBody>
            <a:bodyPr wrap="non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Muli" pitchFamily="2" charset="77"/>
                </a:rPr>
                <a:t>where words come from</a:t>
              </a:r>
              <a:endParaRPr lang="en-GB" sz="4000" b="0" cap="none" spc="0" dirty="0">
                <a:ln w="0"/>
                <a:solidFill>
                  <a:schemeClr val="tx1"/>
                </a:solidFill>
                <a:effectLst>
                  <a:outerShdw blurRad="38100" dist="19050" dir="2700000" algn="tl" rotWithShape="0">
                    <a:schemeClr val="dk1">
                      <a:alpha val="40000"/>
                    </a:schemeClr>
                  </a:outerShdw>
                </a:effectLst>
                <a:latin typeface="Muli" pitchFamily="2" charset="77"/>
              </a:endParaRPr>
            </a:p>
          </p:txBody>
        </p:sp>
        <p:sp>
          <p:nvSpPr>
            <p:cNvPr id="15" name="Rectangle 14">
              <a:extLst>
                <a:ext uri="{FF2B5EF4-FFF2-40B4-BE49-F238E27FC236}">
                  <a16:creationId xmlns:a16="http://schemas.microsoft.com/office/drawing/2014/main" id="{6955A3B8-7DE6-AD75-057F-AA77C461658B}"/>
                </a:ext>
              </a:extLst>
            </p:cNvPr>
            <p:cNvSpPr/>
            <p:nvPr/>
          </p:nvSpPr>
          <p:spPr>
            <a:xfrm>
              <a:off x="6593398" y="6130926"/>
              <a:ext cx="2162772" cy="584775"/>
            </a:xfrm>
            <a:prstGeom prst="rect">
              <a:avLst/>
            </a:prstGeom>
            <a:noFill/>
          </p:spPr>
          <p:txBody>
            <a:bodyPr wrap="none" lIns="91440" tIns="45720" rIns="91440" bIns="45720">
              <a:spAutoFit/>
            </a:bodyPr>
            <a:lstStyle/>
            <a:p>
              <a:pPr algn="ctr"/>
              <a:r>
                <a:rPr lang="en-GB" sz="320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rPr>
                <a:t>etymology</a:t>
              </a:r>
              <a:endParaRPr lang="en-GB" sz="3200" b="0" cap="none" spc="0" dirty="0">
                <a:ln w="0">
                  <a:solidFill>
                    <a:schemeClr val="tx1"/>
                  </a:solidFill>
                </a:ln>
                <a:solidFill>
                  <a:srgbClr val="FFDD57"/>
                </a:solidFill>
                <a:effectLst>
                  <a:outerShdw blurRad="38100" dist="19050" dir="2700000" algn="tl" rotWithShape="0">
                    <a:schemeClr val="dk1">
                      <a:alpha val="40000"/>
                    </a:schemeClr>
                  </a:outerShdw>
                </a:effectLst>
                <a:latin typeface="Muli" pitchFamily="2" charset="77"/>
              </a:endParaRPr>
            </a:p>
          </p:txBody>
        </p:sp>
      </p:grpSp>
    </p:spTree>
    <p:extLst>
      <p:ext uri="{BB962C8B-B14F-4D97-AF65-F5344CB8AC3E}">
        <p14:creationId xmlns:p14="http://schemas.microsoft.com/office/powerpoint/2010/main" val="183658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8536A-516C-0AC0-3DDA-D00EDDEE4E03}"/>
              </a:ext>
            </a:extLst>
          </p:cNvPr>
          <p:cNvSpPr>
            <a:spLocks noGrp="1"/>
          </p:cNvSpPr>
          <p:nvPr>
            <p:ph type="title"/>
          </p:nvPr>
        </p:nvSpPr>
        <p:spPr/>
        <p:txBody>
          <a:bodyPr/>
          <a:lstStyle/>
          <a:p>
            <a:r>
              <a:rPr lang="en-GB" dirty="0"/>
              <a:t>Terminology</a:t>
            </a:r>
          </a:p>
        </p:txBody>
      </p:sp>
      <p:pic>
        <p:nvPicPr>
          <p:cNvPr id="4" name="Picture 2">
            <a:extLst>
              <a:ext uri="{FF2B5EF4-FFF2-40B4-BE49-F238E27FC236}">
                <a16:creationId xmlns:a16="http://schemas.microsoft.com/office/drawing/2014/main" id="{8759F46C-EA44-3A96-F1BE-288150E23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80" b="37294"/>
          <a:stretch/>
        </p:blipFill>
        <p:spPr bwMode="auto">
          <a:xfrm>
            <a:off x="39807" y="-39901"/>
            <a:ext cx="2447366" cy="212727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2538A2FB-A1C5-EE7B-5347-76F92FB3E9DB}"/>
              </a:ext>
            </a:extLst>
          </p:cNvPr>
          <p:cNvSpPr>
            <a:spLocks noGrp="1"/>
          </p:cNvSpPr>
          <p:nvPr>
            <p:ph idx="1"/>
          </p:nvPr>
        </p:nvSpPr>
        <p:spPr>
          <a:xfrm>
            <a:off x="838199" y="2366681"/>
            <a:ext cx="10619509" cy="3810281"/>
          </a:xfrm>
        </p:spPr>
        <p:txBody>
          <a:bodyPr/>
          <a:lstStyle/>
          <a:p>
            <a:r>
              <a:rPr lang="en-GB" b="1" dirty="0"/>
              <a:t>Phoneme</a:t>
            </a:r>
            <a:r>
              <a:rPr lang="en-GB" dirty="0"/>
              <a:t> – the smallest unit of sound in a word</a:t>
            </a:r>
          </a:p>
          <a:p>
            <a:endParaRPr lang="en-GB" dirty="0"/>
          </a:p>
          <a:p>
            <a:r>
              <a:rPr lang="en-GB" b="1" dirty="0"/>
              <a:t>Grapheme</a:t>
            </a:r>
            <a:r>
              <a:rPr lang="en-GB" dirty="0"/>
              <a:t> – the letter or combination of letters that links to a single phoneme </a:t>
            </a:r>
          </a:p>
          <a:p>
            <a:endParaRPr lang="en-GB" dirty="0"/>
          </a:p>
          <a:p>
            <a:r>
              <a:rPr lang="en-GB" b="1" dirty="0"/>
              <a:t>Morpheme</a:t>
            </a:r>
            <a:r>
              <a:rPr lang="en-GB" dirty="0"/>
              <a:t> – the smallest unit of </a:t>
            </a:r>
          </a:p>
          <a:p>
            <a:pPr marL="0" indent="0">
              <a:buNone/>
            </a:pPr>
            <a:r>
              <a:rPr lang="en-GB" dirty="0"/>
              <a:t>meaning in a word </a:t>
            </a:r>
          </a:p>
        </p:txBody>
      </p:sp>
      <p:pic>
        <p:nvPicPr>
          <p:cNvPr id="12" name="Picture 11" descr="A screen shot of a computer&#10;&#10;Description automatically generated">
            <a:extLst>
              <a:ext uri="{FF2B5EF4-FFF2-40B4-BE49-F238E27FC236}">
                <a16:creationId xmlns:a16="http://schemas.microsoft.com/office/drawing/2014/main" id="{65B77329-9654-7F22-9D8C-5BBC0300E966}"/>
              </a:ext>
            </a:extLst>
          </p:cNvPr>
          <p:cNvPicPr>
            <a:picLocks noChangeAspect="1"/>
          </p:cNvPicPr>
          <p:nvPr/>
        </p:nvPicPr>
        <p:blipFill>
          <a:blip r:embed="rId4"/>
          <a:stretch>
            <a:fillRect/>
          </a:stretch>
        </p:blipFill>
        <p:spPr>
          <a:xfrm>
            <a:off x="6096000" y="4271821"/>
            <a:ext cx="5908964" cy="2340859"/>
          </a:xfrm>
          <a:prstGeom prst="rect">
            <a:avLst/>
          </a:prstGeom>
        </p:spPr>
      </p:pic>
    </p:spTree>
    <p:extLst>
      <p:ext uri="{BB962C8B-B14F-4D97-AF65-F5344CB8AC3E}">
        <p14:creationId xmlns:p14="http://schemas.microsoft.com/office/powerpoint/2010/main" val="375536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2BB8-29C8-CDBE-A689-A0522D7B9A35}"/>
              </a:ext>
            </a:extLst>
          </p:cNvPr>
          <p:cNvSpPr>
            <a:spLocks noGrp="1"/>
          </p:cNvSpPr>
          <p:nvPr>
            <p:ph type="title"/>
          </p:nvPr>
        </p:nvSpPr>
        <p:spPr/>
        <p:txBody>
          <a:bodyPr/>
          <a:lstStyle/>
          <a:p>
            <a:r>
              <a:rPr lang="en-GB" dirty="0"/>
              <a:t>Spelling Practice</a:t>
            </a:r>
          </a:p>
        </p:txBody>
      </p:sp>
      <p:pic>
        <p:nvPicPr>
          <p:cNvPr id="4" name="Spelling Game Demo.mp4">
            <a:hlinkClick r:id="" action="ppaction://media"/>
            <a:extLst>
              <a:ext uri="{FF2B5EF4-FFF2-40B4-BE49-F238E27FC236}">
                <a16:creationId xmlns:a16="http://schemas.microsoft.com/office/drawing/2014/main" id="{A03A6707-6306-AA32-B949-953DA515F1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5951" y="1383883"/>
            <a:ext cx="8580097" cy="4826196"/>
          </a:xfrm>
        </p:spPr>
      </p:pic>
    </p:spTree>
    <p:extLst>
      <p:ext uri="{BB962C8B-B14F-4D97-AF65-F5344CB8AC3E}">
        <p14:creationId xmlns:p14="http://schemas.microsoft.com/office/powerpoint/2010/main" val="8169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9859-C754-884E-4437-A6EE4E98832E}"/>
              </a:ext>
            </a:extLst>
          </p:cNvPr>
          <p:cNvSpPr>
            <a:spLocks noGrp="1"/>
          </p:cNvSpPr>
          <p:nvPr>
            <p:ph type="title"/>
          </p:nvPr>
        </p:nvSpPr>
        <p:spPr/>
        <p:txBody>
          <a:bodyPr/>
          <a:lstStyle/>
          <a:p>
            <a:r>
              <a:rPr lang="en-GB" dirty="0"/>
              <a:t>Different Games</a:t>
            </a:r>
          </a:p>
        </p:txBody>
      </p:sp>
      <p:pic>
        <p:nvPicPr>
          <p:cNvPr id="4" name="Squirrel Scurry.mp4">
            <a:hlinkClick r:id="" action="ppaction://media"/>
            <a:extLst>
              <a:ext uri="{FF2B5EF4-FFF2-40B4-BE49-F238E27FC236}">
                <a16:creationId xmlns:a16="http://schemas.microsoft.com/office/drawing/2014/main" id="{01ABCF42-A094-3816-0D85-CAD8D1BE7B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9657" y="1325623"/>
            <a:ext cx="8792685" cy="4945774"/>
          </a:xfrm>
        </p:spPr>
      </p:pic>
    </p:spTree>
    <p:extLst>
      <p:ext uri="{BB962C8B-B14F-4D97-AF65-F5344CB8AC3E}">
        <p14:creationId xmlns:p14="http://schemas.microsoft.com/office/powerpoint/2010/main" val="8230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1C48-03C5-A2F4-7691-3FD27615FD58}"/>
              </a:ext>
            </a:extLst>
          </p:cNvPr>
          <p:cNvSpPr>
            <a:spLocks noGrp="1"/>
          </p:cNvSpPr>
          <p:nvPr>
            <p:ph type="title"/>
          </p:nvPr>
        </p:nvSpPr>
        <p:spPr/>
        <p:txBody>
          <a:bodyPr/>
          <a:lstStyle/>
          <a:p>
            <a:r>
              <a:rPr lang="en-GB" dirty="0"/>
              <a:t>New: Grammar Arcade</a:t>
            </a:r>
          </a:p>
        </p:txBody>
      </p:sp>
      <p:pic>
        <p:nvPicPr>
          <p:cNvPr id="4" name="Grammar Arcade.mp4">
            <a:hlinkClick r:id="" action="ppaction://media"/>
            <a:extLst>
              <a:ext uri="{FF2B5EF4-FFF2-40B4-BE49-F238E27FC236}">
                <a16:creationId xmlns:a16="http://schemas.microsoft.com/office/drawing/2014/main" id="{58353C82-D060-DC6E-68BB-6875FBEBA2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1008" y="1424685"/>
            <a:ext cx="8371465" cy="4708842"/>
          </a:xfrm>
        </p:spPr>
      </p:pic>
    </p:spTree>
    <p:extLst>
      <p:ext uri="{BB962C8B-B14F-4D97-AF65-F5344CB8AC3E}">
        <p14:creationId xmlns:p14="http://schemas.microsoft.com/office/powerpoint/2010/main" val="353467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Spelling Shed">
      <a:dk1>
        <a:srgbClr val="121212"/>
      </a:dk1>
      <a:lt1>
        <a:srgbClr val="FFFFFF"/>
      </a:lt1>
      <a:dk2>
        <a:srgbClr val="44546A"/>
      </a:dk2>
      <a:lt2>
        <a:srgbClr val="E7E6E6"/>
      </a:lt2>
      <a:accent1>
        <a:srgbClr val="3273DC"/>
      </a:accent1>
      <a:accent2>
        <a:srgbClr val="23D160"/>
      </a:accent2>
      <a:accent3>
        <a:srgbClr val="FFDD57"/>
      </a:accent3>
      <a:accent4>
        <a:srgbClr val="EA9D20"/>
      </a:accent4>
      <a:accent5>
        <a:srgbClr val="FF3860"/>
      </a:accent5>
      <a:accent6>
        <a:srgbClr val="7957D5"/>
      </a:accent6>
      <a:hlink>
        <a:srgbClr val="209CEE"/>
      </a:hlink>
      <a:folHlink>
        <a:srgbClr val="F138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TotalTime>
  <Words>783</Words>
  <Application>Microsoft Macintosh PowerPoint</Application>
  <PresentationFormat>Widescreen</PresentationFormat>
  <Paragraphs>106</Paragraphs>
  <Slides>23</Slides>
  <Notes>12</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Muli</vt:lpstr>
      <vt:lpstr>OpenDyslexicAlta</vt:lpstr>
      <vt:lpstr>1_Office Theme</vt:lpstr>
      <vt:lpstr>Office Theme</vt:lpstr>
      <vt:lpstr>Introduction To Spelling Shed</vt:lpstr>
      <vt:lpstr>What Is Spelling Shed?</vt:lpstr>
      <vt:lpstr>What Is Spelling Shed?</vt:lpstr>
      <vt:lpstr>Research-Based Spelling</vt:lpstr>
      <vt:lpstr>Skills</vt:lpstr>
      <vt:lpstr>Terminology</vt:lpstr>
      <vt:lpstr>Spelling Practice</vt:lpstr>
      <vt:lpstr>Different Games</vt:lpstr>
      <vt:lpstr>New: Grammar Arcade</vt:lpstr>
      <vt:lpstr>How To Use Spelling Shed</vt:lpstr>
      <vt:lpstr>You Will Get</vt:lpstr>
      <vt:lpstr>Access</vt:lpstr>
      <vt:lpstr>Homework</vt:lpstr>
      <vt:lpstr>Ranks</vt:lpstr>
      <vt:lpstr>Scores</vt:lpstr>
      <vt:lpstr>Avatar</vt:lpstr>
      <vt:lpstr>Teachers’ View</vt:lpstr>
      <vt:lpstr>Leagues</vt:lpstr>
      <vt:lpstr>New: Mastery Zone</vt:lpstr>
      <vt:lpstr>Mastery Zone</vt:lpstr>
      <vt:lpstr>Mastery Zone</vt:lpstr>
      <vt:lpstr>How Can I Help My Child?</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Amelia Rimmer</dc:creator>
  <cp:lastModifiedBy>Amelia Rimmer</cp:lastModifiedBy>
  <cp:revision>6</cp:revision>
  <dcterms:created xsi:type="dcterms:W3CDTF">2022-12-12T09:47:57Z</dcterms:created>
  <dcterms:modified xsi:type="dcterms:W3CDTF">2024-09-13T12:13:16Z</dcterms:modified>
</cp:coreProperties>
</file>