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320" r:id="rId2"/>
    <p:sldId id="321" r:id="rId3"/>
    <p:sldId id="376" r:id="rId4"/>
    <p:sldId id="378" r:id="rId5"/>
    <p:sldId id="536" r:id="rId6"/>
    <p:sldId id="537" r:id="rId7"/>
    <p:sldId id="538" r:id="rId8"/>
    <p:sldId id="539" r:id="rId9"/>
    <p:sldId id="540" r:id="rId10"/>
    <p:sldId id="541" r:id="rId11"/>
    <p:sldId id="542" r:id="rId12"/>
    <p:sldId id="543" r:id="rId13"/>
    <p:sldId id="544" r:id="rId14"/>
    <p:sldId id="545" r:id="rId15"/>
    <p:sldId id="546" r:id="rId16"/>
    <p:sldId id="547" r:id="rId17"/>
    <p:sldId id="548" r:id="rId18"/>
    <p:sldId id="549" r:id="rId19"/>
    <p:sldId id="550" r:id="rId20"/>
    <p:sldId id="563" r:id="rId21"/>
    <p:sldId id="564" r:id="rId22"/>
    <p:sldId id="565" r:id="rId23"/>
    <p:sldId id="566" r:id="rId24"/>
    <p:sldId id="557" r:id="rId25"/>
    <p:sldId id="574" r:id="rId26"/>
    <p:sldId id="573" r:id="rId27"/>
    <p:sldId id="572" r:id="rId28"/>
    <p:sldId id="571" r:id="rId29"/>
    <p:sldId id="570" r:id="rId30"/>
    <p:sldId id="569" r:id="rId31"/>
    <p:sldId id="551" r:id="rId32"/>
    <p:sldId id="580" r:id="rId33"/>
    <p:sldId id="579" r:id="rId34"/>
    <p:sldId id="578" r:id="rId35"/>
    <p:sldId id="577" r:id="rId36"/>
    <p:sldId id="576" r:id="rId37"/>
    <p:sldId id="575" r:id="rId38"/>
    <p:sldId id="567" r:id="rId39"/>
    <p:sldId id="568" r:id="rId40"/>
    <p:sldId id="581" r:id="rId41"/>
    <p:sldId id="582" r:id="rId42"/>
    <p:sldId id="583" r:id="rId43"/>
    <p:sldId id="584" r:id="rId44"/>
    <p:sldId id="370" r:id="rId45"/>
    <p:sldId id="562" r:id="rId46"/>
    <p:sldId id="377" r:id="rId47"/>
  </p:sldIdLst>
  <p:sldSz cx="12192000" cy="6858000"/>
  <p:notesSz cx="6858000" cy="9144000"/>
  <p:embeddedFontLst>
    <p:embeddedFont>
      <p:font typeface="OpenDyslexicAlta" panose="00000500000000000000" pitchFamily="2" charset="0"/>
      <p:regular r:id="rId50"/>
      <p:bold r:id="rId51"/>
      <p:italic r:id="rId52"/>
      <p:boldItalic r:id="rId53"/>
    </p:embeddedFon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Muli" panose="020B0604020202020204" charset="0"/>
      <p:regular r:id="rId58"/>
      <p:bold r:id="rId59"/>
      <p:italic r:id="rId60"/>
      <p:boldItalic r:id="rId61"/>
    </p:embeddedFont>
    <p:embeddedFont>
      <p:font typeface="Lato Light" panose="020F0302020204030203" pitchFamily="34" charset="0"/>
      <p:regular r:id="rId62"/>
    </p:embeddedFont>
    <p:embeddedFont>
      <p:font typeface="Lato" panose="020F0502020204030203" pitchFamily="34" charset="0"/>
      <p:regular r:id="rId63"/>
      <p:bold r:id="rId6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FFDD57"/>
    <a:srgbClr val="23D160"/>
    <a:srgbClr val="7957D5"/>
    <a:srgbClr val="F337C7"/>
    <a:srgbClr val="3273DC"/>
    <a:srgbClr val="209CEE"/>
    <a:srgbClr val="EB9E30"/>
    <a:srgbClr val="000000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991" autoAdjust="0"/>
    <p:restoredTop sz="87926" autoAdjust="0"/>
  </p:normalViewPr>
  <p:slideViewPr>
    <p:cSldViewPr snapToGrid="0" snapToObjects="1">
      <p:cViewPr varScale="1">
        <p:scale>
          <a:sx n="60" d="100"/>
          <a:sy n="60" d="100"/>
        </p:scale>
        <p:origin x="-522" y="-1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font" Target="fonts/font14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1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7.fntdata"/><Relationship Id="rId64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0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57" Type="http://schemas.openxmlformats.org/officeDocument/2006/relationships/font" Target="fonts/font8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450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833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3330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494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038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6268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0650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5190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5896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4826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33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7210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9135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806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0477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7604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2071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2504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2457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8680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8885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045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226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8928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1552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6486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3392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9973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2227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0180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8445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4584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931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22560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0679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8327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1375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277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56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005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225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220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997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10/01/2021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image" Target="../media/image26.tif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image" Target="../media/image26.tif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image" Target="../media/image26.tif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image" Target="../media/image26.tif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image" Target="../media/image26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tiff"/><Relationship Id="rId11" Type="http://schemas.openxmlformats.org/officeDocument/2006/relationships/image" Target="../media/image21.png"/><Relationship Id="rId5" Type="http://schemas.openxmlformats.org/officeDocument/2006/relationships/image" Target="../media/image24.png"/><Relationship Id="rId10" Type="http://schemas.openxmlformats.org/officeDocument/2006/relationships/image" Target="../media/image25.png"/><Relationship Id="rId4" Type="http://schemas.openxmlformats.org/officeDocument/2006/relationships/image" Target="../media/image23.png"/><Relationship Id="rId9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tiff"/><Relationship Id="rId11" Type="http://schemas.openxmlformats.org/officeDocument/2006/relationships/image" Target="../media/image21.png"/><Relationship Id="rId5" Type="http://schemas.openxmlformats.org/officeDocument/2006/relationships/image" Target="../media/image24.png"/><Relationship Id="rId10" Type="http://schemas.openxmlformats.org/officeDocument/2006/relationships/image" Target="../media/image25.png"/><Relationship Id="rId4" Type="http://schemas.openxmlformats.org/officeDocument/2006/relationships/image" Target="../media/image23.png"/><Relationship Id="rId9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tiff"/><Relationship Id="rId11" Type="http://schemas.openxmlformats.org/officeDocument/2006/relationships/image" Target="../media/image21.png"/><Relationship Id="rId5" Type="http://schemas.openxmlformats.org/officeDocument/2006/relationships/image" Target="../media/image24.png"/><Relationship Id="rId10" Type="http://schemas.openxmlformats.org/officeDocument/2006/relationships/image" Target="../media/image25.png"/><Relationship Id="rId4" Type="http://schemas.openxmlformats.org/officeDocument/2006/relationships/image" Target="../media/image23.png"/><Relationship Id="rId9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tiff"/><Relationship Id="rId11" Type="http://schemas.openxmlformats.org/officeDocument/2006/relationships/image" Target="../media/image21.png"/><Relationship Id="rId5" Type="http://schemas.openxmlformats.org/officeDocument/2006/relationships/image" Target="../media/image24.png"/><Relationship Id="rId10" Type="http://schemas.openxmlformats.org/officeDocument/2006/relationships/image" Target="../media/image25.png"/><Relationship Id="rId4" Type="http://schemas.openxmlformats.org/officeDocument/2006/relationships/image" Target="../media/image23.png"/><Relationship Id="rId9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tiff"/><Relationship Id="rId7" Type="http://schemas.openxmlformats.org/officeDocument/2006/relationships/image" Target="../media/image12.png"/><Relationship Id="rId12" Type="http://schemas.openxmlformats.org/officeDocument/2006/relationships/image" Target="../media/image17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tiff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tiff"/><Relationship Id="rId7" Type="http://schemas.openxmlformats.org/officeDocument/2006/relationships/image" Target="../media/image12.png"/><Relationship Id="rId12" Type="http://schemas.openxmlformats.org/officeDocument/2006/relationships/image" Target="../media/image17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tiff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openxmlformats.org/officeDocument/2006/relationships/image" Target="../media/image22.png"/><Relationship Id="rId5" Type="http://schemas.openxmlformats.org/officeDocument/2006/relationships/image" Target="../media/image23.png"/><Relationship Id="rId10" Type="http://schemas.openxmlformats.org/officeDocument/2006/relationships/image" Target="../media/image21.png"/><Relationship Id="rId4" Type="http://schemas.openxmlformats.org/officeDocument/2006/relationships/image" Target="../media/image26.tiff"/><Relationship Id="rId9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openxmlformats.org/officeDocument/2006/relationships/image" Target="../media/image22.png"/><Relationship Id="rId5" Type="http://schemas.openxmlformats.org/officeDocument/2006/relationships/image" Target="../media/image23.png"/><Relationship Id="rId10" Type="http://schemas.openxmlformats.org/officeDocument/2006/relationships/image" Target="../media/image21.png"/><Relationship Id="rId4" Type="http://schemas.openxmlformats.org/officeDocument/2006/relationships/image" Target="../media/image26.tiff"/><Relationship Id="rId9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openxmlformats.org/officeDocument/2006/relationships/image" Target="../media/image22.png"/><Relationship Id="rId5" Type="http://schemas.openxmlformats.org/officeDocument/2006/relationships/image" Target="../media/image23.png"/><Relationship Id="rId10" Type="http://schemas.openxmlformats.org/officeDocument/2006/relationships/image" Target="../media/image21.png"/><Relationship Id="rId4" Type="http://schemas.openxmlformats.org/officeDocument/2006/relationships/image" Target="../media/image26.tiff"/><Relationship Id="rId9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openxmlformats.org/officeDocument/2006/relationships/image" Target="../media/image22.png"/><Relationship Id="rId5" Type="http://schemas.openxmlformats.org/officeDocument/2006/relationships/image" Target="../media/image23.png"/><Relationship Id="rId10" Type="http://schemas.openxmlformats.org/officeDocument/2006/relationships/image" Target="../media/image21.png"/><Relationship Id="rId4" Type="http://schemas.openxmlformats.org/officeDocument/2006/relationships/image" Target="../media/image26.tiff"/><Relationship Id="rId9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tif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tif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Stage </a:t>
            </a:r>
            <a:r>
              <a:rPr lang="en-GB" dirty="0"/>
              <a:t>4 </a:t>
            </a:r>
            <a:br>
              <a:rPr lang="en-GB" dirty="0"/>
            </a:br>
            <a:r>
              <a:rPr lang="en-GB" dirty="0"/>
              <a:t>Summer Block 2: Money</a:t>
            </a:r>
          </a:p>
          <a:p>
            <a:r>
              <a:rPr lang="en-GB" dirty="0"/>
              <a:t>Lesson 1: To be able to use decimal notation for pounds and pence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2 – Money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Summer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1200"/>
            <a:ext cx="1964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Quiz: </a:t>
            </a:r>
            <a:r>
              <a:rPr lang="en-GB" sz="2000" b="1" dirty="0" smtClean="0">
                <a:solidFill>
                  <a:schemeClr val="bg1"/>
                </a:solidFill>
              </a:rPr>
              <a:t>QWQQXLY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monies shown, complete the sentences below.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ABAE8805-9EFD-0E43-8026-67146D6FA8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8234" y="2635365"/>
            <a:ext cx="597572" cy="5943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2281DEB-FE41-AC4F-9E47-DD7C890178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7112" y="2673858"/>
            <a:ext cx="647724" cy="64772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3D3C181B-88B3-7D43-B46A-F8C50CBFFC4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9908" y="2681347"/>
            <a:ext cx="537732" cy="53486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55CFABEB-D4BD-724E-AA3D-1D75C15B446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1478" y="2742674"/>
            <a:ext cx="464178" cy="4567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C12A91A5-507C-5842-A6FC-0D16828DAA7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2173" y="2719849"/>
            <a:ext cx="532484" cy="53248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F746E2F2-3545-8041-B26D-79C69B17CC1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0715" y="2731478"/>
            <a:ext cx="532484" cy="532484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1EFD1424-B002-434D-948D-765731FE605D}"/>
              </a:ext>
            </a:extLst>
          </p:cNvPr>
          <p:cNvSpPr/>
          <p:nvPr/>
        </p:nvSpPr>
        <p:spPr>
          <a:xfrm>
            <a:off x="948804" y="3605668"/>
            <a:ext cx="10515600" cy="254191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£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pence.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£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and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p.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£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C763DFB-6312-B541-AF7B-2BCFA268C70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735" y="2689258"/>
            <a:ext cx="532484" cy="5324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016F6E1-A381-B948-8ECE-DB396F31131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570" y="2833022"/>
            <a:ext cx="368368" cy="36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775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monies shown, complete the sentences below.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ABAE8805-9EFD-0E43-8026-67146D6FA8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8234" y="2635365"/>
            <a:ext cx="597572" cy="5943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2281DEB-FE41-AC4F-9E47-DD7C890178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7112" y="2673858"/>
            <a:ext cx="647724" cy="64772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3D3C181B-88B3-7D43-B46A-F8C50CBFFC4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9908" y="2681347"/>
            <a:ext cx="537732" cy="53486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55CFABEB-D4BD-724E-AA3D-1D75C15B446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1478" y="2742674"/>
            <a:ext cx="464178" cy="4567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C12A91A5-507C-5842-A6FC-0D16828DAA7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2173" y="2719849"/>
            <a:ext cx="532484" cy="53248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F746E2F2-3545-8041-B26D-79C69B17CC1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0715" y="2731478"/>
            <a:ext cx="532484" cy="532484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1EFD1424-B002-434D-948D-765731FE605D}"/>
              </a:ext>
            </a:extLst>
          </p:cNvPr>
          <p:cNvSpPr/>
          <p:nvPr/>
        </p:nvSpPr>
        <p:spPr>
          <a:xfrm>
            <a:off x="948804" y="3605668"/>
            <a:ext cx="10515600" cy="254191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£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endParaRPr lang="en-US" sz="2400" b="1" u="sng" dirty="0">
              <a:solidFill>
                <a:srgbClr val="FF38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pence.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£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and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p.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£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C763DFB-6312-B541-AF7B-2BCFA268C70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735" y="2689258"/>
            <a:ext cx="532484" cy="5324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016F6E1-A381-B948-8ECE-DB396F31131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570" y="2833022"/>
            <a:ext cx="368368" cy="36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256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monies shown, complete the sentences below.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ABAE8805-9EFD-0E43-8026-67146D6FA8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8234" y="2635365"/>
            <a:ext cx="597572" cy="5943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2281DEB-FE41-AC4F-9E47-DD7C890178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7112" y="2673858"/>
            <a:ext cx="647724" cy="64772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3D3C181B-88B3-7D43-B46A-F8C50CBFFC4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9908" y="2681347"/>
            <a:ext cx="537732" cy="53486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55CFABEB-D4BD-724E-AA3D-1D75C15B446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1478" y="2742674"/>
            <a:ext cx="464178" cy="4567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C12A91A5-507C-5842-A6FC-0D16828DAA7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2173" y="2719849"/>
            <a:ext cx="532484" cy="53248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F746E2F2-3545-8041-B26D-79C69B17CC1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0715" y="2731478"/>
            <a:ext cx="532484" cy="532484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1EFD1424-B002-434D-948D-765731FE605D}"/>
              </a:ext>
            </a:extLst>
          </p:cNvPr>
          <p:cNvSpPr/>
          <p:nvPr/>
        </p:nvSpPr>
        <p:spPr>
          <a:xfrm>
            <a:off x="948804" y="3605668"/>
            <a:ext cx="10515600" cy="254191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£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endParaRPr lang="en-US" sz="2400" b="1" u="sng" dirty="0">
              <a:solidFill>
                <a:srgbClr val="FF38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37</a:t>
            </a:r>
            <a:r>
              <a:rPr lang="en-US" sz="2400" b="1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pence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£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and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p.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£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C763DFB-6312-B541-AF7B-2BCFA268C70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735" y="2689258"/>
            <a:ext cx="532484" cy="5324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016F6E1-A381-B948-8ECE-DB396F31131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570" y="2833022"/>
            <a:ext cx="368368" cy="36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493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monies shown, complete the sentences below.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ABAE8805-9EFD-0E43-8026-67146D6FA8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8234" y="2635365"/>
            <a:ext cx="597572" cy="5943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2281DEB-FE41-AC4F-9E47-DD7C890178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7112" y="2673858"/>
            <a:ext cx="647724" cy="64772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3D3C181B-88B3-7D43-B46A-F8C50CBFFC4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9908" y="2681347"/>
            <a:ext cx="537732" cy="53486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55CFABEB-D4BD-724E-AA3D-1D75C15B446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1478" y="2742674"/>
            <a:ext cx="464178" cy="4567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C12A91A5-507C-5842-A6FC-0D16828DAA7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2173" y="2719849"/>
            <a:ext cx="532484" cy="53248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F746E2F2-3545-8041-B26D-79C69B17CC1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0715" y="2731478"/>
            <a:ext cx="532484" cy="532484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1EFD1424-B002-434D-948D-765731FE605D}"/>
              </a:ext>
            </a:extLst>
          </p:cNvPr>
          <p:cNvSpPr/>
          <p:nvPr/>
        </p:nvSpPr>
        <p:spPr>
          <a:xfrm>
            <a:off x="948804" y="3605668"/>
            <a:ext cx="10515600" cy="254191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£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endParaRPr lang="en-US" sz="2400" b="1" u="sng" dirty="0">
              <a:solidFill>
                <a:srgbClr val="FF38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37</a:t>
            </a:r>
            <a:r>
              <a:rPr lang="en-US" sz="2400" b="1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pence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£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and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37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£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C763DFB-6312-B541-AF7B-2BCFA268C70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735" y="2689258"/>
            <a:ext cx="532484" cy="5324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016F6E1-A381-B948-8ECE-DB396F31131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570" y="2833022"/>
            <a:ext cx="368368" cy="36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74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monies shown, complete the sentences below.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ABAE8805-9EFD-0E43-8026-67146D6FA8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8234" y="2635365"/>
            <a:ext cx="597572" cy="5943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2281DEB-FE41-AC4F-9E47-DD7C890178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7112" y="2673858"/>
            <a:ext cx="647724" cy="64772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3D3C181B-88B3-7D43-B46A-F8C50CBFFC4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9908" y="2681347"/>
            <a:ext cx="537732" cy="53486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55CFABEB-D4BD-724E-AA3D-1D75C15B446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1478" y="2742674"/>
            <a:ext cx="464178" cy="4567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C12A91A5-507C-5842-A6FC-0D16828DAA7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2173" y="2719849"/>
            <a:ext cx="532484" cy="53248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F746E2F2-3545-8041-B26D-79C69B17CC1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0715" y="2731478"/>
            <a:ext cx="532484" cy="532484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1EFD1424-B002-434D-948D-765731FE605D}"/>
              </a:ext>
            </a:extLst>
          </p:cNvPr>
          <p:cNvSpPr/>
          <p:nvPr/>
        </p:nvSpPr>
        <p:spPr>
          <a:xfrm>
            <a:off x="948804" y="3605668"/>
            <a:ext cx="10515600" cy="254191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£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endParaRPr lang="en-US" sz="2400" b="1" u="sng" dirty="0">
              <a:solidFill>
                <a:srgbClr val="FF38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37</a:t>
            </a:r>
            <a:r>
              <a:rPr lang="en-US" sz="2400" b="1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pence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£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and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37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£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37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C763DFB-6312-B541-AF7B-2BCFA268C70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735" y="2689258"/>
            <a:ext cx="532484" cy="5324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016F6E1-A381-B948-8ECE-DB396F31131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570" y="2833022"/>
            <a:ext cx="368368" cy="36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887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monies shown, complete the sentences below.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ABAE8805-9EFD-0E43-8026-67146D6FA8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8234" y="2635365"/>
            <a:ext cx="597572" cy="5943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2281DEB-FE41-AC4F-9E47-DD7C890178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3387" y="2673858"/>
            <a:ext cx="647724" cy="64772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55CFABEB-D4BD-724E-AA3D-1D75C15B446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1478" y="2742674"/>
            <a:ext cx="464178" cy="4567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C12A91A5-507C-5842-A6FC-0D16828DAA7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2173" y="2719849"/>
            <a:ext cx="532484" cy="532484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1EFD1424-B002-434D-948D-765731FE605D}"/>
              </a:ext>
            </a:extLst>
          </p:cNvPr>
          <p:cNvSpPr/>
          <p:nvPr/>
        </p:nvSpPr>
        <p:spPr>
          <a:xfrm>
            <a:off x="948804" y="3605668"/>
            <a:ext cx="10515600" cy="254191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£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pence.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£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and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p.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£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C763DFB-6312-B541-AF7B-2BCFA268C70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735" y="2689258"/>
            <a:ext cx="532484" cy="5324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016F6E1-A381-B948-8ECE-DB396F31131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570" y="2833022"/>
            <a:ext cx="368368" cy="3664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C3462176-9823-5A4F-BC20-65234641D21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9612" y="2634837"/>
            <a:ext cx="647724" cy="6413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42D9CF1-02A4-8C4A-A98C-0983683D414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4065" y="2680256"/>
            <a:ext cx="1233856" cy="641326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496CDBA-7800-CC42-BE14-B99D6FC5DB9A}"/>
              </a:ext>
            </a:extLst>
          </p:cNvPr>
          <p:cNvSpPr/>
          <p:nvPr/>
        </p:nvSpPr>
        <p:spPr>
          <a:xfrm>
            <a:off x="3087336" y="1356773"/>
            <a:ext cx="8780813" cy="772487"/>
          </a:xfrm>
          <a:prstGeom prst="roundRect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Challenge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 Can you sketch a different set of coins to show the same total amount?</a:t>
            </a:r>
          </a:p>
        </p:txBody>
      </p:sp>
    </p:spTree>
    <p:extLst>
      <p:ext uri="{BB962C8B-B14F-4D97-AF65-F5344CB8AC3E}">
        <p14:creationId xmlns:p14="http://schemas.microsoft.com/office/powerpoint/2010/main" val="1327261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monies shown, complete the sentences below.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ABAE8805-9EFD-0E43-8026-67146D6FA8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8234" y="2635365"/>
            <a:ext cx="597572" cy="5943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2281DEB-FE41-AC4F-9E47-DD7C890178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3387" y="2673858"/>
            <a:ext cx="647724" cy="64772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55CFABEB-D4BD-724E-AA3D-1D75C15B446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1478" y="2742674"/>
            <a:ext cx="464178" cy="4567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C12A91A5-507C-5842-A6FC-0D16828DAA7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2173" y="2719849"/>
            <a:ext cx="532484" cy="532484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1EFD1424-B002-434D-948D-765731FE605D}"/>
              </a:ext>
            </a:extLst>
          </p:cNvPr>
          <p:cNvSpPr/>
          <p:nvPr/>
        </p:nvSpPr>
        <p:spPr>
          <a:xfrm>
            <a:off x="948804" y="3605668"/>
            <a:ext cx="10515600" cy="254191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£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  <a:endParaRPr lang="en-US" sz="2400" b="1" u="sng" dirty="0">
              <a:solidFill>
                <a:srgbClr val="FF38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pence.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£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and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p.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£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C763DFB-6312-B541-AF7B-2BCFA268C70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735" y="2689258"/>
            <a:ext cx="532484" cy="5324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016F6E1-A381-B948-8ECE-DB396F31131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570" y="2833022"/>
            <a:ext cx="368368" cy="3664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C3462176-9823-5A4F-BC20-65234641D21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9612" y="2634837"/>
            <a:ext cx="647724" cy="6413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42D9CF1-02A4-8C4A-A98C-0983683D414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4065" y="2680256"/>
            <a:ext cx="1233856" cy="641326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AD0B54B6-6382-0A46-B5A2-86E11DAC89FC}"/>
              </a:ext>
            </a:extLst>
          </p:cNvPr>
          <p:cNvSpPr/>
          <p:nvPr/>
        </p:nvSpPr>
        <p:spPr>
          <a:xfrm>
            <a:off x="3087336" y="1356773"/>
            <a:ext cx="8780813" cy="772487"/>
          </a:xfrm>
          <a:prstGeom prst="roundRect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Challenge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 Can you sketch a different set of coins to show the same total amount?</a:t>
            </a:r>
          </a:p>
        </p:txBody>
      </p:sp>
    </p:spTree>
    <p:extLst>
      <p:ext uri="{BB962C8B-B14F-4D97-AF65-F5344CB8AC3E}">
        <p14:creationId xmlns:p14="http://schemas.microsoft.com/office/powerpoint/2010/main" val="1490540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monies shown, complete the sentences below.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ABAE8805-9EFD-0E43-8026-67146D6FA8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8234" y="2635365"/>
            <a:ext cx="597572" cy="5943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2281DEB-FE41-AC4F-9E47-DD7C890178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3387" y="2673858"/>
            <a:ext cx="647724" cy="64772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55CFABEB-D4BD-724E-AA3D-1D75C15B446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1478" y="2742674"/>
            <a:ext cx="464178" cy="4567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C12A91A5-507C-5842-A6FC-0D16828DAA7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2173" y="2719849"/>
            <a:ext cx="532484" cy="532484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1EFD1424-B002-434D-948D-765731FE605D}"/>
              </a:ext>
            </a:extLst>
          </p:cNvPr>
          <p:cNvSpPr/>
          <p:nvPr/>
        </p:nvSpPr>
        <p:spPr>
          <a:xfrm>
            <a:off x="948804" y="3605668"/>
            <a:ext cx="10515600" cy="254191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£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  <a:endParaRPr lang="en-US" sz="2400" b="1" u="sng" dirty="0">
              <a:solidFill>
                <a:srgbClr val="FF38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77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pence.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£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and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p.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£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C763DFB-6312-B541-AF7B-2BCFA268C70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735" y="2689258"/>
            <a:ext cx="532484" cy="5324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016F6E1-A381-B948-8ECE-DB396F31131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570" y="2833022"/>
            <a:ext cx="368368" cy="3664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C3462176-9823-5A4F-BC20-65234641D21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9612" y="2634837"/>
            <a:ext cx="647724" cy="6413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42D9CF1-02A4-8C4A-A98C-0983683D414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4065" y="2680256"/>
            <a:ext cx="1233856" cy="641326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B73F8AF8-D525-924E-989D-B92CC4A7311F}"/>
              </a:ext>
            </a:extLst>
          </p:cNvPr>
          <p:cNvSpPr/>
          <p:nvPr/>
        </p:nvSpPr>
        <p:spPr>
          <a:xfrm>
            <a:off x="3087336" y="1356773"/>
            <a:ext cx="8780813" cy="772487"/>
          </a:xfrm>
          <a:prstGeom prst="roundRect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Challenge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 Can you sketch a different set of coins to show the same total amount?</a:t>
            </a:r>
          </a:p>
        </p:txBody>
      </p:sp>
    </p:spTree>
    <p:extLst>
      <p:ext uri="{BB962C8B-B14F-4D97-AF65-F5344CB8AC3E}">
        <p14:creationId xmlns:p14="http://schemas.microsoft.com/office/powerpoint/2010/main" val="3478545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monies shown, complete the sentences below.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ABAE8805-9EFD-0E43-8026-67146D6FA8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8234" y="2635365"/>
            <a:ext cx="597572" cy="5943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2281DEB-FE41-AC4F-9E47-DD7C890178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3387" y="2673858"/>
            <a:ext cx="647724" cy="64772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55CFABEB-D4BD-724E-AA3D-1D75C15B446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1478" y="2742674"/>
            <a:ext cx="464178" cy="4567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C12A91A5-507C-5842-A6FC-0D16828DAA7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2173" y="2719849"/>
            <a:ext cx="532484" cy="532484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1EFD1424-B002-434D-948D-765731FE605D}"/>
              </a:ext>
            </a:extLst>
          </p:cNvPr>
          <p:cNvSpPr/>
          <p:nvPr/>
        </p:nvSpPr>
        <p:spPr>
          <a:xfrm>
            <a:off x="948804" y="3605668"/>
            <a:ext cx="10515600" cy="254191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£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  <a:endParaRPr lang="en-US" sz="2400" b="1" u="sng" dirty="0">
              <a:solidFill>
                <a:srgbClr val="FF38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77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pence.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£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  <a:r>
              <a:rPr lang="en-US" sz="2400" b="1" dirty="0">
                <a:solidFill>
                  <a:srgbClr val="FF38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and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77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£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C763DFB-6312-B541-AF7B-2BCFA268C70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735" y="2689258"/>
            <a:ext cx="532484" cy="5324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016F6E1-A381-B948-8ECE-DB396F31131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570" y="2833022"/>
            <a:ext cx="368368" cy="3664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C3462176-9823-5A4F-BC20-65234641D21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9612" y="2634837"/>
            <a:ext cx="647724" cy="6413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42D9CF1-02A4-8C4A-A98C-0983683D414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4065" y="2680256"/>
            <a:ext cx="1233856" cy="641326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D83A6C5B-9A54-7E40-ACF3-127413FE2E65}"/>
              </a:ext>
            </a:extLst>
          </p:cNvPr>
          <p:cNvSpPr/>
          <p:nvPr/>
        </p:nvSpPr>
        <p:spPr>
          <a:xfrm>
            <a:off x="3087336" y="1356773"/>
            <a:ext cx="8780813" cy="772487"/>
          </a:xfrm>
          <a:prstGeom prst="roundRect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Challenge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 Can you sketch a different set of coins to show the same total amount?</a:t>
            </a:r>
          </a:p>
        </p:txBody>
      </p:sp>
    </p:spTree>
    <p:extLst>
      <p:ext uri="{BB962C8B-B14F-4D97-AF65-F5344CB8AC3E}">
        <p14:creationId xmlns:p14="http://schemas.microsoft.com/office/powerpoint/2010/main" val="25252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monies shown, complete the sentences below.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ABAE8805-9EFD-0E43-8026-67146D6FA8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8234" y="2635365"/>
            <a:ext cx="597572" cy="5943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2281DEB-FE41-AC4F-9E47-DD7C890178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3387" y="2673858"/>
            <a:ext cx="647724" cy="64772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55CFABEB-D4BD-724E-AA3D-1D75C15B446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1478" y="2742674"/>
            <a:ext cx="464178" cy="4567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C12A91A5-507C-5842-A6FC-0D16828DAA7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2173" y="2719849"/>
            <a:ext cx="532484" cy="532484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1EFD1424-B002-434D-948D-765731FE605D}"/>
              </a:ext>
            </a:extLst>
          </p:cNvPr>
          <p:cNvSpPr/>
          <p:nvPr/>
        </p:nvSpPr>
        <p:spPr>
          <a:xfrm>
            <a:off x="948804" y="3605668"/>
            <a:ext cx="10515600" cy="254191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£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  <a:endParaRPr lang="en-US" sz="2400" b="1" u="sng" dirty="0">
              <a:solidFill>
                <a:srgbClr val="FF38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77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pence.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£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  <a:r>
              <a:rPr lang="en-US" sz="2400" b="1" dirty="0">
                <a:solidFill>
                  <a:srgbClr val="FF38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and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77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£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77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C763DFB-6312-B541-AF7B-2BCFA268C70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735" y="2689258"/>
            <a:ext cx="532484" cy="5324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016F6E1-A381-B948-8ECE-DB396F31131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570" y="2833022"/>
            <a:ext cx="368368" cy="3664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C3462176-9823-5A4F-BC20-65234641D21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9612" y="2634837"/>
            <a:ext cx="647724" cy="6413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42D9CF1-02A4-8C4A-A98C-0983683D414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4065" y="2680256"/>
            <a:ext cx="1233856" cy="641326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74C264ED-F4DB-5D4F-B17B-973778FE78D4}"/>
              </a:ext>
            </a:extLst>
          </p:cNvPr>
          <p:cNvSpPr/>
          <p:nvPr/>
        </p:nvSpPr>
        <p:spPr>
          <a:xfrm>
            <a:off x="3087336" y="1356773"/>
            <a:ext cx="8780813" cy="772487"/>
          </a:xfrm>
          <a:prstGeom prst="roundRect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Challenge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 </a:t>
            </a:r>
          </a:p>
          <a:p>
            <a:pPr algn="just"/>
            <a:r>
              <a:rPr lang="en-US" sz="2400" b="1" dirty="0">
                <a:solidFill>
                  <a:srgbClr val="FF3860"/>
                </a:solidFill>
                <a:latin typeface="OpenDyslexicAlta" pitchFamily="2" charset="77"/>
              </a:rPr>
              <a:t>Teacher / peer assessment</a:t>
            </a:r>
          </a:p>
        </p:txBody>
      </p:sp>
    </p:spTree>
    <p:extLst>
      <p:ext uri="{BB962C8B-B14F-4D97-AF65-F5344CB8AC3E}">
        <p14:creationId xmlns:p14="http://schemas.microsoft.com/office/powerpoint/2010/main" val="328906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replica notes and coins and pictorial representations to help me use the £__.__ format for representing pounds and pence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replica notes and coins and pictorial representations to help me use the £__.__ format for representing pounds and pence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 smtClean="0"/>
              <a:t>Stage </a:t>
            </a:r>
            <a:r>
              <a:rPr lang="en-GB" sz="1400" dirty="0"/>
              <a:t>4 - Summer Block 2 - Money - Lesson 1 - To be able to use decimal notation for pounds and pence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set of money to its description.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1EFD1424-B002-434D-948D-765731FE605D}"/>
              </a:ext>
            </a:extLst>
          </p:cNvPr>
          <p:cNvSpPr/>
          <p:nvPr/>
        </p:nvSpPr>
        <p:spPr>
          <a:xfrm>
            <a:off x="6083760" y="5732536"/>
            <a:ext cx="5776481" cy="61897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It is a mixture of notes and coins.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199F4805-DBE1-2642-9017-39DAC9C92943}"/>
              </a:ext>
            </a:extLst>
          </p:cNvPr>
          <p:cNvSpPr/>
          <p:nvPr/>
        </p:nvSpPr>
        <p:spPr>
          <a:xfrm>
            <a:off x="6083760" y="4295287"/>
            <a:ext cx="5776481" cy="61897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It is the least amount of money.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D477AB64-2C17-6C42-A76A-7926D76CB3F7}"/>
              </a:ext>
            </a:extLst>
          </p:cNvPr>
          <p:cNvSpPr/>
          <p:nvPr/>
        </p:nvSpPr>
        <p:spPr>
          <a:xfrm>
            <a:off x="5992841" y="2858038"/>
            <a:ext cx="5776481" cy="61897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It is the most amount of money.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69D4A857-AFC0-8245-9180-84A402111872}"/>
              </a:ext>
            </a:extLst>
          </p:cNvPr>
          <p:cNvSpPr/>
          <p:nvPr/>
        </p:nvSpPr>
        <p:spPr>
          <a:xfrm>
            <a:off x="380476" y="2729133"/>
            <a:ext cx="4050845" cy="90033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2D2352FB-F304-DB40-BD00-1846581ACE81}"/>
              </a:ext>
            </a:extLst>
          </p:cNvPr>
          <p:cNvSpPr/>
          <p:nvPr/>
        </p:nvSpPr>
        <p:spPr>
          <a:xfrm>
            <a:off x="380475" y="4154610"/>
            <a:ext cx="4050845" cy="90033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764D7A41-00E5-3F4F-934B-AC6276151AC2}"/>
              </a:ext>
            </a:extLst>
          </p:cNvPr>
          <p:cNvSpPr/>
          <p:nvPr/>
        </p:nvSpPr>
        <p:spPr>
          <a:xfrm>
            <a:off x="380474" y="5580087"/>
            <a:ext cx="4050845" cy="90033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86070110-40DD-DD4B-90D9-17D6D1D7A6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5117" y="4473632"/>
            <a:ext cx="388556" cy="3885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CA1E809F-8A19-2E48-82F1-7B1132656DF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3142" y="4322417"/>
            <a:ext cx="647724" cy="64132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8DF9617C-D527-CE49-BD37-68D638D0420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9433" y="4350222"/>
            <a:ext cx="532484" cy="5324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1DF74BD2-2537-214B-877E-851B7BCA18A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577" y="4272940"/>
            <a:ext cx="1233856" cy="64132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3BEB7938-2696-AD4D-9852-42B5CFBD332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38" y="5718163"/>
            <a:ext cx="647724" cy="64772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1B5E7F1E-CDDC-5C4E-BEA8-824741A47B3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961" y="5730633"/>
            <a:ext cx="647724" cy="64772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30B013A6-4FCC-C648-9B26-2842FF43E9B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5924" y="5733420"/>
            <a:ext cx="647724" cy="64772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907C5BB3-19B1-F248-BE2A-A826EC67063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5399" y="5821624"/>
            <a:ext cx="532484" cy="53248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0B2583C7-717C-3C45-A089-1FBAC8E5D47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690" y="5876806"/>
            <a:ext cx="464178" cy="4567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E934D0ED-20B7-0942-BF8A-05D55F29221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9390" y="5790673"/>
            <a:ext cx="597572" cy="59438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F1B2BF89-A451-4047-B652-9102E64F6C5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1910" y="5955201"/>
            <a:ext cx="368368" cy="36640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0B12838B-0005-6542-9AA2-34B0E4096F69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7301" y="5836969"/>
            <a:ext cx="537732" cy="53486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5E73917C-28A0-B549-8E67-FE1ED350083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406" y="2839217"/>
            <a:ext cx="647724" cy="64772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A83191A1-C2CD-AB4F-BA67-56A20584B2F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370" y="2913057"/>
            <a:ext cx="532484" cy="53248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862EF177-545B-C34D-A20F-0E62C726532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0235" y="2923400"/>
            <a:ext cx="532484" cy="53248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86463D5E-61FC-4E42-AAE8-390BFA85667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0486" y="4439534"/>
            <a:ext cx="464178" cy="45675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65EF86A3-59F4-8C46-A40D-B894A94619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5306" y="2886673"/>
            <a:ext cx="647724" cy="64132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4D558A49-1B31-FF48-9357-965F9F99558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8702" y="3004802"/>
            <a:ext cx="464178" cy="45675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723125C8-046A-A441-A366-FAB753DB0E2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3852" y="3068464"/>
            <a:ext cx="368368" cy="36640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B2E947B7-1219-B34C-BABB-6DAD2786073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243" y="2950232"/>
            <a:ext cx="537732" cy="53486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836CC351-83FC-2042-9369-0E097E5051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2220" y="3067328"/>
            <a:ext cx="388556" cy="38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26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set of money to its description.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1EFD1424-B002-434D-948D-765731FE605D}"/>
              </a:ext>
            </a:extLst>
          </p:cNvPr>
          <p:cNvSpPr/>
          <p:nvPr/>
        </p:nvSpPr>
        <p:spPr>
          <a:xfrm>
            <a:off x="6083760" y="5732536"/>
            <a:ext cx="5776481" cy="61897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It is a mixture of notes and coins.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199F4805-DBE1-2642-9017-39DAC9C92943}"/>
              </a:ext>
            </a:extLst>
          </p:cNvPr>
          <p:cNvSpPr/>
          <p:nvPr/>
        </p:nvSpPr>
        <p:spPr>
          <a:xfrm>
            <a:off x="6083760" y="4295287"/>
            <a:ext cx="5776481" cy="61897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It is the least amount of money.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D477AB64-2C17-6C42-A76A-7926D76CB3F7}"/>
              </a:ext>
            </a:extLst>
          </p:cNvPr>
          <p:cNvSpPr/>
          <p:nvPr/>
        </p:nvSpPr>
        <p:spPr>
          <a:xfrm>
            <a:off x="5992841" y="2858038"/>
            <a:ext cx="5776481" cy="61897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It is the most amount of money.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69D4A857-AFC0-8245-9180-84A402111872}"/>
              </a:ext>
            </a:extLst>
          </p:cNvPr>
          <p:cNvSpPr/>
          <p:nvPr/>
        </p:nvSpPr>
        <p:spPr>
          <a:xfrm>
            <a:off x="380476" y="2729133"/>
            <a:ext cx="4050845" cy="90033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2D2352FB-F304-DB40-BD00-1846581ACE81}"/>
              </a:ext>
            </a:extLst>
          </p:cNvPr>
          <p:cNvSpPr/>
          <p:nvPr/>
        </p:nvSpPr>
        <p:spPr>
          <a:xfrm>
            <a:off x="380475" y="4154610"/>
            <a:ext cx="4050845" cy="90033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764D7A41-00E5-3F4F-934B-AC6276151AC2}"/>
              </a:ext>
            </a:extLst>
          </p:cNvPr>
          <p:cNvSpPr/>
          <p:nvPr/>
        </p:nvSpPr>
        <p:spPr>
          <a:xfrm>
            <a:off x="380474" y="5580087"/>
            <a:ext cx="4050845" cy="90033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86070110-40DD-DD4B-90D9-17D6D1D7A6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5117" y="4473632"/>
            <a:ext cx="388556" cy="3885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CA1E809F-8A19-2E48-82F1-7B1132656DF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3142" y="4322417"/>
            <a:ext cx="647724" cy="64132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8DF9617C-D527-CE49-BD37-68D638D0420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9433" y="4350222"/>
            <a:ext cx="532484" cy="5324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1DF74BD2-2537-214B-877E-851B7BCA18A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577" y="4272940"/>
            <a:ext cx="1233856" cy="64132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3BEB7938-2696-AD4D-9852-42B5CFBD332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38" y="5718163"/>
            <a:ext cx="647724" cy="64772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1B5E7F1E-CDDC-5C4E-BEA8-824741A47B3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961" y="5730633"/>
            <a:ext cx="647724" cy="64772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30B013A6-4FCC-C648-9B26-2842FF43E9B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5924" y="5733420"/>
            <a:ext cx="647724" cy="64772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907C5BB3-19B1-F248-BE2A-A826EC67063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5399" y="5821624"/>
            <a:ext cx="532484" cy="53248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0B2583C7-717C-3C45-A089-1FBAC8E5D47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690" y="5876806"/>
            <a:ext cx="464178" cy="4567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E934D0ED-20B7-0942-BF8A-05D55F29221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9390" y="5790673"/>
            <a:ext cx="597572" cy="59438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F1B2BF89-A451-4047-B652-9102E64F6C5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1910" y="5955201"/>
            <a:ext cx="368368" cy="36640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0B12838B-0005-6542-9AA2-34B0E4096F69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7301" y="5836969"/>
            <a:ext cx="537732" cy="53486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5E73917C-28A0-B549-8E67-FE1ED350083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406" y="2839217"/>
            <a:ext cx="647724" cy="64772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A83191A1-C2CD-AB4F-BA67-56A20584B2F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370" y="2913057"/>
            <a:ext cx="532484" cy="53248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862EF177-545B-C34D-A20F-0E62C726532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0235" y="2923400"/>
            <a:ext cx="532484" cy="53248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86463D5E-61FC-4E42-AAE8-390BFA85667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0486" y="4439534"/>
            <a:ext cx="464178" cy="45675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65EF86A3-59F4-8C46-A40D-B894A94619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5306" y="2886673"/>
            <a:ext cx="647724" cy="64132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4D558A49-1B31-FF48-9357-965F9F99558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8702" y="3004802"/>
            <a:ext cx="464178" cy="45675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723125C8-046A-A441-A366-FAB753DB0E2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3852" y="3068464"/>
            <a:ext cx="368368" cy="36640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B2E947B7-1219-B34C-BABB-6DAD2786073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243" y="2950232"/>
            <a:ext cx="537732" cy="53486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836CC351-83FC-2042-9369-0E097E5051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2220" y="3067328"/>
            <a:ext cx="388556" cy="38855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E1A820F3-DC58-E74F-A281-8C2A5FFD47C8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4431319" y="3221502"/>
            <a:ext cx="1652441" cy="138327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427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set of money to its description.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1EFD1424-B002-434D-948D-765731FE605D}"/>
              </a:ext>
            </a:extLst>
          </p:cNvPr>
          <p:cNvSpPr/>
          <p:nvPr/>
        </p:nvSpPr>
        <p:spPr>
          <a:xfrm>
            <a:off x="6083760" y="5732536"/>
            <a:ext cx="5776481" cy="61897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It is a mixture of notes and coins.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199F4805-DBE1-2642-9017-39DAC9C92943}"/>
              </a:ext>
            </a:extLst>
          </p:cNvPr>
          <p:cNvSpPr/>
          <p:nvPr/>
        </p:nvSpPr>
        <p:spPr>
          <a:xfrm>
            <a:off x="6083760" y="4295287"/>
            <a:ext cx="5776481" cy="61897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It is the least amount of money.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D477AB64-2C17-6C42-A76A-7926D76CB3F7}"/>
              </a:ext>
            </a:extLst>
          </p:cNvPr>
          <p:cNvSpPr/>
          <p:nvPr/>
        </p:nvSpPr>
        <p:spPr>
          <a:xfrm>
            <a:off x="5992841" y="2858038"/>
            <a:ext cx="5776481" cy="61897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It is the most amount of money.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69D4A857-AFC0-8245-9180-84A402111872}"/>
              </a:ext>
            </a:extLst>
          </p:cNvPr>
          <p:cNvSpPr/>
          <p:nvPr/>
        </p:nvSpPr>
        <p:spPr>
          <a:xfrm>
            <a:off x="380476" y="2729133"/>
            <a:ext cx="4050845" cy="90033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2D2352FB-F304-DB40-BD00-1846581ACE81}"/>
              </a:ext>
            </a:extLst>
          </p:cNvPr>
          <p:cNvSpPr/>
          <p:nvPr/>
        </p:nvSpPr>
        <p:spPr>
          <a:xfrm>
            <a:off x="380475" y="4154610"/>
            <a:ext cx="4050845" cy="90033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764D7A41-00E5-3F4F-934B-AC6276151AC2}"/>
              </a:ext>
            </a:extLst>
          </p:cNvPr>
          <p:cNvSpPr/>
          <p:nvPr/>
        </p:nvSpPr>
        <p:spPr>
          <a:xfrm>
            <a:off x="380474" y="5580087"/>
            <a:ext cx="4050845" cy="90033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86070110-40DD-DD4B-90D9-17D6D1D7A6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5117" y="4473632"/>
            <a:ext cx="388556" cy="3885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CA1E809F-8A19-2E48-82F1-7B1132656DF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3142" y="4322417"/>
            <a:ext cx="647724" cy="64132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8DF9617C-D527-CE49-BD37-68D638D0420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9433" y="4350222"/>
            <a:ext cx="532484" cy="5324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1DF74BD2-2537-214B-877E-851B7BCA18A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577" y="4272940"/>
            <a:ext cx="1233856" cy="64132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3BEB7938-2696-AD4D-9852-42B5CFBD332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38" y="5718163"/>
            <a:ext cx="647724" cy="64772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1B5E7F1E-CDDC-5C4E-BEA8-824741A47B3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961" y="5730633"/>
            <a:ext cx="647724" cy="64772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30B013A6-4FCC-C648-9B26-2842FF43E9B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5924" y="5733420"/>
            <a:ext cx="647724" cy="64772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907C5BB3-19B1-F248-BE2A-A826EC67063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5399" y="5821624"/>
            <a:ext cx="532484" cy="53248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0B2583C7-717C-3C45-A089-1FBAC8E5D47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690" y="5876806"/>
            <a:ext cx="464178" cy="4567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E934D0ED-20B7-0942-BF8A-05D55F29221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9390" y="5790673"/>
            <a:ext cx="597572" cy="59438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F1B2BF89-A451-4047-B652-9102E64F6C5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1910" y="5955201"/>
            <a:ext cx="368368" cy="36640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0B12838B-0005-6542-9AA2-34B0E4096F69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7301" y="5836969"/>
            <a:ext cx="537732" cy="53486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5E73917C-28A0-B549-8E67-FE1ED350083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406" y="2839217"/>
            <a:ext cx="647724" cy="64772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A83191A1-C2CD-AB4F-BA67-56A20584B2F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370" y="2913057"/>
            <a:ext cx="532484" cy="53248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862EF177-545B-C34D-A20F-0E62C726532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0235" y="2923400"/>
            <a:ext cx="532484" cy="53248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86463D5E-61FC-4E42-AAE8-390BFA85667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0486" y="4439534"/>
            <a:ext cx="464178" cy="45675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65EF86A3-59F4-8C46-A40D-B894A94619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5306" y="2886673"/>
            <a:ext cx="647724" cy="64132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4D558A49-1B31-FF48-9357-965F9F99558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8702" y="3004802"/>
            <a:ext cx="464178" cy="45675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723125C8-046A-A441-A366-FAB753DB0E2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3852" y="3068464"/>
            <a:ext cx="368368" cy="36640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B2E947B7-1219-B34C-BABB-6DAD2786073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243" y="2950232"/>
            <a:ext cx="537732" cy="53486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836CC351-83FC-2042-9369-0E097E5051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2220" y="3067328"/>
            <a:ext cx="388556" cy="38855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E1A820F3-DC58-E74F-A281-8C2A5FFD47C8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4431319" y="3221502"/>
            <a:ext cx="1652441" cy="138327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554A4A2E-380D-D44D-9FD7-F32A69CFA668}"/>
              </a:ext>
            </a:extLst>
          </p:cNvPr>
          <p:cNvCxnSpPr>
            <a:cxnSpLocks/>
            <a:stCxn id="18" idx="3"/>
            <a:endCxn id="34" idx="1"/>
          </p:cNvCxnSpPr>
          <p:nvPr/>
        </p:nvCxnSpPr>
        <p:spPr>
          <a:xfrm>
            <a:off x="4431320" y="4604776"/>
            <a:ext cx="1652440" cy="143725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749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set of money to its description.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1EFD1424-B002-434D-948D-765731FE605D}"/>
              </a:ext>
            </a:extLst>
          </p:cNvPr>
          <p:cNvSpPr/>
          <p:nvPr/>
        </p:nvSpPr>
        <p:spPr>
          <a:xfrm>
            <a:off x="6083760" y="5732536"/>
            <a:ext cx="5776481" cy="61897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It is a mixture of notes and coins.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199F4805-DBE1-2642-9017-39DAC9C92943}"/>
              </a:ext>
            </a:extLst>
          </p:cNvPr>
          <p:cNvSpPr/>
          <p:nvPr/>
        </p:nvSpPr>
        <p:spPr>
          <a:xfrm>
            <a:off x="6083760" y="4295287"/>
            <a:ext cx="5776481" cy="61897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It is the least amount of money.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D477AB64-2C17-6C42-A76A-7926D76CB3F7}"/>
              </a:ext>
            </a:extLst>
          </p:cNvPr>
          <p:cNvSpPr/>
          <p:nvPr/>
        </p:nvSpPr>
        <p:spPr>
          <a:xfrm>
            <a:off x="5992841" y="2858038"/>
            <a:ext cx="5776481" cy="61897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It is the most amount of money.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69D4A857-AFC0-8245-9180-84A402111872}"/>
              </a:ext>
            </a:extLst>
          </p:cNvPr>
          <p:cNvSpPr/>
          <p:nvPr/>
        </p:nvSpPr>
        <p:spPr>
          <a:xfrm>
            <a:off x="380476" y="2729133"/>
            <a:ext cx="4050845" cy="90033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2D2352FB-F304-DB40-BD00-1846581ACE81}"/>
              </a:ext>
            </a:extLst>
          </p:cNvPr>
          <p:cNvSpPr/>
          <p:nvPr/>
        </p:nvSpPr>
        <p:spPr>
          <a:xfrm>
            <a:off x="380475" y="4154610"/>
            <a:ext cx="4050845" cy="90033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764D7A41-00E5-3F4F-934B-AC6276151AC2}"/>
              </a:ext>
            </a:extLst>
          </p:cNvPr>
          <p:cNvSpPr/>
          <p:nvPr/>
        </p:nvSpPr>
        <p:spPr>
          <a:xfrm>
            <a:off x="380474" y="5580087"/>
            <a:ext cx="4050845" cy="90033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86070110-40DD-DD4B-90D9-17D6D1D7A6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5117" y="4473632"/>
            <a:ext cx="388556" cy="3885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CA1E809F-8A19-2E48-82F1-7B1132656DF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3142" y="4322417"/>
            <a:ext cx="647724" cy="64132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8DF9617C-D527-CE49-BD37-68D638D0420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9433" y="4350222"/>
            <a:ext cx="532484" cy="5324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1DF74BD2-2537-214B-877E-851B7BCA18A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577" y="4272940"/>
            <a:ext cx="1233856" cy="64132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3BEB7938-2696-AD4D-9852-42B5CFBD332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38" y="5718163"/>
            <a:ext cx="647724" cy="64772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1B5E7F1E-CDDC-5C4E-BEA8-824741A47B3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961" y="5730633"/>
            <a:ext cx="647724" cy="64772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30B013A6-4FCC-C648-9B26-2842FF43E9B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5924" y="5733420"/>
            <a:ext cx="647724" cy="64772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907C5BB3-19B1-F248-BE2A-A826EC67063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5399" y="5821624"/>
            <a:ext cx="532484" cy="53248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0B2583C7-717C-3C45-A089-1FBAC8E5D47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690" y="5876806"/>
            <a:ext cx="464178" cy="4567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E934D0ED-20B7-0942-BF8A-05D55F29221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9390" y="5790673"/>
            <a:ext cx="597572" cy="59438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F1B2BF89-A451-4047-B652-9102E64F6C5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1910" y="5955201"/>
            <a:ext cx="368368" cy="36640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0B12838B-0005-6542-9AA2-34B0E4096F69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7301" y="5836969"/>
            <a:ext cx="537732" cy="53486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5E73917C-28A0-B549-8E67-FE1ED350083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406" y="2839217"/>
            <a:ext cx="647724" cy="64772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A83191A1-C2CD-AB4F-BA67-56A20584B2F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370" y="2913057"/>
            <a:ext cx="532484" cy="53248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862EF177-545B-C34D-A20F-0E62C726532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0235" y="2923400"/>
            <a:ext cx="532484" cy="53248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86463D5E-61FC-4E42-AAE8-390BFA85667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0486" y="4439534"/>
            <a:ext cx="464178" cy="45675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65EF86A3-59F4-8C46-A40D-B894A94619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5306" y="2886673"/>
            <a:ext cx="647724" cy="64132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4D558A49-1B31-FF48-9357-965F9F99558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8702" y="3004802"/>
            <a:ext cx="464178" cy="45675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723125C8-046A-A441-A366-FAB753DB0E2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3852" y="3068464"/>
            <a:ext cx="368368" cy="36640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B2E947B7-1219-B34C-BABB-6DAD2786073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243" y="2950232"/>
            <a:ext cx="537732" cy="53486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836CC351-83FC-2042-9369-0E097E5051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2220" y="3067328"/>
            <a:ext cx="388556" cy="38855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E1A820F3-DC58-E74F-A281-8C2A5FFD47C8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4431319" y="3221502"/>
            <a:ext cx="1652441" cy="138327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554A4A2E-380D-D44D-9FD7-F32A69CFA668}"/>
              </a:ext>
            </a:extLst>
          </p:cNvPr>
          <p:cNvCxnSpPr>
            <a:cxnSpLocks/>
            <a:stCxn id="18" idx="3"/>
            <a:endCxn id="34" idx="1"/>
          </p:cNvCxnSpPr>
          <p:nvPr/>
        </p:nvCxnSpPr>
        <p:spPr>
          <a:xfrm>
            <a:off x="4431320" y="4604776"/>
            <a:ext cx="1652440" cy="143725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="" xmlns:a16="http://schemas.microsoft.com/office/drawing/2014/main" id="{EA8DD227-77EC-D743-8FAF-D1E3B9FA729F}"/>
              </a:ext>
            </a:extLst>
          </p:cNvPr>
          <p:cNvCxnSpPr>
            <a:cxnSpLocks/>
            <a:stCxn id="19" idx="3"/>
            <a:endCxn id="16" idx="1"/>
          </p:cNvCxnSpPr>
          <p:nvPr/>
        </p:nvCxnSpPr>
        <p:spPr>
          <a:xfrm flipV="1">
            <a:off x="4431319" y="3167528"/>
            <a:ext cx="1561522" cy="286272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531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018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F76AE2EA-6721-DB49-AF58-1C3E9202C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599262"/>
              </p:ext>
            </p:extLst>
          </p:nvPr>
        </p:nvGraphicFramePr>
        <p:xfrm>
          <a:off x="1325145" y="2723357"/>
          <a:ext cx="9541709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2627">
                  <a:extLst>
                    <a:ext uri="{9D8B030D-6E8A-4147-A177-3AD203B41FA5}">
                      <a16:colId xmlns="" xmlns:a16="http://schemas.microsoft.com/office/drawing/2014/main" val="24875614"/>
                    </a:ext>
                  </a:extLst>
                </a:gridCol>
                <a:gridCol w="4015946">
                  <a:extLst>
                    <a:ext uri="{9D8B030D-6E8A-4147-A177-3AD203B41FA5}">
                      <a16:colId xmlns="" xmlns:a16="http://schemas.microsoft.com/office/drawing/2014/main" val="2589073748"/>
                    </a:ext>
                  </a:extLst>
                </a:gridCol>
                <a:gridCol w="2733136">
                  <a:extLst>
                    <a:ext uri="{9D8B030D-6E8A-4147-A177-3AD203B41FA5}">
                      <a16:colId xmlns="" xmlns:a16="http://schemas.microsoft.com/office/drawing/2014/main" val="126258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 p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£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 a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nd 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 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p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£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2400" b="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70393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123p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£1 and 23p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£1.23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32174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231p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£2 and 31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£2.31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594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312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£3 and 12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£3.12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25994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320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£3 and 20p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£3.20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96544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333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£3 and 33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£3.33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0071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299p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£2 and 99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£2.99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0178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1234p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£12 and 34 p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£12.34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43267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9714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018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F76AE2EA-6721-DB49-AF58-1C3E9202C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608706"/>
              </p:ext>
            </p:extLst>
          </p:nvPr>
        </p:nvGraphicFramePr>
        <p:xfrm>
          <a:off x="1325145" y="2723357"/>
          <a:ext cx="9541709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2627">
                  <a:extLst>
                    <a:ext uri="{9D8B030D-6E8A-4147-A177-3AD203B41FA5}">
                      <a16:colId xmlns="" xmlns:a16="http://schemas.microsoft.com/office/drawing/2014/main" val="24875614"/>
                    </a:ext>
                  </a:extLst>
                </a:gridCol>
                <a:gridCol w="4015946">
                  <a:extLst>
                    <a:ext uri="{9D8B030D-6E8A-4147-A177-3AD203B41FA5}">
                      <a16:colId xmlns="" xmlns:a16="http://schemas.microsoft.com/office/drawing/2014/main" val="2589073748"/>
                    </a:ext>
                  </a:extLst>
                </a:gridCol>
                <a:gridCol w="2733136">
                  <a:extLst>
                    <a:ext uri="{9D8B030D-6E8A-4147-A177-3AD203B41FA5}">
                      <a16:colId xmlns="" xmlns:a16="http://schemas.microsoft.com/office/drawing/2014/main" val="126258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 p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£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 a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nd 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 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p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£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2400" b="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70393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123p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£1 and 23p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£1.23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32174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231p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£2 and 31p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£2.31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594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312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£3 and 12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£3.12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25994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320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£3 and 20p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£3.20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96544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333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£3 and 33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£3.33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0071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299p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£2 and 99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£2.99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0178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1234p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£12 and 34 p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£12.34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43267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77975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018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F76AE2EA-6721-DB49-AF58-1C3E9202C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783523"/>
              </p:ext>
            </p:extLst>
          </p:nvPr>
        </p:nvGraphicFramePr>
        <p:xfrm>
          <a:off x="1325145" y="2723357"/>
          <a:ext cx="9541709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2627">
                  <a:extLst>
                    <a:ext uri="{9D8B030D-6E8A-4147-A177-3AD203B41FA5}">
                      <a16:colId xmlns="" xmlns:a16="http://schemas.microsoft.com/office/drawing/2014/main" val="24875614"/>
                    </a:ext>
                  </a:extLst>
                </a:gridCol>
                <a:gridCol w="4015946">
                  <a:extLst>
                    <a:ext uri="{9D8B030D-6E8A-4147-A177-3AD203B41FA5}">
                      <a16:colId xmlns="" xmlns:a16="http://schemas.microsoft.com/office/drawing/2014/main" val="2589073748"/>
                    </a:ext>
                  </a:extLst>
                </a:gridCol>
                <a:gridCol w="2733136">
                  <a:extLst>
                    <a:ext uri="{9D8B030D-6E8A-4147-A177-3AD203B41FA5}">
                      <a16:colId xmlns="" xmlns:a16="http://schemas.microsoft.com/office/drawing/2014/main" val="126258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 p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£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 a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nd 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 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p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£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2400" b="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70393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123p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£1 and 23p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£1.23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32174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231p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£2 and 31p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£2.31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594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312p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£3 and 12p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£3.12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25994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320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£3 and 20p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£3.20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96544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333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£3 and 33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£3.33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0071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299p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£2 and 99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£2.99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0178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1234p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£12 and 34 p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£12.34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43267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20106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018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F76AE2EA-6721-DB49-AF58-1C3E9202C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319879"/>
              </p:ext>
            </p:extLst>
          </p:nvPr>
        </p:nvGraphicFramePr>
        <p:xfrm>
          <a:off x="1325145" y="2723357"/>
          <a:ext cx="9541709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2627">
                  <a:extLst>
                    <a:ext uri="{9D8B030D-6E8A-4147-A177-3AD203B41FA5}">
                      <a16:colId xmlns="" xmlns:a16="http://schemas.microsoft.com/office/drawing/2014/main" val="24875614"/>
                    </a:ext>
                  </a:extLst>
                </a:gridCol>
                <a:gridCol w="4015946">
                  <a:extLst>
                    <a:ext uri="{9D8B030D-6E8A-4147-A177-3AD203B41FA5}">
                      <a16:colId xmlns="" xmlns:a16="http://schemas.microsoft.com/office/drawing/2014/main" val="2589073748"/>
                    </a:ext>
                  </a:extLst>
                </a:gridCol>
                <a:gridCol w="2733136">
                  <a:extLst>
                    <a:ext uri="{9D8B030D-6E8A-4147-A177-3AD203B41FA5}">
                      <a16:colId xmlns="" xmlns:a16="http://schemas.microsoft.com/office/drawing/2014/main" val="126258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 p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£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 a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nd 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 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p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£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2400" b="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70393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123p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£1 and 23p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£1.23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32174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231p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£2 and 31p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£2.31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594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312p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£3 and 12p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£3.12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25994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320p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£3 and 20p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£3.20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96544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333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£3 and 33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£3.33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0071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299p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£2 and 99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£2.99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0178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1234p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£12 and 34 p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£12.34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43267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55048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018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F76AE2EA-6721-DB49-AF58-1C3E9202C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782453"/>
              </p:ext>
            </p:extLst>
          </p:nvPr>
        </p:nvGraphicFramePr>
        <p:xfrm>
          <a:off x="1325145" y="2723357"/>
          <a:ext cx="9541709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2627">
                  <a:extLst>
                    <a:ext uri="{9D8B030D-6E8A-4147-A177-3AD203B41FA5}">
                      <a16:colId xmlns="" xmlns:a16="http://schemas.microsoft.com/office/drawing/2014/main" val="24875614"/>
                    </a:ext>
                  </a:extLst>
                </a:gridCol>
                <a:gridCol w="4015946">
                  <a:extLst>
                    <a:ext uri="{9D8B030D-6E8A-4147-A177-3AD203B41FA5}">
                      <a16:colId xmlns="" xmlns:a16="http://schemas.microsoft.com/office/drawing/2014/main" val="2589073748"/>
                    </a:ext>
                  </a:extLst>
                </a:gridCol>
                <a:gridCol w="2733136">
                  <a:extLst>
                    <a:ext uri="{9D8B030D-6E8A-4147-A177-3AD203B41FA5}">
                      <a16:colId xmlns="" xmlns:a16="http://schemas.microsoft.com/office/drawing/2014/main" val="126258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 p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£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 a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nd 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 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p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£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2400" b="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70393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123p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£1 and 23p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£1.23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32174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231p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£2 and 31p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£2.31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594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312p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£3 and 12p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£3.12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25994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320p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£3 and 20p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£3.20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96544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333p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£3 and 33p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£3.33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0071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299p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£2 and 99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£2.99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0178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1234p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£12 and 34 p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£12.34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43267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80911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018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F76AE2EA-6721-DB49-AF58-1C3E9202C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466083"/>
              </p:ext>
            </p:extLst>
          </p:nvPr>
        </p:nvGraphicFramePr>
        <p:xfrm>
          <a:off x="1325145" y="2723357"/>
          <a:ext cx="9541709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2627">
                  <a:extLst>
                    <a:ext uri="{9D8B030D-6E8A-4147-A177-3AD203B41FA5}">
                      <a16:colId xmlns="" xmlns:a16="http://schemas.microsoft.com/office/drawing/2014/main" val="24875614"/>
                    </a:ext>
                  </a:extLst>
                </a:gridCol>
                <a:gridCol w="4015946">
                  <a:extLst>
                    <a:ext uri="{9D8B030D-6E8A-4147-A177-3AD203B41FA5}">
                      <a16:colId xmlns="" xmlns:a16="http://schemas.microsoft.com/office/drawing/2014/main" val="2589073748"/>
                    </a:ext>
                  </a:extLst>
                </a:gridCol>
                <a:gridCol w="2733136">
                  <a:extLst>
                    <a:ext uri="{9D8B030D-6E8A-4147-A177-3AD203B41FA5}">
                      <a16:colId xmlns="" xmlns:a16="http://schemas.microsoft.com/office/drawing/2014/main" val="126258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 p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£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 a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nd 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 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p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£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2400" b="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70393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123p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£1 and 23p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£1.23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32174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231p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£2 and 31p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£2.31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594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312p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£3 and 12p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£3.12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25994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320p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£3 and 20p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£3.20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96544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333p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£3 and 33p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£3.33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0071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299p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£2 and 99p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£2.99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0178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1234p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£12 and 34 p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£12.34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43267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825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monies below. What’s the same? What’s different?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788BE91-00E3-5644-A9E3-448832114DBE}"/>
              </a:ext>
            </a:extLst>
          </p:cNvPr>
          <p:cNvSpPr/>
          <p:nvPr/>
        </p:nvSpPr>
        <p:spPr>
          <a:xfrm>
            <a:off x="1182757" y="2786305"/>
            <a:ext cx="4316896" cy="2160104"/>
          </a:xfrm>
          <a:prstGeom prst="rect">
            <a:avLst/>
          </a:prstGeom>
          <a:solidFill>
            <a:schemeClr val="bg1"/>
          </a:solidFill>
          <a:ln w="38100">
            <a:solidFill>
              <a:srgbClr val="7957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8839612-C31E-2C40-A7DA-8B7FCB7A51D7}"/>
              </a:ext>
            </a:extLst>
          </p:cNvPr>
          <p:cNvSpPr/>
          <p:nvPr/>
        </p:nvSpPr>
        <p:spPr>
          <a:xfrm>
            <a:off x="6692347" y="2786305"/>
            <a:ext cx="4316896" cy="2160104"/>
          </a:xfrm>
          <a:prstGeom prst="rect">
            <a:avLst/>
          </a:prstGeom>
          <a:solidFill>
            <a:schemeClr val="bg1"/>
          </a:solidFill>
          <a:ln w="38100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885CDB5-7997-6A42-A443-AC70B1AC38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8591" y="2884955"/>
            <a:ext cx="1786494" cy="9924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C9A5AE98-76BC-7945-ACA4-D367390E887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9642" y="3976101"/>
            <a:ext cx="823897" cy="8238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2EC2D744-9B76-6F4D-B7CF-460130AFEEA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8379" y="4086542"/>
            <a:ext cx="603014" cy="6030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AE27D552-3335-3546-AA7F-748CB1E8BFE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6054" y="4049113"/>
            <a:ext cx="677869" cy="6778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E613DCE-198F-5043-96B3-A94DDBE7C98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6250" y="3060167"/>
            <a:ext cx="887006" cy="8822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62FE75BD-AE6F-D94E-A1CA-C21FE0A0E64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1568" y="3989627"/>
            <a:ext cx="809800" cy="79684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C1095B86-F56C-6642-A405-8A1CAFB6CC1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4180" y="2967694"/>
            <a:ext cx="1130009" cy="111884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A88B75B2-1B16-F94C-92BF-D9C6340E069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5802" y="2990925"/>
            <a:ext cx="1555474" cy="80849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856E8355-DD1A-A040-96C6-3A548A3B3984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869" y="3501304"/>
            <a:ext cx="688061" cy="68439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9902100F-703F-1849-B1C0-5EC98828C000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203" y="4049113"/>
            <a:ext cx="1555185" cy="81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516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018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F76AE2EA-6721-DB49-AF58-1C3E9202C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287081"/>
              </p:ext>
            </p:extLst>
          </p:nvPr>
        </p:nvGraphicFramePr>
        <p:xfrm>
          <a:off x="1325145" y="2723357"/>
          <a:ext cx="9541709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2627">
                  <a:extLst>
                    <a:ext uri="{9D8B030D-6E8A-4147-A177-3AD203B41FA5}">
                      <a16:colId xmlns="" xmlns:a16="http://schemas.microsoft.com/office/drawing/2014/main" val="24875614"/>
                    </a:ext>
                  </a:extLst>
                </a:gridCol>
                <a:gridCol w="4015946">
                  <a:extLst>
                    <a:ext uri="{9D8B030D-6E8A-4147-A177-3AD203B41FA5}">
                      <a16:colId xmlns="" xmlns:a16="http://schemas.microsoft.com/office/drawing/2014/main" val="2589073748"/>
                    </a:ext>
                  </a:extLst>
                </a:gridCol>
                <a:gridCol w="2733136">
                  <a:extLst>
                    <a:ext uri="{9D8B030D-6E8A-4147-A177-3AD203B41FA5}">
                      <a16:colId xmlns="" xmlns:a16="http://schemas.microsoft.com/office/drawing/2014/main" val="126258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 p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£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 a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nd 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 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p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£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2400" b="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70393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123p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£1 and 23p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£1.23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32174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231p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£2 and 31p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£2.31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594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312p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£3 and 12p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£3.12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25994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320p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£3 and 20p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£3.20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96544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333p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£3 and 33p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£3.33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0071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299p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£2 and 99p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£2.99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0178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1234p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£12 and 34p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£12.34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43267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7322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018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F76AE2EA-6721-DB49-AF58-1C3E9202C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454533"/>
              </p:ext>
            </p:extLst>
          </p:nvPr>
        </p:nvGraphicFramePr>
        <p:xfrm>
          <a:off x="1325145" y="2723357"/>
          <a:ext cx="9541709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2627">
                  <a:extLst>
                    <a:ext uri="{9D8B030D-6E8A-4147-A177-3AD203B41FA5}">
                      <a16:colId xmlns="" xmlns:a16="http://schemas.microsoft.com/office/drawing/2014/main" val="24875614"/>
                    </a:ext>
                  </a:extLst>
                </a:gridCol>
                <a:gridCol w="4015946">
                  <a:extLst>
                    <a:ext uri="{9D8B030D-6E8A-4147-A177-3AD203B41FA5}">
                      <a16:colId xmlns="" xmlns:a16="http://schemas.microsoft.com/office/drawing/2014/main" val="2589073748"/>
                    </a:ext>
                  </a:extLst>
                </a:gridCol>
                <a:gridCol w="2733136">
                  <a:extLst>
                    <a:ext uri="{9D8B030D-6E8A-4147-A177-3AD203B41FA5}">
                      <a16:colId xmlns="" xmlns:a16="http://schemas.microsoft.com/office/drawing/2014/main" val="126258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 p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£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 a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nd 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 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p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£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2400" b="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70393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123p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£1 and 23p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£1.23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32174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246p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£2 and 46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£2.46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594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357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£3 and 57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£3.57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25994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480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£4 and 80p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£4.80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96544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599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£5 and 99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£5.99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0071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975p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£9 and 75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£9.75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0178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1057p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£10 and 57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£10.57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2378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27646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018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F76AE2EA-6721-DB49-AF58-1C3E9202C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046826"/>
              </p:ext>
            </p:extLst>
          </p:nvPr>
        </p:nvGraphicFramePr>
        <p:xfrm>
          <a:off x="1325145" y="2723357"/>
          <a:ext cx="9541709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2627">
                  <a:extLst>
                    <a:ext uri="{9D8B030D-6E8A-4147-A177-3AD203B41FA5}">
                      <a16:colId xmlns="" xmlns:a16="http://schemas.microsoft.com/office/drawing/2014/main" val="24875614"/>
                    </a:ext>
                  </a:extLst>
                </a:gridCol>
                <a:gridCol w="4015946">
                  <a:extLst>
                    <a:ext uri="{9D8B030D-6E8A-4147-A177-3AD203B41FA5}">
                      <a16:colId xmlns="" xmlns:a16="http://schemas.microsoft.com/office/drawing/2014/main" val="2589073748"/>
                    </a:ext>
                  </a:extLst>
                </a:gridCol>
                <a:gridCol w="2733136">
                  <a:extLst>
                    <a:ext uri="{9D8B030D-6E8A-4147-A177-3AD203B41FA5}">
                      <a16:colId xmlns="" xmlns:a16="http://schemas.microsoft.com/office/drawing/2014/main" val="126258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 p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£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 a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nd 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 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p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£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2400" b="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70393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123p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£1 and 23p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£1.23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32174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246p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£2 and 46p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£2.46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594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357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£3 and 57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£3.57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25994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480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£4 and 80p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£4.80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96544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599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£5 and 99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£5.99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0071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975p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£9 and 75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£9.75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0178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1057p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£10 and 57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£10.57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2378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42708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018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F76AE2EA-6721-DB49-AF58-1C3E9202C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092384"/>
              </p:ext>
            </p:extLst>
          </p:nvPr>
        </p:nvGraphicFramePr>
        <p:xfrm>
          <a:off x="1325145" y="2723357"/>
          <a:ext cx="9541709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2627">
                  <a:extLst>
                    <a:ext uri="{9D8B030D-6E8A-4147-A177-3AD203B41FA5}">
                      <a16:colId xmlns="" xmlns:a16="http://schemas.microsoft.com/office/drawing/2014/main" val="24875614"/>
                    </a:ext>
                  </a:extLst>
                </a:gridCol>
                <a:gridCol w="4015946">
                  <a:extLst>
                    <a:ext uri="{9D8B030D-6E8A-4147-A177-3AD203B41FA5}">
                      <a16:colId xmlns="" xmlns:a16="http://schemas.microsoft.com/office/drawing/2014/main" val="2589073748"/>
                    </a:ext>
                  </a:extLst>
                </a:gridCol>
                <a:gridCol w="2733136">
                  <a:extLst>
                    <a:ext uri="{9D8B030D-6E8A-4147-A177-3AD203B41FA5}">
                      <a16:colId xmlns="" xmlns:a16="http://schemas.microsoft.com/office/drawing/2014/main" val="126258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 p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£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 a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nd 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 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p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£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2400" b="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70393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123p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£1 and 23p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£1.23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32174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246p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£2 and 46p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£2.46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594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357p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£3 and 57p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£3.57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25994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480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£4 and 80p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£4.80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96544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599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£5 and 99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£5.99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0071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975p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£9 and 75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£9.75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0178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1057p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£10 and 57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£10.57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2378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2928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018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F76AE2EA-6721-DB49-AF58-1C3E9202C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591452"/>
              </p:ext>
            </p:extLst>
          </p:nvPr>
        </p:nvGraphicFramePr>
        <p:xfrm>
          <a:off x="1325145" y="2723357"/>
          <a:ext cx="9541709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2627">
                  <a:extLst>
                    <a:ext uri="{9D8B030D-6E8A-4147-A177-3AD203B41FA5}">
                      <a16:colId xmlns="" xmlns:a16="http://schemas.microsoft.com/office/drawing/2014/main" val="24875614"/>
                    </a:ext>
                  </a:extLst>
                </a:gridCol>
                <a:gridCol w="4015946">
                  <a:extLst>
                    <a:ext uri="{9D8B030D-6E8A-4147-A177-3AD203B41FA5}">
                      <a16:colId xmlns="" xmlns:a16="http://schemas.microsoft.com/office/drawing/2014/main" val="2589073748"/>
                    </a:ext>
                  </a:extLst>
                </a:gridCol>
                <a:gridCol w="2733136">
                  <a:extLst>
                    <a:ext uri="{9D8B030D-6E8A-4147-A177-3AD203B41FA5}">
                      <a16:colId xmlns="" xmlns:a16="http://schemas.microsoft.com/office/drawing/2014/main" val="126258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 p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£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 a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nd 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 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p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£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2400" b="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70393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123p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£1 and 23p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£1.23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32174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246p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£2 and 46p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£2.46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594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357p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£3 and 57p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£3.57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25994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480p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£4 and 80p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£4.80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96544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599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£5 and 99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£5.99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0071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975p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£9 and 75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£9.75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0178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1057p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£10 and 57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£10.57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2378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02477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018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F76AE2EA-6721-DB49-AF58-1C3E9202C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143531"/>
              </p:ext>
            </p:extLst>
          </p:nvPr>
        </p:nvGraphicFramePr>
        <p:xfrm>
          <a:off x="1325145" y="2723357"/>
          <a:ext cx="9541709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2627">
                  <a:extLst>
                    <a:ext uri="{9D8B030D-6E8A-4147-A177-3AD203B41FA5}">
                      <a16:colId xmlns="" xmlns:a16="http://schemas.microsoft.com/office/drawing/2014/main" val="24875614"/>
                    </a:ext>
                  </a:extLst>
                </a:gridCol>
                <a:gridCol w="4015946">
                  <a:extLst>
                    <a:ext uri="{9D8B030D-6E8A-4147-A177-3AD203B41FA5}">
                      <a16:colId xmlns="" xmlns:a16="http://schemas.microsoft.com/office/drawing/2014/main" val="2589073748"/>
                    </a:ext>
                  </a:extLst>
                </a:gridCol>
                <a:gridCol w="2733136">
                  <a:extLst>
                    <a:ext uri="{9D8B030D-6E8A-4147-A177-3AD203B41FA5}">
                      <a16:colId xmlns="" xmlns:a16="http://schemas.microsoft.com/office/drawing/2014/main" val="126258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 p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£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 a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nd 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 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p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£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2400" b="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70393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123p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£1 and 23p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£1.23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32174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246p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£2 and 46p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£2.46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594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357p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£3 and 57p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£3.57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25994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480p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£4 and 80p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£4.80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96544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599p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£5 and 99p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£5.99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0071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975p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£9 and 75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£9.75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0178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1057p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£10 and 57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£10.57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2378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32145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018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F76AE2EA-6721-DB49-AF58-1C3E9202C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013840"/>
              </p:ext>
            </p:extLst>
          </p:nvPr>
        </p:nvGraphicFramePr>
        <p:xfrm>
          <a:off x="1325145" y="2723357"/>
          <a:ext cx="9541709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2627">
                  <a:extLst>
                    <a:ext uri="{9D8B030D-6E8A-4147-A177-3AD203B41FA5}">
                      <a16:colId xmlns="" xmlns:a16="http://schemas.microsoft.com/office/drawing/2014/main" val="24875614"/>
                    </a:ext>
                  </a:extLst>
                </a:gridCol>
                <a:gridCol w="4015946">
                  <a:extLst>
                    <a:ext uri="{9D8B030D-6E8A-4147-A177-3AD203B41FA5}">
                      <a16:colId xmlns="" xmlns:a16="http://schemas.microsoft.com/office/drawing/2014/main" val="2589073748"/>
                    </a:ext>
                  </a:extLst>
                </a:gridCol>
                <a:gridCol w="2733136">
                  <a:extLst>
                    <a:ext uri="{9D8B030D-6E8A-4147-A177-3AD203B41FA5}">
                      <a16:colId xmlns="" xmlns:a16="http://schemas.microsoft.com/office/drawing/2014/main" val="126258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 p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£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 a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nd 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 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p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£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2400" b="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70393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123p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£1 and 23p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£1.23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32174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246p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£2 and 46p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£2.46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594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357p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£3 and 57p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£3.57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25994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480p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£4 and 80p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£4.80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96544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599p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£5 and 99p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£5.99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0071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975p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£9 and 75p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£9.75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0178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1057p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£10 and 57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£10.57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2378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88967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018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F76AE2EA-6721-DB49-AF58-1C3E9202C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345496"/>
              </p:ext>
            </p:extLst>
          </p:nvPr>
        </p:nvGraphicFramePr>
        <p:xfrm>
          <a:off x="1325145" y="2723357"/>
          <a:ext cx="9541709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2627">
                  <a:extLst>
                    <a:ext uri="{9D8B030D-6E8A-4147-A177-3AD203B41FA5}">
                      <a16:colId xmlns="" xmlns:a16="http://schemas.microsoft.com/office/drawing/2014/main" val="24875614"/>
                    </a:ext>
                  </a:extLst>
                </a:gridCol>
                <a:gridCol w="4015946">
                  <a:extLst>
                    <a:ext uri="{9D8B030D-6E8A-4147-A177-3AD203B41FA5}">
                      <a16:colId xmlns="" xmlns:a16="http://schemas.microsoft.com/office/drawing/2014/main" val="2589073748"/>
                    </a:ext>
                  </a:extLst>
                </a:gridCol>
                <a:gridCol w="2733136">
                  <a:extLst>
                    <a:ext uri="{9D8B030D-6E8A-4147-A177-3AD203B41FA5}">
                      <a16:colId xmlns="" xmlns:a16="http://schemas.microsoft.com/office/drawing/2014/main" val="126258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 p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£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 a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nd 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 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p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£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2400" b="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70393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123p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£1 and 23p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£1.23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32174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246p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£2 and 46p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£2.46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594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357p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£3 and 57p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£3.57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25994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480p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£4 and 80p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£4.80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96544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599p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£5 and 99p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£5.99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0071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975p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£9 and 75p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£9.75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0178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1057p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£10 and 57p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£10.57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2378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11594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018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Some friends are debating how to convert 1204p into pounds.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Eve says, “It will be £12.4.”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says, “It will be £12.04.”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says, “It will be £120.4.”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Who is correct? Why are the other two friends incorrect?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2285558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1001866" cy="4802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Some friends are debating how to convert 1204p into pounds.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Eve says, “It will be £12.4.”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says, “It will be £12.04.”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says, “It will be £120.4.”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Ruth is correct. If I know that 999p is £9.99, then £10 is equal to 1000p. So, 1204p will be equal to £12.04. When converting a four-digit amount of pence into pounds and pence, the ones and tens digits are pence and the hundreds and thousands digits are pounds digits. Eve has removed the zero place-holder in the tens place when converting. Yasmin has made a place value error when converting. Neither has made sure their pence amount is two digits long either.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489312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monies below. What’s the same? What’s different?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Both boxes have totals of 78. However, the purple box shows £78, whereas the green box shows 78 p.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788BE91-00E3-5644-A9E3-448832114DBE}"/>
              </a:ext>
            </a:extLst>
          </p:cNvPr>
          <p:cNvSpPr/>
          <p:nvPr/>
        </p:nvSpPr>
        <p:spPr>
          <a:xfrm>
            <a:off x="1182757" y="2786305"/>
            <a:ext cx="4316896" cy="2160104"/>
          </a:xfrm>
          <a:prstGeom prst="rect">
            <a:avLst/>
          </a:prstGeom>
          <a:solidFill>
            <a:schemeClr val="bg1"/>
          </a:solidFill>
          <a:ln w="38100">
            <a:solidFill>
              <a:srgbClr val="7957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8839612-C31E-2C40-A7DA-8B7FCB7A51D7}"/>
              </a:ext>
            </a:extLst>
          </p:cNvPr>
          <p:cNvSpPr/>
          <p:nvPr/>
        </p:nvSpPr>
        <p:spPr>
          <a:xfrm>
            <a:off x="6692347" y="2786305"/>
            <a:ext cx="4316896" cy="2160104"/>
          </a:xfrm>
          <a:prstGeom prst="rect">
            <a:avLst/>
          </a:prstGeom>
          <a:solidFill>
            <a:schemeClr val="bg1"/>
          </a:solidFill>
          <a:ln w="38100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885CDB5-7997-6A42-A443-AC70B1AC38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8591" y="2884955"/>
            <a:ext cx="1786494" cy="9924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C9A5AE98-76BC-7945-ACA4-D367390E887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9642" y="3976101"/>
            <a:ext cx="823897" cy="8238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2EC2D744-9B76-6F4D-B7CF-460130AFEEA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8379" y="4086542"/>
            <a:ext cx="603014" cy="6030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AE27D552-3335-3546-AA7F-748CB1E8BFE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6054" y="4049113"/>
            <a:ext cx="677869" cy="6778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E613DCE-198F-5043-96B3-A94DDBE7C98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6250" y="3060167"/>
            <a:ext cx="887006" cy="8822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62FE75BD-AE6F-D94E-A1CA-C21FE0A0E64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1568" y="3989627"/>
            <a:ext cx="809800" cy="79684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C1095B86-F56C-6642-A405-8A1CAFB6CC1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4180" y="2967694"/>
            <a:ext cx="1130009" cy="111884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A88B75B2-1B16-F94C-92BF-D9C6340E069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5802" y="2990925"/>
            <a:ext cx="1555474" cy="80849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856E8355-DD1A-A040-96C6-3A548A3B3984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869" y="3501304"/>
            <a:ext cx="688061" cy="68439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63E7DF36-80ED-2E47-872E-63C4C22D3492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203" y="4049113"/>
            <a:ext cx="1555185" cy="81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311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018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monies shown, are each of the statements below true or false?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 can make an amount greater than £12.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 can make £2.50 using three of the coins above.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The sum of the coins and notes is an odd amount of pence.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2719FC9-1ADD-6645-AB97-DE52DA1943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188" y="2894771"/>
            <a:ext cx="647724" cy="6477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4E4143F-ADF6-B742-AA51-134BDFBDD2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266" y="2787674"/>
            <a:ext cx="1233856" cy="6413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1D96323-4D16-934C-BE17-9B72013E78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9948" y="2692389"/>
            <a:ext cx="647724" cy="6477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9103CD5-49EE-BB44-B54B-EF0E56AEF2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5708" y="2894771"/>
            <a:ext cx="647724" cy="6477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6A54FBD-0CDF-2F4B-9D08-EC7BD410B88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7228" y="2692389"/>
            <a:ext cx="647724" cy="6413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5E4D661-F4E0-6642-897D-ECF64142273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108" y="2954571"/>
            <a:ext cx="647724" cy="6413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392B2B3-406F-754D-B6C1-EB5D39F624D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088" y="2842095"/>
            <a:ext cx="532484" cy="5324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CB072DF-6717-DA45-A07A-ECB0A99550F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4774" y="3180300"/>
            <a:ext cx="388556" cy="3885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55A6539-B463-4D44-91A1-69174E5B14C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9298" y="3077386"/>
            <a:ext cx="597572" cy="5943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A991F9A-8851-DA4A-A337-EB08897A2A0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6230" y="2658893"/>
            <a:ext cx="368368" cy="3664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F264941-BAE4-D743-B441-9D61785FEF2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642" y="3061033"/>
            <a:ext cx="537732" cy="5348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7BB715F-CC63-C141-98C7-19ABE27AE3A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2960" y="2666395"/>
            <a:ext cx="464178" cy="4567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DEBEA9A-1C96-6040-BBA3-310430BB5F6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6870" y="2624248"/>
            <a:ext cx="597572" cy="59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0789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018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monies shown, are each of the statements below true or false?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 can make an amount greater than £12. </a:t>
            </a:r>
            <a:r>
              <a:rPr lang="en-GB" sz="2200" b="1" dirty="0">
                <a:solidFill>
                  <a:srgbClr val="FF3860"/>
                </a:solidFill>
              </a:rPr>
              <a:t>(True)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 can make £2.50 using three of the coins above.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The sum of the coins and notes is an odd amount of pence.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2719FC9-1ADD-6645-AB97-DE52DA1943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188" y="2894771"/>
            <a:ext cx="647724" cy="6477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4E4143F-ADF6-B742-AA51-134BDFBDD2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266" y="2787674"/>
            <a:ext cx="1233856" cy="6413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1D96323-4D16-934C-BE17-9B72013E78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9948" y="2692389"/>
            <a:ext cx="647724" cy="6477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9103CD5-49EE-BB44-B54B-EF0E56AEF2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5708" y="2894771"/>
            <a:ext cx="647724" cy="6477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6A54FBD-0CDF-2F4B-9D08-EC7BD410B88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7228" y="2692389"/>
            <a:ext cx="647724" cy="6413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5E4D661-F4E0-6642-897D-ECF64142273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108" y="2954571"/>
            <a:ext cx="647724" cy="6413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392B2B3-406F-754D-B6C1-EB5D39F624D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088" y="2842095"/>
            <a:ext cx="532484" cy="5324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CB072DF-6717-DA45-A07A-ECB0A99550F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4774" y="3180300"/>
            <a:ext cx="388556" cy="3885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55A6539-B463-4D44-91A1-69174E5B14C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9298" y="3077386"/>
            <a:ext cx="597572" cy="5943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A991F9A-8851-DA4A-A337-EB08897A2A0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6230" y="2658893"/>
            <a:ext cx="368368" cy="3664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F264941-BAE4-D743-B441-9D61785FEF2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642" y="3061033"/>
            <a:ext cx="537732" cy="5348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7BB715F-CC63-C141-98C7-19ABE27AE3A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2960" y="2666395"/>
            <a:ext cx="464178" cy="4567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DEBEA9A-1C96-6040-BBA3-310430BB5F6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6870" y="2624248"/>
            <a:ext cx="597572" cy="59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4902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018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monies shown, are each of the statements below true or false?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 can make an amount greater than £12. </a:t>
            </a:r>
            <a:r>
              <a:rPr lang="en-GB" sz="2200" b="1" dirty="0">
                <a:solidFill>
                  <a:srgbClr val="FF3860"/>
                </a:solidFill>
              </a:rPr>
              <a:t>(True)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 can make £2.50 using three of the coins above. </a:t>
            </a:r>
            <a:r>
              <a:rPr lang="en-GB" sz="2200" b="1" dirty="0">
                <a:solidFill>
                  <a:srgbClr val="FF3860"/>
                </a:solidFill>
              </a:rPr>
              <a:t>(False – using two, yes…)</a:t>
            </a: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The sum of the coins and notes is an odd amount of pence.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2719FC9-1ADD-6645-AB97-DE52DA1943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188" y="2894771"/>
            <a:ext cx="647724" cy="6477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4E4143F-ADF6-B742-AA51-134BDFBDD2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266" y="2787674"/>
            <a:ext cx="1233856" cy="6413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1D96323-4D16-934C-BE17-9B72013E78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9948" y="2692389"/>
            <a:ext cx="647724" cy="6477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9103CD5-49EE-BB44-B54B-EF0E56AEF2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5708" y="2894771"/>
            <a:ext cx="647724" cy="6477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6A54FBD-0CDF-2F4B-9D08-EC7BD410B88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7228" y="2692389"/>
            <a:ext cx="647724" cy="6413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5E4D661-F4E0-6642-897D-ECF64142273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108" y="2954571"/>
            <a:ext cx="647724" cy="6413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392B2B3-406F-754D-B6C1-EB5D39F624D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088" y="2842095"/>
            <a:ext cx="532484" cy="5324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CB072DF-6717-DA45-A07A-ECB0A99550F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4774" y="3180300"/>
            <a:ext cx="388556" cy="3885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55A6539-B463-4D44-91A1-69174E5B14C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9298" y="3077386"/>
            <a:ext cx="597572" cy="5943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A991F9A-8851-DA4A-A337-EB08897A2A0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6230" y="2658893"/>
            <a:ext cx="368368" cy="3664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F264941-BAE4-D743-B441-9D61785FEF2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642" y="3061033"/>
            <a:ext cx="537732" cy="5348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7BB715F-CC63-C141-98C7-19ABE27AE3A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2960" y="2666395"/>
            <a:ext cx="464178" cy="4567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DEBEA9A-1C96-6040-BBA3-310430BB5F6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6870" y="2624248"/>
            <a:ext cx="597572" cy="59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270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018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monies shown, are each of the statements below true or false?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 can make an amount greater than £12. </a:t>
            </a:r>
            <a:r>
              <a:rPr lang="en-GB" sz="2200" b="1" dirty="0">
                <a:solidFill>
                  <a:srgbClr val="FF3860"/>
                </a:solidFill>
              </a:rPr>
              <a:t>(True)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 can make £2.50 using three of the coins above. </a:t>
            </a:r>
            <a:r>
              <a:rPr lang="en-GB" sz="2200" b="1" dirty="0">
                <a:solidFill>
                  <a:srgbClr val="FF3860"/>
                </a:solidFill>
              </a:rPr>
              <a:t>(False – using two, yes…)</a:t>
            </a: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The sum of the coins and notes is an odd amount of pence. </a:t>
            </a:r>
            <a:r>
              <a:rPr lang="en-GB" sz="2200" b="1" dirty="0">
                <a:solidFill>
                  <a:srgbClr val="FF3860"/>
                </a:solidFill>
              </a:rPr>
              <a:t>(False – 1340p)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2719FC9-1ADD-6645-AB97-DE52DA1943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188" y="2894771"/>
            <a:ext cx="647724" cy="6477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4E4143F-ADF6-B742-AA51-134BDFBDD2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266" y="2787674"/>
            <a:ext cx="1233856" cy="6413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1D96323-4D16-934C-BE17-9B72013E78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9948" y="2692389"/>
            <a:ext cx="647724" cy="6477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9103CD5-49EE-BB44-B54B-EF0E56AEF2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5708" y="2894771"/>
            <a:ext cx="647724" cy="6477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6A54FBD-0CDF-2F4B-9D08-EC7BD410B88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7228" y="2692389"/>
            <a:ext cx="647724" cy="6413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5E4D661-F4E0-6642-897D-ECF64142273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108" y="2954571"/>
            <a:ext cx="647724" cy="6413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392B2B3-406F-754D-B6C1-EB5D39F624D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088" y="2842095"/>
            <a:ext cx="532484" cy="5324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CB072DF-6717-DA45-A07A-ECB0A99550F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4774" y="3180300"/>
            <a:ext cx="388556" cy="3885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55A6539-B463-4D44-91A1-69174E5B14C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9298" y="3077386"/>
            <a:ext cx="597572" cy="5943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A991F9A-8851-DA4A-A337-EB08897A2A0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6230" y="2658893"/>
            <a:ext cx="368368" cy="3664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F264941-BAE4-D743-B441-9D61785FEF2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642" y="3061033"/>
            <a:ext cx="537732" cy="5348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7BB715F-CC63-C141-98C7-19ABE27AE3A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2960" y="2666395"/>
            <a:ext cx="464178" cy="4567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DEBEA9A-1C96-6040-BBA3-310430BB5F6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6870" y="2624248"/>
            <a:ext cx="597572" cy="59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452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Is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statement always, sometimes or never true?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Provide examples to help 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B90BA45-BEDF-704C-9181-5AF939B76A7F}"/>
              </a:ext>
            </a:extLst>
          </p:cNvPr>
          <p:cNvSpPr/>
          <p:nvPr/>
        </p:nvSpPr>
        <p:spPr>
          <a:xfrm>
            <a:off x="2478843" y="2368718"/>
            <a:ext cx="34378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If I have three coins and Bumble has one note, </a:t>
            </a:r>
            <a:b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</a:b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I have the most money.</a:t>
            </a: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Astrobee’s</a:t>
            </a:r>
            <a:r>
              <a:rPr lang="en-GB" sz="2200" dirty="0">
                <a:solidFill>
                  <a:srgbClr val="FF3860"/>
                </a:solidFill>
              </a:rPr>
              <a:t> statement is only sometimes true. Although most three coin combinations are less than most notes, three £2 coins are more than a £5 note.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2EF1B55-7CDC-1F47-B4E4-D113F7193461}"/>
              </a:ext>
            </a:extLst>
          </p:cNvPr>
          <p:cNvSpPr/>
          <p:nvPr/>
        </p:nvSpPr>
        <p:spPr>
          <a:xfrm>
            <a:off x="2478843" y="2368718"/>
            <a:ext cx="34378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If I have three coins and Bumble has one note, </a:t>
            </a:r>
            <a:b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</a:b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I have the most money.</a:t>
            </a:r>
          </a:p>
        </p:txBody>
      </p:sp>
    </p:spTree>
    <p:extLst>
      <p:ext uri="{BB962C8B-B14F-4D97-AF65-F5344CB8AC3E}">
        <p14:creationId xmlns:p14="http://schemas.microsoft.com/office/powerpoint/2010/main" val="36944828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replica notes and coins and pictorial representations to help me use the £__.__ format for representing pounds and pence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replica notes and coins and pictorial representations to help me use the £__.__ format for representing pounds and pence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 smtClean="0"/>
              <a:t>Stage </a:t>
            </a:r>
            <a:r>
              <a:rPr lang="en-GB" sz="1400" dirty="0"/>
              <a:t>4 - Summer Block 2 - Money - Lesson 1 - To be able to use decimal notation for pounds and pence</a:t>
            </a:r>
          </a:p>
        </p:txBody>
      </p:sp>
    </p:spTree>
    <p:extLst>
      <p:ext uri="{BB962C8B-B14F-4D97-AF65-F5344CB8AC3E}">
        <p14:creationId xmlns:p14="http://schemas.microsoft.com/office/powerpoint/2010/main" val="4280044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monies shown, complete the sentences below.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EFA212C-56AE-5B41-8C88-643D8A3212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891" y="2776620"/>
            <a:ext cx="388556" cy="38855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ABAE8805-9EFD-0E43-8026-67146D6FA85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8234" y="2635365"/>
            <a:ext cx="597572" cy="5943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2281DEB-FE41-AC4F-9E47-DD7C890178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604" y="2673858"/>
            <a:ext cx="647724" cy="64772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3D3C181B-88B3-7D43-B46A-F8C50CBFFC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9908" y="2681347"/>
            <a:ext cx="537732" cy="53486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55CFABEB-D4BD-724E-AA3D-1D75C15B446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1478" y="2742674"/>
            <a:ext cx="464178" cy="4567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20CB9D1B-E0DA-6143-BFE6-90463BC94E9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8570" y="2688900"/>
            <a:ext cx="647724" cy="64132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C12A91A5-507C-5842-A6FC-0D16828DAA7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2173" y="2719849"/>
            <a:ext cx="532484" cy="53248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F746E2F2-3545-8041-B26D-79C69B17CC1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0207" y="2731478"/>
            <a:ext cx="532484" cy="532484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1EFD1424-B002-434D-948D-765731FE605D}"/>
              </a:ext>
            </a:extLst>
          </p:cNvPr>
          <p:cNvSpPr/>
          <p:nvPr/>
        </p:nvSpPr>
        <p:spPr>
          <a:xfrm>
            <a:off x="948804" y="3605668"/>
            <a:ext cx="10515600" cy="254191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£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pence.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£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and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p.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£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80948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monies shown, complete the sentences below.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EFA212C-56AE-5B41-8C88-643D8A3212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891" y="2776620"/>
            <a:ext cx="388556" cy="38855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ABAE8805-9EFD-0E43-8026-67146D6FA85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8234" y="2635365"/>
            <a:ext cx="597572" cy="5943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2281DEB-FE41-AC4F-9E47-DD7C890178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604" y="2673858"/>
            <a:ext cx="647724" cy="64772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3D3C181B-88B3-7D43-B46A-F8C50CBFFC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9908" y="2681347"/>
            <a:ext cx="537732" cy="53486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55CFABEB-D4BD-724E-AA3D-1D75C15B446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1478" y="2742674"/>
            <a:ext cx="464178" cy="4567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20CB9D1B-E0DA-6143-BFE6-90463BC94E9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8570" y="2688900"/>
            <a:ext cx="647724" cy="64132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C12A91A5-507C-5842-A6FC-0D16828DAA7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2173" y="2719849"/>
            <a:ext cx="532484" cy="53248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F746E2F2-3545-8041-B26D-79C69B17CC1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0207" y="2731478"/>
            <a:ext cx="532484" cy="532484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1EFD1424-B002-434D-948D-765731FE605D}"/>
              </a:ext>
            </a:extLst>
          </p:cNvPr>
          <p:cNvSpPr/>
          <p:nvPr/>
        </p:nvSpPr>
        <p:spPr>
          <a:xfrm>
            <a:off x="948804" y="3605668"/>
            <a:ext cx="10515600" cy="254191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£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endParaRPr lang="en-US" sz="2400" b="1" u="sng" dirty="0">
              <a:solidFill>
                <a:srgbClr val="FF38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pence.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£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and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p.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£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52799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monies shown, complete the sentences below.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EFA212C-56AE-5B41-8C88-643D8A3212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891" y="2776620"/>
            <a:ext cx="388556" cy="38855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ABAE8805-9EFD-0E43-8026-67146D6FA85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8234" y="2635365"/>
            <a:ext cx="597572" cy="5943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2281DEB-FE41-AC4F-9E47-DD7C890178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604" y="2673858"/>
            <a:ext cx="647724" cy="64772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3D3C181B-88B3-7D43-B46A-F8C50CBFFC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9908" y="2681347"/>
            <a:ext cx="537732" cy="53486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55CFABEB-D4BD-724E-AA3D-1D75C15B446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1478" y="2742674"/>
            <a:ext cx="464178" cy="4567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20CB9D1B-E0DA-6143-BFE6-90463BC94E9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8570" y="2688900"/>
            <a:ext cx="647724" cy="64132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C12A91A5-507C-5842-A6FC-0D16828DAA7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2173" y="2719849"/>
            <a:ext cx="532484" cy="53248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F746E2F2-3545-8041-B26D-79C69B17CC1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0207" y="2731478"/>
            <a:ext cx="532484" cy="532484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1EFD1424-B002-434D-948D-765731FE605D}"/>
              </a:ext>
            </a:extLst>
          </p:cNvPr>
          <p:cNvSpPr/>
          <p:nvPr/>
        </p:nvSpPr>
        <p:spPr>
          <a:xfrm>
            <a:off x="948804" y="3605668"/>
            <a:ext cx="10515600" cy="254191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£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endParaRPr lang="en-US" sz="2400" b="1" u="sng" dirty="0">
              <a:solidFill>
                <a:srgbClr val="FF38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83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pence.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£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and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p.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£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99807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monies shown, complete the sentences below.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EFA212C-56AE-5B41-8C88-643D8A3212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891" y="2776620"/>
            <a:ext cx="388556" cy="38855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ABAE8805-9EFD-0E43-8026-67146D6FA85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8234" y="2635365"/>
            <a:ext cx="597572" cy="5943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2281DEB-FE41-AC4F-9E47-DD7C890178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604" y="2673858"/>
            <a:ext cx="647724" cy="64772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3D3C181B-88B3-7D43-B46A-F8C50CBFFC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9908" y="2681347"/>
            <a:ext cx="537732" cy="53486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55CFABEB-D4BD-724E-AA3D-1D75C15B446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1478" y="2742674"/>
            <a:ext cx="464178" cy="4567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20CB9D1B-E0DA-6143-BFE6-90463BC94E9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8570" y="2688900"/>
            <a:ext cx="647724" cy="64132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C12A91A5-507C-5842-A6FC-0D16828DAA7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2173" y="2719849"/>
            <a:ext cx="532484" cy="53248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F746E2F2-3545-8041-B26D-79C69B17CC1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0207" y="2731478"/>
            <a:ext cx="532484" cy="532484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1EFD1424-B002-434D-948D-765731FE605D}"/>
              </a:ext>
            </a:extLst>
          </p:cNvPr>
          <p:cNvSpPr/>
          <p:nvPr/>
        </p:nvSpPr>
        <p:spPr>
          <a:xfrm>
            <a:off x="948804" y="3605668"/>
            <a:ext cx="10515600" cy="254191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£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endParaRPr lang="en-US" sz="2400" b="1" u="sng" dirty="0">
              <a:solidFill>
                <a:srgbClr val="FF38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83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pence.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£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and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83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£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28659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monies shown, complete the sentences below.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EFA212C-56AE-5B41-8C88-643D8A3212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891" y="2776620"/>
            <a:ext cx="388556" cy="38855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ABAE8805-9EFD-0E43-8026-67146D6FA85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8234" y="2635365"/>
            <a:ext cx="597572" cy="5943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2281DEB-FE41-AC4F-9E47-DD7C890178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604" y="2673858"/>
            <a:ext cx="647724" cy="64772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3D3C181B-88B3-7D43-B46A-F8C50CBFFC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9908" y="2681347"/>
            <a:ext cx="537732" cy="53486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55CFABEB-D4BD-724E-AA3D-1D75C15B446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1478" y="2742674"/>
            <a:ext cx="464178" cy="4567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20CB9D1B-E0DA-6143-BFE6-90463BC94E9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8570" y="2688900"/>
            <a:ext cx="647724" cy="64132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C12A91A5-507C-5842-A6FC-0D16828DAA7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2173" y="2719849"/>
            <a:ext cx="532484" cy="53248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F746E2F2-3545-8041-B26D-79C69B17CC1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0207" y="2731478"/>
            <a:ext cx="532484" cy="532484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1EFD1424-B002-434D-948D-765731FE605D}"/>
              </a:ext>
            </a:extLst>
          </p:cNvPr>
          <p:cNvSpPr/>
          <p:nvPr/>
        </p:nvSpPr>
        <p:spPr>
          <a:xfrm>
            <a:off x="948804" y="3605668"/>
            <a:ext cx="10515600" cy="254191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£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endParaRPr lang="en-US" sz="2400" b="1" u="sng" dirty="0">
              <a:solidFill>
                <a:srgbClr val="FF38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83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pence.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£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and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83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£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83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03668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14156</TotalTime>
  <Words>3271</Words>
  <Application>Microsoft Office PowerPoint</Application>
  <PresentationFormat>Custom</PresentationFormat>
  <Paragraphs>844</Paragraphs>
  <Slides>46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Arial</vt:lpstr>
      <vt:lpstr>OpenDyslexicAlta</vt:lpstr>
      <vt:lpstr>Wingdings</vt:lpstr>
      <vt:lpstr>Calibri</vt:lpstr>
      <vt:lpstr>Muli</vt:lpstr>
      <vt:lpstr>Lato Light</vt:lpstr>
      <vt:lpstr>Lato</vt:lpstr>
      <vt:lpstr>Office Theme</vt:lpstr>
      <vt:lpstr>PowerPoint Presentation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727</cp:revision>
  <cp:lastPrinted>2019-06-17T16:19:05Z</cp:lastPrinted>
  <dcterms:created xsi:type="dcterms:W3CDTF">2018-08-06T08:16:18Z</dcterms:created>
  <dcterms:modified xsi:type="dcterms:W3CDTF">2021-01-10T15:55:49Z</dcterms:modified>
</cp:coreProperties>
</file>