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0" r:id="rId2"/>
    <p:sldId id="321" r:id="rId3"/>
    <p:sldId id="376" r:id="rId4"/>
    <p:sldId id="377" r:id="rId5"/>
    <p:sldId id="382" r:id="rId6"/>
    <p:sldId id="378" r:id="rId7"/>
    <p:sldId id="379" r:id="rId8"/>
    <p:sldId id="380" r:id="rId9"/>
    <p:sldId id="381" r:id="rId10"/>
    <p:sldId id="383" r:id="rId11"/>
    <p:sldId id="384" r:id="rId12"/>
    <p:sldId id="395" r:id="rId13"/>
    <p:sldId id="385" r:id="rId14"/>
    <p:sldId id="387" r:id="rId15"/>
    <p:sldId id="390" r:id="rId16"/>
    <p:sldId id="391" r:id="rId17"/>
    <p:sldId id="388" r:id="rId18"/>
    <p:sldId id="389" r:id="rId19"/>
    <p:sldId id="392" r:id="rId20"/>
    <p:sldId id="393" r:id="rId21"/>
    <p:sldId id="394" r:id="rId22"/>
    <p:sldId id="386" r:id="rId23"/>
    <p:sldId id="396" r:id="rId24"/>
    <p:sldId id="397" r:id="rId25"/>
    <p:sldId id="370" r:id="rId26"/>
    <p:sldId id="399" r:id="rId27"/>
    <p:sldId id="398" r:id="rId28"/>
  </p:sldIdLst>
  <p:sldSz cx="12192000" cy="6858000"/>
  <p:notesSz cx="6858000" cy="9144000"/>
  <p:embeddedFontLst>
    <p:embeddedFont>
      <p:font typeface="OpenDyslexicAlta" panose="00000500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uli" panose="020B0604020202020204" charset="0"/>
      <p:regular r:id="rId39"/>
      <p:bold r:id="rId40"/>
      <p:italic r:id="rId41"/>
      <p:boldItalic r:id="rId42"/>
    </p:embeddedFont>
    <p:embeddedFont>
      <p:font typeface="Lato Light" panose="020F0302020204030203" pitchFamily="34" charset="0"/>
      <p:regular r:id="rId43"/>
    </p:embeddedFont>
    <p:embeddedFont>
      <p:font typeface="Lato" panose="020F0502020204030203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F337C7"/>
    <a:srgbClr val="23D160"/>
    <a:srgbClr val="7957D5"/>
    <a:srgbClr val="3273DC"/>
    <a:srgbClr val="209CEE"/>
    <a:srgbClr val="EB9E30"/>
    <a:srgbClr val="000000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468" autoAdjust="0"/>
    <p:restoredTop sz="87926" autoAdjust="0"/>
  </p:normalViewPr>
  <p:slideViewPr>
    <p:cSldViewPr snapToGrid="0" snapToObjects="1">
      <p:cViewPr varScale="1">
        <p:scale>
          <a:sx n="60" d="100"/>
          <a:sy n="60" d="100"/>
        </p:scale>
        <p:origin x="-522" y="-18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DD57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05-1B42-848C-F523CAF674ED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05-1B42-848C-F523CAF674ED}"/>
              </c:ext>
            </c:extLst>
          </c:dPt>
          <c:dPt>
            <c:idx val="2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505-1B42-848C-F523CAF674ED}"/>
              </c:ext>
            </c:extLst>
          </c:dPt>
          <c:dPt>
            <c:idx val="3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505-1B42-848C-F523CAF674ED}"/>
              </c:ext>
            </c:extLst>
          </c:dPt>
          <c:dPt>
            <c:idx val="4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505-1B42-848C-F523CAF674ED}"/>
              </c:ext>
            </c:extLst>
          </c:dPt>
          <c:dPt>
            <c:idx val="5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505-1B42-848C-F523CAF674ED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505-1B42-848C-F523CAF67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0C-5F4E-95B9-EA8D5A1388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0C-5F4E-95B9-EA8D5A13881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0C-5F4E-95B9-EA8D5A13881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0C-5F4E-95B9-EA8D5A13881B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E0C-5F4E-95B9-EA8D5A13881B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E0C-5F4E-95B9-EA8D5A13881B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E0C-5F4E-95B9-EA8D5A1388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0CE-A240-929E-102B16E02131}"/>
              </c:ext>
            </c:extLst>
          </c:dPt>
          <c:dPt>
            <c:idx val="1"/>
            <c:bubble3D val="0"/>
            <c:spPr>
              <a:solidFill>
                <a:srgbClr val="FFDD57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0CE-A240-929E-102B16E02131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0CE-A240-929E-102B16E02131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0CE-A240-929E-102B16E02131}"/>
              </c:ext>
            </c:extLst>
          </c:dPt>
          <c:dPt>
            <c:idx val="4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0CE-A240-929E-102B16E02131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0CE-A240-929E-102B16E02131}"/>
              </c:ext>
            </c:extLst>
          </c:dPt>
          <c:cat>
            <c:strRef>
              <c:f>Sheet1!$A$2:$A$7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0CE-A240-929E-102B16E02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72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97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5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27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78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49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0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65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94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15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279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4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44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442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464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67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67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3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365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1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11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9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11/01/2021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 </a:t>
            </a:r>
            <a:r>
              <a:rPr lang="en-GB" dirty="0"/>
              <a:t>5 </a:t>
            </a:r>
            <a:br>
              <a:rPr lang="en-GB" dirty="0"/>
            </a:br>
            <a:r>
              <a:rPr lang="en-GB" dirty="0"/>
              <a:t>Summer Block 2: Properties of Shape</a:t>
            </a:r>
          </a:p>
          <a:p>
            <a:r>
              <a:rPr lang="en-GB" dirty="0"/>
              <a:t>Lesson 1: To be able to measure angles in degrees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2 – Properties of Shape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Summer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 </a:t>
            </a:r>
            <a:r>
              <a:rPr lang="en-GB" sz="2000" b="1" dirty="0" smtClean="0">
                <a:solidFill>
                  <a:schemeClr val="bg1"/>
                </a:solidFill>
              </a:rPr>
              <a:t>QQMRJZO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A51357-3EA2-F749-9BE6-6F1E2849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mouse.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half turn in the other direction,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dog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663BC4-3092-B048-8FE4-5E827AF4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58712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7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turn 90/180/360 degrees (anti-)clockwise,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5720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180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2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180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diamond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1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diamond and turns 90 degrees 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8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to make and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5 - Summer Block 2 - Properties of Shape - Lesson 1 - To be able to measure angles in degrees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4734754"/>
            <a:ext cx="10515600" cy="18033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ship and turns 90 degrees anti-clockwise,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lamp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5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52" y="1390651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16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662609" y="3776870"/>
            <a:ext cx="8401878" cy="27612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Captain Redbeard is facing the lamp and turns 90 degrees anti-clockwise, he will be facing </a:t>
            </a:r>
            <a:b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</a:b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treasure chest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OpenDyslexicAlta" pitchFamily="2" charset="77"/>
            </a:endParaRPr>
          </a:p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Captain Redbeard faces the diamond, then turns and faces the lamp, he has turned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8A4EB8-66CE-BD48-B002-A28A07FD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35997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15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Sketch what has been described in the circle template provided.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37707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Captain Redbeard is stood in the middle of a deserted island.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He starts off facing a ship, then he turns 180 degrees and he is facing a tree, he turns 90 degrees and is facing a parrot.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Example solution provided. </a:t>
            </a:r>
            <a:r>
              <a:rPr lang="en-GB" sz="2200" dirty="0">
                <a:solidFill>
                  <a:srgbClr val="FF3860"/>
                </a:solidFill>
              </a:rPr>
              <a:t/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(Parrot could be on left-hand side.)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4C4C5F4B-D1EB-3247-9963-69AB7585AEE7}"/>
              </a:ext>
            </a:extLst>
          </p:cNvPr>
          <p:cNvSpPr/>
          <p:nvPr/>
        </p:nvSpPr>
        <p:spPr>
          <a:xfrm>
            <a:off x="6894659" y="1653245"/>
            <a:ext cx="4426225" cy="4426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E134757-B81F-FB42-A4C7-2E7835B0F9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373" y="3414712"/>
            <a:ext cx="670796" cy="972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BE2B49-175B-734E-840D-7579CE2174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675" y="1815479"/>
            <a:ext cx="783494" cy="836612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="" xmlns:a16="http://schemas.microsoft.com/office/drawing/2014/main" id="{CD992C00-A386-2446-98D8-B6A89D8880DC}"/>
              </a:ext>
            </a:extLst>
          </p:cNvPr>
          <p:cNvSpPr/>
          <p:nvPr/>
        </p:nvSpPr>
        <p:spPr>
          <a:xfrm>
            <a:off x="8947168" y="2822927"/>
            <a:ext cx="208507" cy="420948"/>
          </a:xfrm>
          <a:prstGeom prst="upArrow">
            <a:avLst/>
          </a:prstGeom>
          <a:solidFill>
            <a:srgbClr val="FF38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46EF18-DFE9-784D-AC16-67E794F25A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872" y="5034311"/>
            <a:ext cx="1263098" cy="8420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278B1E-843C-5646-B09C-6E8058E952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686" y="3069880"/>
            <a:ext cx="1743868" cy="17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true or false?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 in full.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893DD1F-8C77-C84E-AE4C-674F4BC2B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1046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false. If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turned 270 degrees clockwise, it would be true; however, a 270 degree turn anti-clockwise means facing the sunflower.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2EF1B55-7CDC-1F47-B4E4-D113F7193461}"/>
              </a:ext>
            </a:extLst>
          </p:cNvPr>
          <p:cNvSpPr/>
          <p:nvPr/>
        </p:nvSpPr>
        <p:spPr>
          <a:xfrm>
            <a:off x="2741131" y="2456057"/>
            <a:ext cx="291298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I start off facing the tulip, then turn 270 degrees anti-clockwise, I will be facing the daisy.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BF8B77-05FD-BC4A-86F3-F4C8CDD8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3" y="1278329"/>
            <a:ext cx="6131187" cy="39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04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full turns, half turns and quarter turns to make and  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my knowledge of full turns, half turns and quarter turns </a:t>
            </a:r>
            <a:r>
              <a:rPr lang="en-GB" sz="2200"/>
              <a:t>to make and </a:t>
            </a:r>
            <a:r>
              <a:rPr lang="en-GB" sz="2200" dirty="0"/>
              <a:t>identify 90, 180 and 360 degree turns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 smtClean="0"/>
              <a:t>Stage </a:t>
            </a:r>
            <a:r>
              <a:rPr lang="en-GB" sz="1400" dirty="0"/>
              <a:t>5 - Summer Block 2 - Properties of Shape - Lesson 1 - To be able to measure angles in degrees</a:t>
            </a:r>
          </a:p>
        </p:txBody>
      </p:sp>
    </p:spTree>
    <p:extLst>
      <p:ext uri="{BB962C8B-B14F-4D97-AF65-F5344CB8AC3E}">
        <p14:creationId xmlns:p14="http://schemas.microsoft.com/office/powerpoint/2010/main" val="313640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="" xmlns:a16="http://schemas.microsoft.com/office/drawing/2014/main" id="{5D61E9F3-29BA-094D-AA45-515292A90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505672"/>
              </p:ext>
            </p:extLst>
          </p:nvPr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="" xmlns:a16="http://schemas.microsoft.com/office/drawing/2014/main" id="{D99760DB-419E-F34F-95B0-4A38A4FC4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6893026"/>
              </p:ext>
            </p:extLst>
          </p:nvPr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="" xmlns:a16="http://schemas.microsoft.com/office/drawing/2014/main" id="{1FB1DEC5-0721-7143-BD94-6082CF505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550756"/>
              </p:ext>
            </p:extLst>
          </p:nvPr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</p:spTree>
    <p:extLst>
      <p:ext uri="{BB962C8B-B14F-4D97-AF65-F5344CB8AC3E}">
        <p14:creationId xmlns:p14="http://schemas.microsoft.com/office/powerpoint/2010/main" val="30110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following diagrams, labels and measurements.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="" xmlns:a16="http://schemas.microsoft.com/office/drawing/2014/main" id="{5D61E9F3-29BA-094D-AA45-515292A90949}"/>
              </a:ext>
            </a:extLst>
          </p:cNvPr>
          <p:cNvGraphicFramePr/>
          <p:nvPr/>
        </p:nvGraphicFramePr>
        <p:xfrm>
          <a:off x="838200" y="2564559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="" xmlns:a16="http://schemas.microsoft.com/office/drawing/2014/main" id="{D99760DB-419E-F34F-95B0-4A38A4FC4E3F}"/>
              </a:ext>
            </a:extLst>
          </p:cNvPr>
          <p:cNvGraphicFramePr/>
          <p:nvPr/>
        </p:nvGraphicFramePr>
        <p:xfrm>
          <a:off x="838200" y="3890122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="" xmlns:a16="http://schemas.microsoft.com/office/drawing/2014/main" id="{1FB1DEC5-0721-7143-BD94-6082CF505535}"/>
              </a:ext>
            </a:extLst>
          </p:cNvPr>
          <p:cNvGraphicFramePr/>
          <p:nvPr/>
        </p:nvGraphicFramePr>
        <p:xfrm>
          <a:off x="838200" y="5215685"/>
          <a:ext cx="1565822" cy="143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AAB27A-318E-E44D-9146-CED958227F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73727" y="2517680"/>
            <a:ext cx="717043" cy="545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8E7F59D-291C-2647-91E6-92B3D61696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5610" y="3866357"/>
            <a:ext cx="717043" cy="5454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085E2A8-E420-2040-8115-62206AC5AF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18254" y="5238799"/>
            <a:ext cx="717043" cy="54545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51B6D305-98C3-6341-8481-D9ABFBC62B7D}"/>
              </a:ext>
            </a:extLst>
          </p:cNvPr>
          <p:cNvSpPr/>
          <p:nvPr/>
        </p:nvSpPr>
        <p:spPr>
          <a:xfrm>
            <a:off x="3829881" y="2913390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half turn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72249CA8-1FF3-C94C-8057-B61CD80AF9E1}"/>
              </a:ext>
            </a:extLst>
          </p:cNvPr>
          <p:cNvSpPr/>
          <p:nvPr/>
        </p:nvSpPr>
        <p:spPr>
          <a:xfrm>
            <a:off x="3829881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full turn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4762A66C-7EDA-A346-B0A0-0D19E9951792}"/>
              </a:ext>
            </a:extLst>
          </p:cNvPr>
          <p:cNvSpPr/>
          <p:nvPr/>
        </p:nvSpPr>
        <p:spPr>
          <a:xfrm>
            <a:off x="3829880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quarter turn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24E37D8E-AAB5-6A47-AF75-CA5D68E3BC93}"/>
              </a:ext>
            </a:extLst>
          </p:cNvPr>
          <p:cNvSpPr/>
          <p:nvPr/>
        </p:nvSpPr>
        <p:spPr>
          <a:xfrm>
            <a:off x="8330647" y="2913389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90 degrees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BC7B58D-0323-1943-A432-FFA2B502C09F}"/>
              </a:ext>
            </a:extLst>
          </p:cNvPr>
          <p:cNvSpPr/>
          <p:nvPr/>
        </p:nvSpPr>
        <p:spPr>
          <a:xfrm>
            <a:off x="8330647" y="4238953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180 degrees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777BC2CE-2FD5-DF43-AC27-3AED0FDCC9BD}"/>
              </a:ext>
            </a:extLst>
          </p:cNvPr>
          <p:cNvSpPr/>
          <p:nvPr/>
        </p:nvSpPr>
        <p:spPr>
          <a:xfrm>
            <a:off x="8330647" y="5672188"/>
            <a:ext cx="3392556" cy="7396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DyslexicAlta" pitchFamily="2" charset="77"/>
              </a:rPr>
              <a:t>360 degrees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B5665CA-00F5-8742-82D5-1F5FC8FD58F2}"/>
              </a:ext>
            </a:extLst>
          </p:cNvPr>
          <p:cNvCxnSpPr>
            <a:cxnSpLocks/>
            <a:stCxn id="26" idx="3"/>
            <a:endCxn id="32" idx="1"/>
          </p:cNvCxnSpPr>
          <p:nvPr/>
        </p:nvCxnSpPr>
        <p:spPr>
          <a:xfrm>
            <a:off x="2404022" y="3283228"/>
            <a:ext cx="1425859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601B103-20DA-F749-A9F2-68C729B7DB5A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>
            <a:off x="2404022" y="4608791"/>
            <a:ext cx="1425858" cy="1433235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E6B78694-E0C0-3E48-84C4-61BF8B69CF9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2404022" y="3283228"/>
            <a:ext cx="1425859" cy="265112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E97E8FA0-6862-6249-80B2-666C0228D602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>
            <a:off x="7222437" y="3283228"/>
            <a:ext cx="1108210" cy="1325563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DDDF6302-63FB-4D43-A539-B97AFD072C59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7222436" y="4608790"/>
            <a:ext cx="1108211" cy="1433236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EA8BD734-254D-5E4F-9E4A-DC97B407DAB6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 flipV="1">
            <a:off x="7222436" y="3283227"/>
            <a:ext cx="1108211" cy="2758799"/>
          </a:xfrm>
          <a:prstGeom prst="line">
            <a:avLst/>
          </a:prstGeom>
          <a:ln w="28575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90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Have a child stand in the middle of a group, and four children standing at compass points around them. </a:t>
            </a:r>
            <a:br>
              <a:rPr lang="en-GB" sz="2200" dirty="0"/>
            </a:br>
            <a:r>
              <a:rPr lang="en-GB" sz="2200" dirty="0"/>
              <a:t>(Change the orientation of the ‘compass’ for variation purposes.)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Issue commands, such as: “You are facing Jamal. If I asked you to make a full/half/quarter turn, who would you be facing?”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break-out into groups and challenge each other with similar tasks.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9173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111139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cat is currently facing the tree.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12248F-4B7A-E74C-8549-1EFC73BC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1803400"/>
            <a:ext cx="6502400" cy="32512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she makes a full turn, she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tree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full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360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</p:spTree>
    <p:extLst>
      <p:ext uri="{BB962C8B-B14F-4D97-AF65-F5344CB8AC3E}">
        <p14:creationId xmlns:p14="http://schemas.microsoft.com/office/powerpoint/2010/main" val="3437334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angles in degrees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 dog is currently facing the fountain.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B1D3C37-7AF7-1A4B-8B4F-D44B68468057}"/>
              </a:ext>
            </a:extLst>
          </p:cNvPr>
          <p:cNvSpPr/>
          <p:nvPr/>
        </p:nvSpPr>
        <p:spPr>
          <a:xfrm>
            <a:off x="877957" y="5302351"/>
            <a:ext cx="10515600" cy="119052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If he makes a half turn, then he will be facing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the bicycle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A half turn is equal to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cs typeface="Calibri" panose="020F0502020204030204" pitchFamily="34" charset="0"/>
              </a:rPr>
              <a:t>180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</a:rPr>
              <a:t> degrees.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37B5FFE-F43A-2243-9316-1A3CB3B4F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606" y="1803400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03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14376</TotalTime>
  <Words>1342</Words>
  <Application>Microsoft Office PowerPoint</Application>
  <PresentationFormat>Custom</PresentationFormat>
  <Paragraphs>297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OpenDyslexicAlta</vt:lpstr>
      <vt:lpstr>Wingdings</vt:lpstr>
      <vt:lpstr>Calibri</vt:lpstr>
      <vt:lpstr>Muli</vt:lpstr>
      <vt:lpstr>Lato Light</vt:lpstr>
      <vt:lpstr>Lato</vt:lpstr>
      <vt:lpstr>Office Theme</vt:lpstr>
      <vt:lpstr>PowerPoint Presentation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  <vt:lpstr>To be able to measure angles in degrees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742</cp:revision>
  <cp:lastPrinted>2019-06-17T16:19:05Z</cp:lastPrinted>
  <dcterms:created xsi:type="dcterms:W3CDTF">2018-08-06T08:16:18Z</dcterms:created>
  <dcterms:modified xsi:type="dcterms:W3CDTF">2021-01-11T10:39:51Z</dcterms:modified>
</cp:coreProperties>
</file>