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1"/>
  </p:sldMasterIdLst>
  <p:notesMasterIdLst>
    <p:notesMasterId r:id="rId27"/>
  </p:notesMasterIdLst>
  <p:handoutMasterIdLst>
    <p:handoutMasterId r:id="rId28"/>
  </p:handoutMasterIdLst>
  <p:sldIdLst>
    <p:sldId id="256" r:id="rId2"/>
    <p:sldId id="466" r:id="rId3"/>
    <p:sldId id="258" r:id="rId4"/>
    <p:sldId id="262" r:id="rId5"/>
    <p:sldId id="287" r:id="rId6"/>
    <p:sldId id="409" r:id="rId7"/>
    <p:sldId id="264" r:id="rId8"/>
    <p:sldId id="461" r:id="rId9"/>
    <p:sldId id="266" r:id="rId10"/>
    <p:sldId id="267" r:id="rId11"/>
    <p:sldId id="582" r:id="rId12"/>
    <p:sldId id="583" r:id="rId13"/>
    <p:sldId id="273" r:id="rId14"/>
    <p:sldId id="462" r:id="rId15"/>
    <p:sldId id="277" r:id="rId16"/>
    <p:sldId id="278" r:id="rId17"/>
    <p:sldId id="360" r:id="rId18"/>
    <p:sldId id="587" r:id="rId19"/>
    <p:sldId id="299" r:id="rId20"/>
    <p:sldId id="408" r:id="rId21"/>
    <p:sldId id="415" r:id="rId22"/>
    <p:sldId id="410" r:id="rId23"/>
    <p:sldId id="586" r:id="rId24"/>
    <p:sldId id="298" r:id="rId25"/>
    <p:sldId id="275" r:id="rId26"/>
  </p:sldIdLst>
  <p:sldSz cx="12192000" cy="6858000"/>
  <p:notesSz cx="6858000" cy="9144000"/>
  <p:embeddedFontLst>
    <p:embeddedFont>
      <p:font typeface="EdShed" pitchFamily="2" charset="0"/>
      <p:regular r:id="rId29"/>
      <p:bold r:id="rId30"/>
    </p:embeddedFont>
    <p:embeddedFont>
      <p:font typeface="Sassoon Infant 2023" panose="02000503030000020003" pitchFamily="2"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CEE"/>
    <a:srgbClr val="FF3760"/>
    <a:srgbClr val="7956D6"/>
    <a:srgbClr val="25D160"/>
    <a:srgbClr val="4A4A4A"/>
    <a:srgbClr val="3372DC"/>
    <a:srgbClr val="FFDE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4960"/>
  </p:normalViewPr>
  <p:slideViewPr>
    <p:cSldViewPr snapToGrid="0" snapToObjects="1">
      <p:cViewPr varScale="1">
        <p:scale>
          <a:sx n="102" d="100"/>
          <a:sy n="102" d="100"/>
        </p:scale>
        <p:origin x="1104"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DBF2-E0CC-ABCE-C3DF-BD12B5C1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EdShed" pitchFamily="2" charset="0"/>
            </a:endParaRPr>
          </a:p>
        </p:txBody>
      </p:sp>
      <p:sp>
        <p:nvSpPr>
          <p:cNvPr id="3" name="Date Placeholder 2">
            <a:extLst>
              <a:ext uri="{FF2B5EF4-FFF2-40B4-BE49-F238E27FC236}">
                <a16:creationId xmlns:a16="http://schemas.microsoft.com/office/drawing/2014/main" id="{2677D3C0-0598-E91C-6199-EEC00BBE4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71E75-F88C-B947-AD7D-D88D20E295CE}" type="datetimeFigureOut">
              <a:rPr lang="en-US" smtClean="0">
                <a:latin typeface="EdShed" pitchFamily="2" charset="0"/>
              </a:rPr>
              <a:t>8/8/24</a:t>
            </a:fld>
            <a:endParaRPr lang="en-US" dirty="0">
              <a:latin typeface="EdShed" pitchFamily="2" charset="0"/>
            </a:endParaRPr>
          </a:p>
        </p:txBody>
      </p:sp>
      <p:sp>
        <p:nvSpPr>
          <p:cNvPr id="4" name="Footer Placeholder 3">
            <a:extLst>
              <a:ext uri="{FF2B5EF4-FFF2-40B4-BE49-F238E27FC236}">
                <a16:creationId xmlns:a16="http://schemas.microsoft.com/office/drawing/2014/main" id="{DDEF2D00-464E-81FB-3D6D-001FB92E0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EdShed" pitchFamily="2" charset="0"/>
            </a:endParaRPr>
          </a:p>
        </p:txBody>
      </p:sp>
      <p:sp>
        <p:nvSpPr>
          <p:cNvPr id="5" name="Slide Number Placeholder 4">
            <a:extLst>
              <a:ext uri="{FF2B5EF4-FFF2-40B4-BE49-F238E27FC236}">
                <a16:creationId xmlns:a16="http://schemas.microsoft.com/office/drawing/2014/main" id="{ADA1819C-C27C-8BD2-2ED7-E3A30ABAC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3EF08-EA61-9C4E-8C30-F57133C96BF4}" type="slidenum">
              <a:rPr lang="en-US" smtClean="0">
                <a:latin typeface="EdShed" pitchFamily="2" charset="0"/>
              </a:rPr>
              <a:t>‹#›</a:t>
            </a:fld>
            <a:endParaRPr lang="en-US" dirty="0">
              <a:latin typeface="EdShed" pitchFamily="2" charset="0"/>
            </a:endParaRPr>
          </a:p>
        </p:txBody>
      </p:sp>
    </p:spTree>
    <p:extLst>
      <p:ext uri="{BB962C8B-B14F-4D97-AF65-F5344CB8AC3E}">
        <p14:creationId xmlns:p14="http://schemas.microsoft.com/office/powerpoint/2010/main" val="212967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dShed"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dShed" pitchFamily="2" charset="0"/>
              </a:defRPr>
            </a:lvl1pPr>
          </a:lstStyle>
          <a:p>
            <a:fld id="{7AEF229B-8876-6441-8901-E5E5390D5590}" type="datetimeFigureOut">
              <a:rPr lang="en-US" smtClean="0"/>
              <a:pPr/>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dShed"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dShed" pitchFamily="2" charset="0"/>
              </a:defRPr>
            </a:lvl1pPr>
          </a:lstStyle>
          <a:p>
            <a:fld id="{8AABE850-C615-DA41-B158-FBF094A09B23}" type="slidenum">
              <a:rPr lang="en-US" smtClean="0"/>
              <a:pPr/>
              <a:t>‹#›</a:t>
            </a:fld>
            <a:endParaRPr lang="en-US" dirty="0"/>
          </a:p>
        </p:txBody>
      </p:sp>
    </p:spTree>
    <p:extLst>
      <p:ext uri="{BB962C8B-B14F-4D97-AF65-F5344CB8AC3E}">
        <p14:creationId xmlns:p14="http://schemas.microsoft.com/office/powerpoint/2010/main" val="3194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dShed" pitchFamily="2" charset="0"/>
        <a:ea typeface="+mn-ea"/>
        <a:cs typeface="+mn-cs"/>
      </a:defRPr>
    </a:lvl1pPr>
    <a:lvl2pPr marL="457200" algn="l" defTabSz="914400" rtl="0" eaLnBrk="1" latinLnBrk="0" hangingPunct="1">
      <a:defRPr sz="1200" b="0" i="0" kern="1200">
        <a:solidFill>
          <a:schemeClr val="tx1"/>
        </a:solidFill>
        <a:latin typeface="EdShed" pitchFamily="2" charset="0"/>
        <a:ea typeface="+mn-ea"/>
        <a:cs typeface="+mn-cs"/>
      </a:defRPr>
    </a:lvl2pPr>
    <a:lvl3pPr marL="914400" algn="l" defTabSz="914400" rtl="0" eaLnBrk="1" latinLnBrk="0" hangingPunct="1">
      <a:defRPr sz="1200" b="0" i="0" kern="1200">
        <a:solidFill>
          <a:schemeClr val="tx1"/>
        </a:solidFill>
        <a:latin typeface="EdShed" pitchFamily="2" charset="0"/>
        <a:ea typeface="+mn-ea"/>
        <a:cs typeface="+mn-cs"/>
      </a:defRPr>
    </a:lvl3pPr>
    <a:lvl4pPr marL="1371600" algn="l" defTabSz="914400" rtl="0" eaLnBrk="1" latinLnBrk="0" hangingPunct="1">
      <a:defRPr sz="1200" b="0" i="0" kern="1200">
        <a:solidFill>
          <a:schemeClr val="tx1"/>
        </a:solidFill>
        <a:latin typeface="EdShed" pitchFamily="2" charset="0"/>
        <a:ea typeface="+mn-ea"/>
        <a:cs typeface="+mn-cs"/>
      </a:defRPr>
    </a:lvl4pPr>
    <a:lvl5pPr marL="1828800" algn="l" defTabSz="914400" rtl="0" eaLnBrk="1" latinLnBrk="0" hangingPunct="1">
      <a:defRPr sz="1200" b="0" i="0" kern="1200">
        <a:solidFill>
          <a:schemeClr val="tx1"/>
        </a:solidFill>
        <a:latin typeface="EdShed"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0</a:t>
            </a:fld>
            <a:endParaRPr lang="en-US"/>
          </a:p>
        </p:txBody>
      </p:sp>
    </p:spTree>
    <p:extLst>
      <p:ext uri="{BB962C8B-B14F-4D97-AF65-F5344CB8AC3E}">
        <p14:creationId xmlns:p14="http://schemas.microsoft.com/office/powerpoint/2010/main" val="8637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9</a:t>
            </a:fld>
            <a:endParaRPr lang="en-US"/>
          </a:p>
        </p:txBody>
      </p:sp>
    </p:spTree>
    <p:extLst>
      <p:ext uri="{BB962C8B-B14F-4D97-AF65-F5344CB8AC3E}">
        <p14:creationId xmlns:p14="http://schemas.microsoft.com/office/powerpoint/2010/main" val="3449682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ABE850-C615-DA41-B158-FBF094A09B23}" type="slidenum">
              <a:rPr lang="en-US" smtClean="0"/>
              <a:t>10</a:t>
            </a:fld>
            <a:endParaRPr lang="en-US" dirty="0"/>
          </a:p>
        </p:txBody>
      </p:sp>
    </p:spTree>
    <p:extLst>
      <p:ext uri="{BB962C8B-B14F-4D97-AF65-F5344CB8AC3E}">
        <p14:creationId xmlns:p14="http://schemas.microsoft.com/office/powerpoint/2010/main" val="332973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ABE850-C615-DA41-B158-FBF094A09B23}" type="slidenum">
              <a:rPr lang="en-US" smtClean="0"/>
              <a:t>11</a:t>
            </a:fld>
            <a:endParaRPr lang="en-US" dirty="0"/>
          </a:p>
        </p:txBody>
      </p:sp>
    </p:spTree>
    <p:extLst>
      <p:ext uri="{BB962C8B-B14F-4D97-AF65-F5344CB8AC3E}">
        <p14:creationId xmlns:p14="http://schemas.microsoft.com/office/powerpoint/2010/main" val="178855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16</a:t>
            </a:fld>
            <a:endParaRPr lang="en-US"/>
          </a:p>
        </p:txBody>
      </p:sp>
    </p:spTree>
    <p:extLst>
      <p:ext uri="{BB962C8B-B14F-4D97-AF65-F5344CB8AC3E}">
        <p14:creationId xmlns:p14="http://schemas.microsoft.com/office/powerpoint/2010/main" val="39965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17</a:t>
            </a:fld>
            <a:endParaRPr lang="en-US"/>
          </a:p>
        </p:txBody>
      </p:sp>
    </p:spTree>
    <p:extLst>
      <p:ext uri="{BB962C8B-B14F-4D97-AF65-F5344CB8AC3E}">
        <p14:creationId xmlns:p14="http://schemas.microsoft.com/office/powerpoint/2010/main" val="276533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18</a:t>
            </a:fld>
            <a:endParaRPr lang="en-US"/>
          </a:p>
        </p:txBody>
      </p:sp>
    </p:spTree>
    <p:extLst>
      <p:ext uri="{BB962C8B-B14F-4D97-AF65-F5344CB8AC3E}">
        <p14:creationId xmlns:p14="http://schemas.microsoft.com/office/powerpoint/2010/main" val="231984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19</a:t>
            </a:fld>
            <a:endParaRPr lang="en-US"/>
          </a:p>
        </p:txBody>
      </p:sp>
    </p:spTree>
    <p:extLst>
      <p:ext uri="{BB962C8B-B14F-4D97-AF65-F5344CB8AC3E}">
        <p14:creationId xmlns:p14="http://schemas.microsoft.com/office/powerpoint/2010/main" val="4283768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20</a:t>
            </a:fld>
            <a:endParaRPr lang="en-US"/>
          </a:p>
        </p:txBody>
      </p:sp>
    </p:spTree>
    <p:extLst>
      <p:ext uri="{BB962C8B-B14F-4D97-AF65-F5344CB8AC3E}">
        <p14:creationId xmlns:p14="http://schemas.microsoft.com/office/powerpoint/2010/main" val="294045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21</a:t>
            </a:fld>
            <a:endParaRPr lang="en-US"/>
          </a:p>
        </p:txBody>
      </p:sp>
    </p:spTree>
    <p:extLst>
      <p:ext uri="{BB962C8B-B14F-4D97-AF65-F5344CB8AC3E}">
        <p14:creationId xmlns:p14="http://schemas.microsoft.com/office/powerpoint/2010/main" val="913178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ABE850-C615-DA41-B158-FBF094A09B23}" type="slidenum">
              <a:rPr lang="en-US" smtClean="0"/>
              <a:t>23</a:t>
            </a:fld>
            <a:endParaRPr lang="en-US"/>
          </a:p>
        </p:txBody>
      </p:sp>
    </p:spTree>
    <p:extLst>
      <p:ext uri="{BB962C8B-B14F-4D97-AF65-F5344CB8AC3E}">
        <p14:creationId xmlns:p14="http://schemas.microsoft.com/office/powerpoint/2010/main" val="411751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a:t>
            </a:fld>
            <a:endParaRPr lang="en-US" dirty="0"/>
          </a:p>
        </p:txBody>
      </p:sp>
    </p:spTree>
    <p:extLst>
      <p:ext uri="{BB962C8B-B14F-4D97-AF65-F5344CB8AC3E}">
        <p14:creationId xmlns:p14="http://schemas.microsoft.com/office/powerpoint/2010/main" val="427278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24</a:t>
            </a:fld>
            <a:endParaRPr lang="en-US" dirty="0"/>
          </a:p>
        </p:txBody>
      </p:sp>
    </p:spTree>
    <p:extLst>
      <p:ext uri="{BB962C8B-B14F-4D97-AF65-F5344CB8AC3E}">
        <p14:creationId xmlns:p14="http://schemas.microsoft.com/office/powerpoint/2010/main" val="86755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the word classes to reveal.</a:t>
            </a:r>
          </a:p>
        </p:txBody>
      </p:sp>
      <p:sp>
        <p:nvSpPr>
          <p:cNvPr id="4" name="Slide Number Placeholder 3"/>
          <p:cNvSpPr>
            <a:spLocks noGrp="1"/>
          </p:cNvSpPr>
          <p:nvPr>
            <p:ph type="sldNum" sz="quarter" idx="5"/>
          </p:nvPr>
        </p:nvSpPr>
        <p:spPr/>
        <p:txBody>
          <a:bodyPr/>
          <a:lstStyle/>
          <a:p>
            <a:fld id="{8AABE850-C615-DA41-B158-FBF094A09B23}" type="slidenum">
              <a:rPr lang="en-US" smtClean="0"/>
              <a:pPr/>
              <a:t>2</a:t>
            </a:fld>
            <a:endParaRPr lang="en-US" dirty="0"/>
          </a:p>
        </p:txBody>
      </p:sp>
    </p:spTree>
    <p:extLst>
      <p:ext uri="{BB962C8B-B14F-4D97-AF65-F5344CB8AC3E}">
        <p14:creationId xmlns:p14="http://schemas.microsoft.com/office/powerpoint/2010/main" val="169571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3</a:t>
            </a:fld>
            <a:endParaRPr lang="en-US"/>
          </a:p>
        </p:txBody>
      </p:sp>
    </p:spTree>
    <p:extLst>
      <p:ext uri="{BB962C8B-B14F-4D97-AF65-F5344CB8AC3E}">
        <p14:creationId xmlns:p14="http://schemas.microsoft.com/office/powerpoint/2010/main" val="316131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4</a:t>
            </a:fld>
            <a:endParaRPr lang="en-US"/>
          </a:p>
        </p:txBody>
      </p:sp>
    </p:spTree>
    <p:extLst>
      <p:ext uri="{BB962C8B-B14F-4D97-AF65-F5344CB8AC3E}">
        <p14:creationId xmlns:p14="http://schemas.microsoft.com/office/powerpoint/2010/main" val="28863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5</a:t>
            </a:fld>
            <a:endParaRPr lang="en-US"/>
          </a:p>
        </p:txBody>
      </p:sp>
    </p:spTree>
    <p:extLst>
      <p:ext uri="{BB962C8B-B14F-4D97-AF65-F5344CB8AC3E}">
        <p14:creationId xmlns:p14="http://schemas.microsoft.com/office/powerpoint/2010/main" val="242075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words to move them to the correct circle.</a:t>
            </a:r>
          </a:p>
        </p:txBody>
      </p:sp>
      <p:sp>
        <p:nvSpPr>
          <p:cNvPr id="4" name="Slide Number Placeholder 3"/>
          <p:cNvSpPr>
            <a:spLocks noGrp="1"/>
          </p:cNvSpPr>
          <p:nvPr>
            <p:ph type="sldNum" sz="quarter" idx="5"/>
          </p:nvPr>
        </p:nvSpPr>
        <p:spPr/>
        <p:txBody>
          <a:bodyPr/>
          <a:lstStyle/>
          <a:p>
            <a:fld id="{8AABE850-C615-DA41-B158-FBF094A09B23}" type="slidenum">
              <a:rPr lang="en-US" smtClean="0"/>
              <a:t>6</a:t>
            </a:fld>
            <a:endParaRPr lang="en-US"/>
          </a:p>
        </p:txBody>
      </p:sp>
    </p:spTree>
    <p:extLst>
      <p:ext uri="{BB962C8B-B14F-4D97-AF65-F5344CB8AC3E}">
        <p14:creationId xmlns:p14="http://schemas.microsoft.com/office/powerpoint/2010/main" val="143410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7</a:t>
            </a:fld>
            <a:endParaRPr lang="en-US" dirty="0"/>
          </a:p>
        </p:txBody>
      </p:sp>
    </p:spTree>
    <p:extLst>
      <p:ext uri="{BB962C8B-B14F-4D97-AF65-F5344CB8AC3E}">
        <p14:creationId xmlns:p14="http://schemas.microsoft.com/office/powerpoint/2010/main" val="127221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8</a:t>
            </a:fld>
            <a:endParaRPr lang="en-US"/>
          </a:p>
        </p:txBody>
      </p:sp>
    </p:spTree>
    <p:extLst>
      <p:ext uri="{BB962C8B-B14F-4D97-AF65-F5344CB8AC3E}">
        <p14:creationId xmlns:p14="http://schemas.microsoft.com/office/powerpoint/2010/main" val="2451584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tro Pag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4C56A49-496E-E6EC-08FF-65C863548F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84B95B34-E0F4-958E-D548-03070AD820B4}"/>
              </a:ext>
            </a:extLst>
          </p:cNvPr>
          <p:cNvSpPr/>
          <p:nvPr userDrawn="1"/>
        </p:nvSpPr>
        <p:spPr>
          <a:xfrm>
            <a:off x="0" y="4976734"/>
            <a:ext cx="12192000" cy="161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noFill/>
              </a:ln>
              <a:latin typeface="EdShed" pitchFamily="2" charset="0"/>
            </a:endParaRPr>
          </a:p>
        </p:txBody>
      </p:sp>
      <p:pic>
        <p:nvPicPr>
          <p:cNvPr id="3" name="Picture 2">
            <a:extLst>
              <a:ext uri="{FF2B5EF4-FFF2-40B4-BE49-F238E27FC236}">
                <a16:creationId xmlns:a16="http://schemas.microsoft.com/office/drawing/2014/main" id="{2FE12F01-B309-0982-A5D5-11ACB68A0D66}"/>
              </a:ext>
            </a:extLst>
          </p:cNvPr>
          <p:cNvPicPr>
            <a:picLocks noChangeAspect="1"/>
          </p:cNvPicPr>
          <p:nvPr userDrawn="1"/>
        </p:nvPicPr>
        <p:blipFill>
          <a:blip r:embed="rId3"/>
          <a:stretch>
            <a:fillRect/>
          </a:stretch>
        </p:blipFill>
        <p:spPr>
          <a:xfrm>
            <a:off x="3142855" y="706024"/>
            <a:ext cx="5812672" cy="1010383"/>
          </a:xfrm>
          <a:prstGeom prst="rect">
            <a:avLst/>
          </a:prstGeom>
        </p:spPr>
      </p:pic>
      <p:sp>
        <p:nvSpPr>
          <p:cNvPr id="9" name="Text Placeholder 8">
            <a:extLst>
              <a:ext uri="{FF2B5EF4-FFF2-40B4-BE49-F238E27FC236}">
                <a16:creationId xmlns:a16="http://schemas.microsoft.com/office/drawing/2014/main" id="{28222327-3CA8-86D0-9AA8-F9DEF02F127A}"/>
              </a:ext>
            </a:extLst>
          </p:cNvPr>
          <p:cNvSpPr>
            <a:spLocks noGrp="1"/>
          </p:cNvSpPr>
          <p:nvPr>
            <p:ph type="body" sz="quarter" idx="12" hasCustomPrompt="1"/>
          </p:nvPr>
        </p:nvSpPr>
        <p:spPr>
          <a:xfrm>
            <a:off x="1543364" y="5224603"/>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be able to segment words into the correct syllables and phonemes</a:t>
            </a:r>
          </a:p>
        </p:txBody>
      </p:sp>
      <p:sp>
        <p:nvSpPr>
          <p:cNvPr id="36" name="Rounded Rectangle 35">
            <a:extLst>
              <a:ext uri="{FF2B5EF4-FFF2-40B4-BE49-F238E27FC236}">
                <a16:creationId xmlns:a16="http://schemas.microsoft.com/office/drawing/2014/main" id="{AB9E0338-111E-84F1-9158-64EE47494689}"/>
              </a:ext>
            </a:extLst>
          </p:cNvPr>
          <p:cNvSpPr/>
          <p:nvPr userDrawn="1"/>
        </p:nvSpPr>
        <p:spPr>
          <a:xfrm>
            <a:off x="6279260"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4" name="Rounded Rectangle 23">
            <a:extLst>
              <a:ext uri="{FF2B5EF4-FFF2-40B4-BE49-F238E27FC236}">
                <a16:creationId xmlns:a16="http://schemas.microsoft.com/office/drawing/2014/main" id="{AE721A56-A5F1-60E3-363C-7E1FFA1CE6CA}"/>
              </a:ext>
            </a:extLst>
          </p:cNvPr>
          <p:cNvSpPr/>
          <p:nvPr userDrawn="1"/>
        </p:nvSpPr>
        <p:spPr>
          <a:xfrm>
            <a:off x="4242609"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9" name="TextBox 28">
            <a:extLst>
              <a:ext uri="{FF2B5EF4-FFF2-40B4-BE49-F238E27FC236}">
                <a16:creationId xmlns:a16="http://schemas.microsoft.com/office/drawing/2014/main" id="{2CE32201-0533-432D-C8E5-C92B2FB023E3}"/>
              </a:ext>
            </a:extLst>
          </p:cNvPr>
          <p:cNvSpPr txBox="1"/>
          <p:nvPr userDrawn="1"/>
        </p:nvSpPr>
        <p:spPr>
          <a:xfrm>
            <a:off x="4382905" y="2011698"/>
            <a:ext cx="1256090"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Stage:</a:t>
            </a:r>
          </a:p>
        </p:txBody>
      </p:sp>
      <p:sp>
        <p:nvSpPr>
          <p:cNvPr id="53" name="Text Placeholder 52">
            <a:extLst>
              <a:ext uri="{FF2B5EF4-FFF2-40B4-BE49-F238E27FC236}">
                <a16:creationId xmlns:a16="http://schemas.microsoft.com/office/drawing/2014/main" id="{52076676-A967-CDEB-429E-01971165CF0C}"/>
              </a:ext>
            </a:extLst>
          </p:cNvPr>
          <p:cNvSpPr>
            <a:spLocks noGrp="1"/>
          </p:cNvSpPr>
          <p:nvPr>
            <p:ph type="body" sz="quarter" idx="10" hasCustomPrompt="1"/>
          </p:nvPr>
        </p:nvSpPr>
        <p:spPr>
          <a:xfrm>
            <a:off x="5281441" y="2046110"/>
            <a:ext cx="535806" cy="395154"/>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6</a:t>
            </a:r>
          </a:p>
        </p:txBody>
      </p:sp>
      <p:sp>
        <p:nvSpPr>
          <p:cNvPr id="54" name="Text Placeholder 52">
            <a:extLst>
              <a:ext uri="{FF2B5EF4-FFF2-40B4-BE49-F238E27FC236}">
                <a16:creationId xmlns:a16="http://schemas.microsoft.com/office/drawing/2014/main" id="{ECA6A188-9BBA-AFB0-180D-64AF436C0DC6}"/>
              </a:ext>
            </a:extLst>
          </p:cNvPr>
          <p:cNvSpPr>
            <a:spLocks noGrp="1"/>
          </p:cNvSpPr>
          <p:nvPr>
            <p:ph type="body" sz="quarter" idx="11" hasCustomPrompt="1"/>
          </p:nvPr>
        </p:nvSpPr>
        <p:spPr>
          <a:xfrm>
            <a:off x="7330743" y="2046787"/>
            <a:ext cx="595891" cy="395155"/>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36</a:t>
            </a:r>
          </a:p>
        </p:txBody>
      </p:sp>
      <p:sp>
        <p:nvSpPr>
          <p:cNvPr id="56" name="TextBox 55">
            <a:extLst>
              <a:ext uri="{FF2B5EF4-FFF2-40B4-BE49-F238E27FC236}">
                <a16:creationId xmlns:a16="http://schemas.microsoft.com/office/drawing/2014/main" id="{A1F5854A-9838-4914-7A8B-4ECEAE4DDB68}"/>
              </a:ext>
            </a:extLst>
          </p:cNvPr>
          <p:cNvSpPr txBox="1"/>
          <p:nvPr userDrawn="1"/>
        </p:nvSpPr>
        <p:spPr>
          <a:xfrm>
            <a:off x="6396551" y="2013407"/>
            <a:ext cx="1268749"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Lesson:</a:t>
            </a:r>
          </a:p>
        </p:txBody>
      </p:sp>
      <p:sp>
        <p:nvSpPr>
          <p:cNvPr id="13" name="Text Placeholder 8">
            <a:extLst>
              <a:ext uri="{FF2B5EF4-FFF2-40B4-BE49-F238E27FC236}">
                <a16:creationId xmlns:a16="http://schemas.microsoft.com/office/drawing/2014/main" id="{4BE9772B-C7C1-353F-2475-A7E844F441C0}"/>
              </a:ext>
            </a:extLst>
          </p:cNvPr>
          <p:cNvSpPr>
            <a:spLocks noGrp="1"/>
          </p:cNvSpPr>
          <p:nvPr>
            <p:ph type="body" sz="quarter" idx="13" hasCustomPrompt="1"/>
          </p:nvPr>
        </p:nvSpPr>
        <p:spPr>
          <a:xfrm>
            <a:off x="1543364" y="5597098"/>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spell words with irregular spelling patterns</a:t>
            </a:r>
          </a:p>
        </p:txBody>
      </p:sp>
      <p:sp>
        <p:nvSpPr>
          <p:cNvPr id="15" name="Text Placeholder 8">
            <a:extLst>
              <a:ext uri="{FF2B5EF4-FFF2-40B4-BE49-F238E27FC236}">
                <a16:creationId xmlns:a16="http://schemas.microsoft.com/office/drawing/2014/main" id="{F1D6F095-6BB8-9DC8-585C-714F7FE767D5}"/>
              </a:ext>
            </a:extLst>
          </p:cNvPr>
          <p:cNvSpPr>
            <a:spLocks noGrp="1"/>
          </p:cNvSpPr>
          <p:nvPr>
            <p:ph type="body" sz="quarter" idx="14" hasCustomPrompt="1"/>
          </p:nvPr>
        </p:nvSpPr>
        <p:spPr>
          <a:xfrm>
            <a:off x="865299" y="6051777"/>
            <a:ext cx="10461402" cy="312191"/>
          </a:xfrm>
        </p:spPr>
        <p:txBody>
          <a:bodyPr>
            <a:noAutofit/>
          </a:bodyPr>
          <a:lstStyle>
            <a:lvl1pPr marL="0" marR="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latin typeface="EdShed" pitchFamily="2" charset="0"/>
              </a:defRPr>
            </a:lvl1pPr>
          </a:lstStyle>
          <a:p>
            <a:pPr lvl="0"/>
            <a:r>
              <a:rPr lang="en-US" dirty="0"/>
              <a:t>This week’s words: accommodate, available, competition, determined, existence, identity, muscle, prejudice, rhyme, suggest</a:t>
            </a:r>
          </a:p>
        </p:txBody>
      </p:sp>
    </p:spTree>
    <p:extLst>
      <p:ext uri="{BB962C8B-B14F-4D97-AF65-F5344CB8AC3E}">
        <p14:creationId xmlns:p14="http://schemas.microsoft.com/office/powerpoint/2010/main" val="799506426"/>
      </p:ext>
    </p:extLst>
  </p:cSld>
  <p:clrMapOvr>
    <a:masterClrMapping/>
  </p:clrMapOvr>
  <p:extLst>
    <p:ext uri="{DCECCB84-F9BA-43D5-87BE-67443E8EF086}">
      <p15:sldGuideLst xmlns:p15="http://schemas.microsoft.com/office/powerpoint/2012/main">
        <p15:guide id="1" orient="horz" pos="2115">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2" name="Text Placeholder 18">
            <a:extLst>
              <a:ext uri="{FF2B5EF4-FFF2-40B4-BE49-F238E27FC236}">
                <a16:creationId xmlns:a16="http://schemas.microsoft.com/office/drawing/2014/main" id="{149FAE15-6FD8-DFF4-7A02-5454466F63D7}"/>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6" name="Picture 5" descr="A yellow and grey text&#10;&#10;Description automatically generated">
            <a:extLst>
              <a:ext uri="{FF2B5EF4-FFF2-40B4-BE49-F238E27FC236}">
                <a16:creationId xmlns:a16="http://schemas.microsoft.com/office/drawing/2014/main" id="{E218E480-2368-2CC2-BE80-1B93C49A7EFA}"/>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484231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49799"/>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yellow and grey text&#10;&#10;Description automatically generated">
            <a:extLst>
              <a:ext uri="{FF2B5EF4-FFF2-40B4-BE49-F238E27FC236}">
                <a16:creationId xmlns:a16="http://schemas.microsoft.com/office/drawing/2014/main" id="{DDA499ED-C79E-F2C5-AF10-658A3695AE7D}"/>
              </a:ext>
            </a:extLst>
          </p:cNvPr>
          <p:cNvPicPr>
            <a:picLocks noChangeAspect="1"/>
          </p:cNvPicPr>
          <p:nvPr userDrawn="1"/>
        </p:nvPicPr>
        <p:blipFill>
          <a:blip r:embed="rId3"/>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398342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oup - Sub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8" name="Picture 7">
            <a:extLst>
              <a:ext uri="{FF2B5EF4-FFF2-40B4-BE49-F238E27FC236}">
                <a16:creationId xmlns:a16="http://schemas.microsoft.com/office/drawing/2014/main" id="{4400B915-4CBD-703E-7539-5EB06BD72D0C}"/>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57952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oup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8" name="Text Placeholder 18">
            <a:extLst>
              <a:ext uri="{FF2B5EF4-FFF2-40B4-BE49-F238E27FC236}">
                <a16:creationId xmlns:a16="http://schemas.microsoft.com/office/drawing/2014/main" id="{DE8D001C-8556-B5D1-C0FF-98AF8FC79D4D}"/>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9" name="Text Placeholder 18">
            <a:extLst>
              <a:ext uri="{FF2B5EF4-FFF2-40B4-BE49-F238E27FC236}">
                <a16:creationId xmlns:a16="http://schemas.microsoft.com/office/drawing/2014/main" id="{35FC74FF-5008-9ECB-E018-2B72A80C75DD}"/>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10" name="Picture 9">
            <a:extLst>
              <a:ext uri="{FF2B5EF4-FFF2-40B4-BE49-F238E27FC236}">
                <a16:creationId xmlns:a16="http://schemas.microsoft.com/office/drawing/2014/main" id="{896FB5B7-BC97-1061-D4F9-2945D13DCC81}"/>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DF69CEE-0860-0267-19A1-D20B0C520D4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4470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oup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6" name="Text Placeholder 18">
            <a:extLst>
              <a:ext uri="{FF2B5EF4-FFF2-40B4-BE49-F238E27FC236}">
                <a16:creationId xmlns:a16="http://schemas.microsoft.com/office/drawing/2014/main" id="{E3EF6408-E4F7-DA58-C230-8BB8A6BB0E66}"/>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7" name="Picture 6">
            <a:extLst>
              <a:ext uri="{FF2B5EF4-FFF2-40B4-BE49-F238E27FC236}">
                <a16:creationId xmlns:a16="http://schemas.microsoft.com/office/drawing/2014/main" id="{1C83CC30-78F7-5200-2672-E025123071E5}"/>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3" name="Picture 2" descr="A yellow and grey text&#10;&#10;Description automatically generated">
            <a:extLst>
              <a:ext uri="{FF2B5EF4-FFF2-40B4-BE49-F238E27FC236}">
                <a16:creationId xmlns:a16="http://schemas.microsoft.com/office/drawing/2014/main" id="{1E026117-17C0-AC79-F458-6C66BAB7B910}"/>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417831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die - Sub 2 Lin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AC2EA55-C874-53A3-E5B7-0B4873DAAC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223B41F-7C39-A2B6-4475-3BC4511DB4EF}"/>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2" name="Picture 1">
            <a:extLst>
              <a:ext uri="{FF2B5EF4-FFF2-40B4-BE49-F238E27FC236}">
                <a16:creationId xmlns:a16="http://schemas.microsoft.com/office/drawing/2014/main" id="{8151225A-A422-9053-4DED-767BC3F7D5D5}"/>
              </a:ext>
            </a:extLst>
          </p:cNvPr>
          <p:cNvPicPr>
            <a:picLocks noChangeAspect="1"/>
          </p:cNvPicPr>
          <p:nvPr userDrawn="1"/>
        </p:nvPicPr>
        <p:blipFill>
          <a:blip r:embed="rId3"/>
          <a:srcRect/>
          <a:stretch/>
        </p:blipFill>
        <p:spPr>
          <a:xfrm>
            <a:off x="328366" y="237511"/>
            <a:ext cx="946558" cy="1038013"/>
          </a:xfrm>
          <a:prstGeom prst="rect">
            <a:avLst/>
          </a:prstGeom>
        </p:spPr>
      </p:pic>
      <p:sp>
        <p:nvSpPr>
          <p:cNvPr id="3" name="Text Placeholder 18">
            <a:extLst>
              <a:ext uri="{FF2B5EF4-FFF2-40B4-BE49-F238E27FC236}">
                <a16:creationId xmlns:a16="http://schemas.microsoft.com/office/drawing/2014/main" id="{D3BE8E32-2B39-B15C-AAC8-33B3D08B7337}"/>
              </a:ext>
            </a:extLst>
          </p:cNvPr>
          <p:cNvSpPr>
            <a:spLocks noGrp="1"/>
          </p:cNvSpPr>
          <p:nvPr>
            <p:ph type="body" sz="quarter" idx="15" hasCustomPrompt="1"/>
          </p:nvPr>
        </p:nvSpPr>
        <p:spPr>
          <a:xfrm>
            <a:off x="1806416" y="203496"/>
            <a:ext cx="8579166" cy="1038013"/>
          </a:xfrm>
        </p:spPr>
        <p:txBody>
          <a:bodyPr anchor="ctr">
            <a:noAutofit/>
          </a:bodyPr>
          <a:lstStyle>
            <a:lvl1pPr marL="0" indent="0" algn="ctr">
              <a:lnSpc>
                <a:spcPct val="150000"/>
              </a:lnSpc>
              <a:spcBef>
                <a:spcPts val="0"/>
              </a:spcBef>
              <a:buNone/>
              <a:defRPr sz="2000" b="1" i="0">
                <a:solidFill>
                  <a:srgbClr val="3372DC"/>
                </a:solidFill>
                <a:latin typeface="EdShed" pitchFamily="2" charset="0"/>
              </a:defRPr>
            </a:lvl1pPr>
          </a:lstStyle>
          <a:p>
            <a:pPr lvl="0"/>
            <a:r>
              <a:rPr lang="en-US" dirty="0"/>
              <a:t>To spell words using sound-spelling patterns and phonemic awareness</a:t>
            </a:r>
          </a:p>
          <a:p>
            <a:pPr lvl="0"/>
            <a:r>
              <a:rPr lang="en-US" dirty="0"/>
              <a:t>To spell words with closed syllables</a:t>
            </a:r>
          </a:p>
        </p:txBody>
      </p:sp>
      <p:pic>
        <p:nvPicPr>
          <p:cNvPr id="7" name="Picture 6" descr="A yellow and grey text&#10;&#10;Description automatically generated">
            <a:extLst>
              <a:ext uri="{FF2B5EF4-FFF2-40B4-BE49-F238E27FC236}">
                <a16:creationId xmlns:a16="http://schemas.microsoft.com/office/drawing/2014/main" id="{3BE3CA92-3FCE-0992-3524-2684BA2DAF3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48991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e - Sub 2 Line - ">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14" name="Text Placeholder 18">
            <a:extLst>
              <a:ext uri="{FF2B5EF4-FFF2-40B4-BE49-F238E27FC236}">
                <a16:creationId xmlns:a16="http://schemas.microsoft.com/office/drawing/2014/main" id="{783E5FE0-F257-6A29-3CBA-97CDCBA5503B}"/>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15" name="Text Placeholder 18">
            <a:extLst>
              <a:ext uri="{FF2B5EF4-FFF2-40B4-BE49-F238E27FC236}">
                <a16:creationId xmlns:a16="http://schemas.microsoft.com/office/drawing/2014/main" id="{488222DB-3FA8-6DAA-06E5-9CAA44CA3B4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16" name="Picture 15">
            <a:extLst>
              <a:ext uri="{FF2B5EF4-FFF2-40B4-BE49-F238E27FC236}">
                <a16:creationId xmlns:a16="http://schemas.microsoft.com/office/drawing/2014/main" id="{4432B13D-1BD0-CE32-7E7E-C4185AF22C9A}"/>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4" name="Picture 3" descr="A yellow and grey text&#10;&#10;Description automatically generated">
            <a:extLst>
              <a:ext uri="{FF2B5EF4-FFF2-40B4-BE49-F238E27FC236}">
                <a16:creationId xmlns:a16="http://schemas.microsoft.com/office/drawing/2014/main" id="{E0B081B0-B863-8A71-0C03-AC6A81ED88A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878664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e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8" name="Picture 7">
            <a:extLst>
              <a:ext uri="{FF2B5EF4-FFF2-40B4-BE49-F238E27FC236}">
                <a16:creationId xmlns:a16="http://schemas.microsoft.com/office/drawing/2014/main" id="{D5365E12-3043-B060-4F6F-84BDEAF732D6}"/>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88982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die - Word She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33807233-9F93-3CBB-2788-AB0F5F000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725C064-633B-A816-A126-93B9F3605675}"/>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picture containing text, table&#10;&#10;Description automatically generated">
            <a:extLst>
              <a:ext uri="{FF2B5EF4-FFF2-40B4-BE49-F238E27FC236}">
                <a16:creationId xmlns:a16="http://schemas.microsoft.com/office/drawing/2014/main" id="{CE29E751-25AC-BFA8-46A4-706C6A42775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0" name="Straight Connector 9">
            <a:extLst>
              <a:ext uri="{FF2B5EF4-FFF2-40B4-BE49-F238E27FC236}">
                <a16:creationId xmlns:a16="http://schemas.microsoft.com/office/drawing/2014/main" id="{79B08E96-5E7F-DF53-EADD-D1745781BF09}"/>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0C64E0-1960-B2EB-4E5C-70B2EFAC9CA7}"/>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1FD4EF-E3AC-4BFD-123B-C5310FFF8F1B}"/>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1" name="Text Placeholder 20">
            <a:extLst>
              <a:ext uri="{FF2B5EF4-FFF2-40B4-BE49-F238E27FC236}">
                <a16:creationId xmlns:a16="http://schemas.microsoft.com/office/drawing/2014/main" id="{81E2199E-F359-2404-55C9-935E12C78AAF}"/>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3" name="Picture 2">
            <a:extLst>
              <a:ext uri="{FF2B5EF4-FFF2-40B4-BE49-F238E27FC236}">
                <a16:creationId xmlns:a16="http://schemas.microsoft.com/office/drawing/2014/main" id="{39136CAC-9630-AFB5-C83B-F6B4ACFE70A4}"/>
              </a:ext>
            </a:extLst>
          </p:cNvPr>
          <p:cNvPicPr>
            <a:picLocks noChangeAspect="1"/>
          </p:cNvPicPr>
          <p:nvPr userDrawn="1"/>
        </p:nvPicPr>
        <p:blipFill>
          <a:blip r:embed="rId4"/>
          <a:srcRect/>
          <a:stretch/>
        </p:blipFill>
        <p:spPr>
          <a:xfrm>
            <a:off x="464026" y="38938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5531FE01-A40B-A5AB-9D39-F9B88AA1C528}"/>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59957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 Word She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6" name="Picture 5" descr="A picture containing text, table&#10;&#10;Description automatically generated">
            <a:extLst>
              <a:ext uri="{FF2B5EF4-FFF2-40B4-BE49-F238E27FC236}">
                <a16:creationId xmlns:a16="http://schemas.microsoft.com/office/drawing/2014/main" id="{831DBA19-0604-C5FF-AC4B-78F2A880258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4" name="Straight Connector 13">
            <a:extLst>
              <a:ext uri="{FF2B5EF4-FFF2-40B4-BE49-F238E27FC236}">
                <a16:creationId xmlns:a16="http://schemas.microsoft.com/office/drawing/2014/main" id="{093FF02A-DF74-9CB2-CFBB-A3DFB5E68816}"/>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6371C-7C1B-30AA-0700-0525D268D221}"/>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451504-0DC0-0134-175A-109A85965815}"/>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 name="Text Placeholder 20">
            <a:extLst>
              <a:ext uri="{FF2B5EF4-FFF2-40B4-BE49-F238E27FC236}">
                <a16:creationId xmlns:a16="http://schemas.microsoft.com/office/drawing/2014/main" id="{915F3ED2-9B19-56D4-9CDB-8B9171543282}"/>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4" name="Picture 3">
            <a:extLst>
              <a:ext uri="{FF2B5EF4-FFF2-40B4-BE49-F238E27FC236}">
                <a16:creationId xmlns:a16="http://schemas.microsoft.com/office/drawing/2014/main" id="{185B7AA6-9170-6543-6CC4-080946660AD8}"/>
              </a:ext>
            </a:extLst>
          </p:cNvPr>
          <p:cNvPicPr>
            <a:picLocks noChangeAspect="1"/>
          </p:cNvPicPr>
          <p:nvPr userDrawn="1"/>
        </p:nvPicPr>
        <p:blipFill>
          <a:blip r:embed="rId4"/>
          <a:srcRect/>
          <a:stretch/>
        </p:blipFill>
        <p:spPr>
          <a:xfrm>
            <a:off x="415708" y="367867"/>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846C0EF-DD51-2D8E-3DCD-48DEB0DB2C6F}"/>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183813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B19C3-256C-757A-1C11-005A1E26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AA1149-8044-D8DF-7BE6-E115305BD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755750-BDE3-B78F-DB51-7C817E39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dShed" pitchFamily="2" charset="0"/>
              </a:defRPr>
            </a:lvl1pPr>
          </a:lstStyle>
          <a:p>
            <a:fld id="{3403252C-7E3D-1749-8409-A4F8F98D5649}" type="datetime1">
              <a:rPr lang="en-GB" smtClean="0"/>
              <a:pPr/>
              <a:t>08/08/2024</a:t>
            </a:fld>
            <a:endParaRPr lang="en-US" dirty="0"/>
          </a:p>
        </p:txBody>
      </p:sp>
      <p:sp>
        <p:nvSpPr>
          <p:cNvPr id="5" name="Footer Placeholder 4">
            <a:extLst>
              <a:ext uri="{FF2B5EF4-FFF2-40B4-BE49-F238E27FC236}">
                <a16:creationId xmlns:a16="http://schemas.microsoft.com/office/drawing/2014/main" id="{84E0A41E-4263-FAC8-9253-A8FF13310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dShed" pitchFamily="2" charset="0"/>
              </a:defRPr>
            </a:lvl1pPr>
          </a:lstStyle>
          <a:p>
            <a:endParaRPr lang="en-US" dirty="0"/>
          </a:p>
        </p:txBody>
      </p:sp>
      <p:sp>
        <p:nvSpPr>
          <p:cNvPr id="6" name="Slide Number Placeholder 5">
            <a:extLst>
              <a:ext uri="{FF2B5EF4-FFF2-40B4-BE49-F238E27FC236}">
                <a16:creationId xmlns:a16="http://schemas.microsoft.com/office/drawing/2014/main" id="{FDD60B5C-B851-659C-C303-EE30E7847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EdShed" pitchFamily="2" charset="0"/>
              </a:defRPr>
            </a:lvl1pPr>
          </a:lstStyle>
          <a:p>
            <a:fld id="{EEA9F226-F87C-E84C-97C9-94623B94459A}" type="slidenum">
              <a:rPr lang="en-US" smtClean="0"/>
              <a:pPr/>
              <a:t>‹#›</a:t>
            </a:fld>
            <a:endParaRPr lang="en-US" dirty="0"/>
          </a:p>
        </p:txBody>
      </p:sp>
    </p:spTree>
    <p:extLst>
      <p:ext uri="{BB962C8B-B14F-4D97-AF65-F5344CB8AC3E}">
        <p14:creationId xmlns:p14="http://schemas.microsoft.com/office/powerpoint/2010/main" val="11283992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EdShe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dShe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4DB43BE-4E4E-E9E2-E437-BC245146869D}"/>
              </a:ext>
            </a:extLst>
          </p:cNvPr>
          <p:cNvSpPr>
            <a:spLocks noGrp="1"/>
          </p:cNvSpPr>
          <p:nvPr>
            <p:ph type="body" sz="quarter" idx="12"/>
          </p:nvPr>
        </p:nvSpPr>
        <p:spPr>
          <a:xfrm>
            <a:off x="771682" y="5224603"/>
            <a:ext cx="10648636" cy="312190"/>
          </a:xfrm>
        </p:spPr>
        <p:txBody>
          <a:bodyPr/>
          <a:lstStyle/>
          <a:p>
            <a:r>
              <a:rPr lang="en-GB" sz="1800" dirty="0">
                <a:effectLst/>
                <a:highlight>
                  <a:srgbClr val="FFFFFF"/>
                </a:highlight>
                <a:latin typeface="EdShed" pitchFamily="2" charset="0"/>
                <a:ea typeface="Sassoon Infant 2023" panose="02000503030000020003" pitchFamily="2" charset="0"/>
              </a:rPr>
              <a:t>To use and apply phonological and morphological knowledge to read and write multisyllabic words</a:t>
            </a:r>
            <a:endParaRPr lang="en-US" sz="1800" dirty="0">
              <a:latin typeface="EdShed" pitchFamily="2" charset="0"/>
              <a:ea typeface="Sassoon Infant 2023" panose="02000503030000020003" pitchFamily="2" charset="0"/>
            </a:endParaRPr>
          </a:p>
        </p:txBody>
      </p:sp>
      <p:sp>
        <p:nvSpPr>
          <p:cNvPr id="3" name="Text Placeholder 2">
            <a:extLst>
              <a:ext uri="{FF2B5EF4-FFF2-40B4-BE49-F238E27FC236}">
                <a16:creationId xmlns:a16="http://schemas.microsoft.com/office/drawing/2014/main" id="{35BAD0E8-9139-3B35-1AEA-C12772E1AA0F}"/>
              </a:ext>
            </a:extLst>
          </p:cNvPr>
          <p:cNvSpPr>
            <a:spLocks noGrp="1"/>
          </p:cNvSpPr>
          <p:nvPr>
            <p:ph type="body" sz="quarter" idx="10"/>
          </p:nvPr>
        </p:nvSpPr>
        <p:spPr/>
        <p:txBody>
          <a:bodyPr>
            <a:noAutofit/>
          </a:bodyPr>
          <a:lstStyle/>
          <a:p>
            <a:r>
              <a:rPr lang="en-US" dirty="0"/>
              <a:t>6</a:t>
            </a:r>
          </a:p>
        </p:txBody>
      </p:sp>
      <p:sp>
        <p:nvSpPr>
          <p:cNvPr id="4" name="Text Placeholder 3">
            <a:extLst>
              <a:ext uri="{FF2B5EF4-FFF2-40B4-BE49-F238E27FC236}">
                <a16:creationId xmlns:a16="http://schemas.microsoft.com/office/drawing/2014/main" id="{91BC32C4-2160-E64A-735F-CC424DC4DDD2}"/>
              </a:ext>
            </a:extLst>
          </p:cNvPr>
          <p:cNvSpPr>
            <a:spLocks noGrp="1"/>
          </p:cNvSpPr>
          <p:nvPr>
            <p:ph type="body" sz="quarter" idx="11"/>
          </p:nvPr>
        </p:nvSpPr>
        <p:spPr/>
        <p:txBody>
          <a:bodyPr>
            <a:noAutofit/>
          </a:bodyPr>
          <a:lstStyle/>
          <a:p>
            <a:r>
              <a:rPr lang="en-US" dirty="0"/>
              <a:t>2</a:t>
            </a:r>
          </a:p>
        </p:txBody>
      </p:sp>
      <p:sp>
        <p:nvSpPr>
          <p:cNvPr id="10" name="Text Placeholder 9">
            <a:extLst>
              <a:ext uri="{FF2B5EF4-FFF2-40B4-BE49-F238E27FC236}">
                <a16:creationId xmlns:a16="http://schemas.microsoft.com/office/drawing/2014/main" id="{0E24E16F-20F0-DFE0-50EA-0E9D6A46E940}"/>
              </a:ext>
            </a:extLst>
          </p:cNvPr>
          <p:cNvSpPr>
            <a:spLocks noGrp="1"/>
          </p:cNvSpPr>
          <p:nvPr>
            <p:ph type="body" sz="quarter" idx="13"/>
          </p:nvPr>
        </p:nvSpPr>
        <p:spPr/>
        <p:txBody>
          <a:bodyPr/>
          <a:lstStyle/>
          <a:p>
            <a:r>
              <a:rPr lang="en-GB" altLang="en-US" sz="1800" dirty="0">
                <a:solidFill>
                  <a:srgbClr val="1D1C1D"/>
                </a:solidFill>
                <a:latin typeface="EdShed" pitchFamily="2" charset="0"/>
                <a:ea typeface="Sassoon Infant 2023" panose="02000503030000020003" pitchFamily="2" charset="0"/>
                <a:cs typeface="Arial" panose="020B0604020202020204" pitchFamily="34" charset="0"/>
              </a:rPr>
              <a:t>To spell words with </a:t>
            </a:r>
            <a:r>
              <a:rPr lang="en-GB" sz="1800" dirty="0">
                <a:solidFill>
                  <a:srgbClr val="181717"/>
                </a:solidFill>
                <a:effectLst/>
                <a:latin typeface="EdShed" pitchFamily="2" charset="0"/>
                <a:ea typeface="Sassoon Infant 2023" panose="02000503030000020003" pitchFamily="2" charset="0"/>
              </a:rPr>
              <a:t>less common grapheme-phoneme relationships</a:t>
            </a:r>
            <a:endParaRPr lang="en-GB" sz="1800" dirty="0">
              <a:latin typeface="EdShed" pitchFamily="2" charset="0"/>
              <a:ea typeface="Sassoon Infant 2023" panose="02000503030000020003" pitchFamily="2" charset="0"/>
            </a:endParaRPr>
          </a:p>
        </p:txBody>
      </p:sp>
      <p:sp>
        <p:nvSpPr>
          <p:cNvPr id="12" name="Text Placeholder 11">
            <a:extLst>
              <a:ext uri="{FF2B5EF4-FFF2-40B4-BE49-F238E27FC236}">
                <a16:creationId xmlns:a16="http://schemas.microsoft.com/office/drawing/2014/main" id="{C01227EB-ABF3-EB33-7DF0-617158CBF48A}"/>
              </a:ext>
            </a:extLst>
          </p:cNvPr>
          <p:cNvSpPr>
            <a:spLocks noGrp="1"/>
          </p:cNvSpPr>
          <p:nvPr>
            <p:ph type="body" sz="quarter" idx="14"/>
          </p:nvPr>
        </p:nvSpPr>
        <p:spPr/>
        <p:txBody>
          <a:bodyPr/>
          <a:lstStyle/>
          <a:p>
            <a:r>
              <a:rPr lang="en-GB" dirty="0">
                <a:latin typeface="EdShed" pitchFamily="2" charset="0"/>
                <a:ea typeface="Sassoon Infant 2023" panose="02000503030000020003" pitchFamily="2" charset="0"/>
              </a:rPr>
              <a:t>This week’s words: </a:t>
            </a:r>
            <a:r>
              <a:rPr lang="en-GB" dirty="0">
                <a:effectLst/>
                <a:highlight>
                  <a:srgbClr val="FFFFFF"/>
                </a:highlight>
                <a:latin typeface="EdShed" pitchFamily="2" charset="0"/>
                <a:ea typeface="Sassoon Infant 2023" panose="02000503030000020003" pitchFamily="2" charset="0"/>
              </a:rPr>
              <a:t>average, competition, determined, develop, existence, explanation, identity, prejudice, privilege, rhyme</a:t>
            </a:r>
            <a:endParaRPr lang="en-GB" dirty="0">
              <a:latin typeface="EdShed" pitchFamily="2" charset="0"/>
              <a:ea typeface="Sassoon Infant 2023" panose="02000503030000020003" pitchFamily="2" charset="0"/>
            </a:endParaRPr>
          </a:p>
        </p:txBody>
      </p:sp>
    </p:spTree>
    <p:extLst>
      <p:ext uri="{BB962C8B-B14F-4D97-AF65-F5344CB8AC3E}">
        <p14:creationId xmlns:p14="http://schemas.microsoft.com/office/powerpoint/2010/main" val="335438085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2431A5-0F8D-2B37-CF53-24535E14841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9</a:t>
            </a:fld>
            <a:endParaRPr lang="en-US" dirty="0">
              <a:latin typeface="EdShed" pitchFamily="2" charset="0"/>
            </a:endParaRPr>
          </a:p>
        </p:txBody>
      </p:sp>
      <p:sp>
        <p:nvSpPr>
          <p:cNvPr id="2" name="Text Placeholder 1">
            <a:extLst>
              <a:ext uri="{FF2B5EF4-FFF2-40B4-BE49-F238E27FC236}">
                <a16:creationId xmlns:a16="http://schemas.microsoft.com/office/drawing/2014/main" id="{714B0F20-EEC2-EC09-8D1C-49C23F19B962}"/>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12" name="Table 10">
            <a:extLst>
              <a:ext uri="{FF2B5EF4-FFF2-40B4-BE49-F238E27FC236}">
                <a16:creationId xmlns:a16="http://schemas.microsoft.com/office/drawing/2014/main" id="{871DB3AF-0136-AA3B-139F-6D9EB6B688B1}"/>
              </a:ext>
            </a:extLst>
          </p:cNvPr>
          <p:cNvGraphicFramePr>
            <a:graphicFrameLocks noGrp="1"/>
          </p:cNvGraphicFramePr>
          <p:nvPr>
            <p:extLst>
              <p:ext uri="{D42A27DB-BD31-4B8C-83A1-F6EECF244321}">
                <p14:modId xmlns:p14="http://schemas.microsoft.com/office/powerpoint/2010/main" val="531659044"/>
              </p:ext>
            </p:extLst>
          </p:nvPr>
        </p:nvGraphicFramePr>
        <p:xfrm>
          <a:off x="266218" y="1725552"/>
          <a:ext cx="11632558" cy="4872020"/>
        </p:xfrm>
        <a:graphic>
          <a:graphicData uri="http://schemas.openxmlformats.org/drawingml/2006/table">
            <a:tbl>
              <a:tblPr firstRow="1" bandRow="1">
                <a:tableStyleId>{5C22544A-7EE6-4342-B048-85BDC9FD1C3A}</a:tableStyleId>
              </a:tblPr>
              <a:tblGrid>
                <a:gridCol w="1655179">
                  <a:extLst>
                    <a:ext uri="{9D8B030D-6E8A-4147-A177-3AD203B41FA5}">
                      <a16:colId xmlns:a16="http://schemas.microsoft.com/office/drawing/2014/main" val="3223077605"/>
                    </a:ext>
                  </a:extLst>
                </a:gridCol>
                <a:gridCol w="3325793">
                  <a:extLst>
                    <a:ext uri="{9D8B030D-6E8A-4147-A177-3AD203B41FA5}">
                      <a16:colId xmlns:a16="http://schemas.microsoft.com/office/drawing/2014/main" val="3864665642"/>
                    </a:ext>
                  </a:extLst>
                </a:gridCol>
                <a:gridCol w="3325793">
                  <a:extLst>
                    <a:ext uri="{9D8B030D-6E8A-4147-A177-3AD203B41FA5}">
                      <a16:colId xmlns:a16="http://schemas.microsoft.com/office/drawing/2014/main" val="1980891947"/>
                    </a:ext>
                  </a:extLst>
                </a:gridCol>
                <a:gridCol w="3325793">
                  <a:extLst>
                    <a:ext uri="{9D8B030D-6E8A-4147-A177-3AD203B41FA5}">
                      <a16:colId xmlns:a16="http://schemas.microsoft.com/office/drawing/2014/main" val="3961588993"/>
                    </a:ext>
                  </a:extLst>
                </a:gridCol>
              </a:tblGrid>
              <a:tr h="457840">
                <a:tc>
                  <a:txBody>
                    <a:bodyPr/>
                    <a:lstStyle/>
                    <a:p>
                      <a:pPr algn="ctr"/>
                      <a:r>
                        <a:rPr lang="en-GB" sz="1800" b="1" i="0" dirty="0">
                          <a:solidFill>
                            <a:schemeClr val="tx1"/>
                          </a:solidFill>
                          <a:latin typeface="EdShed" pitchFamily="2" charset="0"/>
                        </a:rPr>
                        <a:t>Word</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kern="1200" dirty="0">
                          <a:solidFill>
                            <a:schemeClr val="tx1"/>
                          </a:solidFill>
                          <a:effectLst/>
                          <a:latin typeface="EdShed" pitchFamily="2" charset="0"/>
                          <a:ea typeface="+mn-ea"/>
                          <a:cs typeface="+mn-cs"/>
                        </a:rPr>
                        <a:t>Syllable Breaks </a:t>
                      </a:r>
                      <a:endParaRPr lang="en-GB" sz="1800" b="1" i="0" dirty="0">
                        <a:solidFill>
                          <a:schemeClr val="tx1"/>
                        </a:solidFill>
                        <a:latin typeface="EdShed" pitchFamily="2"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dirty="0">
                          <a:solidFill>
                            <a:schemeClr val="tx1"/>
                          </a:solidFill>
                          <a:latin typeface="EdShed" pitchFamily="2" charset="0"/>
                        </a:rPr>
                        <a:t>Sound Buttons</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0"/>
                        </a:rPr>
                        <a:t>Word</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441418">
                <a:tc>
                  <a:txBody>
                    <a:bodyPr/>
                    <a:lstStyle/>
                    <a:p>
                      <a:pPr algn="ctr"/>
                      <a:r>
                        <a:rPr lang="en-GB" sz="1800" b="0" i="0" dirty="0">
                          <a:latin typeface="EdShed" pitchFamily="2" charset="0"/>
                          <a:ea typeface="OpenDyslexic" charset="0"/>
                          <a:cs typeface="OpenDyslexic" charset="0"/>
                        </a:rPr>
                        <a:t>average</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err="1">
                          <a:latin typeface="EdShed" pitchFamily="2" charset="0"/>
                          <a:ea typeface="Sassoon Infant 2023" panose="02000503030000020003" pitchFamily="2" charset="0"/>
                        </a:rPr>
                        <a:t>av</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er</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age</a:t>
                      </a:r>
                      <a:endParaRPr lang="en-GB" sz="1800" b="0" i="0" dirty="0">
                        <a:latin typeface="EdShed" pitchFamily="2" charset="0"/>
                        <a:ea typeface="Sassoon Infant 2023" panose="02000503030000020003" pitchFamily="2"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latin typeface="EdShed" pitchFamily="2" charset="0"/>
                          <a:ea typeface="OpenDyslexic" charset="0"/>
                          <a:cs typeface="OpenDyslexic" charset="0"/>
                        </a:rPr>
                        <a:t>average</a:t>
                      </a: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latin typeface="EdShed" pitchFamily="2" charset="0"/>
                          <a:ea typeface="OpenDyslexic" charset="0"/>
                          <a:cs typeface="OpenDyslexic" charset="0"/>
                        </a:rPr>
                        <a:t>average</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441418">
                <a:tc>
                  <a:txBody>
                    <a:bodyPr/>
                    <a:lstStyle/>
                    <a:p>
                      <a:pPr algn="ctr"/>
                      <a:r>
                        <a:rPr lang="en-GB" sz="1800" b="0" i="0" dirty="0">
                          <a:effectLst/>
                          <a:latin typeface="EdShed" pitchFamily="2" charset="0"/>
                          <a:ea typeface="Sassoon Infant 2023" panose="02000503030000020003" pitchFamily="2" charset="0"/>
                        </a:rPr>
                        <a:t>competition</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latin typeface="EdShed" pitchFamily="2" charset="0"/>
                          <a:ea typeface="Sassoon Infant 2023" panose="02000503030000020003" pitchFamily="2" charset="0"/>
                        </a:rPr>
                        <a:t>com</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pe</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ti</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competition</a:t>
                      </a:r>
                      <a:endParaRPr lang="en-GB" sz="1800" b="0" i="0" dirty="0">
                        <a:solidFill>
                          <a:srgbClr val="FF3760"/>
                        </a:solidFill>
                        <a:latin typeface="EdShed" pitchFamily="2" charset="0"/>
                        <a:ea typeface="OpenDyslexic" charset="0"/>
                        <a:cs typeface="OpenDyslexic" charset="0"/>
                      </a:endParaRPr>
                    </a:p>
                  </a:txBody>
                  <a:tcPr marL="97406" marR="974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competition</a:t>
                      </a: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441418">
                <a:tc>
                  <a:txBody>
                    <a:bodyPr/>
                    <a:lstStyle/>
                    <a:p>
                      <a:pPr algn="ctr"/>
                      <a:r>
                        <a:rPr lang="en-GB" sz="1800" b="0" i="0" dirty="0">
                          <a:effectLst/>
                          <a:latin typeface="EdShed" pitchFamily="2" charset="0"/>
                          <a:ea typeface="Sassoon Infant 2023" panose="02000503030000020003" pitchFamily="2" charset="0"/>
                        </a:rPr>
                        <a:t>determined</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latin typeface="EdShed" pitchFamily="2" charset="0"/>
                          <a:ea typeface="Sassoon Infant 2023" panose="02000503030000020003" pitchFamily="2" charset="0"/>
                        </a:rPr>
                        <a:t>de</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ter</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mined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determined</a:t>
                      </a:r>
                      <a:endParaRPr lang="en-GB" sz="1800" b="0" i="0" dirty="0">
                        <a:solidFill>
                          <a:srgbClr val="FF3760"/>
                        </a:solidFill>
                        <a:latin typeface="EdShed" pitchFamily="2" charset="0"/>
                        <a:ea typeface="OpenDyslexic" charset="0"/>
                        <a:cs typeface="OpenDyslexic" charset="0"/>
                      </a:endParaRPr>
                    </a:p>
                  </a:txBody>
                  <a:tcPr marL="97406" marR="974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determined</a:t>
                      </a: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441418">
                <a:tc>
                  <a:txBody>
                    <a:bodyPr/>
                    <a:lstStyle/>
                    <a:p>
                      <a:pPr algn="ctr"/>
                      <a:r>
                        <a:rPr lang="en-GB" sz="1800" b="0" i="0" dirty="0">
                          <a:effectLst/>
                          <a:latin typeface="EdShed" pitchFamily="2" charset="0"/>
                          <a:ea typeface="Sassoon Infant 2023" panose="02000503030000020003" pitchFamily="2" charset="0"/>
                        </a:rPr>
                        <a:t>explanation</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err="1">
                          <a:latin typeface="EdShed" pitchFamily="2" charset="0"/>
                          <a:ea typeface="Sassoon Infant 2023" panose="02000503030000020003" pitchFamily="2" charset="0"/>
                        </a:rPr>
                        <a:t>ex</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pla</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na</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tion</a:t>
                      </a: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explanation</a:t>
                      </a:r>
                      <a:endParaRPr lang="en-GB" sz="1800" b="0" i="0" dirty="0">
                        <a:solidFill>
                          <a:srgbClr val="FF3760"/>
                        </a:solidFill>
                        <a:latin typeface="EdShed" pitchFamily="2" charset="0"/>
                        <a:ea typeface="OpenDyslexic" charset="0"/>
                        <a:cs typeface="OpenDyslexic" charset="0"/>
                      </a:endParaRPr>
                    </a:p>
                  </a:txBody>
                  <a:tcPr marL="97406" marR="974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explanation</a:t>
                      </a: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441418">
                <a:tc>
                  <a:txBody>
                    <a:bodyPr/>
                    <a:lstStyle/>
                    <a:p>
                      <a:pPr algn="ctr"/>
                      <a:r>
                        <a:rPr lang="en-GB" sz="1800" b="0" i="0" dirty="0">
                          <a:effectLst/>
                          <a:latin typeface="EdShed" pitchFamily="2" charset="0"/>
                          <a:ea typeface="Sassoon Infant 2023" panose="02000503030000020003" pitchFamily="2" charset="0"/>
                        </a:rPr>
                        <a:t>prejudice</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err="1">
                          <a:latin typeface="EdShed" pitchFamily="2" charset="0"/>
                          <a:ea typeface="Sassoon Infant 2023" panose="02000503030000020003" pitchFamily="2" charset="0"/>
                        </a:rPr>
                        <a:t>prej</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u</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dice</a:t>
                      </a: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prejudice</a:t>
                      </a: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prejudice</a:t>
                      </a: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995585"/>
                  </a:ext>
                </a:extLst>
              </a:tr>
              <a:tr h="441418">
                <a:tc>
                  <a:txBody>
                    <a:bodyPr/>
                    <a:lstStyle/>
                    <a:p>
                      <a:pPr algn="ctr"/>
                      <a:r>
                        <a:rPr lang="en-GB" sz="1800" b="0" i="0" dirty="0">
                          <a:effectLst/>
                          <a:latin typeface="EdShed" pitchFamily="2" charset="0"/>
                          <a:ea typeface="Sassoon Infant 2023" panose="02000503030000020003" pitchFamily="2" charset="0"/>
                        </a:rPr>
                        <a:t>existence</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latin typeface="EdShed" pitchFamily="2" charset="0"/>
                          <a:ea typeface="Sassoon Infant 2023" panose="02000503030000020003" pitchFamily="2" charset="0"/>
                        </a:rPr>
                        <a:t>ex</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ist</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existence</a:t>
                      </a:r>
                      <a:endParaRPr lang="en-GB" sz="1800" b="0" i="0" dirty="0">
                        <a:solidFill>
                          <a:srgbClr val="FF3760"/>
                        </a:solidFill>
                        <a:latin typeface="EdShed" pitchFamily="2" charset="0"/>
                        <a:ea typeface="OpenDyslexic" charset="0"/>
                        <a:cs typeface="OpenDyslexic" charset="0"/>
                      </a:endParaRPr>
                    </a:p>
                  </a:txBody>
                  <a:tcPr marL="97406" marR="974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existence</a:t>
                      </a: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912724"/>
                  </a:ext>
                </a:extLst>
              </a:tr>
              <a:tr h="441418">
                <a:tc>
                  <a:txBody>
                    <a:bodyPr/>
                    <a:lstStyle/>
                    <a:p>
                      <a:pPr algn="ctr"/>
                      <a:r>
                        <a:rPr lang="en-GB" sz="1800" b="0" i="0" dirty="0">
                          <a:effectLst/>
                          <a:latin typeface="EdShed" pitchFamily="2" charset="0"/>
                          <a:ea typeface="Sassoon Infant 2023" panose="02000503030000020003" pitchFamily="2" charset="0"/>
                        </a:rPr>
                        <a:t>identity</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latin typeface="EdShed" pitchFamily="2" charset="0"/>
                          <a:ea typeface="Sassoon Infant 2023" panose="02000503030000020003" pitchFamily="2" charset="0"/>
                        </a:rPr>
                        <a:t>i</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den</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ti</a:t>
                      </a:r>
                      <a:r>
                        <a:rPr lang="en-GB" sz="1800" b="0" i="0" dirty="0">
                          <a:solidFill>
                            <a:srgbClr val="FF3760"/>
                          </a:solidFill>
                          <a:latin typeface="EdShed" pitchFamily="2" charset="0"/>
                          <a:ea typeface="Sassoon Infant 2023" panose="02000503030000020003" pitchFamily="2" charset="0"/>
                        </a:rPr>
                        <a:t>|</a:t>
                      </a:r>
                      <a:r>
                        <a:rPr lang="en-GB" sz="1800" b="0" i="0" dirty="0">
                          <a:latin typeface="EdShed" pitchFamily="2" charset="0"/>
                          <a:ea typeface="Sassoon Infant 2023" panose="02000503030000020003" pitchFamily="2" charset="0"/>
                        </a:rPr>
                        <a:t>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identity</a:t>
                      </a: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identity</a:t>
                      </a: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355029"/>
                  </a:ext>
                </a:extLst>
              </a:tr>
              <a:tr h="441418">
                <a:tc>
                  <a:txBody>
                    <a:bodyPr/>
                    <a:lstStyle/>
                    <a:p>
                      <a:pPr algn="ctr"/>
                      <a:r>
                        <a:rPr lang="en-GB" sz="1800" b="0" i="0" dirty="0">
                          <a:effectLst/>
                          <a:latin typeface="EdShed" pitchFamily="2" charset="0"/>
                          <a:ea typeface="Sassoon Infant 2023" panose="02000503030000020003" pitchFamily="2" charset="0"/>
                        </a:rPr>
                        <a:t>develop</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err="1">
                          <a:latin typeface="EdShed" pitchFamily="2" charset="0"/>
                          <a:ea typeface="Sassoon Infant 2023" panose="02000503030000020003" pitchFamily="2" charset="0"/>
                        </a:rPr>
                        <a:t>de</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vel</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op</a:t>
                      </a: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develop</a:t>
                      </a:r>
                      <a:endParaRPr lang="en-GB" sz="1800" b="0" i="0" dirty="0">
                        <a:solidFill>
                          <a:srgbClr val="FF3760"/>
                        </a:solidFill>
                        <a:latin typeface="EdShed" pitchFamily="2" charset="0"/>
                        <a:ea typeface="OpenDyslexic" charset="0"/>
                        <a:cs typeface="OpenDyslexic" charset="0"/>
                      </a:endParaRPr>
                    </a:p>
                  </a:txBody>
                  <a:tcPr marL="97406" marR="974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develop</a:t>
                      </a: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086869"/>
                  </a:ext>
                </a:extLst>
              </a:tr>
              <a:tr h="441418">
                <a:tc>
                  <a:txBody>
                    <a:bodyPr/>
                    <a:lstStyle/>
                    <a:p>
                      <a:pPr algn="ctr"/>
                      <a:r>
                        <a:rPr lang="en-GB" sz="1800" b="0" i="0" dirty="0">
                          <a:effectLst/>
                          <a:latin typeface="EdShed" pitchFamily="2" charset="0"/>
                          <a:ea typeface="Sassoon Infant 2023" panose="02000503030000020003" pitchFamily="2" charset="0"/>
                        </a:rPr>
                        <a:t>privilege</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err="1">
                          <a:latin typeface="EdShed" pitchFamily="2" charset="0"/>
                          <a:ea typeface="Sassoon Infant 2023" panose="02000503030000020003" pitchFamily="2" charset="0"/>
                        </a:rPr>
                        <a:t>priv</a:t>
                      </a:r>
                      <a:r>
                        <a:rPr lang="en-GB" sz="1800" b="0" i="0" dirty="0" err="1">
                          <a:solidFill>
                            <a:srgbClr val="FF3760"/>
                          </a:solidFill>
                          <a:latin typeface="EdShed" pitchFamily="2" charset="0"/>
                          <a:ea typeface="Sassoon Infant 2023" panose="02000503030000020003" pitchFamily="2" charset="0"/>
                        </a:rPr>
                        <a:t>|</a:t>
                      </a:r>
                      <a:r>
                        <a:rPr lang="en-GB" sz="1800" b="0" i="0" dirty="0" err="1">
                          <a:solidFill>
                            <a:schemeClr val="tx1"/>
                          </a:solidFill>
                          <a:latin typeface="EdShed" pitchFamily="2" charset="0"/>
                          <a:ea typeface="Sassoon Infant 2023" panose="02000503030000020003" pitchFamily="2" charset="0"/>
                        </a:rPr>
                        <a:t>i</a:t>
                      </a:r>
                      <a:r>
                        <a:rPr lang="en-GB" sz="1800" b="0" i="0" dirty="0" err="1">
                          <a:solidFill>
                            <a:srgbClr val="FF3760"/>
                          </a:solidFill>
                          <a:latin typeface="EdShed" pitchFamily="2" charset="0"/>
                          <a:ea typeface="Sassoon Infant 2023" panose="02000503030000020003" pitchFamily="2" charset="0"/>
                        </a:rPr>
                        <a:t>|</a:t>
                      </a:r>
                      <a:r>
                        <a:rPr lang="en-GB" sz="1800" b="0" i="0" dirty="0" err="1">
                          <a:latin typeface="EdShed" pitchFamily="2" charset="0"/>
                          <a:ea typeface="Sassoon Infant 2023" panose="02000503030000020003" pitchFamily="2" charset="0"/>
                        </a:rPr>
                        <a:t>lege</a:t>
                      </a: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privilege</a:t>
                      </a: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privilege</a:t>
                      </a: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7800695"/>
                  </a:ext>
                </a:extLst>
              </a:tr>
              <a:tr h="441418">
                <a:tc>
                  <a:txBody>
                    <a:bodyPr/>
                    <a:lstStyle/>
                    <a:p>
                      <a:pPr algn="ctr"/>
                      <a:r>
                        <a:rPr lang="en-GB" sz="1800" b="0" i="0" dirty="0">
                          <a:effectLst/>
                          <a:latin typeface="EdShed" pitchFamily="2" charset="0"/>
                          <a:ea typeface="Sassoon Infant 2023" panose="02000503030000020003" pitchFamily="2" charset="0"/>
                        </a:rPr>
                        <a:t>rhyme</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latin typeface="EdShed" pitchFamily="2" charset="0"/>
                          <a:ea typeface="Sassoon Infant 2023" panose="02000503030000020003" pitchFamily="2" charset="0"/>
                        </a:rPr>
                        <a:t>rhyme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rhyme</a:t>
                      </a: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i="0" dirty="0">
                          <a:solidFill>
                            <a:srgbClr val="FF3760"/>
                          </a:solidFill>
                          <a:effectLst/>
                          <a:latin typeface="EdShed" pitchFamily="2" charset="0"/>
                          <a:ea typeface="Sassoon Infant 2023" panose="02000503030000020003" pitchFamily="2" charset="0"/>
                        </a:rPr>
                        <a:t>rhyme</a:t>
                      </a: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480353"/>
                  </a:ext>
                </a:extLst>
              </a:tr>
            </a:tbl>
          </a:graphicData>
        </a:graphic>
      </p:graphicFrame>
      <p:grpSp>
        <p:nvGrpSpPr>
          <p:cNvPr id="10" name="Group 9">
            <a:extLst>
              <a:ext uri="{FF2B5EF4-FFF2-40B4-BE49-F238E27FC236}">
                <a16:creationId xmlns:a16="http://schemas.microsoft.com/office/drawing/2014/main" id="{A7BE3156-D7C0-2459-C41F-4DA9BF5862B9}"/>
              </a:ext>
            </a:extLst>
          </p:cNvPr>
          <p:cNvGrpSpPr/>
          <p:nvPr/>
        </p:nvGrpSpPr>
        <p:grpSpPr>
          <a:xfrm>
            <a:off x="6569688" y="2474433"/>
            <a:ext cx="703570" cy="45747"/>
            <a:chOff x="4183326" y="3532382"/>
            <a:chExt cx="1310462" cy="72048"/>
          </a:xfrm>
          <a:solidFill>
            <a:srgbClr val="3372DC"/>
          </a:solidFill>
        </p:grpSpPr>
        <p:sp>
          <p:nvSpPr>
            <p:cNvPr id="13" name="Oval 12">
              <a:extLst>
                <a:ext uri="{FF2B5EF4-FFF2-40B4-BE49-F238E27FC236}">
                  <a16:creationId xmlns:a16="http://schemas.microsoft.com/office/drawing/2014/main" id="{A4E61356-3342-91B6-52D7-BC6ECAEF691C}"/>
                </a:ext>
              </a:extLst>
            </p:cNvPr>
            <p:cNvSpPr/>
            <p:nvPr/>
          </p:nvSpPr>
          <p:spPr>
            <a:xfrm>
              <a:off x="4762483" y="3532406"/>
              <a:ext cx="84532" cy="71999"/>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4" name="Oval 13">
              <a:extLst>
                <a:ext uri="{FF2B5EF4-FFF2-40B4-BE49-F238E27FC236}">
                  <a16:creationId xmlns:a16="http://schemas.microsoft.com/office/drawing/2014/main" id="{F39DF0FE-98E8-4EE5-C7B1-6FD419DEF7E5}"/>
                </a:ext>
              </a:extLst>
            </p:cNvPr>
            <p:cNvSpPr/>
            <p:nvPr/>
          </p:nvSpPr>
          <p:spPr>
            <a:xfrm>
              <a:off x="4933104" y="3532428"/>
              <a:ext cx="84532" cy="72001"/>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5" name="Rectangle 14">
              <a:extLst>
                <a:ext uri="{FF2B5EF4-FFF2-40B4-BE49-F238E27FC236}">
                  <a16:creationId xmlns:a16="http://schemas.microsoft.com/office/drawing/2014/main" id="{67C8883C-D25D-A784-020B-6664E28E59E8}"/>
                </a:ext>
              </a:extLst>
            </p:cNvPr>
            <p:cNvSpPr/>
            <p:nvPr/>
          </p:nvSpPr>
          <p:spPr>
            <a:xfrm>
              <a:off x="5097589" y="3532426"/>
              <a:ext cx="396199" cy="7200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6" name="Oval 15">
              <a:extLst>
                <a:ext uri="{FF2B5EF4-FFF2-40B4-BE49-F238E27FC236}">
                  <a16:creationId xmlns:a16="http://schemas.microsoft.com/office/drawing/2014/main" id="{3CF1C162-80C6-3A26-BCD7-076D4B6CF2F5}"/>
                </a:ext>
              </a:extLst>
            </p:cNvPr>
            <p:cNvSpPr/>
            <p:nvPr/>
          </p:nvSpPr>
          <p:spPr>
            <a:xfrm>
              <a:off x="4183326" y="3532382"/>
              <a:ext cx="84532" cy="71999"/>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7" name="Rectangle 16">
              <a:extLst>
                <a:ext uri="{FF2B5EF4-FFF2-40B4-BE49-F238E27FC236}">
                  <a16:creationId xmlns:a16="http://schemas.microsoft.com/office/drawing/2014/main" id="{9D2D22F9-DF2D-31D6-96D2-04DE963F8018}"/>
                </a:ext>
              </a:extLst>
            </p:cNvPr>
            <p:cNvSpPr/>
            <p:nvPr/>
          </p:nvSpPr>
          <p:spPr>
            <a:xfrm>
              <a:off x="4365741" y="3532426"/>
              <a:ext cx="335266" cy="7200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grpSp>
        <p:nvGrpSpPr>
          <p:cNvPr id="32" name="Group 31">
            <a:extLst>
              <a:ext uri="{FF2B5EF4-FFF2-40B4-BE49-F238E27FC236}">
                <a16:creationId xmlns:a16="http://schemas.microsoft.com/office/drawing/2014/main" id="{8B10B90B-623E-3B9D-8A63-616B9D93EAC7}"/>
              </a:ext>
            </a:extLst>
          </p:cNvPr>
          <p:cNvGrpSpPr/>
          <p:nvPr/>
        </p:nvGrpSpPr>
        <p:grpSpPr>
          <a:xfrm>
            <a:off x="6381715" y="2935715"/>
            <a:ext cx="1055760" cy="45730"/>
            <a:chOff x="7210817" y="2956908"/>
            <a:chExt cx="1055760" cy="45730"/>
          </a:xfrm>
        </p:grpSpPr>
        <p:grpSp>
          <p:nvGrpSpPr>
            <p:cNvPr id="19" name="Group 18">
              <a:extLst>
                <a:ext uri="{FF2B5EF4-FFF2-40B4-BE49-F238E27FC236}">
                  <a16:creationId xmlns:a16="http://schemas.microsoft.com/office/drawing/2014/main" id="{423FED1D-AB94-7932-DD24-989B02D2ADB3}"/>
                </a:ext>
              </a:extLst>
            </p:cNvPr>
            <p:cNvGrpSpPr/>
            <p:nvPr/>
          </p:nvGrpSpPr>
          <p:grpSpPr>
            <a:xfrm>
              <a:off x="7476298" y="2956908"/>
              <a:ext cx="595920" cy="45730"/>
              <a:chOff x="8970582" y="2947423"/>
              <a:chExt cx="595920" cy="45730"/>
            </a:xfrm>
          </p:grpSpPr>
          <p:grpSp>
            <p:nvGrpSpPr>
              <p:cNvPr id="21" name="Group 20">
                <a:extLst>
                  <a:ext uri="{FF2B5EF4-FFF2-40B4-BE49-F238E27FC236}">
                    <a16:creationId xmlns:a16="http://schemas.microsoft.com/office/drawing/2014/main" id="{9DD41AEC-94C5-7F34-5D5E-81A98BCE5635}"/>
                  </a:ext>
                </a:extLst>
              </p:cNvPr>
              <p:cNvGrpSpPr/>
              <p:nvPr/>
            </p:nvGrpSpPr>
            <p:grpSpPr>
              <a:xfrm>
                <a:off x="8970582" y="2947423"/>
                <a:ext cx="595920" cy="45724"/>
                <a:chOff x="4914554" y="2940668"/>
                <a:chExt cx="1109956" cy="72017"/>
              </a:xfrm>
              <a:solidFill>
                <a:srgbClr val="3372DC"/>
              </a:solidFill>
            </p:grpSpPr>
            <p:sp>
              <p:nvSpPr>
                <p:cNvPr id="23" name="Oval 22">
                  <a:extLst>
                    <a:ext uri="{FF2B5EF4-FFF2-40B4-BE49-F238E27FC236}">
                      <a16:creationId xmlns:a16="http://schemas.microsoft.com/office/drawing/2014/main" id="{37B01047-FCD7-C9D1-4541-A831C11ED0DF}"/>
                    </a:ext>
                  </a:extLst>
                </p:cNvPr>
                <p:cNvSpPr/>
                <p:nvPr/>
              </p:nvSpPr>
              <p:spPr>
                <a:xfrm>
                  <a:off x="5580234" y="2940682"/>
                  <a:ext cx="84532" cy="72000"/>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24" name="Oval 23">
                  <a:extLst>
                    <a:ext uri="{FF2B5EF4-FFF2-40B4-BE49-F238E27FC236}">
                      <a16:creationId xmlns:a16="http://schemas.microsoft.com/office/drawing/2014/main" id="{CC4C0462-6BEA-7D8A-A7D2-07BD9AFF1238}"/>
                    </a:ext>
                  </a:extLst>
                </p:cNvPr>
                <p:cNvSpPr/>
                <p:nvPr/>
              </p:nvSpPr>
              <p:spPr>
                <a:xfrm>
                  <a:off x="4914554" y="2940668"/>
                  <a:ext cx="84532" cy="72004"/>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25" name="Rectangle 24">
                  <a:extLst>
                    <a:ext uri="{FF2B5EF4-FFF2-40B4-BE49-F238E27FC236}">
                      <a16:creationId xmlns:a16="http://schemas.microsoft.com/office/drawing/2014/main" id="{2BB3BAB8-0E75-2B11-F7BA-5652814F6857}"/>
                    </a:ext>
                  </a:extLst>
                </p:cNvPr>
                <p:cNvSpPr/>
                <p:nvPr/>
              </p:nvSpPr>
              <p:spPr>
                <a:xfrm>
                  <a:off x="5823350" y="2940684"/>
                  <a:ext cx="201160" cy="7200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26" name="Oval 25">
                  <a:extLst>
                    <a:ext uri="{FF2B5EF4-FFF2-40B4-BE49-F238E27FC236}">
                      <a16:creationId xmlns:a16="http://schemas.microsoft.com/office/drawing/2014/main" id="{907A7543-3647-71E5-398B-21C644E9F42A}"/>
                    </a:ext>
                  </a:extLst>
                </p:cNvPr>
                <p:cNvSpPr/>
                <p:nvPr/>
              </p:nvSpPr>
              <p:spPr>
                <a:xfrm>
                  <a:off x="5220023" y="2940682"/>
                  <a:ext cx="84532" cy="72003"/>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22" name="Oval 21">
                <a:extLst>
                  <a:ext uri="{FF2B5EF4-FFF2-40B4-BE49-F238E27FC236}">
                    <a16:creationId xmlns:a16="http://schemas.microsoft.com/office/drawing/2014/main" id="{B69C21BF-68F4-31BA-A33B-E286702CCC00}"/>
                  </a:ext>
                </a:extLst>
              </p:cNvPr>
              <p:cNvSpPr/>
              <p:nvPr/>
            </p:nvSpPr>
            <p:spPr>
              <a:xfrm>
                <a:off x="9241188" y="2947439"/>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27" name="Oval 26">
              <a:extLst>
                <a:ext uri="{FF2B5EF4-FFF2-40B4-BE49-F238E27FC236}">
                  <a16:creationId xmlns:a16="http://schemas.microsoft.com/office/drawing/2014/main" id="{034C5671-D79D-8BBF-CCBE-D57C2EFADCD4}"/>
                </a:ext>
              </a:extLst>
            </p:cNvPr>
            <p:cNvSpPr/>
            <p:nvPr/>
          </p:nvSpPr>
          <p:spPr>
            <a:xfrm>
              <a:off x="7324864" y="2956925"/>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28" name="Oval 27">
              <a:extLst>
                <a:ext uri="{FF2B5EF4-FFF2-40B4-BE49-F238E27FC236}">
                  <a16:creationId xmlns:a16="http://schemas.microsoft.com/office/drawing/2014/main" id="{2FF2179C-CF15-0E47-2360-A0E80106AE8F}"/>
                </a:ext>
              </a:extLst>
            </p:cNvPr>
            <p:cNvSpPr/>
            <p:nvPr/>
          </p:nvSpPr>
          <p:spPr>
            <a:xfrm>
              <a:off x="7210817" y="2956924"/>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29" name="Oval 28">
              <a:extLst>
                <a:ext uri="{FF2B5EF4-FFF2-40B4-BE49-F238E27FC236}">
                  <a16:creationId xmlns:a16="http://schemas.microsoft.com/office/drawing/2014/main" id="{379D3C80-14C7-740F-7C4C-41DB20F78D65}"/>
                </a:ext>
              </a:extLst>
            </p:cNvPr>
            <p:cNvSpPr/>
            <p:nvPr/>
          </p:nvSpPr>
          <p:spPr>
            <a:xfrm>
              <a:off x="8221193" y="2956925"/>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30" name="Oval 29">
              <a:extLst>
                <a:ext uri="{FF2B5EF4-FFF2-40B4-BE49-F238E27FC236}">
                  <a16:creationId xmlns:a16="http://schemas.microsoft.com/office/drawing/2014/main" id="{B37037E6-FC80-D08D-D314-1300C102D6CF}"/>
                </a:ext>
              </a:extLst>
            </p:cNvPr>
            <p:cNvSpPr/>
            <p:nvPr/>
          </p:nvSpPr>
          <p:spPr>
            <a:xfrm>
              <a:off x="8107759" y="2956924"/>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31" name="Oval 30">
              <a:extLst>
                <a:ext uri="{FF2B5EF4-FFF2-40B4-BE49-F238E27FC236}">
                  <a16:creationId xmlns:a16="http://schemas.microsoft.com/office/drawing/2014/main" id="{36E04B46-B5CD-9A11-35CD-04A824633A3F}"/>
                </a:ext>
              </a:extLst>
            </p:cNvPr>
            <p:cNvSpPr/>
            <p:nvPr/>
          </p:nvSpPr>
          <p:spPr>
            <a:xfrm>
              <a:off x="7900790" y="2956925"/>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grpSp>
        <p:nvGrpSpPr>
          <p:cNvPr id="43" name="Group 42">
            <a:extLst>
              <a:ext uri="{FF2B5EF4-FFF2-40B4-BE49-F238E27FC236}">
                <a16:creationId xmlns:a16="http://schemas.microsoft.com/office/drawing/2014/main" id="{A96E1996-FCBD-CC8E-0BA4-4EBD30E9B11A}"/>
              </a:ext>
            </a:extLst>
          </p:cNvPr>
          <p:cNvGrpSpPr/>
          <p:nvPr/>
        </p:nvGrpSpPr>
        <p:grpSpPr>
          <a:xfrm>
            <a:off x="6403576" y="3388035"/>
            <a:ext cx="1037078" cy="45735"/>
            <a:chOff x="7262691" y="3307205"/>
            <a:chExt cx="1037078" cy="45735"/>
          </a:xfrm>
        </p:grpSpPr>
        <p:grpSp>
          <p:nvGrpSpPr>
            <p:cNvPr id="33" name="Group 32">
              <a:extLst>
                <a:ext uri="{FF2B5EF4-FFF2-40B4-BE49-F238E27FC236}">
                  <a16:creationId xmlns:a16="http://schemas.microsoft.com/office/drawing/2014/main" id="{0A1EA8A7-3DC2-9EC5-CD47-7D37242A0D87}"/>
                </a:ext>
              </a:extLst>
            </p:cNvPr>
            <p:cNvGrpSpPr/>
            <p:nvPr/>
          </p:nvGrpSpPr>
          <p:grpSpPr>
            <a:xfrm>
              <a:off x="7479679" y="3307205"/>
              <a:ext cx="820090" cy="45727"/>
              <a:chOff x="4096327" y="3530481"/>
              <a:chExt cx="1527488" cy="72017"/>
            </a:xfrm>
            <a:solidFill>
              <a:srgbClr val="3372DC"/>
            </a:solidFill>
          </p:grpSpPr>
          <p:sp>
            <p:nvSpPr>
              <p:cNvPr id="34" name="Oval 33">
                <a:extLst>
                  <a:ext uri="{FF2B5EF4-FFF2-40B4-BE49-F238E27FC236}">
                    <a16:creationId xmlns:a16="http://schemas.microsoft.com/office/drawing/2014/main" id="{6AA61B2C-83F6-455E-805E-FEC1900006DC}"/>
                  </a:ext>
                </a:extLst>
              </p:cNvPr>
              <p:cNvSpPr/>
              <p:nvPr/>
            </p:nvSpPr>
            <p:spPr>
              <a:xfrm>
                <a:off x="4685203" y="3530481"/>
                <a:ext cx="84532" cy="71999"/>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35" name="Oval 34">
                <a:extLst>
                  <a:ext uri="{FF2B5EF4-FFF2-40B4-BE49-F238E27FC236}">
                    <a16:creationId xmlns:a16="http://schemas.microsoft.com/office/drawing/2014/main" id="{7CBFAECC-49D7-B6DA-308B-77F0CBDAA2EE}"/>
                  </a:ext>
                </a:extLst>
              </p:cNvPr>
              <p:cNvSpPr/>
              <p:nvPr/>
            </p:nvSpPr>
            <p:spPr>
              <a:xfrm>
                <a:off x="4924990" y="3530492"/>
                <a:ext cx="84532" cy="72002"/>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36" name="Rectangle 35">
                <a:extLst>
                  <a:ext uri="{FF2B5EF4-FFF2-40B4-BE49-F238E27FC236}">
                    <a16:creationId xmlns:a16="http://schemas.microsoft.com/office/drawing/2014/main" id="{74327C04-64FD-8D70-BAC5-FA81880FB3FE}"/>
                  </a:ext>
                </a:extLst>
              </p:cNvPr>
              <p:cNvSpPr/>
              <p:nvPr/>
            </p:nvSpPr>
            <p:spPr>
              <a:xfrm>
                <a:off x="5245317" y="3530494"/>
                <a:ext cx="378498" cy="7200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37" name="Oval 36">
                <a:extLst>
                  <a:ext uri="{FF2B5EF4-FFF2-40B4-BE49-F238E27FC236}">
                    <a16:creationId xmlns:a16="http://schemas.microsoft.com/office/drawing/2014/main" id="{9306A58F-B953-2B1F-DB16-76E47ECADC42}"/>
                  </a:ext>
                </a:extLst>
              </p:cNvPr>
              <p:cNvSpPr/>
              <p:nvPr/>
            </p:nvSpPr>
            <p:spPr>
              <a:xfrm>
                <a:off x="4096327" y="3530494"/>
                <a:ext cx="84532" cy="72000"/>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38" name="Rectangle 37">
                <a:extLst>
                  <a:ext uri="{FF2B5EF4-FFF2-40B4-BE49-F238E27FC236}">
                    <a16:creationId xmlns:a16="http://schemas.microsoft.com/office/drawing/2014/main" id="{83EC8D60-8E8A-C56E-0A24-1D1516D05746}"/>
                  </a:ext>
                </a:extLst>
              </p:cNvPr>
              <p:cNvSpPr/>
              <p:nvPr/>
            </p:nvSpPr>
            <p:spPr>
              <a:xfrm>
                <a:off x="4255615" y="3530492"/>
                <a:ext cx="268212" cy="7200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39" name="Oval 38">
              <a:extLst>
                <a:ext uri="{FF2B5EF4-FFF2-40B4-BE49-F238E27FC236}">
                  <a16:creationId xmlns:a16="http://schemas.microsoft.com/office/drawing/2014/main" id="{509501EE-0CBE-1A0D-23CC-6043371B4EDF}"/>
                </a:ext>
              </a:extLst>
            </p:cNvPr>
            <p:cNvSpPr/>
            <p:nvPr/>
          </p:nvSpPr>
          <p:spPr>
            <a:xfrm>
              <a:off x="7384133" y="3307227"/>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40" name="Oval 39">
              <a:extLst>
                <a:ext uri="{FF2B5EF4-FFF2-40B4-BE49-F238E27FC236}">
                  <a16:creationId xmlns:a16="http://schemas.microsoft.com/office/drawing/2014/main" id="{FA456B3B-0317-41A3-8874-63D4570902B3}"/>
                </a:ext>
              </a:extLst>
            </p:cNvPr>
            <p:cNvSpPr/>
            <p:nvPr/>
          </p:nvSpPr>
          <p:spPr>
            <a:xfrm>
              <a:off x="7262691" y="3307226"/>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42" name="Oval 41">
              <a:extLst>
                <a:ext uri="{FF2B5EF4-FFF2-40B4-BE49-F238E27FC236}">
                  <a16:creationId xmlns:a16="http://schemas.microsoft.com/office/drawing/2014/main" id="{5B09F21D-5062-313B-1D1F-65B3F67A3398}"/>
                </a:ext>
              </a:extLst>
            </p:cNvPr>
            <p:cNvSpPr/>
            <p:nvPr/>
          </p:nvSpPr>
          <p:spPr>
            <a:xfrm>
              <a:off x="8006912" y="3307226"/>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grpSp>
        <p:nvGrpSpPr>
          <p:cNvPr id="44" name="Group 43">
            <a:extLst>
              <a:ext uri="{FF2B5EF4-FFF2-40B4-BE49-F238E27FC236}">
                <a16:creationId xmlns:a16="http://schemas.microsoft.com/office/drawing/2014/main" id="{147D2087-7B45-0126-64F2-66F3D16BA156}"/>
              </a:ext>
            </a:extLst>
          </p:cNvPr>
          <p:cNvGrpSpPr/>
          <p:nvPr/>
        </p:nvGrpSpPr>
        <p:grpSpPr>
          <a:xfrm>
            <a:off x="6394867" y="3824132"/>
            <a:ext cx="1026819" cy="45737"/>
            <a:chOff x="7251047" y="2956906"/>
            <a:chExt cx="1026819" cy="45737"/>
          </a:xfrm>
        </p:grpSpPr>
        <p:grpSp>
          <p:nvGrpSpPr>
            <p:cNvPr id="45" name="Group 44">
              <a:extLst>
                <a:ext uri="{FF2B5EF4-FFF2-40B4-BE49-F238E27FC236}">
                  <a16:creationId xmlns:a16="http://schemas.microsoft.com/office/drawing/2014/main" id="{8F7B49E0-8461-59C3-853F-EE9CFD3FE566}"/>
                </a:ext>
              </a:extLst>
            </p:cNvPr>
            <p:cNvGrpSpPr/>
            <p:nvPr/>
          </p:nvGrpSpPr>
          <p:grpSpPr>
            <a:xfrm>
              <a:off x="7482618" y="2956906"/>
              <a:ext cx="599517" cy="45737"/>
              <a:chOff x="8976902" y="2947421"/>
              <a:chExt cx="599517" cy="45737"/>
            </a:xfrm>
          </p:grpSpPr>
          <p:grpSp>
            <p:nvGrpSpPr>
              <p:cNvPr id="51" name="Group 50">
                <a:extLst>
                  <a:ext uri="{FF2B5EF4-FFF2-40B4-BE49-F238E27FC236}">
                    <a16:creationId xmlns:a16="http://schemas.microsoft.com/office/drawing/2014/main" id="{FF2F8A45-3D15-A6D7-EEE2-96065FD28725}"/>
                  </a:ext>
                </a:extLst>
              </p:cNvPr>
              <p:cNvGrpSpPr/>
              <p:nvPr/>
            </p:nvGrpSpPr>
            <p:grpSpPr>
              <a:xfrm>
                <a:off x="8976902" y="2947421"/>
                <a:ext cx="599517" cy="45737"/>
                <a:chOff x="4926324" y="2940646"/>
                <a:chExt cx="1116656" cy="72037"/>
              </a:xfrm>
              <a:solidFill>
                <a:srgbClr val="3372DC"/>
              </a:solidFill>
            </p:grpSpPr>
            <p:sp>
              <p:nvSpPr>
                <p:cNvPr id="53" name="Oval 52">
                  <a:extLst>
                    <a:ext uri="{FF2B5EF4-FFF2-40B4-BE49-F238E27FC236}">
                      <a16:creationId xmlns:a16="http://schemas.microsoft.com/office/drawing/2014/main" id="{3DF3E0BC-96C1-D020-60CA-A77F6F63A4DC}"/>
                    </a:ext>
                  </a:extLst>
                </p:cNvPr>
                <p:cNvSpPr/>
                <p:nvPr/>
              </p:nvSpPr>
              <p:spPr>
                <a:xfrm>
                  <a:off x="5442244" y="2940648"/>
                  <a:ext cx="84532" cy="72001"/>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54" name="Oval 53">
                  <a:extLst>
                    <a:ext uri="{FF2B5EF4-FFF2-40B4-BE49-F238E27FC236}">
                      <a16:creationId xmlns:a16="http://schemas.microsoft.com/office/drawing/2014/main" id="{FCCDDF4F-1EE3-0391-2E9B-C5D11165D119}"/>
                    </a:ext>
                  </a:extLst>
                </p:cNvPr>
                <p:cNvSpPr/>
                <p:nvPr/>
              </p:nvSpPr>
              <p:spPr>
                <a:xfrm>
                  <a:off x="4926324" y="2940679"/>
                  <a:ext cx="84532" cy="72004"/>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55" name="Rectangle 54">
                  <a:extLst>
                    <a:ext uri="{FF2B5EF4-FFF2-40B4-BE49-F238E27FC236}">
                      <a16:creationId xmlns:a16="http://schemas.microsoft.com/office/drawing/2014/main" id="{EC515691-4214-1A6C-A327-C2510C733C8C}"/>
                    </a:ext>
                  </a:extLst>
                </p:cNvPr>
                <p:cNvSpPr/>
                <p:nvPr/>
              </p:nvSpPr>
              <p:spPr>
                <a:xfrm>
                  <a:off x="5841820" y="2940646"/>
                  <a:ext cx="201160" cy="7199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56" name="Oval 55">
                  <a:extLst>
                    <a:ext uri="{FF2B5EF4-FFF2-40B4-BE49-F238E27FC236}">
                      <a16:creationId xmlns:a16="http://schemas.microsoft.com/office/drawing/2014/main" id="{159171AB-00C0-5223-F585-A08496B5D2BD}"/>
                    </a:ext>
                  </a:extLst>
                </p:cNvPr>
                <p:cNvSpPr/>
                <p:nvPr/>
              </p:nvSpPr>
              <p:spPr>
                <a:xfrm>
                  <a:off x="5056847" y="2940670"/>
                  <a:ext cx="84532" cy="72002"/>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52" name="Oval 51">
                <a:extLst>
                  <a:ext uri="{FF2B5EF4-FFF2-40B4-BE49-F238E27FC236}">
                    <a16:creationId xmlns:a16="http://schemas.microsoft.com/office/drawing/2014/main" id="{1BC65717-6533-6F17-AFB0-0BD62FD2A9AB}"/>
                  </a:ext>
                </a:extLst>
              </p:cNvPr>
              <p:cNvSpPr/>
              <p:nvPr/>
            </p:nvSpPr>
            <p:spPr>
              <a:xfrm>
                <a:off x="9132854" y="2947431"/>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46" name="Oval 45">
              <a:extLst>
                <a:ext uri="{FF2B5EF4-FFF2-40B4-BE49-F238E27FC236}">
                  <a16:creationId xmlns:a16="http://schemas.microsoft.com/office/drawing/2014/main" id="{E90D0F5D-A057-B780-F3DF-BAF9212E45BE}"/>
                </a:ext>
              </a:extLst>
            </p:cNvPr>
            <p:cNvSpPr/>
            <p:nvPr/>
          </p:nvSpPr>
          <p:spPr>
            <a:xfrm>
              <a:off x="7350264" y="2956917"/>
              <a:ext cx="45384" cy="45713"/>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47" name="Oval 46">
              <a:extLst>
                <a:ext uri="{FF2B5EF4-FFF2-40B4-BE49-F238E27FC236}">
                  <a16:creationId xmlns:a16="http://schemas.microsoft.com/office/drawing/2014/main" id="{85D79CCE-D77F-143D-3F4A-9DEA8D9F6796}"/>
                </a:ext>
              </a:extLst>
            </p:cNvPr>
            <p:cNvSpPr/>
            <p:nvPr/>
          </p:nvSpPr>
          <p:spPr>
            <a:xfrm>
              <a:off x="7251047" y="2956916"/>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48" name="Oval 47">
              <a:extLst>
                <a:ext uri="{FF2B5EF4-FFF2-40B4-BE49-F238E27FC236}">
                  <a16:creationId xmlns:a16="http://schemas.microsoft.com/office/drawing/2014/main" id="{7D1E5FF0-EDB2-E07E-374B-C5F4BDF822B4}"/>
                </a:ext>
              </a:extLst>
            </p:cNvPr>
            <p:cNvSpPr/>
            <p:nvPr/>
          </p:nvSpPr>
          <p:spPr>
            <a:xfrm>
              <a:off x="8232482" y="2956917"/>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49" name="Oval 48">
              <a:extLst>
                <a:ext uri="{FF2B5EF4-FFF2-40B4-BE49-F238E27FC236}">
                  <a16:creationId xmlns:a16="http://schemas.microsoft.com/office/drawing/2014/main" id="{B72B0C5F-7CA1-DD4C-0AAF-AA0007E03817}"/>
                </a:ext>
              </a:extLst>
            </p:cNvPr>
            <p:cNvSpPr/>
            <p:nvPr/>
          </p:nvSpPr>
          <p:spPr>
            <a:xfrm>
              <a:off x="8120565" y="2956916"/>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50" name="Oval 49">
              <a:extLst>
                <a:ext uri="{FF2B5EF4-FFF2-40B4-BE49-F238E27FC236}">
                  <a16:creationId xmlns:a16="http://schemas.microsoft.com/office/drawing/2014/main" id="{15AA736D-027B-9F87-EF1E-AE3EA96DD15E}"/>
                </a:ext>
              </a:extLst>
            </p:cNvPr>
            <p:cNvSpPr/>
            <p:nvPr/>
          </p:nvSpPr>
          <p:spPr>
            <a:xfrm>
              <a:off x="7876016" y="2956917"/>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grpSp>
        <p:nvGrpSpPr>
          <p:cNvPr id="57" name="Group 56">
            <a:extLst>
              <a:ext uri="{FF2B5EF4-FFF2-40B4-BE49-F238E27FC236}">
                <a16:creationId xmlns:a16="http://schemas.microsoft.com/office/drawing/2014/main" id="{CD8E85CE-CBA5-E28E-CC4A-093F53263FC5}"/>
              </a:ext>
            </a:extLst>
          </p:cNvPr>
          <p:cNvGrpSpPr/>
          <p:nvPr/>
        </p:nvGrpSpPr>
        <p:grpSpPr>
          <a:xfrm>
            <a:off x="6513445" y="4261531"/>
            <a:ext cx="807585" cy="45747"/>
            <a:chOff x="7340739" y="2956203"/>
            <a:chExt cx="807585" cy="45747"/>
          </a:xfrm>
        </p:grpSpPr>
        <p:grpSp>
          <p:nvGrpSpPr>
            <p:cNvPr id="58" name="Group 57">
              <a:extLst>
                <a:ext uri="{FF2B5EF4-FFF2-40B4-BE49-F238E27FC236}">
                  <a16:creationId xmlns:a16="http://schemas.microsoft.com/office/drawing/2014/main" id="{5515A59C-3A4A-A65F-CB67-493A6CA20210}"/>
                </a:ext>
              </a:extLst>
            </p:cNvPr>
            <p:cNvGrpSpPr/>
            <p:nvPr/>
          </p:nvGrpSpPr>
          <p:grpSpPr>
            <a:xfrm>
              <a:off x="7435014" y="2956203"/>
              <a:ext cx="713310" cy="45747"/>
              <a:chOff x="8929298" y="2946718"/>
              <a:chExt cx="713310" cy="45747"/>
            </a:xfrm>
          </p:grpSpPr>
          <p:grpSp>
            <p:nvGrpSpPr>
              <p:cNvPr id="64" name="Group 63">
                <a:extLst>
                  <a:ext uri="{FF2B5EF4-FFF2-40B4-BE49-F238E27FC236}">
                    <a16:creationId xmlns:a16="http://schemas.microsoft.com/office/drawing/2014/main" id="{54A2085C-ED38-6A5A-3005-B924225F97B4}"/>
                  </a:ext>
                </a:extLst>
              </p:cNvPr>
              <p:cNvGrpSpPr/>
              <p:nvPr/>
            </p:nvGrpSpPr>
            <p:grpSpPr>
              <a:xfrm>
                <a:off x="8929298" y="2946718"/>
                <a:ext cx="713310" cy="45747"/>
                <a:chOff x="4837673" y="2939589"/>
                <a:chExt cx="1328608" cy="72054"/>
              </a:xfrm>
              <a:solidFill>
                <a:srgbClr val="3372DC"/>
              </a:solidFill>
            </p:grpSpPr>
            <p:sp>
              <p:nvSpPr>
                <p:cNvPr id="66" name="Oval 65">
                  <a:extLst>
                    <a:ext uri="{FF2B5EF4-FFF2-40B4-BE49-F238E27FC236}">
                      <a16:creationId xmlns:a16="http://schemas.microsoft.com/office/drawing/2014/main" id="{04ABFA19-F404-2C7F-C2F7-2876BC25FBC5}"/>
                    </a:ext>
                  </a:extLst>
                </p:cNvPr>
                <p:cNvSpPr/>
                <p:nvPr/>
              </p:nvSpPr>
              <p:spPr>
                <a:xfrm>
                  <a:off x="5147350" y="2939616"/>
                  <a:ext cx="84532" cy="72002"/>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67" name="Oval 66">
                  <a:extLst>
                    <a:ext uri="{FF2B5EF4-FFF2-40B4-BE49-F238E27FC236}">
                      <a16:creationId xmlns:a16="http://schemas.microsoft.com/office/drawing/2014/main" id="{F9B321B9-05E5-6E2D-8625-787390AB82C7}"/>
                    </a:ext>
                  </a:extLst>
                </p:cNvPr>
                <p:cNvSpPr/>
                <p:nvPr/>
              </p:nvSpPr>
              <p:spPr>
                <a:xfrm>
                  <a:off x="4837673" y="2939589"/>
                  <a:ext cx="84532" cy="72004"/>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68" name="Rectangle 67">
                  <a:extLst>
                    <a:ext uri="{FF2B5EF4-FFF2-40B4-BE49-F238E27FC236}">
                      <a16:creationId xmlns:a16="http://schemas.microsoft.com/office/drawing/2014/main" id="{F305FC55-B135-8DB5-45F2-1DABB8AA94D9}"/>
                    </a:ext>
                  </a:extLst>
                </p:cNvPr>
                <p:cNvSpPr/>
                <p:nvPr/>
              </p:nvSpPr>
              <p:spPr>
                <a:xfrm>
                  <a:off x="5831014" y="2939644"/>
                  <a:ext cx="335267" cy="7199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65" name="Oval 64">
                <a:extLst>
                  <a:ext uri="{FF2B5EF4-FFF2-40B4-BE49-F238E27FC236}">
                    <a16:creationId xmlns:a16="http://schemas.microsoft.com/office/drawing/2014/main" id="{E586F4B3-6BC5-3D46-B073-CCDC24387A8F}"/>
                  </a:ext>
                </a:extLst>
              </p:cNvPr>
              <p:cNvSpPr/>
              <p:nvPr/>
            </p:nvSpPr>
            <p:spPr>
              <a:xfrm>
                <a:off x="9021499" y="2946741"/>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59" name="Oval 58">
              <a:extLst>
                <a:ext uri="{FF2B5EF4-FFF2-40B4-BE49-F238E27FC236}">
                  <a16:creationId xmlns:a16="http://schemas.microsoft.com/office/drawing/2014/main" id="{B7A71701-226C-28D4-7B54-857D91A64159}"/>
                </a:ext>
              </a:extLst>
            </p:cNvPr>
            <p:cNvSpPr/>
            <p:nvPr/>
          </p:nvSpPr>
          <p:spPr>
            <a:xfrm>
              <a:off x="7340739" y="2956227"/>
              <a:ext cx="45384" cy="45713"/>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61" name="Oval 60">
              <a:extLst>
                <a:ext uri="{FF2B5EF4-FFF2-40B4-BE49-F238E27FC236}">
                  <a16:creationId xmlns:a16="http://schemas.microsoft.com/office/drawing/2014/main" id="{D6D2FA07-8CBD-7C98-34AC-941DAFCA1C13}"/>
                </a:ext>
              </a:extLst>
            </p:cNvPr>
            <p:cNvSpPr/>
            <p:nvPr/>
          </p:nvSpPr>
          <p:spPr>
            <a:xfrm>
              <a:off x="7892757" y="2956227"/>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62" name="Oval 61">
              <a:extLst>
                <a:ext uri="{FF2B5EF4-FFF2-40B4-BE49-F238E27FC236}">
                  <a16:creationId xmlns:a16="http://schemas.microsoft.com/office/drawing/2014/main" id="{92B72EC9-2C63-CAD8-DE79-6D895291B128}"/>
                </a:ext>
              </a:extLst>
            </p:cNvPr>
            <p:cNvSpPr/>
            <p:nvPr/>
          </p:nvSpPr>
          <p:spPr>
            <a:xfrm>
              <a:off x="7803884" y="2956226"/>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63" name="Oval 62">
              <a:extLst>
                <a:ext uri="{FF2B5EF4-FFF2-40B4-BE49-F238E27FC236}">
                  <a16:creationId xmlns:a16="http://schemas.microsoft.com/office/drawing/2014/main" id="{D4C8745F-D115-38DC-B54D-C2039D380A5C}"/>
                </a:ext>
              </a:extLst>
            </p:cNvPr>
            <p:cNvSpPr/>
            <p:nvPr/>
          </p:nvSpPr>
          <p:spPr>
            <a:xfrm>
              <a:off x="7689197" y="2956227"/>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grpSp>
        <p:nvGrpSpPr>
          <p:cNvPr id="70" name="Group 69">
            <a:extLst>
              <a:ext uri="{FF2B5EF4-FFF2-40B4-BE49-F238E27FC236}">
                <a16:creationId xmlns:a16="http://schemas.microsoft.com/office/drawing/2014/main" id="{B8A62B0D-9CE8-8641-B8BE-B5768CC720C0}"/>
              </a:ext>
            </a:extLst>
          </p:cNvPr>
          <p:cNvGrpSpPr/>
          <p:nvPr/>
        </p:nvGrpSpPr>
        <p:grpSpPr>
          <a:xfrm>
            <a:off x="6507996" y="4716945"/>
            <a:ext cx="834158" cy="45749"/>
            <a:chOff x="7391502" y="2954821"/>
            <a:chExt cx="834158" cy="45749"/>
          </a:xfrm>
        </p:grpSpPr>
        <p:grpSp>
          <p:nvGrpSpPr>
            <p:cNvPr id="71" name="Group 70">
              <a:extLst>
                <a:ext uri="{FF2B5EF4-FFF2-40B4-BE49-F238E27FC236}">
                  <a16:creationId xmlns:a16="http://schemas.microsoft.com/office/drawing/2014/main" id="{E98A4A19-1A5F-F521-A77B-CFC58A566AF7}"/>
                </a:ext>
              </a:extLst>
            </p:cNvPr>
            <p:cNvGrpSpPr/>
            <p:nvPr/>
          </p:nvGrpSpPr>
          <p:grpSpPr>
            <a:xfrm>
              <a:off x="7391502" y="2954821"/>
              <a:ext cx="834158" cy="45749"/>
              <a:chOff x="8885786" y="2945336"/>
              <a:chExt cx="834158" cy="45749"/>
            </a:xfrm>
          </p:grpSpPr>
          <p:grpSp>
            <p:nvGrpSpPr>
              <p:cNvPr id="76" name="Group 75">
                <a:extLst>
                  <a:ext uri="{FF2B5EF4-FFF2-40B4-BE49-F238E27FC236}">
                    <a16:creationId xmlns:a16="http://schemas.microsoft.com/office/drawing/2014/main" id="{7C03259A-DD36-E708-4926-B6D88DACA302}"/>
                  </a:ext>
                </a:extLst>
              </p:cNvPr>
              <p:cNvGrpSpPr/>
              <p:nvPr/>
            </p:nvGrpSpPr>
            <p:grpSpPr>
              <a:xfrm>
                <a:off x="8885786" y="2945336"/>
                <a:ext cx="834158" cy="45729"/>
                <a:chOff x="4756618" y="2937467"/>
                <a:chExt cx="1553697" cy="72027"/>
              </a:xfrm>
              <a:solidFill>
                <a:srgbClr val="3372DC"/>
              </a:solidFill>
            </p:grpSpPr>
            <p:sp>
              <p:nvSpPr>
                <p:cNvPr id="78" name="Oval 77">
                  <a:extLst>
                    <a:ext uri="{FF2B5EF4-FFF2-40B4-BE49-F238E27FC236}">
                      <a16:creationId xmlns:a16="http://schemas.microsoft.com/office/drawing/2014/main" id="{026A7544-40DD-90DF-706D-C19BEE5FCF99}"/>
                    </a:ext>
                  </a:extLst>
                </p:cNvPr>
                <p:cNvSpPr/>
                <p:nvPr/>
              </p:nvSpPr>
              <p:spPr>
                <a:xfrm>
                  <a:off x="4756618" y="2937467"/>
                  <a:ext cx="84532" cy="72002"/>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79" name="Oval 78">
                  <a:extLst>
                    <a:ext uri="{FF2B5EF4-FFF2-40B4-BE49-F238E27FC236}">
                      <a16:creationId xmlns:a16="http://schemas.microsoft.com/office/drawing/2014/main" id="{0571FDC2-0A75-0ABC-C575-5FCC726E31D9}"/>
                    </a:ext>
                  </a:extLst>
                </p:cNvPr>
                <p:cNvSpPr/>
                <p:nvPr/>
              </p:nvSpPr>
              <p:spPr>
                <a:xfrm>
                  <a:off x="5393565" y="2937483"/>
                  <a:ext cx="84532" cy="72004"/>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80" name="Rectangle 79">
                  <a:extLst>
                    <a:ext uri="{FF2B5EF4-FFF2-40B4-BE49-F238E27FC236}">
                      <a16:creationId xmlns:a16="http://schemas.microsoft.com/office/drawing/2014/main" id="{7A3DAE37-1293-B6F6-3BDC-8961FFE7750E}"/>
                    </a:ext>
                  </a:extLst>
                </p:cNvPr>
                <p:cNvSpPr/>
                <p:nvPr/>
              </p:nvSpPr>
              <p:spPr>
                <a:xfrm>
                  <a:off x="5929789" y="2937483"/>
                  <a:ext cx="380526" cy="72011"/>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77" name="Oval 76">
                <a:extLst>
                  <a:ext uri="{FF2B5EF4-FFF2-40B4-BE49-F238E27FC236}">
                    <a16:creationId xmlns:a16="http://schemas.microsoft.com/office/drawing/2014/main" id="{370E1A6E-2756-0116-6770-505AAAB95E56}"/>
                  </a:ext>
                </a:extLst>
              </p:cNvPr>
              <p:cNvSpPr/>
              <p:nvPr/>
            </p:nvSpPr>
            <p:spPr>
              <a:xfrm>
                <a:off x="9073609" y="2945371"/>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72" name="Oval 71">
              <a:extLst>
                <a:ext uri="{FF2B5EF4-FFF2-40B4-BE49-F238E27FC236}">
                  <a16:creationId xmlns:a16="http://schemas.microsoft.com/office/drawing/2014/main" id="{13F16FF7-6439-3B22-5B44-53AFBF67A62C}"/>
                </a:ext>
              </a:extLst>
            </p:cNvPr>
            <p:cNvSpPr/>
            <p:nvPr/>
          </p:nvSpPr>
          <p:spPr>
            <a:xfrm>
              <a:off x="7648714" y="2954857"/>
              <a:ext cx="45384" cy="45713"/>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73" name="Oval 72">
              <a:extLst>
                <a:ext uri="{FF2B5EF4-FFF2-40B4-BE49-F238E27FC236}">
                  <a16:creationId xmlns:a16="http://schemas.microsoft.com/office/drawing/2014/main" id="{72609F3F-45A5-4430-1323-CA08C10DECCF}"/>
                </a:ext>
              </a:extLst>
            </p:cNvPr>
            <p:cNvSpPr/>
            <p:nvPr/>
          </p:nvSpPr>
          <p:spPr>
            <a:xfrm>
              <a:off x="7931715" y="2954857"/>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74" name="Oval 73">
              <a:extLst>
                <a:ext uri="{FF2B5EF4-FFF2-40B4-BE49-F238E27FC236}">
                  <a16:creationId xmlns:a16="http://schemas.microsoft.com/office/drawing/2014/main" id="{62D73258-C90D-81C3-1DFC-F299505F1DFA}"/>
                </a:ext>
              </a:extLst>
            </p:cNvPr>
            <p:cNvSpPr/>
            <p:nvPr/>
          </p:nvSpPr>
          <p:spPr>
            <a:xfrm>
              <a:off x="7821171" y="2954856"/>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75" name="Oval 74">
              <a:extLst>
                <a:ext uri="{FF2B5EF4-FFF2-40B4-BE49-F238E27FC236}">
                  <a16:creationId xmlns:a16="http://schemas.microsoft.com/office/drawing/2014/main" id="{DE383C5B-3817-EE50-9C08-8EE4C680C16E}"/>
                </a:ext>
              </a:extLst>
            </p:cNvPr>
            <p:cNvSpPr/>
            <p:nvPr/>
          </p:nvSpPr>
          <p:spPr>
            <a:xfrm>
              <a:off x="7490723" y="2954857"/>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grpSp>
        <p:nvGrpSpPr>
          <p:cNvPr id="93" name="Group 92">
            <a:extLst>
              <a:ext uri="{FF2B5EF4-FFF2-40B4-BE49-F238E27FC236}">
                <a16:creationId xmlns:a16="http://schemas.microsoft.com/office/drawing/2014/main" id="{02184E0D-3E77-97C9-9E83-F3988BC0F408}"/>
              </a:ext>
            </a:extLst>
          </p:cNvPr>
          <p:cNvGrpSpPr/>
          <p:nvPr/>
        </p:nvGrpSpPr>
        <p:grpSpPr>
          <a:xfrm>
            <a:off x="6553817" y="5147468"/>
            <a:ext cx="681415" cy="45725"/>
            <a:chOff x="7444756" y="5083581"/>
            <a:chExt cx="681415" cy="45725"/>
          </a:xfrm>
        </p:grpSpPr>
        <p:grpSp>
          <p:nvGrpSpPr>
            <p:cNvPr id="81" name="Group 80">
              <a:extLst>
                <a:ext uri="{FF2B5EF4-FFF2-40B4-BE49-F238E27FC236}">
                  <a16:creationId xmlns:a16="http://schemas.microsoft.com/office/drawing/2014/main" id="{CD2DD0BA-4932-FACF-3292-62AF0BDFDE5A}"/>
                </a:ext>
              </a:extLst>
            </p:cNvPr>
            <p:cNvGrpSpPr/>
            <p:nvPr/>
          </p:nvGrpSpPr>
          <p:grpSpPr>
            <a:xfrm>
              <a:off x="7444756" y="5083581"/>
              <a:ext cx="681415" cy="45725"/>
              <a:chOff x="7413705" y="2954837"/>
              <a:chExt cx="681415" cy="45725"/>
            </a:xfrm>
          </p:grpSpPr>
          <p:grpSp>
            <p:nvGrpSpPr>
              <p:cNvPr id="82" name="Group 81">
                <a:extLst>
                  <a:ext uri="{FF2B5EF4-FFF2-40B4-BE49-F238E27FC236}">
                    <a16:creationId xmlns:a16="http://schemas.microsoft.com/office/drawing/2014/main" id="{F45D638B-DEFB-BD30-1EDB-CAB9DE74D9A6}"/>
                  </a:ext>
                </a:extLst>
              </p:cNvPr>
              <p:cNvGrpSpPr/>
              <p:nvPr/>
            </p:nvGrpSpPr>
            <p:grpSpPr>
              <a:xfrm>
                <a:off x="7413705" y="2954837"/>
                <a:ext cx="454752" cy="45725"/>
                <a:chOff x="8907989" y="2945352"/>
                <a:chExt cx="454752" cy="45725"/>
              </a:xfrm>
            </p:grpSpPr>
            <p:grpSp>
              <p:nvGrpSpPr>
                <p:cNvPr id="87" name="Group 86">
                  <a:extLst>
                    <a:ext uri="{FF2B5EF4-FFF2-40B4-BE49-F238E27FC236}">
                      <a16:creationId xmlns:a16="http://schemas.microsoft.com/office/drawing/2014/main" id="{411AB762-7EED-0E4D-0C08-9F976EF8D31F}"/>
                    </a:ext>
                  </a:extLst>
                </p:cNvPr>
                <p:cNvGrpSpPr/>
                <p:nvPr/>
              </p:nvGrpSpPr>
              <p:grpSpPr>
                <a:xfrm>
                  <a:off x="8907989" y="2945352"/>
                  <a:ext cx="454752" cy="45725"/>
                  <a:chOff x="4797983" y="2937463"/>
                  <a:chExt cx="847020" cy="72020"/>
                </a:xfrm>
                <a:solidFill>
                  <a:srgbClr val="3372DC"/>
                </a:solidFill>
              </p:grpSpPr>
              <p:sp>
                <p:nvSpPr>
                  <p:cNvPr id="89" name="Oval 88">
                    <a:extLst>
                      <a:ext uri="{FF2B5EF4-FFF2-40B4-BE49-F238E27FC236}">
                        <a16:creationId xmlns:a16="http://schemas.microsoft.com/office/drawing/2014/main" id="{63E1DC0D-A3F0-A404-DEFA-42E85016BE39}"/>
                      </a:ext>
                    </a:extLst>
                  </p:cNvPr>
                  <p:cNvSpPr/>
                  <p:nvPr/>
                </p:nvSpPr>
                <p:spPr>
                  <a:xfrm>
                    <a:off x="4797983" y="2937480"/>
                    <a:ext cx="84532" cy="72003"/>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90" name="Oval 89">
                    <a:extLst>
                      <a:ext uri="{FF2B5EF4-FFF2-40B4-BE49-F238E27FC236}">
                        <a16:creationId xmlns:a16="http://schemas.microsoft.com/office/drawing/2014/main" id="{85B9A2C2-872B-DB1B-8042-A852C24621CA}"/>
                      </a:ext>
                    </a:extLst>
                  </p:cNvPr>
                  <p:cNvSpPr/>
                  <p:nvPr/>
                </p:nvSpPr>
                <p:spPr>
                  <a:xfrm>
                    <a:off x="5560471" y="2937463"/>
                    <a:ext cx="84532" cy="72004"/>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88" name="Oval 87">
                  <a:extLst>
                    <a:ext uri="{FF2B5EF4-FFF2-40B4-BE49-F238E27FC236}">
                      <a16:creationId xmlns:a16="http://schemas.microsoft.com/office/drawing/2014/main" id="{8796D057-D8B7-41CD-678D-7FAA9B99A257}"/>
                    </a:ext>
                  </a:extLst>
                </p:cNvPr>
                <p:cNvSpPr/>
                <p:nvPr/>
              </p:nvSpPr>
              <p:spPr>
                <a:xfrm>
                  <a:off x="9115849" y="2945362"/>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83" name="Oval 82">
                <a:extLst>
                  <a:ext uri="{FF2B5EF4-FFF2-40B4-BE49-F238E27FC236}">
                    <a16:creationId xmlns:a16="http://schemas.microsoft.com/office/drawing/2014/main" id="{FC1F0F3F-C20C-8520-DD6A-DB0C668761C2}"/>
                  </a:ext>
                </a:extLst>
              </p:cNvPr>
              <p:cNvSpPr/>
              <p:nvPr/>
            </p:nvSpPr>
            <p:spPr>
              <a:xfrm>
                <a:off x="7735371" y="2954848"/>
                <a:ext cx="45384" cy="45713"/>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84" name="Oval 83">
                <a:extLst>
                  <a:ext uri="{FF2B5EF4-FFF2-40B4-BE49-F238E27FC236}">
                    <a16:creationId xmlns:a16="http://schemas.microsoft.com/office/drawing/2014/main" id="{A8DAF423-DDDE-43DA-1757-393453FFA46A}"/>
                  </a:ext>
                </a:extLst>
              </p:cNvPr>
              <p:cNvSpPr/>
              <p:nvPr/>
            </p:nvSpPr>
            <p:spPr>
              <a:xfrm>
                <a:off x="8049736" y="2954848"/>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85" name="Oval 84">
                <a:extLst>
                  <a:ext uri="{FF2B5EF4-FFF2-40B4-BE49-F238E27FC236}">
                    <a16:creationId xmlns:a16="http://schemas.microsoft.com/office/drawing/2014/main" id="{C93C9022-8722-6EA3-08C7-BD1B632FBC97}"/>
                  </a:ext>
                </a:extLst>
              </p:cNvPr>
              <p:cNvSpPr/>
              <p:nvPr/>
            </p:nvSpPr>
            <p:spPr>
              <a:xfrm>
                <a:off x="7958564" y="2954847"/>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86" name="Oval 85">
                <a:extLst>
                  <a:ext uri="{FF2B5EF4-FFF2-40B4-BE49-F238E27FC236}">
                    <a16:creationId xmlns:a16="http://schemas.microsoft.com/office/drawing/2014/main" id="{992B3EA1-AC93-AA31-F683-FAF11115CB15}"/>
                  </a:ext>
                </a:extLst>
              </p:cNvPr>
              <p:cNvSpPr/>
              <p:nvPr/>
            </p:nvSpPr>
            <p:spPr>
              <a:xfrm>
                <a:off x="7504820" y="2954848"/>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92" name="Oval 91">
              <a:extLst>
                <a:ext uri="{FF2B5EF4-FFF2-40B4-BE49-F238E27FC236}">
                  <a16:creationId xmlns:a16="http://schemas.microsoft.com/office/drawing/2014/main" id="{5186AED2-23E6-8D28-0085-E1ACC843DFA6}"/>
                </a:ext>
              </a:extLst>
            </p:cNvPr>
            <p:cNvSpPr/>
            <p:nvPr/>
          </p:nvSpPr>
          <p:spPr>
            <a:xfrm>
              <a:off x="7919765" y="5083591"/>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grpSp>
        <p:nvGrpSpPr>
          <p:cNvPr id="94" name="Group 93">
            <a:extLst>
              <a:ext uri="{FF2B5EF4-FFF2-40B4-BE49-F238E27FC236}">
                <a16:creationId xmlns:a16="http://schemas.microsoft.com/office/drawing/2014/main" id="{98605689-A245-66DC-B916-5A80989ACA6A}"/>
              </a:ext>
            </a:extLst>
          </p:cNvPr>
          <p:cNvGrpSpPr/>
          <p:nvPr/>
        </p:nvGrpSpPr>
        <p:grpSpPr>
          <a:xfrm>
            <a:off x="6580209" y="5591201"/>
            <a:ext cx="667351" cy="45725"/>
            <a:chOff x="7435587" y="5083581"/>
            <a:chExt cx="667351" cy="45725"/>
          </a:xfrm>
        </p:grpSpPr>
        <p:grpSp>
          <p:nvGrpSpPr>
            <p:cNvPr id="95" name="Group 94">
              <a:extLst>
                <a:ext uri="{FF2B5EF4-FFF2-40B4-BE49-F238E27FC236}">
                  <a16:creationId xmlns:a16="http://schemas.microsoft.com/office/drawing/2014/main" id="{FA0681F3-6163-E8FA-A832-ACEF78A8F53F}"/>
                </a:ext>
              </a:extLst>
            </p:cNvPr>
            <p:cNvGrpSpPr/>
            <p:nvPr/>
          </p:nvGrpSpPr>
          <p:grpSpPr>
            <a:xfrm>
              <a:off x="7435587" y="5083581"/>
              <a:ext cx="667351" cy="45725"/>
              <a:chOff x="7404536" y="2954837"/>
              <a:chExt cx="667351" cy="45725"/>
            </a:xfrm>
          </p:grpSpPr>
          <p:grpSp>
            <p:nvGrpSpPr>
              <p:cNvPr id="97" name="Group 96">
                <a:extLst>
                  <a:ext uri="{FF2B5EF4-FFF2-40B4-BE49-F238E27FC236}">
                    <a16:creationId xmlns:a16="http://schemas.microsoft.com/office/drawing/2014/main" id="{26FA0180-EDAB-D6DD-E59D-CA03CE159CB9}"/>
                  </a:ext>
                </a:extLst>
              </p:cNvPr>
              <p:cNvGrpSpPr/>
              <p:nvPr/>
            </p:nvGrpSpPr>
            <p:grpSpPr>
              <a:xfrm>
                <a:off x="7404536" y="2954837"/>
                <a:ext cx="463208" cy="45725"/>
                <a:chOff x="8898820" y="2945352"/>
                <a:chExt cx="463208" cy="45725"/>
              </a:xfrm>
            </p:grpSpPr>
            <p:grpSp>
              <p:nvGrpSpPr>
                <p:cNvPr id="102" name="Group 101">
                  <a:extLst>
                    <a:ext uri="{FF2B5EF4-FFF2-40B4-BE49-F238E27FC236}">
                      <a16:creationId xmlns:a16="http://schemas.microsoft.com/office/drawing/2014/main" id="{EE5767EB-D5D0-DFF2-32CF-BAEE126C5664}"/>
                    </a:ext>
                  </a:extLst>
                </p:cNvPr>
                <p:cNvGrpSpPr/>
                <p:nvPr/>
              </p:nvGrpSpPr>
              <p:grpSpPr>
                <a:xfrm>
                  <a:off x="8898820" y="2945352"/>
                  <a:ext cx="463208" cy="45725"/>
                  <a:chOff x="4780913" y="2937463"/>
                  <a:chExt cx="862771" cy="72020"/>
                </a:xfrm>
                <a:solidFill>
                  <a:srgbClr val="3372DC"/>
                </a:solidFill>
              </p:grpSpPr>
              <p:sp>
                <p:nvSpPr>
                  <p:cNvPr id="104" name="Oval 103">
                    <a:extLst>
                      <a:ext uri="{FF2B5EF4-FFF2-40B4-BE49-F238E27FC236}">
                        <a16:creationId xmlns:a16="http://schemas.microsoft.com/office/drawing/2014/main" id="{4C1C2D5C-AB13-1BD1-0B67-251F165AF71D}"/>
                      </a:ext>
                    </a:extLst>
                  </p:cNvPr>
                  <p:cNvSpPr/>
                  <p:nvPr/>
                </p:nvSpPr>
                <p:spPr>
                  <a:xfrm>
                    <a:off x="4780913" y="2937480"/>
                    <a:ext cx="84532" cy="72003"/>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05" name="Oval 104">
                    <a:extLst>
                      <a:ext uri="{FF2B5EF4-FFF2-40B4-BE49-F238E27FC236}">
                        <a16:creationId xmlns:a16="http://schemas.microsoft.com/office/drawing/2014/main" id="{1252484A-42F7-A654-CD0F-FF49E9BC091B}"/>
                      </a:ext>
                    </a:extLst>
                  </p:cNvPr>
                  <p:cNvSpPr/>
                  <p:nvPr/>
                </p:nvSpPr>
                <p:spPr>
                  <a:xfrm>
                    <a:off x="5559152" y="2937463"/>
                    <a:ext cx="84532" cy="7200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103" name="Oval 102">
                  <a:extLst>
                    <a:ext uri="{FF2B5EF4-FFF2-40B4-BE49-F238E27FC236}">
                      <a16:creationId xmlns:a16="http://schemas.microsoft.com/office/drawing/2014/main" id="{669D040C-73BA-2377-AAF9-77EE119CF003}"/>
                    </a:ext>
                  </a:extLst>
                </p:cNvPr>
                <p:cNvSpPr/>
                <p:nvPr/>
              </p:nvSpPr>
              <p:spPr>
                <a:xfrm>
                  <a:off x="9121487" y="2945362"/>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98" name="Oval 97">
                <a:extLst>
                  <a:ext uri="{FF2B5EF4-FFF2-40B4-BE49-F238E27FC236}">
                    <a16:creationId xmlns:a16="http://schemas.microsoft.com/office/drawing/2014/main" id="{FC3DE3B3-0711-E008-473F-447EDA4CAA2E}"/>
                  </a:ext>
                </a:extLst>
              </p:cNvPr>
              <p:cNvSpPr/>
              <p:nvPr/>
            </p:nvSpPr>
            <p:spPr>
              <a:xfrm>
                <a:off x="7740789" y="2954848"/>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00" name="Oval 99">
                <a:extLst>
                  <a:ext uri="{FF2B5EF4-FFF2-40B4-BE49-F238E27FC236}">
                    <a16:creationId xmlns:a16="http://schemas.microsoft.com/office/drawing/2014/main" id="{F86519C8-4625-EDD0-D4C9-551817CFC0CC}"/>
                  </a:ext>
                </a:extLst>
              </p:cNvPr>
              <p:cNvSpPr/>
              <p:nvPr/>
            </p:nvSpPr>
            <p:spPr>
              <a:xfrm>
                <a:off x="8026503" y="2954847"/>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01" name="Oval 100">
                <a:extLst>
                  <a:ext uri="{FF2B5EF4-FFF2-40B4-BE49-F238E27FC236}">
                    <a16:creationId xmlns:a16="http://schemas.microsoft.com/office/drawing/2014/main" id="{6C1F1CFC-4BE7-B235-2B5A-6517E70A04ED}"/>
                  </a:ext>
                </a:extLst>
              </p:cNvPr>
              <p:cNvSpPr/>
              <p:nvPr/>
            </p:nvSpPr>
            <p:spPr>
              <a:xfrm>
                <a:off x="7527559" y="2954848"/>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96" name="Oval 95">
              <a:extLst>
                <a:ext uri="{FF2B5EF4-FFF2-40B4-BE49-F238E27FC236}">
                  <a16:creationId xmlns:a16="http://schemas.microsoft.com/office/drawing/2014/main" id="{972B75DD-B099-5AB1-39EB-799106C1AEE1}"/>
                </a:ext>
              </a:extLst>
            </p:cNvPr>
            <p:cNvSpPr/>
            <p:nvPr/>
          </p:nvSpPr>
          <p:spPr>
            <a:xfrm>
              <a:off x="7929290" y="5083591"/>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grpSp>
        <p:nvGrpSpPr>
          <p:cNvPr id="106" name="Group 105">
            <a:extLst>
              <a:ext uri="{FF2B5EF4-FFF2-40B4-BE49-F238E27FC236}">
                <a16:creationId xmlns:a16="http://schemas.microsoft.com/office/drawing/2014/main" id="{5AB6BD7F-3E1A-91E7-346F-0BEDEE390DC9}"/>
              </a:ext>
            </a:extLst>
          </p:cNvPr>
          <p:cNvGrpSpPr/>
          <p:nvPr/>
        </p:nvGrpSpPr>
        <p:grpSpPr>
          <a:xfrm>
            <a:off x="6540116" y="6015095"/>
            <a:ext cx="753173" cy="45742"/>
            <a:chOff x="7428833" y="2956198"/>
            <a:chExt cx="753173" cy="45742"/>
          </a:xfrm>
        </p:grpSpPr>
        <p:grpSp>
          <p:nvGrpSpPr>
            <p:cNvPr id="107" name="Group 106">
              <a:extLst>
                <a:ext uri="{FF2B5EF4-FFF2-40B4-BE49-F238E27FC236}">
                  <a16:creationId xmlns:a16="http://schemas.microsoft.com/office/drawing/2014/main" id="{76DAC6F8-B60F-0AB2-CC40-F2236207FC73}"/>
                </a:ext>
              </a:extLst>
            </p:cNvPr>
            <p:cNvGrpSpPr/>
            <p:nvPr/>
          </p:nvGrpSpPr>
          <p:grpSpPr>
            <a:xfrm>
              <a:off x="7521927" y="2956198"/>
              <a:ext cx="660079" cy="45742"/>
              <a:chOff x="9016211" y="2946713"/>
              <a:chExt cx="660079" cy="45742"/>
            </a:xfrm>
          </p:grpSpPr>
          <p:grpSp>
            <p:nvGrpSpPr>
              <p:cNvPr id="112" name="Group 111">
                <a:extLst>
                  <a:ext uri="{FF2B5EF4-FFF2-40B4-BE49-F238E27FC236}">
                    <a16:creationId xmlns:a16="http://schemas.microsoft.com/office/drawing/2014/main" id="{799B3CD2-9F7F-A103-D7FA-84DC035E6B0B}"/>
                  </a:ext>
                </a:extLst>
              </p:cNvPr>
              <p:cNvGrpSpPr/>
              <p:nvPr/>
            </p:nvGrpSpPr>
            <p:grpSpPr>
              <a:xfrm>
                <a:off x="9016211" y="2946713"/>
                <a:ext cx="660079" cy="45731"/>
                <a:chOff x="4999548" y="2939589"/>
                <a:chExt cx="1229459" cy="72029"/>
              </a:xfrm>
              <a:solidFill>
                <a:srgbClr val="3372DC"/>
              </a:solidFill>
            </p:grpSpPr>
            <p:sp>
              <p:nvSpPr>
                <p:cNvPr id="114" name="Oval 113">
                  <a:extLst>
                    <a:ext uri="{FF2B5EF4-FFF2-40B4-BE49-F238E27FC236}">
                      <a16:creationId xmlns:a16="http://schemas.microsoft.com/office/drawing/2014/main" id="{D954EACD-FEA0-2B7E-40F4-3F43B96999B4}"/>
                    </a:ext>
                  </a:extLst>
                </p:cNvPr>
                <p:cNvSpPr/>
                <p:nvPr/>
              </p:nvSpPr>
              <p:spPr>
                <a:xfrm>
                  <a:off x="5277278" y="2939616"/>
                  <a:ext cx="84532" cy="72002"/>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15" name="Oval 114">
                  <a:extLst>
                    <a:ext uri="{FF2B5EF4-FFF2-40B4-BE49-F238E27FC236}">
                      <a16:creationId xmlns:a16="http://schemas.microsoft.com/office/drawing/2014/main" id="{E7F96810-A88F-3C71-C2D9-4E4D9ABAF189}"/>
                    </a:ext>
                  </a:extLst>
                </p:cNvPr>
                <p:cNvSpPr/>
                <p:nvPr/>
              </p:nvSpPr>
              <p:spPr>
                <a:xfrm>
                  <a:off x="4999548" y="2939589"/>
                  <a:ext cx="84532" cy="72004"/>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16" name="Rectangle 115">
                  <a:extLst>
                    <a:ext uri="{FF2B5EF4-FFF2-40B4-BE49-F238E27FC236}">
                      <a16:creationId xmlns:a16="http://schemas.microsoft.com/office/drawing/2014/main" id="{05D4EF16-B1B8-4995-AA35-EC389CE8166E}"/>
                    </a:ext>
                  </a:extLst>
                </p:cNvPr>
                <p:cNvSpPr/>
                <p:nvPr/>
              </p:nvSpPr>
              <p:spPr>
                <a:xfrm>
                  <a:off x="5826687" y="2939594"/>
                  <a:ext cx="402320" cy="7199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113" name="Oval 112">
                <a:extLst>
                  <a:ext uri="{FF2B5EF4-FFF2-40B4-BE49-F238E27FC236}">
                    <a16:creationId xmlns:a16="http://schemas.microsoft.com/office/drawing/2014/main" id="{746A57C0-1F16-78C1-3395-DF605C8EA994}"/>
                  </a:ext>
                </a:extLst>
              </p:cNvPr>
              <p:cNvSpPr/>
              <p:nvPr/>
            </p:nvSpPr>
            <p:spPr>
              <a:xfrm>
                <a:off x="9086233" y="2946741"/>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108" name="Oval 107">
              <a:extLst>
                <a:ext uri="{FF2B5EF4-FFF2-40B4-BE49-F238E27FC236}">
                  <a16:creationId xmlns:a16="http://schemas.microsoft.com/office/drawing/2014/main" id="{DC671A12-35AB-4C2F-8BFE-4CD324FEE78C}"/>
                </a:ext>
              </a:extLst>
            </p:cNvPr>
            <p:cNvSpPr/>
            <p:nvPr/>
          </p:nvSpPr>
          <p:spPr>
            <a:xfrm>
              <a:off x="7428833" y="2956227"/>
              <a:ext cx="45384" cy="45713"/>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09" name="Oval 108">
              <a:extLst>
                <a:ext uri="{FF2B5EF4-FFF2-40B4-BE49-F238E27FC236}">
                  <a16:creationId xmlns:a16="http://schemas.microsoft.com/office/drawing/2014/main" id="{73205E97-EE6C-2AC5-1D93-39670B3C107C}"/>
                </a:ext>
              </a:extLst>
            </p:cNvPr>
            <p:cNvSpPr/>
            <p:nvPr/>
          </p:nvSpPr>
          <p:spPr>
            <a:xfrm>
              <a:off x="7888566" y="2956227"/>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10" name="Oval 109">
              <a:extLst>
                <a:ext uri="{FF2B5EF4-FFF2-40B4-BE49-F238E27FC236}">
                  <a16:creationId xmlns:a16="http://schemas.microsoft.com/office/drawing/2014/main" id="{3122FDC0-4ADF-1F21-2043-E1E9D87A1053}"/>
                </a:ext>
              </a:extLst>
            </p:cNvPr>
            <p:cNvSpPr/>
            <p:nvPr/>
          </p:nvSpPr>
          <p:spPr>
            <a:xfrm>
              <a:off x="7815834" y="2956226"/>
              <a:ext cx="45384" cy="45714"/>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11" name="Oval 110">
              <a:extLst>
                <a:ext uri="{FF2B5EF4-FFF2-40B4-BE49-F238E27FC236}">
                  <a16:creationId xmlns:a16="http://schemas.microsoft.com/office/drawing/2014/main" id="{7C318787-A9A0-56F3-9E36-F919E2342CE3}"/>
                </a:ext>
              </a:extLst>
            </p:cNvPr>
            <p:cNvSpPr/>
            <p:nvPr/>
          </p:nvSpPr>
          <p:spPr>
            <a:xfrm>
              <a:off x="7752787" y="2956227"/>
              <a:ext cx="45384" cy="45713"/>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grpSp>
        <p:nvGrpSpPr>
          <p:cNvPr id="117" name="Group 116">
            <a:extLst>
              <a:ext uri="{FF2B5EF4-FFF2-40B4-BE49-F238E27FC236}">
                <a16:creationId xmlns:a16="http://schemas.microsoft.com/office/drawing/2014/main" id="{DCACA457-2E9E-168E-02CE-75B6BB8AFFC3}"/>
              </a:ext>
            </a:extLst>
          </p:cNvPr>
          <p:cNvGrpSpPr/>
          <p:nvPr/>
        </p:nvGrpSpPr>
        <p:grpSpPr>
          <a:xfrm>
            <a:off x="6608729" y="6462246"/>
            <a:ext cx="589011" cy="45737"/>
            <a:chOff x="4294618" y="3528381"/>
            <a:chExt cx="1097084" cy="72033"/>
          </a:xfrm>
          <a:solidFill>
            <a:srgbClr val="3372DC"/>
          </a:solidFill>
        </p:grpSpPr>
        <p:sp>
          <p:nvSpPr>
            <p:cNvPr id="118" name="Oval 117">
              <a:extLst>
                <a:ext uri="{FF2B5EF4-FFF2-40B4-BE49-F238E27FC236}">
                  <a16:creationId xmlns:a16="http://schemas.microsoft.com/office/drawing/2014/main" id="{42DE08CD-FB59-1E76-BD34-5E81EC4F2BBA}"/>
                </a:ext>
              </a:extLst>
            </p:cNvPr>
            <p:cNvSpPr/>
            <p:nvPr/>
          </p:nvSpPr>
          <p:spPr>
            <a:xfrm>
              <a:off x="4720684" y="3528414"/>
              <a:ext cx="84532" cy="72000"/>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20" name="Rectangle 119">
              <a:extLst>
                <a:ext uri="{FF2B5EF4-FFF2-40B4-BE49-F238E27FC236}">
                  <a16:creationId xmlns:a16="http://schemas.microsoft.com/office/drawing/2014/main" id="{5B2697D1-FE25-D125-ED63-BA398160E466}"/>
                </a:ext>
              </a:extLst>
            </p:cNvPr>
            <p:cNvSpPr/>
            <p:nvPr/>
          </p:nvSpPr>
          <p:spPr>
            <a:xfrm>
              <a:off x="4896740" y="3528386"/>
              <a:ext cx="494962" cy="7200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sp>
          <p:nvSpPr>
            <p:cNvPr id="122" name="Rectangle 121">
              <a:extLst>
                <a:ext uri="{FF2B5EF4-FFF2-40B4-BE49-F238E27FC236}">
                  <a16:creationId xmlns:a16="http://schemas.microsoft.com/office/drawing/2014/main" id="{66AB3A81-19B2-B82E-6A70-678228244408}"/>
                </a:ext>
              </a:extLst>
            </p:cNvPr>
            <p:cNvSpPr/>
            <p:nvPr/>
          </p:nvSpPr>
          <p:spPr>
            <a:xfrm>
              <a:off x="4294618" y="3528381"/>
              <a:ext cx="335266" cy="7200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3372DC"/>
                </a:solidFill>
                <a:effectLst/>
                <a:uLnTx/>
                <a:uFillTx/>
                <a:latin typeface="EdShed" pitchFamily="2" charset="0"/>
                <a:ea typeface="+mn-ea"/>
                <a:cs typeface="+mn-cs"/>
              </a:endParaRPr>
            </a:p>
          </p:txBody>
        </p:sp>
      </p:grpSp>
      <p:sp>
        <p:nvSpPr>
          <p:cNvPr id="5" name="Text Placeholder 4">
            <a:extLst>
              <a:ext uri="{FF2B5EF4-FFF2-40B4-BE49-F238E27FC236}">
                <a16:creationId xmlns:a16="http://schemas.microsoft.com/office/drawing/2014/main" id="{A9F94C69-C17A-684C-1A2B-69C0E2654DDD}"/>
              </a:ext>
            </a:extLst>
          </p:cNvPr>
          <p:cNvSpPr>
            <a:spLocks noGrp="1"/>
          </p:cNvSpPr>
          <p:nvPr>
            <p:ph type="body" sz="quarter" idx="10"/>
          </p:nvPr>
        </p:nvSpPr>
        <p:spPr/>
        <p:txBody>
          <a:bodyPr/>
          <a:lstStyle/>
          <a:p>
            <a:r>
              <a:rPr lang="en-US" dirty="0"/>
              <a:t>Word Maps</a:t>
            </a:r>
          </a:p>
        </p:txBody>
      </p:sp>
    </p:spTree>
    <p:extLst>
      <p:ext uri="{BB962C8B-B14F-4D97-AF65-F5344CB8AC3E}">
        <p14:creationId xmlns:p14="http://schemas.microsoft.com/office/powerpoint/2010/main" val="84573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10</a:t>
            </a:fld>
            <a:endParaRPr lang="en-US" dirty="0">
              <a:latin typeface="EdShed" pitchFamily="2" charset="0"/>
            </a:endParaRPr>
          </a:p>
        </p:txBody>
      </p:sp>
      <p:sp>
        <p:nvSpPr>
          <p:cNvPr id="7" name="Text Placeholder 6">
            <a:extLst>
              <a:ext uri="{FF2B5EF4-FFF2-40B4-BE49-F238E27FC236}">
                <a16:creationId xmlns:a16="http://schemas.microsoft.com/office/drawing/2014/main" id="{4B356AD9-993B-D5C7-39ED-5D2C1CC5C052}"/>
              </a:ext>
            </a:extLst>
          </p:cNvPr>
          <p:cNvSpPr>
            <a:spLocks noGrp="1"/>
          </p:cNvSpPr>
          <p:nvPr>
            <p:ph type="body" sz="quarter" idx="15"/>
          </p:nvPr>
        </p:nvSpPr>
        <p:spPr/>
        <p:txBody>
          <a:bodyPr/>
          <a:lstStyle/>
          <a:p>
            <a:r>
              <a:rPr lang="en-GB" dirty="0">
                <a:solidFill>
                  <a:schemeClr val="tx1"/>
                </a:solidFill>
                <a:latin typeface="EdShed" pitchFamily="2" charset="0"/>
                <a:ea typeface="Sassoon Infant 2023" panose="02000503030000020003" pitchFamily="2" charset="0"/>
              </a:rPr>
              <a:t>Put this week’s words in alphabetical order, </a:t>
            </a:r>
          </a:p>
          <a:p>
            <a:r>
              <a:rPr lang="en-GB" dirty="0">
                <a:solidFill>
                  <a:schemeClr val="tx1"/>
                </a:solidFill>
                <a:latin typeface="EdShed" pitchFamily="2" charset="0"/>
                <a:ea typeface="Sassoon Infant 2023" panose="02000503030000020003" pitchFamily="2" charset="0"/>
              </a:rPr>
              <a:t>then complete the sentence activities. </a:t>
            </a:r>
          </a:p>
        </p:txBody>
      </p:sp>
      <p:sp>
        <p:nvSpPr>
          <p:cNvPr id="6" name="Text Placeholder 5">
            <a:extLst>
              <a:ext uri="{FF2B5EF4-FFF2-40B4-BE49-F238E27FC236}">
                <a16:creationId xmlns:a16="http://schemas.microsoft.com/office/drawing/2014/main" id="{FB49429F-9E27-7BA2-8283-21102121A72A}"/>
              </a:ext>
            </a:extLst>
          </p:cNvPr>
          <p:cNvSpPr>
            <a:spLocks noGrp="1"/>
          </p:cNvSpPr>
          <p:nvPr>
            <p:ph type="body" sz="quarter" idx="10"/>
          </p:nvPr>
        </p:nvSpPr>
        <p:spPr/>
        <p:txBody>
          <a:bodyPr/>
          <a:lstStyle/>
          <a:p>
            <a:r>
              <a:rPr lang="en-US" dirty="0"/>
              <a:t>Alphabetical Order and Sentences</a:t>
            </a:r>
          </a:p>
        </p:txBody>
      </p:sp>
      <p:sp>
        <p:nvSpPr>
          <p:cNvPr id="8" name="Text Placeholder 7">
            <a:extLst>
              <a:ext uri="{FF2B5EF4-FFF2-40B4-BE49-F238E27FC236}">
                <a16:creationId xmlns:a16="http://schemas.microsoft.com/office/drawing/2014/main" id="{A472059B-6812-C6FB-1185-905E6DCD64F9}"/>
              </a:ext>
            </a:extLst>
          </p:cNvPr>
          <p:cNvSpPr txBox="1">
            <a:spLocks/>
          </p:cNvSpPr>
          <p:nvPr/>
        </p:nvSpPr>
        <p:spPr>
          <a:xfrm>
            <a:off x="4255439" y="4458190"/>
            <a:ext cx="6827190" cy="40011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en-GB" b="0" dirty="0">
                <a:solidFill>
                  <a:schemeClr val="tx1"/>
                </a:solidFill>
                <a:latin typeface="EdShed" pitchFamily="2" charset="0"/>
                <a:ea typeface="Sassoon Infant 2023" panose="02000503030000020003" pitchFamily="2" charset="0"/>
              </a:rPr>
              <a:t>Choose another two of this week’s words to write in a sentence.</a:t>
            </a:r>
          </a:p>
        </p:txBody>
      </p:sp>
      <p:grpSp>
        <p:nvGrpSpPr>
          <p:cNvPr id="9" name="Group 8">
            <a:extLst>
              <a:ext uri="{FF2B5EF4-FFF2-40B4-BE49-F238E27FC236}">
                <a16:creationId xmlns:a16="http://schemas.microsoft.com/office/drawing/2014/main" id="{72B769C0-4175-FECC-7CAB-3229619D8CAF}"/>
              </a:ext>
            </a:extLst>
          </p:cNvPr>
          <p:cNvGrpSpPr/>
          <p:nvPr/>
        </p:nvGrpSpPr>
        <p:grpSpPr>
          <a:xfrm>
            <a:off x="4255439" y="2264715"/>
            <a:ext cx="7106839" cy="3884703"/>
            <a:chOff x="4325293" y="4808516"/>
            <a:chExt cx="7106839" cy="3884703"/>
          </a:xfrm>
        </p:grpSpPr>
        <p:sp>
          <p:nvSpPr>
            <p:cNvPr id="11" name="Text Placeholder 7">
              <a:extLst>
                <a:ext uri="{FF2B5EF4-FFF2-40B4-BE49-F238E27FC236}">
                  <a16:creationId xmlns:a16="http://schemas.microsoft.com/office/drawing/2014/main" id="{43B1F7F9-F086-8D4F-A045-C87C216BA3A4}"/>
                </a:ext>
              </a:extLst>
            </p:cNvPr>
            <p:cNvSpPr txBox="1">
              <a:spLocks/>
            </p:cNvSpPr>
            <p:nvPr/>
          </p:nvSpPr>
          <p:spPr>
            <a:xfrm>
              <a:off x="4325293" y="4808516"/>
              <a:ext cx="4699428" cy="40011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en-GB" b="0" dirty="0">
                  <a:solidFill>
                    <a:schemeClr val="tx1"/>
                  </a:solidFill>
                  <a:latin typeface="EdShed" pitchFamily="2" charset="0"/>
                  <a:ea typeface="Sassoon Infant 2023" panose="02000503030000020003" pitchFamily="2" charset="0"/>
                </a:rPr>
                <a:t>Write the word ‘competition’ in a sentence.</a:t>
              </a:r>
            </a:p>
          </p:txBody>
        </p:sp>
        <p:cxnSp>
          <p:nvCxnSpPr>
            <p:cNvPr id="12" name="Straight Connector 11">
              <a:extLst>
                <a:ext uri="{FF2B5EF4-FFF2-40B4-BE49-F238E27FC236}">
                  <a16:creationId xmlns:a16="http://schemas.microsoft.com/office/drawing/2014/main" id="{7D79A155-36DC-C4AF-DEA2-034677C2C0B7}"/>
                </a:ext>
              </a:extLst>
            </p:cNvPr>
            <p:cNvCxnSpPr>
              <a:cxnSpLocks/>
            </p:cNvCxnSpPr>
            <p:nvPr/>
          </p:nvCxnSpPr>
          <p:spPr>
            <a:xfrm>
              <a:off x="4417818" y="5972446"/>
              <a:ext cx="5642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D704561-DBFF-FC4C-A942-8219F838F45D}"/>
                </a:ext>
              </a:extLst>
            </p:cNvPr>
            <p:cNvCxnSpPr>
              <a:cxnSpLocks/>
            </p:cNvCxnSpPr>
            <p:nvPr/>
          </p:nvCxnSpPr>
          <p:spPr>
            <a:xfrm>
              <a:off x="4417818" y="6531246"/>
              <a:ext cx="70143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02CAA8-4BD1-6950-911E-6D6BCDAA8E69}"/>
                </a:ext>
              </a:extLst>
            </p:cNvPr>
            <p:cNvCxnSpPr>
              <a:cxnSpLocks/>
            </p:cNvCxnSpPr>
            <p:nvPr/>
          </p:nvCxnSpPr>
          <p:spPr>
            <a:xfrm>
              <a:off x="4417818" y="8134419"/>
              <a:ext cx="70143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7F49B5-4C22-D962-18AD-BF1BC255B7F2}"/>
                </a:ext>
              </a:extLst>
            </p:cNvPr>
            <p:cNvCxnSpPr>
              <a:cxnSpLocks/>
            </p:cNvCxnSpPr>
            <p:nvPr/>
          </p:nvCxnSpPr>
          <p:spPr>
            <a:xfrm>
              <a:off x="4417818" y="8693219"/>
              <a:ext cx="70143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2" name="Picture 41">
            <a:extLst>
              <a:ext uri="{FF2B5EF4-FFF2-40B4-BE49-F238E27FC236}">
                <a16:creationId xmlns:a16="http://schemas.microsoft.com/office/drawing/2014/main" id="{2B795F12-DE98-5975-6D6A-CF07A76EB349}"/>
              </a:ext>
            </a:extLst>
          </p:cNvPr>
          <p:cNvPicPr>
            <a:picLocks noChangeAspect="1"/>
          </p:cNvPicPr>
          <p:nvPr/>
        </p:nvPicPr>
        <p:blipFill>
          <a:blip r:embed="rId3"/>
          <a:stretch>
            <a:fillRect/>
          </a:stretch>
        </p:blipFill>
        <p:spPr>
          <a:xfrm>
            <a:off x="10207029" y="2156740"/>
            <a:ext cx="1053649" cy="1264378"/>
          </a:xfrm>
          <a:prstGeom prst="rect">
            <a:avLst/>
          </a:prstGeom>
        </p:spPr>
      </p:pic>
      <p:grpSp>
        <p:nvGrpSpPr>
          <p:cNvPr id="43" name="Group 42">
            <a:extLst>
              <a:ext uri="{FF2B5EF4-FFF2-40B4-BE49-F238E27FC236}">
                <a16:creationId xmlns:a16="http://schemas.microsoft.com/office/drawing/2014/main" id="{25E9061A-E2F2-E89F-E8C0-F13068A7F5AD}"/>
              </a:ext>
            </a:extLst>
          </p:cNvPr>
          <p:cNvGrpSpPr/>
          <p:nvPr/>
        </p:nvGrpSpPr>
        <p:grpSpPr>
          <a:xfrm>
            <a:off x="852082" y="2312586"/>
            <a:ext cx="2634157" cy="4009884"/>
            <a:chOff x="629743" y="2708302"/>
            <a:chExt cx="1820084" cy="3643054"/>
          </a:xfrm>
        </p:grpSpPr>
        <p:cxnSp>
          <p:nvCxnSpPr>
            <p:cNvPr id="44" name="Straight Connector 43">
              <a:extLst>
                <a:ext uri="{FF2B5EF4-FFF2-40B4-BE49-F238E27FC236}">
                  <a16:creationId xmlns:a16="http://schemas.microsoft.com/office/drawing/2014/main" id="{F0DA4006-424C-2112-4885-17DAF2967989}"/>
                </a:ext>
              </a:extLst>
            </p:cNvPr>
            <p:cNvCxnSpPr>
              <a:cxnSpLocks/>
            </p:cNvCxnSpPr>
            <p:nvPr/>
          </p:nvCxnSpPr>
          <p:spPr>
            <a:xfrm>
              <a:off x="629743" y="635135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CB6C25-57CC-5ACE-A318-02C39C74FF62}"/>
                </a:ext>
              </a:extLst>
            </p:cNvPr>
            <p:cNvCxnSpPr>
              <a:cxnSpLocks/>
            </p:cNvCxnSpPr>
            <p:nvPr/>
          </p:nvCxnSpPr>
          <p:spPr>
            <a:xfrm>
              <a:off x="629743" y="270830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71105B2-9EBF-8B1E-2AC3-E9ADD3E95B74}"/>
                </a:ext>
              </a:extLst>
            </p:cNvPr>
            <p:cNvCxnSpPr>
              <a:cxnSpLocks/>
            </p:cNvCxnSpPr>
            <p:nvPr/>
          </p:nvCxnSpPr>
          <p:spPr>
            <a:xfrm>
              <a:off x="629743" y="311308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BEEB2DE-89E5-3013-81D4-DB61CCDA250B}"/>
                </a:ext>
              </a:extLst>
            </p:cNvPr>
            <p:cNvCxnSpPr>
              <a:cxnSpLocks/>
            </p:cNvCxnSpPr>
            <p:nvPr/>
          </p:nvCxnSpPr>
          <p:spPr>
            <a:xfrm>
              <a:off x="629743" y="351787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21D7BE3-BF82-5689-6CF4-DD0EE763A315}"/>
                </a:ext>
              </a:extLst>
            </p:cNvPr>
            <p:cNvCxnSpPr>
              <a:cxnSpLocks/>
            </p:cNvCxnSpPr>
            <p:nvPr/>
          </p:nvCxnSpPr>
          <p:spPr>
            <a:xfrm>
              <a:off x="629743" y="392265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5A2185D-8B81-0302-96E0-F3690498EA38}"/>
                </a:ext>
              </a:extLst>
            </p:cNvPr>
            <p:cNvCxnSpPr>
              <a:cxnSpLocks/>
            </p:cNvCxnSpPr>
            <p:nvPr/>
          </p:nvCxnSpPr>
          <p:spPr>
            <a:xfrm>
              <a:off x="629743" y="4327438"/>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1BDEA66-4FC2-4CB2-6797-E54E305681B9}"/>
                </a:ext>
              </a:extLst>
            </p:cNvPr>
            <p:cNvCxnSpPr>
              <a:cxnSpLocks/>
            </p:cNvCxnSpPr>
            <p:nvPr/>
          </p:nvCxnSpPr>
          <p:spPr>
            <a:xfrm>
              <a:off x="629743" y="473222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F9472F8-7971-4834-1DD5-B6D4981C5E1D}"/>
                </a:ext>
              </a:extLst>
            </p:cNvPr>
            <p:cNvCxnSpPr>
              <a:cxnSpLocks/>
            </p:cNvCxnSpPr>
            <p:nvPr/>
          </p:nvCxnSpPr>
          <p:spPr>
            <a:xfrm>
              <a:off x="629743" y="5137005"/>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C1CF00A-0E3E-5BCE-59F9-3985CB5AA760}"/>
                </a:ext>
              </a:extLst>
            </p:cNvPr>
            <p:cNvCxnSpPr>
              <a:cxnSpLocks/>
            </p:cNvCxnSpPr>
            <p:nvPr/>
          </p:nvCxnSpPr>
          <p:spPr>
            <a:xfrm>
              <a:off x="629743" y="554179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828BB84-5A67-D662-9215-56E4AA5C64CE}"/>
                </a:ext>
              </a:extLst>
            </p:cNvPr>
            <p:cNvCxnSpPr>
              <a:cxnSpLocks/>
            </p:cNvCxnSpPr>
            <p:nvPr/>
          </p:nvCxnSpPr>
          <p:spPr>
            <a:xfrm>
              <a:off x="629743" y="594657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Rounded Rectangle 54">
            <a:extLst>
              <a:ext uri="{FF2B5EF4-FFF2-40B4-BE49-F238E27FC236}">
                <a16:creationId xmlns:a16="http://schemas.microsoft.com/office/drawing/2014/main" id="{8B09157B-5BD9-EF14-3C56-25AD82AB9AFE}"/>
              </a:ext>
            </a:extLst>
          </p:cNvPr>
          <p:cNvSpPr/>
          <p:nvPr/>
        </p:nvSpPr>
        <p:spPr>
          <a:xfrm>
            <a:off x="565933" y="1778002"/>
            <a:ext cx="3172902" cy="476799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Tree>
    <p:extLst>
      <p:ext uri="{BB962C8B-B14F-4D97-AF65-F5344CB8AC3E}">
        <p14:creationId xmlns:p14="http://schemas.microsoft.com/office/powerpoint/2010/main" val="185282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8EF6DE6F-C7FE-CCE4-5D70-C85A27697E7D}"/>
              </a:ext>
            </a:extLst>
          </p:cNvPr>
          <p:cNvGrpSpPr/>
          <p:nvPr/>
        </p:nvGrpSpPr>
        <p:grpSpPr>
          <a:xfrm>
            <a:off x="852082" y="2312586"/>
            <a:ext cx="2634157" cy="4009884"/>
            <a:chOff x="629743" y="2708302"/>
            <a:chExt cx="1820084" cy="3643054"/>
          </a:xfrm>
        </p:grpSpPr>
        <p:cxnSp>
          <p:nvCxnSpPr>
            <p:cNvPr id="8" name="Straight Connector 7">
              <a:extLst>
                <a:ext uri="{FF2B5EF4-FFF2-40B4-BE49-F238E27FC236}">
                  <a16:creationId xmlns:a16="http://schemas.microsoft.com/office/drawing/2014/main" id="{167879D0-03A4-CF6D-8296-1C389294E6CD}"/>
                </a:ext>
              </a:extLst>
            </p:cNvPr>
            <p:cNvCxnSpPr>
              <a:cxnSpLocks/>
            </p:cNvCxnSpPr>
            <p:nvPr/>
          </p:nvCxnSpPr>
          <p:spPr>
            <a:xfrm>
              <a:off x="629743" y="635135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246E439-8E06-8618-10E3-AFBF42DDEE91}"/>
                </a:ext>
              </a:extLst>
            </p:cNvPr>
            <p:cNvCxnSpPr>
              <a:cxnSpLocks/>
            </p:cNvCxnSpPr>
            <p:nvPr/>
          </p:nvCxnSpPr>
          <p:spPr>
            <a:xfrm>
              <a:off x="629743" y="270830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3E2FA20-DA30-52AD-2268-BB56B7B68AE8}"/>
                </a:ext>
              </a:extLst>
            </p:cNvPr>
            <p:cNvCxnSpPr>
              <a:cxnSpLocks/>
            </p:cNvCxnSpPr>
            <p:nvPr/>
          </p:nvCxnSpPr>
          <p:spPr>
            <a:xfrm>
              <a:off x="629743" y="311308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83E084-1A6B-9E3C-E59D-2A4A18F59B43}"/>
                </a:ext>
              </a:extLst>
            </p:cNvPr>
            <p:cNvCxnSpPr>
              <a:cxnSpLocks/>
            </p:cNvCxnSpPr>
            <p:nvPr/>
          </p:nvCxnSpPr>
          <p:spPr>
            <a:xfrm>
              <a:off x="629743" y="351787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DABA05-F909-7D61-EFF9-1F822C90567E}"/>
                </a:ext>
              </a:extLst>
            </p:cNvPr>
            <p:cNvCxnSpPr>
              <a:cxnSpLocks/>
            </p:cNvCxnSpPr>
            <p:nvPr/>
          </p:nvCxnSpPr>
          <p:spPr>
            <a:xfrm>
              <a:off x="629743" y="392265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3E9361-FCD0-6038-F524-0BE3A8D585FB}"/>
                </a:ext>
              </a:extLst>
            </p:cNvPr>
            <p:cNvCxnSpPr>
              <a:cxnSpLocks/>
            </p:cNvCxnSpPr>
            <p:nvPr/>
          </p:nvCxnSpPr>
          <p:spPr>
            <a:xfrm>
              <a:off x="629743" y="4327438"/>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39F46B-9DAF-A662-404F-A1C7D953DCE0}"/>
                </a:ext>
              </a:extLst>
            </p:cNvPr>
            <p:cNvCxnSpPr>
              <a:cxnSpLocks/>
            </p:cNvCxnSpPr>
            <p:nvPr/>
          </p:nvCxnSpPr>
          <p:spPr>
            <a:xfrm>
              <a:off x="629743" y="473222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224551-8EC0-0C8B-21F5-23CE3E7571FC}"/>
                </a:ext>
              </a:extLst>
            </p:cNvPr>
            <p:cNvCxnSpPr>
              <a:cxnSpLocks/>
            </p:cNvCxnSpPr>
            <p:nvPr/>
          </p:nvCxnSpPr>
          <p:spPr>
            <a:xfrm>
              <a:off x="629743" y="5137005"/>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DBD9C8E-92ED-9EB4-A39E-67479437AF3A}"/>
                </a:ext>
              </a:extLst>
            </p:cNvPr>
            <p:cNvCxnSpPr>
              <a:cxnSpLocks/>
            </p:cNvCxnSpPr>
            <p:nvPr/>
          </p:nvCxnSpPr>
          <p:spPr>
            <a:xfrm>
              <a:off x="629743" y="554179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D5668BB-50AD-87AB-1E56-6F99BF77299A}"/>
                </a:ext>
              </a:extLst>
            </p:cNvPr>
            <p:cNvCxnSpPr>
              <a:cxnSpLocks/>
            </p:cNvCxnSpPr>
            <p:nvPr/>
          </p:nvCxnSpPr>
          <p:spPr>
            <a:xfrm>
              <a:off x="629743" y="594657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Rounded Rectangle 46">
            <a:extLst>
              <a:ext uri="{FF2B5EF4-FFF2-40B4-BE49-F238E27FC236}">
                <a16:creationId xmlns:a16="http://schemas.microsoft.com/office/drawing/2014/main" id="{ADFE3E2D-F26E-3828-EA45-EC079D5FA5A2}"/>
              </a:ext>
            </a:extLst>
          </p:cNvPr>
          <p:cNvSpPr/>
          <p:nvPr/>
        </p:nvSpPr>
        <p:spPr>
          <a:xfrm>
            <a:off x="565933" y="1778002"/>
            <a:ext cx="3172902" cy="4767992"/>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 name="Slide Number Placeholder 3">
            <a:extLst>
              <a:ext uri="{FF2B5EF4-FFF2-40B4-BE49-F238E27FC236}">
                <a16:creationId xmlns:a16="http://schemas.microsoft.com/office/drawing/2014/main" id="{6E929EB5-5820-3DD3-2051-4CE5A29D576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11</a:t>
            </a:fld>
            <a:endParaRPr lang="en-US" dirty="0">
              <a:latin typeface="EdShed" pitchFamily="2" charset="0"/>
            </a:endParaRPr>
          </a:p>
        </p:txBody>
      </p:sp>
      <p:sp>
        <p:nvSpPr>
          <p:cNvPr id="6" name="Text Placeholder 5">
            <a:extLst>
              <a:ext uri="{FF2B5EF4-FFF2-40B4-BE49-F238E27FC236}">
                <a16:creationId xmlns:a16="http://schemas.microsoft.com/office/drawing/2014/main" id="{F4D5037B-86E0-073D-BFCC-99AB1251CC9C}"/>
              </a:ext>
            </a:extLst>
          </p:cNvPr>
          <p:cNvSpPr>
            <a:spLocks noGrp="1"/>
          </p:cNvSpPr>
          <p:nvPr>
            <p:ph type="body" sz="quarter" idx="11"/>
          </p:nvPr>
        </p:nvSpPr>
        <p:spPr/>
        <p:txBody>
          <a:bodyPr/>
          <a:lstStyle/>
          <a:p>
            <a:r>
              <a:rPr lang="en-US" dirty="0">
                <a:solidFill>
                  <a:srgbClr val="FF3760"/>
                </a:solidFill>
              </a:rPr>
              <a:t>Answers</a:t>
            </a:r>
          </a:p>
        </p:txBody>
      </p:sp>
      <p:sp>
        <p:nvSpPr>
          <p:cNvPr id="30" name="Text Placeholder 7">
            <a:extLst>
              <a:ext uri="{FF2B5EF4-FFF2-40B4-BE49-F238E27FC236}">
                <a16:creationId xmlns:a16="http://schemas.microsoft.com/office/drawing/2014/main" id="{ACCF6A83-6249-CC5C-F2EA-BF3ECDF63872}"/>
              </a:ext>
            </a:extLst>
          </p:cNvPr>
          <p:cNvSpPr txBox="1">
            <a:spLocks/>
          </p:cNvSpPr>
          <p:nvPr/>
        </p:nvSpPr>
        <p:spPr>
          <a:xfrm>
            <a:off x="4255439" y="4458190"/>
            <a:ext cx="6827190" cy="40011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en-GB" b="0" dirty="0">
                <a:solidFill>
                  <a:schemeClr val="tx1"/>
                </a:solidFill>
                <a:latin typeface="EdShed" pitchFamily="2" charset="0"/>
                <a:ea typeface="Sassoon Infant 2023" panose="02000503030000020003" pitchFamily="2" charset="0"/>
              </a:rPr>
              <a:t>Choose another two of this week’s words to write in a sentence.</a:t>
            </a:r>
          </a:p>
        </p:txBody>
      </p:sp>
      <p:grpSp>
        <p:nvGrpSpPr>
          <p:cNvPr id="10" name="Group 9">
            <a:extLst>
              <a:ext uri="{FF2B5EF4-FFF2-40B4-BE49-F238E27FC236}">
                <a16:creationId xmlns:a16="http://schemas.microsoft.com/office/drawing/2014/main" id="{764BD5B5-56B6-8227-075D-B3D8FF04A3A5}"/>
              </a:ext>
            </a:extLst>
          </p:cNvPr>
          <p:cNvGrpSpPr/>
          <p:nvPr/>
        </p:nvGrpSpPr>
        <p:grpSpPr>
          <a:xfrm>
            <a:off x="4255439" y="2264715"/>
            <a:ext cx="7106839" cy="3884703"/>
            <a:chOff x="4325293" y="4808516"/>
            <a:chExt cx="7106839" cy="3884703"/>
          </a:xfrm>
        </p:grpSpPr>
        <p:sp>
          <p:nvSpPr>
            <p:cNvPr id="2" name="Text Placeholder 7">
              <a:extLst>
                <a:ext uri="{FF2B5EF4-FFF2-40B4-BE49-F238E27FC236}">
                  <a16:creationId xmlns:a16="http://schemas.microsoft.com/office/drawing/2014/main" id="{14AE9688-951E-24A8-4FEF-2EEAEB584F7C}"/>
                </a:ext>
              </a:extLst>
            </p:cNvPr>
            <p:cNvSpPr txBox="1">
              <a:spLocks/>
            </p:cNvSpPr>
            <p:nvPr/>
          </p:nvSpPr>
          <p:spPr>
            <a:xfrm>
              <a:off x="4325293" y="4808516"/>
              <a:ext cx="4699428" cy="40011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lang="en-GB" b="0" dirty="0">
                  <a:solidFill>
                    <a:schemeClr val="tx1"/>
                  </a:solidFill>
                  <a:latin typeface="EdShed" pitchFamily="2" charset="0"/>
                  <a:ea typeface="Sassoon Infant 2023" panose="02000503030000020003" pitchFamily="2" charset="0"/>
                </a:rPr>
                <a:t>Write the word ‘competition’ in a sentence.</a:t>
              </a:r>
            </a:p>
          </p:txBody>
        </p:sp>
        <p:cxnSp>
          <p:nvCxnSpPr>
            <p:cNvPr id="3" name="Straight Connector 2">
              <a:extLst>
                <a:ext uri="{FF2B5EF4-FFF2-40B4-BE49-F238E27FC236}">
                  <a16:creationId xmlns:a16="http://schemas.microsoft.com/office/drawing/2014/main" id="{D872FB37-A94D-C7F9-AE0B-0ED0CF65C396}"/>
                </a:ext>
              </a:extLst>
            </p:cNvPr>
            <p:cNvCxnSpPr>
              <a:cxnSpLocks/>
            </p:cNvCxnSpPr>
            <p:nvPr/>
          </p:nvCxnSpPr>
          <p:spPr>
            <a:xfrm>
              <a:off x="4417818" y="5972446"/>
              <a:ext cx="5642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477D43-6A95-CDAD-0024-7218832C5DA9}"/>
                </a:ext>
              </a:extLst>
            </p:cNvPr>
            <p:cNvCxnSpPr>
              <a:cxnSpLocks/>
            </p:cNvCxnSpPr>
            <p:nvPr/>
          </p:nvCxnSpPr>
          <p:spPr>
            <a:xfrm>
              <a:off x="4417818" y="6531246"/>
              <a:ext cx="70143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B2EC7DA-4F28-6B8A-FAED-2BA192E4270B}"/>
                </a:ext>
              </a:extLst>
            </p:cNvPr>
            <p:cNvCxnSpPr>
              <a:cxnSpLocks/>
            </p:cNvCxnSpPr>
            <p:nvPr/>
          </p:nvCxnSpPr>
          <p:spPr>
            <a:xfrm>
              <a:off x="4417818" y="8134419"/>
              <a:ext cx="70143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D65E483-26E2-1921-A83B-34FB203B9FEF}"/>
                </a:ext>
              </a:extLst>
            </p:cNvPr>
            <p:cNvCxnSpPr>
              <a:cxnSpLocks/>
            </p:cNvCxnSpPr>
            <p:nvPr/>
          </p:nvCxnSpPr>
          <p:spPr>
            <a:xfrm>
              <a:off x="4417818" y="8693219"/>
              <a:ext cx="70143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 Placeholder 7">
            <a:extLst>
              <a:ext uri="{FF2B5EF4-FFF2-40B4-BE49-F238E27FC236}">
                <a16:creationId xmlns:a16="http://schemas.microsoft.com/office/drawing/2014/main" id="{BBDCBEDD-6D73-4DDC-907D-65DB212B3186}"/>
              </a:ext>
            </a:extLst>
          </p:cNvPr>
          <p:cNvSpPr txBox="1">
            <a:spLocks/>
          </p:cNvSpPr>
          <p:nvPr/>
        </p:nvSpPr>
        <p:spPr>
          <a:xfrm>
            <a:off x="4317366" y="2913162"/>
            <a:ext cx="5228688" cy="1154162"/>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lnSpc>
                <a:spcPct val="150000"/>
              </a:lnSpc>
              <a:defRPr/>
            </a:pPr>
            <a:r>
              <a:rPr lang="en-GB" sz="2400" b="0" dirty="0">
                <a:solidFill>
                  <a:srgbClr val="FF3760"/>
                </a:solidFill>
                <a:latin typeface="EdShed" pitchFamily="2" charset="0"/>
                <a:ea typeface="Sassoon Infant 2023" panose="02000503030000020003" pitchFamily="2" charset="0"/>
              </a:rPr>
              <a:t>The baking </a:t>
            </a:r>
            <a:r>
              <a:rPr lang="en-GB" sz="2400" b="0" dirty="0">
                <a:solidFill>
                  <a:schemeClr val="tx1"/>
                </a:solidFill>
                <a:latin typeface="EdShed" pitchFamily="2" charset="0"/>
                <a:ea typeface="Sassoon Infant 2023" panose="02000503030000020003" pitchFamily="2" charset="0"/>
              </a:rPr>
              <a:t>competition</a:t>
            </a:r>
            <a:r>
              <a:rPr lang="en-GB" sz="2400" b="0" dirty="0">
                <a:solidFill>
                  <a:srgbClr val="FF3760"/>
                </a:solidFill>
                <a:latin typeface="EdShed" pitchFamily="2" charset="0"/>
                <a:ea typeface="Sassoon Infant 2023" panose="02000503030000020003" pitchFamily="2" charset="0"/>
              </a:rPr>
              <a:t> is on Saturday morning.</a:t>
            </a:r>
          </a:p>
        </p:txBody>
      </p:sp>
      <p:sp>
        <p:nvSpPr>
          <p:cNvPr id="38" name="Text Placeholder 7">
            <a:extLst>
              <a:ext uri="{FF2B5EF4-FFF2-40B4-BE49-F238E27FC236}">
                <a16:creationId xmlns:a16="http://schemas.microsoft.com/office/drawing/2014/main" id="{9D95C9D8-C70F-2009-1E71-7CF6649E616B}"/>
              </a:ext>
            </a:extLst>
          </p:cNvPr>
          <p:cNvSpPr txBox="1">
            <a:spLocks/>
          </p:cNvSpPr>
          <p:nvPr/>
        </p:nvSpPr>
        <p:spPr>
          <a:xfrm>
            <a:off x="4292669" y="5080456"/>
            <a:ext cx="6485992" cy="600164"/>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en-GB" sz="2400" b="0" dirty="0">
                <a:solidFill>
                  <a:srgbClr val="FF3760"/>
                </a:solidFill>
                <a:latin typeface="EdShed" pitchFamily="2" charset="0"/>
                <a:ea typeface="OpenDyslexic" charset="0"/>
                <a:cs typeface="OpenDyslexic" charset="0"/>
              </a:rPr>
              <a:t>Can you think of a word to </a:t>
            </a:r>
            <a:r>
              <a:rPr lang="en-GB" sz="2400" b="0" dirty="0">
                <a:solidFill>
                  <a:schemeClr val="tx1"/>
                </a:solidFill>
                <a:latin typeface="EdShed" pitchFamily="2" charset="0"/>
                <a:ea typeface="OpenDyslexic" charset="0"/>
                <a:cs typeface="OpenDyslexic" charset="0"/>
              </a:rPr>
              <a:t>rhyme</a:t>
            </a:r>
            <a:r>
              <a:rPr lang="en-GB" sz="2400" b="0" dirty="0">
                <a:solidFill>
                  <a:srgbClr val="FF3760"/>
                </a:solidFill>
                <a:latin typeface="EdShed" pitchFamily="2" charset="0"/>
                <a:ea typeface="OpenDyslexic" charset="0"/>
                <a:cs typeface="OpenDyslexic" charset="0"/>
              </a:rPr>
              <a:t> with </a:t>
            </a:r>
            <a:r>
              <a:rPr lang="en-GB" sz="2400" b="0" dirty="0">
                <a:solidFill>
                  <a:schemeClr val="tx1"/>
                </a:solidFill>
                <a:latin typeface="EdShed" pitchFamily="2" charset="0"/>
                <a:ea typeface="OpenDyslexic" charset="0"/>
                <a:cs typeface="OpenDyslexic" charset="0"/>
              </a:rPr>
              <a:t>average</a:t>
            </a:r>
            <a:r>
              <a:rPr lang="en-GB" sz="2400" b="0" dirty="0">
                <a:solidFill>
                  <a:srgbClr val="FF3760"/>
                </a:solidFill>
                <a:latin typeface="EdShed" pitchFamily="2" charset="0"/>
                <a:ea typeface="OpenDyslexic" charset="0"/>
                <a:cs typeface="OpenDyslexic" charset="0"/>
              </a:rPr>
              <a:t>?</a:t>
            </a:r>
          </a:p>
        </p:txBody>
      </p:sp>
      <p:sp>
        <p:nvSpPr>
          <p:cNvPr id="13" name="TextBox 12">
            <a:extLst>
              <a:ext uri="{FF2B5EF4-FFF2-40B4-BE49-F238E27FC236}">
                <a16:creationId xmlns:a16="http://schemas.microsoft.com/office/drawing/2014/main" id="{C70A2432-2AD7-FAA1-57DA-8147B72A853E}"/>
              </a:ext>
            </a:extLst>
          </p:cNvPr>
          <p:cNvSpPr txBox="1"/>
          <p:nvPr/>
        </p:nvSpPr>
        <p:spPr>
          <a:xfrm>
            <a:off x="1606374" y="3280539"/>
            <a:ext cx="1159868" cy="461665"/>
          </a:xfrm>
          <a:prstGeom prst="rect">
            <a:avLst/>
          </a:prstGeom>
          <a:noFill/>
        </p:spPr>
        <p:txBody>
          <a:bodyPr wrap="none">
            <a:spAutoFit/>
          </a:bodyPr>
          <a:lstStyle/>
          <a:p>
            <a:pPr algn="ctr"/>
            <a:r>
              <a:rPr lang="en-GB" sz="2400" dirty="0">
                <a:solidFill>
                  <a:srgbClr val="FF3760"/>
                </a:solidFill>
                <a:latin typeface="EdShed" pitchFamily="2" charset="0"/>
              </a:rPr>
              <a:t>develop</a:t>
            </a:r>
          </a:p>
        </p:txBody>
      </p:sp>
      <p:sp>
        <p:nvSpPr>
          <p:cNvPr id="34" name="TextBox 33">
            <a:extLst>
              <a:ext uri="{FF2B5EF4-FFF2-40B4-BE49-F238E27FC236}">
                <a16:creationId xmlns:a16="http://schemas.microsoft.com/office/drawing/2014/main" id="{7A9EDEBC-D7AD-A30E-927B-2972F20C3968}"/>
              </a:ext>
            </a:extLst>
          </p:cNvPr>
          <p:cNvSpPr txBox="1"/>
          <p:nvPr/>
        </p:nvSpPr>
        <p:spPr>
          <a:xfrm>
            <a:off x="1505545" y="3726623"/>
            <a:ext cx="1361527" cy="461665"/>
          </a:xfrm>
          <a:prstGeom prst="rect">
            <a:avLst/>
          </a:prstGeom>
          <a:noFill/>
        </p:spPr>
        <p:txBody>
          <a:bodyPr wrap="none">
            <a:spAutoFit/>
          </a:bodyPr>
          <a:lstStyle/>
          <a:p>
            <a:pPr algn="ctr"/>
            <a:r>
              <a:rPr lang="en-GB" sz="2400" dirty="0">
                <a:solidFill>
                  <a:srgbClr val="FF3760"/>
                </a:solidFill>
                <a:latin typeface="EdShed" pitchFamily="2" charset="0"/>
              </a:rPr>
              <a:t>existence</a:t>
            </a:r>
          </a:p>
        </p:txBody>
      </p:sp>
      <p:sp>
        <p:nvSpPr>
          <p:cNvPr id="35" name="TextBox 34">
            <a:extLst>
              <a:ext uri="{FF2B5EF4-FFF2-40B4-BE49-F238E27FC236}">
                <a16:creationId xmlns:a16="http://schemas.microsoft.com/office/drawing/2014/main" id="{E51C183F-10F6-74DC-5B3B-18CF0DB99A7C}"/>
              </a:ext>
            </a:extLst>
          </p:cNvPr>
          <p:cNvSpPr txBox="1"/>
          <p:nvPr/>
        </p:nvSpPr>
        <p:spPr>
          <a:xfrm>
            <a:off x="1563670" y="5510959"/>
            <a:ext cx="1245277" cy="461665"/>
          </a:xfrm>
          <a:prstGeom prst="rect">
            <a:avLst/>
          </a:prstGeom>
          <a:noFill/>
        </p:spPr>
        <p:txBody>
          <a:bodyPr wrap="none">
            <a:spAutoFit/>
          </a:bodyPr>
          <a:lstStyle/>
          <a:p>
            <a:pPr algn="ctr"/>
            <a:r>
              <a:rPr lang="en-GB" sz="2400" dirty="0">
                <a:solidFill>
                  <a:srgbClr val="FF3760"/>
                </a:solidFill>
                <a:latin typeface="EdShed" pitchFamily="2" charset="0"/>
              </a:rPr>
              <a:t>privilege</a:t>
            </a:r>
          </a:p>
        </p:txBody>
      </p:sp>
      <p:sp>
        <p:nvSpPr>
          <p:cNvPr id="36" name="TextBox 35">
            <a:extLst>
              <a:ext uri="{FF2B5EF4-FFF2-40B4-BE49-F238E27FC236}">
                <a16:creationId xmlns:a16="http://schemas.microsoft.com/office/drawing/2014/main" id="{43BCD710-028E-145E-8475-2A5C4F42EA08}"/>
              </a:ext>
            </a:extLst>
          </p:cNvPr>
          <p:cNvSpPr txBox="1"/>
          <p:nvPr/>
        </p:nvSpPr>
        <p:spPr>
          <a:xfrm>
            <a:off x="1689281" y="5957041"/>
            <a:ext cx="994054" cy="461665"/>
          </a:xfrm>
          <a:prstGeom prst="rect">
            <a:avLst/>
          </a:prstGeom>
          <a:noFill/>
        </p:spPr>
        <p:txBody>
          <a:bodyPr wrap="none">
            <a:spAutoFit/>
          </a:bodyPr>
          <a:lstStyle/>
          <a:p>
            <a:pPr algn="ctr"/>
            <a:r>
              <a:rPr lang="en-GB" sz="2400" dirty="0">
                <a:solidFill>
                  <a:srgbClr val="FF3760"/>
                </a:solidFill>
                <a:latin typeface="EdShed" pitchFamily="2" charset="0"/>
              </a:rPr>
              <a:t>rhyme</a:t>
            </a:r>
          </a:p>
        </p:txBody>
      </p:sp>
      <p:sp>
        <p:nvSpPr>
          <p:cNvPr id="40" name="TextBox 39">
            <a:extLst>
              <a:ext uri="{FF2B5EF4-FFF2-40B4-BE49-F238E27FC236}">
                <a16:creationId xmlns:a16="http://schemas.microsoft.com/office/drawing/2014/main" id="{8DEA3F89-7310-4073-A955-ABC8DC68CC8C}"/>
              </a:ext>
            </a:extLst>
          </p:cNvPr>
          <p:cNvSpPr txBox="1"/>
          <p:nvPr/>
        </p:nvSpPr>
        <p:spPr>
          <a:xfrm>
            <a:off x="1337037" y="2388371"/>
            <a:ext cx="1698542" cy="461665"/>
          </a:xfrm>
          <a:prstGeom prst="rect">
            <a:avLst/>
          </a:prstGeom>
          <a:noFill/>
        </p:spPr>
        <p:txBody>
          <a:bodyPr wrap="none">
            <a:spAutoFit/>
          </a:bodyPr>
          <a:lstStyle/>
          <a:p>
            <a:pPr algn="ctr"/>
            <a:r>
              <a:rPr lang="en-GB" sz="2400" dirty="0">
                <a:solidFill>
                  <a:srgbClr val="FF3760"/>
                </a:solidFill>
                <a:latin typeface="EdShed" pitchFamily="2" charset="0"/>
              </a:rPr>
              <a:t>competition</a:t>
            </a:r>
          </a:p>
        </p:txBody>
      </p:sp>
      <p:sp>
        <p:nvSpPr>
          <p:cNvPr id="41" name="Text Placeholder 1">
            <a:extLst>
              <a:ext uri="{FF2B5EF4-FFF2-40B4-BE49-F238E27FC236}">
                <a16:creationId xmlns:a16="http://schemas.microsoft.com/office/drawing/2014/main" id="{0348B58B-2391-BE54-5D0A-FF75FE7D497E}"/>
              </a:ext>
            </a:extLst>
          </p:cNvPr>
          <p:cNvSpPr txBox="1">
            <a:spLocks/>
          </p:cNvSpPr>
          <p:nvPr/>
        </p:nvSpPr>
        <p:spPr>
          <a:xfrm>
            <a:off x="1592781" y="1942287"/>
            <a:ext cx="1187055"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average</a:t>
            </a:r>
          </a:p>
        </p:txBody>
      </p:sp>
      <p:sp>
        <p:nvSpPr>
          <p:cNvPr id="42" name="Text Placeholder 1">
            <a:extLst>
              <a:ext uri="{FF2B5EF4-FFF2-40B4-BE49-F238E27FC236}">
                <a16:creationId xmlns:a16="http://schemas.microsoft.com/office/drawing/2014/main" id="{719D193E-4A29-092F-9DAD-C4AF0EED9E72}"/>
              </a:ext>
            </a:extLst>
          </p:cNvPr>
          <p:cNvSpPr txBox="1">
            <a:spLocks/>
          </p:cNvSpPr>
          <p:nvPr/>
        </p:nvSpPr>
        <p:spPr>
          <a:xfrm>
            <a:off x="1356754" y="4172707"/>
            <a:ext cx="1659108"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explanation</a:t>
            </a:r>
          </a:p>
        </p:txBody>
      </p:sp>
      <p:sp>
        <p:nvSpPr>
          <p:cNvPr id="43" name="Text Placeholder 1">
            <a:extLst>
              <a:ext uri="{FF2B5EF4-FFF2-40B4-BE49-F238E27FC236}">
                <a16:creationId xmlns:a16="http://schemas.microsoft.com/office/drawing/2014/main" id="{9F91240F-B801-E638-6D9C-086936224268}"/>
              </a:ext>
            </a:extLst>
          </p:cNvPr>
          <p:cNvSpPr txBox="1">
            <a:spLocks/>
          </p:cNvSpPr>
          <p:nvPr/>
        </p:nvSpPr>
        <p:spPr>
          <a:xfrm>
            <a:off x="1518177" y="5064875"/>
            <a:ext cx="1336263"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prejudice</a:t>
            </a:r>
          </a:p>
        </p:txBody>
      </p:sp>
      <p:sp>
        <p:nvSpPr>
          <p:cNvPr id="44" name="Text Placeholder 1">
            <a:extLst>
              <a:ext uri="{FF2B5EF4-FFF2-40B4-BE49-F238E27FC236}">
                <a16:creationId xmlns:a16="http://schemas.microsoft.com/office/drawing/2014/main" id="{6A7CB585-2B65-E335-D0F6-9CE39490DB04}"/>
              </a:ext>
            </a:extLst>
          </p:cNvPr>
          <p:cNvSpPr txBox="1">
            <a:spLocks/>
          </p:cNvSpPr>
          <p:nvPr/>
        </p:nvSpPr>
        <p:spPr>
          <a:xfrm>
            <a:off x="1370957" y="2834455"/>
            <a:ext cx="1630703"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determined</a:t>
            </a:r>
          </a:p>
        </p:txBody>
      </p:sp>
      <p:sp>
        <p:nvSpPr>
          <p:cNvPr id="45" name="Text Placeholder 1">
            <a:extLst>
              <a:ext uri="{FF2B5EF4-FFF2-40B4-BE49-F238E27FC236}">
                <a16:creationId xmlns:a16="http://schemas.microsoft.com/office/drawing/2014/main" id="{473F9F41-55BE-E338-C0DB-06342C4E6A97}"/>
              </a:ext>
            </a:extLst>
          </p:cNvPr>
          <p:cNvSpPr txBox="1">
            <a:spLocks/>
          </p:cNvSpPr>
          <p:nvPr/>
        </p:nvSpPr>
        <p:spPr>
          <a:xfrm>
            <a:off x="1621282" y="4618791"/>
            <a:ext cx="1130053"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rgbClr val="FF3760"/>
                </a:solidFill>
                <a:latin typeface="EdShed" pitchFamily="2" charset="0"/>
              </a:rPr>
              <a:t>identity</a:t>
            </a:r>
          </a:p>
        </p:txBody>
      </p:sp>
      <p:pic>
        <p:nvPicPr>
          <p:cNvPr id="7" name="Picture 6">
            <a:extLst>
              <a:ext uri="{FF2B5EF4-FFF2-40B4-BE49-F238E27FC236}">
                <a16:creationId xmlns:a16="http://schemas.microsoft.com/office/drawing/2014/main" id="{FFB90418-17DB-D01F-874B-7DA9F27A3122}"/>
              </a:ext>
            </a:extLst>
          </p:cNvPr>
          <p:cNvPicPr>
            <a:picLocks noChangeAspect="1"/>
          </p:cNvPicPr>
          <p:nvPr/>
        </p:nvPicPr>
        <p:blipFill>
          <a:blip r:embed="rId3"/>
          <a:stretch>
            <a:fillRect/>
          </a:stretch>
        </p:blipFill>
        <p:spPr>
          <a:xfrm>
            <a:off x="10207029" y="2156740"/>
            <a:ext cx="1053649" cy="1264378"/>
          </a:xfrm>
          <a:prstGeom prst="rect">
            <a:avLst/>
          </a:prstGeom>
        </p:spPr>
      </p:pic>
      <p:sp>
        <p:nvSpPr>
          <p:cNvPr id="9" name="Text Placeholder 8">
            <a:extLst>
              <a:ext uri="{FF2B5EF4-FFF2-40B4-BE49-F238E27FC236}">
                <a16:creationId xmlns:a16="http://schemas.microsoft.com/office/drawing/2014/main" id="{B0DDC00D-7A23-585E-EA89-70A548569E5A}"/>
              </a:ext>
            </a:extLst>
          </p:cNvPr>
          <p:cNvSpPr>
            <a:spLocks noGrp="1"/>
          </p:cNvSpPr>
          <p:nvPr>
            <p:ph type="body" sz="quarter" idx="10"/>
          </p:nvPr>
        </p:nvSpPr>
        <p:spPr/>
        <p:txBody>
          <a:bodyPr/>
          <a:lstStyle/>
          <a:p>
            <a:r>
              <a:rPr lang="en-US" dirty="0"/>
              <a:t>Alphabetical Order and Sentences</a:t>
            </a:r>
          </a:p>
        </p:txBody>
      </p:sp>
    </p:spTree>
    <p:extLst>
      <p:ext uri="{BB962C8B-B14F-4D97-AF65-F5344CB8AC3E}">
        <p14:creationId xmlns:p14="http://schemas.microsoft.com/office/powerpoint/2010/main" val="34922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dissolv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dissolv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dissolv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dissolv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dissolv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13" grpId="0"/>
      <p:bldP spid="34" grpId="0"/>
      <p:bldP spid="35" grpId="0"/>
      <p:bldP spid="36" grpId="0"/>
      <p:bldP spid="40" grpId="0"/>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34DFCA-9223-DE1B-416C-29064F9F553F}"/>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12</a:t>
            </a:fld>
            <a:endParaRPr lang="en-US" dirty="0">
              <a:latin typeface="EdShed" pitchFamily="2" charset="0"/>
            </a:endParaRPr>
          </a:p>
        </p:txBody>
      </p:sp>
      <p:sp>
        <p:nvSpPr>
          <p:cNvPr id="3" name="Text Placeholder 2">
            <a:extLst>
              <a:ext uri="{FF2B5EF4-FFF2-40B4-BE49-F238E27FC236}">
                <a16:creationId xmlns:a16="http://schemas.microsoft.com/office/drawing/2014/main" id="{A502B8D1-2B5E-F8A7-8402-BCE5A7E52838}"/>
              </a:ext>
            </a:extLst>
          </p:cNvPr>
          <p:cNvSpPr>
            <a:spLocks noGrp="1"/>
          </p:cNvSpPr>
          <p:nvPr>
            <p:ph type="body" sz="quarter" idx="10"/>
          </p:nvPr>
        </p:nvSpPr>
        <p:spPr/>
        <p:txBody>
          <a:bodyPr/>
          <a:lstStyle/>
          <a:p>
            <a:r>
              <a:rPr lang="en-US" dirty="0"/>
              <a:t>Cloze Sentences</a:t>
            </a:r>
          </a:p>
        </p:txBody>
      </p:sp>
      <p:sp>
        <p:nvSpPr>
          <p:cNvPr id="6" name="Text Placeholder 5">
            <a:extLst>
              <a:ext uri="{FF2B5EF4-FFF2-40B4-BE49-F238E27FC236}">
                <a16:creationId xmlns:a16="http://schemas.microsoft.com/office/drawing/2014/main" id="{754CF381-D4A7-4C4C-0C6E-ADEECAB6ED14}"/>
              </a:ext>
            </a:extLst>
          </p:cNvPr>
          <p:cNvSpPr>
            <a:spLocks noGrp="1"/>
          </p:cNvSpPr>
          <p:nvPr>
            <p:ph type="body" sz="quarter" idx="11"/>
          </p:nvPr>
        </p:nvSpPr>
        <p:spPr/>
        <p:txBody>
          <a:bodyPr/>
          <a:lstStyle/>
          <a:p>
            <a:r>
              <a:rPr lang="en-GB" dirty="0">
                <a:solidFill>
                  <a:schemeClr val="tx1"/>
                </a:solidFill>
                <a:latin typeface="EdShed" pitchFamily="2" charset="0"/>
                <a:ea typeface="Sassoon Infant 2023" panose="02000503030000020003" pitchFamily="2" charset="0"/>
                <a:cs typeface="Calibri" panose="020F0502020204030204" pitchFamily="34" charset="0"/>
              </a:rPr>
              <a:t>W</a:t>
            </a:r>
            <a:r>
              <a:rPr lang="en-GB" dirty="0">
                <a:solidFill>
                  <a:schemeClr val="tx1"/>
                </a:solidFill>
                <a:effectLst/>
                <a:latin typeface="EdShed" pitchFamily="2" charset="0"/>
                <a:ea typeface="Sassoon Infant 2023" panose="02000503030000020003" pitchFamily="2" charset="0"/>
                <a:cs typeface="Calibri" panose="020F0502020204030204" pitchFamily="34" charset="0"/>
              </a:rPr>
              <a:t>rite the missing words to complete the sentences.</a:t>
            </a:r>
            <a:r>
              <a:rPr lang="en-GB" dirty="0">
                <a:solidFill>
                  <a:schemeClr val="tx1"/>
                </a:solidFill>
                <a:effectLst/>
                <a:latin typeface="EdShed" pitchFamily="2" charset="0"/>
                <a:ea typeface="Sassoon Infant 2023" panose="02000503030000020003" pitchFamily="2" charset="0"/>
              </a:rPr>
              <a:t> </a:t>
            </a:r>
            <a:endParaRPr lang="en-US" dirty="0">
              <a:solidFill>
                <a:schemeClr val="tx1"/>
              </a:solidFill>
              <a:latin typeface="EdShed" pitchFamily="2" charset="0"/>
              <a:ea typeface="Sassoon Infant 2023" panose="02000503030000020003" pitchFamily="2" charset="0"/>
            </a:endParaRPr>
          </a:p>
        </p:txBody>
      </p:sp>
      <p:sp>
        <p:nvSpPr>
          <p:cNvPr id="2" name="Rectangle 1">
            <a:extLst>
              <a:ext uri="{FF2B5EF4-FFF2-40B4-BE49-F238E27FC236}">
                <a16:creationId xmlns:a16="http://schemas.microsoft.com/office/drawing/2014/main" id="{3C9BBC9A-F108-925B-3367-BE882A1B7A81}"/>
              </a:ext>
            </a:extLst>
          </p:cNvPr>
          <p:cNvSpPr/>
          <p:nvPr/>
        </p:nvSpPr>
        <p:spPr>
          <a:xfrm>
            <a:off x="2159395" y="1746069"/>
            <a:ext cx="10618999" cy="4862870"/>
          </a:xfrm>
          <a:prstGeom prst="rect">
            <a:avLst/>
          </a:prstGeom>
          <a:ln w="38100">
            <a:noFill/>
          </a:ln>
        </p:spPr>
        <p:txBody>
          <a:bodyPr wrap="square">
            <a:spAutoFit/>
          </a:bodyPr>
          <a:lstStyle/>
          <a:p>
            <a:pPr>
              <a:spcBef>
                <a:spcPts val="600"/>
              </a:spcBef>
              <a:spcAft>
                <a:spcPts val="600"/>
              </a:spcAft>
            </a:pPr>
            <a:r>
              <a:rPr lang="en-GB" sz="2200" dirty="0">
                <a:latin typeface="EdShed" pitchFamily="2" charset="0"/>
                <a:ea typeface="Sassoon Infant 2023" panose="02000503030000020003" pitchFamily="2" charset="0"/>
              </a:rPr>
              <a:t>It’s important to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a positive mental attitude. </a:t>
            </a:r>
          </a:p>
          <a:p>
            <a:pPr>
              <a:spcBef>
                <a:spcPts val="600"/>
              </a:spcBef>
              <a:spcAft>
                <a:spcPts val="600"/>
              </a:spcAft>
            </a:pPr>
            <a:r>
              <a:rPr lang="en-GB" sz="2200" dirty="0">
                <a:solidFill>
                  <a:srgbClr val="202124"/>
                </a:solidFill>
                <a:latin typeface="EdShed" pitchFamily="2" charset="0"/>
                <a:ea typeface="Sassoon Infant 2023" panose="02000503030000020003" pitchFamily="2" charset="0"/>
              </a:rPr>
              <a:t>Some people believe in the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cs typeface="Arial" panose="020B0604020202020204" pitchFamily="34" charset="0"/>
              </a:rPr>
              <a:t> </a:t>
            </a:r>
            <a:r>
              <a:rPr lang="en-GB" sz="2200" dirty="0">
                <a:solidFill>
                  <a:srgbClr val="202124"/>
                </a:solidFill>
                <a:latin typeface="EdShed" pitchFamily="2" charset="0"/>
                <a:ea typeface="Sassoon Infant 2023" panose="02000503030000020003" pitchFamily="2" charset="0"/>
              </a:rPr>
              <a:t>of extra-terrestrial beings.</a:t>
            </a:r>
            <a:endParaRPr lang="en-GB" sz="2200" dirty="0">
              <a:latin typeface="EdShed" pitchFamily="2" charset="0"/>
              <a:ea typeface="Sassoon Infant 2023" panose="02000503030000020003" pitchFamily="2" charset="0"/>
            </a:endParaRPr>
          </a:p>
          <a:p>
            <a:pPr>
              <a:spcBef>
                <a:spcPts val="600"/>
              </a:spcBef>
              <a:spcAft>
                <a:spcPts val="600"/>
              </a:spcAft>
            </a:pPr>
            <a:r>
              <a:rPr lang="en-GB" sz="2200" dirty="0">
                <a:solidFill>
                  <a:srgbClr val="202124"/>
                </a:solidFill>
                <a:latin typeface="EdShed" pitchFamily="2" charset="0"/>
                <a:ea typeface="Sassoon Infant 2023" panose="02000503030000020003" pitchFamily="2" charset="0"/>
              </a:rPr>
              <a:t>The art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solidFill>
                  <a:srgbClr val="202124"/>
                </a:solidFill>
                <a:latin typeface="EdShed" pitchFamily="2" charset="0"/>
                <a:ea typeface="Sassoon Infant 2023" panose="02000503030000020003" pitchFamily="2" charset="0"/>
              </a:rPr>
              <a:t> was won by a sensational landscape painting.</a:t>
            </a:r>
          </a:p>
          <a:p>
            <a:pPr>
              <a:spcBef>
                <a:spcPts val="600"/>
              </a:spcBef>
              <a:spcAft>
                <a:spcPts val="600"/>
              </a:spcAft>
            </a:pPr>
            <a:r>
              <a:rPr lang="en-GB" sz="2200" dirty="0">
                <a:latin typeface="EdShed" pitchFamily="2" charset="0"/>
                <a:ea typeface="Sassoon Infant 2023" panose="02000503030000020003" pitchFamily="2" charset="0"/>
              </a:rPr>
              <a:t>The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age of participants was 52 years.</a:t>
            </a:r>
          </a:p>
          <a:p>
            <a:pPr>
              <a:spcBef>
                <a:spcPts val="600"/>
              </a:spcBef>
              <a:spcAft>
                <a:spcPts val="600"/>
              </a:spcAft>
            </a:pPr>
            <a:r>
              <a:rPr lang="en-GB" sz="2200" dirty="0">
                <a:latin typeface="EdShed" pitchFamily="2" charset="0"/>
                <a:ea typeface="Sassoon Infant 2023" panose="02000503030000020003" pitchFamily="2" charset="0"/>
              </a:rPr>
              <a:t>I am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to succeed.</a:t>
            </a:r>
          </a:p>
          <a:p>
            <a:pPr>
              <a:spcBef>
                <a:spcPts val="600"/>
              </a:spcBef>
              <a:spcAft>
                <a:spcPts val="600"/>
              </a:spcAft>
            </a:pPr>
            <a:r>
              <a:rPr lang="en-GB" sz="2200" dirty="0">
                <a:latin typeface="EdShed" pitchFamily="2" charset="0"/>
                <a:ea typeface="Sassoon Infant 2023" panose="02000503030000020003" pitchFamily="2" charset="0"/>
              </a:rPr>
              <a:t>Cat and hat are words that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a:t>
            </a:r>
            <a:endParaRPr lang="en-GB" sz="2200" dirty="0">
              <a:latin typeface="EdShed" pitchFamily="2" charset="0"/>
              <a:ea typeface="Sassoon Infant 2023" panose="02000503030000020003" pitchFamily="2" charset="0"/>
              <a:cs typeface="Arial" panose="020B0604020202020204" pitchFamily="34" charset="0"/>
            </a:endParaRPr>
          </a:p>
          <a:p>
            <a:pPr>
              <a:spcBef>
                <a:spcPts val="600"/>
              </a:spcBef>
              <a:spcAft>
                <a:spcPts val="600"/>
              </a:spcAft>
            </a:pPr>
            <a:r>
              <a:rPr lang="en-GB" sz="2200" dirty="0">
                <a:latin typeface="EdShed" pitchFamily="2" charset="0"/>
                <a:ea typeface="Sassoon Infant 2023" panose="02000503030000020003" pitchFamily="2" charset="0"/>
              </a:rPr>
              <a:t>It was a great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to hear her sing.</a:t>
            </a:r>
          </a:p>
          <a:p>
            <a:pPr>
              <a:spcBef>
                <a:spcPts val="600"/>
              </a:spcBef>
              <a:spcAft>
                <a:spcPts val="600"/>
              </a:spcAft>
            </a:pPr>
            <a:r>
              <a:rPr lang="en-GB" sz="2200" dirty="0">
                <a:latin typeface="EdShed" pitchFamily="2" charset="0"/>
                <a:ea typeface="Sassoon Infant 2023" panose="02000503030000020003" pitchFamily="2" charset="0"/>
              </a:rPr>
              <a:t>A judge must be free from</a:t>
            </a:r>
            <a:r>
              <a:rPr lang="en-GB" sz="2200" dirty="0">
                <a:latin typeface="Arial" panose="020B0604020202020204" pitchFamily="34" charset="0"/>
                <a:ea typeface="Sassoon Infant 2023" panose="02000503030000020003" pitchFamily="2" charset="0"/>
                <a:cs typeface="Arial" panose="020B0604020202020204" pitchFamily="34" charset="0"/>
              </a:rPr>
              <a:t> ____________</a:t>
            </a:r>
            <a:r>
              <a:rPr lang="en-GB" sz="2200" dirty="0">
                <a:latin typeface="EdShed" pitchFamily="2" charset="0"/>
                <a:ea typeface="Sassoon Infant 2023" panose="02000503030000020003" pitchFamily="2" charset="0"/>
              </a:rPr>
              <a:t>.</a:t>
            </a:r>
          </a:p>
          <a:p>
            <a:pPr>
              <a:spcBef>
                <a:spcPts val="600"/>
              </a:spcBef>
              <a:spcAft>
                <a:spcPts val="600"/>
              </a:spcAft>
            </a:pPr>
            <a:r>
              <a:rPr lang="en-GB" sz="2200" dirty="0">
                <a:latin typeface="EdShed" pitchFamily="2" charset="0"/>
                <a:ea typeface="Sassoon Infant 2023" panose="02000503030000020003" pitchFamily="2" charset="0"/>
              </a:rPr>
              <a:t>The police were interested the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of the caller.</a:t>
            </a:r>
          </a:p>
          <a:p>
            <a:pPr>
              <a:spcBef>
                <a:spcPts val="600"/>
              </a:spcBef>
              <a:spcAft>
                <a:spcPts val="600"/>
              </a:spcAft>
            </a:pPr>
            <a:r>
              <a:rPr lang="en-GB" sz="2200" dirty="0">
                <a:latin typeface="EdShed" pitchFamily="2" charset="0"/>
                <a:ea typeface="Sassoon Infant 2023" panose="02000503030000020003" pitchFamily="2" charset="0"/>
              </a:rPr>
              <a:t>I'm sure there's a perfectly simple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for the delay.</a:t>
            </a:r>
          </a:p>
        </p:txBody>
      </p:sp>
      <p:graphicFrame>
        <p:nvGraphicFramePr>
          <p:cNvPr id="7" name="Table 6">
            <a:extLst>
              <a:ext uri="{FF2B5EF4-FFF2-40B4-BE49-F238E27FC236}">
                <a16:creationId xmlns:a16="http://schemas.microsoft.com/office/drawing/2014/main" id="{A7029006-7CDB-43D7-8834-3E1B689A3AB0}"/>
              </a:ext>
            </a:extLst>
          </p:cNvPr>
          <p:cNvGraphicFramePr>
            <a:graphicFrameLocks noGrp="1"/>
          </p:cNvGraphicFramePr>
          <p:nvPr>
            <p:extLst>
              <p:ext uri="{D42A27DB-BD31-4B8C-83A1-F6EECF244321}">
                <p14:modId xmlns:p14="http://schemas.microsoft.com/office/powerpoint/2010/main" val="2182696784"/>
              </p:ext>
            </p:extLst>
          </p:nvPr>
        </p:nvGraphicFramePr>
        <p:xfrm>
          <a:off x="294808" y="1742672"/>
          <a:ext cx="1738688" cy="4818770"/>
        </p:xfrm>
        <a:graphic>
          <a:graphicData uri="http://schemas.openxmlformats.org/drawingml/2006/table">
            <a:tbl>
              <a:tblPr firstRow="1" bandRow="1">
                <a:tableStyleId>{5C22544A-7EE6-4342-B048-85BDC9FD1C3A}</a:tableStyleId>
              </a:tblPr>
              <a:tblGrid>
                <a:gridCol w="1738688">
                  <a:extLst>
                    <a:ext uri="{9D8B030D-6E8A-4147-A177-3AD203B41FA5}">
                      <a16:colId xmlns:a16="http://schemas.microsoft.com/office/drawing/2014/main" val="2485346987"/>
                    </a:ext>
                  </a:extLst>
                </a:gridCol>
              </a:tblGrid>
              <a:tr h="481877">
                <a:tc>
                  <a:txBody>
                    <a:bodyPr/>
                    <a:lstStyle/>
                    <a:p>
                      <a:pPr algn="ctr"/>
                      <a:r>
                        <a:rPr lang="en-GB" sz="2000" b="0" i="0" dirty="0">
                          <a:solidFill>
                            <a:schemeClr val="tx1"/>
                          </a:solidFill>
                          <a:latin typeface="EdShed" pitchFamily="2" charset="0"/>
                          <a:ea typeface="OpenDyslexic" charset="0"/>
                          <a:cs typeface="OpenDyslexic" charset="0"/>
                        </a:rPr>
                        <a:t>average</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8985659"/>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competition</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876262"/>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determined</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6386903"/>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explanation</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0943225"/>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prejudice</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3349289"/>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existence</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05574"/>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identity</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439838"/>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develop</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808979"/>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privilege</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201837"/>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rhyme</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039642"/>
                  </a:ext>
                </a:extLst>
              </a:tr>
            </a:tbl>
          </a:graphicData>
        </a:graphic>
      </p:graphicFrame>
    </p:spTree>
    <p:extLst>
      <p:ext uri="{BB962C8B-B14F-4D97-AF65-F5344CB8AC3E}">
        <p14:creationId xmlns:p14="http://schemas.microsoft.com/office/powerpoint/2010/main" val="166305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7E2FE0D-8118-68DE-9BAB-2B2B24931998}"/>
              </a:ext>
            </a:extLst>
          </p:cNvPr>
          <p:cNvSpPr/>
          <p:nvPr/>
        </p:nvSpPr>
        <p:spPr>
          <a:xfrm>
            <a:off x="2159395" y="1746069"/>
            <a:ext cx="10618999" cy="4862870"/>
          </a:xfrm>
          <a:prstGeom prst="rect">
            <a:avLst/>
          </a:prstGeom>
          <a:ln w="38100">
            <a:noFill/>
          </a:ln>
        </p:spPr>
        <p:txBody>
          <a:bodyPr wrap="square">
            <a:spAutoFit/>
          </a:bodyPr>
          <a:lstStyle/>
          <a:p>
            <a:pPr>
              <a:spcBef>
                <a:spcPts val="600"/>
              </a:spcBef>
              <a:spcAft>
                <a:spcPts val="600"/>
              </a:spcAft>
            </a:pPr>
            <a:r>
              <a:rPr lang="en-GB" sz="2200" dirty="0">
                <a:latin typeface="EdShed" pitchFamily="2" charset="0"/>
                <a:ea typeface="Sassoon Infant 2023" panose="02000503030000020003" pitchFamily="2" charset="0"/>
              </a:rPr>
              <a:t>It’s important to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a positive mental attitude. </a:t>
            </a:r>
          </a:p>
          <a:p>
            <a:pPr>
              <a:spcBef>
                <a:spcPts val="600"/>
              </a:spcBef>
              <a:spcAft>
                <a:spcPts val="600"/>
              </a:spcAft>
            </a:pPr>
            <a:r>
              <a:rPr lang="en-GB" sz="2200" dirty="0">
                <a:solidFill>
                  <a:srgbClr val="202124"/>
                </a:solidFill>
                <a:latin typeface="EdShed" pitchFamily="2" charset="0"/>
                <a:ea typeface="Sassoon Infant 2023" panose="02000503030000020003" pitchFamily="2" charset="0"/>
              </a:rPr>
              <a:t>Some people believe in the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cs typeface="Arial" panose="020B0604020202020204" pitchFamily="34" charset="0"/>
              </a:rPr>
              <a:t> </a:t>
            </a:r>
            <a:r>
              <a:rPr lang="en-GB" sz="2200" dirty="0">
                <a:solidFill>
                  <a:srgbClr val="202124"/>
                </a:solidFill>
                <a:latin typeface="EdShed" pitchFamily="2" charset="0"/>
                <a:ea typeface="Sassoon Infant 2023" panose="02000503030000020003" pitchFamily="2" charset="0"/>
              </a:rPr>
              <a:t>of extra-terrestrial beings.</a:t>
            </a:r>
            <a:endParaRPr lang="en-GB" sz="2200" dirty="0">
              <a:latin typeface="EdShed" pitchFamily="2" charset="0"/>
              <a:ea typeface="Sassoon Infant 2023" panose="02000503030000020003" pitchFamily="2" charset="0"/>
            </a:endParaRPr>
          </a:p>
          <a:p>
            <a:pPr>
              <a:spcBef>
                <a:spcPts val="600"/>
              </a:spcBef>
              <a:spcAft>
                <a:spcPts val="600"/>
              </a:spcAft>
            </a:pPr>
            <a:r>
              <a:rPr lang="en-GB" sz="2200" dirty="0">
                <a:solidFill>
                  <a:srgbClr val="202124"/>
                </a:solidFill>
                <a:latin typeface="EdShed" pitchFamily="2" charset="0"/>
                <a:ea typeface="Sassoon Infant 2023" panose="02000503030000020003" pitchFamily="2" charset="0"/>
              </a:rPr>
              <a:t>The art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solidFill>
                  <a:srgbClr val="202124"/>
                </a:solidFill>
                <a:latin typeface="EdShed" pitchFamily="2" charset="0"/>
                <a:ea typeface="Sassoon Infant 2023" panose="02000503030000020003" pitchFamily="2" charset="0"/>
              </a:rPr>
              <a:t> was won by a sensational landscape painting.</a:t>
            </a:r>
          </a:p>
          <a:p>
            <a:pPr>
              <a:spcBef>
                <a:spcPts val="600"/>
              </a:spcBef>
              <a:spcAft>
                <a:spcPts val="600"/>
              </a:spcAft>
            </a:pPr>
            <a:r>
              <a:rPr lang="en-GB" sz="2200" dirty="0">
                <a:latin typeface="EdShed" pitchFamily="2" charset="0"/>
                <a:ea typeface="Sassoon Infant 2023" panose="02000503030000020003" pitchFamily="2" charset="0"/>
              </a:rPr>
              <a:t>The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age of participants was 52 years.</a:t>
            </a:r>
          </a:p>
          <a:p>
            <a:pPr>
              <a:spcBef>
                <a:spcPts val="600"/>
              </a:spcBef>
              <a:spcAft>
                <a:spcPts val="600"/>
              </a:spcAft>
            </a:pPr>
            <a:r>
              <a:rPr lang="en-GB" sz="2200" dirty="0">
                <a:latin typeface="EdShed" pitchFamily="2" charset="0"/>
                <a:ea typeface="Sassoon Infant 2023" panose="02000503030000020003" pitchFamily="2" charset="0"/>
              </a:rPr>
              <a:t>I am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to succeed.</a:t>
            </a:r>
          </a:p>
          <a:p>
            <a:pPr>
              <a:spcBef>
                <a:spcPts val="600"/>
              </a:spcBef>
              <a:spcAft>
                <a:spcPts val="600"/>
              </a:spcAft>
            </a:pPr>
            <a:r>
              <a:rPr lang="en-GB" sz="2200" dirty="0">
                <a:latin typeface="EdShed" pitchFamily="2" charset="0"/>
                <a:ea typeface="Sassoon Infant 2023" panose="02000503030000020003" pitchFamily="2" charset="0"/>
              </a:rPr>
              <a:t>Cat and hat are words that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a:t>
            </a:r>
            <a:endParaRPr lang="en-GB" sz="2200" dirty="0">
              <a:latin typeface="EdShed" pitchFamily="2" charset="0"/>
              <a:ea typeface="Sassoon Infant 2023" panose="02000503030000020003" pitchFamily="2" charset="0"/>
              <a:cs typeface="Arial" panose="020B0604020202020204" pitchFamily="34" charset="0"/>
            </a:endParaRPr>
          </a:p>
          <a:p>
            <a:pPr>
              <a:spcBef>
                <a:spcPts val="600"/>
              </a:spcBef>
              <a:spcAft>
                <a:spcPts val="600"/>
              </a:spcAft>
            </a:pPr>
            <a:r>
              <a:rPr lang="en-GB" sz="2200" dirty="0">
                <a:latin typeface="EdShed" pitchFamily="2" charset="0"/>
                <a:ea typeface="Sassoon Infant 2023" panose="02000503030000020003" pitchFamily="2" charset="0"/>
              </a:rPr>
              <a:t>It was a great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to hear her sing.</a:t>
            </a:r>
          </a:p>
          <a:p>
            <a:pPr>
              <a:spcBef>
                <a:spcPts val="600"/>
              </a:spcBef>
              <a:spcAft>
                <a:spcPts val="600"/>
              </a:spcAft>
            </a:pPr>
            <a:r>
              <a:rPr lang="en-GB" sz="2200" dirty="0">
                <a:latin typeface="EdShed" pitchFamily="2" charset="0"/>
                <a:ea typeface="Sassoon Infant 2023" panose="02000503030000020003" pitchFamily="2" charset="0"/>
              </a:rPr>
              <a:t>A judge must be free from</a:t>
            </a:r>
            <a:r>
              <a:rPr lang="en-GB" sz="2200" dirty="0">
                <a:latin typeface="Arial" panose="020B0604020202020204" pitchFamily="34" charset="0"/>
                <a:ea typeface="Sassoon Infant 2023" panose="02000503030000020003" pitchFamily="2" charset="0"/>
                <a:cs typeface="Arial" panose="020B0604020202020204" pitchFamily="34" charset="0"/>
              </a:rPr>
              <a:t> ____________</a:t>
            </a:r>
            <a:r>
              <a:rPr lang="en-GB" sz="2200" dirty="0">
                <a:latin typeface="EdShed" pitchFamily="2" charset="0"/>
                <a:ea typeface="Sassoon Infant 2023" panose="02000503030000020003" pitchFamily="2" charset="0"/>
              </a:rPr>
              <a:t>.</a:t>
            </a:r>
          </a:p>
          <a:p>
            <a:pPr>
              <a:spcBef>
                <a:spcPts val="600"/>
              </a:spcBef>
              <a:spcAft>
                <a:spcPts val="600"/>
              </a:spcAft>
            </a:pPr>
            <a:r>
              <a:rPr lang="en-GB" sz="2200" dirty="0">
                <a:latin typeface="EdShed" pitchFamily="2" charset="0"/>
                <a:ea typeface="Sassoon Infant 2023" panose="02000503030000020003" pitchFamily="2" charset="0"/>
              </a:rPr>
              <a:t>The police were interested the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of the caller.</a:t>
            </a:r>
          </a:p>
          <a:p>
            <a:pPr>
              <a:spcBef>
                <a:spcPts val="600"/>
              </a:spcBef>
              <a:spcAft>
                <a:spcPts val="600"/>
              </a:spcAft>
            </a:pPr>
            <a:r>
              <a:rPr lang="en-GB" sz="2200" dirty="0">
                <a:latin typeface="EdShed" pitchFamily="2" charset="0"/>
                <a:ea typeface="Sassoon Infant 2023" panose="02000503030000020003" pitchFamily="2" charset="0"/>
              </a:rPr>
              <a:t>I'm sure there's a perfectly simple </a:t>
            </a:r>
            <a:r>
              <a:rPr lang="en-GB" sz="2200" dirty="0">
                <a:latin typeface="Arial" panose="020B0604020202020204" pitchFamily="34" charset="0"/>
                <a:ea typeface="Sassoon Infant 2023" panose="02000503030000020003" pitchFamily="2" charset="0"/>
                <a:cs typeface="Arial" panose="020B0604020202020204" pitchFamily="34" charset="0"/>
              </a:rPr>
              <a:t>____________</a:t>
            </a:r>
            <a:r>
              <a:rPr lang="en-GB" sz="2200" dirty="0">
                <a:latin typeface="EdShed" pitchFamily="2" charset="0"/>
                <a:ea typeface="Sassoon Infant 2023" panose="02000503030000020003" pitchFamily="2" charset="0"/>
              </a:rPr>
              <a:t> for the delay.</a:t>
            </a:r>
          </a:p>
        </p:txBody>
      </p:sp>
      <p:sp>
        <p:nvSpPr>
          <p:cNvPr id="4" name="Slide Number Placeholder 3">
            <a:extLst>
              <a:ext uri="{FF2B5EF4-FFF2-40B4-BE49-F238E27FC236}">
                <a16:creationId xmlns:a16="http://schemas.microsoft.com/office/drawing/2014/main" id="{3034DFCA-9223-DE1B-416C-29064F9F553F}"/>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13</a:t>
            </a:fld>
            <a:endParaRPr lang="en-US" dirty="0">
              <a:latin typeface="EdShed" pitchFamily="2" charset="0"/>
            </a:endParaRPr>
          </a:p>
        </p:txBody>
      </p:sp>
      <p:sp>
        <p:nvSpPr>
          <p:cNvPr id="3" name="Text Placeholder 2">
            <a:extLst>
              <a:ext uri="{FF2B5EF4-FFF2-40B4-BE49-F238E27FC236}">
                <a16:creationId xmlns:a16="http://schemas.microsoft.com/office/drawing/2014/main" id="{ABC30414-30F8-29CA-1F23-B1A117BC30A5}"/>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5" name="Table 4">
            <a:extLst>
              <a:ext uri="{FF2B5EF4-FFF2-40B4-BE49-F238E27FC236}">
                <a16:creationId xmlns:a16="http://schemas.microsoft.com/office/drawing/2014/main" id="{6FB9EF6C-647B-CEC6-94AC-03D18DCBD982}"/>
              </a:ext>
            </a:extLst>
          </p:cNvPr>
          <p:cNvGraphicFramePr>
            <a:graphicFrameLocks noGrp="1"/>
          </p:cNvGraphicFramePr>
          <p:nvPr>
            <p:extLst>
              <p:ext uri="{D42A27DB-BD31-4B8C-83A1-F6EECF244321}">
                <p14:modId xmlns:p14="http://schemas.microsoft.com/office/powerpoint/2010/main" val="725573750"/>
              </p:ext>
            </p:extLst>
          </p:nvPr>
        </p:nvGraphicFramePr>
        <p:xfrm>
          <a:off x="294808" y="1742672"/>
          <a:ext cx="1738688" cy="4818770"/>
        </p:xfrm>
        <a:graphic>
          <a:graphicData uri="http://schemas.openxmlformats.org/drawingml/2006/table">
            <a:tbl>
              <a:tblPr firstRow="1" bandRow="1">
                <a:tableStyleId>{5C22544A-7EE6-4342-B048-85BDC9FD1C3A}</a:tableStyleId>
              </a:tblPr>
              <a:tblGrid>
                <a:gridCol w="1738688">
                  <a:extLst>
                    <a:ext uri="{9D8B030D-6E8A-4147-A177-3AD203B41FA5}">
                      <a16:colId xmlns:a16="http://schemas.microsoft.com/office/drawing/2014/main" val="2485346987"/>
                    </a:ext>
                  </a:extLst>
                </a:gridCol>
              </a:tblGrid>
              <a:tr h="481877">
                <a:tc>
                  <a:txBody>
                    <a:bodyPr/>
                    <a:lstStyle/>
                    <a:p>
                      <a:pPr algn="ctr"/>
                      <a:r>
                        <a:rPr lang="en-GB" sz="2000" b="0" i="0" dirty="0">
                          <a:solidFill>
                            <a:schemeClr val="tx1"/>
                          </a:solidFill>
                          <a:latin typeface="EdShed" pitchFamily="2" charset="0"/>
                          <a:ea typeface="OpenDyslexic" charset="0"/>
                          <a:cs typeface="OpenDyslexic" charset="0"/>
                        </a:rPr>
                        <a:t>average</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8985659"/>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competition</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876262"/>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determined</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6386903"/>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explanation</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0943225"/>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prejudice</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3349289"/>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existence</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05574"/>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identity</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439838"/>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develop</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808979"/>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privilege</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201837"/>
                  </a:ext>
                </a:extLst>
              </a:tr>
              <a:tr h="481877">
                <a:tc>
                  <a:txBody>
                    <a:bodyPr/>
                    <a:lstStyle/>
                    <a:p>
                      <a:pPr algn="ctr"/>
                      <a:r>
                        <a:rPr lang="en-GB" sz="2000" b="0" i="0" dirty="0">
                          <a:solidFill>
                            <a:schemeClr val="tx1"/>
                          </a:solidFill>
                          <a:effectLst/>
                          <a:latin typeface="EdShed" pitchFamily="2" charset="0"/>
                          <a:ea typeface="Sassoon Infant 2023" panose="02000503030000020003" pitchFamily="2" charset="0"/>
                        </a:rPr>
                        <a:t>rhyme</a:t>
                      </a:r>
                      <a:endParaRPr lang="en-GB" sz="2000" b="0" i="0" dirty="0">
                        <a:solidFill>
                          <a:schemeClr val="tx1"/>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039642"/>
                  </a:ext>
                </a:extLst>
              </a:tr>
            </a:tbl>
          </a:graphicData>
        </a:graphic>
      </p:graphicFrame>
      <p:sp>
        <p:nvSpPr>
          <p:cNvPr id="21" name="TextBox 20">
            <a:extLst>
              <a:ext uri="{FF2B5EF4-FFF2-40B4-BE49-F238E27FC236}">
                <a16:creationId xmlns:a16="http://schemas.microsoft.com/office/drawing/2014/main" id="{FD6DD5D9-07D5-BAE7-039E-6BB260A9D9E9}"/>
              </a:ext>
            </a:extLst>
          </p:cNvPr>
          <p:cNvSpPr txBox="1"/>
          <p:nvPr/>
        </p:nvSpPr>
        <p:spPr>
          <a:xfrm>
            <a:off x="4575572" y="1745233"/>
            <a:ext cx="1078565" cy="430887"/>
          </a:xfrm>
          <a:prstGeom prst="rect">
            <a:avLst/>
          </a:prstGeom>
          <a:noFill/>
        </p:spPr>
        <p:txBody>
          <a:bodyPr wrap="none">
            <a:spAutoFit/>
          </a:bodyPr>
          <a:lstStyle/>
          <a:p>
            <a:r>
              <a:rPr lang="en-GB" sz="2200" dirty="0">
                <a:solidFill>
                  <a:srgbClr val="FF3760"/>
                </a:solidFill>
                <a:latin typeface="EdShed" pitchFamily="2" charset="0"/>
              </a:rPr>
              <a:t>develop</a:t>
            </a:r>
          </a:p>
        </p:txBody>
      </p:sp>
      <p:sp>
        <p:nvSpPr>
          <p:cNvPr id="22" name="TextBox 21">
            <a:extLst>
              <a:ext uri="{FF2B5EF4-FFF2-40B4-BE49-F238E27FC236}">
                <a16:creationId xmlns:a16="http://schemas.microsoft.com/office/drawing/2014/main" id="{10DD9BF0-0564-16A4-54A8-AC8E33C99A8C}"/>
              </a:ext>
            </a:extLst>
          </p:cNvPr>
          <p:cNvSpPr txBox="1"/>
          <p:nvPr/>
        </p:nvSpPr>
        <p:spPr>
          <a:xfrm>
            <a:off x="5742806" y="2224350"/>
            <a:ext cx="1264962" cy="430887"/>
          </a:xfrm>
          <a:prstGeom prst="rect">
            <a:avLst/>
          </a:prstGeom>
          <a:noFill/>
        </p:spPr>
        <p:txBody>
          <a:bodyPr wrap="none">
            <a:spAutoFit/>
          </a:bodyPr>
          <a:lstStyle/>
          <a:p>
            <a:r>
              <a:rPr lang="en-GB" sz="2200" dirty="0">
                <a:solidFill>
                  <a:srgbClr val="FF3760"/>
                </a:solidFill>
                <a:latin typeface="EdShed" pitchFamily="2" charset="0"/>
              </a:rPr>
              <a:t>existence</a:t>
            </a:r>
          </a:p>
        </p:txBody>
      </p:sp>
      <p:sp>
        <p:nvSpPr>
          <p:cNvPr id="23" name="TextBox 22">
            <a:extLst>
              <a:ext uri="{FF2B5EF4-FFF2-40B4-BE49-F238E27FC236}">
                <a16:creationId xmlns:a16="http://schemas.microsoft.com/office/drawing/2014/main" id="{5BDB4AC4-6BA7-A5E2-8FAD-F7868CF7727A}"/>
              </a:ext>
            </a:extLst>
          </p:cNvPr>
          <p:cNvSpPr txBox="1"/>
          <p:nvPr/>
        </p:nvSpPr>
        <p:spPr>
          <a:xfrm>
            <a:off x="4318046" y="4669524"/>
            <a:ext cx="1158907" cy="430887"/>
          </a:xfrm>
          <a:prstGeom prst="rect">
            <a:avLst/>
          </a:prstGeom>
          <a:noFill/>
        </p:spPr>
        <p:txBody>
          <a:bodyPr wrap="none">
            <a:spAutoFit/>
          </a:bodyPr>
          <a:lstStyle/>
          <a:p>
            <a:r>
              <a:rPr lang="en-GB" sz="2200" dirty="0">
                <a:solidFill>
                  <a:srgbClr val="FF3760"/>
                </a:solidFill>
                <a:latin typeface="EdShed" pitchFamily="2" charset="0"/>
              </a:rPr>
              <a:t>privilege</a:t>
            </a:r>
          </a:p>
        </p:txBody>
      </p:sp>
      <p:sp>
        <p:nvSpPr>
          <p:cNvPr id="24" name="TextBox 23">
            <a:extLst>
              <a:ext uri="{FF2B5EF4-FFF2-40B4-BE49-F238E27FC236}">
                <a16:creationId xmlns:a16="http://schemas.microsoft.com/office/drawing/2014/main" id="{F14489B8-ED3E-EE41-D9E1-9C4B85114696}"/>
              </a:ext>
            </a:extLst>
          </p:cNvPr>
          <p:cNvSpPr txBox="1"/>
          <p:nvPr/>
        </p:nvSpPr>
        <p:spPr>
          <a:xfrm>
            <a:off x="5953460" y="4177504"/>
            <a:ext cx="926216" cy="430887"/>
          </a:xfrm>
          <a:prstGeom prst="rect">
            <a:avLst/>
          </a:prstGeom>
          <a:noFill/>
        </p:spPr>
        <p:txBody>
          <a:bodyPr wrap="none">
            <a:spAutoFit/>
          </a:bodyPr>
          <a:lstStyle/>
          <a:p>
            <a:r>
              <a:rPr lang="en-GB" sz="2200" dirty="0">
                <a:solidFill>
                  <a:srgbClr val="FF3760"/>
                </a:solidFill>
                <a:latin typeface="EdShed" pitchFamily="2" charset="0"/>
              </a:rPr>
              <a:t>rhyme</a:t>
            </a:r>
          </a:p>
        </p:txBody>
      </p:sp>
      <p:sp>
        <p:nvSpPr>
          <p:cNvPr id="25" name="TextBox 24">
            <a:extLst>
              <a:ext uri="{FF2B5EF4-FFF2-40B4-BE49-F238E27FC236}">
                <a16:creationId xmlns:a16="http://schemas.microsoft.com/office/drawing/2014/main" id="{D7A3FF6A-E444-0360-97DD-7EDED827E6B5}"/>
              </a:ext>
            </a:extLst>
          </p:cNvPr>
          <p:cNvSpPr txBox="1"/>
          <p:nvPr/>
        </p:nvSpPr>
        <p:spPr>
          <a:xfrm>
            <a:off x="3322261" y="2708060"/>
            <a:ext cx="1575239" cy="430887"/>
          </a:xfrm>
          <a:prstGeom prst="rect">
            <a:avLst/>
          </a:prstGeom>
          <a:noFill/>
        </p:spPr>
        <p:txBody>
          <a:bodyPr wrap="none">
            <a:spAutoFit/>
          </a:bodyPr>
          <a:lstStyle/>
          <a:p>
            <a:r>
              <a:rPr lang="en-GB" sz="2200" dirty="0">
                <a:solidFill>
                  <a:srgbClr val="FF3760"/>
                </a:solidFill>
                <a:latin typeface="EdShed" pitchFamily="2" charset="0"/>
              </a:rPr>
              <a:t>competition</a:t>
            </a:r>
          </a:p>
        </p:txBody>
      </p:sp>
      <p:sp>
        <p:nvSpPr>
          <p:cNvPr id="27" name="Text Placeholder 1">
            <a:extLst>
              <a:ext uri="{FF2B5EF4-FFF2-40B4-BE49-F238E27FC236}">
                <a16:creationId xmlns:a16="http://schemas.microsoft.com/office/drawing/2014/main" id="{B62DD33B-65DC-D484-2F85-5ED8939A8634}"/>
              </a:ext>
            </a:extLst>
          </p:cNvPr>
          <p:cNvSpPr txBox="1">
            <a:spLocks/>
          </p:cNvSpPr>
          <p:nvPr/>
        </p:nvSpPr>
        <p:spPr>
          <a:xfrm>
            <a:off x="3118147" y="3186925"/>
            <a:ext cx="1104533" cy="43665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solidFill>
                  <a:srgbClr val="FF3760"/>
                </a:solidFill>
                <a:latin typeface="EdShed" pitchFamily="2" charset="0"/>
              </a:rPr>
              <a:t>average</a:t>
            </a:r>
          </a:p>
        </p:txBody>
      </p:sp>
      <p:sp>
        <p:nvSpPr>
          <p:cNvPr id="28" name="Text Placeholder 1">
            <a:extLst>
              <a:ext uri="{FF2B5EF4-FFF2-40B4-BE49-F238E27FC236}">
                <a16:creationId xmlns:a16="http://schemas.microsoft.com/office/drawing/2014/main" id="{9C3E4895-1B2D-5EA2-7F97-C9243440D907}"/>
              </a:ext>
            </a:extLst>
          </p:cNvPr>
          <p:cNvSpPr txBox="1">
            <a:spLocks/>
          </p:cNvSpPr>
          <p:nvPr/>
        </p:nvSpPr>
        <p:spPr>
          <a:xfrm>
            <a:off x="6387644" y="6121562"/>
            <a:ext cx="1538242" cy="43665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solidFill>
                  <a:srgbClr val="FF3760"/>
                </a:solidFill>
                <a:latin typeface="EdShed" pitchFamily="2" charset="0"/>
              </a:rPr>
              <a:t>explanation</a:t>
            </a:r>
          </a:p>
        </p:txBody>
      </p:sp>
      <p:sp>
        <p:nvSpPr>
          <p:cNvPr id="32" name="Text Placeholder 1">
            <a:extLst>
              <a:ext uri="{FF2B5EF4-FFF2-40B4-BE49-F238E27FC236}">
                <a16:creationId xmlns:a16="http://schemas.microsoft.com/office/drawing/2014/main" id="{D60BC321-2DAA-6DF7-AD0C-D2F8E6A0BADD}"/>
              </a:ext>
            </a:extLst>
          </p:cNvPr>
          <p:cNvSpPr txBox="1">
            <a:spLocks/>
          </p:cNvSpPr>
          <p:nvPr/>
        </p:nvSpPr>
        <p:spPr>
          <a:xfrm>
            <a:off x="5679306" y="5147446"/>
            <a:ext cx="1240404" cy="43665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solidFill>
                  <a:srgbClr val="FF3760"/>
                </a:solidFill>
                <a:latin typeface="EdShed" pitchFamily="2" charset="0"/>
              </a:rPr>
              <a:t>prejudice</a:t>
            </a:r>
          </a:p>
        </p:txBody>
      </p:sp>
      <p:sp>
        <p:nvSpPr>
          <p:cNvPr id="33" name="Text Placeholder 1">
            <a:extLst>
              <a:ext uri="{FF2B5EF4-FFF2-40B4-BE49-F238E27FC236}">
                <a16:creationId xmlns:a16="http://schemas.microsoft.com/office/drawing/2014/main" id="{518A93A7-F241-DAAB-4CE0-AF057C7E41C1}"/>
              </a:ext>
            </a:extLst>
          </p:cNvPr>
          <p:cNvSpPr txBox="1">
            <a:spLocks/>
          </p:cNvSpPr>
          <p:nvPr/>
        </p:nvSpPr>
        <p:spPr>
          <a:xfrm>
            <a:off x="3065800" y="3678365"/>
            <a:ext cx="1509772" cy="43665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solidFill>
                  <a:srgbClr val="FF3760"/>
                </a:solidFill>
                <a:latin typeface="EdShed" pitchFamily="2" charset="0"/>
              </a:rPr>
              <a:t>determined</a:t>
            </a:r>
          </a:p>
        </p:txBody>
      </p:sp>
      <p:sp>
        <p:nvSpPr>
          <p:cNvPr id="34" name="Text Placeholder 1">
            <a:extLst>
              <a:ext uri="{FF2B5EF4-FFF2-40B4-BE49-F238E27FC236}">
                <a16:creationId xmlns:a16="http://schemas.microsoft.com/office/drawing/2014/main" id="{26D163F7-AEA9-4DA7-B658-B7D89D7060A0}"/>
              </a:ext>
            </a:extLst>
          </p:cNvPr>
          <p:cNvSpPr txBox="1">
            <a:spLocks/>
          </p:cNvSpPr>
          <p:nvPr/>
        </p:nvSpPr>
        <p:spPr>
          <a:xfrm>
            <a:off x="6167637" y="5626395"/>
            <a:ext cx="1051890" cy="436658"/>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0" dirty="0">
                <a:solidFill>
                  <a:srgbClr val="FF3760"/>
                </a:solidFill>
                <a:latin typeface="EdShed" pitchFamily="2" charset="0"/>
              </a:rPr>
              <a:t>identity</a:t>
            </a:r>
          </a:p>
        </p:txBody>
      </p:sp>
      <p:sp>
        <p:nvSpPr>
          <p:cNvPr id="7" name="Text Placeholder 6">
            <a:extLst>
              <a:ext uri="{FF2B5EF4-FFF2-40B4-BE49-F238E27FC236}">
                <a16:creationId xmlns:a16="http://schemas.microsoft.com/office/drawing/2014/main" id="{25FF4B3C-96C9-F9E3-57E4-16D0B57254E8}"/>
              </a:ext>
            </a:extLst>
          </p:cNvPr>
          <p:cNvSpPr>
            <a:spLocks noGrp="1"/>
          </p:cNvSpPr>
          <p:nvPr>
            <p:ph type="body" sz="quarter" idx="10"/>
          </p:nvPr>
        </p:nvSpPr>
        <p:spPr/>
        <p:txBody>
          <a:bodyPr/>
          <a:lstStyle/>
          <a:p>
            <a:r>
              <a:rPr lang="en-US" dirty="0"/>
              <a:t>Cloze Sentences</a:t>
            </a:r>
          </a:p>
        </p:txBody>
      </p:sp>
    </p:spTree>
    <p:extLst>
      <p:ext uri="{BB962C8B-B14F-4D97-AF65-F5344CB8AC3E}">
        <p14:creationId xmlns:p14="http://schemas.microsoft.com/office/powerpoint/2010/main" val="1733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ssolv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dissolv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dissolv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dissolv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7" grpId="0"/>
      <p:bldP spid="28"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D23456-3B23-068B-3822-793109E3C500}"/>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14</a:t>
            </a:fld>
            <a:endParaRPr lang="en-US" dirty="0">
              <a:latin typeface="EdShed" pitchFamily="2" charset="0"/>
            </a:endParaRPr>
          </a:p>
        </p:txBody>
      </p:sp>
      <p:sp>
        <p:nvSpPr>
          <p:cNvPr id="5" name="Text Placeholder 4">
            <a:extLst>
              <a:ext uri="{FF2B5EF4-FFF2-40B4-BE49-F238E27FC236}">
                <a16:creationId xmlns:a16="http://schemas.microsoft.com/office/drawing/2014/main" id="{EEAE54BB-71DA-64F1-377A-F2B2653AE20D}"/>
              </a:ext>
            </a:extLst>
          </p:cNvPr>
          <p:cNvSpPr>
            <a:spLocks noGrp="1"/>
          </p:cNvSpPr>
          <p:nvPr>
            <p:ph type="body" sz="quarter" idx="15"/>
          </p:nvPr>
        </p:nvSpPr>
        <p:spPr/>
        <p:txBody>
          <a:bodyPr/>
          <a:lstStyle/>
          <a:p>
            <a:r>
              <a:rPr lang="en-US" dirty="0"/>
              <a:t>determined</a:t>
            </a:r>
          </a:p>
        </p:txBody>
      </p:sp>
      <p:sp>
        <p:nvSpPr>
          <p:cNvPr id="8" name="Rectangle 7">
            <a:extLst>
              <a:ext uri="{FF2B5EF4-FFF2-40B4-BE49-F238E27FC236}">
                <a16:creationId xmlns:a16="http://schemas.microsoft.com/office/drawing/2014/main" id="{49F328AB-2A70-4263-CEC3-018B7ADB915C}"/>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9" name="Rectangle 8">
            <a:extLst>
              <a:ext uri="{FF2B5EF4-FFF2-40B4-BE49-F238E27FC236}">
                <a16:creationId xmlns:a16="http://schemas.microsoft.com/office/drawing/2014/main" id="{7F137655-7377-7B97-DA43-C77DF1BCE5DE}"/>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10" name="Rectangle 9">
            <a:extLst>
              <a:ext uri="{FF2B5EF4-FFF2-40B4-BE49-F238E27FC236}">
                <a16:creationId xmlns:a16="http://schemas.microsoft.com/office/drawing/2014/main" id="{5654B2CC-D7FC-DA15-BC6C-6990BEA8FA42}"/>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1" name="Rectangle 10">
            <a:extLst>
              <a:ext uri="{FF2B5EF4-FFF2-40B4-BE49-F238E27FC236}">
                <a16:creationId xmlns:a16="http://schemas.microsoft.com/office/drawing/2014/main" id="{DB5EF577-B211-AD1B-28E7-E75FE74F8981}"/>
              </a:ext>
            </a:extLst>
          </p:cNvPr>
          <p:cNvSpPr/>
          <p:nvPr/>
        </p:nvSpPr>
        <p:spPr>
          <a:xfrm>
            <a:off x="6810351" y="4173945"/>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348200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E42C2B-1A8E-03B4-12C5-57DA6B3710E0}"/>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15</a:t>
            </a:fld>
            <a:endParaRPr lang="en-US" dirty="0">
              <a:latin typeface="EdShed" pitchFamily="2" charset="0"/>
            </a:endParaRPr>
          </a:p>
        </p:txBody>
      </p:sp>
      <p:sp>
        <p:nvSpPr>
          <p:cNvPr id="5" name="Text Placeholder 4">
            <a:extLst>
              <a:ext uri="{FF2B5EF4-FFF2-40B4-BE49-F238E27FC236}">
                <a16:creationId xmlns:a16="http://schemas.microsoft.com/office/drawing/2014/main" id="{B38D2253-D3BC-0477-4BF9-160094489BD2}"/>
              </a:ext>
            </a:extLst>
          </p:cNvPr>
          <p:cNvSpPr>
            <a:spLocks noGrp="1"/>
          </p:cNvSpPr>
          <p:nvPr>
            <p:ph type="body" sz="quarter" idx="15"/>
          </p:nvPr>
        </p:nvSpPr>
        <p:spPr/>
        <p:txBody>
          <a:bodyPr/>
          <a:lstStyle/>
          <a:p>
            <a:pPr algn="ctr"/>
            <a:r>
              <a:rPr lang="en-US" dirty="0"/>
              <a:t>determined</a:t>
            </a:r>
          </a:p>
        </p:txBody>
      </p:sp>
      <p:sp>
        <p:nvSpPr>
          <p:cNvPr id="6" name="TextBox 5">
            <a:extLst>
              <a:ext uri="{FF2B5EF4-FFF2-40B4-BE49-F238E27FC236}">
                <a16:creationId xmlns:a16="http://schemas.microsoft.com/office/drawing/2014/main" id="{90D24D1A-FBEE-AFD4-0BD3-1BBA502F0D0E}"/>
              </a:ext>
            </a:extLst>
          </p:cNvPr>
          <p:cNvSpPr txBox="1"/>
          <p:nvPr/>
        </p:nvSpPr>
        <p:spPr>
          <a:xfrm>
            <a:off x="2456735" y="2841521"/>
            <a:ext cx="2576400" cy="646331"/>
          </a:xfrm>
          <a:prstGeom prst="rect">
            <a:avLst/>
          </a:prstGeom>
          <a:noFill/>
        </p:spPr>
        <p:txBody>
          <a:bodyPr wrap="square" rtlCol="0">
            <a:spAutoFit/>
          </a:bodyPr>
          <a:lstStyle/>
          <a:p>
            <a:pPr algn="ctr"/>
            <a:r>
              <a:rPr lang="en-GB" dirty="0">
                <a:solidFill>
                  <a:srgbClr val="FF3760"/>
                </a:solidFill>
                <a:latin typeface="EdShed" pitchFamily="2" charset="0"/>
              </a:rPr>
              <a:t>Deciding something and not changing your mind.</a:t>
            </a:r>
          </a:p>
        </p:txBody>
      </p:sp>
      <p:sp>
        <p:nvSpPr>
          <p:cNvPr id="7" name="TextBox 6">
            <a:extLst>
              <a:ext uri="{FF2B5EF4-FFF2-40B4-BE49-F238E27FC236}">
                <a16:creationId xmlns:a16="http://schemas.microsoft.com/office/drawing/2014/main" id="{FB958D5B-1655-F11C-5DD2-3F722BDC9709}"/>
              </a:ext>
            </a:extLst>
          </p:cNvPr>
          <p:cNvSpPr txBox="1"/>
          <p:nvPr/>
        </p:nvSpPr>
        <p:spPr>
          <a:xfrm>
            <a:off x="6061622" y="2841521"/>
            <a:ext cx="2377616" cy="923330"/>
          </a:xfrm>
          <a:prstGeom prst="rect">
            <a:avLst/>
          </a:prstGeom>
          <a:noFill/>
        </p:spPr>
        <p:txBody>
          <a:bodyPr wrap="square" rtlCol="0">
            <a:spAutoFit/>
          </a:bodyPr>
          <a:lstStyle/>
          <a:p>
            <a:pPr algn="ctr"/>
            <a:r>
              <a:rPr lang="en-GB" dirty="0">
                <a:solidFill>
                  <a:srgbClr val="FF3760"/>
                </a:solidFill>
                <a:latin typeface="EdShed" pitchFamily="2" charset="0"/>
              </a:rPr>
              <a:t>Ethan was </a:t>
            </a:r>
            <a:r>
              <a:rPr lang="en-GB" u="sng" dirty="0">
                <a:solidFill>
                  <a:srgbClr val="FF3760"/>
                </a:solidFill>
                <a:latin typeface="EdShed" pitchFamily="2" charset="0"/>
              </a:rPr>
              <a:t>determined</a:t>
            </a:r>
            <a:r>
              <a:rPr lang="en-GB" dirty="0">
                <a:solidFill>
                  <a:srgbClr val="FF3760"/>
                </a:solidFill>
                <a:latin typeface="EdShed" pitchFamily="2" charset="0"/>
              </a:rPr>
              <a:t> to win the race.</a:t>
            </a:r>
          </a:p>
          <a:p>
            <a:pPr algn="ctr"/>
            <a:endParaRPr lang="en-GB" dirty="0">
              <a:solidFill>
                <a:srgbClr val="FF3760"/>
              </a:solidFill>
            </a:endParaRPr>
          </a:p>
        </p:txBody>
      </p:sp>
      <p:sp>
        <p:nvSpPr>
          <p:cNvPr id="8" name="TextBox 7">
            <a:extLst>
              <a:ext uri="{FF2B5EF4-FFF2-40B4-BE49-F238E27FC236}">
                <a16:creationId xmlns:a16="http://schemas.microsoft.com/office/drawing/2014/main" id="{371A3F6F-CC61-B262-53CA-CE3E0AB899D4}"/>
              </a:ext>
            </a:extLst>
          </p:cNvPr>
          <p:cNvSpPr txBox="1"/>
          <p:nvPr/>
        </p:nvSpPr>
        <p:spPr>
          <a:xfrm>
            <a:off x="2219863" y="4872872"/>
            <a:ext cx="3050145" cy="923330"/>
          </a:xfrm>
          <a:prstGeom prst="rect">
            <a:avLst/>
          </a:prstGeom>
          <a:noFill/>
        </p:spPr>
        <p:txBody>
          <a:bodyPr wrap="square" rtlCol="0">
            <a:spAutoFit/>
          </a:bodyPr>
          <a:lstStyle/>
          <a:p>
            <a:pPr algn="ctr"/>
            <a:r>
              <a:rPr lang="en-GB" dirty="0">
                <a:solidFill>
                  <a:srgbClr val="FF3760"/>
                </a:solidFill>
                <a:latin typeface="EdShed" pitchFamily="2" charset="0"/>
              </a:rPr>
              <a:t>decisive, strong-willed,</a:t>
            </a:r>
          </a:p>
          <a:p>
            <a:pPr algn="ctr"/>
            <a:r>
              <a:rPr lang="en-GB" dirty="0">
                <a:solidFill>
                  <a:srgbClr val="FF3760"/>
                </a:solidFill>
                <a:latin typeface="EdShed" pitchFamily="2" charset="0"/>
              </a:rPr>
              <a:t>serious, firm, resolute,</a:t>
            </a:r>
          </a:p>
          <a:p>
            <a:pPr algn="ctr"/>
            <a:r>
              <a:rPr lang="en-GB" dirty="0">
                <a:solidFill>
                  <a:srgbClr val="FF3760"/>
                </a:solidFill>
                <a:latin typeface="EdShed" pitchFamily="2" charset="0"/>
              </a:rPr>
              <a:t>driven, stubborn</a:t>
            </a:r>
          </a:p>
        </p:txBody>
      </p:sp>
      <p:sp>
        <p:nvSpPr>
          <p:cNvPr id="9" name="TextBox 8">
            <a:extLst>
              <a:ext uri="{FF2B5EF4-FFF2-40B4-BE49-F238E27FC236}">
                <a16:creationId xmlns:a16="http://schemas.microsoft.com/office/drawing/2014/main" id="{774E3F71-A11C-2A02-29D0-858D451EE627}"/>
              </a:ext>
            </a:extLst>
          </p:cNvPr>
          <p:cNvSpPr txBox="1"/>
          <p:nvPr/>
        </p:nvSpPr>
        <p:spPr>
          <a:xfrm>
            <a:off x="5878494" y="4872872"/>
            <a:ext cx="2560744" cy="923330"/>
          </a:xfrm>
          <a:prstGeom prst="rect">
            <a:avLst/>
          </a:prstGeom>
          <a:noFill/>
        </p:spPr>
        <p:txBody>
          <a:bodyPr wrap="square" rtlCol="0">
            <a:spAutoFit/>
          </a:bodyPr>
          <a:lstStyle/>
          <a:p>
            <a:pPr algn="ctr"/>
            <a:r>
              <a:rPr lang="en-GB" dirty="0">
                <a:solidFill>
                  <a:srgbClr val="FF3760"/>
                </a:solidFill>
                <a:latin typeface="EdShed" pitchFamily="2" charset="0"/>
              </a:rPr>
              <a:t>weak, unmotivated, </a:t>
            </a:r>
          </a:p>
          <a:p>
            <a:pPr algn="ctr"/>
            <a:r>
              <a:rPr lang="en-GB" dirty="0">
                <a:solidFill>
                  <a:srgbClr val="FF3760"/>
                </a:solidFill>
                <a:latin typeface="EdShed" pitchFamily="2" charset="0"/>
              </a:rPr>
              <a:t>complacent, feeble, unsure, indecisive</a:t>
            </a:r>
          </a:p>
        </p:txBody>
      </p:sp>
      <p:sp>
        <p:nvSpPr>
          <p:cNvPr id="12" name="Rectangle 11">
            <a:extLst>
              <a:ext uri="{FF2B5EF4-FFF2-40B4-BE49-F238E27FC236}">
                <a16:creationId xmlns:a16="http://schemas.microsoft.com/office/drawing/2014/main" id="{881E45C3-E934-990E-A7D8-7370FEAD6188}"/>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13" name="Rectangle 12">
            <a:extLst>
              <a:ext uri="{FF2B5EF4-FFF2-40B4-BE49-F238E27FC236}">
                <a16:creationId xmlns:a16="http://schemas.microsoft.com/office/drawing/2014/main" id="{B63A100E-D497-B657-6C4B-56F68FB69D16}"/>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14" name="Rectangle 13">
            <a:extLst>
              <a:ext uri="{FF2B5EF4-FFF2-40B4-BE49-F238E27FC236}">
                <a16:creationId xmlns:a16="http://schemas.microsoft.com/office/drawing/2014/main" id="{FE560DC6-B753-DEE8-9503-4D197A67C70A}"/>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5" name="Rectangle 14">
            <a:extLst>
              <a:ext uri="{FF2B5EF4-FFF2-40B4-BE49-F238E27FC236}">
                <a16:creationId xmlns:a16="http://schemas.microsoft.com/office/drawing/2014/main" id="{5E83B27E-B6F1-58FD-C953-49ACFED9A81F}"/>
              </a:ext>
            </a:extLst>
          </p:cNvPr>
          <p:cNvSpPr/>
          <p:nvPr/>
        </p:nvSpPr>
        <p:spPr>
          <a:xfrm>
            <a:off x="6810351" y="4173945"/>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163143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CFBB15-5EF5-0BCE-AED2-F59D62BC4941}"/>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16</a:t>
            </a:fld>
            <a:endParaRPr lang="en-US" dirty="0">
              <a:latin typeface="EdShed" pitchFamily="2" charset="0"/>
            </a:endParaRPr>
          </a:p>
        </p:txBody>
      </p:sp>
      <p:sp>
        <p:nvSpPr>
          <p:cNvPr id="18" name="Text Placeholder 4">
            <a:extLst>
              <a:ext uri="{FF2B5EF4-FFF2-40B4-BE49-F238E27FC236}">
                <a16:creationId xmlns:a16="http://schemas.microsoft.com/office/drawing/2014/main" id="{59F0F513-1E41-8C42-8B92-9C780507D3D7}"/>
              </a:ext>
            </a:extLst>
          </p:cNvPr>
          <p:cNvSpPr>
            <a:spLocks noGrp="1"/>
          </p:cNvSpPr>
          <p:nvPr>
            <p:ph type="body" sz="quarter" idx="10"/>
          </p:nvPr>
        </p:nvSpPr>
        <p:spPr/>
        <p:txBody>
          <a:bodyPr/>
          <a:lstStyle/>
          <a:p>
            <a:r>
              <a:rPr lang="en-US" b="1" dirty="0"/>
              <a:t>Memory Game</a:t>
            </a:r>
          </a:p>
        </p:txBody>
      </p:sp>
      <p:pic>
        <p:nvPicPr>
          <p:cNvPr id="6" name="Picture 2" descr="Brain, Brainstorming, Character, Smart, Think, Head">
            <a:extLst>
              <a:ext uri="{FF2B5EF4-FFF2-40B4-BE49-F238E27FC236}">
                <a16:creationId xmlns:a16="http://schemas.microsoft.com/office/drawing/2014/main" id="{CAA287F9-6D85-2DDB-A5B7-3D74D10D3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917" y="5062330"/>
            <a:ext cx="1673162" cy="1492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B0E88D-316A-9AF0-A3CF-55A207D66DFD}"/>
              </a:ext>
            </a:extLst>
          </p:cNvPr>
          <p:cNvPicPr>
            <a:picLocks noChangeAspect="1"/>
          </p:cNvPicPr>
          <p:nvPr/>
        </p:nvPicPr>
        <p:blipFill>
          <a:blip r:embed="rId4"/>
          <a:stretch>
            <a:fillRect/>
          </a:stretch>
        </p:blipFill>
        <p:spPr>
          <a:xfrm>
            <a:off x="318921" y="5163216"/>
            <a:ext cx="1645997" cy="1391898"/>
          </a:xfrm>
          <a:prstGeom prst="ellipse">
            <a:avLst/>
          </a:prstGeom>
        </p:spPr>
      </p:pic>
      <p:graphicFrame>
        <p:nvGraphicFramePr>
          <p:cNvPr id="8" name="Table 7">
            <a:extLst>
              <a:ext uri="{FF2B5EF4-FFF2-40B4-BE49-F238E27FC236}">
                <a16:creationId xmlns:a16="http://schemas.microsoft.com/office/drawing/2014/main" id="{B7C47649-B726-261D-7DDB-77A67D879D8A}"/>
              </a:ext>
            </a:extLst>
          </p:cNvPr>
          <p:cNvGraphicFramePr>
            <a:graphicFrameLocks noGrp="1"/>
          </p:cNvGraphicFramePr>
          <p:nvPr/>
        </p:nvGraphicFramePr>
        <p:xfrm>
          <a:off x="2380593" y="2615873"/>
          <a:ext cx="7378262" cy="2952376"/>
        </p:xfrm>
        <a:graphic>
          <a:graphicData uri="http://schemas.openxmlformats.org/drawingml/2006/table">
            <a:tbl>
              <a:tblPr firstRow="1" bandRow="1">
                <a:tableStyleId>{5940675A-B579-460E-94D1-54222C63F5DA}</a:tableStyleId>
              </a:tblPr>
              <a:tblGrid>
                <a:gridCol w="3741226">
                  <a:extLst>
                    <a:ext uri="{9D8B030D-6E8A-4147-A177-3AD203B41FA5}">
                      <a16:colId xmlns:a16="http://schemas.microsoft.com/office/drawing/2014/main" val="4028506769"/>
                    </a:ext>
                  </a:extLst>
                </a:gridCol>
                <a:gridCol w="3637036">
                  <a:extLst>
                    <a:ext uri="{9D8B030D-6E8A-4147-A177-3AD203B41FA5}">
                      <a16:colId xmlns:a16="http://schemas.microsoft.com/office/drawing/2014/main" val="1592644430"/>
                    </a:ext>
                  </a:extLst>
                </a:gridCol>
              </a:tblGrid>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4126672874"/>
                  </a:ext>
                </a:extLst>
              </a:tr>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1482654585"/>
                  </a:ext>
                </a:extLst>
              </a:tr>
            </a:tbl>
          </a:graphicData>
        </a:graphic>
      </p:graphicFrame>
      <p:sp>
        <p:nvSpPr>
          <p:cNvPr id="9" name="Rounded Rectangle 8">
            <a:extLst>
              <a:ext uri="{FF2B5EF4-FFF2-40B4-BE49-F238E27FC236}">
                <a16:creationId xmlns:a16="http://schemas.microsoft.com/office/drawing/2014/main" id="{2367BBE8-2AFD-6A3F-9A35-D5D31D3E3EFD}"/>
              </a:ext>
            </a:extLst>
          </p:cNvPr>
          <p:cNvSpPr/>
          <p:nvPr/>
        </p:nvSpPr>
        <p:spPr>
          <a:xfrm>
            <a:off x="6702111" y="3010320"/>
            <a:ext cx="2635525"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rgbClr val="3372DC"/>
                </a:solidFill>
                <a:latin typeface="EdShed" pitchFamily="2" charset="0"/>
              </a:rPr>
              <a:t>prejudice</a:t>
            </a:r>
          </a:p>
        </p:txBody>
      </p:sp>
      <p:sp>
        <p:nvSpPr>
          <p:cNvPr id="10" name="Rounded Rectangle 9">
            <a:extLst>
              <a:ext uri="{FF2B5EF4-FFF2-40B4-BE49-F238E27FC236}">
                <a16:creationId xmlns:a16="http://schemas.microsoft.com/office/drawing/2014/main" id="{CD27C054-378D-4BF6-8CDE-7B622E09C4A0}"/>
              </a:ext>
            </a:extLst>
          </p:cNvPr>
          <p:cNvSpPr/>
          <p:nvPr/>
        </p:nvSpPr>
        <p:spPr>
          <a:xfrm>
            <a:off x="6923007" y="4492488"/>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rgbClr val="3372DC"/>
                </a:solidFill>
                <a:latin typeface="EdShed" pitchFamily="2" charset="0"/>
              </a:rPr>
              <a:t>identity</a:t>
            </a:r>
          </a:p>
        </p:txBody>
      </p:sp>
      <p:sp>
        <p:nvSpPr>
          <p:cNvPr id="11" name="Rounded Rectangle 10">
            <a:extLst>
              <a:ext uri="{FF2B5EF4-FFF2-40B4-BE49-F238E27FC236}">
                <a16:creationId xmlns:a16="http://schemas.microsoft.com/office/drawing/2014/main" id="{D6614873-B901-ED4B-0101-57BE76A51A54}"/>
              </a:ext>
            </a:extLst>
          </p:cNvPr>
          <p:cNvSpPr/>
          <p:nvPr/>
        </p:nvSpPr>
        <p:spPr>
          <a:xfrm>
            <a:off x="3170136" y="4492488"/>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rgbClr val="3372DC"/>
                </a:solidFill>
                <a:latin typeface="EdShed" pitchFamily="2" charset="0"/>
              </a:rPr>
              <a:t>privilege</a:t>
            </a:r>
          </a:p>
        </p:txBody>
      </p:sp>
      <p:sp>
        <p:nvSpPr>
          <p:cNvPr id="12" name="Rounded Rectangle 11">
            <a:extLst>
              <a:ext uri="{FF2B5EF4-FFF2-40B4-BE49-F238E27FC236}">
                <a16:creationId xmlns:a16="http://schemas.microsoft.com/office/drawing/2014/main" id="{BC867A42-F52C-1FB0-37C1-C149C1CCC7F2}"/>
              </a:ext>
            </a:extLst>
          </p:cNvPr>
          <p:cNvSpPr/>
          <p:nvPr/>
        </p:nvSpPr>
        <p:spPr>
          <a:xfrm>
            <a:off x="3044113" y="3010320"/>
            <a:ext cx="2445778"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rgbClr val="3372DC"/>
                </a:solidFill>
                <a:latin typeface="EdShed" pitchFamily="2" charset="0"/>
              </a:rPr>
              <a:t>rhyme</a:t>
            </a:r>
          </a:p>
        </p:txBody>
      </p:sp>
      <p:sp>
        <p:nvSpPr>
          <p:cNvPr id="16" name="TextBox 15">
            <a:extLst>
              <a:ext uri="{FF2B5EF4-FFF2-40B4-BE49-F238E27FC236}">
                <a16:creationId xmlns:a16="http://schemas.microsoft.com/office/drawing/2014/main" id="{BA702189-DC54-9631-27EC-83E62AC97B32}"/>
              </a:ext>
            </a:extLst>
          </p:cNvPr>
          <p:cNvSpPr txBox="1"/>
          <p:nvPr/>
        </p:nvSpPr>
        <p:spPr>
          <a:xfrm>
            <a:off x="2119458" y="1960708"/>
            <a:ext cx="7953081" cy="400110"/>
          </a:xfrm>
          <a:prstGeom prst="rect">
            <a:avLst/>
          </a:prstGeom>
          <a:noFill/>
        </p:spPr>
        <p:txBody>
          <a:bodyPr wrap="square">
            <a:spAutoFit/>
          </a:bodyPr>
          <a:lstStyle/>
          <a:p>
            <a:pPr algn="ctr"/>
            <a:r>
              <a:rPr lang="en-GB" sz="2000" dirty="0">
                <a:latin typeface="EdShed" pitchFamily="2" charset="0"/>
              </a:rPr>
              <a:t>Remember these four words.</a:t>
            </a:r>
          </a:p>
        </p:txBody>
      </p:sp>
      <p:sp>
        <p:nvSpPr>
          <p:cNvPr id="17" name="TextBox 16">
            <a:extLst>
              <a:ext uri="{FF2B5EF4-FFF2-40B4-BE49-F238E27FC236}">
                <a16:creationId xmlns:a16="http://schemas.microsoft.com/office/drawing/2014/main" id="{6085E381-D1BB-E571-E3FF-34443D9CC1FB}"/>
              </a:ext>
            </a:extLst>
          </p:cNvPr>
          <p:cNvSpPr txBox="1"/>
          <p:nvPr/>
        </p:nvSpPr>
        <p:spPr>
          <a:xfrm>
            <a:off x="2137387" y="5949432"/>
            <a:ext cx="7953081" cy="369332"/>
          </a:xfrm>
          <a:prstGeom prst="rect">
            <a:avLst/>
          </a:prstGeom>
          <a:noFill/>
        </p:spPr>
        <p:txBody>
          <a:bodyPr wrap="square">
            <a:spAutoFit/>
          </a:bodyPr>
          <a:lstStyle/>
          <a:p>
            <a:pPr algn="ctr"/>
            <a:r>
              <a:rPr lang="en-GB" dirty="0">
                <a:latin typeface="EdShed" pitchFamily="2" charset="0"/>
              </a:rPr>
              <a:t>One of them will be hidden, write down which one is missing.</a:t>
            </a:r>
          </a:p>
        </p:txBody>
      </p:sp>
    </p:spTree>
    <p:extLst>
      <p:ext uri="{BB962C8B-B14F-4D97-AF65-F5344CB8AC3E}">
        <p14:creationId xmlns:p14="http://schemas.microsoft.com/office/powerpoint/2010/main" val="163996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CFBB15-5EF5-0BCE-AED2-F59D62BC4941}"/>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17</a:t>
            </a:fld>
            <a:endParaRPr lang="en-US" dirty="0">
              <a:latin typeface="EdShed" pitchFamily="2" charset="0"/>
            </a:endParaRPr>
          </a:p>
        </p:txBody>
      </p:sp>
      <p:sp>
        <p:nvSpPr>
          <p:cNvPr id="18" name="Text Placeholder 4">
            <a:extLst>
              <a:ext uri="{FF2B5EF4-FFF2-40B4-BE49-F238E27FC236}">
                <a16:creationId xmlns:a16="http://schemas.microsoft.com/office/drawing/2014/main" id="{BCC41555-D5C4-8642-A20E-54E876022FBD}"/>
              </a:ext>
            </a:extLst>
          </p:cNvPr>
          <p:cNvSpPr>
            <a:spLocks noGrp="1"/>
          </p:cNvSpPr>
          <p:nvPr>
            <p:ph type="body" sz="quarter" idx="10"/>
          </p:nvPr>
        </p:nvSpPr>
        <p:spPr/>
        <p:txBody>
          <a:bodyPr/>
          <a:lstStyle/>
          <a:p>
            <a:r>
              <a:rPr lang="en-US" b="1" dirty="0"/>
              <a:t>Memory Game</a:t>
            </a:r>
          </a:p>
        </p:txBody>
      </p:sp>
      <p:pic>
        <p:nvPicPr>
          <p:cNvPr id="6" name="Picture 2" descr="Brain, Brainstorming, Character, Smart, Think, Head">
            <a:extLst>
              <a:ext uri="{FF2B5EF4-FFF2-40B4-BE49-F238E27FC236}">
                <a16:creationId xmlns:a16="http://schemas.microsoft.com/office/drawing/2014/main" id="{CAA287F9-6D85-2DDB-A5B7-3D74D10D3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917" y="5062330"/>
            <a:ext cx="1673162" cy="1492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B0E88D-316A-9AF0-A3CF-55A207D66DFD}"/>
              </a:ext>
            </a:extLst>
          </p:cNvPr>
          <p:cNvPicPr>
            <a:picLocks noChangeAspect="1"/>
          </p:cNvPicPr>
          <p:nvPr/>
        </p:nvPicPr>
        <p:blipFill>
          <a:blip r:embed="rId4"/>
          <a:stretch>
            <a:fillRect/>
          </a:stretch>
        </p:blipFill>
        <p:spPr>
          <a:xfrm>
            <a:off x="318921" y="5163216"/>
            <a:ext cx="1645997" cy="1391898"/>
          </a:xfrm>
          <a:prstGeom prst="ellipse">
            <a:avLst/>
          </a:prstGeom>
        </p:spPr>
      </p:pic>
      <p:graphicFrame>
        <p:nvGraphicFramePr>
          <p:cNvPr id="8" name="Table 7">
            <a:extLst>
              <a:ext uri="{FF2B5EF4-FFF2-40B4-BE49-F238E27FC236}">
                <a16:creationId xmlns:a16="http://schemas.microsoft.com/office/drawing/2014/main" id="{B7C47649-B726-261D-7DDB-77A67D879D8A}"/>
              </a:ext>
            </a:extLst>
          </p:cNvPr>
          <p:cNvGraphicFramePr>
            <a:graphicFrameLocks noGrp="1"/>
          </p:cNvGraphicFramePr>
          <p:nvPr/>
        </p:nvGraphicFramePr>
        <p:xfrm>
          <a:off x="2380593" y="2615873"/>
          <a:ext cx="7378262" cy="2952376"/>
        </p:xfrm>
        <a:graphic>
          <a:graphicData uri="http://schemas.openxmlformats.org/drawingml/2006/table">
            <a:tbl>
              <a:tblPr firstRow="1" bandRow="1">
                <a:tableStyleId>{5940675A-B579-460E-94D1-54222C63F5DA}</a:tableStyleId>
              </a:tblPr>
              <a:tblGrid>
                <a:gridCol w="3741226">
                  <a:extLst>
                    <a:ext uri="{9D8B030D-6E8A-4147-A177-3AD203B41FA5}">
                      <a16:colId xmlns:a16="http://schemas.microsoft.com/office/drawing/2014/main" val="4028506769"/>
                    </a:ext>
                  </a:extLst>
                </a:gridCol>
                <a:gridCol w="3637036">
                  <a:extLst>
                    <a:ext uri="{9D8B030D-6E8A-4147-A177-3AD203B41FA5}">
                      <a16:colId xmlns:a16="http://schemas.microsoft.com/office/drawing/2014/main" val="1592644430"/>
                    </a:ext>
                  </a:extLst>
                </a:gridCol>
              </a:tblGrid>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4126672874"/>
                  </a:ext>
                </a:extLst>
              </a:tr>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1482654585"/>
                  </a:ext>
                </a:extLst>
              </a:tr>
            </a:tbl>
          </a:graphicData>
        </a:graphic>
      </p:graphicFrame>
      <p:sp>
        <p:nvSpPr>
          <p:cNvPr id="9" name="Rounded Rectangle 8">
            <a:extLst>
              <a:ext uri="{FF2B5EF4-FFF2-40B4-BE49-F238E27FC236}">
                <a16:creationId xmlns:a16="http://schemas.microsoft.com/office/drawing/2014/main" id="{2367BBE8-2AFD-6A3F-9A35-D5D31D3E3EFD}"/>
              </a:ext>
            </a:extLst>
          </p:cNvPr>
          <p:cNvSpPr/>
          <p:nvPr/>
        </p:nvSpPr>
        <p:spPr>
          <a:xfrm>
            <a:off x="3031988" y="4477596"/>
            <a:ext cx="244577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rgbClr val="3372DC"/>
                </a:solidFill>
                <a:latin typeface="EdShed" pitchFamily="2" charset="0"/>
              </a:rPr>
              <a:t>existence</a:t>
            </a:r>
          </a:p>
        </p:txBody>
      </p:sp>
      <p:sp>
        <p:nvSpPr>
          <p:cNvPr id="10" name="Rounded Rectangle 9">
            <a:extLst>
              <a:ext uri="{FF2B5EF4-FFF2-40B4-BE49-F238E27FC236}">
                <a16:creationId xmlns:a16="http://schemas.microsoft.com/office/drawing/2014/main" id="{CD27C054-378D-4BF6-8CDE-7B622E09C4A0}"/>
              </a:ext>
            </a:extLst>
          </p:cNvPr>
          <p:cNvSpPr/>
          <p:nvPr/>
        </p:nvSpPr>
        <p:spPr>
          <a:xfrm>
            <a:off x="2582215" y="3023850"/>
            <a:ext cx="334532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rgbClr val="3372DC"/>
                </a:solidFill>
                <a:latin typeface="EdShed" pitchFamily="2" charset="0"/>
              </a:rPr>
              <a:t>explanation</a:t>
            </a:r>
          </a:p>
        </p:txBody>
      </p:sp>
      <p:sp>
        <p:nvSpPr>
          <p:cNvPr id="11" name="Rounded Rectangle 10">
            <a:extLst>
              <a:ext uri="{FF2B5EF4-FFF2-40B4-BE49-F238E27FC236}">
                <a16:creationId xmlns:a16="http://schemas.microsoft.com/office/drawing/2014/main" id="{D6614873-B901-ED4B-0101-57BE76A51A54}"/>
              </a:ext>
            </a:extLst>
          </p:cNvPr>
          <p:cNvSpPr/>
          <p:nvPr/>
        </p:nvSpPr>
        <p:spPr>
          <a:xfrm>
            <a:off x="6436319" y="4483280"/>
            <a:ext cx="3030283"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rgbClr val="3372DC"/>
                </a:solidFill>
                <a:latin typeface="EdShed" pitchFamily="2" charset="0"/>
              </a:rPr>
              <a:t>determined</a:t>
            </a:r>
          </a:p>
        </p:txBody>
      </p:sp>
      <p:sp>
        <p:nvSpPr>
          <p:cNvPr id="12" name="Rounded Rectangle 11">
            <a:extLst>
              <a:ext uri="{FF2B5EF4-FFF2-40B4-BE49-F238E27FC236}">
                <a16:creationId xmlns:a16="http://schemas.microsoft.com/office/drawing/2014/main" id="{BC867A42-F52C-1FB0-37C1-C149C1CCC7F2}"/>
              </a:ext>
            </a:extLst>
          </p:cNvPr>
          <p:cNvSpPr/>
          <p:nvPr/>
        </p:nvSpPr>
        <p:spPr>
          <a:xfrm>
            <a:off x="6728572" y="3023850"/>
            <a:ext cx="2445778"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a:solidFill>
                  <a:srgbClr val="3372DC"/>
                </a:solidFill>
                <a:latin typeface="EdShed" pitchFamily="2" charset="0"/>
              </a:rPr>
              <a:t>develop</a:t>
            </a:r>
          </a:p>
        </p:txBody>
      </p:sp>
      <p:sp>
        <p:nvSpPr>
          <p:cNvPr id="16" name="TextBox 15">
            <a:extLst>
              <a:ext uri="{FF2B5EF4-FFF2-40B4-BE49-F238E27FC236}">
                <a16:creationId xmlns:a16="http://schemas.microsoft.com/office/drawing/2014/main" id="{BA702189-DC54-9631-27EC-83E62AC97B32}"/>
              </a:ext>
            </a:extLst>
          </p:cNvPr>
          <p:cNvSpPr txBox="1"/>
          <p:nvPr/>
        </p:nvSpPr>
        <p:spPr>
          <a:xfrm>
            <a:off x="2119458" y="1960708"/>
            <a:ext cx="7953081" cy="400110"/>
          </a:xfrm>
          <a:prstGeom prst="rect">
            <a:avLst/>
          </a:prstGeom>
          <a:noFill/>
        </p:spPr>
        <p:txBody>
          <a:bodyPr wrap="square">
            <a:spAutoFit/>
          </a:bodyPr>
          <a:lstStyle/>
          <a:p>
            <a:pPr algn="ctr"/>
            <a:r>
              <a:rPr lang="en-GB" sz="2000" dirty="0">
                <a:latin typeface="EdShed" pitchFamily="2" charset="0"/>
              </a:rPr>
              <a:t>Remember these four words.</a:t>
            </a:r>
          </a:p>
        </p:txBody>
      </p:sp>
      <p:sp>
        <p:nvSpPr>
          <p:cNvPr id="17" name="TextBox 16">
            <a:extLst>
              <a:ext uri="{FF2B5EF4-FFF2-40B4-BE49-F238E27FC236}">
                <a16:creationId xmlns:a16="http://schemas.microsoft.com/office/drawing/2014/main" id="{6085E381-D1BB-E571-E3FF-34443D9CC1FB}"/>
              </a:ext>
            </a:extLst>
          </p:cNvPr>
          <p:cNvSpPr txBox="1"/>
          <p:nvPr/>
        </p:nvSpPr>
        <p:spPr>
          <a:xfrm>
            <a:off x="2137387" y="5949432"/>
            <a:ext cx="7953081" cy="369332"/>
          </a:xfrm>
          <a:prstGeom prst="rect">
            <a:avLst/>
          </a:prstGeom>
          <a:noFill/>
        </p:spPr>
        <p:txBody>
          <a:bodyPr wrap="square">
            <a:spAutoFit/>
          </a:bodyPr>
          <a:lstStyle/>
          <a:p>
            <a:pPr algn="ctr"/>
            <a:r>
              <a:rPr lang="en-GB" dirty="0">
                <a:latin typeface="EdShed" pitchFamily="2" charset="0"/>
              </a:rPr>
              <a:t>One of them will be hidden, write down which one is missing.</a:t>
            </a:r>
          </a:p>
        </p:txBody>
      </p:sp>
    </p:spTree>
    <p:extLst>
      <p:ext uri="{BB962C8B-B14F-4D97-AF65-F5344CB8AC3E}">
        <p14:creationId xmlns:p14="http://schemas.microsoft.com/office/powerpoint/2010/main" val="410873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CFBB15-5EF5-0BCE-AED2-F59D62BC4941}"/>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18</a:t>
            </a:fld>
            <a:endParaRPr lang="en-US" dirty="0">
              <a:latin typeface="EdShed" pitchFamily="2" charset="0"/>
            </a:endParaRPr>
          </a:p>
        </p:txBody>
      </p:sp>
      <p:sp>
        <p:nvSpPr>
          <p:cNvPr id="5" name="Text Placeholder 4">
            <a:extLst>
              <a:ext uri="{FF2B5EF4-FFF2-40B4-BE49-F238E27FC236}">
                <a16:creationId xmlns:a16="http://schemas.microsoft.com/office/drawing/2014/main" id="{7CC6D457-6B08-402C-691E-168552DBC55A}"/>
              </a:ext>
            </a:extLst>
          </p:cNvPr>
          <p:cNvSpPr>
            <a:spLocks noGrp="1"/>
          </p:cNvSpPr>
          <p:nvPr>
            <p:ph type="body" sz="quarter" idx="10"/>
          </p:nvPr>
        </p:nvSpPr>
        <p:spPr/>
        <p:txBody>
          <a:bodyPr/>
          <a:lstStyle/>
          <a:p>
            <a:r>
              <a:rPr lang="en-US" dirty="0"/>
              <a:t>Memory Game</a:t>
            </a:r>
          </a:p>
        </p:txBody>
      </p:sp>
      <p:pic>
        <p:nvPicPr>
          <p:cNvPr id="6" name="Picture 2" descr="Brain, Brainstorming, Character, Smart, Think, Head">
            <a:extLst>
              <a:ext uri="{FF2B5EF4-FFF2-40B4-BE49-F238E27FC236}">
                <a16:creationId xmlns:a16="http://schemas.microsoft.com/office/drawing/2014/main" id="{CAA287F9-6D85-2DDB-A5B7-3D74D10D3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917" y="5062330"/>
            <a:ext cx="1673162" cy="1492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B0E88D-316A-9AF0-A3CF-55A207D66DFD}"/>
              </a:ext>
            </a:extLst>
          </p:cNvPr>
          <p:cNvPicPr>
            <a:picLocks noChangeAspect="1"/>
          </p:cNvPicPr>
          <p:nvPr/>
        </p:nvPicPr>
        <p:blipFill>
          <a:blip r:embed="rId4"/>
          <a:stretch>
            <a:fillRect/>
          </a:stretch>
        </p:blipFill>
        <p:spPr>
          <a:xfrm>
            <a:off x="318921" y="5163216"/>
            <a:ext cx="1645997" cy="1391898"/>
          </a:xfrm>
          <a:prstGeom prst="ellipse">
            <a:avLst/>
          </a:prstGeom>
        </p:spPr>
      </p:pic>
      <p:graphicFrame>
        <p:nvGraphicFramePr>
          <p:cNvPr id="8" name="Table 7">
            <a:extLst>
              <a:ext uri="{FF2B5EF4-FFF2-40B4-BE49-F238E27FC236}">
                <a16:creationId xmlns:a16="http://schemas.microsoft.com/office/drawing/2014/main" id="{B7C47649-B726-261D-7DDB-77A67D879D8A}"/>
              </a:ext>
            </a:extLst>
          </p:cNvPr>
          <p:cNvGraphicFramePr>
            <a:graphicFrameLocks noGrp="1"/>
          </p:cNvGraphicFramePr>
          <p:nvPr/>
        </p:nvGraphicFramePr>
        <p:xfrm>
          <a:off x="2402146" y="2615873"/>
          <a:ext cx="7352738" cy="2952376"/>
        </p:xfrm>
        <a:graphic>
          <a:graphicData uri="http://schemas.openxmlformats.org/drawingml/2006/table">
            <a:tbl>
              <a:tblPr firstRow="1" bandRow="1">
                <a:tableStyleId>{5940675A-B579-460E-94D1-54222C63F5DA}</a:tableStyleId>
              </a:tblPr>
              <a:tblGrid>
                <a:gridCol w="2499211">
                  <a:extLst>
                    <a:ext uri="{9D8B030D-6E8A-4147-A177-3AD203B41FA5}">
                      <a16:colId xmlns:a16="http://schemas.microsoft.com/office/drawing/2014/main" val="4028506769"/>
                    </a:ext>
                  </a:extLst>
                </a:gridCol>
                <a:gridCol w="2429610">
                  <a:extLst>
                    <a:ext uri="{9D8B030D-6E8A-4147-A177-3AD203B41FA5}">
                      <a16:colId xmlns:a16="http://schemas.microsoft.com/office/drawing/2014/main" val="1592644430"/>
                    </a:ext>
                  </a:extLst>
                </a:gridCol>
                <a:gridCol w="2423917">
                  <a:extLst>
                    <a:ext uri="{9D8B030D-6E8A-4147-A177-3AD203B41FA5}">
                      <a16:colId xmlns:a16="http://schemas.microsoft.com/office/drawing/2014/main" val="3697446212"/>
                    </a:ext>
                  </a:extLst>
                </a:gridCol>
              </a:tblGrid>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4126672874"/>
                  </a:ext>
                </a:extLst>
              </a:tr>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1482654585"/>
                  </a:ext>
                </a:extLst>
              </a:tr>
            </a:tbl>
          </a:graphicData>
        </a:graphic>
      </p:graphicFrame>
      <p:sp>
        <p:nvSpPr>
          <p:cNvPr id="9" name="Rounded Rectangle 8">
            <a:extLst>
              <a:ext uri="{FF2B5EF4-FFF2-40B4-BE49-F238E27FC236}">
                <a16:creationId xmlns:a16="http://schemas.microsoft.com/office/drawing/2014/main" id="{2367BBE8-2AFD-6A3F-9A35-D5D31D3E3EFD}"/>
              </a:ext>
            </a:extLst>
          </p:cNvPr>
          <p:cNvSpPr/>
          <p:nvPr/>
        </p:nvSpPr>
        <p:spPr>
          <a:xfrm>
            <a:off x="7344077" y="3023850"/>
            <a:ext cx="244577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rhyme</a:t>
            </a:r>
          </a:p>
        </p:txBody>
      </p:sp>
      <p:sp>
        <p:nvSpPr>
          <p:cNvPr id="10" name="Rounded Rectangle 9">
            <a:extLst>
              <a:ext uri="{FF2B5EF4-FFF2-40B4-BE49-F238E27FC236}">
                <a16:creationId xmlns:a16="http://schemas.microsoft.com/office/drawing/2014/main" id="{CD27C054-378D-4BF6-8CDE-7B622E09C4A0}"/>
              </a:ext>
            </a:extLst>
          </p:cNvPr>
          <p:cNvSpPr/>
          <p:nvPr/>
        </p:nvSpPr>
        <p:spPr>
          <a:xfrm>
            <a:off x="5016889" y="4483280"/>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prejudice</a:t>
            </a:r>
          </a:p>
        </p:txBody>
      </p:sp>
      <p:sp>
        <p:nvSpPr>
          <p:cNvPr id="11" name="Rounded Rectangle 10">
            <a:extLst>
              <a:ext uri="{FF2B5EF4-FFF2-40B4-BE49-F238E27FC236}">
                <a16:creationId xmlns:a16="http://schemas.microsoft.com/office/drawing/2014/main" id="{D6614873-B901-ED4B-0101-57BE76A51A54}"/>
              </a:ext>
            </a:extLst>
          </p:cNvPr>
          <p:cNvSpPr/>
          <p:nvPr/>
        </p:nvSpPr>
        <p:spPr>
          <a:xfrm>
            <a:off x="7470099" y="4483280"/>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identity</a:t>
            </a:r>
          </a:p>
        </p:txBody>
      </p:sp>
      <p:sp>
        <p:nvSpPr>
          <p:cNvPr id="12" name="Rounded Rectangle 11">
            <a:extLst>
              <a:ext uri="{FF2B5EF4-FFF2-40B4-BE49-F238E27FC236}">
                <a16:creationId xmlns:a16="http://schemas.microsoft.com/office/drawing/2014/main" id="{BC867A42-F52C-1FB0-37C1-C149C1CCC7F2}"/>
              </a:ext>
            </a:extLst>
          </p:cNvPr>
          <p:cNvSpPr/>
          <p:nvPr/>
        </p:nvSpPr>
        <p:spPr>
          <a:xfrm>
            <a:off x="2424069" y="3023850"/>
            <a:ext cx="2445778"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competition</a:t>
            </a:r>
          </a:p>
        </p:txBody>
      </p:sp>
      <p:sp>
        <p:nvSpPr>
          <p:cNvPr id="13" name="Rounded Rectangle 12">
            <a:extLst>
              <a:ext uri="{FF2B5EF4-FFF2-40B4-BE49-F238E27FC236}">
                <a16:creationId xmlns:a16="http://schemas.microsoft.com/office/drawing/2014/main" id="{73D6F2AB-B337-9B26-4070-E237E6369770}"/>
              </a:ext>
            </a:extLst>
          </p:cNvPr>
          <p:cNvSpPr/>
          <p:nvPr/>
        </p:nvSpPr>
        <p:spPr>
          <a:xfrm>
            <a:off x="2550092" y="4483280"/>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privilege</a:t>
            </a:r>
          </a:p>
        </p:txBody>
      </p:sp>
      <p:sp>
        <p:nvSpPr>
          <p:cNvPr id="14" name="Rounded Rectangle 13">
            <a:extLst>
              <a:ext uri="{FF2B5EF4-FFF2-40B4-BE49-F238E27FC236}">
                <a16:creationId xmlns:a16="http://schemas.microsoft.com/office/drawing/2014/main" id="{AB4D0246-B3FB-4777-9676-D39F0C10ABF3}"/>
              </a:ext>
            </a:extLst>
          </p:cNvPr>
          <p:cNvSpPr/>
          <p:nvPr/>
        </p:nvSpPr>
        <p:spPr>
          <a:xfrm>
            <a:off x="4981649" y="3023850"/>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average</a:t>
            </a:r>
          </a:p>
        </p:txBody>
      </p:sp>
      <p:sp>
        <p:nvSpPr>
          <p:cNvPr id="16" name="TextBox 15">
            <a:extLst>
              <a:ext uri="{FF2B5EF4-FFF2-40B4-BE49-F238E27FC236}">
                <a16:creationId xmlns:a16="http://schemas.microsoft.com/office/drawing/2014/main" id="{BA702189-DC54-9631-27EC-83E62AC97B32}"/>
              </a:ext>
            </a:extLst>
          </p:cNvPr>
          <p:cNvSpPr txBox="1"/>
          <p:nvPr/>
        </p:nvSpPr>
        <p:spPr>
          <a:xfrm>
            <a:off x="2119458" y="1960708"/>
            <a:ext cx="7953081" cy="400110"/>
          </a:xfrm>
          <a:prstGeom prst="rect">
            <a:avLst/>
          </a:prstGeom>
          <a:noFill/>
        </p:spPr>
        <p:txBody>
          <a:bodyPr wrap="square">
            <a:spAutoFit/>
          </a:bodyPr>
          <a:lstStyle/>
          <a:p>
            <a:pPr algn="ctr"/>
            <a:r>
              <a:rPr lang="en-GB" sz="2000" dirty="0">
                <a:latin typeface="EdShed" pitchFamily="2" charset="0"/>
              </a:rPr>
              <a:t>Remember these six words.</a:t>
            </a:r>
          </a:p>
        </p:txBody>
      </p:sp>
      <p:sp>
        <p:nvSpPr>
          <p:cNvPr id="17" name="TextBox 16">
            <a:extLst>
              <a:ext uri="{FF2B5EF4-FFF2-40B4-BE49-F238E27FC236}">
                <a16:creationId xmlns:a16="http://schemas.microsoft.com/office/drawing/2014/main" id="{6085E381-D1BB-E571-E3FF-34443D9CC1FB}"/>
              </a:ext>
            </a:extLst>
          </p:cNvPr>
          <p:cNvSpPr txBox="1"/>
          <p:nvPr/>
        </p:nvSpPr>
        <p:spPr>
          <a:xfrm>
            <a:off x="2153153" y="5949432"/>
            <a:ext cx="7953081" cy="369332"/>
          </a:xfrm>
          <a:prstGeom prst="rect">
            <a:avLst/>
          </a:prstGeom>
          <a:noFill/>
        </p:spPr>
        <p:txBody>
          <a:bodyPr wrap="square">
            <a:spAutoFit/>
          </a:bodyPr>
          <a:lstStyle/>
          <a:p>
            <a:pPr algn="ctr"/>
            <a:r>
              <a:rPr lang="en-GB" dirty="0">
                <a:latin typeface="EdShed" pitchFamily="2" charset="0"/>
              </a:rPr>
              <a:t>Two of them will be hidden, write down which two are missing.</a:t>
            </a:r>
          </a:p>
        </p:txBody>
      </p:sp>
    </p:spTree>
    <p:extLst>
      <p:ext uri="{BB962C8B-B14F-4D97-AF65-F5344CB8AC3E}">
        <p14:creationId xmlns:p14="http://schemas.microsoft.com/office/powerpoint/2010/main" val="7685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EF16AEA-C5C0-C4A5-875E-81ECF1EECBF4}"/>
              </a:ext>
            </a:extLst>
          </p:cNvPr>
          <p:cNvGrpSpPr/>
          <p:nvPr/>
        </p:nvGrpSpPr>
        <p:grpSpPr>
          <a:xfrm>
            <a:off x="465702" y="3045167"/>
            <a:ext cx="3600000" cy="3470355"/>
            <a:chOff x="327369" y="3168200"/>
            <a:chExt cx="3600000" cy="3470355"/>
          </a:xfrm>
        </p:grpSpPr>
        <p:pic>
          <p:nvPicPr>
            <p:cNvPr id="72" name="Picture 71" descr="A picture containing text, building, window, light&#10;&#10;Description automatically generated">
              <a:extLst>
                <a:ext uri="{FF2B5EF4-FFF2-40B4-BE49-F238E27FC236}">
                  <a16:creationId xmlns:a16="http://schemas.microsoft.com/office/drawing/2014/main" id="{C691F78E-D253-D9C0-8F7B-B235940F66CE}"/>
                </a:ext>
              </a:extLst>
            </p:cNvPr>
            <p:cNvPicPr>
              <a:picLocks/>
            </p:cNvPicPr>
            <p:nvPr/>
          </p:nvPicPr>
          <p:blipFill>
            <a:blip r:embed="rId3">
              <a:duotone>
                <a:prstClr val="black"/>
                <a:schemeClr val="accent6">
                  <a:tint val="45000"/>
                  <a:satMod val="400000"/>
                </a:schemeClr>
              </a:duotone>
            </a:blip>
            <a:stretch>
              <a:fillRect/>
            </a:stretch>
          </p:blipFill>
          <p:spPr>
            <a:xfrm>
              <a:off x="327369" y="3758555"/>
              <a:ext cx="3600000" cy="2880000"/>
            </a:xfrm>
            <a:prstGeom prst="rect">
              <a:avLst/>
            </a:prstGeom>
          </p:spPr>
        </p:pic>
        <p:sp>
          <p:nvSpPr>
            <p:cNvPr id="73" name="TextBox 72">
              <a:extLst>
                <a:ext uri="{FF2B5EF4-FFF2-40B4-BE49-F238E27FC236}">
                  <a16:creationId xmlns:a16="http://schemas.microsoft.com/office/drawing/2014/main" id="{35539600-8B79-06C4-AB93-23C312658155}"/>
                </a:ext>
              </a:extLst>
            </p:cNvPr>
            <p:cNvSpPr txBox="1"/>
            <p:nvPr/>
          </p:nvSpPr>
          <p:spPr>
            <a:xfrm>
              <a:off x="1874736" y="3168200"/>
              <a:ext cx="437940" cy="646331"/>
            </a:xfrm>
            <a:prstGeom prst="rect">
              <a:avLst/>
            </a:prstGeom>
            <a:noFill/>
          </p:spPr>
          <p:txBody>
            <a:bodyPr wrap="none" rtlCol="0">
              <a:spAutoFit/>
            </a:bodyPr>
            <a:lstStyle/>
            <a:p>
              <a:r>
                <a:rPr lang="en-US" sz="3600" b="1" dirty="0">
                  <a:solidFill>
                    <a:srgbClr val="25D160"/>
                  </a:solidFill>
                  <a:latin typeface="EdShed" pitchFamily="2" charset="0"/>
                </a:rPr>
                <a:t>2</a:t>
              </a:r>
            </a:p>
          </p:txBody>
        </p:sp>
      </p:grpSp>
      <p:grpSp>
        <p:nvGrpSpPr>
          <p:cNvPr id="20" name="Group 19">
            <a:extLst>
              <a:ext uri="{FF2B5EF4-FFF2-40B4-BE49-F238E27FC236}">
                <a16:creationId xmlns:a16="http://schemas.microsoft.com/office/drawing/2014/main" id="{B3822B0D-CD06-922F-C7B1-9FC212B86A59}"/>
              </a:ext>
            </a:extLst>
          </p:cNvPr>
          <p:cNvGrpSpPr/>
          <p:nvPr/>
        </p:nvGrpSpPr>
        <p:grpSpPr>
          <a:xfrm>
            <a:off x="4315501" y="3059522"/>
            <a:ext cx="3600000" cy="3456000"/>
            <a:chOff x="4315501" y="3182555"/>
            <a:chExt cx="3600000" cy="3456000"/>
          </a:xfrm>
        </p:grpSpPr>
        <p:sp>
          <p:nvSpPr>
            <p:cNvPr id="76" name="TextBox 75">
              <a:extLst>
                <a:ext uri="{FF2B5EF4-FFF2-40B4-BE49-F238E27FC236}">
                  <a16:creationId xmlns:a16="http://schemas.microsoft.com/office/drawing/2014/main" id="{EB1B6197-4F5F-FC2B-6419-5ACD69AEB308}"/>
                </a:ext>
              </a:extLst>
            </p:cNvPr>
            <p:cNvSpPr txBox="1"/>
            <p:nvPr/>
          </p:nvSpPr>
          <p:spPr>
            <a:xfrm>
              <a:off x="5862868" y="3182555"/>
              <a:ext cx="441146" cy="646331"/>
            </a:xfrm>
            <a:prstGeom prst="rect">
              <a:avLst/>
            </a:prstGeom>
            <a:noFill/>
          </p:spPr>
          <p:txBody>
            <a:bodyPr wrap="none" rtlCol="0">
              <a:spAutoFit/>
            </a:bodyPr>
            <a:lstStyle/>
            <a:p>
              <a:r>
                <a:rPr lang="en-US" sz="3600" b="1" dirty="0">
                  <a:solidFill>
                    <a:srgbClr val="7956D6"/>
                  </a:solidFill>
                  <a:latin typeface="EdShed" pitchFamily="2" charset="0"/>
                </a:rPr>
                <a:t>3</a:t>
              </a:r>
              <a:endParaRPr lang="en-US" sz="4000" b="1" dirty="0">
                <a:solidFill>
                  <a:srgbClr val="7956D6"/>
                </a:solidFill>
                <a:latin typeface="EdShed" pitchFamily="2" charset="0"/>
              </a:endParaRPr>
            </a:p>
          </p:txBody>
        </p:sp>
        <p:pic>
          <p:nvPicPr>
            <p:cNvPr id="15" name="Picture 14" descr="A picture containing text, building, window, light&#10;&#10;Description automatically generated">
              <a:extLst>
                <a:ext uri="{FF2B5EF4-FFF2-40B4-BE49-F238E27FC236}">
                  <a16:creationId xmlns:a16="http://schemas.microsoft.com/office/drawing/2014/main" id="{D09B27B9-D33A-0750-E8AF-B3DA39DF458E}"/>
                </a:ext>
              </a:extLst>
            </p:cNvPr>
            <p:cNvPicPr>
              <a:picLocks/>
            </p:cNvPicPr>
            <p:nvPr/>
          </p:nvPicPr>
          <p:blipFill>
            <a:blip r:embed="rId3">
              <a:duotone>
                <a:prstClr val="black"/>
                <a:srgbClr val="7956D6">
                  <a:tint val="45000"/>
                  <a:satMod val="400000"/>
                </a:srgbClr>
              </a:duotone>
            </a:blip>
            <a:stretch>
              <a:fillRect/>
            </a:stretch>
          </p:blipFill>
          <p:spPr>
            <a:xfrm>
              <a:off x="4315501" y="3758555"/>
              <a:ext cx="3600000" cy="2880000"/>
            </a:xfrm>
            <a:prstGeom prst="rect">
              <a:avLst/>
            </a:prstGeom>
          </p:spPr>
        </p:pic>
      </p:grpSp>
      <p:grpSp>
        <p:nvGrpSpPr>
          <p:cNvPr id="21" name="Group 20">
            <a:extLst>
              <a:ext uri="{FF2B5EF4-FFF2-40B4-BE49-F238E27FC236}">
                <a16:creationId xmlns:a16="http://schemas.microsoft.com/office/drawing/2014/main" id="{61C8BC09-9002-F278-7CC1-250A8E88F765}"/>
              </a:ext>
            </a:extLst>
          </p:cNvPr>
          <p:cNvGrpSpPr/>
          <p:nvPr/>
        </p:nvGrpSpPr>
        <p:grpSpPr>
          <a:xfrm>
            <a:off x="8165300" y="3059522"/>
            <a:ext cx="3600000" cy="3456000"/>
            <a:chOff x="8303633" y="3182555"/>
            <a:chExt cx="3600000" cy="3456000"/>
          </a:xfrm>
        </p:grpSpPr>
        <p:sp>
          <p:nvSpPr>
            <p:cNvPr id="70" name="TextBox 69">
              <a:extLst>
                <a:ext uri="{FF2B5EF4-FFF2-40B4-BE49-F238E27FC236}">
                  <a16:creationId xmlns:a16="http://schemas.microsoft.com/office/drawing/2014/main" id="{CAB51070-8F49-4230-87E9-C86632D640C0}"/>
                </a:ext>
              </a:extLst>
            </p:cNvPr>
            <p:cNvSpPr txBox="1"/>
            <p:nvPr/>
          </p:nvSpPr>
          <p:spPr>
            <a:xfrm>
              <a:off x="9851000" y="3182555"/>
              <a:ext cx="452368" cy="646331"/>
            </a:xfrm>
            <a:prstGeom prst="rect">
              <a:avLst/>
            </a:prstGeom>
            <a:noFill/>
          </p:spPr>
          <p:txBody>
            <a:bodyPr wrap="none" rtlCol="0">
              <a:spAutoFit/>
            </a:bodyPr>
            <a:lstStyle/>
            <a:p>
              <a:r>
                <a:rPr lang="en-US" sz="3600" b="1" dirty="0">
                  <a:solidFill>
                    <a:srgbClr val="FF3760"/>
                  </a:solidFill>
                  <a:latin typeface="EdShed" pitchFamily="2" charset="0"/>
                </a:rPr>
                <a:t>4</a:t>
              </a:r>
            </a:p>
          </p:txBody>
        </p:sp>
        <p:pic>
          <p:nvPicPr>
            <p:cNvPr id="16" name="Picture 15" descr="A picture containing text, building, window, light&#10;&#10;Description automatically generated">
              <a:extLst>
                <a:ext uri="{FF2B5EF4-FFF2-40B4-BE49-F238E27FC236}">
                  <a16:creationId xmlns:a16="http://schemas.microsoft.com/office/drawing/2014/main" id="{2108A225-042C-2885-C7CD-AEA0ED0077A2}"/>
                </a:ext>
              </a:extLst>
            </p:cNvPr>
            <p:cNvPicPr>
              <a:picLocks/>
            </p:cNvPicPr>
            <p:nvPr/>
          </p:nvPicPr>
          <p:blipFill>
            <a:blip r:embed="rId3">
              <a:duotone>
                <a:prstClr val="black"/>
                <a:srgbClr val="FF3760">
                  <a:tint val="45000"/>
                  <a:satMod val="400000"/>
                </a:srgbClr>
              </a:duotone>
            </a:blip>
            <a:stretch>
              <a:fillRect/>
            </a:stretch>
          </p:blipFill>
          <p:spPr>
            <a:xfrm>
              <a:off x="8303633" y="3758555"/>
              <a:ext cx="3600000" cy="2880000"/>
            </a:xfrm>
            <a:prstGeom prst="rect">
              <a:avLst/>
            </a:prstGeom>
          </p:spPr>
        </p:pic>
      </p:grpSp>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Starter</a:t>
            </a:r>
            <a:endParaRPr lang="en-US" sz="1600" dirty="0"/>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pPr lvl="0">
              <a:spcBef>
                <a:spcPts val="0"/>
              </a:spcBef>
            </a:pPr>
            <a:r>
              <a:rPr lang="en-GB" dirty="0"/>
              <a:t>How many syllables are in last week’s word?</a:t>
            </a:r>
          </a:p>
        </p:txBody>
      </p:sp>
      <p:sp>
        <p:nvSpPr>
          <p:cNvPr id="2" name="Text Placeholder 1">
            <a:extLst>
              <a:ext uri="{FF2B5EF4-FFF2-40B4-BE49-F238E27FC236}">
                <a16:creationId xmlns:a16="http://schemas.microsoft.com/office/drawing/2014/main" id="{3A597200-8A3D-F8F3-0384-E9FE3189937D}"/>
              </a:ext>
            </a:extLst>
          </p:cNvPr>
          <p:cNvSpPr txBox="1">
            <a:spLocks/>
          </p:cNvSpPr>
          <p:nvPr/>
        </p:nvSpPr>
        <p:spPr>
          <a:xfrm>
            <a:off x="1097486" y="1849634"/>
            <a:ext cx="1659173"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effectLst/>
                <a:latin typeface="EdShed" pitchFamily="2" charset="0"/>
                <a:ea typeface="Sassoon Infant 2023" panose="02000503030000020003" pitchFamily="2" charset="0"/>
              </a:rPr>
              <a:t>man-eating</a:t>
            </a:r>
            <a:endParaRPr lang="en-US" sz="2800" b="0" dirty="0">
              <a:solidFill>
                <a:schemeClr val="tx1"/>
              </a:solidFill>
              <a:latin typeface="EdShed" pitchFamily="2" charset="0"/>
            </a:endParaRPr>
          </a:p>
        </p:txBody>
      </p:sp>
      <p:sp>
        <p:nvSpPr>
          <p:cNvPr id="5" name="Text Placeholder 1">
            <a:extLst>
              <a:ext uri="{FF2B5EF4-FFF2-40B4-BE49-F238E27FC236}">
                <a16:creationId xmlns:a16="http://schemas.microsoft.com/office/drawing/2014/main" id="{2C5C2DE0-ADF9-12BF-007B-E725C644C002}"/>
              </a:ext>
            </a:extLst>
          </p:cNvPr>
          <p:cNvSpPr txBox="1">
            <a:spLocks/>
          </p:cNvSpPr>
          <p:nvPr/>
        </p:nvSpPr>
        <p:spPr>
          <a:xfrm>
            <a:off x="3662700" y="1849634"/>
            <a:ext cx="2049023"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effectLst/>
                <a:latin typeface="EdShed" pitchFamily="2" charset="0"/>
                <a:ea typeface="Sassoon Infant 2023" panose="02000503030000020003" pitchFamily="2" charset="0"/>
              </a:rPr>
              <a:t>empty-handed</a:t>
            </a:r>
            <a:endParaRPr lang="en-US" sz="2800" b="0" dirty="0">
              <a:solidFill>
                <a:schemeClr val="tx1"/>
              </a:solidFill>
              <a:latin typeface="EdShed" pitchFamily="2" charset="0"/>
            </a:endParaRPr>
          </a:p>
        </p:txBody>
      </p:sp>
      <p:sp>
        <p:nvSpPr>
          <p:cNvPr id="7" name="Text Placeholder 1">
            <a:extLst>
              <a:ext uri="{FF2B5EF4-FFF2-40B4-BE49-F238E27FC236}">
                <a16:creationId xmlns:a16="http://schemas.microsoft.com/office/drawing/2014/main" id="{6EEC7065-1B9E-D0F0-0EC1-76481A976015}"/>
              </a:ext>
            </a:extLst>
          </p:cNvPr>
          <p:cNvSpPr txBox="1">
            <a:spLocks/>
          </p:cNvSpPr>
          <p:nvPr/>
        </p:nvSpPr>
        <p:spPr>
          <a:xfrm>
            <a:off x="3690750" y="2397829"/>
            <a:ext cx="1998882"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effectLst/>
                <a:latin typeface="EdShed" pitchFamily="2" charset="0"/>
                <a:ea typeface="Sassoon Infant 2023" panose="02000503030000020003" pitchFamily="2" charset="0"/>
              </a:rPr>
              <a:t>bad-tempered</a:t>
            </a:r>
            <a:endParaRPr lang="en-US" sz="2800" b="0" dirty="0">
              <a:solidFill>
                <a:schemeClr val="tx1"/>
              </a:solidFill>
              <a:latin typeface="EdShed" pitchFamily="2" charset="0"/>
            </a:endParaRPr>
          </a:p>
        </p:txBody>
      </p:sp>
      <p:sp>
        <p:nvSpPr>
          <p:cNvPr id="8" name="Text Placeholder 1">
            <a:extLst>
              <a:ext uri="{FF2B5EF4-FFF2-40B4-BE49-F238E27FC236}">
                <a16:creationId xmlns:a16="http://schemas.microsoft.com/office/drawing/2014/main" id="{0ECAE57F-B1DF-D7BB-0E89-38B78D5195A7}"/>
              </a:ext>
            </a:extLst>
          </p:cNvPr>
          <p:cNvSpPr txBox="1">
            <a:spLocks/>
          </p:cNvSpPr>
          <p:nvPr/>
        </p:nvSpPr>
        <p:spPr>
          <a:xfrm>
            <a:off x="6617764" y="1849634"/>
            <a:ext cx="1888659"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effectLst/>
                <a:latin typeface="EdShed" pitchFamily="2" charset="0"/>
                <a:ea typeface="Sassoon Infant 2023" panose="02000503030000020003" pitchFamily="2" charset="0"/>
              </a:rPr>
              <a:t>old-fashioned</a:t>
            </a:r>
            <a:endParaRPr lang="en-US" sz="2800" b="0" dirty="0">
              <a:solidFill>
                <a:schemeClr val="tx1"/>
              </a:solidFill>
              <a:latin typeface="EdShed" pitchFamily="2" charset="0"/>
            </a:endParaRPr>
          </a:p>
        </p:txBody>
      </p:sp>
      <p:sp>
        <p:nvSpPr>
          <p:cNvPr id="9" name="Text Placeholder 1">
            <a:extLst>
              <a:ext uri="{FF2B5EF4-FFF2-40B4-BE49-F238E27FC236}">
                <a16:creationId xmlns:a16="http://schemas.microsoft.com/office/drawing/2014/main" id="{16A737B4-0A20-57C5-207A-DD8A19044837}"/>
              </a:ext>
            </a:extLst>
          </p:cNvPr>
          <p:cNvSpPr txBox="1">
            <a:spLocks/>
          </p:cNvSpPr>
          <p:nvPr/>
        </p:nvSpPr>
        <p:spPr>
          <a:xfrm>
            <a:off x="1215980" y="2397829"/>
            <a:ext cx="1422185"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effectLst/>
                <a:latin typeface="EdShed" pitchFamily="2" charset="0"/>
                <a:ea typeface="Sassoon Infant 2023" panose="02000503030000020003" pitchFamily="2" charset="0"/>
              </a:rPr>
              <a:t>little-used</a:t>
            </a:r>
            <a:endParaRPr lang="en-US" sz="2800" b="0" dirty="0">
              <a:solidFill>
                <a:schemeClr val="tx1"/>
              </a:solidFill>
              <a:latin typeface="EdShed" pitchFamily="2" charset="0"/>
            </a:endParaRPr>
          </a:p>
        </p:txBody>
      </p:sp>
      <p:sp>
        <p:nvSpPr>
          <p:cNvPr id="10" name="Text Placeholder 1">
            <a:extLst>
              <a:ext uri="{FF2B5EF4-FFF2-40B4-BE49-F238E27FC236}">
                <a16:creationId xmlns:a16="http://schemas.microsoft.com/office/drawing/2014/main" id="{1734C551-1662-8F51-086A-81359BCCFAD7}"/>
              </a:ext>
            </a:extLst>
          </p:cNvPr>
          <p:cNvSpPr txBox="1">
            <a:spLocks/>
          </p:cNvSpPr>
          <p:nvPr/>
        </p:nvSpPr>
        <p:spPr>
          <a:xfrm>
            <a:off x="6783418" y="2397829"/>
            <a:ext cx="155735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effectLst/>
                <a:latin typeface="EdShed" pitchFamily="2" charset="0"/>
                <a:ea typeface="Sassoon Infant 2023" panose="02000503030000020003" pitchFamily="2" charset="0"/>
              </a:rPr>
              <a:t>know-it-all</a:t>
            </a:r>
            <a:endParaRPr lang="en-US" sz="2800" b="0" dirty="0">
              <a:solidFill>
                <a:schemeClr val="tx1"/>
              </a:solidFill>
              <a:latin typeface="EdShed" pitchFamily="2" charset="0"/>
            </a:endParaRPr>
          </a:p>
        </p:txBody>
      </p:sp>
      <p:sp>
        <p:nvSpPr>
          <p:cNvPr id="11" name="Text Placeholder 1">
            <a:extLst>
              <a:ext uri="{FF2B5EF4-FFF2-40B4-BE49-F238E27FC236}">
                <a16:creationId xmlns:a16="http://schemas.microsoft.com/office/drawing/2014/main" id="{BF1C11CA-30DB-559B-051A-9AD8B108A571}"/>
              </a:ext>
            </a:extLst>
          </p:cNvPr>
          <p:cNvSpPr txBox="1">
            <a:spLocks/>
          </p:cNvSpPr>
          <p:nvPr/>
        </p:nvSpPr>
        <p:spPr>
          <a:xfrm>
            <a:off x="9506431" y="2397829"/>
            <a:ext cx="1632435"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effectLst/>
                <a:latin typeface="EdShed" pitchFamily="2" charset="0"/>
                <a:ea typeface="Sassoon Infant 2023" panose="02000503030000020003" pitchFamily="2" charset="0"/>
              </a:rPr>
              <a:t>green-eyed</a:t>
            </a:r>
            <a:endParaRPr lang="en-US" sz="2800" b="0" dirty="0">
              <a:solidFill>
                <a:schemeClr val="tx1"/>
              </a:solidFill>
              <a:latin typeface="EdShed" pitchFamily="2" charset="0"/>
            </a:endParaRPr>
          </a:p>
        </p:txBody>
      </p:sp>
      <p:sp>
        <p:nvSpPr>
          <p:cNvPr id="12" name="Text Placeholder 1">
            <a:extLst>
              <a:ext uri="{FF2B5EF4-FFF2-40B4-BE49-F238E27FC236}">
                <a16:creationId xmlns:a16="http://schemas.microsoft.com/office/drawing/2014/main" id="{5EC86599-CC6F-02EE-F1C8-3443C2A125E0}"/>
              </a:ext>
            </a:extLst>
          </p:cNvPr>
          <p:cNvSpPr txBox="1">
            <a:spLocks/>
          </p:cNvSpPr>
          <p:nvPr/>
        </p:nvSpPr>
        <p:spPr>
          <a:xfrm>
            <a:off x="6718497" y="2946024"/>
            <a:ext cx="1687192"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latin typeface="EdShed" pitchFamily="2" charset="0"/>
                <a:ea typeface="Sassoon Infant 2023" panose="02000503030000020003" pitchFamily="2" charset="0"/>
              </a:rPr>
              <a:t>s</a:t>
            </a:r>
            <a:r>
              <a:rPr lang="en-GB" sz="2400" b="0" dirty="0">
                <a:solidFill>
                  <a:schemeClr val="tx1"/>
                </a:solidFill>
                <a:effectLst/>
                <a:latin typeface="EdShed" pitchFamily="2" charset="0"/>
                <a:ea typeface="Sassoon Infant 2023" panose="02000503030000020003" pitchFamily="2" charset="0"/>
              </a:rPr>
              <a:t>tone-faced</a:t>
            </a:r>
            <a:endParaRPr lang="en-US" sz="2800" b="0" dirty="0">
              <a:solidFill>
                <a:schemeClr val="tx1"/>
              </a:solidFill>
              <a:latin typeface="EdShed" pitchFamily="2" charset="0"/>
            </a:endParaRPr>
          </a:p>
        </p:txBody>
      </p:sp>
      <p:sp>
        <p:nvSpPr>
          <p:cNvPr id="13" name="Text Placeholder 1">
            <a:extLst>
              <a:ext uri="{FF2B5EF4-FFF2-40B4-BE49-F238E27FC236}">
                <a16:creationId xmlns:a16="http://schemas.microsoft.com/office/drawing/2014/main" id="{E1D523D2-0768-3A50-D971-0CF9E202BE37}"/>
              </a:ext>
            </a:extLst>
          </p:cNvPr>
          <p:cNvSpPr txBox="1">
            <a:spLocks/>
          </p:cNvSpPr>
          <p:nvPr/>
        </p:nvSpPr>
        <p:spPr>
          <a:xfrm>
            <a:off x="9412463" y="1849634"/>
            <a:ext cx="182037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effectLst/>
                <a:latin typeface="EdShed" pitchFamily="2" charset="0"/>
                <a:ea typeface="Sassoon Infant 2023" panose="02000503030000020003" pitchFamily="2" charset="0"/>
              </a:rPr>
              <a:t>cold-hearted</a:t>
            </a:r>
            <a:endParaRPr lang="en-US" sz="2800" b="0" dirty="0">
              <a:solidFill>
                <a:schemeClr val="tx1"/>
              </a:solidFill>
              <a:latin typeface="EdShed" pitchFamily="2" charset="0"/>
            </a:endParaRPr>
          </a:p>
        </p:txBody>
      </p:sp>
      <p:sp>
        <p:nvSpPr>
          <p:cNvPr id="14" name="Text Placeholder 1">
            <a:extLst>
              <a:ext uri="{FF2B5EF4-FFF2-40B4-BE49-F238E27FC236}">
                <a16:creationId xmlns:a16="http://schemas.microsoft.com/office/drawing/2014/main" id="{7F1E393C-E300-23C2-9592-35BB04CE0EA8}"/>
              </a:ext>
            </a:extLst>
          </p:cNvPr>
          <p:cNvSpPr txBox="1">
            <a:spLocks/>
          </p:cNvSpPr>
          <p:nvPr/>
        </p:nvSpPr>
        <p:spPr>
          <a:xfrm>
            <a:off x="4065702" y="2946024"/>
            <a:ext cx="1254574"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tx1"/>
                </a:solidFill>
                <a:effectLst/>
                <a:latin typeface="EdShed" pitchFamily="2" charset="0"/>
                <a:ea typeface="Sassoon Infant 2023" panose="02000503030000020003" pitchFamily="2" charset="0"/>
              </a:rPr>
              <a:t>in-depth</a:t>
            </a:r>
            <a:endParaRPr lang="en-US" sz="2800" b="0" dirty="0">
              <a:solidFill>
                <a:schemeClr val="tx1"/>
              </a:solidFill>
              <a:latin typeface="EdShed" pitchFamily="2" charset="0"/>
            </a:endParaRPr>
          </a:p>
        </p:txBody>
      </p:sp>
    </p:spTree>
    <p:extLst>
      <p:ext uri="{BB962C8B-B14F-4D97-AF65-F5344CB8AC3E}">
        <p14:creationId xmlns:p14="http://schemas.microsoft.com/office/powerpoint/2010/main" val="152106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95 0.02061 L 0.30873 0.26273 " pathEditMode="relative" rAng="0" ptsTypes="AA">
                                      <p:cBhvr>
                                        <p:cTn id="6" dur="2000" fill="hold"/>
                                        <p:tgtEl>
                                          <p:spTgt spid="2"/>
                                        </p:tgtEl>
                                        <p:attrNameLst>
                                          <p:attrName>ppt_x</p:attrName>
                                          <p:attrName>ppt_y</p:attrName>
                                        </p:attrNameLst>
                                      </p:cBhvr>
                                      <p:rCtr x="15911" y="1210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5E-6 -3.33333E-6 L 0.43334 0.38125 " pathEditMode="relative" rAng="0" ptsTypes="AA">
                                      <p:cBhvr>
                                        <p:cTn id="10" dur="2000" fill="hold"/>
                                        <p:tgtEl>
                                          <p:spTgt spid="5"/>
                                        </p:tgtEl>
                                        <p:attrNameLst>
                                          <p:attrName>ppt_x</p:attrName>
                                          <p:attrName>ppt_y</p:attrName>
                                        </p:attrNameLst>
                                      </p:cBhvr>
                                      <p:rCtr x="21667" y="19051"/>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29167E-6 -3.33333E-6 L -0.06497 0.31829 " pathEditMode="relative" rAng="0" ptsTypes="AA">
                                      <p:cBhvr>
                                        <p:cTn id="14" dur="2000" fill="hold"/>
                                        <p:tgtEl>
                                          <p:spTgt spid="8"/>
                                        </p:tgtEl>
                                        <p:attrNameLst>
                                          <p:attrName>ppt_x</p:attrName>
                                          <p:attrName>ppt_y</p:attrName>
                                        </p:attrNameLst>
                                      </p:cBhvr>
                                      <p:rCtr x="-3255" y="15903"/>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4.58333E-6 -3.33333E-6 L -0.32369 0.40348 " pathEditMode="relative" rAng="0" ptsTypes="AA">
                                      <p:cBhvr>
                                        <p:cTn id="18" dur="2000" fill="hold"/>
                                        <p:tgtEl>
                                          <p:spTgt spid="13"/>
                                        </p:tgtEl>
                                        <p:attrNameLst>
                                          <p:attrName>ppt_x</p:attrName>
                                          <p:attrName>ppt_y</p:attrName>
                                        </p:attrNameLst>
                                      </p:cBhvr>
                                      <p:rCtr x="-16185" y="20162"/>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91667E-6 -4.44444E-6 L 0.28985 0.27917 " pathEditMode="relative" rAng="0" ptsTypes="AA">
                                      <p:cBhvr>
                                        <p:cTn id="22" dur="2000" fill="hold"/>
                                        <p:tgtEl>
                                          <p:spTgt spid="9"/>
                                        </p:tgtEl>
                                        <p:attrNameLst>
                                          <p:attrName>ppt_x</p:attrName>
                                          <p:attrName>ppt_y</p:attrName>
                                        </p:attrNameLst>
                                      </p:cBhvr>
                                      <p:rCtr x="14492" y="13958"/>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4.58333E-6 -4.44444E-6 L 0.11445 0.37061 " pathEditMode="relative" rAng="0" ptsTypes="AA">
                                      <p:cBhvr>
                                        <p:cTn id="26" dur="2000" fill="hold"/>
                                        <p:tgtEl>
                                          <p:spTgt spid="7"/>
                                        </p:tgtEl>
                                        <p:attrNameLst>
                                          <p:attrName>ppt_x</p:attrName>
                                          <p:attrName>ppt_y</p:attrName>
                                        </p:attrNameLst>
                                      </p:cBhvr>
                                      <p:rCtr x="5716" y="18519"/>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2.29167E-6 -4.44444E-6 L -0.11666 0.41991 " pathEditMode="relative" rAng="0" ptsTypes="AA">
                                      <p:cBhvr>
                                        <p:cTn id="30" dur="2000" fill="hold"/>
                                        <p:tgtEl>
                                          <p:spTgt spid="10"/>
                                        </p:tgtEl>
                                        <p:attrNameLst>
                                          <p:attrName>ppt_x</p:attrName>
                                          <p:attrName>ppt_y</p:attrName>
                                        </p:attrNameLst>
                                      </p:cBhvr>
                                      <p:rCtr x="-5833" y="20995"/>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58333E-6 -4.44444E-6 L -0.62265 0.21436 " pathEditMode="relative" rAng="0" ptsTypes="AA">
                                      <p:cBhvr>
                                        <p:cTn id="34" dur="2000" fill="hold"/>
                                        <p:tgtEl>
                                          <p:spTgt spid="11"/>
                                        </p:tgtEl>
                                        <p:attrNameLst>
                                          <p:attrName>ppt_x</p:attrName>
                                          <p:attrName>ppt_y</p:attrName>
                                        </p:attrNameLst>
                                      </p:cBhvr>
                                      <p:rCtr x="-31133" y="10718"/>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4.16667E-6 2.96296E-6 L -0.22839 0.21365 " pathEditMode="relative" rAng="0" ptsTypes="AA">
                                      <p:cBhvr>
                                        <p:cTn id="38" dur="2000" fill="hold"/>
                                        <p:tgtEl>
                                          <p:spTgt spid="14"/>
                                        </p:tgtEl>
                                        <p:attrNameLst>
                                          <p:attrName>ppt_x</p:attrName>
                                          <p:attrName>ppt_y</p:attrName>
                                        </p:attrNameLst>
                                      </p:cBhvr>
                                      <p:rCtr x="-11419" y="10671"/>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2.29167E-6 2.96296E-6 L -0.43268 0.29352 " pathEditMode="relative" rAng="0" ptsTypes="AA">
                                      <p:cBhvr>
                                        <p:cTn id="42" dur="2000" fill="hold"/>
                                        <p:tgtEl>
                                          <p:spTgt spid="12"/>
                                        </p:tgtEl>
                                        <p:attrNameLst>
                                          <p:attrName>ppt_x</p:attrName>
                                          <p:attrName>ppt_y</p:attrName>
                                        </p:attrNameLst>
                                      </p:cBhvr>
                                      <p:rCtr x="-21641" y="146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CFBB15-5EF5-0BCE-AED2-F59D62BC4941}"/>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19</a:t>
            </a:fld>
            <a:endParaRPr lang="en-US" dirty="0">
              <a:latin typeface="EdShed" pitchFamily="2" charset="0"/>
            </a:endParaRPr>
          </a:p>
        </p:txBody>
      </p:sp>
      <p:sp>
        <p:nvSpPr>
          <p:cNvPr id="5" name="Text Placeholder 4">
            <a:extLst>
              <a:ext uri="{FF2B5EF4-FFF2-40B4-BE49-F238E27FC236}">
                <a16:creationId xmlns:a16="http://schemas.microsoft.com/office/drawing/2014/main" id="{7CC6D457-6B08-402C-691E-168552DBC55A}"/>
              </a:ext>
            </a:extLst>
          </p:cNvPr>
          <p:cNvSpPr>
            <a:spLocks noGrp="1"/>
          </p:cNvSpPr>
          <p:nvPr>
            <p:ph type="body" sz="quarter" idx="10"/>
          </p:nvPr>
        </p:nvSpPr>
        <p:spPr/>
        <p:txBody>
          <a:bodyPr/>
          <a:lstStyle/>
          <a:p>
            <a:r>
              <a:rPr lang="en-US" dirty="0"/>
              <a:t>Memory Game</a:t>
            </a:r>
          </a:p>
        </p:txBody>
      </p:sp>
      <p:pic>
        <p:nvPicPr>
          <p:cNvPr id="6" name="Picture 2" descr="Brain, Brainstorming, Character, Smart, Think, Head">
            <a:extLst>
              <a:ext uri="{FF2B5EF4-FFF2-40B4-BE49-F238E27FC236}">
                <a16:creationId xmlns:a16="http://schemas.microsoft.com/office/drawing/2014/main" id="{CAA287F9-6D85-2DDB-A5B7-3D74D10D3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917" y="5062330"/>
            <a:ext cx="1673162" cy="1492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B0E88D-316A-9AF0-A3CF-55A207D66DFD}"/>
              </a:ext>
            </a:extLst>
          </p:cNvPr>
          <p:cNvPicPr>
            <a:picLocks noChangeAspect="1"/>
          </p:cNvPicPr>
          <p:nvPr/>
        </p:nvPicPr>
        <p:blipFill>
          <a:blip r:embed="rId4"/>
          <a:stretch>
            <a:fillRect/>
          </a:stretch>
        </p:blipFill>
        <p:spPr>
          <a:xfrm>
            <a:off x="318921" y="5163216"/>
            <a:ext cx="1645997" cy="1391898"/>
          </a:xfrm>
          <a:prstGeom prst="ellipse">
            <a:avLst/>
          </a:prstGeom>
        </p:spPr>
      </p:pic>
      <p:graphicFrame>
        <p:nvGraphicFramePr>
          <p:cNvPr id="8" name="Table 7">
            <a:extLst>
              <a:ext uri="{FF2B5EF4-FFF2-40B4-BE49-F238E27FC236}">
                <a16:creationId xmlns:a16="http://schemas.microsoft.com/office/drawing/2014/main" id="{B7C47649-B726-261D-7DDB-77A67D879D8A}"/>
              </a:ext>
            </a:extLst>
          </p:cNvPr>
          <p:cNvGraphicFramePr>
            <a:graphicFrameLocks noGrp="1"/>
          </p:cNvGraphicFramePr>
          <p:nvPr/>
        </p:nvGraphicFramePr>
        <p:xfrm>
          <a:off x="2402146" y="2615873"/>
          <a:ext cx="7352738" cy="2952376"/>
        </p:xfrm>
        <a:graphic>
          <a:graphicData uri="http://schemas.openxmlformats.org/drawingml/2006/table">
            <a:tbl>
              <a:tblPr firstRow="1" bandRow="1">
                <a:tableStyleId>{5940675A-B579-460E-94D1-54222C63F5DA}</a:tableStyleId>
              </a:tblPr>
              <a:tblGrid>
                <a:gridCol w="2499211">
                  <a:extLst>
                    <a:ext uri="{9D8B030D-6E8A-4147-A177-3AD203B41FA5}">
                      <a16:colId xmlns:a16="http://schemas.microsoft.com/office/drawing/2014/main" val="4028506769"/>
                    </a:ext>
                  </a:extLst>
                </a:gridCol>
                <a:gridCol w="2429610">
                  <a:extLst>
                    <a:ext uri="{9D8B030D-6E8A-4147-A177-3AD203B41FA5}">
                      <a16:colId xmlns:a16="http://schemas.microsoft.com/office/drawing/2014/main" val="1592644430"/>
                    </a:ext>
                  </a:extLst>
                </a:gridCol>
                <a:gridCol w="2423917">
                  <a:extLst>
                    <a:ext uri="{9D8B030D-6E8A-4147-A177-3AD203B41FA5}">
                      <a16:colId xmlns:a16="http://schemas.microsoft.com/office/drawing/2014/main" val="3697446212"/>
                    </a:ext>
                  </a:extLst>
                </a:gridCol>
              </a:tblGrid>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4126672874"/>
                  </a:ext>
                </a:extLst>
              </a:tr>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1482654585"/>
                  </a:ext>
                </a:extLst>
              </a:tr>
            </a:tbl>
          </a:graphicData>
        </a:graphic>
      </p:graphicFrame>
      <p:sp>
        <p:nvSpPr>
          <p:cNvPr id="9" name="Rounded Rectangle 8">
            <a:extLst>
              <a:ext uri="{FF2B5EF4-FFF2-40B4-BE49-F238E27FC236}">
                <a16:creationId xmlns:a16="http://schemas.microsoft.com/office/drawing/2014/main" id="{2367BBE8-2AFD-6A3F-9A35-D5D31D3E3EFD}"/>
              </a:ext>
            </a:extLst>
          </p:cNvPr>
          <p:cNvSpPr/>
          <p:nvPr/>
        </p:nvSpPr>
        <p:spPr>
          <a:xfrm>
            <a:off x="2424069" y="4492488"/>
            <a:ext cx="244577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determined</a:t>
            </a:r>
          </a:p>
        </p:txBody>
      </p:sp>
      <p:sp>
        <p:nvSpPr>
          <p:cNvPr id="10" name="Rounded Rectangle 9">
            <a:extLst>
              <a:ext uri="{FF2B5EF4-FFF2-40B4-BE49-F238E27FC236}">
                <a16:creationId xmlns:a16="http://schemas.microsoft.com/office/drawing/2014/main" id="{CD27C054-378D-4BF6-8CDE-7B622E09C4A0}"/>
              </a:ext>
            </a:extLst>
          </p:cNvPr>
          <p:cNvSpPr/>
          <p:nvPr/>
        </p:nvSpPr>
        <p:spPr>
          <a:xfrm>
            <a:off x="7456867" y="3023850"/>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develop</a:t>
            </a:r>
          </a:p>
        </p:txBody>
      </p:sp>
      <p:sp>
        <p:nvSpPr>
          <p:cNvPr id="11" name="Rounded Rectangle 10">
            <a:extLst>
              <a:ext uri="{FF2B5EF4-FFF2-40B4-BE49-F238E27FC236}">
                <a16:creationId xmlns:a16="http://schemas.microsoft.com/office/drawing/2014/main" id="{D6614873-B901-ED4B-0101-57BE76A51A54}"/>
              </a:ext>
            </a:extLst>
          </p:cNvPr>
          <p:cNvSpPr/>
          <p:nvPr/>
        </p:nvSpPr>
        <p:spPr>
          <a:xfrm>
            <a:off x="2424068" y="3010202"/>
            <a:ext cx="244577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explanation</a:t>
            </a:r>
          </a:p>
        </p:txBody>
      </p:sp>
      <p:sp>
        <p:nvSpPr>
          <p:cNvPr id="12" name="Rounded Rectangle 11">
            <a:extLst>
              <a:ext uri="{FF2B5EF4-FFF2-40B4-BE49-F238E27FC236}">
                <a16:creationId xmlns:a16="http://schemas.microsoft.com/office/drawing/2014/main" id="{BC867A42-F52C-1FB0-37C1-C149C1CCC7F2}"/>
              </a:ext>
            </a:extLst>
          </p:cNvPr>
          <p:cNvSpPr/>
          <p:nvPr/>
        </p:nvSpPr>
        <p:spPr>
          <a:xfrm>
            <a:off x="4906804" y="3023850"/>
            <a:ext cx="2445778"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existence</a:t>
            </a:r>
          </a:p>
        </p:txBody>
      </p:sp>
      <p:sp>
        <p:nvSpPr>
          <p:cNvPr id="13" name="Rounded Rectangle 12">
            <a:extLst>
              <a:ext uri="{FF2B5EF4-FFF2-40B4-BE49-F238E27FC236}">
                <a16:creationId xmlns:a16="http://schemas.microsoft.com/office/drawing/2014/main" id="{73D6F2AB-B337-9B26-4070-E237E6369770}"/>
              </a:ext>
            </a:extLst>
          </p:cNvPr>
          <p:cNvSpPr/>
          <p:nvPr/>
        </p:nvSpPr>
        <p:spPr>
          <a:xfrm>
            <a:off x="7448094" y="4483280"/>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average</a:t>
            </a:r>
          </a:p>
        </p:txBody>
      </p:sp>
      <p:sp>
        <p:nvSpPr>
          <p:cNvPr id="14" name="Rounded Rectangle 13">
            <a:extLst>
              <a:ext uri="{FF2B5EF4-FFF2-40B4-BE49-F238E27FC236}">
                <a16:creationId xmlns:a16="http://schemas.microsoft.com/office/drawing/2014/main" id="{AB4D0246-B3FB-4777-9676-D39F0C10ABF3}"/>
              </a:ext>
            </a:extLst>
          </p:cNvPr>
          <p:cNvSpPr/>
          <p:nvPr/>
        </p:nvSpPr>
        <p:spPr>
          <a:xfrm>
            <a:off x="4977853" y="4486804"/>
            <a:ext cx="2323024"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competition</a:t>
            </a:r>
          </a:p>
        </p:txBody>
      </p:sp>
      <p:sp>
        <p:nvSpPr>
          <p:cNvPr id="16" name="TextBox 15">
            <a:extLst>
              <a:ext uri="{FF2B5EF4-FFF2-40B4-BE49-F238E27FC236}">
                <a16:creationId xmlns:a16="http://schemas.microsoft.com/office/drawing/2014/main" id="{BA702189-DC54-9631-27EC-83E62AC97B32}"/>
              </a:ext>
            </a:extLst>
          </p:cNvPr>
          <p:cNvSpPr txBox="1"/>
          <p:nvPr/>
        </p:nvSpPr>
        <p:spPr>
          <a:xfrm>
            <a:off x="2119458" y="1960708"/>
            <a:ext cx="7953081" cy="400110"/>
          </a:xfrm>
          <a:prstGeom prst="rect">
            <a:avLst/>
          </a:prstGeom>
          <a:noFill/>
        </p:spPr>
        <p:txBody>
          <a:bodyPr wrap="square">
            <a:spAutoFit/>
          </a:bodyPr>
          <a:lstStyle/>
          <a:p>
            <a:pPr algn="ctr"/>
            <a:r>
              <a:rPr lang="en-GB" sz="2000" dirty="0">
                <a:latin typeface="EdShed" pitchFamily="2" charset="0"/>
              </a:rPr>
              <a:t>Remember these six words.</a:t>
            </a:r>
          </a:p>
        </p:txBody>
      </p:sp>
      <p:sp>
        <p:nvSpPr>
          <p:cNvPr id="17" name="TextBox 16">
            <a:extLst>
              <a:ext uri="{FF2B5EF4-FFF2-40B4-BE49-F238E27FC236}">
                <a16:creationId xmlns:a16="http://schemas.microsoft.com/office/drawing/2014/main" id="{6085E381-D1BB-E571-E3FF-34443D9CC1FB}"/>
              </a:ext>
            </a:extLst>
          </p:cNvPr>
          <p:cNvSpPr txBox="1"/>
          <p:nvPr/>
        </p:nvSpPr>
        <p:spPr>
          <a:xfrm>
            <a:off x="2153153" y="5949432"/>
            <a:ext cx="7953081" cy="369332"/>
          </a:xfrm>
          <a:prstGeom prst="rect">
            <a:avLst/>
          </a:prstGeom>
          <a:noFill/>
        </p:spPr>
        <p:txBody>
          <a:bodyPr wrap="square">
            <a:spAutoFit/>
          </a:bodyPr>
          <a:lstStyle/>
          <a:p>
            <a:pPr algn="ctr"/>
            <a:r>
              <a:rPr lang="en-GB" dirty="0">
                <a:latin typeface="EdShed" pitchFamily="2" charset="0"/>
              </a:rPr>
              <a:t>Two of them will be hidden, write down which two are missing.</a:t>
            </a:r>
          </a:p>
        </p:txBody>
      </p:sp>
    </p:spTree>
    <p:extLst>
      <p:ext uri="{BB962C8B-B14F-4D97-AF65-F5344CB8AC3E}">
        <p14:creationId xmlns:p14="http://schemas.microsoft.com/office/powerpoint/2010/main" val="189094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CFBB15-5EF5-0BCE-AED2-F59D62BC4941}"/>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20</a:t>
            </a:fld>
            <a:endParaRPr lang="en-US" dirty="0">
              <a:latin typeface="EdShed" pitchFamily="2" charset="0"/>
            </a:endParaRPr>
          </a:p>
        </p:txBody>
      </p:sp>
      <p:sp>
        <p:nvSpPr>
          <p:cNvPr id="5" name="Text Placeholder 4">
            <a:extLst>
              <a:ext uri="{FF2B5EF4-FFF2-40B4-BE49-F238E27FC236}">
                <a16:creationId xmlns:a16="http://schemas.microsoft.com/office/drawing/2014/main" id="{7CC6D457-6B08-402C-691E-168552DBC55A}"/>
              </a:ext>
            </a:extLst>
          </p:cNvPr>
          <p:cNvSpPr>
            <a:spLocks noGrp="1"/>
          </p:cNvSpPr>
          <p:nvPr>
            <p:ph type="body" sz="quarter" idx="10"/>
          </p:nvPr>
        </p:nvSpPr>
        <p:spPr/>
        <p:txBody>
          <a:bodyPr/>
          <a:lstStyle/>
          <a:p>
            <a:r>
              <a:rPr lang="en-US" dirty="0"/>
              <a:t>Memory Game</a:t>
            </a:r>
          </a:p>
        </p:txBody>
      </p:sp>
      <p:pic>
        <p:nvPicPr>
          <p:cNvPr id="6" name="Picture 2" descr="Brain, Brainstorming, Character, Smart, Think, Head">
            <a:extLst>
              <a:ext uri="{FF2B5EF4-FFF2-40B4-BE49-F238E27FC236}">
                <a16:creationId xmlns:a16="http://schemas.microsoft.com/office/drawing/2014/main" id="{CAA287F9-6D85-2DDB-A5B7-3D74D10D3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917" y="5062330"/>
            <a:ext cx="1673162" cy="1492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B0E88D-316A-9AF0-A3CF-55A207D66DFD}"/>
              </a:ext>
            </a:extLst>
          </p:cNvPr>
          <p:cNvPicPr>
            <a:picLocks noChangeAspect="1"/>
          </p:cNvPicPr>
          <p:nvPr/>
        </p:nvPicPr>
        <p:blipFill>
          <a:blip r:embed="rId4"/>
          <a:stretch>
            <a:fillRect/>
          </a:stretch>
        </p:blipFill>
        <p:spPr>
          <a:xfrm>
            <a:off x="318921" y="5163216"/>
            <a:ext cx="1645997" cy="1391898"/>
          </a:xfrm>
          <a:prstGeom prst="ellipse">
            <a:avLst/>
          </a:prstGeom>
        </p:spPr>
      </p:pic>
      <p:graphicFrame>
        <p:nvGraphicFramePr>
          <p:cNvPr id="8" name="Table 7">
            <a:extLst>
              <a:ext uri="{FF2B5EF4-FFF2-40B4-BE49-F238E27FC236}">
                <a16:creationId xmlns:a16="http://schemas.microsoft.com/office/drawing/2014/main" id="{B7C47649-B726-261D-7DDB-77A67D879D8A}"/>
              </a:ext>
            </a:extLst>
          </p:cNvPr>
          <p:cNvGraphicFramePr>
            <a:graphicFrameLocks noGrp="1"/>
          </p:cNvGraphicFramePr>
          <p:nvPr>
            <p:extLst>
              <p:ext uri="{D42A27DB-BD31-4B8C-83A1-F6EECF244321}">
                <p14:modId xmlns:p14="http://schemas.microsoft.com/office/powerpoint/2010/main" val="789051216"/>
              </p:ext>
            </p:extLst>
          </p:nvPr>
        </p:nvGraphicFramePr>
        <p:xfrm>
          <a:off x="2402146" y="2615873"/>
          <a:ext cx="7352738" cy="2952376"/>
        </p:xfrm>
        <a:graphic>
          <a:graphicData uri="http://schemas.openxmlformats.org/drawingml/2006/table">
            <a:tbl>
              <a:tblPr firstRow="1" bandRow="1">
                <a:tableStyleId>{5940675A-B579-460E-94D1-54222C63F5DA}</a:tableStyleId>
              </a:tblPr>
              <a:tblGrid>
                <a:gridCol w="2499211">
                  <a:extLst>
                    <a:ext uri="{9D8B030D-6E8A-4147-A177-3AD203B41FA5}">
                      <a16:colId xmlns:a16="http://schemas.microsoft.com/office/drawing/2014/main" val="4028506769"/>
                    </a:ext>
                  </a:extLst>
                </a:gridCol>
                <a:gridCol w="2429610">
                  <a:extLst>
                    <a:ext uri="{9D8B030D-6E8A-4147-A177-3AD203B41FA5}">
                      <a16:colId xmlns:a16="http://schemas.microsoft.com/office/drawing/2014/main" val="1592644430"/>
                    </a:ext>
                  </a:extLst>
                </a:gridCol>
                <a:gridCol w="2423917">
                  <a:extLst>
                    <a:ext uri="{9D8B030D-6E8A-4147-A177-3AD203B41FA5}">
                      <a16:colId xmlns:a16="http://schemas.microsoft.com/office/drawing/2014/main" val="3697446212"/>
                    </a:ext>
                  </a:extLst>
                </a:gridCol>
              </a:tblGrid>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4126672874"/>
                  </a:ext>
                </a:extLst>
              </a:tr>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1482654585"/>
                  </a:ext>
                </a:extLst>
              </a:tr>
            </a:tbl>
          </a:graphicData>
        </a:graphic>
      </p:graphicFrame>
      <p:sp>
        <p:nvSpPr>
          <p:cNvPr id="9" name="Rounded Rectangle 8">
            <a:extLst>
              <a:ext uri="{FF2B5EF4-FFF2-40B4-BE49-F238E27FC236}">
                <a16:creationId xmlns:a16="http://schemas.microsoft.com/office/drawing/2014/main" id="{2367BBE8-2AFD-6A3F-9A35-D5D31D3E3EFD}"/>
              </a:ext>
            </a:extLst>
          </p:cNvPr>
          <p:cNvSpPr/>
          <p:nvPr/>
        </p:nvSpPr>
        <p:spPr>
          <a:xfrm>
            <a:off x="2439738" y="4470580"/>
            <a:ext cx="244577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identity</a:t>
            </a:r>
          </a:p>
        </p:txBody>
      </p:sp>
      <p:sp>
        <p:nvSpPr>
          <p:cNvPr id="10" name="Rounded Rectangle 9">
            <a:extLst>
              <a:ext uri="{FF2B5EF4-FFF2-40B4-BE49-F238E27FC236}">
                <a16:creationId xmlns:a16="http://schemas.microsoft.com/office/drawing/2014/main" id="{CD27C054-378D-4BF6-8CDE-7B622E09C4A0}"/>
              </a:ext>
            </a:extLst>
          </p:cNvPr>
          <p:cNvSpPr/>
          <p:nvPr/>
        </p:nvSpPr>
        <p:spPr>
          <a:xfrm>
            <a:off x="4961572" y="4470580"/>
            <a:ext cx="235862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explanation</a:t>
            </a:r>
          </a:p>
        </p:txBody>
      </p:sp>
      <p:sp>
        <p:nvSpPr>
          <p:cNvPr id="11" name="Rounded Rectangle 10">
            <a:extLst>
              <a:ext uri="{FF2B5EF4-FFF2-40B4-BE49-F238E27FC236}">
                <a16:creationId xmlns:a16="http://schemas.microsoft.com/office/drawing/2014/main" id="{D6614873-B901-ED4B-0101-57BE76A51A54}"/>
              </a:ext>
            </a:extLst>
          </p:cNvPr>
          <p:cNvSpPr/>
          <p:nvPr/>
        </p:nvSpPr>
        <p:spPr>
          <a:xfrm>
            <a:off x="2550091" y="3010202"/>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rhyme</a:t>
            </a:r>
          </a:p>
        </p:txBody>
      </p:sp>
      <p:sp>
        <p:nvSpPr>
          <p:cNvPr id="12" name="Rounded Rectangle 11">
            <a:extLst>
              <a:ext uri="{FF2B5EF4-FFF2-40B4-BE49-F238E27FC236}">
                <a16:creationId xmlns:a16="http://schemas.microsoft.com/office/drawing/2014/main" id="{BC867A42-F52C-1FB0-37C1-C149C1CCC7F2}"/>
              </a:ext>
            </a:extLst>
          </p:cNvPr>
          <p:cNvSpPr/>
          <p:nvPr/>
        </p:nvSpPr>
        <p:spPr>
          <a:xfrm>
            <a:off x="4919952" y="3009735"/>
            <a:ext cx="2445778"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privilege</a:t>
            </a:r>
          </a:p>
        </p:txBody>
      </p:sp>
      <p:sp>
        <p:nvSpPr>
          <p:cNvPr id="13" name="Rounded Rectangle 12">
            <a:extLst>
              <a:ext uri="{FF2B5EF4-FFF2-40B4-BE49-F238E27FC236}">
                <a16:creationId xmlns:a16="http://schemas.microsoft.com/office/drawing/2014/main" id="{73D6F2AB-B337-9B26-4070-E237E6369770}"/>
              </a:ext>
            </a:extLst>
          </p:cNvPr>
          <p:cNvSpPr/>
          <p:nvPr/>
        </p:nvSpPr>
        <p:spPr>
          <a:xfrm>
            <a:off x="7463441" y="4470580"/>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existence</a:t>
            </a:r>
          </a:p>
        </p:txBody>
      </p:sp>
      <p:sp>
        <p:nvSpPr>
          <p:cNvPr id="14" name="Rounded Rectangle 13">
            <a:extLst>
              <a:ext uri="{FF2B5EF4-FFF2-40B4-BE49-F238E27FC236}">
                <a16:creationId xmlns:a16="http://schemas.microsoft.com/office/drawing/2014/main" id="{AB4D0246-B3FB-4777-9676-D39F0C10ABF3}"/>
              </a:ext>
            </a:extLst>
          </p:cNvPr>
          <p:cNvSpPr/>
          <p:nvPr/>
        </p:nvSpPr>
        <p:spPr>
          <a:xfrm>
            <a:off x="7463441" y="3009735"/>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prejudice</a:t>
            </a:r>
          </a:p>
        </p:txBody>
      </p:sp>
      <p:sp>
        <p:nvSpPr>
          <p:cNvPr id="16" name="TextBox 15">
            <a:extLst>
              <a:ext uri="{FF2B5EF4-FFF2-40B4-BE49-F238E27FC236}">
                <a16:creationId xmlns:a16="http://schemas.microsoft.com/office/drawing/2014/main" id="{BA702189-DC54-9631-27EC-83E62AC97B32}"/>
              </a:ext>
            </a:extLst>
          </p:cNvPr>
          <p:cNvSpPr txBox="1"/>
          <p:nvPr/>
        </p:nvSpPr>
        <p:spPr>
          <a:xfrm>
            <a:off x="2119458" y="1960708"/>
            <a:ext cx="7953081" cy="400110"/>
          </a:xfrm>
          <a:prstGeom prst="rect">
            <a:avLst/>
          </a:prstGeom>
          <a:noFill/>
        </p:spPr>
        <p:txBody>
          <a:bodyPr wrap="square">
            <a:spAutoFit/>
          </a:bodyPr>
          <a:lstStyle/>
          <a:p>
            <a:pPr algn="ctr"/>
            <a:r>
              <a:rPr lang="en-GB" sz="2000" dirty="0">
                <a:latin typeface="EdShed" pitchFamily="2" charset="0"/>
              </a:rPr>
              <a:t>Remember these six words.</a:t>
            </a:r>
          </a:p>
        </p:txBody>
      </p:sp>
      <p:sp>
        <p:nvSpPr>
          <p:cNvPr id="17" name="TextBox 16">
            <a:extLst>
              <a:ext uri="{FF2B5EF4-FFF2-40B4-BE49-F238E27FC236}">
                <a16:creationId xmlns:a16="http://schemas.microsoft.com/office/drawing/2014/main" id="{6085E381-D1BB-E571-E3FF-34443D9CC1FB}"/>
              </a:ext>
            </a:extLst>
          </p:cNvPr>
          <p:cNvSpPr txBox="1"/>
          <p:nvPr/>
        </p:nvSpPr>
        <p:spPr>
          <a:xfrm>
            <a:off x="2153153" y="5949432"/>
            <a:ext cx="7953081" cy="369332"/>
          </a:xfrm>
          <a:prstGeom prst="rect">
            <a:avLst/>
          </a:prstGeom>
          <a:noFill/>
        </p:spPr>
        <p:txBody>
          <a:bodyPr wrap="square">
            <a:spAutoFit/>
          </a:bodyPr>
          <a:lstStyle/>
          <a:p>
            <a:pPr algn="ctr"/>
            <a:r>
              <a:rPr lang="en-GB" dirty="0">
                <a:latin typeface="EdShed" pitchFamily="2" charset="0"/>
              </a:rPr>
              <a:t>Two of them will be hidden, write down which two are missing.</a:t>
            </a:r>
          </a:p>
        </p:txBody>
      </p:sp>
    </p:spTree>
    <p:extLst>
      <p:ext uri="{BB962C8B-B14F-4D97-AF65-F5344CB8AC3E}">
        <p14:creationId xmlns:p14="http://schemas.microsoft.com/office/powerpoint/2010/main" val="159931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CFBB15-5EF5-0BCE-AED2-F59D62BC4941}"/>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21</a:t>
            </a:fld>
            <a:endParaRPr lang="en-US" dirty="0">
              <a:latin typeface="EdShed" pitchFamily="2" charset="0"/>
            </a:endParaRPr>
          </a:p>
        </p:txBody>
      </p:sp>
      <p:sp>
        <p:nvSpPr>
          <p:cNvPr id="5" name="Text Placeholder 4">
            <a:extLst>
              <a:ext uri="{FF2B5EF4-FFF2-40B4-BE49-F238E27FC236}">
                <a16:creationId xmlns:a16="http://schemas.microsoft.com/office/drawing/2014/main" id="{7CC6D457-6B08-402C-691E-168552DBC55A}"/>
              </a:ext>
            </a:extLst>
          </p:cNvPr>
          <p:cNvSpPr>
            <a:spLocks noGrp="1"/>
          </p:cNvSpPr>
          <p:nvPr>
            <p:ph type="body" sz="quarter" idx="10"/>
          </p:nvPr>
        </p:nvSpPr>
        <p:spPr/>
        <p:txBody>
          <a:bodyPr/>
          <a:lstStyle/>
          <a:p>
            <a:r>
              <a:rPr lang="en-US" dirty="0"/>
              <a:t>Memory Game</a:t>
            </a:r>
          </a:p>
        </p:txBody>
      </p:sp>
      <p:pic>
        <p:nvPicPr>
          <p:cNvPr id="6" name="Picture 2" descr="Brain, Brainstorming, Character, Smart, Think, Head">
            <a:extLst>
              <a:ext uri="{FF2B5EF4-FFF2-40B4-BE49-F238E27FC236}">
                <a16:creationId xmlns:a16="http://schemas.microsoft.com/office/drawing/2014/main" id="{CAA287F9-6D85-2DDB-A5B7-3D74D10D3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917" y="5062330"/>
            <a:ext cx="1673162" cy="1492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B0E88D-316A-9AF0-A3CF-55A207D66DFD}"/>
              </a:ext>
            </a:extLst>
          </p:cNvPr>
          <p:cNvPicPr>
            <a:picLocks noChangeAspect="1"/>
          </p:cNvPicPr>
          <p:nvPr/>
        </p:nvPicPr>
        <p:blipFill>
          <a:blip r:embed="rId4"/>
          <a:stretch>
            <a:fillRect/>
          </a:stretch>
        </p:blipFill>
        <p:spPr>
          <a:xfrm>
            <a:off x="318921" y="5163216"/>
            <a:ext cx="1645997" cy="1391898"/>
          </a:xfrm>
          <a:prstGeom prst="ellipse">
            <a:avLst/>
          </a:prstGeom>
        </p:spPr>
      </p:pic>
      <p:graphicFrame>
        <p:nvGraphicFramePr>
          <p:cNvPr id="8" name="Table 7">
            <a:extLst>
              <a:ext uri="{FF2B5EF4-FFF2-40B4-BE49-F238E27FC236}">
                <a16:creationId xmlns:a16="http://schemas.microsoft.com/office/drawing/2014/main" id="{B7C47649-B726-261D-7DDB-77A67D879D8A}"/>
              </a:ext>
            </a:extLst>
          </p:cNvPr>
          <p:cNvGraphicFramePr>
            <a:graphicFrameLocks noGrp="1"/>
          </p:cNvGraphicFramePr>
          <p:nvPr/>
        </p:nvGraphicFramePr>
        <p:xfrm>
          <a:off x="2402146" y="2615873"/>
          <a:ext cx="7352738" cy="2952376"/>
        </p:xfrm>
        <a:graphic>
          <a:graphicData uri="http://schemas.openxmlformats.org/drawingml/2006/table">
            <a:tbl>
              <a:tblPr firstRow="1" bandRow="1">
                <a:tableStyleId>{5940675A-B579-460E-94D1-54222C63F5DA}</a:tableStyleId>
              </a:tblPr>
              <a:tblGrid>
                <a:gridCol w="2499211">
                  <a:extLst>
                    <a:ext uri="{9D8B030D-6E8A-4147-A177-3AD203B41FA5}">
                      <a16:colId xmlns:a16="http://schemas.microsoft.com/office/drawing/2014/main" val="4028506769"/>
                    </a:ext>
                  </a:extLst>
                </a:gridCol>
                <a:gridCol w="2429610">
                  <a:extLst>
                    <a:ext uri="{9D8B030D-6E8A-4147-A177-3AD203B41FA5}">
                      <a16:colId xmlns:a16="http://schemas.microsoft.com/office/drawing/2014/main" val="1592644430"/>
                    </a:ext>
                  </a:extLst>
                </a:gridCol>
                <a:gridCol w="2423917">
                  <a:extLst>
                    <a:ext uri="{9D8B030D-6E8A-4147-A177-3AD203B41FA5}">
                      <a16:colId xmlns:a16="http://schemas.microsoft.com/office/drawing/2014/main" val="3697446212"/>
                    </a:ext>
                  </a:extLst>
                </a:gridCol>
              </a:tblGrid>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4126672874"/>
                  </a:ext>
                </a:extLst>
              </a:tr>
              <a:tr h="1476188">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tc>
                  <a:txBody>
                    <a:bodyPr/>
                    <a:lstStyle/>
                    <a:p>
                      <a:pPr algn="ctr"/>
                      <a:endParaRPr lang="en-GB" sz="2900" b="0" i="0" dirty="0">
                        <a:solidFill>
                          <a:srgbClr val="0432FF"/>
                        </a:solidFill>
                        <a:latin typeface="EdShed" pitchFamily="2" charset="0"/>
                        <a:ea typeface="OpenDyslexic" charset="0"/>
                        <a:cs typeface="OpenDyslexic" charset="0"/>
                      </a:endParaRPr>
                    </a:p>
                  </a:txBody>
                  <a:tcPr marL="83146" marR="83146" marT="41573" marB="41573" anchor="ctr"/>
                </a:tc>
                <a:extLst>
                  <a:ext uri="{0D108BD9-81ED-4DB2-BD59-A6C34878D82A}">
                    <a16:rowId xmlns:a16="http://schemas.microsoft.com/office/drawing/2014/main" val="1482654585"/>
                  </a:ext>
                </a:extLst>
              </a:tr>
            </a:tbl>
          </a:graphicData>
        </a:graphic>
      </p:graphicFrame>
      <p:sp>
        <p:nvSpPr>
          <p:cNvPr id="9" name="Rounded Rectangle 8">
            <a:extLst>
              <a:ext uri="{FF2B5EF4-FFF2-40B4-BE49-F238E27FC236}">
                <a16:creationId xmlns:a16="http://schemas.microsoft.com/office/drawing/2014/main" id="{2367BBE8-2AFD-6A3F-9A35-D5D31D3E3EFD}"/>
              </a:ext>
            </a:extLst>
          </p:cNvPr>
          <p:cNvSpPr/>
          <p:nvPr/>
        </p:nvSpPr>
        <p:spPr>
          <a:xfrm>
            <a:off x="2436769" y="3008085"/>
            <a:ext cx="244577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determined</a:t>
            </a:r>
          </a:p>
        </p:txBody>
      </p:sp>
      <p:sp>
        <p:nvSpPr>
          <p:cNvPr id="10" name="Rounded Rectangle 9">
            <a:extLst>
              <a:ext uri="{FF2B5EF4-FFF2-40B4-BE49-F238E27FC236}">
                <a16:creationId xmlns:a16="http://schemas.microsoft.com/office/drawing/2014/main" id="{CD27C054-378D-4BF6-8CDE-7B622E09C4A0}"/>
              </a:ext>
            </a:extLst>
          </p:cNvPr>
          <p:cNvSpPr/>
          <p:nvPr/>
        </p:nvSpPr>
        <p:spPr>
          <a:xfrm>
            <a:off x="5043437" y="4488187"/>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average</a:t>
            </a:r>
          </a:p>
        </p:txBody>
      </p:sp>
      <p:sp>
        <p:nvSpPr>
          <p:cNvPr id="11" name="Rounded Rectangle 10">
            <a:extLst>
              <a:ext uri="{FF2B5EF4-FFF2-40B4-BE49-F238E27FC236}">
                <a16:creationId xmlns:a16="http://schemas.microsoft.com/office/drawing/2014/main" id="{D6614873-B901-ED4B-0101-57BE76A51A54}"/>
              </a:ext>
            </a:extLst>
          </p:cNvPr>
          <p:cNvSpPr/>
          <p:nvPr/>
        </p:nvSpPr>
        <p:spPr>
          <a:xfrm>
            <a:off x="4929869" y="3008085"/>
            <a:ext cx="2445778"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existence</a:t>
            </a:r>
          </a:p>
        </p:txBody>
      </p:sp>
      <p:sp>
        <p:nvSpPr>
          <p:cNvPr id="12" name="Rounded Rectangle 11">
            <a:extLst>
              <a:ext uri="{FF2B5EF4-FFF2-40B4-BE49-F238E27FC236}">
                <a16:creationId xmlns:a16="http://schemas.microsoft.com/office/drawing/2014/main" id="{BC867A42-F52C-1FB0-37C1-C149C1CCC7F2}"/>
              </a:ext>
            </a:extLst>
          </p:cNvPr>
          <p:cNvSpPr/>
          <p:nvPr/>
        </p:nvSpPr>
        <p:spPr>
          <a:xfrm>
            <a:off x="7308262" y="3011150"/>
            <a:ext cx="2445778"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competition</a:t>
            </a:r>
          </a:p>
        </p:txBody>
      </p:sp>
      <p:sp>
        <p:nvSpPr>
          <p:cNvPr id="13" name="Rounded Rectangle 12">
            <a:extLst>
              <a:ext uri="{FF2B5EF4-FFF2-40B4-BE49-F238E27FC236}">
                <a16:creationId xmlns:a16="http://schemas.microsoft.com/office/drawing/2014/main" id="{73D6F2AB-B337-9B26-4070-E237E6369770}"/>
              </a:ext>
            </a:extLst>
          </p:cNvPr>
          <p:cNvSpPr/>
          <p:nvPr/>
        </p:nvSpPr>
        <p:spPr>
          <a:xfrm>
            <a:off x="7446985" y="4476722"/>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rhyme</a:t>
            </a:r>
          </a:p>
        </p:txBody>
      </p:sp>
      <p:sp>
        <p:nvSpPr>
          <p:cNvPr id="14" name="Rounded Rectangle 13">
            <a:extLst>
              <a:ext uri="{FF2B5EF4-FFF2-40B4-BE49-F238E27FC236}">
                <a16:creationId xmlns:a16="http://schemas.microsoft.com/office/drawing/2014/main" id="{AB4D0246-B3FB-4777-9676-D39F0C10ABF3}"/>
              </a:ext>
            </a:extLst>
          </p:cNvPr>
          <p:cNvSpPr/>
          <p:nvPr/>
        </p:nvSpPr>
        <p:spPr>
          <a:xfrm>
            <a:off x="2551283" y="4476722"/>
            <a:ext cx="2193732"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3372DC"/>
                </a:solidFill>
                <a:latin typeface="EdShed" pitchFamily="2" charset="0"/>
              </a:rPr>
              <a:t>develop</a:t>
            </a:r>
          </a:p>
        </p:txBody>
      </p:sp>
      <p:sp>
        <p:nvSpPr>
          <p:cNvPr id="16" name="TextBox 15">
            <a:extLst>
              <a:ext uri="{FF2B5EF4-FFF2-40B4-BE49-F238E27FC236}">
                <a16:creationId xmlns:a16="http://schemas.microsoft.com/office/drawing/2014/main" id="{BA702189-DC54-9631-27EC-83E62AC97B32}"/>
              </a:ext>
            </a:extLst>
          </p:cNvPr>
          <p:cNvSpPr txBox="1"/>
          <p:nvPr/>
        </p:nvSpPr>
        <p:spPr>
          <a:xfrm>
            <a:off x="2119458" y="1960708"/>
            <a:ext cx="7953081" cy="400110"/>
          </a:xfrm>
          <a:prstGeom prst="rect">
            <a:avLst/>
          </a:prstGeom>
          <a:noFill/>
        </p:spPr>
        <p:txBody>
          <a:bodyPr wrap="square">
            <a:spAutoFit/>
          </a:bodyPr>
          <a:lstStyle/>
          <a:p>
            <a:pPr algn="ctr"/>
            <a:r>
              <a:rPr lang="en-GB" sz="2000" dirty="0">
                <a:latin typeface="EdShed" pitchFamily="2" charset="0"/>
              </a:rPr>
              <a:t>Remember these six words.</a:t>
            </a:r>
          </a:p>
        </p:txBody>
      </p:sp>
      <p:sp>
        <p:nvSpPr>
          <p:cNvPr id="17" name="TextBox 16">
            <a:extLst>
              <a:ext uri="{FF2B5EF4-FFF2-40B4-BE49-F238E27FC236}">
                <a16:creationId xmlns:a16="http://schemas.microsoft.com/office/drawing/2014/main" id="{6085E381-D1BB-E571-E3FF-34443D9CC1FB}"/>
              </a:ext>
            </a:extLst>
          </p:cNvPr>
          <p:cNvSpPr txBox="1"/>
          <p:nvPr/>
        </p:nvSpPr>
        <p:spPr>
          <a:xfrm>
            <a:off x="2153153" y="5949432"/>
            <a:ext cx="7953081" cy="369332"/>
          </a:xfrm>
          <a:prstGeom prst="rect">
            <a:avLst/>
          </a:prstGeom>
          <a:noFill/>
        </p:spPr>
        <p:txBody>
          <a:bodyPr wrap="square">
            <a:spAutoFit/>
          </a:bodyPr>
          <a:lstStyle/>
          <a:p>
            <a:pPr algn="ctr"/>
            <a:r>
              <a:rPr lang="en-GB" dirty="0">
                <a:latin typeface="EdShed" pitchFamily="2" charset="0"/>
              </a:rPr>
              <a:t>Two of them will be hidden, write down which two are missing.</a:t>
            </a:r>
          </a:p>
        </p:txBody>
      </p:sp>
    </p:spTree>
    <p:extLst>
      <p:ext uri="{BB962C8B-B14F-4D97-AF65-F5344CB8AC3E}">
        <p14:creationId xmlns:p14="http://schemas.microsoft.com/office/powerpoint/2010/main" val="252538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22</a:t>
            </a:fld>
            <a:endParaRPr lang="en-US" dirty="0">
              <a:latin typeface="EdShed" pitchFamily="2" charset="0"/>
            </a:endParaRPr>
          </a:p>
        </p:txBody>
      </p:sp>
      <p:sp>
        <p:nvSpPr>
          <p:cNvPr id="2" name="Rectangle 1">
            <a:extLst>
              <a:ext uri="{FF2B5EF4-FFF2-40B4-BE49-F238E27FC236}">
                <a16:creationId xmlns:a16="http://schemas.microsoft.com/office/drawing/2014/main" id="{C9328F54-3D28-3924-21C5-6EE518990B73}"/>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3" name="Rectangle 2">
            <a:extLst>
              <a:ext uri="{FF2B5EF4-FFF2-40B4-BE49-F238E27FC236}">
                <a16:creationId xmlns:a16="http://schemas.microsoft.com/office/drawing/2014/main" id="{905BD0E0-099F-14B2-7F7B-B6CF9A974037}"/>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5" name="Rectangle 4">
            <a:extLst>
              <a:ext uri="{FF2B5EF4-FFF2-40B4-BE49-F238E27FC236}">
                <a16:creationId xmlns:a16="http://schemas.microsoft.com/office/drawing/2014/main" id="{4CBD970D-4FE1-C21F-04F0-49BA7F1F048B}"/>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0" name="Rectangle 9">
            <a:extLst>
              <a:ext uri="{FF2B5EF4-FFF2-40B4-BE49-F238E27FC236}">
                <a16:creationId xmlns:a16="http://schemas.microsoft.com/office/drawing/2014/main" id="{5446DC5F-2DB3-C04C-E2C7-38B09D223BB8}"/>
              </a:ext>
            </a:extLst>
          </p:cNvPr>
          <p:cNvSpPr/>
          <p:nvPr/>
        </p:nvSpPr>
        <p:spPr>
          <a:xfrm>
            <a:off x="6810351" y="4173602"/>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1984030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DF4590-2343-91BB-7964-8D4F5BC9B36C}"/>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23</a:t>
            </a:fld>
            <a:endParaRPr lang="en-US" dirty="0">
              <a:latin typeface="EdShed" pitchFamily="2" charset="0"/>
            </a:endParaRPr>
          </a:p>
        </p:txBody>
      </p:sp>
      <p:sp>
        <p:nvSpPr>
          <p:cNvPr id="6" name="Text Placeholder 5">
            <a:extLst>
              <a:ext uri="{FF2B5EF4-FFF2-40B4-BE49-F238E27FC236}">
                <a16:creationId xmlns:a16="http://schemas.microsoft.com/office/drawing/2014/main" id="{5F88ED48-91E7-2BFF-6496-D183446E43D6}"/>
              </a:ext>
            </a:extLst>
          </p:cNvPr>
          <p:cNvSpPr>
            <a:spLocks noGrp="1"/>
          </p:cNvSpPr>
          <p:nvPr>
            <p:ph type="body" sz="quarter" idx="15"/>
          </p:nvPr>
        </p:nvSpPr>
        <p:spPr/>
        <p:txBody>
          <a:bodyPr/>
          <a:lstStyle/>
          <a:p>
            <a:pPr>
              <a:lnSpc>
                <a:spcPct val="100000"/>
              </a:lnSpc>
            </a:pPr>
            <a:r>
              <a:rPr lang="en-GB" dirty="0"/>
              <a:t>How many new words can you create by </a:t>
            </a:r>
          </a:p>
          <a:p>
            <a:pPr>
              <a:lnSpc>
                <a:spcPct val="100000"/>
              </a:lnSpc>
            </a:pPr>
            <a:r>
              <a:rPr lang="en-GB" dirty="0"/>
              <a:t>adding prefix(es) and/or suffix(es)?</a:t>
            </a:r>
          </a:p>
        </p:txBody>
      </p:sp>
      <p:sp>
        <p:nvSpPr>
          <p:cNvPr id="5" name="Text Placeholder 4">
            <a:extLst>
              <a:ext uri="{FF2B5EF4-FFF2-40B4-BE49-F238E27FC236}">
                <a16:creationId xmlns:a16="http://schemas.microsoft.com/office/drawing/2014/main" id="{8B685C90-48A7-1C36-0C04-DE3CCF90CB82}"/>
              </a:ext>
            </a:extLst>
          </p:cNvPr>
          <p:cNvSpPr>
            <a:spLocks noGrp="1"/>
          </p:cNvSpPr>
          <p:nvPr>
            <p:ph type="body" sz="quarter" idx="10"/>
          </p:nvPr>
        </p:nvSpPr>
        <p:spPr/>
        <p:txBody>
          <a:bodyPr/>
          <a:lstStyle/>
          <a:p>
            <a:r>
              <a:rPr lang="en-US" dirty="0"/>
              <a:t>Morphology Matrix</a:t>
            </a:r>
          </a:p>
          <a:p>
            <a:endParaRPr lang="en-US" dirty="0"/>
          </a:p>
        </p:txBody>
      </p:sp>
      <p:sp>
        <p:nvSpPr>
          <p:cNvPr id="2" name="TextBox 1">
            <a:extLst>
              <a:ext uri="{FF2B5EF4-FFF2-40B4-BE49-F238E27FC236}">
                <a16:creationId xmlns:a16="http://schemas.microsoft.com/office/drawing/2014/main" id="{38800411-5340-D0B1-4964-851DE80F52DF}"/>
              </a:ext>
            </a:extLst>
          </p:cNvPr>
          <p:cNvSpPr txBox="1"/>
          <p:nvPr/>
        </p:nvSpPr>
        <p:spPr>
          <a:xfrm>
            <a:off x="1295428" y="1745680"/>
            <a:ext cx="939681" cy="369332"/>
          </a:xfrm>
          <a:prstGeom prst="rect">
            <a:avLst/>
          </a:prstGeom>
          <a:noFill/>
        </p:spPr>
        <p:txBody>
          <a:bodyPr wrap="square" rtlCol="0">
            <a:spAutoFit/>
          </a:bodyPr>
          <a:lstStyle/>
          <a:p>
            <a:pPr algn="ctr"/>
            <a:r>
              <a:rPr lang="en-GB" b="1" dirty="0">
                <a:solidFill>
                  <a:srgbClr val="219CEE"/>
                </a:solidFill>
                <a:latin typeface="EdShed" pitchFamily="2" charset="0"/>
              </a:rPr>
              <a:t>Prefix</a:t>
            </a:r>
          </a:p>
        </p:txBody>
      </p:sp>
      <p:sp>
        <p:nvSpPr>
          <p:cNvPr id="3" name="TextBox 2">
            <a:extLst>
              <a:ext uri="{FF2B5EF4-FFF2-40B4-BE49-F238E27FC236}">
                <a16:creationId xmlns:a16="http://schemas.microsoft.com/office/drawing/2014/main" id="{F821A588-5263-E588-0BE9-593D759C680C}"/>
              </a:ext>
            </a:extLst>
          </p:cNvPr>
          <p:cNvSpPr txBox="1"/>
          <p:nvPr/>
        </p:nvSpPr>
        <p:spPr>
          <a:xfrm>
            <a:off x="9869462" y="1745680"/>
            <a:ext cx="1114538" cy="369332"/>
          </a:xfrm>
          <a:prstGeom prst="rect">
            <a:avLst/>
          </a:prstGeom>
          <a:noFill/>
        </p:spPr>
        <p:txBody>
          <a:bodyPr wrap="square" rtlCol="0">
            <a:spAutoFit/>
          </a:bodyPr>
          <a:lstStyle/>
          <a:p>
            <a:pPr algn="ctr"/>
            <a:r>
              <a:rPr lang="en-GB" b="1" dirty="0">
                <a:solidFill>
                  <a:srgbClr val="7956D6"/>
                </a:solidFill>
                <a:latin typeface="EdShed" pitchFamily="2" charset="0"/>
              </a:rPr>
              <a:t>Suffix</a:t>
            </a:r>
          </a:p>
        </p:txBody>
      </p:sp>
      <p:sp>
        <p:nvSpPr>
          <p:cNvPr id="7" name="TextBox 6">
            <a:extLst>
              <a:ext uri="{FF2B5EF4-FFF2-40B4-BE49-F238E27FC236}">
                <a16:creationId xmlns:a16="http://schemas.microsoft.com/office/drawing/2014/main" id="{48C2D603-3D63-90C3-F584-36E0D9C569C0}"/>
              </a:ext>
            </a:extLst>
          </p:cNvPr>
          <p:cNvSpPr txBox="1"/>
          <p:nvPr/>
        </p:nvSpPr>
        <p:spPr>
          <a:xfrm>
            <a:off x="5337292" y="1745680"/>
            <a:ext cx="1513556" cy="369332"/>
          </a:xfrm>
          <a:prstGeom prst="rect">
            <a:avLst/>
          </a:prstGeom>
          <a:noFill/>
        </p:spPr>
        <p:txBody>
          <a:bodyPr wrap="square" rtlCol="0">
            <a:spAutoFit/>
          </a:bodyPr>
          <a:lstStyle/>
          <a:p>
            <a:pPr algn="ctr"/>
            <a:r>
              <a:rPr lang="en-GB" b="1" dirty="0">
                <a:solidFill>
                  <a:srgbClr val="25D160"/>
                </a:solidFill>
                <a:latin typeface="EdShed" pitchFamily="2" charset="0"/>
              </a:rPr>
              <a:t>Base Word</a:t>
            </a:r>
          </a:p>
        </p:txBody>
      </p:sp>
      <p:sp>
        <p:nvSpPr>
          <p:cNvPr id="8" name="Rectangle 7">
            <a:extLst>
              <a:ext uri="{FF2B5EF4-FFF2-40B4-BE49-F238E27FC236}">
                <a16:creationId xmlns:a16="http://schemas.microsoft.com/office/drawing/2014/main" id="{100231D8-053C-09FA-FC96-5C64B0D012C0}"/>
              </a:ext>
            </a:extLst>
          </p:cNvPr>
          <p:cNvSpPr/>
          <p:nvPr/>
        </p:nvSpPr>
        <p:spPr>
          <a:xfrm>
            <a:off x="374248" y="2194738"/>
            <a:ext cx="2782042" cy="4333384"/>
          </a:xfrm>
          <a:prstGeom prst="rect">
            <a:avLst/>
          </a:prstGeom>
          <a:noFill/>
          <a:ln w="5715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280000"/>
              </a:lnSpc>
            </a:pPr>
            <a:endParaRPr lang="en-US" sz="3200" dirty="0">
              <a:solidFill>
                <a:schemeClr val="tx1"/>
              </a:solidFill>
              <a:latin typeface="EdShed" pitchFamily="2" charset="0"/>
            </a:endParaRPr>
          </a:p>
        </p:txBody>
      </p:sp>
      <p:sp>
        <p:nvSpPr>
          <p:cNvPr id="9" name="Rectangle 8">
            <a:extLst>
              <a:ext uri="{FF2B5EF4-FFF2-40B4-BE49-F238E27FC236}">
                <a16:creationId xmlns:a16="http://schemas.microsoft.com/office/drawing/2014/main" id="{13CFEA7F-F302-51AC-DFA8-EE812A430002}"/>
              </a:ext>
            </a:extLst>
          </p:cNvPr>
          <p:cNvSpPr/>
          <p:nvPr/>
        </p:nvSpPr>
        <p:spPr>
          <a:xfrm>
            <a:off x="3356657" y="2194740"/>
            <a:ext cx="5474827" cy="4333384"/>
          </a:xfrm>
          <a:prstGeom prst="rect">
            <a:avLst/>
          </a:prstGeom>
          <a:noFill/>
          <a:ln w="57150">
            <a:solidFill>
              <a:srgbClr val="25D1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EdShed" pitchFamily="2" charset="0"/>
            </a:endParaRPr>
          </a:p>
        </p:txBody>
      </p:sp>
      <p:sp>
        <p:nvSpPr>
          <p:cNvPr id="10" name="Rectangle 9">
            <a:extLst>
              <a:ext uri="{FF2B5EF4-FFF2-40B4-BE49-F238E27FC236}">
                <a16:creationId xmlns:a16="http://schemas.microsoft.com/office/drawing/2014/main" id="{216AC1E7-01B2-A6E2-00E6-DF845FB4447C}"/>
              </a:ext>
            </a:extLst>
          </p:cNvPr>
          <p:cNvSpPr/>
          <p:nvPr/>
        </p:nvSpPr>
        <p:spPr>
          <a:xfrm>
            <a:off x="9035711" y="2194739"/>
            <a:ext cx="2782041" cy="4333384"/>
          </a:xfrm>
          <a:prstGeom prst="rect">
            <a:avLst/>
          </a:prstGeom>
          <a:noFill/>
          <a:ln w="5715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200" dirty="0">
              <a:solidFill>
                <a:schemeClr val="tx1"/>
              </a:solidFill>
              <a:latin typeface="EdShed" pitchFamily="2" charset="0"/>
            </a:endParaRPr>
          </a:p>
        </p:txBody>
      </p:sp>
    </p:spTree>
    <p:extLst>
      <p:ext uri="{BB962C8B-B14F-4D97-AF65-F5344CB8AC3E}">
        <p14:creationId xmlns:p14="http://schemas.microsoft.com/office/powerpoint/2010/main" val="325649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0658A3C-AE8C-718E-9402-2216D88EB63F}"/>
              </a:ext>
            </a:extLst>
          </p:cNvPr>
          <p:cNvSpPr>
            <a:spLocks noGrp="1"/>
          </p:cNvSpPr>
          <p:nvPr>
            <p:ph type="sldNum" sz="quarter" idx="14"/>
          </p:nvPr>
        </p:nvSpPr>
        <p:spPr/>
        <p:txBody>
          <a:bodyPr/>
          <a:lstStyle/>
          <a:p>
            <a:r>
              <a:rPr lang="en-US" dirty="0">
                <a:latin typeface="EdShed" pitchFamily="2" charset="0"/>
              </a:rPr>
              <a:t>2.24</a:t>
            </a: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GB" dirty="0">
                <a:ea typeface="Sassoon Infant 2023" panose="02000503030000020003" pitchFamily="2" charset="0"/>
              </a:rPr>
              <a:t>Word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p:txBody>
      </p:sp>
      <p:graphicFrame>
        <p:nvGraphicFramePr>
          <p:cNvPr id="5" name="Table 5">
            <a:extLst>
              <a:ext uri="{FF2B5EF4-FFF2-40B4-BE49-F238E27FC236}">
                <a16:creationId xmlns:a16="http://schemas.microsoft.com/office/drawing/2014/main" id="{4EB4DFC9-E58D-2ECB-453D-8288AF828CF9}"/>
              </a:ext>
            </a:extLst>
          </p:cNvPr>
          <p:cNvGraphicFramePr>
            <a:graphicFrameLocks noGrp="1"/>
          </p:cNvGraphicFramePr>
          <p:nvPr>
            <p:extLst>
              <p:ext uri="{D42A27DB-BD31-4B8C-83A1-F6EECF244321}">
                <p14:modId xmlns:p14="http://schemas.microsoft.com/office/powerpoint/2010/main" val="1976631115"/>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r>
                        <a:rPr lang="en-GB" sz="3200" b="0" i="0" dirty="0">
                          <a:solidFill>
                            <a:schemeClr val="tx1"/>
                          </a:solidFill>
                          <a:latin typeface="EdShed" pitchFamily="2" charset="0"/>
                        </a:rPr>
                        <a:t>average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competition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determined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develop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existence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r>
                        <a:rPr lang="en-GB" sz="3200" b="0" i="0" dirty="0">
                          <a:solidFill>
                            <a:schemeClr val="tx1"/>
                          </a:solidFill>
                          <a:latin typeface="EdShed" pitchFamily="2" charset="0"/>
                        </a:rPr>
                        <a:t>explanation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identity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i="0" dirty="0">
                          <a:solidFill>
                            <a:schemeClr val="tx1"/>
                          </a:solidFill>
                          <a:latin typeface="EdShed" pitchFamily="2" charset="0"/>
                        </a:rPr>
                        <a:t>prejudice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privilege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rhyme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spTree>
    <p:extLst>
      <p:ext uri="{BB962C8B-B14F-4D97-AF65-F5344CB8AC3E}">
        <p14:creationId xmlns:p14="http://schemas.microsoft.com/office/powerpoint/2010/main" val="300936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EE9FF6-06FD-EB16-3843-3085273F7012}"/>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2</a:t>
            </a:fld>
            <a:endParaRPr lang="en-US" dirty="0">
              <a:latin typeface="EdShed" pitchFamily="2" charset="0"/>
            </a:endParaRPr>
          </a:p>
        </p:txBody>
      </p:sp>
      <p:sp>
        <p:nvSpPr>
          <p:cNvPr id="6" name="Text Placeholder 5">
            <a:extLst>
              <a:ext uri="{FF2B5EF4-FFF2-40B4-BE49-F238E27FC236}">
                <a16:creationId xmlns:a16="http://schemas.microsoft.com/office/drawing/2014/main" id="{00498147-E49F-F7CE-729E-03616EFB4799}"/>
              </a:ext>
            </a:extLst>
          </p:cNvPr>
          <p:cNvSpPr>
            <a:spLocks noGrp="1"/>
          </p:cNvSpPr>
          <p:nvPr>
            <p:ph type="body" sz="quarter" idx="15"/>
          </p:nvPr>
        </p:nvSpPr>
        <p:spPr/>
        <p:txBody>
          <a:bodyPr/>
          <a:lstStyle/>
          <a:p>
            <a:r>
              <a:rPr lang="en-US" dirty="0"/>
              <a:t>Do you know what they all mean?</a:t>
            </a:r>
          </a:p>
          <a:p>
            <a:r>
              <a:rPr lang="en-US" dirty="0"/>
              <a:t>What do the words have in common?</a:t>
            </a:r>
          </a:p>
        </p:txBody>
      </p:sp>
      <p:sp>
        <p:nvSpPr>
          <p:cNvPr id="5" name="Text Placeholder 4">
            <a:extLst>
              <a:ext uri="{FF2B5EF4-FFF2-40B4-BE49-F238E27FC236}">
                <a16:creationId xmlns:a16="http://schemas.microsoft.com/office/drawing/2014/main" id="{77BE8682-67F2-4D0E-BB68-564A2F07801A}"/>
              </a:ext>
            </a:extLst>
          </p:cNvPr>
          <p:cNvSpPr>
            <a:spLocks noGrp="1"/>
          </p:cNvSpPr>
          <p:nvPr>
            <p:ph type="body" sz="quarter" idx="10"/>
          </p:nvPr>
        </p:nvSpPr>
        <p:spPr/>
        <p:txBody>
          <a:bodyPr/>
          <a:lstStyle/>
          <a:p>
            <a:r>
              <a:rPr lang="en-US" dirty="0"/>
              <a:t>This Week’s Words</a:t>
            </a:r>
          </a:p>
        </p:txBody>
      </p:sp>
      <p:sp>
        <p:nvSpPr>
          <p:cNvPr id="11" name="Text Placeholder 1">
            <a:extLst>
              <a:ext uri="{FF2B5EF4-FFF2-40B4-BE49-F238E27FC236}">
                <a16:creationId xmlns:a16="http://schemas.microsoft.com/office/drawing/2014/main" id="{A09E4ADE-58F3-CDF2-00AB-39A34987EABD}"/>
              </a:ext>
            </a:extLst>
          </p:cNvPr>
          <p:cNvSpPr txBox="1">
            <a:spLocks/>
          </p:cNvSpPr>
          <p:nvPr/>
        </p:nvSpPr>
        <p:spPr>
          <a:xfrm>
            <a:off x="675518" y="1986896"/>
            <a:ext cx="151842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average</a:t>
            </a:r>
          </a:p>
        </p:txBody>
      </p:sp>
      <p:sp>
        <p:nvSpPr>
          <p:cNvPr id="12" name="Text Placeholder 1">
            <a:extLst>
              <a:ext uri="{FF2B5EF4-FFF2-40B4-BE49-F238E27FC236}">
                <a16:creationId xmlns:a16="http://schemas.microsoft.com/office/drawing/2014/main" id="{4A7814A2-8707-E0C6-3C88-3F01CCF96117}"/>
              </a:ext>
            </a:extLst>
          </p:cNvPr>
          <p:cNvSpPr txBox="1">
            <a:spLocks/>
          </p:cNvSpPr>
          <p:nvPr/>
        </p:nvSpPr>
        <p:spPr>
          <a:xfrm>
            <a:off x="2677199" y="1986896"/>
            <a:ext cx="2148986"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explanation</a:t>
            </a:r>
          </a:p>
        </p:txBody>
      </p:sp>
      <p:sp>
        <p:nvSpPr>
          <p:cNvPr id="13" name="Text Placeholder 1">
            <a:extLst>
              <a:ext uri="{FF2B5EF4-FFF2-40B4-BE49-F238E27FC236}">
                <a16:creationId xmlns:a16="http://schemas.microsoft.com/office/drawing/2014/main" id="{E0528AAC-0F9B-28B9-4296-8750D700D793}"/>
              </a:ext>
            </a:extLst>
          </p:cNvPr>
          <p:cNvSpPr txBox="1">
            <a:spLocks/>
          </p:cNvSpPr>
          <p:nvPr/>
        </p:nvSpPr>
        <p:spPr>
          <a:xfrm>
            <a:off x="2852696" y="3094865"/>
            <a:ext cx="220323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competition</a:t>
            </a:r>
          </a:p>
        </p:txBody>
      </p:sp>
      <p:sp>
        <p:nvSpPr>
          <p:cNvPr id="14" name="Text Placeholder 1">
            <a:extLst>
              <a:ext uri="{FF2B5EF4-FFF2-40B4-BE49-F238E27FC236}">
                <a16:creationId xmlns:a16="http://schemas.microsoft.com/office/drawing/2014/main" id="{DC7E4031-BEA6-E35C-05CC-AE1CD962B2A6}"/>
              </a:ext>
            </a:extLst>
          </p:cNvPr>
          <p:cNvSpPr txBox="1">
            <a:spLocks/>
          </p:cNvSpPr>
          <p:nvPr/>
        </p:nvSpPr>
        <p:spPr>
          <a:xfrm>
            <a:off x="7723218" y="3094865"/>
            <a:ext cx="174958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existence</a:t>
            </a:r>
          </a:p>
        </p:txBody>
      </p:sp>
      <p:sp>
        <p:nvSpPr>
          <p:cNvPr id="27" name="Text Placeholder 1">
            <a:extLst>
              <a:ext uri="{FF2B5EF4-FFF2-40B4-BE49-F238E27FC236}">
                <a16:creationId xmlns:a16="http://schemas.microsoft.com/office/drawing/2014/main" id="{516EB980-F853-7FB7-A269-0A16BBEADB5B}"/>
              </a:ext>
            </a:extLst>
          </p:cNvPr>
          <p:cNvSpPr txBox="1">
            <a:spLocks/>
          </p:cNvSpPr>
          <p:nvPr/>
        </p:nvSpPr>
        <p:spPr>
          <a:xfrm>
            <a:off x="636117" y="3094865"/>
            <a:ext cx="159723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privilege</a:t>
            </a:r>
          </a:p>
        </p:txBody>
      </p:sp>
      <p:sp>
        <p:nvSpPr>
          <p:cNvPr id="28" name="Text Placeholder 1">
            <a:extLst>
              <a:ext uri="{FF2B5EF4-FFF2-40B4-BE49-F238E27FC236}">
                <a16:creationId xmlns:a16="http://schemas.microsoft.com/office/drawing/2014/main" id="{9F93D7D5-7713-A8A3-EFC2-CDDCA24947CA}"/>
              </a:ext>
            </a:extLst>
          </p:cNvPr>
          <p:cNvSpPr txBox="1">
            <a:spLocks/>
          </p:cNvSpPr>
          <p:nvPr/>
        </p:nvSpPr>
        <p:spPr>
          <a:xfrm>
            <a:off x="9865514" y="1986896"/>
            <a:ext cx="171707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prejudice</a:t>
            </a:r>
          </a:p>
        </p:txBody>
      </p:sp>
      <p:sp>
        <p:nvSpPr>
          <p:cNvPr id="29" name="Text Placeholder 1">
            <a:extLst>
              <a:ext uri="{FF2B5EF4-FFF2-40B4-BE49-F238E27FC236}">
                <a16:creationId xmlns:a16="http://schemas.microsoft.com/office/drawing/2014/main" id="{98028C8E-D521-D13F-9746-56DA08BA77C1}"/>
              </a:ext>
            </a:extLst>
          </p:cNvPr>
          <p:cNvSpPr txBox="1">
            <a:spLocks/>
          </p:cNvSpPr>
          <p:nvPr/>
        </p:nvSpPr>
        <p:spPr>
          <a:xfrm>
            <a:off x="5309437" y="1986896"/>
            <a:ext cx="210628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determined</a:t>
            </a:r>
          </a:p>
        </p:txBody>
      </p:sp>
      <p:sp>
        <p:nvSpPr>
          <p:cNvPr id="30" name="Text Placeholder 1">
            <a:extLst>
              <a:ext uri="{FF2B5EF4-FFF2-40B4-BE49-F238E27FC236}">
                <a16:creationId xmlns:a16="http://schemas.microsoft.com/office/drawing/2014/main" id="{E22E715C-54EC-A5EC-9DA4-63118BAE7E19}"/>
              </a:ext>
            </a:extLst>
          </p:cNvPr>
          <p:cNvSpPr txBox="1">
            <a:spLocks/>
          </p:cNvSpPr>
          <p:nvPr/>
        </p:nvSpPr>
        <p:spPr>
          <a:xfrm>
            <a:off x="5675275" y="3094865"/>
            <a:ext cx="1428596"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identity</a:t>
            </a:r>
          </a:p>
        </p:txBody>
      </p:sp>
      <p:sp>
        <p:nvSpPr>
          <p:cNvPr id="31" name="Text Placeholder 1">
            <a:extLst>
              <a:ext uri="{FF2B5EF4-FFF2-40B4-BE49-F238E27FC236}">
                <a16:creationId xmlns:a16="http://schemas.microsoft.com/office/drawing/2014/main" id="{3C3D12D2-8B35-4CE8-27AC-A3C591AA39DC}"/>
              </a:ext>
            </a:extLst>
          </p:cNvPr>
          <p:cNvSpPr txBox="1">
            <a:spLocks/>
          </p:cNvSpPr>
          <p:nvPr/>
        </p:nvSpPr>
        <p:spPr>
          <a:xfrm>
            <a:off x="7898971" y="1986896"/>
            <a:ext cx="1483291"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develop</a:t>
            </a:r>
          </a:p>
        </p:txBody>
      </p:sp>
      <p:sp>
        <p:nvSpPr>
          <p:cNvPr id="32" name="Text Placeholder 1">
            <a:extLst>
              <a:ext uri="{FF2B5EF4-FFF2-40B4-BE49-F238E27FC236}">
                <a16:creationId xmlns:a16="http://schemas.microsoft.com/office/drawing/2014/main" id="{74B8218B-4D37-3F2B-86C8-7B0D1E378DB7}"/>
              </a:ext>
            </a:extLst>
          </p:cNvPr>
          <p:cNvSpPr txBox="1">
            <a:spLocks/>
          </p:cNvSpPr>
          <p:nvPr/>
        </p:nvSpPr>
        <p:spPr>
          <a:xfrm>
            <a:off x="10092147" y="3094865"/>
            <a:ext cx="126387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rhyme</a:t>
            </a:r>
          </a:p>
        </p:txBody>
      </p:sp>
      <p:grpSp>
        <p:nvGrpSpPr>
          <p:cNvPr id="60" name="Group 59">
            <a:extLst>
              <a:ext uri="{FF2B5EF4-FFF2-40B4-BE49-F238E27FC236}">
                <a16:creationId xmlns:a16="http://schemas.microsoft.com/office/drawing/2014/main" id="{8ACCF71C-5FE8-CBCF-96D3-150AB8C593A3}"/>
              </a:ext>
            </a:extLst>
          </p:cNvPr>
          <p:cNvGrpSpPr/>
          <p:nvPr/>
        </p:nvGrpSpPr>
        <p:grpSpPr>
          <a:xfrm>
            <a:off x="4939950" y="4306825"/>
            <a:ext cx="2312094" cy="534793"/>
            <a:chOff x="5035114" y="4797851"/>
            <a:chExt cx="2312094" cy="534793"/>
          </a:xfrm>
        </p:grpSpPr>
        <p:sp>
          <p:nvSpPr>
            <p:cNvPr id="61" name="TextBox 60">
              <a:extLst>
                <a:ext uri="{FF2B5EF4-FFF2-40B4-BE49-F238E27FC236}">
                  <a16:creationId xmlns:a16="http://schemas.microsoft.com/office/drawing/2014/main" id="{D964F30A-66C1-3B1D-93F9-DC7ED0268AC0}"/>
                </a:ext>
              </a:extLst>
            </p:cNvPr>
            <p:cNvSpPr txBox="1"/>
            <p:nvPr/>
          </p:nvSpPr>
          <p:spPr>
            <a:xfrm>
              <a:off x="5193195" y="4831136"/>
              <a:ext cx="1995932" cy="461665"/>
            </a:xfrm>
            <a:prstGeom prst="rect">
              <a:avLst/>
            </a:prstGeom>
            <a:noFill/>
          </p:spPr>
          <p:txBody>
            <a:bodyPr wrap="square">
              <a:spAutoFit/>
            </a:bodyPr>
            <a:lstStyle/>
            <a:p>
              <a:pPr algn="ctr"/>
              <a:r>
                <a:rPr lang="en-GB" sz="2400" b="1" dirty="0">
                  <a:solidFill>
                    <a:srgbClr val="FF3760"/>
                  </a:solidFill>
                  <a:latin typeface="EdShed" pitchFamily="2" charset="0"/>
                </a:rPr>
                <a:t>adjectives</a:t>
              </a:r>
            </a:p>
          </p:txBody>
        </p:sp>
        <p:sp>
          <p:nvSpPr>
            <p:cNvPr id="62" name="Rounded Rectangle 61">
              <a:extLst>
                <a:ext uri="{FF2B5EF4-FFF2-40B4-BE49-F238E27FC236}">
                  <a16:creationId xmlns:a16="http://schemas.microsoft.com/office/drawing/2014/main" id="{E3C836F7-4E88-5B7E-049D-8DCCA5521F5C}"/>
                </a:ext>
              </a:extLst>
            </p:cNvPr>
            <p:cNvSpPr/>
            <p:nvPr/>
          </p:nvSpPr>
          <p:spPr>
            <a:xfrm>
              <a:off x="5035114" y="4797851"/>
              <a:ext cx="2312094" cy="534793"/>
            </a:xfrm>
            <a:prstGeom prst="roundRect">
              <a:avLst>
                <a:gd name="adj" fmla="val 50000"/>
              </a:avLst>
            </a:prstGeom>
            <a:noFill/>
            <a:ln w="381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63" name="Group 62">
            <a:extLst>
              <a:ext uri="{FF2B5EF4-FFF2-40B4-BE49-F238E27FC236}">
                <a16:creationId xmlns:a16="http://schemas.microsoft.com/office/drawing/2014/main" id="{C7B3D13A-AC72-8CD8-3150-38AC105F72A0}"/>
              </a:ext>
            </a:extLst>
          </p:cNvPr>
          <p:cNvGrpSpPr/>
          <p:nvPr/>
        </p:nvGrpSpPr>
        <p:grpSpPr>
          <a:xfrm>
            <a:off x="5350613" y="5012894"/>
            <a:ext cx="1490767" cy="534793"/>
            <a:chOff x="4447811" y="5623000"/>
            <a:chExt cx="1490767" cy="534793"/>
          </a:xfrm>
        </p:grpSpPr>
        <p:sp>
          <p:nvSpPr>
            <p:cNvPr id="64" name="TextBox 63">
              <a:extLst>
                <a:ext uri="{FF2B5EF4-FFF2-40B4-BE49-F238E27FC236}">
                  <a16:creationId xmlns:a16="http://schemas.microsoft.com/office/drawing/2014/main" id="{AAA2E0CA-A70F-ABD6-B1F7-348399BA3D5D}"/>
                </a:ext>
              </a:extLst>
            </p:cNvPr>
            <p:cNvSpPr txBox="1"/>
            <p:nvPr/>
          </p:nvSpPr>
          <p:spPr>
            <a:xfrm>
              <a:off x="4636363" y="5668465"/>
              <a:ext cx="1113661" cy="461665"/>
            </a:xfrm>
            <a:prstGeom prst="rect">
              <a:avLst/>
            </a:prstGeom>
            <a:noFill/>
            <a:ln>
              <a:noFill/>
            </a:ln>
          </p:spPr>
          <p:txBody>
            <a:bodyPr wrap="square">
              <a:spAutoFit/>
            </a:bodyPr>
            <a:lstStyle/>
            <a:p>
              <a:pPr algn="ctr"/>
              <a:r>
                <a:rPr lang="en-GB" sz="2400" b="1" dirty="0">
                  <a:solidFill>
                    <a:srgbClr val="25D160"/>
                  </a:solidFill>
                  <a:latin typeface="EdShed" pitchFamily="2" charset="0"/>
                </a:rPr>
                <a:t>verbs</a:t>
              </a:r>
            </a:p>
          </p:txBody>
        </p:sp>
        <p:sp>
          <p:nvSpPr>
            <p:cNvPr id="65" name="Rounded Rectangle 64">
              <a:extLst>
                <a:ext uri="{FF2B5EF4-FFF2-40B4-BE49-F238E27FC236}">
                  <a16:creationId xmlns:a16="http://schemas.microsoft.com/office/drawing/2014/main" id="{7C97E18C-3964-567B-A079-458278B76621}"/>
                </a:ext>
              </a:extLst>
            </p:cNvPr>
            <p:cNvSpPr/>
            <p:nvPr/>
          </p:nvSpPr>
          <p:spPr>
            <a:xfrm>
              <a:off x="4447811" y="5623000"/>
              <a:ext cx="1490767" cy="534793"/>
            </a:xfrm>
            <a:prstGeom prst="roundRect">
              <a:avLst>
                <a:gd name="adj" fmla="val 50000"/>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66" name="Group 65">
            <a:extLst>
              <a:ext uri="{FF2B5EF4-FFF2-40B4-BE49-F238E27FC236}">
                <a16:creationId xmlns:a16="http://schemas.microsoft.com/office/drawing/2014/main" id="{45FE99EC-3593-2736-F77B-9F79BE7CD12C}"/>
              </a:ext>
            </a:extLst>
          </p:cNvPr>
          <p:cNvGrpSpPr/>
          <p:nvPr/>
        </p:nvGrpSpPr>
        <p:grpSpPr>
          <a:xfrm>
            <a:off x="5350613" y="5718963"/>
            <a:ext cx="1490767" cy="534793"/>
            <a:chOff x="6401302" y="5623000"/>
            <a:chExt cx="1490767" cy="534793"/>
          </a:xfrm>
        </p:grpSpPr>
        <p:sp>
          <p:nvSpPr>
            <p:cNvPr id="67" name="TextBox 66">
              <a:extLst>
                <a:ext uri="{FF2B5EF4-FFF2-40B4-BE49-F238E27FC236}">
                  <a16:creationId xmlns:a16="http://schemas.microsoft.com/office/drawing/2014/main" id="{1BA3659B-F8C3-23D3-60A8-EE05D8080A09}"/>
                </a:ext>
              </a:extLst>
            </p:cNvPr>
            <p:cNvSpPr txBox="1"/>
            <p:nvPr/>
          </p:nvSpPr>
          <p:spPr>
            <a:xfrm>
              <a:off x="6556401" y="5659565"/>
              <a:ext cx="1180568" cy="461665"/>
            </a:xfrm>
            <a:prstGeom prst="rect">
              <a:avLst/>
            </a:prstGeom>
            <a:noFill/>
          </p:spPr>
          <p:txBody>
            <a:bodyPr wrap="square">
              <a:spAutoFit/>
            </a:bodyPr>
            <a:lstStyle/>
            <a:p>
              <a:pPr algn="ctr"/>
              <a:r>
                <a:rPr lang="en-GB" sz="2400" b="1" dirty="0">
                  <a:solidFill>
                    <a:srgbClr val="7956D6"/>
                  </a:solidFill>
                  <a:latin typeface="EdShed" pitchFamily="2" charset="0"/>
                </a:rPr>
                <a:t>nouns</a:t>
              </a:r>
            </a:p>
          </p:txBody>
        </p:sp>
        <p:sp>
          <p:nvSpPr>
            <p:cNvPr id="68" name="Rounded Rectangle 67">
              <a:extLst>
                <a:ext uri="{FF2B5EF4-FFF2-40B4-BE49-F238E27FC236}">
                  <a16:creationId xmlns:a16="http://schemas.microsoft.com/office/drawing/2014/main" id="{87E8B235-F91A-3AD4-FC67-1CD5D3588F9D}"/>
                </a:ext>
              </a:extLst>
            </p:cNvPr>
            <p:cNvSpPr/>
            <p:nvPr/>
          </p:nvSpPr>
          <p:spPr>
            <a:xfrm>
              <a:off x="6401302" y="5623000"/>
              <a:ext cx="1490767" cy="534793"/>
            </a:xfrm>
            <a:prstGeom prst="roundRect">
              <a:avLst>
                <a:gd name="adj" fmla="val 50000"/>
              </a:avLst>
            </a:pr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86" name="Group 85">
            <a:extLst>
              <a:ext uri="{FF2B5EF4-FFF2-40B4-BE49-F238E27FC236}">
                <a16:creationId xmlns:a16="http://schemas.microsoft.com/office/drawing/2014/main" id="{17C26A33-2532-D124-416A-A8F569F4755F}"/>
              </a:ext>
            </a:extLst>
          </p:cNvPr>
          <p:cNvGrpSpPr/>
          <p:nvPr/>
        </p:nvGrpSpPr>
        <p:grpSpPr>
          <a:xfrm>
            <a:off x="920993" y="2431875"/>
            <a:ext cx="5588488" cy="288000"/>
            <a:chOff x="871241" y="2252675"/>
            <a:chExt cx="5588488" cy="288000"/>
          </a:xfrm>
        </p:grpSpPr>
        <p:sp>
          <p:nvSpPr>
            <p:cNvPr id="69" name="Oval 68">
              <a:extLst>
                <a:ext uri="{FF2B5EF4-FFF2-40B4-BE49-F238E27FC236}">
                  <a16:creationId xmlns:a16="http://schemas.microsoft.com/office/drawing/2014/main" id="{434E24AA-F831-5C06-9D20-F14843D84B30}"/>
                </a:ext>
              </a:extLst>
            </p:cNvPr>
            <p:cNvSpPr>
              <a:spLocks noChangeAspect="1"/>
            </p:cNvSpPr>
            <p:nvPr/>
          </p:nvSpPr>
          <p:spPr>
            <a:xfrm>
              <a:off x="871241" y="2252675"/>
              <a:ext cx="288000" cy="288000"/>
            </a:xfrm>
            <a:prstGeom prst="ellipse">
              <a:avLst/>
            </a:prstGeom>
            <a:solidFill>
              <a:srgbClr val="FF37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70" name="Oval 69">
              <a:extLst>
                <a:ext uri="{FF2B5EF4-FFF2-40B4-BE49-F238E27FC236}">
                  <a16:creationId xmlns:a16="http://schemas.microsoft.com/office/drawing/2014/main" id="{3B38A4C5-6AA1-FB82-E68D-B89724C5B656}"/>
                </a:ext>
              </a:extLst>
            </p:cNvPr>
            <p:cNvSpPr>
              <a:spLocks noChangeAspect="1"/>
            </p:cNvSpPr>
            <p:nvPr/>
          </p:nvSpPr>
          <p:spPr>
            <a:xfrm>
              <a:off x="6171729" y="2252675"/>
              <a:ext cx="288000" cy="288000"/>
            </a:xfrm>
            <a:prstGeom prst="ellipse">
              <a:avLst/>
            </a:prstGeom>
            <a:solidFill>
              <a:srgbClr val="FF37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nvGrpSpPr>
          <p:cNvPr id="87" name="Group 86">
            <a:extLst>
              <a:ext uri="{FF2B5EF4-FFF2-40B4-BE49-F238E27FC236}">
                <a16:creationId xmlns:a16="http://schemas.microsoft.com/office/drawing/2014/main" id="{2E7C359D-C54B-42E2-B05F-47A96CD6A919}"/>
              </a:ext>
            </a:extLst>
          </p:cNvPr>
          <p:cNvGrpSpPr/>
          <p:nvPr/>
        </p:nvGrpSpPr>
        <p:grpSpPr>
          <a:xfrm>
            <a:off x="1099870" y="2428490"/>
            <a:ext cx="9595351" cy="1416355"/>
            <a:chOff x="1099870" y="2428490"/>
            <a:chExt cx="9595351" cy="1416355"/>
          </a:xfrm>
        </p:grpSpPr>
        <p:sp>
          <p:nvSpPr>
            <p:cNvPr id="71" name="Oval 70">
              <a:extLst>
                <a:ext uri="{FF2B5EF4-FFF2-40B4-BE49-F238E27FC236}">
                  <a16:creationId xmlns:a16="http://schemas.microsoft.com/office/drawing/2014/main" id="{63577073-DD5E-AFA6-7BE1-F753F2AD4EB6}"/>
                </a:ext>
              </a:extLst>
            </p:cNvPr>
            <p:cNvSpPr>
              <a:spLocks noChangeAspect="1"/>
            </p:cNvSpPr>
            <p:nvPr/>
          </p:nvSpPr>
          <p:spPr>
            <a:xfrm>
              <a:off x="1300953" y="2431875"/>
              <a:ext cx="288000" cy="288000"/>
            </a:xfrm>
            <a:prstGeom prst="ellipse">
              <a:avLst/>
            </a:prstGeom>
            <a:solidFill>
              <a:srgbClr val="25D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73" name="Oval 72">
              <a:extLst>
                <a:ext uri="{FF2B5EF4-FFF2-40B4-BE49-F238E27FC236}">
                  <a16:creationId xmlns:a16="http://schemas.microsoft.com/office/drawing/2014/main" id="{A0518C25-46C2-9ACE-3E3A-F2888D0123A3}"/>
                </a:ext>
              </a:extLst>
            </p:cNvPr>
            <p:cNvSpPr>
              <a:spLocks noChangeAspect="1"/>
            </p:cNvSpPr>
            <p:nvPr/>
          </p:nvSpPr>
          <p:spPr>
            <a:xfrm>
              <a:off x="8484952" y="2428490"/>
              <a:ext cx="288000" cy="288000"/>
            </a:xfrm>
            <a:prstGeom prst="ellipse">
              <a:avLst/>
            </a:prstGeom>
            <a:solidFill>
              <a:srgbClr val="25D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74" name="Oval 73">
              <a:extLst>
                <a:ext uri="{FF2B5EF4-FFF2-40B4-BE49-F238E27FC236}">
                  <a16:creationId xmlns:a16="http://schemas.microsoft.com/office/drawing/2014/main" id="{AF3C9E4A-48D9-6120-4F94-8FD74B757754}"/>
                </a:ext>
              </a:extLst>
            </p:cNvPr>
            <p:cNvSpPr>
              <a:spLocks noChangeAspect="1"/>
            </p:cNvSpPr>
            <p:nvPr/>
          </p:nvSpPr>
          <p:spPr>
            <a:xfrm>
              <a:off x="1099870" y="3556845"/>
              <a:ext cx="288000" cy="288000"/>
            </a:xfrm>
            <a:prstGeom prst="ellipse">
              <a:avLst/>
            </a:prstGeom>
            <a:solidFill>
              <a:srgbClr val="25D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75" name="Oval 74">
              <a:extLst>
                <a:ext uri="{FF2B5EF4-FFF2-40B4-BE49-F238E27FC236}">
                  <a16:creationId xmlns:a16="http://schemas.microsoft.com/office/drawing/2014/main" id="{93B53361-614E-F75D-2C57-85F7B18918CF}"/>
                </a:ext>
              </a:extLst>
            </p:cNvPr>
            <p:cNvSpPr>
              <a:spLocks noChangeAspect="1"/>
            </p:cNvSpPr>
            <p:nvPr/>
          </p:nvSpPr>
          <p:spPr>
            <a:xfrm>
              <a:off x="10402659" y="2428490"/>
              <a:ext cx="288000" cy="288000"/>
            </a:xfrm>
            <a:prstGeom prst="ellipse">
              <a:avLst/>
            </a:prstGeom>
            <a:solidFill>
              <a:srgbClr val="25D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76" name="Oval 75">
              <a:extLst>
                <a:ext uri="{FF2B5EF4-FFF2-40B4-BE49-F238E27FC236}">
                  <a16:creationId xmlns:a16="http://schemas.microsoft.com/office/drawing/2014/main" id="{C26A3136-9726-7B8B-4F2B-3B96B8659ECE}"/>
                </a:ext>
              </a:extLst>
            </p:cNvPr>
            <p:cNvSpPr>
              <a:spLocks noChangeAspect="1"/>
            </p:cNvSpPr>
            <p:nvPr/>
          </p:nvSpPr>
          <p:spPr>
            <a:xfrm>
              <a:off x="10407221" y="3556845"/>
              <a:ext cx="288000" cy="288000"/>
            </a:xfrm>
            <a:prstGeom prst="ellipse">
              <a:avLst/>
            </a:prstGeom>
            <a:solidFill>
              <a:srgbClr val="25D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nvGrpSpPr>
          <p:cNvPr id="88" name="Group 87">
            <a:extLst>
              <a:ext uri="{FF2B5EF4-FFF2-40B4-BE49-F238E27FC236}">
                <a16:creationId xmlns:a16="http://schemas.microsoft.com/office/drawing/2014/main" id="{6B18668C-0A4C-2E19-8398-54F028E5EF00}"/>
              </a:ext>
            </a:extLst>
          </p:cNvPr>
          <p:cNvGrpSpPr/>
          <p:nvPr/>
        </p:nvGrpSpPr>
        <p:grpSpPr>
          <a:xfrm>
            <a:off x="1478734" y="2428490"/>
            <a:ext cx="9595351" cy="1416355"/>
            <a:chOff x="1478734" y="2428490"/>
            <a:chExt cx="9595351" cy="1416355"/>
          </a:xfrm>
        </p:grpSpPr>
        <p:sp>
          <p:nvSpPr>
            <p:cNvPr id="77" name="Oval 76">
              <a:extLst>
                <a:ext uri="{FF2B5EF4-FFF2-40B4-BE49-F238E27FC236}">
                  <a16:creationId xmlns:a16="http://schemas.microsoft.com/office/drawing/2014/main" id="{7C3E3793-B6E5-17FD-DC7C-47065CFC6D84}"/>
                </a:ext>
              </a:extLst>
            </p:cNvPr>
            <p:cNvSpPr>
              <a:spLocks noChangeAspect="1"/>
            </p:cNvSpPr>
            <p:nvPr/>
          </p:nvSpPr>
          <p:spPr>
            <a:xfrm>
              <a:off x="1667284" y="2428490"/>
              <a:ext cx="288000" cy="288000"/>
            </a:xfrm>
            <a:prstGeom prst="ellipse">
              <a:avLst/>
            </a:prstGeom>
            <a:solidFill>
              <a:srgbClr val="795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79" name="Oval 78">
              <a:extLst>
                <a:ext uri="{FF2B5EF4-FFF2-40B4-BE49-F238E27FC236}">
                  <a16:creationId xmlns:a16="http://schemas.microsoft.com/office/drawing/2014/main" id="{8B75726B-C27A-810B-EFF7-268381DF43F8}"/>
                </a:ext>
              </a:extLst>
            </p:cNvPr>
            <p:cNvSpPr>
              <a:spLocks noChangeAspect="1"/>
            </p:cNvSpPr>
            <p:nvPr/>
          </p:nvSpPr>
          <p:spPr>
            <a:xfrm>
              <a:off x="3580216" y="2428490"/>
              <a:ext cx="288000" cy="288000"/>
            </a:xfrm>
            <a:prstGeom prst="ellipse">
              <a:avLst/>
            </a:prstGeom>
            <a:solidFill>
              <a:srgbClr val="795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80" name="Oval 79">
              <a:extLst>
                <a:ext uri="{FF2B5EF4-FFF2-40B4-BE49-F238E27FC236}">
                  <a16:creationId xmlns:a16="http://schemas.microsoft.com/office/drawing/2014/main" id="{DE500707-8641-BFD7-1F21-F41F730360D3}"/>
                </a:ext>
              </a:extLst>
            </p:cNvPr>
            <p:cNvSpPr>
              <a:spLocks noChangeAspect="1"/>
            </p:cNvSpPr>
            <p:nvPr/>
          </p:nvSpPr>
          <p:spPr>
            <a:xfrm>
              <a:off x="8451158" y="3556845"/>
              <a:ext cx="288000" cy="288000"/>
            </a:xfrm>
            <a:prstGeom prst="ellipse">
              <a:avLst/>
            </a:prstGeom>
            <a:solidFill>
              <a:srgbClr val="795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81" name="Oval 80">
              <a:extLst>
                <a:ext uri="{FF2B5EF4-FFF2-40B4-BE49-F238E27FC236}">
                  <a16:creationId xmlns:a16="http://schemas.microsoft.com/office/drawing/2014/main" id="{F263BA61-24E9-05D9-5EA0-BD0DE0C91E04}"/>
                </a:ext>
              </a:extLst>
            </p:cNvPr>
            <p:cNvSpPr>
              <a:spLocks noChangeAspect="1"/>
            </p:cNvSpPr>
            <p:nvPr/>
          </p:nvSpPr>
          <p:spPr>
            <a:xfrm>
              <a:off x="3812427" y="3556845"/>
              <a:ext cx="288000" cy="288000"/>
            </a:xfrm>
            <a:prstGeom prst="ellipse">
              <a:avLst/>
            </a:prstGeom>
            <a:solidFill>
              <a:srgbClr val="795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82" name="Oval 81">
              <a:extLst>
                <a:ext uri="{FF2B5EF4-FFF2-40B4-BE49-F238E27FC236}">
                  <a16:creationId xmlns:a16="http://schemas.microsoft.com/office/drawing/2014/main" id="{2ABA9280-83BC-DB6C-0CB6-58F6E247AE76}"/>
                </a:ext>
              </a:extLst>
            </p:cNvPr>
            <p:cNvSpPr>
              <a:spLocks noChangeAspect="1"/>
            </p:cNvSpPr>
            <p:nvPr/>
          </p:nvSpPr>
          <p:spPr>
            <a:xfrm>
              <a:off x="6245573" y="3556845"/>
              <a:ext cx="288000" cy="288000"/>
            </a:xfrm>
            <a:prstGeom prst="ellipse">
              <a:avLst/>
            </a:prstGeom>
            <a:solidFill>
              <a:srgbClr val="795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83" name="Oval 82">
              <a:extLst>
                <a:ext uri="{FF2B5EF4-FFF2-40B4-BE49-F238E27FC236}">
                  <a16:creationId xmlns:a16="http://schemas.microsoft.com/office/drawing/2014/main" id="{A9CB7B93-7D63-B3BF-36A1-D08BCCD4DE32}"/>
                </a:ext>
              </a:extLst>
            </p:cNvPr>
            <p:cNvSpPr>
              <a:spLocks noChangeAspect="1"/>
            </p:cNvSpPr>
            <p:nvPr/>
          </p:nvSpPr>
          <p:spPr>
            <a:xfrm>
              <a:off x="1478734" y="3556845"/>
              <a:ext cx="288000" cy="288000"/>
            </a:xfrm>
            <a:prstGeom prst="ellipse">
              <a:avLst/>
            </a:prstGeom>
            <a:solidFill>
              <a:srgbClr val="795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84" name="Oval 83">
              <a:extLst>
                <a:ext uri="{FF2B5EF4-FFF2-40B4-BE49-F238E27FC236}">
                  <a16:creationId xmlns:a16="http://schemas.microsoft.com/office/drawing/2014/main" id="{B895A534-482C-289B-425B-59F1CE2818AE}"/>
                </a:ext>
              </a:extLst>
            </p:cNvPr>
            <p:cNvSpPr>
              <a:spLocks noChangeAspect="1"/>
            </p:cNvSpPr>
            <p:nvPr/>
          </p:nvSpPr>
          <p:spPr>
            <a:xfrm>
              <a:off x="10775678" y="2428490"/>
              <a:ext cx="288000" cy="288000"/>
            </a:xfrm>
            <a:prstGeom prst="ellipse">
              <a:avLst/>
            </a:prstGeom>
            <a:solidFill>
              <a:srgbClr val="795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85" name="Oval 84">
              <a:extLst>
                <a:ext uri="{FF2B5EF4-FFF2-40B4-BE49-F238E27FC236}">
                  <a16:creationId xmlns:a16="http://schemas.microsoft.com/office/drawing/2014/main" id="{C9BA1FD9-5B25-9B49-2EB4-F7E77B88AB8A}"/>
                </a:ext>
              </a:extLst>
            </p:cNvPr>
            <p:cNvSpPr>
              <a:spLocks noChangeAspect="1"/>
            </p:cNvSpPr>
            <p:nvPr/>
          </p:nvSpPr>
          <p:spPr>
            <a:xfrm>
              <a:off x="10786085" y="3556845"/>
              <a:ext cx="288000" cy="288000"/>
            </a:xfrm>
            <a:prstGeom prst="ellipse">
              <a:avLst/>
            </a:prstGeom>
            <a:solidFill>
              <a:srgbClr val="7956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nvGrpSpPr>
          <p:cNvPr id="7" name="Group 6">
            <a:extLst>
              <a:ext uri="{FF2B5EF4-FFF2-40B4-BE49-F238E27FC236}">
                <a16:creationId xmlns:a16="http://schemas.microsoft.com/office/drawing/2014/main" id="{0AA241F0-AF84-E293-05AD-C9D30F67FDB2}"/>
              </a:ext>
            </a:extLst>
          </p:cNvPr>
          <p:cNvGrpSpPr/>
          <p:nvPr/>
        </p:nvGrpSpPr>
        <p:grpSpPr>
          <a:xfrm>
            <a:off x="585317" y="4257078"/>
            <a:ext cx="3712246" cy="2124000"/>
            <a:chOff x="585317" y="4257078"/>
            <a:chExt cx="3712246" cy="2124000"/>
          </a:xfrm>
        </p:grpSpPr>
        <p:grpSp>
          <p:nvGrpSpPr>
            <p:cNvPr id="53" name="Group 52">
              <a:extLst>
                <a:ext uri="{FF2B5EF4-FFF2-40B4-BE49-F238E27FC236}">
                  <a16:creationId xmlns:a16="http://schemas.microsoft.com/office/drawing/2014/main" id="{CA7EABF6-E9EA-2EC9-5B3E-932F193A0471}"/>
                </a:ext>
              </a:extLst>
            </p:cNvPr>
            <p:cNvGrpSpPr/>
            <p:nvPr/>
          </p:nvGrpSpPr>
          <p:grpSpPr>
            <a:xfrm>
              <a:off x="585317" y="4257078"/>
              <a:ext cx="3712246" cy="2124000"/>
              <a:chOff x="243712" y="4696824"/>
              <a:chExt cx="3712246" cy="2124000"/>
            </a:xfrm>
          </p:grpSpPr>
          <p:pic>
            <p:nvPicPr>
              <p:cNvPr id="54" name="Picture 53" descr="A picture containing text, vector graphics&#10;&#10;Description automatically generated">
                <a:extLst>
                  <a:ext uri="{FF2B5EF4-FFF2-40B4-BE49-F238E27FC236}">
                    <a16:creationId xmlns:a16="http://schemas.microsoft.com/office/drawing/2014/main" id="{97E19173-DE05-18A5-551D-C50C8BCFCE88}"/>
                  </a:ext>
                </a:extLst>
              </p:cNvPr>
              <p:cNvPicPr>
                <a:picLocks noChangeAspect="1"/>
              </p:cNvPicPr>
              <p:nvPr/>
            </p:nvPicPr>
            <p:blipFill>
              <a:blip r:embed="rId3"/>
              <a:stretch>
                <a:fillRect/>
              </a:stretch>
            </p:blipFill>
            <p:spPr>
              <a:xfrm>
                <a:off x="243712" y="4696824"/>
                <a:ext cx="1152071" cy="2124000"/>
              </a:xfrm>
              <a:prstGeom prst="rect">
                <a:avLst/>
              </a:prstGeom>
            </p:spPr>
          </p:pic>
          <p:sp>
            <p:nvSpPr>
              <p:cNvPr id="55" name="Oval Callout 54">
                <a:extLst>
                  <a:ext uri="{FF2B5EF4-FFF2-40B4-BE49-F238E27FC236}">
                    <a16:creationId xmlns:a16="http://schemas.microsoft.com/office/drawing/2014/main" id="{4C533258-80A8-0DC4-B310-40386A4FF661}"/>
                  </a:ext>
                </a:extLst>
              </p:cNvPr>
              <p:cNvSpPr/>
              <p:nvPr/>
            </p:nvSpPr>
            <p:spPr>
              <a:xfrm flipH="1">
                <a:off x="1806972" y="4808371"/>
                <a:ext cx="2148986" cy="1992844"/>
              </a:xfrm>
              <a:prstGeom prst="wedgeEllipseCallout">
                <a:avLst>
                  <a:gd name="adj1" fmla="val 62008"/>
                  <a:gd name="adj2" fmla="val -16737"/>
                </a:avLst>
              </a:prstGeom>
              <a:noFill/>
              <a:ln w="57150">
                <a:solidFill>
                  <a:srgbClr val="219CE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latin typeface="EdShed" pitchFamily="2" charset="0"/>
                </a:endParaRPr>
              </a:p>
            </p:txBody>
          </p:sp>
        </p:grpSp>
        <p:sp>
          <p:nvSpPr>
            <p:cNvPr id="3" name="TextBox 2">
              <a:extLst>
                <a:ext uri="{FF2B5EF4-FFF2-40B4-BE49-F238E27FC236}">
                  <a16:creationId xmlns:a16="http://schemas.microsoft.com/office/drawing/2014/main" id="{B71BBA15-A999-5B2B-9BDB-1D2D0263573B}"/>
                </a:ext>
              </a:extLst>
            </p:cNvPr>
            <p:cNvSpPr txBox="1"/>
            <p:nvPr/>
          </p:nvSpPr>
          <p:spPr>
            <a:xfrm>
              <a:off x="2337655" y="4835926"/>
              <a:ext cx="1812387" cy="1200329"/>
            </a:xfrm>
            <a:prstGeom prst="rect">
              <a:avLst/>
            </a:prstGeom>
            <a:noFill/>
          </p:spPr>
          <p:txBody>
            <a:bodyPr wrap="square">
              <a:spAutoFit/>
            </a:bodyPr>
            <a:lstStyle/>
            <a:p>
              <a:pPr algn="ctr"/>
              <a:r>
                <a:rPr lang="en-GB" dirty="0">
                  <a:latin typeface="EdShed" pitchFamily="2" charset="0"/>
                </a:rPr>
                <a:t>These words all have irregular or unusual spelling patterns.</a:t>
              </a:r>
            </a:p>
          </p:txBody>
        </p:sp>
      </p:grpSp>
      <p:grpSp>
        <p:nvGrpSpPr>
          <p:cNvPr id="10" name="Group 9">
            <a:extLst>
              <a:ext uri="{FF2B5EF4-FFF2-40B4-BE49-F238E27FC236}">
                <a16:creationId xmlns:a16="http://schemas.microsoft.com/office/drawing/2014/main" id="{FA9CD3B6-E049-82B9-52C4-08A3D0CFC6CC}"/>
              </a:ext>
            </a:extLst>
          </p:cNvPr>
          <p:cNvGrpSpPr/>
          <p:nvPr/>
        </p:nvGrpSpPr>
        <p:grpSpPr>
          <a:xfrm>
            <a:off x="7665080" y="4109545"/>
            <a:ext cx="4099367" cy="2266531"/>
            <a:chOff x="7665080" y="4109545"/>
            <a:chExt cx="4099367" cy="2266531"/>
          </a:xfrm>
        </p:grpSpPr>
        <p:grpSp>
          <p:nvGrpSpPr>
            <p:cNvPr id="89" name="Group 88">
              <a:extLst>
                <a:ext uri="{FF2B5EF4-FFF2-40B4-BE49-F238E27FC236}">
                  <a16:creationId xmlns:a16="http://schemas.microsoft.com/office/drawing/2014/main" id="{20ED78D1-9E22-4616-5EB7-A98DD6FCD829}"/>
                </a:ext>
              </a:extLst>
            </p:cNvPr>
            <p:cNvGrpSpPr/>
            <p:nvPr/>
          </p:nvGrpSpPr>
          <p:grpSpPr>
            <a:xfrm>
              <a:off x="7665080" y="4109545"/>
              <a:ext cx="4099367" cy="2266531"/>
              <a:chOff x="7735026" y="4319222"/>
              <a:chExt cx="4099367" cy="2266531"/>
            </a:xfrm>
          </p:grpSpPr>
          <p:pic>
            <p:nvPicPr>
              <p:cNvPr id="34" name="Picture 33" descr="A picture containing text, vector graphics&#10;&#10;Description automatically generated">
                <a:extLst>
                  <a:ext uri="{FF2B5EF4-FFF2-40B4-BE49-F238E27FC236}">
                    <a16:creationId xmlns:a16="http://schemas.microsoft.com/office/drawing/2014/main" id="{86DC593D-F1F2-0E59-2363-C07FB2CC6EFE}"/>
                  </a:ext>
                </a:extLst>
              </p:cNvPr>
              <p:cNvPicPr>
                <a:picLocks noChangeAspect="1"/>
              </p:cNvPicPr>
              <p:nvPr/>
            </p:nvPicPr>
            <p:blipFill>
              <a:blip r:embed="rId4"/>
              <a:stretch>
                <a:fillRect/>
              </a:stretch>
            </p:blipFill>
            <p:spPr>
              <a:xfrm flipH="1">
                <a:off x="10426365" y="4461753"/>
                <a:ext cx="1408028" cy="2124000"/>
              </a:xfrm>
              <a:prstGeom prst="rect">
                <a:avLst/>
              </a:prstGeom>
            </p:spPr>
          </p:pic>
          <p:sp>
            <p:nvSpPr>
              <p:cNvPr id="59" name="Oval Callout 58">
                <a:extLst>
                  <a:ext uri="{FF2B5EF4-FFF2-40B4-BE49-F238E27FC236}">
                    <a16:creationId xmlns:a16="http://schemas.microsoft.com/office/drawing/2014/main" id="{EB726906-EB9E-F385-3A33-9DBD6DBA8412}"/>
                  </a:ext>
                </a:extLst>
              </p:cNvPr>
              <p:cNvSpPr/>
              <p:nvPr/>
            </p:nvSpPr>
            <p:spPr>
              <a:xfrm flipH="1">
                <a:off x="7735026" y="4319222"/>
                <a:ext cx="2357119" cy="2266529"/>
              </a:xfrm>
              <a:prstGeom prst="wedgeEllipseCallout">
                <a:avLst>
                  <a:gd name="adj1" fmla="val -58283"/>
                  <a:gd name="adj2" fmla="val -11763"/>
                </a:avLst>
              </a:prstGeom>
              <a:noFill/>
              <a:ln w="57150">
                <a:solidFill>
                  <a:srgbClr val="7956D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600" dirty="0">
                  <a:latin typeface="EdShed" pitchFamily="2" charset="0"/>
                </a:endParaRPr>
              </a:p>
            </p:txBody>
          </p:sp>
        </p:grpSp>
        <p:sp>
          <p:nvSpPr>
            <p:cNvPr id="9" name="TextBox 8">
              <a:extLst>
                <a:ext uri="{FF2B5EF4-FFF2-40B4-BE49-F238E27FC236}">
                  <a16:creationId xmlns:a16="http://schemas.microsoft.com/office/drawing/2014/main" id="{7CAD5681-4DA4-C568-12A9-D69155245E3C}"/>
                </a:ext>
              </a:extLst>
            </p:cNvPr>
            <p:cNvSpPr txBox="1"/>
            <p:nvPr/>
          </p:nvSpPr>
          <p:spPr>
            <a:xfrm>
              <a:off x="7932996" y="4364009"/>
              <a:ext cx="1868909" cy="1754326"/>
            </a:xfrm>
            <a:prstGeom prst="rect">
              <a:avLst/>
            </a:prstGeom>
            <a:noFill/>
          </p:spPr>
          <p:txBody>
            <a:bodyPr wrap="square">
              <a:spAutoFit/>
            </a:bodyPr>
            <a:lstStyle/>
            <a:p>
              <a:pPr algn="ctr"/>
              <a:r>
                <a:rPr lang="en-GB" sz="1800" dirty="0">
                  <a:latin typeface="EdShed" pitchFamily="2" charset="0"/>
                </a:rPr>
                <a:t>Do they all belong to the same word class? Can any words belong to more than one class?</a:t>
              </a:r>
            </a:p>
          </p:txBody>
        </p:sp>
      </p:grpSp>
    </p:spTree>
    <p:extLst>
      <p:ext uri="{BB962C8B-B14F-4D97-AF65-F5344CB8AC3E}">
        <p14:creationId xmlns:p14="http://schemas.microsoft.com/office/powerpoint/2010/main" val="26811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0"/>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p:cTn id="20" dur="500" fill="hold"/>
                                        <p:tgtEl>
                                          <p:spTgt spid="86"/>
                                        </p:tgtEl>
                                        <p:attrNameLst>
                                          <p:attrName>ppt_w</p:attrName>
                                        </p:attrNameLst>
                                      </p:cBhvr>
                                      <p:tavLst>
                                        <p:tav tm="0">
                                          <p:val>
                                            <p:fltVal val="0"/>
                                          </p:val>
                                        </p:tav>
                                        <p:tav tm="100000">
                                          <p:val>
                                            <p:strVal val="#ppt_w"/>
                                          </p:val>
                                        </p:tav>
                                      </p:tavLst>
                                    </p:anim>
                                    <p:anim calcmode="lin" valueType="num">
                                      <p:cBhvr>
                                        <p:cTn id="21" dur="500" fill="hold"/>
                                        <p:tgtEl>
                                          <p:spTgt spid="86"/>
                                        </p:tgtEl>
                                        <p:attrNameLst>
                                          <p:attrName>ppt_h</p:attrName>
                                        </p:attrNameLst>
                                      </p:cBhvr>
                                      <p:tavLst>
                                        <p:tav tm="0">
                                          <p:val>
                                            <p:fltVal val="0"/>
                                          </p:val>
                                        </p:tav>
                                        <p:tav tm="100000">
                                          <p:val>
                                            <p:strVal val="#ppt_h"/>
                                          </p:val>
                                        </p:tav>
                                      </p:tavLst>
                                    </p:anim>
                                    <p:animEffect transition="in" filter="fade">
                                      <p:cBhvr>
                                        <p:cTn id="22" dur="500"/>
                                        <p:tgtEl>
                                          <p:spTgt spid="86"/>
                                        </p:tgtEl>
                                      </p:cBhvr>
                                    </p:animEffect>
                                  </p:child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6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7"/>
                                        </p:tgtEl>
                                        <p:attrNameLst>
                                          <p:attrName>style.visibility</p:attrName>
                                        </p:attrNameLst>
                                      </p:cBhvr>
                                      <p:to>
                                        <p:strVal val="visible"/>
                                      </p:to>
                                    </p:set>
                                    <p:anim calcmode="lin" valueType="num">
                                      <p:cBhvr>
                                        <p:cTn id="28" dur="500" fill="hold"/>
                                        <p:tgtEl>
                                          <p:spTgt spid="87"/>
                                        </p:tgtEl>
                                        <p:attrNameLst>
                                          <p:attrName>ppt_w</p:attrName>
                                        </p:attrNameLst>
                                      </p:cBhvr>
                                      <p:tavLst>
                                        <p:tav tm="0">
                                          <p:val>
                                            <p:fltVal val="0"/>
                                          </p:val>
                                        </p:tav>
                                        <p:tav tm="100000">
                                          <p:val>
                                            <p:strVal val="#ppt_w"/>
                                          </p:val>
                                        </p:tav>
                                      </p:tavLst>
                                    </p:anim>
                                    <p:anim calcmode="lin" valueType="num">
                                      <p:cBhvr>
                                        <p:cTn id="29" dur="500" fill="hold"/>
                                        <p:tgtEl>
                                          <p:spTgt spid="87"/>
                                        </p:tgtEl>
                                        <p:attrNameLst>
                                          <p:attrName>ppt_h</p:attrName>
                                        </p:attrNameLst>
                                      </p:cBhvr>
                                      <p:tavLst>
                                        <p:tav tm="0">
                                          <p:val>
                                            <p:fltVal val="0"/>
                                          </p:val>
                                        </p:tav>
                                        <p:tav tm="100000">
                                          <p:val>
                                            <p:strVal val="#ppt_h"/>
                                          </p:val>
                                        </p:tav>
                                      </p:tavLst>
                                    </p:anim>
                                    <p:animEffect transition="in" filter="fade">
                                      <p:cBhvr>
                                        <p:cTn id="30" dur="500"/>
                                        <p:tgtEl>
                                          <p:spTgt spid="87"/>
                                        </p:tgtEl>
                                      </p:cBhvr>
                                    </p:animEffect>
                                  </p:childTnLst>
                                </p:cTn>
                              </p:par>
                            </p:childTnLst>
                          </p:cTn>
                        </p:par>
                      </p:childTnLst>
                    </p:cTn>
                  </p:par>
                </p:childTnLst>
              </p:cTn>
              <p:nextCondLst>
                <p:cond evt="onClick" delay="0">
                  <p:tgtEl>
                    <p:spTgt spid="63"/>
                  </p:tgtEl>
                </p:cond>
              </p:nextCondLst>
            </p:seq>
            <p:seq concurrent="1" nextAc="seek">
              <p:cTn id="31" restart="whenNotActive" fill="hold" evtFilter="cancelBubble" nodeType="interactiveSeq">
                <p:stCondLst>
                  <p:cond evt="onClick" delay="0">
                    <p:tgtEl>
                      <p:spTgt spid="66"/>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p:cTn id="36" dur="500" fill="hold"/>
                                        <p:tgtEl>
                                          <p:spTgt spid="88"/>
                                        </p:tgtEl>
                                        <p:attrNameLst>
                                          <p:attrName>ppt_w</p:attrName>
                                        </p:attrNameLst>
                                      </p:cBhvr>
                                      <p:tavLst>
                                        <p:tav tm="0">
                                          <p:val>
                                            <p:fltVal val="0"/>
                                          </p:val>
                                        </p:tav>
                                        <p:tav tm="100000">
                                          <p:val>
                                            <p:strVal val="#ppt_w"/>
                                          </p:val>
                                        </p:tav>
                                      </p:tavLst>
                                    </p:anim>
                                    <p:anim calcmode="lin" valueType="num">
                                      <p:cBhvr>
                                        <p:cTn id="37" dur="500" fill="hold"/>
                                        <p:tgtEl>
                                          <p:spTgt spid="88"/>
                                        </p:tgtEl>
                                        <p:attrNameLst>
                                          <p:attrName>ppt_h</p:attrName>
                                        </p:attrNameLst>
                                      </p:cBhvr>
                                      <p:tavLst>
                                        <p:tav tm="0">
                                          <p:val>
                                            <p:fltVal val="0"/>
                                          </p:val>
                                        </p:tav>
                                        <p:tav tm="100000">
                                          <p:val>
                                            <p:strVal val="#ppt_h"/>
                                          </p:val>
                                        </p:tav>
                                      </p:tavLst>
                                    </p:anim>
                                    <p:animEffect transition="in" filter="fade">
                                      <p:cBhvr>
                                        <p:cTn id="38" dur="500"/>
                                        <p:tgtEl>
                                          <p:spTgt spid="88"/>
                                        </p:tgtEl>
                                      </p:cBhvr>
                                    </p:animEffect>
                                  </p:childTnLst>
                                </p:cTn>
                              </p:par>
                            </p:childTnLst>
                          </p:cTn>
                        </p:par>
                      </p:childTnLst>
                    </p:cTn>
                  </p:par>
                </p:childTnLst>
              </p:cTn>
              <p:nextCondLst>
                <p:cond evt="onClick" delay="0">
                  <p:tgtEl>
                    <p:spTgt spid="6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765AD5-EF63-0500-5AC8-4F3FB72BF053}"/>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3</a:t>
            </a:fld>
            <a:endParaRPr lang="en-US" dirty="0">
              <a:latin typeface="EdShed" pitchFamily="2" charset="0"/>
            </a:endParaRPr>
          </a:p>
        </p:txBody>
      </p:sp>
      <p:sp>
        <p:nvSpPr>
          <p:cNvPr id="5" name="Text Placeholder 4">
            <a:extLst>
              <a:ext uri="{FF2B5EF4-FFF2-40B4-BE49-F238E27FC236}">
                <a16:creationId xmlns:a16="http://schemas.microsoft.com/office/drawing/2014/main" id="{E95CB0EE-FBC2-1613-65D3-65B9155CE3C9}"/>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069666AE-02FC-F827-AEEB-A8B97A71B6C4}"/>
              </a:ext>
            </a:extLst>
          </p:cNvPr>
          <p:cNvSpPr>
            <a:spLocks noGrp="1"/>
          </p:cNvSpPr>
          <p:nvPr>
            <p:ph type="body" sz="quarter" idx="11"/>
          </p:nvPr>
        </p:nvSpPr>
        <p:spPr/>
        <p:txBody>
          <a:bodyPr/>
          <a:lstStyle/>
          <a:p>
            <a:r>
              <a:rPr lang="en-US" dirty="0">
                <a:solidFill>
                  <a:srgbClr val="3372DC"/>
                </a:solidFill>
              </a:rPr>
              <a:t>develop</a:t>
            </a:r>
          </a:p>
        </p:txBody>
      </p:sp>
      <p:sp>
        <p:nvSpPr>
          <p:cNvPr id="54" name="Freeform 53">
            <a:extLst>
              <a:ext uri="{FF2B5EF4-FFF2-40B4-BE49-F238E27FC236}">
                <a16:creationId xmlns:a16="http://schemas.microsoft.com/office/drawing/2014/main" id="{A91839CE-D634-8C55-7EA6-27F5C2B77E38}"/>
              </a:ext>
            </a:extLst>
          </p:cNvPr>
          <p:cNvSpPr/>
          <p:nvPr/>
        </p:nvSpPr>
        <p:spPr>
          <a:xfrm>
            <a:off x="8671521" y="2915557"/>
            <a:ext cx="3007695" cy="1908000"/>
          </a:xfrm>
          <a:custGeom>
            <a:avLst/>
            <a:gdLst>
              <a:gd name="connsiteX0" fmla="*/ 0 w 2207095"/>
              <a:gd name="connsiteY0" fmla="*/ 0 h 1859520"/>
              <a:gd name="connsiteX1" fmla="*/ 2206939 w 2207095"/>
              <a:gd name="connsiteY1" fmla="*/ 0 h 1859520"/>
              <a:gd name="connsiteX2" fmla="*/ 2206939 w 2207095"/>
              <a:gd name="connsiteY2" fmla="*/ 697320 h 1859520"/>
              <a:gd name="connsiteX3" fmla="*/ 2207095 w 2207095"/>
              <a:gd name="connsiteY3" fmla="*/ 697320 h 1859520"/>
              <a:gd name="connsiteX4" fmla="*/ 2207095 w 2207095"/>
              <a:gd name="connsiteY4" fmla="*/ 1162200 h 1859520"/>
              <a:gd name="connsiteX5" fmla="*/ 2206939 w 2207095"/>
              <a:gd name="connsiteY5" fmla="*/ 1162200 h 1859520"/>
              <a:gd name="connsiteX6" fmla="*/ 2206939 w 2207095"/>
              <a:gd name="connsiteY6" fmla="*/ 1859520 h 1859520"/>
              <a:gd name="connsiteX7" fmla="*/ 0 w 2207095"/>
              <a:gd name="connsiteY7" fmla="*/ 1859520 h 185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7095" h="1859520">
                <a:moveTo>
                  <a:pt x="0" y="0"/>
                </a:moveTo>
                <a:lnTo>
                  <a:pt x="2206939" y="0"/>
                </a:lnTo>
                <a:lnTo>
                  <a:pt x="2206939" y="697320"/>
                </a:lnTo>
                <a:lnTo>
                  <a:pt x="2207095" y="697320"/>
                </a:lnTo>
                <a:lnTo>
                  <a:pt x="2207095" y="1162200"/>
                </a:lnTo>
                <a:lnTo>
                  <a:pt x="2206939" y="1162200"/>
                </a:lnTo>
                <a:lnTo>
                  <a:pt x="2206939" y="1859520"/>
                </a:lnTo>
                <a:lnTo>
                  <a:pt x="0" y="1859520"/>
                </a:lnTo>
                <a:close/>
              </a:path>
            </a:pathLst>
          </a:custGeom>
          <a:noFill/>
          <a:ln w="5715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EdShed" pitchFamily="2" charset="0"/>
            </a:endParaRPr>
          </a:p>
        </p:txBody>
      </p:sp>
      <p:sp>
        <p:nvSpPr>
          <p:cNvPr id="13" name="TextBox 12">
            <a:extLst>
              <a:ext uri="{FF2B5EF4-FFF2-40B4-BE49-F238E27FC236}">
                <a16:creationId xmlns:a16="http://schemas.microsoft.com/office/drawing/2014/main" id="{A2449472-36B8-1A74-EAF7-9765E4E509BB}"/>
              </a:ext>
            </a:extLst>
          </p:cNvPr>
          <p:cNvSpPr txBox="1"/>
          <p:nvPr/>
        </p:nvSpPr>
        <p:spPr>
          <a:xfrm>
            <a:off x="641189" y="3130893"/>
            <a:ext cx="1773767" cy="1477328"/>
          </a:xfrm>
          <a:prstGeom prst="rect">
            <a:avLst/>
          </a:prstGeom>
          <a:noFill/>
        </p:spPr>
        <p:txBody>
          <a:bodyPr wrap="square">
            <a:spAutoFit/>
          </a:bodyPr>
          <a:lstStyle/>
          <a:p>
            <a:pPr algn="ctr"/>
            <a:r>
              <a:rPr lang="en-GB" dirty="0">
                <a:latin typeface="EdShed" pitchFamily="2" charset="0"/>
              </a:rPr>
              <a:t>Old French</a:t>
            </a:r>
          </a:p>
          <a:p>
            <a:pPr algn="ctr"/>
            <a:r>
              <a:rPr lang="en-GB" dirty="0">
                <a:latin typeface="EdShed" pitchFamily="2" charset="0"/>
              </a:rPr>
              <a:t> word </a:t>
            </a:r>
            <a:r>
              <a:rPr lang="en-GB" dirty="0" err="1">
                <a:solidFill>
                  <a:srgbClr val="3372DC"/>
                </a:solidFill>
                <a:latin typeface="EdShed" pitchFamily="2" charset="0"/>
              </a:rPr>
              <a:t>desveloper</a:t>
            </a:r>
            <a:r>
              <a:rPr lang="en-GB" dirty="0">
                <a:solidFill>
                  <a:srgbClr val="3372DC"/>
                </a:solidFill>
                <a:latin typeface="EdShed" pitchFamily="2" charset="0"/>
              </a:rPr>
              <a:t> </a:t>
            </a:r>
            <a:r>
              <a:rPr lang="en-GB" dirty="0">
                <a:latin typeface="EdShed" pitchFamily="2" charset="0"/>
              </a:rPr>
              <a:t>meaning</a:t>
            </a:r>
            <a:r>
              <a:rPr lang="en-GB" dirty="0">
                <a:solidFill>
                  <a:srgbClr val="3372DC"/>
                </a:solidFill>
                <a:latin typeface="EdShed" pitchFamily="2" charset="0"/>
              </a:rPr>
              <a:t> </a:t>
            </a:r>
            <a:r>
              <a:rPr lang="en-GB" dirty="0">
                <a:latin typeface="EdShed" pitchFamily="2" charset="0"/>
              </a:rPr>
              <a:t>‘unfold’, ‘unfurl’ or ‘unwrap’.</a:t>
            </a:r>
            <a:r>
              <a:rPr lang="en-GB" dirty="0">
                <a:solidFill>
                  <a:srgbClr val="3372DC"/>
                </a:solidFill>
                <a:latin typeface="EdShed" pitchFamily="2" charset="0"/>
              </a:rPr>
              <a:t> </a:t>
            </a:r>
          </a:p>
        </p:txBody>
      </p:sp>
      <p:sp>
        <p:nvSpPr>
          <p:cNvPr id="24" name="Right Arrow Callout 23">
            <a:extLst>
              <a:ext uri="{FF2B5EF4-FFF2-40B4-BE49-F238E27FC236}">
                <a16:creationId xmlns:a16="http://schemas.microsoft.com/office/drawing/2014/main" id="{B1665BB8-9084-51D5-0DE9-178FAC5FA0D9}"/>
              </a:ext>
            </a:extLst>
          </p:cNvPr>
          <p:cNvSpPr/>
          <p:nvPr/>
        </p:nvSpPr>
        <p:spPr>
          <a:xfrm>
            <a:off x="526187" y="2906136"/>
            <a:ext cx="2700000" cy="1908000"/>
          </a:xfrm>
          <a:prstGeom prst="rightArrowCallout">
            <a:avLst>
              <a:gd name="adj1" fmla="val 18716"/>
              <a:gd name="adj2" fmla="val 20009"/>
              <a:gd name="adj3" fmla="val 25801"/>
              <a:gd name="adj4" fmla="val 73780"/>
            </a:avLst>
          </a:prstGeom>
          <a:noFill/>
          <a:ln w="5715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5" name="TextBox 24">
            <a:extLst>
              <a:ext uri="{FF2B5EF4-FFF2-40B4-BE49-F238E27FC236}">
                <a16:creationId xmlns:a16="http://schemas.microsoft.com/office/drawing/2014/main" id="{7C31C6E8-1496-5BFF-871D-5A7B8C81A57D}"/>
              </a:ext>
            </a:extLst>
          </p:cNvPr>
          <p:cNvSpPr txBox="1"/>
          <p:nvPr/>
        </p:nvSpPr>
        <p:spPr>
          <a:xfrm>
            <a:off x="2629331" y="5159974"/>
            <a:ext cx="2631868" cy="584775"/>
          </a:xfrm>
          <a:prstGeom prst="rect">
            <a:avLst/>
          </a:prstGeom>
          <a:noFill/>
        </p:spPr>
        <p:txBody>
          <a:bodyPr wrap="square">
            <a:spAutoFit/>
          </a:bodyPr>
          <a:lstStyle/>
          <a:p>
            <a:pPr algn="ctr"/>
            <a:r>
              <a:rPr lang="en-GB" sz="3200" b="1" dirty="0">
                <a:solidFill>
                  <a:srgbClr val="FF3760"/>
                </a:solidFill>
                <a:latin typeface="EdShed" pitchFamily="2" charset="0"/>
              </a:rPr>
              <a:t>d</a:t>
            </a:r>
            <a:r>
              <a:rPr lang="en-GB" sz="3200" b="1" dirty="0">
                <a:solidFill>
                  <a:srgbClr val="FF3760"/>
                </a:solidFill>
                <a:effectLst/>
                <a:latin typeface="EdShed" pitchFamily="2" charset="0"/>
              </a:rPr>
              <a:t>e</a:t>
            </a:r>
            <a:r>
              <a:rPr lang="en-GB" sz="3200" b="1" dirty="0">
                <a:effectLst/>
                <a:latin typeface="EdShed" pitchFamily="2" charset="0"/>
              </a:rPr>
              <a:t> </a:t>
            </a:r>
            <a:r>
              <a:rPr lang="en-GB" sz="3200" dirty="0">
                <a:effectLst/>
                <a:latin typeface="EdShed" pitchFamily="2" charset="0"/>
              </a:rPr>
              <a:t>+</a:t>
            </a:r>
            <a:r>
              <a:rPr lang="en-GB" sz="3200" b="1" dirty="0">
                <a:effectLst/>
                <a:latin typeface="EdShed" pitchFamily="2" charset="0"/>
              </a:rPr>
              <a:t> </a:t>
            </a:r>
            <a:r>
              <a:rPr lang="en-GB" sz="3200" b="1" dirty="0" err="1">
                <a:solidFill>
                  <a:srgbClr val="25D160"/>
                </a:solidFill>
                <a:effectLst/>
                <a:latin typeface="EdShed" pitchFamily="2" charset="0"/>
              </a:rPr>
              <a:t>velop</a:t>
            </a:r>
            <a:endParaRPr lang="en-GB" sz="2400" b="1" dirty="0">
              <a:solidFill>
                <a:srgbClr val="25D160"/>
              </a:solidFill>
              <a:latin typeface="EdShed" pitchFamily="2" charset="0"/>
            </a:endParaRPr>
          </a:p>
        </p:txBody>
      </p:sp>
      <p:cxnSp>
        <p:nvCxnSpPr>
          <p:cNvPr id="27" name="Straight Arrow Connector 26">
            <a:extLst>
              <a:ext uri="{FF2B5EF4-FFF2-40B4-BE49-F238E27FC236}">
                <a16:creationId xmlns:a16="http://schemas.microsoft.com/office/drawing/2014/main" id="{FAB86725-777E-90AB-4B35-F78FBE52DC85}"/>
              </a:ext>
            </a:extLst>
          </p:cNvPr>
          <p:cNvCxnSpPr>
            <a:cxnSpLocks/>
          </p:cNvCxnSpPr>
          <p:nvPr/>
        </p:nvCxnSpPr>
        <p:spPr>
          <a:xfrm flipH="1">
            <a:off x="2212569" y="5556592"/>
            <a:ext cx="675736" cy="3206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A8513670-3C62-15E8-FEE4-1BDC49429692}"/>
              </a:ext>
            </a:extLst>
          </p:cNvPr>
          <p:cNvSpPr txBox="1"/>
          <p:nvPr/>
        </p:nvSpPr>
        <p:spPr>
          <a:xfrm>
            <a:off x="789655" y="5716915"/>
            <a:ext cx="1675231" cy="646331"/>
          </a:xfrm>
          <a:prstGeom prst="rect">
            <a:avLst/>
          </a:prstGeom>
          <a:noFill/>
        </p:spPr>
        <p:txBody>
          <a:bodyPr wrap="square">
            <a:spAutoFit/>
          </a:bodyPr>
          <a:lstStyle/>
          <a:p>
            <a:pPr algn="ctr"/>
            <a:r>
              <a:rPr lang="en-GB" dirty="0">
                <a:effectLst/>
                <a:latin typeface="EdShed" pitchFamily="2" charset="0"/>
              </a:rPr>
              <a:t>From </a:t>
            </a:r>
            <a:r>
              <a:rPr lang="en-GB" dirty="0">
                <a:solidFill>
                  <a:srgbClr val="3372DC"/>
                </a:solidFill>
                <a:effectLst/>
                <a:latin typeface="EdShed" pitchFamily="2" charset="0"/>
              </a:rPr>
              <a:t>des</a:t>
            </a:r>
            <a:r>
              <a:rPr lang="en-GB" dirty="0">
                <a:effectLst/>
                <a:latin typeface="EdShed" pitchFamily="2" charset="0"/>
              </a:rPr>
              <a:t> meaning ‘undo’.</a:t>
            </a:r>
            <a:endParaRPr lang="en-GB" dirty="0">
              <a:latin typeface="EdShed" pitchFamily="2" charset="0"/>
            </a:endParaRPr>
          </a:p>
        </p:txBody>
      </p:sp>
      <p:sp>
        <p:nvSpPr>
          <p:cNvPr id="31" name="TextBox 30">
            <a:extLst>
              <a:ext uri="{FF2B5EF4-FFF2-40B4-BE49-F238E27FC236}">
                <a16:creationId xmlns:a16="http://schemas.microsoft.com/office/drawing/2014/main" id="{8982DF46-81C3-7732-F2B1-FFCFC9BB5B8B}"/>
              </a:ext>
            </a:extLst>
          </p:cNvPr>
          <p:cNvSpPr txBox="1"/>
          <p:nvPr/>
        </p:nvSpPr>
        <p:spPr>
          <a:xfrm>
            <a:off x="5094491" y="5716792"/>
            <a:ext cx="2858333" cy="646331"/>
          </a:xfrm>
          <a:prstGeom prst="rect">
            <a:avLst/>
          </a:prstGeom>
          <a:noFill/>
        </p:spPr>
        <p:txBody>
          <a:bodyPr wrap="square">
            <a:spAutoFit/>
          </a:bodyPr>
          <a:lstStyle/>
          <a:p>
            <a:pPr algn="ctr"/>
            <a:r>
              <a:rPr lang="en-GB" dirty="0">
                <a:effectLst/>
                <a:latin typeface="EdShed" pitchFamily="2" charset="0"/>
              </a:rPr>
              <a:t>Old French word </a:t>
            </a:r>
          </a:p>
          <a:p>
            <a:pPr algn="ctr"/>
            <a:r>
              <a:rPr lang="en-GB" dirty="0" err="1">
                <a:solidFill>
                  <a:srgbClr val="3372DC"/>
                </a:solidFill>
                <a:effectLst/>
                <a:latin typeface="EdShed" pitchFamily="2" charset="0"/>
              </a:rPr>
              <a:t>veloper</a:t>
            </a:r>
            <a:r>
              <a:rPr lang="en-GB" dirty="0">
                <a:effectLst/>
                <a:latin typeface="EdShed" pitchFamily="2" charset="0"/>
              </a:rPr>
              <a:t> meaning ‘wrap up’.</a:t>
            </a:r>
            <a:endParaRPr lang="en-GB" dirty="0">
              <a:latin typeface="EdShed" pitchFamily="2" charset="0"/>
            </a:endParaRPr>
          </a:p>
        </p:txBody>
      </p:sp>
      <p:cxnSp>
        <p:nvCxnSpPr>
          <p:cNvPr id="46" name="Straight Arrow Connector 45">
            <a:extLst>
              <a:ext uri="{FF2B5EF4-FFF2-40B4-BE49-F238E27FC236}">
                <a16:creationId xmlns:a16="http://schemas.microsoft.com/office/drawing/2014/main" id="{F80C8B7D-0884-E0AC-B2AC-75DF291BA6D1}"/>
              </a:ext>
            </a:extLst>
          </p:cNvPr>
          <p:cNvCxnSpPr>
            <a:cxnSpLocks/>
          </p:cNvCxnSpPr>
          <p:nvPr/>
        </p:nvCxnSpPr>
        <p:spPr>
          <a:xfrm>
            <a:off x="4982110" y="5556592"/>
            <a:ext cx="648000" cy="3204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C51268E-42AB-EB25-4666-EA746DD07B76}"/>
              </a:ext>
            </a:extLst>
          </p:cNvPr>
          <p:cNvSpPr txBox="1"/>
          <p:nvPr/>
        </p:nvSpPr>
        <p:spPr>
          <a:xfrm>
            <a:off x="3494880" y="3373561"/>
            <a:ext cx="1759291" cy="1015663"/>
          </a:xfrm>
          <a:prstGeom prst="rect">
            <a:avLst/>
          </a:prstGeom>
          <a:noFill/>
        </p:spPr>
        <p:txBody>
          <a:bodyPr wrap="square">
            <a:spAutoFit/>
          </a:bodyPr>
          <a:lstStyle/>
          <a:p>
            <a:pPr algn="ctr"/>
            <a:r>
              <a:rPr lang="en-GB" sz="2000" dirty="0">
                <a:latin typeface="EdShed" pitchFamily="2" charset="0"/>
              </a:rPr>
              <a:t>Old French</a:t>
            </a:r>
          </a:p>
          <a:p>
            <a:pPr algn="ctr"/>
            <a:r>
              <a:rPr lang="en-GB" sz="2000" dirty="0">
                <a:latin typeface="EdShed" pitchFamily="2" charset="0"/>
              </a:rPr>
              <a:t> word </a:t>
            </a:r>
            <a:r>
              <a:rPr lang="en-GB" sz="2000" dirty="0">
                <a:solidFill>
                  <a:srgbClr val="3372DC"/>
                </a:solidFill>
                <a:latin typeface="EdShed" pitchFamily="2" charset="0"/>
              </a:rPr>
              <a:t>developpe</a:t>
            </a:r>
            <a:r>
              <a:rPr lang="en-GB" sz="2000" dirty="0">
                <a:latin typeface="EdShed" pitchFamily="2" charset="0"/>
              </a:rPr>
              <a:t>.</a:t>
            </a:r>
          </a:p>
        </p:txBody>
      </p:sp>
      <p:sp>
        <p:nvSpPr>
          <p:cNvPr id="11" name="TextBox 10">
            <a:extLst>
              <a:ext uri="{FF2B5EF4-FFF2-40B4-BE49-F238E27FC236}">
                <a16:creationId xmlns:a16="http://schemas.microsoft.com/office/drawing/2014/main" id="{AA741268-B07D-1A01-9A11-9DF96A3C38E1}"/>
              </a:ext>
            </a:extLst>
          </p:cNvPr>
          <p:cNvSpPr txBox="1"/>
          <p:nvPr/>
        </p:nvSpPr>
        <p:spPr>
          <a:xfrm>
            <a:off x="6063781" y="3024934"/>
            <a:ext cx="1889043" cy="1754326"/>
          </a:xfrm>
          <a:prstGeom prst="rect">
            <a:avLst/>
          </a:prstGeom>
          <a:noFill/>
        </p:spPr>
        <p:txBody>
          <a:bodyPr wrap="square">
            <a:spAutoFit/>
          </a:bodyPr>
          <a:lstStyle/>
          <a:p>
            <a:pPr algn="ctr"/>
            <a:r>
              <a:rPr lang="en-GB" dirty="0">
                <a:solidFill>
                  <a:srgbClr val="3372DC"/>
                </a:solidFill>
                <a:latin typeface="EdShed" pitchFamily="2" charset="0"/>
                <a:ea typeface="Sassoon Infant 2023" panose="02000503030000020003" pitchFamily="2" charset="0"/>
              </a:rPr>
              <a:t>Developpe</a:t>
            </a:r>
            <a:r>
              <a:rPr lang="en-GB" dirty="0">
                <a:latin typeface="EdShed" pitchFamily="2" charset="0"/>
                <a:ea typeface="Sassoon Infant 2023" panose="02000503030000020003" pitchFamily="2" charset="0"/>
              </a:rPr>
              <a:t> gives us the English word </a:t>
            </a:r>
            <a:r>
              <a:rPr lang="en-GB" dirty="0">
                <a:solidFill>
                  <a:srgbClr val="3372DC"/>
                </a:solidFill>
                <a:latin typeface="EdShed" pitchFamily="2" charset="0"/>
                <a:ea typeface="Sassoon Infant 2023" panose="02000503030000020003" pitchFamily="2" charset="0"/>
              </a:rPr>
              <a:t>develop</a:t>
            </a:r>
            <a:r>
              <a:rPr lang="en-GB" dirty="0">
                <a:latin typeface="EdShed" pitchFamily="2" charset="0"/>
                <a:ea typeface="Sassoon Infant 2023" panose="02000503030000020003" pitchFamily="2" charset="0"/>
              </a:rPr>
              <a:t>. </a:t>
            </a:r>
          </a:p>
          <a:p>
            <a:pPr algn="ctr"/>
            <a:r>
              <a:rPr lang="en-GB" dirty="0">
                <a:latin typeface="EdShed" pitchFamily="2" charset="0"/>
                <a:ea typeface="Sassoon Infant 2023" panose="02000503030000020003" pitchFamily="2" charset="0"/>
              </a:rPr>
              <a:t>In the 1650s, </a:t>
            </a:r>
          </a:p>
          <a:p>
            <a:pPr algn="ctr"/>
            <a:r>
              <a:rPr lang="en-GB" dirty="0">
                <a:latin typeface="EdShed" pitchFamily="2" charset="0"/>
                <a:ea typeface="Sassoon Infant 2023" panose="02000503030000020003" pitchFamily="2" charset="0"/>
              </a:rPr>
              <a:t>it still meant</a:t>
            </a:r>
            <a:r>
              <a:rPr lang="en-GB" dirty="0">
                <a:solidFill>
                  <a:srgbClr val="3372DC"/>
                </a:solidFill>
                <a:latin typeface="EdShed" pitchFamily="2" charset="0"/>
                <a:ea typeface="Sassoon Infant 2023" panose="02000503030000020003" pitchFamily="2" charset="0"/>
              </a:rPr>
              <a:t> </a:t>
            </a:r>
          </a:p>
          <a:p>
            <a:pPr algn="ctr"/>
            <a:r>
              <a:rPr lang="en-GB" dirty="0">
                <a:highlight>
                  <a:srgbClr val="FFFFFF"/>
                </a:highlight>
                <a:latin typeface="EdShed" pitchFamily="2" charset="0"/>
                <a:ea typeface="Sassoon Infant 2023" panose="02000503030000020003" pitchFamily="2" charset="0"/>
              </a:rPr>
              <a:t>‘unroll, unfold’.</a:t>
            </a:r>
            <a:endParaRPr lang="en-GB" dirty="0">
              <a:latin typeface="EdShed" pitchFamily="2" charset="0"/>
              <a:ea typeface="Sassoon Infant 2023" panose="02000503030000020003" pitchFamily="2" charset="0"/>
            </a:endParaRPr>
          </a:p>
        </p:txBody>
      </p:sp>
      <p:sp>
        <p:nvSpPr>
          <p:cNvPr id="12" name="Rectangle 11">
            <a:extLst>
              <a:ext uri="{FF2B5EF4-FFF2-40B4-BE49-F238E27FC236}">
                <a16:creationId xmlns:a16="http://schemas.microsoft.com/office/drawing/2014/main" id="{ACDECAAE-D1D7-B79F-7FB4-B50823922D26}"/>
              </a:ext>
            </a:extLst>
          </p:cNvPr>
          <p:cNvSpPr/>
          <p:nvPr/>
        </p:nvSpPr>
        <p:spPr>
          <a:xfrm>
            <a:off x="1920816" y="1911864"/>
            <a:ext cx="8350363" cy="707886"/>
          </a:xfrm>
          <a:prstGeom prst="rect">
            <a:avLst/>
          </a:prstGeom>
        </p:spPr>
        <p:txBody>
          <a:bodyPr wrap="none">
            <a:spAutoFit/>
          </a:bodyPr>
          <a:lstStyle/>
          <a:p>
            <a:pPr algn="ctr"/>
            <a:r>
              <a:rPr lang="en-GB" sz="2000" dirty="0">
                <a:latin typeface="EdShed" pitchFamily="2" charset="0"/>
              </a:rPr>
              <a:t>Some words change and evolve over time and now have different meanings.</a:t>
            </a:r>
          </a:p>
          <a:p>
            <a:pPr algn="ctr"/>
            <a:r>
              <a:rPr lang="en-GB" sz="2000" dirty="0">
                <a:latin typeface="EdShed" pitchFamily="2" charset="0"/>
              </a:rPr>
              <a:t>Look at how the meaning of the word ‘</a:t>
            </a:r>
            <a:r>
              <a:rPr lang="en-GB" sz="2000" dirty="0">
                <a:solidFill>
                  <a:srgbClr val="3372DC"/>
                </a:solidFill>
                <a:latin typeface="EdShed" pitchFamily="2" charset="0"/>
              </a:rPr>
              <a:t>develop</a:t>
            </a:r>
            <a:r>
              <a:rPr lang="en-GB" sz="2000" dirty="0">
                <a:latin typeface="EdShed" pitchFamily="2" charset="0"/>
              </a:rPr>
              <a:t>’ has changed.</a:t>
            </a:r>
            <a:endParaRPr lang="en-GB" sz="1400" dirty="0">
              <a:latin typeface="EdShed" pitchFamily="2" charset="0"/>
            </a:endParaRPr>
          </a:p>
        </p:txBody>
      </p:sp>
      <p:cxnSp>
        <p:nvCxnSpPr>
          <p:cNvPr id="15" name="Straight Arrow Connector 14">
            <a:extLst>
              <a:ext uri="{FF2B5EF4-FFF2-40B4-BE49-F238E27FC236}">
                <a16:creationId xmlns:a16="http://schemas.microsoft.com/office/drawing/2014/main" id="{6BB85D27-594B-69B4-C8E4-C0A6E697E037}"/>
              </a:ext>
            </a:extLst>
          </p:cNvPr>
          <p:cNvCxnSpPr>
            <a:cxnSpLocks/>
          </p:cNvCxnSpPr>
          <p:nvPr/>
        </p:nvCxnSpPr>
        <p:spPr>
          <a:xfrm>
            <a:off x="7941342" y="6013904"/>
            <a:ext cx="99811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26" name="Group 25">
            <a:extLst>
              <a:ext uri="{FF2B5EF4-FFF2-40B4-BE49-F238E27FC236}">
                <a16:creationId xmlns:a16="http://schemas.microsoft.com/office/drawing/2014/main" id="{B1F3DC78-BA91-A0AF-64AC-68817AB0C12A}"/>
              </a:ext>
            </a:extLst>
          </p:cNvPr>
          <p:cNvGrpSpPr/>
          <p:nvPr/>
        </p:nvGrpSpPr>
        <p:grpSpPr>
          <a:xfrm>
            <a:off x="8939452" y="5035387"/>
            <a:ext cx="2233641" cy="1327735"/>
            <a:chOff x="8968389" y="4716346"/>
            <a:chExt cx="2233641" cy="1327735"/>
          </a:xfrm>
        </p:grpSpPr>
        <p:sp>
          <p:nvSpPr>
            <p:cNvPr id="16" name="TextBox 15">
              <a:extLst>
                <a:ext uri="{FF2B5EF4-FFF2-40B4-BE49-F238E27FC236}">
                  <a16:creationId xmlns:a16="http://schemas.microsoft.com/office/drawing/2014/main" id="{AE53BC93-E002-B9AC-ADE9-DB9250001B22}"/>
                </a:ext>
              </a:extLst>
            </p:cNvPr>
            <p:cNvSpPr txBox="1"/>
            <p:nvPr/>
          </p:nvSpPr>
          <p:spPr>
            <a:xfrm>
              <a:off x="8968389" y="5397750"/>
              <a:ext cx="2233641" cy="646331"/>
            </a:xfrm>
            <a:prstGeom prst="rect">
              <a:avLst/>
            </a:prstGeom>
            <a:noFill/>
          </p:spPr>
          <p:txBody>
            <a:bodyPr wrap="square">
              <a:spAutoFit/>
            </a:bodyPr>
            <a:lstStyle/>
            <a:p>
              <a:pPr algn="ctr"/>
              <a:r>
                <a:rPr lang="en-GB" dirty="0">
                  <a:effectLst/>
                  <a:latin typeface="EdShed" pitchFamily="2" charset="0"/>
                </a:rPr>
                <a:t>Linked to ‘envelop’ and ‘envelope’.</a:t>
              </a:r>
              <a:endParaRPr lang="en-GB" dirty="0">
                <a:latin typeface="EdShed" pitchFamily="2" charset="0"/>
              </a:endParaRPr>
            </a:p>
          </p:txBody>
        </p:sp>
        <p:pic>
          <p:nvPicPr>
            <p:cNvPr id="17" name="Graphic 16" descr="Envelope with solid fill">
              <a:extLst>
                <a:ext uri="{FF2B5EF4-FFF2-40B4-BE49-F238E27FC236}">
                  <a16:creationId xmlns:a16="http://schemas.microsoft.com/office/drawing/2014/main" id="{78D6E1AE-1990-4770-2F5E-5678708A62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1204" y="4716346"/>
              <a:ext cx="727742" cy="727742"/>
            </a:xfrm>
            <a:prstGeom prst="rect">
              <a:avLst/>
            </a:prstGeom>
          </p:spPr>
        </p:pic>
      </p:grpSp>
      <p:sp>
        <p:nvSpPr>
          <p:cNvPr id="21" name="Right Arrow Callout 20">
            <a:extLst>
              <a:ext uri="{FF2B5EF4-FFF2-40B4-BE49-F238E27FC236}">
                <a16:creationId xmlns:a16="http://schemas.microsoft.com/office/drawing/2014/main" id="{CB3C6F69-7937-9565-7AD1-5FBD0D916BBE}"/>
              </a:ext>
            </a:extLst>
          </p:cNvPr>
          <p:cNvSpPr/>
          <p:nvPr/>
        </p:nvSpPr>
        <p:spPr>
          <a:xfrm>
            <a:off x="3385298" y="2918586"/>
            <a:ext cx="2484000" cy="1908000"/>
          </a:xfrm>
          <a:prstGeom prst="rightArrowCallout">
            <a:avLst>
              <a:gd name="adj1" fmla="val 15579"/>
              <a:gd name="adj2" fmla="val 18440"/>
              <a:gd name="adj3" fmla="val 21343"/>
              <a:gd name="adj4" fmla="val 76916"/>
            </a:avLst>
          </a:prstGeom>
          <a:noFill/>
          <a:ln w="5715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3" name="Right Arrow Callout 22">
            <a:extLst>
              <a:ext uri="{FF2B5EF4-FFF2-40B4-BE49-F238E27FC236}">
                <a16:creationId xmlns:a16="http://schemas.microsoft.com/office/drawing/2014/main" id="{594FB2AE-82E8-AC51-EFF3-E8DBFF615047}"/>
              </a:ext>
            </a:extLst>
          </p:cNvPr>
          <p:cNvSpPr/>
          <p:nvPr/>
        </p:nvSpPr>
        <p:spPr>
          <a:xfrm>
            <a:off x="6028409" y="2918586"/>
            <a:ext cx="2484000" cy="1908000"/>
          </a:xfrm>
          <a:prstGeom prst="rightArrowCallout">
            <a:avLst>
              <a:gd name="adj1" fmla="val 15579"/>
              <a:gd name="adj2" fmla="val 18440"/>
              <a:gd name="adj3" fmla="val 21343"/>
              <a:gd name="adj4" fmla="val 76916"/>
            </a:avLst>
          </a:prstGeom>
          <a:noFill/>
          <a:ln w="5715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30" name="TextBox 29">
            <a:extLst>
              <a:ext uri="{FF2B5EF4-FFF2-40B4-BE49-F238E27FC236}">
                <a16:creationId xmlns:a16="http://schemas.microsoft.com/office/drawing/2014/main" id="{2290A5BC-B3CE-E4D5-3722-68302A885F8C}"/>
              </a:ext>
            </a:extLst>
          </p:cNvPr>
          <p:cNvSpPr txBox="1"/>
          <p:nvPr/>
        </p:nvSpPr>
        <p:spPr>
          <a:xfrm>
            <a:off x="8895974" y="3259971"/>
            <a:ext cx="2580178" cy="1200329"/>
          </a:xfrm>
          <a:prstGeom prst="rect">
            <a:avLst/>
          </a:prstGeom>
          <a:noFill/>
        </p:spPr>
        <p:txBody>
          <a:bodyPr wrap="square">
            <a:spAutoFit/>
          </a:bodyPr>
          <a:lstStyle/>
          <a:p>
            <a:pPr algn="ctr"/>
            <a:r>
              <a:rPr lang="en-GB" dirty="0">
                <a:effectLst/>
                <a:latin typeface="EdShed" pitchFamily="2" charset="0"/>
                <a:ea typeface="Sassoon Infant 2023" panose="02000503030000020003" pitchFamily="2" charset="0"/>
              </a:rPr>
              <a:t>The modern meaning of ‘advance from one stage to another toward a finished state’ is by 1842.</a:t>
            </a:r>
            <a:endParaRPr lang="en-GB" dirty="0">
              <a:latin typeface="EdShed" pitchFamily="2" charset="0"/>
              <a:ea typeface="Sassoon Infant 2023" panose="02000503030000020003" pitchFamily="2" charset="0"/>
            </a:endParaRPr>
          </a:p>
        </p:txBody>
      </p:sp>
    </p:spTree>
    <p:extLst>
      <p:ext uri="{BB962C8B-B14F-4D97-AF65-F5344CB8AC3E}">
        <p14:creationId xmlns:p14="http://schemas.microsoft.com/office/powerpoint/2010/main" val="23719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500"/>
                                        <p:tgtEl>
                                          <p:spTgt spid="5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2" fill="hold" grpId="0" nodeType="withEffect">
                                  <p:stCondLst>
                                    <p:cond delay="500"/>
                                  </p:stCondLst>
                                  <p:childTnLst>
                                    <p:set>
                                      <p:cBhvr>
                                        <p:cTn id="53" dur="1" fill="hold">
                                          <p:stCondLst>
                                            <p:cond delay="0"/>
                                          </p:stCondLst>
                                        </p:cTn>
                                        <p:tgtEl>
                                          <p:spTgt spid="28"/>
                                        </p:tgtEl>
                                        <p:attrNameLst>
                                          <p:attrName>style.visibility</p:attrName>
                                        </p:attrNameLst>
                                      </p:cBhvr>
                                      <p:to>
                                        <p:strVal val="visible"/>
                                      </p:to>
                                    </p:set>
                                    <p:animEffect transition="in" filter="wipe(righ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50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nodeType="withEffect">
                                  <p:stCondLst>
                                    <p:cond delay="50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3" grpId="0"/>
      <p:bldP spid="24" grpId="0" animBg="1"/>
      <p:bldP spid="25" grpId="0"/>
      <p:bldP spid="28" grpId="0"/>
      <p:bldP spid="31" grpId="0"/>
      <p:bldP spid="9" grpId="0"/>
      <p:bldP spid="11" grpId="0"/>
      <p:bldP spid="12" grpId="0"/>
      <p:bldP spid="21" grpId="0" animBg="1"/>
      <p:bldP spid="23"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765AD5-EF63-0500-5AC8-4F3FB72BF053}"/>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4</a:t>
            </a:fld>
            <a:endParaRPr lang="en-US" dirty="0">
              <a:latin typeface="EdShed" pitchFamily="2" charset="0"/>
            </a:endParaRPr>
          </a:p>
        </p:txBody>
      </p:sp>
      <p:sp>
        <p:nvSpPr>
          <p:cNvPr id="5" name="Text Placeholder 4">
            <a:extLst>
              <a:ext uri="{FF2B5EF4-FFF2-40B4-BE49-F238E27FC236}">
                <a16:creationId xmlns:a16="http://schemas.microsoft.com/office/drawing/2014/main" id="{E95CB0EE-FBC2-1613-65D3-65B9155CE3C9}"/>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069666AE-02FC-F827-AEEB-A8B97A71B6C4}"/>
              </a:ext>
            </a:extLst>
          </p:cNvPr>
          <p:cNvSpPr>
            <a:spLocks noGrp="1"/>
          </p:cNvSpPr>
          <p:nvPr>
            <p:ph type="body" sz="quarter" idx="11"/>
          </p:nvPr>
        </p:nvSpPr>
        <p:spPr/>
        <p:txBody>
          <a:bodyPr/>
          <a:lstStyle/>
          <a:p>
            <a:r>
              <a:rPr lang="en-US" dirty="0"/>
              <a:t>develop</a:t>
            </a:r>
          </a:p>
        </p:txBody>
      </p:sp>
      <p:sp>
        <p:nvSpPr>
          <p:cNvPr id="2" name="TextBox 1">
            <a:extLst>
              <a:ext uri="{FF2B5EF4-FFF2-40B4-BE49-F238E27FC236}">
                <a16:creationId xmlns:a16="http://schemas.microsoft.com/office/drawing/2014/main" id="{6F4D3F9F-3B11-20FE-FEE5-4716A8B1F1DF}"/>
              </a:ext>
            </a:extLst>
          </p:cNvPr>
          <p:cNvSpPr txBox="1"/>
          <p:nvPr/>
        </p:nvSpPr>
        <p:spPr>
          <a:xfrm>
            <a:off x="677553" y="1787161"/>
            <a:ext cx="10836890" cy="369332"/>
          </a:xfrm>
          <a:prstGeom prst="rect">
            <a:avLst/>
          </a:prstGeom>
          <a:noFill/>
        </p:spPr>
        <p:txBody>
          <a:bodyPr wrap="square" rtlCol="0">
            <a:spAutoFit/>
          </a:bodyPr>
          <a:lstStyle/>
          <a:p>
            <a:pPr algn="ctr"/>
            <a:r>
              <a:rPr lang="en-GB" dirty="0">
                <a:solidFill>
                  <a:srgbClr val="3372DC"/>
                </a:solidFill>
                <a:latin typeface="EdShed" pitchFamily="2" charset="0"/>
              </a:rPr>
              <a:t>Develop: to gradually grow or become bigger, more advanced, stronger, etc.</a:t>
            </a:r>
          </a:p>
        </p:txBody>
      </p:sp>
      <p:sp>
        <p:nvSpPr>
          <p:cNvPr id="7" name="TextBox 6">
            <a:extLst>
              <a:ext uri="{FF2B5EF4-FFF2-40B4-BE49-F238E27FC236}">
                <a16:creationId xmlns:a16="http://schemas.microsoft.com/office/drawing/2014/main" id="{56A56846-A1B6-C7C8-8209-DDCB4971521C}"/>
              </a:ext>
            </a:extLst>
          </p:cNvPr>
          <p:cNvSpPr txBox="1"/>
          <p:nvPr/>
        </p:nvSpPr>
        <p:spPr>
          <a:xfrm>
            <a:off x="999064" y="2205844"/>
            <a:ext cx="10193867" cy="369332"/>
          </a:xfrm>
          <a:prstGeom prst="rect">
            <a:avLst/>
          </a:prstGeom>
          <a:noFill/>
        </p:spPr>
        <p:txBody>
          <a:bodyPr wrap="square">
            <a:spAutoFit/>
          </a:bodyPr>
          <a:lstStyle/>
          <a:p>
            <a:pPr algn="ctr"/>
            <a:r>
              <a:rPr lang="en-GB" dirty="0">
                <a:latin typeface="EdShed" pitchFamily="2" charset="0"/>
              </a:rPr>
              <a:t>Here is how the camera has developed into something we recognise today: </a:t>
            </a:r>
          </a:p>
        </p:txBody>
      </p:sp>
      <p:pic>
        <p:nvPicPr>
          <p:cNvPr id="40" name="Picture 39" descr="Vintage, Camera, Seroco, Photography, Picture, Sears">
            <a:extLst>
              <a:ext uri="{FF2B5EF4-FFF2-40B4-BE49-F238E27FC236}">
                <a16:creationId xmlns:a16="http://schemas.microsoft.com/office/drawing/2014/main" id="{79C4981B-592E-B69C-4CD8-7F2327D42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03" y="2609613"/>
            <a:ext cx="1461289" cy="122591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3">
            <a:extLst>
              <a:ext uri="{FF2B5EF4-FFF2-40B4-BE49-F238E27FC236}">
                <a16:creationId xmlns:a16="http://schemas.microsoft.com/office/drawing/2014/main" id="{0B2DD9CA-D83A-6C1F-0EF6-FE12D77B2F6C}"/>
              </a:ext>
            </a:extLst>
          </p:cNvPr>
          <p:cNvSpPr txBox="1"/>
          <p:nvPr/>
        </p:nvSpPr>
        <p:spPr>
          <a:xfrm>
            <a:off x="783647" y="3931555"/>
            <a:ext cx="1383199" cy="307777"/>
          </a:xfrm>
          <a:prstGeom prst="rect">
            <a:avLst/>
          </a:prstGeom>
          <a:noFill/>
        </p:spPr>
        <p:txBody>
          <a:bodyPr wrap="none" rtlCol="0">
            <a:spAutoFit/>
          </a:bodyPr>
          <a:lstStyle/>
          <a:p>
            <a:r>
              <a:rPr lang="en-GB" sz="1400" dirty="0">
                <a:latin typeface="EdShed" pitchFamily="2" charset="0"/>
              </a:rPr>
              <a:t>Vintage Camera</a:t>
            </a:r>
          </a:p>
        </p:txBody>
      </p:sp>
      <p:pic>
        <p:nvPicPr>
          <p:cNvPr id="34" name="Picture 33" descr="Camera, Polaroid, Photo, Nostalgia, Retro">
            <a:extLst>
              <a:ext uri="{FF2B5EF4-FFF2-40B4-BE49-F238E27FC236}">
                <a16:creationId xmlns:a16="http://schemas.microsoft.com/office/drawing/2014/main" id="{D4D18DD0-A7BD-0048-4F9C-3F12DDD91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295" y="2693423"/>
            <a:ext cx="1718436" cy="114562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11">
            <a:extLst>
              <a:ext uri="{FF2B5EF4-FFF2-40B4-BE49-F238E27FC236}">
                <a16:creationId xmlns:a16="http://schemas.microsoft.com/office/drawing/2014/main" id="{27DA13DA-335A-C35F-D8EA-45BEB316DD42}"/>
              </a:ext>
            </a:extLst>
          </p:cNvPr>
          <p:cNvSpPr txBox="1"/>
          <p:nvPr/>
        </p:nvSpPr>
        <p:spPr>
          <a:xfrm>
            <a:off x="6262851" y="3931555"/>
            <a:ext cx="1415324" cy="307777"/>
          </a:xfrm>
          <a:prstGeom prst="rect">
            <a:avLst/>
          </a:prstGeom>
          <a:noFill/>
        </p:spPr>
        <p:txBody>
          <a:bodyPr wrap="none" rtlCol="0">
            <a:spAutoFit/>
          </a:bodyPr>
          <a:lstStyle/>
          <a:p>
            <a:r>
              <a:rPr lang="en-GB" sz="1400" dirty="0">
                <a:latin typeface="EdShed" pitchFamily="2" charset="0"/>
              </a:rPr>
              <a:t>Polaroid Camera</a:t>
            </a:r>
          </a:p>
        </p:txBody>
      </p:sp>
      <p:pic>
        <p:nvPicPr>
          <p:cNvPr id="32" name="Picture 31" descr="Camera, Lens, Photography, Digital Camera, Cam, Dslr">
            <a:extLst>
              <a:ext uri="{FF2B5EF4-FFF2-40B4-BE49-F238E27FC236}">
                <a16:creationId xmlns:a16="http://schemas.microsoft.com/office/drawing/2014/main" id="{9090645E-202C-F783-9AEF-AE109004B2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7740" y="2720711"/>
            <a:ext cx="1422842" cy="108752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14">
            <a:extLst>
              <a:ext uri="{FF2B5EF4-FFF2-40B4-BE49-F238E27FC236}">
                <a16:creationId xmlns:a16="http://schemas.microsoft.com/office/drawing/2014/main" id="{5239978D-7C70-BC3C-CB97-C40CEBCB7477}"/>
              </a:ext>
            </a:extLst>
          </p:cNvPr>
          <p:cNvSpPr txBox="1"/>
          <p:nvPr/>
        </p:nvSpPr>
        <p:spPr>
          <a:xfrm>
            <a:off x="8130204" y="3931555"/>
            <a:ext cx="1277914" cy="307777"/>
          </a:xfrm>
          <a:prstGeom prst="rect">
            <a:avLst/>
          </a:prstGeom>
          <a:noFill/>
        </p:spPr>
        <p:txBody>
          <a:bodyPr wrap="none" rtlCol="0">
            <a:spAutoFit/>
          </a:bodyPr>
          <a:lstStyle/>
          <a:p>
            <a:r>
              <a:rPr lang="en-GB" sz="1400" dirty="0">
                <a:latin typeface="EdShed" pitchFamily="2" charset="0"/>
              </a:rPr>
              <a:t>Digital Camera</a:t>
            </a:r>
          </a:p>
        </p:txBody>
      </p:sp>
      <p:pic>
        <p:nvPicPr>
          <p:cNvPr id="29" name="Picture 28" descr="Mobile, Phone, Camera, Food, Photography, Electronic">
            <a:extLst>
              <a:ext uri="{FF2B5EF4-FFF2-40B4-BE49-F238E27FC236}">
                <a16:creationId xmlns:a16="http://schemas.microsoft.com/office/drawing/2014/main" id="{CE1EB3A2-503E-C7F1-7BCA-DAF5814ADD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5772" y="2703159"/>
            <a:ext cx="1698546" cy="113236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17">
            <a:extLst>
              <a:ext uri="{FF2B5EF4-FFF2-40B4-BE49-F238E27FC236}">
                <a16:creationId xmlns:a16="http://schemas.microsoft.com/office/drawing/2014/main" id="{587180F0-8FEC-34EC-9DF6-7BA642A5F307}"/>
              </a:ext>
            </a:extLst>
          </p:cNvPr>
          <p:cNvSpPr txBox="1"/>
          <p:nvPr/>
        </p:nvSpPr>
        <p:spPr>
          <a:xfrm>
            <a:off x="9743883" y="3931555"/>
            <a:ext cx="1732269" cy="307777"/>
          </a:xfrm>
          <a:prstGeom prst="rect">
            <a:avLst/>
          </a:prstGeom>
          <a:noFill/>
        </p:spPr>
        <p:txBody>
          <a:bodyPr wrap="none" rtlCol="0">
            <a:spAutoFit/>
          </a:bodyPr>
          <a:lstStyle/>
          <a:p>
            <a:r>
              <a:rPr lang="en-GB" sz="1400" dirty="0">
                <a:latin typeface="EdShed" pitchFamily="2" charset="0"/>
              </a:rPr>
              <a:t>Smartphone Camera</a:t>
            </a:r>
          </a:p>
        </p:txBody>
      </p:sp>
      <p:sp>
        <p:nvSpPr>
          <p:cNvPr id="42" name="TextBox 1">
            <a:extLst>
              <a:ext uri="{FF2B5EF4-FFF2-40B4-BE49-F238E27FC236}">
                <a16:creationId xmlns:a16="http://schemas.microsoft.com/office/drawing/2014/main" id="{325BD3F3-14BE-D6EA-F079-DA80495831E1}"/>
              </a:ext>
            </a:extLst>
          </p:cNvPr>
          <p:cNvSpPr txBox="1"/>
          <p:nvPr/>
        </p:nvSpPr>
        <p:spPr>
          <a:xfrm>
            <a:off x="617517" y="4351431"/>
            <a:ext cx="11072851" cy="646331"/>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GB" dirty="0">
                <a:latin typeface="EdShed" pitchFamily="2" charset="0"/>
              </a:rPr>
              <a:t>Modern-day cameras allow the photographer to view their photographs instantly. </a:t>
            </a:r>
          </a:p>
          <a:p>
            <a:pPr algn="ctr"/>
            <a:r>
              <a:rPr lang="en-GB" dirty="0">
                <a:latin typeface="EdShed" pitchFamily="2" charset="0"/>
              </a:rPr>
              <a:t>This has not always been the case.</a:t>
            </a:r>
          </a:p>
        </p:txBody>
      </p:sp>
      <p:sp>
        <p:nvSpPr>
          <p:cNvPr id="44" name="TextBox 1">
            <a:extLst>
              <a:ext uri="{FF2B5EF4-FFF2-40B4-BE49-F238E27FC236}">
                <a16:creationId xmlns:a16="http://schemas.microsoft.com/office/drawing/2014/main" id="{1D09B75C-22FE-B21B-A099-BDCB8F9CBBC0}"/>
              </a:ext>
            </a:extLst>
          </p:cNvPr>
          <p:cNvSpPr txBox="1"/>
          <p:nvPr/>
        </p:nvSpPr>
        <p:spPr>
          <a:xfrm>
            <a:off x="604265" y="5014854"/>
            <a:ext cx="11072851"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GB" dirty="0">
                <a:latin typeface="EdShed" pitchFamily="2" charset="0"/>
              </a:rPr>
              <a:t>The first photograph was taken in the first half of the 19</a:t>
            </a:r>
            <a:r>
              <a:rPr lang="en-GB" baseline="30000" dirty="0">
                <a:latin typeface="EdShed" pitchFamily="2" charset="0"/>
              </a:rPr>
              <a:t>th</a:t>
            </a:r>
            <a:r>
              <a:rPr lang="en-GB" dirty="0">
                <a:latin typeface="EdShed" pitchFamily="2" charset="0"/>
              </a:rPr>
              <a:t> Century, taking hours to develop. </a:t>
            </a:r>
          </a:p>
        </p:txBody>
      </p:sp>
      <p:sp>
        <p:nvSpPr>
          <p:cNvPr id="45" name="TextBox 1">
            <a:extLst>
              <a:ext uri="{FF2B5EF4-FFF2-40B4-BE49-F238E27FC236}">
                <a16:creationId xmlns:a16="http://schemas.microsoft.com/office/drawing/2014/main" id="{C3EAB350-C020-2B4A-9F40-139B9A83417C}"/>
              </a:ext>
            </a:extLst>
          </p:cNvPr>
          <p:cNvSpPr txBox="1"/>
          <p:nvPr/>
        </p:nvSpPr>
        <p:spPr>
          <a:xfrm>
            <a:off x="617517" y="5401278"/>
            <a:ext cx="11072851"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GB" dirty="0">
                <a:latin typeface="EdShed" pitchFamily="2" charset="0"/>
              </a:rPr>
              <a:t>By the late 1800s, camera film/roll had been invented, but photographs still took time to develop.</a:t>
            </a:r>
          </a:p>
        </p:txBody>
      </p:sp>
      <p:sp>
        <p:nvSpPr>
          <p:cNvPr id="47" name="TextBox 1">
            <a:extLst>
              <a:ext uri="{FF2B5EF4-FFF2-40B4-BE49-F238E27FC236}">
                <a16:creationId xmlns:a16="http://schemas.microsoft.com/office/drawing/2014/main" id="{AF6AF52B-5A9B-F3D3-782D-37D297B2747C}"/>
              </a:ext>
            </a:extLst>
          </p:cNvPr>
          <p:cNvSpPr txBox="1"/>
          <p:nvPr/>
        </p:nvSpPr>
        <p:spPr>
          <a:xfrm>
            <a:off x="617517" y="5787702"/>
            <a:ext cx="11072851"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GB" dirty="0">
                <a:latin typeface="EdShed" pitchFamily="2" charset="0"/>
              </a:rPr>
              <a:t>In the 1990s, digital cameras were invented which allowed for instant viewing. </a:t>
            </a:r>
          </a:p>
        </p:txBody>
      </p:sp>
      <p:sp>
        <p:nvSpPr>
          <p:cNvPr id="48" name="TextBox 47">
            <a:extLst>
              <a:ext uri="{FF2B5EF4-FFF2-40B4-BE49-F238E27FC236}">
                <a16:creationId xmlns:a16="http://schemas.microsoft.com/office/drawing/2014/main" id="{602BA562-3242-5BF2-89D0-ECC9EEBA5794}"/>
              </a:ext>
            </a:extLst>
          </p:cNvPr>
          <p:cNvSpPr txBox="1"/>
          <p:nvPr/>
        </p:nvSpPr>
        <p:spPr>
          <a:xfrm>
            <a:off x="677552" y="6222953"/>
            <a:ext cx="10836890" cy="338554"/>
          </a:xfrm>
          <a:prstGeom prst="rect">
            <a:avLst/>
          </a:prstGeom>
          <a:noFill/>
        </p:spPr>
        <p:txBody>
          <a:bodyPr wrap="square" rtlCol="0">
            <a:spAutoFit/>
          </a:bodyPr>
          <a:lstStyle/>
          <a:p>
            <a:pPr algn="ctr"/>
            <a:r>
              <a:rPr lang="en-GB" sz="1600" b="1" dirty="0">
                <a:solidFill>
                  <a:srgbClr val="3372DC"/>
                </a:solidFill>
                <a:latin typeface="EdShed" pitchFamily="2" charset="0"/>
              </a:rPr>
              <a:t>Can you think of anything else that has changed or developed over time?</a:t>
            </a:r>
          </a:p>
        </p:txBody>
      </p:sp>
      <p:grpSp>
        <p:nvGrpSpPr>
          <p:cNvPr id="3" name="Group 2">
            <a:extLst>
              <a:ext uri="{FF2B5EF4-FFF2-40B4-BE49-F238E27FC236}">
                <a16:creationId xmlns:a16="http://schemas.microsoft.com/office/drawing/2014/main" id="{4145E5E8-B421-871F-0D1F-0E261770600B}"/>
              </a:ext>
            </a:extLst>
          </p:cNvPr>
          <p:cNvGrpSpPr/>
          <p:nvPr/>
        </p:nvGrpSpPr>
        <p:grpSpPr>
          <a:xfrm>
            <a:off x="2429875" y="2693423"/>
            <a:ext cx="3467955" cy="1545909"/>
            <a:chOff x="2429875" y="2693423"/>
            <a:chExt cx="3467955" cy="1545909"/>
          </a:xfrm>
        </p:grpSpPr>
        <p:pic>
          <p:nvPicPr>
            <p:cNvPr id="38" name="Picture 37" descr="Old, Retro, Cameras, Film, Vintage, Classic">
              <a:extLst>
                <a:ext uri="{FF2B5EF4-FFF2-40B4-BE49-F238E27FC236}">
                  <a16:creationId xmlns:a16="http://schemas.microsoft.com/office/drawing/2014/main" id="{D9B3DD8B-46E9-9937-4B83-EE73790A54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9875" y="2693423"/>
              <a:ext cx="1759943" cy="11420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Film, Camera, Cinema, Movie, Equipment, Photography">
              <a:extLst>
                <a:ext uri="{FF2B5EF4-FFF2-40B4-BE49-F238E27FC236}">
                  <a16:creationId xmlns:a16="http://schemas.microsoft.com/office/drawing/2014/main" id="{40AF36B2-AEE2-6530-5921-9CFFDB1988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9395" y="2693425"/>
              <a:ext cx="1718435" cy="11420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a:extLst>
                <a:ext uri="{FF2B5EF4-FFF2-40B4-BE49-F238E27FC236}">
                  <a16:creationId xmlns:a16="http://schemas.microsoft.com/office/drawing/2014/main" id="{D969ACF0-6F6E-3489-F308-AE90BF19D3D0}"/>
                </a:ext>
              </a:extLst>
            </p:cNvPr>
            <p:cNvSpPr txBox="1"/>
            <p:nvPr/>
          </p:nvSpPr>
          <p:spPr>
            <a:xfrm>
              <a:off x="2822120" y="3931555"/>
              <a:ext cx="2744661" cy="307777"/>
            </a:xfrm>
            <a:prstGeom prst="rect">
              <a:avLst/>
            </a:prstGeom>
            <a:noFill/>
          </p:spPr>
          <p:txBody>
            <a:bodyPr wrap="none" rtlCol="0">
              <a:spAutoFit/>
            </a:bodyPr>
            <a:lstStyle/>
            <a:p>
              <a:pPr algn="ctr"/>
              <a:r>
                <a:rPr lang="en-GB" sz="1400" dirty="0">
                  <a:latin typeface="EdShed" pitchFamily="2" charset="0"/>
                </a:rPr>
                <a:t>Mid 20</a:t>
              </a:r>
              <a:r>
                <a:rPr lang="en-GB" sz="1400" baseline="30000" dirty="0">
                  <a:latin typeface="EdShed" pitchFamily="2" charset="0"/>
                </a:rPr>
                <a:t>th</a:t>
              </a:r>
              <a:r>
                <a:rPr lang="en-GB" sz="1400" dirty="0">
                  <a:latin typeface="EdShed" pitchFamily="2" charset="0"/>
                </a:rPr>
                <a:t> Century Camera and Film</a:t>
              </a:r>
              <a:endParaRPr lang="en-US" sz="1400" dirty="0">
                <a:latin typeface="EdShed" pitchFamily="2" charset="0"/>
              </a:endParaRPr>
            </a:p>
          </p:txBody>
        </p:sp>
      </p:grpSp>
    </p:spTree>
    <p:extLst>
      <p:ext uri="{BB962C8B-B14F-4D97-AF65-F5344CB8AC3E}">
        <p14:creationId xmlns:p14="http://schemas.microsoft.com/office/powerpoint/2010/main" val="317532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dissolve">
                                      <p:cBhvr>
                                        <p:cTn id="19" dur="500"/>
                                        <p:tgtEl>
                                          <p:spTgt spid="4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dissolve">
                                      <p:cBhvr>
                                        <p:cTn id="32" dur="500"/>
                                        <p:tgtEl>
                                          <p:spTgt spid="3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dissolve">
                                      <p:cBhvr>
                                        <p:cTn id="40" dur="500"/>
                                        <p:tgtEl>
                                          <p:spTgt spid="3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dissolv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dissolve">
                                      <p:cBhvr>
                                        <p:cTn id="48" dur="500"/>
                                        <p:tgtEl>
                                          <p:spTgt spid="2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fill="hold"/>
                                        <p:tgtEl>
                                          <p:spTgt spid="44"/>
                                        </p:tgtEl>
                                        <p:attrNameLst>
                                          <p:attrName>ppt_x</p:attrName>
                                        </p:attrNameLst>
                                      </p:cBhvr>
                                      <p:tavLst>
                                        <p:tav tm="0">
                                          <p:val>
                                            <p:strVal val="#ppt_x"/>
                                          </p:val>
                                        </p:tav>
                                        <p:tav tm="100000">
                                          <p:val>
                                            <p:strVal val="#ppt_x"/>
                                          </p:val>
                                        </p:tav>
                                      </p:tavLst>
                                    </p:anim>
                                    <p:anim calcmode="lin" valueType="num">
                                      <p:cBhvr additive="base">
                                        <p:cTn id="6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500" fill="hold"/>
                                        <p:tgtEl>
                                          <p:spTgt spid="45"/>
                                        </p:tgtEl>
                                        <p:attrNameLst>
                                          <p:attrName>ppt_x</p:attrName>
                                        </p:attrNameLst>
                                      </p:cBhvr>
                                      <p:tavLst>
                                        <p:tav tm="0">
                                          <p:val>
                                            <p:strVal val="#ppt_x"/>
                                          </p:val>
                                        </p:tav>
                                        <p:tav tm="100000">
                                          <p:val>
                                            <p:strVal val="#ppt_x"/>
                                          </p:val>
                                        </p:tav>
                                      </p:tavLst>
                                    </p:anim>
                                    <p:anim calcmode="lin" valueType="num">
                                      <p:cBhvr additive="base">
                                        <p:cTn id="6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additive="base">
                                        <p:cTn id="74" dur="500" fill="hold"/>
                                        <p:tgtEl>
                                          <p:spTgt spid="47"/>
                                        </p:tgtEl>
                                        <p:attrNameLst>
                                          <p:attrName>ppt_x</p:attrName>
                                        </p:attrNameLst>
                                      </p:cBhvr>
                                      <p:tavLst>
                                        <p:tav tm="0">
                                          <p:val>
                                            <p:strVal val="#ppt_x"/>
                                          </p:val>
                                        </p:tav>
                                        <p:tav tm="100000">
                                          <p:val>
                                            <p:strVal val="#ppt_x"/>
                                          </p:val>
                                        </p:tav>
                                      </p:tavLst>
                                    </p:anim>
                                    <p:anim calcmode="lin" valueType="num">
                                      <p:cBhvr additive="base">
                                        <p:cTn id="7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ppt_x"/>
                                          </p:val>
                                        </p:tav>
                                        <p:tav tm="100000">
                                          <p:val>
                                            <p:strVal val="#ppt_x"/>
                                          </p:val>
                                        </p:tav>
                                      </p:tavLst>
                                    </p:anim>
                                    <p:anim calcmode="lin" valueType="num">
                                      <p:cBhvr additive="base">
                                        <p:cTn id="8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1" grpId="0"/>
      <p:bldP spid="35" grpId="0"/>
      <p:bldP spid="33" grpId="0"/>
      <p:bldP spid="30" grpId="0"/>
      <p:bldP spid="42" grpId="0"/>
      <p:bldP spid="44" grpId="0"/>
      <p:bldP spid="45"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642ED1-B668-474C-9FE5-EAD7097CB371}"/>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5</a:t>
            </a:fld>
            <a:endParaRPr lang="en-US" dirty="0">
              <a:latin typeface="EdShed" pitchFamily="2" charset="0"/>
            </a:endParaRPr>
          </a:p>
        </p:txBody>
      </p:sp>
      <p:sp>
        <p:nvSpPr>
          <p:cNvPr id="2" name="Text Placeholder 1">
            <a:extLst>
              <a:ext uri="{FF2B5EF4-FFF2-40B4-BE49-F238E27FC236}">
                <a16:creationId xmlns:a16="http://schemas.microsoft.com/office/drawing/2014/main" id="{01031FD7-633B-0241-8F3C-5C6FE69E4A9E}"/>
              </a:ext>
            </a:extLst>
          </p:cNvPr>
          <p:cNvSpPr>
            <a:spLocks noGrp="1"/>
          </p:cNvSpPr>
          <p:nvPr>
            <p:ph type="body" sz="quarter" idx="10"/>
          </p:nvPr>
        </p:nvSpPr>
        <p:spPr/>
        <p:txBody>
          <a:bodyPr/>
          <a:lstStyle/>
          <a:p>
            <a:r>
              <a:rPr lang="en-US" dirty="0"/>
              <a:t>Irregular Spelling Patterns</a:t>
            </a:r>
          </a:p>
        </p:txBody>
      </p:sp>
      <p:sp>
        <p:nvSpPr>
          <p:cNvPr id="3" name="TextBox 2">
            <a:extLst>
              <a:ext uri="{FF2B5EF4-FFF2-40B4-BE49-F238E27FC236}">
                <a16:creationId xmlns:a16="http://schemas.microsoft.com/office/drawing/2014/main" id="{5F015DAE-701F-041B-EB66-94D7627297E3}"/>
              </a:ext>
            </a:extLst>
          </p:cNvPr>
          <p:cNvSpPr txBox="1"/>
          <p:nvPr/>
        </p:nvSpPr>
        <p:spPr>
          <a:xfrm>
            <a:off x="892177" y="1792974"/>
            <a:ext cx="10407643" cy="646331"/>
          </a:xfrm>
          <a:prstGeom prst="rect">
            <a:avLst/>
          </a:prstGeom>
          <a:noFill/>
          <a:ln>
            <a:noFill/>
          </a:ln>
        </p:spPr>
        <p:txBody>
          <a:bodyPr wrap="square" rtlCol="0">
            <a:spAutoFit/>
          </a:bodyPr>
          <a:lstStyle/>
          <a:p>
            <a:pPr algn="ctr"/>
            <a:r>
              <a:rPr lang="en-GB" dirty="0">
                <a:latin typeface="EdShed" pitchFamily="2" charset="0"/>
              </a:rPr>
              <a:t>Some of this week’s words have irregular or unusual spelling patterns.</a:t>
            </a:r>
          </a:p>
          <a:p>
            <a:pPr algn="ctr"/>
            <a:r>
              <a:rPr lang="en-GB" dirty="0">
                <a:latin typeface="EdShed" pitchFamily="2" charset="0"/>
              </a:rPr>
              <a:t>Let’s take a closer look and think of some more words that follow the same patterns.</a:t>
            </a:r>
          </a:p>
        </p:txBody>
      </p:sp>
      <p:sp>
        <p:nvSpPr>
          <p:cNvPr id="5" name="Rectangle 4">
            <a:extLst>
              <a:ext uri="{FF2B5EF4-FFF2-40B4-BE49-F238E27FC236}">
                <a16:creationId xmlns:a16="http://schemas.microsoft.com/office/drawing/2014/main" id="{9FEF06DD-F147-B701-09AB-859D8CA5DF95}"/>
              </a:ext>
            </a:extLst>
          </p:cNvPr>
          <p:cNvSpPr/>
          <p:nvPr/>
        </p:nvSpPr>
        <p:spPr>
          <a:xfrm>
            <a:off x="513123" y="2680908"/>
            <a:ext cx="2515151" cy="2062103"/>
          </a:xfrm>
          <a:prstGeom prst="rect">
            <a:avLst/>
          </a:prstGeom>
          <a:noFill/>
          <a:ln w="50800">
            <a:noFill/>
          </a:ln>
        </p:spPr>
        <p:txBody>
          <a:bodyPr wrap="square" lIns="91440" tIns="45720" rIns="91440" bIns="45720">
            <a:spAutoFit/>
          </a:bodyPr>
          <a:lstStyle/>
          <a:p>
            <a:pPr algn="ctr"/>
            <a:r>
              <a:rPr lang="en-GB" sz="1600" dirty="0">
                <a:ln w="0"/>
                <a:solidFill>
                  <a:srgbClr val="3372DC"/>
                </a:solidFill>
                <a:latin typeface="EdShed" pitchFamily="2" charset="0"/>
              </a:rPr>
              <a:t>Average </a:t>
            </a:r>
            <a:r>
              <a:rPr lang="en-GB" sz="1600" dirty="0">
                <a:ln w="0"/>
                <a:latin typeface="EdShed" pitchFamily="2" charset="0"/>
              </a:rPr>
              <a:t>has a syllable </a:t>
            </a:r>
          </a:p>
          <a:p>
            <a:pPr algn="ctr"/>
            <a:r>
              <a:rPr lang="en-GB" sz="1600" dirty="0">
                <a:ln w="0"/>
                <a:latin typeface="EdShed" pitchFamily="2" charset="0"/>
              </a:rPr>
              <a:t>that is elided, so it </a:t>
            </a:r>
          </a:p>
          <a:p>
            <a:pPr algn="ctr"/>
            <a:r>
              <a:rPr lang="en-GB" sz="1600" dirty="0">
                <a:ln w="0"/>
                <a:latin typeface="EdShed" pitchFamily="2" charset="0"/>
              </a:rPr>
              <a:t>sounds like ‘</a:t>
            </a:r>
            <a:r>
              <a:rPr lang="en-GB" sz="1600" dirty="0" err="1">
                <a:ln w="0"/>
                <a:latin typeface="EdShed" pitchFamily="2" charset="0"/>
              </a:rPr>
              <a:t>avrij</a:t>
            </a:r>
            <a:r>
              <a:rPr lang="en-GB" sz="1600" dirty="0">
                <a:ln w="0"/>
                <a:latin typeface="EdShed" pitchFamily="2" charset="0"/>
              </a:rPr>
              <a:t>’.</a:t>
            </a:r>
          </a:p>
          <a:p>
            <a:pPr algn="ctr"/>
            <a:endParaRPr lang="en-GB" sz="1600" dirty="0">
              <a:ln w="0"/>
              <a:latin typeface="EdShed" pitchFamily="2" charset="0"/>
            </a:endParaRPr>
          </a:p>
          <a:p>
            <a:pPr algn="ctr"/>
            <a:endParaRPr lang="en-GB" sz="1600" dirty="0">
              <a:ln w="0"/>
              <a:latin typeface="EdShed" pitchFamily="2" charset="0"/>
            </a:endParaRPr>
          </a:p>
          <a:p>
            <a:pPr algn="ctr"/>
            <a:r>
              <a:rPr lang="en-GB" sz="1600" dirty="0">
                <a:ln w="0"/>
                <a:latin typeface="EdShed" pitchFamily="2" charset="0"/>
              </a:rPr>
              <a:t> </a:t>
            </a:r>
          </a:p>
          <a:p>
            <a:pPr algn="ctr"/>
            <a:r>
              <a:rPr lang="en-GB" sz="1600" cap="none" spc="0" dirty="0">
                <a:ln w="0"/>
                <a:solidFill>
                  <a:srgbClr val="3372DC"/>
                </a:solidFill>
                <a:latin typeface="EdShed" pitchFamily="2" charset="0"/>
              </a:rPr>
              <a:t>Can you think </a:t>
            </a:r>
            <a:r>
              <a:rPr lang="en-GB" sz="1600" dirty="0">
                <a:ln w="0"/>
                <a:solidFill>
                  <a:srgbClr val="3372DC"/>
                </a:solidFill>
                <a:latin typeface="EdShed" pitchFamily="2" charset="0"/>
              </a:rPr>
              <a:t>of any other words with this pattern?</a:t>
            </a:r>
            <a:endParaRPr lang="en-GB" sz="1600" cap="none" spc="0" dirty="0">
              <a:ln w="0"/>
              <a:solidFill>
                <a:srgbClr val="3372DC"/>
              </a:solidFill>
              <a:latin typeface="EdShed" pitchFamily="2" charset="0"/>
            </a:endParaRPr>
          </a:p>
        </p:txBody>
      </p:sp>
      <p:sp>
        <p:nvSpPr>
          <p:cNvPr id="6" name="Rectangle 5">
            <a:extLst>
              <a:ext uri="{FF2B5EF4-FFF2-40B4-BE49-F238E27FC236}">
                <a16:creationId xmlns:a16="http://schemas.microsoft.com/office/drawing/2014/main" id="{1D617DD4-1A84-FA2E-A03E-735FA096F0F8}"/>
              </a:ext>
            </a:extLst>
          </p:cNvPr>
          <p:cNvSpPr/>
          <p:nvPr/>
        </p:nvSpPr>
        <p:spPr>
          <a:xfrm>
            <a:off x="350202" y="4858490"/>
            <a:ext cx="2840992" cy="1323439"/>
          </a:xfrm>
          <a:prstGeom prst="rect">
            <a:avLst/>
          </a:prstGeom>
          <a:noFill/>
          <a:ln w="50800">
            <a:noFill/>
          </a:ln>
        </p:spPr>
        <p:txBody>
          <a:bodyPr wrap="square" lIns="91440" tIns="45720" rIns="91440" bIns="45720">
            <a:spAutoFit/>
          </a:bodyPr>
          <a:lstStyle/>
          <a:p>
            <a:pPr algn="ctr"/>
            <a:r>
              <a:rPr lang="en-GB" sz="2000" dirty="0">
                <a:ln w="0"/>
                <a:solidFill>
                  <a:srgbClr val="FF3760"/>
                </a:solidFill>
                <a:latin typeface="EdShed" pitchFamily="2" charset="0"/>
              </a:rPr>
              <a:t>camera - ‘</a:t>
            </a:r>
            <a:r>
              <a:rPr lang="en-GB" sz="2000" dirty="0" err="1">
                <a:ln w="0"/>
                <a:solidFill>
                  <a:srgbClr val="FF3760"/>
                </a:solidFill>
                <a:latin typeface="EdShed" pitchFamily="2" charset="0"/>
              </a:rPr>
              <a:t>camra</a:t>
            </a:r>
            <a:r>
              <a:rPr lang="en-GB" sz="2000" dirty="0">
                <a:ln w="0"/>
                <a:solidFill>
                  <a:srgbClr val="FF3760"/>
                </a:solidFill>
                <a:latin typeface="EdShed" pitchFamily="2" charset="0"/>
              </a:rPr>
              <a:t>’</a:t>
            </a:r>
          </a:p>
          <a:p>
            <a:pPr algn="ctr"/>
            <a:r>
              <a:rPr lang="en-GB" sz="2000" dirty="0">
                <a:ln w="0"/>
                <a:solidFill>
                  <a:srgbClr val="FF3760"/>
                </a:solidFill>
                <a:latin typeface="EdShed" pitchFamily="2" charset="0"/>
              </a:rPr>
              <a:t>miserable - ‘</a:t>
            </a:r>
            <a:r>
              <a:rPr lang="en-GB" sz="2000" dirty="0" err="1">
                <a:ln w="0"/>
                <a:solidFill>
                  <a:srgbClr val="FF3760"/>
                </a:solidFill>
                <a:latin typeface="EdShed" pitchFamily="2" charset="0"/>
              </a:rPr>
              <a:t>misruhble</a:t>
            </a:r>
            <a:r>
              <a:rPr lang="en-GB" sz="2000" dirty="0">
                <a:ln w="0"/>
                <a:solidFill>
                  <a:srgbClr val="FF3760"/>
                </a:solidFill>
                <a:latin typeface="EdShed" pitchFamily="2" charset="0"/>
              </a:rPr>
              <a:t>’</a:t>
            </a:r>
          </a:p>
          <a:p>
            <a:pPr algn="ctr"/>
            <a:r>
              <a:rPr lang="en-GB" sz="2000" dirty="0">
                <a:ln w="0"/>
                <a:solidFill>
                  <a:srgbClr val="FF3760"/>
                </a:solidFill>
                <a:latin typeface="EdShed" pitchFamily="2" charset="0"/>
              </a:rPr>
              <a:t>vegetable - ‘</a:t>
            </a:r>
            <a:r>
              <a:rPr lang="en-GB" sz="2000" dirty="0" err="1">
                <a:ln w="0"/>
                <a:solidFill>
                  <a:srgbClr val="FF3760"/>
                </a:solidFill>
                <a:latin typeface="EdShed" pitchFamily="2" charset="0"/>
              </a:rPr>
              <a:t>vejtuhble</a:t>
            </a:r>
            <a:r>
              <a:rPr lang="en-GB" sz="2000" dirty="0">
                <a:ln w="0"/>
                <a:solidFill>
                  <a:srgbClr val="FF3760"/>
                </a:solidFill>
                <a:latin typeface="EdShed" pitchFamily="2" charset="0"/>
              </a:rPr>
              <a:t>’</a:t>
            </a:r>
            <a:endParaRPr lang="en-GB" sz="2000" cap="none" spc="0" dirty="0">
              <a:ln w="0"/>
              <a:solidFill>
                <a:srgbClr val="FF3760"/>
              </a:solidFill>
              <a:latin typeface="EdShed" pitchFamily="2" charset="0"/>
            </a:endParaRPr>
          </a:p>
          <a:p>
            <a:pPr algn="ctr"/>
            <a:r>
              <a:rPr lang="en-GB" sz="2000" dirty="0">
                <a:ln w="0"/>
                <a:solidFill>
                  <a:srgbClr val="FF3760"/>
                </a:solidFill>
                <a:latin typeface="EdShed" pitchFamily="2" charset="0"/>
              </a:rPr>
              <a:t>voluntary - ‘</a:t>
            </a:r>
            <a:r>
              <a:rPr lang="en-GB" sz="2000" dirty="0" err="1">
                <a:ln w="0"/>
                <a:solidFill>
                  <a:srgbClr val="FF3760"/>
                </a:solidFill>
                <a:latin typeface="EdShed" pitchFamily="2" charset="0"/>
              </a:rPr>
              <a:t>voluntry</a:t>
            </a:r>
            <a:r>
              <a:rPr lang="en-GB" sz="2000" dirty="0">
                <a:ln w="0"/>
                <a:solidFill>
                  <a:srgbClr val="FF3760"/>
                </a:solidFill>
                <a:latin typeface="EdShed" pitchFamily="2" charset="0"/>
              </a:rPr>
              <a:t>’</a:t>
            </a:r>
          </a:p>
        </p:txBody>
      </p:sp>
      <p:sp>
        <p:nvSpPr>
          <p:cNvPr id="7" name="Rectangle 6">
            <a:extLst>
              <a:ext uri="{FF2B5EF4-FFF2-40B4-BE49-F238E27FC236}">
                <a16:creationId xmlns:a16="http://schemas.microsoft.com/office/drawing/2014/main" id="{1DF14580-0CF6-2147-355D-6A1B2869C3AA}"/>
              </a:ext>
            </a:extLst>
          </p:cNvPr>
          <p:cNvSpPr/>
          <p:nvPr/>
        </p:nvSpPr>
        <p:spPr>
          <a:xfrm>
            <a:off x="3436742" y="2680908"/>
            <a:ext cx="2515151" cy="2062103"/>
          </a:xfrm>
          <a:prstGeom prst="rect">
            <a:avLst/>
          </a:prstGeom>
          <a:noFill/>
          <a:ln w="50800">
            <a:noFill/>
          </a:ln>
        </p:spPr>
        <p:txBody>
          <a:bodyPr wrap="square" lIns="91440" tIns="45720" rIns="91440" bIns="45720">
            <a:spAutoFit/>
          </a:bodyPr>
          <a:lstStyle/>
          <a:p>
            <a:pPr algn="ctr"/>
            <a:r>
              <a:rPr lang="en-GB" sz="1600" dirty="0">
                <a:ln w="0"/>
                <a:solidFill>
                  <a:srgbClr val="3372DC"/>
                </a:solidFill>
                <a:latin typeface="EdShed" pitchFamily="2" charset="0"/>
              </a:rPr>
              <a:t>Average</a:t>
            </a:r>
            <a:r>
              <a:rPr lang="en-GB" sz="1600" dirty="0">
                <a:ln w="0"/>
                <a:latin typeface="EdShed" pitchFamily="2" charset="0"/>
              </a:rPr>
              <a:t>,</a:t>
            </a:r>
            <a:r>
              <a:rPr lang="en-GB" sz="1600" dirty="0">
                <a:ln w="0"/>
                <a:solidFill>
                  <a:srgbClr val="3372DC"/>
                </a:solidFill>
                <a:latin typeface="EdShed" pitchFamily="2" charset="0"/>
              </a:rPr>
              <a:t> determined</a:t>
            </a:r>
            <a:r>
              <a:rPr lang="en-GB" sz="1600" dirty="0">
                <a:ln w="0"/>
                <a:latin typeface="EdShed" pitchFamily="2" charset="0"/>
              </a:rPr>
              <a:t>,</a:t>
            </a:r>
            <a:r>
              <a:rPr lang="en-GB" sz="1600" dirty="0">
                <a:ln w="0"/>
                <a:solidFill>
                  <a:srgbClr val="3372DC"/>
                </a:solidFill>
                <a:latin typeface="EdShed" pitchFamily="2" charset="0"/>
              </a:rPr>
              <a:t> prejudice </a:t>
            </a:r>
            <a:r>
              <a:rPr lang="en-GB" sz="1600" dirty="0">
                <a:ln w="0"/>
                <a:latin typeface="EdShed" pitchFamily="2" charset="0"/>
              </a:rPr>
              <a:t>and</a:t>
            </a:r>
            <a:r>
              <a:rPr lang="en-GB" sz="1600" dirty="0">
                <a:ln w="0"/>
                <a:solidFill>
                  <a:srgbClr val="3372DC"/>
                </a:solidFill>
                <a:latin typeface="EdShed" pitchFamily="2" charset="0"/>
              </a:rPr>
              <a:t> privilege </a:t>
            </a:r>
            <a:r>
              <a:rPr lang="en-GB" sz="1600" dirty="0">
                <a:ln w="0"/>
                <a:latin typeface="EdShed" pitchFamily="2" charset="0"/>
              </a:rPr>
              <a:t>look like they have a split digraph, but they lack the relevant long vowel sound.</a:t>
            </a:r>
          </a:p>
          <a:p>
            <a:pPr algn="ctr"/>
            <a:endParaRPr lang="en-GB" sz="1600" dirty="0">
              <a:ln w="0"/>
              <a:latin typeface="EdShed" pitchFamily="2" charset="0"/>
            </a:endParaRPr>
          </a:p>
          <a:p>
            <a:pPr algn="ctr"/>
            <a:r>
              <a:rPr lang="en-GB" sz="1600" cap="none" spc="0" dirty="0">
                <a:ln w="0"/>
                <a:solidFill>
                  <a:srgbClr val="3372DC"/>
                </a:solidFill>
                <a:latin typeface="EdShed" pitchFamily="2" charset="0"/>
              </a:rPr>
              <a:t>Can you think </a:t>
            </a:r>
            <a:r>
              <a:rPr lang="en-GB" sz="1600" dirty="0">
                <a:ln w="0"/>
                <a:solidFill>
                  <a:srgbClr val="3372DC"/>
                </a:solidFill>
                <a:latin typeface="EdShed" pitchFamily="2" charset="0"/>
              </a:rPr>
              <a:t>of any other words with this pattern?</a:t>
            </a:r>
            <a:endParaRPr lang="en-GB" sz="1600" cap="none" spc="0" dirty="0">
              <a:ln w="0"/>
              <a:solidFill>
                <a:srgbClr val="3372DC"/>
              </a:solidFill>
              <a:latin typeface="EdShed" pitchFamily="2" charset="0"/>
            </a:endParaRPr>
          </a:p>
        </p:txBody>
      </p:sp>
      <p:sp>
        <p:nvSpPr>
          <p:cNvPr id="8" name="Rectangle 7">
            <a:extLst>
              <a:ext uri="{FF2B5EF4-FFF2-40B4-BE49-F238E27FC236}">
                <a16:creationId xmlns:a16="http://schemas.microsoft.com/office/drawing/2014/main" id="{FA669FAA-3541-6B23-A7D2-0919FAAA215D}"/>
              </a:ext>
            </a:extLst>
          </p:cNvPr>
          <p:cNvSpPr/>
          <p:nvPr/>
        </p:nvSpPr>
        <p:spPr>
          <a:xfrm>
            <a:off x="4024926" y="4858491"/>
            <a:ext cx="1334329" cy="1631216"/>
          </a:xfrm>
          <a:prstGeom prst="rect">
            <a:avLst/>
          </a:prstGeom>
          <a:noFill/>
          <a:ln w="50800">
            <a:noFill/>
          </a:ln>
        </p:spPr>
        <p:txBody>
          <a:bodyPr wrap="square" lIns="91440" tIns="45720" rIns="91440" bIns="45720">
            <a:spAutoFit/>
          </a:bodyPr>
          <a:lstStyle/>
          <a:p>
            <a:pPr algn="ctr"/>
            <a:r>
              <a:rPr lang="en-GB" sz="2000" dirty="0">
                <a:ln w="0"/>
                <a:solidFill>
                  <a:srgbClr val="FF3760"/>
                </a:solidFill>
                <a:latin typeface="EdShed" pitchFamily="2" charset="0"/>
              </a:rPr>
              <a:t>college</a:t>
            </a:r>
          </a:p>
          <a:p>
            <a:pPr algn="ctr"/>
            <a:r>
              <a:rPr lang="en-GB" sz="2000" dirty="0">
                <a:ln w="0"/>
                <a:solidFill>
                  <a:srgbClr val="FF3760"/>
                </a:solidFill>
                <a:latin typeface="EdShed" pitchFamily="2" charset="0"/>
              </a:rPr>
              <a:t>w</a:t>
            </a:r>
            <a:r>
              <a:rPr lang="en-GB" sz="2000" cap="none" spc="0" dirty="0">
                <a:ln w="0"/>
                <a:solidFill>
                  <a:srgbClr val="FF3760"/>
                </a:solidFill>
                <a:latin typeface="EdShed" pitchFamily="2" charset="0"/>
              </a:rPr>
              <a:t>olverine</a:t>
            </a:r>
          </a:p>
          <a:p>
            <a:pPr algn="ctr"/>
            <a:r>
              <a:rPr lang="en-GB" sz="2000" dirty="0">
                <a:ln w="0"/>
                <a:solidFill>
                  <a:srgbClr val="FF3760"/>
                </a:solidFill>
                <a:latin typeface="EdShed" pitchFamily="2" charset="0"/>
              </a:rPr>
              <a:t>i</a:t>
            </a:r>
            <a:r>
              <a:rPr lang="en-GB" sz="2000" cap="none" spc="0" dirty="0">
                <a:ln w="0"/>
                <a:solidFill>
                  <a:srgbClr val="FF3760"/>
                </a:solidFill>
                <a:latin typeface="EdShed" pitchFamily="2" charset="0"/>
              </a:rPr>
              <a:t>magine</a:t>
            </a:r>
          </a:p>
          <a:p>
            <a:pPr algn="ctr"/>
            <a:r>
              <a:rPr lang="en-GB" sz="2000" dirty="0">
                <a:ln w="0"/>
                <a:solidFill>
                  <a:srgbClr val="FF3760"/>
                </a:solidFill>
                <a:latin typeface="EdShed" pitchFamily="2" charset="0"/>
              </a:rPr>
              <a:t>s</a:t>
            </a:r>
            <a:r>
              <a:rPr lang="en-GB" sz="2000" cap="none" spc="0" dirty="0">
                <a:ln w="0"/>
                <a:solidFill>
                  <a:srgbClr val="FF3760"/>
                </a:solidFill>
                <a:latin typeface="EdShed" pitchFamily="2" charset="0"/>
              </a:rPr>
              <a:t>ervice</a:t>
            </a:r>
          </a:p>
          <a:p>
            <a:pPr algn="ctr"/>
            <a:r>
              <a:rPr lang="en-GB" sz="2000" dirty="0">
                <a:ln w="0"/>
                <a:solidFill>
                  <a:srgbClr val="FF3760"/>
                </a:solidFill>
                <a:latin typeface="EdShed" pitchFamily="2" charset="0"/>
              </a:rPr>
              <a:t>justice</a:t>
            </a:r>
            <a:endParaRPr lang="en-GB" sz="2000" cap="none" spc="0" dirty="0">
              <a:ln w="0"/>
              <a:solidFill>
                <a:srgbClr val="FF3760"/>
              </a:solidFill>
              <a:latin typeface="EdShed" pitchFamily="2" charset="0"/>
            </a:endParaRPr>
          </a:p>
        </p:txBody>
      </p:sp>
      <p:sp>
        <p:nvSpPr>
          <p:cNvPr id="9" name="Rectangle 8">
            <a:extLst>
              <a:ext uri="{FF2B5EF4-FFF2-40B4-BE49-F238E27FC236}">
                <a16:creationId xmlns:a16="http://schemas.microsoft.com/office/drawing/2014/main" id="{04D99573-D437-22FB-2B86-C020FF556DCF}"/>
              </a:ext>
            </a:extLst>
          </p:cNvPr>
          <p:cNvSpPr/>
          <p:nvPr/>
        </p:nvSpPr>
        <p:spPr>
          <a:xfrm>
            <a:off x="6360361" y="2680908"/>
            <a:ext cx="2414360" cy="2062103"/>
          </a:xfrm>
          <a:prstGeom prst="rect">
            <a:avLst/>
          </a:prstGeom>
          <a:noFill/>
          <a:ln w="50800">
            <a:noFill/>
          </a:ln>
        </p:spPr>
        <p:txBody>
          <a:bodyPr wrap="square" lIns="91440" tIns="45720" rIns="91440" bIns="45720">
            <a:spAutoFit/>
          </a:bodyPr>
          <a:lstStyle/>
          <a:p>
            <a:pPr algn="ctr"/>
            <a:r>
              <a:rPr lang="en-GB" sz="1600" dirty="0">
                <a:ln w="0"/>
                <a:latin typeface="EdShed" pitchFamily="2" charset="0"/>
              </a:rPr>
              <a:t>In</a:t>
            </a:r>
            <a:r>
              <a:rPr lang="en-GB" sz="1600" dirty="0">
                <a:ln w="0"/>
                <a:solidFill>
                  <a:srgbClr val="3372DC"/>
                </a:solidFill>
                <a:latin typeface="EdShed" pitchFamily="2" charset="0"/>
              </a:rPr>
              <a:t> develop</a:t>
            </a:r>
            <a:r>
              <a:rPr lang="en-GB" sz="1600" dirty="0">
                <a:ln w="0"/>
                <a:latin typeface="EdShed" pitchFamily="2" charset="0"/>
              </a:rPr>
              <a:t>, the letter ‘o’ is an unstressed vowel sound called a ‘schwa’.</a:t>
            </a:r>
          </a:p>
          <a:p>
            <a:pPr algn="ctr"/>
            <a:endParaRPr lang="en-GB" sz="1600" dirty="0">
              <a:ln w="0"/>
              <a:latin typeface="EdShed" pitchFamily="2" charset="0"/>
            </a:endParaRPr>
          </a:p>
          <a:p>
            <a:pPr algn="ctr"/>
            <a:endParaRPr lang="en-GB" sz="1600" dirty="0">
              <a:ln w="0"/>
              <a:latin typeface="EdShed" pitchFamily="2" charset="0"/>
            </a:endParaRPr>
          </a:p>
          <a:p>
            <a:pPr algn="ctr"/>
            <a:endParaRPr lang="en-GB" sz="1600" dirty="0">
              <a:ln w="0"/>
              <a:latin typeface="EdShed" pitchFamily="2" charset="0"/>
            </a:endParaRPr>
          </a:p>
          <a:p>
            <a:pPr algn="ctr"/>
            <a:r>
              <a:rPr lang="en-GB" sz="1600" dirty="0">
                <a:ln w="0"/>
                <a:solidFill>
                  <a:srgbClr val="3372DC"/>
                </a:solidFill>
                <a:latin typeface="EdShed" pitchFamily="2" charset="0"/>
              </a:rPr>
              <a:t>Can you think of any other words with this pattern?</a:t>
            </a:r>
          </a:p>
        </p:txBody>
      </p:sp>
      <p:sp>
        <p:nvSpPr>
          <p:cNvPr id="10" name="Rectangle 9">
            <a:extLst>
              <a:ext uri="{FF2B5EF4-FFF2-40B4-BE49-F238E27FC236}">
                <a16:creationId xmlns:a16="http://schemas.microsoft.com/office/drawing/2014/main" id="{1031C6C2-0B05-DBE9-0373-A267DC2CBEFF}"/>
              </a:ext>
            </a:extLst>
          </p:cNvPr>
          <p:cNvSpPr/>
          <p:nvPr/>
        </p:nvSpPr>
        <p:spPr>
          <a:xfrm>
            <a:off x="9183190" y="2680908"/>
            <a:ext cx="2495687" cy="2062103"/>
          </a:xfrm>
          <a:prstGeom prst="rect">
            <a:avLst/>
          </a:prstGeom>
          <a:noFill/>
          <a:ln w="50800">
            <a:noFill/>
          </a:ln>
        </p:spPr>
        <p:txBody>
          <a:bodyPr wrap="square" lIns="91440" tIns="45720" rIns="91440" bIns="45720">
            <a:spAutoFit/>
          </a:bodyPr>
          <a:lstStyle/>
          <a:p>
            <a:pPr algn="ctr"/>
            <a:r>
              <a:rPr lang="en-GB" sz="1600" dirty="0">
                <a:ln w="0"/>
                <a:solidFill>
                  <a:srgbClr val="3372DC"/>
                </a:solidFill>
                <a:latin typeface="EdShed" pitchFamily="2" charset="0"/>
              </a:rPr>
              <a:t>Rhyme</a:t>
            </a:r>
            <a:r>
              <a:rPr lang="en-GB" sz="1600" dirty="0">
                <a:ln w="0"/>
                <a:latin typeface="EdShed" pitchFamily="2" charset="0"/>
              </a:rPr>
              <a:t> has an /r/ sound that is spelled ‘rh’.</a:t>
            </a:r>
          </a:p>
          <a:p>
            <a:pPr algn="ctr"/>
            <a:endParaRPr lang="en-GB" sz="1600" dirty="0">
              <a:ln w="0"/>
              <a:latin typeface="EdShed" pitchFamily="2" charset="0"/>
            </a:endParaRPr>
          </a:p>
          <a:p>
            <a:pPr algn="ctr"/>
            <a:endParaRPr lang="en-GB" sz="1600" dirty="0">
              <a:ln w="0"/>
              <a:latin typeface="EdShed" pitchFamily="2" charset="0"/>
            </a:endParaRPr>
          </a:p>
          <a:p>
            <a:pPr algn="ctr"/>
            <a:endParaRPr lang="en-GB" sz="1600" dirty="0">
              <a:ln w="0"/>
              <a:latin typeface="EdShed" pitchFamily="2" charset="0"/>
            </a:endParaRPr>
          </a:p>
          <a:p>
            <a:pPr algn="ctr"/>
            <a:endParaRPr lang="en-GB" sz="1600" dirty="0">
              <a:ln w="0"/>
              <a:latin typeface="EdShed" pitchFamily="2" charset="0"/>
            </a:endParaRPr>
          </a:p>
          <a:p>
            <a:pPr algn="ctr"/>
            <a:r>
              <a:rPr lang="en-GB" sz="1600" cap="none" spc="0" dirty="0">
                <a:ln w="0"/>
                <a:solidFill>
                  <a:srgbClr val="3372DC"/>
                </a:solidFill>
                <a:latin typeface="EdShed" pitchFamily="2" charset="0"/>
              </a:rPr>
              <a:t>Can you think </a:t>
            </a:r>
            <a:r>
              <a:rPr lang="en-GB" sz="1600" dirty="0">
                <a:ln w="0"/>
                <a:solidFill>
                  <a:srgbClr val="3372DC"/>
                </a:solidFill>
                <a:latin typeface="EdShed" pitchFamily="2" charset="0"/>
              </a:rPr>
              <a:t>of any other words with this pattern?</a:t>
            </a:r>
            <a:endParaRPr lang="en-GB" sz="1600" cap="none" spc="0" dirty="0">
              <a:ln w="0"/>
              <a:solidFill>
                <a:srgbClr val="3372DC"/>
              </a:solidFill>
              <a:latin typeface="EdShed" pitchFamily="2" charset="0"/>
            </a:endParaRPr>
          </a:p>
        </p:txBody>
      </p:sp>
      <p:sp>
        <p:nvSpPr>
          <p:cNvPr id="11" name="Rectangle 10">
            <a:extLst>
              <a:ext uri="{FF2B5EF4-FFF2-40B4-BE49-F238E27FC236}">
                <a16:creationId xmlns:a16="http://schemas.microsoft.com/office/drawing/2014/main" id="{850C2121-E092-5775-A25F-1F066C7CCAB9}"/>
              </a:ext>
            </a:extLst>
          </p:cNvPr>
          <p:cNvSpPr/>
          <p:nvPr/>
        </p:nvSpPr>
        <p:spPr>
          <a:xfrm>
            <a:off x="9763868" y="4858489"/>
            <a:ext cx="1334329" cy="1323439"/>
          </a:xfrm>
          <a:prstGeom prst="rect">
            <a:avLst/>
          </a:prstGeom>
          <a:noFill/>
          <a:ln w="50800">
            <a:noFill/>
          </a:ln>
        </p:spPr>
        <p:txBody>
          <a:bodyPr wrap="square" lIns="91440" tIns="45720" rIns="91440" bIns="45720">
            <a:spAutoFit/>
          </a:bodyPr>
          <a:lstStyle/>
          <a:p>
            <a:pPr algn="ctr"/>
            <a:r>
              <a:rPr lang="en-GB" sz="2000" dirty="0">
                <a:ln w="0"/>
                <a:solidFill>
                  <a:srgbClr val="FF3760"/>
                </a:solidFill>
                <a:latin typeface="EdShed" pitchFamily="2" charset="0"/>
              </a:rPr>
              <a:t>rhythm</a:t>
            </a:r>
          </a:p>
          <a:p>
            <a:pPr algn="ctr"/>
            <a:r>
              <a:rPr lang="en-GB" sz="2000" dirty="0">
                <a:ln w="0"/>
                <a:solidFill>
                  <a:srgbClr val="FF3760"/>
                </a:solidFill>
                <a:latin typeface="EdShed" pitchFamily="2" charset="0"/>
              </a:rPr>
              <a:t>rhino</a:t>
            </a:r>
            <a:endParaRPr lang="en-GB" sz="2000" cap="none" spc="0" dirty="0">
              <a:ln w="0"/>
              <a:solidFill>
                <a:srgbClr val="FF3760"/>
              </a:solidFill>
              <a:latin typeface="EdShed" pitchFamily="2" charset="0"/>
            </a:endParaRPr>
          </a:p>
          <a:p>
            <a:pPr algn="ctr"/>
            <a:r>
              <a:rPr lang="en-GB" sz="2000" dirty="0">
                <a:ln w="0"/>
                <a:solidFill>
                  <a:srgbClr val="FF3760"/>
                </a:solidFill>
                <a:latin typeface="EdShed" pitchFamily="2" charset="0"/>
              </a:rPr>
              <a:t>rhombus</a:t>
            </a:r>
          </a:p>
          <a:p>
            <a:pPr algn="ctr"/>
            <a:r>
              <a:rPr lang="en-GB" sz="2000" dirty="0">
                <a:ln w="0"/>
                <a:solidFill>
                  <a:srgbClr val="FF3760"/>
                </a:solidFill>
                <a:latin typeface="EdShed" pitchFamily="2" charset="0"/>
              </a:rPr>
              <a:t>rhubarb</a:t>
            </a:r>
          </a:p>
        </p:txBody>
      </p:sp>
      <p:sp>
        <p:nvSpPr>
          <p:cNvPr id="12" name="Rectangle 11">
            <a:extLst>
              <a:ext uri="{FF2B5EF4-FFF2-40B4-BE49-F238E27FC236}">
                <a16:creationId xmlns:a16="http://schemas.microsoft.com/office/drawing/2014/main" id="{8730A33E-3226-98B4-85B3-0AB7D39351EA}"/>
              </a:ext>
            </a:extLst>
          </p:cNvPr>
          <p:cNvSpPr/>
          <p:nvPr/>
        </p:nvSpPr>
        <p:spPr>
          <a:xfrm>
            <a:off x="6900376" y="4858490"/>
            <a:ext cx="1334329" cy="1631216"/>
          </a:xfrm>
          <a:prstGeom prst="rect">
            <a:avLst/>
          </a:prstGeom>
          <a:noFill/>
          <a:ln w="50800">
            <a:noFill/>
          </a:ln>
        </p:spPr>
        <p:txBody>
          <a:bodyPr wrap="square" lIns="91440" tIns="45720" rIns="91440" bIns="45720">
            <a:spAutoFit/>
          </a:bodyPr>
          <a:lstStyle/>
          <a:p>
            <a:pPr algn="ctr"/>
            <a:r>
              <a:rPr lang="en-GB" sz="2000" dirty="0">
                <a:ln w="0"/>
                <a:solidFill>
                  <a:srgbClr val="FF3760"/>
                </a:solidFill>
                <a:latin typeface="EdShed" pitchFamily="2" charset="0"/>
              </a:rPr>
              <a:t>today</a:t>
            </a:r>
          </a:p>
          <a:p>
            <a:pPr algn="ctr"/>
            <a:r>
              <a:rPr lang="en-GB" sz="2000" dirty="0">
                <a:ln w="0"/>
                <a:solidFill>
                  <a:srgbClr val="FF3760"/>
                </a:solidFill>
                <a:latin typeface="EdShed" pitchFamily="2" charset="0"/>
              </a:rPr>
              <a:t>protect</a:t>
            </a:r>
            <a:endParaRPr lang="en-GB" sz="2000" cap="none" spc="0" dirty="0">
              <a:ln w="0"/>
              <a:solidFill>
                <a:srgbClr val="FF3760"/>
              </a:solidFill>
              <a:latin typeface="EdShed" pitchFamily="2" charset="0"/>
            </a:endParaRPr>
          </a:p>
          <a:p>
            <a:pPr algn="ctr"/>
            <a:r>
              <a:rPr lang="en-GB" sz="2000" dirty="0">
                <a:ln w="0"/>
                <a:solidFill>
                  <a:srgbClr val="FF3760"/>
                </a:solidFill>
                <a:latin typeface="EdShed" pitchFamily="2" charset="0"/>
              </a:rPr>
              <a:t>ribbon</a:t>
            </a:r>
          </a:p>
          <a:p>
            <a:pPr algn="ctr"/>
            <a:r>
              <a:rPr lang="en-GB" sz="2000" dirty="0">
                <a:ln w="0"/>
                <a:solidFill>
                  <a:srgbClr val="FF3760"/>
                </a:solidFill>
                <a:latin typeface="EdShed" pitchFamily="2" charset="0"/>
              </a:rPr>
              <a:t>comm</a:t>
            </a:r>
            <a:r>
              <a:rPr lang="en-GB" sz="2000" u="sng" dirty="0">
                <a:ln w="0"/>
                <a:solidFill>
                  <a:srgbClr val="FF3760"/>
                </a:solidFill>
                <a:latin typeface="EdShed" pitchFamily="2" charset="0"/>
              </a:rPr>
              <a:t>o</a:t>
            </a:r>
            <a:r>
              <a:rPr lang="en-GB" sz="2000" dirty="0">
                <a:ln w="0"/>
                <a:solidFill>
                  <a:srgbClr val="FF3760"/>
                </a:solidFill>
                <a:latin typeface="EdShed" pitchFamily="2" charset="0"/>
              </a:rPr>
              <a:t>n</a:t>
            </a:r>
            <a:endParaRPr lang="en-GB" sz="2000" cap="none" spc="0" dirty="0">
              <a:ln w="0"/>
              <a:solidFill>
                <a:srgbClr val="FF3760"/>
              </a:solidFill>
              <a:latin typeface="EdShed" pitchFamily="2" charset="0"/>
            </a:endParaRPr>
          </a:p>
          <a:p>
            <a:pPr algn="ctr"/>
            <a:r>
              <a:rPr lang="en-GB" sz="2000" dirty="0">
                <a:ln w="0"/>
                <a:solidFill>
                  <a:srgbClr val="FF3760"/>
                </a:solidFill>
                <a:latin typeface="EdShed" pitchFamily="2" charset="0"/>
              </a:rPr>
              <a:t>bloss</a:t>
            </a:r>
            <a:r>
              <a:rPr lang="en-GB" sz="2000" u="sng" dirty="0">
                <a:ln w="0"/>
                <a:solidFill>
                  <a:srgbClr val="FF3760"/>
                </a:solidFill>
                <a:latin typeface="EdShed" pitchFamily="2" charset="0"/>
              </a:rPr>
              <a:t>o</a:t>
            </a:r>
            <a:r>
              <a:rPr lang="en-GB" sz="2000" dirty="0">
                <a:ln w="0"/>
                <a:solidFill>
                  <a:srgbClr val="FF3760"/>
                </a:solidFill>
                <a:latin typeface="EdShed" pitchFamily="2" charset="0"/>
              </a:rPr>
              <a:t>m</a:t>
            </a:r>
          </a:p>
        </p:txBody>
      </p:sp>
    </p:spTree>
    <p:extLst>
      <p:ext uri="{BB962C8B-B14F-4D97-AF65-F5344CB8AC3E}">
        <p14:creationId xmlns:p14="http://schemas.microsoft.com/office/powerpoint/2010/main" val="56195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352AE0-50E9-1029-B690-D510CADBD306}"/>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6</a:t>
            </a:fld>
            <a:endParaRPr lang="en-US" dirty="0">
              <a:latin typeface="EdShed" pitchFamily="2" charset="0"/>
            </a:endParaRPr>
          </a:p>
        </p:txBody>
      </p:sp>
      <p:sp>
        <p:nvSpPr>
          <p:cNvPr id="4" name="Text Placeholder 3">
            <a:extLst>
              <a:ext uri="{FF2B5EF4-FFF2-40B4-BE49-F238E27FC236}">
                <a16:creationId xmlns:a16="http://schemas.microsoft.com/office/drawing/2014/main" id="{956B7D4D-B770-0FD8-8E91-74BDD6B9BA3C}"/>
              </a:ext>
            </a:extLst>
          </p:cNvPr>
          <p:cNvSpPr>
            <a:spLocks noGrp="1"/>
          </p:cNvSpPr>
          <p:nvPr>
            <p:ph type="body" sz="quarter" idx="10"/>
          </p:nvPr>
        </p:nvSpPr>
        <p:spPr/>
        <p:txBody>
          <a:bodyPr/>
          <a:lstStyle/>
          <a:p>
            <a:r>
              <a:rPr lang="en-US" dirty="0"/>
              <a:t>Syllable Count</a:t>
            </a:r>
          </a:p>
        </p:txBody>
      </p:sp>
      <p:sp>
        <p:nvSpPr>
          <p:cNvPr id="5" name="Text Placeholder 4">
            <a:extLst>
              <a:ext uri="{FF2B5EF4-FFF2-40B4-BE49-F238E27FC236}">
                <a16:creationId xmlns:a16="http://schemas.microsoft.com/office/drawing/2014/main" id="{308F914B-2A3C-9803-BFFA-5B66638A6F10}"/>
              </a:ext>
            </a:extLst>
          </p:cNvPr>
          <p:cNvSpPr>
            <a:spLocks noGrp="1"/>
          </p:cNvSpPr>
          <p:nvPr>
            <p:ph type="body" sz="quarter" idx="11"/>
          </p:nvPr>
        </p:nvSpPr>
        <p:spPr/>
        <p:txBody>
          <a:bodyPr/>
          <a:lstStyle/>
          <a:p>
            <a:r>
              <a:rPr lang="en-GB" dirty="0"/>
              <a:t>Can you sort these words according to the number of syllables?</a:t>
            </a:r>
          </a:p>
        </p:txBody>
      </p:sp>
      <p:sp>
        <p:nvSpPr>
          <p:cNvPr id="2" name="Text Placeholder 1">
            <a:extLst>
              <a:ext uri="{FF2B5EF4-FFF2-40B4-BE49-F238E27FC236}">
                <a16:creationId xmlns:a16="http://schemas.microsoft.com/office/drawing/2014/main" id="{AF0B669B-C17C-9802-F815-67007098B95F}"/>
              </a:ext>
            </a:extLst>
          </p:cNvPr>
          <p:cNvSpPr txBox="1">
            <a:spLocks/>
          </p:cNvSpPr>
          <p:nvPr/>
        </p:nvSpPr>
        <p:spPr>
          <a:xfrm>
            <a:off x="2348261" y="1855304"/>
            <a:ext cx="2765859"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explanation</a:t>
            </a:r>
          </a:p>
        </p:txBody>
      </p:sp>
      <p:sp>
        <p:nvSpPr>
          <p:cNvPr id="6" name="Text Placeholder 1">
            <a:extLst>
              <a:ext uri="{FF2B5EF4-FFF2-40B4-BE49-F238E27FC236}">
                <a16:creationId xmlns:a16="http://schemas.microsoft.com/office/drawing/2014/main" id="{58EBB543-1A6C-9FFD-EB68-1044DEBC6A6E}"/>
              </a:ext>
            </a:extLst>
          </p:cNvPr>
          <p:cNvSpPr txBox="1">
            <a:spLocks/>
          </p:cNvSpPr>
          <p:nvPr/>
        </p:nvSpPr>
        <p:spPr>
          <a:xfrm>
            <a:off x="-103683" y="1855306"/>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average</a:t>
            </a:r>
          </a:p>
        </p:txBody>
      </p:sp>
      <p:sp>
        <p:nvSpPr>
          <p:cNvPr id="7" name="Text Placeholder 1">
            <a:extLst>
              <a:ext uri="{FF2B5EF4-FFF2-40B4-BE49-F238E27FC236}">
                <a16:creationId xmlns:a16="http://schemas.microsoft.com/office/drawing/2014/main" id="{5F8EE1FE-5E05-617D-A2AB-634C7E445B0F}"/>
              </a:ext>
            </a:extLst>
          </p:cNvPr>
          <p:cNvSpPr txBox="1">
            <a:spLocks/>
          </p:cNvSpPr>
          <p:nvPr/>
        </p:nvSpPr>
        <p:spPr>
          <a:xfrm>
            <a:off x="8655705" y="1855302"/>
            <a:ext cx="3801155"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competition</a:t>
            </a:r>
          </a:p>
        </p:txBody>
      </p:sp>
      <p:sp>
        <p:nvSpPr>
          <p:cNvPr id="8" name="Text Placeholder 1">
            <a:extLst>
              <a:ext uri="{FF2B5EF4-FFF2-40B4-BE49-F238E27FC236}">
                <a16:creationId xmlns:a16="http://schemas.microsoft.com/office/drawing/2014/main" id="{5DFFE9C6-5753-0FFB-1E1C-5C79CEC5DDD4}"/>
              </a:ext>
            </a:extLst>
          </p:cNvPr>
          <p:cNvSpPr txBox="1">
            <a:spLocks/>
          </p:cNvSpPr>
          <p:nvPr/>
        </p:nvSpPr>
        <p:spPr>
          <a:xfrm>
            <a:off x="4600605" y="2376554"/>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existence</a:t>
            </a:r>
          </a:p>
        </p:txBody>
      </p:sp>
      <p:sp>
        <p:nvSpPr>
          <p:cNvPr id="9" name="Text Placeholder 1">
            <a:extLst>
              <a:ext uri="{FF2B5EF4-FFF2-40B4-BE49-F238E27FC236}">
                <a16:creationId xmlns:a16="http://schemas.microsoft.com/office/drawing/2014/main" id="{349E8962-9E27-FFD3-75B6-1D8032286B5E}"/>
              </a:ext>
            </a:extLst>
          </p:cNvPr>
          <p:cNvSpPr txBox="1">
            <a:spLocks/>
          </p:cNvSpPr>
          <p:nvPr/>
        </p:nvSpPr>
        <p:spPr>
          <a:xfrm>
            <a:off x="-116562" y="2376554"/>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develop</a:t>
            </a:r>
          </a:p>
        </p:txBody>
      </p:sp>
      <p:sp>
        <p:nvSpPr>
          <p:cNvPr id="10" name="Text Placeholder 1">
            <a:extLst>
              <a:ext uri="{FF2B5EF4-FFF2-40B4-BE49-F238E27FC236}">
                <a16:creationId xmlns:a16="http://schemas.microsoft.com/office/drawing/2014/main" id="{7F8BB025-E904-CDCB-6898-95707BF29B41}"/>
              </a:ext>
            </a:extLst>
          </p:cNvPr>
          <p:cNvSpPr txBox="1">
            <a:spLocks/>
          </p:cNvSpPr>
          <p:nvPr/>
        </p:nvSpPr>
        <p:spPr>
          <a:xfrm>
            <a:off x="8919179" y="2376553"/>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prejudice</a:t>
            </a:r>
          </a:p>
        </p:txBody>
      </p:sp>
      <p:sp>
        <p:nvSpPr>
          <p:cNvPr id="11" name="Text Placeholder 1">
            <a:extLst>
              <a:ext uri="{FF2B5EF4-FFF2-40B4-BE49-F238E27FC236}">
                <a16:creationId xmlns:a16="http://schemas.microsoft.com/office/drawing/2014/main" id="{44FE4D8B-0A6C-DC4A-8F8A-E164B1977C3A}"/>
              </a:ext>
            </a:extLst>
          </p:cNvPr>
          <p:cNvSpPr txBox="1">
            <a:spLocks/>
          </p:cNvSpPr>
          <p:nvPr/>
        </p:nvSpPr>
        <p:spPr>
          <a:xfrm>
            <a:off x="6692603" y="1855303"/>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determined</a:t>
            </a:r>
          </a:p>
        </p:txBody>
      </p:sp>
      <p:sp>
        <p:nvSpPr>
          <p:cNvPr id="12" name="Text Placeholder 1">
            <a:extLst>
              <a:ext uri="{FF2B5EF4-FFF2-40B4-BE49-F238E27FC236}">
                <a16:creationId xmlns:a16="http://schemas.microsoft.com/office/drawing/2014/main" id="{40395B41-85B2-A5DD-2B75-A6B6AA45D05D}"/>
              </a:ext>
            </a:extLst>
          </p:cNvPr>
          <p:cNvSpPr txBox="1">
            <a:spLocks/>
          </p:cNvSpPr>
          <p:nvPr/>
        </p:nvSpPr>
        <p:spPr>
          <a:xfrm>
            <a:off x="2107444" y="2376553"/>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identity</a:t>
            </a:r>
          </a:p>
        </p:txBody>
      </p:sp>
      <p:sp>
        <p:nvSpPr>
          <p:cNvPr id="13" name="Text Placeholder 1">
            <a:extLst>
              <a:ext uri="{FF2B5EF4-FFF2-40B4-BE49-F238E27FC236}">
                <a16:creationId xmlns:a16="http://schemas.microsoft.com/office/drawing/2014/main" id="{63774A6C-87D7-52F0-EE8B-3963E3D03BBC}"/>
              </a:ext>
            </a:extLst>
          </p:cNvPr>
          <p:cNvSpPr txBox="1">
            <a:spLocks/>
          </p:cNvSpPr>
          <p:nvPr/>
        </p:nvSpPr>
        <p:spPr>
          <a:xfrm>
            <a:off x="4466027" y="1855304"/>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privilege</a:t>
            </a:r>
          </a:p>
        </p:txBody>
      </p:sp>
      <p:sp>
        <p:nvSpPr>
          <p:cNvPr id="14" name="Text Placeholder 1">
            <a:extLst>
              <a:ext uri="{FF2B5EF4-FFF2-40B4-BE49-F238E27FC236}">
                <a16:creationId xmlns:a16="http://schemas.microsoft.com/office/drawing/2014/main" id="{7D86C352-E103-7D69-C509-9A28D98A02BB}"/>
              </a:ext>
            </a:extLst>
          </p:cNvPr>
          <p:cNvSpPr txBox="1">
            <a:spLocks/>
          </p:cNvSpPr>
          <p:nvPr/>
        </p:nvSpPr>
        <p:spPr>
          <a:xfrm>
            <a:off x="6692603" y="2376553"/>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chemeClr val="tx1"/>
                </a:solidFill>
                <a:latin typeface="EdShed" pitchFamily="2" charset="0"/>
              </a:rPr>
              <a:t>rhyme</a:t>
            </a:r>
          </a:p>
        </p:txBody>
      </p:sp>
      <p:grpSp>
        <p:nvGrpSpPr>
          <p:cNvPr id="23" name="Group 22">
            <a:extLst>
              <a:ext uri="{FF2B5EF4-FFF2-40B4-BE49-F238E27FC236}">
                <a16:creationId xmlns:a16="http://schemas.microsoft.com/office/drawing/2014/main" id="{E59E4988-46AE-25A1-7F6D-BCE1F550E523}"/>
              </a:ext>
            </a:extLst>
          </p:cNvPr>
          <p:cNvGrpSpPr/>
          <p:nvPr/>
        </p:nvGrpSpPr>
        <p:grpSpPr>
          <a:xfrm>
            <a:off x="334220" y="2982262"/>
            <a:ext cx="2836458" cy="3290171"/>
            <a:chOff x="288390" y="3195145"/>
            <a:chExt cx="2836458" cy="3290171"/>
          </a:xfrm>
        </p:grpSpPr>
        <p:sp>
          <p:nvSpPr>
            <p:cNvPr id="15" name="Oval 14">
              <a:extLst>
                <a:ext uri="{FF2B5EF4-FFF2-40B4-BE49-F238E27FC236}">
                  <a16:creationId xmlns:a16="http://schemas.microsoft.com/office/drawing/2014/main" id="{CE8AA826-046F-248B-553C-7B323E5A2E57}"/>
                </a:ext>
              </a:extLst>
            </p:cNvPr>
            <p:cNvSpPr>
              <a:spLocks/>
            </p:cNvSpPr>
            <p:nvPr/>
          </p:nvSpPr>
          <p:spPr>
            <a:xfrm>
              <a:off x="288390" y="3195145"/>
              <a:ext cx="2836458" cy="2777976"/>
            </a:xfrm>
            <a:prstGeom prst="ellipse">
              <a:avLst/>
            </a:prstGeom>
            <a:noFill/>
            <a:ln w="635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6" name="Rectangle 15">
              <a:extLst>
                <a:ext uri="{FF2B5EF4-FFF2-40B4-BE49-F238E27FC236}">
                  <a16:creationId xmlns:a16="http://schemas.microsoft.com/office/drawing/2014/main" id="{9AB877F0-1B20-2295-9EAF-15680E0D2301}"/>
                </a:ext>
              </a:extLst>
            </p:cNvPr>
            <p:cNvSpPr/>
            <p:nvPr/>
          </p:nvSpPr>
          <p:spPr>
            <a:xfrm>
              <a:off x="1142265" y="6115984"/>
              <a:ext cx="1128707" cy="369332"/>
            </a:xfrm>
            <a:prstGeom prst="rect">
              <a:avLst/>
            </a:prstGeom>
          </p:spPr>
          <p:txBody>
            <a:bodyPr wrap="none">
              <a:spAutoFit/>
            </a:bodyPr>
            <a:lstStyle/>
            <a:p>
              <a:r>
                <a:rPr lang="en-GB" b="1" dirty="0">
                  <a:solidFill>
                    <a:srgbClr val="FF3760"/>
                  </a:solidFill>
                  <a:latin typeface="EdShed" pitchFamily="2" charset="0"/>
                  <a:cs typeface="Rubik" pitchFamily="2" charset="-79"/>
                </a:rPr>
                <a:t>1 Syllable</a:t>
              </a:r>
            </a:p>
          </p:txBody>
        </p:sp>
      </p:grpSp>
      <p:grpSp>
        <p:nvGrpSpPr>
          <p:cNvPr id="25" name="Group 24">
            <a:extLst>
              <a:ext uri="{FF2B5EF4-FFF2-40B4-BE49-F238E27FC236}">
                <a16:creationId xmlns:a16="http://schemas.microsoft.com/office/drawing/2014/main" id="{B5EFF970-BB82-750A-DE08-AFB5A680BB70}"/>
              </a:ext>
            </a:extLst>
          </p:cNvPr>
          <p:cNvGrpSpPr/>
          <p:nvPr/>
        </p:nvGrpSpPr>
        <p:grpSpPr>
          <a:xfrm>
            <a:off x="6125622" y="2982260"/>
            <a:ext cx="2836458" cy="3290173"/>
            <a:chOff x="6173652" y="3883268"/>
            <a:chExt cx="2836458" cy="3290173"/>
          </a:xfrm>
        </p:grpSpPr>
        <p:sp>
          <p:nvSpPr>
            <p:cNvPr id="18" name="Rectangle 17">
              <a:extLst>
                <a:ext uri="{FF2B5EF4-FFF2-40B4-BE49-F238E27FC236}">
                  <a16:creationId xmlns:a16="http://schemas.microsoft.com/office/drawing/2014/main" id="{12CD784C-734D-A63D-427B-7C83E6D789F6}"/>
                </a:ext>
              </a:extLst>
            </p:cNvPr>
            <p:cNvSpPr/>
            <p:nvPr/>
          </p:nvSpPr>
          <p:spPr>
            <a:xfrm>
              <a:off x="6954976" y="6804109"/>
              <a:ext cx="1273810" cy="369332"/>
            </a:xfrm>
            <a:prstGeom prst="rect">
              <a:avLst/>
            </a:prstGeom>
          </p:spPr>
          <p:txBody>
            <a:bodyPr wrap="none">
              <a:spAutoFit/>
            </a:bodyPr>
            <a:lstStyle/>
            <a:p>
              <a:r>
                <a:rPr lang="en-GB" b="1" dirty="0">
                  <a:solidFill>
                    <a:srgbClr val="25D160"/>
                  </a:solidFill>
                  <a:latin typeface="EdShed" pitchFamily="2" charset="0"/>
                  <a:cs typeface="Rubik" pitchFamily="2" charset="-79"/>
                </a:rPr>
                <a:t>3 Syllables</a:t>
              </a:r>
            </a:p>
          </p:txBody>
        </p:sp>
        <p:sp>
          <p:nvSpPr>
            <p:cNvPr id="20" name="Oval 19">
              <a:extLst>
                <a:ext uri="{FF2B5EF4-FFF2-40B4-BE49-F238E27FC236}">
                  <a16:creationId xmlns:a16="http://schemas.microsoft.com/office/drawing/2014/main" id="{82038DC8-73F4-FB82-72AE-3BE78F8A6830}"/>
                </a:ext>
              </a:extLst>
            </p:cNvPr>
            <p:cNvSpPr/>
            <p:nvPr/>
          </p:nvSpPr>
          <p:spPr>
            <a:xfrm>
              <a:off x="6173652" y="3883268"/>
              <a:ext cx="2836458" cy="2777978"/>
            </a:xfrm>
            <a:prstGeom prst="ellipse">
              <a:avLst/>
            </a:prstGeom>
            <a:noFill/>
            <a:ln w="635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nvGrpSpPr>
          <p:cNvPr id="26" name="Group 25">
            <a:extLst>
              <a:ext uri="{FF2B5EF4-FFF2-40B4-BE49-F238E27FC236}">
                <a16:creationId xmlns:a16="http://schemas.microsoft.com/office/drawing/2014/main" id="{EA984C59-CDF3-D8D3-A721-62A51A444426}"/>
              </a:ext>
            </a:extLst>
          </p:cNvPr>
          <p:cNvGrpSpPr/>
          <p:nvPr/>
        </p:nvGrpSpPr>
        <p:grpSpPr>
          <a:xfrm>
            <a:off x="9021322" y="3285780"/>
            <a:ext cx="2836458" cy="3229742"/>
            <a:chOff x="9116282" y="2743379"/>
            <a:chExt cx="2836458" cy="3229742"/>
          </a:xfrm>
        </p:grpSpPr>
        <p:sp>
          <p:nvSpPr>
            <p:cNvPr id="19" name="Rectangle 18">
              <a:extLst>
                <a:ext uri="{FF2B5EF4-FFF2-40B4-BE49-F238E27FC236}">
                  <a16:creationId xmlns:a16="http://schemas.microsoft.com/office/drawing/2014/main" id="{770B5768-6151-2960-B08A-D92FCA86AB85}"/>
                </a:ext>
              </a:extLst>
            </p:cNvPr>
            <p:cNvSpPr/>
            <p:nvPr/>
          </p:nvSpPr>
          <p:spPr>
            <a:xfrm>
              <a:off x="9895201" y="2743379"/>
              <a:ext cx="1278620" cy="369332"/>
            </a:xfrm>
            <a:prstGeom prst="rect">
              <a:avLst/>
            </a:prstGeom>
          </p:spPr>
          <p:txBody>
            <a:bodyPr wrap="none">
              <a:spAutoFit/>
            </a:bodyPr>
            <a:lstStyle/>
            <a:p>
              <a:r>
                <a:rPr lang="en-GB" b="1" dirty="0">
                  <a:solidFill>
                    <a:srgbClr val="7956D6"/>
                  </a:solidFill>
                  <a:latin typeface="EdShed" pitchFamily="2" charset="0"/>
                  <a:cs typeface="Rubik" pitchFamily="2" charset="-79"/>
                </a:rPr>
                <a:t>4 Syllables</a:t>
              </a:r>
            </a:p>
          </p:txBody>
        </p:sp>
        <p:sp>
          <p:nvSpPr>
            <p:cNvPr id="21" name="Oval 20">
              <a:extLst>
                <a:ext uri="{FF2B5EF4-FFF2-40B4-BE49-F238E27FC236}">
                  <a16:creationId xmlns:a16="http://schemas.microsoft.com/office/drawing/2014/main" id="{2388B88E-5ED9-D841-7A3A-2BF2186C4ADF}"/>
                </a:ext>
              </a:extLst>
            </p:cNvPr>
            <p:cNvSpPr/>
            <p:nvPr/>
          </p:nvSpPr>
          <p:spPr>
            <a:xfrm>
              <a:off x="9116282" y="3195143"/>
              <a:ext cx="2836458" cy="2777978"/>
            </a:xfrm>
            <a:prstGeom prst="ellipse">
              <a:avLst/>
            </a:prstGeom>
            <a:noFill/>
            <a:ln w="635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nvGrpSpPr>
          <p:cNvPr id="24" name="Group 23">
            <a:extLst>
              <a:ext uri="{FF2B5EF4-FFF2-40B4-BE49-F238E27FC236}">
                <a16:creationId xmlns:a16="http://schemas.microsoft.com/office/drawing/2014/main" id="{AB96C56D-D753-A5DB-9ADA-77109EA71BDA}"/>
              </a:ext>
            </a:extLst>
          </p:cNvPr>
          <p:cNvGrpSpPr/>
          <p:nvPr/>
        </p:nvGrpSpPr>
        <p:grpSpPr>
          <a:xfrm>
            <a:off x="3229921" y="3285780"/>
            <a:ext cx="2836458" cy="3229742"/>
            <a:chOff x="3231021" y="3431503"/>
            <a:chExt cx="2836458" cy="3229742"/>
          </a:xfrm>
        </p:grpSpPr>
        <p:sp>
          <p:nvSpPr>
            <p:cNvPr id="17" name="Rectangle 16">
              <a:extLst>
                <a:ext uri="{FF2B5EF4-FFF2-40B4-BE49-F238E27FC236}">
                  <a16:creationId xmlns:a16="http://schemas.microsoft.com/office/drawing/2014/main" id="{7A5A14C4-4A40-E733-7F66-EABDE1E037A9}"/>
                </a:ext>
              </a:extLst>
            </p:cNvPr>
            <p:cNvSpPr/>
            <p:nvPr/>
          </p:nvSpPr>
          <p:spPr>
            <a:xfrm>
              <a:off x="4016353" y="3431503"/>
              <a:ext cx="1272208" cy="369332"/>
            </a:xfrm>
            <a:prstGeom prst="rect">
              <a:avLst/>
            </a:prstGeom>
          </p:spPr>
          <p:txBody>
            <a:bodyPr wrap="none">
              <a:spAutoFit/>
            </a:bodyPr>
            <a:lstStyle/>
            <a:p>
              <a:r>
                <a:rPr lang="en-GB" b="1" dirty="0">
                  <a:solidFill>
                    <a:srgbClr val="219CEE"/>
                  </a:solidFill>
                  <a:latin typeface="EdShed" pitchFamily="2" charset="0"/>
                  <a:cs typeface="Rubik" pitchFamily="2" charset="-79"/>
                </a:rPr>
                <a:t>2 Syllables</a:t>
              </a:r>
            </a:p>
          </p:txBody>
        </p:sp>
        <p:sp>
          <p:nvSpPr>
            <p:cNvPr id="22" name="Oval 21">
              <a:extLst>
                <a:ext uri="{FF2B5EF4-FFF2-40B4-BE49-F238E27FC236}">
                  <a16:creationId xmlns:a16="http://schemas.microsoft.com/office/drawing/2014/main" id="{9B2153E0-1265-AD7D-755C-87A3FFE63BC0}"/>
                </a:ext>
              </a:extLst>
            </p:cNvPr>
            <p:cNvSpPr/>
            <p:nvPr/>
          </p:nvSpPr>
          <p:spPr>
            <a:xfrm>
              <a:off x="3231021" y="3883268"/>
              <a:ext cx="2836458" cy="2777977"/>
            </a:xfrm>
            <a:prstGeom prst="ellipse">
              <a:avLst/>
            </a:prstGeom>
            <a:noFill/>
            <a:ln w="6350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spTree>
    <p:extLst>
      <p:ext uri="{BB962C8B-B14F-4D97-AF65-F5344CB8AC3E}">
        <p14:creationId xmlns:p14="http://schemas.microsoft.com/office/powerpoint/2010/main" val="26766530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105 -0.00439 L 0.50599 0.19792 " pathEditMode="relative" rAng="0" ptsTypes="AA">
                                      <p:cBhvr>
                                        <p:cTn id="6" dur="2000" fill="hold"/>
                                        <p:tgtEl>
                                          <p:spTgt spid="6"/>
                                        </p:tgtEl>
                                        <p:attrNameLst>
                                          <p:attrName>ppt_x</p:attrName>
                                          <p:attrName>ppt_y</p:attrName>
                                        </p:attrNameLst>
                                      </p:cBhvr>
                                      <p:rCtr x="25247" y="10116"/>
                                    </p:animMotion>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4.16667E-7 -3.33333E-6 L 0.5526 0.34005 " pathEditMode="relative" rAng="0" ptsTypes="AA">
                                      <p:cBhvr>
                                        <p:cTn id="11" dur="2000" fill="hold"/>
                                        <p:tgtEl>
                                          <p:spTgt spid="2"/>
                                        </p:tgtEl>
                                        <p:attrNameLst>
                                          <p:attrName>ppt_x</p:attrName>
                                          <p:attrName>ppt_y</p:attrName>
                                        </p:attrNameLst>
                                      </p:cBhvr>
                                      <p:rCtr x="27630" y="16991"/>
                                    </p:animMotion>
                                  </p:childTnLst>
                                </p:cTn>
                              </p:par>
                            </p:childTnLst>
                          </p:cTn>
                        </p:par>
                      </p:childTnLst>
                    </p:cTn>
                  </p:par>
                </p:childTnLst>
              </p:cTn>
              <p:nextCondLst>
                <p:cond evt="onClick" delay="0">
                  <p:tgtEl>
                    <p:spTgt spid="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66667E-6 -3.33333E-6 L 0.12018 0.2588 " pathEditMode="relative" rAng="0" ptsTypes="AA">
                                      <p:cBhvr>
                                        <p:cTn id="16" dur="2000" fill="hold"/>
                                        <p:tgtEl>
                                          <p:spTgt spid="13"/>
                                        </p:tgtEl>
                                        <p:attrNameLst>
                                          <p:attrName>ppt_x</p:attrName>
                                          <p:attrName>ppt_y</p:attrName>
                                        </p:attrNameLst>
                                      </p:cBhvr>
                                      <p:rCtr x="6003" y="12940"/>
                                    </p:animMotion>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3.95833E-6 0.0007 L -0.06315 0.42593 " pathEditMode="relative" rAng="0" ptsTypes="AA">
                                      <p:cBhvr>
                                        <p:cTn id="21" dur="2000" fill="hold"/>
                                        <p:tgtEl>
                                          <p:spTgt spid="11"/>
                                        </p:tgtEl>
                                        <p:attrNameLst>
                                          <p:attrName>ppt_x</p:attrName>
                                          <p:attrName>ppt_y</p:attrName>
                                        </p:attrNameLst>
                                      </p:cBhvr>
                                      <p:rCtr x="-3164" y="21250"/>
                                    </p:animMotion>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352 -0.00787 L -0.00977 0.44422 " pathEditMode="relative" rAng="0" ptsTypes="AA">
                                      <p:cBhvr>
                                        <p:cTn id="26" dur="2000" fill="hold"/>
                                        <p:tgtEl>
                                          <p:spTgt spid="7"/>
                                        </p:tgtEl>
                                        <p:attrNameLst>
                                          <p:attrName>ppt_x</p:attrName>
                                          <p:attrName>ppt_y</p:attrName>
                                        </p:attrNameLst>
                                      </p:cBhvr>
                                      <p:rCtr x="-313" y="22593"/>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2.70833E-6 -7.40741E-7 L 0.50703 0.23935 " pathEditMode="relative" rAng="0" ptsTypes="AA">
                                      <p:cBhvr>
                                        <p:cTn id="31" dur="2000" fill="hold"/>
                                        <p:tgtEl>
                                          <p:spTgt spid="9"/>
                                        </p:tgtEl>
                                        <p:attrNameLst>
                                          <p:attrName>ppt_x</p:attrName>
                                          <p:attrName>ppt_y</p:attrName>
                                        </p:attrNameLst>
                                      </p:cBhvr>
                                      <p:rCtr x="25352" y="11968"/>
                                    </p:animMotion>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08333E-6 0.00648 L 0.54844 0.48241 " pathEditMode="relative" rAng="0" ptsTypes="AA">
                                      <p:cBhvr>
                                        <p:cTn id="36" dur="2000" fill="hold"/>
                                        <p:tgtEl>
                                          <p:spTgt spid="12"/>
                                        </p:tgtEl>
                                        <p:attrNameLst>
                                          <p:attrName>ppt_x</p:attrName>
                                          <p:attrName>ppt_y</p:attrName>
                                        </p:attrNameLst>
                                      </p:cBhvr>
                                      <p:rCtr x="27422" y="23796"/>
                                    </p:animMotion>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0.00091 0.00324 L 0.1168 0.29213 " pathEditMode="relative" rAng="0" ptsTypes="AA">
                                      <p:cBhvr>
                                        <p:cTn id="41" dur="2000" fill="hold"/>
                                        <p:tgtEl>
                                          <p:spTgt spid="8"/>
                                        </p:tgtEl>
                                        <p:attrNameLst>
                                          <p:attrName>ppt_x</p:attrName>
                                          <p:attrName>ppt_y</p:attrName>
                                        </p:attrNameLst>
                                      </p:cBhvr>
                                      <p:rCtr x="5794" y="14444"/>
                                    </p:animMotion>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14"/>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3.95833E-6 -7.40741E-7 L -0.53893 0.25625 " pathEditMode="relative" rAng="0" ptsTypes="AA">
                                      <p:cBhvr>
                                        <p:cTn id="46" dur="2000" fill="hold"/>
                                        <p:tgtEl>
                                          <p:spTgt spid="14"/>
                                        </p:tgtEl>
                                        <p:attrNameLst>
                                          <p:attrName>ppt_x</p:attrName>
                                          <p:attrName>ppt_y</p:attrName>
                                        </p:attrNameLst>
                                      </p:cBhvr>
                                      <p:rCtr x="-26953" y="12801"/>
                                    </p:animMotion>
                                  </p:childTnLst>
                                </p:cTn>
                              </p:par>
                            </p:childTnLst>
                          </p:cTn>
                        </p:par>
                      </p:childTnLst>
                    </p:cTn>
                  </p:par>
                </p:childTnLst>
              </p:cTn>
              <p:nextCondLst>
                <p:cond evt="onClick" delay="0">
                  <p:tgtEl>
                    <p:spTgt spid="14"/>
                  </p:tgtEl>
                </p:cond>
              </p:nextCondLst>
            </p:seq>
            <p:seq concurrent="1" nextAc="seek">
              <p:cTn id="47" restart="whenNotActive" fill="hold" evtFilter="cancelBubble" nodeType="interactiveSeq">
                <p:stCondLst>
                  <p:cond evt="onClick" delay="0">
                    <p:tgtEl>
                      <p:spTgt spid="10"/>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3.95833E-6 -7.40741E-7 L -0.2474 0.40509 " pathEditMode="relative" rAng="0" ptsTypes="AA">
                                      <p:cBhvr>
                                        <p:cTn id="51" dur="2000" fill="hold"/>
                                        <p:tgtEl>
                                          <p:spTgt spid="10"/>
                                        </p:tgtEl>
                                        <p:attrNameLst>
                                          <p:attrName>ppt_x</p:attrName>
                                          <p:attrName>ppt_y</p:attrName>
                                        </p:attrNameLst>
                                      </p:cBhvr>
                                      <p:rCtr x="-12370" y="20255"/>
                                    </p:animMotion>
                                  </p:childTnLst>
                                </p:cTn>
                              </p:par>
                            </p:childTnLst>
                          </p:cTn>
                        </p:par>
                      </p:childTnLst>
                    </p:cTn>
                  </p:par>
                </p:childTnLst>
              </p:cTn>
              <p:nextCondLst>
                <p:cond evt="onClick" delay="0">
                  <p:tgtEl>
                    <p:spTgt spid="10"/>
                  </p:tgtEl>
                </p:cond>
              </p:nextCondLst>
            </p:seq>
          </p:childTnLst>
        </p:cTn>
      </p:par>
    </p:tnLst>
    <p:bldLst>
      <p:bldP spid="2"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3">
            <a:extLst>
              <a:ext uri="{FF2B5EF4-FFF2-40B4-BE49-F238E27FC236}">
                <a16:creationId xmlns:a16="http://schemas.microsoft.com/office/drawing/2014/main" id="{3B705A15-B01B-9240-96B8-FCA5E09C46C5}"/>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7</a:t>
            </a:fld>
            <a:endParaRPr lang="en-US" dirty="0">
              <a:latin typeface="EdShed" pitchFamily="2" charset="0"/>
            </a:endParaRPr>
          </a:p>
        </p:txBody>
      </p:sp>
      <p:sp>
        <p:nvSpPr>
          <p:cNvPr id="3" name="Text Placeholder 2">
            <a:extLst>
              <a:ext uri="{FF2B5EF4-FFF2-40B4-BE49-F238E27FC236}">
                <a16:creationId xmlns:a16="http://schemas.microsoft.com/office/drawing/2014/main" id="{D8BACBFC-9168-7E46-8923-DA5050300C11}"/>
              </a:ext>
            </a:extLst>
          </p:cNvPr>
          <p:cNvSpPr>
            <a:spLocks noGrp="1"/>
          </p:cNvSpPr>
          <p:nvPr>
            <p:ph type="body" sz="quarter" idx="10"/>
          </p:nvPr>
        </p:nvSpPr>
        <p:spPr/>
        <p:txBody>
          <a:bodyPr/>
          <a:lstStyle/>
          <a:p>
            <a:r>
              <a:rPr lang="en-GB" dirty="0">
                <a:ln w="0"/>
              </a:rPr>
              <a:t>Syllables and Sounds</a:t>
            </a:r>
          </a:p>
        </p:txBody>
      </p:sp>
      <p:grpSp>
        <p:nvGrpSpPr>
          <p:cNvPr id="6" name="Group 5">
            <a:extLst>
              <a:ext uri="{FF2B5EF4-FFF2-40B4-BE49-F238E27FC236}">
                <a16:creationId xmlns:a16="http://schemas.microsoft.com/office/drawing/2014/main" id="{60BC0B0B-647D-3E4A-88E8-1DE0765B7040}"/>
              </a:ext>
            </a:extLst>
          </p:cNvPr>
          <p:cNvGrpSpPr/>
          <p:nvPr/>
        </p:nvGrpSpPr>
        <p:grpSpPr>
          <a:xfrm>
            <a:off x="7805588" y="1976668"/>
            <a:ext cx="3746768" cy="2288168"/>
            <a:chOff x="7841148" y="1954627"/>
            <a:chExt cx="3746768" cy="2288168"/>
          </a:xfrm>
        </p:grpSpPr>
        <p:sp>
          <p:nvSpPr>
            <p:cNvPr id="55" name="Oval Callout 54">
              <a:extLst>
                <a:ext uri="{FF2B5EF4-FFF2-40B4-BE49-F238E27FC236}">
                  <a16:creationId xmlns:a16="http://schemas.microsoft.com/office/drawing/2014/main" id="{6B957C2C-3F58-A34B-A8E0-FD18EDFECA22}"/>
                </a:ext>
              </a:extLst>
            </p:cNvPr>
            <p:cNvSpPr/>
            <p:nvPr/>
          </p:nvSpPr>
          <p:spPr>
            <a:xfrm flipH="1">
              <a:off x="7841148" y="1954627"/>
              <a:ext cx="2351349" cy="2288168"/>
            </a:xfrm>
            <a:prstGeom prst="wedgeEllipseCallout">
              <a:avLst>
                <a:gd name="adj1" fmla="val -57068"/>
                <a:gd name="adj2" fmla="val -13718"/>
              </a:avLst>
            </a:prstGeom>
            <a:noFill/>
            <a:ln w="57150">
              <a:solidFill>
                <a:srgbClr val="219CE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100" dirty="0">
                <a:latin typeface="EdShed" pitchFamily="2" charset="0"/>
              </a:endParaRPr>
            </a:p>
            <a:p>
              <a:pPr algn="ctr"/>
              <a:r>
                <a:rPr lang="en-GB" sz="1100" dirty="0">
                  <a:latin typeface="EdShed" pitchFamily="2" charset="0"/>
                </a:rPr>
                <a:t>.</a:t>
              </a:r>
              <a:endParaRPr lang="en-US" sz="1100" dirty="0">
                <a:latin typeface="EdShed" pitchFamily="2" charset="0"/>
              </a:endParaRPr>
            </a:p>
          </p:txBody>
        </p:sp>
        <p:pic>
          <p:nvPicPr>
            <p:cNvPr id="54" name="Picture 53" descr="A picture containing text, vector graphics&#10;&#10;Description automatically generated">
              <a:extLst>
                <a:ext uri="{FF2B5EF4-FFF2-40B4-BE49-F238E27FC236}">
                  <a16:creationId xmlns:a16="http://schemas.microsoft.com/office/drawing/2014/main" id="{5744576C-C9C2-EE4A-9F18-8982FE16A69F}"/>
                </a:ext>
              </a:extLst>
            </p:cNvPr>
            <p:cNvPicPr>
              <a:picLocks noChangeAspect="1"/>
            </p:cNvPicPr>
            <p:nvPr/>
          </p:nvPicPr>
          <p:blipFill>
            <a:blip r:embed="rId3"/>
            <a:stretch>
              <a:fillRect/>
            </a:stretch>
          </p:blipFill>
          <p:spPr>
            <a:xfrm>
              <a:off x="10570305" y="2141817"/>
              <a:ext cx="1017611" cy="1876105"/>
            </a:xfrm>
            <a:prstGeom prst="rect">
              <a:avLst/>
            </a:prstGeom>
          </p:spPr>
        </p:pic>
        <p:sp>
          <p:nvSpPr>
            <p:cNvPr id="2" name="Rectangle 1">
              <a:extLst>
                <a:ext uri="{FF2B5EF4-FFF2-40B4-BE49-F238E27FC236}">
                  <a16:creationId xmlns:a16="http://schemas.microsoft.com/office/drawing/2014/main" id="{D0C7782B-F0A2-8D42-9D4F-376E252D436E}"/>
                </a:ext>
              </a:extLst>
            </p:cNvPr>
            <p:cNvSpPr/>
            <p:nvPr/>
          </p:nvSpPr>
          <p:spPr>
            <a:xfrm>
              <a:off x="8151286" y="2264177"/>
              <a:ext cx="1803245" cy="1815882"/>
            </a:xfrm>
            <a:prstGeom prst="rect">
              <a:avLst/>
            </a:prstGeom>
          </p:spPr>
          <p:txBody>
            <a:bodyPr wrap="square">
              <a:spAutoFit/>
            </a:bodyPr>
            <a:lstStyle/>
            <a:p>
              <a:pPr algn="ctr"/>
              <a:r>
                <a:rPr lang="en-GB" sz="1400" dirty="0">
                  <a:latin typeface="EdShed" pitchFamily="2" charset="0"/>
                </a:rPr>
                <a:t>Draw a dot below each single letter sound, </a:t>
              </a:r>
              <a:r>
                <a:rPr lang="en-GB" sz="1400" dirty="0">
                  <a:solidFill>
                    <a:srgbClr val="FF3760"/>
                  </a:solidFill>
                  <a:latin typeface="EdShed" pitchFamily="2" charset="0"/>
                </a:rPr>
                <a:t>red</a:t>
              </a:r>
              <a:r>
                <a:rPr lang="en-GB" sz="1400" dirty="0">
                  <a:latin typeface="EdShed" pitchFamily="2" charset="0"/>
                </a:rPr>
                <a:t> sound buttons for adjacent consonants, and a </a:t>
              </a:r>
            </a:p>
            <a:p>
              <a:pPr algn="ctr"/>
              <a:r>
                <a:rPr lang="en-GB" sz="1400" dirty="0">
                  <a:latin typeface="EdShed" pitchFamily="2" charset="0"/>
                </a:rPr>
                <a:t>line when multiple letters represent </a:t>
              </a:r>
            </a:p>
            <a:p>
              <a:pPr algn="ctr"/>
              <a:r>
                <a:rPr lang="en-GB" sz="1400" dirty="0">
                  <a:latin typeface="EdShed" pitchFamily="2" charset="0"/>
                </a:rPr>
                <a:t>one sound. </a:t>
              </a:r>
            </a:p>
          </p:txBody>
        </p:sp>
      </p:grpSp>
      <p:sp>
        <p:nvSpPr>
          <p:cNvPr id="58" name="Rectangle 57">
            <a:extLst>
              <a:ext uri="{FF2B5EF4-FFF2-40B4-BE49-F238E27FC236}">
                <a16:creationId xmlns:a16="http://schemas.microsoft.com/office/drawing/2014/main" id="{A8A1C9D4-A1F3-AD4C-98ED-A0D8BA3B13E3}"/>
              </a:ext>
            </a:extLst>
          </p:cNvPr>
          <p:cNvSpPr/>
          <p:nvPr/>
        </p:nvSpPr>
        <p:spPr>
          <a:xfrm>
            <a:off x="4920810" y="1836954"/>
            <a:ext cx="2351348" cy="646331"/>
          </a:xfrm>
          <a:prstGeom prst="rect">
            <a:avLst/>
          </a:prstGeom>
          <a:noFill/>
        </p:spPr>
        <p:txBody>
          <a:bodyPr wrap="none" lIns="91440" tIns="45720" rIns="91440" bIns="45720">
            <a:spAutoFit/>
          </a:bodyPr>
          <a:lstStyle/>
          <a:p>
            <a:pPr algn="ctr"/>
            <a:r>
              <a:rPr lang="en-GB" sz="3600" dirty="0">
                <a:ln w="0"/>
                <a:latin typeface="EdShed" pitchFamily="2" charset="0"/>
              </a:rPr>
              <a:t>determined</a:t>
            </a:r>
            <a:endParaRPr lang="en-GB" sz="3200" cap="none" spc="0" dirty="0">
              <a:ln w="0"/>
              <a:solidFill>
                <a:schemeClr val="tx1"/>
              </a:solidFill>
              <a:latin typeface="EdShed" pitchFamily="2" charset="0"/>
            </a:endParaRPr>
          </a:p>
        </p:txBody>
      </p:sp>
      <p:grpSp>
        <p:nvGrpSpPr>
          <p:cNvPr id="62" name="Group 61">
            <a:extLst>
              <a:ext uri="{FF2B5EF4-FFF2-40B4-BE49-F238E27FC236}">
                <a16:creationId xmlns:a16="http://schemas.microsoft.com/office/drawing/2014/main" id="{46BEDD8C-886A-F849-BB73-D549C0A6FACD}"/>
              </a:ext>
            </a:extLst>
          </p:cNvPr>
          <p:cNvGrpSpPr/>
          <p:nvPr/>
        </p:nvGrpSpPr>
        <p:grpSpPr>
          <a:xfrm>
            <a:off x="1699073" y="3728026"/>
            <a:ext cx="8893262" cy="1652739"/>
            <a:chOff x="1889732" y="3632136"/>
            <a:chExt cx="8893262" cy="1652739"/>
          </a:xfrm>
        </p:grpSpPr>
        <p:sp>
          <p:nvSpPr>
            <p:cNvPr id="63" name="Rectangle 62">
              <a:extLst>
                <a:ext uri="{FF2B5EF4-FFF2-40B4-BE49-F238E27FC236}">
                  <a16:creationId xmlns:a16="http://schemas.microsoft.com/office/drawing/2014/main" id="{91805369-608E-6045-8076-1271FB21140C}"/>
                </a:ext>
              </a:extLst>
            </p:cNvPr>
            <p:cNvSpPr/>
            <p:nvPr/>
          </p:nvSpPr>
          <p:spPr>
            <a:xfrm>
              <a:off x="1889732" y="4636092"/>
              <a:ext cx="1398010" cy="646331"/>
            </a:xfrm>
            <a:prstGeom prst="rect">
              <a:avLst/>
            </a:prstGeom>
            <a:noFill/>
          </p:spPr>
          <p:txBody>
            <a:bodyPr wrap="none" lIns="91440" tIns="45720" rIns="91440" bIns="45720">
              <a:spAutoFit/>
            </a:bodyPr>
            <a:lstStyle/>
            <a:p>
              <a:pPr algn="ctr"/>
              <a:r>
                <a:rPr lang="en-GB" sz="3600" dirty="0">
                  <a:ln w="0"/>
                  <a:latin typeface="EdShed" pitchFamily="2" charset="0"/>
                </a:rPr>
                <a:t>rhyme</a:t>
              </a:r>
              <a:endParaRPr lang="en-GB" sz="3600" cap="none" spc="0" dirty="0">
                <a:ln w="0"/>
                <a:solidFill>
                  <a:schemeClr val="tx1"/>
                </a:solidFill>
                <a:latin typeface="EdShed" pitchFamily="2" charset="0"/>
              </a:endParaRPr>
            </a:p>
          </p:txBody>
        </p:sp>
        <p:sp>
          <p:nvSpPr>
            <p:cNvPr id="64" name="Rectangle 63">
              <a:extLst>
                <a:ext uri="{FF2B5EF4-FFF2-40B4-BE49-F238E27FC236}">
                  <a16:creationId xmlns:a16="http://schemas.microsoft.com/office/drawing/2014/main" id="{0F117528-0D0C-6C4C-8C55-54AFBF05427C}"/>
                </a:ext>
              </a:extLst>
            </p:cNvPr>
            <p:cNvSpPr/>
            <p:nvPr/>
          </p:nvSpPr>
          <p:spPr>
            <a:xfrm>
              <a:off x="9008149" y="4633360"/>
              <a:ext cx="1774845" cy="646331"/>
            </a:xfrm>
            <a:prstGeom prst="rect">
              <a:avLst/>
            </a:prstGeom>
            <a:noFill/>
          </p:spPr>
          <p:txBody>
            <a:bodyPr wrap="none" lIns="91440" tIns="45720" rIns="91440" bIns="45720">
              <a:spAutoFit/>
            </a:bodyPr>
            <a:lstStyle/>
            <a:p>
              <a:pPr algn="ctr"/>
              <a:r>
                <a:rPr lang="en-GB" sz="3600" dirty="0">
                  <a:ln w="0"/>
                  <a:latin typeface="EdShed" pitchFamily="2" charset="0"/>
                </a:rPr>
                <a:t>privilege</a:t>
              </a:r>
              <a:endParaRPr lang="en-GB" sz="4400" cap="none" spc="0" dirty="0">
                <a:ln w="0"/>
                <a:solidFill>
                  <a:schemeClr val="tx1"/>
                </a:solidFill>
                <a:latin typeface="EdShed" pitchFamily="2" charset="0"/>
              </a:endParaRPr>
            </a:p>
          </p:txBody>
        </p:sp>
        <p:pic>
          <p:nvPicPr>
            <p:cNvPr id="65" name="Picture 64">
              <a:extLst>
                <a:ext uri="{FF2B5EF4-FFF2-40B4-BE49-F238E27FC236}">
                  <a16:creationId xmlns:a16="http://schemas.microsoft.com/office/drawing/2014/main" id="{25F89A8A-EBA4-784A-BCAD-D7787DBFA7CB}"/>
                </a:ext>
              </a:extLst>
            </p:cNvPr>
            <p:cNvPicPr>
              <a:picLocks noChangeAspect="1"/>
            </p:cNvPicPr>
            <p:nvPr/>
          </p:nvPicPr>
          <p:blipFill>
            <a:blip r:embed="rId4"/>
            <a:srcRect/>
            <a:stretch/>
          </p:blipFill>
          <p:spPr>
            <a:xfrm>
              <a:off x="5882959" y="3632136"/>
              <a:ext cx="797294" cy="874328"/>
            </a:xfrm>
            <a:prstGeom prst="rect">
              <a:avLst/>
            </a:prstGeom>
          </p:spPr>
        </p:pic>
        <p:sp>
          <p:nvSpPr>
            <p:cNvPr id="66" name="Rectangle 65">
              <a:extLst>
                <a:ext uri="{FF2B5EF4-FFF2-40B4-BE49-F238E27FC236}">
                  <a16:creationId xmlns:a16="http://schemas.microsoft.com/office/drawing/2014/main" id="{86FB5113-4396-F94D-9630-BF89AA0DC4D3}"/>
                </a:ext>
              </a:extLst>
            </p:cNvPr>
            <p:cNvSpPr/>
            <p:nvPr/>
          </p:nvSpPr>
          <p:spPr>
            <a:xfrm>
              <a:off x="5438362" y="4638544"/>
              <a:ext cx="1686487" cy="646331"/>
            </a:xfrm>
            <a:prstGeom prst="rect">
              <a:avLst/>
            </a:prstGeom>
            <a:noFill/>
          </p:spPr>
          <p:txBody>
            <a:bodyPr wrap="none" lIns="91440" tIns="45720" rIns="91440" bIns="45720">
              <a:spAutoFit/>
            </a:bodyPr>
            <a:lstStyle/>
            <a:p>
              <a:pPr algn="ctr"/>
              <a:r>
                <a:rPr lang="en-GB" sz="3600" dirty="0">
                  <a:ln w="0"/>
                  <a:latin typeface="EdShed" pitchFamily="2" charset="0"/>
                </a:rPr>
                <a:t>average</a:t>
              </a:r>
              <a:endParaRPr lang="en-GB" sz="4400" cap="none" spc="0" dirty="0">
                <a:ln w="0"/>
                <a:solidFill>
                  <a:schemeClr val="tx1"/>
                </a:solidFill>
                <a:latin typeface="EdShed" pitchFamily="2" charset="0"/>
              </a:endParaRPr>
            </a:p>
          </p:txBody>
        </p:sp>
      </p:grpSp>
      <p:sp>
        <p:nvSpPr>
          <p:cNvPr id="95" name="Rectangle 94">
            <a:extLst>
              <a:ext uri="{FF2B5EF4-FFF2-40B4-BE49-F238E27FC236}">
                <a16:creationId xmlns:a16="http://schemas.microsoft.com/office/drawing/2014/main" id="{76FAC16C-DFA6-DE66-E9EB-8A7F3B0D0700}"/>
              </a:ext>
            </a:extLst>
          </p:cNvPr>
          <p:cNvSpPr/>
          <p:nvPr/>
        </p:nvSpPr>
        <p:spPr>
          <a:xfrm>
            <a:off x="4967149" y="2676318"/>
            <a:ext cx="2255554" cy="892552"/>
          </a:xfrm>
          <a:prstGeom prst="rect">
            <a:avLst/>
          </a:prstGeom>
        </p:spPr>
        <p:txBody>
          <a:bodyPr wrap="none">
            <a:spAutoFit/>
          </a:bodyPr>
          <a:lstStyle/>
          <a:p>
            <a:pPr lvl="0" algn="ctr">
              <a:defRPr/>
            </a:pPr>
            <a:r>
              <a:rPr lang="en-GB" sz="3200" dirty="0" err="1">
                <a:latin typeface="EdShed" pitchFamily="2" charset="0"/>
              </a:rPr>
              <a:t>de</a:t>
            </a:r>
            <a:r>
              <a:rPr lang="en-GB" sz="3200" dirty="0" err="1">
                <a:solidFill>
                  <a:srgbClr val="FF3760"/>
                </a:solidFill>
                <a:latin typeface="EdShed" pitchFamily="2" charset="0"/>
              </a:rPr>
              <a:t>|</a:t>
            </a:r>
            <a:r>
              <a:rPr lang="en-GB" sz="3200" dirty="0" err="1">
                <a:latin typeface="EdShed" pitchFamily="2" charset="0"/>
              </a:rPr>
              <a:t>ter</a:t>
            </a:r>
            <a:r>
              <a:rPr lang="en-GB" sz="3200" dirty="0" err="1">
                <a:solidFill>
                  <a:srgbClr val="FF3760"/>
                </a:solidFill>
                <a:latin typeface="EdShed" pitchFamily="2" charset="0"/>
              </a:rPr>
              <a:t>|</a:t>
            </a:r>
            <a:r>
              <a:rPr lang="en-GB" sz="3200" dirty="0" err="1">
                <a:latin typeface="EdShed" pitchFamily="2" charset="0"/>
              </a:rPr>
              <a:t>mined</a:t>
            </a:r>
            <a:endParaRPr lang="en-GB" sz="3200" dirty="0">
              <a:latin typeface="EdShed" pitchFamily="2" charset="0"/>
            </a:endParaRPr>
          </a:p>
          <a:p>
            <a:pPr lvl="0" algn="ctr">
              <a:defRPr/>
            </a:pPr>
            <a:r>
              <a:rPr lang="en-GB" sz="2000" dirty="0">
                <a:solidFill>
                  <a:srgbClr val="FF3760"/>
                </a:solidFill>
                <a:latin typeface="EdShed" pitchFamily="2" charset="0"/>
              </a:rPr>
              <a:t>3</a:t>
            </a:r>
          </a:p>
        </p:txBody>
      </p:sp>
      <p:sp>
        <p:nvSpPr>
          <p:cNvPr id="96" name="Rounded Rectangle 95">
            <a:extLst>
              <a:ext uri="{FF2B5EF4-FFF2-40B4-BE49-F238E27FC236}">
                <a16:creationId xmlns:a16="http://schemas.microsoft.com/office/drawing/2014/main" id="{04B39CC9-AA95-640A-DB66-294F74302745}"/>
              </a:ext>
            </a:extLst>
          </p:cNvPr>
          <p:cNvSpPr/>
          <p:nvPr/>
        </p:nvSpPr>
        <p:spPr>
          <a:xfrm>
            <a:off x="1695699" y="5567904"/>
            <a:ext cx="1349434" cy="987504"/>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200" dirty="0">
                <a:latin typeface="EdShed" pitchFamily="2" charset="0"/>
              </a:rPr>
              <a:t>rhyme</a:t>
            </a:r>
            <a:endParaRPr lang="en-GB" sz="4400" dirty="0">
              <a:solidFill>
                <a:schemeClr val="tx1"/>
              </a:solidFill>
              <a:latin typeface="EdShed" pitchFamily="2" charset="0"/>
            </a:endParaRPr>
          </a:p>
          <a:p>
            <a:pPr algn="ctr"/>
            <a:r>
              <a:rPr lang="en-GB" sz="2000" dirty="0">
                <a:solidFill>
                  <a:srgbClr val="FF3760"/>
                </a:solidFill>
                <a:latin typeface="EdShed" pitchFamily="2" charset="0"/>
              </a:rPr>
              <a:t>1</a:t>
            </a:r>
          </a:p>
        </p:txBody>
      </p:sp>
      <p:sp>
        <p:nvSpPr>
          <p:cNvPr id="97" name="Rounded Rectangle 96">
            <a:extLst>
              <a:ext uri="{FF2B5EF4-FFF2-40B4-BE49-F238E27FC236}">
                <a16:creationId xmlns:a16="http://schemas.microsoft.com/office/drawing/2014/main" id="{A9ED296D-70AF-0663-76D2-E01A0653EE15}"/>
              </a:ext>
            </a:extLst>
          </p:cNvPr>
          <p:cNvSpPr/>
          <p:nvPr/>
        </p:nvSpPr>
        <p:spPr>
          <a:xfrm>
            <a:off x="5207409" y="5567904"/>
            <a:ext cx="1777181" cy="987504"/>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lvl="0" algn="ctr">
              <a:defRPr/>
            </a:pPr>
            <a:r>
              <a:rPr lang="en-GB" sz="3200" dirty="0" err="1">
                <a:latin typeface="EdShed" pitchFamily="2" charset="0"/>
              </a:rPr>
              <a:t>av</a:t>
            </a:r>
            <a:r>
              <a:rPr lang="en-GB" sz="3200" dirty="0" err="1">
                <a:solidFill>
                  <a:srgbClr val="FF3760"/>
                </a:solidFill>
                <a:latin typeface="EdShed" pitchFamily="2" charset="0"/>
              </a:rPr>
              <a:t>|</a:t>
            </a:r>
            <a:r>
              <a:rPr lang="en-GB" sz="3200" dirty="0" err="1">
                <a:latin typeface="EdShed" pitchFamily="2" charset="0"/>
              </a:rPr>
              <a:t>er</a:t>
            </a:r>
            <a:r>
              <a:rPr lang="en-GB" sz="3200" dirty="0" err="1">
                <a:solidFill>
                  <a:srgbClr val="FF3760"/>
                </a:solidFill>
                <a:latin typeface="EdShed" pitchFamily="2" charset="0"/>
              </a:rPr>
              <a:t>|</a:t>
            </a:r>
            <a:r>
              <a:rPr lang="en-GB" sz="3200" dirty="0" err="1">
                <a:latin typeface="EdShed" pitchFamily="2" charset="0"/>
              </a:rPr>
              <a:t>age</a:t>
            </a:r>
            <a:endParaRPr lang="en-GB" sz="3200" dirty="0">
              <a:latin typeface="EdShed" pitchFamily="2" charset="0"/>
            </a:endParaRPr>
          </a:p>
          <a:p>
            <a:pPr algn="ctr"/>
            <a:r>
              <a:rPr lang="en-GB" sz="2000" dirty="0">
                <a:solidFill>
                  <a:srgbClr val="FF3760"/>
                </a:solidFill>
                <a:latin typeface="EdShed" pitchFamily="2" charset="0"/>
              </a:rPr>
              <a:t>3</a:t>
            </a:r>
          </a:p>
        </p:txBody>
      </p:sp>
      <p:sp>
        <p:nvSpPr>
          <p:cNvPr id="98" name="Rounded Rectangle 97">
            <a:extLst>
              <a:ext uri="{FF2B5EF4-FFF2-40B4-BE49-F238E27FC236}">
                <a16:creationId xmlns:a16="http://schemas.microsoft.com/office/drawing/2014/main" id="{EBC24E44-03C9-4573-30DA-16F8858FB66E}"/>
              </a:ext>
            </a:extLst>
          </p:cNvPr>
          <p:cNvSpPr/>
          <p:nvPr/>
        </p:nvSpPr>
        <p:spPr>
          <a:xfrm>
            <a:off x="8798016" y="5567904"/>
            <a:ext cx="1828806" cy="987504"/>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200" dirty="0" err="1">
                <a:latin typeface="EdShed" pitchFamily="2" charset="0"/>
              </a:rPr>
              <a:t>priv</a:t>
            </a:r>
            <a:r>
              <a:rPr lang="en-GB" sz="3200" dirty="0" err="1">
                <a:solidFill>
                  <a:srgbClr val="FF3760"/>
                </a:solidFill>
                <a:latin typeface="EdShed" pitchFamily="2" charset="0"/>
              </a:rPr>
              <a:t>|</a:t>
            </a:r>
            <a:r>
              <a:rPr lang="en-GB" sz="3200" dirty="0" err="1">
                <a:latin typeface="EdShed" pitchFamily="2" charset="0"/>
              </a:rPr>
              <a:t>i</a:t>
            </a:r>
            <a:r>
              <a:rPr lang="en-GB" sz="3200" dirty="0" err="1">
                <a:solidFill>
                  <a:srgbClr val="FF3760"/>
                </a:solidFill>
                <a:latin typeface="EdShed" pitchFamily="2" charset="0"/>
              </a:rPr>
              <a:t>|</a:t>
            </a:r>
            <a:r>
              <a:rPr lang="en-GB" sz="3200" dirty="0" err="1">
                <a:latin typeface="EdShed" pitchFamily="2" charset="0"/>
              </a:rPr>
              <a:t>lege</a:t>
            </a:r>
            <a:endParaRPr lang="en-GB" sz="3200" dirty="0">
              <a:latin typeface="EdShed" pitchFamily="2" charset="0"/>
            </a:endParaRPr>
          </a:p>
          <a:p>
            <a:pPr algn="ctr"/>
            <a:r>
              <a:rPr lang="en-GB" sz="2000" dirty="0">
                <a:solidFill>
                  <a:srgbClr val="FF3760"/>
                </a:solidFill>
                <a:latin typeface="EdShed" pitchFamily="2" charset="0"/>
              </a:rPr>
              <a:t>3</a:t>
            </a:r>
          </a:p>
        </p:txBody>
      </p:sp>
      <p:grpSp>
        <p:nvGrpSpPr>
          <p:cNvPr id="24" name="Group 23">
            <a:extLst>
              <a:ext uri="{FF2B5EF4-FFF2-40B4-BE49-F238E27FC236}">
                <a16:creationId xmlns:a16="http://schemas.microsoft.com/office/drawing/2014/main" id="{B5BB5E2A-577C-5EE6-4A16-26323417C5C6}"/>
              </a:ext>
            </a:extLst>
          </p:cNvPr>
          <p:cNvGrpSpPr/>
          <p:nvPr/>
        </p:nvGrpSpPr>
        <p:grpSpPr>
          <a:xfrm>
            <a:off x="5422275" y="5353208"/>
            <a:ext cx="1375474" cy="72530"/>
            <a:chOff x="5109091" y="5279669"/>
            <a:chExt cx="1375474" cy="72530"/>
          </a:xfrm>
        </p:grpSpPr>
        <p:grpSp>
          <p:nvGrpSpPr>
            <p:cNvPr id="17" name="Group 16">
              <a:extLst>
                <a:ext uri="{FF2B5EF4-FFF2-40B4-BE49-F238E27FC236}">
                  <a16:creationId xmlns:a16="http://schemas.microsoft.com/office/drawing/2014/main" id="{738224C0-A7C9-1242-AA79-F9137062058C}"/>
                </a:ext>
              </a:extLst>
            </p:cNvPr>
            <p:cNvGrpSpPr/>
            <p:nvPr/>
          </p:nvGrpSpPr>
          <p:grpSpPr>
            <a:xfrm>
              <a:off x="5109091" y="5279669"/>
              <a:ext cx="888301" cy="72530"/>
              <a:chOff x="4985640" y="5256763"/>
              <a:chExt cx="888301" cy="72530"/>
            </a:xfrm>
          </p:grpSpPr>
          <p:sp>
            <p:nvSpPr>
              <p:cNvPr id="75" name="Oval 74">
                <a:extLst>
                  <a:ext uri="{FF2B5EF4-FFF2-40B4-BE49-F238E27FC236}">
                    <a16:creationId xmlns:a16="http://schemas.microsoft.com/office/drawing/2014/main" id="{487B7C30-2F0C-8A7A-993E-CD6B98A95BA7}"/>
                  </a:ext>
                </a:extLst>
              </p:cNvPr>
              <p:cNvSpPr/>
              <p:nvPr/>
            </p:nvSpPr>
            <p:spPr>
              <a:xfrm>
                <a:off x="5801941" y="5256763"/>
                <a:ext cx="72000" cy="72530"/>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15" name="Oval 14">
                <a:extLst>
                  <a:ext uri="{FF2B5EF4-FFF2-40B4-BE49-F238E27FC236}">
                    <a16:creationId xmlns:a16="http://schemas.microsoft.com/office/drawing/2014/main" id="{83896465-0B31-7C5B-4299-3C01F5AB4175}"/>
                  </a:ext>
                </a:extLst>
              </p:cNvPr>
              <p:cNvSpPr/>
              <p:nvPr/>
            </p:nvSpPr>
            <p:spPr>
              <a:xfrm>
                <a:off x="5608078" y="5256763"/>
                <a:ext cx="72000" cy="72530"/>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16" name="Oval 15">
                <a:extLst>
                  <a:ext uri="{FF2B5EF4-FFF2-40B4-BE49-F238E27FC236}">
                    <a16:creationId xmlns:a16="http://schemas.microsoft.com/office/drawing/2014/main" id="{70D35B3B-E17B-6B85-E5B6-5C28D3D7D4F2}"/>
                  </a:ext>
                </a:extLst>
              </p:cNvPr>
              <p:cNvSpPr/>
              <p:nvPr/>
            </p:nvSpPr>
            <p:spPr>
              <a:xfrm>
                <a:off x="4985640" y="5256763"/>
                <a:ext cx="72000" cy="72530"/>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grpSp>
        <p:sp>
          <p:nvSpPr>
            <p:cNvPr id="22" name="Rectangle 21">
              <a:extLst>
                <a:ext uri="{FF2B5EF4-FFF2-40B4-BE49-F238E27FC236}">
                  <a16:creationId xmlns:a16="http://schemas.microsoft.com/office/drawing/2014/main" id="{0BCF95E0-DC69-B53B-3E45-963FB58EBAFF}"/>
                </a:ext>
              </a:extLst>
            </p:cNvPr>
            <p:cNvSpPr/>
            <p:nvPr/>
          </p:nvSpPr>
          <p:spPr>
            <a:xfrm>
              <a:off x="6094680" y="5293075"/>
              <a:ext cx="389885" cy="45719"/>
            </a:xfrm>
            <a:prstGeom prst="rect">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0"/>
                <a:ea typeface="+mn-ea"/>
                <a:cs typeface="+mn-cs"/>
              </a:endParaRPr>
            </a:p>
          </p:txBody>
        </p:sp>
        <p:sp>
          <p:nvSpPr>
            <p:cNvPr id="23" name="Rectangle 22">
              <a:extLst>
                <a:ext uri="{FF2B5EF4-FFF2-40B4-BE49-F238E27FC236}">
                  <a16:creationId xmlns:a16="http://schemas.microsoft.com/office/drawing/2014/main" id="{F02BDE1F-6E49-453A-06B1-42757411805B}"/>
                </a:ext>
              </a:extLst>
            </p:cNvPr>
            <p:cNvSpPr/>
            <p:nvPr/>
          </p:nvSpPr>
          <p:spPr>
            <a:xfrm>
              <a:off x="5297396" y="5293075"/>
              <a:ext cx="360000" cy="45719"/>
            </a:xfrm>
            <a:prstGeom prst="rect">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0"/>
                <a:ea typeface="+mn-ea"/>
                <a:cs typeface="+mn-cs"/>
              </a:endParaRPr>
            </a:p>
          </p:txBody>
        </p:sp>
      </p:grpSp>
      <p:grpSp>
        <p:nvGrpSpPr>
          <p:cNvPr id="29" name="Group 28">
            <a:extLst>
              <a:ext uri="{FF2B5EF4-FFF2-40B4-BE49-F238E27FC236}">
                <a16:creationId xmlns:a16="http://schemas.microsoft.com/office/drawing/2014/main" id="{D1038526-B8B6-446C-015F-F92807EC88EF}"/>
              </a:ext>
            </a:extLst>
          </p:cNvPr>
          <p:cNvGrpSpPr/>
          <p:nvPr/>
        </p:nvGrpSpPr>
        <p:grpSpPr>
          <a:xfrm>
            <a:off x="711629" y="2126018"/>
            <a:ext cx="3011563" cy="1913945"/>
            <a:chOff x="187033" y="1834867"/>
            <a:chExt cx="3011563" cy="1913945"/>
          </a:xfrm>
        </p:grpSpPr>
        <p:grpSp>
          <p:nvGrpSpPr>
            <p:cNvPr id="8" name="Group 7">
              <a:extLst>
                <a:ext uri="{FF2B5EF4-FFF2-40B4-BE49-F238E27FC236}">
                  <a16:creationId xmlns:a16="http://schemas.microsoft.com/office/drawing/2014/main" id="{9FB31565-DD73-CD48-B691-4EFF79450828}"/>
                </a:ext>
              </a:extLst>
            </p:cNvPr>
            <p:cNvGrpSpPr/>
            <p:nvPr/>
          </p:nvGrpSpPr>
          <p:grpSpPr>
            <a:xfrm>
              <a:off x="187033" y="1834867"/>
              <a:ext cx="2987309" cy="1913945"/>
              <a:chOff x="187033" y="1834867"/>
              <a:chExt cx="2987309" cy="1913945"/>
            </a:xfrm>
          </p:grpSpPr>
          <p:sp>
            <p:nvSpPr>
              <p:cNvPr id="37" name="Oval Callout 36">
                <a:extLst>
                  <a:ext uri="{FF2B5EF4-FFF2-40B4-BE49-F238E27FC236}">
                    <a16:creationId xmlns:a16="http://schemas.microsoft.com/office/drawing/2014/main" id="{19FF9874-2328-E846-8D6A-32831A1599B4}"/>
                  </a:ext>
                </a:extLst>
              </p:cNvPr>
              <p:cNvSpPr/>
              <p:nvPr/>
            </p:nvSpPr>
            <p:spPr>
              <a:xfrm flipH="1">
                <a:off x="1328772" y="1890816"/>
                <a:ext cx="1845570" cy="1857996"/>
              </a:xfrm>
              <a:prstGeom prst="wedgeEllipseCallout">
                <a:avLst>
                  <a:gd name="adj1" fmla="val 62732"/>
                  <a:gd name="adj2" fmla="val -14253"/>
                </a:avLst>
              </a:prstGeom>
              <a:noFill/>
              <a:ln w="57150">
                <a:solidFill>
                  <a:srgbClr val="25D16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latin typeface="EdShed" pitchFamily="2" charset="0"/>
                </a:endParaRPr>
              </a:p>
            </p:txBody>
          </p:sp>
          <p:pic>
            <p:nvPicPr>
              <p:cNvPr id="53" name="Picture 52" descr="A cartoon of a person&#10;&#10;Description automatically generated with low confidence">
                <a:extLst>
                  <a:ext uri="{FF2B5EF4-FFF2-40B4-BE49-F238E27FC236}">
                    <a16:creationId xmlns:a16="http://schemas.microsoft.com/office/drawing/2014/main" id="{7258C080-B1D9-FD44-B80F-2356EC54E76D}"/>
                  </a:ext>
                </a:extLst>
              </p:cNvPr>
              <p:cNvPicPr>
                <a:picLocks noChangeAspect="1"/>
              </p:cNvPicPr>
              <p:nvPr/>
            </p:nvPicPr>
            <p:blipFill>
              <a:blip r:embed="rId5"/>
              <a:stretch>
                <a:fillRect/>
              </a:stretch>
            </p:blipFill>
            <p:spPr>
              <a:xfrm>
                <a:off x="187033" y="1834867"/>
                <a:ext cx="850254" cy="1913945"/>
              </a:xfrm>
              <a:prstGeom prst="rect">
                <a:avLst/>
              </a:prstGeom>
            </p:spPr>
          </p:pic>
        </p:grpSp>
        <p:sp>
          <p:nvSpPr>
            <p:cNvPr id="28" name="TextBox 27">
              <a:extLst>
                <a:ext uri="{FF2B5EF4-FFF2-40B4-BE49-F238E27FC236}">
                  <a16:creationId xmlns:a16="http://schemas.microsoft.com/office/drawing/2014/main" id="{DDA314E0-5DA3-B1FA-8561-CAB99F5006BC}"/>
                </a:ext>
              </a:extLst>
            </p:cNvPr>
            <p:cNvSpPr txBox="1"/>
            <p:nvPr/>
          </p:nvSpPr>
          <p:spPr>
            <a:xfrm>
              <a:off x="1353026" y="2264756"/>
              <a:ext cx="1845570" cy="1200329"/>
            </a:xfrm>
            <a:prstGeom prst="rect">
              <a:avLst/>
            </a:prstGeom>
            <a:noFill/>
          </p:spPr>
          <p:txBody>
            <a:bodyPr wrap="square" rtlCol="0">
              <a:spAutoFit/>
            </a:bodyPr>
            <a:lstStyle/>
            <a:p>
              <a:pPr algn="ctr"/>
              <a:r>
                <a:rPr lang="en-GB" dirty="0">
                  <a:latin typeface="EdShed" pitchFamily="2" charset="0"/>
                </a:rPr>
                <a:t>Syllables are separated by </a:t>
              </a:r>
            </a:p>
            <a:p>
              <a:pPr algn="ctr"/>
              <a:r>
                <a:rPr lang="en-GB" dirty="0">
                  <a:latin typeface="EdShed" pitchFamily="2" charset="0"/>
                </a:rPr>
                <a:t>long syllable breaks.</a:t>
              </a:r>
            </a:p>
          </p:txBody>
        </p:sp>
      </p:grpSp>
      <p:grpSp>
        <p:nvGrpSpPr>
          <p:cNvPr id="9" name="Group 8">
            <a:extLst>
              <a:ext uri="{FF2B5EF4-FFF2-40B4-BE49-F238E27FC236}">
                <a16:creationId xmlns:a16="http://schemas.microsoft.com/office/drawing/2014/main" id="{EC3AEF8D-B89D-9050-2AA7-C7CA3FE6C590}"/>
              </a:ext>
            </a:extLst>
          </p:cNvPr>
          <p:cNvGrpSpPr/>
          <p:nvPr/>
        </p:nvGrpSpPr>
        <p:grpSpPr>
          <a:xfrm>
            <a:off x="5096329" y="2376360"/>
            <a:ext cx="2037568" cy="72530"/>
            <a:chOff x="5096329" y="2338782"/>
            <a:chExt cx="2037568" cy="72530"/>
          </a:xfrm>
        </p:grpSpPr>
        <p:grpSp>
          <p:nvGrpSpPr>
            <p:cNvPr id="57" name="Group 56">
              <a:extLst>
                <a:ext uri="{FF2B5EF4-FFF2-40B4-BE49-F238E27FC236}">
                  <a16:creationId xmlns:a16="http://schemas.microsoft.com/office/drawing/2014/main" id="{BE843646-5DAB-B7EE-4A16-2B63E00B70C6}"/>
                </a:ext>
              </a:extLst>
            </p:cNvPr>
            <p:cNvGrpSpPr/>
            <p:nvPr/>
          </p:nvGrpSpPr>
          <p:grpSpPr>
            <a:xfrm>
              <a:off x="5096329" y="2338782"/>
              <a:ext cx="1560055" cy="72530"/>
              <a:chOff x="4922760" y="2539499"/>
              <a:chExt cx="1560055" cy="72530"/>
            </a:xfrm>
          </p:grpSpPr>
          <p:grpSp>
            <p:nvGrpSpPr>
              <p:cNvPr id="7" name="Group 6">
                <a:extLst>
                  <a:ext uri="{FF2B5EF4-FFF2-40B4-BE49-F238E27FC236}">
                    <a16:creationId xmlns:a16="http://schemas.microsoft.com/office/drawing/2014/main" id="{2B6F590D-F8AC-9AB3-4283-975DF46834FE}"/>
                  </a:ext>
                </a:extLst>
              </p:cNvPr>
              <p:cNvGrpSpPr/>
              <p:nvPr/>
            </p:nvGrpSpPr>
            <p:grpSpPr>
              <a:xfrm>
                <a:off x="4922760" y="2539499"/>
                <a:ext cx="1560055" cy="72530"/>
                <a:chOff x="1290162" y="5259513"/>
                <a:chExt cx="1560055" cy="72530"/>
              </a:xfrm>
            </p:grpSpPr>
            <p:grpSp>
              <p:nvGrpSpPr>
                <p:cNvPr id="20" name="Group 19">
                  <a:extLst>
                    <a:ext uri="{FF2B5EF4-FFF2-40B4-BE49-F238E27FC236}">
                      <a16:creationId xmlns:a16="http://schemas.microsoft.com/office/drawing/2014/main" id="{75AB3782-C2C4-86AE-C394-D6BDB48CD53F}"/>
                    </a:ext>
                  </a:extLst>
                </p:cNvPr>
                <p:cNvGrpSpPr/>
                <p:nvPr/>
              </p:nvGrpSpPr>
              <p:grpSpPr>
                <a:xfrm flipV="1">
                  <a:off x="1290162" y="5259769"/>
                  <a:ext cx="1560055" cy="72030"/>
                  <a:chOff x="13860" y="6017859"/>
                  <a:chExt cx="1738439" cy="84273"/>
                </a:xfrm>
                <a:solidFill>
                  <a:srgbClr val="3372DC"/>
                </a:solidFill>
              </p:grpSpPr>
              <p:sp>
                <p:nvSpPr>
                  <p:cNvPr id="21" name="Oval 20">
                    <a:extLst>
                      <a:ext uri="{FF2B5EF4-FFF2-40B4-BE49-F238E27FC236}">
                        <a16:creationId xmlns:a16="http://schemas.microsoft.com/office/drawing/2014/main" id="{65356114-A5FA-36CA-ABAC-01386AFBE557}"/>
                      </a:ext>
                    </a:extLst>
                  </p:cNvPr>
                  <p:cNvSpPr/>
                  <p:nvPr/>
                </p:nvSpPr>
                <p:spPr>
                  <a:xfrm rot="10800000">
                    <a:off x="13860" y="6017877"/>
                    <a:ext cx="80233" cy="84238"/>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27" name="Oval 26">
                    <a:extLst>
                      <a:ext uri="{FF2B5EF4-FFF2-40B4-BE49-F238E27FC236}">
                        <a16:creationId xmlns:a16="http://schemas.microsoft.com/office/drawing/2014/main" id="{E11908F7-4730-55BC-8069-FAA816FD6591}"/>
                      </a:ext>
                    </a:extLst>
                  </p:cNvPr>
                  <p:cNvSpPr/>
                  <p:nvPr/>
                </p:nvSpPr>
                <p:spPr>
                  <a:xfrm rot="10800000">
                    <a:off x="1672066" y="6017871"/>
                    <a:ext cx="80233" cy="84238"/>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34" name="Oval 33">
                    <a:extLst>
                      <a:ext uri="{FF2B5EF4-FFF2-40B4-BE49-F238E27FC236}">
                        <a16:creationId xmlns:a16="http://schemas.microsoft.com/office/drawing/2014/main" id="{5E243CBD-4146-AE45-B05A-357E6E81C2E5}"/>
                      </a:ext>
                    </a:extLst>
                  </p:cNvPr>
                  <p:cNvSpPr/>
                  <p:nvPr/>
                </p:nvSpPr>
                <p:spPr>
                  <a:xfrm rot="10800000">
                    <a:off x="285214" y="6017894"/>
                    <a:ext cx="80233" cy="84238"/>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35" name="Oval 34">
                    <a:extLst>
                      <a:ext uri="{FF2B5EF4-FFF2-40B4-BE49-F238E27FC236}">
                        <a16:creationId xmlns:a16="http://schemas.microsoft.com/office/drawing/2014/main" id="{CBA92A9D-81C7-CAAE-A244-EA1C49157691}"/>
                      </a:ext>
                    </a:extLst>
                  </p:cNvPr>
                  <p:cNvSpPr/>
                  <p:nvPr/>
                </p:nvSpPr>
                <p:spPr>
                  <a:xfrm rot="10800000">
                    <a:off x="1486205" y="6017875"/>
                    <a:ext cx="80233" cy="84238"/>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36" name="Oval 35">
                    <a:extLst>
                      <a:ext uri="{FF2B5EF4-FFF2-40B4-BE49-F238E27FC236}">
                        <a16:creationId xmlns:a16="http://schemas.microsoft.com/office/drawing/2014/main" id="{65A15AF6-601E-D20A-9D5C-CE1869273972}"/>
                      </a:ext>
                    </a:extLst>
                  </p:cNvPr>
                  <p:cNvSpPr/>
                  <p:nvPr/>
                </p:nvSpPr>
                <p:spPr>
                  <a:xfrm rot="10800000">
                    <a:off x="505072" y="6017859"/>
                    <a:ext cx="80233" cy="84238"/>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grpSp>
            <p:sp>
              <p:nvSpPr>
                <p:cNvPr id="4" name="Oval 3">
                  <a:extLst>
                    <a:ext uri="{FF2B5EF4-FFF2-40B4-BE49-F238E27FC236}">
                      <a16:creationId xmlns:a16="http://schemas.microsoft.com/office/drawing/2014/main" id="{D583499B-3747-4632-662B-F1DE0921BDD6}"/>
                    </a:ext>
                  </a:extLst>
                </p:cNvPr>
                <p:cNvSpPr/>
                <p:nvPr/>
              </p:nvSpPr>
              <p:spPr>
                <a:xfrm>
                  <a:off x="2364787" y="5259513"/>
                  <a:ext cx="72000" cy="72530"/>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grpSp>
          <p:sp>
            <p:nvSpPr>
              <p:cNvPr id="49" name="Rectangle 48">
                <a:extLst>
                  <a:ext uri="{FF2B5EF4-FFF2-40B4-BE49-F238E27FC236}">
                    <a16:creationId xmlns:a16="http://schemas.microsoft.com/office/drawing/2014/main" id="{6B0B3536-0D36-8D74-01D6-9784A2354A2B}"/>
                  </a:ext>
                </a:extLst>
              </p:cNvPr>
              <p:cNvSpPr/>
              <p:nvPr/>
            </p:nvSpPr>
            <p:spPr>
              <a:xfrm rot="10800000" flipV="1">
                <a:off x="5511238" y="2552364"/>
                <a:ext cx="296810" cy="45719"/>
              </a:xfrm>
              <a:prstGeom prst="rect">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0"/>
                  <a:ea typeface="+mn-ea"/>
                  <a:cs typeface="+mn-cs"/>
                </a:endParaRPr>
              </a:p>
            </p:txBody>
          </p:sp>
        </p:grpSp>
        <p:sp>
          <p:nvSpPr>
            <p:cNvPr id="5" name="Rectangle 4">
              <a:extLst>
                <a:ext uri="{FF2B5EF4-FFF2-40B4-BE49-F238E27FC236}">
                  <a16:creationId xmlns:a16="http://schemas.microsoft.com/office/drawing/2014/main" id="{594FF471-0C4B-BED7-CD82-D09A690AED98}"/>
                </a:ext>
              </a:extLst>
            </p:cNvPr>
            <p:cNvSpPr/>
            <p:nvPr/>
          </p:nvSpPr>
          <p:spPr>
            <a:xfrm rot="10800000" flipV="1">
              <a:off x="6754846" y="2351647"/>
              <a:ext cx="379051" cy="45719"/>
            </a:xfrm>
            <a:prstGeom prst="rect">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0"/>
                <a:ea typeface="+mn-ea"/>
                <a:cs typeface="+mn-cs"/>
              </a:endParaRPr>
            </a:p>
          </p:txBody>
        </p:sp>
      </p:grpSp>
      <p:grpSp>
        <p:nvGrpSpPr>
          <p:cNvPr id="31" name="Group 30">
            <a:extLst>
              <a:ext uri="{FF2B5EF4-FFF2-40B4-BE49-F238E27FC236}">
                <a16:creationId xmlns:a16="http://schemas.microsoft.com/office/drawing/2014/main" id="{2DE6420B-4B58-4B4A-63A1-9BB2D20A7730}"/>
              </a:ext>
            </a:extLst>
          </p:cNvPr>
          <p:cNvGrpSpPr/>
          <p:nvPr/>
        </p:nvGrpSpPr>
        <p:grpSpPr>
          <a:xfrm>
            <a:off x="1819810" y="5364313"/>
            <a:ext cx="1140834" cy="72530"/>
            <a:chOff x="1818635" y="5310106"/>
            <a:chExt cx="1140834" cy="72530"/>
          </a:xfrm>
        </p:grpSpPr>
        <p:grpSp>
          <p:nvGrpSpPr>
            <p:cNvPr id="39" name="Group 38">
              <a:extLst>
                <a:ext uri="{FF2B5EF4-FFF2-40B4-BE49-F238E27FC236}">
                  <a16:creationId xmlns:a16="http://schemas.microsoft.com/office/drawing/2014/main" id="{3D80D5EE-DD67-6FAB-2CEC-7E310F525A76}"/>
                </a:ext>
              </a:extLst>
            </p:cNvPr>
            <p:cNvGrpSpPr/>
            <p:nvPr/>
          </p:nvGrpSpPr>
          <p:grpSpPr>
            <a:xfrm>
              <a:off x="2270353" y="5310106"/>
              <a:ext cx="689116" cy="72530"/>
              <a:chOff x="5464206" y="2910766"/>
              <a:chExt cx="689116" cy="72530"/>
            </a:xfrm>
            <a:solidFill>
              <a:srgbClr val="3372DC"/>
            </a:solidFill>
          </p:grpSpPr>
          <p:sp>
            <p:nvSpPr>
              <p:cNvPr id="41" name="Rectangle 40">
                <a:extLst>
                  <a:ext uri="{FF2B5EF4-FFF2-40B4-BE49-F238E27FC236}">
                    <a16:creationId xmlns:a16="http://schemas.microsoft.com/office/drawing/2014/main" id="{592F2283-6B7C-1227-959E-B131CA4AF4B4}"/>
                  </a:ext>
                </a:extLst>
              </p:cNvPr>
              <p:cNvSpPr/>
              <p:nvPr/>
            </p:nvSpPr>
            <p:spPr>
              <a:xfrm>
                <a:off x="5637906" y="2924172"/>
                <a:ext cx="515416" cy="45719"/>
              </a:xfrm>
              <a:prstGeom prst="rect">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0"/>
                  <a:ea typeface="+mn-ea"/>
                  <a:cs typeface="+mn-cs"/>
                </a:endParaRPr>
              </a:p>
            </p:txBody>
          </p:sp>
          <p:sp>
            <p:nvSpPr>
              <p:cNvPr id="42" name="Oval 41">
                <a:extLst>
                  <a:ext uri="{FF2B5EF4-FFF2-40B4-BE49-F238E27FC236}">
                    <a16:creationId xmlns:a16="http://schemas.microsoft.com/office/drawing/2014/main" id="{95EA27B7-7936-4E2B-639E-F277EFEAD0C7}"/>
                  </a:ext>
                </a:extLst>
              </p:cNvPr>
              <p:cNvSpPr/>
              <p:nvPr/>
            </p:nvSpPr>
            <p:spPr>
              <a:xfrm>
                <a:off x="5464206" y="2910766"/>
                <a:ext cx="72000" cy="72530"/>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grpSp>
        <p:sp>
          <p:nvSpPr>
            <p:cNvPr id="30" name="Rectangle 29">
              <a:extLst>
                <a:ext uri="{FF2B5EF4-FFF2-40B4-BE49-F238E27FC236}">
                  <a16:creationId xmlns:a16="http://schemas.microsoft.com/office/drawing/2014/main" id="{05B9CC35-0BDA-93CA-E0C9-055FC810F906}"/>
                </a:ext>
              </a:extLst>
            </p:cNvPr>
            <p:cNvSpPr/>
            <p:nvPr/>
          </p:nvSpPr>
          <p:spPr>
            <a:xfrm>
              <a:off x="1818635" y="5323512"/>
              <a:ext cx="354429" cy="45719"/>
            </a:xfrm>
            <a:prstGeom prst="rect">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0"/>
                <a:ea typeface="+mn-ea"/>
                <a:cs typeface="+mn-cs"/>
              </a:endParaRPr>
            </a:p>
          </p:txBody>
        </p:sp>
      </p:grpSp>
      <p:grpSp>
        <p:nvGrpSpPr>
          <p:cNvPr id="38" name="Group 37">
            <a:extLst>
              <a:ext uri="{FF2B5EF4-FFF2-40B4-BE49-F238E27FC236}">
                <a16:creationId xmlns:a16="http://schemas.microsoft.com/office/drawing/2014/main" id="{766DB69C-7022-4537-E305-EEE7CB40D65E}"/>
              </a:ext>
            </a:extLst>
          </p:cNvPr>
          <p:cNvGrpSpPr/>
          <p:nvPr/>
        </p:nvGrpSpPr>
        <p:grpSpPr>
          <a:xfrm>
            <a:off x="8997610" y="5359193"/>
            <a:ext cx="1467190" cy="72039"/>
            <a:chOff x="9092623" y="5375581"/>
            <a:chExt cx="1467190" cy="72039"/>
          </a:xfrm>
        </p:grpSpPr>
        <p:grpSp>
          <p:nvGrpSpPr>
            <p:cNvPr id="26" name="Group 25">
              <a:extLst>
                <a:ext uri="{FF2B5EF4-FFF2-40B4-BE49-F238E27FC236}">
                  <a16:creationId xmlns:a16="http://schemas.microsoft.com/office/drawing/2014/main" id="{7180EA0F-2CED-7457-FDA1-EC6EEDC3E2C3}"/>
                </a:ext>
              </a:extLst>
            </p:cNvPr>
            <p:cNvGrpSpPr/>
            <p:nvPr/>
          </p:nvGrpSpPr>
          <p:grpSpPr>
            <a:xfrm>
              <a:off x="9092623" y="5375581"/>
              <a:ext cx="1467190" cy="72039"/>
              <a:chOff x="8922363" y="5319806"/>
              <a:chExt cx="1467190" cy="72039"/>
            </a:xfrm>
          </p:grpSpPr>
          <p:grpSp>
            <p:nvGrpSpPr>
              <p:cNvPr id="14" name="Group 13">
                <a:extLst>
                  <a:ext uri="{FF2B5EF4-FFF2-40B4-BE49-F238E27FC236}">
                    <a16:creationId xmlns:a16="http://schemas.microsoft.com/office/drawing/2014/main" id="{44F3AB43-7185-4857-8A8B-7FB4177842DC}"/>
                  </a:ext>
                </a:extLst>
              </p:cNvPr>
              <p:cNvGrpSpPr/>
              <p:nvPr/>
            </p:nvGrpSpPr>
            <p:grpSpPr>
              <a:xfrm>
                <a:off x="8922363" y="5319806"/>
                <a:ext cx="713634" cy="72039"/>
                <a:chOff x="9235474" y="5318572"/>
                <a:chExt cx="713634" cy="72039"/>
              </a:xfrm>
            </p:grpSpPr>
            <p:grpSp>
              <p:nvGrpSpPr>
                <p:cNvPr id="74" name="Group 73">
                  <a:extLst>
                    <a:ext uri="{FF2B5EF4-FFF2-40B4-BE49-F238E27FC236}">
                      <a16:creationId xmlns:a16="http://schemas.microsoft.com/office/drawing/2014/main" id="{8EDA3D40-C6C2-E3B0-BDE8-431061260BB4}"/>
                    </a:ext>
                  </a:extLst>
                </p:cNvPr>
                <p:cNvGrpSpPr/>
                <p:nvPr/>
              </p:nvGrpSpPr>
              <p:grpSpPr>
                <a:xfrm flipV="1">
                  <a:off x="9235474" y="5318572"/>
                  <a:ext cx="713634" cy="72019"/>
                  <a:chOff x="21382" y="6002814"/>
                  <a:chExt cx="795245" cy="84258"/>
                </a:xfrm>
                <a:solidFill>
                  <a:srgbClr val="3372DC"/>
                </a:solidFill>
              </p:grpSpPr>
              <p:sp>
                <p:nvSpPr>
                  <p:cNvPr id="92" name="Oval 91">
                    <a:extLst>
                      <a:ext uri="{FF2B5EF4-FFF2-40B4-BE49-F238E27FC236}">
                        <a16:creationId xmlns:a16="http://schemas.microsoft.com/office/drawing/2014/main" id="{35ADC102-272F-47D7-873E-34A9FF7024B7}"/>
                      </a:ext>
                    </a:extLst>
                  </p:cNvPr>
                  <p:cNvSpPr/>
                  <p:nvPr/>
                </p:nvSpPr>
                <p:spPr>
                  <a:xfrm rot="10800000">
                    <a:off x="21382" y="6002836"/>
                    <a:ext cx="80234" cy="84236"/>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93" name="Oval 92">
                    <a:extLst>
                      <a:ext uri="{FF2B5EF4-FFF2-40B4-BE49-F238E27FC236}">
                        <a16:creationId xmlns:a16="http://schemas.microsoft.com/office/drawing/2014/main" id="{13917D1D-4433-8837-8239-7D72C1844942}"/>
                      </a:ext>
                    </a:extLst>
                  </p:cNvPr>
                  <p:cNvSpPr/>
                  <p:nvPr/>
                </p:nvSpPr>
                <p:spPr>
                  <a:xfrm rot="10800000">
                    <a:off x="552360" y="6002834"/>
                    <a:ext cx="80234" cy="84238"/>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94" name="Oval 93">
                    <a:extLst>
                      <a:ext uri="{FF2B5EF4-FFF2-40B4-BE49-F238E27FC236}">
                        <a16:creationId xmlns:a16="http://schemas.microsoft.com/office/drawing/2014/main" id="{956C6A18-A780-46E0-1FDD-E6CDAC9F6385}"/>
                      </a:ext>
                    </a:extLst>
                  </p:cNvPr>
                  <p:cNvSpPr/>
                  <p:nvPr/>
                </p:nvSpPr>
                <p:spPr>
                  <a:xfrm rot="10800000">
                    <a:off x="736393" y="6002814"/>
                    <a:ext cx="80234" cy="84237"/>
                  </a:xfrm>
                  <a:prstGeom prst="ellipse">
                    <a:avLst/>
                  </a:prstGeom>
                  <a:grp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grpSp>
            <p:sp>
              <p:nvSpPr>
                <p:cNvPr id="10" name="Oval 9">
                  <a:extLst>
                    <a:ext uri="{FF2B5EF4-FFF2-40B4-BE49-F238E27FC236}">
                      <a16:creationId xmlns:a16="http://schemas.microsoft.com/office/drawing/2014/main" id="{E79A1111-CD9C-F02F-3220-B73F1B79F05D}"/>
                    </a:ext>
                  </a:extLst>
                </p:cNvPr>
                <p:cNvSpPr/>
                <p:nvPr/>
              </p:nvSpPr>
              <p:spPr>
                <a:xfrm rot="10800000" flipV="1">
                  <a:off x="9411032" y="5318611"/>
                  <a:ext cx="72000" cy="72000"/>
                </a:xfrm>
                <a:prstGeom prst="ellipse">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13" name="Oval 12">
                  <a:extLst>
                    <a:ext uri="{FF2B5EF4-FFF2-40B4-BE49-F238E27FC236}">
                      <a16:creationId xmlns:a16="http://schemas.microsoft.com/office/drawing/2014/main" id="{FD4C7367-17B2-9385-7907-5A5C93272FCB}"/>
                    </a:ext>
                  </a:extLst>
                </p:cNvPr>
                <p:cNvSpPr/>
                <p:nvPr/>
              </p:nvSpPr>
              <p:spPr>
                <a:xfrm rot="10800000" flipV="1">
                  <a:off x="9557165" y="5318611"/>
                  <a:ext cx="72000" cy="72000"/>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grpSp>
          <p:sp>
            <p:nvSpPr>
              <p:cNvPr id="25" name="Rectangle 24">
                <a:extLst>
                  <a:ext uri="{FF2B5EF4-FFF2-40B4-BE49-F238E27FC236}">
                    <a16:creationId xmlns:a16="http://schemas.microsoft.com/office/drawing/2014/main" id="{3BC48158-98C2-A8A4-EA0E-A69E08980E24}"/>
                  </a:ext>
                </a:extLst>
              </p:cNvPr>
              <p:cNvSpPr/>
              <p:nvPr/>
            </p:nvSpPr>
            <p:spPr>
              <a:xfrm rot="10800000" flipV="1">
                <a:off x="9985680" y="5332444"/>
                <a:ext cx="403873" cy="45719"/>
              </a:xfrm>
              <a:prstGeom prst="rect">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0"/>
                  <a:ea typeface="+mn-ea"/>
                  <a:cs typeface="+mn-cs"/>
                </a:endParaRPr>
              </a:p>
            </p:txBody>
          </p:sp>
        </p:grpSp>
        <p:sp>
          <p:nvSpPr>
            <p:cNvPr id="32" name="Oval 31">
              <a:extLst>
                <a:ext uri="{FF2B5EF4-FFF2-40B4-BE49-F238E27FC236}">
                  <a16:creationId xmlns:a16="http://schemas.microsoft.com/office/drawing/2014/main" id="{268A460A-72BB-9D14-92D3-C91DC4371D83}"/>
                </a:ext>
              </a:extLst>
            </p:cNvPr>
            <p:cNvSpPr/>
            <p:nvPr/>
          </p:nvSpPr>
          <p:spPr>
            <a:xfrm rot="10800000" flipV="1">
              <a:off x="9848226" y="5375620"/>
              <a:ext cx="72000" cy="72000"/>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sp>
          <p:nvSpPr>
            <p:cNvPr id="33" name="Oval 32">
              <a:extLst>
                <a:ext uri="{FF2B5EF4-FFF2-40B4-BE49-F238E27FC236}">
                  <a16:creationId xmlns:a16="http://schemas.microsoft.com/office/drawing/2014/main" id="{6AE9B320-F9F2-3054-E383-53E5707CF382}"/>
                </a:ext>
              </a:extLst>
            </p:cNvPr>
            <p:cNvSpPr/>
            <p:nvPr/>
          </p:nvSpPr>
          <p:spPr>
            <a:xfrm rot="10800000" flipV="1">
              <a:off x="10002083" y="5375620"/>
              <a:ext cx="72000" cy="72000"/>
            </a:xfrm>
            <a:prstGeom prst="ellipse">
              <a:avLst/>
            </a:prstGeom>
            <a:solidFill>
              <a:srgbClr val="3372DC"/>
            </a:solidFill>
            <a:ln w="127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0"/>
                <a:ea typeface="+mn-ea"/>
                <a:cs typeface="+mn-cs"/>
              </a:endParaRPr>
            </a:p>
          </p:txBody>
        </p:sp>
      </p:grpSp>
    </p:spTree>
    <p:extLst>
      <p:ext uri="{BB962C8B-B14F-4D97-AF65-F5344CB8AC3E}">
        <p14:creationId xmlns:p14="http://schemas.microsoft.com/office/powerpoint/2010/main" val="16214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95"/>
                                        </p:tgtEl>
                                        <p:attrNameLst>
                                          <p:attrName>style.visibility</p:attrName>
                                        </p:attrNameLst>
                                      </p:cBhvr>
                                      <p:to>
                                        <p:strVal val="visible"/>
                                      </p:to>
                                    </p:set>
                                    <p:anim by="(-#ppt_w*2)" calcmode="lin" valueType="num">
                                      <p:cBhvr rctx="PPT">
                                        <p:cTn id="22" dur="500" autoRev="1" fill="hold">
                                          <p:stCondLst>
                                            <p:cond delay="0"/>
                                          </p:stCondLst>
                                        </p:cTn>
                                        <p:tgtEl>
                                          <p:spTgt spid="95"/>
                                        </p:tgtEl>
                                        <p:attrNameLst>
                                          <p:attrName>ppt_w</p:attrName>
                                        </p:attrNameLst>
                                      </p:cBhvr>
                                    </p:anim>
                                    <p:anim by="(#ppt_w*0.50)" calcmode="lin" valueType="num">
                                      <p:cBhvr>
                                        <p:cTn id="23" dur="500" decel="50000" autoRev="1" fill="hold">
                                          <p:stCondLst>
                                            <p:cond delay="0"/>
                                          </p:stCondLst>
                                        </p:cTn>
                                        <p:tgtEl>
                                          <p:spTgt spid="95"/>
                                        </p:tgtEl>
                                        <p:attrNameLst>
                                          <p:attrName>ppt_x</p:attrName>
                                        </p:attrNameLst>
                                      </p:cBhvr>
                                    </p:anim>
                                    <p:anim from="(-#ppt_h/2)" to="(#ppt_y)" calcmode="lin" valueType="num">
                                      <p:cBhvr>
                                        <p:cTn id="24" dur="1000" fill="hold">
                                          <p:stCondLst>
                                            <p:cond delay="0"/>
                                          </p:stCondLst>
                                        </p:cTn>
                                        <p:tgtEl>
                                          <p:spTgt spid="95"/>
                                        </p:tgtEl>
                                        <p:attrNameLst>
                                          <p:attrName>ppt_y</p:attrName>
                                        </p:attrNameLst>
                                      </p:cBhvr>
                                    </p:anim>
                                    <p:animRot by="21600000">
                                      <p:cBhvr>
                                        <p:cTn id="25" dur="1000" fill="hold">
                                          <p:stCondLst>
                                            <p:cond delay="0"/>
                                          </p:stCondLst>
                                        </p:cTn>
                                        <p:tgtEl>
                                          <p:spTgt spid="9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1000" fill="hold"/>
                                        <p:tgtEl>
                                          <p:spTgt spid="62"/>
                                        </p:tgtEl>
                                        <p:attrNameLst>
                                          <p:attrName>ppt_x</p:attrName>
                                        </p:attrNameLst>
                                      </p:cBhvr>
                                      <p:tavLst>
                                        <p:tav tm="0">
                                          <p:val>
                                            <p:strVal val="#ppt_x"/>
                                          </p:val>
                                        </p:tav>
                                        <p:tav tm="100000">
                                          <p:val>
                                            <p:strVal val="#ppt_x"/>
                                          </p:val>
                                        </p:tav>
                                      </p:tavLst>
                                    </p:anim>
                                    <p:anim calcmode="lin" valueType="num">
                                      <p:cBhvr additive="base">
                                        <p:cTn id="31" dur="10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10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96"/>
                                        </p:tgtEl>
                                        <p:attrNameLst>
                                          <p:attrName>style.visibility</p:attrName>
                                        </p:attrNameLst>
                                      </p:cBhvr>
                                      <p:to>
                                        <p:strVal val="visible"/>
                                      </p:to>
                                    </p:set>
                                    <p:anim by="(-#ppt_w*2)" calcmode="lin" valueType="num">
                                      <p:cBhvr rctx="PPT">
                                        <p:cTn id="41" dur="500" autoRev="1" fill="hold">
                                          <p:stCondLst>
                                            <p:cond delay="0"/>
                                          </p:stCondLst>
                                        </p:cTn>
                                        <p:tgtEl>
                                          <p:spTgt spid="96"/>
                                        </p:tgtEl>
                                        <p:attrNameLst>
                                          <p:attrName>ppt_w</p:attrName>
                                        </p:attrNameLst>
                                      </p:cBhvr>
                                    </p:anim>
                                    <p:anim by="(#ppt_w*0.50)" calcmode="lin" valueType="num">
                                      <p:cBhvr>
                                        <p:cTn id="42" dur="500" decel="50000" autoRev="1" fill="hold">
                                          <p:stCondLst>
                                            <p:cond delay="0"/>
                                          </p:stCondLst>
                                        </p:cTn>
                                        <p:tgtEl>
                                          <p:spTgt spid="96"/>
                                        </p:tgtEl>
                                        <p:attrNameLst>
                                          <p:attrName>ppt_x</p:attrName>
                                        </p:attrNameLst>
                                      </p:cBhvr>
                                    </p:anim>
                                    <p:anim from="(-#ppt_h/2)" to="(#ppt_y)" calcmode="lin" valueType="num">
                                      <p:cBhvr>
                                        <p:cTn id="43" dur="1000" fill="hold">
                                          <p:stCondLst>
                                            <p:cond delay="0"/>
                                          </p:stCondLst>
                                        </p:cTn>
                                        <p:tgtEl>
                                          <p:spTgt spid="96"/>
                                        </p:tgtEl>
                                        <p:attrNameLst>
                                          <p:attrName>ppt_y</p:attrName>
                                        </p:attrNameLst>
                                      </p:cBhvr>
                                    </p:anim>
                                    <p:animRot by="21600000">
                                      <p:cBhvr>
                                        <p:cTn id="44" dur="1000" fill="hold">
                                          <p:stCondLst>
                                            <p:cond delay="0"/>
                                          </p:stCondLst>
                                        </p:cTn>
                                        <p:tgtEl>
                                          <p:spTgt spid="96"/>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10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97"/>
                                        </p:tgtEl>
                                        <p:attrNameLst>
                                          <p:attrName>style.visibility</p:attrName>
                                        </p:attrNameLst>
                                      </p:cBhvr>
                                      <p:to>
                                        <p:strVal val="visible"/>
                                      </p:to>
                                    </p:set>
                                    <p:anim by="(-#ppt_w*2)" calcmode="lin" valueType="num">
                                      <p:cBhvr rctx="PPT">
                                        <p:cTn id="54" dur="500" autoRev="1" fill="hold">
                                          <p:stCondLst>
                                            <p:cond delay="0"/>
                                          </p:stCondLst>
                                        </p:cTn>
                                        <p:tgtEl>
                                          <p:spTgt spid="97"/>
                                        </p:tgtEl>
                                        <p:attrNameLst>
                                          <p:attrName>ppt_w</p:attrName>
                                        </p:attrNameLst>
                                      </p:cBhvr>
                                    </p:anim>
                                    <p:anim by="(#ppt_w*0.50)" calcmode="lin" valueType="num">
                                      <p:cBhvr>
                                        <p:cTn id="55" dur="500" decel="50000" autoRev="1" fill="hold">
                                          <p:stCondLst>
                                            <p:cond delay="0"/>
                                          </p:stCondLst>
                                        </p:cTn>
                                        <p:tgtEl>
                                          <p:spTgt spid="97"/>
                                        </p:tgtEl>
                                        <p:attrNameLst>
                                          <p:attrName>ppt_x</p:attrName>
                                        </p:attrNameLst>
                                      </p:cBhvr>
                                    </p:anim>
                                    <p:anim from="(-#ppt_h/2)" to="(#ppt_y)" calcmode="lin" valueType="num">
                                      <p:cBhvr>
                                        <p:cTn id="56" dur="1000" fill="hold">
                                          <p:stCondLst>
                                            <p:cond delay="0"/>
                                          </p:stCondLst>
                                        </p:cTn>
                                        <p:tgtEl>
                                          <p:spTgt spid="97"/>
                                        </p:tgtEl>
                                        <p:attrNameLst>
                                          <p:attrName>ppt_y</p:attrName>
                                        </p:attrNameLst>
                                      </p:cBhvr>
                                    </p:anim>
                                    <p:animRot by="21600000">
                                      <p:cBhvr>
                                        <p:cTn id="57" dur="1000" fill="hold">
                                          <p:stCondLst>
                                            <p:cond delay="0"/>
                                          </p:stCondLst>
                                        </p:cTn>
                                        <p:tgtEl>
                                          <p:spTgt spid="97"/>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10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98"/>
                                        </p:tgtEl>
                                        <p:attrNameLst>
                                          <p:attrName>style.visibility</p:attrName>
                                        </p:attrNameLst>
                                      </p:cBhvr>
                                      <p:to>
                                        <p:strVal val="visible"/>
                                      </p:to>
                                    </p:set>
                                    <p:anim by="(-#ppt_w*2)" calcmode="lin" valueType="num">
                                      <p:cBhvr rctx="PPT">
                                        <p:cTn id="67" dur="500" autoRev="1" fill="hold">
                                          <p:stCondLst>
                                            <p:cond delay="0"/>
                                          </p:stCondLst>
                                        </p:cTn>
                                        <p:tgtEl>
                                          <p:spTgt spid="98"/>
                                        </p:tgtEl>
                                        <p:attrNameLst>
                                          <p:attrName>ppt_w</p:attrName>
                                        </p:attrNameLst>
                                      </p:cBhvr>
                                    </p:anim>
                                    <p:anim by="(#ppt_w*0.50)" calcmode="lin" valueType="num">
                                      <p:cBhvr>
                                        <p:cTn id="68" dur="500" decel="50000" autoRev="1" fill="hold">
                                          <p:stCondLst>
                                            <p:cond delay="0"/>
                                          </p:stCondLst>
                                        </p:cTn>
                                        <p:tgtEl>
                                          <p:spTgt spid="98"/>
                                        </p:tgtEl>
                                        <p:attrNameLst>
                                          <p:attrName>ppt_x</p:attrName>
                                        </p:attrNameLst>
                                      </p:cBhvr>
                                    </p:anim>
                                    <p:anim from="(-#ppt_h/2)" to="(#ppt_y)" calcmode="lin" valueType="num">
                                      <p:cBhvr>
                                        <p:cTn id="69" dur="1000" fill="hold">
                                          <p:stCondLst>
                                            <p:cond delay="0"/>
                                          </p:stCondLst>
                                        </p:cTn>
                                        <p:tgtEl>
                                          <p:spTgt spid="98"/>
                                        </p:tgtEl>
                                        <p:attrNameLst>
                                          <p:attrName>ppt_y</p:attrName>
                                        </p:attrNameLst>
                                      </p:cBhvr>
                                    </p:anim>
                                    <p:animRot by="21600000">
                                      <p:cBhvr>
                                        <p:cTn id="70" dur="1000" fill="hold">
                                          <p:stCondLst>
                                            <p:cond delay="0"/>
                                          </p:stCondLst>
                                        </p:cTn>
                                        <p:tgtEl>
                                          <p:spTgt spid="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815F77-220B-E292-454B-95420D7A0F19}"/>
              </a:ext>
            </a:extLst>
          </p:cNvPr>
          <p:cNvSpPr>
            <a:spLocks noGrp="1"/>
          </p:cNvSpPr>
          <p:nvPr>
            <p:ph type="sldNum" sz="quarter" idx="14"/>
          </p:nvPr>
        </p:nvSpPr>
        <p:spPr/>
        <p:txBody>
          <a:bodyPr/>
          <a:lstStyle/>
          <a:p>
            <a:r>
              <a:rPr lang="en-US" dirty="0">
                <a:latin typeface="EdShed" pitchFamily="2" charset="0"/>
              </a:rPr>
              <a:t>2.</a:t>
            </a:r>
            <a:fld id="{46F6552A-941E-B249-8E39-1E2EE7BF53B4}" type="slidenum">
              <a:rPr lang="en-US" smtClean="0">
                <a:latin typeface="EdShed" pitchFamily="2" charset="0"/>
              </a:rPr>
              <a:pPr/>
              <a:t>8</a:t>
            </a:fld>
            <a:endParaRPr lang="en-US" dirty="0">
              <a:latin typeface="EdShed" pitchFamily="2" charset="0"/>
            </a:endParaRPr>
          </a:p>
        </p:txBody>
      </p:sp>
      <p:sp>
        <p:nvSpPr>
          <p:cNvPr id="5" name="Text Placeholder 4">
            <a:extLst>
              <a:ext uri="{FF2B5EF4-FFF2-40B4-BE49-F238E27FC236}">
                <a16:creationId xmlns:a16="http://schemas.microsoft.com/office/drawing/2014/main" id="{5B66945D-5DC6-C706-FF8F-04DA2265AB39}"/>
              </a:ext>
            </a:extLst>
          </p:cNvPr>
          <p:cNvSpPr>
            <a:spLocks noGrp="1"/>
          </p:cNvSpPr>
          <p:nvPr>
            <p:ph type="body" sz="quarter" idx="15"/>
          </p:nvPr>
        </p:nvSpPr>
        <p:spPr/>
        <p:txBody>
          <a:bodyPr/>
          <a:lstStyle/>
          <a:p>
            <a:pPr>
              <a:lnSpc>
                <a:spcPct val="100000"/>
              </a:lnSpc>
            </a:pPr>
            <a:r>
              <a:rPr lang="en-GB" sz="1600" dirty="0">
                <a:solidFill>
                  <a:schemeClr val="tx1"/>
                </a:solidFill>
                <a:latin typeface="EdShed" pitchFamily="2" charset="0"/>
              </a:rPr>
              <a:t>Read the word. Write each word out, drawing long lines for the syllable breaks, write each word out again, adding the sound buttons for each phoneme. Finally, write the word out again.</a:t>
            </a:r>
          </a:p>
        </p:txBody>
      </p:sp>
      <p:sp>
        <p:nvSpPr>
          <p:cNvPr id="3" name="Text Placeholder 2">
            <a:extLst>
              <a:ext uri="{FF2B5EF4-FFF2-40B4-BE49-F238E27FC236}">
                <a16:creationId xmlns:a16="http://schemas.microsoft.com/office/drawing/2014/main" id="{B46C11F3-F0BF-5159-D740-D7FCFB21E4F6}"/>
              </a:ext>
            </a:extLst>
          </p:cNvPr>
          <p:cNvSpPr>
            <a:spLocks noGrp="1"/>
          </p:cNvSpPr>
          <p:nvPr>
            <p:ph type="body" sz="quarter" idx="10"/>
          </p:nvPr>
        </p:nvSpPr>
        <p:spPr>
          <a:xfrm>
            <a:off x="3494880" y="255273"/>
            <a:ext cx="5202237" cy="320675"/>
          </a:xfrm>
        </p:spPr>
        <p:txBody>
          <a:bodyPr/>
          <a:lstStyle/>
          <a:p>
            <a:r>
              <a:rPr lang="en-US" dirty="0"/>
              <a:t>Word Maps</a:t>
            </a:r>
          </a:p>
        </p:txBody>
      </p:sp>
      <p:graphicFrame>
        <p:nvGraphicFramePr>
          <p:cNvPr id="6" name="Table 10">
            <a:extLst>
              <a:ext uri="{FF2B5EF4-FFF2-40B4-BE49-F238E27FC236}">
                <a16:creationId xmlns:a16="http://schemas.microsoft.com/office/drawing/2014/main" id="{BD4F10B1-2DFD-2D4F-7783-CAE926E45477}"/>
              </a:ext>
            </a:extLst>
          </p:cNvPr>
          <p:cNvGraphicFramePr>
            <a:graphicFrameLocks noGrp="1"/>
          </p:cNvGraphicFramePr>
          <p:nvPr>
            <p:extLst>
              <p:ext uri="{D42A27DB-BD31-4B8C-83A1-F6EECF244321}">
                <p14:modId xmlns:p14="http://schemas.microsoft.com/office/powerpoint/2010/main" val="3976595392"/>
              </p:ext>
            </p:extLst>
          </p:nvPr>
        </p:nvGraphicFramePr>
        <p:xfrm>
          <a:off x="266218" y="1725552"/>
          <a:ext cx="11632558" cy="4872020"/>
        </p:xfrm>
        <a:graphic>
          <a:graphicData uri="http://schemas.openxmlformats.org/drawingml/2006/table">
            <a:tbl>
              <a:tblPr firstRow="1" bandRow="1">
                <a:tableStyleId>{5C22544A-7EE6-4342-B048-85BDC9FD1C3A}</a:tableStyleId>
              </a:tblPr>
              <a:tblGrid>
                <a:gridCol w="1655179">
                  <a:extLst>
                    <a:ext uri="{9D8B030D-6E8A-4147-A177-3AD203B41FA5}">
                      <a16:colId xmlns:a16="http://schemas.microsoft.com/office/drawing/2014/main" val="3223077605"/>
                    </a:ext>
                  </a:extLst>
                </a:gridCol>
                <a:gridCol w="3325793">
                  <a:extLst>
                    <a:ext uri="{9D8B030D-6E8A-4147-A177-3AD203B41FA5}">
                      <a16:colId xmlns:a16="http://schemas.microsoft.com/office/drawing/2014/main" val="3864665642"/>
                    </a:ext>
                  </a:extLst>
                </a:gridCol>
                <a:gridCol w="3325793">
                  <a:extLst>
                    <a:ext uri="{9D8B030D-6E8A-4147-A177-3AD203B41FA5}">
                      <a16:colId xmlns:a16="http://schemas.microsoft.com/office/drawing/2014/main" val="1980891947"/>
                    </a:ext>
                  </a:extLst>
                </a:gridCol>
                <a:gridCol w="3325793">
                  <a:extLst>
                    <a:ext uri="{9D8B030D-6E8A-4147-A177-3AD203B41FA5}">
                      <a16:colId xmlns:a16="http://schemas.microsoft.com/office/drawing/2014/main" val="3961588993"/>
                    </a:ext>
                  </a:extLst>
                </a:gridCol>
              </a:tblGrid>
              <a:tr h="457840">
                <a:tc>
                  <a:txBody>
                    <a:bodyPr/>
                    <a:lstStyle/>
                    <a:p>
                      <a:pPr algn="ctr"/>
                      <a:r>
                        <a:rPr lang="en-GB" sz="1800" b="1" i="0" dirty="0">
                          <a:solidFill>
                            <a:schemeClr val="tx1"/>
                          </a:solidFill>
                          <a:latin typeface="EdShed" pitchFamily="2" charset="0"/>
                        </a:rPr>
                        <a:t>Word</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kern="1200" dirty="0">
                          <a:solidFill>
                            <a:schemeClr val="tx1"/>
                          </a:solidFill>
                          <a:effectLst/>
                          <a:latin typeface="EdShed" pitchFamily="2" charset="0"/>
                          <a:ea typeface="+mn-ea"/>
                          <a:cs typeface="+mn-cs"/>
                        </a:rPr>
                        <a:t>Syllable Breaks </a:t>
                      </a:r>
                      <a:endParaRPr lang="en-GB" sz="1800" b="1" i="0" dirty="0">
                        <a:solidFill>
                          <a:schemeClr val="tx1"/>
                        </a:solidFill>
                        <a:latin typeface="EdShed" pitchFamily="2"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i="0" dirty="0">
                          <a:solidFill>
                            <a:schemeClr val="tx1"/>
                          </a:solidFill>
                          <a:latin typeface="EdShed" pitchFamily="2" charset="0"/>
                        </a:rPr>
                        <a:t>Sound Buttons</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0"/>
                        </a:rPr>
                        <a:t>Word</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441418">
                <a:tc>
                  <a:txBody>
                    <a:bodyPr/>
                    <a:lstStyle/>
                    <a:p>
                      <a:pPr algn="ctr"/>
                      <a:r>
                        <a:rPr lang="en-GB" sz="1800" b="0" i="0" dirty="0">
                          <a:latin typeface="EdShed" pitchFamily="2" charset="0"/>
                          <a:ea typeface="OpenDyslexic" charset="0"/>
                          <a:cs typeface="OpenDyslexic" charset="0"/>
                        </a:rPr>
                        <a:t>average</a:t>
                      </a: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441418">
                <a:tc>
                  <a:txBody>
                    <a:bodyPr/>
                    <a:lstStyle/>
                    <a:p>
                      <a:pPr algn="ctr"/>
                      <a:r>
                        <a:rPr lang="en-GB" sz="1800" b="0" i="0" dirty="0">
                          <a:effectLst/>
                          <a:latin typeface="EdShed" pitchFamily="2" charset="0"/>
                          <a:ea typeface="Sassoon Infant 2023" panose="02000503030000020003" pitchFamily="2" charset="0"/>
                        </a:rPr>
                        <a:t>competition</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441418">
                <a:tc>
                  <a:txBody>
                    <a:bodyPr/>
                    <a:lstStyle/>
                    <a:p>
                      <a:pPr algn="ctr"/>
                      <a:r>
                        <a:rPr lang="en-GB" sz="1800" b="0" i="0" dirty="0">
                          <a:effectLst/>
                          <a:latin typeface="EdShed" pitchFamily="2" charset="0"/>
                          <a:ea typeface="Sassoon Infant 2023" panose="02000503030000020003" pitchFamily="2" charset="0"/>
                        </a:rPr>
                        <a:t>determined</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441418">
                <a:tc>
                  <a:txBody>
                    <a:bodyPr/>
                    <a:lstStyle/>
                    <a:p>
                      <a:pPr algn="ctr"/>
                      <a:r>
                        <a:rPr lang="en-GB" sz="1800" b="0" i="0" dirty="0">
                          <a:effectLst/>
                          <a:latin typeface="EdShed" pitchFamily="2" charset="0"/>
                          <a:ea typeface="Sassoon Infant 2023" panose="02000503030000020003" pitchFamily="2" charset="0"/>
                        </a:rPr>
                        <a:t>explanation</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441418">
                <a:tc>
                  <a:txBody>
                    <a:bodyPr/>
                    <a:lstStyle/>
                    <a:p>
                      <a:pPr algn="ctr"/>
                      <a:r>
                        <a:rPr lang="en-GB" sz="1800" b="0" i="0" dirty="0">
                          <a:effectLst/>
                          <a:latin typeface="EdShed" pitchFamily="2" charset="0"/>
                          <a:ea typeface="Sassoon Infant 2023" panose="02000503030000020003" pitchFamily="2" charset="0"/>
                        </a:rPr>
                        <a:t>prejudice</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995585"/>
                  </a:ext>
                </a:extLst>
              </a:tr>
              <a:tr h="441418">
                <a:tc>
                  <a:txBody>
                    <a:bodyPr/>
                    <a:lstStyle/>
                    <a:p>
                      <a:pPr algn="ctr"/>
                      <a:r>
                        <a:rPr lang="en-GB" sz="1800" b="0" i="0" dirty="0">
                          <a:effectLst/>
                          <a:latin typeface="EdShed" pitchFamily="2" charset="0"/>
                          <a:ea typeface="Sassoon Infant 2023" panose="02000503030000020003" pitchFamily="2" charset="0"/>
                        </a:rPr>
                        <a:t>existence</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912724"/>
                  </a:ext>
                </a:extLst>
              </a:tr>
              <a:tr h="441418">
                <a:tc>
                  <a:txBody>
                    <a:bodyPr/>
                    <a:lstStyle/>
                    <a:p>
                      <a:pPr algn="ctr"/>
                      <a:r>
                        <a:rPr lang="en-GB" sz="1800" b="0" i="0" dirty="0">
                          <a:effectLst/>
                          <a:latin typeface="EdShed" pitchFamily="2" charset="0"/>
                          <a:ea typeface="Sassoon Infant 2023" panose="02000503030000020003" pitchFamily="2" charset="0"/>
                        </a:rPr>
                        <a:t>identity</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355029"/>
                  </a:ext>
                </a:extLst>
              </a:tr>
              <a:tr h="441418">
                <a:tc>
                  <a:txBody>
                    <a:bodyPr/>
                    <a:lstStyle/>
                    <a:p>
                      <a:pPr algn="ctr"/>
                      <a:r>
                        <a:rPr lang="en-GB" sz="1800" b="0" i="0" dirty="0">
                          <a:effectLst/>
                          <a:latin typeface="EdShed" pitchFamily="2" charset="0"/>
                          <a:ea typeface="Sassoon Infant 2023" panose="02000503030000020003" pitchFamily="2" charset="0"/>
                        </a:rPr>
                        <a:t>develop</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086869"/>
                  </a:ext>
                </a:extLst>
              </a:tr>
              <a:tr h="441418">
                <a:tc>
                  <a:txBody>
                    <a:bodyPr/>
                    <a:lstStyle/>
                    <a:p>
                      <a:pPr algn="ctr"/>
                      <a:r>
                        <a:rPr lang="en-GB" sz="1800" b="0" i="0" dirty="0">
                          <a:effectLst/>
                          <a:latin typeface="EdShed" pitchFamily="2" charset="0"/>
                          <a:ea typeface="Sassoon Infant 2023" panose="02000503030000020003" pitchFamily="2" charset="0"/>
                        </a:rPr>
                        <a:t>privilege</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7800695"/>
                  </a:ext>
                </a:extLst>
              </a:tr>
              <a:tr h="441418">
                <a:tc>
                  <a:txBody>
                    <a:bodyPr/>
                    <a:lstStyle/>
                    <a:p>
                      <a:pPr algn="ctr"/>
                      <a:r>
                        <a:rPr lang="en-GB" sz="1800" b="0" i="0" dirty="0">
                          <a:effectLst/>
                          <a:latin typeface="EdShed" pitchFamily="2" charset="0"/>
                          <a:ea typeface="Sassoon Infant 2023" panose="02000503030000020003" pitchFamily="2" charset="0"/>
                        </a:rPr>
                        <a:t>rhyme</a:t>
                      </a:r>
                      <a:endParaRPr lang="en-GB" sz="1800" b="0" i="0" dirty="0">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latin typeface="EdShed" pitchFamily="2" charset="0"/>
                        <a:ea typeface="Sassoon Infant 2023" panose="02000503030000020003"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a typeface="OpenDyslexic" charset="0"/>
                        <a:cs typeface="OpenDyslexic" charset="0"/>
                      </a:endParaRPr>
                    </a:p>
                  </a:txBody>
                  <a:tcPr marL="97406" marR="97406" marT="48702" marB="48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480353"/>
                  </a:ext>
                </a:extLst>
              </a:tr>
            </a:tbl>
          </a:graphicData>
        </a:graphic>
      </p:graphicFrame>
    </p:spTree>
    <p:extLst>
      <p:ext uri="{BB962C8B-B14F-4D97-AF65-F5344CB8AC3E}">
        <p14:creationId xmlns:p14="http://schemas.microsoft.com/office/powerpoint/2010/main" val="851448872"/>
      </p:ext>
    </p:extLst>
  </p:cSld>
  <p:clrMapOvr>
    <a:masterClrMapping/>
  </p:clrMapOvr>
</p:sld>
</file>

<file path=ppt/theme/theme1.xml><?xml version="1.0" encoding="utf-8"?>
<a:theme xmlns:a="http://schemas.openxmlformats.org/drawingml/2006/main" name="Spelling Sh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800" b="1" i="0" dirty="0">
            <a:latin typeface="OpenDyslexicAlt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6870</TotalTime>
  <Words>1451</Words>
  <Application>Microsoft Macintosh PowerPoint</Application>
  <PresentationFormat>Widescreen</PresentationFormat>
  <Paragraphs>420</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Sassoon Infant 2023</vt:lpstr>
      <vt:lpstr>Arial</vt:lpstr>
      <vt:lpstr>EdShed</vt:lpstr>
      <vt:lpstr>Spelling 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Oliver</dc:creator>
  <cp:lastModifiedBy>Alexandra Oliver</cp:lastModifiedBy>
  <cp:revision>138</cp:revision>
  <dcterms:created xsi:type="dcterms:W3CDTF">2022-07-19T20:08:30Z</dcterms:created>
  <dcterms:modified xsi:type="dcterms:W3CDTF">2024-08-08T07:54:15Z</dcterms:modified>
</cp:coreProperties>
</file>