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1" r:id="rId2"/>
    <p:sldId id="309" r:id="rId3"/>
    <p:sldId id="258" r:id="rId4"/>
    <p:sldId id="262" r:id="rId5"/>
    <p:sldId id="279" r:id="rId6"/>
    <p:sldId id="479" r:id="rId7"/>
    <p:sldId id="281" r:id="rId8"/>
    <p:sldId id="481" r:id="rId9"/>
    <p:sldId id="480" r:id="rId10"/>
    <p:sldId id="466" r:id="rId11"/>
    <p:sldId id="461" r:id="rId12"/>
    <p:sldId id="266" r:id="rId13"/>
    <p:sldId id="471" r:id="rId14"/>
    <p:sldId id="462" r:id="rId15"/>
    <p:sldId id="463" r:id="rId16"/>
    <p:sldId id="474" r:id="rId17"/>
    <p:sldId id="473" r:id="rId18"/>
    <p:sldId id="277" r:id="rId19"/>
    <p:sldId id="278" r:id="rId20"/>
    <p:sldId id="476" r:id="rId21"/>
    <p:sldId id="360" r:id="rId22"/>
    <p:sldId id="478" r:id="rId23"/>
    <p:sldId id="275" r:id="rId24"/>
    <p:sldId id="477" r:id="rId25"/>
    <p:sldId id="475" r:id="rId26"/>
    <p:sldId id="465" r:id="rId27"/>
  </p:sldIdLst>
  <p:sldSz cx="12192000" cy="6858000"/>
  <p:notesSz cx="6858000" cy="9144000"/>
  <p:embeddedFontLst>
    <p:embeddedFont>
      <p:font typeface="EdShed" pitchFamily="2" charset="0"/>
      <p:regular r:id="rId30"/>
      <p:bold r:id="rId31"/>
    </p:embeddedFont>
    <p:embeddedFont>
      <p:font typeface="Sassoon Infant 2023" panose="02000503030000020003" pitchFamily="2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CEE"/>
    <a:srgbClr val="20D160"/>
    <a:srgbClr val="FF3760"/>
    <a:srgbClr val="219CEE"/>
    <a:srgbClr val="7957D5"/>
    <a:srgbClr val="3372DC"/>
    <a:srgbClr val="3373DC"/>
    <a:srgbClr val="4A4A4A"/>
    <a:srgbClr val="73FEFF"/>
    <a:srgbClr val="25D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5"/>
    <p:restoredTop sz="94320"/>
  </p:normalViewPr>
  <p:slideViewPr>
    <p:cSldViewPr snapToGrid="0" snapToObjects="1">
      <p:cViewPr varScale="1">
        <p:scale>
          <a:sx n="101" d="100"/>
          <a:sy n="101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8/8/24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8/8/24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1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84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05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9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7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37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56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01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67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52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7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7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99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0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3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numbers to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2601279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9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4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3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9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1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0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2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08/08/2024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Dice-3-b.svg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hyperlink" Target="https://commons.wikimedia.org/wiki/File:Dice-5-b.sv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ommons.wikimedia.org/wiki/File:Dice-2-b.svg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commons.wikimedia.org/wiki/File:Dice-4-b.svg" TargetMode="External"/><Relationship Id="rId4" Type="http://schemas.openxmlformats.org/officeDocument/2006/relationships/hyperlink" Target="https://commons.wikimedia.org/wiki/File:Dice-1-b.svg" TargetMode="External"/><Relationship Id="rId9" Type="http://schemas.openxmlformats.org/officeDocument/2006/relationships/image" Target="../media/image25.png"/><Relationship Id="rId14" Type="http://schemas.openxmlformats.org/officeDocument/2006/relationships/hyperlink" Target="https://commons.wikimedia.org/wiki/File:Dice-6a-b.sv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183DF-91CD-F202-86D1-4B446CFD4F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43364" y="5531783"/>
            <a:ext cx="9105272" cy="312190"/>
          </a:xfrm>
        </p:spPr>
        <p:txBody>
          <a:bodyPr/>
          <a:lstStyle/>
          <a:p>
            <a:r>
              <a:rPr lang="en-GB" sz="1800" dirty="0">
                <a:latin typeface="EdShed" pitchFamily="2" charset="0"/>
                <a:ea typeface="Sassoon Infant 2023" panose="02000503030000020003" pitchFamily="2" charset="0"/>
              </a:rPr>
              <a:t>To spell </a:t>
            </a:r>
            <a:r>
              <a:rPr lang="en-GB" altLang="en-US" sz="1800" dirty="0">
                <a:latin typeface="EdShed" pitchFamily="2" charset="0"/>
                <a:ea typeface="Sassoon Infant 2023" panose="02000503030000020003" pitchFamily="2" charset="0"/>
                <a:cs typeface="Arial" panose="020B0604020202020204" pitchFamily="34" charset="0"/>
              </a:rPr>
              <a:t>words </a:t>
            </a:r>
            <a:r>
              <a:rPr lang="en-GB" sz="1800" dirty="0">
                <a:latin typeface="EdShed" pitchFamily="2" charset="0"/>
                <a:ea typeface="Sassoon Infant 2023" panose="02000503030000020003" pitchFamily="2" charset="0"/>
              </a:rPr>
              <a:t>with hyphens to avoid ambiguity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2A4A8F-4B14-3E8B-C596-F6303582C7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6913" y="5896225"/>
            <a:ext cx="7338174" cy="806223"/>
          </a:xfrm>
        </p:spPr>
        <p:txBody>
          <a:bodyPr/>
          <a:lstStyle/>
          <a:p>
            <a:r>
              <a:rPr lang="en-GB" dirty="0">
                <a:latin typeface="EdShed" pitchFamily="2" charset="0"/>
                <a:ea typeface="Sassoon Infant 2023" panose="02000503030000020003" pitchFamily="2" charset="0"/>
              </a:rPr>
              <a:t>This week’s words: </a:t>
            </a:r>
            <a:r>
              <a:rPr lang="en-GB" dirty="0">
                <a:effectLst/>
                <a:latin typeface="EdShed" pitchFamily="2" charset="0"/>
                <a:ea typeface="Sassoon Infant 2023" panose="02000503030000020003" pitchFamily="2" charset="0"/>
              </a:rPr>
              <a:t>man-eating, little-used, old-fashioned, empty-handed, in-depth, bad-tempered, cold-hearted, stone-faced, green-eyed, know-it-all</a:t>
            </a:r>
            <a:endParaRPr lang="en-GB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4F379C5-DCC9-E416-F6AA-88767E9C57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5299" y="5185414"/>
            <a:ext cx="10461402" cy="307839"/>
          </a:xfrm>
        </p:spPr>
        <p:txBody>
          <a:bodyPr/>
          <a:lstStyle/>
          <a:p>
            <a:r>
              <a:rPr lang="en-GB" dirty="0">
                <a:highlight>
                  <a:srgbClr val="FFFFFF"/>
                </a:highlight>
                <a:ea typeface="Sassoon Infant 2023" panose="02000503030000020003" pitchFamily="2" charset="0"/>
              </a:rPr>
              <a:t>To use and apply phonological and morphological knowledge to read and write multisyllabic words</a:t>
            </a:r>
            <a:endParaRPr lang="en-US" sz="1600" dirty="0">
              <a:ea typeface="Sassoon Infant 2023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Syllable Count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GB" dirty="0"/>
              <a:t>How many syllables are in each word?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D899647-D2D0-B347-557C-250F71766C33}"/>
              </a:ext>
            </a:extLst>
          </p:cNvPr>
          <p:cNvSpPr txBox="1"/>
          <p:nvPr/>
        </p:nvSpPr>
        <p:spPr>
          <a:xfrm>
            <a:off x="4494221" y="2233774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3760"/>
                </a:solidFill>
                <a:latin typeface="EdShed" pitchFamily="2" charset="0"/>
              </a:rPr>
              <a:t>4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3D4C2A-3211-4F92-4885-C456955F91D3}"/>
              </a:ext>
            </a:extLst>
          </p:cNvPr>
          <p:cNvGrpSpPr/>
          <p:nvPr/>
        </p:nvGrpSpPr>
        <p:grpSpPr>
          <a:xfrm>
            <a:off x="1572803" y="2233774"/>
            <a:ext cx="9000837" cy="1529705"/>
            <a:chOff x="1647201" y="2234091"/>
            <a:chExt cx="9000837" cy="152970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EE09704-A8DB-2319-D692-7EBF87BE2018}"/>
                </a:ext>
              </a:extLst>
            </p:cNvPr>
            <p:cNvSpPr txBox="1"/>
            <p:nvPr/>
          </p:nvSpPr>
          <p:spPr>
            <a:xfrm>
              <a:off x="4557976" y="323414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5D032C3-872C-D132-D41F-AC0022C208AA}"/>
                </a:ext>
              </a:extLst>
            </p:cNvPr>
            <p:cNvSpPr txBox="1"/>
            <p:nvPr/>
          </p:nvSpPr>
          <p:spPr>
            <a:xfrm>
              <a:off x="1651411" y="223409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18A5E81-CADE-2C89-55A2-4C9CEF539DE2}"/>
                </a:ext>
              </a:extLst>
            </p:cNvPr>
            <p:cNvSpPr txBox="1"/>
            <p:nvPr/>
          </p:nvSpPr>
          <p:spPr>
            <a:xfrm>
              <a:off x="7490173" y="223409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1D71CE-57EF-E0BA-2C41-BB0B0A1E553A}"/>
                </a:ext>
              </a:extLst>
            </p:cNvPr>
            <p:cNvSpPr txBox="1"/>
            <p:nvPr/>
          </p:nvSpPr>
          <p:spPr>
            <a:xfrm>
              <a:off x="7485917" y="324057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B5841A-7AF6-D351-064C-DA6E194F101B}"/>
                </a:ext>
              </a:extLst>
            </p:cNvPr>
            <p:cNvSpPr txBox="1"/>
            <p:nvPr/>
          </p:nvSpPr>
          <p:spPr>
            <a:xfrm>
              <a:off x="10266202" y="223409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9A6FF5-6E9C-CADF-019D-794C247C477A}"/>
                </a:ext>
              </a:extLst>
            </p:cNvPr>
            <p:cNvSpPr txBox="1"/>
            <p:nvPr/>
          </p:nvSpPr>
          <p:spPr>
            <a:xfrm>
              <a:off x="1647201" y="3240576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19CEE"/>
                  </a:solidFill>
                  <a:latin typeface="EdShed" pitchFamily="2" charset="0"/>
                </a:rPr>
                <a:t>3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4CF32C-F614-63D4-5842-56D17BEEE64E}"/>
              </a:ext>
            </a:extLst>
          </p:cNvPr>
          <p:cNvGrpSpPr/>
          <p:nvPr/>
        </p:nvGrpSpPr>
        <p:grpSpPr>
          <a:xfrm>
            <a:off x="5208971" y="5070223"/>
            <a:ext cx="1588688" cy="1277464"/>
            <a:chOff x="6567130" y="4693835"/>
            <a:chExt cx="1588688" cy="1277464"/>
          </a:xfrm>
        </p:grpSpPr>
        <p:pic>
          <p:nvPicPr>
            <p:cNvPr id="69" name="Picture 68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106203D0-C443-93FD-5F26-4E229930D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7130" y="4693835"/>
              <a:ext cx="1588688" cy="127746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AB51070-8F49-4230-87E9-C86632D640C0}"/>
                </a:ext>
              </a:extLst>
            </p:cNvPr>
            <p:cNvSpPr txBox="1"/>
            <p:nvPr/>
          </p:nvSpPr>
          <p:spPr>
            <a:xfrm>
              <a:off x="7102087" y="4878645"/>
              <a:ext cx="51167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3760"/>
                  </a:solidFill>
                  <a:latin typeface="EdShed" pitchFamily="2" charset="0"/>
                </a:rPr>
                <a:t>4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CC1E28A-33DA-BF58-2DB3-B9340ECC166A}"/>
              </a:ext>
            </a:extLst>
          </p:cNvPr>
          <p:cNvGrpSpPr/>
          <p:nvPr/>
        </p:nvGrpSpPr>
        <p:grpSpPr>
          <a:xfrm>
            <a:off x="776989" y="5070223"/>
            <a:ext cx="1588688" cy="1277464"/>
            <a:chOff x="3816460" y="5268631"/>
            <a:chExt cx="1588688" cy="1277464"/>
          </a:xfrm>
        </p:grpSpPr>
        <p:pic>
          <p:nvPicPr>
            <p:cNvPr id="72" name="Picture 71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C691F78E-D253-D9C0-8F7B-B235940F6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6460" y="5268631"/>
              <a:ext cx="1588688" cy="127746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5539600-8B79-06C4-AB93-23C312658155}"/>
                </a:ext>
              </a:extLst>
            </p:cNvPr>
            <p:cNvSpPr txBox="1"/>
            <p:nvPr/>
          </p:nvSpPr>
          <p:spPr>
            <a:xfrm>
              <a:off x="4363781" y="5454639"/>
              <a:ext cx="4956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20D160"/>
                  </a:solidFill>
                  <a:latin typeface="EdShed" pitchFamily="2" charset="0"/>
                </a:rPr>
                <a:t>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0EA049-34C6-79FD-B5B8-42BB1A9AC69E}"/>
              </a:ext>
            </a:extLst>
          </p:cNvPr>
          <p:cNvGrpSpPr/>
          <p:nvPr/>
        </p:nvGrpSpPr>
        <p:grpSpPr>
          <a:xfrm>
            <a:off x="2948264" y="5070223"/>
            <a:ext cx="1588688" cy="1277464"/>
            <a:chOff x="5734635" y="4879125"/>
            <a:chExt cx="1588688" cy="1277464"/>
          </a:xfrm>
        </p:grpSpPr>
        <p:pic>
          <p:nvPicPr>
            <p:cNvPr id="75" name="Picture 74" descr="A picture containing text, building, window, light&#10;&#10;Description automatically generated">
              <a:extLst>
                <a:ext uri="{FF2B5EF4-FFF2-40B4-BE49-F238E27FC236}">
                  <a16:creationId xmlns:a16="http://schemas.microsoft.com/office/drawing/2014/main" id="{68537D68-697A-E7B9-AAA3-737D1E3E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34635" y="4879125"/>
              <a:ext cx="1588688" cy="1277464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B1B6197-4F5F-FC2B-6419-5ACD69AEB308}"/>
                </a:ext>
              </a:extLst>
            </p:cNvPr>
            <p:cNvSpPr txBox="1"/>
            <p:nvPr/>
          </p:nvSpPr>
          <p:spPr>
            <a:xfrm>
              <a:off x="6283197" y="5063935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209CEE"/>
                  </a:solidFill>
                  <a:latin typeface="EdShed" pitchFamily="2" charset="0"/>
                </a:rPr>
                <a:t>3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3C42D1-2DCB-78E4-03D6-A0AF0087D07A}"/>
              </a:ext>
            </a:extLst>
          </p:cNvPr>
          <p:cNvGrpSpPr/>
          <p:nvPr/>
        </p:nvGrpSpPr>
        <p:grpSpPr>
          <a:xfrm>
            <a:off x="4507422" y="3235731"/>
            <a:ext cx="6066218" cy="1574504"/>
            <a:chOff x="4507422" y="3235731"/>
            <a:chExt cx="6066218" cy="157450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9658A15-CD84-4C51-F9C6-F361BB6C463D}"/>
                </a:ext>
              </a:extLst>
            </p:cNvPr>
            <p:cNvSpPr txBox="1"/>
            <p:nvPr/>
          </p:nvSpPr>
          <p:spPr>
            <a:xfrm>
              <a:off x="7404764" y="4287015"/>
              <a:ext cx="402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20D160"/>
                  </a:solidFill>
                  <a:latin typeface="EdShed" pitchFamily="2" charset="0"/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B19BAA-E645-9C7D-DBE0-EED2353F51A1}"/>
                </a:ext>
              </a:extLst>
            </p:cNvPr>
            <p:cNvSpPr txBox="1"/>
            <p:nvPr/>
          </p:nvSpPr>
          <p:spPr>
            <a:xfrm>
              <a:off x="10191804" y="3235731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0D160"/>
                  </a:solidFill>
                  <a:latin typeface="EdShed" pitchFamily="2" charset="0"/>
                </a:rPr>
                <a:t>2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5AE60D5-C834-91E1-EB02-1BC82C1BD8EE}"/>
                </a:ext>
              </a:extLst>
            </p:cNvPr>
            <p:cNvSpPr txBox="1"/>
            <p:nvPr/>
          </p:nvSpPr>
          <p:spPr>
            <a:xfrm>
              <a:off x="4507422" y="428701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solidFill>
                    <a:srgbClr val="20D160"/>
                  </a:solidFill>
                  <a:latin typeface="EdShed" pitchFamily="2" charset="0"/>
                </a:rPr>
                <a:t>2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3D2F0C6-0B28-4F52-98FD-F3EB76D50BFB}"/>
              </a:ext>
            </a:extLst>
          </p:cNvPr>
          <p:cNvGrpSpPr/>
          <p:nvPr/>
        </p:nvGrpSpPr>
        <p:grpSpPr>
          <a:xfrm>
            <a:off x="7450224" y="4259600"/>
            <a:ext cx="4087119" cy="2177922"/>
            <a:chOff x="7194070" y="4096398"/>
            <a:chExt cx="4087119" cy="21779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7413C98-B396-B9CC-6CCC-ED831D2829B1}"/>
                </a:ext>
              </a:extLst>
            </p:cNvPr>
            <p:cNvGrpSpPr/>
            <p:nvPr/>
          </p:nvGrpSpPr>
          <p:grpSpPr>
            <a:xfrm>
              <a:off x="7259581" y="4096398"/>
              <a:ext cx="4021608" cy="2177922"/>
              <a:chOff x="7743100" y="4668935"/>
              <a:chExt cx="4021608" cy="2177922"/>
            </a:xfrm>
          </p:grpSpPr>
          <p:pic>
            <p:nvPicPr>
              <p:cNvPr id="81" name="Picture 80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6A97553C-DB4F-FDE2-57FF-342F0B88A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83599" y="4668935"/>
                <a:ext cx="881109" cy="2177922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01514C3-8A36-3099-77D0-BDD5EE372B50}"/>
                  </a:ext>
                </a:extLst>
              </p:cNvPr>
              <p:cNvSpPr txBox="1"/>
              <p:nvPr/>
            </p:nvSpPr>
            <p:spPr>
              <a:xfrm>
                <a:off x="7743100" y="5468930"/>
                <a:ext cx="2738828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dirty="0">
                    <a:latin typeface="EdShed" pitchFamily="2" charset="0"/>
                  </a:rPr>
                  <a:t>I think there are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more words with three syllables. How many </a:t>
                </a:r>
              </a:p>
              <a:p>
                <a:pPr algn="ctr"/>
                <a:r>
                  <a:rPr lang="en-GB" dirty="0">
                    <a:latin typeface="EdShed" pitchFamily="2" charset="0"/>
                  </a:rPr>
                  <a:t>words have four syllables?</a:t>
                </a:r>
              </a:p>
            </p:txBody>
          </p:sp>
        </p:grpSp>
        <p:sp>
          <p:nvSpPr>
            <p:cNvPr id="80" name="Rounded Rectangular Callout 79">
              <a:extLst>
                <a:ext uri="{FF2B5EF4-FFF2-40B4-BE49-F238E27FC236}">
                  <a16:creationId xmlns:a16="http://schemas.microsoft.com/office/drawing/2014/main" id="{00AD673E-6F57-8AC3-9745-51B65F6E3ACF}"/>
                </a:ext>
              </a:extLst>
            </p:cNvPr>
            <p:cNvSpPr/>
            <p:nvPr/>
          </p:nvSpPr>
          <p:spPr>
            <a:xfrm>
              <a:off x="7194070" y="4788626"/>
              <a:ext cx="2785783" cy="1415865"/>
            </a:xfrm>
            <a:prstGeom prst="wedgeRoundRectCallout">
              <a:avLst>
                <a:gd name="adj1" fmla="val 63006"/>
                <a:gd name="adj2" fmla="val -38288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97200-8A3D-F8F3-0384-E9FE3189937D}"/>
              </a:ext>
            </a:extLst>
          </p:cNvPr>
          <p:cNvSpPr txBox="1">
            <a:spLocks/>
          </p:cNvSpPr>
          <p:nvPr/>
        </p:nvSpPr>
        <p:spPr>
          <a:xfrm>
            <a:off x="693630" y="1834246"/>
            <a:ext cx="214860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C5C2DE0-ADF9-12BF-007B-E725C644C002}"/>
              </a:ext>
            </a:extLst>
          </p:cNvPr>
          <p:cNvSpPr txBox="1">
            <a:spLocks/>
          </p:cNvSpPr>
          <p:nvPr/>
        </p:nvSpPr>
        <p:spPr>
          <a:xfrm>
            <a:off x="3348176" y="1834246"/>
            <a:ext cx="2665090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EEC7065-1B9E-D0F0-0EC1-76481A976015}"/>
              </a:ext>
            </a:extLst>
          </p:cNvPr>
          <p:cNvSpPr txBox="1">
            <a:spLocks/>
          </p:cNvSpPr>
          <p:nvPr/>
        </p:nvSpPr>
        <p:spPr>
          <a:xfrm>
            <a:off x="3382897" y="2838010"/>
            <a:ext cx="259564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ECAE57F-B1DF-D7BB-0E89-38B78D5195A7}"/>
              </a:ext>
            </a:extLst>
          </p:cNvPr>
          <p:cNvSpPr txBox="1">
            <a:spLocks/>
          </p:cNvSpPr>
          <p:nvPr/>
        </p:nvSpPr>
        <p:spPr>
          <a:xfrm>
            <a:off x="6363795" y="1834246"/>
            <a:ext cx="246503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6A737B4-0A20-57C5-207A-DD8A19044837}"/>
              </a:ext>
            </a:extLst>
          </p:cNvPr>
          <p:cNvSpPr txBox="1">
            <a:spLocks/>
          </p:cNvSpPr>
          <p:nvPr/>
        </p:nvSpPr>
        <p:spPr>
          <a:xfrm>
            <a:off x="856689" y="2838010"/>
            <a:ext cx="182248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734C551-1662-8F51-086A-81359BCCFAD7}"/>
              </a:ext>
            </a:extLst>
          </p:cNvPr>
          <p:cNvSpPr txBox="1">
            <a:spLocks/>
          </p:cNvSpPr>
          <p:nvPr/>
        </p:nvSpPr>
        <p:spPr>
          <a:xfrm>
            <a:off x="6589658" y="2838010"/>
            <a:ext cx="2013308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F1C11CA-30DB-559B-051A-9AD8B108A571}"/>
              </a:ext>
            </a:extLst>
          </p:cNvPr>
          <p:cNvSpPr txBox="1">
            <a:spLocks/>
          </p:cNvSpPr>
          <p:nvPr/>
        </p:nvSpPr>
        <p:spPr>
          <a:xfrm>
            <a:off x="9328940" y="2838010"/>
            <a:ext cx="210756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EC86599-CC6F-02EE-F1C8-3443C2A125E0}"/>
              </a:ext>
            </a:extLst>
          </p:cNvPr>
          <p:cNvSpPr txBox="1">
            <a:spLocks/>
          </p:cNvSpPr>
          <p:nvPr/>
        </p:nvSpPr>
        <p:spPr>
          <a:xfrm>
            <a:off x="6504187" y="3864815"/>
            <a:ext cx="218425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s</a:t>
            </a:r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tone-faced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E1D523D2-0768-3A50-D971-0CF9E202BE37}"/>
              </a:ext>
            </a:extLst>
          </p:cNvPr>
          <p:cNvSpPr txBox="1">
            <a:spLocks/>
          </p:cNvSpPr>
          <p:nvPr/>
        </p:nvSpPr>
        <p:spPr>
          <a:xfrm>
            <a:off x="9202849" y="1834246"/>
            <a:ext cx="235974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F1E393C-E300-23C2-9592-35BB04CE0EA8}"/>
              </a:ext>
            </a:extLst>
          </p:cNvPr>
          <p:cNvSpPr txBox="1">
            <a:spLocks/>
          </p:cNvSpPr>
          <p:nvPr/>
        </p:nvSpPr>
        <p:spPr>
          <a:xfrm>
            <a:off x="3876718" y="3864815"/>
            <a:ext cx="160800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US" sz="3600" b="0" dirty="0">
              <a:solidFill>
                <a:schemeClr val="tx1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6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3B705A15-B01B-9240-96B8-FCA5E09C46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ACBFC-9168-7E46-8923-DA5050300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n w="0"/>
              </a:rPr>
              <a:t>Syllables and Sounds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BC0B0B-647D-3E4A-88E8-1DE0765B7040}"/>
              </a:ext>
            </a:extLst>
          </p:cNvPr>
          <p:cNvGrpSpPr/>
          <p:nvPr/>
        </p:nvGrpSpPr>
        <p:grpSpPr>
          <a:xfrm>
            <a:off x="7954256" y="1984141"/>
            <a:ext cx="3674761" cy="2320804"/>
            <a:chOff x="7981850" y="1834867"/>
            <a:chExt cx="3674761" cy="2320804"/>
          </a:xfrm>
        </p:grpSpPr>
        <p:sp>
          <p:nvSpPr>
            <p:cNvPr id="55" name="Oval Callout 54">
              <a:extLst>
                <a:ext uri="{FF2B5EF4-FFF2-40B4-BE49-F238E27FC236}">
                  <a16:creationId xmlns:a16="http://schemas.microsoft.com/office/drawing/2014/main" id="{6B957C2C-3F58-A34B-A8E0-FD18EDFECA22}"/>
                </a:ext>
              </a:extLst>
            </p:cNvPr>
            <p:cNvSpPr/>
            <p:nvPr/>
          </p:nvSpPr>
          <p:spPr>
            <a:xfrm flipH="1">
              <a:off x="7981850" y="1834867"/>
              <a:ext cx="2370749" cy="2320804"/>
            </a:xfrm>
            <a:prstGeom prst="wedgeEllipseCallout">
              <a:avLst>
                <a:gd name="adj1" fmla="val -57380"/>
                <a:gd name="adj2" fmla="val -16946"/>
              </a:avLst>
            </a:prstGeom>
            <a:noFill/>
            <a:ln w="38100">
              <a:solidFill>
                <a:srgbClr val="20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0"/>
              </a:endParaRPr>
            </a:p>
            <a:p>
              <a:pPr algn="ctr"/>
              <a:r>
                <a:rPr lang="en-GB" sz="1100" dirty="0">
                  <a:latin typeface="EdShed" pitchFamily="2" charset="0"/>
                </a:rPr>
                <a:t>.</a:t>
              </a:r>
              <a:endParaRPr lang="en-US" sz="1100" dirty="0">
                <a:latin typeface="EdShed" pitchFamily="2" charset="0"/>
              </a:endParaRPr>
            </a:p>
          </p:txBody>
        </p:sp>
        <p:pic>
          <p:nvPicPr>
            <p:cNvPr id="54" name="Picture 5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5744576C-C9C2-EE4A-9F18-8982FE16A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39000" y="1853786"/>
              <a:ext cx="1017611" cy="187610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C7782B-F0A2-8D42-9D4F-376E252D436E}"/>
                </a:ext>
              </a:extLst>
            </p:cNvPr>
            <p:cNvSpPr/>
            <p:nvPr/>
          </p:nvSpPr>
          <p:spPr>
            <a:xfrm>
              <a:off x="8295241" y="2200663"/>
              <a:ext cx="1815968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0"/>
                </a:rPr>
                <a:t>Draw a dot below each single letter sound,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sz="1400" dirty="0">
                  <a:latin typeface="EdShed" pitchFamily="2" charset="0"/>
                </a:rPr>
                <a:t> sound buttons for adjacent consonants, and a line when multiple letters represent one sound. 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8A1C9D4-A1F3-AD4C-98ED-A0D8BA3B13E3}"/>
              </a:ext>
            </a:extLst>
          </p:cNvPr>
          <p:cNvSpPr/>
          <p:nvPr/>
        </p:nvSpPr>
        <p:spPr>
          <a:xfrm>
            <a:off x="4775991" y="1900594"/>
            <a:ext cx="26357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>
                <a:ln w="0"/>
                <a:latin typeface="EdShed" pitchFamily="2" charset="0"/>
              </a:rPr>
              <a:t>cold-hearted</a:t>
            </a:r>
            <a:endParaRPr lang="en-GB" sz="32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BEDD8C-886A-F849-BB73-D549C0A6FACD}"/>
              </a:ext>
            </a:extLst>
          </p:cNvPr>
          <p:cNvGrpSpPr/>
          <p:nvPr/>
        </p:nvGrpSpPr>
        <p:grpSpPr>
          <a:xfrm>
            <a:off x="1504115" y="3741180"/>
            <a:ext cx="9398657" cy="1707357"/>
            <a:chOff x="1694774" y="3682868"/>
            <a:chExt cx="9398657" cy="170735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805369-608E-6045-8076-1271FB21140C}"/>
                </a:ext>
              </a:extLst>
            </p:cNvPr>
            <p:cNvSpPr/>
            <p:nvPr/>
          </p:nvSpPr>
          <p:spPr>
            <a:xfrm>
              <a:off x="1694774" y="4743893"/>
              <a:ext cx="178792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in-depth</a:t>
              </a:r>
              <a:endPara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F117528-0D0C-6C4C-8C55-54AFBF05427C}"/>
                </a:ext>
              </a:extLst>
            </p:cNvPr>
            <p:cNvSpPr/>
            <p:nvPr/>
          </p:nvSpPr>
          <p:spPr>
            <a:xfrm>
              <a:off x="8697711" y="4743892"/>
              <a:ext cx="239572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m</a:t>
              </a:r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an-eating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5F89A8A-EBA4-784A-BCAD-D7787DBF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880039" y="3682868"/>
              <a:ext cx="797294" cy="8743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FB5113-4396-F94D-9630-BF89AA0DC4D3}"/>
                </a:ext>
              </a:extLst>
            </p:cNvPr>
            <p:cNvSpPr/>
            <p:nvPr/>
          </p:nvSpPr>
          <p:spPr>
            <a:xfrm>
              <a:off x="5159808" y="4743894"/>
              <a:ext cx="224208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k</a:t>
              </a:r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now-it-all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4077851-F14B-DF4E-B124-D1F546F1BAB1}"/>
              </a:ext>
            </a:extLst>
          </p:cNvPr>
          <p:cNvSpPr txBox="1"/>
          <p:nvPr/>
        </p:nvSpPr>
        <p:spPr>
          <a:xfrm>
            <a:off x="11930408" y="5180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EdShed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FAC16C-DFA6-DE66-E9EB-8A7F3B0D0700}"/>
              </a:ext>
            </a:extLst>
          </p:cNvPr>
          <p:cNvSpPr/>
          <p:nvPr/>
        </p:nvSpPr>
        <p:spPr>
          <a:xfrm>
            <a:off x="4809525" y="2682123"/>
            <a:ext cx="256871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3200" dirty="0">
                <a:latin typeface="EdShed" pitchFamily="2" charset="0"/>
              </a:rPr>
              <a:t>cold</a:t>
            </a:r>
            <a:r>
              <a:rPr lang="en-GB" sz="3200" dirty="0">
                <a:solidFill>
                  <a:srgbClr val="FF3760"/>
                </a:solidFill>
                <a:latin typeface="EdShed" pitchFamily="2" charset="0"/>
              </a:rPr>
              <a:t> | </a:t>
            </a:r>
            <a:r>
              <a:rPr lang="en-GB" sz="3200" dirty="0" err="1">
                <a:latin typeface="EdShed" pitchFamily="2" charset="0"/>
              </a:rPr>
              <a:t>heart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ed</a:t>
            </a:r>
            <a:endParaRPr lang="en-GB" sz="3200" dirty="0">
              <a:latin typeface="EdShed" pitchFamily="2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4B39CC9-AA95-640A-DB66-294F74302745}"/>
              </a:ext>
            </a:extLst>
          </p:cNvPr>
          <p:cNvSpPr/>
          <p:nvPr/>
        </p:nvSpPr>
        <p:spPr>
          <a:xfrm>
            <a:off x="1521824" y="5530518"/>
            <a:ext cx="1821882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in </a:t>
            </a:r>
            <a:r>
              <a:rPr lang="en-GB" sz="3200" dirty="0">
                <a:solidFill>
                  <a:srgbClr val="FF3760"/>
                </a:solidFill>
                <a:latin typeface="EdShed" pitchFamily="2" charset="0"/>
              </a:rPr>
              <a:t>| </a:t>
            </a:r>
            <a:r>
              <a:rPr lang="en-GB" sz="3200" dirty="0">
                <a:latin typeface="EdShed" pitchFamily="2" charset="0"/>
              </a:rPr>
              <a:t>depth</a:t>
            </a:r>
            <a:endParaRPr lang="en-GB" sz="3200" dirty="0"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9ED296D-70AF-0663-76D2-E01A0653EE15}"/>
              </a:ext>
            </a:extLst>
          </p:cNvPr>
          <p:cNvSpPr/>
          <p:nvPr/>
        </p:nvSpPr>
        <p:spPr>
          <a:xfrm>
            <a:off x="4911827" y="5530518"/>
            <a:ext cx="2352400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lvl="0" algn="ctr">
              <a:defRPr/>
            </a:pPr>
            <a:r>
              <a:rPr lang="en-GB" sz="3200" dirty="0">
                <a:latin typeface="EdShed" pitchFamily="2" charset="0"/>
              </a:rPr>
              <a:t>know</a:t>
            </a:r>
            <a:r>
              <a:rPr lang="en-GB" sz="3200" dirty="0">
                <a:solidFill>
                  <a:srgbClr val="FF3760"/>
                </a:solidFill>
                <a:latin typeface="EdShed" pitchFamily="2" charset="0"/>
              </a:rPr>
              <a:t> | </a:t>
            </a:r>
            <a:r>
              <a:rPr lang="en-GB" sz="3200" dirty="0">
                <a:latin typeface="EdShed" pitchFamily="2" charset="0"/>
              </a:rPr>
              <a:t>it</a:t>
            </a:r>
            <a:r>
              <a:rPr lang="en-GB" sz="3200" dirty="0">
                <a:solidFill>
                  <a:srgbClr val="FF3760"/>
                </a:solidFill>
                <a:latin typeface="EdShed" pitchFamily="2" charset="0"/>
              </a:rPr>
              <a:t> | </a:t>
            </a:r>
            <a:r>
              <a:rPr lang="en-GB" sz="3200" dirty="0">
                <a:latin typeface="EdShed" pitchFamily="2" charset="0"/>
              </a:rPr>
              <a:t>all</a:t>
            </a: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EBC24E44-03C9-4573-30DA-16F8858FB66E}"/>
              </a:ext>
            </a:extLst>
          </p:cNvPr>
          <p:cNvSpPr/>
          <p:nvPr/>
        </p:nvSpPr>
        <p:spPr>
          <a:xfrm>
            <a:off x="8485053" y="5530518"/>
            <a:ext cx="2439846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man </a:t>
            </a:r>
            <a:r>
              <a:rPr lang="en-GB" sz="3200" dirty="0">
                <a:solidFill>
                  <a:srgbClr val="FF3760"/>
                </a:solidFill>
                <a:latin typeface="EdShed" pitchFamily="2" charset="0"/>
              </a:rPr>
              <a:t>| </a:t>
            </a:r>
            <a:r>
              <a:rPr lang="en-GB" sz="3200" dirty="0" err="1">
                <a:latin typeface="EdShed" pitchFamily="2" charset="0"/>
              </a:rPr>
              <a:t>eat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ing</a:t>
            </a:r>
            <a:endParaRPr lang="en-GB" sz="3200" dirty="0"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80D5EE-DD67-6FAB-2CEC-7E310F525A76}"/>
              </a:ext>
            </a:extLst>
          </p:cNvPr>
          <p:cNvGrpSpPr/>
          <p:nvPr/>
        </p:nvGrpSpPr>
        <p:grpSpPr>
          <a:xfrm>
            <a:off x="1622911" y="5309577"/>
            <a:ext cx="1545256" cy="72530"/>
            <a:chOff x="4368249" y="2910766"/>
            <a:chExt cx="1545256" cy="72530"/>
          </a:xfrm>
          <a:solidFill>
            <a:srgbClr val="3372DC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92F2283-6B7C-1227-959E-B131CA4AF4B4}"/>
                </a:ext>
              </a:extLst>
            </p:cNvPr>
            <p:cNvSpPr/>
            <p:nvPr/>
          </p:nvSpPr>
          <p:spPr>
            <a:xfrm>
              <a:off x="5570578" y="2924172"/>
              <a:ext cx="342927" cy="4571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EA27B7-7936-4E2B-639E-F277EFEAD0C7}"/>
                </a:ext>
              </a:extLst>
            </p:cNvPr>
            <p:cNvSpPr/>
            <p:nvPr/>
          </p:nvSpPr>
          <p:spPr>
            <a:xfrm>
              <a:off x="5410231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A07C804-0608-9542-7077-F3CFA44B05F1}"/>
                </a:ext>
              </a:extLst>
            </p:cNvPr>
            <p:cNvSpPr/>
            <p:nvPr/>
          </p:nvSpPr>
          <p:spPr>
            <a:xfrm>
              <a:off x="5178103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5442438-AEB7-7AAA-0412-987B710F52BF}"/>
                </a:ext>
              </a:extLst>
            </p:cNvPr>
            <p:cNvSpPr/>
            <p:nvPr/>
          </p:nvSpPr>
          <p:spPr>
            <a:xfrm>
              <a:off x="4532229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3B7FBB6-1655-6B44-F762-B5679279F9FA}"/>
                </a:ext>
              </a:extLst>
            </p:cNvPr>
            <p:cNvSpPr/>
            <p:nvPr/>
          </p:nvSpPr>
          <p:spPr>
            <a:xfrm>
              <a:off x="4368249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E347AB-EE38-EECB-48FF-610288734E46}"/>
                </a:ext>
              </a:extLst>
            </p:cNvPr>
            <p:cNvSpPr/>
            <p:nvPr/>
          </p:nvSpPr>
          <p:spPr>
            <a:xfrm>
              <a:off x="4953985" y="2910766"/>
              <a:ext cx="72000" cy="7253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FF8449-2027-E3BC-D114-2167C60A76BE}"/>
              </a:ext>
            </a:extLst>
          </p:cNvPr>
          <p:cNvGrpSpPr/>
          <p:nvPr/>
        </p:nvGrpSpPr>
        <p:grpSpPr>
          <a:xfrm>
            <a:off x="4966262" y="2411687"/>
            <a:ext cx="2249999" cy="83341"/>
            <a:chOff x="4932436" y="2343662"/>
            <a:chExt cx="2249999" cy="833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8365331-46EC-4452-505B-5F660CBE0BA6}"/>
                </a:ext>
              </a:extLst>
            </p:cNvPr>
            <p:cNvGrpSpPr/>
            <p:nvPr/>
          </p:nvGrpSpPr>
          <p:grpSpPr>
            <a:xfrm>
              <a:off x="4932436" y="2343662"/>
              <a:ext cx="2041307" cy="83341"/>
              <a:chOff x="5269147" y="2345527"/>
              <a:chExt cx="2041307" cy="83341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E843646-5DAB-B7EE-4A16-2B63E00B70C6}"/>
                  </a:ext>
                </a:extLst>
              </p:cNvPr>
              <p:cNvGrpSpPr/>
              <p:nvPr/>
            </p:nvGrpSpPr>
            <p:grpSpPr>
              <a:xfrm>
                <a:off x="5269147" y="2345527"/>
                <a:ext cx="1852582" cy="80760"/>
                <a:chOff x="5084688" y="2536820"/>
                <a:chExt cx="1852582" cy="8076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B6F590D-F8AC-9AB3-4283-975DF46834FE}"/>
                    </a:ext>
                  </a:extLst>
                </p:cNvPr>
                <p:cNvGrpSpPr/>
                <p:nvPr/>
              </p:nvGrpSpPr>
              <p:grpSpPr>
                <a:xfrm>
                  <a:off x="5084688" y="2536820"/>
                  <a:ext cx="1852582" cy="80760"/>
                  <a:chOff x="1452090" y="5256834"/>
                  <a:chExt cx="1852582" cy="80760"/>
                </a:xfrm>
              </p:grpSpPr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75AB3782-C2C4-86AE-C394-D6BDB48CD53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1452090" y="5261779"/>
                    <a:ext cx="1852582" cy="75815"/>
                    <a:chOff x="194304" y="6011055"/>
                    <a:chExt cx="2064414" cy="88701"/>
                  </a:xfrm>
                  <a:solidFill>
                    <a:srgbClr val="3372DC"/>
                  </a:solidFill>
                </p:grpSpPr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65356114-A5FA-36CA-ABAC-01386AFBE557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194304" y="6015518"/>
                      <a:ext cx="80233" cy="84238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E11908F7-4730-55BC-8069-FAA816FD659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178485" y="6011055"/>
                      <a:ext cx="80233" cy="84238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5E243CBD-4146-AE45-B05A-357E6E81C2E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443318" y="6015518"/>
                      <a:ext cx="80233" cy="84238"/>
                    </a:xfrm>
                    <a:prstGeom prst="ellipse">
                      <a:avLst/>
                    </a:prstGeom>
                    <a:grpFill/>
                    <a:ln w="12700">
                      <a:solidFill>
                        <a:srgbClr val="3372D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CBA92A9D-81C7-CAAE-A244-EA1C4915769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810084" y="6014917"/>
                      <a:ext cx="80233" cy="84238"/>
                    </a:xfrm>
                    <a:prstGeom prst="ellipse">
                      <a:avLst/>
                    </a:prstGeom>
                    <a:solidFill>
                      <a:srgbClr val="FF3760"/>
                    </a:solidFill>
                    <a:ln w="12700">
                      <a:solidFill>
                        <a:srgbClr val="FF37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65A15AF6-601E-D20A-9D5C-CE186927397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628821" y="6015459"/>
                      <a:ext cx="80233" cy="84238"/>
                    </a:xfrm>
                    <a:prstGeom prst="ellipse">
                      <a:avLst/>
                    </a:prstGeom>
                    <a:solidFill>
                      <a:srgbClr val="FF3760"/>
                    </a:solidFill>
                    <a:ln w="12700">
                      <a:solidFill>
                        <a:srgbClr val="FF37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EdShed" pitchFamily="2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D583499B-3747-4632-662B-F1DE0921BDD6}"/>
                      </a:ext>
                    </a:extLst>
                  </p:cNvPr>
                  <p:cNvSpPr/>
                  <p:nvPr/>
                </p:nvSpPr>
                <p:spPr>
                  <a:xfrm>
                    <a:off x="2414013" y="5256834"/>
                    <a:ext cx="72000" cy="72530"/>
                  </a:xfrm>
                  <a:prstGeom prst="ellipse">
                    <a:avLst/>
                  </a:prstGeom>
                  <a:solidFill>
                    <a:srgbClr val="3372DC"/>
                  </a:solidFill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6B0B3536-0D36-8D74-01D6-9784A2354A2B}"/>
                    </a:ext>
                  </a:extLst>
                </p:cNvPr>
                <p:cNvSpPr/>
                <p:nvPr/>
              </p:nvSpPr>
              <p:spPr>
                <a:xfrm rot="10800000" flipV="1">
                  <a:off x="6227012" y="2551320"/>
                  <a:ext cx="568710" cy="45719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040BCD-737B-73DD-C5C7-FEC404D2B04A}"/>
                  </a:ext>
                </a:extLst>
              </p:cNvPr>
              <p:cNvSpPr/>
              <p:nvPr/>
            </p:nvSpPr>
            <p:spPr>
              <a:xfrm rot="10800000" flipV="1">
                <a:off x="7238454" y="2356868"/>
                <a:ext cx="72000" cy="7200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E439318-33AB-25C2-AA0A-85FDF9A65016}"/>
                </a:ext>
              </a:extLst>
            </p:cNvPr>
            <p:cNvSpPr/>
            <p:nvPr/>
          </p:nvSpPr>
          <p:spPr>
            <a:xfrm rot="10800000" flipV="1">
              <a:off x="7110435" y="2352433"/>
              <a:ext cx="72000" cy="7200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BB5E2A-577C-5EE6-4A16-26323417C5C6}"/>
              </a:ext>
            </a:extLst>
          </p:cNvPr>
          <p:cNvGrpSpPr/>
          <p:nvPr/>
        </p:nvGrpSpPr>
        <p:grpSpPr>
          <a:xfrm>
            <a:off x="5101146" y="5301677"/>
            <a:ext cx="1984352" cy="73150"/>
            <a:chOff x="5157591" y="5286920"/>
            <a:chExt cx="1984352" cy="731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8224C0-A7C9-1242-AA79-F9137062058C}"/>
                </a:ext>
              </a:extLst>
            </p:cNvPr>
            <p:cNvGrpSpPr/>
            <p:nvPr/>
          </p:nvGrpSpPr>
          <p:grpSpPr>
            <a:xfrm>
              <a:off x="6334870" y="5286920"/>
              <a:ext cx="807073" cy="73150"/>
              <a:chOff x="6211419" y="5264014"/>
              <a:chExt cx="807073" cy="7315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3780AA32-B341-BD25-C601-E0F2066508E9}"/>
                  </a:ext>
                </a:extLst>
              </p:cNvPr>
              <p:cNvGrpSpPr/>
              <p:nvPr/>
            </p:nvGrpSpPr>
            <p:grpSpPr>
              <a:xfrm>
                <a:off x="6678123" y="5264634"/>
                <a:ext cx="340369" cy="72530"/>
                <a:chOff x="3027414" y="5340557"/>
                <a:chExt cx="340369" cy="72530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838BD3F4-4FE9-5E5C-2FC2-ADD3AD11D830}"/>
                    </a:ext>
                  </a:extLst>
                </p:cNvPr>
                <p:cNvSpPr/>
                <p:nvPr/>
              </p:nvSpPr>
              <p:spPr>
                <a:xfrm>
                  <a:off x="3220185" y="5353195"/>
                  <a:ext cx="147598" cy="45867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487B7C30-2F0C-8A7A-993E-CD6B98A95BA7}"/>
                    </a:ext>
                  </a:extLst>
                </p:cNvPr>
                <p:cNvSpPr/>
                <p:nvPr/>
              </p:nvSpPr>
              <p:spPr>
                <a:xfrm>
                  <a:off x="3027414" y="5340557"/>
                  <a:ext cx="72000" cy="72530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3896465-0B31-7C5B-4299-3C01F5AB4175}"/>
                  </a:ext>
                </a:extLst>
              </p:cNvPr>
              <p:cNvSpPr/>
              <p:nvPr/>
            </p:nvSpPr>
            <p:spPr>
              <a:xfrm>
                <a:off x="6337754" y="5264014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0D35B3B-E17B-6B85-E5B6-5C28D3D7D4F2}"/>
                  </a:ext>
                </a:extLst>
              </p:cNvPr>
              <p:cNvSpPr/>
              <p:nvPr/>
            </p:nvSpPr>
            <p:spPr>
              <a:xfrm>
                <a:off x="6211419" y="5264014"/>
                <a:ext cx="72000" cy="7253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CF95E0-DC69-B53B-3E45-963FB58EBAFF}"/>
                </a:ext>
              </a:extLst>
            </p:cNvPr>
            <p:cNvSpPr/>
            <p:nvPr/>
          </p:nvSpPr>
          <p:spPr>
            <a:xfrm>
              <a:off x="5592258" y="5300326"/>
              <a:ext cx="497658" cy="4571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2BDE1F-6E49-453A-06B1-42757411805B}"/>
                </a:ext>
              </a:extLst>
            </p:cNvPr>
            <p:cNvSpPr/>
            <p:nvPr/>
          </p:nvSpPr>
          <p:spPr>
            <a:xfrm>
              <a:off x="5157591" y="5300326"/>
              <a:ext cx="387548" cy="4571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80EA0F-2CED-7457-FDA1-EC6EEDC3E2C3}"/>
              </a:ext>
            </a:extLst>
          </p:cNvPr>
          <p:cNvGrpSpPr/>
          <p:nvPr/>
        </p:nvGrpSpPr>
        <p:grpSpPr>
          <a:xfrm>
            <a:off x="8746303" y="5412515"/>
            <a:ext cx="2026203" cy="72040"/>
            <a:chOff x="8841553" y="5310106"/>
            <a:chExt cx="2026203" cy="7204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F3AB43-7185-4857-8A8B-7FB4177842DC}"/>
                </a:ext>
              </a:extLst>
            </p:cNvPr>
            <p:cNvGrpSpPr/>
            <p:nvPr/>
          </p:nvGrpSpPr>
          <p:grpSpPr>
            <a:xfrm>
              <a:off x="8841553" y="5310106"/>
              <a:ext cx="1592987" cy="72040"/>
              <a:chOff x="9154664" y="5308872"/>
              <a:chExt cx="1592987" cy="7204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8EDA3D40-C6C2-E3B0-BDE8-431061260BB4}"/>
                  </a:ext>
                </a:extLst>
              </p:cNvPr>
              <p:cNvGrpSpPr/>
              <p:nvPr/>
            </p:nvGrpSpPr>
            <p:grpSpPr>
              <a:xfrm flipV="1">
                <a:off x="9154664" y="5308872"/>
                <a:ext cx="1592987" cy="72014"/>
                <a:chOff x="-68669" y="6014228"/>
                <a:chExt cx="1775157" cy="84253"/>
              </a:xfrm>
              <a:solidFill>
                <a:srgbClr val="3372DC"/>
              </a:solidFill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6A687191-02ED-3CCB-8582-7E2A414E2DDE}"/>
                    </a:ext>
                  </a:extLst>
                </p:cNvPr>
                <p:cNvSpPr/>
                <p:nvPr/>
              </p:nvSpPr>
              <p:spPr>
                <a:xfrm rot="10800000">
                  <a:off x="954754" y="6028975"/>
                  <a:ext cx="453214" cy="54757"/>
                </a:xfrm>
                <a:prstGeom prst="rect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35ADC102-272F-47D7-873E-34A9FF7024B7}"/>
                    </a:ext>
                  </a:extLst>
                </p:cNvPr>
                <p:cNvSpPr/>
                <p:nvPr/>
              </p:nvSpPr>
              <p:spPr>
                <a:xfrm rot="10800000">
                  <a:off x="-68669" y="6014244"/>
                  <a:ext cx="80234" cy="84237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13917D1D-4433-8837-8239-7D72C1844942}"/>
                    </a:ext>
                  </a:extLst>
                </p:cNvPr>
                <p:cNvSpPr/>
                <p:nvPr/>
              </p:nvSpPr>
              <p:spPr>
                <a:xfrm rot="10800000">
                  <a:off x="1485261" y="6014236"/>
                  <a:ext cx="80234" cy="84237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956C6A18-A780-46E0-1FDD-E6CDAC9F6385}"/>
                    </a:ext>
                  </a:extLst>
                </p:cNvPr>
                <p:cNvSpPr/>
                <p:nvPr/>
              </p:nvSpPr>
              <p:spPr>
                <a:xfrm rot="10800000">
                  <a:off x="1626254" y="6014228"/>
                  <a:ext cx="80234" cy="84237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79A1111-CD9C-F02F-3220-B73F1B79F05D}"/>
                  </a:ext>
                </a:extLst>
              </p:cNvPr>
              <p:cNvSpPr/>
              <p:nvPr/>
            </p:nvSpPr>
            <p:spPr>
              <a:xfrm rot="10800000" flipV="1">
                <a:off x="9466499" y="5308912"/>
                <a:ext cx="72000" cy="7200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D4C7367-17B2-9385-7907-5A5C93272FCB}"/>
                  </a:ext>
                </a:extLst>
              </p:cNvPr>
              <p:cNvSpPr/>
              <p:nvPr/>
            </p:nvSpPr>
            <p:spPr>
              <a:xfrm rot="10800000" flipV="1">
                <a:off x="9695390" y="5308912"/>
                <a:ext cx="72000" cy="7200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C48158-98C2-A8A4-EA0E-A69E08980E24}"/>
                </a:ext>
              </a:extLst>
            </p:cNvPr>
            <p:cNvSpPr/>
            <p:nvPr/>
          </p:nvSpPr>
          <p:spPr>
            <a:xfrm rot="10800000" flipV="1">
              <a:off x="10471588" y="5322745"/>
              <a:ext cx="396168" cy="46769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E98CC8-10EA-E956-6FDB-731E6814AFE6}"/>
              </a:ext>
            </a:extLst>
          </p:cNvPr>
          <p:cNvGrpSpPr/>
          <p:nvPr/>
        </p:nvGrpSpPr>
        <p:grpSpPr>
          <a:xfrm>
            <a:off x="583438" y="1984141"/>
            <a:ext cx="3650073" cy="2494719"/>
            <a:chOff x="421408" y="1834867"/>
            <a:chExt cx="3650073" cy="249471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1038526-B8B6-446C-015F-F92807EC88EF}"/>
                </a:ext>
              </a:extLst>
            </p:cNvPr>
            <p:cNvGrpSpPr/>
            <p:nvPr/>
          </p:nvGrpSpPr>
          <p:grpSpPr>
            <a:xfrm>
              <a:off x="421408" y="1834867"/>
              <a:ext cx="3598430" cy="2494719"/>
              <a:chOff x="421408" y="1834867"/>
              <a:chExt cx="3598430" cy="2494719"/>
            </a:xfrm>
          </p:grpSpPr>
          <p:pic>
            <p:nvPicPr>
              <p:cNvPr id="53" name="Picture 52" descr="A cartoon of a person&#10;&#10;Description automatically generated with low confidence">
                <a:extLst>
                  <a:ext uri="{FF2B5EF4-FFF2-40B4-BE49-F238E27FC236}">
                    <a16:creationId xmlns:a16="http://schemas.microsoft.com/office/drawing/2014/main" id="{7258C080-B1D9-FD44-B80F-2356EC54E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408" y="1834867"/>
                <a:ext cx="850254" cy="1913945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DA314E0-5DA3-B1FA-8561-CAB99F5006BC}"/>
                  </a:ext>
                </a:extLst>
              </p:cNvPr>
              <p:cNvSpPr txBox="1"/>
              <p:nvPr/>
            </p:nvSpPr>
            <p:spPr>
              <a:xfrm>
                <a:off x="1689217" y="2021262"/>
                <a:ext cx="233062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latin typeface="EdShed" pitchFamily="2" charset="0"/>
                  </a:rPr>
                  <a:t>Syllables are separated </a:t>
                </a:r>
              </a:p>
              <a:p>
                <a:pPr algn="ctr"/>
                <a:r>
                  <a:rPr lang="en-GB" sz="1600" dirty="0">
                    <a:latin typeface="EdShed" pitchFamily="2" charset="0"/>
                  </a:rPr>
                  <a:t>by long syllable breaks.</a:t>
                </a:r>
              </a:p>
              <a:p>
                <a:pPr algn="ctr"/>
                <a:r>
                  <a:rPr lang="en-GB" sz="1600" dirty="0">
                    <a:latin typeface="EdShed" pitchFamily="2" charset="0"/>
                  </a:rPr>
                  <a:t>If the syllable break is between the hyphenated words, I have left a space. If a word has more than one syllable, I have not left a space.</a:t>
                </a:r>
              </a:p>
              <a:p>
                <a:pPr algn="ctr"/>
                <a:endParaRPr lang="en-GB" sz="1600" dirty="0">
                  <a:latin typeface="EdShed" pitchFamily="2" charset="0"/>
                </a:endParaRPr>
              </a:p>
            </p:txBody>
          </p:sp>
        </p:grpSp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2C4BBE6C-57CB-F4D5-2D8B-A34CC62EAA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9739" y="1881423"/>
              <a:ext cx="2471742" cy="2274248"/>
            </a:xfrm>
            <a:prstGeom prst="wedgeRoundRectCallout">
              <a:avLst>
                <a:gd name="adj1" fmla="val -60453"/>
                <a:gd name="adj2" fmla="val -21032"/>
                <a:gd name="adj3" fmla="val 16667"/>
              </a:avLst>
            </a:prstGeom>
            <a:noFill/>
            <a:ln w="38100">
              <a:solidFill>
                <a:srgbClr val="20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41C6A0-51BA-9A26-2C6C-6D830AEDAC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Read the word. Write each word out, drawing long lines for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the syllable breaks. Then add the sound buttons for each phoneme.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6C4A7-D5B8-A6E4-D41B-2D57DB866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9A9EC582-94FB-01CD-A8AA-E2C30FDF2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02348"/>
              </p:ext>
            </p:extLst>
          </p:nvPr>
        </p:nvGraphicFramePr>
        <p:xfrm>
          <a:off x="310834" y="1718012"/>
          <a:ext cx="11589066" cy="48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742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67662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486766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know-it-all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green-eyed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stone-faced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cold-hearted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bad-tempered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in-depth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empty-handed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old-fashioned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little-used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man-eating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4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DEF780-DB61-5D88-F11F-9B312756D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2" name="Table 10">
            <a:extLst>
              <a:ext uri="{FF2B5EF4-FFF2-40B4-BE49-F238E27FC236}">
                <a16:creationId xmlns:a16="http://schemas.microsoft.com/office/drawing/2014/main" id="{5AE5CA2D-FF72-18A7-BC4C-FBEE1657C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27680"/>
              </p:ext>
            </p:extLst>
          </p:nvPr>
        </p:nvGraphicFramePr>
        <p:xfrm>
          <a:off x="310834" y="1718012"/>
          <a:ext cx="11589066" cy="486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742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67662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4867662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know-it-all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>
                          <a:latin typeface="EdShed" pitchFamily="2" charset="0"/>
                        </a:rPr>
                        <a:t>know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 | </a:t>
                      </a:r>
                      <a:r>
                        <a:rPr lang="en-GB" sz="2000" b="0" i="0" dirty="0">
                          <a:latin typeface="EdShed" pitchFamily="2" charset="0"/>
                        </a:rPr>
                        <a:t>it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 | </a:t>
                      </a:r>
                      <a:r>
                        <a:rPr lang="en-GB" sz="2000" b="0" i="0" dirty="0">
                          <a:latin typeface="EdShed" pitchFamily="2" charset="0"/>
                        </a:rPr>
                        <a:t>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know-it-all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green-eyed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>
                          <a:latin typeface="EdShed" pitchFamily="2" charset="0"/>
                        </a:rPr>
                        <a:t>green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 | </a:t>
                      </a:r>
                      <a:r>
                        <a:rPr lang="en-GB" sz="2000" b="0" i="0" dirty="0">
                          <a:latin typeface="EdShed" pitchFamily="2" charset="0"/>
                        </a:rPr>
                        <a:t>eyed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green-eyed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stone-faced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stone 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 </a:t>
                      </a:r>
                      <a:r>
                        <a:rPr lang="en-GB" sz="2000" b="0" i="0" dirty="0">
                          <a:latin typeface="EdShed" pitchFamily="2" charset="0"/>
                        </a:rPr>
                        <a:t>faced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stone-faced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cold-hearted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>
                          <a:latin typeface="EdShed" pitchFamily="2" charset="0"/>
                        </a:rPr>
                        <a:t>cold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 | 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heart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ed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cold-hearted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bad-tempered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bad 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 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tem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pered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bad-tempered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in-depth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in 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 </a:t>
                      </a:r>
                      <a:r>
                        <a:rPr lang="en-GB" sz="2000" b="0" i="0" dirty="0">
                          <a:latin typeface="EdShed" pitchFamily="2" charset="0"/>
                        </a:rPr>
                        <a:t>depth</a:t>
                      </a:r>
                      <a:endParaRPr lang="en-GB" sz="2000" b="0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in-depth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empty-handed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emp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ty</a:t>
                      </a:r>
                      <a:r>
                        <a:rPr lang="en-GB" sz="2000" b="0" i="0" dirty="0">
                          <a:latin typeface="EdShed" pitchFamily="2" charset="0"/>
                        </a:rPr>
                        <a:t> 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 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hand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empty-handed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old-fashioned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old 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 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fash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ioned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old-fashioned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little-used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lit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tle</a:t>
                      </a:r>
                      <a:r>
                        <a:rPr lang="en-GB" sz="2000" b="0" i="0" dirty="0">
                          <a:latin typeface="EdShed" pitchFamily="2" charset="0"/>
                        </a:rPr>
                        <a:t> 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 </a:t>
                      </a:r>
                      <a:r>
                        <a:rPr lang="en-GB" sz="2000" b="0" i="0" dirty="0">
                          <a:latin typeface="EdShed" pitchFamily="2" charset="0"/>
                        </a:rPr>
                        <a:t>used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little-used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1872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man-eating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man </a:t>
                      </a:r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 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eat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ing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</a:rPr>
                        <a:t>man-eating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D066EA4-1911-6C3F-12E6-70BCE53FEEE6}"/>
              </a:ext>
            </a:extLst>
          </p:cNvPr>
          <p:cNvGrpSpPr/>
          <p:nvPr/>
        </p:nvGrpSpPr>
        <p:grpSpPr>
          <a:xfrm>
            <a:off x="8936604" y="6467277"/>
            <a:ext cx="1126679" cy="45748"/>
            <a:chOff x="8858498" y="6611137"/>
            <a:chExt cx="1126679" cy="45748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36BCC78-2427-0932-3DF5-88598EB95FDD}"/>
                </a:ext>
              </a:extLst>
            </p:cNvPr>
            <p:cNvSpPr/>
            <p:nvPr/>
          </p:nvSpPr>
          <p:spPr>
            <a:xfrm>
              <a:off x="9363892" y="6611165"/>
              <a:ext cx="213196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7C1A0FC-EA1D-35CE-5BDD-83FC6D2836AC}"/>
                </a:ext>
              </a:extLst>
            </p:cNvPr>
            <p:cNvGrpSpPr/>
            <p:nvPr/>
          </p:nvGrpSpPr>
          <p:grpSpPr>
            <a:xfrm>
              <a:off x="8858498" y="6611137"/>
              <a:ext cx="1126679" cy="45748"/>
              <a:chOff x="8923125" y="5655392"/>
              <a:chExt cx="1126679" cy="4574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F4F8268-8A67-06D9-8965-9AEAE0558D38}"/>
                  </a:ext>
                </a:extLst>
              </p:cNvPr>
              <p:cNvGrpSpPr/>
              <p:nvPr/>
            </p:nvGrpSpPr>
            <p:grpSpPr>
              <a:xfrm>
                <a:off x="8923125" y="5655392"/>
                <a:ext cx="1126679" cy="45748"/>
                <a:chOff x="8824248" y="5715336"/>
                <a:chExt cx="1126679" cy="45748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D68238E4-83B4-26F3-9845-42B13DCBCAF8}"/>
                    </a:ext>
                  </a:extLst>
                </p:cNvPr>
                <p:cNvGrpSpPr/>
                <p:nvPr/>
              </p:nvGrpSpPr>
              <p:grpSpPr>
                <a:xfrm>
                  <a:off x="8989222" y="5715336"/>
                  <a:ext cx="961705" cy="45728"/>
                  <a:chOff x="5301891" y="2902079"/>
                  <a:chExt cx="1791263" cy="72018"/>
                </a:xfrm>
                <a:solidFill>
                  <a:srgbClr val="3372DC"/>
                </a:solidFill>
              </p:grpSpPr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CF87AC93-FA7F-8EA9-EA99-464D5A709349}"/>
                      </a:ext>
                    </a:extLst>
                  </p:cNvPr>
                  <p:cNvSpPr/>
                  <p:nvPr/>
                </p:nvSpPr>
                <p:spPr>
                  <a:xfrm>
                    <a:off x="5301891" y="2902079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3D17A028-B3A6-94B3-57DE-BD05ECD04C47}"/>
                      </a:ext>
                    </a:extLst>
                  </p:cNvPr>
                  <p:cNvSpPr/>
                  <p:nvPr/>
                </p:nvSpPr>
                <p:spPr>
                  <a:xfrm>
                    <a:off x="6408609" y="2902092"/>
                    <a:ext cx="84532" cy="72005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2888985A-B56B-7AC5-4E13-4E6ABC573F40}"/>
                      </a:ext>
                    </a:extLst>
                  </p:cNvPr>
                  <p:cNvSpPr/>
                  <p:nvPr/>
                </p:nvSpPr>
                <p:spPr>
                  <a:xfrm>
                    <a:off x="6663311" y="2902092"/>
                    <a:ext cx="429843" cy="72004"/>
                  </a:xfrm>
                  <a:prstGeom prst="rect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71AAD437-C0AB-D938-1A2C-5F91BB8725AC}"/>
                      </a:ext>
                    </a:extLst>
                  </p:cNvPr>
                  <p:cNvSpPr/>
                  <p:nvPr/>
                </p:nvSpPr>
                <p:spPr>
                  <a:xfrm>
                    <a:off x="5557026" y="2902092"/>
                    <a:ext cx="84532" cy="72005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E59A069-3BCE-F3EC-8AFE-0113AF80787B}"/>
                    </a:ext>
                  </a:extLst>
                </p:cNvPr>
                <p:cNvSpPr/>
                <p:nvPr/>
              </p:nvSpPr>
              <p:spPr>
                <a:xfrm>
                  <a:off x="8824248" y="5715365"/>
                  <a:ext cx="45384" cy="45719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09B1362-11A0-FEBA-655D-2212227C10A3}"/>
                  </a:ext>
                </a:extLst>
              </p:cNvPr>
              <p:cNvSpPr/>
              <p:nvPr/>
            </p:nvSpPr>
            <p:spPr>
              <a:xfrm>
                <a:off x="9748204" y="5655420"/>
                <a:ext cx="45384" cy="45720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D0CAB59-74BD-6E83-2817-E45CACEE710D}"/>
              </a:ext>
            </a:extLst>
          </p:cNvPr>
          <p:cNvGrpSpPr/>
          <p:nvPr/>
        </p:nvGrpSpPr>
        <p:grpSpPr>
          <a:xfrm>
            <a:off x="8914907" y="2490622"/>
            <a:ext cx="1108131" cy="45741"/>
            <a:chOff x="8734899" y="2486290"/>
            <a:chExt cx="1108640" cy="4576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E660B4-D635-E4AA-4CB6-DC31B89B030D}"/>
                </a:ext>
              </a:extLst>
            </p:cNvPr>
            <p:cNvGrpSpPr/>
            <p:nvPr/>
          </p:nvGrpSpPr>
          <p:grpSpPr>
            <a:xfrm>
              <a:off x="8734899" y="2486290"/>
              <a:ext cx="1108640" cy="45754"/>
              <a:chOff x="3854047" y="3476239"/>
              <a:chExt cx="2064941" cy="72059"/>
            </a:xfrm>
            <a:solidFill>
              <a:srgbClr val="3372DC"/>
            </a:solidFill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93A488A-EF8D-E04B-3E4F-5166E189A8B1}"/>
                  </a:ext>
                </a:extLst>
              </p:cNvPr>
              <p:cNvSpPr/>
              <p:nvPr/>
            </p:nvSpPr>
            <p:spPr>
              <a:xfrm>
                <a:off x="5211677" y="3476250"/>
                <a:ext cx="84531" cy="72001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C17123A-5ABA-8EF4-C31F-28B5CBB9B9D4}"/>
                  </a:ext>
                </a:extLst>
              </p:cNvPr>
              <p:cNvSpPr/>
              <p:nvPr/>
            </p:nvSpPr>
            <p:spPr>
              <a:xfrm>
                <a:off x="5565332" y="3476266"/>
                <a:ext cx="84531" cy="72002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FD5FB4-F77C-D8B0-1138-5940CB9A278A}"/>
                  </a:ext>
                </a:extLst>
              </p:cNvPr>
              <p:cNvSpPr/>
              <p:nvPr/>
            </p:nvSpPr>
            <p:spPr>
              <a:xfrm>
                <a:off x="5762550" y="3476239"/>
                <a:ext cx="156438" cy="72037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F061FD7-3601-7C1E-B597-DAABD2A9B0B0}"/>
                  </a:ext>
                </a:extLst>
              </p:cNvPr>
              <p:cNvSpPr/>
              <p:nvPr/>
            </p:nvSpPr>
            <p:spPr>
              <a:xfrm>
                <a:off x="5075194" y="3476264"/>
                <a:ext cx="84531" cy="72001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483638C-9496-D2C9-171D-68F4BE856A63}"/>
                  </a:ext>
                </a:extLst>
              </p:cNvPr>
              <p:cNvSpPr/>
              <p:nvPr/>
            </p:nvSpPr>
            <p:spPr>
              <a:xfrm>
                <a:off x="3854047" y="3476261"/>
                <a:ext cx="422350" cy="72037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F238C1-32D9-ED75-7A49-ABBFCF9B8212}"/>
                </a:ext>
              </a:extLst>
            </p:cNvPr>
            <p:cNvSpPr/>
            <p:nvPr/>
          </p:nvSpPr>
          <p:spPr>
            <a:xfrm>
              <a:off x="8985155" y="2486312"/>
              <a:ext cx="286607" cy="45740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01EA83-D6F4-7969-05CF-1F380FF71ECF}"/>
              </a:ext>
            </a:extLst>
          </p:cNvPr>
          <p:cNvGrpSpPr/>
          <p:nvPr/>
        </p:nvGrpSpPr>
        <p:grpSpPr>
          <a:xfrm>
            <a:off x="8873595" y="3228443"/>
            <a:ext cx="1204842" cy="211062"/>
            <a:chOff x="8803987" y="3296596"/>
            <a:chExt cx="1204842" cy="21106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123562A-B828-5EEA-BC6E-2FEC99935535}"/>
                </a:ext>
              </a:extLst>
            </p:cNvPr>
            <p:cNvGrpSpPr/>
            <p:nvPr/>
          </p:nvGrpSpPr>
          <p:grpSpPr>
            <a:xfrm>
              <a:off x="8803987" y="3374617"/>
              <a:ext cx="1204842" cy="48682"/>
              <a:chOff x="8803987" y="3374617"/>
              <a:chExt cx="1204842" cy="4868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97C1D6B-2324-AE46-3AA2-7A6465CF7C87}"/>
                  </a:ext>
                </a:extLst>
              </p:cNvPr>
              <p:cNvGrpSpPr/>
              <p:nvPr/>
            </p:nvGrpSpPr>
            <p:grpSpPr>
              <a:xfrm>
                <a:off x="8803987" y="3377562"/>
                <a:ext cx="1204842" cy="45737"/>
                <a:chOff x="9038643" y="3415318"/>
                <a:chExt cx="1204842" cy="45737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2435443-C362-D7D5-4698-2B0F7062DC99}"/>
                    </a:ext>
                  </a:extLst>
                </p:cNvPr>
                <p:cNvGrpSpPr/>
                <p:nvPr/>
              </p:nvGrpSpPr>
              <p:grpSpPr>
                <a:xfrm>
                  <a:off x="9136586" y="3415318"/>
                  <a:ext cx="1106899" cy="45737"/>
                  <a:chOff x="5977485" y="2803425"/>
                  <a:chExt cx="2061695" cy="72030"/>
                </a:xfrm>
                <a:solidFill>
                  <a:srgbClr val="3372DC"/>
                </a:solidFill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8DFF6475-3CFA-3B7C-D618-761E84AA6CEF}"/>
                      </a:ext>
                    </a:extLst>
                  </p:cNvPr>
                  <p:cNvSpPr/>
                  <p:nvPr/>
                </p:nvSpPr>
                <p:spPr>
                  <a:xfrm>
                    <a:off x="7434718" y="2803444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BA7E2587-DBC9-A682-8E76-6FADA7073753}"/>
                      </a:ext>
                    </a:extLst>
                  </p:cNvPr>
                  <p:cNvSpPr/>
                  <p:nvPr/>
                </p:nvSpPr>
                <p:spPr>
                  <a:xfrm>
                    <a:off x="5977485" y="2803425"/>
                    <a:ext cx="84532" cy="72000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solidFill>
                      <a:srgbClr val="FF37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6924A5C7-98C9-8492-88B8-796D677C25FC}"/>
                      </a:ext>
                    </a:extLst>
                  </p:cNvPr>
                  <p:cNvSpPr/>
                  <p:nvPr/>
                </p:nvSpPr>
                <p:spPr>
                  <a:xfrm>
                    <a:off x="7186737" y="2803434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BB6E5961-007C-409E-2E31-A61066F0CCAD}"/>
                      </a:ext>
                    </a:extLst>
                  </p:cNvPr>
                  <p:cNvSpPr/>
                  <p:nvPr/>
                </p:nvSpPr>
                <p:spPr>
                  <a:xfrm>
                    <a:off x="6397350" y="2803434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955DFC00-E5F6-0828-0DD0-18AC0C9211E9}"/>
                      </a:ext>
                    </a:extLst>
                  </p:cNvPr>
                  <p:cNvSpPr/>
                  <p:nvPr/>
                </p:nvSpPr>
                <p:spPr>
                  <a:xfrm>
                    <a:off x="7594545" y="2803453"/>
                    <a:ext cx="444635" cy="72002"/>
                  </a:xfrm>
                  <a:prstGeom prst="rect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D35F3E23-3D9B-F178-C123-13ADFBCDB059}"/>
                      </a:ext>
                    </a:extLst>
                  </p:cNvPr>
                  <p:cNvSpPr/>
                  <p:nvPr/>
                </p:nvSpPr>
                <p:spPr>
                  <a:xfrm>
                    <a:off x="6990947" y="2803434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BE9B0985-1D5D-B04A-4C9A-A691CEE1BBB5}"/>
                    </a:ext>
                  </a:extLst>
                </p:cNvPr>
                <p:cNvSpPr/>
                <p:nvPr/>
              </p:nvSpPr>
              <p:spPr>
                <a:xfrm>
                  <a:off x="9038643" y="3415323"/>
                  <a:ext cx="45384" cy="45719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DDE8ACF-81C3-65AA-0E50-F6415C1CE83C}"/>
                  </a:ext>
                </a:extLst>
              </p:cNvPr>
              <p:cNvSpPr/>
              <p:nvPr/>
            </p:nvSpPr>
            <p:spPr>
              <a:xfrm flipV="1">
                <a:off x="9227847" y="3374617"/>
                <a:ext cx="85326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49A464-BDD2-02F6-2137-E6299B41A89B}"/>
                  </a:ext>
                </a:extLst>
              </p:cNvPr>
              <p:cNvSpPr/>
              <p:nvPr/>
            </p:nvSpPr>
            <p:spPr>
              <a:xfrm flipV="1">
                <a:off x="8977022" y="3374617"/>
                <a:ext cx="85326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15E8F774-E7CD-6C19-C1FF-92BB7FF2AFA4}"/>
                </a:ext>
              </a:extLst>
            </p:cNvPr>
            <p:cNvSpPr/>
            <p:nvPr/>
          </p:nvSpPr>
          <p:spPr>
            <a:xfrm rot="10800000">
              <a:off x="9012919" y="3296596"/>
              <a:ext cx="264532" cy="211062"/>
            </a:xfrm>
            <a:prstGeom prst="blockArc">
              <a:avLst>
                <a:gd name="adj1" fmla="val 10800000"/>
                <a:gd name="adj2" fmla="val 21533746"/>
                <a:gd name="adj3" fmla="val 7323"/>
              </a:avLst>
            </a:prstGeom>
            <a:ln w="9525">
              <a:solidFill>
                <a:srgbClr val="3372D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E05051-3F33-10AD-DC36-259283F954C9}"/>
              </a:ext>
            </a:extLst>
          </p:cNvPr>
          <p:cNvGrpSpPr/>
          <p:nvPr/>
        </p:nvGrpSpPr>
        <p:grpSpPr>
          <a:xfrm>
            <a:off x="8834729" y="3813213"/>
            <a:ext cx="1260294" cy="49063"/>
            <a:chOff x="8774890" y="3813213"/>
            <a:chExt cx="1260294" cy="4906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695EDD1-9C63-1B52-8912-A55667676924}"/>
                </a:ext>
              </a:extLst>
            </p:cNvPr>
            <p:cNvGrpSpPr/>
            <p:nvPr/>
          </p:nvGrpSpPr>
          <p:grpSpPr>
            <a:xfrm>
              <a:off x="8774890" y="3816388"/>
              <a:ext cx="961832" cy="45888"/>
              <a:chOff x="8932601" y="3859477"/>
              <a:chExt cx="961832" cy="4588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D9D4835-A23B-5117-22B8-66327E58B78E}"/>
                  </a:ext>
                </a:extLst>
              </p:cNvPr>
              <p:cNvGrpSpPr/>
              <p:nvPr/>
            </p:nvGrpSpPr>
            <p:grpSpPr>
              <a:xfrm>
                <a:off x="8932601" y="3859477"/>
                <a:ext cx="961832" cy="45888"/>
                <a:chOff x="4999984" y="2862517"/>
                <a:chExt cx="1791496" cy="72267"/>
              </a:xfrm>
              <a:solidFill>
                <a:srgbClr val="3372DC"/>
              </a:solidFill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774FFC86-270A-E278-A6B6-1FC5B0CC37C9}"/>
                    </a:ext>
                  </a:extLst>
                </p:cNvPr>
                <p:cNvSpPr/>
                <p:nvPr/>
              </p:nvSpPr>
              <p:spPr>
                <a:xfrm>
                  <a:off x="5228443" y="2862517"/>
                  <a:ext cx="84532" cy="71999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81A97A2-8B38-5EA8-E533-B3AB9CDA19B7}"/>
                    </a:ext>
                  </a:extLst>
                </p:cNvPr>
                <p:cNvSpPr/>
                <p:nvPr/>
              </p:nvSpPr>
              <p:spPr>
                <a:xfrm>
                  <a:off x="6188002" y="2862775"/>
                  <a:ext cx="603478" cy="72001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AFAE086-1063-89F2-A9EB-FD73F46BF77F}"/>
                    </a:ext>
                  </a:extLst>
                </p:cNvPr>
                <p:cNvSpPr/>
                <p:nvPr/>
              </p:nvSpPr>
              <p:spPr>
                <a:xfrm>
                  <a:off x="4999984" y="2862785"/>
                  <a:ext cx="84532" cy="71999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6B09849A-F95E-27B5-3D1E-37684006CB65}"/>
                    </a:ext>
                  </a:extLst>
                </p:cNvPr>
                <p:cNvSpPr/>
                <p:nvPr/>
              </p:nvSpPr>
              <p:spPr>
                <a:xfrm>
                  <a:off x="5565430" y="2862785"/>
                  <a:ext cx="84532" cy="71999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F2CC1BA5-008B-BD24-6DA0-D78DFAF29F82}"/>
                    </a:ext>
                  </a:extLst>
                </p:cNvPr>
                <p:cNvSpPr/>
                <p:nvPr/>
              </p:nvSpPr>
              <p:spPr>
                <a:xfrm>
                  <a:off x="5406244" y="2862785"/>
                  <a:ext cx="84532" cy="71999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529165C8-ED4A-88DC-7C54-E140DBFFD09F}"/>
                  </a:ext>
                </a:extLst>
              </p:cNvPr>
              <p:cNvSpPr/>
              <p:nvPr/>
            </p:nvSpPr>
            <p:spPr>
              <a:xfrm>
                <a:off x="9465207" y="3859626"/>
                <a:ext cx="45384" cy="45718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811B797-69A5-9BA4-BC60-F10EE845CBB9}"/>
                </a:ext>
              </a:extLst>
            </p:cNvPr>
            <p:cNvSpPr/>
            <p:nvPr/>
          </p:nvSpPr>
          <p:spPr>
            <a:xfrm>
              <a:off x="9872520" y="3813213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1E3B4FE-3D23-E556-8D59-34227F94F110}"/>
                </a:ext>
              </a:extLst>
            </p:cNvPr>
            <p:cNvSpPr/>
            <p:nvPr/>
          </p:nvSpPr>
          <p:spPr>
            <a:xfrm>
              <a:off x="9767475" y="3813383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569C486-9463-CAE8-966D-56C1D85C0C42}"/>
                </a:ext>
              </a:extLst>
            </p:cNvPr>
            <p:cNvSpPr/>
            <p:nvPr/>
          </p:nvSpPr>
          <p:spPr>
            <a:xfrm>
              <a:off x="9989800" y="3813383"/>
              <a:ext cx="45384" cy="45718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1CDA2B-4F50-BA29-E765-FCC4B986F891}"/>
              </a:ext>
            </a:extLst>
          </p:cNvPr>
          <p:cNvGrpSpPr/>
          <p:nvPr/>
        </p:nvGrpSpPr>
        <p:grpSpPr>
          <a:xfrm>
            <a:off x="8755884" y="4254656"/>
            <a:ext cx="1448567" cy="45748"/>
            <a:chOff x="8668883" y="4317597"/>
            <a:chExt cx="1448567" cy="4574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57F46475-7606-86CB-7C25-E0F8BD46CAE0}"/>
                </a:ext>
              </a:extLst>
            </p:cNvPr>
            <p:cNvGrpSpPr/>
            <p:nvPr/>
          </p:nvGrpSpPr>
          <p:grpSpPr>
            <a:xfrm>
              <a:off x="8668883" y="4317597"/>
              <a:ext cx="1448567" cy="45748"/>
              <a:chOff x="8668883" y="4317597"/>
              <a:chExt cx="1448567" cy="45748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87B25880-2246-A088-1B4E-D8998A080F12}"/>
                  </a:ext>
                </a:extLst>
              </p:cNvPr>
              <p:cNvGrpSpPr/>
              <p:nvPr/>
            </p:nvGrpSpPr>
            <p:grpSpPr>
              <a:xfrm>
                <a:off x="8668883" y="4317604"/>
                <a:ext cx="1448567" cy="45741"/>
                <a:chOff x="5966003" y="2842841"/>
                <a:chExt cx="2698088" cy="72036"/>
              </a:xfrm>
              <a:solidFill>
                <a:srgbClr val="3372DC"/>
              </a:solidFill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C21EE52E-4802-6FD6-CC7B-206138985ADD}"/>
                    </a:ext>
                  </a:extLst>
                </p:cNvPr>
                <p:cNvSpPr/>
                <p:nvPr/>
              </p:nvSpPr>
              <p:spPr>
                <a:xfrm>
                  <a:off x="7040059" y="2842876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E12FEE7A-245F-3ACC-D95A-CFF0D30DB983}"/>
                    </a:ext>
                  </a:extLst>
                </p:cNvPr>
                <p:cNvSpPr/>
                <p:nvPr/>
              </p:nvSpPr>
              <p:spPr>
                <a:xfrm>
                  <a:off x="5966003" y="2842841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24BB428D-3B2D-3103-F517-C9E17F369A21}"/>
                    </a:ext>
                  </a:extLst>
                </p:cNvPr>
                <p:cNvSpPr/>
                <p:nvPr/>
              </p:nvSpPr>
              <p:spPr>
                <a:xfrm>
                  <a:off x="6851492" y="2842861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EEC2D898-E13D-C979-DFA3-5BCE835F455C}"/>
                    </a:ext>
                  </a:extLst>
                </p:cNvPr>
                <p:cNvSpPr/>
                <p:nvPr/>
              </p:nvSpPr>
              <p:spPr>
                <a:xfrm>
                  <a:off x="6212232" y="2842861"/>
                  <a:ext cx="84532" cy="72005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369C9BC-A79E-D2C3-F629-BE1083B6569C}"/>
                    </a:ext>
                  </a:extLst>
                </p:cNvPr>
                <p:cNvSpPr/>
                <p:nvPr/>
              </p:nvSpPr>
              <p:spPr>
                <a:xfrm>
                  <a:off x="8262211" y="2842858"/>
                  <a:ext cx="401880" cy="72001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45F8DD64-2CDA-9AAB-8192-976B9816ACD6}"/>
                    </a:ext>
                  </a:extLst>
                </p:cNvPr>
                <p:cNvSpPr/>
                <p:nvPr/>
              </p:nvSpPr>
              <p:spPr>
                <a:xfrm>
                  <a:off x="6460765" y="2842860"/>
                  <a:ext cx="84532" cy="72005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E7CAA7A-8BA7-3414-D1B9-0EC836B19D91}"/>
                  </a:ext>
                </a:extLst>
              </p:cNvPr>
              <p:cNvSpPr/>
              <p:nvPr/>
            </p:nvSpPr>
            <p:spPr>
              <a:xfrm>
                <a:off x="9402624" y="4317598"/>
                <a:ext cx="45384" cy="45719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A866EBC-2556-D7C0-68A8-E9F279AA1072}"/>
                  </a:ext>
                </a:extLst>
              </p:cNvPr>
              <p:cNvSpPr/>
              <p:nvPr/>
            </p:nvSpPr>
            <p:spPr>
              <a:xfrm>
                <a:off x="9582321" y="4317597"/>
                <a:ext cx="45384" cy="45720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20A2DE3-0B81-71BE-F720-799B76331D2D}"/>
                </a:ext>
              </a:extLst>
            </p:cNvPr>
            <p:cNvSpPr/>
            <p:nvPr/>
          </p:nvSpPr>
          <p:spPr>
            <a:xfrm>
              <a:off x="9681954" y="4317598"/>
              <a:ext cx="180000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6C3E18-490D-B852-2456-159522D2C838}"/>
              </a:ext>
            </a:extLst>
          </p:cNvPr>
          <p:cNvGrpSpPr/>
          <p:nvPr/>
        </p:nvGrpSpPr>
        <p:grpSpPr>
          <a:xfrm>
            <a:off x="9030640" y="4692761"/>
            <a:ext cx="861026" cy="48824"/>
            <a:chOff x="9214666" y="4317622"/>
            <a:chExt cx="880926" cy="4882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DF8DFD4-B9A8-BDFF-A14C-D1538F858D3B}"/>
                </a:ext>
              </a:extLst>
            </p:cNvPr>
            <p:cNvGrpSpPr/>
            <p:nvPr/>
          </p:nvGrpSpPr>
          <p:grpSpPr>
            <a:xfrm>
              <a:off x="9214666" y="4317622"/>
              <a:ext cx="880926" cy="48824"/>
              <a:chOff x="6982572" y="2842858"/>
              <a:chExt cx="1640804" cy="76891"/>
            </a:xfrm>
            <a:solidFill>
              <a:srgbClr val="3372DC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E06877C-24FF-8F69-B7CF-9E617984CD93}"/>
                  </a:ext>
                </a:extLst>
              </p:cNvPr>
              <p:cNvSpPr/>
              <p:nvPr/>
            </p:nvSpPr>
            <p:spPr>
              <a:xfrm>
                <a:off x="7594730" y="2847748"/>
                <a:ext cx="84532" cy="72001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DBF158B-5B36-7216-0C97-3F95892BF750}"/>
                  </a:ext>
                </a:extLst>
              </p:cNvPr>
              <p:cNvSpPr/>
              <p:nvPr/>
            </p:nvSpPr>
            <p:spPr>
              <a:xfrm>
                <a:off x="7148586" y="2842861"/>
                <a:ext cx="84532" cy="72003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0318897-FE33-618B-E3A0-AF5E20EC876C}"/>
                  </a:ext>
                </a:extLst>
              </p:cNvPr>
              <p:cNvSpPr/>
              <p:nvPr/>
            </p:nvSpPr>
            <p:spPr>
              <a:xfrm>
                <a:off x="8280361" y="2842858"/>
                <a:ext cx="343015" cy="72001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A65024B-4402-B42F-3E85-7207271D6C3F}"/>
                  </a:ext>
                </a:extLst>
              </p:cNvPr>
              <p:cNvSpPr/>
              <p:nvPr/>
            </p:nvSpPr>
            <p:spPr>
              <a:xfrm>
                <a:off x="6982572" y="2842860"/>
                <a:ext cx="84532" cy="72004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8081867-0073-3078-BB76-81E8DA494C2F}"/>
                </a:ext>
              </a:extLst>
            </p:cNvPr>
            <p:cNvSpPr/>
            <p:nvPr/>
          </p:nvSpPr>
          <p:spPr>
            <a:xfrm>
              <a:off x="9671691" y="4320692"/>
              <a:ext cx="45384" cy="45719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5FDB2F-7998-5116-5CEB-F9D68A8DF134}"/>
                </a:ext>
              </a:extLst>
            </p:cNvPr>
            <p:cNvSpPr/>
            <p:nvPr/>
          </p:nvSpPr>
          <p:spPr>
            <a:xfrm>
              <a:off x="9809857" y="4319228"/>
              <a:ext cx="45384" cy="4572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40FF656-6622-BCC0-91F2-220EAF9B9243}"/>
              </a:ext>
            </a:extLst>
          </p:cNvPr>
          <p:cNvGrpSpPr/>
          <p:nvPr/>
        </p:nvGrpSpPr>
        <p:grpSpPr>
          <a:xfrm>
            <a:off x="8744198" y="5151675"/>
            <a:ext cx="1447646" cy="45730"/>
            <a:chOff x="8569895" y="5244203"/>
            <a:chExt cx="1447646" cy="4573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E7220C83-440A-6A57-7C65-E96B88D8F747}"/>
                </a:ext>
              </a:extLst>
            </p:cNvPr>
            <p:cNvGrpSpPr/>
            <p:nvPr/>
          </p:nvGrpSpPr>
          <p:grpSpPr>
            <a:xfrm>
              <a:off x="8569895" y="5244203"/>
              <a:ext cx="805311" cy="45729"/>
              <a:chOff x="8865627" y="5213644"/>
              <a:chExt cx="805311" cy="4572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30B44B9-EC5C-2C2E-955B-4B904A677B56}"/>
                  </a:ext>
                </a:extLst>
              </p:cNvPr>
              <p:cNvGrpSpPr/>
              <p:nvPr/>
            </p:nvGrpSpPr>
            <p:grpSpPr>
              <a:xfrm>
                <a:off x="8865627" y="5213644"/>
                <a:ext cx="597666" cy="45729"/>
                <a:chOff x="7585029" y="5232697"/>
                <a:chExt cx="597666" cy="45729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0ABE9E58-9C62-D326-68EC-787B1EB283C0}"/>
                    </a:ext>
                  </a:extLst>
                </p:cNvPr>
                <p:cNvGrpSpPr/>
                <p:nvPr/>
              </p:nvGrpSpPr>
              <p:grpSpPr>
                <a:xfrm>
                  <a:off x="7585029" y="5232697"/>
                  <a:ext cx="597666" cy="45729"/>
                  <a:chOff x="5203303" y="2934956"/>
                  <a:chExt cx="1113211" cy="72019"/>
                </a:xfrm>
                <a:solidFill>
                  <a:srgbClr val="3372DC"/>
                </a:solidFill>
              </p:grpSpPr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BDBB8DAD-2314-7482-9212-1DFF4CA51673}"/>
                      </a:ext>
                    </a:extLst>
                  </p:cNvPr>
                  <p:cNvSpPr/>
                  <p:nvPr/>
                </p:nvSpPr>
                <p:spPr>
                  <a:xfrm>
                    <a:off x="5203303" y="2934956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EB9FDF38-4E07-8312-E132-442C0E0AD8A6}"/>
                      </a:ext>
                    </a:extLst>
                  </p:cNvPr>
                  <p:cNvSpPr/>
                  <p:nvPr/>
                </p:nvSpPr>
                <p:spPr>
                  <a:xfrm>
                    <a:off x="5499214" y="2934956"/>
                    <a:ext cx="84532" cy="72002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solidFill>
                      <a:srgbClr val="FF37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30F8BE56-B5C1-9ED8-3929-B843B69FD437}"/>
                      </a:ext>
                    </a:extLst>
                  </p:cNvPr>
                  <p:cNvSpPr/>
                  <p:nvPr/>
                </p:nvSpPr>
                <p:spPr>
                  <a:xfrm>
                    <a:off x="6231982" y="2934972"/>
                    <a:ext cx="84532" cy="72003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E094B7FF-BEFA-E74A-F0A6-21BB31FFA9B8}"/>
                    </a:ext>
                  </a:extLst>
                </p:cNvPr>
                <p:cNvSpPr/>
                <p:nvPr/>
              </p:nvSpPr>
              <p:spPr>
                <a:xfrm>
                  <a:off x="8027877" y="5232708"/>
                  <a:ext cx="45384" cy="45718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E4CF242-28A2-65E5-2B8B-7AD5B8EC1F1D}"/>
                    </a:ext>
                  </a:extLst>
                </p:cNvPr>
                <p:cNvSpPr/>
                <p:nvPr/>
              </p:nvSpPr>
              <p:spPr>
                <a:xfrm>
                  <a:off x="7911608" y="5232708"/>
                  <a:ext cx="45384" cy="45718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33371EFE-44ED-52F4-361B-EED0AF2F961C}"/>
                  </a:ext>
                </a:extLst>
              </p:cNvPr>
              <p:cNvSpPr/>
              <p:nvPr/>
            </p:nvSpPr>
            <p:spPr>
              <a:xfrm>
                <a:off x="9625554" y="5213655"/>
                <a:ext cx="45384" cy="45718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748972-9141-F6FC-04E7-33A33C6D39E6}"/>
                </a:ext>
              </a:extLst>
            </p:cNvPr>
            <p:cNvSpPr/>
            <p:nvPr/>
          </p:nvSpPr>
          <p:spPr>
            <a:xfrm>
              <a:off x="9457595" y="5244214"/>
              <a:ext cx="45384" cy="45719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C31A4BE-5150-619E-F5F9-942A784DF637}"/>
                </a:ext>
              </a:extLst>
            </p:cNvPr>
            <p:cNvSpPr/>
            <p:nvPr/>
          </p:nvSpPr>
          <p:spPr>
            <a:xfrm>
              <a:off x="9848735" y="5244213"/>
              <a:ext cx="45384" cy="4572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15EA7C5-E265-BF98-7750-4D0E54E73460}"/>
                </a:ext>
              </a:extLst>
            </p:cNvPr>
            <p:cNvSpPr/>
            <p:nvPr/>
          </p:nvSpPr>
          <p:spPr>
            <a:xfrm>
              <a:off x="9585052" y="5244214"/>
              <a:ext cx="45384" cy="45719"/>
            </a:xfrm>
            <a:prstGeom prst="ellipse">
              <a:avLst/>
            </a:prstGeom>
            <a:solidFill>
              <a:srgbClr val="FF3760"/>
            </a:solidFill>
            <a:ln w="127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F84BF8D-02DF-6EC9-0E6C-87414F423D2D}"/>
                </a:ext>
              </a:extLst>
            </p:cNvPr>
            <p:cNvSpPr/>
            <p:nvPr/>
          </p:nvSpPr>
          <p:spPr>
            <a:xfrm>
              <a:off x="9725313" y="5244213"/>
              <a:ext cx="45384" cy="45720"/>
            </a:xfrm>
            <a:prstGeom prst="ellipse">
              <a:avLst/>
            </a:prstGeom>
            <a:solidFill>
              <a:srgbClr val="FF3760"/>
            </a:solidFill>
            <a:ln w="127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D6594F3-59A7-C382-EAC0-CF56FAE0B486}"/>
                </a:ext>
              </a:extLst>
            </p:cNvPr>
            <p:cNvSpPr/>
            <p:nvPr/>
          </p:nvSpPr>
          <p:spPr>
            <a:xfrm>
              <a:off x="9972157" y="5244213"/>
              <a:ext cx="45384" cy="4572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D6629B9-FEE9-7939-414C-E100011A4F92}"/>
              </a:ext>
            </a:extLst>
          </p:cNvPr>
          <p:cNvGrpSpPr/>
          <p:nvPr/>
        </p:nvGrpSpPr>
        <p:grpSpPr>
          <a:xfrm>
            <a:off x="8806025" y="5581478"/>
            <a:ext cx="1355802" cy="45752"/>
            <a:chOff x="8779020" y="5675901"/>
            <a:chExt cx="1355802" cy="45752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DCCB0045-CD38-3F26-C721-63EF0C483E0E}"/>
                </a:ext>
              </a:extLst>
            </p:cNvPr>
            <p:cNvGrpSpPr/>
            <p:nvPr/>
          </p:nvGrpSpPr>
          <p:grpSpPr>
            <a:xfrm>
              <a:off x="8779020" y="5675901"/>
              <a:ext cx="1079077" cy="45752"/>
              <a:chOff x="8733636" y="4312612"/>
              <a:chExt cx="1079077" cy="45752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291D7397-5406-2A18-93C6-5423DB74D535}"/>
                  </a:ext>
                </a:extLst>
              </p:cNvPr>
              <p:cNvGrpSpPr/>
              <p:nvPr/>
            </p:nvGrpSpPr>
            <p:grpSpPr>
              <a:xfrm>
                <a:off x="8733636" y="4312612"/>
                <a:ext cx="1079077" cy="45752"/>
                <a:chOff x="8733636" y="4312612"/>
                <a:chExt cx="1079077" cy="45752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DA0E3872-FEE8-6DBE-5D98-0E0508FB274F}"/>
                    </a:ext>
                  </a:extLst>
                </p:cNvPr>
                <p:cNvGrpSpPr/>
                <p:nvPr/>
              </p:nvGrpSpPr>
              <p:grpSpPr>
                <a:xfrm>
                  <a:off x="8733636" y="4312612"/>
                  <a:ext cx="977481" cy="45752"/>
                  <a:chOff x="6086611" y="2834887"/>
                  <a:chExt cx="1820647" cy="72051"/>
                </a:xfrm>
                <a:solidFill>
                  <a:srgbClr val="3372DC"/>
                </a:solidFill>
              </p:grpSpPr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D0584D14-0AE6-986D-2B72-A82D76CC3131}"/>
                      </a:ext>
                    </a:extLst>
                  </p:cNvPr>
                  <p:cNvSpPr/>
                  <p:nvPr/>
                </p:nvSpPr>
                <p:spPr>
                  <a:xfrm>
                    <a:off x="7005757" y="2834906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024117ED-1C27-79F8-4BC4-4CDC6E062AD0}"/>
                      </a:ext>
                    </a:extLst>
                  </p:cNvPr>
                  <p:cNvSpPr/>
                  <p:nvPr/>
                </p:nvSpPr>
                <p:spPr>
                  <a:xfrm>
                    <a:off x="6086611" y="2834936"/>
                    <a:ext cx="84532" cy="72002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F03589D1-38FF-0955-5409-245D14457687}"/>
                      </a:ext>
                    </a:extLst>
                  </p:cNvPr>
                  <p:cNvSpPr/>
                  <p:nvPr/>
                </p:nvSpPr>
                <p:spPr>
                  <a:xfrm>
                    <a:off x="6808712" y="2834909"/>
                    <a:ext cx="84532" cy="72004"/>
                  </a:xfrm>
                  <a:prstGeom prst="ellipse">
                    <a:avLst/>
                  </a:prstGeom>
                  <a:grpFill/>
                  <a:ln w="12700">
                    <a:solidFill>
                      <a:srgbClr val="3372D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E0A07214-FAEC-F9B7-DF86-8C04134232E1}"/>
                      </a:ext>
                    </a:extLst>
                  </p:cNvPr>
                  <p:cNvSpPr/>
                  <p:nvPr/>
                </p:nvSpPr>
                <p:spPr>
                  <a:xfrm flipH="1">
                    <a:off x="6250683" y="2834928"/>
                    <a:ext cx="85156" cy="72001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solidFill>
                      <a:srgbClr val="FF37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380F1195-1A6A-784D-C54A-8A8F951E59B1}"/>
                      </a:ext>
                    </a:extLst>
                  </p:cNvPr>
                  <p:cNvSpPr/>
                  <p:nvPr/>
                </p:nvSpPr>
                <p:spPr>
                  <a:xfrm>
                    <a:off x="7604148" y="2834887"/>
                    <a:ext cx="303110" cy="71999"/>
                  </a:xfrm>
                  <a:prstGeom prst="rect">
                    <a:avLst/>
                  </a:prstGeom>
                  <a:grpFill/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249E9DF3-E918-26DC-1B7D-5174B4953D08}"/>
                      </a:ext>
                    </a:extLst>
                  </p:cNvPr>
                  <p:cNvSpPr/>
                  <p:nvPr/>
                </p:nvSpPr>
                <p:spPr>
                  <a:xfrm flipH="1">
                    <a:off x="6428691" y="2834909"/>
                    <a:ext cx="85156" cy="72001"/>
                  </a:xfrm>
                  <a:prstGeom prst="ellipse">
                    <a:avLst/>
                  </a:prstGeom>
                  <a:solidFill>
                    <a:srgbClr val="FF3760"/>
                  </a:solidFill>
                  <a:ln w="12700">
                    <a:solidFill>
                      <a:srgbClr val="FF37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72DC"/>
                      </a:solidFill>
                      <a:effectLst/>
                      <a:uLnTx/>
                      <a:uFillTx/>
                      <a:latin typeface="EdShed" pitchFamily="2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BDB0C337-0B33-F83B-4758-DE15CD35F992}"/>
                    </a:ext>
                  </a:extLst>
                </p:cNvPr>
                <p:cNvSpPr/>
                <p:nvPr/>
              </p:nvSpPr>
              <p:spPr>
                <a:xfrm>
                  <a:off x="9767329" y="4312618"/>
                  <a:ext cx="45384" cy="45719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326E677-6DC6-FAF1-EAB7-59F070EC537E}"/>
                  </a:ext>
                </a:extLst>
              </p:cNvPr>
              <p:cNvSpPr/>
              <p:nvPr/>
            </p:nvSpPr>
            <p:spPr>
              <a:xfrm>
                <a:off x="9320388" y="4312618"/>
                <a:ext cx="209519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4038FF6-ED88-AFDC-D278-5F87853B8A9D}"/>
                </a:ext>
              </a:extLst>
            </p:cNvPr>
            <p:cNvSpPr/>
            <p:nvPr/>
          </p:nvSpPr>
          <p:spPr>
            <a:xfrm>
              <a:off x="9905354" y="5675906"/>
              <a:ext cx="229468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95AD82D-D9EE-423F-DEF3-C7EA942B18EA}"/>
              </a:ext>
            </a:extLst>
          </p:cNvPr>
          <p:cNvGrpSpPr/>
          <p:nvPr/>
        </p:nvGrpSpPr>
        <p:grpSpPr>
          <a:xfrm>
            <a:off x="8962037" y="6021766"/>
            <a:ext cx="997040" cy="45727"/>
            <a:chOff x="8907973" y="6130044"/>
            <a:chExt cx="997040" cy="4572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F304357-7385-D18C-A8C3-EB7E6D17F06F}"/>
                </a:ext>
              </a:extLst>
            </p:cNvPr>
            <p:cNvGrpSpPr/>
            <p:nvPr/>
          </p:nvGrpSpPr>
          <p:grpSpPr>
            <a:xfrm>
              <a:off x="8907973" y="6130044"/>
              <a:ext cx="737936" cy="45727"/>
              <a:chOff x="9027815" y="5218413"/>
              <a:chExt cx="737936" cy="45727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F32BC744-A358-5C0B-9F42-C6C8399BAF46}"/>
                  </a:ext>
                </a:extLst>
              </p:cNvPr>
              <p:cNvGrpSpPr/>
              <p:nvPr/>
            </p:nvGrpSpPr>
            <p:grpSpPr>
              <a:xfrm>
                <a:off x="9027815" y="5218414"/>
                <a:ext cx="737936" cy="45726"/>
                <a:chOff x="5505370" y="2942457"/>
                <a:chExt cx="1374471" cy="72014"/>
              </a:xfrm>
              <a:solidFill>
                <a:srgbClr val="3372DC"/>
              </a:solidFill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E901D16-E2B9-AA77-0722-9CA24EB21D7D}"/>
                    </a:ext>
                  </a:extLst>
                </p:cNvPr>
                <p:cNvSpPr/>
                <p:nvPr/>
              </p:nvSpPr>
              <p:spPr>
                <a:xfrm>
                  <a:off x="5505370" y="2942457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5B20AECE-11F0-17E9-A6D3-57E4EA20624F}"/>
                    </a:ext>
                  </a:extLst>
                </p:cNvPr>
                <p:cNvSpPr/>
                <p:nvPr/>
              </p:nvSpPr>
              <p:spPr>
                <a:xfrm>
                  <a:off x="5627979" y="2942468"/>
                  <a:ext cx="84532" cy="72001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67E9ABF2-6F99-486F-AFAF-DD74B98E2BDB}"/>
                    </a:ext>
                  </a:extLst>
                </p:cNvPr>
                <p:cNvSpPr/>
                <p:nvPr/>
              </p:nvSpPr>
              <p:spPr>
                <a:xfrm>
                  <a:off x="6795309" y="2942468"/>
                  <a:ext cx="84532" cy="72003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CDC344B2-E791-BC81-823B-FE47A727BF8B}"/>
                  </a:ext>
                </a:extLst>
              </p:cNvPr>
              <p:cNvSpPr/>
              <p:nvPr/>
            </p:nvSpPr>
            <p:spPr>
              <a:xfrm>
                <a:off x="9156371" y="5218413"/>
                <a:ext cx="123909" cy="45719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DDFD5B1-4837-973A-FF53-1353E9096A3D}"/>
                  </a:ext>
                </a:extLst>
              </p:cNvPr>
              <p:cNvSpPr/>
              <p:nvPr/>
            </p:nvSpPr>
            <p:spPr>
              <a:xfrm>
                <a:off x="9613299" y="5218414"/>
                <a:ext cx="45384" cy="45718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772BCC2B-8CE5-2891-25B4-A5C6F4756AE8}"/>
                  </a:ext>
                </a:extLst>
              </p:cNvPr>
              <p:cNvSpPr/>
              <p:nvPr/>
            </p:nvSpPr>
            <p:spPr>
              <a:xfrm>
                <a:off x="9311805" y="5218414"/>
                <a:ext cx="144000" cy="45718"/>
              </a:xfrm>
              <a:prstGeom prst="rect">
                <a:avLst/>
              </a:prstGeom>
              <a:solidFill>
                <a:srgbClr val="3372DC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EBA4ACD-DC34-E9C6-BEAB-F62052CF2CBE}"/>
                </a:ext>
              </a:extLst>
            </p:cNvPr>
            <p:cNvSpPr/>
            <p:nvPr/>
          </p:nvSpPr>
          <p:spPr>
            <a:xfrm>
              <a:off x="9674237" y="6130044"/>
              <a:ext cx="230776" cy="45719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80845890-C927-248F-42D6-F511590AF4FF}"/>
              </a:ext>
            </a:extLst>
          </p:cNvPr>
          <p:cNvGrpSpPr/>
          <p:nvPr/>
        </p:nvGrpSpPr>
        <p:grpSpPr>
          <a:xfrm>
            <a:off x="8919829" y="2932381"/>
            <a:ext cx="1103298" cy="45730"/>
            <a:chOff x="8746059" y="2964066"/>
            <a:chExt cx="1103298" cy="4573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1359DE-C4EF-39EC-20F6-7F315C6942C7}"/>
                </a:ext>
              </a:extLst>
            </p:cNvPr>
            <p:cNvGrpSpPr/>
            <p:nvPr/>
          </p:nvGrpSpPr>
          <p:grpSpPr>
            <a:xfrm>
              <a:off x="8746059" y="2964068"/>
              <a:ext cx="1103298" cy="45728"/>
              <a:chOff x="9015142" y="2957658"/>
              <a:chExt cx="1103298" cy="4572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FCF7CD0-2975-B0CA-6243-84FBDF44FBAD}"/>
                  </a:ext>
                </a:extLst>
              </p:cNvPr>
              <p:cNvGrpSpPr/>
              <p:nvPr/>
            </p:nvGrpSpPr>
            <p:grpSpPr>
              <a:xfrm>
                <a:off x="9015142" y="2957658"/>
                <a:ext cx="1103298" cy="45728"/>
                <a:chOff x="4997550" y="2956778"/>
                <a:chExt cx="2054995" cy="72023"/>
              </a:xfrm>
              <a:solidFill>
                <a:srgbClr val="3372DC"/>
              </a:solidFill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C0F73355-42D6-5EC7-7537-E1C8545CE942}"/>
                    </a:ext>
                  </a:extLst>
                </p:cNvPr>
                <p:cNvSpPr/>
                <p:nvPr/>
              </p:nvSpPr>
              <p:spPr>
                <a:xfrm>
                  <a:off x="6968013" y="2956802"/>
                  <a:ext cx="84532" cy="71999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703113DB-DF5C-6C91-446B-D5D02A6759C1}"/>
                    </a:ext>
                  </a:extLst>
                </p:cNvPr>
                <p:cNvSpPr/>
                <p:nvPr/>
              </p:nvSpPr>
              <p:spPr>
                <a:xfrm>
                  <a:off x="4997550" y="2956788"/>
                  <a:ext cx="84532" cy="72003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601E7130-5031-4E88-0A53-647B8A2439FB}"/>
                    </a:ext>
                  </a:extLst>
                </p:cNvPr>
                <p:cNvSpPr/>
                <p:nvPr/>
              </p:nvSpPr>
              <p:spPr>
                <a:xfrm>
                  <a:off x="5322237" y="2956778"/>
                  <a:ext cx="422157" cy="72009"/>
                </a:xfrm>
                <a:prstGeom prst="rect">
                  <a:avLst/>
                </a:prstGeom>
                <a:grp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42B0EE37-EAB3-5766-D6FD-AE061890B50A}"/>
                    </a:ext>
                  </a:extLst>
                </p:cNvPr>
                <p:cNvSpPr/>
                <p:nvPr/>
              </p:nvSpPr>
              <p:spPr>
                <a:xfrm>
                  <a:off x="5186949" y="2956788"/>
                  <a:ext cx="84532" cy="72003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rgbClr val="3372DC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062553D-4395-E89D-18DD-49250F854C96}"/>
                  </a:ext>
                </a:extLst>
              </p:cNvPr>
              <p:cNvSpPr/>
              <p:nvPr/>
            </p:nvSpPr>
            <p:spPr>
              <a:xfrm>
                <a:off x="9463475" y="2957659"/>
                <a:ext cx="45384" cy="45714"/>
              </a:xfrm>
              <a:prstGeom prst="ellipse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rgbClr val="3372DC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E36B1750-7F18-1792-48D6-CBA4153D1363}"/>
                </a:ext>
              </a:extLst>
            </p:cNvPr>
            <p:cNvSpPr/>
            <p:nvPr/>
          </p:nvSpPr>
          <p:spPr>
            <a:xfrm>
              <a:off x="9395671" y="2964066"/>
              <a:ext cx="360000" cy="45720"/>
            </a:xfrm>
            <a:prstGeom prst="rect">
              <a:avLst/>
            </a:prstGeom>
            <a:solidFill>
              <a:srgbClr val="3372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rgbClr val="3372DC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FF6B0E2-DBB5-7D09-E390-D8685CD63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</p:spTree>
    <p:extLst>
      <p:ext uri="{BB962C8B-B14F-4D97-AF65-F5344CB8AC3E}">
        <p14:creationId xmlns:p14="http://schemas.microsoft.com/office/powerpoint/2010/main" val="381992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9CBBE7-24D1-B3D6-4D12-A01ED534D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Missing Words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A2F1DFD-9223-C461-2399-7C5B2840253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1"/>
                </a:solidFill>
                <a:latin typeface="EdShed" pitchFamily="2" charset="0"/>
              </a:rPr>
              <a:t>Write a sentence about the pictures below. Remember to include the word in your sentence. Then read the sentences and replace the missing word with one of the blue words. </a:t>
            </a:r>
          </a:p>
        </p:txBody>
      </p:sp>
      <p:graphicFrame>
        <p:nvGraphicFramePr>
          <p:cNvPr id="2" name="Table 48">
            <a:extLst>
              <a:ext uri="{FF2B5EF4-FFF2-40B4-BE49-F238E27FC236}">
                <a16:creationId xmlns:a16="http://schemas.microsoft.com/office/drawing/2014/main" id="{0EC234AF-0788-B44F-A1F0-2F323971D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02479"/>
              </p:ext>
            </p:extLst>
          </p:nvPr>
        </p:nvGraphicFramePr>
        <p:xfrm>
          <a:off x="346351" y="4133658"/>
          <a:ext cx="11514233" cy="23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929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81015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81015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Peter gave his 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toys to his younger brother.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Can anyone be safe if a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 lion is at large?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We didn’t want to disturb our 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 dog, so we crept passed him.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The museum had a display of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 telephones</a:t>
                      </a:r>
                      <a:r>
                        <a:rPr lang="en-GB" sz="1800" b="0" i="0" dirty="0">
                          <a:latin typeface="EdShed" pitchFamily="2" charset="0"/>
                          <a:ea typeface="Sassoon Infant 2023" panose="02000503030000020003" pitchFamily="2" charset="0"/>
                        </a:rPr>
                        <a:t>.</a:t>
                      </a:r>
                      <a:endParaRPr lang="en-GB" sz="1800" b="0" i="0" dirty="0">
                        <a:latin typeface="EdShed" pitchFamily="2" charset="0"/>
                        <a:ea typeface="Sassoon Infant 2023" panose="02000503030000020003" pitchFamily="2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93F7162-3B71-2AF6-7AA5-011056FCCA83}"/>
              </a:ext>
            </a:extLst>
          </p:cNvPr>
          <p:cNvSpPr txBox="1"/>
          <p:nvPr/>
        </p:nvSpPr>
        <p:spPr>
          <a:xfrm>
            <a:off x="351929" y="5424317"/>
            <a:ext cx="1944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man-eating</a:t>
            </a:r>
            <a:endParaRPr lang="en-GB" sz="20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A760D-1969-2B89-B161-65209F79C248}"/>
              </a:ext>
            </a:extLst>
          </p:cNvPr>
          <p:cNvSpPr txBox="1"/>
          <p:nvPr/>
        </p:nvSpPr>
        <p:spPr>
          <a:xfrm>
            <a:off x="343800" y="4248869"/>
            <a:ext cx="1952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bad-tempered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BFB00-E209-11A0-D9D4-9AB12D43B891}"/>
              </a:ext>
            </a:extLst>
          </p:cNvPr>
          <p:cNvSpPr txBox="1"/>
          <p:nvPr/>
        </p:nvSpPr>
        <p:spPr>
          <a:xfrm>
            <a:off x="586986" y="6017954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little-used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E36F6-308B-5199-1549-CFB336E0B8C0}"/>
              </a:ext>
            </a:extLst>
          </p:cNvPr>
          <p:cNvSpPr txBox="1"/>
          <p:nvPr/>
        </p:nvSpPr>
        <p:spPr>
          <a:xfrm>
            <a:off x="275519" y="4836879"/>
            <a:ext cx="2089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old-fashioned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50526E-C255-53B0-AE56-A774BDDD31CC}"/>
              </a:ext>
            </a:extLst>
          </p:cNvPr>
          <p:cNvGrpSpPr/>
          <p:nvPr/>
        </p:nvGrpSpPr>
        <p:grpSpPr>
          <a:xfrm>
            <a:off x="608222" y="1784942"/>
            <a:ext cx="10972835" cy="942877"/>
            <a:chOff x="555762" y="1807802"/>
            <a:chExt cx="10972835" cy="94287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77405A-8DC0-996C-B085-D30DF068FEB4}"/>
                </a:ext>
              </a:extLst>
            </p:cNvPr>
            <p:cNvGrpSpPr/>
            <p:nvPr/>
          </p:nvGrpSpPr>
          <p:grpSpPr>
            <a:xfrm>
              <a:off x="555762" y="2112119"/>
              <a:ext cx="7997159" cy="461665"/>
              <a:chOff x="555762" y="2208579"/>
              <a:chExt cx="7997159" cy="46166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46BC14-0FE3-3322-A07B-862F992836FF}"/>
                  </a:ext>
                </a:extLst>
              </p:cNvPr>
              <p:cNvSpPr txBox="1"/>
              <p:nvPr/>
            </p:nvSpPr>
            <p:spPr>
              <a:xfrm>
                <a:off x="6397615" y="2208579"/>
                <a:ext cx="21553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latin typeface="EdShed" pitchFamily="2" charset="0"/>
                    <a:ea typeface="OpenDyslexic" charset="0"/>
                    <a:cs typeface="OpenDyslexic" charset="0"/>
                  </a:rPr>
                  <a:t>empty-handed</a:t>
                </a:r>
                <a:endParaRPr lang="en-GB" sz="2400" baseline="0" dirty="0">
                  <a:latin typeface="EdShed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93B2C0-232F-97BC-5026-DD51399D151C}"/>
                  </a:ext>
                </a:extLst>
              </p:cNvPr>
              <p:cNvSpPr txBox="1"/>
              <p:nvPr/>
            </p:nvSpPr>
            <p:spPr>
              <a:xfrm>
                <a:off x="555762" y="2208579"/>
                <a:ext cx="21553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latin typeface="EdShed" pitchFamily="2" charset="0"/>
                    <a:ea typeface="OpenDyslexic" charset="0"/>
                    <a:cs typeface="OpenDyslexic" charset="0"/>
                  </a:rPr>
                  <a:t>know-it-all</a:t>
                </a:r>
                <a:endParaRPr lang="en-GB" sz="2400" baseline="0" dirty="0">
                  <a:latin typeface="EdShed" pitchFamily="2" charset="0"/>
                </a:endParaRPr>
              </a:p>
            </p:txBody>
          </p:sp>
        </p:grpSp>
        <p:pic>
          <p:nvPicPr>
            <p:cNvPr id="16" name="Picture 15" descr="Cartoon of a child talking to another child&#10;&#10;Description automatically generated">
              <a:extLst>
                <a:ext uri="{FF2B5EF4-FFF2-40B4-BE49-F238E27FC236}">
                  <a16:creationId xmlns:a16="http://schemas.microsoft.com/office/drawing/2014/main" id="{8C66A1FC-3232-393F-221D-AAD76443C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0280" y="1807802"/>
              <a:ext cx="1486325" cy="92797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1FAA4A-9862-707B-67A1-72ECD81FA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52072" y="1822709"/>
              <a:ext cx="476525" cy="92797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B41918-9F5E-495E-F600-A49AB321E379}"/>
              </a:ext>
            </a:extLst>
          </p:cNvPr>
          <p:cNvGrpSpPr/>
          <p:nvPr/>
        </p:nvGrpSpPr>
        <p:grpSpPr>
          <a:xfrm>
            <a:off x="638762" y="3176623"/>
            <a:ext cx="5080303" cy="620795"/>
            <a:chOff x="8026919" y="3199483"/>
            <a:chExt cx="3797084" cy="6207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DEA360B-CE96-72D8-FB55-07963C0255A0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820278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13BFCE9-4EAB-2D43-FEB5-3B2AAC8616EF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199483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0F1E77-74C6-F5B0-E467-EB6A8634E73C}"/>
              </a:ext>
            </a:extLst>
          </p:cNvPr>
          <p:cNvGrpSpPr/>
          <p:nvPr/>
        </p:nvGrpSpPr>
        <p:grpSpPr>
          <a:xfrm>
            <a:off x="6472935" y="3176623"/>
            <a:ext cx="5080303" cy="620795"/>
            <a:chOff x="8026919" y="3199483"/>
            <a:chExt cx="3797084" cy="62079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D35C49-B6BD-9918-DC9C-731458E23539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820278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CF7471-BA27-D0E2-92CF-631151DF76E5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199483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680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id="{31FD3039-EF1D-88F4-0331-F78C6CD33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98046"/>
              </p:ext>
            </p:extLst>
          </p:nvPr>
        </p:nvGraphicFramePr>
        <p:xfrm>
          <a:off x="346351" y="4133658"/>
          <a:ext cx="11514233" cy="23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929">
                  <a:extLst>
                    <a:ext uri="{9D8B030D-6E8A-4147-A177-3AD203B41FA5}">
                      <a16:colId xmlns:a16="http://schemas.microsoft.com/office/drawing/2014/main" val="219185778"/>
                    </a:ext>
                  </a:extLst>
                </a:gridCol>
                <a:gridCol w="4810152">
                  <a:extLst>
                    <a:ext uri="{9D8B030D-6E8A-4147-A177-3AD203B41FA5}">
                      <a16:colId xmlns:a16="http://schemas.microsoft.com/office/drawing/2014/main" val="2223313461"/>
                    </a:ext>
                  </a:extLst>
                </a:gridCol>
                <a:gridCol w="4810152">
                  <a:extLst>
                    <a:ext uri="{9D8B030D-6E8A-4147-A177-3AD203B41FA5}">
                      <a16:colId xmlns:a16="http://schemas.microsoft.com/office/drawing/2014/main" val="3750745387"/>
                    </a:ext>
                  </a:extLst>
                </a:gridCol>
              </a:tblGrid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Peter gave his 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toys to his younger brother.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Can anyone be safe if a 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 lion is at large?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0"/>
                        <a:ea typeface="Sassoon Infant 2023" panose="02000503030000020003" pitchFamily="2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5582608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92856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We didn’t want to disturb our </a:t>
                      </a: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 dog, so we crept passed him.</a:t>
                      </a:r>
                      <a:endParaRPr lang="en-GB" sz="1800" b="0" i="0" dirty="0">
                        <a:solidFill>
                          <a:schemeClr val="tx1"/>
                        </a:solidFill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The museum had a display of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8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assoon Infant 2023" panose="02000503030000020003" pitchFamily="2" charset="0"/>
                          <a:cs typeface="Arial" panose="020B0604020202020204" pitchFamily="34" charset="0"/>
                        </a:rPr>
                        <a:t>____________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+mn-cs"/>
                        </a:rPr>
                        <a:t> telephones</a:t>
                      </a:r>
                      <a:r>
                        <a:rPr lang="en-GB" sz="1800" b="0" i="0" dirty="0">
                          <a:latin typeface="EdShed" pitchFamily="2" charset="0"/>
                          <a:ea typeface="Sassoon Infant 2023" panose="02000503030000020003" pitchFamily="2" charset="0"/>
                        </a:rPr>
                        <a:t>.</a:t>
                      </a:r>
                      <a:endParaRPr lang="en-GB" sz="1800" b="0" i="0" dirty="0">
                        <a:latin typeface="EdShed" pitchFamily="2" charset="0"/>
                        <a:ea typeface="Sassoon Infant 2023" panose="02000503030000020003" pitchFamily="2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548021"/>
                  </a:ext>
                </a:extLst>
              </a:tr>
              <a:tr h="596970">
                <a:tc>
                  <a:txBody>
                    <a:bodyPr/>
                    <a:lstStyle/>
                    <a:p>
                      <a:endParaRPr lang="en-US" sz="2000" b="0" i="0" dirty="0"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91935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C195C0-638E-B0E8-94FC-C624A3CF6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9568E3-C3AC-E96E-734B-CA11557E1E1A}"/>
              </a:ext>
            </a:extLst>
          </p:cNvPr>
          <p:cNvSpPr txBox="1"/>
          <p:nvPr/>
        </p:nvSpPr>
        <p:spPr>
          <a:xfrm>
            <a:off x="351929" y="5424317"/>
            <a:ext cx="1944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man-eating</a:t>
            </a:r>
            <a:endParaRPr lang="en-GB" sz="200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36E232-8359-681C-FA1B-5FC96B0467AD}"/>
              </a:ext>
            </a:extLst>
          </p:cNvPr>
          <p:cNvSpPr txBox="1"/>
          <p:nvPr/>
        </p:nvSpPr>
        <p:spPr>
          <a:xfrm>
            <a:off x="343800" y="4248869"/>
            <a:ext cx="1952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bad-tempered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1D060A-10A0-B4CA-94FB-C878E61761CF}"/>
              </a:ext>
            </a:extLst>
          </p:cNvPr>
          <p:cNvSpPr txBox="1"/>
          <p:nvPr/>
        </p:nvSpPr>
        <p:spPr>
          <a:xfrm>
            <a:off x="586986" y="6017954"/>
            <a:ext cx="13950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little-used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B56AC4-F357-7F58-D378-B29C16EB2AAD}"/>
              </a:ext>
            </a:extLst>
          </p:cNvPr>
          <p:cNvSpPr txBox="1"/>
          <p:nvPr/>
        </p:nvSpPr>
        <p:spPr>
          <a:xfrm>
            <a:off x="275519" y="4836879"/>
            <a:ext cx="2089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OpenDyslexic" charset="0"/>
                <a:cs typeface="OpenDyslexic" charset="0"/>
              </a:rPr>
              <a:t>old-fashioned</a:t>
            </a:r>
            <a:endParaRPr lang="en-GB" sz="2000" baseline="0" dirty="0">
              <a:solidFill>
                <a:srgbClr val="3372DC"/>
              </a:solidFill>
              <a:latin typeface="EdSh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C9D8C-FD74-3613-942D-65A152F0B18C}"/>
              </a:ext>
            </a:extLst>
          </p:cNvPr>
          <p:cNvSpPr txBox="1"/>
          <p:nvPr/>
        </p:nvSpPr>
        <p:spPr>
          <a:xfrm>
            <a:off x="5231104" y="5572082"/>
            <a:ext cx="165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bad-tempered</a:t>
            </a:r>
            <a:endParaRPr lang="en-GB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2544F-0E8B-8F05-36A8-9E99224A0055}"/>
              </a:ext>
            </a:extLst>
          </p:cNvPr>
          <p:cNvSpPr txBox="1"/>
          <p:nvPr/>
        </p:nvSpPr>
        <p:spPr>
          <a:xfrm>
            <a:off x="7939054" y="4785609"/>
            <a:ext cx="165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man-eating</a:t>
            </a:r>
            <a:endParaRPr lang="en-GB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715C1-A54E-63BD-510D-0CE5D0EF31A0}"/>
              </a:ext>
            </a:extLst>
          </p:cNvPr>
          <p:cNvSpPr txBox="1"/>
          <p:nvPr/>
        </p:nvSpPr>
        <p:spPr>
          <a:xfrm>
            <a:off x="4465572" y="4373123"/>
            <a:ext cx="165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little-used</a:t>
            </a:r>
            <a:endParaRPr lang="en-GB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50CDF-C641-6541-5CC6-BA055748E446}"/>
              </a:ext>
            </a:extLst>
          </p:cNvPr>
          <p:cNvSpPr txBox="1"/>
          <p:nvPr/>
        </p:nvSpPr>
        <p:spPr>
          <a:xfrm>
            <a:off x="8038503" y="5982218"/>
            <a:ext cx="165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OpenDyslexic" charset="0"/>
                <a:cs typeface="OpenDyslexic" charset="0"/>
              </a:rPr>
              <a:t>old-fashioned</a:t>
            </a:r>
            <a:endParaRPr lang="en-GB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3F8C5D-45F9-65C9-4060-ED860F5D7A0C}"/>
              </a:ext>
            </a:extLst>
          </p:cNvPr>
          <p:cNvGrpSpPr/>
          <p:nvPr/>
        </p:nvGrpSpPr>
        <p:grpSpPr>
          <a:xfrm>
            <a:off x="608222" y="1784942"/>
            <a:ext cx="10972835" cy="942877"/>
            <a:chOff x="555762" y="1807802"/>
            <a:chExt cx="10972835" cy="9428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4317DCA-F153-8504-A077-183F264269C5}"/>
                </a:ext>
              </a:extLst>
            </p:cNvPr>
            <p:cNvGrpSpPr/>
            <p:nvPr/>
          </p:nvGrpSpPr>
          <p:grpSpPr>
            <a:xfrm>
              <a:off x="555762" y="2112119"/>
              <a:ext cx="7997159" cy="461665"/>
              <a:chOff x="555762" y="2208579"/>
              <a:chExt cx="7997159" cy="46166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BD855A-6C6B-23E9-6E15-7E279BFD06D9}"/>
                  </a:ext>
                </a:extLst>
              </p:cNvPr>
              <p:cNvSpPr txBox="1"/>
              <p:nvPr/>
            </p:nvSpPr>
            <p:spPr>
              <a:xfrm>
                <a:off x="6397615" y="2208579"/>
                <a:ext cx="21553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latin typeface="EdShed" pitchFamily="2" charset="0"/>
                    <a:ea typeface="OpenDyslexic" charset="0"/>
                    <a:cs typeface="OpenDyslexic" charset="0"/>
                  </a:rPr>
                  <a:t>empty-handed</a:t>
                </a:r>
                <a:endParaRPr lang="en-GB" sz="2400" baseline="0" dirty="0">
                  <a:latin typeface="EdShed" pitchFamily="2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A1A76A-F7C7-55F0-47B2-76491A6328CC}"/>
                  </a:ext>
                </a:extLst>
              </p:cNvPr>
              <p:cNvSpPr txBox="1"/>
              <p:nvPr/>
            </p:nvSpPr>
            <p:spPr>
              <a:xfrm>
                <a:off x="555762" y="2208579"/>
                <a:ext cx="215530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latin typeface="EdShed" pitchFamily="2" charset="0"/>
                    <a:ea typeface="OpenDyslexic" charset="0"/>
                    <a:cs typeface="OpenDyslexic" charset="0"/>
                  </a:rPr>
                  <a:t>know-it-all</a:t>
                </a:r>
                <a:endParaRPr lang="en-GB" sz="2400" baseline="0" dirty="0">
                  <a:latin typeface="EdShed" pitchFamily="2" charset="0"/>
                </a:endParaRPr>
              </a:p>
            </p:txBody>
          </p:sp>
        </p:grpSp>
        <p:pic>
          <p:nvPicPr>
            <p:cNvPr id="21" name="Picture 20" descr="Cartoon of a child talking to another child&#10;&#10;Description automatically generated">
              <a:extLst>
                <a:ext uri="{FF2B5EF4-FFF2-40B4-BE49-F238E27FC236}">
                  <a16:creationId xmlns:a16="http://schemas.microsoft.com/office/drawing/2014/main" id="{13E4F2B1-622C-B63C-9067-0616AA13E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0280" y="1807802"/>
              <a:ext cx="1486325" cy="92797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7B217DD-1E1E-8500-AD02-9FFE96076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52072" y="1822709"/>
              <a:ext cx="476525" cy="927970"/>
            </a:xfrm>
            <a:prstGeom prst="rect">
              <a:avLst/>
            </a:prstGeom>
          </p:spPr>
        </p:pic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456C7D-94D0-17C1-2974-9F5C347D75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Sentences and Missing Words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F6C588-1FF8-D457-3F73-1F0285CA732C}"/>
              </a:ext>
            </a:extLst>
          </p:cNvPr>
          <p:cNvGrpSpPr/>
          <p:nvPr/>
        </p:nvGrpSpPr>
        <p:grpSpPr>
          <a:xfrm>
            <a:off x="638762" y="3176623"/>
            <a:ext cx="5080303" cy="620795"/>
            <a:chOff x="8026919" y="3199483"/>
            <a:chExt cx="3797084" cy="62079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9DE8DC-BE9E-F381-E1E9-2D4D917D4F3F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820278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2D1616-21E5-326C-61E6-8DDD4B9FC48B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199483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66AE9A-91EF-1942-9F3D-54752658C65C}"/>
              </a:ext>
            </a:extLst>
          </p:cNvPr>
          <p:cNvGrpSpPr/>
          <p:nvPr/>
        </p:nvGrpSpPr>
        <p:grpSpPr>
          <a:xfrm>
            <a:off x="6472935" y="3176623"/>
            <a:ext cx="5080303" cy="620795"/>
            <a:chOff x="8026919" y="3199483"/>
            <a:chExt cx="3797084" cy="62079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7A7BBEC-E5A7-DEC2-D822-EB64233CDFE6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820278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F51469A-E526-A932-3323-017DC685301A}"/>
                </a:ext>
              </a:extLst>
            </p:cNvPr>
            <p:cNvCxnSpPr>
              <a:cxnSpLocks/>
            </p:cNvCxnSpPr>
            <p:nvPr/>
          </p:nvCxnSpPr>
          <p:spPr>
            <a:xfrm>
              <a:off x="8026919" y="3199483"/>
              <a:ext cx="379708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782B72-CF87-E589-D626-AA910773204C}"/>
              </a:ext>
            </a:extLst>
          </p:cNvPr>
          <p:cNvSpPr txBox="1"/>
          <p:nvPr/>
        </p:nvSpPr>
        <p:spPr>
          <a:xfrm>
            <a:off x="614444" y="2633350"/>
            <a:ext cx="49176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My neighbour is a real </a:t>
            </a: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, always telling me what to do.</a:t>
            </a:r>
            <a:endParaRPr lang="en-GB" sz="200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  <a:cs typeface="OpenDyslexic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188A1-264F-5122-6632-A6E918DBBD68}"/>
              </a:ext>
            </a:extLst>
          </p:cNvPr>
          <p:cNvSpPr txBox="1"/>
          <p:nvPr/>
        </p:nvSpPr>
        <p:spPr>
          <a:xfrm>
            <a:off x="6450075" y="2633349"/>
            <a:ext cx="51274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I won’t go to the party </a:t>
            </a: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; I’ll take some snacks for everyone.</a:t>
            </a:r>
          </a:p>
        </p:txBody>
      </p:sp>
    </p:spTree>
    <p:extLst>
      <p:ext uri="{BB962C8B-B14F-4D97-AF65-F5344CB8AC3E}">
        <p14:creationId xmlns:p14="http://schemas.microsoft.com/office/powerpoint/2010/main" val="13147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2DE76-E56D-FE47-D733-68D52C8F75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38B19-0291-09EE-A821-0AB66C0B82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Put this week’s words in alphabetical order,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then write a definition for each word.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A651E-664E-B9EB-0EC0-667A6814DA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Alphabetical Order and Definitions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C4F36C43-F015-20EA-ADD9-C59DB2A0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83457"/>
              </p:ext>
            </p:extLst>
          </p:nvPr>
        </p:nvGraphicFramePr>
        <p:xfrm>
          <a:off x="331435" y="1760052"/>
          <a:ext cx="11529130" cy="4780875"/>
        </p:xfrm>
        <a:graphic>
          <a:graphicData uri="http://schemas.openxmlformats.org/drawingml/2006/table">
            <a:tbl>
              <a:tblPr firstRow="1" bandRow="1"/>
              <a:tblGrid>
                <a:gridCol w="2132365">
                  <a:extLst>
                    <a:ext uri="{9D8B030D-6E8A-4147-A177-3AD203B41FA5}">
                      <a16:colId xmlns:a16="http://schemas.microsoft.com/office/drawing/2014/main" val="1353089889"/>
                    </a:ext>
                  </a:extLst>
                </a:gridCol>
                <a:gridCol w="9396765">
                  <a:extLst>
                    <a:ext uri="{9D8B030D-6E8A-4147-A177-3AD203B41FA5}">
                      <a16:colId xmlns:a16="http://schemas.microsoft.com/office/drawing/2014/main" val="4104120523"/>
                    </a:ext>
                  </a:extLst>
                </a:gridCol>
              </a:tblGrid>
              <a:tr h="4346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Alphabetical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Definition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722304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456544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954320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58255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049063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53723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60342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27453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150441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321130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33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36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5C4B092A-0C3F-44DC-4FC3-83EAF5C50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77797"/>
              </p:ext>
            </p:extLst>
          </p:nvPr>
        </p:nvGraphicFramePr>
        <p:xfrm>
          <a:off x="331435" y="1760052"/>
          <a:ext cx="11529130" cy="4780875"/>
        </p:xfrm>
        <a:graphic>
          <a:graphicData uri="http://schemas.openxmlformats.org/drawingml/2006/table">
            <a:tbl>
              <a:tblPr firstRow="1" bandRow="1"/>
              <a:tblGrid>
                <a:gridCol w="2132365">
                  <a:extLst>
                    <a:ext uri="{9D8B030D-6E8A-4147-A177-3AD203B41FA5}">
                      <a16:colId xmlns:a16="http://schemas.microsoft.com/office/drawing/2014/main" val="1353089889"/>
                    </a:ext>
                  </a:extLst>
                </a:gridCol>
                <a:gridCol w="9396765">
                  <a:extLst>
                    <a:ext uri="{9D8B030D-6E8A-4147-A177-3AD203B41FA5}">
                      <a16:colId xmlns:a16="http://schemas.microsoft.com/office/drawing/2014/main" val="4104120523"/>
                    </a:ext>
                  </a:extLst>
                </a:gridCol>
              </a:tblGrid>
              <a:tr h="43462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Alphabetical 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Definition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722304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3456544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954320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58255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049063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u="none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53723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460342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274538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150441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321130"/>
                  </a:ext>
                </a:extLst>
              </a:tr>
              <a:tr h="434625"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33902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29582-9D2E-7189-7ECA-E0172B3C66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61FD00-B398-054F-2E45-A178B5508910}"/>
              </a:ext>
            </a:extLst>
          </p:cNvPr>
          <p:cNvSpPr txBox="1"/>
          <p:nvPr/>
        </p:nvSpPr>
        <p:spPr>
          <a:xfrm>
            <a:off x="5714207" y="2238451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Easily annoyed or angered. 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623B6E-FB14-A9B5-86B3-E006B76DB236}"/>
              </a:ext>
            </a:extLst>
          </p:cNvPr>
          <p:cNvSpPr txBox="1"/>
          <p:nvPr/>
        </p:nvSpPr>
        <p:spPr>
          <a:xfrm>
            <a:off x="4229826" y="2676834"/>
            <a:ext cx="5753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Not showing any love or sympathy for other people; unkind.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28BC99-689C-6B77-CBFE-F1F41FFAE4CB}"/>
              </a:ext>
            </a:extLst>
          </p:cNvPr>
          <p:cNvSpPr txBox="1"/>
          <p:nvPr/>
        </p:nvSpPr>
        <p:spPr>
          <a:xfrm>
            <a:off x="3750528" y="3115217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Not getting what you wanted; without taking something to somebody.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0F44FC-01E4-E7AA-4B1F-3933DEF0F4B5}"/>
              </a:ext>
            </a:extLst>
          </p:cNvPr>
          <p:cNvSpPr txBox="1"/>
          <p:nvPr/>
        </p:nvSpPr>
        <p:spPr>
          <a:xfrm>
            <a:off x="2530387" y="3553600"/>
            <a:ext cx="9152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Having eyes that are green. Also, a feeling of jealousy because somebody has something you wish you had.</a:t>
            </a:r>
            <a:endParaRPr lang="en-US" sz="160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4434C4-A8EC-D6A9-F10F-5BCDAA62772F}"/>
              </a:ext>
            </a:extLst>
          </p:cNvPr>
          <p:cNvSpPr txBox="1"/>
          <p:nvPr/>
        </p:nvSpPr>
        <p:spPr>
          <a:xfrm>
            <a:off x="5308647" y="396120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Very detailed, careful and complete.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52EB6E-A35A-5A23-9F47-9ECE8FF21184}"/>
              </a:ext>
            </a:extLst>
          </p:cNvPr>
          <p:cNvSpPr txBox="1"/>
          <p:nvPr/>
        </p:nvSpPr>
        <p:spPr>
          <a:xfrm>
            <a:off x="4658373" y="4399588"/>
            <a:ext cx="48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A person who behaves as if they know everything.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6EDE88-B431-F91F-E182-CBC824B365AB}"/>
              </a:ext>
            </a:extLst>
          </p:cNvPr>
          <p:cNvSpPr txBox="1"/>
          <p:nvPr/>
        </p:nvSpPr>
        <p:spPr>
          <a:xfrm>
            <a:off x="5009366" y="4837971"/>
            <a:ext cx="419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Not used much, or as much as other items.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09054-5376-1396-C7B9-2DAA267AC0F6}"/>
              </a:ext>
            </a:extLst>
          </p:cNvPr>
          <p:cNvSpPr txBox="1"/>
          <p:nvPr/>
        </p:nvSpPr>
        <p:spPr>
          <a:xfrm>
            <a:off x="4260347" y="5276354"/>
            <a:ext cx="569245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Used to describe an animal that attacks and eats humans.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8FA66B-F742-74E2-9E5D-13341821C326}"/>
              </a:ext>
            </a:extLst>
          </p:cNvPr>
          <p:cNvSpPr txBox="1"/>
          <p:nvPr/>
        </p:nvSpPr>
        <p:spPr>
          <a:xfrm>
            <a:off x="5040849" y="5714737"/>
            <a:ext cx="413145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Dated; not modern; no longer fashionable.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A0AC78-6D2A-954B-2367-D4204483D35A}"/>
              </a:ext>
            </a:extLst>
          </p:cNvPr>
          <p:cNvSpPr txBox="1"/>
          <p:nvPr/>
        </p:nvSpPr>
        <p:spPr>
          <a:xfrm>
            <a:off x="5238115" y="6153119"/>
            <a:ext cx="37369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Not showing any feelings or emotions.</a:t>
            </a:r>
            <a:endParaRPr lang="en-US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34BBC-EB47-38DB-C122-3F07838B25B5}"/>
              </a:ext>
            </a:extLst>
          </p:cNvPr>
          <p:cNvSpPr txBox="1"/>
          <p:nvPr/>
        </p:nvSpPr>
        <p:spPr>
          <a:xfrm>
            <a:off x="551512" y="2238451"/>
            <a:ext cx="175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293F4-9290-ECE8-86F7-B382C84C12C7}"/>
              </a:ext>
            </a:extLst>
          </p:cNvPr>
          <p:cNvSpPr txBox="1"/>
          <p:nvPr/>
        </p:nvSpPr>
        <p:spPr>
          <a:xfrm>
            <a:off x="493352" y="3108377"/>
            <a:ext cx="1875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9B0F8-0641-9F8D-5EAC-E9806A11B0F3}"/>
              </a:ext>
            </a:extLst>
          </p:cNvPr>
          <p:cNvSpPr txBox="1"/>
          <p:nvPr/>
        </p:nvSpPr>
        <p:spPr>
          <a:xfrm>
            <a:off x="662342" y="3543340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0343B-C2F2-26D0-3820-7A4D8F44E4BE}"/>
              </a:ext>
            </a:extLst>
          </p:cNvPr>
          <p:cNvSpPr txBox="1"/>
          <p:nvPr/>
        </p:nvSpPr>
        <p:spPr>
          <a:xfrm>
            <a:off x="662342" y="3978303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9E9E69-A596-B309-F456-9B634E8ECF30}"/>
              </a:ext>
            </a:extLst>
          </p:cNvPr>
          <p:cNvSpPr txBox="1"/>
          <p:nvPr/>
        </p:nvSpPr>
        <p:spPr>
          <a:xfrm>
            <a:off x="662342" y="4413266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9FB95-1799-5F0A-FEF2-FDACBDB26786}"/>
              </a:ext>
            </a:extLst>
          </p:cNvPr>
          <p:cNvSpPr txBox="1"/>
          <p:nvPr/>
        </p:nvSpPr>
        <p:spPr>
          <a:xfrm>
            <a:off x="662342" y="2673414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7EBBA-FBF1-A6EC-8106-307AC652CA5C}"/>
              </a:ext>
            </a:extLst>
          </p:cNvPr>
          <p:cNvSpPr txBox="1"/>
          <p:nvPr/>
        </p:nvSpPr>
        <p:spPr>
          <a:xfrm>
            <a:off x="662342" y="4848229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0BB903-0826-835A-F38A-9EF4E73E0F98}"/>
              </a:ext>
            </a:extLst>
          </p:cNvPr>
          <p:cNvSpPr txBox="1"/>
          <p:nvPr/>
        </p:nvSpPr>
        <p:spPr>
          <a:xfrm>
            <a:off x="662342" y="5283192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2C585-CD5E-7054-3F53-D41E66CDF767}"/>
              </a:ext>
            </a:extLst>
          </p:cNvPr>
          <p:cNvSpPr txBox="1"/>
          <p:nvPr/>
        </p:nvSpPr>
        <p:spPr>
          <a:xfrm>
            <a:off x="662342" y="5718155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5F138-636B-5C26-C70E-F617192D9D1E}"/>
              </a:ext>
            </a:extLst>
          </p:cNvPr>
          <p:cNvSpPr txBox="1"/>
          <p:nvPr/>
        </p:nvSpPr>
        <p:spPr>
          <a:xfrm>
            <a:off x="662342" y="6153119"/>
            <a:ext cx="1537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stone-faced</a:t>
            </a:r>
            <a:endParaRPr lang="en-GB" dirty="0">
              <a:solidFill>
                <a:srgbClr val="FF376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13B2E9-7860-50EB-5E87-656C7664D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Alphabetical Order and Definitions</a:t>
            </a:r>
          </a:p>
        </p:txBody>
      </p:sp>
    </p:spTree>
    <p:extLst>
      <p:ext uri="{BB962C8B-B14F-4D97-AF65-F5344CB8AC3E}">
        <p14:creationId xmlns:p14="http://schemas.microsoft.com/office/powerpoint/2010/main" val="17283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3456-3B23-068B-3822-793109E3C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54BB-71DA-64F1-377A-F2B2653AE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cold-hearted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1337DD-C4DC-65E4-0716-4EC24F989A0B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A55DB6-F938-8043-BB99-0013D54411AB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2820B4-B993-97F5-980E-41DF7A5B5BBA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7CFDD-2EA1-D634-E6F9-B9CD68EDAB76}"/>
              </a:ext>
            </a:extLst>
          </p:cNvPr>
          <p:cNvSpPr/>
          <p:nvPr/>
        </p:nvSpPr>
        <p:spPr>
          <a:xfrm>
            <a:off x="6810351" y="41736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348200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2C2B-1A8E-03B4-12C5-57DA6B371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73D816B-B3EA-6FBB-F50A-FAC087563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cold-hearted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4D1A-FBEE-AFD4-0BD3-1BBA502F0D0E}"/>
              </a:ext>
            </a:extLst>
          </p:cNvPr>
          <p:cNvSpPr txBox="1"/>
          <p:nvPr/>
        </p:nvSpPr>
        <p:spPr>
          <a:xfrm>
            <a:off x="2576823" y="2724680"/>
            <a:ext cx="2359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Not showing any love or sympathy for other people; unkind.</a:t>
            </a:r>
            <a:endParaRPr lang="en-US" dirty="0">
              <a:solidFill>
                <a:srgbClr val="FF3760"/>
              </a:solidFill>
              <a:highlight>
                <a:srgbClr val="FFFFFF"/>
              </a:highlight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58D5B-1655-F11C-5DD2-3F722BDC9709}"/>
              </a:ext>
            </a:extLst>
          </p:cNvPr>
          <p:cNvSpPr txBox="1"/>
          <p:nvPr/>
        </p:nvSpPr>
        <p:spPr>
          <a:xfrm>
            <a:off x="6016880" y="2662555"/>
            <a:ext cx="247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Mitchell was tired of </a:t>
            </a:r>
            <a:r>
              <a:rPr lang="en-GB" u="sng" dirty="0">
                <a:solidFill>
                  <a:srgbClr val="FF3760"/>
                </a:solidFill>
                <a:latin typeface="EdShed" pitchFamily="2" charset="0"/>
              </a:rPr>
              <a:t>cold-hearted</a:t>
            </a:r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 people, so decided to find some better friends.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3F6F-CC61-B262-53CA-CE3E0AB899D4}"/>
              </a:ext>
            </a:extLst>
          </p:cNvPr>
          <p:cNvSpPr txBox="1"/>
          <p:nvPr/>
        </p:nvSpPr>
        <p:spPr>
          <a:xfrm>
            <a:off x="6210542" y="4819513"/>
            <a:ext cx="2007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caring, kind, pleasant, amiable, sympathetic, compassionate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4861D2-BD97-7F06-3485-AC1D114D6EAE}"/>
              </a:ext>
            </a:extLst>
          </p:cNvPr>
          <p:cNvSpPr txBox="1"/>
          <p:nvPr/>
        </p:nvSpPr>
        <p:spPr>
          <a:xfrm>
            <a:off x="2675160" y="4873931"/>
            <a:ext cx="223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3760"/>
                </a:solidFill>
                <a:latin typeface="EdShed" pitchFamily="2" charset="0"/>
              </a:rPr>
              <a:t>detached, indifferent, uncaring, unkind, unfeeling, harsh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AE5F8E-3A60-5A65-7B38-76862E227752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85BF64-DB08-748C-3C4A-A2B93FE19D12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D9C8A6-2E64-1B4B-81E8-5E80FB3EBAB8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2A7B45-D8D3-CF80-BB45-9DB2A5CA4477}"/>
              </a:ext>
            </a:extLst>
          </p:cNvPr>
          <p:cNvSpPr/>
          <p:nvPr/>
        </p:nvSpPr>
        <p:spPr>
          <a:xfrm>
            <a:off x="6810351" y="41736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631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D57059-F787-6EB7-C0EB-69E8D05BC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Can you add the sound buttons to these words?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500DDD-3789-C4FC-FAFE-A5719F6A686B}"/>
              </a:ext>
            </a:extLst>
          </p:cNvPr>
          <p:cNvSpPr/>
          <p:nvPr/>
        </p:nvSpPr>
        <p:spPr>
          <a:xfrm>
            <a:off x="3118301" y="2255363"/>
            <a:ext cx="1710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sphere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C6A51B-F42D-BC4A-59FC-A17735EC59DB}"/>
              </a:ext>
            </a:extLst>
          </p:cNvPr>
          <p:cNvSpPr/>
          <p:nvPr/>
        </p:nvSpPr>
        <p:spPr>
          <a:xfrm>
            <a:off x="667158" y="5273989"/>
            <a:ext cx="1929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aquatic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1F011B-3670-A8B2-57EA-97C444F776D0}"/>
              </a:ext>
            </a:extLst>
          </p:cNvPr>
          <p:cNvSpPr/>
          <p:nvPr/>
        </p:nvSpPr>
        <p:spPr>
          <a:xfrm>
            <a:off x="3459506" y="5273989"/>
            <a:ext cx="22101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dirty="0">
                <a:ln w="0"/>
                <a:latin typeface="EdShed" pitchFamily="2" charset="0"/>
              </a:rPr>
              <a:t>although</a:t>
            </a:r>
            <a:endParaRPr lang="en-GB" sz="4400" cap="none" spc="0" dirty="0">
              <a:ln w="0"/>
              <a:latin typeface="EdShed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C48094-6C7B-A6B4-DC2A-67B1E4C02991}"/>
              </a:ext>
            </a:extLst>
          </p:cNvPr>
          <p:cNvSpPr/>
          <p:nvPr/>
        </p:nvSpPr>
        <p:spPr>
          <a:xfrm>
            <a:off x="6655647" y="5273989"/>
            <a:ext cx="19353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knuckle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A22F60F-64F6-361D-613A-54746A28C2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65072" y="3628747"/>
            <a:ext cx="1016989" cy="111524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B902EE6-2160-D948-EDA6-DCFE94EBD20E}"/>
              </a:ext>
            </a:extLst>
          </p:cNvPr>
          <p:cNvSpPr/>
          <p:nvPr/>
        </p:nvSpPr>
        <p:spPr>
          <a:xfrm>
            <a:off x="9394835" y="5273989"/>
            <a:ext cx="2110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cap="none" spc="0" dirty="0">
                <a:ln w="0"/>
                <a:latin typeface="EdShed" pitchFamily="2" charset="0"/>
              </a:rPr>
              <a:t>thankful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32E87D-060A-F1BE-A993-3101C252F399}"/>
              </a:ext>
            </a:extLst>
          </p:cNvPr>
          <p:cNvGrpSpPr/>
          <p:nvPr/>
        </p:nvGrpSpPr>
        <p:grpSpPr>
          <a:xfrm>
            <a:off x="7405653" y="2000200"/>
            <a:ext cx="4235131" cy="2586548"/>
            <a:chOff x="1726446" y="2231304"/>
            <a:chExt cx="4235131" cy="258654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A672C7D-06D0-1039-FAE3-DAA587694B84}"/>
                </a:ext>
              </a:extLst>
            </p:cNvPr>
            <p:cNvSpPr txBox="1"/>
            <p:nvPr/>
          </p:nvSpPr>
          <p:spPr>
            <a:xfrm>
              <a:off x="1834846" y="2393773"/>
              <a:ext cx="252799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EdShed" pitchFamily="2" charset="0"/>
                </a:rPr>
                <a:t>Use sound buttons for each phoneme. Draw a dot for each single letter sound, a </a:t>
              </a:r>
              <a:r>
                <a:rPr lang="en-GB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dirty="0">
                  <a:latin typeface="EdShed" pitchFamily="2" charset="0"/>
                </a:rPr>
                <a:t> dot for adjacent consonants, and a line when two or more letters represent one sound. </a:t>
              </a:r>
            </a:p>
          </p:txBody>
        </p:sp>
        <p:pic>
          <p:nvPicPr>
            <p:cNvPr id="53" name="Picture 52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D4E77E4B-76A5-B4EE-52EC-47CBDD3EF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64516" y="2242769"/>
              <a:ext cx="997061" cy="1774098"/>
            </a:xfrm>
            <a:prstGeom prst="rect">
              <a:avLst/>
            </a:prstGeom>
          </p:spPr>
        </p:pic>
        <p:sp>
          <p:nvSpPr>
            <p:cNvPr id="54" name="Rounded Rectangular Callout 53">
              <a:extLst>
                <a:ext uri="{FF2B5EF4-FFF2-40B4-BE49-F238E27FC236}">
                  <a16:creationId xmlns:a16="http://schemas.microsoft.com/office/drawing/2014/main" id="{13EF5418-B99F-D1A6-AA8F-CDFB9634F953}"/>
                </a:ext>
              </a:extLst>
            </p:cNvPr>
            <p:cNvSpPr/>
            <p:nvPr/>
          </p:nvSpPr>
          <p:spPr>
            <a:xfrm>
              <a:off x="1726446" y="2231304"/>
              <a:ext cx="2735624" cy="2586548"/>
            </a:xfrm>
            <a:prstGeom prst="wedgeRoundRectCallout">
              <a:avLst>
                <a:gd name="adj1" fmla="val 61308"/>
                <a:gd name="adj2" fmla="val -23848"/>
                <a:gd name="adj3" fmla="val 16667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491F1-EED6-B887-207C-598914A99190}"/>
              </a:ext>
            </a:extLst>
          </p:cNvPr>
          <p:cNvGrpSpPr/>
          <p:nvPr/>
        </p:nvGrpSpPr>
        <p:grpSpPr>
          <a:xfrm>
            <a:off x="3262063" y="3007779"/>
            <a:ext cx="1418202" cy="108000"/>
            <a:chOff x="4587333" y="2941293"/>
            <a:chExt cx="1418202" cy="1080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DA7CCA1-BA35-722E-AE34-83AC109A4032}"/>
                </a:ext>
              </a:extLst>
            </p:cNvPr>
            <p:cNvGrpSpPr/>
            <p:nvPr/>
          </p:nvGrpSpPr>
          <p:grpSpPr>
            <a:xfrm>
              <a:off x="4587333" y="2941293"/>
              <a:ext cx="709679" cy="108000"/>
              <a:chOff x="6504130" y="5718039"/>
              <a:chExt cx="709679" cy="108000"/>
            </a:xfrm>
            <a:solidFill>
              <a:srgbClr val="3372DC"/>
            </a:solidFill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713576-3EC2-1D6D-57B3-8FA76FB5ED5B}"/>
                  </a:ext>
                </a:extLst>
              </p:cNvPr>
              <p:cNvSpPr/>
              <p:nvPr/>
            </p:nvSpPr>
            <p:spPr>
              <a:xfrm>
                <a:off x="6709809" y="5736039"/>
                <a:ext cx="504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CFFC1E8-C069-CF48-F029-3BA045FDD0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4130" y="5718039"/>
                <a:ext cx="108002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8A1EDDE-C775-BA6D-E234-CDE131CC5ED1}"/>
                </a:ext>
              </a:extLst>
            </p:cNvPr>
            <p:cNvSpPr/>
            <p:nvPr/>
          </p:nvSpPr>
          <p:spPr>
            <a:xfrm>
              <a:off x="5357535" y="2959293"/>
              <a:ext cx="648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4A882B-49E5-A134-D192-65FF677D3E80}"/>
              </a:ext>
            </a:extLst>
          </p:cNvPr>
          <p:cNvGrpSpPr/>
          <p:nvPr/>
        </p:nvGrpSpPr>
        <p:grpSpPr>
          <a:xfrm>
            <a:off x="848722" y="5992202"/>
            <a:ext cx="1595234" cy="108000"/>
            <a:chOff x="789078" y="5805509"/>
            <a:chExt cx="1595234" cy="10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1A283F-D85F-A13E-14E4-D3E78E5DE52C}"/>
                </a:ext>
              </a:extLst>
            </p:cNvPr>
            <p:cNvSpPr/>
            <p:nvPr/>
          </p:nvSpPr>
          <p:spPr>
            <a:xfrm>
              <a:off x="1040791" y="5823509"/>
              <a:ext cx="504991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C72097-28BF-4030-2C19-AF332CA724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9860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93994F-8F63-0666-D434-279642AF54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6310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B246CE-1227-5CFB-D8F4-E7AA2943AB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79970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F5D8B5-47C4-319B-2110-3F91166BB4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078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6190824-FD78-EEC2-5D56-2477E5B544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4582" y="5805509"/>
              <a:ext cx="108002" cy="108000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746777-4019-1D36-E845-A8C79B0BA9C1}"/>
              </a:ext>
            </a:extLst>
          </p:cNvPr>
          <p:cNvGrpSpPr/>
          <p:nvPr/>
        </p:nvGrpSpPr>
        <p:grpSpPr>
          <a:xfrm>
            <a:off x="3641669" y="5992202"/>
            <a:ext cx="1882881" cy="108000"/>
            <a:chOff x="6881026" y="6006844"/>
            <a:chExt cx="1882881" cy="108000"/>
          </a:xfrm>
          <a:solidFill>
            <a:srgbClr val="3372DC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54A2C59-0776-6B6A-5583-2D69983B9AAA}"/>
                </a:ext>
              </a:extLst>
            </p:cNvPr>
            <p:cNvSpPr/>
            <p:nvPr/>
          </p:nvSpPr>
          <p:spPr>
            <a:xfrm>
              <a:off x="7091697" y="6006844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14E38C-0E5A-8DF1-6E16-A286DD49CA38}"/>
                </a:ext>
              </a:extLst>
            </p:cNvPr>
            <p:cNvSpPr/>
            <p:nvPr/>
          </p:nvSpPr>
          <p:spPr>
            <a:xfrm>
              <a:off x="7257998" y="6024844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7D678D-289B-F69F-1C14-18AE151F92F2}"/>
                </a:ext>
              </a:extLst>
            </p:cNvPr>
            <p:cNvSpPr/>
            <p:nvPr/>
          </p:nvSpPr>
          <p:spPr>
            <a:xfrm>
              <a:off x="6881026" y="6006844"/>
              <a:ext cx="108000" cy="10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03EB842-171D-4DFB-CAC4-651DA77D82F0}"/>
                </a:ext>
              </a:extLst>
            </p:cNvPr>
            <p:cNvSpPr/>
            <p:nvPr/>
          </p:nvSpPr>
          <p:spPr>
            <a:xfrm>
              <a:off x="7707349" y="6024844"/>
              <a:ext cx="1056558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5CC0C3-A5BE-1FCF-70D2-A5F8CCB3D4C6}"/>
              </a:ext>
            </a:extLst>
          </p:cNvPr>
          <p:cNvGrpSpPr/>
          <p:nvPr/>
        </p:nvGrpSpPr>
        <p:grpSpPr>
          <a:xfrm>
            <a:off x="6778178" y="5884202"/>
            <a:ext cx="1687470" cy="108000"/>
            <a:chOff x="6795335" y="5961437"/>
            <a:chExt cx="1687470" cy="10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F3BDB1-D63F-F8AF-9DCD-8DB60DF8DE4D}"/>
                </a:ext>
              </a:extLst>
            </p:cNvPr>
            <p:cNvGrpSpPr/>
            <p:nvPr/>
          </p:nvGrpSpPr>
          <p:grpSpPr>
            <a:xfrm>
              <a:off x="6795335" y="5961437"/>
              <a:ext cx="721218" cy="108000"/>
              <a:chOff x="7978149" y="5950416"/>
              <a:chExt cx="721218" cy="108000"/>
            </a:xfrm>
            <a:solidFill>
              <a:srgbClr val="3372DC"/>
            </a:solidFill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462B948-7C0D-EAEB-BE70-41BC39AE5C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91365" y="5950416"/>
                <a:ext cx="108002" cy="10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B246FE-9B95-B002-4219-E41FEA3C7E81}"/>
                  </a:ext>
                </a:extLst>
              </p:cNvPr>
              <p:cNvSpPr/>
              <p:nvPr/>
            </p:nvSpPr>
            <p:spPr>
              <a:xfrm>
                <a:off x="7978149" y="5968416"/>
                <a:ext cx="504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573C4D-5F0A-E329-37DE-86D6DD7B5AD0}"/>
                </a:ext>
              </a:extLst>
            </p:cNvPr>
            <p:cNvSpPr/>
            <p:nvPr/>
          </p:nvSpPr>
          <p:spPr>
            <a:xfrm>
              <a:off x="7637541" y="5979437"/>
              <a:ext cx="465644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7A2145-B0BC-D50A-BC15-4A3B0682F2FB}"/>
                </a:ext>
              </a:extLst>
            </p:cNvPr>
            <p:cNvSpPr/>
            <p:nvPr/>
          </p:nvSpPr>
          <p:spPr>
            <a:xfrm>
              <a:off x="8158805" y="5979437"/>
              <a:ext cx="324000" cy="72000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C8D8E62-BF60-5905-0EE0-6924CEC75C90}"/>
              </a:ext>
            </a:extLst>
          </p:cNvPr>
          <p:cNvGrpSpPr/>
          <p:nvPr/>
        </p:nvGrpSpPr>
        <p:grpSpPr>
          <a:xfrm>
            <a:off x="9544173" y="5902202"/>
            <a:ext cx="1859312" cy="108000"/>
            <a:chOff x="9577456" y="5910233"/>
            <a:chExt cx="1859312" cy="1080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CE3AC4C-7C47-55C8-28D0-E46569B39773}"/>
                </a:ext>
              </a:extLst>
            </p:cNvPr>
            <p:cNvGrpSpPr/>
            <p:nvPr/>
          </p:nvGrpSpPr>
          <p:grpSpPr>
            <a:xfrm>
              <a:off x="9577456" y="5910233"/>
              <a:ext cx="1859312" cy="108000"/>
              <a:chOff x="9377570" y="5819758"/>
              <a:chExt cx="1859312" cy="1080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E40D7D-86AD-4B37-E2FF-21443EB79849}"/>
                  </a:ext>
                </a:extLst>
              </p:cNvPr>
              <p:cNvGrpSpPr/>
              <p:nvPr/>
            </p:nvGrpSpPr>
            <p:grpSpPr>
              <a:xfrm>
                <a:off x="9377570" y="5819758"/>
                <a:ext cx="1633798" cy="108000"/>
                <a:chOff x="4748500" y="3150898"/>
                <a:chExt cx="1633798" cy="10800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56E7EE6A-76F1-6392-3712-118F33F8B21E}"/>
                    </a:ext>
                  </a:extLst>
                </p:cNvPr>
                <p:cNvGrpSpPr/>
                <p:nvPr/>
              </p:nvGrpSpPr>
              <p:grpSpPr>
                <a:xfrm>
                  <a:off x="5264000" y="3150898"/>
                  <a:ext cx="1118298" cy="108000"/>
                  <a:chOff x="7180797" y="5927644"/>
                  <a:chExt cx="1118298" cy="108000"/>
                </a:xfrm>
                <a:solidFill>
                  <a:srgbClr val="3372DC"/>
                </a:solidFill>
              </p:grpSpPr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B07965C-02AE-97A0-09FD-CFDCC7B5A5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180797" y="5927644"/>
                    <a:ext cx="108002" cy="108000"/>
                  </a:xfrm>
                  <a:prstGeom prst="ellipse">
                    <a:avLst/>
                  </a:prstGeom>
                  <a:solidFill>
                    <a:srgbClr val="3372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EdShed" pitchFamily="2" charset="0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5C1F18D6-8BDA-B386-56BB-1323153729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53788" y="5927644"/>
                    <a:ext cx="108002" cy="108000"/>
                  </a:xfrm>
                  <a:prstGeom prst="ellipse">
                    <a:avLst/>
                  </a:prstGeom>
                  <a:solidFill>
                    <a:srgbClr val="FF37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EdShed" pitchFamily="2" charset="0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8B06CE2-905A-7CB9-7D5A-1CA43811EB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72812" y="5927644"/>
                    <a:ext cx="108002" cy="108000"/>
                  </a:xfrm>
                  <a:prstGeom prst="ellipse">
                    <a:avLst/>
                  </a:prstGeom>
                  <a:solidFill>
                    <a:srgbClr val="FF37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EdShed" pitchFamily="2" charset="0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65EEB25E-2A62-00DC-543E-C59661EE4E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191093" y="5927644"/>
                    <a:ext cx="108002" cy="108000"/>
                  </a:xfrm>
                  <a:prstGeom prst="ellipse">
                    <a:avLst/>
                  </a:prstGeom>
                  <a:solidFill>
                    <a:srgbClr val="3372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EdShed" pitchFamily="2" charset="0"/>
                    </a:endParaRPr>
                  </a:p>
                </p:txBody>
              </p:sp>
            </p:grp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AA5EE57-8CFE-4B1B-BD2A-29A83EB58249}"/>
                    </a:ext>
                  </a:extLst>
                </p:cNvPr>
                <p:cNvSpPr/>
                <p:nvPr/>
              </p:nvSpPr>
              <p:spPr>
                <a:xfrm>
                  <a:off x="4748500" y="3168898"/>
                  <a:ext cx="396000" cy="72000"/>
                </a:xfrm>
                <a:prstGeom prst="rect">
                  <a:avLst/>
                </a:prstGeom>
                <a:solidFill>
                  <a:srgbClr val="3372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EdShed" pitchFamily="2" charset="0"/>
                  </a:endParaRPr>
                </a:p>
              </p:txBody>
            </p:sp>
          </p:grp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76DA4FA-7EF0-5748-7058-E4C1C27FD1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1128880" y="5819758"/>
                <a:ext cx="108002" cy="108000"/>
              </a:xfrm>
              <a:prstGeom prst="ellipse">
                <a:avLst/>
              </a:prstGeom>
              <a:solidFill>
                <a:srgbClr val="3372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EdShed" pitchFamily="2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09F8371-6E38-0BF5-1267-0F95C2EEE1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57608" y="5910233"/>
              <a:ext cx="108002" cy="108000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2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5" grpId="0"/>
      <p:bldP spid="42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Word Spotter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B2F0B-92AB-8E37-5080-F57EEEF85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71DD"/>
                </a:solidFill>
              </a:rPr>
              <a:t>Clap your hands when you see one of this week’s words.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5CA935-5210-DF8C-F40A-7A566B23306C}"/>
              </a:ext>
            </a:extLst>
          </p:cNvPr>
          <p:cNvSpPr/>
          <p:nvPr/>
        </p:nvSpPr>
        <p:spPr>
          <a:xfrm>
            <a:off x="1009754" y="2623625"/>
            <a:ext cx="295814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7E79"/>
                </a:solidFill>
                <a:latin typeface="EdShed" pitchFamily="2" charset="0"/>
              </a:rPr>
              <a:t>bad-tempered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C631073-C4EF-606A-2B5F-48A62B05B566}"/>
              </a:ext>
            </a:extLst>
          </p:cNvPr>
          <p:cNvSpPr/>
          <p:nvPr/>
        </p:nvSpPr>
        <p:spPr>
          <a:xfrm>
            <a:off x="9517277" y="3155353"/>
            <a:ext cx="230714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7E79"/>
                </a:solidFill>
                <a:latin typeface="EdShed" pitchFamily="2" charset="0"/>
              </a:rPr>
              <a:t>know-it-all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D2B7-85E3-AA74-92E2-923D96A0E303}"/>
              </a:ext>
            </a:extLst>
          </p:cNvPr>
          <p:cNvSpPr/>
          <p:nvPr/>
        </p:nvSpPr>
        <p:spPr>
          <a:xfrm>
            <a:off x="6502514" y="2852081"/>
            <a:ext cx="244205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9300"/>
                </a:solidFill>
                <a:latin typeface="EdShed" pitchFamily="2" charset="0"/>
              </a:rPr>
              <a:t>man-eating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5660B9-00BD-2998-439A-792BB7CC80D9}"/>
              </a:ext>
            </a:extLst>
          </p:cNvPr>
          <p:cNvSpPr/>
          <p:nvPr/>
        </p:nvSpPr>
        <p:spPr>
          <a:xfrm>
            <a:off x="4212514" y="4978845"/>
            <a:ext cx="185709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9437FF"/>
                </a:solidFill>
                <a:latin typeface="EdShed" pitchFamily="2" charset="0"/>
              </a:rPr>
              <a:t>in-depth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673E0E3-3D03-42FA-6DD3-5568B81FFE65}"/>
              </a:ext>
            </a:extLst>
          </p:cNvPr>
          <p:cNvSpPr/>
          <p:nvPr/>
        </p:nvSpPr>
        <p:spPr>
          <a:xfrm>
            <a:off x="510870" y="5215327"/>
            <a:ext cx="280559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old-fashioned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830B520-E153-044F-0047-88BB6DFF8A5D}"/>
              </a:ext>
            </a:extLst>
          </p:cNvPr>
          <p:cNvSpPr/>
          <p:nvPr/>
        </p:nvSpPr>
        <p:spPr>
          <a:xfrm>
            <a:off x="3529085" y="3963182"/>
            <a:ext cx="2174387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suspicious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E06F05-BF00-3CEB-9C01-0EB0C4EF293C}"/>
              </a:ext>
            </a:extLst>
          </p:cNvPr>
          <p:cNvSpPr/>
          <p:nvPr/>
        </p:nvSpPr>
        <p:spPr>
          <a:xfrm>
            <a:off x="6688354" y="4897997"/>
            <a:ext cx="267161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9300"/>
                </a:solidFill>
                <a:latin typeface="EdShed" pitchFamily="2" charset="0"/>
              </a:rPr>
              <a:t>little-used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3F4203-A4D9-D660-0EEB-AC728A2398E9}"/>
              </a:ext>
            </a:extLst>
          </p:cNvPr>
          <p:cNvSpPr/>
          <p:nvPr/>
        </p:nvSpPr>
        <p:spPr>
          <a:xfrm>
            <a:off x="2685988" y="5837664"/>
            <a:ext cx="2686768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C000"/>
                </a:solidFill>
                <a:latin typeface="EdShed" pitchFamily="2" charset="0"/>
              </a:rPr>
              <a:t>cold-hearted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4EC4FB-977E-3299-64E9-6396F48CB8DC}"/>
              </a:ext>
            </a:extLst>
          </p:cNvPr>
          <p:cNvSpPr/>
          <p:nvPr/>
        </p:nvSpPr>
        <p:spPr>
          <a:xfrm>
            <a:off x="7387065" y="5792427"/>
            <a:ext cx="24839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stone-faced</a:t>
            </a:r>
            <a:endParaRPr lang="en-GB" sz="40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CF988D-8232-795D-E538-4EEBB305C3A5}"/>
              </a:ext>
            </a:extLst>
          </p:cNvPr>
          <p:cNvSpPr/>
          <p:nvPr/>
        </p:nvSpPr>
        <p:spPr>
          <a:xfrm>
            <a:off x="6488529" y="3811456"/>
            <a:ext cx="2417327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5D160"/>
                </a:solidFill>
                <a:latin typeface="EdShed" pitchFamily="2" charset="0"/>
              </a:rPr>
              <a:t>green-eyed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FDC43B-4E89-8A78-CA3A-949054421D8F}"/>
              </a:ext>
            </a:extLst>
          </p:cNvPr>
          <p:cNvSpPr/>
          <p:nvPr/>
        </p:nvSpPr>
        <p:spPr>
          <a:xfrm>
            <a:off x="933035" y="4303831"/>
            <a:ext cx="155579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6561FF"/>
                </a:solidFill>
                <a:latin typeface="EdShed" pitchFamily="2" charset="0"/>
              </a:rPr>
              <a:t>special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BEC0A8-C7CB-376D-09B8-BE798999E680}"/>
              </a:ext>
            </a:extLst>
          </p:cNvPr>
          <p:cNvSpPr/>
          <p:nvPr/>
        </p:nvSpPr>
        <p:spPr>
          <a:xfrm>
            <a:off x="3846663" y="1803550"/>
            <a:ext cx="184184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precious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9822FCA-6637-DD1D-D2E5-B7B59B621E9A}"/>
              </a:ext>
            </a:extLst>
          </p:cNvPr>
          <p:cNvSpPr/>
          <p:nvPr/>
        </p:nvSpPr>
        <p:spPr>
          <a:xfrm>
            <a:off x="510870" y="1785426"/>
            <a:ext cx="189562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delicious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B78233F-FE88-00F6-3B6C-16F08B34D38E}"/>
              </a:ext>
            </a:extLst>
          </p:cNvPr>
          <p:cNvSpPr/>
          <p:nvPr/>
        </p:nvSpPr>
        <p:spPr>
          <a:xfrm>
            <a:off x="1682162" y="3463211"/>
            <a:ext cx="165196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0D160"/>
                </a:solidFill>
                <a:latin typeface="EdShed" pitchFamily="2" charset="0"/>
              </a:rPr>
              <a:t>women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9AB1E2C-0D31-3C9B-2B00-B9D02F592DEF}"/>
              </a:ext>
            </a:extLst>
          </p:cNvPr>
          <p:cNvSpPr/>
          <p:nvPr/>
        </p:nvSpPr>
        <p:spPr>
          <a:xfrm>
            <a:off x="9517277" y="1915064"/>
            <a:ext cx="184350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morning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042BB6E-F5A3-868A-4D12-E6B164C16DA9}"/>
              </a:ext>
            </a:extLst>
          </p:cNvPr>
          <p:cNvSpPr/>
          <p:nvPr/>
        </p:nvSpPr>
        <p:spPr>
          <a:xfrm>
            <a:off x="9324780" y="4080201"/>
            <a:ext cx="212325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19CEE"/>
                </a:solidFill>
                <a:latin typeface="EdShed" pitchFamily="2" charset="0"/>
              </a:rPr>
              <a:t>ambitious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70A8DD9-FE2F-8F1E-8771-BA4C4BF74CE5}"/>
              </a:ext>
            </a:extLst>
          </p:cNvPr>
          <p:cNvSpPr/>
          <p:nvPr/>
        </p:nvSpPr>
        <p:spPr>
          <a:xfrm>
            <a:off x="4352307" y="2928460"/>
            <a:ext cx="157750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6561FF"/>
                </a:solidFill>
                <a:latin typeface="EdShed" pitchFamily="2" charset="0"/>
              </a:rPr>
              <a:t>central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106C8E-ACA3-5E62-941D-9B53078C4ACC}"/>
              </a:ext>
            </a:extLst>
          </p:cNvPr>
          <p:cNvSpPr/>
          <p:nvPr/>
        </p:nvSpPr>
        <p:spPr>
          <a:xfrm>
            <a:off x="6585447" y="1877313"/>
            <a:ext cx="191838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3760"/>
                </a:solidFill>
                <a:latin typeface="EdShed" pitchFamily="2" charset="0"/>
              </a:rPr>
              <a:t>calendar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472E6EA-78F9-7EB9-FF1C-73E3D186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93639" y="5122263"/>
            <a:ext cx="1270808" cy="13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F10A98-AABD-2D42-E2E5-E958599BD9CC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44F7A2-68E4-FC6F-D475-D3739FB44C7E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EFA7A-45FC-6ECD-EE35-5054D43DB738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2D544A-EBC1-E587-1482-D62B4570471C}"/>
              </a:ext>
            </a:extLst>
          </p:cNvPr>
          <p:cNvSpPr/>
          <p:nvPr/>
        </p:nvSpPr>
        <p:spPr>
          <a:xfrm>
            <a:off x="6810351" y="4173602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77570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084214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man-eating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little-used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old-fashioned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empty-handed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in-depth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bad-tempered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cold-hearted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stone-faced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green-eyed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know-it-all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66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458" y="586478"/>
            <a:ext cx="9122637" cy="32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ea typeface="Sassoon Infant 2023" panose="02000503030000020003" pitchFamily="2" charset="0"/>
              </a:rPr>
              <a:t>First part of the compound adjectives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36298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little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empty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bad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cold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stone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7956D6"/>
                          </a:solidFill>
                          <a:latin typeface="EdShed" pitchFamily="2" charset="0"/>
                          <a:ea typeface="Sassoon Infant 2023" panose="02000503030000020003" pitchFamily="2" charset="0"/>
                        </a:rPr>
                        <a:t>green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rgbClr val="7956D6"/>
                        </a:solidFill>
                        <a:latin typeface="EdShed" pitchFamily="2" charset="0"/>
                        <a:ea typeface="Sassoon Infant 2023" panose="0200050303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61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515" y="586478"/>
            <a:ext cx="9605963" cy="320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ea typeface="Sassoon Infant 2023" panose="02000503030000020003" pitchFamily="2" charset="0"/>
              </a:rPr>
              <a:t>Second part of the compound adjectives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05165"/>
              </p:ext>
            </p:extLst>
          </p:nvPr>
        </p:nvGraphicFramePr>
        <p:xfrm>
          <a:off x="301170" y="1748366"/>
          <a:ext cx="11586030" cy="48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eating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used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fashioned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handed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depth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16024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tempered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hearted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faced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rgbClr val="3372DC"/>
                          </a:solidFill>
                          <a:latin typeface="EdShed" pitchFamily="2" charset="0"/>
                        </a:rPr>
                        <a:t>eyed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i="0" dirty="0">
                        <a:solidFill>
                          <a:srgbClr val="3372DC"/>
                        </a:solidFill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478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C636F5-8F1B-FF20-6AC1-0948E2424B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51FBB4-0CD0-8757-3611-DCF62EC06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15772" y="217048"/>
            <a:ext cx="7960454" cy="320675"/>
          </a:xfrm>
        </p:spPr>
        <p:txBody>
          <a:bodyPr/>
          <a:lstStyle/>
          <a:p>
            <a:r>
              <a:rPr lang="en-GB" sz="1800" b="0" dirty="0">
                <a:latin typeface="EdShed" pitchFamily="2" charset="0"/>
                <a:ea typeface="Sassoon Infant 2023" panose="02000503030000020003" pitchFamily="2" charset="0"/>
              </a:rPr>
              <a:t>Sorting Mat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265F32-6D41-F636-8E8C-8A49D0253369}"/>
              </a:ext>
            </a:extLst>
          </p:cNvPr>
          <p:cNvGrpSpPr/>
          <p:nvPr/>
        </p:nvGrpSpPr>
        <p:grpSpPr>
          <a:xfrm>
            <a:off x="908278" y="2003803"/>
            <a:ext cx="10375446" cy="4320000"/>
            <a:chOff x="908278" y="2003803"/>
            <a:chExt cx="10375446" cy="4320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991031-AD3E-20C9-FD66-6F87240A09E3}"/>
                </a:ext>
              </a:extLst>
            </p:cNvPr>
            <p:cNvGrpSpPr/>
            <p:nvPr/>
          </p:nvGrpSpPr>
          <p:grpSpPr>
            <a:xfrm>
              <a:off x="908278" y="2003803"/>
              <a:ext cx="10375446" cy="4320000"/>
              <a:chOff x="908278" y="2123071"/>
              <a:chExt cx="10375446" cy="432000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AD39F4ED-4F7A-2C00-3E6A-4A2430CB22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8278" y="2123071"/>
                <a:ext cx="4320000" cy="4320000"/>
              </a:xfrm>
              <a:prstGeom prst="ellipse">
                <a:avLst/>
              </a:prstGeom>
              <a:noFill/>
              <a:ln w="63500">
                <a:solidFill>
                  <a:srgbClr val="7956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1D7B771-7EF7-5445-735C-2539D02B1F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63724" y="2123071"/>
                <a:ext cx="4320000" cy="4320000"/>
              </a:xfrm>
              <a:prstGeom prst="ellipse">
                <a:avLst/>
              </a:prstGeom>
              <a:noFill/>
              <a:ln w="63500">
                <a:solidFill>
                  <a:srgbClr val="219C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BF6124-A38D-45E5-4753-E7CA02F20B2F}"/>
                </a:ext>
              </a:extLst>
            </p:cNvPr>
            <p:cNvSpPr txBox="1"/>
            <p:nvPr/>
          </p:nvSpPr>
          <p:spPr>
            <a:xfrm>
              <a:off x="7918289" y="2303355"/>
              <a:ext cx="24108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19CEE"/>
                  </a:solidFill>
                  <a:latin typeface="EdShed" pitchFamily="2" charset="0"/>
                </a:rPr>
                <a:t>second part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1E17AE-9657-F66A-B3FE-29F996B35D56}"/>
                </a:ext>
              </a:extLst>
            </p:cNvPr>
            <p:cNvSpPr txBox="1"/>
            <p:nvPr/>
          </p:nvSpPr>
          <p:spPr>
            <a:xfrm>
              <a:off x="2105358" y="2303355"/>
              <a:ext cx="1925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956D6"/>
                  </a:solidFill>
                  <a:latin typeface="EdShed" pitchFamily="2" charset="0"/>
                </a:rPr>
                <a:t>first part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7667E7-E8CE-02D1-F2B2-E6779AB4F7D1}"/>
              </a:ext>
            </a:extLst>
          </p:cNvPr>
          <p:cNvSpPr txBox="1"/>
          <p:nvPr/>
        </p:nvSpPr>
        <p:spPr>
          <a:xfrm>
            <a:off x="2631546" y="521497"/>
            <a:ext cx="6928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3373DC"/>
                </a:solidFill>
                <a:latin typeface="EdShed" pitchFamily="2" charset="0"/>
                <a:ea typeface="Sassoon Infant 2023" panose="02000503030000020003" pitchFamily="2" charset="0"/>
              </a:rPr>
              <a:t>Can you sort this week’s words according to the first and second parts of the compound adjective?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BC6EE-8824-BBF3-CAAF-D0EF101F9CC9}"/>
              </a:ext>
            </a:extLst>
          </p:cNvPr>
          <p:cNvSpPr txBox="1"/>
          <p:nvPr/>
        </p:nvSpPr>
        <p:spPr>
          <a:xfrm>
            <a:off x="5771232" y="3251927"/>
            <a:ext cx="6495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dirty="0">
                <a:latin typeface="EdShed" pitchFamily="2" charset="0"/>
                <a:ea typeface="Sassoon Infant 2023" panose="02000503030000020003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955687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9C610-5E68-4731-B130-97AC05908528}"/>
              </a:ext>
            </a:extLst>
          </p:cNvPr>
          <p:cNvSpPr txBox="1"/>
          <p:nvPr/>
        </p:nvSpPr>
        <p:spPr>
          <a:xfrm>
            <a:off x="-146691" y="303974"/>
            <a:ext cx="2792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EdShed" pitchFamily="2" charset="0"/>
              </a:rPr>
              <a:t>Roll and Read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4AE7FF-E5E4-BCC7-65A2-C88A083D495C}"/>
              </a:ext>
            </a:extLst>
          </p:cNvPr>
          <p:cNvGrpSpPr/>
          <p:nvPr/>
        </p:nvGrpSpPr>
        <p:grpSpPr>
          <a:xfrm>
            <a:off x="984813" y="2237527"/>
            <a:ext cx="10182618" cy="597442"/>
            <a:chOff x="1708448" y="1953645"/>
            <a:chExt cx="10182618" cy="59744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0F34D2E-A346-A541-2F31-3AD972B57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/>
          </p:blipFill>
          <p:spPr>
            <a:xfrm>
              <a:off x="1708448" y="1953645"/>
              <a:ext cx="597410" cy="59744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738D776-6BE1-7120-E92B-72E344427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628348" y="1965175"/>
              <a:ext cx="578918" cy="5743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ADDFAE4-B669-A770-8FE2-730CFEFA4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529756" y="1953834"/>
              <a:ext cx="602647" cy="59706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4A0F5-F091-FE70-2305-AFD141608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7454893" y="1953834"/>
              <a:ext cx="597064" cy="59706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0AB08EB-9F65-A330-F7D8-84CC00B91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374447" y="1953834"/>
              <a:ext cx="597064" cy="5970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D97CFB8-2C47-DFAE-F4B7-E30CB5E96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11294002" y="1953834"/>
              <a:ext cx="597064" cy="597064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79876EC-22A9-61AD-18CD-7158926FBA6B}"/>
              </a:ext>
            </a:extLst>
          </p:cNvPr>
          <p:cNvSpPr txBox="1"/>
          <p:nvPr/>
        </p:nvSpPr>
        <p:spPr>
          <a:xfrm>
            <a:off x="274532" y="796075"/>
            <a:ext cx="868806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Play with a partner. You will need a die and two different-coloured counters.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Take it in turns to roll a die.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Whichever number you land on, read a word from that column.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If you are correct, put a counter over the word.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EdShed" pitchFamily="2" charset="0"/>
              </a:rPr>
              <a:t>The first person to get four counters in a row wins.</a:t>
            </a:r>
          </a:p>
        </p:txBody>
      </p:sp>
      <p:graphicFrame>
        <p:nvGraphicFramePr>
          <p:cNvPr id="22" name="Table 7">
            <a:extLst>
              <a:ext uri="{FF2B5EF4-FFF2-40B4-BE49-F238E27FC236}">
                <a16:creationId xmlns:a16="http://schemas.microsoft.com/office/drawing/2014/main" id="{7588B2CC-A7E2-84B7-7E94-AB91A38EA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24780"/>
              </p:ext>
            </p:extLst>
          </p:nvPr>
        </p:nvGraphicFramePr>
        <p:xfrm>
          <a:off x="371061" y="3102843"/>
          <a:ext cx="11457240" cy="342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540">
                  <a:extLst>
                    <a:ext uri="{9D8B030D-6E8A-4147-A177-3AD203B41FA5}">
                      <a16:colId xmlns:a16="http://schemas.microsoft.com/office/drawing/2014/main" val="94965364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13261939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2788387766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387226500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3841995074"/>
                    </a:ext>
                  </a:extLst>
                </a:gridCol>
                <a:gridCol w="1909540">
                  <a:extLst>
                    <a:ext uri="{9D8B030D-6E8A-4147-A177-3AD203B41FA5}">
                      <a16:colId xmlns:a16="http://schemas.microsoft.com/office/drawing/2014/main" val="4207895851"/>
                    </a:ext>
                  </a:extLst>
                </a:gridCol>
              </a:tblGrid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man-eating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little-used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old-fashioned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empty-handed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in-depth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bad-tempered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901014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cold-hearted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stone-faced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green-eyed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know-it-all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man-eating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little-used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219861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empty-handed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old-fashioned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bad-tempered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in-depth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cold-hearted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stone-faced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294607"/>
                  </a:ext>
                </a:extLst>
              </a:tr>
              <a:tr h="857039"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know-it-all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green-eyed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little-used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old-fashioned</a:t>
                      </a:r>
                      <a:endParaRPr lang="en-GB" sz="2000" b="0" i="0" dirty="0">
                        <a:effectLst/>
                        <a:latin typeface="EdShed" pitchFamily="2" charset="0"/>
                        <a:ea typeface="Sassoon Infant 2023" panose="02000503030000020003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empty-handed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685800" algn="l"/>
                        </a:tabLst>
                      </a:pPr>
                      <a:r>
                        <a:rPr lang="en-GB" sz="2000" b="0" i="0" dirty="0">
                          <a:effectLst/>
                          <a:latin typeface="EdShed" pitchFamily="2" charset="0"/>
                          <a:ea typeface="Sassoon Infant 2023" panose="02000503030000020003" pitchFamily="2" charset="0"/>
                          <a:cs typeface="Times New Roman" panose="02020603050405020304" pitchFamily="18" charset="0"/>
                        </a:rPr>
                        <a:t>man-eating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065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9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FF59C3FE-B159-F674-B58F-4104537EC60A}"/>
              </a:ext>
            </a:extLst>
          </p:cNvPr>
          <p:cNvGrpSpPr/>
          <p:nvPr/>
        </p:nvGrpSpPr>
        <p:grpSpPr>
          <a:xfrm>
            <a:off x="1121078" y="2075712"/>
            <a:ext cx="9323482" cy="1797916"/>
            <a:chOff x="1121078" y="2075712"/>
            <a:chExt cx="9323482" cy="179791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56391CC-8ED5-5379-C887-746B52D0BEB4}"/>
                </a:ext>
              </a:extLst>
            </p:cNvPr>
            <p:cNvGrpSpPr/>
            <p:nvPr/>
          </p:nvGrpSpPr>
          <p:grpSpPr>
            <a:xfrm>
              <a:off x="1121078" y="2075712"/>
              <a:ext cx="9323482" cy="1786155"/>
              <a:chOff x="2809245" y="2047060"/>
              <a:chExt cx="9323482" cy="1786155"/>
            </a:xfrm>
          </p:grpSpPr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E947F248-3B43-58E8-9FDA-585139872110}"/>
                  </a:ext>
                </a:extLst>
              </p:cNvPr>
              <p:cNvSpPr/>
              <p:nvPr/>
            </p:nvSpPr>
            <p:spPr>
              <a:xfrm>
                <a:off x="3100017" y="2054436"/>
                <a:ext cx="150068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36B686A4-97CA-E811-85CC-5BC2BAE30987}"/>
                  </a:ext>
                </a:extLst>
              </p:cNvPr>
              <p:cNvSpPr/>
              <p:nvPr/>
            </p:nvSpPr>
            <p:spPr>
              <a:xfrm>
                <a:off x="8222733" y="2047060"/>
                <a:ext cx="154992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3B4E08A2-4D6A-0CA1-5279-23C5A0EBFDAE}"/>
                  </a:ext>
                </a:extLst>
              </p:cNvPr>
              <p:cNvSpPr/>
              <p:nvPr/>
            </p:nvSpPr>
            <p:spPr>
              <a:xfrm>
                <a:off x="5912291" y="2052211"/>
                <a:ext cx="137869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6D52F44E-5491-D8B3-EBBB-4DDCD31C4FA2}"/>
                  </a:ext>
                </a:extLst>
              </p:cNvPr>
              <p:cNvSpPr/>
              <p:nvPr/>
            </p:nvSpPr>
            <p:spPr>
              <a:xfrm>
                <a:off x="2809245" y="2869059"/>
                <a:ext cx="138955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49406336-6695-FFCF-4414-4ECC41FF1130}"/>
                  </a:ext>
                </a:extLst>
              </p:cNvPr>
              <p:cNvSpPr/>
              <p:nvPr/>
            </p:nvSpPr>
            <p:spPr>
              <a:xfrm>
                <a:off x="11940446" y="2054436"/>
                <a:ext cx="142421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C21B825D-FAAD-231D-F9CC-10BE599E6A9A}"/>
                  </a:ext>
                </a:extLst>
              </p:cNvPr>
              <p:cNvSpPr/>
              <p:nvPr/>
            </p:nvSpPr>
            <p:spPr>
              <a:xfrm>
                <a:off x="5478672" y="2869059"/>
                <a:ext cx="142728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47" name="Hexagon 46">
                <a:extLst>
                  <a:ext uri="{FF2B5EF4-FFF2-40B4-BE49-F238E27FC236}">
                    <a16:creationId xmlns:a16="http://schemas.microsoft.com/office/drawing/2014/main" id="{12594817-CDB5-AB02-2D5E-963E7F48822B}"/>
                  </a:ext>
                </a:extLst>
              </p:cNvPr>
              <p:cNvSpPr/>
              <p:nvPr/>
            </p:nvSpPr>
            <p:spPr>
              <a:xfrm>
                <a:off x="8879926" y="3617215"/>
                <a:ext cx="149692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9915489B-8A36-8D17-617E-BA91E86BC3A1}"/>
                  </a:ext>
                </a:extLst>
              </p:cNvPr>
              <p:cNvSpPr/>
              <p:nvPr/>
            </p:nvSpPr>
            <p:spPr>
              <a:xfrm>
                <a:off x="11966116" y="2869059"/>
                <a:ext cx="166611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3B3D63DE-313A-B946-CF88-80D07B112A6D}"/>
                  </a:ext>
                </a:extLst>
              </p:cNvPr>
              <p:cNvSpPr/>
              <p:nvPr/>
            </p:nvSpPr>
            <p:spPr>
              <a:xfrm>
                <a:off x="6145898" y="3617215"/>
                <a:ext cx="140519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50" name="Hexagon 49">
                <a:extLst>
                  <a:ext uri="{FF2B5EF4-FFF2-40B4-BE49-F238E27FC236}">
                    <a16:creationId xmlns:a16="http://schemas.microsoft.com/office/drawing/2014/main" id="{57C6D9B5-DFD7-7DD2-6890-BFD6C8B85242}"/>
                  </a:ext>
                </a:extLst>
              </p:cNvPr>
              <p:cNvSpPr/>
              <p:nvPr/>
            </p:nvSpPr>
            <p:spPr>
              <a:xfrm>
                <a:off x="8692529" y="2869059"/>
                <a:ext cx="153334" cy="216000"/>
              </a:xfrm>
              <a:prstGeom prst="hexagon">
                <a:avLst>
                  <a:gd name="adj" fmla="val 0"/>
                  <a:gd name="vf" fmla="val 115470"/>
                </a:avLst>
              </a:prstGeom>
              <a:solidFill>
                <a:srgbClr val="FFFF00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</p:grpSp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E8D0092B-7930-7B4A-C72D-12B8F54A72E1}"/>
                </a:ext>
              </a:extLst>
            </p:cNvPr>
            <p:cNvSpPr/>
            <p:nvPr/>
          </p:nvSpPr>
          <p:spPr>
            <a:xfrm>
              <a:off x="7558602" y="3657628"/>
              <a:ext cx="149691" cy="216000"/>
            </a:xfrm>
            <a:prstGeom prst="hexagon">
              <a:avLst>
                <a:gd name="adj" fmla="val 0"/>
                <a:gd name="vf" fmla="val 115470"/>
              </a:avLst>
            </a:prstGeom>
            <a:solidFill>
              <a:srgbClr val="FFFF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</p:grp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564840" y="1991850"/>
            <a:ext cx="214860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3403951" y="1991850"/>
            <a:ext cx="182248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3054752" y="2812296"/>
            <a:ext cx="2595647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5916947" y="1991850"/>
            <a:ext cx="246503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715848" y="2812296"/>
            <a:ext cx="160800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6197097" y="2812296"/>
            <a:ext cx="2359749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9291900" y="2812296"/>
            <a:ext cx="2184252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stone-faced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6195454" y="3564090"/>
            <a:ext cx="2013308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9072491" y="1991850"/>
            <a:ext cx="2665090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3403951" y="3564090"/>
            <a:ext cx="2107565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US" sz="32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540026-CB65-9C14-D004-9187DD2AD745}"/>
              </a:ext>
            </a:extLst>
          </p:cNvPr>
          <p:cNvGrpSpPr/>
          <p:nvPr/>
        </p:nvGrpSpPr>
        <p:grpSpPr>
          <a:xfrm>
            <a:off x="532411" y="4097843"/>
            <a:ext cx="3894793" cy="2334782"/>
            <a:chOff x="532411" y="4097843"/>
            <a:chExt cx="3894793" cy="233478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B06070-40BE-3433-F60D-00E14B060C5F}"/>
                </a:ext>
              </a:extLst>
            </p:cNvPr>
            <p:cNvGrpSpPr/>
            <p:nvPr/>
          </p:nvGrpSpPr>
          <p:grpSpPr>
            <a:xfrm>
              <a:off x="532411" y="4097843"/>
              <a:ext cx="3785699" cy="2334782"/>
              <a:chOff x="596048" y="3996263"/>
              <a:chExt cx="3785699" cy="2334782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274182" y="4406413"/>
                <a:ext cx="2107565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EdShed" pitchFamily="2" charset="0"/>
                  </a:rPr>
                  <a:t>A hyphen looks like this: </a:t>
                </a:r>
              </a:p>
              <a:p>
                <a:pPr algn="ctr"/>
                <a:r>
                  <a:rPr lang="en-GB" sz="2800" b="1" dirty="0">
                    <a:latin typeface="EdShed" pitchFamily="2" charset="0"/>
                  </a:rPr>
                  <a:t>-</a:t>
                </a:r>
                <a:endParaRPr lang="en-GB" sz="2000" b="1" dirty="0">
                  <a:latin typeface="EdShed" pitchFamily="2" charset="0"/>
                </a:endParaRPr>
              </a:p>
              <a:p>
                <a:pPr algn="ctr"/>
                <a:r>
                  <a:rPr lang="en-GB" sz="2000" dirty="0">
                    <a:latin typeface="EdShed" pitchFamily="2" charset="0"/>
                  </a:rPr>
                  <a:t>Can you see them in our new words?</a:t>
                </a:r>
              </a:p>
            </p:txBody>
          </p:sp>
          <p:pic>
            <p:nvPicPr>
              <p:cNvPr id="3" name="Picture 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A72313F3-9F7E-A5BB-2969-E2EFC5B922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6048" y="3996263"/>
                <a:ext cx="1096171" cy="2334782"/>
              </a:xfrm>
              <a:prstGeom prst="rect">
                <a:avLst/>
              </a:prstGeom>
            </p:spPr>
          </p:pic>
        </p:grpSp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2AA65AAD-F352-6003-6D1D-29A90702D3FD}"/>
                </a:ext>
              </a:extLst>
            </p:cNvPr>
            <p:cNvSpPr/>
            <p:nvPr/>
          </p:nvSpPr>
          <p:spPr>
            <a:xfrm>
              <a:off x="2062383" y="4331033"/>
              <a:ext cx="2364821" cy="2067735"/>
            </a:xfrm>
            <a:prstGeom prst="wedgeRoundRectCallout">
              <a:avLst>
                <a:gd name="adj1" fmla="val -61873"/>
                <a:gd name="adj2" fmla="val -23815"/>
                <a:gd name="adj3" fmla="val 16667"/>
              </a:avLst>
            </a:prstGeom>
            <a:noFill/>
            <a:ln w="38100">
              <a:solidFill>
                <a:srgbClr val="795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0685B4-54D0-FA09-4044-278EBBE4D806}"/>
              </a:ext>
            </a:extLst>
          </p:cNvPr>
          <p:cNvGrpSpPr/>
          <p:nvPr/>
        </p:nvGrpSpPr>
        <p:grpSpPr>
          <a:xfrm>
            <a:off x="7504839" y="4021361"/>
            <a:ext cx="4259608" cy="2402880"/>
            <a:chOff x="7504839" y="4021361"/>
            <a:chExt cx="4259608" cy="24028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55A5EB-EFAE-42D6-3927-E182908FA15B}"/>
                </a:ext>
              </a:extLst>
            </p:cNvPr>
            <p:cNvGrpSpPr/>
            <p:nvPr/>
          </p:nvGrpSpPr>
          <p:grpSpPr>
            <a:xfrm>
              <a:off x="7590728" y="4021361"/>
              <a:ext cx="4173719" cy="2402880"/>
              <a:chOff x="7590728" y="4021361"/>
              <a:chExt cx="4173719" cy="2402880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7590728" y="4567096"/>
                <a:ext cx="229338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GB" sz="2000" dirty="0">
                    <a:latin typeface="EdShed" pitchFamily="2" charset="0"/>
                    <a:ea typeface="Sassoon Infant 2023" panose="02000503030000020003" pitchFamily="2" charset="0"/>
                  </a:rPr>
                  <a:t>A hyphen is a punctuation mark that can </a:t>
                </a:r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</a:rPr>
                  <a:t>be used to join the parts of a compound word.</a:t>
                </a:r>
                <a:endParaRPr lang="en-GB" altLang="en-US" sz="2000" dirty="0">
                  <a:solidFill>
                    <a:schemeClr val="tx1"/>
                  </a:solidFill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pic>
            <p:nvPicPr>
              <p:cNvPr id="2" name="Picture 1" descr="A cartoon of a person&#10;&#10;Description automatically generated with low confidence">
                <a:extLst>
                  <a:ext uri="{FF2B5EF4-FFF2-40B4-BE49-F238E27FC236}">
                    <a16:creationId xmlns:a16="http://schemas.microsoft.com/office/drawing/2014/main" id="{D73B36FF-524D-66C6-8F00-38766E052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53311" y="4021361"/>
                <a:ext cx="1311136" cy="2402880"/>
              </a:xfrm>
              <a:prstGeom prst="rect">
                <a:avLst/>
              </a:prstGeom>
            </p:spPr>
          </p:pic>
        </p:grpSp>
        <p:sp>
          <p:nvSpPr>
            <p:cNvPr id="13" name="Rounded Rectangular Callout 12">
              <a:extLst>
                <a:ext uri="{FF2B5EF4-FFF2-40B4-BE49-F238E27FC236}">
                  <a16:creationId xmlns:a16="http://schemas.microsoft.com/office/drawing/2014/main" id="{B19C005F-C9E2-8A19-B920-D522ABD7F631}"/>
                </a:ext>
              </a:extLst>
            </p:cNvPr>
            <p:cNvSpPr/>
            <p:nvPr/>
          </p:nvSpPr>
          <p:spPr>
            <a:xfrm>
              <a:off x="7504839" y="4331033"/>
              <a:ext cx="2465035" cy="2067735"/>
            </a:xfrm>
            <a:prstGeom prst="wedgeRoundRectCallout">
              <a:avLst>
                <a:gd name="adj1" fmla="val 60695"/>
                <a:gd name="adj2" fmla="val -19052"/>
                <a:gd name="adj3" fmla="val 16667"/>
              </a:avLst>
            </a:prstGeom>
            <a:noFill/>
            <a:ln w="38100">
              <a:solidFill>
                <a:srgbClr val="FF37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F1D0CB-5F46-64DC-6F42-D10C875015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green-eyed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91972F-99A9-E393-F437-3363D57DEDD4}"/>
              </a:ext>
            </a:extLst>
          </p:cNvPr>
          <p:cNvSpPr txBox="1"/>
          <p:nvPr/>
        </p:nvSpPr>
        <p:spPr>
          <a:xfrm>
            <a:off x="516682" y="3442157"/>
            <a:ext cx="6348896" cy="1323439"/>
          </a:xfrm>
          <a:custGeom>
            <a:avLst/>
            <a:gdLst>
              <a:gd name="connsiteX0" fmla="*/ 0 w 6348896"/>
              <a:gd name="connsiteY0" fmla="*/ 0 h 1323439"/>
              <a:gd name="connsiteX1" fmla="*/ 444423 w 6348896"/>
              <a:gd name="connsiteY1" fmla="*/ 0 h 1323439"/>
              <a:gd name="connsiteX2" fmla="*/ 1079312 w 6348896"/>
              <a:gd name="connsiteY2" fmla="*/ 0 h 1323439"/>
              <a:gd name="connsiteX3" fmla="*/ 1841180 w 6348896"/>
              <a:gd name="connsiteY3" fmla="*/ 0 h 1323439"/>
              <a:gd name="connsiteX4" fmla="*/ 2412580 w 6348896"/>
              <a:gd name="connsiteY4" fmla="*/ 0 h 1323439"/>
              <a:gd name="connsiteX5" fmla="*/ 2983981 w 6348896"/>
              <a:gd name="connsiteY5" fmla="*/ 0 h 1323439"/>
              <a:gd name="connsiteX6" fmla="*/ 3682360 w 6348896"/>
              <a:gd name="connsiteY6" fmla="*/ 0 h 1323439"/>
              <a:gd name="connsiteX7" fmla="*/ 4126782 w 6348896"/>
              <a:gd name="connsiteY7" fmla="*/ 0 h 1323439"/>
              <a:gd name="connsiteX8" fmla="*/ 4761672 w 6348896"/>
              <a:gd name="connsiteY8" fmla="*/ 0 h 1323439"/>
              <a:gd name="connsiteX9" fmla="*/ 5523540 w 6348896"/>
              <a:gd name="connsiteY9" fmla="*/ 0 h 1323439"/>
              <a:gd name="connsiteX10" fmla="*/ 6348896 w 6348896"/>
              <a:gd name="connsiteY10" fmla="*/ 0 h 1323439"/>
              <a:gd name="connsiteX11" fmla="*/ 6348896 w 6348896"/>
              <a:gd name="connsiteY11" fmla="*/ 648485 h 1323439"/>
              <a:gd name="connsiteX12" fmla="*/ 6348896 w 6348896"/>
              <a:gd name="connsiteY12" fmla="*/ 1323439 h 1323439"/>
              <a:gd name="connsiteX13" fmla="*/ 5650517 w 6348896"/>
              <a:gd name="connsiteY13" fmla="*/ 1323439 h 1323439"/>
              <a:gd name="connsiteX14" fmla="*/ 5142606 w 6348896"/>
              <a:gd name="connsiteY14" fmla="*/ 1323439 h 1323439"/>
              <a:gd name="connsiteX15" fmla="*/ 4507716 w 6348896"/>
              <a:gd name="connsiteY15" fmla="*/ 1323439 h 1323439"/>
              <a:gd name="connsiteX16" fmla="*/ 3936316 w 6348896"/>
              <a:gd name="connsiteY16" fmla="*/ 1323439 h 1323439"/>
              <a:gd name="connsiteX17" fmla="*/ 3491893 w 6348896"/>
              <a:gd name="connsiteY17" fmla="*/ 1323439 h 1323439"/>
              <a:gd name="connsiteX18" fmla="*/ 2730025 w 6348896"/>
              <a:gd name="connsiteY18" fmla="*/ 1323439 h 1323439"/>
              <a:gd name="connsiteX19" fmla="*/ 2285603 w 6348896"/>
              <a:gd name="connsiteY19" fmla="*/ 1323439 h 1323439"/>
              <a:gd name="connsiteX20" fmla="*/ 1714202 w 6348896"/>
              <a:gd name="connsiteY20" fmla="*/ 1323439 h 1323439"/>
              <a:gd name="connsiteX21" fmla="*/ 1015823 w 6348896"/>
              <a:gd name="connsiteY21" fmla="*/ 1323439 h 1323439"/>
              <a:gd name="connsiteX22" fmla="*/ 0 w 6348896"/>
              <a:gd name="connsiteY22" fmla="*/ 1323439 h 1323439"/>
              <a:gd name="connsiteX23" fmla="*/ 0 w 6348896"/>
              <a:gd name="connsiteY23" fmla="*/ 701423 h 1323439"/>
              <a:gd name="connsiteX24" fmla="*/ 0 w 6348896"/>
              <a:gd name="connsiteY2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48896" h="1323439" extrusionOk="0">
                <a:moveTo>
                  <a:pt x="0" y="0"/>
                </a:moveTo>
                <a:cubicBezTo>
                  <a:pt x="177672" y="-14607"/>
                  <a:pt x="267997" y="-19873"/>
                  <a:pt x="444423" y="0"/>
                </a:cubicBezTo>
                <a:cubicBezTo>
                  <a:pt x="620849" y="19873"/>
                  <a:pt x="944299" y="30403"/>
                  <a:pt x="1079312" y="0"/>
                </a:cubicBezTo>
                <a:cubicBezTo>
                  <a:pt x="1214325" y="-30403"/>
                  <a:pt x="1682909" y="21680"/>
                  <a:pt x="1841180" y="0"/>
                </a:cubicBezTo>
                <a:cubicBezTo>
                  <a:pt x="1999451" y="-21680"/>
                  <a:pt x="2188427" y="9539"/>
                  <a:pt x="2412580" y="0"/>
                </a:cubicBezTo>
                <a:cubicBezTo>
                  <a:pt x="2636733" y="-9539"/>
                  <a:pt x="2761550" y="-12917"/>
                  <a:pt x="2983981" y="0"/>
                </a:cubicBezTo>
                <a:cubicBezTo>
                  <a:pt x="3206412" y="12917"/>
                  <a:pt x="3515790" y="7114"/>
                  <a:pt x="3682360" y="0"/>
                </a:cubicBezTo>
                <a:cubicBezTo>
                  <a:pt x="3848930" y="-7114"/>
                  <a:pt x="3913517" y="16619"/>
                  <a:pt x="4126782" y="0"/>
                </a:cubicBezTo>
                <a:cubicBezTo>
                  <a:pt x="4340047" y="-16619"/>
                  <a:pt x="4630883" y="14661"/>
                  <a:pt x="4761672" y="0"/>
                </a:cubicBezTo>
                <a:cubicBezTo>
                  <a:pt x="4892461" y="-14661"/>
                  <a:pt x="5207406" y="4058"/>
                  <a:pt x="5523540" y="0"/>
                </a:cubicBezTo>
                <a:cubicBezTo>
                  <a:pt x="5839674" y="-4058"/>
                  <a:pt x="6073670" y="20786"/>
                  <a:pt x="6348896" y="0"/>
                </a:cubicBezTo>
                <a:cubicBezTo>
                  <a:pt x="6373965" y="136975"/>
                  <a:pt x="6330421" y="481741"/>
                  <a:pt x="6348896" y="648485"/>
                </a:cubicBezTo>
                <a:cubicBezTo>
                  <a:pt x="6367371" y="815229"/>
                  <a:pt x="6337984" y="1052069"/>
                  <a:pt x="6348896" y="1323439"/>
                </a:cubicBezTo>
                <a:cubicBezTo>
                  <a:pt x="6013879" y="1315729"/>
                  <a:pt x="5833484" y="1293287"/>
                  <a:pt x="5650517" y="1323439"/>
                </a:cubicBezTo>
                <a:cubicBezTo>
                  <a:pt x="5467550" y="1353591"/>
                  <a:pt x="5313034" y="1323028"/>
                  <a:pt x="5142606" y="1323439"/>
                </a:cubicBezTo>
                <a:cubicBezTo>
                  <a:pt x="4972178" y="1323850"/>
                  <a:pt x="4710472" y="1331914"/>
                  <a:pt x="4507716" y="1323439"/>
                </a:cubicBezTo>
                <a:cubicBezTo>
                  <a:pt x="4304960" y="1314965"/>
                  <a:pt x="4102735" y="1329889"/>
                  <a:pt x="3936316" y="1323439"/>
                </a:cubicBezTo>
                <a:cubicBezTo>
                  <a:pt x="3769897" y="1316989"/>
                  <a:pt x="3684610" y="1311223"/>
                  <a:pt x="3491893" y="1323439"/>
                </a:cubicBezTo>
                <a:cubicBezTo>
                  <a:pt x="3299176" y="1335655"/>
                  <a:pt x="2989324" y="1302289"/>
                  <a:pt x="2730025" y="1323439"/>
                </a:cubicBezTo>
                <a:cubicBezTo>
                  <a:pt x="2470726" y="1344589"/>
                  <a:pt x="2472188" y="1328059"/>
                  <a:pt x="2285603" y="1323439"/>
                </a:cubicBezTo>
                <a:cubicBezTo>
                  <a:pt x="2099018" y="1318819"/>
                  <a:pt x="1831267" y="1321690"/>
                  <a:pt x="1714202" y="1323439"/>
                </a:cubicBezTo>
                <a:cubicBezTo>
                  <a:pt x="1597137" y="1325188"/>
                  <a:pt x="1209228" y="1332977"/>
                  <a:pt x="1015823" y="1323439"/>
                </a:cubicBezTo>
                <a:cubicBezTo>
                  <a:pt x="822418" y="1313901"/>
                  <a:pt x="477604" y="1283114"/>
                  <a:pt x="0" y="1323439"/>
                </a:cubicBezTo>
                <a:cubicBezTo>
                  <a:pt x="-12364" y="1058667"/>
                  <a:pt x="16832" y="848006"/>
                  <a:pt x="0" y="701423"/>
                </a:cubicBezTo>
                <a:cubicBezTo>
                  <a:pt x="-16832" y="554840"/>
                  <a:pt x="-3702" y="332395"/>
                  <a:pt x="0" y="0"/>
                </a:cubicBezTo>
                <a:close/>
              </a:path>
            </a:pathLst>
          </a:custGeom>
          <a:noFill/>
          <a:ln w="25400">
            <a:solidFill>
              <a:srgbClr val="20D160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In 1604, William Shakespeare used the idiom ‘green-eyed monster’ in his play Othello. Iago tells Othello that he should beware of jealousy because, “It is the green-eyed monster,” which will torture him and drive him mad.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B3C122-C69B-D9E0-F2D0-8371738B0C2C}"/>
              </a:ext>
            </a:extLst>
          </p:cNvPr>
          <p:cNvGrpSpPr/>
          <p:nvPr/>
        </p:nvGrpSpPr>
        <p:grpSpPr>
          <a:xfrm>
            <a:off x="516682" y="1913834"/>
            <a:ext cx="6348896" cy="1200537"/>
            <a:chOff x="516682" y="1913834"/>
            <a:chExt cx="6348896" cy="1200537"/>
          </a:xfrm>
        </p:grpSpPr>
        <p:sp>
          <p:nvSpPr>
            <p:cNvPr id="21" name="Text Placeholder 1">
              <a:extLst>
                <a:ext uri="{FF2B5EF4-FFF2-40B4-BE49-F238E27FC236}">
                  <a16:creationId xmlns:a16="http://schemas.microsoft.com/office/drawing/2014/main" id="{5F628BCB-E0D2-ED54-DD8F-54F832A498EA}"/>
                </a:ext>
              </a:extLst>
            </p:cNvPr>
            <p:cNvSpPr txBox="1">
              <a:spLocks/>
            </p:cNvSpPr>
            <p:nvPr/>
          </p:nvSpPr>
          <p:spPr>
            <a:xfrm>
              <a:off x="516682" y="1918016"/>
              <a:ext cx="4983573" cy="790601"/>
            </a:xfrm>
            <a:custGeom>
              <a:avLst/>
              <a:gdLst>
                <a:gd name="connsiteX0" fmla="*/ 0 w 4983573"/>
                <a:gd name="connsiteY0" fmla="*/ 0 h 790601"/>
                <a:gd name="connsiteX1" fmla="*/ 523275 w 4983573"/>
                <a:gd name="connsiteY1" fmla="*/ 0 h 790601"/>
                <a:gd name="connsiteX2" fmla="*/ 1096386 w 4983573"/>
                <a:gd name="connsiteY2" fmla="*/ 0 h 790601"/>
                <a:gd name="connsiteX3" fmla="*/ 1619661 w 4983573"/>
                <a:gd name="connsiteY3" fmla="*/ 0 h 790601"/>
                <a:gd name="connsiteX4" fmla="*/ 2292444 w 4983573"/>
                <a:gd name="connsiteY4" fmla="*/ 0 h 790601"/>
                <a:gd name="connsiteX5" fmla="*/ 2915390 w 4983573"/>
                <a:gd name="connsiteY5" fmla="*/ 0 h 790601"/>
                <a:gd name="connsiteX6" fmla="*/ 3538337 w 4983573"/>
                <a:gd name="connsiteY6" fmla="*/ 0 h 790601"/>
                <a:gd name="connsiteX7" fmla="*/ 4260955 w 4983573"/>
                <a:gd name="connsiteY7" fmla="*/ 0 h 790601"/>
                <a:gd name="connsiteX8" fmla="*/ 4983573 w 4983573"/>
                <a:gd name="connsiteY8" fmla="*/ 0 h 790601"/>
                <a:gd name="connsiteX9" fmla="*/ 4983573 w 4983573"/>
                <a:gd name="connsiteY9" fmla="*/ 371582 h 790601"/>
                <a:gd name="connsiteX10" fmla="*/ 4983573 w 4983573"/>
                <a:gd name="connsiteY10" fmla="*/ 790601 h 790601"/>
                <a:gd name="connsiteX11" fmla="*/ 4510134 w 4983573"/>
                <a:gd name="connsiteY11" fmla="*/ 790601 h 790601"/>
                <a:gd name="connsiteX12" fmla="*/ 3986858 w 4983573"/>
                <a:gd name="connsiteY12" fmla="*/ 790601 h 790601"/>
                <a:gd name="connsiteX13" fmla="*/ 3314076 w 4983573"/>
                <a:gd name="connsiteY13" fmla="*/ 790601 h 790601"/>
                <a:gd name="connsiteX14" fmla="*/ 2591458 w 4983573"/>
                <a:gd name="connsiteY14" fmla="*/ 790601 h 790601"/>
                <a:gd name="connsiteX15" fmla="*/ 2018347 w 4983573"/>
                <a:gd name="connsiteY15" fmla="*/ 790601 h 790601"/>
                <a:gd name="connsiteX16" fmla="*/ 1295729 w 4983573"/>
                <a:gd name="connsiteY16" fmla="*/ 790601 h 790601"/>
                <a:gd name="connsiteX17" fmla="*/ 772454 w 4983573"/>
                <a:gd name="connsiteY17" fmla="*/ 790601 h 790601"/>
                <a:gd name="connsiteX18" fmla="*/ 0 w 4983573"/>
                <a:gd name="connsiteY18" fmla="*/ 790601 h 790601"/>
                <a:gd name="connsiteX19" fmla="*/ 0 w 4983573"/>
                <a:gd name="connsiteY19" fmla="*/ 419019 h 790601"/>
                <a:gd name="connsiteX20" fmla="*/ 0 w 4983573"/>
                <a:gd name="connsiteY20" fmla="*/ 0 h 79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83573" h="790601" fill="none" extrusionOk="0">
                  <a:moveTo>
                    <a:pt x="0" y="0"/>
                  </a:moveTo>
                  <a:cubicBezTo>
                    <a:pt x="193914" y="-14793"/>
                    <a:pt x="278609" y="2911"/>
                    <a:pt x="523275" y="0"/>
                  </a:cubicBezTo>
                  <a:cubicBezTo>
                    <a:pt x="767942" y="-2911"/>
                    <a:pt x="854500" y="-21098"/>
                    <a:pt x="1096386" y="0"/>
                  </a:cubicBezTo>
                  <a:cubicBezTo>
                    <a:pt x="1338272" y="21098"/>
                    <a:pt x="1403216" y="5561"/>
                    <a:pt x="1619661" y="0"/>
                  </a:cubicBezTo>
                  <a:cubicBezTo>
                    <a:pt x="1836107" y="-5561"/>
                    <a:pt x="2018343" y="-23137"/>
                    <a:pt x="2292444" y="0"/>
                  </a:cubicBezTo>
                  <a:cubicBezTo>
                    <a:pt x="2566545" y="23137"/>
                    <a:pt x="2667544" y="-12880"/>
                    <a:pt x="2915390" y="0"/>
                  </a:cubicBezTo>
                  <a:cubicBezTo>
                    <a:pt x="3163236" y="12880"/>
                    <a:pt x="3384345" y="-24521"/>
                    <a:pt x="3538337" y="0"/>
                  </a:cubicBezTo>
                  <a:cubicBezTo>
                    <a:pt x="3692329" y="24521"/>
                    <a:pt x="4049029" y="10140"/>
                    <a:pt x="4260955" y="0"/>
                  </a:cubicBezTo>
                  <a:cubicBezTo>
                    <a:pt x="4472881" y="-10140"/>
                    <a:pt x="4625510" y="-27194"/>
                    <a:pt x="4983573" y="0"/>
                  </a:cubicBezTo>
                  <a:cubicBezTo>
                    <a:pt x="4992719" y="105639"/>
                    <a:pt x="4972567" y="227353"/>
                    <a:pt x="4983573" y="371582"/>
                  </a:cubicBezTo>
                  <a:cubicBezTo>
                    <a:pt x="4994579" y="515811"/>
                    <a:pt x="4986294" y="700786"/>
                    <a:pt x="4983573" y="790601"/>
                  </a:cubicBezTo>
                  <a:cubicBezTo>
                    <a:pt x="4765094" y="779107"/>
                    <a:pt x="4696693" y="769859"/>
                    <a:pt x="4510134" y="790601"/>
                  </a:cubicBezTo>
                  <a:cubicBezTo>
                    <a:pt x="4323575" y="811343"/>
                    <a:pt x="4116535" y="807961"/>
                    <a:pt x="3986858" y="790601"/>
                  </a:cubicBezTo>
                  <a:cubicBezTo>
                    <a:pt x="3857181" y="773241"/>
                    <a:pt x="3515504" y="762291"/>
                    <a:pt x="3314076" y="790601"/>
                  </a:cubicBezTo>
                  <a:cubicBezTo>
                    <a:pt x="3112648" y="818911"/>
                    <a:pt x="2842934" y="825781"/>
                    <a:pt x="2591458" y="790601"/>
                  </a:cubicBezTo>
                  <a:cubicBezTo>
                    <a:pt x="2339982" y="755421"/>
                    <a:pt x="2157004" y="784524"/>
                    <a:pt x="2018347" y="790601"/>
                  </a:cubicBezTo>
                  <a:cubicBezTo>
                    <a:pt x="1879690" y="796678"/>
                    <a:pt x="1608174" y="786299"/>
                    <a:pt x="1295729" y="790601"/>
                  </a:cubicBezTo>
                  <a:cubicBezTo>
                    <a:pt x="983284" y="794903"/>
                    <a:pt x="959153" y="777203"/>
                    <a:pt x="772454" y="790601"/>
                  </a:cubicBezTo>
                  <a:cubicBezTo>
                    <a:pt x="585756" y="803999"/>
                    <a:pt x="222796" y="788861"/>
                    <a:pt x="0" y="790601"/>
                  </a:cubicBezTo>
                  <a:cubicBezTo>
                    <a:pt x="12493" y="626369"/>
                    <a:pt x="12536" y="538768"/>
                    <a:pt x="0" y="419019"/>
                  </a:cubicBezTo>
                  <a:cubicBezTo>
                    <a:pt x="-12536" y="299270"/>
                    <a:pt x="-19355" y="196877"/>
                    <a:pt x="0" y="0"/>
                  </a:cubicBezTo>
                  <a:close/>
                </a:path>
                <a:path w="4983573" h="790601" stroke="0" extrusionOk="0">
                  <a:moveTo>
                    <a:pt x="0" y="0"/>
                  </a:moveTo>
                  <a:cubicBezTo>
                    <a:pt x="136052" y="-15093"/>
                    <a:pt x="386936" y="-12565"/>
                    <a:pt x="573111" y="0"/>
                  </a:cubicBezTo>
                  <a:cubicBezTo>
                    <a:pt x="759286" y="12565"/>
                    <a:pt x="824446" y="-21893"/>
                    <a:pt x="1046550" y="0"/>
                  </a:cubicBezTo>
                  <a:cubicBezTo>
                    <a:pt x="1268654" y="21893"/>
                    <a:pt x="1611275" y="-7336"/>
                    <a:pt x="1769168" y="0"/>
                  </a:cubicBezTo>
                  <a:cubicBezTo>
                    <a:pt x="1927061" y="7336"/>
                    <a:pt x="2087320" y="1293"/>
                    <a:pt x="2342279" y="0"/>
                  </a:cubicBezTo>
                  <a:cubicBezTo>
                    <a:pt x="2597238" y="-1293"/>
                    <a:pt x="2716613" y="8451"/>
                    <a:pt x="2915390" y="0"/>
                  </a:cubicBezTo>
                  <a:cubicBezTo>
                    <a:pt x="3114167" y="-8451"/>
                    <a:pt x="3354886" y="-23243"/>
                    <a:pt x="3638008" y="0"/>
                  </a:cubicBezTo>
                  <a:cubicBezTo>
                    <a:pt x="3921130" y="23243"/>
                    <a:pt x="3998036" y="-12067"/>
                    <a:pt x="4161283" y="0"/>
                  </a:cubicBezTo>
                  <a:cubicBezTo>
                    <a:pt x="4324530" y="12067"/>
                    <a:pt x="4749565" y="-12621"/>
                    <a:pt x="4983573" y="0"/>
                  </a:cubicBezTo>
                  <a:cubicBezTo>
                    <a:pt x="4980809" y="137724"/>
                    <a:pt x="4974012" y="272532"/>
                    <a:pt x="4983573" y="411113"/>
                  </a:cubicBezTo>
                  <a:cubicBezTo>
                    <a:pt x="4993134" y="549694"/>
                    <a:pt x="4971580" y="660434"/>
                    <a:pt x="4983573" y="790601"/>
                  </a:cubicBezTo>
                  <a:cubicBezTo>
                    <a:pt x="4692934" y="761384"/>
                    <a:pt x="4636607" y="804000"/>
                    <a:pt x="4360626" y="790601"/>
                  </a:cubicBezTo>
                  <a:cubicBezTo>
                    <a:pt x="4084645" y="777202"/>
                    <a:pt x="4013257" y="796243"/>
                    <a:pt x="3787515" y="790601"/>
                  </a:cubicBezTo>
                  <a:cubicBezTo>
                    <a:pt x="3561773" y="784959"/>
                    <a:pt x="3406307" y="785178"/>
                    <a:pt x="3064897" y="790601"/>
                  </a:cubicBezTo>
                  <a:cubicBezTo>
                    <a:pt x="2723487" y="796024"/>
                    <a:pt x="2698036" y="799032"/>
                    <a:pt x="2342279" y="790601"/>
                  </a:cubicBezTo>
                  <a:cubicBezTo>
                    <a:pt x="1986522" y="782170"/>
                    <a:pt x="2032420" y="775294"/>
                    <a:pt x="1819004" y="790601"/>
                  </a:cubicBezTo>
                  <a:cubicBezTo>
                    <a:pt x="1605589" y="805908"/>
                    <a:pt x="1498531" y="799105"/>
                    <a:pt x="1196058" y="790601"/>
                  </a:cubicBezTo>
                  <a:cubicBezTo>
                    <a:pt x="893585" y="782097"/>
                    <a:pt x="473038" y="827421"/>
                    <a:pt x="0" y="790601"/>
                  </a:cubicBezTo>
                  <a:cubicBezTo>
                    <a:pt x="-4205" y="616327"/>
                    <a:pt x="-15529" y="564531"/>
                    <a:pt x="0" y="395301"/>
                  </a:cubicBezTo>
                  <a:cubicBezTo>
                    <a:pt x="15529" y="226071"/>
                    <a:pt x="12547" y="128318"/>
                    <a:pt x="0" y="0"/>
                  </a:cubicBezTo>
                  <a:close/>
                </a:path>
              </a:pathLst>
            </a:custGeom>
            <a:ln w="25400">
              <a:solidFill>
                <a:srgbClr val="20D160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0" dirty="0">
                  <a:solidFill>
                    <a:schemeClr val="tx1"/>
                  </a:solidFill>
                  <a:effectLst/>
                  <a:latin typeface="EdShed" pitchFamily="2" charset="0"/>
                  <a:ea typeface="Sassoon Infant 2023" panose="02000503030000020003" pitchFamily="2" charset="0"/>
                </a:rPr>
                <a:t>‘Green-eyed’ can refer to </a:t>
              </a:r>
              <a:r>
                <a:rPr lang="en-GB" b="0" dirty="0">
                  <a:solidFill>
                    <a:schemeClr val="tx1"/>
                  </a:solidFill>
                  <a:latin typeface="EdShed" pitchFamily="2" charset="0"/>
                  <a:ea typeface="Sassoon Infant 2023" panose="02000503030000020003" pitchFamily="2" charset="0"/>
                </a:rPr>
                <a:t>eye colour. </a:t>
              </a:r>
            </a:p>
            <a:p>
              <a:r>
                <a:rPr lang="en-GB" b="0" dirty="0">
                  <a:solidFill>
                    <a:schemeClr val="tx1"/>
                  </a:solidFill>
                  <a:latin typeface="EdShed" pitchFamily="2" charset="0"/>
                  <a:ea typeface="Sassoon Infant 2023" panose="02000503030000020003" pitchFamily="2" charset="0"/>
                </a:rPr>
                <a:t>“Have you met by beautiful, green-eyed cat?”</a:t>
              </a:r>
              <a:endParaRPr lang="en-US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pic>
          <p:nvPicPr>
            <p:cNvPr id="25" name="Picture 24" descr="A cartoon of a cat&#10;&#10;Description automatically generated">
              <a:extLst>
                <a:ext uri="{FF2B5EF4-FFF2-40B4-BE49-F238E27FC236}">
                  <a16:creationId xmlns:a16="http://schemas.microsoft.com/office/drawing/2014/main" id="{DFD03777-D0C0-EADE-FE92-2E42E9BBB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2789" y="1913834"/>
              <a:ext cx="1082789" cy="1200537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31CB8FA-D685-F871-EA9E-B81589DD35C8}"/>
              </a:ext>
            </a:extLst>
          </p:cNvPr>
          <p:cNvSpPr txBox="1"/>
          <p:nvPr/>
        </p:nvSpPr>
        <p:spPr>
          <a:xfrm>
            <a:off x="516682" y="5093383"/>
            <a:ext cx="6348896" cy="1323439"/>
          </a:xfrm>
          <a:custGeom>
            <a:avLst/>
            <a:gdLst>
              <a:gd name="connsiteX0" fmla="*/ 0 w 6348896"/>
              <a:gd name="connsiteY0" fmla="*/ 0 h 1323439"/>
              <a:gd name="connsiteX1" fmla="*/ 571401 w 6348896"/>
              <a:gd name="connsiteY1" fmla="*/ 0 h 1323439"/>
              <a:gd name="connsiteX2" fmla="*/ 1015823 w 6348896"/>
              <a:gd name="connsiteY2" fmla="*/ 0 h 1323439"/>
              <a:gd name="connsiteX3" fmla="*/ 1460246 w 6348896"/>
              <a:gd name="connsiteY3" fmla="*/ 0 h 1323439"/>
              <a:gd name="connsiteX4" fmla="*/ 2222114 w 6348896"/>
              <a:gd name="connsiteY4" fmla="*/ 0 h 1323439"/>
              <a:gd name="connsiteX5" fmla="*/ 2920492 w 6348896"/>
              <a:gd name="connsiteY5" fmla="*/ 0 h 1323439"/>
              <a:gd name="connsiteX6" fmla="*/ 3364915 w 6348896"/>
              <a:gd name="connsiteY6" fmla="*/ 0 h 1323439"/>
              <a:gd name="connsiteX7" fmla="*/ 3872827 w 6348896"/>
              <a:gd name="connsiteY7" fmla="*/ 0 h 1323439"/>
              <a:gd name="connsiteX8" fmla="*/ 4634694 w 6348896"/>
              <a:gd name="connsiteY8" fmla="*/ 0 h 1323439"/>
              <a:gd name="connsiteX9" fmla="*/ 5333073 w 6348896"/>
              <a:gd name="connsiteY9" fmla="*/ 0 h 1323439"/>
              <a:gd name="connsiteX10" fmla="*/ 6348896 w 6348896"/>
              <a:gd name="connsiteY10" fmla="*/ 0 h 1323439"/>
              <a:gd name="connsiteX11" fmla="*/ 6348896 w 6348896"/>
              <a:gd name="connsiteY11" fmla="*/ 688188 h 1323439"/>
              <a:gd name="connsiteX12" fmla="*/ 6348896 w 6348896"/>
              <a:gd name="connsiteY12" fmla="*/ 1323439 h 1323439"/>
              <a:gd name="connsiteX13" fmla="*/ 5587028 w 6348896"/>
              <a:gd name="connsiteY13" fmla="*/ 1323439 h 1323439"/>
              <a:gd name="connsiteX14" fmla="*/ 4888650 w 6348896"/>
              <a:gd name="connsiteY14" fmla="*/ 1323439 h 1323439"/>
              <a:gd name="connsiteX15" fmla="*/ 4190271 w 6348896"/>
              <a:gd name="connsiteY15" fmla="*/ 1323439 h 1323439"/>
              <a:gd name="connsiteX16" fmla="*/ 3745849 w 6348896"/>
              <a:gd name="connsiteY16" fmla="*/ 1323439 h 1323439"/>
              <a:gd name="connsiteX17" fmla="*/ 3047470 w 6348896"/>
              <a:gd name="connsiteY17" fmla="*/ 1323439 h 1323439"/>
              <a:gd name="connsiteX18" fmla="*/ 2412580 w 6348896"/>
              <a:gd name="connsiteY18" fmla="*/ 1323439 h 1323439"/>
              <a:gd name="connsiteX19" fmla="*/ 1650713 w 6348896"/>
              <a:gd name="connsiteY19" fmla="*/ 1323439 h 1323439"/>
              <a:gd name="connsiteX20" fmla="*/ 1079312 w 6348896"/>
              <a:gd name="connsiteY20" fmla="*/ 1323439 h 1323439"/>
              <a:gd name="connsiteX21" fmla="*/ 0 w 6348896"/>
              <a:gd name="connsiteY21" fmla="*/ 1323439 h 1323439"/>
              <a:gd name="connsiteX22" fmla="*/ 0 w 6348896"/>
              <a:gd name="connsiteY22" fmla="*/ 635251 h 1323439"/>
              <a:gd name="connsiteX23" fmla="*/ 0 w 6348896"/>
              <a:gd name="connsiteY23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48896" h="1323439" extrusionOk="0">
                <a:moveTo>
                  <a:pt x="0" y="0"/>
                </a:moveTo>
                <a:cubicBezTo>
                  <a:pt x="265400" y="-24458"/>
                  <a:pt x="350382" y="6061"/>
                  <a:pt x="571401" y="0"/>
                </a:cubicBezTo>
                <a:cubicBezTo>
                  <a:pt x="792420" y="-6061"/>
                  <a:pt x="867753" y="14611"/>
                  <a:pt x="1015823" y="0"/>
                </a:cubicBezTo>
                <a:cubicBezTo>
                  <a:pt x="1163893" y="-14611"/>
                  <a:pt x="1259401" y="3139"/>
                  <a:pt x="1460246" y="0"/>
                </a:cubicBezTo>
                <a:cubicBezTo>
                  <a:pt x="1661091" y="-3139"/>
                  <a:pt x="1966923" y="3364"/>
                  <a:pt x="2222114" y="0"/>
                </a:cubicBezTo>
                <a:cubicBezTo>
                  <a:pt x="2477305" y="-3364"/>
                  <a:pt x="2613747" y="34750"/>
                  <a:pt x="2920492" y="0"/>
                </a:cubicBezTo>
                <a:cubicBezTo>
                  <a:pt x="3227237" y="-34750"/>
                  <a:pt x="3210118" y="-4507"/>
                  <a:pt x="3364915" y="0"/>
                </a:cubicBezTo>
                <a:cubicBezTo>
                  <a:pt x="3519712" y="4507"/>
                  <a:pt x="3659501" y="15867"/>
                  <a:pt x="3872827" y="0"/>
                </a:cubicBezTo>
                <a:cubicBezTo>
                  <a:pt x="4086153" y="-15867"/>
                  <a:pt x="4320018" y="-32689"/>
                  <a:pt x="4634694" y="0"/>
                </a:cubicBezTo>
                <a:cubicBezTo>
                  <a:pt x="4949370" y="32689"/>
                  <a:pt x="5176542" y="-33173"/>
                  <a:pt x="5333073" y="0"/>
                </a:cubicBezTo>
                <a:cubicBezTo>
                  <a:pt x="5489604" y="33173"/>
                  <a:pt x="5995352" y="22442"/>
                  <a:pt x="6348896" y="0"/>
                </a:cubicBezTo>
                <a:cubicBezTo>
                  <a:pt x="6372401" y="137808"/>
                  <a:pt x="6341421" y="510797"/>
                  <a:pt x="6348896" y="688188"/>
                </a:cubicBezTo>
                <a:cubicBezTo>
                  <a:pt x="6356371" y="865579"/>
                  <a:pt x="6374024" y="1149461"/>
                  <a:pt x="6348896" y="1323439"/>
                </a:cubicBezTo>
                <a:cubicBezTo>
                  <a:pt x="6003157" y="1337666"/>
                  <a:pt x="5877143" y="1329045"/>
                  <a:pt x="5587028" y="1323439"/>
                </a:cubicBezTo>
                <a:cubicBezTo>
                  <a:pt x="5296913" y="1317833"/>
                  <a:pt x="5152312" y="1316438"/>
                  <a:pt x="4888650" y="1323439"/>
                </a:cubicBezTo>
                <a:cubicBezTo>
                  <a:pt x="4624988" y="1330440"/>
                  <a:pt x="4516370" y="1355327"/>
                  <a:pt x="4190271" y="1323439"/>
                </a:cubicBezTo>
                <a:cubicBezTo>
                  <a:pt x="3864172" y="1291551"/>
                  <a:pt x="3919957" y="1314557"/>
                  <a:pt x="3745849" y="1323439"/>
                </a:cubicBezTo>
                <a:cubicBezTo>
                  <a:pt x="3571741" y="1332321"/>
                  <a:pt x="3318794" y="1323238"/>
                  <a:pt x="3047470" y="1323439"/>
                </a:cubicBezTo>
                <a:cubicBezTo>
                  <a:pt x="2776146" y="1323640"/>
                  <a:pt x="2625526" y="1308829"/>
                  <a:pt x="2412580" y="1323439"/>
                </a:cubicBezTo>
                <a:cubicBezTo>
                  <a:pt x="2199634" y="1338050"/>
                  <a:pt x="1852640" y="1323658"/>
                  <a:pt x="1650713" y="1323439"/>
                </a:cubicBezTo>
                <a:cubicBezTo>
                  <a:pt x="1448786" y="1323220"/>
                  <a:pt x="1359378" y="1327320"/>
                  <a:pt x="1079312" y="1323439"/>
                </a:cubicBezTo>
                <a:cubicBezTo>
                  <a:pt x="799246" y="1319558"/>
                  <a:pt x="225577" y="1341456"/>
                  <a:pt x="0" y="1323439"/>
                </a:cubicBezTo>
                <a:cubicBezTo>
                  <a:pt x="32083" y="1184660"/>
                  <a:pt x="-26648" y="940099"/>
                  <a:pt x="0" y="635251"/>
                </a:cubicBezTo>
                <a:cubicBezTo>
                  <a:pt x="26648" y="330403"/>
                  <a:pt x="-23959" y="284305"/>
                  <a:pt x="0" y="0"/>
                </a:cubicBezTo>
                <a:close/>
              </a:path>
            </a:pathLst>
          </a:custGeom>
          <a:noFill/>
          <a:ln w="25400">
            <a:solidFill>
              <a:srgbClr val="20D160"/>
            </a:solidFill>
            <a:extLst>
              <a:ext uri="{C807C97D-BFC1-408E-A445-0C87EB9F89A2}">
                <ask:lineSketchStyleProps xmlns:ask="http://schemas.microsoft.com/office/drawing/2018/sketchyshapes" sd="6769095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The colour green has long been associated with jealousy and envy of what others have. The term ‘green with envy’ means that you are </a:t>
            </a:r>
            <a:r>
              <a:rPr lang="en-GB" sz="2000" dirty="0">
                <a:solidFill>
                  <a:srgbClr val="252528"/>
                </a:solidFill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f</a:t>
            </a:r>
            <a:r>
              <a:rPr lang="en-GB" sz="2000" dirty="0">
                <a:solidFill>
                  <a:srgbClr val="252528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ull of jealousy or envy for someone's possessions or advantages.</a:t>
            </a:r>
            <a:endParaRPr lang="en-GB" sz="20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72FB40-828C-D6AF-699C-323DCA7B9BA6}"/>
              </a:ext>
            </a:extLst>
          </p:cNvPr>
          <p:cNvGrpSpPr/>
          <p:nvPr/>
        </p:nvGrpSpPr>
        <p:grpSpPr>
          <a:xfrm>
            <a:off x="7762587" y="1981255"/>
            <a:ext cx="3575020" cy="4245242"/>
            <a:chOff x="7901132" y="2073730"/>
            <a:chExt cx="3575020" cy="4245242"/>
          </a:xfrm>
        </p:grpSpPr>
        <p:sp>
          <p:nvSpPr>
            <p:cNvPr id="26" name="Text Placeholder 1">
              <a:extLst>
                <a:ext uri="{FF2B5EF4-FFF2-40B4-BE49-F238E27FC236}">
                  <a16:creationId xmlns:a16="http://schemas.microsoft.com/office/drawing/2014/main" id="{E636B765-34AB-3FE4-58D7-BF47840F6DDE}"/>
                </a:ext>
              </a:extLst>
            </p:cNvPr>
            <p:cNvSpPr txBox="1">
              <a:spLocks/>
            </p:cNvSpPr>
            <p:nvPr/>
          </p:nvSpPr>
          <p:spPr>
            <a:xfrm>
              <a:off x="7901132" y="2073730"/>
              <a:ext cx="3575020" cy="2160207"/>
            </a:xfrm>
            <a:custGeom>
              <a:avLst/>
              <a:gdLst>
                <a:gd name="connsiteX0" fmla="*/ 0 w 3575020"/>
                <a:gd name="connsiteY0" fmla="*/ 0 h 2160207"/>
                <a:gd name="connsiteX1" fmla="*/ 560086 w 3575020"/>
                <a:gd name="connsiteY1" fmla="*/ 0 h 2160207"/>
                <a:gd name="connsiteX2" fmla="*/ 1048673 w 3575020"/>
                <a:gd name="connsiteY2" fmla="*/ 0 h 2160207"/>
                <a:gd name="connsiteX3" fmla="*/ 1644509 w 3575020"/>
                <a:gd name="connsiteY3" fmla="*/ 0 h 2160207"/>
                <a:gd name="connsiteX4" fmla="*/ 2311846 w 3575020"/>
                <a:gd name="connsiteY4" fmla="*/ 0 h 2160207"/>
                <a:gd name="connsiteX5" fmla="*/ 2871933 w 3575020"/>
                <a:gd name="connsiteY5" fmla="*/ 0 h 2160207"/>
                <a:gd name="connsiteX6" fmla="*/ 3575020 w 3575020"/>
                <a:gd name="connsiteY6" fmla="*/ 0 h 2160207"/>
                <a:gd name="connsiteX7" fmla="*/ 3575020 w 3575020"/>
                <a:gd name="connsiteY7" fmla="*/ 518450 h 2160207"/>
                <a:gd name="connsiteX8" fmla="*/ 3575020 w 3575020"/>
                <a:gd name="connsiteY8" fmla="*/ 1101706 h 2160207"/>
                <a:gd name="connsiteX9" fmla="*/ 3575020 w 3575020"/>
                <a:gd name="connsiteY9" fmla="*/ 1641757 h 2160207"/>
                <a:gd name="connsiteX10" fmla="*/ 3575020 w 3575020"/>
                <a:gd name="connsiteY10" fmla="*/ 2160207 h 2160207"/>
                <a:gd name="connsiteX11" fmla="*/ 3014934 w 3575020"/>
                <a:gd name="connsiteY11" fmla="*/ 2160207 h 2160207"/>
                <a:gd name="connsiteX12" fmla="*/ 2526347 w 3575020"/>
                <a:gd name="connsiteY12" fmla="*/ 2160207 h 2160207"/>
                <a:gd name="connsiteX13" fmla="*/ 1930511 w 3575020"/>
                <a:gd name="connsiteY13" fmla="*/ 2160207 h 2160207"/>
                <a:gd name="connsiteX14" fmla="*/ 1298924 w 3575020"/>
                <a:gd name="connsiteY14" fmla="*/ 2160207 h 2160207"/>
                <a:gd name="connsiteX15" fmla="*/ 667337 w 3575020"/>
                <a:gd name="connsiteY15" fmla="*/ 2160207 h 2160207"/>
                <a:gd name="connsiteX16" fmla="*/ 0 w 3575020"/>
                <a:gd name="connsiteY16" fmla="*/ 2160207 h 2160207"/>
                <a:gd name="connsiteX17" fmla="*/ 0 w 3575020"/>
                <a:gd name="connsiteY17" fmla="*/ 1684961 h 2160207"/>
                <a:gd name="connsiteX18" fmla="*/ 0 w 3575020"/>
                <a:gd name="connsiteY18" fmla="*/ 1123308 h 2160207"/>
                <a:gd name="connsiteX19" fmla="*/ 0 w 3575020"/>
                <a:gd name="connsiteY19" fmla="*/ 648062 h 2160207"/>
                <a:gd name="connsiteX20" fmla="*/ 0 w 3575020"/>
                <a:gd name="connsiteY20" fmla="*/ 0 h 216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75020" h="2160207" fill="none" extrusionOk="0">
                  <a:moveTo>
                    <a:pt x="0" y="0"/>
                  </a:moveTo>
                  <a:cubicBezTo>
                    <a:pt x="207646" y="13298"/>
                    <a:pt x="392541" y="11725"/>
                    <a:pt x="560086" y="0"/>
                  </a:cubicBezTo>
                  <a:cubicBezTo>
                    <a:pt x="727631" y="-11725"/>
                    <a:pt x="944085" y="15545"/>
                    <a:pt x="1048673" y="0"/>
                  </a:cubicBezTo>
                  <a:cubicBezTo>
                    <a:pt x="1153261" y="-15545"/>
                    <a:pt x="1448478" y="-23628"/>
                    <a:pt x="1644509" y="0"/>
                  </a:cubicBezTo>
                  <a:cubicBezTo>
                    <a:pt x="1840540" y="23628"/>
                    <a:pt x="2124741" y="-10039"/>
                    <a:pt x="2311846" y="0"/>
                  </a:cubicBezTo>
                  <a:cubicBezTo>
                    <a:pt x="2498951" y="10039"/>
                    <a:pt x="2652795" y="3516"/>
                    <a:pt x="2871933" y="0"/>
                  </a:cubicBezTo>
                  <a:cubicBezTo>
                    <a:pt x="3091071" y="-3516"/>
                    <a:pt x="3349593" y="-19481"/>
                    <a:pt x="3575020" y="0"/>
                  </a:cubicBezTo>
                  <a:cubicBezTo>
                    <a:pt x="3564716" y="169645"/>
                    <a:pt x="3572519" y="290092"/>
                    <a:pt x="3575020" y="518450"/>
                  </a:cubicBezTo>
                  <a:cubicBezTo>
                    <a:pt x="3577522" y="746808"/>
                    <a:pt x="3596799" y="819818"/>
                    <a:pt x="3575020" y="1101706"/>
                  </a:cubicBezTo>
                  <a:cubicBezTo>
                    <a:pt x="3553241" y="1383594"/>
                    <a:pt x="3590481" y="1380297"/>
                    <a:pt x="3575020" y="1641757"/>
                  </a:cubicBezTo>
                  <a:cubicBezTo>
                    <a:pt x="3559559" y="1903217"/>
                    <a:pt x="3560616" y="1935298"/>
                    <a:pt x="3575020" y="2160207"/>
                  </a:cubicBezTo>
                  <a:cubicBezTo>
                    <a:pt x="3379830" y="2158248"/>
                    <a:pt x="3294019" y="2159718"/>
                    <a:pt x="3014934" y="2160207"/>
                  </a:cubicBezTo>
                  <a:cubicBezTo>
                    <a:pt x="2735849" y="2160696"/>
                    <a:pt x="2750702" y="2150058"/>
                    <a:pt x="2526347" y="2160207"/>
                  </a:cubicBezTo>
                  <a:cubicBezTo>
                    <a:pt x="2301992" y="2170356"/>
                    <a:pt x="2062674" y="2175794"/>
                    <a:pt x="1930511" y="2160207"/>
                  </a:cubicBezTo>
                  <a:cubicBezTo>
                    <a:pt x="1798348" y="2144620"/>
                    <a:pt x="1543967" y="2181894"/>
                    <a:pt x="1298924" y="2160207"/>
                  </a:cubicBezTo>
                  <a:cubicBezTo>
                    <a:pt x="1053881" y="2138520"/>
                    <a:pt x="960386" y="2190051"/>
                    <a:pt x="667337" y="2160207"/>
                  </a:cubicBezTo>
                  <a:cubicBezTo>
                    <a:pt x="374288" y="2130363"/>
                    <a:pt x="292129" y="2158624"/>
                    <a:pt x="0" y="2160207"/>
                  </a:cubicBezTo>
                  <a:cubicBezTo>
                    <a:pt x="-15528" y="2057725"/>
                    <a:pt x="-19518" y="1897337"/>
                    <a:pt x="0" y="1684961"/>
                  </a:cubicBezTo>
                  <a:cubicBezTo>
                    <a:pt x="19518" y="1472585"/>
                    <a:pt x="3967" y="1267442"/>
                    <a:pt x="0" y="1123308"/>
                  </a:cubicBezTo>
                  <a:cubicBezTo>
                    <a:pt x="-3967" y="979174"/>
                    <a:pt x="18718" y="871725"/>
                    <a:pt x="0" y="648062"/>
                  </a:cubicBezTo>
                  <a:cubicBezTo>
                    <a:pt x="-18718" y="424399"/>
                    <a:pt x="25830" y="270635"/>
                    <a:pt x="0" y="0"/>
                  </a:cubicBezTo>
                  <a:close/>
                </a:path>
                <a:path w="3575020" h="2160207" stroke="0" extrusionOk="0">
                  <a:moveTo>
                    <a:pt x="0" y="0"/>
                  </a:moveTo>
                  <a:cubicBezTo>
                    <a:pt x="165788" y="-8656"/>
                    <a:pt x="321896" y="2475"/>
                    <a:pt x="488586" y="0"/>
                  </a:cubicBezTo>
                  <a:cubicBezTo>
                    <a:pt x="655276" y="-2475"/>
                    <a:pt x="786425" y="-14055"/>
                    <a:pt x="1048673" y="0"/>
                  </a:cubicBezTo>
                  <a:cubicBezTo>
                    <a:pt x="1310921" y="14055"/>
                    <a:pt x="1578415" y="17751"/>
                    <a:pt x="1716010" y="0"/>
                  </a:cubicBezTo>
                  <a:cubicBezTo>
                    <a:pt x="1853605" y="-17751"/>
                    <a:pt x="2101915" y="18193"/>
                    <a:pt x="2276096" y="0"/>
                  </a:cubicBezTo>
                  <a:cubicBezTo>
                    <a:pt x="2450277" y="-18193"/>
                    <a:pt x="2611522" y="-9240"/>
                    <a:pt x="2871933" y="0"/>
                  </a:cubicBezTo>
                  <a:cubicBezTo>
                    <a:pt x="3132344" y="9240"/>
                    <a:pt x="3307821" y="-9029"/>
                    <a:pt x="3575020" y="0"/>
                  </a:cubicBezTo>
                  <a:cubicBezTo>
                    <a:pt x="3576069" y="179289"/>
                    <a:pt x="3565301" y="337417"/>
                    <a:pt x="3575020" y="496848"/>
                  </a:cubicBezTo>
                  <a:cubicBezTo>
                    <a:pt x="3584739" y="656279"/>
                    <a:pt x="3575037" y="894285"/>
                    <a:pt x="3575020" y="1036899"/>
                  </a:cubicBezTo>
                  <a:cubicBezTo>
                    <a:pt x="3575003" y="1179513"/>
                    <a:pt x="3571419" y="1423257"/>
                    <a:pt x="3575020" y="1576951"/>
                  </a:cubicBezTo>
                  <a:cubicBezTo>
                    <a:pt x="3578621" y="1730645"/>
                    <a:pt x="3575229" y="1907722"/>
                    <a:pt x="3575020" y="2160207"/>
                  </a:cubicBezTo>
                  <a:cubicBezTo>
                    <a:pt x="3350562" y="2150256"/>
                    <a:pt x="3249540" y="2177827"/>
                    <a:pt x="3014934" y="2160207"/>
                  </a:cubicBezTo>
                  <a:cubicBezTo>
                    <a:pt x="2780328" y="2142587"/>
                    <a:pt x="2650876" y="2171581"/>
                    <a:pt x="2490597" y="2160207"/>
                  </a:cubicBezTo>
                  <a:cubicBezTo>
                    <a:pt x="2330318" y="2148833"/>
                    <a:pt x="2046979" y="2128722"/>
                    <a:pt x="1859010" y="2160207"/>
                  </a:cubicBezTo>
                  <a:cubicBezTo>
                    <a:pt x="1671041" y="2191692"/>
                    <a:pt x="1552096" y="2147294"/>
                    <a:pt x="1370424" y="2160207"/>
                  </a:cubicBezTo>
                  <a:cubicBezTo>
                    <a:pt x="1188752" y="2173120"/>
                    <a:pt x="1033894" y="2149441"/>
                    <a:pt x="881838" y="2160207"/>
                  </a:cubicBezTo>
                  <a:cubicBezTo>
                    <a:pt x="729782" y="2170973"/>
                    <a:pt x="427853" y="2158947"/>
                    <a:pt x="0" y="2160207"/>
                  </a:cubicBezTo>
                  <a:cubicBezTo>
                    <a:pt x="5549" y="2008565"/>
                    <a:pt x="12650" y="1768430"/>
                    <a:pt x="0" y="1576951"/>
                  </a:cubicBezTo>
                  <a:cubicBezTo>
                    <a:pt x="-12650" y="1385472"/>
                    <a:pt x="-10064" y="1300243"/>
                    <a:pt x="0" y="1058501"/>
                  </a:cubicBezTo>
                  <a:cubicBezTo>
                    <a:pt x="10064" y="816759"/>
                    <a:pt x="-25053" y="739860"/>
                    <a:pt x="0" y="518450"/>
                  </a:cubicBezTo>
                  <a:cubicBezTo>
                    <a:pt x="25053" y="297040"/>
                    <a:pt x="-10258" y="193456"/>
                    <a:pt x="0" y="0"/>
                  </a:cubicBezTo>
                  <a:close/>
                </a:path>
              </a:pathLst>
            </a:custGeom>
            <a:ln w="25400">
              <a:solidFill>
                <a:srgbClr val="20D160"/>
              </a:solidFill>
              <a:extLst>
                <a:ext uri="{C807C97D-BFC1-408E-A445-0C87EB9F89A2}">
                  <ask:lineSketchStyleProps xmlns:ask="http://schemas.microsoft.com/office/drawing/2018/sketchyshapes" sd="576011030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27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b="1" i="0" kern="1200">
                  <a:solidFill>
                    <a:srgbClr val="219CEE"/>
                  </a:solidFill>
                  <a:latin typeface="OpenDyslexicAlta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0" dirty="0">
                  <a:solidFill>
                    <a:srgbClr val="000000"/>
                  </a:solidFill>
                  <a:effectLst/>
                  <a:latin typeface="EdShed" pitchFamily="2" charset="0"/>
                  <a:ea typeface="Sassoon Infant 2023" panose="02000503030000020003" pitchFamily="2" charset="0"/>
                </a:rPr>
                <a:t>“The green-eyed monster reared its ugly head when I saw Marcus win the trophy.”</a:t>
              </a:r>
            </a:p>
            <a:p>
              <a:endParaRPr lang="en-GB" b="0" dirty="0">
                <a:solidFill>
                  <a:srgbClr val="000000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  <a:p>
              <a:r>
                <a:rPr lang="en-GB" b="0" dirty="0">
                  <a:solidFill>
                    <a:srgbClr val="000000"/>
                  </a:solidFill>
                  <a:latin typeface="EdShed" pitchFamily="2" charset="0"/>
                  <a:ea typeface="Sassoon Infant 2023" panose="02000503030000020003" pitchFamily="2" charset="0"/>
                </a:rPr>
                <a:t>“I’m green with envy about Marcus winning the trophy.”</a:t>
              </a:r>
              <a:endParaRPr lang="en-US" b="0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pic>
          <p:nvPicPr>
            <p:cNvPr id="2050" name="Picture 2" descr="Free trophy winner victory vector">
              <a:extLst>
                <a:ext uri="{FF2B5EF4-FFF2-40B4-BE49-F238E27FC236}">
                  <a16:creationId xmlns:a16="http://schemas.microsoft.com/office/drawing/2014/main" id="{2120D76A-3E19-BBF4-71C0-0BE33F13A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0589" y="4600081"/>
              <a:ext cx="1716106" cy="1718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C34B598E-B7D9-6D47-ACAE-3BFA3B2EC98B}"/>
              </a:ext>
            </a:extLst>
          </p:cNvPr>
          <p:cNvSpPr txBox="1"/>
          <p:nvPr/>
        </p:nvSpPr>
        <p:spPr>
          <a:xfrm>
            <a:off x="1868072" y="5300540"/>
            <a:ext cx="8455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3760"/>
                </a:solidFill>
                <a:latin typeface="EdShed" pitchFamily="2" charset="0"/>
              </a:rPr>
              <a:t>Possible Answers: 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know, knows, knowing, known, knowledge, knowledgeable, unknown, unknowing, unknowledgeable, acknowledge, acknowledgement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4590-2343-91BB-7964-8D4F5BC9B3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85C90-48A7-1C36-0C04-DE3CCF90C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Morphology Matrix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86CF90B-04DA-7D4C-8E32-B0094EF6C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many new words can you make?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3A6FD9-9C31-9542-BF28-CFE5B9B92BB0}"/>
              </a:ext>
            </a:extLst>
          </p:cNvPr>
          <p:cNvSpPr/>
          <p:nvPr/>
        </p:nvSpPr>
        <p:spPr>
          <a:xfrm>
            <a:off x="2650307" y="2176548"/>
            <a:ext cx="1801290" cy="2852842"/>
          </a:xfrm>
          <a:prstGeom prst="rect">
            <a:avLst/>
          </a:prstGeom>
          <a:noFill/>
          <a:ln w="57150">
            <a:solidFill>
              <a:srgbClr val="219C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B644F8-A2A0-6048-9BE2-DABD053822CB}"/>
              </a:ext>
            </a:extLst>
          </p:cNvPr>
          <p:cNvSpPr/>
          <p:nvPr/>
        </p:nvSpPr>
        <p:spPr>
          <a:xfrm>
            <a:off x="4583935" y="2176548"/>
            <a:ext cx="2975675" cy="2852842"/>
          </a:xfrm>
          <a:prstGeom prst="rect">
            <a:avLst/>
          </a:prstGeom>
          <a:noFill/>
          <a:ln w="57150">
            <a:solidFill>
              <a:srgbClr val="25D1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8DC783-F863-AB4E-A643-85B755419D8A}"/>
              </a:ext>
            </a:extLst>
          </p:cNvPr>
          <p:cNvSpPr txBox="1"/>
          <p:nvPr/>
        </p:nvSpPr>
        <p:spPr>
          <a:xfrm>
            <a:off x="4610913" y="2899391"/>
            <a:ext cx="2970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latin typeface="EdShed" pitchFamily="2" charset="0"/>
              </a:rPr>
              <a:t>know</a:t>
            </a:r>
            <a:endParaRPr lang="en-GB" sz="2000" dirty="0">
              <a:latin typeface="EdShed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A82942-A476-8B44-8103-8F9B6E921F4E}"/>
              </a:ext>
            </a:extLst>
          </p:cNvPr>
          <p:cNvSpPr/>
          <p:nvPr/>
        </p:nvSpPr>
        <p:spPr>
          <a:xfrm>
            <a:off x="7694364" y="2176548"/>
            <a:ext cx="1932332" cy="2852842"/>
          </a:xfrm>
          <a:prstGeom prst="rect">
            <a:avLst/>
          </a:prstGeom>
          <a:noFill/>
          <a:ln w="5715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7DEC11B-0F19-8144-8F1C-3363307187E8}"/>
              </a:ext>
            </a:extLst>
          </p:cNvPr>
          <p:cNvCxnSpPr>
            <a:cxnSpLocks/>
            <a:stCxn id="34" idx="2"/>
          </p:cNvCxnSpPr>
          <p:nvPr/>
        </p:nvCxnSpPr>
        <p:spPr>
          <a:xfrm flipV="1">
            <a:off x="8660530" y="3614323"/>
            <a:ext cx="0" cy="1415067"/>
          </a:xfrm>
          <a:prstGeom prst="line">
            <a:avLst/>
          </a:prstGeom>
          <a:ln w="508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ED5C196-933E-3C4C-8C50-E1CB05E283BA}"/>
              </a:ext>
            </a:extLst>
          </p:cNvPr>
          <p:cNvSpPr txBox="1"/>
          <p:nvPr/>
        </p:nvSpPr>
        <p:spPr>
          <a:xfrm>
            <a:off x="7750366" y="4095464"/>
            <a:ext cx="89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ledge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06C6A1-DE9C-1641-85AA-E301AD8BF7E3}"/>
              </a:ext>
            </a:extLst>
          </p:cNvPr>
          <p:cNvSpPr txBox="1"/>
          <p:nvPr/>
        </p:nvSpPr>
        <p:spPr>
          <a:xfrm>
            <a:off x="8757632" y="3875877"/>
            <a:ext cx="8079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able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2D5FB4-42E5-1E41-A325-282CFD40E2E1}"/>
              </a:ext>
            </a:extLst>
          </p:cNvPr>
          <p:cNvSpPr txBox="1"/>
          <p:nvPr/>
        </p:nvSpPr>
        <p:spPr>
          <a:xfrm>
            <a:off x="4610913" y="3808425"/>
            <a:ext cx="29701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EdShed" pitchFamily="2" charset="0"/>
              </a:rPr>
              <a:t>(to have information </a:t>
            </a:r>
            <a:br>
              <a:rPr lang="en-GB" sz="1600" dirty="0">
                <a:latin typeface="EdShed" pitchFamily="2" charset="0"/>
              </a:rPr>
            </a:br>
            <a:r>
              <a:rPr lang="en-GB" sz="1600" dirty="0">
                <a:latin typeface="EdShed" pitchFamily="2" charset="0"/>
              </a:rPr>
              <a:t>in your mind)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9952B0D-94F8-AE43-A7F8-3B8C09CE4B63}"/>
              </a:ext>
            </a:extLst>
          </p:cNvPr>
          <p:cNvCxnSpPr>
            <a:cxnSpLocks/>
          </p:cNvCxnSpPr>
          <p:nvPr/>
        </p:nvCxnSpPr>
        <p:spPr>
          <a:xfrm>
            <a:off x="7692508" y="3601567"/>
            <a:ext cx="1934188" cy="0"/>
          </a:xfrm>
          <a:prstGeom prst="line">
            <a:avLst/>
          </a:prstGeom>
          <a:ln w="50800">
            <a:solidFill>
              <a:srgbClr val="795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2700A26-E349-C545-8B6D-599D5AD44848}"/>
              </a:ext>
            </a:extLst>
          </p:cNvPr>
          <p:cNvSpPr txBox="1"/>
          <p:nvPr/>
        </p:nvSpPr>
        <p:spPr>
          <a:xfrm>
            <a:off x="7787501" y="2295271"/>
            <a:ext cx="1744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s</a:t>
            </a:r>
          </a:p>
          <a:p>
            <a:pPr algn="ctr"/>
            <a:r>
              <a:rPr lang="en-GB" sz="2400" dirty="0" err="1">
                <a:latin typeface="EdShed" pitchFamily="2" charset="0"/>
              </a:rPr>
              <a:t>ing</a:t>
            </a:r>
            <a:endParaRPr lang="en-GB" sz="2400" dirty="0">
              <a:latin typeface="EdShed" pitchFamily="2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EdShed" pitchFamily="2" charset="0"/>
              </a:rPr>
              <a:t>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1C1495A-B924-2C40-83AD-176BE77CD7C0}"/>
              </a:ext>
            </a:extLst>
          </p:cNvPr>
          <p:cNvSpPr/>
          <p:nvPr/>
        </p:nvSpPr>
        <p:spPr>
          <a:xfrm>
            <a:off x="2740134" y="2493571"/>
            <a:ext cx="1603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un</a:t>
            </a:r>
            <a:endParaRPr lang="en-GB" sz="2000" dirty="0">
              <a:latin typeface="EdShed" pitchFamily="2" charset="0"/>
            </a:endParaRPr>
          </a:p>
          <a:p>
            <a:pPr algn="ctr"/>
            <a:r>
              <a:rPr lang="en-GB" sz="1600" dirty="0">
                <a:latin typeface="EdShed" pitchFamily="2" charset="0"/>
              </a:rPr>
              <a:t>(not)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2A16AF8-7648-7748-9F0D-D58387F74759}"/>
              </a:ext>
            </a:extLst>
          </p:cNvPr>
          <p:cNvSpPr/>
          <p:nvPr/>
        </p:nvSpPr>
        <p:spPr>
          <a:xfrm>
            <a:off x="2749295" y="3601567"/>
            <a:ext cx="1603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EdShed" pitchFamily="2" charset="0"/>
              </a:rPr>
              <a:t>ac</a:t>
            </a:r>
            <a:endParaRPr lang="en-GB" sz="2000" dirty="0">
              <a:latin typeface="EdShed" pitchFamily="2" charset="0"/>
            </a:endParaRPr>
          </a:p>
          <a:p>
            <a:pPr algn="ctr"/>
            <a:r>
              <a:rPr lang="en-GB" sz="1600" dirty="0">
                <a:latin typeface="EdShed" pitchFamily="2" charset="0"/>
              </a:rPr>
              <a:t>(towards/in addition)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EA4000A-3780-924F-B772-EE92BB225C55}"/>
              </a:ext>
            </a:extLst>
          </p:cNvPr>
          <p:cNvSpPr txBox="1"/>
          <p:nvPr/>
        </p:nvSpPr>
        <p:spPr>
          <a:xfrm>
            <a:off x="8733941" y="4332279"/>
            <a:ext cx="855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tx1"/>
                </a:solidFill>
                <a:latin typeface="EdShed" pitchFamily="2" charset="0"/>
              </a:rPr>
              <a:t>ment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60B908C-A443-E44F-A98E-5DC50DC93417}"/>
              </a:ext>
            </a:extLst>
          </p:cNvPr>
          <p:cNvSpPr txBox="1"/>
          <p:nvPr/>
        </p:nvSpPr>
        <p:spPr>
          <a:xfrm>
            <a:off x="731914" y="6105180"/>
            <a:ext cx="86824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3372DC"/>
                </a:solidFill>
                <a:latin typeface="EdShed" pitchFamily="2" charset="0"/>
              </a:rPr>
              <a:t>Can you make a word that describes someone who knows a lot?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A818E74-BADA-BF46-AEC8-BD8AD82005F5}"/>
              </a:ext>
            </a:extLst>
          </p:cNvPr>
          <p:cNvSpPr txBox="1"/>
          <p:nvPr/>
        </p:nvSpPr>
        <p:spPr>
          <a:xfrm>
            <a:off x="8719319" y="6105180"/>
            <a:ext cx="1739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knowledgeable</a:t>
            </a:r>
            <a:endParaRPr lang="en-GB" sz="2000" dirty="0">
              <a:solidFill>
                <a:srgbClr val="FF37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738B11-398D-6D8F-9DE6-9B9552A7206E}"/>
              </a:ext>
            </a:extLst>
          </p:cNvPr>
          <p:cNvSpPr txBox="1"/>
          <p:nvPr/>
        </p:nvSpPr>
        <p:spPr>
          <a:xfrm>
            <a:off x="3168955" y="1798727"/>
            <a:ext cx="76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19CEE"/>
                </a:solidFill>
                <a:latin typeface="EdShed" pitchFamily="2" charset="0"/>
              </a:rPr>
              <a:t>Prefix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F3585-5871-9B02-5941-7433859B48E4}"/>
              </a:ext>
            </a:extLst>
          </p:cNvPr>
          <p:cNvSpPr txBox="1"/>
          <p:nvPr/>
        </p:nvSpPr>
        <p:spPr>
          <a:xfrm>
            <a:off x="8266064" y="1798727"/>
            <a:ext cx="78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7956D6"/>
                </a:solidFill>
                <a:latin typeface="EdShed" pitchFamily="2" charset="0"/>
              </a:rPr>
              <a:t>Suffix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311B7-6EBC-F2DB-F836-FDEB4A33013A}"/>
              </a:ext>
            </a:extLst>
          </p:cNvPr>
          <p:cNvSpPr txBox="1"/>
          <p:nvPr/>
        </p:nvSpPr>
        <p:spPr>
          <a:xfrm>
            <a:off x="5435860" y="1803803"/>
            <a:ext cx="127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25D160"/>
                </a:solidFill>
                <a:latin typeface="EdShed" pitchFamily="2" charset="0"/>
              </a:rPr>
              <a:t>Base Word</a:t>
            </a:r>
          </a:p>
        </p:txBody>
      </p:sp>
    </p:spTree>
    <p:extLst>
      <p:ext uri="{BB962C8B-B14F-4D97-AF65-F5344CB8AC3E}">
        <p14:creationId xmlns:p14="http://schemas.microsoft.com/office/powerpoint/2010/main" val="18369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0380F-EE8C-ADAC-A8E1-4DC34C9A79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4DB1D9-ECFD-884B-DC7B-DD381AE81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000" dirty="0">
                <a:latin typeface="EdShed" pitchFamily="2" charset="0"/>
              </a:rPr>
              <a:t>Hyphens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7018E-8AF1-C743-4EF6-FF19139BF9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What is a hyphen and how can they help?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88F42-AEE0-BB73-CC8F-0CA023E3EB59}"/>
              </a:ext>
            </a:extLst>
          </p:cNvPr>
          <p:cNvSpPr txBox="1"/>
          <p:nvPr/>
        </p:nvSpPr>
        <p:spPr>
          <a:xfrm>
            <a:off x="1619904" y="1820044"/>
            <a:ext cx="8952188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Hyphens can be used to join two words to make a compound adjective.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They can help to make our writing clearer.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AD778-52C3-FA04-F8E9-6153FC09E9DF}"/>
              </a:ext>
            </a:extLst>
          </p:cNvPr>
          <p:cNvSpPr txBox="1"/>
          <p:nvPr/>
        </p:nvSpPr>
        <p:spPr>
          <a:xfrm>
            <a:off x="1278221" y="2537494"/>
            <a:ext cx="9635553" cy="3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rPr>
              <a:t>How does a hyphen change the meanings of these two sentences?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38F5DD-FBD8-EF36-71BA-830E48E47D30}"/>
              </a:ext>
            </a:extLst>
          </p:cNvPr>
          <p:cNvSpPr txBox="1"/>
          <p:nvPr/>
        </p:nvSpPr>
        <p:spPr>
          <a:xfrm>
            <a:off x="1869954" y="3037992"/>
            <a:ext cx="3178898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James gave his little-used toys to his younger brother.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93D8D-C4A7-BF2E-FE71-01FBBA49A3C7}"/>
              </a:ext>
            </a:extLst>
          </p:cNvPr>
          <p:cNvSpPr txBox="1"/>
          <p:nvPr/>
        </p:nvSpPr>
        <p:spPr>
          <a:xfrm>
            <a:off x="7278098" y="3037992"/>
            <a:ext cx="3178898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James gave his little, used toys to his younger brother.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6383237-7333-AB08-5ADF-1F1C95B58BD2}"/>
              </a:ext>
            </a:extLst>
          </p:cNvPr>
          <p:cNvSpPr txBox="1"/>
          <p:nvPr/>
        </p:nvSpPr>
        <p:spPr>
          <a:xfrm>
            <a:off x="1735004" y="3705872"/>
            <a:ext cx="3448797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Here, James is giving his brother some toys that have not been used very much. 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96AFCB05-339D-EC8B-83DA-0E39034890EE}"/>
              </a:ext>
            </a:extLst>
          </p:cNvPr>
          <p:cNvSpPr txBox="1"/>
          <p:nvPr/>
        </p:nvSpPr>
        <p:spPr>
          <a:xfrm>
            <a:off x="7318492" y="3705872"/>
            <a:ext cx="3098111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331"/>
              <a:buNone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Here, James is only giving his brother small toys that have been used.</a:t>
            </a: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F694E5D7-2E07-15D6-7D6F-D02697C5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54" y="4607353"/>
            <a:ext cx="3136900" cy="1917700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A81BA334-E9CE-BB0B-78A2-538CE6DF2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676" y="4620053"/>
            <a:ext cx="43434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24" grpId="0"/>
      <p:bldP spid="10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E4CF4-F1AD-2F02-049D-80EFE342A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Word Meanings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10F5B7-880B-0C78-5290-F8B6A069E28B}"/>
              </a:ext>
            </a:extLst>
          </p:cNvPr>
          <p:cNvSpPr txBox="1">
            <a:spLocks/>
          </p:cNvSpPr>
          <p:nvPr/>
        </p:nvSpPr>
        <p:spPr>
          <a:xfrm>
            <a:off x="4180065" y="2821371"/>
            <a:ext cx="190629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man-eating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CA2539C-F469-832B-FCAD-9D25E80954E7}"/>
              </a:ext>
            </a:extLst>
          </p:cNvPr>
          <p:cNvSpPr txBox="1">
            <a:spLocks/>
          </p:cNvSpPr>
          <p:nvPr/>
        </p:nvSpPr>
        <p:spPr>
          <a:xfrm>
            <a:off x="4465463" y="3601836"/>
            <a:ext cx="162089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little-used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41538A0-DCA5-3BB0-9D79-7BBD5133D3B0}"/>
              </a:ext>
            </a:extLst>
          </p:cNvPr>
          <p:cNvSpPr txBox="1">
            <a:spLocks/>
          </p:cNvSpPr>
          <p:nvPr/>
        </p:nvSpPr>
        <p:spPr>
          <a:xfrm>
            <a:off x="3903643" y="5943229"/>
            <a:ext cx="218271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old-fashioned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2695CE8-36F7-C138-526F-31EDD43735D2}"/>
              </a:ext>
            </a:extLst>
          </p:cNvPr>
          <p:cNvSpPr txBox="1">
            <a:spLocks/>
          </p:cNvSpPr>
          <p:nvPr/>
        </p:nvSpPr>
        <p:spPr>
          <a:xfrm>
            <a:off x="4651860" y="4382301"/>
            <a:ext cx="1434496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in-depth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985B581-8832-253E-82DC-F2DC85FC79F9}"/>
              </a:ext>
            </a:extLst>
          </p:cNvPr>
          <p:cNvSpPr txBox="1">
            <a:spLocks/>
          </p:cNvSpPr>
          <p:nvPr/>
        </p:nvSpPr>
        <p:spPr>
          <a:xfrm>
            <a:off x="3994757" y="5162766"/>
            <a:ext cx="209159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cold-hearted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10A40F-9337-A373-F4A9-C28AA143E187}"/>
              </a:ext>
            </a:extLst>
          </p:cNvPr>
          <p:cNvSpPr txBox="1"/>
          <p:nvPr/>
        </p:nvSpPr>
        <p:spPr>
          <a:xfrm>
            <a:off x="996879" y="1810661"/>
            <a:ext cx="1019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  <a:ea typeface="Sassoon Infant 2023" panose="02000503030000020003" pitchFamily="2" charset="0"/>
              </a:rPr>
              <a:t>We have just seen how hyphens can be used to join two words to make a compound adjective.</a:t>
            </a:r>
          </a:p>
          <a:p>
            <a:pPr algn="ctr"/>
            <a:r>
              <a:rPr lang="en-GB" sz="2000" dirty="0"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The individual words aren’t necessarily adjectives, but they collectively function as an adjective.</a:t>
            </a:r>
            <a:endParaRPr lang="en-GB" sz="20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DA93A7-428E-7178-AB76-9928A44F90CA}"/>
              </a:ext>
            </a:extLst>
          </p:cNvPr>
          <p:cNvGrpSpPr/>
          <p:nvPr/>
        </p:nvGrpSpPr>
        <p:grpSpPr>
          <a:xfrm>
            <a:off x="412800" y="2712280"/>
            <a:ext cx="2428721" cy="3482033"/>
            <a:chOff x="1206617" y="2122884"/>
            <a:chExt cx="2428721" cy="348203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9A73FB7-2409-ED03-2FB3-CB5305644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 rot="20833605">
              <a:off x="1206617" y="4432338"/>
              <a:ext cx="1176053" cy="1172579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A79855-59FD-87E4-FBB8-E9DB270961D6}"/>
                </a:ext>
              </a:extLst>
            </p:cNvPr>
            <p:cNvGrpSpPr/>
            <p:nvPr/>
          </p:nvGrpSpPr>
          <p:grpSpPr>
            <a:xfrm>
              <a:off x="1411510" y="2122884"/>
              <a:ext cx="2223828" cy="1951277"/>
              <a:chOff x="1411510" y="2122884"/>
              <a:chExt cx="2223828" cy="1951277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9DCA3D-616D-0757-94B6-C3266709D867}"/>
                  </a:ext>
                </a:extLst>
              </p:cNvPr>
              <p:cNvSpPr txBox="1"/>
              <p:nvPr/>
            </p:nvSpPr>
            <p:spPr>
              <a:xfrm>
                <a:off x="1527905" y="2291175"/>
                <a:ext cx="2010452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These compound adjectives can appear before the noun they are modifying.</a:t>
                </a:r>
                <a:endParaRPr lang="en-US" sz="2000" dirty="0">
                  <a:latin typeface="EdShed" pitchFamily="2" charset="0"/>
                </a:endParaRPr>
              </a:p>
            </p:txBody>
          </p:sp>
          <p:sp>
            <p:nvSpPr>
              <p:cNvPr id="49" name="Rounded Rectangular Callout 48">
                <a:extLst>
                  <a:ext uri="{FF2B5EF4-FFF2-40B4-BE49-F238E27FC236}">
                    <a16:creationId xmlns:a16="http://schemas.microsoft.com/office/drawing/2014/main" id="{D9A5E393-FB32-D354-DC63-9A8A51557C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1510" y="2122884"/>
                <a:ext cx="2223828" cy="1951277"/>
              </a:xfrm>
              <a:prstGeom prst="wedgeRoundRectCallout">
                <a:avLst>
                  <a:gd name="adj1" fmla="val -16687"/>
                  <a:gd name="adj2" fmla="val 6740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6C95AD1C-7239-4D22-4A2F-515DB34F2EAE}"/>
              </a:ext>
            </a:extLst>
          </p:cNvPr>
          <p:cNvSpPr txBox="1">
            <a:spLocks/>
          </p:cNvSpPr>
          <p:nvPr/>
        </p:nvSpPr>
        <p:spPr>
          <a:xfrm>
            <a:off x="6126488" y="3596064"/>
            <a:ext cx="80528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toys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19ADB65-5EB1-2E1F-2416-C5BFFCD8507A}"/>
              </a:ext>
            </a:extLst>
          </p:cNvPr>
          <p:cNvGrpSpPr/>
          <p:nvPr/>
        </p:nvGrpSpPr>
        <p:grpSpPr>
          <a:xfrm>
            <a:off x="1838573" y="4857290"/>
            <a:ext cx="1564522" cy="1474582"/>
            <a:chOff x="1821157" y="5765809"/>
            <a:chExt cx="1564522" cy="1474582"/>
          </a:xfrm>
        </p:grpSpPr>
        <p:sp>
          <p:nvSpPr>
            <p:cNvPr id="51" name="Rounded Rectangular Callout 50">
              <a:extLst>
                <a:ext uri="{FF2B5EF4-FFF2-40B4-BE49-F238E27FC236}">
                  <a16:creationId xmlns:a16="http://schemas.microsoft.com/office/drawing/2014/main" id="{7DFBB279-9B24-1304-E279-AF241EC3A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157" y="5765809"/>
              <a:ext cx="1564522" cy="1474582"/>
            </a:xfrm>
            <a:prstGeom prst="wedgeRoundRectCallout">
              <a:avLst>
                <a:gd name="adj1" fmla="val -61706"/>
                <a:gd name="adj2" fmla="val -8299"/>
                <a:gd name="adj3" fmla="val 16667"/>
              </a:avLst>
            </a:prstGeom>
            <a:noFill/>
            <a:ln w="38100">
              <a:solidFill>
                <a:srgbClr val="20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A5E973C-2F0E-5659-605D-704CD84288F4}"/>
                </a:ext>
              </a:extLst>
            </p:cNvPr>
            <p:cNvSpPr txBox="1"/>
            <p:nvPr/>
          </p:nvSpPr>
          <p:spPr>
            <a:xfrm>
              <a:off x="1837614" y="5836464"/>
              <a:ext cx="153156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00"/>
                  </a:solidFill>
                  <a:effectLst/>
                  <a:latin typeface="EdShed" pitchFamily="2" charset="0"/>
                  <a:ea typeface="Sassoon Infant 2023" panose="02000503030000020003" pitchFamily="2" charset="0"/>
                  <a:cs typeface="Times New Roman" panose="02020603050405020304" pitchFamily="18" charset="0"/>
                </a:rPr>
                <a:t>Which nouns could they be describing?</a:t>
              </a:r>
              <a:endParaRPr lang="en-US" sz="2000" dirty="0">
                <a:latin typeface="EdShed" pitchFamily="2" charset="0"/>
              </a:endParaRPr>
            </a:p>
          </p:txBody>
        </p:sp>
      </p:grp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2B6634DF-3FAD-08DD-AB76-7FA1EC728E0F}"/>
              </a:ext>
            </a:extLst>
          </p:cNvPr>
          <p:cNvSpPr txBox="1">
            <a:spLocks/>
          </p:cNvSpPr>
          <p:nvPr/>
        </p:nvSpPr>
        <p:spPr>
          <a:xfrm>
            <a:off x="6126488" y="2813676"/>
            <a:ext cx="999825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shark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C6EEC5D6-CD47-D485-3ECB-42BA6BC45342}"/>
              </a:ext>
            </a:extLst>
          </p:cNvPr>
          <p:cNvSpPr txBox="1">
            <a:spLocks/>
          </p:cNvSpPr>
          <p:nvPr/>
        </p:nvSpPr>
        <p:spPr>
          <a:xfrm>
            <a:off x="6126488" y="4378452"/>
            <a:ext cx="1669304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discussion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8" name="Text Placeholder 1">
            <a:extLst>
              <a:ext uri="{FF2B5EF4-FFF2-40B4-BE49-F238E27FC236}">
                <a16:creationId xmlns:a16="http://schemas.microsoft.com/office/drawing/2014/main" id="{7395B60C-3F33-5BEC-13A8-88888F8197DB}"/>
              </a:ext>
            </a:extLst>
          </p:cNvPr>
          <p:cNvSpPr txBox="1">
            <a:spLocks/>
          </p:cNvSpPr>
          <p:nvPr/>
        </p:nvSpPr>
        <p:spPr>
          <a:xfrm>
            <a:off x="6126488" y="5160840"/>
            <a:ext cx="116044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person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2A2D2550-3062-276F-C356-0C9B5FB45C89}"/>
              </a:ext>
            </a:extLst>
          </p:cNvPr>
          <p:cNvSpPr txBox="1">
            <a:spLocks/>
          </p:cNvSpPr>
          <p:nvPr/>
        </p:nvSpPr>
        <p:spPr>
          <a:xfrm>
            <a:off x="6126488" y="5943229"/>
            <a:ext cx="1235531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clothes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3" name="Text Placeholder 1">
            <a:extLst>
              <a:ext uri="{FF2B5EF4-FFF2-40B4-BE49-F238E27FC236}">
                <a16:creationId xmlns:a16="http://schemas.microsoft.com/office/drawing/2014/main" id="{571951CB-01B5-EA83-0E0E-877592A9C6C2}"/>
              </a:ext>
            </a:extLst>
          </p:cNvPr>
          <p:cNvSpPr txBox="1">
            <a:spLocks/>
          </p:cNvSpPr>
          <p:nvPr/>
        </p:nvSpPr>
        <p:spPr>
          <a:xfrm>
            <a:off x="8279549" y="2642499"/>
            <a:ext cx="322800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shark capable of attacking and eating humans.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7" name="Text Placeholder 1">
            <a:extLst>
              <a:ext uri="{FF2B5EF4-FFF2-40B4-BE49-F238E27FC236}">
                <a16:creationId xmlns:a16="http://schemas.microsoft.com/office/drawing/2014/main" id="{A5F47601-23B5-F64B-50FD-FBB46EE6BB4B}"/>
              </a:ext>
            </a:extLst>
          </p:cNvPr>
          <p:cNvSpPr txBox="1">
            <a:spLocks/>
          </p:cNvSpPr>
          <p:nvPr/>
        </p:nvSpPr>
        <p:spPr>
          <a:xfrm>
            <a:off x="8482426" y="3423067"/>
            <a:ext cx="2822255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Toys that have not been used very much.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8" name="Text Placeholder 1">
            <a:extLst>
              <a:ext uri="{FF2B5EF4-FFF2-40B4-BE49-F238E27FC236}">
                <a16:creationId xmlns:a16="http://schemas.microsoft.com/office/drawing/2014/main" id="{A7C8A05E-D817-7D40-3839-41D6832D8CF2}"/>
              </a:ext>
            </a:extLst>
          </p:cNvPr>
          <p:cNvSpPr txBox="1">
            <a:spLocks/>
          </p:cNvSpPr>
          <p:nvPr/>
        </p:nvSpPr>
        <p:spPr>
          <a:xfrm>
            <a:off x="8781639" y="4203635"/>
            <a:ext cx="222382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deep and detailed discussion.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1F6A3B00-0AF5-1EA1-5456-2B43273B3AF2}"/>
              </a:ext>
            </a:extLst>
          </p:cNvPr>
          <p:cNvSpPr txBox="1">
            <a:spLocks/>
          </p:cNvSpPr>
          <p:nvPr/>
        </p:nvSpPr>
        <p:spPr>
          <a:xfrm>
            <a:off x="7000959" y="4984203"/>
            <a:ext cx="578518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person who shows </a:t>
            </a:r>
            <a:r>
              <a:rPr lang="en-GB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no kindness </a:t>
            </a:r>
          </a:p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or sympathy towards other people.</a:t>
            </a:r>
            <a:endParaRPr lang="en-US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70" name="Text Placeholder 1">
            <a:extLst>
              <a:ext uri="{FF2B5EF4-FFF2-40B4-BE49-F238E27FC236}">
                <a16:creationId xmlns:a16="http://schemas.microsoft.com/office/drawing/2014/main" id="{9423C6DF-2BD0-9018-1066-843359ECE9F3}"/>
              </a:ext>
            </a:extLst>
          </p:cNvPr>
          <p:cNvSpPr txBox="1">
            <a:spLocks/>
          </p:cNvSpPr>
          <p:nvPr/>
        </p:nvSpPr>
        <p:spPr>
          <a:xfrm>
            <a:off x="8594231" y="5764769"/>
            <a:ext cx="259864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Clothes that are no longer fashionable.</a:t>
            </a:r>
            <a:endParaRPr lang="en-US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34" grpId="0"/>
      <p:bldP spid="50" grpId="0"/>
      <p:bldP spid="54" grpId="0"/>
      <p:bldP spid="56" grpId="0"/>
      <p:bldP spid="58" grpId="0"/>
      <p:bldP spid="59" grpId="0"/>
      <p:bldP spid="63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4B3F15A-5093-2952-F822-F1E0D4FBAB3D}"/>
              </a:ext>
            </a:extLst>
          </p:cNvPr>
          <p:cNvSpPr txBox="1">
            <a:spLocks/>
          </p:cNvSpPr>
          <p:nvPr/>
        </p:nvSpPr>
        <p:spPr>
          <a:xfrm>
            <a:off x="4102261" y="3346861"/>
            <a:ext cx="2300438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bad-tempered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D3FEFD5-E15D-D41D-D012-DB43668AF7CB}"/>
              </a:ext>
            </a:extLst>
          </p:cNvPr>
          <p:cNvSpPr txBox="1">
            <a:spLocks/>
          </p:cNvSpPr>
          <p:nvPr/>
        </p:nvSpPr>
        <p:spPr>
          <a:xfrm>
            <a:off x="4464540" y="2057087"/>
            <a:ext cx="193815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stone-faced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32A027E-3B26-C31D-0F82-0BB0C0DBAFDD}"/>
              </a:ext>
            </a:extLst>
          </p:cNvPr>
          <p:cNvSpPr txBox="1">
            <a:spLocks/>
          </p:cNvSpPr>
          <p:nvPr/>
        </p:nvSpPr>
        <p:spPr>
          <a:xfrm>
            <a:off x="4043207" y="5926410"/>
            <a:ext cx="2359492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empty-handed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8ED39E2-11E2-4FF2-191B-E3589F9DE099}"/>
              </a:ext>
            </a:extLst>
          </p:cNvPr>
          <p:cNvSpPr txBox="1">
            <a:spLocks/>
          </p:cNvSpPr>
          <p:nvPr/>
        </p:nvSpPr>
        <p:spPr>
          <a:xfrm>
            <a:off x="4528660" y="4636635"/>
            <a:ext cx="1874039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0" dirty="0">
                <a:solidFill>
                  <a:schemeClr val="tx1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green-eyed</a:t>
            </a:r>
            <a:endParaRPr lang="en-US" sz="2800" b="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7FFC1264-A2D5-3518-AEA6-CDA5C66E47DD}"/>
              </a:ext>
            </a:extLst>
          </p:cNvPr>
          <p:cNvSpPr txBox="1">
            <a:spLocks/>
          </p:cNvSpPr>
          <p:nvPr/>
        </p:nvSpPr>
        <p:spPr>
          <a:xfrm>
            <a:off x="6534206" y="2057087"/>
            <a:ext cx="1052340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guard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B834B6EA-7FB8-47B5-A775-C151F062DDD7}"/>
              </a:ext>
            </a:extLst>
          </p:cNvPr>
          <p:cNvSpPr txBox="1">
            <a:spLocks/>
          </p:cNvSpPr>
          <p:nvPr/>
        </p:nvSpPr>
        <p:spPr>
          <a:xfrm>
            <a:off x="6534206" y="3346860"/>
            <a:ext cx="120879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wizard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B4B753DF-66E3-E2BA-4D2F-575F6B871374}"/>
              </a:ext>
            </a:extLst>
          </p:cNvPr>
          <p:cNvSpPr txBox="1">
            <a:spLocks/>
          </p:cNvSpPr>
          <p:nvPr/>
        </p:nvSpPr>
        <p:spPr>
          <a:xfrm>
            <a:off x="6534206" y="4636635"/>
            <a:ext cx="666657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girl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1" name="Text Placeholder 1">
            <a:extLst>
              <a:ext uri="{FF2B5EF4-FFF2-40B4-BE49-F238E27FC236}">
                <a16:creationId xmlns:a16="http://schemas.microsoft.com/office/drawing/2014/main" id="{0EBEC664-A211-D3AB-9732-EE2A6375DF44}"/>
              </a:ext>
            </a:extLst>
          </p:cNvPr>
          <p:cNvSpPr txBox="1">
            <a:spLocks/>
          </p:cNvSpPr>
          <p:nvPr/>
        </p:nvSpPr>
        <p:spPr>
          <a:xfrm>
            <a:off x="6534206" y="5926409"/>
            <a:ext cx="881203" cy="4597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thief</a:t>
            </a:r>
            <a:endParaRPr lang="en-US" sz="2800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17F5AD1-4613-10CD-D6D5-64C2CCB79785}"/>
              </a:ext>
            </a:extLst>
          </p:cNvPr>
          <p:cNvSpPr txBox="1">
            <a:spLocks/>
          </p:cNvSpPr>
          <p:nvPr/>
        </p:nvSpPr>
        <p:spPr>
          <a:xfrm>
            <a:off x="8229025" y="1926881"/>
            <a:ext cx="296080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guard whose face is expressionless, like stone.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77CE4E5-C601-7382-60B8-6A1BAD430C82}"/>
              </a:ext>
            </a:extLst>
          </p:cNvPr>
          <p:cNvSpPr txBox="1">
            <a:spLocks/>
          </p:cNvSpPr>
          <p:nvPr/>
        </p:nvSpPr>
        <p:spPr>
          <a:xfrm>
            <a:off x="8788907" y="3187805"/>
            <a:ext cx="1841037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wizard with a bad temper.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9EA91D3E-39A1-3053-534B-BBB4FB174F8E}"/>
              </a:ext>
            </a:extLst>
          </p:cNvPr>
          <p:cNvSpPr txBox="1">
            <a:spLocks/>
          </p:cNvSpPr>
          <p:nvPr/>
        </p:nvSpPr>
        <p:spPr>
          <a:xfrm>
            <a:off x="8360643" y="4448729"/>
            <a:ext cx="269756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girl with green eyes. Or a girl who is jealous.</a:t>
            </a:r>
            <a:endParaRPr lang="en-US" b="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ADDFEA7-BD37-4299-AB8F-BB5ECEFE9D2A}"/>
              </a:ext>
            </a:extLst>
          </p:cNvPr>
          <p:cNvSpPr txBox="1">
            <a:spLocks/>
          </p:cNvSpPr>
          <p:nvPr/>
        </p:nvSpPr>
        <p:spPr>
          <a:xfrm>
            <a:off x="7773764" y="5709652"/>
            <a:ext cx="3871323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b="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A thief who hasn’t stolen anything, leaving their hands empty.</a:t>
            </a:r>
            <a:endParaRPr lang="en-US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FDA98E-DA5B-E978-4B9A-E7158E53E679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assoon Infant 2023" panose="0200050303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EdShed" pitchFamily="2" charset="0"/>
                <a:ea typeface="Sassoon Infant 2023" panose="02000503030000020003" pitchFamily="2" charset="0"/>
              </a:rPr>
              <a:t>Word Meanings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450F1-645B-448A-9CF3-7EB0F368DABE}"/>
              </a:ext>
            </a:extLst>
          </p:cNvPr>
          <p:cNvGrpSpPr/>
          <p:nvPr/>
        </p:nvGrpSpPr>
        <p:grpSpPr>
          <a:xfrm>
            <a:off x="412800" y="2712280"/>
            <a:ext cx="2428721" cy="3482033"/>
            <a:chOff x="1206617" y="2122884"/>
            <a:chExt cx="2428721" cy="34820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E4AE2A-E9B0-732C-14EE-41CC2437E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 rot="20833605">
              <a:off x="1206617" y="4432338"/>
              <a:ext cx="1176053" cy="1172579"/>
            </a:xfrm>
            <a:prstGeom prst="ellipse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84B517-1573-DE61-3391-C3D5708A7C2A}"/>
                </a:ext>
              </a:extLst>
            </p:cNvPr>
            <p:cNvGrpSpPr/>
            <p:nvPr/>
          </p:nvGrpSpPr>
          <p:grpSpPr>
            <a:xfrm>
              <a:off x="1411510" y="2122884"/>
              <a:ext cx="2223828" cy="1951277"/>
              <a:chOff x="1411510" y="2122884"/>
              <a:chExt cx="2223828" cy="195127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B6EDC8-FEAD-FC0B-2DC1-5B59FB6AF601}"/>
                  </a:ext>
                </a:extLst>
              </p:cNvPr>
              <p:cNvSpPr txBox="1"/>
              <p:nvPr/>
            </p:nvSpPr>
            <p:spPr>
              <a:xfrm>
                <a:off x="1527905" y="2291175"/>
                <a:ext cx="2010452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These compound adjectives can appear before the noun they are modifying.</a:t>
                </a:r>
                <a:endParaRPr lang="en-US" sz="2000" dirty="0">
                  <a:latin typeface="EdShed" pitchFamily="2" charset="0"/>
                </a:endParaRPr>
              </a:p>
            </p:txBody>
          </p:sp>
          <p:sp>
            <p:nvSpPr>
              <p:cNvPr id="16" name="Rounded Rectangular Callout 15">
                <a:extLst>
                  <a:ext uri="{FF2B5EF4-FFF2-40B4-BE49-F238E27FC236}">
                    <a16:creationId xmlns:a16="http://schemas.microsoft.com/office/drawing/2014/main" id="{A0BC7FDA-0217-FA58-6D99-DB544731C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11510" y="2122884"/>
                <a:ext cx="2223828" cy="1951277"/>
              </a:xfrm>
              <a:prstGeom prst="wedgeRoundRectCallout">
                <a:avLst>
                  <a:gd name="adj1" fmla="val -16687"/>
                  <a:gd name="adj2" fmla="val 67404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D514ED-3240-3D80-C55D-7C679ED3C270}"/>
              </a:ext>
            </a:extLst>
          </p:cNvPr>
          <p:cNvGrpSpPr/>
          <p:nvPr/>
        </p:nvGrpSpPr>
        <p:grpSpPr>
          <a:xfrm>
            <a:off x="1838573" y="4857290"/>
            <a:ext cx="1564522" cy="1474582"/>
            <a:chOff x="1821157" y="5765809"/>
            <a:chExt cx="1564522" cy="1474582"/>
          </a:xfrm>
        </p:grpSpPr>
        <p:sp>
          <p:nvSpPr>
            <p:cNvPr id="18" name="Rounded Rectangular Callout 17">
              <a:extLst>
                <a:ext uri="{FF2B5EF4-FFF2-40B4-BE49-F238E27FC236}">
                  <a16:creationId xmlns:a16="http://schemas.microsoft.com/office/drawing/2014/main" id="{663852E0-27DA-6DA1-6982-9175A473D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21157" y="5765809"/>
              <a:ext cx="1564522" cy="1474582"/>
            </a:xfrm>
            <a:prstGeom prst="wedgeRoundRectCallout">
              <a:avLst>
                <a:gd name="adj1" fmla="val -61706"/>
                <a:gd name="adj2" fmla="val -8299"/>
                <a:gd name="adj3" fmla="val 16667"/>
              </a:avLst>
            </a:prstGeom>
            <a:noFill/>
            <a:ln w="38100">
              <a:solidFill>
                <a:srgbClr val="20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97629E-EE7C-3AFB-9219-5D4136CB0A9B}"/>
                </a:ext>
              </a:extLst>
            </p:cNvPr>
            <p:cNvSpPr txBox="1"/>
            <p:nvPr/>
          </p:nvSpPr>
          <p:spPr>
            <a:xfrm>
              <a:off x="1837614" y="5836464"/>
              <a:ext cx="153156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rgbClr val="000000"/>
                  </a:solidFill>
                  <a:effectLst/>
                  <a:latin typeface="EdShed" pitchFamily="2" charset="0"/>
                  <a:ea typeface="Sassoon Infant 2023" panose="02000503030000020003" pitchFamily="2" charset="0"/>
                  <a:cs typeface="Times New Roman" panose="02020603050405020304" pitchFamily="18" charset="0"/>
                </a:rPr>
                <a:t>Which nouns could they be describing?</a:t>
              </a:r>
              <a:endParaRPr lang="en-US" sz="2000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7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60" grpId="0"/>
      <p:bldP spid="61" grpId="0"/>
      <p:bldP spid="4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1.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AEFB92-4392-4C25-C744-1215DD1389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Meanings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E341E3F-93DD-BA37-1001-767C6BFA584C}"/>
              </a:ext>
            </a:extLst>
          </p:cNvPr>
          <p:cNvSpPr txBox="1">
            <a:spLocks/>
          </p:cNvSpPr>
          <p:nvPr/>
        </p:nvSpPr>
        <p:spPr>
          <a:xfrm>
            <a:off x="2644434" y="3970149"/>
            <a:ext cx="2155976" cy="4751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FF376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know-it-all</a:t>
            </a:r>
            <a:endParaRPr lang="en-US" sz="32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DA93A7-428E-7178-AB76-9928A44F90CA}"/>
              </a:ext>
            </a:extLst>
          </p:cNvPr>
          <p:cNvGrpSpPr/>
          <p:nvPr/>
        </p:nvGrpSpPr>
        <p:grpSpPr>
          <a:xfrm>
            <a:off x="697076" y="2082516"/>
            <a:ext cx="4281388" cy="1944169"/>
            <a:chOff x="1185050" y="2939826"/>
            <a:chExt cx="4281388" cy="194416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9A73FB7-2409-ED03-2FB3-CB5305644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1185050" y="3455654"/>
              <a:ext cx="1432573" cy="1428341"/>
            </a:xfrm>
            <a:prstGeom prst="ellipse">
              <a:avLst/>
            </a:prstGeom>
          </p:spPr>
        </p:pic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DA79855-59FD-87E4-FBB8-E9DB270961D6}"/>
                </a:ext>
              </a:extLst>
            </p:cNvPr>
            <p:cNvGrpSpPr/>
            <p:nvPr/>
          </p:nvGrpSpPr>
          <p:grpSpPr>
            <a:xfrm>
              <a:off x="2913447" y="2939826"/>
              <a:ext cx="2552991" cy="1568266"/>
              <a:chOff x="2913447" y="2939826"/>
              <a:chExt cx="2552991" cy="156826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49DCA3D-616D-0757-94B6-C3266709D867}"/>
                  </a:ext>
                </a:extLst>
              </p:cNvPr>
              <p:cNvSpPr txBox="1"/>
              <p:nvPr/>
            </p:nvSpPr>
            <p:spPr>
              <a:xfrm>
                <a:off x="3035392" y="3055493"/>
                <a:ext cx="235000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One of this week’s hyphenated words is a compound noun. </a:t>
                </a:r>
              </a:p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Which word is it?</a:t>
                </a:r>
                <a:endParaRPr lang="en-US" sz="2000" dirty="0">
                  <a:latin typeface="EdShed" pitchFamily="2" charset="0"/>
                </a:endParaRPr>
              </a:p>
            </p:txBody>
          </p:sp>
          <p:sp>
            <p:nvSpPr>
              <p:cNvPr id="49" name="Rounded Rectangular Callout 48">
                <a:extLst>
                  <a:ext uri="{FF2B5EF4-FFF2-40B4-BE49-F238E27FC236}">
                    <a16:creationId xmlns:a16="http://schemas.microsoft.com/office/drawing/2014/main" id="{D9A5E393-FB32-D354-DC63-9A8A51557C4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13447" y="2939826"/>
                <a:ext cx="2552991" cy="1568266"/>
              </a:xfrm>
              <a:prstGeom prst="wedgeRoundRectCallout">
                <a:avLst>
                  <a:gd name="adj1" fmla="val -61013"/>
                  <a:gd name="adj2" fmla="val 28313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DFCF4-00AD-CE89-7A45-14BDE50C4D6B}"/>
              </a:ext>
            </a:extLst>
          </p:cNvPr>
          <p:cNvGrpSpPr/>
          <p:nvPr/>
        </p:nvGrpSpPr>
        <p:grpSpPr>
          <a:xfrm flipH="1">
            <a:off x="5665915" y="2386357"/>
            <a:ext cx="5875894" cy="1583792"/>
            <a:chOff x="1402409" y="2922267"/>
            <a:chExt cx="5875894" cy="1583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776A74-4925-1ED6-47A5-DF6D7DC1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 rot="1667609">
              <a:off x="1402409" y="2922267"/>
              <a:ext cx="1432573" cy="1428341"/>
            </a:xfrm>
            <a:prstGeom prst="ellipse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D45D82-59D7-C096-451B-908AF84C44F2}"/>
                </a:ext>
              </a:extLst>
            </p:cNvPr>
            <p:cNvGrpSpPr/>
            <p:nvPr/>
          </p:nvGrpSpPr>
          <p:grpSpPr>
            <a:xfrm>
              <a:off x="3139414" y="3208543"/>
              <a:ext cx="4138889" cy="1297516"/>
              <a:chOff x="3139414" y="3208543"/>
              <a:chExt cx="4138889" cy="129751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1B0C5F-F7C9-A850-15EC-A536DC775621}"/>
                  </a:ext>
                </a:extLst>
              </p:cNvPr>
              <p:cNvSpPr txBox="1"/>
              <p:nvPr/>
            </p:nvSpPr>
            <p:spPr>
              <a:xfrm>
                <a:off x="3256512" y="3353531"/>
                <a:ext cx="379238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effectLst/>
                    <a:latin typeface="EdShed" pitchFamily="2" charset="0"/>
                    <a:ea typeface="Sassoon Infant 2023" panose="02000503030000020003" pitchFamily="2" charset="0"/>
                  </a:rPr>
                  <a:t>Most compound nouns are written with spaces between the words e.g., theme park, primary school.</a:t>
                </a:r>
                <a:endParaRPr lang="en-US" sz="2000" dirty="0">
                  <a:latin typeface="EdShed" pitchFamily="2" charset="0"/>
                  <a:ea typeface="Sassoon Infant 2023" panose="02000503030000020003" pitchFamily="2" charset="0"/>
                </a:endParaRPr>
              </a:p>
            </p:txBody>
          </p:sp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323A82AF-7C00-0367-FA93-20D46A255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39414" y="3208543"/>
                <a:ext cx="4138889" cy="1297516"/>
              </a:xfrm>
              <a:prstGeom prst="wedgeRoundRectCallout">
                <a:avLst>
                  <a:gd name="adj1" fmla="val -58092"/>
                  <a:gd name="adj2" fmla="val 9385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156EA8-E68A-6BF8-E813-8691A5AAF677}"/>
              </a:ext>
            </a:extLst>
          </p:cNvPr>
          <p:cNvGrpSpPr/>
          <p:nvPr/>
        </p:nvGrpSpPr>
        <p:grpSpPr>
          <a:xfrm>
            <a:off x="432997" y="4764647"/>
            <a:ext cx="5566306" cy="1632255"/>
            <a:chOff x="956337" y="2939826"/>
            <a:chExt cx="5566306" cy="163225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DD1F1E-30F3-94C2-0DC1-C2B0FEB37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2425" b="2425"/>
            <a:stretch/>
          </p:blipFill>
          <p:spPr>
            <a:xfrm>
              <a:off x="956337" y="3143740"/>
              <a:ext cx="1432573" cy="1428341"/>
            </a:xfrm>
            <a:prstGeom prst="ellipse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0FC6FE2-393A-223B-7149-BBF6FE0B68ED}"/>
                </a:ext>
              </a:extLst>
            </p:cNvPr>
            <p:cNvGrpSpPr/>
            <p:nvPr/>
          </p:nvGrpSpPr>
          <p:grpSpPr>
            <a:xfrm>
              <a:off x="2788234" y="2939826"/>
              <a:ext cx="3734409" cy="1274033"/>
              <a:chOff x="2788234" y="2939826"/>
              <a:chExt cx="3734409" cy="127403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8D53471-479E-0AA6-F2AC-B2957708B902}"/>
                  </a:ext>
                </a:extLst>
              </p:cNvPr>
              <p:cNvSpPr txBox="1"/>
              <p:nvPr/>
            </p:nvSpPr>
            <p:spPr>
              <a:xfrm>
                <a:off x="2883936" y="3051370"/>
                <a:ext cx="3541725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effectLst/>
                    <a:latin typeface="EdShed" pitchFamily="2" charset="0"/>
                    <a:ea typeface="Sassoon Infant 2023" panose="02000503030000020003" pitchFamily="2" charset="0"/>
                    <a:cs typeface="Times New Roman" panose="02020603050405020304" pitchFamily="18" charset="0"/>
                  </a:rPr>
                  <a:t>Those with three or more words are hyphenated. Can you think of any more to fit the pattern?</a:t>
                </a:r>
                <a:endParaRPr lang="en-US" sz="2000" dirty="0">
                  <a:latin typeface="EdShed" pitchFamily="2" charset="0"/>
                </a:endParaRPr>
              </a:p>
            </p:txBody>
          </p:sp>
          <p:sp>
            <p:nvSpPr>
              <p:cNvPr id="27" name="Rounded Rectangular Callout 26">
                <a:extLst>
                  <a:ext uri="{FF2B5EF4-FFF2-40B4-BE49-F238E27FC236}">
                    <a16:creationId xmlns:a16="http://schemas.microsoft.com/office/drawing/2014/main" id="{AAECAFBA-0589-EBFF-6C90-DC0516C92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8234" y="2939826"/>
                <a:ext cx="3734409" cy="1274033"/>
              </a:xfrm>
              <a:prstGeom prst="wedgeRoundRectCallout">
                <a:avLst>
                  <a:gd name="adj1" fmla="val -58286"/>
                  <a:gd name="adj2" fmla="val 26597"/>
                  <a:gd name="adj3" fmla="val 16667"/>
                </a:avLst>
              </a:prstGeom>
              <a:noFill/>
              <a:ln w="38100">
                <a:solidFill>
                  <a:srgbClr val="20D1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60CD797E-1148-5958-7F76-8FBB1D0A309E}"/>
              </a:ext>
            </a:extLst>
          </p:cNvPr>
          <p:cNvSpPr txBox="1">
            <a:spLocks/>
          </p:cNvSpPr>
          <p:nvPr/>
        </p:nvSpPr>
        <p:spPr>
          <a:xfrm>
            <a:off x="8899139" y="4690562"/>
            <a:ext cx="2327688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stick-in-the-mud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85D7B5B-F1AB-F90F-C871-F59F9C09547D}"/>
              </a:ext>
            </a:extLst>
          </p:cNvPr>
          <p:cNvSpPr txBox="1">
            <a:spLocks/>
          </p:cNvSpPr>
          <p:nvPr/>
        </p:nvSpPr>
        <p:spPr>
          <a:xfrm>
            <a:off x="6685260" y="4690562"/>
            <a:ext cx="177356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sister-in-law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9636193-24DC-F510-6974-F9B333743C6E}"/>
              </a:ext>
            </a:extLst>
          </p:cNvPr>
          <p:cNvSpPr txBox="1">
            <a:spLocks/>
          </p:cNvSpPr>
          <p:nvPr/>
        </p:nvSpPr>
        <p:spPr>
          <a:xfrm>
            <a:off x="8952230" y="5706729"/>
            <a:ext cx="2221506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merry-go-round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E43B50A7-3F13-4273-CB0A-F9D35C37FA4C}"/>
              </a:ext>
            </a:extLst>
          </p:cNvPr>
          <p:cNvSpPr txBox="1">
            <a:spLocks/>
          </p:cNvSpPr>
          <p:nvPr/>
        </p:nvSpPr>
        <p:spPr>
          <a:xfrm>
            <a:off x="6692441" y="5198645"/>
            <a:ext cx="1759200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man-of-war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FF734967-2C88-E44D-5FE3-2140963A2158}"/>
              </a:ext>
            </a:extLst>
          </p:cNvPr>
          <p:cNvSpPr txBox="1">
            <a:spLocks/>
          </p:cNvSpPr>
          <p:nvPr/>
        </p:nvSpPr>
        <p:spPr>
          <a:xfrm>
            <a:off x="8829921" y="5198645"/>
            <a:ext cx="2466124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jack-of-all-trades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860260F9-0D03-E341-62BB-52C0A54C9BB2}"/>
              </a:ext>
            </a:extLst>
          </p:cNvPr>
          <p:cNvSpPr txBox="1">
            <a:spLocks/>
          </p:cNvSpPr>
          <p:nvPr/>
        </p:nvSpPr>
        <p:spPr>
          <a:xfrm>
            <a:off x="6540220" y="5706728"/>
            <a:ext cx="2063642" cy="444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3760"/>
                </a:solidFill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m</a:t>
            </a:r>
            <a:r>
              <a:rPr lang="en-GB" sz="2400" b="0" dirty="0">
                <a:solidFill>
                  <a:srgbClr val="FF3760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atter-of-fact</a:t>
            </a:r>
            <a:endParaRPr lang="en-US" sz="2800" b="0" dirty="0">
              <a:solidFill>
                <a:srgbClr val="FF3760"/>
              </a:solidFill>
              <a:latin typeface="EdShed" pitchFamily="2" charset="0"/>
              <a:ea typeface="Sassoon Infant 2023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  <p:bldP spid="33" grpId="0"/>
      <p:bldP spid="35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8431</TotalTime>
  <Words>1622</Words>
  <Application>Microsoft Macintosh PowerPoint</Application>
  <PresentationFormat>Widescreen</PresentationFormat>
  <Paragraphs>428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Sassoon Infant 2023</vt:lpstr>
      <vt:lpstr>Arial</vt:lpstr>
      <vt:lpstr>EdShed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180</cp:revision>
  <dcterms:created xsi:type="dcterms:W3CDTF">2022-07-19T20:08:30Z</dcterms:created>
  <dcterms:modified xsi:type="dcterms:W3CDTF">2024-08-08T07:54:10Z</dcterms:modified>
</cp:coreProperties>
</file>