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51" r:id="rId2"/>
    <p:sldId id="427" r:id="rId3"/>
    <p:sldId id="258" r:id="rId4"/>
    <p:sldId id="269" r:id="rId5"/>
    <p:sldId id="462" r:id="rId6"/>
    <p:sldId id="463" r:id="rId7"/>
    <p:sldId id="262" r:id="rId8"/>
    <p:sldId id="515" r:id="rId9"/>
    <p:sldId id="461" r:id="rId10"/>
    <p:sldId id="266" r:id="rId11"/>
    <p:sldId id="516" r:id="rId12"/>
    <p:sldId id="414" r:id="rId13"/>
    <p:sldId id="464" r:id="rId14"/>
    <p:sldId id="284" r:id="rId15"/>
    <p:sldId id="465" r:id="rId16"/>
    <p:sldId id="466" r:id="rId17"/>
    <p:sldId id="467" r:id="rId18"/>
    <p:sldId id="277" r:id="rId19"/>
    <p:sldId id="278" r:id="rId20"/>
    <p:sldId id="476" r:id="rId21"/>
    <p:sldId id="360" r:id="rId22"/>
    <p:sldId id="275" r:id="rId23"/>
    <p:sldId id="358" r:id="rId24"/>
  </p:sldIdLst>
  <p:sldSz cx="12192000" cy="6858000"/>
  <p:notesSz cx="6858000" cy="9144000"/>
  <p:embeddedFontLst>
    <p:embeddedFont>
      <p:font typeface="EdShed" pitchFamily="2" charset="0"/>
      <p:regular r:id="rId27"/>
      <p:bold r:id="rId28"/>
    </p:embeddedFont>
    <p:embeddedFont>
      <p:font typeface="Sassoon Infant 2023" panose="02000503030000020003" pitchFamily="2" charset="0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72DC"/>
    <a:srgbClr val="FF3760"/>
    <a:srgbClr val="219CEE"/>
    <a:srgbClr val="FFDE57"/>
    <a:srgbClr val="7956D6"/>
    <a:srgbClr val="4A4A4A"/>
    <a:srgbClr val="25D160"/>
    <a:srgbClr val="FF40FF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11"/>
    <p:restoredTop sz="91280"/>
  </p:normalViewPr>
  <p:slideViewPr>
    <p:cSldViewPr snapToGrid="0" snapToObjects="1">
      <p:cViewPr varScale="1">
        <p:scale>
          <a:sx n="98" d="100"/>
          <a:sy n="98" d="100"/>
        </p:scale>
        <p:origin x="62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FBDBF2-E0CC-ABCE-C3DF-BD12B5C19CF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7D3C0-0598-E91C-6199-EEC00BBE4C2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71E75-F88C-B947-AD7D-D88D20E295CE}" type="datetimeFigureOut">
              <a:rPr lang="en-US" smtClean="0">
                <a:latin typeface="EdShed" pitchFamily="2" charset="0"/>
              </a:rPr>
              <a:t>8/8/24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EF2D00-464E-81FB-3D6D-001FB92E0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EdShed" pitchFamily="2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1819C-C27C-8BD2-2ED7-E3A30ABAC4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3EF08-EA61-9C4E-8C30-F57133C96BF4}" type="slidenum">
              <a:rPr lang="en-US" smtClean="0">
                <a:latin typeface="EdShed" pitchFamily="2" charset="0"/>
              </a:rPr>
              <a:t>‹#›</a:t>
            </a:fld>
            <a:endParaRPr lang="en-US" dirty="0"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671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7AEF229B-8876-6441-8901-E5E5390D5590}" type="datetimeFigureOut">
              <a:rPr lang="en-US" smtClean="0"/>
              <a:pPr/>
              <a:t>8/8/24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EdShed" pitchFamily="2" charset="0"/>
              </a:defRPr>
            </a:lvl1pPr>
          </a:lstStyle>
          <a:p>
            <a:fld id="{8AABE850-C615-DA41-B158-FBF094A09B2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2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EdShed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5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287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97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6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19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489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752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1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18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843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224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ABE850-C615-DA41-B158-FBF094A09B2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17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F4C56A49-496E-E6EC-08FF-65C863548F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4B95B34-E0F4-958E-D548-03070AD820B4}"/>
              </a:ext>
            </a:extLst>
          </p:cNvPr>
          <p:cNvSpPr/>
          <p:nvPr userDrawn="1"/>
        </p:nvSpPr>
        <p:spPr>
          <a:xfrm>
            <a:off x="0" y="4976734"/>
            <a:ext cx="12192000" cy="16189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n>
                <a:noFill/>
              </a:ln>
              <a:latin typeface="EdShed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E12F01-B309-0982-A5D5-11ACB68A0D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42855" y="706024"/>
            <a:ext cx="5812672" cy="101038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8222327-3CA8-86D0-9AA8-F9DEF02F1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43364" y="5224603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be able to segment words into the correct syllables and phonemes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AB9E0338-111E-84F1-9158-64EE47494689}"/>
              </a:ext>
            </a:extLst>
          </p:cNvPr>
          <p:cNvSpPr/>
          <p:nvPr userDrawn="1"/>
        </p:nvSpPr>
        <p:spPr>
          <a:xfrm>
            <a:off x="6279260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AE721A56-A5F1-60E3-363C-7E1FFA1CE6CA}"/>
              </a:ext>
            </a:extLst>
          </p:cNvPr>
          <p:cNvSpPr/>
          <p:nvPr userDrawn="1"/>
        </p:nvSpPr>
        <p:spPr>
          <a:xfrm>
            <a:off x="4242609" y="1960604"/>
            <a:ext cx="1670132" cy="532262"/>
          </a:xfrm>
          <a:prstGeom prst="roundRect">
            <a:avLst>
              <a:gd name="adj" fmla="val 446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32201-0533-432D-C8E5-C92B2FB023E3}"/>
              </a:ext>
            </a:extLst>
          </p:cNvPr>
          <p:cNvSpPr txBox="1"/>
          <p:nvPr userDrawn="1"/>
        </p:nvSpPr>
        <p:spPr>
          <a:xfrm>
            <a:off x="4382905" y="2011698"/>
            <a:ext cx="1256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Stage: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52076676-A967-CDEB-429E-01971165CF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81441" y="2046110"/>
            <a:ext cx="535806" cy="395154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54" name="Text Placeholder 52">
            <a:extLst>
              <a:ext uri="{FF2B5EF4-FFF2-40B4-BE49-F238E27FC236}">
                <a16:creationId xmlns:a16="http://schemas.microsoft.com/office/drawing/2014/main" id="{ECA6A188-9BBA-AFB0-180D-64AF436C0D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30743" y="2046787"/>
            <a:ext cx="595891" cy="395155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4A4A4A"/>
                </a:solidFill>
                <a:latin typeface="EdShed" pitchFamily="2" charset="0"/>
                <a:cs typeface="Rubik Light" pitchFamily="2" charset="-79"/>
              </a:defRPr>
            </a:lvl1pPr>
          </a:lstStyle>
          <a:p>
            <a:pPr lvl="0"/>
            <a:r>
              <a:rPr lang="en-US" dirty="0"/>
              <a:t>36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1F5854A-9838-4914-7A8B-4ECEAE4DDB68}"/>
              </a:ext>
            </a:extLst>
          </p:cNvPr>
          <p:cNvSpPr txBox="1"/>
          <p:nvPr userDrawn="1"/>
        </p:nvSpPr>
        <p:spPr>
          <a:xfrm>
            <a:off x="6396551" y="2013407"/>
            <a:ext cx="126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4A4A4A"/>
                </a:solidFill>
                <a:latin typeface="EdShed" pitchFamily="2" charset="0"/>
                <a:cs typeface="Rubik Medium" pitchFamily="2" charset="-79"/>
              </a:rPr>
              <a:t>Lesson: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4BE9772B-C7C1-353F-2475-A7E844F441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43364" y="5597098"/>
            <a:ext cx="9105272" cy="31219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with irregular spelling patterns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F1D6F095-6BB8-9DC8-585C-714F7FE767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5299" y="6051777"/>
            <a:ext cx="10461402" cy="3121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words: accommodate, available, competition, determined, existence, identity, muscle, prejudice, rhyme, suggest</a:t>
            </a:r>
          </a:p>
        </p:txBody>
      </p:sp>
    </p:spTree>
    <p:extLst>
      <p:ext uri="{BB962C8B-B14F-4D97-AF65-F5344CB8AC3E}">
        <p14:creationId xmlns:p14="http://schemas.microsoft.com/office/powerpoint/2010/main" val="8571634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15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149FAE15-6FD8-DFF4-7A02-5454466F63D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6" name="Picture 5" descr="A yellow and grey text&#10;&#10;Description automatically generated">
            <a:extLst>
              <a:ext uri="{FF2B5EF4-FFF2-40B4-BE49-F238E27FC236}">
                <a16:creationId xmlns:a16="http://schemas.microsoft.com/office/drawing/2014/main" id="{E218E480-2368-2CC2-BE80-1B93C49A7E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49799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DDA499ED-C79E-F2C5-AF10-658A3695AE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902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297A089E-FCCB-4F7A-9B2E-C32263A9D3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099993FA-553C-DC24-8035-F3C4D06A6C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400B915-4CBD-703E-7539-5EB06BD72D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ABE9C1ED-E55B-92D0-3E3C-6C41122119B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23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DE8D001C-8556-B5D1-C0FF-98AF8FC79D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35FC74FF-5008-9ECB-E018-2B72A80C75D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6FB5B7-BC97-1061-D4F9-2945D13DCC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DF69CEE-0860-0267-19A1-D20B0C520D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40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up -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67E957F-5785-BE83-5088-3216AED63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E3EF6408-E4F7-DA58-C230-8BB8A6BB0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15772" y="586478"/>
            <a:ext cx="7960454" cy="320675"/>
          </a:xfrm>
        </p:spPr>
        <p:txBody>
          <a:bodyPr>
            <a:noAutofit/>
          </a:bodyPr>
          <a:lstStyle>
            <a:lvl1pPr marL="0" indent="0" algn="ctr">
              <a:buNone/>
              <a:defRPr sz="2200" b="1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Words where ‘ex’ means ‘out’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83CC30-78F7-5200-2672-E025123071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99195" y="205165"/>
            <a:ext cx="1048133" cy="1069769"/>
          </a:xfrm>
          <a:prstGeom prst="rect">
            <a:avLst/>
          </a:prstGeom>
        </p:spPr>
      </p:pic>
      <p:pic>
        <p:nvPicPr>
          <p:cNvPr id="3" name="Picture 2" descr="A yellow and grey text&#10;&#10;Description automatically generated">
            <a:extLst>
              <a:ext uri="{FF2B5EF4-FFF2-40B4-BE49-F238E27FC236}">
                <a16:creationId xmlns:a16="http://schemas.microsoft.com/office/drawing/2014/main" id="{1E026117-17C0-AC79-F458-6C66BAB7B9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9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die - Sub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AC2EA55-C874-53A3-E5B7-0B4873DAA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223B41F-7C39-A2B6-4475-3BC4511DB4EF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51225A-A422-9053-4DED-767BC3F7D5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D3BE8E32-2B39-B15C-AAC8-33B3D08B73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6416" y="203496"/>
            <a:ext cx="8579166" cy="1038013"/>
          </a:xfrm>
        </p:spPr>
        <p:txBody>
          <a:bodyPr anchor="ctr">
            <a:noAutofit/>
          </a:bodyPr>
          <a:lstStyle>
            <a:lvl1pPr marL="0" indent="0" algn="ctr">
              <a:lnSpc>
                <a:spcPct val="150000"/>
              </a:lnSpc>
              <a:spcBef>
                <a:spcPts val="0"/>
              </a:spcBef>
              <a:buNone/>
              <a:defRPr sz="20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To spell words using sound-spelling patterns and phonemic awareness</a:t>
            </a:r>
          </a:p>
          <a:p>
            <a:pPr lvl="0"/>
            <a:r>
              <a:rPr lang="en-US" dirty="0"/>
              <a:t>To spell words with closed syllables</a:t>
            </a:r>
          </a:p>
        </p:txBody>
      </p:sp>
      <p:pic>
        <p:nvPicPr>
          <p:cNvPr id="7" name="Picture 6" descr="A yellow and grey text&#10;&#10;Description automatically generated">
            <a:extLst>
              <a:ext uri="{FF2B5EF4-FFF2-40B4-BE49-F238E27FC236}">
                <a16:creationId xmlns:a16="http://schemas.microsoft.com/office/drawing/2014/main" id="{3BE3CA92-3FCE-0992-3524-2684BA2DAF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10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2 Line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AC156E33-FC78-D728-4CA2-9D4F4F9DBBC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47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83E5FE0-F257-6A29-3CBA-97CDCBA550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97294" y="550678"/>
            <a:ext cx="8597407" cy="749135"/>
          </a:xfrm>
        </p:spPr>
        <p:txBody>
          <a:bodyPr anchor="ctr">
            <a:noAutofit/>
          </a:bodyPr>
          <a:lstStyle>
            <a:lvl1pPr marL="0" indent="0" algn="ctr">
              <a:lnSpc>
                <a:spcPts val="2700"/>
              </a:lnSpc>
              <a:spcBef>
                <a:spcPts val="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Can you help correct these few spelling mistakes on these Stage 5 words as a starter?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488222DB-3FA8-6DAA-06E5-9CAA44CA3B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211731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Starter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32B13D-1BD0-CE32-7E7E-C4185AF22C9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4" name="Picture 3" descr="A yellow and grey text&#10;&#10;Description automatically generated">
            <a:extLst>
              <a:ext uri="{FF2B5EF4-FFF2-40B4-BE49-F238E27FC236}">
                <a16:creationId xmlns:a16="http://schemas.microsoft.com/office/drawing/2014/main" id="{E0B081B0-B863-8A71-0C03-AC6A81ED88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728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e - Sub 1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B915C26A-DB07-AD98-AD97-AAAA73C74C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D4C5A87-6E2F-35F8-6FCC-87D0D351C79D}"/>
              </a:ext>
            </a:extLst>
          </p:cNvPr>
          <p:cNvSpPr/>
          <p:nvPr userDrawn="1"/>
        </p:nvSpPr>
        <p:spPr>
          <a:xfrm>
            <a:off x="0" y="-1"/>
            <a:ext cx="12192000" cy="14458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614029"/>
            <a:ext cx="11863449" cy="50901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476152" y="979994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E31E29BA-61D9-D977-2CC6-69DDEAB52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94880" y="342478"/>
            <a:ext cx="5202237" cy="320675"/>
          </a:xfrm>
        </p:spPr>
        <p:txBody>
          <a:bodyPr>
            <a:noAutofit/>
          </a:bodyPr>
          <a:lstStyle>
            <a:lvl1pPr marL="0" indent="0" algn="ctr">
              <a:buNone/>
              <a:defRPr sz="1800" b="0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This Week’s Words</a:t>
            </a:r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AE5DF925-C2B1-18EA-03AF-3B91500DF0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07717" y="770233"/>
            <a:ext cx="8376562" cy="365127"/>
          </a:xfrm>
        </p:spPr>
        <p:txBody>
          <a:bodyPr anchor="ctr">
            <a:noAutofit/>
          </a:bodyPr>
          <a:lstStyle>
            <a:lvl1pPr marL="0" indent="0" algn="ctr">
              <a:spcBef>
                <a:spcPts val="500"/>
              </a:spcBef>
              <a:buNone/>
              <a:defRPr sz="2200" b="1" i="0">
                <a:solidFill>
                  <a:srgbClr val="3372DC"/>
                </a:solidFill>
                <a:latin typeface="EdShed" pitchFamily="2" charset="0"/>
              </a:defRPr>
            </a:lvl1pPr>
          </a:lstStyle>
          <a:p>
            <a:pPr lvl="0"/>
            <a:r>
              <a:rPr lang="en-US" dirty="0"/>
              <a:t>Do you know what they mean?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365E12-3043-B060-4F6F-84BDEAF732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8366" y="23751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2E43DC4A-BCFD-A945-D83D-85054A3508D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269" y="18624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397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die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33807233-9F93-3CBB-2788-AB0F5F000A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25C064-633B-A816-A126-93B9F3605675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CE29E751-25AC-BFA8-46A4-706C6A4277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9B08E96-5E7F-DF53-EADD-D1745781BF09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90C64E0-1960-B2EB-4E5C-70B2EFAC9CA7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CC1FD4EF-E3AC-4BFD-123B-C5310FFF8F1B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1E2199E-F359-2404-55C9-935E12C78A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136CAC-9630-AFB5-C83B-F6B4ACFE70A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64026" y="389381"/>
            <a:ext cx="946558" cy="1038013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5531FE01-A40B-A5AB-9D39-F9B88AA1C5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2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oup - Word Sh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2D389F5B-2B8C-AA13-C05C-23647DEDAD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CC09BB-5923-F3BA-8817-2ADCD7B6A203}"/>
              </a:ext>
            </a:extLst>
          </p:cNvPr>
          <p:cNvSpPr/>
          <p:nvPr userDrawn="1"/>
        </p:nvSpPr>
        <p:spPr>
          <a:xfrm>
            <a:off x="164275" y="151976"/>
            <a:ext cx="11863449" cy="65584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EdShed" pitchFamily="2" charset="0"/>
            </a:endParaRP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FE031085-FAC1-41D0-C607-A2501FFEDA5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290622" y="1105503"/>
            <a:ext cx="576591" cy="365125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  <a:latin typeface="EdShed" pitchFamily="2" charset="0"/>
              </a:defRPr>
            </a:lvl1pPr>
          </a:lstStyle>
          <a:p>
            <a:r>
              <a:rPr lang="en-US" dirty="0"/>
              <a:t>7.</a:t>
            </a:r>
            <a:fld id="{46F6552A-941E-B249-8E39-1E2EE7BF53B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picture containing text, table&#10;&#10;Description automatically generated">
            <a:extLst>
              <a:ext uri="{FF2B5EF4-FFF2-40B4-BE49-F238E27FC236}">
                <a16:creationId xmlns:a16="http://schemas.microsoft.com/office/drawing/2014/main" id="{831DBA19-0604-C5FF-AC4B-78F2A88025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96390" y="281440"/>
            <a:ext cx="10199217" cy="62870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3FF02A-DF74-9CB2-CFBB-A3DFB5E68816}"/>
              </a:ext>
            </a:extLst>
          </p:cNvPr>
          <p:cNvCxnSpPr>
            <a:cxnSpLocks/>
          </p:cNvCxnSpPr>
          <p:nvPr userDrawn="1"/>
        </p:nvCxnSpPr>
        <p:spPr>
          <a:xfrm>
            <a:off x="5485844" y="2107826"/>
            <a:ext cx="0" cy="42425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26371C-7C1B-30AA-0700-0525D268D221}"/>
              </a:ext>
            </a:extLst>
          </p:cNvPr>
          <p:cNvCxnSpPr>
            <a:cxnSpLocks/>
          </p:cNvCxnSpPr>
          <p:nvPr userDrawn="1"/>
        </p:nvCxnSpPr>
        <p:spPr>
          <a:xfrm flipH="1">
            <a:off x="2083981" y="4101690"/>
            <a:ext cx="6730235" cy="315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B451504-0DC0-0134-175A-109A85965815}"/>
              </a:ext>
            </a:extLst>
          </p:cNvPr>
          <p:cNvSpPr/>
          <p:nvPr userDrawn="1"/>
        </p:nvSpPr>
        <p:spPr>
          <a:xfrm>
            <a:off x="4631891" y="3880396"/>
            <a:ext cx="1707905" cy="4730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600" b="0" i="0" dirty="0">
              <a:latin typeface="EdShed" pitchFamily="2" charset="0"/>
            </a:endParaRP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915F3ED2-9B19-56D4-9CDB-8B91715432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5396" y="3952790"/>
            <a:ext cx="1580893" cy="3492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b="1" i="0">
                <a:latin typeface="EdShed" pitchFamily="2" charset="0"/>
              </a:defRPr>
            </a:lvl1pPr>
          </a:lstStyle>
          <a:p>
            <a:pPr lvl="0"/>
            <a:r>
              <a:rPr lang="en-US" dirty="0"/>
              <a:t>determined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5B7AA6-9170-6543-6CC4-080946660A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415708" y="367867"/>
            <a:ext cx="1048133" cy="1069769"/>
          </a:xfrm>
          <a:prstGeom prst="rect">
            <a:avLst/>
          </a:prstGeom>
        </p:spPr>
      </p:pic>
      <p:pic>
        <p:nvPicPr>
          <p:cNvPr id="5" name="Picture 4" descr="A yellow and grey text&#10;&#10;Description automatically generated">
            <a:extLst>
              <a:ext uri="{FF2B5EF4-FFF2-40B4-BE49-F238E27FC236}">
                <a16:creationId xmlns:a16="http://schemas.microsoft.com/office/drawing/2014/main" id="{E846C0EF-DD51-2D8E-3DCD-48DEB0DB2C6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389820" y="289489"/>
            <a:ext cx="1431998" cy="693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22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EB19C3-256C-757A-1C11-005A1E261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A1149-8044-D8DF-7BE6-E115305BD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55750-BDE3-B78F-DB51-7C817E39F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3403252C-7E3D-1749-8409-A4F8F98D5649}" type="datetime1">
              <a:rPr lang="en-GB" smtClean="0"/>
              <a:pPr/>
              <a:t>08/08/2024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A41E-4263-FAC8-9253-A8FF13310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D60B5C-B851-659C-C303-EE30E7847B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EdShed" pitchFamily="2" charset="0"/>
              </a:defRPr>
            </a:lvl1pPr>
          </a:lstStyle>
          <a:p>
            <a:fld id="{EEA9F226-F87C-E84C-97C9-94623B9445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3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EdShed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EdShed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F0EA3F-0055-078C-61AD-6DE1B3D6ABE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sz="1800" dirty="0">
                <a:solidFill>
                  <a:srgbClr val="181717"/>
                </a:solidFill>
                <a:latin typeface="EdShed" pitchFamily="2" charset="0"/>
                <a:ea typeface="Sassoon Infant 2023" panose="02000503030000020003" pitchFamily="2" charset="0"/>
              </a:rPr>
              <a:t>To </a:t>
            </a:r>
            <a:r>
              <a:rPr lang="en-GB" sz="1800" dirty="0">
                <a:solidFill>
                  <a:srgbClr val="181717"/>
                </a:solidFill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understand how a suffix changes the meaning or grammatical form of a word</a:t>
            </a:r>
            <a:endParaRPr lang="en-US" sz="18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AD0E8-9139-3B35-1AEA-C12772E1AA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C32C4-2160-E64A-735F-CC424DC4DD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DF4D10-2BAD-56F8-2A9E-6DAD86A75D6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800" dirty="0">
                <a:latin typeface="EdShed" pitchFamily="2" charset="0"/>
              </a:rPr>
              <a:t>To spell </a:t>
            </a:r>
            <a:r>
              <a:rPr lang="en-GB" altLang="en-US" sz="1800" dirty="0">
                <a:solidFill>
                  <a:srgbClr val="1D1C1D"/>
                </a:solidFill>
                <a:latin typeface="EdShed" pitchFamily="2" charset="0"/>
                <a:ea typeface="Sassoon Infant 2023" panose="02000503030000020003" pitchFamily="2" charset="0"/>
                <a:cs typeface="Arial" panose="020B0604020202020204" pitchFamily="34" charset="0"/>
              </a:rPr>
              <a:t>words </a:t>
            </a:r>
            <a:r>
              <a:rPr lang="en-GB" sz="1800" dirty="0">
                <a:latin typeface="EdShed" pitchFamily="2" charset="0"/>
              </a:rPr>
              <a:t>ending in ‘-</a:t>
            </a:r>
            <a:r>
              <a:rPr lang="en-GB" sz="1800" dirty="0" err="1">
                <a:latin typeface="EdShed" pitchFamily="2" charset="0"/>
              </a:rPr>
              <a:t>cious</a:t>
            </a:r>
            <a:r>
              <a:rPr lang="en-GB" sz="1800" dirty="0">
                <a:latin typeface="EdShed" pitchFamily="2" charset="0"/>
              </a:rPr>
              <a:t>’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BFB8847-0E6F-9B31-EE72-0420C2F2C4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>
                <a:latin typeface="EdShed" pitchFamily="2" charset="0"/>
              </a:rPr>
              <a:t>This week’s words: atrocious, conscious, delicious, ferocious, gracious, luscious, malicious, precious, spacious, suspicious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863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815F77-220B-E292-454B-95420D7A0F1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148EFCD-81FA-9EF0-D5BF-3E3FEC3BDC8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  <a:latin typeface="EdShed" pitchFamily="2" charset="0"/>
              </a:rPr>
              <a:t>Read the word. Write each word out, drawing long lines for the syllable breaks.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  <a:latin typeface="EdShed" pitchFamily="2" charset="0"/>
              </a:rPr>
              <a:t>Write each word out again, adding the sound buttons for each phoneme.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C62088-7AE2-C656-76BD-7779D7EC7E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94880" y="238235"/>
            <a:ext cx="5202237" cy="320675"/>
          </a:xfrm>
        </p:spPr>
        <p:txBody>
          <a:bodyPr/>
          <a:lstStyle/>
          <a:p>
            <a:r>
              <a:rPr lang="en-US" dirty="0"/>
              <a:t>Word Maps</a:t>
            </a:r>
          </a:p>
        </p:txBody>
      </p:sp>
      <p:graphicFrame>
        <p:nvGraphicFramePr>
          <p:cNvPr id="3" name="Table 10">
            <a:extLst>
              <a:ext uri="{FF2B5EF4-FFF2-40B4-BE49-F238E27FC236}">
                <a16:creationId xmlns:a16="http://schemas.microsoft.com/office/drawing/2014/main" id="{8E551687-BF70-B40D-6E88-1E5BAFFE1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124753"/>
              </p:ext>
            </p:extLst>
          </p:nvPr>
        </p:nvGraphicFramePr>
        <p:xfrm>
          <a:off x="274474" y="1730952"/>
          <a:ext cx="11650303" cy="485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37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93383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93383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delicious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conscious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luscious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spacious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suspicious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atrocious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ferocious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gracious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malicious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precious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1448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10">
            <a:extLst>
              <a:ext uri="{FF2B5EF4-FFF2-40B4-BE49-F238E27FC236}">
                <a16:creationId xmlns:a16="http://schemas.microsoft.com/office/drawing/2014/main" id="{57A7C881-C742-A489-F76C-2E19C24A0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104552"/>
              </p:ext>
            </p:extLst>
          </p:nvPr>
        </p:nvGraphicFramePr>
        <p:xfrm>
          <a:off x="274474" y="1730952"/>
          <a:ext cx="11650303" cy="4855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537">
                  <a:extLst>
                    <a:ext uri="{9D8B030D-6E8A-4147-A177-3AD203B41FA5}">
                      <a16:colId xmlns:a16="http://schemas.microsoft.com/office/drawing/2014/main" val="3223077605"/>
                    </a:ext>
                  </a:extLst>
                </a:gridCol>
                <a:gridCol w="4893383">
                  <a:extLst>
                    <a:ext uri="{9D8B030D-6E8A-4147-A177-3AD203B41FA5}">
                      <a16:colId xmlns:a16="http://schemas.microsoft.com/office/drawing/2014/main" val="1006853491"/>
                    </a:ext>
                  </a:extLst>
                </a:gridCol>
                <a:gridCol w="4893383">
                  <a:extLst>
                    <a:ext uri="{9D8B030D-6E8A-4147-A177-3AD203B41FA5}">
                      <a16:colId xmlns:a16="http://schemas.microsoft.com/office/drawing/2014/main" val="3864665642"/>
                    </a:ext>
                  </a:extLst>
                </a:gridCol>
              </a:tblGrid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Words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Syllable Breaks</a:t>
                      </a: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i="0" kern="1200" dirty="0">
                          <a:solidFill>
                            <a:schemeClr val="tx1"/>
                          </a:solidFill>
                          <a:effectLst/>
                          <a:latin typeface="EdShed" pitchFamily="2" charset="0"/>
                          <a:ea typeface="+mn-ea"/>
                          <a:cs typeface="+mn-cs"/>
                        </a:rPr>
                        <a:t>Sound Buttons</a:t>
                      </a:r>
                      <a:endParaRPr lang="en-GB" sz="2000" b="1" i="0" dirty="0">
                        <a:solidFill>
                          <a:schemeClr val="tx1"/>
                        </a:solidFill>
                        <a:latin typeface="EdShed" pitchFamily="2" charset="0"/>
                      </a:endParaRPr>
                    </a:p>
                  </a:txBody>
                  <a:tcPr marL="89023" marR="89023" marT="44511" marB="4451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583928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delicious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de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li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delicious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4244416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conscious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con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scious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conscious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5695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luscious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lu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scious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luscious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336342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spacious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spa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spacious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95096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suspicious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sus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pi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suspicious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0464589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atrocious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tro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ci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atrocious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55737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ferocious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fe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ro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ferocious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636189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gracious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gra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ci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gracious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2759901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malicious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 err="1">
                          <a:latin typeface="EdShed" pitchFamily="2" charset="0"/>
                        </a:rPr>
                        <a:t>ma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malicious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083974"/>
                  </a:ext>
                </a:extLst>
              </a:tr>
              <a:tr h="441417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latin typeface="EdShed" pitchFamily="2" charset="0"/>
                        </a:rPr>
                        <a:t>precious</a:t>
                      </a:r>
                      <a:endParaRPr lang="en-GB" sz="2000" b="0" i="0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2000" b="0" i="0" dirty="0" err="1">
                          <a:latin typeface="EdShed" pitchFamily="2" charset="0"/>
                        </a:rPr>
                        <a:t>pre</a:t>
                      </a:r>
                      <a:r>
                        <a:rPr lang="en-GB" sz="2000" b="0" i="0" dirty="0" err="1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|</a:t>
                      </a:r>
                      <a:r>
                        <a:rPr lang="en-GB" sz="2000" b="0" i="0" dirty="0" err="1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ci</a:t>
                      </a:r>
                      <a:r>
                        <a:rPr lang="en-GB" sz="2000" b="0" i="0" dirty="0" err="1">
                          <a:latin typeface="EdShed" pitchFamily="2" charset="0"/>
                        </a:rPr>
                        <a:t>ous</a:t>
                      </a:r>
                      <a:endParaRPr lang="en-GB" sz="2000" b="0" i="0" dirty="0">
                        <a:latin typeface="EdShed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dirty="0">
                          <a:solidFill>
                            <a:srgbClr val="FF3760"/>
                          </a:solidFill>
                          <a:latin typeface="EdShed" pitchFamily="2" charset="0"/>
                        </a:rPr>
                        <a:t>precious</a:t>
                      </a:r>
                      <a:endParaRPr lang="en-GB" sz="2000" b="0" i="0" dirty="0">
                        <a:solidFill>
                          <a:srgbClr val="FF3760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186517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2431A5-0F8D-2B37-CF53-24535E14841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7637A9-F00A-6466-E011-2E9F580573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294AF7-26BA-5B2A-21A5-6E86334BD096}"/>
              </a:ext>
            </a:extLst>
          </p:cNvPr>
          <p:cNvGrpSpPr/>
          <p:nvPr/>
        </p:nvGrpSpPr>
        <p:grpSpPr>
          <a:xfrm>
            <a:off x="9069865" y="2491920"/>
            <a:ext cx="841457" cy="58775"/>
            <a:chOff x="2667712" y="5128971"/>
            <a:chExt cx="1244468" cy="86925"/>
          </a:xfrm>
          <a:solidFill>
            <a:srgbClr val="3372DC"/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6C5E79F-C646-5C3B-28AB-F772333C8571}"/>
                </a:ext>
              </a:extLst>
            </p:cNvPr>
            <p:cNvSpPr/>
            <p:nvPr/>
          </p:nvSpPr>
          <p:spPr>
            <a:xfrm flipV="1">
              <a:off x="3181933" y="5139090"/>
              <a:ext cx="212968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BC556EA-F1A3-8EF6-51F8-410BFD0523AA}"/>
                </a:ext>
              </a:extLst>
            </p:cNvPr>
            <p:cNvSpPr/>
            <p:nvPr/>
          </p:nvSpPr>
          <p:spPr>
            <a:xfrm>
              <a:off x="2971162" y="5130475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F51A0E7-E2B9-CAD5-5D4B-E412670E26B9}"/>
                </a:ext>
              </a:extLst>
            </p:cNvPr>
            <p:cNvSpPr/>
            <p:nvPr/>
          </p:nvSpPr>
          <p:spPr>
            <a:xfrm>
              <a:off x="2850113" y="5128971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FAA2F2D-FE5A-6DB4-AEF6-476E7183C8B8}"/>
                </a:ext>
              </a:extLst>
            </p:cNvPr>
            <p:cNvSpPr/>
            <p:nvPr/>
          </p:nvSpPr>
          <p:spPr>
            <a:xfrm>
              <a:off x="2667712" y="5128971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AD19645-B510-4597-EF69-3433B9F81180}"/>
                </a:ext>
              </a:extLst>
            </p:cNvPr>
            <p:cNvSpPr/>
            <p:nvPr/>
          </p:nvSpPr>
          <p:spPr>
            <a:xfrm>
              <a:off x="3832317" y="5136033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6FE99DA-32A6-F639-80C1-E0189C1B8B5F}"/>
                </a:ext>
              </a:extLst>
            </p:cNvPr>
            <p:cNvSpPr/>
            <p:nvPr/>
          </p:nvSpPr>
          <p:spPr>
            <a:xfrm>
              <a:off x="3072446" y="5130475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B6CD7B3-3EF1-B877-04EF-EF7A8362E486}"/>
                </a:ext>
              </a:extLst>
            </p:cNvPr>
            <p:cNvSpPr/>
            <p:nvPr/>
          </p:nvSpPr>
          <p:spPr>
            <a:xfrm flipV="1">
              <a:off x="3436087" y="5139090"/>
              <a:ext cx="345187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3B3DFF-1C78-F3EF-0134-F34D6A60305F}"/>
              </a:ext>
            </a:extLst>
          </p:cNvPr>
          <p:cNvGrpSpPr/>
          <p:nvPr/>
        </p:nvGrpSpPr>
        <p:grpSpPr>
          <a:xfrm>
            <a:off x="9005936" y="2934138"/>
            <a:ext cx="953718" cy="54460"/>
            <a:chOff x="2528107" y="5132393"/>
            <a:chExt cx="1410496" cy="80543"/>
          </a:xfrm>
          <a:solidFill>
            <a:srgbClr val="3372DC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20F00B5-07E1-AFC0-30F7-D80A3A26B157}"/>
                </a:ext>
              </a:extLst>
            </p:cNvPr>
            <p:cNvSpPr/>
            <p:nvPr/>
          </p:nvSpPr>
          <p:spPr>
            <a:xfrm flipV="1">
              <a:off x="3060073" y="5136538"/>
              <a:ext cx="372694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380D3010-7622-8A89-49D7-52890C5D9D5D}"/>
                </a:ext>
              </a:extLst>
            </p:cNvPr>
            <p:cNvSpPr/>
            <p:nvPr/>
          </p:nvSpPr>
          <p:spPr>
            <a:xfrm>
              <a:off x="2905138" y="5133073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6E57D7F-AF1E-6523-6D0D-92D60B2136CE}"/>
                </a:ext>
              </a:extLst>
            </p:cNvPr>
            <p:cNvSpPr/>
            <p:nvPr/>
          </p:nvSpPr>
          <p:spPr>
            <a:xfrm>
              <a:off x="2707776" y="5132393"/>
              <a:ext cx="79863" cy="798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A102A71-C59A-9598-CFA9-60BF9DB462F6}"/>
                </a:ext>
              </a:extLst>
            </p:cNvPr>
            <p:cNvSpPr/>
            <p:nvPr/>
          </p:nvSpPr>
          <p:spPr>
            <a:xfrm>
              <a:off x="2528107" y="5132393"/>
              <a:ext cx="79863" cy="798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A7D0750-4EF8-6848-B9BE-D2264E883A29}"/>
                </a:ext>
              </a:extLst>
            </p:cNvPr>
            <p:cNvSpPr/>
            <p:nvPr/>
          </p:nvSpPr>
          <p:spPr>
            <a:xfrm>
              <a:off x="3858740" y="5132475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54931B2-679A-3494-2E12-2882760EB75E}"/>
                </a:ext>
              </a:extLst>
            </p:cNvPr>
            <p:cNvSpPr/>
            <p:nvPr/>
          </p:nvSpPr>
          <p:spPr>
            <a:xfrm flipV="1">
              <a:off x="3465960" y="5136538"/>
              <a:ext cx="345187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CE8A18-4A38-6DCF-F934-F42BE1454524}"/>
              </a:ext>
            </a:extLst>
          </p:cNvPr>
          <p:cNvGrpSpPr/>
          <p:nvPr/>
        </p:nvGrpSpPr>
        <p:grpSpPr>
          <a:xfrm>
            <a:off x="9076289" y="3376564"/>
            <a:ext cx="783433" cy="57195"/>
            <a:chOff x="2633687" y="5117759"/>
            <a:chExt cx="1158651" cy="84588"/>
          </a:xfrm>
          <a:solidFill>
            <a:srgbClr val="3372DC"/>
          </a:solidFill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93271A7-60E1-B7AC-223B-C3AF0EA3B633}"/>
                </a:ext>
              </a:extLst>
            </p:cNvPr>
            <p:cNvSpPr/>
            <p:nvPr/>
          </p:nvSpPr>
          <p:spPr>
            <a:xfrm flipV="1">
              <a:off x="2908953" y="5126372"/>
              <a:ext cx="386274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A18679-668B-4D29-BBA3-BE39598CCBAE}"/>
                </a:ext>
              </a:extLst>
            </p:cNvPr>
            <p:cNvSpPr/>
            <p:nvPr/>
          </p:nvSpPr>
          <p:spPr>
            <a:xfrm>
              <a:off x="2759794" y="5117759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5CFB292-5560-0CCA-5812-997701B57DBD}"/>
                </a:ext>
              </a:extLst>
            </p:cNvPr>
            <p:cNvSpPr/>
            <p:nvPr/>
          </p:nvSpPr>
          <p:spPr>
            <a:xfrm>
              <a:off x="2633687" y="5117786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23331F0-4051-5EA5-CDC6-118BDF716D23}"/>
                </a:ext>
              </a:extLst>
            </p:cNvPr>
            <p:cNvSpPr/>
            <p:nvPr/>
          </p:nvSpPr>
          <p:spPr>
            <a:xfrm>
              <a:off x="3712475" y="5122484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E6CA63-DE21-D761-CBDE-440DBCC945C5}"/>
                </a:ext>
              </a:extLst>
            </p:cNvPr>
            <p:cNvSpPr/>
            <p:nvPr/>
          </p:nvSpPr>
          <p:spPr>
            <a:xfrm flipV="1">
              <a:off x="3350740" y="5126353"/>
              <a:ext cx="303096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4AB44A8-F1AE-8F70-5266-D1E8720013CC}"/>
              </a:ext>
            </a:extLst>
          </p:cNvPr>
          <p:cNvGrpSpPr/>
          <p:nvPr/>
        </p:nvGrpSpPr>
        <p:grpSpPr>
          <a:xfrm>
            <a:off x="9048022" y="3814174"/>
            <a:ext cx="855426" cy="54000"/>
            <a:chOff x="2570495" y="5118737"/>
            <a:chExt cx="1265128" cy="79863"/>
          </a:xfrm>
          <a:solidFill>
            <a:srgbClr val="3372DC"/>
          </a:solidFill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DB9BCF5-963C-521B-8452-51561A123C5F}"/>
                </a:ext>
              </a:extLst>
            </p:cNvPr>
            <p:cNvSpPr/>
            <p:nvPr/>
          </p:nvSpPr>
          <p:spPr>
            <a:xfrm flipV="1">
              <a:off x="3102330" y="5132048"/>
              <a:ext cx="212968" cy="532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AD25DA5-1395-8F0D-A3BC-02745FE542F6}"/>
                </a:ext>
              </a:extLst>
            </p:cNvPr>
            <p:cNvSpPr/>
            <p:nvPr/>
          </p:nvSpPr>
          <p:spPr>
            <a:xfrm>
              <a:off x="2941701" y="511873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C9FB39E9-5263-3277-A11E-E4066EF8FE70}"/>
                </a:ext>
              </a:extLst>
            </p:cNvPr>
            <p:cNvSpPr/>
            <p:nvPr/>
          </p:nvSpPr>
          <p:spPr>
            <a:xfrm>
              <a:off x="2764306" y="5118737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94B204C-997F-BCA8-0880-BE72F03F7876}"/>
                </a:ext>
              </a:extLst>
            </p:cNvPr>
            <p:cNvSpPr/>
            <p:nvPr/>
          </p:nvSpPr>
          <p:spPr>
            <a:xfrm>
              <a:off x="2570495" y="5118737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2047BB6-EFF5-7973-0744-62E9C280ABAA}"/>
                </a:ext>
              </a:extLst>
            </p:cNvPr>
            <p:cNvSpPr/>
            <p:nvPr/>
          </p:nvSpPr>
          <p:spPr>
            <a:xfrm>
              <a:off x="3755760" y="511873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9DD2AB-D79C-C51C-270C-0F6F9367603F}"/>
                </a:ext>
              </a:extLst>
            </p:cNvPr>
            <p:cNvSpPr/>
            <p:nvPr/>
          </p:nvSpPr>
          <p:spPr>
            <a:xfrm flipV="1">
              <a:off x="3374654" y="5132064"/>
              <a:ext cx="212968" cy="53242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01DAD28-BA69-53C2-8DCE-080DAEC85E7F}"/>
                </a:ext>
              </a:extLst>
            </p:cNvPr>
            <p:cNvSpPr/>
            <p:nvPr/>
          </p:nvSpPr>
          <p:spPr>
            <a:xfrm flipV="1">
              <a:off x="3487349" y="5132064"/>
              <a:ext cx="212968" cy="53242"/>
            </a:xfrm>
            <a:prstGeom prst="rect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BB56D1C-70B1-6DF6-7058-B0B60EDCD4B0}"/>
              </a:ext>
            </a:extLst>
          </p:cNvPr>
          <p:cNvGrpSpPr/>
          <p:nvPr/>
        </p:nvGrpSpPr>
        <p:grpSpPr>
          <a:xfrm>
            <a:off x="8987356" y="4259098"/>
            <a:ext cx="989529" cy="54025"/>
            <a:chOff x="2483856" y="5120138"/>
            <a:chExt cx="1463459" cy="79901"/>
          </a:xfrm>
          <a:solidFill>
            <a:srgbClr val="3372DC"/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8DE2320-A3B5-8230-94ED-BC26A20A0F93}"/>
                </a:ext>
              </a:extLst>
            </p:cNvPr>
            <p:cNvSpPr/>
            <p:nvPr/>
          </p:nvSpPr>
          <p:spPr>
            <a:xfrm flipV="1">
              <a:off x="3225784" y="5128751"/>
              <a:ext cx="205288" cy="676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6F30393-2008-25AD-690F-909DE15699A4}"/>
                </a:ext>
              </a:extLst>
            </p:cNvPr>
            <p:cNvSpPr/>
            <p:nvPr/>
          </p:nvSpPr>
          <p:spPr>
            <a:xfrm>
              <a:off x="2796278" y="5120141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2E5FDE3F-F9E7-D819-553B-AFFB8EFB48F1}"/>
                </a:ext>
              </a:extLst>
            </p:cNvPr>
            <p:cNvSpPr/>
            <p:nvPr/>
          </p:nvSpPr>
          <p:spPr>
            <a:xfrm>
              <a:off x="2632761" y="5120142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9635CF4-BF9F-E212-F296-7DC67B9A70CF}"/>
                </a:ext>
              </a:extLst>
            </p:cNvPr>
            <p:cNvSpPr/>
            <p:nvPr/>
          </p:nvSpPr>
          <p:spPr>
            <a:xfrm>
              <a:off x="2483856" y="5120176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BE147E9-E37E-C098-A9E3-DD30CB3B224C}"/>
                </a:ext>
              </a:extLst>
            </p:cNvPr>
            <p:cNvSpPr/>
            <p:nvPr/>
          </p:nvSpPr>
          <p:spPr>
            <a:xfrm>
              <a:off x="3867452" y="5120138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07D4B6-C00D-22F9-A286-DA31374DCD5D}"/>
                </a:ext>
              </a:extLst>
            </p:cNvPr>
            <p:cNvSpPr/>
            <p:nvPr/>
          </p:nvSpPr>
          <p:spPr>
            <a:xfrm flipV="1">
              <a:off x="3473798" y="5128756"/>
              <a:ext cx="341317" cy="676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AB48A62-CD5E-0C6D-0676-2A016586740C}"/>
                </a:ext>
              </a:extLst>
            </p:cNvPr>
            <p:cNvSpPr/>
            <p:nvPr/>
          </p:nvSpPr>
          <p:spPr>
            <a:xfrm>
              <a:off x="2973633" y="5120138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0D348CA-B651-0754-A3CC-978DA1705CE6}"/>
                </a:ext>
              </a:extLst>
            </p:cNvPr>
            <p:cNvSpPr/>
            <p:nvPr/>
          </p:nvSpPr>
          <p:spPr>
            <a:xfrm>
              <a:off x="3104676" y="5120138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C8EF5EE-84A0-4F0B-01E5-3C7D0FB0A9D5}"/>
              </a:ext>
            </a:extLst>
          </p:cNvPr>
          <p:cNvGrpSpPr/>
          <p:nvPr/>
        </p:nvGrpSpPr>
        <p:grpSpPr>
          <a:xfrm>
            <a:off x="9032892" y="4698990"/>
            <a:ext cx="905430" cy="54018"/>
            <a:chOff x="2721365" y="5121057"/>
            <a:chExt cx="1339083" cy="79890"/>
          </a:xfrm>
          <a:solidFill>
            <a:srgbClr val="3372DC"/>
          </a:solidFill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9103C7-0C26-E30C-8872-3298F6E946DA}"/>
                </a:ext>
              </a:extLst>
            </p:cNvPr>
            <p:cNvSpPr/>
            <p:nvPr/>
          </p:nvSpPr>
          <p:spPr>
            <a:xfrm flipV="1">
              <a:off x="3327497" y="5129698"/>
              <a:ext cx="212968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4E9FBF89-AF06-B960-0038-608923851452}"/>
                </a:ext>
              </a:extLst>
            </p:cNvPr>
            <p:cNvSpPr/>
            <p:nvPr/>
          </p:nvSpPr>
          <p:spPr>
            <a:xfrm>
              <a:off x="3002825" y="5121057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80DF3E9-5C08-0FF9-ED72-78EBA258EDA3}"/>
                </a:ext>
              </a:extLst>
            </p:cNvPr>
            <p:cNvSpPr/>
            <p:nvPr/>
          </p:nvSpPr>
          <p:spPr>
            <a:xfrm>
              <a:off x="2881776" y="5121057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E75CAFF-916D-D8D4-74A4-A3611033E42B}"/>
                </a:ext>
              </a:extLst>
            </p:cNvPr>
            <p:cNvSpPr/>
            <p:nvPr/>
          </p:nvSpPr>
          <p:spPr>
            <a:xfrm>
              <a:off x="2721365" y="512105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BEE9B14-007D-E9F1-34B2-5B9EE6C91984}"/>
                </a:ext>
              </a:extLst>
            </p:cNvPr>
            <p:cNvSpPr/>
            <p:nvPr/>
          </p:nvSpPr>
          <p:spPr>
            <a:xfrm>
              <a:off x="3980585" y="5121084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FFE050BA-8AF0-C3DA-CC47-78BCBA8C933D}"/>
                </a:ext>
              </a:extLst>
            </p:cNvPr>
            <p:cNvSpPr/>
            <p:nvPr/>
          </p:nvSpPr>
          <p:spPr>
            <a:xfrm>
              <a:off x="3155259" y="512105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00851F8-FF47-4BE7-2EA1-768C5DC7407D}"/>
                </a:ext>
              </a:extLst>
            </p:cNvPr>
            <p:cNvSpPr/>
            <p:nvPr/>
          </p:nvSpPr>
          <p:spPr>
            <a:xfrm flipV="1">
              <a:off x="3594242" y="5129699"/>
              <a:ext cx="341319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9D60E7-7015-F550-D132-ED7D326A0023}"/>
              </a:ext>
            </a:extLst>
          </p:cNvPr>
          <p:cNvGrpSpPr/>
          <p:nvPr/>
        </p:nvGrpSpPr>
        <p:grpSpPr>
          <a:xfrm>
            <a:off x="9005935" y="5141051"/>
            <a:ext cx="926604" cy="54018"/>
            <a:chOff x="2693145" y="5121057"/>
            <a:chExt cx="1370398" cy="79890"/>
          </a:xfrm>
          <a:solidFill>
            <a:srgbClr val="3372DC"/>
          </a:solidFill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E396245-E670-6ABD-30CC-5E3BD343E111}"/>
                </a:ext>
              </a:extLst>
            </p:cNvPr>
            <p:cNvSpPr/>
            <p:nvPr/>
          </p:nvSpPr>
          <p:spPr>
            <a:xfrm flipV="1">
              <a:off x="3336888" y="5129699"/>
              <a:ext cx="212968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10EAF1C0-5B52-7F54-FB7B-E70467B0F142}"/>
                </a:ext>
              </a:extLst>
            </p:cNvPr>
            <p:cNvSpPr/>
            <p:nvPr/>
          </p:nvSpPr>
          <p:spPr>
            <a:xfrm>
              <a:off x="3014473" y="5121057"/>
              <a:ext cx="79863" cy="79863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7881477-F2C3-5360-FC07-A2B4FF218BEE}"/>
                </a:ext>
              </a:extLst>
            </p:cNvPr>
            <p:cNvSpPr/>
            <p:nvPr/>
          </p:nvSpPr>
          <p:spPr>
            <a:xfrm>
              <a:off x="2843430" y="5121057"/>
              <a:ext cx="79863" cy="79863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38B687C-A8A0-AC07-9423-7B64307C0963}"/>
                </a:ext>
              </a:extLst>
            </p:cNvPr>
            <p:cNvSpPr/>
            <p:nvPr/>
          </p:nvSpPr>
          <p:spPr>
            <a:xfrm>
              <a:off x="2693145" y="512105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33E22C1-0C18-EC05-1282-C7B646AECBF2}"/>
                </a:ext>
              </a:extLst>
            </p:cNvPr>
            <p:cNvSpPr/>
            <p:nvPr/>
          </p:nvSpPr>
          <p:spPr>
            <a:xfrm>
              <a:off x="3983680" y="5121084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A2A557F-020C-E370-384D-B3B296C2BF47}"/>
                </a:ext>
              </a:extLst>
            </p:cNvPr>
            <p:cNvSpPr/>
            <p:nvPr/>
          </p:nvSpPr>
          <p:spPr>
            <a:xfrm>
              <a:off x="3166907" y="5121057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7C5E975-A07C-7779-B82B-312CB6FC45F1}"/>
                </a:ext>
              </a:extLst>
            </p:cNvPr>
            <p:cNvSpPr/>
            <p:nvPr/>
          </p:nvSpPr>
          <p:spPr>
            <a:xfrm flipV="1">
              <a:off x="3583719" y="5129698"/>
              <a:ext cx="356537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255511C-88CB-D2A8-939C-CEC5BEC8F7FA}"/>
              </a:ext>
            </a:extLst>
          </p:cNvPr>
          <p:cNvGrpSpPr/>
          <p:nvPr/>
        </p:nvGrpSpPr>
        <p:grpSpPr>
          <a:xfrm>
            <a:off x="9080526" y="5585460"/>
            <a:ext cx="819947" cy="57398"/>
            <a:chOff x="2582032" y="5116058"/>
            <a:chExt cx="1212656" cy="84889"/>
          </a:xfrm>
          <a:solidFill>
            <a:srgbClr val="3372DC"/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567A408-8739-8B5C-5141-04501EC28268}"/>
                </a:ext>
              </a:extLst>
            </p:cNvPr>
            <p:cNvSpPr/>
            <p:nvPr/>
          </p:nvSpPr>
          <p:spPr>
            <a:xfrm flipV="1">
              <a:off x="3045400" y="5129698"/>
              <a:ext cx="232628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0DB2F23-4D50-190C-3AD2-0212E2F4D24B}"/>
                </a:ext>
              </a:extLst>
            </p:cNvPr>
            <p:cNvSpPr/>
            <p:nvPr/>
          </p:nvSpPr>
          <p:spPr>
            <a:xfrm>
              <a:off x="2893737" y="5116058"/>
              <a:ext cx="79863" cy="79864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896432B-AF0B-0EB1-8A24-16EA3F21FE6B}"/>
                </a:ext>
              </a:extLst>
            </p:cNvPr>
            <p:cNvSpPr/>
            <p:nvPr/>
          </p:nvSpPr>
          <p:spPr>
            <a:xfrm>
              <a:off x="2733695" y="5121057"/>
              <a:ext cx="79863" cy="79864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DEF33A88-4C1A-1ADB-89B2-1C452E25CB75}"/>
                </a:ext>
              </a:extLst>
            </p:cNvPr>
            <p:cNvSpPr/>
            <p:nvPr/>
          </p:nvSpPr>
          <p:spPr>
            <a:xfrm>
              <a:off x="2582032" y="5121057"/>
              <a:ext cx="79863" cy="79863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86718677-EBB0-C015-289D-B9D8628EC172}"/>
                </a:ext>
              </a:extLst>
            </p:cNvPr>
            <p:cNvSpPr/>
            <p:nvPr/>
          </p:nvSpPr>
          <p:spPr>
            <a:xfrm>
              <a:off x="3714825" y="5121083"/>
              <a:ext cx="79863" cy="79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58D9D24B-93AB-90CF-79D8-10E6C00E87DD}"/>
                </a:ext>
              </a:extLst>
            </p:cNvPr>
            <p:cNvSpPr/>
            <p:nvPr/>
          </p:nvSpPr>
          <p:spPr>
            <a:xfrm flipV="1">
              <a:off x="3318216" y="5129391"/>
              <a:ext cx="372694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C62722D-27DF-9558-FDC5-3D9473821A27}"/>
              </a:ext>
            </a:extLst>
          </p:cNvPr>
          <p:cNvGrpSpPr/>
          <p:nvPr/>
        </p:nvGrpSpPr>
        <p:grpSpPr>
          <a:xfrm>
            <a:off x="9056674" y="6026430"/>
            <a:ext cx="893558" cy="54027"/>
            <a:chOff x="2677613" y="5123870"/>
            <a:chExt cx="1321525" cy="79904"/>
          </a:xfrm>
          <a:solidFill>
            <a:srgbClr val="3372DC"/>
          </a:solidFill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6E0374C-41B4-B9CD-641E-E0DB94F998A8}"/>
                </a:ext>
              </a:extLst>
            </p:cNvPr>
            <p:cNvSpPr/>
            <p:nvPr/>
          </p:nvSpPr>
          <p:spPr>
            <a:xfrm flipV="1">
              <a:off x="3270989" y="5132483"/>
              <a:ext cx="222159" cy="676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95FBF929-FF84-AA78-9525-D4562424435F}"/>
                </a:ext>
              </a:extLst>
            </p:cNvPr>
            <p:cNvSpPr/>
            <p:nvPr/>
          </p:nvSpPr>
          <p:spPr>
            <a:xfrm>
              <a:off x="3056227" y="5123870"/>
              <a:ext cx="79863" cy="79863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AFFBA0A-0819-B60E-7342-EC6BC48AF6E8}"/>
                </a:ext>
              </a:extLst>
            </p:cNvPr>
            <p:cNvSpPr/>
            <p:nvPr/>
          </p:nvSpPr>
          <p:spPr>
            <a:xfrm>
              <a:off x="2923902" y="5123911"/>
              <a:ext cx="79863" cy="79863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5EB99A6-A621-E563-9E3C-6A06331934ED}"/>
                </a:ext>
              </a:extLst>
            </p:cNvPr>
            <p:cNvSpPr/>
            <p:nvPr/>
          </p:nvSpPr>
          <p:spPr>
            <a:xfrm>
              <a:off x="2677613" y="5123908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A83AB99-AA60-87C0-19F7-EEEAD352AAA4}"/>
                </a:ext>
              </a:extLst>
            </p:cNvPr>
            <p:cNvSpPr/>
            <p:nvPr/>
          </p:nvSpPr>
          <p:spPr>
            <a:xfrm>
              <a:off x="3919275" y="5123879"/>
              <a:ext cx="79863" cy="79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AA6165CC-57AB-A10D-7037-48DA4A1FAD7B}"/>
                </a:ext>
              </a:extLst>
            </p:cNvPr>
            <p:cNvSpPr/>
            <p:nvPr/>
          </p:nvSpPr>
          <p:spPr>
            <a:xfrm>
              <a:off x="3162147" y="5123870"/>
              <a:ext cx="79863" cy="7986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90319D0-FE11-7589-21E1-4E998C777B70}"/>
                </a:ext>
              </a:extLst>
            </p:cNvPr>
            <p:cNvSpPr/>
            <p:nvPr/>
          </p:nvSpPr>
          <p:spPr>
            <a:xfrm flipV="1">
              <a:off x="3522126" y="5132486"/>
              <a:ext cx="363490" cy="6761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78891CD-3545-5AAC-9256-5295A3975698}"/>
              </a:ext>
            </a:extLst>
          </p:cNvPr>
          <p:cNvGrpSpPr/>
          <p:nvPr/>
        </p:nvGrpSpPr>
        <p:grpSpPr>
          <a:xfrm>
            <a:off x="9085284" y="6461632"/>
            <a:ext cx="802431" cy="57398"/>
            <a:chOff x="2733906" y="5116058"/>
            <a:chExt cx="1186751" cy="84889"/>
          </a:xfrm>
          <a:solidFill>
            <a:srgbClr val="3372DC"/>
          </a:solidFill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19C90EC7-C74D-B38A-CAA1-C403419F6EE5}"/>
                </a:ext>
              </a:extLst>
            </p:cNvPr>
            <p:cNvSpPr/>
            <p:nvPr/>
          </p:nvSpPr>
          <p:spPr>
            <a:xfrm flipV="1">
              <a:off x="3200395" y="5129698"/>
              <a:ext cx="208590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29FE9E70-796E-2DB5-C96F-82D32E3BDB65}"/>
                </a:ext>
              </a:extLst>
            </p:cNvPr>
            <p:cNvSpPr/>
            <p:nvPr/>
          </p:nvSpPr>
          <p:spPr>
            <a:xfrm>
              <a:off x="3038575" y="5116058"/>
              <a:ext cx="79863" cy="79864"/>
            </a:xfrm>
            <a:prstGeom prst="ellipse">
              <a:avLst/>
            </a:prstGeom>
            <a:solidFill>
              <a:srgbClr val="337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A481235-410D-BEC6-B658-221F2A6EA80F}"/>
                </a:ext>
              </a:extLst>
            </p:cNvPr>
            <p:cNvSpPr/>
            <p:nvPr/>
          </p:nvSpPr>
          <p:spPr>
            <a:xfrm>
              <a:off x="2881045" y="5121057"/>
              <a:ext cx="79863" cy="79864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CD987447-85B8-48EB-65BA-C26210691784}"/>
                </a:ext>
              </a:extLst>
            </p:cNvPr>
            <p:cNvSpPr/>
            <p:nvPr/>
          </p:nvSpPr>
          <p:spPr>
            <a:xfrm>
              <a:off x="2733906" y="5121057"/>
              <a:ext cx="79863" cy="79864"/>
            </a:xfrm>
            <a:prstGeom prst="ellipse">
              <a:avLst/>
            </a:prstGeom>
            <a:solidFill>
              <a:srgbClr val="FF37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9A708412-6F99-608D-B51F-03DD47643EF4}"/>
                </a:ext>
              </a:extLst>
            </p:cNvPr>
            <p:cNvSpPr/>
            <p:nvPr/>
          </p:nvSpPr>
          <p:spPr>
            <a:xfrm>
              <a:off x="3840794" y="5121083"/>
              <a:ext cx="79863" cy="7986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239091C-209C-6F14-E266-6BA364C7BCD0}"/>
                </a:ext>
              </a:extLst>
            </p:cNvPr>
            <p:cNvSpPr/>
            <p:nvPr/>
          </p:nvSpPr>
          <p:spPr>
            <a:xfrm flipV="1">
              <a:off x="3448965" y="5129698"/>
              <a:ext cx="350420" cy="676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6B2C9B-FFE0-78ED-19A4-7CAD48BAC4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Maps</a:t>
            </a:r>
          </a:p>
        </p:txBody>
      </p:sp>
    </p:spTree>
    <p:extLst>
      <p:ext uri="{BB962C8B-B14F-4D97-AF65-F5344CB8AC3E}">
        <p14:creationId xmlns:p14="http://schemas.microsoft.com/office/powerpoint/2010/main" val="1495736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42ED1-B668-474C-9FE5-EAD7097CB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2.11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19895-4D19-064C-8C96-79E65AB1D4C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Cloze Sentences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D97F10-2621-C649-A2E0-B51343ED60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9540" y="750049"/>
            <a:ext cx="7132915" cy="405496"/>
          </a:xfrm>
        </p:spPr>
        <p:txBody>
          <a:bodyPr wrap="none">
            <a:spAutoFit/>
          </a:bodyPr>
          <a:lstStyle/>
          <a:p>
            <a:r>
              <a:rPr lang="en-GB" dirty="0"/>
              <a:t>Can you write the missing words to finish the sentences?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D8491D1-B295-8DE3-7717-781CD5DF65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71012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delicious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atrocious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conscious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ferocious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gracious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luscious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malicious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precious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spacious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suspicious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B0B45A-6137-5754-80AB-D55E91CB4036}"/>
              </a:ext>
            </a:extLst>
          </p:cNvPr>
          <p:cNvSpPr/>
          <p:nvPr/>
        </p:nvSpPr>
        <p:spPr>
          <a:xfrm>
            <a:off x="2081274" y="1665160"/>
            <a:ext cx="9683173" cy="487774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Mother bears can become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if their cubs are threatened.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This ring is very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to me.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,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smell began to fill the air. The cakes were going to taste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Peter couldn’t believe how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the new car was. 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“Isn’t the weather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today?” asked Meena, who was drenched from head to toe.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He had a very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and pleasant smile.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The rumours being spread were nasty and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Harry was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that someone was watching him. 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The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looking vehicle was reported to police.</a:t>
            </a:r>
            <a:endParaRPr lang="en-GB" sz="4400" dirty="0">
              <a:latin typeface="EdShed" pitchFamily="2" charset="0"/>
              <a:ea typeface="OpenDyslexic" charset="0"/>
              <a:cs typeface="OpenDyslex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67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42ED1-B668-474C-9FE5-EAD7097CB3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4FC820-8962-63A5-3C3E-22A594DB66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1DA834-1BAA-9FB7-C2E7-8ECB3A7F4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1459015"/>
              </p:ext>
            </p:extLst>
          </p:nvPr>
        </p:nvGraphicFramePr>
        <p:xfrm>
          <a:off x="344730" y="1800950"/>
          <a:ext cx="1562987" cy="47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2987">
                  <a:extLst>
                    <a:ext uri="{9D8B030D-6E8A-4147-A177-3AD203B41FA5}">
                      <a16:colId xmlns:a16="http://schemas.microsoft.com/office/drawing/2014/main" val="2485346987"/>
                    </a:ext>
                  </a:extLst>
                </a:gridCol>
              </a:tblGrid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delicious</a:t>
                      </a:r>
                      <a:endParaRPr lang="en-GB" sz="2000" b="0" i="0" u="none" dirty="0">
                        <a:solidFill>
                          <a:schemeClr val="tx1"/>
                        </a:solidFill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898565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atrocious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876262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conscious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6386903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ferocious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0943225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gracious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334928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luscious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805574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malicious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4439838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precious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6808979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spacious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2201837"/>
                  </a:ext>
                </a:extLst>
              </a:tr>
              <a:tr h="472870">
                <a:tc>
                  <a:txBody>
                    <a:bodyPr/>
                    <a:lstStyle/>
                    <a:p>
                      <a:pPr algn="ctr"/>
                      <a:r>
                        <a:rPr lang="en-GB" sz="2000" b="0" i="0" u="none" dirty="0">
                          <a:latin typeface="EdShed" pitchFamily="2" charset="0"/>
                        </a:rPr>
                        <a:t>suspicious</a:t>
                      </a:r>
                      <a:endParaRPr lang="en-GB" sz="2000" b="0" i="0" u="none" dirty="0">
                        <a:latin typeface="EdShed" pitchFamily="2" charset="0"/>
                        <a:ea typeface="OpenDyslexic" charset="0"/>
                        <a:cs typeface="OpenDyslexic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03964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3CD8E2E-3669-6700-D94D-859D6E415748}"/>
              </a:ext>
            </a:extLst>
          </p:cNvPr>
          <p:cNvSpPr/>
          <p:nvPr/>
        </p:nvSpPr>
        <p:spPr>
          <a:xfrm>
            <a:off x="2081274" y="1665160"/>
            <a:ext cx="9683173" cy="4877746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Mother bears can become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if their cubs are threatened.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This ring is very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to me.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,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smell began to fill the air. The cakes were going to taste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Peter couldn’t believe how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the new car was. 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“Isn’t the weather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today?” asked Meena, who was drenched from head to toe.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He had a very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 and pleasant smile.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  <a:ea typeface="OpenDyslexic" charset="0"/>
                <a:cs typeface="OpenDyslexic" charset="0"/>
              </a:rPr>
              <a:t>The rumours being spread were nasty and 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</a:t>
            </a:r>
            <a:r>
              <a:rPr lang="en-GB" sz="2000" dirty="0">
                <a:latin typeface="EdShed" pitchFamily="2" charset="0"/>
                <a:ea typeface="OpenDyslexic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Harry was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that someone was watching him. </a:t>
            </a:r>
          </a:p>
          <a:p>
            <a:pPr>
              <a:lnSpc>
                <a:spcPts val="4200"/>
              </a:lnSpc>
            </a:pPr>
            <a:r>
              <a:rPr lang="en-GB" sz="2000" dirty="0">
                <a:latin typeface="EdShed" pitchFamily="2" charset="0"/>
              </a:rPr>
              <a:t>The</a:t>
            </a:r>
            <a:r>
              <a:rPr lang="en-GB" sz="20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_________</a:t>
            </a:r>
            <a:r>
              <a:rPr lang="en-GB" sz="2000" dirty="0">
                <a:latin typeface="EdShed" pitchFamily="2" charset="0"/>
                <a:cs typeface="Arial" panose="020B0604020202020204" pitchFamily="34" charset="0"/>
              </a:rPr>
              <a:t> </a:t>
            </a:r>
            <a:r>
              <a:rPr lang="en-GB" sz="2000" dirty="0">
                <a:latin typeface="EdShed" pitchFamily="2" charset="0"/>
              </a:rPr>
              <a:t>looking vehicle was reported to police.</a:t>
            </a:r>
            <a:endParaRPr lang="en-GB" sz="4400" dirty="0">
              <a:latin typeface="EdShed" pitchFamily="2" charset="0"/>
              <a:ea typeface="OpenDyslexic" charset="0"/>
              <a:cs typeface="OpenDyslexic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84EB4C-73F7-A0A9-BAA1-614F4BD43979}"/>
              </a:ext>
            </a:extLst>
          </p:cNvPr>
          <p:cNvSpPr txBox="1"/>
          <p:nvPr/>
        </p:nvSpPr>
        <p:spPr>
          <a:xfrm>
            <a:off x="4635865" y="1840850"/>
            <a:ext cx="19105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ferocious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28DE58-D855-85E6-065C-FAC4B7B4213F}"/>
              </a:ext>
            </a:extLst>
          </p:cNvPr>
          <p:cNvSpPr txBox="1"/>
          <p:nvPr/>
        </p:nvSpPr>
        <p:spPr>
          <a:xfrm>
            <a:off x="3645735" y="2360946"/>
            <a:ext cx="17763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precious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4B2869-8260-A758-09A1-DC53AF7D9D5A}"/>
              </a:ext>
            </a:extLst>
          </p:cNvPr>
          <p:cNvSpPr txBox="1"/>
          <p:nvPr/>
        </p:nvSpPr>
        <p:spPr>
          <a:xfrm>
            <a:off x="2170933" y="2897695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luscious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BE5913-E787-F77F-7978-E50E5A4480EB}"/>
              </a:ext>
            </a:extLst>
          </p:cNvPr>
          <p:cNvSpPr txBox="1"/>
          <p:nvPr/>
        </p:nvSpPr>
        <p:spPr>
          <a:xfrm>
            <a:off x="9608811" y="2896839"/>
            <a:ext cx="18673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delicious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FBAAAD-CDFC-2C1B-C9CF-2AC69985BB19}"/>
              </a:ext>
            </a:extLst>
          </p:cNvPr>
          <p:cNvSpPr txBox="1"/>
          <p:nvPr/>
        </p:nvSpPr>
        <p:spPr>
          <a:xfrm>
            <a:off x="4491918" y="3433588"/>
            <a:ext cx="21984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spacious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D406C1-013B-43D4-ADF3-3B6D77DA1D3A}"/>
              </a:ext>
            </a:extLst>
          </p:cNvPr>
          <p:cNvSpPr txBox="1"/>
          <p:nvPr/>
        </p:nvSpPr>
        <p:spPr>
          <a:xfrm>
            <a:off x="4138895" y="3970337"/>
            <a:ext cx="116134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atrocious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5C598C-CA77-9545-D6FE-A9D1AB6B607E}"/>
              </a:ext>
            </a:extLst>
          </p:cNvPr>
          <p:cNvSpPr txBox="1"/>
          <p:nvPr/>
        </p:nvSpPr>
        <p:spPr>
          <a:xfrm>
            <a:off x="3790278" y="4497518"/>
            <a:ext cx="1075936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gracious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FB3902-EB50-8A3D-FCA4-F84AD166C1DF}"/>
              </a:ext>
            </a:extLst>
          </p:cNvPr>
          <p:cNvSpPr txBox="1"/>
          <p:nvPr/>
        </p:nvSpPr>
        <p:spPr>
          <a:xfrm>
            <a:off x="6669701" y="5026326"/>
            <a:ext cx="118186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malicious</a:t>
            </a:r>
            <a:endParaRPr lang="en-GB" sz="16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A802D9-68A9-2E22-AD7F-68389FA11692}"/>
              </a:ext>
            </a:extLst>
          </p:cNvPr>
          <p:cNvSpPr txBox="1"/>
          <p:nvPr/>
        </p:nvSpPr>
        <p:spPr>
          <a:xfrm>
            <a:off x="3319818" y="5553412"/>
            <a:ext cx="120847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conscious</a:t>
            </a:r>
            <a:endParaRPr lang="en-GB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B776BCF-B2AD-D35A-B5E9-DE367B0C8EE1}"/>
              </a:ext>
            </a:extLst>
          </p:cNvPr>
          <p:cNvSpPr txBox="1"/>
          <p:nvPr/>
        </p:nvSpPr>
        <p:spPr>
          <a:xfrm>
            <a:off x="2650865" y="6097341"/>
            <a:ext cx="123854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suspicious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EF94AA1-1F8B-2446-14EB-A4197D06CB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</p:spTree>
    <p:extLst>
      <p:ext uri="{BB962C8B-B14F-4D97-AF65-F5344CB8AC3E}">
        <p14:creationId xmlns:p14="http://schemas.microsoft.com/office/powerpoint/2010/main" val="1570218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10" grpId="0"/>
      <p:bldP spid="11" grpId="0"/>
      <p:bldP spid="12" grpId="0"/>
      <p:bldP spid="14" grpId="0"/>
      <p:bldP spid="15" grpId="0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2.13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BBBC8-3D91-D050-DF27-E179AA40C3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Write a sentence about the pictures below.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  <a:ea typeface="Sassoon Infant 2023" panose="02000503030000020003" pitchFamily="2" charset="0"/>
              </a:rPr>
              <a:t>Remember to include the word in your sentence.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2D648-832F-EB53-CC37-0782E7AFEE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3B8EC56-3542-C3B9-6121-A2AFFB1ADA8C}"/>
              </a:ext>
            </a:extLst>
          </p:cNvPr>
          <p:cNvGrpSpPr/>
          <p:nvPr/>
        </p:nvGrpSpPr>
        <p:grpSpPr>
          <a:xfrm>
            <a:off x="865359" y="3364082"/>
            <a:ext cx="4761946" cy="564792"/>
            <a:chOff x="1392072" y="5455244"/>
            <a:chExt cx="4761946" cy="564792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60BAE16-60F0-ED13-A48A-960CF4140C99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EECF7A-83A1-C3D3-F8FA-6B6196E95B22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CF33EB1-B802-34AA-A9F0-0FD9431BEFB8}"/>
              </a:ext>
            </a:extLst>
          </p:cNvPr>
          <p:cNvGrpSpPr/>
          <p:nvPr/>
        </p:nvGrpSpPr>
        <p:grpSpPr>
          <a:xfrm>
            <a:off x="6598894" y="3364082"/>
            <a:ext cx="4761946" cy="564792"/>
            <a:chOff x="1392072" y="5455244"/>
            <a:chExt cx="4761946" cy="56479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8A4323-0155-924B-EDE1-D15A870E417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2C3C2E7-8306-518F-7EA7-A4A31425D42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91C0B6E-FA40-08D7-A039-2592B05DFC14}"/>
              </a:ext>
            </a:extLst>
          </p:cNvPr>
          <p:cNvSpPr txBox="1"/>
          <p:nvPr/>
        </p:nvSpPr>
        <p:spPr>
          <a:xfrm>
            <a:off x="813627" y="2063794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precious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3BB639-9EA9-D2AD-4DE1-6BC37057C66D}"/>
              </a:ext>
            </a:extLst>
          </p:cNvPr>
          <p:cNvSpPr txBox="1"/>
          <p:nvPr/>
        </p:nvSpPr>
        <p:spPr>
          <a:xfrm>
            <a:off x="806446" y="4536076"/>
            <a:ext cx="146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delicious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FB012F9-E0EF-9D52-A362-1FF7F32CA7AD}"/>
              </a:ext>
            </a:extLst>
          </p:cNvPr>
          <p:cNvSpPr txBox="1"/>
          <p:nvPr/>
        </p:nvSpPr>
        <p:spPr>
          <a:xfrm>
            <a:off x="6534905" y="2065091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suspicious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39523-E265-C08A-F9AA-CFA8495D2B0D}"/>
              </a:ext>
            </a:extLst>
          </p:cNvPr>
          <p:cNvSpPr txBox="1"/>
          <p:nvPr/>
        </p:nvSpPr>
        <p:spPr>
          <a:xfrm>
            <a:off x="6466053" y="4536076"/>
            <a:ext cx="145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spacious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6B2DDE2-B096-FC58-0A71-46B92F5829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62"/>
          <a:stretch/>
        </p:blipFill>
        <p:spPr>
          <a:xfrm>
            <a:off x="10068355" y="4289280"/>
            <a:ext cx="1292485" cy="91062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964694-8F11-3D63-DB3B-5D608FE5DF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51" y="1843743"/>
            <a:ext cx="632322" cy="927840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D085420-C3E7-4838-175C-473C0719B1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667" y="4317042"/>
            <a:ext cx="792091" cy="851755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B421839C-4669-27AD-F541-DC6C4FFE2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554" y="1925617"/>
            <a:ext cx="1016105" cy="927837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2D5E2F8-866F-0385-C6B7-2D14410ACDD4}"/>
              </a:ext>
            </a:extLst>
          </p:cNvPr>
          <p:cNvGrpSpPr/>
          <p:nvPr/>
        </p:nvGrpSpPr>
        <p:grpSpPr>
          <a:xfrm>
            <a:off x="865359" y="5786007"/>
            <a:ext cx="4761946" cy="564792"/>
            <a:chOff x="1392072" y="5455244"/>
            <a:chExt cx="4761946" cy="56479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92EBB80-3757-FD6D-6DD5-8A789056031A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3304D80-6EE0-1612-94C5-CCEE12EF762B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6C082AB-F428-A01C-CB40-46A4FC515D7F}"/>
              </a:ext>
            </a:extLst>
          </p:cNvPr>
          <p:cNvGrpSpPr/>
          <p:nvPr/>
        </p:nvGrpSpPr>
        <p:grpSpPr>
          <a:xfrm>
            <a:off x="6598894" y="5786007"/>
            <a:ext cx="4761946" cy="564792"/>
            <a:chOff x="1392072" y="5455244"/>
            <a:chExt cx="4761946" cy="564792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81DCE65-90E1-08B7-063F-2B6F0472FE75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324FF39-761B-560F-113F-586ECD9E9EC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207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2.14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B0AAA-3677-02CD-A32D-373445FFF9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Complete the sentences by replacing the missing </a:t>
            </a:r>
          </a:p>
          <a:p>
            <a:r>
              <a:rPr lang="en-GB" dirty="0">
                <a:solidFill>
                  <a:schemeClr val="tx1"/>
                </a:solidFill>
                <a:latin typeface="EdShed" pitchFamily="2" charset="0"/>
              </a:rPr>
              <a:t>word with one of the blue words.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699518-303D-B7E9-A85E-716A4927B2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47095-1E87-8B01-41E7-F936D5887F7E}"/>
              </a:ext>
            </a:extLst>
          </p:cNvPr>
          <p:cNvSpPr txBox="1"/>
          <p:nvPr/>
        </p:nvSpPr>
        <p:spPr>
          <a:xfrm>
            <a:off x="405552" y="2148847"/>
            <a:ext cx="10639729" cy="442672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The weather has been 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all week.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effectLst/>
                <a:latin typeface="EdShed" pitchFamily="2" charset="0"/>
              </a:rPr>
              <a:t>She took a bite of the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effectLst/>
                <a:latin typeface="EdShed" pitchFamily="2" charset="0"/>
              </a:rPr>
              <a:t> pear.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I became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of the time and began to hurry.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With wild eyes, the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dog leapt forwards.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Pardeep was 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enough to invite us to her party.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effectLst/>
                <a:latin typeface="EdShed" pitchFamily="2" charset="0"/>
                <a:ea typeface="Sassoon Infant 2023" panose="02000503030000020003" pitchFamily="2" charset="0"/>
              </a:rPr>
              <a:t>It was</a:t>
            </a:r>
            <a:r>
              <a:rPr lang="en-GB" sz="2400" kern="1200" dirty="0">
                <a:effectLst/>
                <a:latin typeface="EdShed" pitchFamily="2" charset="0"/>
                <a:ea typeface="Sassoon Infant 2023" panose="02000503030000020003" pitchFamily="2" charset="0"/>
              </a:rPr>
              <a:t>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effectLst/>
                <a:latin typeface="EdShed" pitchFamily="2" charset="0"/>
                <a:ea typeface="Sassoon Infant 2023" panose="02000503030000020003" pitchFamily="2" charset="0"/>
              </a:rPr>
              <a:t> gossip, completely without substance.</a:t>
            </a:r>
            <a:endParaRPr lang="en-GB" sz="2000" dirty="0">
              <a:effectLst/>
              <a:latin typeface="EdShed" pitchFamily="2" charset="0"/>
              <a:ea typeface="Sassoon Infant 2023" panose="02000503030000020003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8C9260-91A5-7F32-2550-8CABADF8A9CD}"/>
              </a:ext>
            </a:extLst>
          </p:cNvPr>
          <p:cNvGrpSpPr/>
          <p:nvPr/>
        </p:nvGrpSpPr>
        <p:grpSpPr>
          <a:xfrm>
            <a:off x="1387758" y="1811998"/>
            <a:ext cx="9416480" cy="461665"/>
            <a:chOff x="1545586" y="2099883"/>
            <a:chExt cx="9416480" cy="46166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57E697F-1DB1-969C-BC48-1ADF1CCF26E0}"/>
                </a:ext>
              </a:extLst>
            </p:cNvPr>
            <p:cNvSpPr txBox="1"/>
            <p:nvPr/>
          </p:nvSpPr>
          <p:spPr>
            <a:xfrm>
              <a:off x="3216003" y="2099883"/>
              <a:ext cx="1352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atrocious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D89E37C-1753-48FE-652D-C9C153EAAD8A}"/>
                </a:ext>
              </a:extLst>
            </p:cNvPr>
            <p:cNvSpPr txBox="1"/>
            <p:nvPr/>
          </p:nvSpPr>
          <p:spPr>
            <a:xfrm>
              <a:off x="4876802" y="2099883"/>
              <a:ext cx="1407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conscious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8B90902-096B-7025-2498-28EC51DC4324}"/>
                </a:ext>
              </a:extLst>
            </p:cNvPr>
            <p:cNvSpPr txBox="1"/>
            <p:nvPr/>
          </p:nvSpPr>
          <p:spPr>
            <a:xfrm>
              <a:off x="6566455" y="2099883"/>
              <a:ext cx="1338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ferocious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A611662-DF49-A22B-03B2-991DD045A704}"/>
                </a:ext>
              </a:extLst>
            </p:cNvPr>
            <p:cNvSpPr txBox="1"/>
            <p:nvPr/>
          </p:nvSpPr>
          <p:spPr>
            <a:xfrm>
              <a:off x="8195194" y="2099883"/>
              <a:ext cx="1168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luscious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86EBC81-BF2E-9950-95B3-0B52C953BE6A}"/>
                </a:ext>
              </a:extLst>
            </p:cNvPr>
            <p:cNvSpPr txBox="1"/>
            <p:nvPr/>
          </p:nvSpPr>
          <p:spPr>
            <a:xfrm>
              <a:off x="1545586" y="2099883"/>
              <a:ext cx="1378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malicious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693B7D7-F382-AA8A-A82C-F227577E0ED0}"/>
                </a:ext>
              </a:extLst>
            </p:cNvPr>
            <p:cNvSpPr txBox="1"/>
            <p:nvPr/>
          </p:nvSpPr>
          <p:spPr>
            <a:xfrm>
              <a:off x="9711724" y="2099883"/>
              <a:ext cx="125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gracious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299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68F5F764-2FAD-CE1B-2374-9F983608DDAC}"/>
              </a:ext>
            </a:extLst>
          </p:cNvPr>
          <p:cNvGrpSpPr/>
          <p:nvPr/>
        </p:nvGrpSpPr>
        <p:grpSpPr>
          <a:xfrm>
            <a:off x="865359" y="3364082"/>
            <a:ext cx="4761946" cy="564792"/>
            <a:chOff x="1392072" y="5455244"/>
            <a:chExt cx="4761946" cy="56479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04458B88-82B0-A6E0-FD2E-5775D7ACF077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EF14945-585A-6566-005A-F11B0D4C09BF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F24DBA8-0771-BE43-3E98-429C1350FA4F}"/>
              </a:ext>
            </a:extLst>
          </p:cNvPr>
          <p:cNvGrpSpPr/>
          <p:nvPr/>
        </p:nvGrpSpPr>
        <p:grpSpPr>
          <a:xfrm>
            <a:off x="6598894" y="3364082"/>
            <a:ext cx="4761946" cy="564792"/>
            <a:chOff x="1392072" y="5455244"/>
            <a:chExt cx="4761946" cy="564792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43AE8C6-D300-A8D4-A791-4550919EBB9F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F96BAA2-1FCE-3ED8-80C7-199CD90139C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2.15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23B33DE-A9AC-3D6A-2F89-A9890B127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Possible Answers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BB8C5A-F2AC-DF78-F581-903AB3682E42}"/>
              </a:ext>
            </a:extLst>
          </p:cNvPr>
          <p:cNvSpPr txBox="1"/>
          <p:nvPr/>
        </p:nvSpPr>
        <p:spPr>
          <a:xfrm>
            <a:off x="813627" y="2063794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EdShed" pitchFamily="2" charset="0"/>
              </a:rPr>
              <a:t>precious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116506-FBD5-F5F4-19E3-413CE34A58E5}"/>
              </a:ext>
            </a:extLst>
          </p:cNvPr>
          <p:cNvSpPr txBox="1"/>
          <p:nvPr/>
        </p:nvSpPr>
        <p:spPr>
          <a:xfrm>
            <a:off x="806446" y="4536076"/>
            <a:ext cx="1469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delicious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DCEEF9-9FBD-4F57-9799-8C0F4F4DB447}"/>
              </a:ext>
            </a:extLst>
          </p:cNvPr>
          <p:cNvSpPr txBox="1"/>
          <p:nvPr/>
        </p:nvSpPr>
        <p:spPr>
          <a:xfrm>
            <a:off x="6534905" y="2065091"/>
            <a:ext cx="1660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suspicious</a:t>
            </a:r>
            <a:endParaRPr lang="en-GB" sz="14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5F4C79-6884-E4B1-97F8-EE7E9E3C4871}"/>
              </a:ext>
            </a:extLst>
          </p:cNvPr>
          <p:cNvSpPr txBox="1"/>
          <p:nvPr/>
        </p:nvSpPr>
        <p:spPr>
          <a:xfrm>
            <a:off x="6466053" y="4536076"/>
            <a:ext cx="1450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EdShed" pitchFamily="2" charset="0"/>
                <a:ea typeface="Sassoon Infant 2023" panose="02000503030000020003" pitchFamily="2" charset="0"/>
              </a:rPr>
              <a:t>spacious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505DA4-64BF-46C4-8286-21D0BE19CA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162"/>
          <a:stretch/>
        </p:blipFill>
        <p:spPr>
          <a:xfrm>
            <a:off x="10068355" y="4289280"/>
            <a:ext cx="1292485" cy="91062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9649021-D8FA-F440-ECFD-FB86ED07E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4551" y="1843743"/>
            <a:ext cx="632322" cy="927840"/>
          </a:xfrm>
          <a:prstGeom prst="rect">
            <a:avLst/>
          </a:prstGeom>
        </p:spPr>
      </p:pic>
      <p:pic>
        <p:nvPicPr>
          <p:cNvPr id="54" name="Picture 53" descr="Icon&#10;&#10;Description automatically generated">
            <a:extLst>
              <a:ext uri="{FF2B5EF4-FFF2-40B4-BE49-F238E27FC236}">
                <a16:creationId xmlns:a16="http://schemas.microsoft.com/office/drawing/2014/main" id="{D20D66E8-6163-0045-5371-CC2A52A127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4667" y="4317042"/>
            <a:ext cx="792091" cy="851755"/>
          </a:xfrm>
          <a:prstGeom prst="rect">
            <a:avLst/>
          </a:prstGeom>
        </p:spPr>
      </p:pic>
      <p:pic>
        <p:nvPicPr>
          <p:cNvPr id="60" name="Picture 59" descr="Icon&#10;&#10;Description automatically generated with medium confidence">
            <a:extLst>
              <a:ext uri="{FF2B5EF4-FFF2-40B4-BE49-F238E27FC236}">
                <a16:creationId xmlns:a16="http://schemas.microsoft.com/office/drawing/2014/main" id="{DF246601-1BEA-42EB-E344-CD50339168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37554" y="1925617"/>
            <a:ext cx="1016105" cy="9278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3DDD00-FB3B-D159-B263-26276E640E58}"/>
              </a:ext>
            </a:extLst>
          </p:cNvPr>
          <p:cNvSpPr txBox="1"/>
          <p:nvPr/>
        </p:nvSpPr>
        <p:spPr>
          <a:xfrm>
            <a:off x="813627" y="2853454"/>
            <a:ext cx="4576372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This ring is </a:t>
            </a:r>
            <a:r>
              <a:rPr lang="en-GB" sz="2400" dirty="0">
                <a:latin typeface="EdShed" pitchFamily="2" charset="0"/>
              </a:rPr>
              <a:t>precious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 to me because it belonged to my grandmother.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F0F2CB-F0B3-2EF0-AF49-C92FD24BE6DA}"/>
              </a:ext>
            </a:extLst>
          </p:cNvPr>
          <p:cNvSpPr txBox="1"/>
          <p:nvPr/>
        </p:nvSpPr>
        <p:spPr>
          <a:xfrm>
            <a:off x="6580401" y="2853454"/>
            <a:ext cx="415762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Ruth thought she had seen something </a:t>
            </a:r>
            <a:r>
              <a:rPr lang="en-GB" sz="2400" dirty="0">
                <a:latin typeface="EdShed" pitchFamily="2" charset="0"/>
              </a:rPr>
              <a:t>suspicious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517EDD9-42F4-87F0-74C5-6E2BAEF151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a Sentence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56D80FD-9CE9-C662-0C02-0B387415D13E}"/>
              </a:ext>
            </a:extLst>
          </p:cNvPr>
          <p:cNvGrpSpPr/>
          <p:nvPr/>
        </p:nvGrpSpPr>
        <p:grpSpPr>
          <a:xfrm>
            <a:off x="865359" y="5786007"/>
            <a:ext cx="4761946" cy="564792"/>
            <a:chOff x="1392072" y="5455244"/>
            <a:chExt cx="4761946" cy="564792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5BF37D4-9A76-5044-5854-4D6D6A83E03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1A74DB64-77AA-7BFA-B592-73B079428D31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23F68E3-A4F9-5390-CC70-7DCBB636DA08}"/>
              </a:ext>
            </a:extLst>
          </p:cNvPr>
          <p:cNvGrpSpPr/>
          <p:nvPr/>
        </p:nvGrpSpPr>
        <p:grpSpPr>
          <a:xfrm>
            <a:off x="6598894" y="5786007"/>
            <a:ext cx="4761946" cy="564792"/>
            <a:chOff x="1392072" y="5455244"/>
            <a:chExt cx="4761946" cy="56479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0C7A21C-3D16-AE5E-AF45-CD0AC74E6624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5455244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EA4DF1-8293-B021-CB33-EE0BE7AED98E}"/>
                </a:ext>
              </a:extLst>
            </p:cNvPr>
            <p:cNvCxnSpPr>
              <a:cxnSpLocks/>
            </p:cNvCxnSpPr>
            <p:nvPr/>
          </p:nvCxnSpPr>
          <p:spPr>
            <a:xfrm>
              <a:off x="1392072" y="6020036"/>
              <a:ext cx="4761946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DD9B761-3177-7B3F-22A4-BDCD97F8A53D}"/>
              </a:ext>
            </a:extLst>
          </p:cNvPr>
          <p:cNvSpPr txBox="1"/>
          <p:nvPr/>
        </p:nvSpPr>
        <p:spPr>
          <a:xfrm>
            <a:off x="813627" y="5278299"/>
            <a:ext cx="4677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Strawberries are my favourite fruit because they are </a:t>
            </a:r>
            <a:r>
              <a:rPr lang="en-GB" sz="2400" dirty="0">
                <a:latin typeface="EdShed" pitchFamily="2" charset="0"/>
              </a:rPr>
              <a:t>delicious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A3A256-257A-5241-3209-9BCC20F2CEA1}"/>
              </a:ext>
            </a:extLst>
          </p:cNvPr>
          <p:cNvSpPr txBox="1"/>
          <p:nvPr/>
        </p:nvSpPr>
        <p:spPr>
          <a:xfrm>
            <a:off x="6534905" y="5278299"/>
            <a:ext cx="467753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Our local park is </a:t>
            </a:r>
            <a:r>
              <a:rPr lang="en-GB" sz="2400" dirty="0">
                <a:latin typeface="EdShed" pitchFamily="2" charset="0"/>
              </a:rPr>
              <a:t>spacious</a:t>
            </a:r>
            <a:r>
              <a:rPr lang="en-GB" sz="2400" dirty="0">
                <a:solidFill>
                  <a:srgbClr val="FF3760"/>
                </a:solidFill>
                <a:latin typeface="EdShed" pitchFamily="2" charset="0"/>
              </a:rPr>
              <a:t> enough for a game of football. </a:t>
            </a:r>
          </a:p>
        </p:txBody>
      </p:sp>
    </p:spTree>
    <p:extLst>
      <p:ext uri="{BB962C8B-B14F-4D97-AF65-F5344CB8AC3E}">
        <p14:creationId xmlns:p14="http://schemas.microsoft.com/office/powerpoint/2010/main" val="49390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6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201DD3-55C6-0B6B-95B0-D22797A2A76C}"/>
              </a:ext>
            </a:extLst>
          </p:cNvPr>
          <p:cNvSpPr txBox="1"/>
          <p:nvPr/>
        </p:nvSpPr>
        <p:spPr>
          <a:xfrm>
            <a:off x="405552" y="2148847"/>
            <a:ext cx="10639729" cy="4426725"/>
          </a:xfrm>
          <a:prstGeom prst="rect">
            <a:avLst/>
          </a:prstGeom>
          <a:noFill/>
          <a:ln w="222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The weather has been 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all week.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000000"/>
                </a:solidFill>
                <a:effectLst/>
                <a:latin typeface="EdShed" pitchFamily="2" charset="0"/>
              </a:rPr>
              <a:t>She took a bite of the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solidFill>
                  <a:srgbClr val="000000"/>
                </a:solidFill>
                <a:effectLst/>
                <a:latin typeface="EdShed" pitchFamily="2" charset="0"/>
              </a:rPr>
              <a:t> pear.</a:t>
            </a: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I became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of the time and began to hurry.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With wild eyes, the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dog leapt forwards.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Pardeep was 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kern="1200" dirty="0">
                <a:effectLst/>
                <a:latin typeface="EdShed" pitchFamily="2" charset="0"/>
                <a:ea typeface="+mn-ea"/>
                <a:cs typeface="+mn-cs"/>
              </a:rPr>
              <a:t> enough to invite us to her party.</a:t>
            </a:r>
            <a:endParaRPr lang="en-GB" sz="2400" dirty="0">
              <a:latin typeface="EdShed" pitchFamily="2" charset="0"/>
            </a:endParaRPr>
          </a:p>
          <a:p>
            <a:pPr>
              <a:lnSpc>
                <a:spcPct val="200000"/>
              </a:lnSpc>
            </a:pPr>
            <a:r>
              <a:rPr lang="en-GB" sz="2400" dirty="0">
                <a:solidFill>
                  <a:srgbClr val="00000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It was</a:t>
            </a:r>
            <a:r>
              <a:rPr lang="en-GB" sz="2400" kern="1200" dirty="0">
                <a:effectLst/>
                <a:latin typeface="EdShed" pitchFamily="2" charset="0"/>
                <a:ea typeface="Sassoon Infant 2023" panose="02000503030000020003" pitchFamily="2" charset="0"/>
              </a:rPr>
              <a:t> </a:t>
            </a:r>
            <a:r>
              <a:rPr lang="en-GB" sz="2400" kern="1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____________</a:t>
            </a:r>
            <a:r>
              <a:rPr lang="en-GB" sz="2400" dirty="0">
                <a:solidFill>
                  <a:srgbClr val="000000"/>
                </a:solidFill>
                <a:effectLst/>
                <a:latin typeface="EdShed" pitchFamily="2" charset="0"/>
                <a:ea typeface="Sassoon Infant 2023" panose="02000503030000020003" pitchFamily="2" charset="0"/>
              </a:rPr>
              <a:t> gossip, completely without substance.</a:t>
            </a:r>
            <a:endParaRPr lang="en-GB" sz="2000" dirty="0">
              <a:effectLst/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929EB5-5820-3DD3-2051-4CE5A29D57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2.16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0CC57BF-AAA4-D06A-F27A-292BF0D3B8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FF3760"/>
                </a:solidFill>
              </a:rPr>
              <a:t>Answers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7D664F-A3F2-36A3-95C9-DB0F1AA0CD30}"/>
              </a:ext>
            </a:extLst>
          </p:cNvPr>
          <p:cNvSpPr txBox="1"/>
          <p:nvPr/>
        </p:nvSpPr>
        <p:spPr>
          <a:xfrm>
            <a:off x="3660420" y="2389328"/>
            <a:ext cx="13528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atrocious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CA864F-734E-7A50-01CF-A1D16030A800}"/>
              </a:ext>
            </a:extLst>
          </p:cNvPr>
          <p:cNvSpPr txBox="1"/>
          <p:nvPr/>
        </p:nvSpPr>
        <p:spPr>
          <a:xfrm>
            <a:off x="2110973" y="3865012"/>
            <a:ext cx="1407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conscious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2CF5DD-142F-04D3-679D-5425965C6A6D}"/>
              </a:ext>
            </a:extLst>
          </p:cNvPr>
          <p:cNvSpPr txBox="1"/>
          <p:nvPr/>
        </p:nvSpPr>
        <p:spPr>
          <a:xfrm>
            <a:off x="3380274" y="4602046"/>
            <a:ext cx="1338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ferocious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93AD92-01F2-A667-9933-CD3251A9D218}"/>
              </a:ext>
            </a:extLst>
          </p:cNvPr>
          <p:cNvSpPr txBox="1"/>
          <p:nvPr/>
        </p:nvSpPr>
        <p:spPr>
          <a:xfrm>
            <a:off x="3752592" y="3149291"/>
            <a:ext cx="11684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luscious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2CF50-F0CD-1AF5-3B66-C5F86EB8927D}"/>
              </a:ext>
            </a:extLst>
          </p:cNvPr>
          <p:cNvSpPr txBox="1"/>
          <p:nvPr/>
        </p:nvSpPr>
        <p:spPr>
          <a:xfrm>
            <a:off x="1680169" y="6058588"/>
            <a:ext cx="1378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malicious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B5C76E-DE9C-1161-1854-2A47A00111D7}"/>
              </a:ext>
            </a:extLst>
          </p:cNvPr>
          <p:cNvSpPr txBox="1"/>
          <p:nvPr/>
        </p:nvSpPr>
        <p:spPr>
          <a:xfrm>
            <a:off x="2502250" y="5335505"/>
            <a:ext cx="12503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FF3760"/>
                </a:solidFill>
                <a:latin typeface="EdShed" pitchFamily="2" charset="0"/>
                <a:ea typeface="Sassoon Infant 2023" panose="02000503030000020003" pitchFamily="2" charset="0"/>
              </a:rPr>
              <a:t>gracious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60EC53F-624C-0BEF-87E9-98D0BBB57804}"/>
              </a:ext>
            </a:extLst>
          </p:cNvPr>
          <p:cNvGrpSpPr/>
          <p:nvPr/>
        </p:nvGrpSpPr>
        <p:grpSpPr>
          <a:xfrm>
            <a:off x="1387758" y="1811998"/>
            <a:ext cx="9416480" cy="461665"/>
            <a:chOff x="1545586" y="2099883"/>
            <a:chExt cx="9416480" cy="46166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DA4AB72-668F-0A96-4CF7-0BDBF3E6C948}"/>
                </a:ext>
              </a:extLst>
            </p:cNvPr>
            <p:cNvSpPr txBox="1"/>
            <p:nvPr/>
          </p:nvSpPr>
          <p:spPr>
            <a:xfrm>
              <a:off x="3216003" y="2099883"/>
              <a:ext cx="13528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atrocious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5AD24C7-C26D-B90F-9D87-2BBF64626A92}"/>
                </a:ext>
              </a:extLst>
            </p:cNvPr>
            <p:cNvSpPr txBox="1"/>
            <p:nvPr/>
          </p:nvSpPr>
          <p:spPr>
            <a:xfrm>
              <a:off x="4876802" y="2099883"/>
              <a:ext cx="140737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conscious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564EE4C-A772-E287-C2E7-E26DB5B1785F}"/>
                </a:ext>
              </a:extLst>
            </p:cNvPr>
            <p:cNvSpPr txBox="1"/>
            <p:nvPr/>
          </p:nvSpPr>
          <p:spPr>
            <a:xfrm>
              <a:off x="6566455" y="2099883"/>
              <a:ext cx="13387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ferocious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0587F43-52AD-FAD0-1572-0000F1FFCC60}"/>
                </a:ext>
              </a:extLst>
            </p:cNvPr>
            <p:cNvSpPr txBox="1"/>
            <p:nvPr/>
          </p:nvSpPr>
          <p:spPr>
            <a:xfrm>
              <a:off x="8195194" y="2099883"/>
              <a:ext cx="11684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luscious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A99FB16-947E-6102-07E4-B820D492B476}"/>
                </a:ext>
              </a:extLst>
            </p:cNvPr>
            <p:cNvSpPr txBox="1"/>
            <p:nvPr/>
          </p:nvSpPr>
          <p:spPr>
            <a:xfrm>
              <a:off x="1545586" y="2099883"/>
              <a:ext cx="137800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malicious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2ECA83-CA1A-9617-0391-6ADB4222CFEA}"/>
                </a:ext>
              </a:extLst>
            </p:cNvPr>
            <p:cNvSpPr txBox="1"/>
            <p:nvPr/>
          </p:nvSpPr>
          <p:spPr>
            <a:xfrm>
              <a:off x="9711724" y="2099883"/>
              <a:ext cx="12503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dirty="0">
                  <a:solidFill>
                    <a:srgbClr val="3372DC"/>
                  </a:solidFill>
                  <a:latin typeface="EdShed" pitchFamily="2" charset="0"/>
                  <a:ea typeface="Sassoon Infant 2023" panose="02000503030000020003" pitchFamily="2" charset="0"/>
                </a:rPr>
                <a:t>gracious</a:t>
              </a:r>
              <a:endParaRPr lang="en-GB" sz="1200" dirty="0">
                <a:solidFill>
                  <a:srgbClr val="3372DC"/>
                </a:solidFill>
                <a:latin typeface="EdShed" pitchFamily="2" charset="0"/>
                <a:ea typeface="Sassoon Infant 2023" panose="02000503030000020003" pitchFamily="2" charset="0"/>
              </a:endParaRPr>
            </a:p>
          </p:txBody>
        </p:sp>
      </p:grp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C4CA46-FB1A-F856-07BB-73C6A21D49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Cloze Sentences</a:t>
            </a:r>
          </a:p>
        </p:txBody>
      </p:sp>
    </p:spTree>
    <p:extLst>
      <p:ext uri="{BB962C8B-B14F-4D97-AF65-F5344CB8AC3E}">
        <p14:creationId xmlns:p14="http://schemas.microsoft.com/office/powerpoint/2010/main" val="44744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23456-3B23-068B-3822-793109E3C50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AE54BB-71DA-64F1-377A-F2B2653AE2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ferocious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B03943-4D4E-04C2-356F-424C028B0BE3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7EF5DE-6873-E62D-5DA5-28E573E8D703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77FB3A-7B2D-9B80-FAB0-BDEA98530CF9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01E22D-BD47-E090-8964-5888DBDEF7FB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3482000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E42C2B-1A8E-03B4-12C5-57DA6B3710E0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8D2253-D3BC-0477-4BF9-160094489BD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ctr"/>
            <a:r>
              <a:rPr lang="en-US" dirty="0"/>
              <a:t>ferocious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D24D1A-FBEE-AFD4-0BD3-1BBA502F0D0E}"/>
              </a:ext>
            </a:extLst>
          </p:cNvPr>
          <p:cNvSpPr txBox="1"/>
          <p:nvPr/>
        </p:nvSpPr>
        <p:spPr>
          <a:xfrm>
            <a:off x="2456735" y="2818904"/>
            <a:ext cx="25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Very aggressive or violent; very strong.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958D5B-1655-F11C-5DD2-3F722BDC9709}"/>
              </a:ext>
            </a:extLst>
          </p:cNvPr>
          <p:cNvSpPr txBox="1"/>
          <p:nvPr/>
        </p:nvSpPr>
        <p:spPr>
          <a:xfrm>
            <a:off x="5704980" y="2763225"/>
            <a:ext cx="30137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The misty jungle was full of </a:t>
            </a:r>
            <a:r>
              <a:rPr lang="en-US" dirty="0">
                <a:latin typeface="EdShed" pitchFamily="2" charset="0"/>
              </a:rPr>
              <a:t>ferocious</a:t>
            </a:r>
            <a:r>
              <a:rPr lang="en-US" dirty="0">
                <a:solidFill>
                  <a:srgbClr val="FF3760"/>
                </a:solidFill>
                <a:latin typeface="EdShed" pitchFamily="2" charset="0"/>
              </a:rPr>
              <a:t> animals just waiting to eat the lost explorers.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1A3F6F-CC61-B262-53CA-CE3E0AB899D4}"/>
              </a:ext>
            </a:extLst>
          </p:cNvPr>
          <p:cNvSpPr txBox="1"/>
          <p:nvPr/>
        </p:nvSpPr>
        <p:spPr>
          <a:xfrm>
            <a:off x="2272870" y="4852900"/>
            <a:ext cx="30501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brutal, fierce, frightful, merciless, ravenous, savage, vicious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FD7A8F-6E03-E86D-0B2C-659F084754A3}"/>
              </a:ext>
            </a:extLst>
          </p:cNvPr>
          <p:cNvSpPr txBox="1"/>
          <p:nvPr/>
        </p:nvSpPr>
        <p:spPr>
          <a:xfrm>
            <a:off x="6318778" y="5020041"/>
            <a:ext cx="178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calm, gentle, merciful, tame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B284ED-718C-AF68-8A9A-B2E5BB400BCC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FB283-D9E8-3BA3-9FC3-B6ABAF02498B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8551C1-0753-7D5A-BF0F-A53FA3BEB19E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F729E6-EB18-11B2-E44A-5C9E294C2EE6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6314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BFC16-56BB-5020-E216-0909A9A531B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CC55A-5FA0-9B90-C128-1F1E02C81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Starter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B664AF-C25C-04B5-F490-CB576DD154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Which of last week’s words match the definitions?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9C944F-5B35-2F0E-D50D-8E14EA18F592}"/>
              </a:ext>
            </a:extLst>
          </p:cNvPr>
          <p:cNvSpPr txBox="1">
            <a:spLocks/>
          </p:cNvSpPr>
          <p:nvPr/>
        </p:nvSpPr>
        <p:spPr>
          <a:xfrm>
            <a:off x="672771" y="2097110"/>
            <a:ext cx="4278806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latin typeface="EdShed" pitchFamily="2" charset="0"/>
              </a:rPr>
              <a:t>Something strange and/or secretive.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145AD13-EBF1-08CA-6E04-FAA243B279CA}"/>
              </a:ext>
            </a:extLst>
          </p:cNvPr>
          <p:cNvSpPr txBox="1">
            <a:spLocks/>
          </p:cNvSpPr>
          <p:nvPr/>
        </p:nvSpPr>
        <p:spPr>
          <a:xfrm>
            <a:off x="6810771" y="2108652"/>
            <a:ext cx="4665381" cy="37702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000" dirty="0">
                <a:effectLst/>
                <a:highlight>
                  <a:srgbClr val="FFFFFF"/>
                </a:highlight>
                <a:latin typeface="EdShed" pitchFamily="2" charset="0"/>
                <a:ea typeface="Sassoon Infant 2023" panose="02000503030000020003" pitchFamily="2" charset="0"/>
              </a:rPr>
              <a:t>Being careful about what you say or do.</a:t>
            </a:r>
            <a:endParaRPr lang="en-GB" sz="2000" dirty="0">
              <a:latin typeface="EdShed" pitchFamily="2" charset="0"/>
              <a:ea typeface="Sassoon Infant 2023" panose="02000503030000020003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46CC6CF-E181-5694-2741-26E196578D20}"/>
              </a:ext>
            </a:extLst>
          </p:cNvPr>
          <p:cNvSpPr txBox="1">
            <a:spLocks/>
          </p:cNvSpPr>
          <p:nvPr/>
        </p:nvSpPr>
        <p:spPr>
          <a:xfrm>
            <a:off x="1288722" y="4771070"/>
            <a:ext cx="3022646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latin typeface="EdShed" pitchFamily="2" charset="0"/>
              </a:rPr>
              <a:t>Invented by somebody rather than true.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D99AB6E-D8C7-5F99-EC38-B9A05B047077}"/>
              </a:ext>
            </a:extLst>
          </p:cNvPr>
          <p:cNvSpPr txBox="1">
            <a:spLocks/>
          </p:cNvSpPr>
          <p:nvPr/>
        </p:nvSpPr>
        <p:spPr>
          <a:xfrm>
            <a:off x="4565733" y="3357146"/>
            <a:ext cx="3060530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latin typeface="EdShed" pitchFamily="2" charset="0"/>
              </a:rPr>
              <a:t>Can be caught by being near a person who has it.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78D0AD-D3F2-7C2D-BB51-B4857574E2BD}"/>
              </a:ext>
            </a:extLst>
          </p:cNvPr>
          <p:cNvSpPr txBox="1">
            <a:spLocks/>
          </p:cNvSpPr>
          <p:nvPr/>
        </p:nvSpPr>
        <p:spPr>
          <a:xfrm>
            <a:off x="7021441" y="4924958"/>
            <a:ext cx="4244039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latin typeface="EdShed" pitchFamily="2" charset="0"/>
              </a:rPr>
              <a:t>Full of glory.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34AEE90-4CF5-881E-1C87-FA43DD5061AC}"/>
              </a:ext>
            </a:extLst>
          </p:cNvPr>
          <p:cNvSpPr txBox="1">
            <a:spLocks/>
          </p:cNvSpPr>
          <p:nvPr/>
        </p:nvSpPr>
        <p:spPr>
          <a:xfrm>
            <a:off x="5296291" y="4118040"/>
            <a:ext cx="1599413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infectious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C2C0F6A-2A33-0645-6265-1F92B471BC17}"/>
              </a:ext>
            </a:extLst>
          </p:cNvPr>
          <p:cNvSpPr txBox="1">
            <a:spLocks/>
          </p:cNvSpPr>
          <p:nvPr/>
        </p:nvSpPr>
        <p:spPr>
          <a:xfrm>
            <a:off x="1907717" y="2524267"/>
            <a:ext cx="1784656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mysterious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759145F-8ED5-F3E1-7F80-B519354700A9}"/>
              </a:ext>
            </a:extLst>
          </p:cNvPr>
          <p:cNvSpPr txBox="1">
            <a:spLocks/>
          </p:cNvSpPr>
          <p:nvPr/>
        </p:nvSpPr>
        <p:spPr>
          <a:xfrm>
            <a:off x="8427335" y="2524267"/>
            <a:ext cx="1432252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cautious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F7AFFF2-2847-5A39-EAE6-25B89FC72EF7}"/>
              </a:ext>
            </a:extLst>
          </p:cNvPr>
          <p:cNvSpPr txBox="1">
            <a:spLocks/>
          </p:cNvSpPr>
          <p:nvPr/>
        </p:nvSpPr>
        <p:spPr>
          <a:xfrm>
            <a:off x="2085019" y="5596863"/>
            <a:ext cx="1454309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fictitious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5511A1E-E60D-A3C4-DBA4-DE77A86E3FD9}"/>
              </a:ext>
            </a:extLst>
          </p:cNvPr>
          <p:cNvSpPr txBox="1">
            <a:spLocks/>
          </p:cNvSpPr>
          <p:nvPr/>
        </p:nvSpPr>
        <p:spPr>
          <a:xfrm>
            <a:off x="8472475" y="5391167"/>
            <a:ext cx="1341970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glorious</a:t>
            </a:r>
          </a:p>
        </p:txBody>
      </p:sp>
    </p:spTree>
    <p:extLst>
      <p:ext uri="{BB962C8B-B14F-4D97-AF65-F5344CB8AC3E}">
        <p14:creationId xmlns:p14="http://schemas.microsoft.com/office/powerpoint/2010/main" val="107373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3706B-19D3-8F40-73B7-B866CF20A9D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19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1A72E-D66C-3368-3671-BADCD87FFD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800" dirty="0"/>
              <a:t>Word Spotter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AB2F0B-92AB-8E37-5080-F57EEEF859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>
                <a:solidFill>
                  <a:srgbClr val="3371DD"/>
                </a:solidFill>
              </a:rPr>
              <a:t>Clap your hands when you see one of this week’s words.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C5CA935-5210-DF8C-F40A-7A566B23306C}"/>
              </a:ext>
            </a:extLst>
          </p:cNvPr>
          <p:cNvSpPr/>
          <p:nvPr/>
        </p:nvSpPr>
        <p:spPr>
          <a:xfrm>
            <a:off x="1703083" y="2646433"/>
            <a:ext cx="203252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malicious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0C631073-C4EF-606A-2B5F-48A62B05B566}"/>
              </a:ext>
            </a:extLst>
          </p:cNvPr>
          <p:cNvSpPr/>
          <p:nvPr/>
        </p:nvSpPr>
        <p:spPr>
          <a:xfrm>
            <a:off x="9798249" y="3055200"/>
            <a:ext cx="184184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7E79"/>
                </a:solidFill>
                <a:latin typeface="EdShed" pitchFamily="2" charset="0"/>
              </a:rPr>
              <a:t>precious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8D1CD2B7-85E3-AA74-92E2-923D96A0E303}"/>
              </a:ext>
            </a:extLst>
          </p:cNvPr>
          <p:cNvSpPr/>
          <p:nvPr/>
        </p:nvSpPr>
        <p:spPr>
          <a:xfrm>
            <a:off x="7502122" y="2732740"/>
            <a:ext cx="187087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spacious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825660B9-00BD-2998-439A-792BB7CC80D9}"/>
              </a:ext>
            </a:extLst>
          </p:cNvPr>
          <p:cNvSpPr/>
          <p:nvPr/>
        </p:nvSpPr>
        <p:spPr>
          <a:xfrm>
            <a:off x="4791114" y="5081464"/>
            <a:ext cx="197638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9437FF"/>
                </a:solidFill>
                <a:latin typeface="EdShed" pitchFamily="2" charset="0"/>
              </a:rPr>
              <a:t>ferocious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673E0E3-3D03-42FA-6DD3-5568B81FFE65}"/>
              </a:ext>
            </a:extLst>
          </p:cNvPr>
          <p:cNvSpPr/>
          <p:nvPr/>
        </p:nvSpPr>
        <p:spPr>
          <a:xfrm>
            <a:off x="475377" y="5142796"/>
            <a:ext cx="175692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luscious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830B520-E153-044F-0047-88BB6DFF8A5D}"/>
              </a:ext>
            </a:extLst>
          </p:cNvPr>
          <p:cNvSpPr/>
          <p:nvPr/>
        </p:nvSpPr>
        <p:spPr>
          <a:xfrm>
            <a:off x="4605395" y="3993960"/>
            <a:ext cx="2174387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96FF"/>
                </a:solidFill>
                <a:latin typeface="EdShed" pitchFamily="2" charset="0"/>
              </a:rPr>
              <a:t>suspicious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6E06F05-BF00-3CEB-9C01-0EB0C4EF293C}"/>
              </a:ext>
            </a:extLst>
          </p:cNvPr>
          <p:cNvSpPr/>
          <p:nvPr/>
        </p:nvSpPr>
        <p:spPr>
          <a:xfrm>
            <a:off x="7361308" y="4879859"/>
            <a:ext cx="2671617" cy="6799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conscious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CA3F4203-A4D9-D660-0EEB-AC728A2398E9}"/>
              </a:ext>
            </a:extLst>
          </p:cNvPr>
          <p:cNvSpPr/>
          <p:nvPr/>
        </p:nvSpPr>
        <p:spPr>
          <a:xfrm>
            <a:off x="2559808" y="5732752"/>
            <a:ext cx="187014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0096FF"/>
                </a:solidFill>
                <a:latin typeface="EdShed" pitchFamily="2" charset="0"/>
              </a:rPr>
              <a:t>gracious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44EC4FB-977E-3299-64E9-6396F48CB8DC}"/>
              </a:ext>
            </a:extLst>
          </p:cNvPr>
          <p:cNvSpPr/>
          <p:nvPr/>
        </p:nvSpPr>
        <p:spPr>
          <a:xfrm>
            <a:off x="7002725" y="5800433"/>
            <a:ext cx="189562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139C4"/>
                </a:solidFill>
                <a:latin typeface="EdShed" pitchFamily="2" charset="0"/>
              </a:rPr>
              <a:t>delicious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26CF988D-8232-795D-E538-4EEBB305C3A5}"/>
              </a:ext>
            </a:extLst>
          </p:cNvPr>
          <p:cNvSpPr/>
          <p:nvPr/>
        </p:nvSpPr>
        <p:spPr>
          <a:xfrm>
            <a:off x="7226883" y="3798927"/>
            <a:ext cx="201603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5D160"/>
                </a:solidFill>
                <a:latin typeface="EdShed" pitchFamily="2" charset="0"/>
              </a:rPr>
              <a:t>atrocious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AFDC43B-4E89-8A78-CA3A-949054421D8F}"/>
              </a:ext>
            </a:extLst>
          </p:cNvPr>
          <p:cNvSpPr/>
          <p:nvPr/>
        </p:nvSpPr>
        <p:spPr>
          <a:xfrm>
            <a:off x="2062464" y="4341400"/>
            <a:ext cx="218593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melodious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CBEC0A8-C7CB-376D-09B8-BE798999E680}"/>
              </a:ext>
            </a:extLst>
          </p:cNvPr>
          <p:cNvSpPr/>
          <p:nvPr/>
        </p:nvSpPr>
        <p:spPr>
          <a:xfrm>
            <a:off x="3747451" y="1929899"/>
            <a:ext cx="1645368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0D160"/>
                </a:solidFill>
                <a:latin typeface="EdShed" pitchFamily="2" charset="0"/>
              </a:rPr>
              <a:t>various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9822FCA-6637-DD1D-D2E5-B7B59B621E9A}"/>
              </a:ext>
            </a:extLst>
          </p:cNvPr>
          <p:cNvSpPr/>
          <p:nvPr/>
        </p:nvSpPr>
        <p:spPr>
          <a:xfrm>
            <a:off x="417805" y="1816371"/>
            <a:ext cx="2123251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9300"/>
                </a:solidFill>
                <a:latin typeface="EdShed" pitchFamily="2" charset="0"/>
              </a:rPr>
              <a:t>ambitious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B78233F-FE88-00F6-3B6C-16F08B34D38E}"/>
              </a:ext>
            </a:extLst>
          </p:cNvPr>
          <p:cNvSpPr/>
          <p:nvPr/>
        </p:nvSpPr>
        <p:spPr>
          <a:xfrm>
            <a:off x="674460" y="3519879"/>
            <a:ext cx="2324493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20D160"/>
                </a:solidFill>
                <a:latin typeface="EdShed" pitchFamily="2" charset="0"/>
              </a:rPr>
              <a:t>mysterious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9AB1E2C-0D31-3C9B-2B00-B9D02F592DEF}"/>
              </a:ext>
            </a:extLst>
          </p:cNvPr>
          <p:cNvSpPr/>
          <p:nvPr/>
        </p:nvSpPr>
        <p:spPr>
          <a:xfrm>
            <a:off x="9301246" y="1922204"/>
            <a:ext cx="2063869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139C4"/>
                </a:solidFill>
                <a:latin typeface="EdShed" pitchFamily="2" charset="0"/>
              </a:rPr>
              <a:t>infectious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8042BB6E-F5A3-868A-4D12-E6B164C16DA9}"/>
              </a:ext>
            </a:extLst>
          </p:cNvPr>
          <p:cNvSpPr/>
          <p:nvPr/>
        </p:nvSpPr>
        <p:spPr>
          <a:xfrm>
            <a:off x="9664141" y="4086831"/>
            <a:ext cx="2110055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139C4"/>
                </a:solidFill>
                <a:latin typeface="EdShed" pitchFamily="2" charset="0"/>
              </a:rPr>
              <a:t>victorious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70A8DD9-FE2F-8F1E-8771-BA4C4BF74CE5}"/>
              </a:ext>
            </a:extLst>
          </p:cNvPr>
          <p:cNvSpPr/>
          <p:nvPr/>
        </p:nvSpPr>
        <p:spPr>
          <a:xfrm>
            <a:off x="4491806" y="2836894"/>
            <a:ext cx="2093560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6561FF"/>
                </a:solidFill>
                <a:latin typeface="EdShed" pitchFamily="2" charset="0"/>
              </a:rPr>
              <a:t>nutritious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7106C8E-ACA3-5E62-941D-9B53078C4ACC}"/>
              </a:ext>
            </a:extLst>
          </p:cNvPr>
          <p:cNvSpPr/>
          <p:nvPr/>
        </p:nvSpPr>
        <p:spPr>
          <a:xfrm>
            <a:off x="6735832" y="1842462"/>
            <a:ext cx="1863484" cy="71508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600" dirty="0">
                <a:solidFill>
                  <a:srgbClr val="FF3760"/>
                </a:solidFill>
                <a:latin typeface="EdShed" pitchFamily="2" charset="0"/>
              </a:rPr>
              <a:t>cautious</a:t>
            </a: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2472E6EA-78F9-7EB9-FF1C-73E3D1860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503388" y="5056489"/>
            <a:ext cx="1270808" cy="13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F7C209-4657-A880-0793-AC5ACA8544C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20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E195AFE-F66A-5373-BCC1-DD26563CE551}"/>
              </a:ext>
            </a:extLst>
          </p:cNvPr>
          <p:cNvSpPr/>
          <p:nvPr/>
        </p:nvSpPr>
        <p:spPr>
          <a:xfrm>
            <a:off x="2155507" y="2151567"/>
            <a:ext cx="1261547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Definition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BC4E8E-91A5-1BAE-DAFB-53EFB17E9CBD}"/>
              </a:ext>
            </a:extLst>
          </p:cNvPr>
          <p:cNvSpPr/>
          <p:nvPr/>
        </p:nvSpPr>
        <p:spPr>
          <a:xfrm>
            <a:off x="6880898" y="2142423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In a Sentence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85C677-D02F-2443-0C77-4DFC6B0030C2}"/>
              </a:ext>
            </a:extLst>
          </p:cNvPr>
          <p:cNvSpPr/>
          <p:nvPr/>
        </p:nvSpPr>
        <p:spPr>
          <a:xfrm>
            <a:off x="2189803" y="4195446"/>
            <a:ext cx="1733721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1600" b="1" dirty="0">
                <a:latin typeface="EdShed" pitchFamily="2" charset="0"/>
              </a:rPr>
              <a:t>Synonyms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323DDC-1DF8-17DD-9F97-75ADB9478716}"/>
              </a:ext>
            </a:extLst>
          </p:cNvPr>
          <p:cNvSpPr/>
          <p:nvPr/>
        </p:nvSpPr>
        <p:spPr>
          <a:xfrm>
            <a:off x="6810351" y="4173050"/>
            <a:ext cx="1905474" cy="510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GB" sz="1600" b="1" dirty="0">
                <a:latin typeface="EdShed" pitchFamily="2" charset="0"/>
              </a:rPr>
              <a:t>Antonyms</a:t>
            </a:r>
          </a:p>
        </p:txBody>
      </p:sp>
    </p:spTree>
    <p:extLst>
      <p:ext uri="{BB962C8B-B14F-4D97-AF65-F5344CB8AC3E}">
        <p14:creationId xmlns:p14="http://schemas.microsoft.com/office/powerpoint/2010/main" val="177570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A0658A3C-AE8C-718E-9402-2216D88EB63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2.21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D94206-52A3-BD7B-23B7-7B6370180D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Word cards for </a:t>
            </a:r>
            <a:r>
              <a:rPr lang="en-GB" dirty="0">
                <a:effectLst/>
                <a:ea typeface="Sassoon Infant 2023" panose="02000503030000020003" pitchFamily="2" charset="0"/>
                <a:cs typeface="Times New Roman" panose="02020603050405020304" pitchFamily="18" charset="0"/>
              </a:rPr>
              <a:t>Independent Extended Learning </a:t>
            </a:r>
            <a:endParaRPr lang="en-GB" dirty="0">
              <a:ea typeface="Sassoon Infant 2023" panose="02000503030000020003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EB4DFC9-E58D-2ECB-453D-8288AF828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131991"/>
              </p:ext>
            </p:extLst>
          </p:nvPr>
        </p:nvGraphicFramePr>
        <p:xfrm>
          <a:off x="301170" y="1736034"/>
          <a:ext cx="11586030" cy="484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206">
                  <a:extLst>
                    <a:ext uri="{9D8B030D-6E8A-4147-A177-3AD203B41FA5}">
                      <a16:colId xmlns:a16="http://schemas.microsoft.com/office/drawing/2014/main" val="339552166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2116028060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102027189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68570163"/>
                    </a:ext>
                  </a:extLst>
                </a:gridCol>
                <a:gridCol w="2317206">
                  <a:extLst>
                    <a:ext uri="{9D8B030D-6E8A-4147-A177-3AD203B41FA5}">
                      <a16:colId xmlns:a16="http://schemas.microsoft.com/office/drawing/2014/main" val="3621474053"/>
                    </a:ext>
                  </a:extLst>
                </a:gridCol>
              </a:tblGrid>
              <a:tr h="2422190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suspicious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ferocious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luscious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gracious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precious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8617191"/>
                  </a:ext>
                </a:extLst>
              </a:tr>
              <a:tr h="2422190"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malicious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delicious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conscious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atrocious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b="0" i="0" dirty="0">
                          <a:solidFill>
                            <a:schemeClr val="tx1"/>
                          </a:solidFill>
                          <a:latin typeface="EdShed" pitchFamily="2" charset="0"/>
                        </a:rPr>
                        <a:t>spacious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3695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361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3C85A-0E75-FB69-AA54-B203CC1A09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3ED29-C638-0E08-75D1-915C122E0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ea typeface="Sassoon Infant 2023" panose="02000503030000020003" pitchFamily="2" charset="0"/>
              </a:rPr>
              <a:t>Sorting Mat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DA7B7F2-89C7-45FD-8A61-FF6F4A8E6D96}"/>
              </a:ext>
            </a:extLst>
          </p:cNvPr>
          <p:cNvGrpSpPr/>
          <p:nvPr/>
        </p:nvGrpSpPr>
        <p:grpSpPr>
          <a:xfrm>
            <a:off x="939574" y="1712460"/>
            <a:ext cx="4949999" cy="2377460"/>
            <a:chOff x="970380" y="1699208"/>
            <a:chExt cx="4949999" cy="2377460"/>
          </a:xfrm>
        </p:grpSpPr>
        <p:sp>
          <p:nvSpPr>
            <p:cNvPr id="2" name="Plaque 1">
              <a:extLst>
                <a:ext uri="{FF2B5EF4-FFF2-40B4-BE49-F238E27FC236}">
                  <a16:creationId xmlns:a16="http://schemas.microsoft.com/office/drawing/2014/main" id="{A0C49CB7-226F-340B-A111-ED192F706988}"/>
                </a:ext>
              </a:extLst>
            </p:cNvPr>
            <p:cNvSpPr>
              <a:spLocks/>
            </p:cNvSpPr>
            <p:nvPr/>
          </p:nvSpPr>
          <p:spPr>
            <a:xfrm>
              <a:off x="970380" y="1699208"/>
              <a:ext cx="4949999" cy="2377460"/>
            </a:xfrm>
            <a:prstGeom prst="plaque">
              <a:avLst/>
            </a:prstGeom>
            <a:noFill/>
            <a:ln w="50800">
              <a:solidFill>
                <a:srgbClr val="FF93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5">
              <a:extLst>
                <a:ext uri="{FF2B5EF4-FFF2-40B4-BE49-F238E27FC236}">
                  <a16:creationId xmlns:a16="http://schemas.microsoft.com/office/drawing/2014/main" id="{2B9C81AE-0141-725C-DE74-26945EB74BF8}"/>
                </a:ext>
              </a:extLst>
            </p:cNvPr>
            <p:cNvSpPr txBox="1"/>
            <p:nvPr/>
          </p:nvSpPr>
          <p:spPr>
            <a:xfrm>
              <a:off x="2724179" y="1831631"/>
              <a:ext cx="1466689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solidFill>
                    <a:srgbClr val="FF9300"/>
                  </a:solidFill>
                  <a:latin typeface="EdShed" pitchFamily="2" charset="0"/>
                </a:rPr>
                <a:t>5 Sounds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1A334CC-F88C-F319-EDC3-8F1EF4D94CFB}"/>
              </a:ext>
            </a:extLst>
          </p:cNvPr>
          <p:cNvGrpSpPr/>
          <p:nvPr/>
        </p:nvGrpSpPr>
        <p:grpSpPr>
          <a:xfrm>
            <a:off x="6307498" y="1712460"/>
            <a:ext cx="4950000" cy="2377460"/>
            <a:chOff x="6307498" y="1699208"/>
            <a:chExt cx="4950000" cy="2377460"/>
          </a:xfrm>
        </p:grpSpPr>
        <p:sp>
          <p:nvSpPr>
            <p:cNvPr id="15" name="Plaque 14">
              <a:extLst>
                <a:ext uri="{FF2B5EF4-FFF2-40B4-BE49-F238E27FC236}">
                  <a16:creationId xmlns:a16="http://schemas.microsoft.com/office/drawing/2014/main" id="{6A43982C-3A26-EB54-1C3D-DD2E0D5EAEFA}"/>
                </a:ext>
              </a:extLst>
            </p:cNvPr>
            <p:cNvSpPr>
              <a:spLocks/>
            </p:cNvSpPr>
            <p:nvPr/>
          </p:nvSpPr>
          <p:spPr>
            <a:xfrm>
              <a:off x="6307498" y="1699208"/>
              <a:ext cx="4950000" cy="2377460"/>
            </a:xfrm>
            <a:prstGeom prst="plaque">
              <a:avLst/>
            </a:prstGeom>
            <a:noFill/>
            <a:ln w="50800">
              <a:solidFill>
                <a:srgbClr val="FF40F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2AD300B3-FE22-9716-7656-0AFC7DE3DFE7}"/>
                </a:ext>
              </a:extLst>
            </p:cNvPr>
            <p:cNvSpPr txBox="1"/>
            <p:nvPr/>
          </p:nvSpPr>
          <p:spPr>
            <a:xfrm>
              <a:off x="7947022" y="1831631"/>
              <a:ext cx="1670952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solidFill>
                    <a:srgbClr val="FF40FF"/>
                  </a:solidFill>
                  <a:latin typeface="EdShed" pitchFamily="2" charset="0"/>
                </a:rPr>
                <a:t>6 Sounds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19B78FE-9A35-0EC6-6172-EE4FB173CA95}"/>
              </a:ext>
            </a:extLst>
          </p:cNvPr>
          <p:cNvGrpSpPr/>
          <p:nvPr/>
        </p:nvGrpSpPr>
        <p:grpSpPr>
          <a:xfrm>
            <a:off x="951719" y="4222846"/>
            <a:ext cx="4949999" cy="2381732"/>
            <a:chOff x="951719" y="4236098"/>
            <a:chExt cx="4949999" cy="2381732"/>
          </a:xfrm>
        </p:grpSpPr>
        <p:sp>
          <p:nvSpPr>
            <p:cNvPr id="5" name="Plaque 4">
              <a:extLst>
                <a:ext uri="{FF2B5EF4-FFF2-40B4-BE49-F238E27FC236}">
                  <a16:creationId xmlns:a16="http://schemas.microsoft.com/office/drawing/2014/main" id="{11434923-77BB-6D48-C66B-746342C8F47C}"/>
                </a:ext>
              </a:extLst>
            </p:cNvPr>
            <p:cNvSpPr>
              <a:spLocks/>
            </p:cNvSpPr>
            <p:nvPr/>
          </p:nvSpPr>
          <p:spPr>
            <a:xfrm>
              <a:off x="951719" y="4236098"/>
              <a:ext cx="4949999" cy="2381732"/>
            </a:xfrm>
            <a:prstGeom prst="plaque">
              <a:avLst/>
            </a:prstGeom>
            <a:noFill/>
            <a:ln w="50800">
              <a:solidFill>
                <a:srgbClr val="219CE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15">
              <a:extLst>
                <a:ext uri="{FF2B5EF4-FFF2-40B4-BE49-F238E27FC236}">
                  <a16:creationId xmlns:a16="http://schemas.microsoft.com/office/drawing/2014/main" id="{F2F86117-8416-233B-C194-EEC0E7EEFABC}"/>
                </a:ext>
              </a:extLst>
            </p:cNvPr>
            <p:cNvSpPr txBox="1"/>
            <p:nvPr/>
          </p:nvSpPr>
          <p:spPr>
            <a:xfrm>
              <a:off x="2589072" y="4357232"/>
              <a:ext cx="1651001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solidFill>
                    <a:srgbClr val="219CEE"/>
                  </a:solidFill>
                  <a:latin typeface="EdShed" pitchFamily="2" charset="0"/>
                </a:rPr>
                <a:t>7 Sounds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B79CF6A-2295-B106-EDE3-A8C4533B0154}"/>
              </a:ext>
            </a:extLst>
          </p:cNvPr>
          <p:cNvGrpSpPr/>
          <p:nvPr/>
        </p:nvGrpSpPr>
        <p:grpSpPr>
          <a:xfrm>
            <a:off x="6307498" y="4222847"/>
            <a:ext cx="4950000" cy="2381387"/>
            <a:chOff x="6307498" y="4236099"/>
            <a:chExt cx="4950000" cy="2381387"/>
          </a:xfrm>
        </p:grpSpPr>
        <p:sp>
          <p:nvSpPr>
            <p:cNvPr id="16" name="Plaque 15">
              <a:extLst>
                <a:ext uri="{FF2B5EF4-FFF2-40B4-BE49-F238E27FC236}">
                  <a16:creationId xmlns:a16="http://schemas.microsoft.com/office/drawing/2014/main" id="{A9CEF1C2-E502-2C61-E9D2-E4A7CF343C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07498" y="4236099"/>
              <a:ext cx="4950000" cy="2381387"/>
            </a:xfrm>
            <a:prstGeom prst="plaque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15">
              <a:extLst>
                <a:ext uri="{FF2B5EF4-FFF2-40B4-BE49-F238E27FC236}">
                  <a16:creationId xmlns:a16="http://schemas.microsoft.com/office/drawing/2014/main" id="{80D822EE-A1D0-FCC0-E542-7E477C28AE1D}"/>
                </a:ext>
              </a:extLst>
            </p:cNvPr>
            <p:cNvSpPr txBox="1"/>
            <p:nvPr/>
          </p:nvSpPr>
          <p:spPr>
            <a:xfrm>
              <a:off x="8070878" y="4357232"/>
              <a:ext cx="1423240" cy="40011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>
                  <a:solidFill>
                    <a:srgbClr val="25D160"/>
                  </a:solidFill>
                  <a:latin typeface="EdShed" pitchFamily="2" charset="0"/>
                </a:rPr>
                <a:t>8 Sounds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326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EE9FF6-06FD-EB16-3843-3085273F701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2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498147-E49F-F7CE-729E-03616EFB47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Do you know what they all mean?</a:t>
            </a:r>
          </a:p>
          <a:p>
            <a:r>
              <a:rPr lang="en-US" dirty="0"/>
              <a:t>What do the words have in common?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BE8682-67F2-4D0E-BB68-564A2F0780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This Week’s Words</a:t>
            </a:r>
          </a:p>
        </p:txBody>
      </p:sp>
      <p:sp>
        <p:nvSpPr>
          <p:cNvPr id="15" name="Text Placeholder 1">
            <a:extLst>
              <a:ext uri="{FF2B5EF4-FFF2-40B4-BE49-F238E27FC236}">
                <a16:creationId xmlns:a16="http://schemas.microsoft.com/office/drawing/2014/main" id="{40EF6DB4-2BD9-6AF1-63E1-7E2056245675}"/>
              </a:ext>
            </a:extLst>
          </p:cNvPr>
          <p:cNvSpPr txBox="1">
            <a:spLocks/>
          </p:cNvSpPr>
          <p:nvPr/>
        </p:nvSpPr>
        <p:spPr>
          <a:xfrm>
            <a:off x="539707" y="2038517"/>
            <a:ext cx="3943349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suspicious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F3BC3511-2F1F-7AEE-7990-6EB65B09374A}"/>
              </a:ext>
            </a:extLst>
          </p:cNvPr>
          <p:cNvSpPr txBox="1">
            <a:spLocks/>
          </p:cNvSpPr>
          <p:nvPr/>
        </p:nvSpPr>
        <p:spPr>
          <a:xfrm>
            <a:off x="4594959" y="2038517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delicious</a:t>
            </a:r>
          </a:p>
        </p:txBody>
      </p:sp>
      <p:sp>
        <p:nvSpPr>
          <p:cNvPr id="17" name="Text Placeholder 1">
            <a:extLst>
              <a:ext uri="{FF2B5EF4-FFF2-40B4-BE49-F238E27FC236}">
                <a16:creationId xmlns:a16="http://schemas.microsoft.com/office/drawing/2014/main" id="{4F2920D7-4579-696C-1A90-EB16D06D1DFF}"/>
              </a:ext>
            </a:extLst>
          </p:cNvPr>
          <p:cNvSpPr txBox="1">
            <a:spLocks/>
          </p:cNvSpPr>
          <p:nvPr/>
        </p:nvSpPr>
        <p:spPr>
          <a:xfrm>
            <a:off x="4202653" y="2863232"/>
            <a:ext cx="3801155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luscious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8D651642-83C5-ADC4-3FCF-1452689A8CAB}"/>
              </a:ext>
            </a:extLst>
          </p:cNvPr>
          <p:cNvSpPr txBox="1">
            <a:spLocks/>
          </p:cNvSpPr>
          <p:nvPr/>
        </p:nvSpPr>
        <p:spPr>
          <a:xfrm>
            <a:off x="8001279" y="2039173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atrocious</a:t>
            </a:r>
          </a:p>
        </p:txBody>
      </p:sp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7E742A48-1E61-B822-6EA1-E16DE886617E}"/>
              </a:ext>
            </a:extLst>
          </p:cNvPr>
          <p:cNvSpPr txBox="1">
            <a:spLocks/>
          </p:cNvSpPr>
          <p:nvPr/>
        </p:nvSpPr>
        <p:spPr>
          <a:xfrm>
            <a:off x="1003110" y="2863232"/>
            <a:ext cx="3016544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malicious</a:t>
            </a: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EC15FAA1-F541-030D-4320-71F59C349C1D}"/>
              </a:ext>
            </a:extLst>
          </p:cNvPr>
          <p:cNvSpPr txBox="1">
            <a:spLocks/>
          </p:cNvSpPr>
          <p:nvPr/>
        </p:nvSpPr>
        <p:spPr>
          <a:xfrm>
            <a:off x="7856896" y="2853649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precious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4284B884-6263-0B91-6913-23403BADDBA5}"/>
              </a:ext>
            </a:extLst>
          </p:cNvPr>
          <p:cNvSpPr txBox="1">
            <a:spLocks/>
          </p:cNvSpPr>
          <p:nvPr/>
        </p:nvSpPr>
        <p:spPr>
          <a:xfrm>
            <a:off x="4488470" y="4478564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gracious</a:t>
            </a:r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64A6DE01-A898-A3A0-608C-D0152B11432B}"/>
              </a:ext>
            </a:extLst>
          </p:cNvPr>
          <p:cNvSpPr txBox="1">
            <a:spLocks/>
          </p:cNvSpPr>
          <p:nvPr/>
        </p:nvSpPr>
        <p:spPr>
          <a:xfrm>
            <a:off x="7866701" y="3685431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spacious</a:t>
            </a: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id="{CB6251F5-B5A0-72E4-8D4C-708BC53AEDBF}"/>
              </a:ext>
            </a:extLst>
          </p:cNvPr>
          <p:cNvSpPr txBox="1">
            <a:spLocks/>
          </p:cNvSpPr>
          <p:nvPr/>
        </p:nvSpPr>
        <p:spPr>
          <a:xfrm>
            <a:off x="868531" y="3691328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ferocious</a:t>
            </a:r>
          </a:p>
        </p:txBody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C18A7C6D-4008-4637-2882-0487BA07CD19}"/>
              </a:ext>
            </a:extLst>
          </p:cNvPr>
          <p:cNvSpPr txBox="1">
            <a:spLocks/>
          </p:cNvSpPr>
          <p:nvPr/>
        </p:nvSpPr>
        <p:spPr>
          <a:xfrm>
            <a:off x="4460380" y="3687947"/>
            <a:ext cx="3285700" cy="4342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ts val="27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219CEE"/>
                </a:solidFill>
                <a:latin typeface="OpenDyslexicAlta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0" dirty="0">
                <a:solidFill>
                  <a:schemeClr val="tx1"/>
                </a:solidFill>
                <a:latin typeface="EdShed" pitchFamily="2" charset="0"/>
              </a:rPr>
              <a:t>conscious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EFD0BDD-7A7B-73F6-8FCD-D9910AAFB320}"/>
              </a:ext>
            </a:extLst>
          </p:cNvPr>
          <p:cNvGrpSpPr/>
          <p:nvPr/>
        </p:nvGrpSpPr>
        <p:grpSpPr>
          <a:xfrm>
            <a:off x="2470908" y="2389881"/>
            <a:ext cx="7680751" cy="2441241"/>
            <a:chOff x="2501152" y="2389881"/>
            <a:chExt cx="7465648" cy="2441241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6422DE4-D0A3-4316-6555-0C280040D7BA}"/>
                </a:ext>
              </a:extLst>
            </p:cNvPr>
            <p:cNvCxnSpPr/>
            <p:nvPr/>
          </p:nvCxnSpPr>
          <p:spPr>
            <a:xfrm>
              <a:off x="2563550" y="2391416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91714D6-E2BC-AECD-2DF5-A24310E9522F}"/>
                </a:ext>
              </a:extLst>
            </p:cNvPr>
            <p:cNvCxnSpPr/>
            <p:nvPr/>
          </p:nvCxnSpPr>
          <p:spPr>
            <a:xfrm>
              <a:off x="2515336" y="3214173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F5BA84-2BD1-9817-CA36-71612B35BD03}"/>
                </a:ext>
              </a:extLst>
            </p:cNvPr>
            <p:cNvCxnSpPr/>
            <p:nvPr/>
          </p:nvCxnSpPr>
          <p:spPr>
            <a:xfrm>
              <a:off x="5964814" y="2389881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930FB99-83F1-0F94-5504-98E609097CAF}"/>
                </a:ext>
              </a:extLst>
            </p:cNvPr>
            <p:cNvCxnSpPr/>
            <p:nvPr/>
          </p:nvCxnSpPr>
          <p:spPr>
            <a:xfrm>
              <a:off x="5900282" y="3209309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EFFE4A4D-CFC2-CED6-04C9-1646F71095A0}"/>
                </a:ext>
              </a:extLst>
            </p:cNvPr>
            <p:cNvCxnSpPr/>
            <p:nvPr/>
          </p:nvCxnSpPr>
          <p:spPr>
            <a:xfrm>
              <a:off x="2501152" y="4040801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FF70101D-E2DA-E839-0634-F76713F7EE65}"/>
                </a:ext>
              </a:extLst>
            </p:cNvPr>
            <p:cNvCxnSpPr/>
            <p:nvPr/>
          </p:nvCxnSpPr>
          <p:spPr>
            <a:xfrm>
              <a:off x="6024722" y="4040801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9C401BD-3F45-E4A9-F562-9BEAB70C99E6}"/>
                </a:ext>
              </a:extLst>
            </p:cNvPr>
            <p:cNvCxnSpPr/>
            <p:nvPr/>
          </p:nvCxnSpPr>
          <p:spPr>
            <a:xfrm>
              <a:off x="5973113" y="4831122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7EFC98-80E6-6569-3532-1E4A3AD072EB}"/>
                </a:ext>
              </a:extLst>
            </p:cNvPr>
            <p:cNvCxnSpPr/>
            <p:nvPr/>
          </p:nvCxnSpPr>
          <p:spPr>
            <a:xfrm>
              <a:off x="9273529" y="4040801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698EB62-F7C0-1FC5-C30D-C91EB265D24A}"/>
                </a:ext>
              </a:extLst>
            </p:cNvPr>
            <p:cNvCxnSpPr/>
            <p:nvPr/>
          </p:nvCxnSpPr>
          <p:spPr>
            <a:xfrm>
              <a:off x="9318800" y="2389881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C8510A-BECD-B6BA-5B5A-85E0E470161E}"/>
                </a:ext>
              </a:extLst>
            </p:cNvPr>
            <p:cNvCxnSpPr/>
            <p:nvPr/>
          </p:nvCxnSpPr>
          <p:spPr>
            <a:xfrm>
              <a:off x="9237978" y="3209309"/>
              <a:ext cx="648000" cy="0"/>
            </a:xfrm>
            <a:prstGeom prst="line">
              <a:avLst/>
            </a:prstGeom>
            <a:ln w="34925" cap="rnd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043F61-7A6E-EC58-1162-59609B20203C}"/>
              </a:ext>
            </a:extLst>
          </p:cNvPr>
          <p:cNvGrpSpPr/>
          <p:nvPr/>
        </p:nvGrpSpPr>
        <p:grpSpPr>
          <a:xfrm>
            <a:off x="495895" y="4449723"/>
            <a:ext cx="3973909" cy="1959090"/>
            <a:chOff x="482643" y="4449723"/>
            <a:chExt cx="3973909" cy="1959090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038F00C8-C4CA-DB95-633F-13FF72F68FCF}"/>
                </a:ext>
              </a:extLst>
            </p:cNvPr>
            <p:cNvGrpSpPr/>
            <p:nvPr/>
          </p:nvGrpSpPr>
          <p:grpSpPr>
            <a:xfrm>
              <a:off x="482643" y="4449723"/>
              <a:ext cx="3951233" cy="1959090"/>
              <a:chOff x="482643" y="4449723"/>
              <a:chExt cx="3951233" cy="1959090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7037D63-B4C4-9B15-13A8-F719A71C510D}"/>
                  </a:ext>
                </a:extLst>
              </p:cNvPr>
              <p:cNvSpPr txBox="1"/>
              <p:nvPr/>
            </p:nvSpPr>
            <p:spPr>
              <a:xfrm>
                <a:off x="2139533" y="4826859"/>
                <a:ext cx="2294343" cy="13234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0"/>
                  </a:rPr>
                  <a:t>This week’s words share the suffix </a:t>
                </a:r>
              </a:p>
              <a:p>
                <a:pPr algn="ctr"/>
                <a:r>
                  <a:rPr lang="en-US" sz="2000" dirty="0">
                    <a:latin typeface="EdShed" pitchFamily="2" charset="0"/>
                  </a:rPr>
                  <a:t>‘-</a:t>
                </a:r>
                <a:r>
                  <a:rPr lang="en-US" sz="2000" dirty="0" err="1">
                    <a:latin typeface="EdShed" pitchFamily="2" charset="0"/>
                  </a:rPr>
                  <a:t>cious</a:t>
                </a:r>
                <a:r>
                  <a:rPr lang="en-US" sz="2000" dirty="0">
                    <a:latin typeface="EdShed" pitchFamily="2" charset="0"/>
                  </a:rPr>
                  <a:t>’. What does it sound like?</a:t>
                </a:r>
              </a:p>
            </p:txBody>
          </p:sp>
          <p:pic>
            <p:nvPicPr>
              <p:cNvPr id="49" name="Picture 48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27AA825D-60FB-C052-18AF-CC2198F6D5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82643" y="4449723"/>
                <a:ext cx="1188569" cy="1959090"/>
              </a:xfrm>
              <a:prstGeom prst="rect">
                <a:avLst/>
              </a:prstGeom>
            </p:spPr>
          </p:pic>
        </p:grpSp>
        <p:sp>
          <p:nvSpPr>
            <p:cNvPr id="2" name="Rounded Rectangular Callout 1">
              <a:extLst>
                <a:ext uri="{FF2B5EF4-FFF2-40B4-BE49-F238E27FC236}">
                  <a16:creationId xmlns:a16="http://schemas.microsoft.com/office/drawing/2014/main" id="{3FAE1DAE-5CCD-B583-1E72-73A4F2A32FF1}"/>
                </a:ext>
              </a:extLst>
            </p:cNvPr>
            <p:cNvSpPr/>
            <p:nvPr/>
          </p:nvSpPr>
          <p:spPr>
            <a:xfrm>
              <a:off x="2120348" y="4681498"/>
              <a:ext cx="2336204" cy="1599319"/>
            </a:xfrm>
            <a:prstGeom prst="wedgeRoundRectCallout">
              <a:avLst>
                <a:gd name="adj1" fmla="val -60541"/>
                <a:gd name="adj2" fmla="val -24504"/>
                <a:gd name="adj3" fmla="val 16667"/>
              </a:avLst>
            </a:prstGeom>
            <a:noFill/>
            <a:ln w="38100">
              <a:solidFill>
                <a:srgbClr val="7956D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8AA710-0098-9128-A3BC-B8638BAF355F}"/>
              </a:ext>
            </a:extLst>
          </p:cNvPr>
          <p:cNvGrpSpPr/>
          <p:nvPr/>
        </p:nvGrpSpPr>
        <p:grpSpPr>
          <a:xfrm>
            <a:off x="8324537" y="4298242"/>
            <a:ext cx="3254795" cy="2110571"/>
            <a:chOff x="8324537" y="4298242"/>
            <a:chExt cx="3254795" cy="2110571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0A1532-E26E-D020-8303-3AAEC4807F5A}"/>
                </a:ext>
              </a:extLst>
            </p:cNvPr>
            <p:cNvGrpSpPr/>
            <p:nvPr/>
          </p:nvGrpSpPr>
          <p:grpSpPr>
            <a:xfrm>
              <a:off x="8393468" y="4298242"/>
              <a:ext cx="3185864" cy="2110571"/>
              <a:chOff x="8393468" y="4298242"/>
              <a:chExt cx="3185864" cy="211057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82EEBD29-78F9-71C5-5B89-7E297ED3D966}"/>
                  </a:ext>
                </a:extLst>
              </p:cNvPr>
              <p:cNvSpPr txBox="1"/>
              <p:nvPr/>
            </p:nvSpPr>
            <p:spPr>
              <a:xfrm>
                <a:off x="8393468" y="4840188"/>
                <a:ext cx="193913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>
                    <a:latin typeface="EdShed" pitchFamily="2" charset="0"/>
                  </a:rPr>
                  <a:t>Do this week’s words all belong to the same word class?</a:t>
                </a:r>
              </a:p>
            </p:txBody>
          </p:sp>
          <p:pic>
            <p:nvPicPr>
              <p:cNvPr id="47" name="Picture 46" descr="A picture containing text, vector graphics&#10;&#10;Description automatically generated">
                <a:extLst>
                  <a:ext uri="{FF2B5EF4-FFF2-40B4-BE49-F238E27FC236}">
                    <a16:creationId xmlns:a16="http://schemas.microsoft.com/office/drawing/2014/main" id="{3C613E3C-130B-9747-C2B3-DFC850A815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725470" y="4298242"/>
                <a:ext cx="853862" cy="2110571"/>
              </a:xfrm>
              <a:prstGeom prst="rect">
                <a:avLst/>
              </a:prstGeom>
            </p:spPr>
          </p:pic>
        </p:grpSp>
        <p:sp>
          <p:nvSpPr>
            <p:cNvPr id="12" name="Rounded Rectangular Callout 11">
              <a:extLst>
                <a:ext uri="{FF2B5EF4-FFF2-40B4-BE49-F238E27FC236}">
                  <a16:creationId xmlns:a16="http://schemas.microsoft.com/office/drawing/2014/main" id="{546B3943-5A13-2B4B-4D00-C855B2B02010}"/>
                </a:ext>
              </a:extLst>
            </p:cNvPr>
            <p:cNvSpPr/>
            <p:nvPr/>
          </p:nvSpPr>
          <p:spPr>
            <a:xfrm>
              <a:off x="8324537" y="4688884"/>
              <a:ext cx="2021318" cy="1574918"/>
            </a:xfrm>
            <a:prstGeom prst="wedgeRoundRectCallout">
              <a:avLst>
                <a:gd name="adj1" fmla="val 64683"/>
                <a:gd name="adj2" fmla="val -24504"/>
                <a:gd name="adj3" fmla="val 16667"/>
              </a:avLst>
            </a:prstGeom>
            <a:noFill/>
            <a:ln w="38100">
              <a:solidFill>
                <a:srgbClr val="FFDE5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1140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3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0AF57-50D9-A7FC-ABAB-D60583BA45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Words ending ‘-</a:t>
            </a:r>
            <a:r>
              <a:rPr lang="en-US" dirty="0" err="1">
                <a:latin typeface="EdShed" pitchFamily="2" charset="0"/>
                <a:ea typeface="Sassoon Infant 2023" panose="02000503030000020003" pitchFamily="2" charset="0"/>
              </a:rPr>
              <a:t>cious</a:t>
            </a:r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3423306" y="3150431"/>
            <a:ext cx="5345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2DC"/>
                </a:solidFill>
                <a:latin typeface="EdShed" pitchFamily="2" charset="0"/>
              </a:rPr>
              <a:t>Which of this week’s words does this apply to?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A4979F-ABBA-30C4-0A7D-4CEA21F154E9}"/>
              </a:ext>
            </a:extLst>
          </p:cNvPr>
          <p:cNvSpPr txBox="1"/>
          <p:nvPr/>
        </p:nvSpPr>
        <p:spPr>
          <a:xfrm>
            <a:off x="2498791" y="2540075"/>
            <a:ext cx="719440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If the noun form ends in ‘</a:t>
            </a: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-</a:t>
            </a:r>
            <a:r>
              <a:rPr lang="en-GB" sz="2000" dirty="0" err="1">
                <a:solidFill>
                  <a:srgbClr val="FF3760"/>
                </a:solidFill>
                <a:latin typeface="EdShed" pitchFamily="2" charset="0"/>
              </a:rPr>
              <a:t>ce</a:t>
            </a:r>
            <a:r>
              <a:rPr lang="en-GB" sz="2000" dirty="0">
                <a:latin typeface="EdShed" pitchFamily="2" charset="0"/>
              </a:rPr>
              <a:t>’, it is removed before ‘-</a:t>
            </a:r>
            <a:r>
              <a:rPr lang="en-GB" sz="2000" dirty="0" err="1">
                <a:latin typeface="EdShed" pitchFamily="2" charset="0"/>
              </a:rPr>
              <a:t>cious</a:t>
            </a:r>
            <a:r>
              <a:rPr lang="en-GB" sz="2000" dirty="0">
                <a:latin typeface="EdShed" pitchFamily="2" charset="0"/>
              </a:rPr>
              <a:t>’ is added.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1666368" y="1907805"/>
            <a:ext cx="88592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The suffix ‘-</a:t>
            </a:r>
            <a:r>
              <a:rPr lang="en-GB" sz="2000" dirty="0" err="1">
                <a:latin typeface="EdShed" pitchFamily="2" charset="0"/>
              </a:rPr>
              <a:t>cious</a:t>
            </a:r>
            <a:r>
              <a:rPr lang="en-GB" sz="2000" dirty="0">
                <a:latin typeface="EdShed" pitchFamily="2" charset="0"/>
              </a:rPr>
              <a:t>’ is part of the ‘-</a:t>
            </a:r>
            <a:r>
              <a:rPr lang="en-GB" sz="2000" dirty="0" err="1">
                <a:latin typeface="EdShed" pitchFamily="2" charset="0"/>
              </a:rPr>
              <a:t>ious’</a:t>
            </a:r>
            <a:r>
              <a:rPr lang="en-GB" sz="2000" dirty="0">
                <a:latin typeface="EdShed" pitchFamily="2" charset="0"/>
              </a:rPr>
              <a:t> suffix. This suffix means 'full of' or 'having’.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6161086" y="4684383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gra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cious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101CE35-8249-69DB-A8A1-51E0CA98CEE5}"/>
              </a:ext>
            </a:extLst>
          </p:cNvPr>
          <p:cNvSpPr txBox="1">
            <a:spLocks/>
          </p:cNvSpPr>
          <p:nvPr/>
        </p:nvSpPr>
        <p:spPr>
          <a:xfrm>
            <a:off x="1244430" y="4633911"/>
            <a:ext cx="1020344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gra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6161086" y="5300327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spa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cious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397F861-F49A-899C-9AEE-D189517F561F}"/>
              </a:ext>
            </a:extLst>
          </p:cNvPr>
          <p:cNvSpPr txBox="1">
            <a:spLocks/>
          </p:cNvSpPr>
          <p:nvPr/>
        </p:nvSpPr>
        <p:spPr>
          <a:xfrm>
            <a:off x="1239621" y="5245150"/>
            <a:ext cx="1039965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spa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6161086" y="5916271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mali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cious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FE84F6-9734-E0F7-DF90-FCB366B4E48D}"/>
              </a:ext>
            </a:extLst>
          </p:cNvPr>
          <p:cNvSpPr txBox="1">
            <a:spLocks/>
          </p:cNvSpPr>
          <p:nvPr/>
        </p:nvSpPr>
        <p:spPr>
          <a:xfrm>
            <a:off x="1190729" y="5888060"/>
            <a:ext cx="1169936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mali</a:t>
            </a:r>
            <a:r>
              <a:rPr lang="en-GB" sz="2800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A9E7063-5A0E-97E0-0626-D37392BCAE5C}"/>
              </a:ext>
            </a:extLst>
          </p:cNvPr>
          <p:cNvSpPr txBox="1">
            <a:spLocks/>
          </p:cNvSpPr>
          <p:nvPr/>
        </p:nvSpPr>
        <p:spPr>
          <a:xfrm>
            <a:off x="3795682" y="4633911"/>
            <a:ext cx="1020344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gra</a:t>
            </a:r>
            <a:r>
              <a:rPr lang="en-GB" sz="2800" strike="sngStrike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4AF137A-E145-3759-2666-4F21B87AE9FE}"/>
              </a:ext>
            </a:extLst>
          </p:cNvPr>
          <p:cNvSpPr txBox="1">
            <a:spLocks/>
          </p:cNvSpPr>
          <p:nvPr/>
        </p:nvSpPr>
        <p:spPr>
          <a:xfrm>
            <a:off x="3790873" y="5249855"/>
            <a:ext cx="1039965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spa</a:t>
            </a:r>
            <a:r>
              <a:rPr lang="en-GB" sz="2800" strike="sngStrike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08D0005-A0F8-E75D-3CF8-1E3845E7FC6E}"/>
              </a:ext>
            </a:extLst>
          </p:cNvPr>
          <p:cNvSpPr txBox="1">
            <a:spLocks/>
          </p:cNvSpPr>
          <p:nvPr/>
        </p:nvSpPr>
        <p:spPr>
          <a:xfrm>
            <a:off x="3741981" y="5865799"/>
            <a:ext cx="1169936" cy="49090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800" dirty="0">
                <a:latin typeface="EdShed" pitchFamily="2" charset="0"/>
              </a:rPr>
              <a:t>mali</a:t>
            </a:r>
            <a:r>
              <a:rPr lang="en-GB" sz="2800" strike="sngStrike" dirty="0">
                <a:solidFill>
                  <a:srgbClr val="FF3760"/>
                </a:solidFill>
                <a:latin typeface="EdShed" pitchFamily="2" charset="0"/>
              </a:rPr>
              <a:t>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1A729BA-E6E4-0273-BF3F-0CD87364F3C1}"/>
              </a:ext>
            </a:extLst>
          </p:cNvPr>
          <p:cNvGrpSpPr/>
          <p:nvPr/>
        </p:nvGrpSpPr>
        <p:grpSpPr>
          <a:xfrm>
            <a:off x="921561" y="3789566"/>
            <a:ext cx="10804750" cy="646331"/>
            <a:chOff x="2288062" y="3607688"/>
            <a:chExt cx="9993126" cy="64633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B33DB-EF7E-196A-DEA9-998C86D624A2}"/>
                </a:ext>
              </a:extLst>
            </p:cNvPr>
            <p:cNvGrpSpPr/>
            <p:nvPr/>
          </p:nvGrpSpPr>
          <p:grpSpPr>
            <a:xfrm>
              <a:off x="2288062" y="3607688"/>
              <a:ext cx="7024485" cy="646331"/>
              <a:chOff x="1925631" y="3188570"/>
              <a:chExt cx="7024485" cy="646331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7AFE8-BDE8-1CDC-9899-379B5E85613F}"/>
                  </a:ext>
                </a:extLst>
              </p:cNvPr>
              <p:cNvSpPr/>
              <p:nvPr/>
            </p:nvSpPr>
            <p:spPr>
              <a:xfrm>
                <a:off x="1925631" y="3280903"/>
                <a:ext cx="15134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Base Word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DF067CD-D861-3EB7-F3D5-098675320A66}"/>
                  </a:ext>
                </a:extLst>
              </p:cNvPr>
              <p:cNvSpPr/>
              <p:nvPr/>
            </p:nvSpPr>
            <p:spPr>
              <a:xfrm>
                <a:off x="4259288" y="3280903"/>
                <a:ext cx="163185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Remove ‘</a:t>
                </a:r>
                <a:r>
                  <a:rPr lang="en-US" sz="2400" b="1" dirty="0" err="1">
                    <a:solidFill>
                      <a:srgbClr val="3372DC"/>
                    </a:solidFill>
                    <a:latin typeface="EdShed" pitchFamily="2" charset="0"/>
                  </a:rPr>
                  <a:t>ce</a:t>
                </a:r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’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B3968-6967-0B81-8646-F9D5E0625C10}"/>
                  </a:ext>
                </a:extLst>
              </p:cNvPr>
              <p:cNvSpPr/>
              <p:nvPr/>
            </p:nvSpPr>
            <p:spPr>
              <a:xfrm>
                <a:off x="6711374" y="3188570"/>
                <a:ext cx="22387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3372DC"/>
                    </a:solidFill>
                    <a:latin typeface="EdShed" pitchFamily="2" charset="0"/>
                  </a:rPr>
                  <a:t>Add ‘</a:t>
                </a:r>
                <a:r>
                  <a:rPr lang="en-US" b="1" dirty="0" err="1">
                    <a:solidFill>
                      <a:srgbClr val="3372DC"/>
                    </a:solidFill>
                    <a:latin typeface="EdShed" pitchFamily="2" charset="0"/>
                  </a:rPr>
                  <a:t>cious</a:t>
                </a:r>
                <a:r>
                  <a:rPr lang="en-US" b="1" dirty="0">
                    <a:solidFill>
                      <a:srgbClr val="3372DC"/>
                    </a:solidFill>
                    <a:latin typeface="EdShed" pitchFamily="2" charset="0"/>
                  </a:rPr>
                  <a:t>’ to become this week’s word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A83A6F-53E2-CD90-A4A7-1D2C12915C7C}"/>
                </a:ext>
              </a:extLst>
            </p:cNvPr>
            <p:cNvSpPr/>
            <p:nvPr/>
          </p:nvSpPr>
          <p:spPr>
            <a:xfrm>
              <a:off x="9545726" y="3700021"/>
              <a:ext cx="273546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72DC"/>
                  </a:solidFill>
                  <a:latin typeface="EdShed" pitchFamily="2" charset="0"/>
                </a:rPr>
                <a:t>Meaning</a:t>
              </a:r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E673A243-8EFF-C96E-26F9-246B81AA78F9}"/>
              </a:ext>
            </a:extLst>
          </p:cNvPr>
          <p:cNvSpPr txBox="1">
            <a:spLocks/>
          </p:cNvSpPr>
          <p:nvPr/>
        </p:nvSpPr>
        <p:spPr>
          <a:xfrm>
            <a:off x="9082951" y="4684382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Full of grace.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5FF7B9C-4C09-C4D9-3E62-2D987C313CB2}"/>
              </a:ext>
            </a:extLst>
          </p:cNvPr>
          <p:cNvSpPr txBox="1">
            <a:spLocks/>
          </p:cNvSpPr>
          <p:nvPr/>
        </p:nvSpPr>
        <p:spPr>
          <a:xfrm>
            <a:off x="9087651" y="5287114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Full of space.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FE040E2-8187-2D78-A700-5DE53D43AE58}"/>
              </a:ext>
            </a:extLst>
          </p:cNvPr>
          <p:cNvSpPr txBox="1">
            <a:spLocks/>
          </p:cNvSpPr>
          <p:nvPr/>
        </p:nvSpPr>
        <p:spPr>
          <a:xfrm>
            <a:off x="9082951" y="5903058"/>
            <a:ext cx="2329088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dirty="0">
                <a:latin typeface="EdShed" pitchFamily="2" charset="0"/>
              </a:rPr>
              <a:t>Full of malice.</a:t>
            </a:r>
            <a:endParaRPr lang="en-GB" sz="28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75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40" grpId="0"/>
      <p:bldP spid="45" grpId="0"/>
      <p:bldP spid="50" grpId="0"/>
      <p:bldP spid="52" grpId="0"/>
      <p:bldP spid="57" grpId="0"/>
      <p:bldP spid="59" grpId="0"/>
      <p:bldP spid="64" grpId="0"/>
      <p:bldP spid="12" grpId="0"/>
      <p:bldP spid="14" grpId="0"/>
      <p:bldP spid="22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4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CB58847-5510-51E3-7735-73744ABC38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Words ending ‘-</a:t>
            </a:r>
            <a:r>
              <a:rPr lang="en-US" dirty="0" err="1">
                <a:latin typeface="EdShed" pitchFamily="2" charset="0"/>
                <a:ea typeface="Sassoon Infant 2023" panose="02000503030000020003" pitchFamily="2" charset="0"/>
              </a:rPr>
              <a:t>cious</a:t>
            </a:r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2803906" y="2391953"/>
            <a:ext cx="65841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2DC"/>
                </a:solidFill>
                <a:latin typeface="EdShed" pitchFamily="2" charset="0"/>
              </a:rPr>
              <a:t>Which of this week’s words come from these base words?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3717747" y="1916769"/>
            <a:ext cx="4756495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Sometimes the base word is not as obvious.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4882970" y="3824735"/>
            <a:ext cx="1338701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ferocious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101CE35-8249-69DB-A8A1-51E0CA98CEE5}"/>
              </a:ext>
            </a:extLst>
          </p:cNvPr>
          <p:cNvSpPr txBox="1">
            <a:spLocks/>
          </p:cNvSpPr>
          <p:nvPr/>
        </p:nvSpPr>
        <p:spPr>
          <a:xfrm>
            <a:off x="1848308" y="3824735"/>
            <a:ext cx="901209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EdShed" pitchFamily="2" charset="0"/>
              </a:rPr>
              <a:t>fierce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4848634" y="4792442"/>
            <a:ext cx="1407373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conscious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397F861-F49A-899C-9AEE-D189517F561F}"/>
              </a:ext>
            </a:extLst>
          </p:cNvPr>
          <p:cNvSpPr txBox="1">
            <a:spLocks/>
          </p:cNvSpPr>
          <p:nvPr/>
        </p:nvSpPr>
        <p:spPr>
          <a:xfrm>
            <a:off x="1744113" y="4792442"/>
            <a:ext cx="1123769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EdShed" pitchFamily="2" charset="0"/>
              </a:rPr>
              <a:t>science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4935646" y="5760148"/>
            <a:ext cx="1233351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precious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FE84F6-9734-E0F7-DF90-FCB366B4E48D}"/>
              </a:ext>
            </a:extLst>
          </p:cNvPr>
          <p:cNvSpPr txBox="1">
            <a:spLocks/>
          </p:cNvSpPr>
          <p:nvPr/>
        </p:nvSpPr>
        <p:spPr>
          <a:xfrm>
            <a:off x="1877963" y="5760148"/>
            <a:ext cx="811825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r>
              <a:rPr lang="en-GB" sz="2400" dirty="0">
                <a:latin typeface="EdShed" pitchFamily="2" charset="0"/>
              </a:rPr>
              <a:t>price</a:t>
            </a:r>
            <a:endParaRPr lang="en-GB" sz="2400" dirty="0">
              <a:solidFill>
                <a:srgbClr val="FF3760"/>
              </a:solidFill>
              <a:latin typeface="EdShed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A03D52-0898-CFAD-D57B-376EBC875FBF}"/>
              </a:ext>
            </a:extLst>
          </p:cNvPr>
          <p:cNvGrpSpPr/>
          <p:nvPr/>
        </p:nvGrpSpPr>
        <p:grpSpPr>
          <a:xfrm>
            <a:off x="1493633" y="3045205"/>
            <a:ext cx="9517724" cy="461665"/>
            <a:chOff x="2137025" y="3184355"/>
            <a:chExt cx="9517724" cy="4616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B33DB-EF7E-196A-DEA9-998C86D624A2}"/>
                </a:ext>
              </a:extLst>
            </p:cNvPr>
            <p:cNvGrpSpPr/>
            <p:nvPr/>
          </p:nvGrpSpPr>
          <p:grpSpPr>
            <a:xfrm>
              <a:off x="2137025" y="3184355"/>
              <a:ext cx="5537505" cy="461665"/>
              <a:chOff x="3206598" y="3307190"/>
              <a:chExt cx="5537505" cy="46166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7AFE8-BDE8-1CDC-9899-379B5E85613F}"/>
                  </a:ext>
                </a:extLst>
              </p:cNvPr>
              <p:cNvSpPr/>
              <p:nvPr/>
            </p:nvSpPr>
            <p:spPr>
              <a:xfrm>
                <a:off x="3206598" y="3307190"/>
                <a:ext cx="16363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Base Word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B3968-6967-0B81-8646-F9D5E0625C10}"/>
                  </a:ext>
                </a:extLst>
              </p:cNvPr>
              <p:cNvSpPr/>
              <p:nvPr/>
            </p:nvSpPr>
            <p:spPr>
              <a:xfrm>
                <a:off x="5786471" y="3307190"/>
                <a:ext cx="29576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This Week’s Word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E907F6-B833-ED98-9E15-436E71CE6BD8}"/>
                </a:ext>
              </a:extLst>
            </p:cNvPr>
            <p:cNvSpPr/>
            <p:nvPr/>
          </p:nvSpPr>
          <p:spPr>
            <a:xfrm>
              <a:off x="8697117" y="3184355"/>
              <a:ext cx="29576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72DC"/>
                  </a:solidFill>
                  <a:latin typeface="EdShed" pitchFamily="2" charset="0"/>
                </a:rPr>
                <a:t>Meaning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F21B13F-3850-FD91-0102-5700D3A65035}"/>
              </a:ext>
            </a:extLst>
          </p:cNvPr>
          <p:cNvSpPr txBox="1">
            <a:spLocks/>
          </p:cNvSpPr>
          <p:nvPr/>
        </p:nvSpPr>
        <p:spPr>
          <a:xfrm>
            <a:off x="8108590" y="3956027"/>
            <a:ext cx="2643360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GB" sz="2400" dirty="0">
                <a:latin typeface="EdShed" pitchFamily="2" charset="0"/>
              </a:rPr>
              <a:t>Vicious or savage.</a:t>
            </a:r>
          </a:p>
          <a:p>
            <a:pPr algn="ctr">
              <a:lnSpc>
                <a:spcPct val="100000"/>
              </a:lnSpc>
            </a:pPr>
            <a:r>
              <a:rPr lang="en-GB" sz="1800" dirty="0">
                <a:latin typeface="EdShed" pitchFamily="2" charset="0"/>
              </a:rPr>
              <a:t>(Full of wildness)</a:t>
            </a:r>
          </a:p>
          <a:p>
            <a:pPr algn="ctr"/>
            <a:endParaRPr lang="en-GB" sz="2400" dirty="0">
              <a:latin typeface="EdShed" pitchFamily="2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9B962-659F-EF1D-90FA-A41A5E68F96E}"/>
              </a:ext>
            </a:extLst>
          </p:cNvPr>
          <p:cNvSpPr txBox="1">
            <a:spLocks/>
          </p:cNvSpPr>
          <p:nvPr/>
        </p:nvSpPr>
        <p:spPr>
          <a:xfrm>
            <a:off x="7527716" y="4668946"/>
            <a:ext cx="3805108" cy="6809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Awake or alert.</a:t>
            </a:r>
          </a:p>
          <a:p>
            <a:pPr algn="ctr"/>
            <a:r>
              <a:rPr lang="en-GB" sz="1800" dirty="0">
                <a:latin typeface="EdShed" pitchFamily="2" charset="0"/>
              </a:rPr>
              <a:t>(Full of awareness or knowledge)</a:t>
            </a:r>
            <a:endParaRPr lang="en-GB" sz="1800" dirty="0">
              <a:solidFill>
                <a:srgbClr val="FF3760"/>
              </a:solidFill>
              <a:latin typeface="EdShed" pitchFamily="2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22F282-07DB-85C3-6DF0-B36C1AF83B35}"/>
              </a:ext>
            </a:extLst>
          </p:cNvPr>
          <p:cNvSpPr txBox="1">
            <a:spLocks/>
          </p:cNvSpPr>
          <p:nvPr/>
        </p:nvSpPr>
        <p:spPr>
          <a:xfrm>
            <a:off x="7504102" y="5636652"/>
            <a:ext cx="3852337" cy="680956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Valuable or dear to someone.</a:t>
            </a:r>
          </a:p>
          <a:p>
            <a:pPr algn="ctr"/>
            <a:r>
              <a:rPr lang="en-GB" sz="1800" dirty="0">
                <a:latin typeface="EdShed" pitchFamily="2" charset="0"/>
              </a:rPr>
              <a:t>(Full of value)</a:t>
            </a:r>
            <a:endParaRPr lang="en-GB" sz="1800" dirty="0">
              <a:solidFill>
                <a:srgbClr val="FF3760"/>
              </a:solidFill>
              <a:latin typeface="EdShe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67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5" grpId="0"/>
      <p:bldP spid="50" grpId="0"/>
      <p:bldP spid="52" grpId="0"/>
      <p:bldP spid="57" grpId="0"/>
      <p:bldP spid="59" grpId="0"/>
      <p:bldP spid="6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25E7F3-DA1A-C8B1-1460-D7D983B069F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5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2A4AE4-DD19-CDC2-BD47-D630650DB9E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Words ending ‘-</a:t>
            </a:r>
            <a:r>
              <a:rPr lang="en-US" dirty="0" err="1">
                <a:latin typeface="EdShed" pitchFamily="2" charset="0"/>
                <a:ea typeface="Sassoon Infant 2023" panose="02000503030000020003" pitchFamily="2" charset="0"/>
              </a:rPr>
              <a:t>cious</a:t>
            </a:r>
            <a:r>
              <a:rPr lang="en-US" dirty="0">
                <a:latin typeface="EdShed" pitchFamily="2" charset="0"/>
                <a:ea typeface="Sassoon Infant 2023" panose="02000503030000020003" pitchFamily="2" charset="0"/>
              </a:rPr>
              <a:t>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800912-62B0-6673-3D13-A630819F39BA}"/>
              </a:ext>
            </a:extLst>
          </p:cNvPr>
          <p:cNvSpPr/>
          <p:nvPr/>
        </p:nvSpPr>
        <p:spPr>
          <a:xfrm>
            <a:off x="2836066" y="2391953"/>
            <a:ext cx="65198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3372DC"/>
                </a:solidFill>
                <a:latin typeface="EdShed" pitchFamily="2" charset="0"/>
              </a:rPr>
              <a:t>Which of this week’s words come from these root words?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F5FD0-FACB-849D-2B5A-0969E7F9DEFE}"/>
              </a:ext>
            </a:extLst>
          </p:cNvPr>
          <p:cNvSpPr txBox="1"/>
          <p:nvPr/>
        </p:nvSpPr>
        <p:spPr>
          <a:xfrm>
            <a:off x="3683702" y="1882892"/>
            <a:ext cx="48245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Sometimes the root word comes from Latin.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5F15717D-7DE9-FA47-8205-E0FEFF518A44}"/>
              </a:ext>
            </a:extLst>
          </p:cNvPr>
          <p:cNvSpPr txBox="1">
            <a:spLocks/>
          </p:cNvSpPr>
          <p:nvPr/>
        </p:nvSpPr>
        <p:spPr>
          <a:xfrm>
            <a:off x="4740058" y="3562299"/>
            <a:ext cx="1352806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atrocious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9101CE35-8249-69DB-A8A1-51E0CA98CEE5}"/>
              </a:ext>
            </a:extLst>
          </p:cNvPr>
          <p:cNvSpPr txBox="1">
            <a:spLocks/>
          </p:cNvSpPr>
          <p:nvPr/>
        </p:nvSpPr>
        <p:spPr>
          <a:xfrm>
            <a:off x="1914319" y="3562299"/>
            <a:ext cx="839846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0"/>
              </a:rPr>
              <a:t>atrox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68E2C7D1-E1E3-E244-E03F-05DAEDDD582F}"/>
              </a:ext>
            </a:extLst>
          </p:cNvPr>
          <p:cNvSpPr txBox="1">
            <a:spLocks/>
          </p:cNvSpPr>
          <p:nvPr/>
        </p:nvSpPr>
        <p:spPr>
          <a:xfrm>
            <a:off x="4786231" y="4362562"/>
            <a:ext cx="1282980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delicious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8397F861-F49A-899C-9AEE-D189517F561F}"/>
              </a:ext>
            </a:extLst>
          </p:cNvPr>
          <p:cNvSpPr txBox="1">
            <a:spLocks/>
          </p:cNvSpPr>
          <p:nvPr/>
        </p:nvSpPr>
        <p:spPr>
          <a:xfrm>
            <a:off x="1640365" y="4353329"/>
            <a:ext cx="1387752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0"/>
              </a:rPr>
              <a:t>deliciosus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80530E5A-CB17-D531-AE7D-A71E8A424D03}"/>
              </a:ext>
            </a:extLst>
          </p:cNvPr>
          <p:cNvSpPr txBox="1">
            <a:spLocks/>
          </p:cNvSpPr>
          <p:nvPr/>
        </p:nvSpPr>
        <p:spPr>
          <a:xfrm>
            <a:off x="4706145" y="5963088"/>
            <a:ext cx="1443152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suspicious</a:t>
            </a:r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id="{96FE84F6-9734-E0F7-DF90-FCB366B4E48D}"/>
              </a:ext>
            </a:extLst>
          </p:cNvPr>
          <p:cNvSpPr txBox="1">
            <a:spLocks/>
          </p:cNvSpPr>
          <p:nvPr/>
        </p:nvSpPr>
        <p:spPr>
          <a:xfrm>
            <a:off x="1560279" y="5963088"/>
            <a:ext cx="1547924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 err="1">
                <a:latin typeface="EdShed" pitchFamily="2" charset="0"/>
              </a:rPr>
              <a:t>suspiciosus</a:t>
            </a:r>
            <a:endParaRPr lang="en-GB" sz="2400" dirty="0">
              <a:latin typeface="EdShed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A03D52-0898-CFAD-D57B-376EBC875FBF}"/>
              </a:ext>
            </a:extLst>
          </p:cNvPr>
          <p:cNvGrpSpPr/>
          <p:nvPr/>
        </p:nvGrpSpPr>
        <p:grpSpPr>
          <a:xfrm>
            <a:off x="1577996" y="2967335"/>
            <a:ext cx="9256748" cy="461665"/>
            <a:chOff x="2409278" y="3174618"/>
            <a:chExt cx="9256748" cy="4616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B33DB-EF7E-196A-DEA9-998C86D624A2}"/>
                </a:ext>
              </a:extLst>
            </p:cNvPr>
            <p:cNvGrpSpPr/>
            <p:nvPr/>
          </p:nvGrpSpPr>
          <p:grpSpPr>
            <a:xfrm>
              <a:off x="2409278" y="3174618"/>
              <a:ext cx="5317281" cy="461665"/>
              <a:chOff x="3478851" y="3297453"/>
              <a:chExt cx="5317281" cy="461665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997AFE8-BDE8-1CDC-9899-379B5E85613F}"/>
                  </a:ext>
                </a:extLst>
              </p:cNvPr>
              <p:cNvSpPr/>
              <p:nvPr/>
            </p:nvSpPr>
            <p:spPr>
              <a:xfrm>
                <a:off x="3478851" y="3297453"/>
                <a:ext cx="159902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Root Word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72B3968-6967-0B81-8646-F9D5E0625C10}"/>
                  </a:ext>
                </a:extLst>
              </p:cNvPr>
              <p:cNvSpPr/>
              <p:nvPr/>
            </p:nvSpPr>
            <p:spPr>
              <a:xfrm>
                <a:off x="5838500" y="3297453"/>
                <a:ext cx="295763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dirty="0">
                    <a:solidFill>
                      <a:srgbClr val="3372DC"/>
                    </a:solidFill>
                    <a:latin typeface="EdShed" pitchFamily="2" charset="0"/>
                  </a:rPr>
                  <a:t>This Week’s Word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E907F6-B833-ED98-9E15-436E71CE6BD8}"/>
                </a:ext>
              </a:extLst>
            </p:cNvPr>
            <p:cNvSpPr/>
            <p:nvPr/>
          </p:nvSpPr>
          <p:spPr>
            <a:xfrm>
              <a:off x="8708394" y="3174618"/>
              <a:ext cx="295763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3372DC"/>
                  </a:solidFill>
                  <a:latin typeface="EdShed" pitchFamily="2" charset="0"/>
                </a:rPr>
                <a:t>Meaning</a:t>
              </a:r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FF21B13F-3850-FD91-0102-5700D3A65035}"/>
              </a:ext>
            </a:extLst>
          </p:cNvPr>
          <p:cNvSpPr txBox="1">
            <a:spLocks/>
          </p:cNvSpPr>
          <p:nvPr/>
        </p:nvSpPr>
        <p:spPr>
          <a:xfrm>
            <a:off x="8082490" y="3575793"/>
            <a:ext cx="2643360" cy="4069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Very bad or awful.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819B962-659F-EF1D-90FA-A41A5E68F96E}"/>
              </a:ext>
            </a:extLst>
          </p:cNvPr>
          <p:cNvSpPr txBox="1">
            <a:spLocks/>
          </p:cNvSpPr>
          <p:nvPr/>
        </p:nvSpPr>
        <p:spPr>
          <a:xfrm>
            <a:off x="7925354" y="4204190"/>
            <a:ext cx="2957632" cy="7663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Having a pleasing taste or smell.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A22F282-07DB-85C3-6DF0-B36C1AF83B35}"/>
              </a:ext>
            </a:extLst>
          </p:cNvPr>
          <p:cNvSpPr txBox="1">
            <a:spLocks/>
          </p:cNvSpPr>
          <p:nvPr/>
        </p:nvSpPr>
        <p:spPr>
          <a:xfrm>
            <a:off x="7737913" y="5963088"/>
            <a:ext cx="3332515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Full of suspicion/mistrust.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2A61375-ED4F-C76B-915F-016560870509}"/>
              </a:ext>
            </a:extLst>
          </p:cNvPr>
          <p:cNvSpPr txBox="1">
            <a:spLocks/>
          </p:cNvSpPr>
          <p:nvPr/>
        </p:nvSpPr>
        <p:spPr>
          <a:xfrm>
            <a:off x="4843491" y="5162825"/>
            <a:ext cx="1168461" cy="43396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luscious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1E7E33-CA25-A5B5-451F-EE358AD478C7}"/>
              </a:ext>
            </a:extLst>
          </p:cNvPr>
          <p:cNvSpPr txBox="1"/>
          <p:nvPr/>
        </p:nvSpPr>
        <p:spPr>
          <a:xfrm>
            <a:off x="1927046" y="5144359"/>
            <a:ext cx="81439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GB" sz="2400" dirty="0" err="1">
                <a:effectLst/>
                <a:latin typeface="EdShed" pitchFamily="2" charset="0"/>
              </a:rPr>
              <a:t>licius</a:t>
            </a:r>
            <a:endParaRPr lang="en-GB" sz="2400" dirty="0">
              <a:latin typeface="EdShed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EFF0BD0-28DC-155C-CA0D-FC3D088CBA68}"/>
              </a:ext>
            </a:extLst>
          </p:cNvPr>
          <p:cNvSpPr txBox="1">
            <a:spLocks/>
          </p:cNvSpPr>
          <p:nvPr/>
        </p:nvSpPr>
        <p:spPr>
          <a:xfrm>
            <a:off x="7499593" y="5158208"/>
            <a:ext cx="3809155" cy="43396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400" dirty="0">
                <a:latin typeface="EdShed" pitchFamily="2" charset="0"/>
              </a:rPr>
              <a:t>Shortened form of ‘delicious’.</a:t>
            </a:r>
          </a:p>
        </p:txBody>
      </p:sp>
    </p:spTree>
    <p:extLst>
      <p:ext uri="{BB962C8B-B14F-4D97-AF65-F5344CB8AC3E}">
        <p14:creationId xmlns:p14="http://schemas.microsoft.com/office/powerpoint/2010/main" val="194318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0" grpId="0"/>
      <p:bldP spid="45" grpId="0"/>
      <p:bldP spid="50" grpId="0"/>
      <p:bldP spid="52" grpId="0"/>
      <p:bldP spid="57" grpId="0"/>
      <p:bldP spid="59" grpId="0"/>
      <p:bldP spid="64" grpId="0"/>
      <p:bldP spid="15" grpId="0"/>
      <p:bldP spid="16" grpId="0"/>
      <p:bldP spid="17" grpId="0"/>
      <p:bldP spid="5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765AD5-EF63-0500-5AC8-4F3FB72BF0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6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5CB0EE-FBC2-1613-65D3-65B9155CE3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Etymology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9666AE-02FC-F827-AEEB-A8B97A71B6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3372DC"/>
                </a:solidFill>
              </a:rPr>
              <a:t>Which word am I?</a:t>
            </a:r>
          </a:p>
        </p:txBody>
      </p:sp>
      <p:sp>
        <p:nvSpPr>
          <p:cNvPr id="10" name="Right Arrow Callout 9">
            <a:extLst>
              <a:ext uri="{FF2B5EF4-FFF2-40B4-BE49-F238E27FC236}">
                <a16:creationId xmlns:a16="http://schemas.microsoft.com/office/drawing/2014/main" id="{4E73ED76-BCB7-BB7F-7958-3173E5F7131E}"/>
              </a:ext>
            </a:extLst>
          </p:cNvPr>
          <p:cNvSpPr/>
          <p:nvPr/>
        </p:nvSpPr>
        <p:spPr>
          <a:xfrm rot="5400000">
            <a:off x="5019128" y="999488"/>
            <a:ext cx="2052402" cy="3652968"/>
          </a:xfrm>
          <a:prstGeom prst="rightArrowCallout">
            <a:avLst/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4CA51-4EBD-1687-03CC-F1DF03C4C983}"/>
              </a:ext>
            </a:extLst>
          </p:cNvPr>
          <p:cNvSpPr txBox="1"/>
          <p:nvPr/>
        </p:nvSpPr>
        <p:spPr>
          <a:xfrm>
            <a:off x="4394165" y="1990129"/>
            <a:ext cx="3267447" cy="92333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0"/>
              </a:rPr>
              <a:t>Since the 1300s it has meant ‘delightful to the senses, pleasing in the highest degree’.</a:t>
            </a:r>
            <a:endParaRPr lang="en-US" dirty="0">
              <a:latin typeface="EdShed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285BAD0-6BC8-F13F-E11C-4F85007F0008}"/>
              </a:ext>
            </a:extLst>
          </p:cNvPr>
          <p:cNvSpPr txBox="1">
            <a:spLocks/>
          </p:cNvSpPr>
          <p:nvPr/>
        </p:nvSpPr>
        <p:spPr>
          <a:xfrm>
            <a:off x="4906621" y="3799457"/>
            <a:ext cx="2322914" cy="796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Muli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GB" sz="2800" b="1" dirty="0">
                <a:solidFill>
                  <a:srgbClr val="FF3760"/>
                </a:solidFill>
                <a:latin typeface="EdShed" pitchFamily="2" charset="0"/>
              </a:rPr>
              <a:t>delicious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9309A8-EB3C-B984-E28E-E004FB073FAB}"/>
              </a:ext>
            </a:extLst>
          </p:cNvPr>
          <p:cNvSpPr txBox="1"/>
          <p:nvPr/>
        </p:nvSpPr>
        <p:spPr>
          <a:xfrm>
            <a:off x="8162810" y="3400059"/>
            <a:ext cx="1906135" cy="1477328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0"/>
              </a:rPr>
              <a:t>From the Latin word </a:t>
            </a:r>
            <a:r>
              <a:rPr lang="en-GB" dirty="0" err="1">
                <a:solidFill>
                  <a:srgbClr val="3372DC"/>
                </a:solidFill>
                <a:latin typeface="EdShed" pitchFamily="2" charset="0"/>
              </a:rPr>
              <a:t>delicere</a:t>
            </a:r>
            <a:r>
              <a:rPr lang="en-GB" dirty="0">
                <a:latin typeface="EdShed" pitchFamily="2" charset="0"/>
              </a:rPr>
              <a:t> meaning a ‘delight, charm or allurement’. </a:t>
            </a:r>
            <a:endParaRPr lang="en-US" dirty="0">
              <a:latin typeface="EdShed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A13761-41CC-C683-9F8B-1D479149584B}"/>
              </a:ext>
            </a:extLst>
          </p:cNvPr>
          <p:cNvSpPr txBox="1"/>
          <p:nvPr/>
        </p:nvSpPr>
        <p:spPr>
          <a:xfrm>
            <a:off x="4357323" y="5368380"/>
            <a:ext cx="3367633" cy="923330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EdShed" pitchFamily="2" charset="0"/>
              </a:rPr>
              <a:t>It means ‘to allure, entice’  from </a:t>
            </a:r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de</a:t>
            </a:r>
            <a:r>
              <a:rPr lang="en-GB" dirty="0">
                <a:solidFill>
                  <a:srgbClr val="555555"/>
                </a:solidFill>
                <a:latin typeface="EdShed" pitchFamily="2" charset="0"/>
              </a:rPr>
              <a:t> </a:t>
            </a:r>
            <a:r>
              <a:rPr lang="en-GB" dirty="0">
                <a:latin typeface="EdShed" pitchFamily="2" charset="0"/>
              </a:rPr>
              <a:t>meaning ‘away’ and </a:t>
            </a:r>
            <a:r>
              <a:rPr lang="en-GB" dirty="0" err="1">
                <a:solidFill>
                  <a:srgbClr val="3372DC"/>
                </a:solidFill>
                <a:latin typeface="EdShed" pitchFamily="2" charset="0"/>
              </a:rPr>
              <a:t>lacere</a:t>
            </a:r>
            <a:r>
              <a:rPr lang="en-GB" dirty="0">
                <a:solidFill>
                  <a:srgbClr val="3372DC"/>
                </a:solidFill>
                <a:latin typeface="EdShed" pitchFamily="2" charset="0"/>
              </a:rPr>
              <a:t> </a:t>
            </a:r>
            <a:r>
              <a:rPr lang="en-GB" dirty="0">
                <a:latin typeface="EdShed" pitchFamily="2" charset="0"/>
              </a:rPr>
              <a:t>meaning to ‘lure, entice’.</a:t>
            </a:r>
            <a:endParaRPr lang="en-US" dirty="0">
              <a:latin typeface="EdShed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EB54A22-B227-5C1D-8BBD-6920C6AC06F6}"/>
              </a:ext>
            </a:extLst>
          </p:cNvPr>
          <p:cNvSpPr txBox="1"/>
          <p:nvPr/>
        </p:nvSpPr>
        <p:spPr>
          <a:xfrm>
            <a:off x="2158607" y="3628813"/>
            <a:ext cx="1666759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latin typeface="EdShed" pitchFamily="2" charset="0"/>
              </a:rPr>
              <a:t>From the Old French word </a:t>
            </a:r>
          </a:p>
          <a:p>
            <a:pPr algn="ctr"/>
            <a:r>
              <a:rPr lang="en-GB" sz="2000" dirty="0" err="1">
                <a:solidFill>
                  <a:srgbClr val="3372DC"/>
                </a:solidFill>
                <a:latin typeface="EdShed" pitchFamily="2" charset="0"/>
              </a:rPr>
              <a:t>delicios</a:t>
            </a:r>
            <a:r>
              <a:rPr lang="en-GB" sz="2000" dirty="0">
                <a:latin typeface="EdShed" pitchFamily="2" charset="0"/>
              </a:rPr>
              <a:t>.</a:t>
            </a:r>
            <a:r>
              <a:rPr lang="en-GB" sz="2000" dirty="0">
                <a:solidFill>
                  <a:srgbClr val="555555"/>
                </a:solidFill>
                <a:latin typeface="EdShed" pitchFamily="2" charset="0"/>
              </a:rPr>
              <a:t> </a:t>
            </a:r>
            <a:endParaRPr lang="en-US" sz="2000" dirty="0">
              <a:latin typeface="EdShed" pitchFamily="2" charset="0"/>
            </a:endParaRPr>
          </a:p>
        </p:txBody>
      </p:sp>
      <p:sp>
        <p:nvSpPr>
          <p:cNvPr id="17" name="Right Arrow Callout 16">
            <a:extLst>
              <a:ext uri="{FF2B5EF4-FFF2-40B4-BE49-F238E27FC236}">
                <a16:creationId xmlns:a16="http://schemas.microsoft.com/office/drawing/2014/main" id="{4C5BB1FA-14AA-DBFC-BABB-6CA6589D2A3C}"/>
              </a:ext>
            </a:extLst>
          </p:cNvPr>
          <p:cNvSpPr/>
          <p:nvPr/>
        </p:nvSpPr>
        <p:spPr>
          <a:xfrm>
            <a:off x="1968612" y="3334962"/>
            <a:ext cx="2849858" cy="1601272"/>
          </a:xfrm>
          <a:prstGeom prst="rightArrowCallout">
            <a:avLst>
              <a:gd name="adj1" fmla="val 32251"/>
              <a:gd name="adj2" fmla="val 29532"/>
              <a:gd name="adj3" fmla="val 33158"/>
              <a:gd name="adj4" fmla="val 71580"/>
            </a:avLst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19" name="Right Arrow Callout 18">
            <a:extLst>
              <a:ext uri="{FF2B5EF4-FFF2-40B4-BE49-F238E27FC236}">
                <a16:creationId xmlns:a16="http://schemas.microsoft.com/office/drawing/2014/main" id="{87B2037D-5DBE-CCAF-8AD7-D618D48E46B4}"/>
              </a:ext>
            </a:extLst>
          </p:cNvPr>
          <p:cNvSpPr/>
          <p:nvPr/>
        </p:nvSpPr>
        <p:spPr>
          <a:xfrm rot="16200000">
            <a:off x="5019128" y="3628768"/>
            <a:ext cx="2052402" cy="3652968"/>
          </a:xfrm>
          <a:prstGeom prst="rightArrowCallout">
            <a:avLst/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sp>
        <p:nvSpPr>
          <p:cNvPr id="20" name="Right Arrow Callout 19">
            <a:extLst>
              <a:ext uri="{FF2B5EF4-FFF2-40B4-BE49-F238E27FC236}">
                <a16:creationId xmlns:a16="http://schemas.microsoft.com/office/drawing/2014/main" id="{3F8EE958-9982-A448-4274-0A1194C4EDA9}"/>
              </a:ext>
            </a:extLst>
          </p:cNvPr>
          <p:cNvSpPr/>
          <p:nvPr/>
        </p:nvSpPr>
        <p:spPr>
          <a:xfrm rot="10800000">
            <a:off x="7272188" y="3334962"/>
            <a:ext cx="2849858" cy="1601272"/>
          </a:xfrm>
          <a:prstGeom prst="rightArrowCallout">
            <a:avLst>
              <a:gd name="adj1" fmla="val 32251"/>
              <a:gd name="adj2" fmla="val 29532"/>
              <a:gd name="adj3" fmla="val 33158"/>
              <a:gd name="adj4" fmla="val 71580"/>
            </a:avLst>
          </a:prstGeom>
          <a:noFill/>
          <a:ln w="38100">
            <a:solidFill>
              <a:srgbClr val="795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EdShed" pitchFamily="2" charset="0"/>
            </a:endParaRPr>
          </a:p>
        </p:txBody>
      </p:sp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54B9467E-9093-6501-C965-C1C85332C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81370" y="4596093"/>
            <a:ext cx="857699" cy="978032"/>
          </a:xfrm>
          <a:prstGeom prst="rect">
            <a:avLst/>
          </a:prstGeom>
        </p:spPr>
      </p:pic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885534B9-7354-3D29-F236-FB35FFEC8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9403" y="5341614"/>
            <a:ext cx="827117" cy="889419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88B94664-58BF-F15A-3DE2-2E0180F4F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446047">
            <a:off x="9233010" y="5543781"/>
            <a:ext cx="827117" cy="889419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82E0C88A-4726-F95F-4083-842B153757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3191" y="2255901"/>
            <a:ext cx="1266038" cy="1266038"/>
          </a:xfrm>
          <a:prstGeom prst="rect">
            <a:avLst/>
          </a:prstGeom>
        </p:spPr>
      </p:pic>
      <p:pic>
        <p:nvPicPr>
          <p:cNvPr id="32" name="Picture 31" descr="Logo&#10;&#10;Description automatically generated">
            <a:extLst>
              <a:ext uri="{FF2B5EF4-FFF2-40B4-BE49-F238E27FC236}">
                <a16:creationId xmlns:a16="http://schemas.microsoft.com/office/drawing/2014/main" id="{AAD1903E-3DFF-CF33-1F82-A973AA7C0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97117" y="1850188"/>
            <a:ext cx="1085733" cy="1120458"/>
          </a:xfrm>
          <a:prstGeom prst="rect">
            <a:avLst/>
          </a:prstGeom>
        </p:spPr>
      </p:pic>
      <p:pic>
        <p:nvPicPr>
          <p:cNvPr id="33" name="Picture 32" descr="Icon&#10;&#10;Description automatically generated with medium confidence">
            <a:extLst>
              <a:ext uri="{FF2B5EF4-FFF2-40B4-BE49-F238E27FC236}">
                <a16:creationId xmlns:a16="http://schemas.microsoft.com/office/drawing/2014/main" id="{EB4544DB-6A3E-32D5-714D-931A727BBD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19542">
            <a:off x="692951" y="4798908"/>
            <a:ext cx="883848" cy="1358798"/>
          </a:xfrm>
          <a:prstGeom prst="rect">
            <a:avLst/>
          </a:prstGeom>
        </p:spPr>
      </p:pic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67EFEE92-921F-BC5F-B1ED-96BF843BF33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155" y="2255901"/>
            <a:ext cx="1127440" cy="929071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36B851DF-5FA7-3763-4DFB-709ACB338CA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1617" y="1869419"/>
            <a:ext cx="903263" cy="929071"/>
          </a:xfrm>
          <a:prstGeom prst="rect">
            <a:avLst/>
          </a:prstGeom>
        </p:spPr>
      </p:pic>
      <p:pic>
        <p:nvPicPr>
          <p:cNvPr id="36" name="Picture 35" descr="Background pattern&#10;&#10;Description automatically generated">
            <a:extLst>
              <a:ext uri="{FF2B5EF4-FFF2-40B4-BE49-F238E27FC236}">
                <a16:creationId xmlns:a16="http://schemas.microsoft.com/office/drawing/2014/main" id="{D4A6E6AE-A4B4-EA7B-0327-89FCC55DE35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6721" y="5304707"/>
            <a:ext cx="940314" cy="1010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8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4" grpId="0"/>
      <p:bldP spid="15" grpId="0"/>
      <p:bldP spid="16" grpId="0"/>
      <p:bldP spid="17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302B57-0BAA-AA82-A411-4D24D28DF8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7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A4B45D-9F8E-B7CA-236B-84AAC60962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Word Sort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33028-50D4-50EF-A9CB-D9BB3C37F7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Can you sort the words according to the number of syllables?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B3CF5356-9656-3D36-B235-7541942A533E}"/>
              </a:ext>
            </a:extLst>
          </p:cNvPr>
          <p:cNvSpPr/>
          <p:nvPr/>
        </p:nvSpPr>
        <p:spPr>
          <a:xfrm>
            <a:off x="988062" y="2255354"/>
            <a:ext cx="1315629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spacious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7" name="Rounded Rectangle 15">
            <a:extLst>
              <a:ext uri="{FF2B5EF4-FFF2-40B4-BE49-F238E27FC236}">
                <a16:creationId xmlns:a16="http://schemas.microsoft.com/office/drawing/2014/main" id="{11203E81-30F5-A73D-E452-3EF8EEEA0596}"/>
              </a:ext>
            </a:extLst>
          </p:cNvPr>
          <p:cNvSpPr/>
          <p:nvPr/>
        </p:nvSpPr>
        <p:spPr>
          <a:xfrm>
            <a:off x="3180661" y="2255354"/>
            <a:ext cx="1298712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gracious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95ADAC92-9529-5259-BBAE-5129066B4E7E}"/>
              </a:ext>
            </a:extLst>
          </p:cNvPr>
          <p:cNvSpPr/>
          <p:nvPr/>
        </p:nvSpPr>
        <p:spPr>
          <a:xfrm>
            <a:off x="5477113" y="2255354"/>
            <a:ext cx="1281063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precious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9" name="Rounded Rectangle 15">
            <a:extLst>
              <a:ext uri="{FF2B5EF4-FFF2-40B4-BE49-F238E27FC236}">
                <a16:creationId xmlns:a16="http://schemas.microsoft.com/office/drawing/2014/main" id="{3607C2BC-8EB1-5B22-A415-3298E64D2398}"/>
              </a:ext>
            </a:extLst>
          </p:cNvPr>
          <p:cNvSpPr/>
          <p:nvPr/>
        </p:nvSpPr>
        <p:spPr>
          <a:xfrm>
            <a:off x="7654464" y="2255354"/>
            <a:ext cx="1392056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atrocious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0" name="Rounded Rectangle 15">
            <a:extLst>
              <a:ext uri="{FF2B5EF4-FFF2-40B4-BE49-F238E27FC236}">
                <a16:creationId xmlns:a16="http://schemas.microsoft.com/office/drawing/2014/main" id="{809FEAAA-CE5A-4F87-2334-3AED0FFAB92A}"/>
              </a:ext>
            </a:extLst>
          </p:cNvPr>
          <p:cNvSpPr/>
          <p:nvPr/>
        </p:nvSpPr>
        <p:spPr>
          <a:xfrm>
            <a:off x="9702863" y="2255354"/>
            <a:ext cx="1377541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ferocious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8665EC6-2305-6AE5-7817-B19317C200B6}"/>
              </a:ext>
            </a:extLst>
          </p:cNvPr>
          <p:cNvSpPr/>
          <p:nvPr/>
        </p:nvSpPr>
        <p:spPr>
          <a:xfrm>
            <a:off x="921779" y="1799140"/>
            <a:ext cx="1448206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conscious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2" name="Rounded Rectangle 15">
            <a:extLst>
              <a:ext uri="{FF2B5EF4-FFF2-40B4-BE49-F238E27FC236}">
                <a16:creationId xmlns:a16="http://schemas.microsoft.com/office/drawing/2014/main" id="{A8D5F1C2-7A89-BF56-8ACC-98F7A0EEDF2C}"/>
              </a:ext>
            </a:extLst>
          </p:cNvPr>
          <p:cNvSpPr/>
          <p:nvPr/>
        </p:nvSpPr>
        <p:spPr>
          <a:xfrm>
            <a:off x="9649122" y="1799141"/>
            <a:ext cx="1485023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suspicious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3" name="Rounded Rectangle 15">
            <a:extLst>
              <a:ext uri="{FF2B5EF4-FFF2-40B4-BE49-F238E27FC236}">
                <a16:creationId xmlns:a16="http://schemas.microsoft.com/office/drawing/2014/main" id="{35B5AC30-C9FD-B7EF-A784-7A6A34164351}"/>
              </a:ext>
            </a:extLst>
          </p:cNvPr>
          <p:cNvSpPr/>
          <p:nvPr/>
        </p:nvSpPr>
        <p:spPr>
          <a:xfrm>
            <a:off x="3121025" y="1799140"/>
            <a:ext cx="1417987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malicious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4" name="Rounded Rectangle 15">
            <a:extLst>
              <a:ext uri="{FF2B5EF4-FFF2-40B4-BE49-F238E27FC236}">
                <a16:creationId xmlns:a16="http://schemas.microsoft.com/office/drawing/2014/main" id="{733CEDAC-FB94-F668-6155-E0DEDEA4F82B}"/>
              </a:ext>
            </a:extLst>
          </p:cNvPr>
          <p:cNvSpPr/>
          <p:nvPr/>
        </p:nvSpPr>
        <p:spPr>
          <a:xfrm>
            <a:off x="5451341" y="1799140"/>
            <a:ext cx="1332612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delicious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55E467FC-FACA-244F-8364-1BB3352851BC}"/>
              </a:ext>
            </a:extLst>
          </p:cNvPr>
          <p:cNvSpPr/>
          <p:nvPr/>
        </p:nvSpPr>
        <p:spPr>
          <a:xfrm>
            <a:off x="7691220" y="1799140"/>
            <a:ext cx="1544112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0" rIns="0" rtlCol="0" anchor="ctr">
            <a:spAutoFit/>
          </a:bodyPr>
          <a:lstStyle/>
          <a:p>
            <a:pPr algn="ctr"/>
            <a:r>
              <a:rPr lang="en-GB" sz="2400" dirty="0">
                <a:latin typeface="EdShed" pitchFamily="2" charset="0"/>
                <a:ea typeface="Open Sans SemiBold" panose="020B0604020202020204" pitchFamily="34" charset="0"/>
                <a:cs typeface="Open Sans SemiBold" panose="020B0604020202020204" pitchFamily="34" charset="0"/>
              </a:rPr>
              <a:t>luscious</a:t>
            </a:r>
            <a:endParaRPr lang="en-GB" sz="2400" dirty="0"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8A968-916D-8806-FD64-2029E4A0789A}"/>
              </a:ext>
            </a:extLst>
          </p:cNvPr>
          <p:cNvGrpSpPr/>
          <p:nvPr/>
        </p:nvGrpSpPr>
        <p:grpSpPr>
          <a:xfrm>
            <a:off x="1478880" y="3009758"/>
            <a:ext cx="4032000" cy="3385605"/>
            <a:chOff x="686383" y="2995475"/>
            <a:chExt cx="3237673" cy="338560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376A661-2DAF-3D8C-60A2-964E5B14687D}"/>
                </a:ext>
              </a:extLst>
            </p:cNvPr>
            <p:cNvSpPr txBox="1"/>
            <p:nvPr/>
          </p:nvSpPr>
          <p:spPr>
            <a:xfrm>
              <a:off x="750979" y="3108863"/>
              <a:ext cx="3173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25D160"/>
                  </a:solidFill>
                  <a:latin typeface="EdShed" pitchFamily="2" charset="0"/>
                </a:rPr>
                <a:t>2 Syllables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E0F8401D-D2F9-7673-1082-74B9AB3F4E25}"/>
                </a:ext>
              </a:extLst>
            </p:cNvPr>
            <p:cNvSpPr/>
            <p:nvPr/>
          </p:nvSpPr>
          <p:spPr>
            <a:xfrm>
              <a:off x="686383" y="2995475"/>
              <a:ext cx="3173077" cy="3385605"/>
            </a:xfrm>
            <a:prstGeom prst="roundRect">
              <a:avLst/>
            </a:prstGeom>
            <a:noFill/>
            <a:ln w="50800">
              <a:solidFill>
                <a:srgbClr val="25D1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6257AB-6EAF-80DF-4D2E-C6EE48B5F741}"/>
              </a:ext>
            </a:extLst>
          </p:cNvPr>
          <p:cNvGrpSpPr/>
          <p:nvPr/>
        </p:nvGrpSpPr>
        <p:grpSpPr>
          <a:xfrm>
            <a:off x="6678552" y="3009758"/>
            <a:ext cx="3951556" cy="3385605"/>
            <a:chOff x="6669382" y="2974768"/>
            <a:chExt cx="3173077" cy="338560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7EE25D8-9244-A5BC-B5F5-14DAC6641326}"/>
                </a:ext>
              </a:extLst>
            </p:cNvPr>
            <p:cNvSpPr txBox="1"/>
            <p:nvPr/>
          </p:nvSpPr>
          <p:spPr>
            <a:xfrm>
              <a:off x="6669382" y="3088156"/>
              <a:ext cx="31730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9300"/>
                  </a:solidFill>
                  <a:latin typeface="EdShed" pitchFamily="2" charset="0"/>
                </a:rPr>
                <a:t>3 Syllables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3322114C-E045-252D-A156-974E2B53F2AB}"/>
                </a:ext>
              </a:extLst>
            </p:cNvPr>
            <p:cNvSpPr/>
            <p:nvPr/>
          </p:nvSpPr>
          <p:spPr>
            <a:xfrm>
              <a:off x="6669382" y="2974768"/>
              <a:ext cx="3168000" cy="3385605"/>
            </a:xfrm>
            <a:prstGeom prst="roundRect">
              <a:avLst/>
            </a:prstGeom>
            <a:noFill/>
            <a:ln w="50800">
              <a:solidFill>
                <a:srgbClr val="FF9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EdShed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20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2.96296E-6 L 0.07643 0.297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0.39922 0.4076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61" y="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96296E-6 L 0.13451 0.2972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33659 0.297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36" y="14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96296E-6 L -0.05416 0.3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07213 0.476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7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0276 0.346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0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22222E-6 L -0.14622 0.470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0208 0.463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2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22239 0.4682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20" y="2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3B705A15-B01B-9240-96B8-FCA5E09C46C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r>
              <a:rPr lang="en-US" dirty="0">
                <a:latin typeface="EdShed" pitchFamily="2" charset="0"/>
              </a:rPr>
              <a:t>2.</a:t>
            </a:r>
            <a:fld id="{46F6552A-941E-B249-8E39-1E2EE7BF53B4}" type="slidenum">
              <a:rPr lang="en-US" smtClean="0">
                <a:latin typeface="EdShed" pitchFamily="2" charset="0"/>
              </a:rPr>
              <a:pPr/>
              <a:t>8</a:t>
            </a:fld>
            <a:endParaRPr lang="en-US" dirty="0">
              <a:latin typeface="EdShed" pitchFamily="2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BACBFC-9168-7E46-8923-DA5050300C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>
                <a:ln w="0"/>
              </a:rPr>
              <a:t>Syllables and Sounds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B31565-DD73-CD48-B691-4EFF79450828}"/>
              </a:ext>
            </a:extLst>
          </p:cNvPr>
          <p:cNvGrpSpPr/>
          <p:nvPr/>
        </p:nvGrpSpPr>
        <p:grpSpPr>
          <a:xfrm>
            <a:off x="659009" y="1920653"/>
            <a:ext cx="3199446" cy="2134878"/>
            <a:chOff x="470742" y="1924080"/>
            <a:chExt cx="3199446" cy="2134878"/>
          </a:xfrm>
        </p:grpSpPr>
        <p:sp>
          <p:nvSpPr>
            <p:cNvPr id="37" name="Oval Callout 36">
              <a:extLst>
                <a:ext uri="{FF2B5EF4-FFF2-40B4-BE49-F238E27FC236}">
                  <a16:creationId xmlns:a16="http://schemas.microsoft.com/office/drawing/2014/main" id="{19FF9874-2328-E846-8D6A-32831A1599B4}"/>
                </a:ext>
              </a:extLst>
            </p:cNvPr>
            <p:cNvSpPr/>
            <p:nvPr/>
          </p:nvSpPr>
          <p:spPr>
            <a:xfrm flipH="1">
              <a:off x="1673128" y="2145013"/>
              <a:ext cx="1997060" cy="1913945"/>
            </a:xfrm>
            <a:prstGeom prst="wedgeEllipseCallout">
              <a:avLst>
                <a:gd name="adj1" fmla="val 59062"/>
                <a:gd name="adj2" fmla="val -19749"/>
              </a:avLst>
            </a:prstGeom>
            <a:noFill/>
            <a:ln w="38100">
              <a:solidFill>
                <a:srgbClr val="25D16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latin typeface="EdShed" pitchFamily="2" charset="0"/>
                </a:rPr>
                <a:t>Syllables are separated by long syllable breaks.</a:t>
              </a:r>
            </a:p>
          </p:txBody>
        </p:sp>
        <p:pic>
          <p:nvPicPr>
            <p:cNvPr id="53" name="Picture 52" descr="A cartoon of a person&#10;&#10;Description automatically generated with low confidence">
              <a:extLst>
                <a:ext uri="{FF2B5EF4-FFF2-40B4-BE49-F238E27FC236}">
                  <a16:creationId xmlns:a16="http://schemas.microsoft.com/office/drawing/2014/main" id="{7258C080-B1D9-FD44-B80F-2356EC54E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742" y="1924080"/>
              <a:ext cx="942157" cy="2120821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60BC0B0B-647D-3E4A-88E8-1DE0765B7040}"/>
              </a:ext>
            </a:extLst>
          </p:cNvPr>
          <p:cNvGrpSpPr/>
          <p:nvPr/>
        </p:nvGrpSpPr>
        <p:grpSpPr>
          <a:xfrm>
            <a:off x="7758161" y="1946225"/>
            <a:ext cx="3893497" cy="2362663"/>
            <a:chOff x="7627729" y="1920653"/>
            <a:chExt cx="3893497" cy="2362663"/>
          </a:xfrm>
        </p:grpSpPr>
        <p:sp>
          <p:nvSpPr>
            <p:cNvPr id="55" name="Oval Callout 54">
              <a:extLst>
                <a:ext uri="{FF2B5EF4-FFF2-40B4-BE49-F238E27FC236}">
                  <a16:creationId xmlns:a16="http://schemas.microsoft.com/office/drawing/2014/main" id="{6B957C2C-3F58-A34B-A8E0-FD18EDFECA22}"/>
                </a:ext>
              </a:extLst>
            </p:cNvPr>
            <p:cNvSpPr/>
            <p:nvPr/>
          </p:nvSpPr>
          <p:spPr>
            <a:xfrm flipH="1">
              <a:off x="7627729" y="1920653"/>
              <a:ext cx="2494348" cy="2362663"/>
            </a:xfrm>
            <a:prstGeom prst="wedgeEllipseCallout">
              <a:avLst>
                <a:gd name="adj1" fmla="val -60211"/>
                <a:gd name="adj2" fmla="val -15080"/>
              </a:avLst>
            </a:prstGeom>
            <a:noFill/>
            <a:ln w="38100">
              <a:solidFill>
                <a:srgbClr val="219CEE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100" dirty="0">
                <a:latin typeface="EdShed" pitchFamily="2" charset="0"/>
              </a:endParaRPr>
            </a:p>
            <a:p>
              <a:pPr algn="ctr"/>
              <a:r>
                <a:rPr lang="en-GB" sz="1100" dirty="0">
                  <a:latin typeface="EdShed" pitchFamily="2" charset="0"/>
                </a:rPr>
                <a:t>.</a:t>
              </a:r>
              <a:endParaRPr lang="en-US" sz="1100" dirty="0">
                <a:latin typeface="EdShed" pitchFamily="2" charset="0"/>
              </a:endParaRPr>
            </a:p>
          </p:txBody>
        </p:sp>
        <p:pic>
          <p:nvPicPr>
            <p:cNvPr id="54" name="Picture 5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5744576C-C9C2-EE4A-9F18-8982FE16A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503615" y="1968506"/>
              <a:ext cx="1017611" cy="187610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0C7782B-F0A2-8D42-9D4F-376E252D436E}"/>
                </a:ext>
              </a:extLst>
            </p:cNvPr>
            <p:cNvSpPr/>
            <p:nvPr/>
          </p:nvSpPr>
          <p:spPr>
            <a:xfrm>
              <a:off x="8048994" y="2295693"/>
              <a:ext cx="172661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latin typeface="EdShed" pitchFamily="2" charset="0"/>
                </a:rPr>
                <a:t>Draw a dot below each single letter sound, </a:t>
              </a:r>
              <a:r>
                <a:rPr lang="en-GB" sz="1400" dirty="0">
                  <a:solidFill>
                    <a:srgbClr val="FF3760"/>
                  </a:solidFill>
                  <a:latin typeface="EdShed" pitchFamily="2" charset="0"/>
                </a:rPr>
                <a:t>red</a:t>
              </a:r>
              <a:r>
                <a:rPr lang="en-GB" sz="1400" dirty="0">
                  <a:latin typeface="EdShed" pitchFamily="2" charset="0"/>
                </a:rPr>
                <a:t> sound buttons for adjacent consonant, and a line when multiple letters represent one sound. </a:t>
              </a:r>
            </a:p>
          </p:txBody>
        </p:sp>
      </p:grpSp>
      <p:sp>
        <p:nvSpPr>
          <p:cNvPr id="58" name="Rectangle 57">
            <a:extLst>
              <a:ext uri="{FF2B5EF4-FFF2-40B4-BE49-F238E27FC236}">
                <a16:creationId xmlns:a16="http://schemas.microsoft.com/office/drawing/2014/main" id="{A8A1C9D4-A1F3-AD4C-98ED-A0D8BA3B13E3}"/>
              </a:ext>
            </a:extLst>
          </p:cNvPr>
          <p:cNvSpPr/>
          <p:nvPr/>
        </p:nvSpPr>
        <p:spPr>
          <a:xfrm>
            <a:off x="5202004" y="1835133"/>
            <a:ext cx="178799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>
                <a:ln w="0"/>
                <a:latin typeface="EdShed" pitchFamily="2" charset="0"/>
              </a:rPr>
              <a:t>gracious</a:t>
            </a:r>
            <a:endParaRPr lang="en-GB" sz="3200" cap="none" spc="0" dirty="0">
              <a:ln w="0"/>
              <a:solidFill>
                <a:schemeClr val="tx1"/>
              </a:solidFill>
              <a:latin typeface="EdShed" pitchFamily="2" charset="0"/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6BEDD8C-886A-F849-BB73-D549C0A6FACD}"/>
              </a:ext>
            </a:extLst>
          </p:cNvPr>
          <p:cNvGrpSpPr/>
          <p:nvPr/>
        </p:nvGrpSpPr>
        <p:grpSpPr>
          <a:xfrm>
            <a:off x="1425445" y="3763205"/>
            <a:ext cx="9070422" cy="1730528"/>
            <a:chOff x="1617058" y="3558255"/>
            <a:chExt cx="9070422" cy="1730528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91805369-608E-6045-8076-1271FB21140C}"/>
                </a:ext>
              </a:extLst>
            </p:cNvPr>
            <p:cNvSpPr/>
            <p:nvPr/>
          </p:nvSpPr>
          <p:spPr>
            <a:xfrm>
              <a:off x="1617058" y="4642452"/>
              <a:ext cx="194335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dirty="0">
                  <a:ln w="0"/>
                  <a:latin typeface="EdShed" pitchFamily="2" charset="0"/>
                </a:rPr>
                <a:t>atrocious</a:t>
              </a:r>
              <a:endParaRPr lang="en-GB" sz="3600" cap="none" spc="0" dirty="0">
                <a:ln w="0"/>
                <a:solidFill>
                  <a:schemeClr val="tx1"/>
                </a:solidFill>
                <a:latin typeface="EdShed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F117528-0D0C-6C4C-8C55-54AFBF05427C}"/>
                </a:ext>
              </a:extLst>
            </p:cNvPr>
            <p:cNvSpPr/>
            <p:nvPr/>
          </p:nvSpPr>
          <p:spPr>
            <a:xfrm>
              <a:off x="9022088" y="4638868"/>
              <a:ext cx="1665392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luscious</a:t>
              </a:r>
            </a:p>
          </p:txBody>
        </p:sp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25F89A8A-EBA4-784A-BCAD-D7787DBFA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5890786" y="3558255"/>
              <a:ext cx="797294" cy="8743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6FB5113-4396-F94D-9630-BF89AA0DC4D3}"/>
                </a:ext>
              </a:extLst>
            </p:cNvPr>
            <p:cNvSpPr/>
            <p:nvPr/>
          </p:nvSpPr>
          <p:spPr>
            <a:xfrm>
              <a:off x="5298924" y="4642452"/>
              <a:ext cx="1979708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GB" sz="3600" cap="none" spc="0" dirty="0">
                  <a:ln w="0"/>
                  <a:solidFill>
                    <a:schemeClr val="tx1"/>
                  </a:solidFill>
                  <a:latin typeface="EdShed" pitchFamily="2" charset="0"/>
                </a:rPr>
                <a:t>malicious</a:t>
              </a: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54077851-F14B-DF4E-B124-D1F546F1BAB1}"/>
              </a:ext>
            </a:extLst>
          </p:cNvPr>
          <p:cNvSpPr txBox="1"/>
          <p:nvPr/>
        </p:nvSpPr>
        <p:spPr>
          <a:xfrm>
            <a:off x="11930408" y="518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>
              <a:latin typeface="EdShed" pitchFamily="2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6FAC16C-DFA6-DE66-E9EB-8A7F3B0D0700}"/>
              </a:ext>
            </a:extLst>
          </p:cNvPr>
          <p:cNvSpPr/>
          <p:nvPr/>
        </p:nvSpPr>
        <p:spPr>
          <a:xfrm>
            <a:off x="5238944" y="2669122"/>
            <a:ext cx="1687513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GB" sz="3200" dirty="0" err="1">
                <a:latin typeface="EdShed" pitchFamily="2" charset="0"/>
              </a:rPr>
              <a:t>gra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cious</a:t>
            </a:r>
            <a:endParaRPr lang="en-GB" sz="3200" dirty="0">
              <a:latin typeface="EdShed" pitchFamily="2" charset="0"/>
            </a:endParaRPr>
          </a:p>
          <a:p>
            <a:pPr lvl="0" algn="ctr">
              <a:defRPr/>
            </a:pPr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2</a:t>
            </a:r>
          </a:p>
        </p:txBody>
      </p:sp>
      <p:sp>
        <p:nvSpPr>
          <p:cNvPr id="96" name="Rounded Rectangle 95">
            <a:extLst>
              <a:ext uri="{FF2B5EF4-FFF2-40B4-BE49-F238E27FC236}">
                <a16:creationId xmlns:a16="http://schemas.microsoft.com/office/drawing/2014/main" id="{04B39CC9-AA95-640A-DB66-294F74302745}"/>
              </a:ext>
            </a:extLst>
          </p:cNvPr>
          <p:cNvSpPr/>
          <p:nvPr/>
        </p:nvSpPr>
        <p:spPr>
          <a:xfrm>
            <a:off x="1371738" y="5493749"/>
            <a:ext cx="1997060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a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tro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cious</a:t>
            </a:r>
            <a:endParaRPr lang="en-GB" sz="3200" dirty="0">
              <a:solidFill>
                <a:schemeClr val="tx1"/>
              </a:solidFill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A9ED296D-70AF-0663-76D2-E01A0653EE15}"/>
              </a:ext>
            </a:extLst>
          </p:cNvPr>
          <p:cNvSpPr/>
          <p:nvPr/>
        </p:nvSpPr>
        <p:spPr>
          <a:xfrm>
            <a:off x="5084630" y="5518070"/>
            <a:ext cx="2022738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ma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li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cious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3</a:t>
            </a:r>
          </a:p>
        </p:txBody>
      </p:sp>
      <p:sp>
        <p:nvSpPr>
          <p:cNvPr id="98" name="Rounded Rectangle 97">
            <a:extLst>
              <a:ext uri="{FF2B5EF4-FFF2-40B4-BE49-F238E27FC236}">
                <a16:creationId xmlns:a16="http://schemas.microsoft.com/office/drawing/2014/main" id="{EBC24E44-03C9-4573-30DA-16F8858FB66E}"/>
              </a:ext>
            </a:extLst>
          </p:cNvPr>
          <p:cNvSpPr/>
          <p:nvPr/>
        </p:nvSpPr>
        <p:spPr>
          <a:xfrm>
            <a:off x="8823200" y="5518070"/>
            <a:ext cx="1679942" cy="987504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sz="3200" dirty="0" err="1">
                <a:latin typeface="EdShed" pitchFamily="2" charset="0"/>
              </a:rPr>
              <a:t>lu</a:t>
            </a:r>
            <a:r>
              <a:rPr lang="en-GB" sz="3200" dirty="0" err="1">
                <a:solidFill>
                  <a:schemeClr val="tx1"/>
                </a:solidFill>
                <a:latin typeface="EdShed" pitchFamily="2" charset="0"/>
              </a:rPr>
              <a:t>s</a:t>
            </a:r>
            <a:r>
              <a:rPr lang="en-GB" sz="3200" dirty="0" err="1">
                <a:solidFill>
                  <a:srgbClr val="FF3760"/>
                </a:solidFill>
                <a:latin typeface="EdShed" pitchFamily="2" charset="0"/>
              </a:rPr>
              <a:t>|</a:t>
            </a:r>
            <a:r>
              <a:rPr lang="en-GB" sz="3200" dirty="0" err="1">
                <a:latin typeface="EdShed" pitchFamily="2" charset="0"/>
              </a:rPr>
              <a:t>cious</a:t>
            </a:r>
            <a:endParaRPr lang="en-GB" sz="3200" dirty="0">
              <a:latin typeface="EdShed" pitchFamily="2" charset="0"/>
            </a:endParaRPr>
          </a:p>
          <a:p>
            <a:pPr algn="ctr"/>
            <a:r>
              <a:rPr lang="en-GB" sz="2000" dirty="0">
                <a:solidFill>
                  <a:srgbClr val="FF3760"/>
                </a:solidFill>
                <a:latin typeface="EdShed" pitchFamily="2" charset="0"/>
              </a:rPr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B90EABA-2B13-D67F-C332-43DDC862B9DE}"/>
              </a:ext>
            </a:extLst>
          </p:cNvPr>
          <p:cNvGrpSpPr/>
          <p:nvPr/>
        </p:nvGrpSpPr>
        <p:grpSpPr>
          <a:xfrm>
            <a:off x="8944067" y="5365461"/>
            <a:ext cx="1403745" cy="72030"/>
            <a:chOff x="8944067" y="5293995"/>
            <a:chExt cx="1403745" cy="7203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EDA3D40-C6C2-E3B0-BDE8-431061260BB4}"/>
                </a:ext>
              </a:extLst>
            </p:cNvPr>
            <p:cNvGrpSpPr/>
            <p:nvPr/>
          </p:nvGrpSpPr>
          <p:grpSpPr>
            <a:xfrm flipV="1">
              <a:off x="8944067" y="5293995"/>
              <a:ext cx="1403745" cy="72030"/>
              <a:chOff x="24769" y="5970245"/>
              <a:chExt cx="1564273" cy="84271"/>
            </a:xfrm>
            <a:solidFill>
              <a:srgbClr val="3372DC"/>
            </a:solidFill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A687191-02ED-3CCB-8582-7E2A414E2DDE}"/>
                  </a:ext>
                </a:extLst>
              </p:cNvPr>
              <p:cNvSpPr/>
              <p:nvPr/>
            </p:nvSpPr>
            <p:spPr>
              <a:xfrm rot="10800000">
                <a:off x="989334" y="5985007"/>
                <a:ext cx="434721" cy="54737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A3DC1234-61E0-AD3C-F683-F5D467F19270}"/>
                  </a:ext>
                </a:extLst>
              </p:cNvPr>
              <p:cNvSpPr/>
              <p:nvPr/>
            </p:nvSpPr>
            <p:spPr>
              <a:xfrm rot="10800000">
                <a:off x="1508808" y="5970278"/>
                <a:ext cx="80234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5ADC102-272F-47D7-873E-34A9FF7024B7}"/>
                  </a:ext>
                </a:extLst>
              </p:cNvPr>
              <p:cNvSpPr/>
              <p:nvPr/>
            </p:nvSpPr>
            <p:spPr>
              <a:xfrm rot="10800000">
                <a:off x="24769" y="5970245"/>
                <a:ext cx="80234" cy="84236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13917D1D-4433-8837-8239-7D72C1844942}"/>
                  </a:ext>
                </a:extLst>
              </p:cNvPr>
              <p:cNvSpPr/>
              <p:nvPr/>
            </p:nvSpPr>
            <p:spPr>
              <a:xfrm rot="10800000">
                <a:off x="205225" y="5970250"/>
                <a:ext cx="80234" cy="84237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7DDE96-8234-5567-E0F0-5090F6E579EE}"/>
                </a:ext>
              </a:extLst>
            </p:cNvPr>
            <p:cNvSpPr/>
            <p:nvPr/>
          </p:nvSpPr>
          <p:spPr>
            <a:xfrm rot="10800000" flipV="1">
              <a:off x="9279982" y="5306657"/>
              <a:ext cx="468000" cy="46801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44F471-804F-E1C1-D4AA-C359707A48AB}"/>
              </a:ext>
            </a:extLst>
          </p:cNvPr>
          <p:cNvGrpSpPr/>
          <p:nvPr/>
        </p:nvGrpSpPr>
        <p:grpSpPr>
          <a:xfrm>
            <a:off x="5391592" y="2465922"/>
            <a:ext cx="1462441" cy="72043"/>
            <a:chOff x="8851041" y="5302296"/>
            <a:chExt cx="1462441" cy="7204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615292A-00D6-B1E6-9C5D-C884CBEC0FA1}"/>
                </a:ext>
              </a:extLst>
            </p:cNvPr>
            <p:cNvGrpSpPr/>
            <p:nvPr/>
          </p:nvGrpSpPr>
          <p:grpSpPr>
            <a:xfrm flipV="1">
              <a:off x="8851041" y="5302296"/>
              <a:ext cx="1462441" cy="72043"/>
              <a:chOff x="-78896" y="5960573"/>
              <a:chExt cx="1629683" cy="84287"/>
            </a:xfrm>
            <a:solidFill>
              <a:srgbClr val="3372DC"/>
            </a:solidFill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A21AE48C-88FD-1B63-4B27-3BDFA948EC08}"/>
                  </a:ext>
                </a:extLst>
              </p:cNvPr>
              <p:cNvSpPr/>
              <p:nvPr/>
            </p:nvSpPr>
            <p:spPr>
              <a:xfrm rot="10800000">
                <a:off x="564990" y="5975333"/>
                <a:ext cx="292361" cy="54755"/>
              </a:xfrm>
              <a:prstGeom prst="rect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56DAC71C-C58E-6F02-5DCE-A394C8BC3D8D}"/>
                  </a:ext>
                </a:extLst>
              </p:cNvPr>
              <p:cNvSpPr/>
              <p:nvPr/>
            </p:nvSpPr>
            <p:spPr>
              <a:xfrm rot="10800000">
                <a:off x="1470553" y="5960622"/>
                <a:ext cx="80234" cy="84238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EE8A6B0-36E8-B27F-D5E0-2E1EB13D88C1}"/>
                  </a:ext>
                </a:extLst>
              </p:cNvPr>
              <p:cNvSpPr/>
              <p:nvPr/>
            </p:nvSpPr>
            <p:spPr>
              <a:xfrm rot="10800000">
                <a:off x="-78896" y="5960610"/>
                <a:ext cx="80234" cy="84237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7E69966E-D465-04DC-F7B1-497E20DE71CE}"/>
                  </a:ext>
                </a:extLst>
              </p:cNvPr>
              <p:cNvSpPr/>
              <p:nvPr/>
            </p:nvSpPr>
            <p:spPr>
              <a:xfrm rot="10800000">
                <a:off x="141894" y="5960573"/>
                <a:ext cx="80234" cy="84236"/>
              </a:xfrm>
              <a:prstGeom prst="ellipse">
                <a:avLst/>
              </a:prstGeom>
              <a:solidFill>
                <a:srgbClr val="FF3760"/>
              </a:solidFill>
              <a:ln w="12700">
                <a:solidFill>
                  <a:srgbClr val="FF37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486922-5AE2-4E07-4175-E8BFCCB47CDA}"/>
                  </a:ext>
                </a:extLst>
              </p:cNvPr>
              <p:cNvSpPr/>
              <p:nvPr/>
            </p:nvSpPr>
            <p:spPr>
              <a:xfrm rot="10800000">
                <a:off x="343613" y="5960593"/>
                <a:ext cx="80234" cy="84237"/>
              </a:xfrm>
              <a:prstGeom prst="ellipse">
                <a:avLst/>
              </a:prstGeom>
              <a:grpFill/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9F0B6E-B85D-0C3F-1FED-C9DAE391C33A}"/>
                </a:ext>
              </a:extLst>
            </p:cNvPr>
            <p:cNvSpPr/>
            <p:nvPr/>
          </p:nvSpPr>
          <p:spPr>
            <a:xfrm rot="10800000" flipV="1">
              <a:off x="9753510" y="5314928"/>
              <a:ext cx="404813" cy="46796"/>
            </a:xfrm>
            <a:prstGeom prst="rect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9F857D8-EF0C-9368-FE86-898866FD0F3C}"/>
              </a:ext>
            </a:extLst>
          </p:cNvPr>
          <p:cNvGrpSpPr/>
          <p:nvPr/>
        </p:nvGrpSpPr>
        <p:grpSpPr>
          <a:xfrm>
            <a:off x="1609799" y="5365491"/>
            <a:ext cx="1607711" cy="72020"/>
            <a:chOff x="1465766" y="5288988"/>
            <a:chExt cx="1607711" cy="7202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026CE6E-5879-57F0-A388-5E266FBFD1B4}"/>
                </a:ext>
              </a:extLst>
            </p:cNvPr>
            <p:cNvGrpSpPr/>
            <p:nvPr/>
          </p:nvGrpSpPr>
          <p:grpSpPr>
            <a:xfrm>
              <a:off x="1668127" y="5288988"/>
              <a:ext cx="1405350" cy="72020"/>
              <a:chOff x="8851041" y="5302312"/>
              <a:chExt cx="1405350" cy="72020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B51FB77F-CDE4-970D-3745-E6CCC62B2BD1}"/>
                  </a:ext>
                </a:extLst>
              </p:cNvPr>
              <p:cNvGrpSpPr/>
              <p:nvPr/>
            </p:nvGrpSpPr>
            <p:grpSpPr>
              <a:xfrm flipV="1">
                <a:off x="8851041" y="5302312"/>
                <a:ext cx="1405350" cy="72020"/>
                <a:chOff x="-78896" y="5960576"/>
                <a:chExt cx="1566063" cy="84260"/>
              </a:xfrm>
              <a:solidFill>
                <a:srgbClr val="3372DC"/>
              </a:solidFill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AB2C0064-89A2-E462-E5EB-ADBFD77936EB}"/>
                    </a:ext>
                  </a:extLst>
                </p:cNvPr>
                <p:cNvSpPr/>
                <p:nvPr/>
              </p:nvSpPr>
              <p:spPr>
                <a:xfrm rot="10800000">
                  <a:off x="506717" y="5975334"/>
                  <a:ext cx="297217" cy="54739"/>
                </a:xfrm>
                <a:prstGeom prst="rect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E0A6A56-D2AC-5327-8B40-002F72BE4FB1}"/>
                    </a:ext>
                  </a:extLst>
                </p:cNvPr>
                <p:cNvSpPr/>
                <p:nvPr/>
              </p:nvSpPr>
              <p:spPr>
                <a:xfrm rot="10800000">
                  <a:off x="1406933" y="5960576"/>
                  <a:ext cx="80234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DE01A45-62FB-B684-CCBA-3D348EBC1628}"/>
                    </a:ext>
                  </a:extLst>
                </p:cNvPr>
                <p:cNvSpPr/>
                <p:nvPr/>
              </p:nvSpPr>
              <p:spPr>
                <a:xfrm rot="10800000">
                  <a:off x="-78896" y="5960599"/>
                  <a:ext cx="80234" cy="84237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F571A4E6-FEE3-4160-1855-B7C144D1B130}"/>
                    </a:ext>
                  </a:extLst>
                </p:cNvPr>
                <p:cNvSpPr/>
                <p:nvPr/>
              </p:nvSpPr>
              <p:spPr>
                <a:xfrm rot="10800000">
                  <a:off x="94393" y="5960599"/>
                  <a:ext cx="80234" cy="84235"/>
                </a:xfrm>
                <a:prstGeom prst="ellipse">
                  <a:avLst/>
                </a:prstGeom>
                <a:solidFill>
                  <a:srgbClr val="FF3760"/>
                </a:solidFill>
                <a:ln w="12700">
                  <a:solidFill>
                    <a:srgbClr val="FF37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Oval 29">
                  <a:extLst>
                    <a:ext uri="{FF2B5EF4-FFF2-40B4-BE49-F238E27FC236}">
                      <a16:creationId xmlns:a16="http://schemas.microsoft.com/office/drawing/2014/main" id="{0A6FB8D4-EAE8-D759-8645-2468F2AEF03F}"/>
                    </a:ext>
                  </a:extLst>
                </p:cNvPr>
                <p:cNvSpPr/>
                <p:nvPr/>
              </p:nvSpPr>
              <p:spPr>
                <a:xfrm rot="10800000">
                  <a:off x="292761" y="5960578"/>
                  <a:ext cx="80234" cy="84238"/>
                </a:xfrm>
                <a:prstGeom prst="ellipse">
                  <a:avLst/>
                </a:prstGeom>
                <a:grpFill/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28DA6CC-2E71-7EEF-6A62-4A6ADBDF0850}"/>
                  </a:ext>
                </a:extLst>
              </p:cNvPr>
              <p:cNvSpPr/>
              <p:nvPr/>
            </p:nvSpPr>
            <p:spPr>
              <a:xfrm rot="10800000" flipV="1">
                <a:off x="9700868" y="5314917"/>
                <a:ext cx="413513" cy="46787"/>
              </a:xfrm>
              <a:prstGeom prst="rect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7257C5B-32EE-04F5-B0B7-6A8843882BDD}"/>
                </a:ext>
              </a:extLst>
            </p:cNvPr>
            <p:cNvSpPr/>
            <p:nvPr/>
          </p:nvSpPr>
          <p:spPr>
            <a:xfrm rot="10800000" flipV="1">
              <a:off x="1465766" y="5288993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33057FDB-A4AA-0F61-828D-9F8501E8CE68}"/>
              </a:ext>
            </a:extLst>
          </p:cNvPr>
          <p:cNvGrpSpPr/>
          <p:nvPr/>
        </p:nvGrpSpPr>
        <p:grpSpPr>
          <a:xfrm>
            <a:off x="5353424" y="5365491"/>
            <a:ext cx="1573033" cy="72025"/>
            <a:chOff x="1487800" y="5287836"/>
            <a:chExt cx="1573033" cy="72025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02E4B4DD-8A1C-D1A8-B99B-060411779F0E}"/>
                </a:ext>
              </a:extLst>
            </p:cNvPr>
            <p:cNvGrpSpPr/>
            <p:nvPr/>
          </p:nvGrpSpPr>
          <p:grpSpPr>
            <a:xfrm>
              <a:off x="1788940" y="5287846"/>
              <a:ext cx="1271893" cy="72015"/>
              <a:chOff x="8971854" y="5301170"/>
              <a:chExt cx="1271893" cy="7201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B7FC5FFE-86AF-76A7-46FD-6233DB080E5E}"/>
                  </a:ext>
                </a:extLst>
              </p:cNvPr>
              <p:cNvGrpSpPr/>
              <p:nvPr/>
            </p:nvGrpSpPr>
            <p:grpSpPr>
              <a:xfrm flipV="1">
                <a:off x="8971854" y="5301170"/>
                <a:ext cx="1271893" cy="72015"/>
                <a:chOff x="55731" y="5961907"/>
                <a:chExt cx="1417347" cy="84254"/>
              </a:xfrm>
              <a:solidFill>
                <a:srgbClr val="3372DC"/>
              </a:solidFill>
            </p:grpSpPr>
            <p:sp>
              <p:nvSpPr>
                <p:cNvPr id="59" name="Rectangle 58">
                  <a:extLst>
                    <a:ext uri="{FF2B5EF4-FFF2-40B4-BE49-F238E27FC236}">
                      <a16:creationId xmlns:a16="http://schemas.microsoft.com/office/drawing/2014/main" id="{C17FBDC3-212E-E3D5-1EF7-4DAB8F8141BD}"/>
                    </a:ext>
                  </a:extLst>
                </p:cNvPr>
                <p:cNvSpPr/>
                <p:nvPr/>
              </p:nvSpPr>
              <p:spPr>
                <a:xfrm rot="10800000">
                  <a:off x="508483" y="5976676"/>
                  <a:ext cx="301039" cy="54729"/>
                </a:xfrm>
                <a:prstGeom prst="rect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Oval 59">
                  <a:extLst>
                    <a:ext uri="{FF2B5EF4-FFF2-40B4-BE49-F238E27FC236}">
                      <a16:creationId xmlns:a16="http://schemas.microsoft.com/office/drawing/2014/main" id="{8EAA8DB8-AE59-5216-348A-F920B4839346}"/>
                    </a:ext>
                  </a:extLst>
                </p:cNvPr>
                <p:cNvSpPr/>
                <p:nvPr/>
              </p:nvSpPr>
              <p:spPr>
                <a:xfrm rot="10800000">
                  <a:off x="1392844" y="5961907"/>
                  <a:ext cx="80234" cy="84238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587A0C59-177F-62E5-F387-B375511BBCD7}"/>
                    </a:ext>
                  </a:extLst>
                </p:cNvPr>
                <p:cNvSpPr/>
                <p:nvPr/>
              </p:nvSpPr>
              <p:spPr>
                <a:xfrm rot="10800000">
                  <a:off x="55731" y="5961914"/>
                  <a:ext cx="80234" cy="84236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Oval 66">
                  <a:extLst>
                    <a:ext uri="{FF2B5EF4-FFF2-40B4-BE49-F238E27FC236}">
                      <a16:creationId xmlns:a16="http://schemas.microsoft.com/office/drawing/2014/main" id="{CF6E378C-88D6-6B74-0CAB-803723E65EDD}"/>
                    </a:ext>
                  </a:extLst>
                </p:cNvPr>
                <p:cNvSpPr/>
                <p:nvPr/>
              </p:nvSpPr>
              <p:spPr>
                <a:xfrm rot="10800000">
                  <a:off x="254099" y="5961926"/>
                  <a:ext cx="80234" cy="84235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AC083E7-2CCD-EC72-4912-6BCBFC207653}"/>
                    </a:ext>
                  </a:extLst>
                </p:cNvPr>
                <p:cNvSpPr/>
                <p:nvPr/>
              </p:nvSpPr>
              <p:spPr>
                <a:xfrm rot="10800000">
                  <a:off x="373006" y="5961907"/>
                  <a:ext cx="80234" cy="84238"/>
                </a:xfrm>
                <a:prstGeom prst="ellipse">
                  <a:avLst/>
                </a:prstGeom>
                <a:solidFill>
                  <a:srgbClr val="3372DC"/>
                </a:solidFill>
                <a:ln w="12700">
                  <a:solidFill>
                    <a:srgbClr val="3372D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EdShed" pitchFamily="2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D909D498-B617-D1A4-0611-0326BF8B5992}"/>
                  </a:ext>
                </a:extLst>
              </p:cNvPr>
              <p:cNvSpPr/>
              <p:nvPr/>
            </p:nvSpPr>
            <p:spPr>
              <a:xfrm rot="10800000" flipV="1">
                <a:off x="9692536" y="5313760"/>
                <a:ext cx="406787" cy="46780"/>
              </a:xfrm>
              <a:prstGeom prst="rect">
                <a:avLst/>
              </a:prstGeom>
              <a:solidFill>
                <a:srgbClr val="3372DC"/>
              </a:solidFill>
              <a:ln w="12700">
                <a:solidFill>
                  <a:srgbClr val="3372D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EdShed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9915F477-FE6A-AABC-70D5-A33A0D4FB874}"/>
                </a:ext>
              </a:extLst>
            </p:cNvPr>
            <p:cNvSpPr/>
            <p:nvPr/>
          </p:nvSpPr>
          <p:spPr>
            <a:xfrm rot="10800000" flipV="1">
              <a:off x="1487800" y="5287836"/>
              <a:ext cx="72000" cy="72000"/>
            </a:xfrm>
            <a:prstGeom prst="ellipse">
              <a:avLst/>
            </a:prstGeom>
            <a:solidFill>
              <a:srgbClr val="3372DC"/>
            </a:solidFill>
            <a:ln w="12700">
              <a:solidFill>
                <a:srgbClr val="3372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dShed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1424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97" grpId="0"/>
      <p:bldP spid="98" grpId="0"/>
    </p:bldLst>
  </p:timing>
</p:sld>
</file>

<file path=ppt/theme/theme1.xml><?xml version="1.0" encoding="utf-8"?>
<a:theme xmlns:a="http://schemas.openxmlformats.org/drawingml/2006/main" name="Spelling She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800" b="1" i="0" dirty="0">
            <a:latin typeface="OpenDyslexicAl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4630</TotalTime>
  <Words>1284</Words>
  <Application>Microsoft Macintosh PowerPoint</Application>
  <PresentationFormat>Widescreen</PresentationFormat>
  <Paragraphs>371</Paragraphs>
  <Slides>23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Sassoon Infant 2023</vt:lpstr>
      <vt:lpstr>Arial</vt:lpstr>
      <vt:lpstr>EdShed</vt:lpstr>
      <vt:lpstr>Spelling Shed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Oliver</dc:creator>
  <cp:lastModifiedBy>Alexandra Oliver</cp:lastModifiedBy>
  <cp:revision>180</cp:revision>
  <dcterms:created xsi:type="dcterms:W3CDTF">2022-07-19T20:08:30Z</dcterms:created>
  <dcterms:modified xsi:type="dcterms:W3CDTF">2024-08-08T07:54:06Z</dcterms:modified>
</cp:coreProperties>
</file>