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1" r:id="rId2"/>
    <p:sldId id="309" r:id="rId3"/>
    <p:sldId id="258" r:id="rId4"/>
    <p:sldId id="269" r:id="rId5"/>
    <p:sldId id="281" r:id="rId6"/>
    <p:sldId id="262" r:id="rId7"/>
    <p:sldId id="464" r:id="rId8"/>
    <p:sldId id="466" r:id="rId9"/>
    <p:sldId id="461" r:id="rId10"/>
    <p:sldId id="266" r:id="rId11"/>
    <p:sldId id="471" r:id="rId12"/>
    <p:sldId id="462" r:id="rId13"/>
    <p:sldId id="463" r:id="rId14"/>
    <p:sldId id="272" r:id="rId15"/>
    <p:sldId id="273" r:id="rId16"/>
    <p:sldId id="277" r:id="rId17"/>
    <p:sldId id="278" r:id="rId18"/>
    <p:sldId id="361" r:id="rId19"/>
    <p:sldId id="467" r:id="rId20"/>
    <p:sldId id="469" r:id="rId21"/>
    <p:sldId id="472" r:id="rId22"/>
    <p:sldId id="360" r:id="rId23"/>
    <p:sldId id="298" r:id="rId24"/>
    <p:sldId id="275" r:id="rId25"/>
    <p:sldId id="465" r:id="rId26"/>
  </p:sldIdLst>
  <p:sldSz cx="12192000" cy="6858000"/>
  <p:notesSz cx="6858000" cy="9144000"/>
  <p:embeddedFontLst>
    <p:embeddedFont>
      <p:font typeface="EdShed" pitchFamily="2" charset="0"/>
      <p:regular r:id="rId29"/>
      <p:bold r:id="rId30"/>
    </p:embeddedFont>
    <p:embeddedFont>
      <p:font typeface="Sassoon Infant 2023" panose="02000503030000020003" pitchFamily="2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60"/>
    <a:srgbClr val="7956D6"/>
    <a:srgbClr val="25D160"/>
    <a:srgbClr val="219CEE"/>
    <a:srgbClr val="4A4A4A"/>
    <a:srgbClr val="3372DC"/>
    <a:srgbClr val="FFDE57"/>
    <a:srgbClr val="F13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/>
    <p:restoredTop sz="91360"/>
  </p:normalViewPr>
  <p:slideViewPr>
    <p:cSldViewPr snapToGrid="0" snapToObjects="1">
      <p:cViewPr varScale="1">
        <p:scale>
          <a:sx n="98" d="100"/>
          <a:sy n="98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0"/>
              </a:rPr>
              <a:t>8/8/24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0"/>
              </a:rPr>
              <a:t>‹#›</a:t>
            </a:fld>
            <a:endParaRPr lang="en-US" dirty="0"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7AEF229B-8876-6441-8901-E5E5390D5590}" type="datetimeFigureOut">
              <a:rPr lang="en-US" smtClean="0"/>
              <a:pPr/>
              <a:t>8/8/24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0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98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12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16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58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2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17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56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6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5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19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9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numbers to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18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84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597939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8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7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1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6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0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3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3403252C-7E3D-1749-8409-A4F8F98D5649}" type="datetime1">
              <a:rPr lang="en-GB" smtClean="0"/>
              <a:pPr/>
              <a:t>08/08/2024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ice-3-b.svg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hyperlink" Target="https://commons.wikimedia.org/wiki/File:Dice-5-b.sv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ommons.wikimedia.org/wiki/File:Dice-2-b.svg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s://commons.wikimedia.org/wiki/File:Dice-4-b.svg" TargetMode="External"/><Relationship Id="rId4" Type="http://schemas.openxmlformats.org/officeDocument/2006/relationships/hyperlink" Target="https://commons.wikimedia.org/wiki/File:Dice-1-b.svg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s://commons.wikimedia.org/wiki/File:Dice-6a-b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93B95-BDC4-7775-693E-2761FC7BD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800" dirty="0">
                <a:latin typeface="EdShed" pitchFamily="2" charset="0"/>
                <a:ea typeface="Sassoon Infant 2023" panose="02000503030000020003" pitchFamily="2" charset="0"/>
              </a:rPr>
              <a:t>To </a:t>
            </a:r>
            <a:r>
              <a:rPr lang="en-GB" sz="1800" dirty="0"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understand how a suffix changes the meaning or grammatical form of a word </a:t>
            </a:r>
            <a:endParaRPr lang="en-US" sz="18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2E8A3-033D-A4AA-3EE9-77902E506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 dirty="0">
                <a:latin typeface="EdShed" pitchFamily="2" charset="0"/>
              </a:rPr>
              <a:t>To spell </a:t>
            </a:r>
            <a:r>
              <a:rPr lang="en-GB" altLang="en-US" sz="1800" dirty="0">
                <a:solidFill>
                  <a:srgbClr val="1D1C1D"/>
                </a:solidFill>
                <a:latin typeface="EdShed" pitchFamily="2" charset="0"/>
                <a:ea typeface="Sassoon Infant 2023" panose="02000503030000020003" pitchFamily="2" charset="0"/>
                <a:cs typeface="Arial" panose="020B0604020202020204" pitchFamily="34" charset="0"/>
              </a:rPr>
              <a:t>words </a:t>
            </a:r>
            <a:r>
              <a:rPr lang="en-GB" sz="1800" dirty="0">
                <a:latin typeface="EdShed" pitchFamily="2" charset="0"/>
              </a:rPr>
              <a:t>ending in ‘-</a:t>
            </a:r>
            <a:r>
              <a:rPr lang="en-GB" sz="1800" dirty="0" err="1">
                <a:latin typeface="EdShed" pitchFamily="2" charset="0"/>
              </a:rPr>
              <a:t>tious’</a:t>
            </a:r>
            <a:r>
              <a:rPr lang="en-GB" sz="1800" dirty="0">
                <a:latin typeface="EdShed" pitchFamily="2" charset="0"/>
              </a:rPr>
              <a:t> and ‘-ious’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206916-4591-F14A-3A8D-8F96F1DC4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EdShed" pitchFamily="2" charset="0"/>
              </a:rPr>
              <a:t>This week’s words: ambitious, melodious, various, glorious, fictitious, infectious, victorious, nutritious, cautious, mysterious</a:t>
            </a:r>
          </a:p>
        </p:txBody>
      </p:sp>
    </p:spTree>
    <p:extLst>
      <p:ext uri="{BB962C8B-B14F-4D97-AF65-F5344CB8AC3E}">
        <p14:creationId xmlns:p14="http://schemas.microsoft.com/office/powerpoint/2010/main" val="152286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8F1C9B-AE30-256D-BEE6-23643B3A7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  <a:effectLst/>
                <a:latin typeface="EdShed" pitchFamily="2" charset="0"/>
              </a:rPr>
              <a:t>Read the word. Write each word out, drawing long lines for the syllable breaks. Then add the sound buttons for each phoneme.</a:t>
            </a:r>
            <a:endParaRPr lang="en-GB" dirty="0">
              <a:solidFill>
                <a:schemeClr val="tx1"/>
              </a:solidFill>
              <a:effectLst/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5B1DA-7716-3BB3-40A5-8698245E5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071F46DA-594B-C994-8E56-F9AE36510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77609"/>
              </p:ext>
            </p:extLst>
          </p:nvPr>
        </p:nvGraphicFramePr>
        <p:xfrm>
          <a:off x="290552" y="1716162"/>
          <a:ext cx="11619502" cy="48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10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880446">
                  <a:extLst>
                    <a:ext uri="{9D8B030D-6E8A-4147-A177-3AD203B41FA5}">
                      <a16:colId xmlns:a16="http://schemas.microsoft.com/office/drawing/2014/main" val="1006853491"/>
                    </a:ext>
                  </a:extLst>
                </a:gridCol>
                <a:gridCol w="4880446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</a:tblGrid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Syllable Breaks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infectious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victorious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glorious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ambitious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cautious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64589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various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5737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nutritious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6189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melodious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75990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fictitious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8397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mysterious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8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44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5F76A-0F72-5399-03F9-0F27BA6BB9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5AE5CA2D-FF72-18A7-BC4C-FBEE1657C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69927"/>
              </p:ext>
            </p:extLst>
          </p:nvPr>
        </p:nvGraphicFramePr>
        <p:xfrm>
          <a:off x="290552" y="1716162"/>
          <a:ext cx="11619502" cy="48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10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880446">
                  <a:extLst>
                    <a:ext uri="{9D8B030D-6E8A-4147-A177-3AD203B41FA5}">
                      <a16:colId xmlns:a16="http://schemas.microsoft.com/office/drawing/2014/main" val="1006853491"/>
                    </a:ext>
                  </a:extLst>
                </a:gridCol>
                <a:gridCol w="4880446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</a:tblGrid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Syllable Breaks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infectious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in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fec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infectious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victorious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2000" b="0" i="0" dirty="0" err="1">
                          <a:latin typeface="EdShed" pitchFamily="2" charset="0"/>
                        </a:rPr>
                        <a:t>vic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to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ri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ous</a:t>
                      </a: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victorious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glorious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glo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r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glorious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ambitious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am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bi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ambitious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cautious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cau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cautious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64589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various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va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r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various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5737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nutritious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nu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tri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nutritious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6189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melodious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me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lo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melodious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75990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fictitious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fic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fictitious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8397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mysterious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2000" b="0" i="0" dirty="0" err="1">
                          <a:latin typeface="EdShed" pitchFamily="2" charset="0"/>
                        </a:rPr>
                        <a:t>mys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te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ri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ous</a:t>
                      </a: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mysterious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8651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EE660B4-D635-E4AA-4CB6-DC31B89B030D}"/>
              </a:ext>
            </a:extLst>
          </p:cNvPr>
          <p:cNvGrpSpPr/>
          <p:nvPr/>
        </p:nvGrpSpPr>
        <p:grpSpPr>
          <a:xfrm>
            <a:off x="8980994" y="2479670"/>
            <a:ext cx="962010" cy="45720"/>
            <a:chOff x="3872432" y="2956271"/>
            <a:chExt cx="1791830" cy="72005"/>
          </a:xfrm>
          <a:solidFill>
            <a:srgbClr val="3372DC"/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3A488A-EF8D-E04B-3E4F-5166E189A8B1}"/>
                </a:ext>
              </a:extLst>
            </p:cNvPr>
            <p:cNvSpPr/>
            <p:nvPr/>
          </p:nvSpPr>
          <p:spPr>
            <a:xfrm>
              <a:off x="4638958" y="2956273"/>
              <a:ext cx="84532" cy="72000"/>
            </a:xfrm>
            <a:prstGeom prst="ellipse">
              <a:avLst/>
            </a:prstGeom>
            <a:grpFill/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C17123A-5ABA-8EF4-C31F-28B5CBB9B9D4}"/>
                </a:ext>
              </a:extLst>
            </p:cNvPr>
            <p:cNvSpPr/>
            <p:nvPr/>
          </p:nvSpPr>
          <p:spPr>
            <a:xfrm>
              <a:off x="5579730" y="2956271"/>
              <a:ext cx="84532" cy="72000"/>
            </a:xfrm>
            <a:prstGeom prst="ellipse">
              <a:avLst/>
            </a:prstGeom>
            <a:grpFill/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3FD5FB4-F77C-D8B0-1138-5940CB9A278A}"/>
                </a:ext>
              </a:extLst>
            </p:cNvPr>
            <p:cNvSpPr/>
            <p:nvPr/>
          </p:nvSpPr>
          <p:spPr>
            <a:xfrm>
              <a:off x="4798799" y="2956271"/>
              <a:ext cx="251312" cy="72003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13E73C0-0E2F-B1EF-9F60-578BE1361911}"/>
                </a:ext>
              </a:extLst>
            </p:cNvPr>
            <p:cNvSpPr/>
            <p:nvPr/>
          </p:nvSpPr>
          <p:spPr>
            <a:xfrm>
              <a:off x="4218548" y="2956271"/>
              <a:ext cx="84532" cy="72000"/>
            </a:xfrm>
            <a:prstGeom prst="ellipse">
              <a:avLst/>
            </a:prstGeom>
            <a:solidFill>
              <a:srgbClr val="FF3760"/>
            </a:solidFill>
            <a:ln w="127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3531B53-7D3E-78CB-33D6-813E296AFF3A}"/>
                </a:ext>
              </a:extLst>
            </p:cNvPr>
            <p:cNvSpPr/>
            <p:nvPr/>
          </p:nvSpPr>
          <p:spPr>
            <a:xfrm>
              <a:off x="4040629" y="2956273"/>
              <a:ext cx="84532" cy="72000"/>
            </a:xfrm>
            <a:prstGeom prst="ellipse">
              <a:avLst/>
            </a:prstGeom>
            <a:solidFill>
              <a:srgbClr val="FF3760"/>
            </a:solidFill>
            <a:ln w="127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F061FD7-3601-7C1E-B597-DAABD2A9B0B0}"/>
                </a:ext>
              </a:extLst>
            </p:cNvPr>
            <p:cNvSpPr/>
            <p:nvPr/>
          </p:nvSpPr>
          <p:spPr>
            <a:xfrm>
              <a:off x="4402730" y="2956271"/>
              <a:ext cx="84532" cy="72000"/>
            </a:xfrm>
            <a:prstGeom prst="ellipse">
              <a:avLst/>
            </a:prstGeom>
            <a:grpFill/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496D53B-D382-B2BA-14A7-B8476607608C}"/>
                </a:ext>
              </a:extLst>
            </p:cNvPr>
            <p:cNvSpPr/>
            <p:nvPr/>
          </p:nvSpPr>
          <p:spPr>
            <a:xfrm>
              <a:off x="3872432" y="2956273"/>
              <a:ext cx="84532" cy="72001"/>
            </a:xfrm>
            <a:prstGeom prst="ellipse">
              <a:avLst/>
            </a:prstGeom>
            <a:grpFill/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483638C-9496-D2C9-171D-68F4BE856A63}"/>
                </a:ext>
              </a:extLst>
            </p:cNvPr>
            <p:cNvSpPr/>
            <p:nvPr/>
          </p:nvSpPr>
          <p:spPr>
            <a:xfrm>
              <a:off x="5083339" y="2956273"/>
              <a:ext cx="416350" cy="72003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7B25880-2246-A088-1B4E-D8998A080F12}"/>
              </a:ext>
            </a:extLst>
          </p:cNvPr>
          <p:cNvGrpSpPr/>
          <p:nvPr/>
        </p:nvGrpSpPr>
        <p:grpSpPr>
          <a:xfrm>
            <a:off x="9137211" y="4684918"/>
            <a:ext cx="688109" cy="45726"/>
            <a:chOff x="5736817" y="2825302"/>
            <a:chExt cx="1281665" cy="72013"/>
          </a:xfrm>
          <a:solidFill>
            <a:srgbClr val="3372DC"/>
          </a:solidFill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21EE52E-4802-6FD6-CC7B-206138985ADD}"/>
                </a:ext>
              </a:extLst>
            </p:cNvPr>
            <p:cNvSpPr/>
            <p:nvPr/>
          </p:nvSpPr>
          <p:spPr>
            <a:xfrm>
              <a:off x="6933950" y="2825313"/>
              <a:ext cx="84532" cy="72002"/>
            </a:xfrm>
            <a:prstGeom prst="ellipse">
              <a:avLst/>
            </a:prstGeom>
            <a:grpFill/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12FEE7A-245F-3ACC-D95A-CFF0D30DB983}"/>
                </a:ext>
              </a:extLst>
            </p:cNvPr>
            <p:cNvSpPr/>
            <p:nvPr/>
          </p:nvSpPr>
          <p:spPr>
            <a:xfrm>
              <a:off x="5736817" y="2825307"/>
              <a:ext cx="84532" cy="72002"/>
            </a:xfrm>
            <a:prstGeom prst="ellipse">
              <a:avLst/>
            </a:prstGeom>
            <a:grpFill/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4BB428D-3B2D-3103-F517-C9E17F369A21}"/>
                </a:ext>
              </a:extLst>
            </p:cNvPr>
            <p:cNvSpPr/>
            <p:nvPr/>
          </p:nvSpPr>
          <p:spPr>
            <a:xfrm>
              <a:off x="6309893" y="2825302"/>
              <a:ext cx="84532" cy="72002"/>
            </a:xfrm>
            <a:prstGeom prst="ellipse">
              <a:avLst/>
            </a:prstGeom>
            <a:grpFill/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EC2D898-E13D-C979-DFA3-5BCE835F455C}"/>
                </a:ext>
              </a:extLst>
            </p:cNvPr>
            <p:cNvSpPr/>
            <p:nvPr/>
          </p:nvSpPr>
          <p:spPr>
            <a:xfrm>
              <a:off x="5951184" y="2825307"/>
              <a:ext cx="84532" cy="72002"/>
            </a:xfrm>
            <a:prstGeom prst="ellipse">
              <a:avLst/>
            </a:prstGeom>
            <a:grpFill/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369C9BC-A79E-D2C3-F629-BE1083B6569C}"/>
                </a:ext>
              </a:extLst>
            </p:cNvPr>
            <p:cNvSpPr/>
            <p:nvPr/>
          </p:nvSpPr>
          <p:spPr>
            <a:xfrm>
              <a:off x="6439282" y="2825313"/>
              <a:ext cx="410217" cy="7200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5F8DD64-2CDA-9AAB-8192-976B9816ACD6}"/>
                </a:ext>
              </a:extLst>
            </p:cNvPr>
            <p:cNvSpPr/>
            <p:nvPr/>
          </p:nvSpPr>
          <p:spPr>
            <a:xfrm>
              <a:off x="6160752" y="2825307"/>
              <a:ext cx="84532" cy="72002"/>
            </a:xfrm>
            <a:prstGeom prst="ellipse">
              <a:avLst/>
            </a:prstGeom>
            <a:grpFill/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695EDD1-9C63-1B52-8912-A55667676924}"/>
              </a:ext>
            </a:extLst>
          </p:cNvPr>
          <p:cNvGrpSpPr/>
          <p:nvPr/>
        </p:nvGrpSpPr>
        <p:grpSpPr>
          <a:xfrm>
            <a:off x="8998414" y="3802642"/>
            <a:ext cx="945656" cy="45732"/>
            <a:chOff x="8804059" y="3859626"/>
            <a:chExt cx="945656" cy="457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9D4835-A23B-5117-22B8-66327E58B78E}"/>
                </a:ext>
              </a:extLst>
            </p:cNvPr>
            <p:cNvGrpSpPr/>
            <p:nvPr/>
          </p:nvGrpSpPr>
          <p:grpSpPr>
            <a:xfrm>
              <a:off x="8804059" y="3859634"/>
              <a:ext cx="872898" cy="45724"/>
              <a:chOff x="4760567" y="2862775"/>
              <a:chExt cx="1625850" cy="72009"/>
            </a:xfrm>
            <a:solidFill>
              <a:srgbClr val="3372DC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74FFC86-270A-E278-A6B6-1FC5B0CC37C9}"/>
                  </a:ext>
                </a:extLst>
              </p:cNvPr>
              <p:cNvSpPr/>
              <p:nvPr/>
            </p:nvSpPr>
            <p:spPr>
              <a:xfrm>
                <a:off x="5578366" y="2862784"/>
                <a:ext cx="84532" cy="72000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81A97A2-8B38-5EA8-E533-B3AB9CDA19B7}"/>
                  </a:ext>
                </a:extLst>
              </p:cNvPr>
              <p:cNvSpPr/>
              <p:nvPr/>
            </p:nvSpPr>
            <p:spPr>
              <a:xfrm>
                <a:off x="5961009" y="2862775"/>
                <a:ext cx="425408" cy="72001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AFAE086-1063-89F2-A9EB-FD73F46BF77F}"/>
                  </a:ext>
                </a:extLst>
              </p:cNvPr>
              <p:cNvSpPr/>
              <p:nvPr/>
            </p:nvSpPr>
            <p:spPr>
              <a:xfrm>
                <a:off x="4760567" y="2862784"/>
                <a:ext cx="84532" cy="72000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B2A21C6-89CB-E89E-0D33-4033E0929AEC}"/>
                  </a:ext>
                </a:extLst>
              </p:cNvPr>
              <p:cNvSpPr/>
              <p:nvPr/>
            </p:nvSpPr>
            <p:spPr>
              <a:xfrm>
                <a:off x="5709138" y="2862775"/>
                <a:ext cx="205857" cy="72001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B09849A-F95E-27B5-3D1E-37684006CB65}"/>
                  </a:ext>
                </a:extLst>
              </p:cNvPr>
              <p:cNvSpPr/>
              <p:nvPr/>
            </p:nvSpPr>
            <p:spPr>
              <a:xfrm>
                <a:off x="5403989" y="2862784"/>
                <a:ext cx="84532" cy="72000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2CC1BA5-008B-BD24-6DA0-D78DFAF29F82}"/>
                  </a:ext>
                </a:extLst>
              </p:cNvPr>
              <p:cNvSpPr/>
              <p:nvPr/>
            </p:nvSpPr>
            <p:spPr>
              <a:xfrm>
                <a:off x="5083851" y="2862784"/>
                <a:ext cx="84532" cy="72000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FF3760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29165C8-ED4A-88DC-7C54-E140DBFFD09F}"/>
                </a:ext>
              </a:extLst>
            </p:cNvPr>
            <p:cNvSpPr/>
            <p:nvPr/>
          </p:nvSpPr>
          <p:spPr>
            <a:xfrm>
              <a:off x="9704331" y="3859626"/>
              <a:ext cx="45384" cy="45718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76361D4-7484-D2F4-97CD-0F7C136DC340}"/>
              </a:ext>
            </a:extLst>
          </p:cNvPr>
          <p:cNvGrpSpPr/>
          <p:nvPr/>
        </p:nvGrpSpPr>
        <p:grpSpPr>
          <a:xfrm>
            <a:off x="9070229" y="4239864"/>
            <a:ext cx="810768" cy="45729"/>
            <a:chOff x="8888040" y="4309787"/>
            <a:chExt cx="810768" cy="457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96E1D79-5F69-A9DF-EF98-D43F690D2DCA}"/>
                </a:ext>
              </a:extLst>
            </p:cNvPr>
            <p:cNvGrpSpPr/>
            <p:nvPr/>
          </p:nvGrpSpPr>
          <p:grpSpPr>
            <a:xfrm>
              <a:off x="8888040" y="4309787"/>
              <a:ext cx="810768" cy="45729"/>
              <a:chOff x="4768942" y="2779428"/>
              <a:chExt cx="1510126" cy="72019"/>
            </a:xfrm>
            <a:solidFill>
              <a:srgbClr val="3372DC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0C126F3-C519-60D5-C190-7BDF93956995}"/>
                  </a:ext>
                </a:extLst>
              </p:cNvPr>
              <p:cNvSpPr/>
              <p:nvPr/>
            </p:nvSpPr>
            <p:spPr>
              <a:xfrm>
                <a:off x="4963795" y="2779433"/>
                <a:ext cx="431435" cy="72004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681ADFE-B8CD-6C6B-A6B5-12A856FA1FE6}"/>
                  </a:ext>
                </a:extLst>
              </p:cNvPr>
              <p:cNvSpPr/>
              <p:nvPr/>
            </p:nvSpPr>
            <p:spPr>
              <a:xfrm>
                <a:off x="4768942" y="2779445"/>
                <a:ext cx="84532" cy="72002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191D65B-FF5F-D98F-4794-1048FAAFE336}"/>
                  </a:ext>
                </a:extLst>
              </p:cNvPr>
              <p:cNvSpPr/>
              <p:nvPr/>
            </p:nvSpPr>
            <p:spPr>
              <a:xfrm>
                <a:off x="5446158" y="2779433"/>
                <a:ext cx="205857" cy="72004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822F220-B601-7A10-8C6D-16F75D38C17B}"/>
                  </a:ext>
                </a:extLst>
              </p:cNvPr>
              <p:cNvSpPr/>
              <p:nvPr/>
            </p:nvSpPr>
            <p:spPr>
              <a:xfrm>
                <a:off x="6194536" y="2779428"/>
                <a:ext cx="84532" cy="72002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95AB7FC-3DFA-A45B-43BE-08AC5AF242ED}"/>
                </a:ext>
              </a:extLst>
            </p:cNvPr>
            <p:cNvSpPr/>
            <p:nvPr/>
          </p:nvSpPr>
          <p:spPr>
            <a:xfrm>
              <a:off x="9390264" y="4309796"/>
              <a:ext cx="230175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7220C83-440A-6A57-7C65-E96B88D8F747}"/>
              </a:ext>
            </a:extLst>
          </p:cNvPr>
          <p:cNvGrpSpPr/>
          <p:nvPr/>
        </p:nvGrpSpPr>
        <p:grpSpPr>
          <a:xfrm>
            <a:off x="9021937" y="5125594"/>
            <a:ext cx="907785" cy="45736"/>
            <a:chOff x="8818558" y="5220933"/>
            <a:chExt cx="907785" cy="457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0B44B9-EC5C-2C2E-955B-4B904A677B56}"/>
                </a:ext>
              </a:extLst>
            </p:cNvPr>
            <p:cNvGrpSpPr/>
            <p:nvPr/>
          </p:nvGrpSpPr>
          <p:grpSpPr>
            <a:xfrm>
              <a:off x="8818558" y="5220933"/>
              <a:ext cx="441047" cy="45736"/>
              <a:chOff x="7537960" y="5239986"/>
              <a:chExt cx="441047" cy="4573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ABE9E58-9C62-D326-68EC-787B1EB283C0}"/>
                  </a:ext>
                </a:extLst>
              </p:cNvPr>
              <p:cNvGrpSpPr/>
              <p:nvPr/>
            </p:nvGrpSpPr>
            <p:grpSpPr>
              <a:xfrm>
                <a:off x="7537960" y="5239986"/>
                <a:ext cx="441047" cy="45735"/>
                <a:chOff x="5115610" y="2946417"/>
                <a:chExt cx="821490" cy="72028"/>
              </a:xfrm>
              <a:solidFill>
                <a:srgbClr val="3372DC"/>
              </a:solidFill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DBB8DAD-2314-7482-9212-1DFF4CA51673}"/>
                    </a:ext>
                  </a:extLst>
                </p:cNvPr>
                <p:cNvSpPr/>
                <p:nvPr/>
              </p:nvSpPr>
              <p:spPr>
                <a:xfrm>
                  <a:off x="5115610" y="2946417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B9FDF38-4E07-8312-E132-442C0E0AD8A6}"/>
                    </a:ext>
                  </a:extLst>
                </p:cNvPr>
                <p:cNvSpPr/>
                <p:nvPr/>
              </p:nvSpPr>
              <p:spPr>
                <a:xfrm>
                  <a:off x="5356514" y="2946417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30F8BE56-B5C1-9ED8-3929-B843B69FD437}"/>
                    </a:ext>
                  </a:extLst>
                </p:cNvPr>
                <p:cNvSpPr/>
                <p:nvPr/>
              </p:nvSpPr>
              <p:spPr>
                <a:xfrm>
                  <a:off x="5852568" y="2946442"/>
                  <a:ext cx="84532" cy="72003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094B7FF-BEFA-E74A-F0A6-21BB31FFA9B8}"/>
                  </a:ext>
                </a:extLst>
              </p:cNvPr>
              <p:cNvSpPr/>
              <p:nvPr/>
            </p:nvSpPr>
            <p:spPr>
              <a:xfrm>
                <a:off x="7857552" y="5240004"/>
                <a:ext cx="45384" cy="45718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E4CF242-28A2-65E5-2B8B-7AD5B8EC1F1D}"/>
                  </a:ext>
                </a:extLst>
              </p:cNvPr>
              <p:cNvSpPr/>
              <p:nvPr/>
            </p:nvSpPr>
            <p:spPr>
              <a:xfrm>
                <a:off x="7772388" y="5240004"/>
                <a:ext cx="45384" cy="45718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A2B112B-312D-65CC-103B-C88DDEBF2A35}"/>
                </a:ext>
              </a:extLst>
            </p:cNvPr>
            <p:cNvSpPr/>
            <p:nvPr/>
          </p:nvSpPr>
          <p:spPr>
            <a:xfrm>
              <a:off x="9284491" y="5220950"/>
              <a:ext cx="105778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3371EFE-44ED-52F4-361B-EED0AF2F961C}"/>
                </a:ext>
              </a:extLst>
            </p:cNvPr>
            <p:cNvSpPr/>
            <p:nvPr/>
          </p:nvSpPr>
          <p:spPr>
            <a:xfrm>
              <a:off x="9680959" y="5220951"/>
              <a:ext cx="45384" cy="45718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5B96CF9-51FD-EE24-3855-AB12B947D1CB}"/>
                </a:ext>
              </a:extLst>
            </p:cNvPr>
            <p:cNvSpPr/>
            <p:nvPr/>
          </p:nvSpPr>
          <p:spPr>
            <a:xfrm>
              <a:off x="9423848" y="5220950"/>
              <a:ext cx="22024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F304357-7385-D18C-A8C3-EB7E6D17F06F}"/>
              </a:ext>
            </a:extLst>
          </p:cNvPr>
          <p:cNvGrpSpPr/>
          <p:nvPr/>
        </p:nvGrpSpPr>
        <p:grpSpPr>
          <a:xfrm>
            <a:off x="9036544" y="6013447"/>
            <a:ext cx="848764" cy="45736"/>
            <a:chOff x="8904285" y="5220933"/>
            <a:chExt cx="848764" cy="45736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BB57B60-F22C-936C-D5B2-5480F20FEBCB}"/>
                </a:ext>
              </a:extLst>
            </p:cNvPr>
            <p:cNvGrpSpPr/>
            <p:nvPr/>
          </p:nvGrpSpPr>
          <p:grpSpPr>
            <a:xfrm>
              <a:off x="8904285" y="5220933"/>
              <a:ext cx="385460" cy="45736"/>
              <a:chOff x="7623687" y="5239986"/>
              <a:chExt cx="385460" cy="45736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F32BC744-A358-5C0B-9F42-C6C8399BAF46}"/>
                  </a:ext>
                </a:extLst>
              </p:cNvPr>
              <p:cNvGrpSpPr/>
              <p:nvPr/>
            </p:nvGrpSpPr>
            <p:grpSpPr>
              <a:xfrm>
                <a:off x="7623687" y="5239986"/>
                <a:ext cx="385460" cy="45735"/>
                <a:chOff x="5275281" y="2946417"/>
                <a:chExt cx="717953" cy="72028"/>
              </a:xfrm>
              <a:solidFill>
                <a:srgbClr val="3372DC"/>
              </a:solidFill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EE901D16-E2B9-AA77-0722-9CA24EB21D7D}"/>
                    </a:ext>
                  </a:extLst>
                </p:cNvPr>
                <p:cNvSpPr/>
                <p:nvPr/>
              </p:nvSpPr>
              <p:spPr>
                <a:xfrm>
                  <a:off x="5275281" y="2946417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5B20AECE-11F0-17E9-A6D3-57E4EA20624F}"/>
                    </a:ext>
                  </a:extLst>
                </p:cNvPr>
                <p:cNvSpPr/>
                <p:nvPr/>
              </p:nvSpPr>
              <p:spPr>
                <a:xfrm>
                  <a:off x="5422370" y="2946417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67E9ABF2-6F99-486F-AFAF-DD74B98E2BDB}"/>
                    </a:ext>
                  </a:extLst>
                </p:cNvPr>
                <p:cNvSpPr/>
                <p:nvPr/>
              </p:nvSpPr>
              <p:spPr>
                <a:xfrm>
                  <a:off x="5908702" y="2946442"/>
                  <a:ext cx="84532" cy="72003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8731DB03-4A3D-D6DB-1A4F-02C4DC40C876}"/>
                  </a:ext>
                </a:extLst>
              </p:cNvPr>
              <p:cNvSpPr/>
              <p:nvPr/>
            </p:nvSpPr>
            <p:spPr>
              <a:xfrm>
                <a:off x="7894420" y="5240004"/>
                <a:ext cx="45384" cy="45718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AB9B46A0-26D0-0E1A-AD4A-FEB09958BB68}"/>
                  </a:ext>
                </a:extLst>
              </p:cNvPr>
              <p:cNvSpPr/>
              <p:nvPr/>
            </p:nvSpPr>
            <p:spPr>
              <a:xfrm>
                <a:off x="7787976" y="5240004"/>
                <a:ext cx="45384" cy="45718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DC344B2-E791-BC81-823B-FE47A727BF8B}"/>
                </a:ext>
              </a:extLst>
            </p:cNvPr>
            <p:cNvSpPr/>
            <p:nvPr/>
          </p:nvSpPr>
          <p:spPr>
            <a:xfrm>
              <a:off x="9312082" y="5220950"/>
              <a:ext cx="106007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DDFD5B1-4837-973A-FF53-1353E9096A3D}"/>
                </a:ext>
              </a:extLst>
            </p:cNvPr>
            <p:cNvSpPr/>
            <p:nvPr/>
          </p:nvSpPr>
          <p:spPr>
            <a:xfrm>
              <a:off x="9707665" y="5220951"/>
              <a:ext cx="45384" cy="45718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72BCC2B-8CE5-2891-25B4-A5C6F4756AE8}"/>
                </a:ext>
              </a:extLst>
            </p:cNvPr>
            <p:cNvSpPr/>
            <p:nvPr/>
          </p:nvSpPr>
          <p:spPr>
            <a:xfrm>
              <a:off x="9449674" y="5220950"/>
              <a:ext cx="220695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1359DE-C4EF-39EC-20F6-7F315C6942C7}"/>
              </a:ext>
            </a:extLst>
          </p:cNvPr>
          <p:cNvGrpSpPr/>
          <p:nvPr/>
        </p:nvGrpSpPr>
        <p:grpSpPr>
          <a:xfrm>
            <a:off x="9000380" y="2921579"/>
            <a:ext cx="952034" cy="45722"/>
            <a:chOff x="8798590" y="2968785"/>
            <a:chExt cx="952034" cy="4572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F704230-3DE9-4CE6-2C78-78D6E2EDD6A6}"/>
                </a:ext>
              </a:extLst>
            </p:cNvPr>
            <p:cNvGrpSpPr/>
            <p:nvPr/>
          </p:nvGrpSpPr>
          <p:grpSpPr>
            <a:xfrm>
              <a:off x="8798590" y="2968785"/>
              <a:ext cx="952034" cy="45722"/>
              <a:chOff x="8798590" y="2968785"/>
              <a:chExt cx="952034" cy="4572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FCF7CD0-2975-B0CA-6243-84FBDF44FBAD}"/>
                  </a:ext>
                </a:extLst>
              </p:cNvPr>
              <p:cNvGrpSpPr/>
              <p:nvPr/>
            </p:nvGrpSpPr>
            <p:grpSpPr>
              <a:xfrm>
                <a:off x="8798590" y="2968785"/>
                <a:ext cx="878101" cy="45722"/>
                <a:chOff x="4594172" y="2974281"/>
                <a:chExt cx="1635543" cy="72013"/>
              </a:xfrm>
              <a:solidFill>
                <a:srgbClr val="3372DC"/>
              </a:solidFill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C0F73355-42D6-5EC7-7537-E1C8545CE942}"/>
                    </a:ext>
                  </a:extLst>
                </p:cNvPr>
                <p:cNvSpPr/>
                <p:nvPr/>
              </p:nvSpPr>
              <p:spPr>
                <a:xfrm>
                  <a:off x="5315233" y="2974283"/>
                  <a:ext cx="84532" cy="71999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B021ABBA-301F-0AA4-9CDB-E5B4B6348943}"/>
                    </a:ext>
                  </a:extLst>
                </p:cNvPr>
                <p:cNvSpPr/>
                <p:nvPr/>
              </p:nvSpPr>
              <p:spPr>
                <a:xfrm>
                  <a:off x="4594172" y="2974288"/>
                  <a:ext cx="84532" cy="72000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703113DB-DF5C-6C91-446B-D5D02A6759C1}"/>
                    </a:ext>
                  </a:extLst>
                </p:cNvPr>
                <p:cNvSpPr/>
                <p:nvPr/>
              </p:nvSpPr>
              <p:spPr>
                <a:xfrm>
                  <a:off x="4938435" y="2974292"/>
                  <a:ext cx="84532" cy="72002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601E7130-5031-4E88-0A53-647B8A2439FB}"/>
                    </a:ext>
                  </a:extLst>
                </p:cNvPr>
                <p:cNvSpPr/>
                <p:nvPr/>
              </p:nvSpPr>
              <p:spPr>
                <a:xfrm>
                  <a:off x="5804307" y="2974281"/>
                  <a:ext cx="425408" cy="72008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2B0EE37-EAB3-5766-D6FD-AE061890B50A}"/>
                    </a:ext>
                  </a:extLst>
                </p:cNvPr>
                <p:cNvSpPr/>
                <p:nvPr/>
              </p:nvSpPr>
              <p:spPr>
                <a:xfrm>
                  <a:off x="5134342" y="2974281"/>
                  <a:ext cx="84532" cy="72002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EBBB9FE-8FF6-14B6-3810-707E215DE3A6}"/>
                    </a:ext>
                  </a:extLst>
                </p:cNvPr>
                <p:cNvSpPr/>
                <p:nvPr/>
              </p:nvSpPr>
              <p:spPr>
                <a:xfrm>
                  <a:off x="4767007" y="2974287"/>
                  <a:ext cx="84532" cy="72000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D77E2E3-1050-CA9F-A5CA-1F8B927B8105}"/>
                  </a:ext>
                </a:extLst>
              </p:cNvPr>
              <p:cNvSpPr/>
              <p:nvPr/>
            </p:nvSpPr>
            <p:spPr>
              <a:xfrm>
                <a:off x="9705240" y="2968791"/>
                <a:ext cx="45384" cy="45716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4D89E42-8151-1782-A71E-EF9289B56385}"/>
                </a:ext>
              </a:extLst>
            </p:cNvPr>
            <p:cNvSpPr/>
            <p:nvPr/>
          </p:nvSpPr>
          <p:spPr>
            <a:xfrm>
              <a:off x="9293585" y="2968792"/>
              <a:ext cx="45384" cy="45714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62553D-4395-E89D-18DD-49250F854C96}"/>
                </a:ext>
              </a:extLst>
            </p:cNvPr>
            <p:cNvSpPr/>
            <p:nvPr/>
          </p:nvSpPr>
          <p:spPr>
            <a:xfrm>
              <a:off x="9378610" y="2968792"/>
              <a:ext cx="45384" cy="45714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7C1D6B-2324-AE46-3AA2-7A6465CF7C87}"/>
              </a:ext>
            </a:extLst>
          </p:cNvPr>
          <p:cNvGrpSpPr/>
          <p:nvPr/>
        </p:nvGrpSpPr>
        <p:grpSpPr>
          <a:xfrm>
            <a:off x="9105233" y="3371867"/>
            <a:ext cx="742234" cy="45738"/>
            <a:chOff x="8911493" y="3435553"/>
            <a:chExt cx="742234" cy="457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2435443-C362-D7D5-4698-2B0F7062DC99}"/>
                </a:ext>
              </a:extLst>
            </p:cNvPr>
            <p:cNvGrpSpPr/>
            <p:nvPr/>
          </p:nvGrpSpPr>
          <p:grpSpPr>
            <a:xfrm>
              <a:off x="9009572" y="3435559"/>
              <a:ext cx="644155" cy="45732"/>
              <a:chOff x="5740933" y="2835298"/>
              <a:chExt cx="1199797" cy="72022"/>
            </a:xfrm>
            <a:solidFill>
              <a:srgbClr val="3372DC"/>
            </a:solidFill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DFF6475-3CFA-3B7C-D618-761E84AA6CEF}"/>
                  </a:ext>
                </a:extLst>
              </p:cNvPr>
              <p:cNvSpPr/>
              <p:nvPr/>
            </p:nvSpPr>
            <p:spPr>
              <a:xfrm>
                <a:off x="6856198" y="2835300"/>
                <a:ext cx="84532" cy="72002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A7E2587-DBC9-A682-8E76-6FADA7073753}"/>
                  </a:ext>
                </a:extLst>
              </p:cNvPr>
              <p:cNvSpPr/>
              <p:nvPr/>
            </p:nvSpPr>
            <p:spPr>
              <a:xfrm>
                <a:off x="5740933" y="2835306"/>
                <a:ext cx="84532" cy="72002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924A5C7-98C9-8492-88B8-796D677C25FC}"/>
                  </a:ext>
                </a:extLst>
              </p:cNvPr>
              <p:cNvSpPr/>
              <p:nvPr/>
            </p:nvSpPr>
            <p:spPr>
              <a:xfrm>
                <a:off x="6248930" y="2835298"/>
                <a:ext cx="84532" cy="72002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B6E5961-007C-409E-2E31-A61066F0CCAD}"/>
                  </a:ext>
                </a:extLst>
              </p:cNvPr>
              <p:cNvSpPr/>
              <p:nvPr/>
            </p:nvSpPr>
            <p:spPr>
              <a:xfrm>
                <a:off x="5896180" y="2835318"/>
                <a:ext cx="84532" cy="72002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5DFC00-E5F6-0828-0DD0-18AC0C9211E9}"/>
                  </a:ext>
                </a:extLst>
              </p:cNvPr>
              <p:cNvSpPr/>
              <p:nvPr/>
            </p:nvSpPr>
            <p:spPr>
              <a:xfrm>
                <a:off x="6376128" y="2835300"/>
                <a:ext cx="425408" cy="72002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35F3E23-3D9B-F178-C123-13ADFBCDB059}"/>
                  </a:ext>
                </a:extLst>
              </p:cNvPr>
              <p:cNvSpPr/>
              <p:nvPr/>
            </p:nvSpPr>
            <p:spPr>
              <a:xfrm>
                <a:off x="6105339" y="2835298"/>
                <a:ext cx="84532" cy="72002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9B0985-1D5D-B04A-4C9A-A691CEE1BBB5}"/>
                </a:ext>
              </a:extLst>
            </p:cNvPr>
            <p:cNvSpPr/>
            <p:nvPr/>
          </p:nvSpPr>
          <p:spPr>
            <a:xfrm>
              <a:off x="8911493" y="3435553"/>
              <a:ext cx="45384" cy="45719"/>
            </a:xfrm>
            <a:prstGeom prst="ellipse">
              <a:avLst/>
            </a:prstGeom>
            <a:solidFill>
              <a:srgbClr val="FF3760"/>
            </a:solidFill>
            <a:ln w="127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275CE7-991F-2F88-1193-F9F64E239BEF}"/>
              </a:ext>
            </a:extLst>
          </p:cNvPr>
          <p:cNvGrpSpPr/>
          <p:nvPr/>
        </p:nvGrpSpPr>
        <p:grpSpPr>
          <a:xfrm>
            <a:off x="9019823" y="5575758"/>
            <a:ext cx="946100" cy="45734"/>
            <a:chOff x="8808825" y="5655718"/>
            <a:chExt cx="946100" cy="45734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CA7FCBD-7D32-5D36-F92D-78F165686E23}"/>
                </a:ext>
              </a:extLst>
            </p:cNvPr>
            <p:cNvGrpSpPr/>
            <p:nvPr/>
          </p:nvGrpSpPr>
          <p:grpSpPr>
            <a:xfrm>
              <a:off x="8808825" y="5655718"/>
              <a:ext cx="946100" cy="45734"/>
              <a:chOff x="8709948" y="5715662"/>
              <a:chExt cx="946100" cy="45734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3838575-AAAE-2BAD-8350-4D5DC2DA80D9}"/>
                  </a:ext>
                </a:extLst>
              </p:cNvPr>
              <p:cNvGrpSpPr/>
              <p:nvPr/>
            </p:nvGrpSpPr>
            <p:grpSpPr>
              <a:xfrm>
                <a:off x="8875335" y="5715662"/>
                <a:ext cx="780713" cy="45727"/>
                <a:chOff x="5089770" y="2902535"/>
                <a:chExt cx="1454149" cy="72015"/>
              </a:xfrm>
              <a:solidFill>
                <a:srgbClr val="3372DC"/>
              </a:solidFill>
            </p:grpSpPr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08B633DF-3968-4115-9F31-DAAA621551DB}"/>
                    </a:ext>
                  </a:extLst>
                </p:cNvPr>
                <p:cNvSpPr/>
                <p:nvPr/>
              </p:nvSpPr>
              <p:spPr>
                <a:xfrm>
                  <a:off x="6459387" y="2902546"/>
                  <a:ext cx="84532" cy="72004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4852C8D5-13DD-CD82-008F-2D43B67493AC}"/>
                    </a:ext>
                  </a:extLst>
                </p:cNvPr>
                <p:cNvSpPr/>
                <p:nvPr/>
              </p:nvSpPr>
              <p:spPr>
                <a:xfrm>
                  <a:off x="5089770" y="2902535"/>
                  <a:ext cx="84532" cy="72002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EEEBB26E-EE6D-161D-CC15-FC2DFDE4A974}"/>
                    </a:ext>
                  </a:extLst>
                </p:cNvPr>
                <p:cNvSpPr/>
                <p:nvPr/>
              </p:nvSpPr>
              <p:spPr>
                <a:xfrm>
                  <a:off x="5669326" y="2902546"/>
                  <a:ext cx="84532" cy="72004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B9EFFBC0-05A8-C2AF-5C66-821FF63A1ADA}"/>
                    </a:ext>
                  </a:extLst>
                </p:cNvPr>
                <p:cNvSpPr/>
                <p:nvPr/>
              </p:nvSpPr>
              <p:spPr>
                <a:xfrm>
                  <a:off x="5257001" y="2902548"/>
                  <a:ext cx="84532" cy="72002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36BCC78-2427-0932-3DF5-88598EB95FDD}"/>
                    </a:ext>
                  </a:extLst>
                </p:cNvPr>
                <p:cNvSpPr/>
                <p:nvPr/>
              </p:nvSpPr>
              <p:spPr>
                <a:xfrm>
                  <a:off x="5974672" y="2902546"/>
                  <a:ext cx="411064" cy="72002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3E501DA0-39FF-8F4B-44FA-EF06829D5EB4}"/>
                    </a:ext>
                  </a:extLst>
                </p:cNvPr>
                <p:cNvSpPr/>
                <p:nvPr/>
              </p:nvSpPr>
              <p:spPr>
                <a:xfrm>
                  <a:off x="5417364" y="2902546"/>
                  <a:ext cx="84532" cy="72004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E0BD86EE-FA09-332E-D866-6111834EE017}"/>
                  </a:ext>
                </a:extLst>
              </p:cNvPr>
              <p:cNvSpPr/>
              <p:nvPr/>
            </p:nvSpPr>
            <p:spPr>
              <a:xfrm>
                <a:off x="8709948" y="5715677"/>
                <a:ext cx="45384" cy="45719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9A7CCA-21B0-C9D0-9D36-27AE3EEA33CC}"/>
                </a:ext>
              </a:extLst>
            </p:cNvPr>
            <p:cNvSpPr/>
            <p:nvPr/>
          </p:nvSpPr>
          <p:spPr>
            <a:xfrm>
              <a:off x="9382650" y="5655732"/>
              <a:ext cx="45384" cy="4572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D91970-E049-F2A8-ED4A-699228C9B24F}"/>
              </a:ext>
            </a:extLst>
          </p:cNvPr>
          <p:cNvGrpSpPr/>
          <p:nvPr/>
        </p:nvGrpSpPr>
        <p:grpSpPr>
          <a:xfrm>
            <a:off x="8980994" y="6471112"/>
            <a:ext cx="1030313" cy="45729"/>
            <a:chOff x="8787319" y="6620337"/>
            <a:chExt cx="1030313" cy="4572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C1A0FC-EA1D-35CE-5BDD-83FC6D2836AC}"/>
                </a:ext>
              </a:extLst>
            </p:cNvPr>
            <p:cNvGrpSpPr/>
            <p:nvPr/>
          </p:nvGrpSpPr>
          <p:grpSpPr>
            <a:xfrm>
              <a:off x="8787319" y="6620337"/>
              <a:ext cx="1030313" cy="45729"/>
              <a:chOff x="8827979" y="5657138"/>
              <a:chExt cx="1030313" cy="4572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F4F8268-8A67-06D9-8965-9AEAE0558D38}"/>
                  </a:ext>
                </a:extLst>
              </p:cNvPr>
              <p:cNvGrpSpPr/>
              <p:nvPr/>
            </p:nvGrpSpPr>
            <p:grpSpPr>
              <a:xfrm>
                <a:off x="8827979" y="5657138"/>
                <a:ext cx="1030313" cy="45729"/>
                <a:chOff x="8729102" y="5717082"/>
                <a:chExt cx="1030313" cy="45729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68238E4-83B4-26F3-9845-42B13DCBCAF8}"/>
                    </a:ext>
                  </a:extLst>
                </p:cNvPr>
                <p:cNvGrpSpPr/>
                <p:nvPr/>
              </p:nvGrpSpPr>
              <p:grpSpPr>
                <a:xfrm>
                  <a:off x="8897139" y="5717082"/>
                  <a:ext cx="862276" cy="45729"/>
                  <a:chOff x="5130392" y="2904765"/>
                  <a:chExt cx="1606069" cy="72018"/>
                </a:xfrm>
                <a:solidFill>
                  <a:srgbClr val="3372DC"/>
                </a:solidFill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267609C2-FC5B-99FB-BDF9-BB418F970358}"/>
                      </a:ext>
                    </a:extLst>
                  </p:cNvPr>
                  <p:cNvSpPr/>
                  <p:nvPr/>
                </p:nvSpPr>
                <p:spPr>
                  <a:xfrm>
                    <a:off x="6651929" y="2904765"/>
                    <a:ext cx="84532" cy="72004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CF87AC93-FA7F-8EA9-EA99-464D5A709349}"/>
                      </a:ext>
                    </a:extLst>
                  </p:cNvPr>
                  <p:cNvSpPr/>
                  <p:nvPr/>
                </p:nvSpPr>
                <p:spPr>
                  <a:xfrm>
                    <a:off x="5130392" y="2904781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D17A028-B3A6-94B3-57DE-BD05ECD04C47}"/>
                      </a:ext>
                    </a:extLst>
                  </p:cNvPr>
                  <p:cNvSpPr/>
                  <p:nvPr/>
                </p:nvSpPr>
                <p:spPr>
                  <a:xfrm>
                    <a:off x="5871184" y="2904779"/>
                    <a:ext cx="84532" cy="72004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9AEF829B-B0E3-B34A-6797-EAF7E11478A0}"/>
                      </a:ext>
                    </a:extLst>
                  </p:cNvPr>
                  <p:cNvSpPr/>
                  <p:nvPr/>
                </p:nvSpPr>
                <p:spPr>
                  <a:xfrm>
                    <a:off x="5501474" y="2904780"/>
                    <a:ext cx="84532" cy="72003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solidFill>
                      <a:srgbClr val="FF37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2888985A-B56B-7AC5-4E13-4E6ABC573F40}"/>
                      </a:ext>
                    </a:extLst>
                  </p:cNvPr>
                  <p:cNvSpPr/>
                  <p:nvPr/>
                </p:nvSpPr>
                <p:spPr>
                  <a:xfrm>
                    <a:off x="6159398" y="2904771"/>
                    <a:ext cx="411065" cy="72003"/>
                  </a:xfrm>
                  <a:prstGeom prst="rect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71AAD437-C0AB-D938-1A2C-5F91BB8725AC}"/>
                      </a:ext>
                    </a:extLst>
                  </p:cNvPr>
                  <p:cNvSpPr/>
                  <p:nvPr/>
                </p:nvSpPr>
                <p:spPr>
                  <a:xfrm>
                    <a:off x="5681453" y="2904779"/>
                    <a:ext cx="84532" cy="72004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E59A069-3BCE-F3EC-8AFE-0113AF80787B}"/>
                    </a:ext>
                  </a:extLst>
                </p:cNvPr>
                <p:cNvSpPr/>
                <p:nvPr/>
              </p:nvSpPr>
              <p:spPr>
                <a:xfrm>
                  <a:off x="8729102" y="5717088"/>
                  <a:ext cx="45384" cy="45719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09B1362-11A0-FEBA-655D-2212227C10A3}"/>
                  </a:ext>
                </a:extLst>
              </p:cNvPr>
              <p:cNvSpPr/>
              <p:nvPr/>
            </p:nvSpPr>
            <p:spPr>
              <a:xfrm>
                <a:off x="9475984" y="5657143"/>
                <a:ext cx="45384" cy="4572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F01999-9A05-1A4A-5ED7-EC2AEC81B5B1}"/>
                </a:ext>
              </a:extLst>
            </p:cNvPr>
            <p:cNvSpPr/>
            <p:nvPr/>
          </p:nvSpPr>
          <p:spPr>
            <a:xfrm>
              <a:off x="9059891" y="6620343"/>
              <a:ext cx="45384" cy="45718"/>
            </a:xfrm>
            <a:prstGeom prst="ellipse">
              <a:avLst/>
            </a:prstGeom>
            <a:solidFill>
              <a:srgbClr val="FF3760"/>
            </a:solidFill>
            <a:ln w="127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2836D71-C7E7-B9EE-14FF-0E3687595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</p:spTree>
    <p:extLst>
      <p:ext uri="{BB962C8B-B14F-4D97-AF65-F5344CB8AC3E}">
        <p14:creationId xmlns:p14="http://schemas.microsoft.com/office/powerpoint/2010/main" val="38199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E1B634-81AD-7E3F-B02C-38CEB13AC0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  <a:latin typeface="EdShed" pitchFamily="2" charset="0"/>
              </a:rPr>
              <a:t>Write a sentence about the pictures below. Remember to include the word in your sentence. Then read the sentences and replace the missing word with one of the blue words.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41D3A-6001-18DB-149D-09C8366E3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Sentences and Missing Words</a:t>
            </a:r>
          </a:p>
        </p:txBody>
      </p:sp>
      <p:graphicFrame>
        <p:nvGraphicFramePr>
          <p:cNvPr id="2" name="Table 48">
            <a:extLst>
              <a:ext uri="{FF2B5EF4-FFF2-40B4-BE49-F238E27FC236}">
                <a16:creationId xmlns:a16="http://schemas.microsoft.com/office/drawing/2014/main" id="{D2BB8626-0D75-F03A-3B92-360F62D84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82741"/>
              </p:ext>
            </p:extLst>
          </p:nvPr>
        </p:nvGraphicFramePr>
        <p:xfrm>
          <a:off x="346351" y="4133658"/>
          <a:ext cx="11514233" cy="23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929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81015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81015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Amie packed 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 things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for her holiday.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Fruits and vegetables are very 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. 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The city came out to welcome back its 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 team.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We sat on the beach and gazed at the 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 sunset</a:t>
                      </a:r>
                      <a:r>
                        <a:rPr lang="en-GB" sz="2000" b="0" i="0" dirty="0">
                          <a:latin typeface="EdShed" pitchFamily="2" charset="0"/>
                          <a:ea typeface="Sassoon Infant 2023" panose="02000503030000020003" pitchFamily="2" charset="0"/>
                        </a:rPr>
                        <a:t>.</a:t>
                      </a:r>
                      <a:endParaRPr lang="en-GB" sz="2000" b="0" i="0" dirty="0">
                        <a:latin typeface="EdShed" pitchFamily="2" charset="0"/>
                        <a:ea typeface="Sassoon Infant 2023" panose="02000503030000020003" pitchFamily="2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044442-D481-D2AF-C088-E8B595986382}"/>
              </a:ext>
            </a:extLst>
          </p:cNvPr>
          <p:cNvSpPr txBox="1"/>
          <p:nvPr/>
        </p:nvSpPr>
        <p:spPr>
          <a:xfrm>
            <a:off x="351929" y="5424317"/>
            <a:ext cx="1944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nutritious</a:t>
            </a:r>
            <a:endParaRPr lang="en-GB" sz="200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DB8BD-B01A-55D9-BDE1-37B6DF282BF3}"/>
              </a:ext>
            </a:extLst>
          </p:cNvPr>
          <p:cNvSpPr txBox="1"/>
          <p:nvPr/>
        </p:nvSpPr>
        <p:spPr>
          <a:xfrm>
            <a:off x="343800" y="4248869"/>
            <a:ext cx="1952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various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4C5BF-B119-DE0E-975E-6FFA5F34A6E8}"/>
              </a:ext>
            </a:extLst>
          </p:cNvPr>
          <p:cNvSpPr txBox="1"/>
          <p:nvPr/>
        </p:nvSpPr>
        <p:spPr>
          <a:xfrm>
            <a:off x="586986" y="6017954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victorious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AC955-8748-59F3-95A5-80C91EE18CC0}"/>
              </a:ext>
            </a:extLst>
          </p:cNvPr>
          <p:cNvSpPr txBox="1"/>
          <p:nvPr/>
        </p:nvSpPr>
        <p:spPr>
          <a:xfrm>
            <a:off x="275519" y="4836879"/>
            <a:ext cx="2089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glorious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F0D5F7-37B8-460B-5958-A8D43B9E1EF7}"/>
              </a:ext>
            </a:extLst>
          </p:cNvPr>
          <p:cNvGrpSpPr/>
          <p:nvPr/>
        </p:nvGrpSpPr>
        <p:grpSpPr>
          <a:xfrm>
            <a:off x="608222" y="2089259"/>
            <a:ext cx="7997159" cy="461665"/>
            <a:chOff x="555762" y="2208579"/>
            <a:chExt cx="7997159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93D220-4430-B738-FFD6-735A30C656F3}"/>
                </a:ext>
              </a:extLst>
            </p:cNvPr>
            <p:cNvSpPr txBox="1"/>
            <p:nvPr/>
          </p:nvSpPr>
          <p:spPr>
            <a:xfrm>
              <a:off x="6397615" y="2208579"/>
              <a:ext cx="21553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>
                  <a:latin typeface="EdShed" pitchFamily="2" charset="0"/>
                  <a:ea typeface="OpenDyslexic" charset="0"/>
                  <a:cs typeface="OpenDyslexic" charset="0"/>
                </a:rPr>
                <a:t>fictitious</a:t>
              </a:r>
              <a:endParaRPr lang="en-GB" sz="2400" baseline="0" dirty="0">
                <a:latin typeface="EdShed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F8AF87-A0BC-EDA2-4E67-2AC15D79CA56}"/>
                </a:ext>
              </a:extLst>
            </p:cNvPr>
            <p:cNvSpPr txBox="1"/>
            <p:nvPr/>
          </p:nvSpPr>
          <p:spPr>
            <a:xfrm>
              <a:off x="555762" y="2208579"/>
              <a:ext cx="21553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>
                  <a:latin typeface="EdShed" pitchFamily="2" charset="0"/>
                  <a:ea typeface="OpenDyslexic" charset="0"/>
                  <a:cs typeface="OpenDyslexic" charset="0"/>
                </a:rPr>
                <a:t>melodious</a:t>
              </a:r>
              <a:endParaRPr lang="en-GB" sz="2400" baseline="0" dirty="0">
                <a:latin typeface="EdShed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BCDB09-E192-1546-42DD-FBED2C1AC71E}"/>
              </a:ext>
            </a:extLst>
          </p:cNvPr>
          <p:cNvGrpSpPr/>
          <p:nvPr/>
        </p:nvGrpSpPr>
        <p:grpSpPr>
          <a:xfrm>
            <a:off x="638762" y="3176623"/>
            <a:ext cx="5080303" cy="620795"/>
            <a:chOff x="8026919" y="3199483"/>
            <a:chExt cx="3797084" cy="6207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CF8C1F5-9B84-07AB-4A67-C640608E6388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820278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F4A9A3-6601-7A66-DCAD-739C295EBD4D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199483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09BAA-9DFF-9519-A4D8-BA930C484798}"/>
              </a:ext>
            </a:extLst>
          </p:cNvPr>
          <p:cNvGrpSpPr/>
          <p:nvPr/>
        </p:nvGrpSpPr>
        <p:grpSpPr>
          <a:xfrm>
            <a:off x="6472935" y="3176623"/>
            <a:ext cx="5080303" cy="620795"/>
            <a:chOff x="8026919" y="3199483"/>
            <a:chExt cx="3797084" cy="6207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4DB0AC-1D46-EA29-FACF-4B2A05BB36D9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820278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F965907-9D22-B4FD-561C-A4E453BCACBC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199483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4C60FED-6C7C-1EE3-A797-0628D1B4E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876" y="1964653"/>
            <a:ext cx="976489" cy="74724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63F4FBEB-68E5-9948-1689-AE2965B3B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296" y="1886582"/>
            <a:ext cx="976489" cy="9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0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9C9E0-6AFD-B329-2670-87B9D3147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CC16C6-4B2D-04AC-6F90-2BC6408E4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Sentences and Missing Words</a:t>
            </a:r>
          </a:p>
        </p:txBody>
      </p:sp>
      <p:graphicFrame>
        <p:nvGraphicFramePr>
          <p:cNvPr id="8" name="Table 48">
            <a:extLst>
              <a:ext uri="{FF2B5EF4-FFF2-40B4-BE49-F238E27FC236}">
                <a16:creationId xmlns:a16="http://schemas.microsoft.com/office/drawing/2014/main" id="{B490057D-6391-54C5-51D3-5EF8DBCB2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46282"/>
              </p:ext>
            </p:extLst>
          </p:nvPr>
        </p:nvGraphicFramePr>
        <p:xfrm>
          <a:off x="346351" y="4133658"/>
          <a:ext cx="11514233" cy="23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929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81015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81015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Amie packed 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 things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for her holiday.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Fruits and vegetables are very 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. 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The city came out to welcome back its 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 team.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We sat on the beach and gazed at the 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_____________</a:t>
                      </a: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 sunset</a:t>
                      </a:r>
                      <a:r>
                        <a:rPr lang="en-GB" sz="2000" b="0" i="0" dirty="0">
                          <a:latin typeface="EdShed" pitchFamily="2" charset="0"/>
                          <a:ea typeface="Sassoon Infant 2023" panose="02000503030000020003" pitchFamily="2" charset="0"/>
                        </a:rPr>
                        <a:t>.</a:t>
                      </a:r>
                      <a:endParaRPr lang="en-GB" sz="2000" b="0" i="0" dirty="0">
                        <a:latin typeface="EdShed" pitchFamily="2" charset="0"/>
                        <a:ea typeface="Sassoon Infant 2023" panose="02000503030000020003" pitchFamily="2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B1C9C9-3672-8E45-C359-82EEDE4F42AA}"/>
              </a:ext>
            </a:extLst>
          </p:cNvPr>
          <p:cNvSpPr txBox="1"/>
          <p:nvPr/>
        </p:nvSpPr>
        <p:spPr>
          <a:xfrm>
            <a:off x="351929" y="5424317"/>
            <a:ext cx="1944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nutritious</a:t>
            </a:r>
            <a:endParaRPr lang="en-GB" sz="200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04057-D1EF-1198-112A-5B718353AD10}"/>
              </a:ext>
            </a:extLst>
          </p:cNvPr>
          <p:cNvSpPr txBox="1"/>
          <p:nvPr/>
        </p:nvSpPr>
        <p:spPr>
          <a:xfrm>
            <a:off x="343800" y="4248869"/>
            <a:ext cx="1952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various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D93361-FF8E-4168-41A8-CF71DE8E0818}"/>
              </a:ext>
            </a:extLst>
          </p:cNvPr>
          <p:cNvSpPr txBox="1"/>
          <p:nvPr/>
        </p:nvSpPr>
        <p:spPr>
          <a:xfrm>
            <a:off x="586986" y="6017954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victorious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A5952-54E8-9059-15B6-0C68DFBAF0CB}"/>
              </a:ext>
            </a:extLst>
          </p:cNvPr>
          <p:cNvSpPr txBox="1"/>
          <p:nvPr/>
        </p:nvSpPr>
        <p:spPr>
          <a:xfrm>
            <a:off x="275519" y="4836879"/>
            <a:ext cx="2089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glorious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AD2CC6-DEE9-B598-83EC-5C91DC1FB402}"/>
              </a:ext>
            </a:extLst>
          </p:cNvPr>
          <p:cNvSpPr txBox="1"/>
          <p:nvPr/>
        </p:nvSpPr>
        <p:spPr>
          <a:xfrm>
            <a:off x="3601409" y="6001679"/>
            <a:ext cx="165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victorious</a:t>
            </a:r>
            <a:endParaRPr lang="en-GB" sz="20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9C56D4-C140-F73E-ACBE-878732C2EC6E}"/>
              </a:ext>
            </a:extLst>
          </p:cNvPr>
          <p:cNvSpPr txBox="1"/>
          <p:nvPr/>
        </p:nvSpPr>
        <p:spPr>
          <a:xfrm>
            <a:off x="8576279" y="4790741"/>
            <a:ext cx="165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nutritious</a:t>
            </a:r>
            <a:endParaRPr lang="en-GB" sz="20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89799B-3E45-60B7-4790-60367E131DB5}"/>
              </a:ext>
            </a:extLst>
          </p:cNvPr>
          <p:cNvSpPr txBox="1"/>
          <p:nvPr/>
        </p:nvSpPr>
        <p:spPr>
          <a:xfrm>
            <a:off x="4173472" y="4350756"/>
            <a:ext cx="165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various</a:t>
            </a:r>
            <a:endParaRPr lang="en-GB" sz="20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453DF-3116-4DA1-56CA-A66695CBDE8D}"/>
              </a:ext>
            </a:extLst>
          </p:cNvPr>
          <p:cNvSpPr txBox="1"/>
          <p:nvPr/>
        </p:nvSpPr>
        <p:spPr>
          <a:xfrm>
            <a:off x="8292503" y="6008446"/>
            <a:ext cx="165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glorious</a:t>
            </a:r>
            <a:endParaRPr lang="en-GB" sz="20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073735-9874-403E-1EB8-C6E6BF47E3EE}"/>
              </a:ext>
            </a:extLst>
          </p:cNvPr>
          <p:cNvGrpSpPr/>
          <p:nvPr/>
        </p:nvGrpSpPr>
        <p:grpSpPr>
          <a:xfrm>
            <a:off x="608222" y="2089259"/>
            <a:ext cx="7997159" cy="461665"/>
            <a:chOff x="555762" y="2208579"/>
            <a:chExt cx="7997159" cy="4616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EF8DD3-BF8F-F172-B2B3-0D945359C2CA}"/>
                </a:ext>
              </a:extLst>
            </p:cNvPr>
            <p:cNvSpPr txBox="1"/>
            <p:nvPr/>
          </p:nvSpPr>
          <p:spPr>
            <a:xfrm>
              <a:off x="6397615" y="2208579"/>
              <a:ext cx="21553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>
                  <a:latin typeface="EdShed" pitchFamily="2" charset="0"/>
                  <a:ea typeface="OpenDyslexic" charset="0"/>
                  <a:cs typeface="OpenDyslexic" charset="0"/>
                </a:rPr>
                <a:t>fictitious</a:t>
              </a:r>
              <a:endParaRPr lang="en-GB" sz="2400" baseline="0" dirty="0">
                <a:latin typeface="EdShed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D0DEE5-58DC-00D3-85D3-C26F98873A52}"/>
                </a:ext>
              </a:extLst>
            </p:cNvPr>
            <p:cNvSpPr txBox="1"/>
            <p:nvPr/>
          </p:nvSpPr>
          <p:spPr>
            <a:xfrm>
              <a:off x="555762" y="2208579"/>
              <a:ext cx="21553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>
                  <a:latin typeface="EdShed" pitchFamily="2" charset="0"/>
                  <a:ea typeface="OpenDyslexic" charset="0"/>
                  <a:cs typeface="OpenDyslexic" charset="0"/>
                </a:rPr>
                <a:t>melodious</a:t>
              </a:r>
              <a:endParaRPr lang="en-GB" sz="2400" baseline="0" dirty="0">
                <a:latin typeface="EdShed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981A77-758B-A952-4FE7-736906CFCCA2}"/>
              </a:ext>
            </a:extLst>
          </p:cNvPr>
          <p:cNvGrpSpPr/>
          <p:nvPr/>
        </p:nvGrpSpPr>
        <p:grpSpPr>
          <a:xfrm>
            <a:off x="638762" y="3176623"/>
            <a:ext cx="5080303" cy="620795"/>
            <a:chOff x="8026919" y="3199483"/>
            <a:chExt cx="3797084" cy="62079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F4F754-E60C-0A6D-B16B-42F31B4E458E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820278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2C67B0-1106-D8B9-FD2A-36068E78CAAB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199483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98BDDE-FEB5-65FE-6492-C23345D76451}"/>
              </a:ext>
            </a:extLst>
          </p:cNvPr>
          <p:cNvGrpSpPr/>
          <p:nvPr/>
        </p:nvGrpSpPr>
        <p:grpSpPr>
          <a:xfrm>
            <a:off x="6472935" y="3176623"/>
            <a:ext cx="5080303" cy="620795"/>
            <a:chOff x="8026919" y="3199483"/>
            <a:chExt cx="3797084" cy="62079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2DB9A8C-0BEE-B477-DD35-0659CA0126C3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820278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762D9D8-7C45-4DC6-2D4B-544BE1560765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199483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8CBB049-6113-FA75-AD3B-D398E4F30AE5}"/>
              </a:ext>
            </a:extLst>
          </p:cNvPr>
          <p:cNvSpPr txBox="1"/>
          <p:nvPr/>
        </p:nvSpPr>
        <p:spPr>
          <a:xfrm>
            <a:off x="614444" y="2746834"/>
            <a:ext cx="491767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The singer had a beautifully 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melodious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 voice.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166245-EB75-DE67-76DE-36F64AB69163}"/>
              </a:ext>
            </a:extLst>
          </p:cNvPr>
          <p:cNvSpPr txBox="1"/>
          <p:nvPr/>
        </p:nvSpPr>
        <p:spPr>
          <a:xfrm>
            <a:off x="6450075" y="2636375"/>
            <a:ext cx="5127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I love to write stories containing 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fictitious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 animals, such as unicorns.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95210DE-03DE-19D9-B3C3-2B4F544CA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876" y="1964653"/>
            <a:ext cx="976489" cy="747241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DAF564DD-DAD8-5504-8BF0-D5BF20BD9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296" y="1886582"/>
            <a:ext cx="976489" cy="9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identify the missing words in these sentences?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65EC88-F598-CDEC-9236-958BE484B82F}"/>
              </a:ext>
            </a:extLst>
          </p:cNvPr>
          <p:cNvGrpSpPr/>
          <p:nvPr/>
        </p:nvGrpSpPr>
        <p:grpSpPr>
          <a:xfrm>
            <a:off x="2045201" y="1758405"/>
            <a:ext cx="10683177" cy="4827392"/>
            <a:chOff x="1906387" y="1758405"/>
            <a:chExt cx="10683177" cy="482739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BFCEE5-A6B0-913D-E3BD-C42A14161DC4}"/>
                </a:ext>
              </a:extLst>
            </p:cNvPr>
            <p:cNvSpPr/>
            <p:nvPr/>
          </p:nvSpPr>
          <p:spPr>
            <a:xfrm>
              <a:off x="1906387" y="1758405"/>
              <a:ext cx="97592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effectLst/>
                  <a:highlight>
                    <a:srgbClr val="FFFFFF"/>
                  </a:highlight>
                  <a:latin typeface="EdShed" pitchFamily="2" charset="0"/>
                  <a:ea typeface="Sassoon Infant 2023" panose="02000503030000020003" pitchFamily="2" charset="0"/>
                </a:rPr>
                <a:t>“All the people and events in my novel are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highlight>
                    <a:srgbClr val="FFFFFF"/>
                  </a:highlight>
                  <a:latin typeface="EdShed" pitchFamily="2" charset="0"/>
                  <a:ea typeface="Sassoon Infant 2023" panose="02000503030000020003" pitchFamily="2" charset="0"/>
                  <a:cs typeface="Arial" panose="020B0604020202020204" pitchFamily="34" charset="0"/>
                </a:rPr>
                <a:t>,</a:t>
              </a:r>
              <a:r>
                <a:rPr lang="en-GB" sz="2000" dirty="0">
                  <a:effectLst/>
                  <a:highlight>
                    <a:srgbClr val="FFFFFF"/>
                  </a:highlight>
                  <a:latin typeface="EdShed" pitchFamily="2" charset="0"/>
                  <a:ea typeface="Sassoon Infant 2023" panose="02000503030000020003" pitchFamily="2" charset="0"/>
                </a:rPr>
                <a:t>” declared the author.</a:t>
              </a:r>
              <a:endParaRPr lang="en-US" sz="2000" dirty="0"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C2EA55-60C2-CFBD-D09C-0A7F7B9F349A}"/>
                </a:ext>
              </a:extLst>
            </p:cNvPr>
            <p:cNvSpPr/>
            <p:nvPr/>
          </p:nvSpPr>
          <p:spPr>
            <a:xfrm>
              <a:off x="1906387" y="2390874"/>
              <a:ext cx="99605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Flu is highly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, so please cover your mouth if you cough or sneeze.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D395B9-17FB-D4BB-24D7-E0FCBE96E438}"/>
                </a:ext>
              </a:extLst>
            </p:cNvPr>
            <p:cNvSpPr/>
            <p:nvPr/>
          </p:nvSpPr>
          <p:spPr>
            <a:xfrm>
              <a:off x="1906387" y="3023343"/>
              <a:ext cx="9050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ffectLst/>
                  <a:latin typeface="EdShed" pitchFamily="2" charset="0"/>
                  <a:ea typeface="Sassoon Infant 2023" panose="02000503030000020003" pitchFamily="2" charset="0"/>
                </a:rPr>
                <a:t>The music by that composer is always so 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EdShed" pitchFamily="2" charset="0"/>
                <a:ea typeface="Sassoon Infant 2023" panose="02000503030000020003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399072-C9B3-6A71-F69D-DC15428E3770}"/>
                </a:ext>
              </a:extLst>
            </p:cNvPr>
            <p:cNvSpPr/>
            <p:nvPr/>
          </p:nvSpPr>
          <p:spPr>
            <a:xfrm>
              <a:off x="1906387" y="3655812"/>
              <a:ext cx="9050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They had three weeks of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 weather.</a:t>
              </a:r>
              <a:endParaRPr lang="en-US" sz="2000" dirty="0"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30B3F8-65B5-D702-9359-251641C26F9F}"/>
                </a:ext>
              </a:extLst>
            </p:cNvPr>
            <p:cNvSpPr/>
            <p:nvPr/>
          </p:nvSpPr>
          <p:spPr>
            <a:xfrm>
              <a:off x="1906387" y="4288281"/>
              <a:ext cx="7974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The rugby team were certain they would emerge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737EDE-DA4D-2D90-2881-2F4B30A52950}"/>
                </a:ext>
              </a:extLst>
            </p:cNvPr>
            <p:cNvSpPr/>
            <p:nvPr/>
          </p:nvSpPr>
          <p:spPr>
            <a:xfrm>
              <a:off x="1906387" y="6185687"/>
              <a:ext cx="103916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effectLst/>
                  <a:latin typeface="EdShed" pitchFamily="2" charset="0"/>
                  <a:ea typeface="Sassoon Infant 2023" panose="02000503030000020003" pitchFamily="2" charset="0"/>
                </a:rPr>
                <a:t>The children were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effectLst/>
                  <a:latin typeface="EdShed" pitchFamily="2" charset="0"/>
                  <a:ea typeface="Sassoon Infant 2023" panose="02000503030000020003" pitchFamily="2" charset="0"/>
                </a:rPr>
                <a:t> as they searched for the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effectLst/>
                  <a:latin typeface="EdShed" pitchFamily="2" charset="0"/>
                  <a:ea typeface="Sassoon Infant 2023" panose="02000503030000020003" pitchFamily="2" charset="0"/>
                </a:rPr>
                <a:t> treasure.</a:t>
              </a:r>
              <a:endParaRPr lang="en-GB" sz="2000" dirty="0"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61D4CB-802D-BA3B-F324-5F082F518DBC}"/>
                </a:ext>
              </a:extLst>
            </p:cNvPr>
            <p:cNvSpPr/>
            <p:nvPr/>
          </p:nvSpPr>
          <p:spPr>
            <a:xfrm>
              <a:off x="1906387" y="5553219"/>
              <a:ext cx="9260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Fruit is a great choice when making a delicious and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 smoothie.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41BA58-373A-E1A3-8BBF-3ECAF4017281}"/>
                </a:ext>
              </a:extLst>
            </p:cNvPr>
            <p:cNvSpPr/>
            <p:nvPr/>
          </p:nvSpPr>
          <p:spPr>
            <a:xfrm>
              <a:off x="1906387" y="4920750"/>
              <a:ext cx="106831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He had given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 speeches about how driven and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 he was.</a:t>
              </a:r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C865AD4-10C5-7D72-F7C2-DCF8A2BE9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96666"/>
              </p:ext>
            </p:extLst>
          </p:nvPr>
        </p:nvGraphicFramePr>
        <p:xfrm>
          <a:off x="325037" y="1778082"/>
          <a:ext cx="1572421" cy="475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421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infectious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victorious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glorious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ambitious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cautious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various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nutritious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melodious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fictitious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mysterious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17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1F967F3-D09F-F169-DCB6-7500F348978B}"/>
              </a:ext>
            </a:extLst>
          </p:cNvPr>
          <p:cNvGrpSpPr/>
          <p:nvPr/>
        </p:nvGrpSpPr>
        <p:grpSpPr>
          <a:xfrm>
            <a:off x="2045201" y="1758405"/>
            <a:ext cx="10683177" cy="4827392"/>
            <a:chOff x="1906387" y="1758405"/>
            <a:chExt cx="10683177" cy="48273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6A6B0D-0BF2-B3E0-118D-98A4BD721339}"/>
                </a:ext>
              </a:extLst>
            </p:cNvPr>
            <p:cNvSpPr/>
            <p:nvPr/>
          </p:nvSpPr>
          <p:spPr>
            <a:xfrm>
              <a:off x="1906387" y="1758405"/>
              <a:ext cx="97592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effectLst/>
                  <a:highlight>
                    <a:srgbClr val="FFFFFF"/>
                  </a:highlight>
                  <a:latin typeface="EdShed" pitchFamily="2" charset="0"/>
                  <a:ea typeface="Sassoon Infant 2023" panose="02000503030000020003" pitchFamily="2" charset="0"/>
                </a:rPr>
                <a:t>“All the people and events in my novel are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highlight>
                    <a:srgbClr val="FFFFFF"/>
                  </a:highlight>
                  <a:latin typeface="EdShed" pitchFamily="2" charset="0"/>
                  <a:ea typeface="Sassoon Infant 2023" panose="02000503030000020003" pitchFamily="2" charset="0"/>
                  <a:cs typeface="Arial" panose="020B0604020202020204" pitchFamily="34" charset="0"/>
                </a:rPr>
                <a:t>,</a:t>
              </a:r>
              <a:r>
                <a:rPr lang="en-GB" sz="2000" dirty="0">
                  <a:effectLst/>
                  <a:highlight>
                    <a:srgbClr val="FFFFFF"/>
                  </a:highlight>
                  <a:latin typeface="EdShed" pitchFamily="2" charset="0"/>
                  <a:ea typeface="Sassoon Infant 2023" panose="02000503030000020003" pitchFamily="2" charset="0"/>
                </a:rPr>
                <a:t>” declared the author.</a:t>
              </a:r>
              <a:endParaRPr lang="en-US" sz="2000" dirty="0"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6FEA00-97BE-8D1E-07E0-AFEF05560233}"/>
                </a:ext>
              </a:extLst>
            </p:cNvPr>
            <p:cNvSpPr/>
            <p:nvPr/>
          </p:nvSpPr>
          <p:spPr>
            <a:xfrm>
              <a:off x="1906387" y="2390874"/>
              <a:ext cx="99605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Flu is highly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, so please cover your mouth if you cough or sneeze.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9008A9-8856-59F1-092D-36F15B604ED0}"/>
                </a:ext>
              </a:extLst>
            </p:cNvPr>
            <p:cNvSpPr/>
            <p:nvPr/>
          </p:nvSpPr>
          <p:spPr>
            <a:xfrm>
              <a:off x="1906387" y="3023343"/>
              <a:ext cx="9050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ffectLst/>
                  <a:latin typeface="EdShed" pitchFamily="2" charset="0"/>
                  <a:ea typeface="Sassoon Infant 2023" panose="02000503030000020003" pitchFamily="2" charset="0"/>
                </a:rPr>
                <a:t>The music by that composer is always so 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EdShed" pitchFamily="2" charset="0"/>
                <a:ea typeface="Sassoon Infant 2023" panose="02000503030000020003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730C93-7153-23F0-C503-1F05CC83528C}"/>
                </a:ext>
              </a:extLst>
            </p:cNvPr>
            <p:cNvSpPr/>
            <p:nvPr/>
          </p:nvSpPr>
          <p:spPr>
            <a:xfrm>
              <a:off x="1906387" y="3655812"/>
              <a:ext cx="9050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They had three weeks of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 weather.</a:t>
              </a:r>
              <a:endParaRPr lang="en-US" sz="2000" dirty="0"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2CFB78-9854-C45E-1285-8A0C393AD831}"/>
                </a:ext>
              </a:extLst>
            </p:cNvPr>
            <p:cNvSpPr/>
            <p:nvPr/>
          </p:nvSpPr>
          <p:spPr>
            <a:xfrm>
              <a:off x="1906387" y="4288281"/>
              <a:ext cx="7974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The rugby team were certain they would emerge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EC1C3E-5F1E-8DC5-B90A-25750CFFBDD4}"/>
                </a:ext>
              </a:extLst>
            </p:cNvPr>
            <p:cNvSpPr/>
            <p:nvPr/>
          </p:nvSpPr>
          <p:spPr>
            <a:xfrm>
              <a:off x="1906387" y="6185687"/>
              <a:ext cx="103916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effectLst/>
                  <a:latin typeface="EdShed" pitchFamily="2" charset="0"/>
                  <a:ea typeface="Sassoon Infant 2023" panose="02000503030000020003" pitchFamily="2" charset="0"/>
                </a:rPr>
                <a:t>The children were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effectLst/>
                  <a:latin typeface="EdShed" pitchFamily="2" charset="0"/>
                  <a:ea typeface="Sassoon Infant 2023" panose="02000503030000020003" pitchFamily="2" charset="0"/>
                </a:rPr>
                <a:t> as they searched for the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effectLst/>
                  <a:latin typeface="EdShed" pitchFamily="2" charset="0"/>
                  <a:ea typeface="Sassoon Infant 2023" panose="02000503030000020003" pitchFamily="2" charset="0"/>
                </a:rPr>
                <a:t> treasure.</a:t>
              </a:r>
              <a:endParaRPr lang="en-GB" sz="2000" dirty="0"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3259CD-A8D3-0F5B-4056-115668892981}"/>
                </a:ext>
              </a:extLst>
            </p:cNvPr>
            <p:cNvSpPr/>
            <p:nvPr/>
          </p:nvSpPr>
          <p:spPr>
            <a:xfrm>
              <a:off x="1906387" y="5553219"/>
              <a:ext cx="9260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Fruit is a great choice when making a delicious and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 smoothie.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B64D04-1FB2-62C7-FF4B-A6AA3F3C2413}"/>
                </a:ext>
              </a:extLst>
            </p:cNvPr>
            <p:cNvSpPr/>
            <p:nvPr/>
          </p:nvSpPr>
          <p:spPr>
            <a:xfrm>
              <a:off x="1906387" y="4920750"/>
              <a:ext cx="106831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He had given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 speeches about how driven and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0"/>
                  <a:ea typeface="Sassoon Infant 2023" panose="02000503030000020003" pitchFamily="2" charset="0"/>
                </a:rPr>
                <a:t> he was.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11608-1F6D-0C0B-5D53-372286506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6DD5D9-07D5-BAE7-039E-6BB260A9D9E9}"/>
              </a:ext>
            </a:extLst>
          </p:cNvPr>
          <p:cNvSpPr txBox="1"/>
          <p:nvPr/>
        </p:nvSpPr>
        <p:spPr>
          <a:xfrm>
            <a:off x="6287585" y="1754383"/>
            <a:ext cx="191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fictitious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D9BF0-0564-16A4-54A8-AC8E33C99A8C}"/>
              </a:ext>
            </a:extLst>
          </p:cNvPr>
          <p:cNvSpPr txBox="1"/>
          <p:nvPr/>
        </p:nvSpPr>
        <p:spPr>
          <a:xfrm>
            <a:off x="3271903" y="2386857"/>
            <a:ext cx="1776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infectious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DB4AC4-6BA7-A5E2-8FAD-F7868CF7727A}"/>
              </a:ext>
            </a:extLst>
          </p:cNvPr>
          <p:cNvSpPr txBox="1"/>
          <p:nvPr/>
        </p:nvSpPr>
        <p:spPr>
          <a:xfrm>
            <a:off x="6045120" y="3011279"/>
            <a:ext cx="2198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melodious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4489B8-ED3E-EE41-D9E1-9C4B85114696}"/>
              </a:ext>
            </a:extLst>
          </p:cNvPr>
          <p:cNvSpPr txBox="1"/>
          <p:nvPr/>
        </p:nvSpPr>
        <p:spPr>
          <a:xfrm>
            <a:off x="4734733" y="3655812"/>
            <a:ext cx="1431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glorious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3FF6A-E444-0360-97DD-7EDED827E6B5}"/>
              </a:ext>
            </a:extLst>
          </p:cNvPr>
          <p:cNvSpPr txBox="1"/>
          <p:nvPr/>
        </p:nvSpPr>
        <p:spPr>
          <a:xfrm>
            <a:off x="3160692" y="4905873"/>
            <a:ext cx="2198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various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71978F-3F4B-3A96-CA39-2DB023220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8356"/>
              </p:ext>
            </p:extLst>
          </p:nvPr>
        </p:nvGraphicFramePr>
        <p:xfrm>
          <a:off x="325037" y="1778082"/>
          <a:ext cx="1572421" cy="475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421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infectious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victorious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glorious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ambitious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cautious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various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nutritious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melodious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fictitious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7552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mysterious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B452F6-9C77-52F2-CEE2-903CDD67E774}"/>
              </a:ext>
            </a:extLst>
          </p:cNvPr>
          <p:cNvSpPr txBox="1"/>
          <p:nvPr/>
        </p:nvSpPr>
        <p:spPr>
          <a:xfrm>
            <a:off x="7288271" y="5553218"/>
            <a:ext cx="191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nutritious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C37CC-1507-EF26-CC6E-E796157F9444}"/>
              </a:ext>
            </a:extLst>
          </p:cNvPr>
          <p:cNvSpPr txBox="1"/>
          <p:nvPr/>
        </p:nvSpPr>
        <p:spPr>
          <a:xfrm>
            <a:off x="7950795" y="6185687"/>
            <a:ext cx="1776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mysterious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A04B8-7573-A900-D1EC-8B3AA283E5CA}"/>
              </a:ext>
            </a:extLst>
          </p:cNvPr>
          <p:cNvSpPr txBox="1"/>
          <p:nvPr/>
        </p:nvSpPr>
        <p:spPr>
          <a:xfrm>
            <a:off x="7025488" y="4275111"/>
            <a:ext cx="191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victorious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A899D-3431-FF63-DE8F-527BF278D2E5}"/>
              </a:ext>
            </a:extLst>
          </p:cNvPr>
          <p:cNvSpPr txBox="1"/>
          <p:nvPr/>
        </p:nvSpPr>
        <p:spPr>
          <a:xfrm>
            <a:off x="8217151" y="4905873"/>
            <a:ext cx="1776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ambitious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FA0362-6D0B-9E99-CDEF-EE3674BFD51A}"/>
              </a:ext>
            </a:extLst>
          </p:cNvPr>
          <p:cNvSpPr txBox="1"/>
          <p:nvPr/>
        </p:nvSpPr>
        <p:spPr>
          <a:xfrm>
            <a:off x="3779475" y="6176911"/>
            <a:ext cx="191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cautious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19544B1-A54F-9A1E-EC80-387555690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</p:spTree>
    <p:extLst>
      <p:ext uri="{BB962C8B-B14F-4D97-AF65-F5344CB8AC3E}">
        <p14:creationId xmlns:p14="http://schemas.microsoft.com/office/powerpoint/2010/main" val="16630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3456-3B23-068B-3822-793109E3C5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54BB-71DA-64F1-377A-F2B2653AE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cautious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67FEA7-87FB-F428-0107-B5FC7850F585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427A83-2200-4E8B-64AA-70E0C2332894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4784BF-7C66-D0A4-E069-F98049B89F59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C3631E-28B3-86C9-C3C5-DC74BE7D2CAF}"/>
              </a:ext>
            </a:extLst>
          </p:cNvPr>
          <p:cNvSpPr/>
          <p:nvPr/>
        </p:nvSpPr>
        <p:spPr>
          <a:xfrm>
            <a:off x="6810351" y="4173050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348200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42C2B-1A8E-03B4-12C5-57DA6B3710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73D816B-B3EA-6FBB-F50A-FAC087563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cautious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24D1A-FBEE-AFD4-0BD3-1BBA502F0D0E}"/>
              </a:ext>
            </a:extLst>
          </p:cNvPr>
          <p:cNvSpPr txBox="1"/>
          <p:nvPr/>
        </p:nvSpPr>
        <p:spPr>
          <a:xfrm>
            <a:off x="2479587" y="2798147"/>
            <a:ext cx="25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Being careful about what you say or do.</a:t>
            </a:r>
            <a:endParaRPr lang="en-GB" sz="200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58D5B-1655-F11C-5DD2-3F722BDC9709}"/>
              </a:ext>
            </a:extLst>
          </p:cNvPr>
          <p:cNvSpPr txBox="1"/>
          <p:nvPr/>
        </p:nvSpPr>
        <p:spPr>
          <a:xfrm>
            <a:off x="5856296" y="2695099"/>
            <a:ext cx="2769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The children were </a:t>
            </a:r>
            <a:r>
              <a:rPr lang="en-GB" sz="2000" dirty="0">
                <a:latin typeface="EdShed" pitchFamily="2" charset="0"/>
              </a:rPr>
              <a:t>cautious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 when they crossed the street.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A3F6F-CC61-B262-53CA-CE3E0AB899D4}"/>
              </a:ext>
            </a:extLst>
          </p:cNvPr>
          <p:cNvSpPr txBox="1"/>
          <p:nvPr/>
        </p:nvSpPr>
        <p:spPr>
          <a:xfrm>
            <a:off x="5676134" y="4923886"/>
            <a:ext cx="3050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careless, reckless, thoughtless, inattentive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861D2-BD97-7F06-3485-AC1D114D6EAE}"/>
              </a:ext>
            </a:extLst>
          </p:cNvPr>
          <p:cNvSpPr txBox="1"/>
          <p:nvPr/>
        </p:nvSpPr>
        <p:spPr>
          <a:xfrm>
            <a:off x="2651629" y="4923886"/>
            <a:ext cx="2232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careful, wary, watchful, guarded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335080-7D1A-4C36-C909-00D7B0E80C85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0AF3-E3C6-B4B9-E0A1-F4E0C58B8CE7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D4D20-D474-C6E9-E9FE-1E00890F34E1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0990-F4CF-FE22-68EC-724189B8A865}"/>
              </a:ext>
            </a:extLst>
          </p:cNvPr>
          <p:cNvSpPr/>
          <p:nvPr/>
        </p:nvSpPr>
        <p:spPr>
          <a:xfrm>
            <a:off x="6810351" y="4173050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6314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8708C-F6E4-EB03-99CC-79E08BC65EC7}"/>
              </a:ext>
            </a:extLst>
          </p:cNvPr>
          <p:cNvSpPr/>
          <p:nvPr/>
        </p:nvSpPr>
        <p:spPr>
          <a:xfrm>
            <a:off x="6713658" y="3429000"/>
            <a:ext cx="24480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latin typeface="EdShed" pitchFamily="2" charset="0"/>
              </a:rPr>
              <a:t>ambitious</a:t>
            </a:r>
            <a:endParaRPr lang="en-GB" sz="40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4F81D2-DA31-0C89-9409-02A8C83A2006}"/>
              </a:ext>
            </a:extLst>
          </p:cNvPr>
          <p:cNvGrpSpPr/>
          <p:nvPr/>
        </p:nvGrpSpPr>
        <p:grpSpPr>
          <a:xfrm>
            <a:off x="6913730" y="4041128"/>
            <a:ext cx="2055217" cy="72039"/>
            <a:chOff x="4862552" y="2526768"/>
            <a:chExt cx="2055217" cy="720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D3A9126-7D5E-1E28-0AE7-67E88BB00E03}"/>
                </a:ext>
              </a:extLst>
            </p:cNvPr>
            <p:cNvGrpSpPr/>
            <p:nvPr/>
          </p:nvGrpSpPr>
          <p:grpSpPr>
            <a:xfrm flipV="1">
              <a:off x="4862552" y="2526768"/>
              <a:ext cx="2055217" cy="72039"/>
              <a:chOff x="-53233" y="6033148"/>
              <a:chExt cx="2290219" cy="84285"/>
            </a:xfrm>
            <a:solidFill>
              <a:srgbClr val="3372DC"/>
            </a:solidFill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EB0979A-2765-88BA-CF96-4D20D5337208}"/>
                  </a:ext>
                </a:extLst>
              </p:cNvPr>
              <p:cNvSpPr/>
              <p:nvPr/>
            </p:nvSpPr>
            <p:spPr>
              <a:xfrm rot="10800000">
                <a:off x="-53233" y="6033191"/>
                <a:ext cx="80233" cy="84238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5DE06C9-6741-F3E7-FA96-5FAF2F35433E}"/>
                  </a:ext>
                </a:extLst>
              </p:cNvPr>
              <p:cNvSpPr/>
              <p:nvPr/>
            </p:nvSpPr>
            <p:spPr>
              <a:xfrm rot="10800000">
                <a:off x="1186516" y="6047922"/>
                <a:ext cx="280815" cy="54755"/>
              </a:xfrm>
              <a:prstGeom prst="rect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409A363-B865-EF8C-24F9-05668559E35A}"/>
                  </a:ext>
                </a:extLst>
              </p:cNvPr>
              <p:cNvSpPr/>
              <p:nvPr/>
            </p:nvSpPr>
            <p:spPr>
              <a:xfrm rot="10800000">
                <a:off x="2156753" y="6033148"/>
                <a:ext cx="80233" cy="84238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F1B115A-A0FD-83EB-0127-A893716B058F}"/>
                  </a:ext>
                </a:extLst>
              </p:cNvPr>
              <p:cNvSpPr/>
              <p:nvPr/>
            </p:nvSpPr>
            <p:spPr>
              <a:xfrm rot="10800000">
                <a:off x="364810" y="6033160"/>
                <a:ext cx="80233" cy="84238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FA8FCC2-A5F4-83B0-2DF6-044F4BC63B5A}"/>
                  </a:ext>
                </a:extLst>
              </p:cNvPr>
              <p:cNvSpPr/>
              <p:nvPr/>
            </p:nvSpPr>
            <p:spPr>
              <a:xfrm rot="10800000">
                <a:off x="1030981" y="6033181"/>
                <a:ext cx="80233" cy="84238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C0CF999-B0AE-35EE-C8C2-B24B5D017402}"/>
                  </a:ext>
                </a:extLst>
              </p:cNvPr>
              <p:cNvSpPr/>
              <p:nvPr/>
            </p:nvSpPr>
            <p:spPr>
              <a:xfrm rot="10800000">
                <a:off x="790343" y="6033195"/>
                <a:ext cx="80233" cy="84238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660ADE-6B83-7127-56C6-F179F7FDF766}"/>
                </a:ext>
              </a:extLst>
            </p:cNvPr>
            <p:cNvSpPr/>
            <p:nvPr/>
          </p:nvSpPr>
          <p:spPr>
            <a:xfrm rot="10800000" flipV="1">
              <a:off x="6293017" y="2539339"/>
              <a:ext cx="432000" cy="46800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7A4387-B412-A76A-2908-B06E6A6B024D}"/>
              </a:ext>
            </a:extLst>
          </p:cNvPr>
          <p:cNvGrpSpPr/>
          <p:nvPr/>
        </p:nvGrpSpPr>
        <p:grpSpPr>
          <a:xfrm>
            <a:off x="643033" y="3429000"/>
            <a:ext cx="3960217" cy="2891713"/>
            <a:chOff x="22764" y="2765012"/>
            <a:chExt cx="3960217" cy="28917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740CF5-B532-BB2D-A979-8F26FDAA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22764" y="4228384"/>
              <a:ext cx="1432573" cy="1428341"/>
            </a:xfrm>
            <a:prstGeom prst="ellipse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56E30-D00D-224E-EA65-DECCA5D0203E}"/>
                </a:ext>
              </a:extLst>
            </p:cNvPr>
            <p:cNvGrpSpPr/>
            <p:nvPr/>
          </p:nvGrpSpPr>
          <p:grpSpPr>
            <a:xfrm>
              <a:off x="972427" y="2765012"/>
              <a:ext cx="3010554" cy="1442815"/>
              <a:chOff x="972427" y="2765012"/>
              <a:chExt cx="3010554" cy="14428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C0C61D-C4A6-CAE7-074C-D535BAA7DC73}"/>
                  </a:ext>
                </a:extLst>
              </p:cNvPr>
              <p:cNvSpPr txBox="1"/>
              <p:nvPr/>
            </p:nvSpPr>
            <p:spPr>
              <a:xfrm>
                <a:off x="1065834" y="2888263"/>
                <a:ext cx="288158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of this week’s words begin with the letter ‘a’?</a:t>
                </a:r>
                <a:endParaRPr lang="en-US" sz="2400" dirty="0">
                  <a:latin typeface="EdShed" pitchFamily="2" charset="0"/>
                </a:endParaRPr>
              </a:p>
            </p:txBody>
          </p:sp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1C1CF5DE-B593-A7F9-2B80-9A4D89B52D38}"/>
                  </a:ext>
                </a:extLst>
              </p:cNvPr>
              <p:cNvSpPr/>
              <p:nvPr/>
            </p:nvSpPr>
            <p:spPr>
              <a:xfrm>
                <a:off x="972427" y="2765012"/>
                <a:ext cx="3010554" cy="1442815"/>
              </a:xfrm>
              <a:prstGeom prst="wedgeRoundRectCallout">
                <a:avLst>
                  <a:gd name="adj1" fmla="val -31532"/>
                  <a:gd name="adj2" fmla="val 80379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85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8708C-F6E4-EB03-99CC-79E08BC65EC7}"/>
              </a:ext>
            </a:extLst>
          </p:cNvPr>
          <p:cNvSpPr/>
          <p:nvPr/>
        </p:nvSpPr>
        <p:spPr>
          <a:xfrm>
            <a:off x="6999040" y="3429000"/>
            <a:ext cx="21774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latin typeface="EdShed" pitchFamily="2" charset="0"/>
              </a:rPr>
              <a:t>fictitious</a:t>
            </a:r>
            <a:endParaRPr lang="en-GB" sz="40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832244-F8C5-A951-EC79-CA575D6E4887}"/>
              </a:ext>
            </a:extLst>
          </p:cNvPr>
          <p:cNvGrpSpPr/>
          <p:nvPr/>
        </p:nvGrpSpPr>
        <p:grpSpPr>
          <a:xfrm>
            <a:off x="7163766" y="4055857"/>
            <a:ext cx="1840151" cy="72038"/>
            <a:chOff x="5609771" y="4854548"/>
            <a:chExt cx="1840151" cy="7203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A4F81D2-DA31-0C89-9409-02A8C83A2006}"/>
                </a:ext>
              </a:extLst>
            </p:cNvPr>
            <p:cNvGrpSpPr/>
            <p:nvPr/>
          </p:nvGrpSpPr>
          <p:grpSpPr>
            <a:xfrm>
              <a:off x="5609771" y="4854548"/>
              <a:ext cx="1666392" cy="72028"/>
              <a:chOff x="4922760" y="2519239"/>
              <a:chExt cx="1666392" cy="7202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BD3A9126-7D5E-1E28-0AE7-67E88BB00E03}"/>
                  </a:ext>
                </a:extLst>
              </p:cNvPr>
              <p:cNvGrpSpPr/>
              <p:nvPr/>
            </p:nvGrpSpPr>
            <p:grpSpPr>
              <a:xfrm flipV="1">
                <a:off x="4922760" y="2519239"/>
                <a:ext cx="1120932" cy="72028"/>
                <a:chOff x="13860" y="6041959"/>
                <a:chExt cx="1249104" cy="84272"/>
              </a:xfrm>
              <a:solidFill>
                <a:srgbClr val="3372DC"/>
              </a:solidFill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EB0979A-2765-88BA-CF96-4D20D5337208}"/>
                    </a:ext>
                  </a:extLst>
                </p:cNvPr>
                <p:cNvSpPr/>
                <p:nvPr/>
              </p:nvSpPr>
              <p:spPr>
                <a:xfrm rot="10800000">
                  <a:off x="13860" y="6041976"/>
                  <a:ext cx="80233" cy="84238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DE06C9-6741-F3E7-FA96-5FAF2F35433E}"/>
                    </a:ext>
                  </a:extLst>
                </p:cNvPr>
                <p:cNvSpPr/>
                <p:nvPr/>
              </p:nvSpPr>
              <p:spPr>
                <a:xfrm rot="10800000">
                  <a:off x="982149" y="6056700"/>
                  <a:ext cx="280815" cy="54754"/>
                </a:xfrm>
                <a:prstGeom prst="rect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409A363-B865-EF8C-24F9-05668559E35A}"/>
                    </a:ext>
                  </a:extLst>
                </p:cNvPr>
                <p:cNvSpPr/>
                <p:nvPr/>
              </p:nvSpPr>
              <p:spPr>
                <a:xfrm rot="10800000">
                  <a:off x="829838" y="6041959"/>
                  <a:ext cx="80233" cy="84238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F1B115A-A0FD-83EB-0127-A893716B058F}"/>
                    </a:ext>
                  </a:extLst>
                </p:cNvPr>
                <p:cNvSpPr/>
                <p:nvPr/>
              </p:nvSpPr>
              <p:spPr>
                <a:xfrm rot="10800000">
                  <a:off x="398921" y="6041993"/>
                  <a:ext cx="80233" cy="84238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FA8FCC2-A5F4-83B0-2DF6-044F4BC63B5A}"/>
                    </a:ext>
                  </a:extLst>
                </p:cNvPr>
                <p:cNvSpPr/>
                <p:nvPr/>
              </p:nvSpPr>
              <p:spPr>
                <a:xfrm rot="10800000">
                  <a:off x="185857" y="6041976"/>
                  <a:ext cx="80233" cy="84238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C0CF999-B0AE-35EE-C8C2-B24B5D017402}"/>
                    </a:ext>
                  </a:extLst>
                </p:cNvPr>
                <p:cNvSpPr/>
                <p:nvPr/>
              </p:nvSpPr>
              <p:spPr>
                <a:xfrm rot="10800000">
                  <a:off x="657841" y="6041971"/>
                  <a:ext cx="80233" cy="84238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9660ADE-6B83-7127-56C6-F179F7FDF766}"/>
                  </a:ext>
                </a:extLst>
              </p:cNvPr>
              <p:cNvSpPr/>
              <p:nvPr/>
            </p:nvSpPr>
            <p:spPr>
              <a:xfrm rot="10800000" flipV="1">
                <a:off x="6094571" y="2531878"/>
                <a:ext cx="494581" cy="46790"/>
              </a:xfrm>
              <a:prstGeom prst="rect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608F52-3E17-FDD4-E14D-FAE59BCAA16F}"/>
                </a:ext>
              </a:extLst>
            </p:cNvPr>
            <p:cNvSpPr/>
            <p:nvPr/>
          </p:nvSpPr>
          <p:spPr>
            <a:xfrm rot="10800000" flipV="1">
              <a:off x="7377922" y="4854587"/>
              <a:ext cx="72000" cy="71999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3A72FF-F9CB-F7B5-144F-9941C530EF37}"/>
              </a:ext>
            </a:extLst>
          </p:cNvPr>
          <p:cNvGrpSpPr/>
          <p:nvPr/>
        </p:nvGrpSpPr>
        <p:grpSpPr>
          <a:xfrm>
            <a:off x="643033" y="3429000"/>
            <a:ext cx="4166145" cy="2891713"/>
            <a:chOff x="22764" y="2765012"/>
            <a:chExt cx="4166145" cy="28917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51E202-CE31-3815-D678-475D0F4FD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22764" y="4228384"/>
              <a:ext cx="1432573" cy="1428341"/>
            </a:xfrm>
            <a:prstGeom prst="ellipse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E418D1-82E8-3A0E-056E-3907A3201816}"/>
                </a:ext>
              </a:extLst>
            </p:cNvPr>
            <p:cNvGrpSpPr/>
            <p:nvPr/>
          </p:nvGrpSpPr>
          <p:grpSpPr>
            <a:xfrm>
              <a:off x="972426" y="2765012"/>
              <a:ext cx="3216483" cy="1442815"/>
              <a:chOff x="972426" y="2765012"/>
              <a:chExt cx="3216483" cy="14428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FC3D5E-435A-9143-4A98-773E59E94CF2}"/>
                  </a:ext>
                </a:extLst>
              </p:cNvPr>
              <p:cNvSpPr txBox="1"/>
              <p:nvPr/>
            </p:nvSpPr>
            <p:spPr>
              <a:xfrm>
                <a:off x="1065834" y="2888263"/>
                <a:ext cx="302232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word means ‘</a:t>
                </a:r>
                <a:r>
                  <a:rPr lang="en-GB" sz="2400" dirty="0">
                    <a:solidFill>
                      <a:srgbClr val="333333"/>
                    </a:solidFill>
                    <a:effectLst/>
                    <a:highlight>
                      <a:srgbClr val="FFFFFF"/>
                    </a:highlight>
                    <a:latin typeface="EdShed" pitchFamily="2" charset="0"/>
                    <a:ea typeface="Sassoon Infant 2023" panose="02000503030000020003" pitchFamily="2" charset="0"/>
                  </a:rPr>
                  <a:t>invented by somebody rather than true’?</a:t>
                </a:r>
                <a:endParaRPr lang="en-US" sz="2400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C13748FA-565B-3CE8-B175-F85E00C780AA}"/>
                  </a:ext>
                </a:extLst>
              </p:cNvPr>
              <p:cNvSpPr/>
              <p:nvPr/>
            </p:nvSpPr>
            <p:spPr>
              <a:xfrm>
                <a:off x="972426" y="2765012"/>
                <a:ext cx="3216483" cy="1442815"/>
              </a:xfrm>
              <a:prstGeom prst="wedgeRoundRectCallout">
                <a:avLst>
                  <a:gd name="adj1" fmla="val -31532"/>
                  <a:gd name="adj2" fmla="val 80379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49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Can you add the sound buttons to these words?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500DDD-3789-C4FC-FAFE-A5719F6A686B}"/>
              </a:ext>
            </a:extLst>
          </p:cNvPr>
          <p:cNvSpPr/>
          <p:nvPr/>
        </p:nvSpPr>
        <p:spPr>
          <a:xfrm>
            <a:off x="7071540" y="2414404"/>
            <a:ext cx="29637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thoughtfully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C6A51B-F42D-BC4A-59FC-A17735EC59DB}"/>
              </a:ext>
            </a:extLst>
          </p:cNvPr>
          <p:cNvSpPr/>
          <p:nvPr/>
        </p:nvSpPr>
        <p:spPr>
          <a:xfrm>
            <a:off x="668290" y="5232940"/>
            <a:ext cx="19534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hideous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1F011B-3670-A8B2-57EA-97C444F776D0}"/>
              </a:ext>
            </a:extLst>
          </p:cNvPr>
          <p:cNvSpPr/>
          <p:nvPr/>
        </p:nvSpPr>
        <p:spPr>
          <a:xfrm>
            <a:off x="3695558" y="5232940"/>
            <a:ext cx="14961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collar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C48094-6C7B-A6B4-DC2A-67B1E4C02991}"/>
              </a:ext>
            </a:extLst>
          </p:cNvPr>
          <p:cNvSpPr/>
          <p:nvPr/>
        </p:nvSpPr>
        <p:spPr>
          <a:xfrm>
            <a:off x="6185783" y="5232940"/>
            <a:ext cx="17812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August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A22F60F-64F6-361D-613A-54746A28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52992" y="3780695"/>
            <a:ext cx="1016989" cy="111524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B902EE6-2160-D948-EDA6-DCFE94EBD20E}"/>
              </a:ext>
            </a:extLst>
          </p:cNvPr>
          <p:cNvSpPr/>
          <p:nvPr/>
        </p:nvSpPr>
        <p:spPr>
          <a:xfrm>
            <a:off x="8845804" y="5232940"/>
            <a:ext cx="26059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beautician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E32E87D-060A-F1BE-A993-3101C252F399}"/>
              </a:ext>
            </a:extLst>
          </p:cNvPr>
          <p:cNvGrpSpPr/>
          <p:nvPr/>
        </p:nvGrpSpPr>
        <p:grpSpPr>
          <a:xfrm>
            <a:off x="695823" y="2079357"/>
            <a:ext cx="4539630" cy="2391178"/>
            <a:chOff x="977185" y="2178246"/>
            <a:chExt cx="4539630" cy="239117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A672C7D-06D0-1039-FAE3-DAA587694B84}"/>
                </a:ext>
              </a:extLst>
            </p:cNvPr>
            <p:cNvSpPr txBox="1"/>
            <p:nvPr/>
          </p:nvSpPr>
          <p:spPr>
            <a:xfrm>
              <a:off x="2689682" y="2392286"/>
              <a:ext cx="273398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0"/>
                </a:rPr>
                <a:t>Use sound buttons for each phoneme. Draw a dot for each single letter sound, </a:t>
              </a:r>
            </a:p>
            <a:p>
              <a:pPr algn="ctr"/>
              <a:r>
                <a:rPr lang="en-GB" dirty="0">
                  <a:latin typeface="EdShed" pitchFamily="2" charset="0"/>
                </a:rPr>
                <a:t>a </a:t>
              </a:r>
              <a:r>
                <a:rPr lang="en-GB" dirty="0">
                  <a:solidFill>
                    <a:srgbClr val="FF3760"/>
                  </a:solidFill>
                  <a:latin typeface="EdShed" pitchFamily="2" charset="0"/>
                </a:rPr>
                <a:t>red</a:t>
              </a:r>
              <a:r>
                <a:rPr lang="en-GB" dirty="0">
                  <a:latin typeface="EdShed" pitchFamily="2" charset="0"/>
                </a:rPr>
                <a:t> dot for adjacent consonant, and a line when two or more letters represent one sound. </a:t>
              </a:r>
            </a:p>
          </p:txBody>
        </p:sp>
        <p:pic>
          <p:nvPicPr>
            <p:cNvPr id="53" name="Picture 52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D4E77E4B-76A5-B4EE-52EC-47CBDD3EF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77185" y="2380574"/>
              <a:ext cx="1011618" cy="1800000"/>
            </a:xfrm>
            <a:prstGeom prst="rect">
              <a:avLst/>
            </a:prstGeom>
          </p:spPr>
        </p:pic>
        <p:sp>
          <p:nvSpPr>
            <p:cNvPr id="54" name="Rounded Rectangular Callout 53">
              <a:extLst>
                <a:ext uri="{FF2B5EF4-FFF2-40B4-BE49-F238E27FC236}">
                  <a16:creationId xmlns:a16="http://schemas.microsoft.com/office/drawing/2014/main" id="{13EF5418-B99F-D1A6-AA8F-CDFB9634F953}"/>
                </a:ext>
              </a:extLst>
            </p:cNvPr>
            <p:cNvSpPr/>
            <p:nvPr/>
          </p:nvSpPr>
          <p:spPr>
            <a:xfrm>
              <a:off x="2553054" y="2178246"/>
              <a:ext cx="2963761" cy="2391178"/>
            </a:xfrm>
            <a:prstGeom prst="wedgeRoundRectCallout">
              <a:avLst>
                <a:gd name="adj1" fmla="val -63244"/>
                <a:gd name="adj2" fmla="val -18172"/>
                <a:gd name="adj3" fmla="val 16667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491F1-EED6-B887-207C-598914A99190}"/>
              </a:ext>
            </a:extLst>
          </p:cNvPr>
          <p:cNvGrpSpPr/>
          <p:nvPr/>
        </p:nvGrpSpPr>
        <p:grpSpPr>
          <a:xfrm>
            <a:off x="7226705" y="3166946"/>
            <a:ext cx="2628747" cy="108000"/>
            <a:chOff x="4784025" y="3132616"/>
            <a:chExt cx="2628747" cy="1080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DA7CCA1-BA35-722E-AE34-83AC109A4032}"/>
                </a:ext>
              </a:extLst>
            </p:cNvPr>
            <p:cNvGrpSpPr/>
            <p:nvPr/>
          </p:nvGrpSpPr>
          <p:grpSpPr>
            <a:xfrm>
              <a:off x="4784025" y="3132616"/>
              <a:ext cx="2628747" cy="108000"/>
              <a:chOff x="6700822" y="5909362"/>
              <a:chExt cx="2628747" cy="108000"/>
            </a:xfrm>
            <a:solidFill>
              <a:srgbClr val="3372DC"/>
            </a:solidFill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D5A2D9C-0253-0F3F-CFD0-F770754C1A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89787" y="5909362"/>
                <a:ext cx="108002" cy="108000"/>
              </a:xfrm>
              <a:prstGeom prst="ellipse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E71A8E9-570E-CBD4-8484-4DB9BC8FAC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0005" y="5909362"/>
                <a:ext cx="108002" cy="108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713576-3EC2-1D6D-57B3-8FA76FB5ED5B}"/>
                  </a:ext>
                </a:extLst>
              </p:cNvPr>
              <p:cNvSpPr/>
              <p:nvPr/>
            </p:nvSpPr>
            <p:spPr>
              <a:xfrm>
                <a:off x="6700822" y="5927362"/>
                <a:ext cx="396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09C9390-4C6A-D7E0-A5F2-6E3CB15755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9383" y="5909362"/>
                <a:ext cx="108002" cy="108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CFFC1E8-C069-CF48-F029-3BA045FDD0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21567" y="5909362"/>
                <a:ext cx="108002" cy="10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A1EDDE-C775-BA6D-E234-CDE131CC5ED1}"/>
                </a:ext>
              </a:extLst>
            </p:cNvPr>
            <p:cNvSpPr/>
            <p:nvPr/>
          </p:nvSpPr>
          <p:spPr>
            <a:xfrm>
              <a:off x="5259787" y="3150616"/>
              <a:ext cx="1055563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9C1EFA-6CF9-7064-9687-8CCA95E24C27}"/>
                </a:ext>
              </a:extLst>
            </p:cNvPr>
            <p:cNvSpPr/>
            <p:nvPr/>
          </p:nvSpPr>
          <p:spPr>
            <a:xfrm>
              <a:off x="7003120" y="3150616"/>
              <a:ext cx="216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4A882B-49E5-A134-D192-65FF677D3E80}"/>
              </a:ext>
            </a:extLst>
          </p:cNvPr>
          <p:cNvGrpSpPr/>
          <p:nvPr/>
        </p:nvGrpSpPr>
        <p:grpSpPr>
          <a:xfrm>
            <a:off x="863807" y="5851186"/>
            <a:ext cx="1598514" cy="108000"/>
            <a:chOff x="867022" y="5811430"/>
            <a:chExt cx="1598514" cy="10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1A283F-D85F-A13E-14E4-D3E78E5DE52C}"/>
                </a:ext>
              </a:extLst>
            </p:cNvPr>
            <p:cNvSpPr/>
            <p:nvPr/>
          </p:nvSpPr>
          <p:spPr>
            <a:xfrm>
              <a:off x="1787505" y="5829430"/>
              <a:ext cx="468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C72097-28BF-4030-2C19-AF332CA724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7534" y="581143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93994F-8F63-0666-D434-279642AF54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5204" y="581143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B246CE-1227-5CFB-D8F4-E7AA2943A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074" y="581143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F5D8B5-47C4-319B-2110-3F91166BB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022" y="581143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190824-FD78-EEC2-5D56-2477E5B54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0725" y="581143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746777-4019-1D36-E845-A8C79B0BA9C1}"/>
              </a:ext>
            </a:extLst>
          </p:cNvPr>
          <p:cNvGrpSpPr/>
          <p:nvPr/>
        </p:nvGrpSpPr>
        <p:grpSpPr>
          <a:xfrm>
            <a:off x="3879029" y="5851186"/>
            <a:ext cx="1136086" cy="108000"/>
            <a:chOff x="6853151" y="6011427"/>
            <a:chExt cx="1136086" cy="108000"/>
          </a:xfrm>
          <a:solidFill>
            <a:srgbClr val="3372DC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4A2C59-0776-6B6A-5583-2D69983B9AAA}"/>
                </a:ext>
              </a:extLst>
            </p:cNvPr>
            <p:cNvSpPr/>
            <p:nvPr/>
          </p:nvSpPr>
          <p:spPr>
            <a:xfrm>
              <a:off x="7131176" y="601142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14E38C-0E5A-8DF1-6E16-A286DD49CA38}"/>
                </a:ext>
              </a:extLst>
            </p:cNvPr>
            <p:cNvSpPr/>
            <p:nvPr/>
          </p:nvSpPr>
          <p:spPr>
            <a:xfrm>
              <a:off x="7325279" y="6029427"/>
              <a:ext cx="252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7D678D-289B-F69F-1C14-18AE151F92F2}"/>
                </a:ext>
              </a:extLst>
            </p:cNvPr>
            <p:cNvSpPr/>
            <p:nvPr/>
          </p:nvSpPr>
          <p:spPr>
            <a:xfrm>
              <a:off x="6853151" y="601142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3EB842-171D-4DFB-CAC4-651DA77D82F0}"/>
                </a:ext>
              </a:extLst>
            </p:cNvPr>
            <p:cNvSpPr/>
            <p:nvPr/>
          </p:nvSpPr>
          <p:spPr>
            <a:xfrm>
              <a:off x="7629237" y="6029427"/>
              <a:ext cx="360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5F22D-DF33-B305-F890-F69D827CF270}"/>
              </a:ext>
            </a:extLst>
          </p:cNvPr>
          <p:cNvGrpSpPr/>
          <p:nvPr/>
        </p:nvGrpSpPr>
        <p:grpSpPr>
          <a:xfrm>
            <a:off x="6292868" y="5989096"/>
            <a:ext cx="1555521" cy="108000"/>
            <a:chOff x="6828980" y="5959233"/>
            <a:chExt cx="1555521" cy="10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4F3BDB1-D63F-F8AF-9DCD-8DB60DF8DE4D}"/>
                </a:ext>
              </a:extLst>
            </p:cNvPr>
            <p:cNvGrpSpPr/>
            <p:nvPr/>
          </p:nvGrpSpPr>
          <p:grpSpPr>
            <a:xfrm>
              <a:off x="6828980" y="5959233"/>
              <a:ext cx="831010" cy="108000"/>
              <a:chOff x="8011794" y="5915574"/>
              <a:chExt cx="831010" cy="108000"/>
            </a:xfrm>
            <a:solidFill>
              <a:srgbClr val="3372DC"/>
            </a:solidFill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462B948-7C0D-EAEB-BE70-41BC39AE5C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4802" y="5915574"/>
                <a:ext cx="108002" cy="10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2B246FE-9B95-B002-4219-E41FEA3C7E81}"/>
                  </a:ext>
                </a:extLst>
              </p:cNvPr>
              <p:cNvSpPr/>
              <p:nvPr/>
            </p:nvSpPr>
            <p:spPr>
              <a:xfrm>
                <a:off x="8011794" y="5942769"/>
                <a:ext cx="612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DF3566C-4997-849A-67D7-CE13F2D61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7034" y="5959233"/>
              <a:ext cx="108002" cy="108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AFC123-B084-334A-A00C-2BCCD5561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7075" y="5959233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965E22-C90A-59C8-B568-292166A5A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6499" y="5959233"/>
              <a:ext cx="108002" cy="108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E3AC4C-7C47-55C8-28D0-E46569B39773}"/>
              </a:ext>
            </a:extLst>
          </p:cNvPr>
          <p:cNvGrpSpPr/>
          <p:nvPr/>
        </p:nvGrpSpPr>
        <p:grpSpPr>
          <a:xfrm>
            <a:off x="9038085" y="5848814"/>
            <a:ext cx="2215470" cy="108000"/>
            <a:chOff x="9373998" y="5818150"/>
            <a:chExt cx="2215470" cy="108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E40D7D-86AD-4B37-E2FF-21443EB79849}"/>
                </a:ext>
              </a:extLst>
            </p:cNvPr>
            <p:cNvGrpSpPr/>
            <p:nvPr/>
          </p:nvGrpSpPr>
          <p:grpSpPr>
            <a:xfrm>
              <a:off x="9373998" y="5818150"/>
              <a:ext cx="1920752" cy="108000"/>
              <a:chOff x="4744928" y="3149290"/>
              <a:chExt cx="1920752" cy="108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6E7EE6A-76F1-6392-3712-118F33F8B21E}"/>
                  </a:ext>
                </a:extLst>
              </p:cNvPr>
              <p:cNvGrpSpPr/>
              <p:nvPr/>
            </p:nvGrpSpPr>
            <p:grpSpPr>
              <a:xfrm>
                <a:off x="4744928" y="3149290"/>
                <a:ext cx="1920752" cy="108000"/>
                <a:chOff x="6661725" y="5926036"/>
                <a:chExt cx="1920752" cy="108000"/>
              </a:xfrm>
              <a:solidFill>
                <a:srgbClr val="3372DC"/>
              </a:solidFill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B07965C-02AE-97A0-09FD-CFDCC7B5A5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61725" y="5926036"/>
                  <a:ext cx="108002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5C1F18D6-8BDA-B386-56BB-1323153729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82261" y="5926036"/>
                  <a:ext cx="108002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B622437-8D80-C55F-36F4-A1A17AEC5534}"/>
                    </a:ext>
                  </a:extLst>
                </p:cNvPr>
                <p:cNvSpPr/>
                <p:nvPr/>
              </p:nvSpPr>
              <p:spPr>
                <a:xfrm>
                  <a:off x="8045715" y="5944036"/>
                  <a:ext cx="327812" cy="72000"/>
                </a:xfrm>
                <a:prstGeom prst="rect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8B06CE2-905A-7CB9-7D5A-1CA43811EB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31889" y="5926036"/>
                  <a:ext cx="108002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65EEB25E-2A62-00DC-543E-C59661EE4E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74475" y="5926036"/>
                  <a:ext cx="108002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AA5EE57-8CFE-4B1B-BD2A-29A83EB58249}"/>
                  </a:ext>
                </a:extLst>
              </p:cNvPr>
              <p:cNvSpPr/>
              <p:nvPr/>
            </p:nvSpPr>
            <p:spPr>
              <a:xfrm>
                <a:off x="4982561" y="3167290"/>
                <a:ext cx="756000" cy="72000"/>
              </a:xfrm>
              <a:prstGeom prst="rect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76DA4FA-7EF0-5748-7058-E4C1C27FD1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81466" y="581815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2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35" grpId="0"/>
      <p:bldP spid="42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7297F9-19F2-09CA-4EA5-B994A3486FDB}"/>
              </a:ext>
            </a:extLst>
          </p:cNvPr>
          <p:cNvSpPr txBox="1">
            <a:spLocks/>
          </p:cNvSpPr>
          <p:nvPr/>
        </p:nvSpPr>
        <p:spPr>
          <a:xfrm>
            <a:off x="8651314" y="4752580"/>
            <a:ext cx="1964064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0"/>
              </a:rPr>
              <a:t>nutritious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CB0F5F-CC98-4C06-2031-5466C4A90964}"/>
              </a:ext>
            </a:extLst>
          </p:cNvPr>
          <p:cNvSpPr txBox="1">
            <a:spLocks/>
          </p:cNvSpPr>
          <p:nvPr/>
        </p:nvSpPr>
        <p:spPr>
          <a:xfrm>
            <a:off x="5549617" y="4752580"/>
            <a:ext cx="1768433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0"/>
              </a:rPr>
              <a:t>nutrition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210F31-C407-752F-4300-27F6DEE6E3C2}"/>
              </a:ext>
            </a:extLst>
          </p:cNvPr>
          <p:cNvSpPr txBox="1">
            <a:spLocks/>
          </p:cNvSpPr>
          <p:nvPr/>
        </p:nvSpPr>
        <p:spPr>
          <a:xfrm>
            <a:off x="5592769" y="3720473"/>
            <a:ext cx="1610890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0"/>
              </a:rPr>
              <a:t>caution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81C9DEF-F19E-FB30-BA98-1290C4E4E367}"/>
              </a:ext>
            </a:extLst>
          </p:cNvPr>
          <p:cNvSpPr txBox="1">
            <a:spLocks/>
          </p:cNvSpPr>
          <p:nvPr/>
        </p:nvSpPr>
        <p:spPr>
          <a:xfrm>
            <a:off x="8738292" y="3720473"/>
            <a:ext cx="1790106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0"/>
              </a:rPr>
              <a:t>cautious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94F083C-4B07-CFB4-3D65-CA7EAB6B62D0}"/>
              </a:ext>
            </a:extLst>
          </p:cNvPr>
          <p:cNvSpPr txBox="1">
            <a:spLocks/>
          </p:cNvSpPr>
          <p:nvPr/>
        </p:nvSpPr>
        <p:spPr>
          <a:xfrm>
            <a:off x="5496589" y="2688367"/>
            <a:ext cx="1821461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0"/>
              </a:rPr>
              <a:t>infection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AA3D0B3-7F3E-4B05-C2D0-8F43DE844DC6}"/>
              </a:ext>
            </a:extLst>
          </p:cNvPr>
          <p:cNvSpPr txBox="1">
            <a:spLocks/>
          </p:cNvSpPr>
          <p:nvPr/>
        </p:nvSpPr>
        <p:spPr>
          <a:xfrm>
            <a:off x="8633007" y="2688367"/>
            <a:ext cx="2000677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0"/>
              </a:rPr>
              <a:t>infectious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88F85F-1EEB-F7C5-088E-F8B946E6BB1A}"/>
              </a:ext>
            </a:extLst>
          </p:cNvPr>
          <p:cNvGrpSpPr/>
          <p:nvPr/>
        </p:nvGrpSpPr>
        <p:grpSpPr>
          <a:xfrm>
            <a:off x="8749915" y="3177191"/>
            <a:ext cx="1731576" cy="72530"/>
            <a:chOff x="1362328" y="5366305"/>
            <a:chExt cx="1731576" cy="7253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36B2F9C-EF28-63CE-3A85-E081F4218E65}"/>
                </a:ext>
              </a:extLst>
            </p:cNvPr>
            <p:cNvGrpSpPr/>
            <p:nvPr/>
          </p:nvGrpSpPr>
          <p:grpSpPr>
            <a:xfrm>
              <a:off x="1362328" y="5366305"/>
              <a:ext cx="1136221" cy="72530"/>
              <a:chOff x="4285582" y="2915899"/>
              <a:chExt cx="1136221" cy="72530"/>
            </a:xfrm>
            <a:solidFill>
              <a:srgbClr val="3372DC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85F704-71FC-29FC-000E-215698CC4BBA}"/>
                  </a:ext>
                </a:extLst>
              </p:cNvPr>
              <p:cNvSpPr/>
              <p:nvPr/>
            </p:nvSpPr>
            <p:spPr>
              <a:xfrm>
                <a:off x="5205803" y="2929305"/>
                <a:ext cx="216000" cy="45719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E162865-4E1A-EB49-ECC4-513D05C21EBE}"/>
                  </a:ext>
                </a:extLst>
              </p:cNvPr>
              <p:cNvSpPr/>
              <p:nvPr/>
            </p:nvSpPr>
            <p:spPr>
              <a:xfrm>
                <a:off x="5025242" y="2915899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ED926FD-34FE-4CBC-F78F-F61EBC02032F}"/>
                  </a:ext>
                </a:extLst>
              </p:cNvPr>
              <p:cNvSpPr/>
              <p:nvPr/>
            </p:nvSpPr>
            <p:spPr>
              <a:xfrm>
                <a:off x="4804806" y="2915899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21AB0DC-7017-993F-A59C-76F8E406CBA6}"/>
                  </a:ext>
                </a:extLst>
              </p:cNvPr>
              <p:cNvSpPr/>
              <p:nvPr/>
            </p:nvSpPr>
            <p:spPr>
              <a:xfrm>
                <a:off x="4441842" y="29158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3E304A7-C217-55AA-EC77-1F9D04773B5F}"/>
                  </a:ext>
                </a:extLst>
              </p:cNvPr>
              <p:cNvSpPr/>
              <p:nvPr/>
            </p:nvSpPr>
            <p:spPr>
              <a:xfrm>
                <a:off x="4285582" y="291589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6C95CA3-2DDB-8AC5-1F37-FB6F7C2E7628}"/>
                  </a:ext>
                </a:extLst>
              </p:cNvPr>
              <p:cNvSpPr/>
              <p:nvPr/>
            </p:nvSpPr>
            <p:spPr>
              <a:xfrm>
                <a:off x="4611967" y="29158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2B3332-4821-4264-EBE9-15E98D82975E}"/>
                </a:ext>
              </a:extLst>
            </p:cNvPr>
            <p:cNvSpPr/>
            <p:nvPr/>
          </p:nvSpPr>
          <p:spPr>
            <a:xfrm>
              <a:off x="2533894" y="5379711"/>
              <a:ext cx="396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3268829-1C47-FA78-391B-B2E4EB9FAF36}"/>
                </a:ext>
              </a:extLst>
            </p:cNvPr>
            <p:cNvSpPr/>
            <p:nvPr/>
          </p:nvSpPr>
          <p:spPr>
            <a:xfrm>
              <a:off x="3021904" y="5366305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711C31A-EF79-AB36-4E5C-645518553131}"/>
              </a:ext>
            </a:extLst>
          </p:cNvPr>
          <p:cNvGrpSpPr/>
          <p:nvPr/>
        </p:nvGrpSpPr>
        <p:grpSpPr>
          <a:xfrm>
            <a:off x="8918069" y="4187996"/>
            <a:ext cx="1464595" cy="72530"/>
            <a:chOff x="7461297" y="4915870"/>
            <a:chExt cx="1464595" cy="7253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BCD4542-4EFE-418B-886E-339391606CAD}"/>
                </a:ext>
              </a:extLst>
            </p:cNvPr>
            <p:cNvGrpSpPr/>
            <p:nvPr/>
          </p:nvGrpSpPr>
          <p:grpSpPr>
            <a:xfrm>
              <a:off x="7461297" y="4915870"/>
              <a:ext cx="1464595" cy="72530"/>
              <a:chOff x="1563046" y="5360211"/>
              <a:chExt cx="1464595" cy="7253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63DBCB1-2D53-584E-1A5A-0B8456EC488B}"/>
                  </a:ext>
                </a:extLst>
              </p:cNvPr>
              <p:cNvGrpSpPr/>
              <p:nvPr/>
            </p:nvGrpSpPr>
            <p:grpSpPr>
              <a:xfrm>
                <a:off x="1563046" y="5360211"/>
                <a:ext cx="851430" cy="72530"/>
                <a:chOff x="4486300" y="2909805"/>
                <a:chExt cx="851430" cy="72530"/>
              </a:xfrm>
              <a:solidFill>
                <a:srgbClr val="3372DC"/>
              </a:solidFill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64E88A0-7236-460E-0506-938DD12D0A7D}"/>
                    </a:ext>
                  </a:extLst>
                </p:cNvPr>
                <p:cNvSpPr/>
                <p:nvPr/>
              </p:nvSpPr>
              <p:spPr>
                <a:xfrm>
                  <a:off x="5121730" y="2923211"/>
                  <a:ext cx="216000" cy="45719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025070D-668B-AC06-1713-0A9150A1F19D}"/>
                    </a:ext>
                  </a:extLst>
                </p:cNvPr>
                <p:cNvSpPr/>
                <p:nvPr/>
              </p:nvSpPr>
              <p:spPr>
                <a:xfrm>
                  <a:off x="4486300" y="2909805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4716C21-1882-6977-CB31-5ABEF13FC3CC}"/>
                  </a:ext>
                </a:extLst>
              </p:cNvPr>
              <p:cNvSpPr/>
              <p:nvPr/>
            </p:nvSpPr>
            <p:spPr>
              <a:xfrm>
                <a:off x="2466424" y="5373617"/>
                <a:ext cx="396000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FCD33D4-D00C-48EB-7EC0-E535085EE454}"/>
                  </a:ext>
                </a:extLst>
              </p:cNvPr>
              <p:cNvSpPr/>
              <p:nvPr/>
            </p:nvSpPr>
            <p:spPr>
              <a:xfrm>
                <a:off x="2955641" y="5360211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996DBAE-56B4-E053-7F97-50C69AD5C27F}"/>
                </a:ext>
              </a:extLst>
            </p:cNvPr>
            <p:cNvSpPr/>
            <p:nvPr/>
          </p:nvSpPr>
          <p:spPr>
            <a:xfrm>
              <a:off x="7659999" y="4929276"/>
              <a:ext cx="396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8C51D46-8304-FAD5-ACA0-88A0C4F311D4}"/>
              </a:ext>
            </a:extLst>
          </p:cNvPr>
          <p:cNvGrpSpPr/>
          <p:nvPr/>
        </p:nvGrpSpPr>
        <p:grpSpPr>
          <a:xfrm>
            <a:off x="8829986" y="5211806"/>
            <a:ext cx="1633459" cy="72530"/>
            <a:chOff x="1362328" y="5366305"/>
            <a:chExt cx="1633459" cy="7253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CFDF9DE-1B6D-C64F-582B-ECE7AC15E394}"/>
                </a:ext>
              </a:extLst>
            </p:cNvPr>
            <p:cNvGrpSpPr/>
            <p:nvPr/>
          </p:nvGrpSpPr>
          <p:grpSpPr>
            <a:xfrm>
              <a:off x="1362328" y="5366305"/>
              <a:ext cx="1052148" cy="72530"/>
              <a:chOff x="4285582" y="2915899"/>
              <a:chExt cx="1052148" cy="72530"/>
            </a:xfrm>
            <a:solidFill>
              <a:srgbClr val="3372DC"/>
            </a:solidFill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A0D6648-B049-4E05-56B2-E45299281ADD}"/>
                  </a:ext>
                </a:extLst>
              </p:cNvPr>
              <p:cNvSpPr/>
              <p:nvPr/>
            </p:nvSpPr>
            <p:spPr>
              <a:xfrm>
                <a:off x="5121730" y="2929305"/>
                <a:ext cx="216000" cy="45719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4B0804D-130A-2D4B-0C84-70B87091D8FD}"/>
                  </a:ext>
                </a:extLst>
              </p:cNvPr>
              <p:cNvSpPr/>
              <p:nvPr/>
            </p:nvSpPr>
            <p:spPr>
              <a:xfrm>
                <a:off x="5001670" y="2915899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DED3C20-3A88-DCAD-942B-2A3F095C30CE}"/>
                  </a:ext>
                </a:extLst>
              </p:cNvPr>
              <p:cNvSpPr/>
              <p:nvPr/>
            </p:nvSpPr>
            <p:spPr>
              <a:xfrm>
                <a:off x="4843775" y="29158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894E721-5195-EB90-0395-37EBC3EBDE18}"/>
                  </a:ext>
                </a:extLst>
              </p:cNvPr>
              <p:cNvSpPr/>
              <p:nvPr/>
            </p:nvSpPr>
            <p:spPr>
              <a:xfrm>
                <a:off x="4524200" y="291589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BA1B067-6D3A-6086-217E-B4120A83CC88}"/>
                  </a:ext>
                </a:extLst>
              </p:cNvPr>
              <p:cNvSpPr/>
              <p:nvPr/>
            </p:nvSpPr>
            <p:spPr>
              <a:xfrm>
                <a:off x="4285582" y="291589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ADFF4D4-4304-DCCA-6ED3-665E219EFEBB}"/>
                  </a:ext>
                </a:extLst>
              </p:cNvPr>
              <p:cNvSpPr/>
              <p:nvPr/>
            </p:nvSpPr>
            <p:spPr>
              <a:xfrm>
                <a:off x="4715364" y="29158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EEC4F39-C55A-F2D6-22A3-49C071B80335}"/>
                </a:ext>
              </a:extLst>
            </p:cNvPr>
            <p:cNvSpPr/>
            <p:nvPr/>
          </p:nvSpPr>
          <p:spPr>
            <a:xfrm>
              <a:off x="2466424" y="5379711"/>
              <a:ext cx="396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61D0BA9-7878-6C57-68BD-D90745AE7AF1}"/>
                </a:ext>
              </a:extLst>
            </p:cNvPr>
            <p:cNvSpPr/>
            <p:nvPr/>
          </p:nvSpPr>
          <p:spPr>
            <a:xfrm>
              <a:off x="2923787" y="5366305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1E7F38-6401-B72D-8C25-75CBB2FE93B9}"/>
              </a:ext>
            </a:extLst>
          </p:cNvPr>
          <p:cNvGrpSpPr/>
          <p:nvPr/>
        </p:nvGrpSpPr>
        <p:grpSpPr>
          <a:xfrm>
            <a:off x="643033" y="3429000"/>
            <a:ext cx="3960217" cy="2891713"/>
            <a:chOff x="22764" y="2765012"/>
            <a:chExt cx="3960217" cy="28917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914111-C629-A2FA-6C4C-E4F1011A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22764" y="4228384"/>
              <a:ext cx="1432573" cy="1428341"/>
            </a:xfrm>
            <a:prstGeom prst="ellipse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B4B98B-DCB0-87A4-E0EF-ECE79BF63A47}"/>
                </a:ext>
              </a:extLst>
            </p:cNvPr>
            <p:cNvGrpSpPr/>
            <p:nvPr/>
          </p:nvGrpSpPr>
          <p:grpSpPr>
            <a:xfrm>
              <a:off x="972427" y="2765012"/>
              <a:ext cx="3010554" cy="1442815"/>
              <a:chOff x="972427" y="2765012"/>
              <a:chExt cx="3010554" cy="144281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33CF46-D607-EF17-A546-B9EDE492AA37}"/>
                  </a:ext>
                </a:extLst>
              </p:cNvPr>
              <p:cNvSpPr txBox="1"/>
              <p:nvPr/>
            </p:nvSpPr>
            <p:spPr>
              <a:xfrm>
                <a:off x="1065834" y="2888263"/>
                <a:ext cx="288158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Can you turn these noun forms into this week’s words?</a:t>
                </a:r>
                <a:endParaRPr lang="en-US" sz="2400" dirty="0">
                  <a:latin typeface="EdShed" pitchFamily="2" charset="0"/>
                </a:endParaRPr>
              </a:p>
            </p:txBody>
          </p:sp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7CBCBAC1-DE21-2B07-3CED-83DB83A3E0DB}"/>
                  </a:ext>
                </a:extLst>
              </p:cNvPr>
              <p:cNvSpPr/>
              <p:nvPr/>
            </p:nvSpPr>
            <p:spPr>
              <a:xfrm>
                <a:off x="972427" y="2765012"/>
                <a:ext cx="3010554" cy="1442815"/>
              </a:xfrm>
              <a:prstGeom prst="wedgeRoundRectCallout">
                <a:avLst>
                  <a:gd name="adj1" fmla="val -31532"/>
                  <a:gd name="adj2" fmla="val 80379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06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6" grpId="0"/>
      <p:bldP spid="17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D0C5AA9-61B6-3E5D-AB6C-FB2FA350A15B}"/>
              </a:ext>
            </a:extLst>
          </p:cNvPr>
          <p:cNvSpPr txBox="1">
            <a:spLocks/>
          </p:cNvSpPr>
          <p:nvPr/>
        </p:nvSpPr>
        <p:spPr>
          <a:xfrm>
            <a:off x="8491744" y="5571422"/>
            <a:ext cx="2238690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0"/>
              </a:rPr>
              <a:t>mysterious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5929C-3DDD-46FD-2815-BF33B81CF068}"/>
              </a:ext>
            </a:extLst>
          </p:cNvPr>
          <p:cNvGrpSpPr/>
          <p:nvPr/>
        </p:nvGrpSpPr>
        <p:grpSpPr>
          <a:xfrm>
            <a:off x="643033" y="3429000"/>
            <a:ext cx="3960217" cy="2891713"/>
            <a:chOff x="22764" y="2765012"/>
            <a:chExt cx="3960217" cy="28917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6F08AD-4CFA-6EE0-A4D7-7E9E9DE92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22764" y="4228384"/>
              <a:ext cx="1432573" cy="1428341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2EF57DE-AC9F-B1A8-E929-6F7DEDC61391}"/>
                </a:ext>
              </a:extLst>
            </p:cNvPr>
            <p:cNvGrpSpPr/>
            <p:nvPr/>
          </p:nvGrpSpPr>
          <p:grpSpPr>
            <a:xfrm>
              <a:off x="972427" y="2765012"/>
              <a:ext cx="3010554" cy="1442815"/>
              <a:chOff x="972427" y="2765012"/>
              <a:chExt cx="3010554" cy="144281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1B92F6-0D0D-E426-CC49-116AC9180274}"/>
                  </a:ext>
                </a:extLst>
              </p:cNvPr>
              <p:cNvSpPr txBox="1"/>
              <p:nvPr/>
            </p:nvSpPr>
            <p:spPr>
              <a:xfrm>
                <a:off x="1065834" y="2888263"/>
                <a:ext cx="288158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Can you turn these noun forms into this week’s words?</a:t>
                </a:r>
                <a:endParaRPr lang="en-US" sz="2400" dirty="0">
                  <a:latin typeface="EdShed" pitchFamily="2" charset="0"/>
                </a:endParaRPr>
              </a:p>
            </p:txBody>
          </p:sp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D7E5DF37-535A-B6E5-883C-A6ADC31B51DF}"/>
                  </a:ext>
                </a:extLst>
              </p:cNvPr>
              <p:cNvSpPr/>
              <p:nvPr/>
            </p:nvSpPr>
            <p:spPr>
              <a:xfrm>
                <a:off x="972427" y="2765012"/>
                <a:ext cx="3010554" cy="1442815"/>
              </a:xfrm>
              <a:prstGeom prst="wedgeRoundRectCallout">
                <a:avLst>
                  <a:gd name="adj1" fmla="val -31532"/>
                  <a:gd name="adj2" fmla="val 80379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A7297F9-19F2-09CA-4EA5-B994A3486FDB}"/>
              </a:ext>
            </a:extLst>
          </p:cNvPr>
          <p:cNvSpPr txBox="1">
            <a:spLocks/>
          </p:cNvSpPr>
          <p:nvPr/>
        </p:nvSpPr>
        <p:spPr>
          <a:xfrm>
            <a:off x="8774545" y="3855294"/>
            <a:ext cx="1673087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0"/>
              </a:rPr>
              <a:t>glorious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CB0F5F-CC98-4C06-2031-5466C4A90964}"/>
              </a:ext>
            </a:extLst>
          </p:cNvPr>
          <p:cNvSpPr txBox="1">
            <a:spLocks/>
          </p:cNvSpPr>
          <p:nvPr/>
        </p:nvSpPr>
        <p:spPr>
          <a:xfrm>
            <a:off x="5762966" y="3855294"/>
            <a:ext cx="1144737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0"/>
              </a:rPr>
              <a:t>glory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210F31-C407-752F-4300-27F6DEE6E3C2}"/>
              </a:ext>
            </a:extLst>
          </p:cNvPr>
          <p:cNvSpPr txBox="1">
            <a:spLocks/>
          </p:cNvSpPr>
          <p:nvPr/>
        </p:nvSpPr>
        <p:spPr>
          <a:xfrm>
            <a:off x="5598658" y="2997231"/>
            <a:ext cx="1512273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0"/>
              </a:rPr>
              <a:t>variety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81C9DEF-F19E-FB30-BA98-1290C4E4E367}"/>
              </a:ext>
            </a:extLst>
          </p:cNvPr>
          <p:cNvSpPr txBox="1">
            <a:spLocks/>
          </p:cNvSpPr>
          <p:nvPr/>
        </p:nvSpPr>
        <p:spPr>
          <a:xfrm>
            <a:off x="8829400" y="2997231"/>
            <a:ext cx="1563377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0"/>
              </a:rPr>
              <a:t>various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94F083C-4B07-CFB4-3D65-CA7EAB6B62D0}"/>
              </a:ext>
            </a:extLst>
          </p:cNvPr>
          <p:cNvSpPr txBox="1">
            <a:spLocks/>
          </p:cNvSpPr>
          <p:nvPr/>
        </p:nvSpPr>
        <p:spPr>
          <a:xfrm>
            <a:off x="5564995" y="2139168"/>
            <a:ext cx="1574405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0"/>
              </a:rPr>
              <a:t>melody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AA3D0B3-7F3E-4B05-C2D0-8F43DE844DC6}"/>
              </a:ext>
            </a:extLst>
          </p:cNvPr>
          <p:cNvSpPr txBox="1">
            <a:spLocks/>
          </p:cNvSpPr>
          <p:nvPr/>
        </p:nvSpPr>
        <p:spPr>
          <a:xfrm>
            <a:off x="8557851" y="2139168"/>
            <a:ext cx="2106475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0"/>
              </a:rPr>
              <a:t>melodious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DA71E8-9177-74AE-F75F-2D0156B9B342}"/>
              </a:ext>
            </a:extLst>
          </p:cNvPr>
          <p:cNvSpPr txBox="1">
            <a:spLocks/>
          </p:cNvSpPr>
          <p:nvPr/>
        </p:nvSpPr>
        <p:spPr>
          <a:xfrm>
            <a:off x="5501676" y="5571422"/>
            <a:ext cx="1710340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0"/>
              </a:rPr>
              <a:t>mystery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5E1EC5-7188-FE64-C3AA-2E464A8DB4FB}"/>
              </a:ext>
            </a:extLst>
          </p:cNvPr>
          <p:cNvSpPr txBox="1">
            <a:spLocks/>
          </p:cNvSpPr>
          <p:nvPr/>
        </p:nvSpPr>
        <p:spPr>
          <a:xfrm>
            <a:off x="5607474" y="4713357"/>
            <a:ext cx="1523815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0"/>
              </a:rPr>
              <a:t>victory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D6872B-8818-D169-155B-76BCCB90E5BF}"/>
              </a:ext>
            </a:extLst>
          </p:cNvPr>
          <p:cNvSpPr txBox="1">
            <a:spLocks/>
          </p:cNvSpPr>
          <p:nvPr/>
        </p:nvSpPr>
        <p:spPr>
          <a:xfrm>
            <a:off x="8585006" y="4713357"/>
            <a:ext cx="2052165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0"/>
              </a:rPr>
              <a:t>victorious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6891F9-CF96-85D3-8F55-95F629106045}"/>
              </a:ext>
            </a:extLst>
          </p:cNvPr>
          <p:cNvGrpSpPr/>
          <p:nvPr/>
        </p:nvGrpSpPr>
        <p:grpSpPr>
          <a:xfrm>
            <a:off x="9008014" y="3461136"/>
            <a:ext cx="1230497" cy="72530"/>
            <a:chOff x="1784340" y="5366305"/>
            <a:chExt cx="1230497" cy="7253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B24BC8-6564-0967-3C56-5BB836C23421}"/>
                </a:ext>
              </a:extLst>
            </p:cNvPr>
            <p:cNvGrpSpPr/>
            <p:nvPr/>
          </p:nvGrpSpPr>
          <p:grpSpPr>
            <a:xfrm>
              <a:off x="1784340" y="5366305"/>
              <a:ext cx="631887" cy="72530"/>
              <a:chOff x="4707594" y="2915899"/>
              <a:chExt cx="631887" cy="72530"/>
            </a:xfrm>
            <a:solidFill>
              <a:srgbClr val="3372DC"/>
            </a:solidFill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D8DA5C6-B08E-78BC-6811-FF0C21AD9636}"/>
                  </a:ext>
                </a:extLst>
              </p:cNvPr>
              <p:cNvSpPr/>
              <p:nvPr/>
            </p:nvSpPr>
            <p:spPr>
              <a:xfrm>
                <a:off x="5267481" y="2915899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A2D2103-7F1A-B004-07DE-7CA965C42C09}"/>
                  </a:ext>
                </a:extLst>
              </p:cNvPr>
              <p:cNvSpPr/>
              <p:nvPr/>
            </p:nvSpPr>
            <p:spPr>
              <a:xfrm>
                <a:off x="5128541" y="2915899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A39CA4-9588-E475-C254-83430996013F}"/>
                  </a:ext>
                </a:extLst>
              </p:cNvPr>
              <p:cNvSpPr/>
              <p:nvPr/>
            </p:nvSpPr>
            <p:spPr>
              <a:xfrm>
                <a:off x="4707594" y="291589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89EE7DE-9342-DAF2-770E-FC14B029D399}"/>
                  </a:ext>
                </a:extLst>
              </p:cNvPr>
              <p:cNvSpPr/>
              <p:nvPr/>
            </p:nvSpPr>
            <p:spPr>
              <a:xfrm>
                <a:off x="4922482" y="291589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2A955F-3A61-044C-70D8-6454D9589C95}"/>
                </a:ext>
              </a:extLst>
            </p:cNvPr>
            <p:cNvSpPr/>
            <p:nvPr/>
          </p:nvSpPr>
          <p:spPr>
            <a:xfrm>
              <a:off x="2466424" y="5379711"/>
              <a:ext cx="396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88AEF9-58C0-B287-ECF6-F52E84583452}"/>
                </a:ext>
              </a:extLst>
            </p:cNvPr>
            <p:cNvSpPr/>
            <p:nvPr/>
          </p:nvSpPr>
          <p:spPr>
            <a:xfrm>
              <a:off x="2942837" y="5366305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DCC7EE-25A6-6917-DB9B-66FD4BFA6DCD}"/>
              </a:ext>
            </a:extLst>
          </p:cNvPr>
          <p:cNvGrpSpPr/>
          <p:nvPr/>
        </p:nvGrpSpPr>
        <p:grpSpPr>
          <a:xfrm>
            <a:off x="8963931" y="4440529"/>
            <a:ext cx="1325812" cy="72530"/>
            <a:chOff x="1505829" y="5365807"/>
            <a:chExt cx="1325812" cy="7253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05A082-CDC8-EBD8-53F7-A7B0F0637D5A}"/>
                </a:ext>
              </a:extLst>
            </p:cNvPr>
            <p:cNvGrpSpPr/>
            <p:nvPr/>
          </p:nvGrpSpPr>
          <p:grpSpPr>
            <a:xfrm>
              <a:off x="1505829" y="5365807"/>
              <a:ext cx="732679" cy="72530"/>
              <a:chOff x="4429083" y="2915401"/>
              <a:chExt cx="732679" cy="72530"/>
            </a:xfrm>
            <a:solidFill>
              <a:srgbClr val="3372DC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A35D1D8-7A4B-AE69-300F-C7CF06B5BAEC}"/>
                  </a:ext>
                </a:extLst>
              </p:cNvPr>
              <p:cNvSpPr/>
              <p:nvPr/>
            </p:nvSpPr>
            <p:spPr>
              <a:xfrm>
                <a:off x="4949721" y="2915401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0F25B22-345B-A840-8E60-4746DE1DD3AE}"/>
                  </a:ext>
                </a:extLst>
              </p:cNvPr>
              <p:cNvSpPr/>
              <p:nvPr/>
            </p:nvSpPr>
            <p:spPr>
              <a:xfrm>
                <a:off x="4751294" y="2915401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E8FD4AB-BF4C-BF83-6162-0EB00D991088}"/>
                  </a:ext>
                </a:extLst>
              </p:cNvPr>
              <p:cNvSpPr/>
              <p:nvPr/>
            </p:nvSpPr>
            <p:spPr>
              <a:xfrm>
                <a:off x="4429083" y="2915401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B77F3BC-19E2-C7EF-850A-4344590FFDED}"/>
                  </a:ext>
                </a:extLst>
              </p:cNvPr>
              <p:cNvSpPr/>
              <p:nvPr/>
            </p:nvSpPr>
            <p:spPr>
              <a:xfrm>
                <a:off x="5089762" y="2915401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63B7C73-DD34-ADFF-CAC2-2316D2F383E8}"/>
                  </a:ext>
                </a:extLst>
              </p:cNvPr>
              <p:cNvSpPr/>
              <p:nvPr/>
            </p:nvSpPr>
            <p:spPr>
              <a:xfrm>
                <a:off x="4591015" y="2915401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8C51536-B6B7-DF5C-C1F7-2275C14E0C7D}"/>
                </a:ext>
              </a:extLst>
            </p:cNvPr>
            <p:cNvSpPr/>
            <p:nvPr/>
          </p:nvSpPr>
          <p:spPr>
            <a:xfrm>
              <a:off x="2285437" y="5379213"/>
              <a:ext cx="396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D110F05-B772-2117-EE99-513C2B88A0F6}"/>
                </a:ext>
              </a:extLst>
            </p:cNvPr>
            <p:cNvSpPr/>
            <p:nvPr/>
          </p:nvSpPr>
          <p:spPr>
            <a:xfrm>
              <a:off x="2759641" y="5365807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72913F-CB85-2B81-017C-76B3797CC73B}"/>
              </a:ext>
            </a:extLst>
          </p:cNvPr>
          <p:cNvGrpSpPr/>
          <p:nvPr/>
        </p:nvGrpSpPr>
        <p:grpSpPr>
          <a:xfrm>
            <a:off x="8805599" y="2616737"/>
            <a:ext cx="1703801" cy="72530"/>
            <a:chOff x="7165665" y="3331396"/>
            <a:chExt cx="1703801" cy="7253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788F85F-1EEB-F7C5-088E-F8B946E6BB1A}"/>
                </a:ext>
              </a:extLst>
            </p:cNvPr>
            <p:cNvGrpSpPr/>
            <p:nvPr/>
          </p:nvGrpSpPr>
          <p:grpSpPr>
            <a:xfrm>
              <a:off x="7165665" y="3331396"/>
              <a:ext cx="1703801" cy="72530"/>
              <a:chOff x="1313549" y="5374059"/>
              <a:chExt cx="1703801" cy="7253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36B2F9C-EF28-63CE-3A85-E081F4218E65}"/>
                  </a:ext>
                </a:extLst>
              </p:cNvPr>
              <p:cNvGrpSpPr/>
              <p:nvPr/>
            </p:nvGrpSpPr>
            <p:grpSpPr>
              <a:xfrm>
                <a:off x="1313549" y="5374059"/>
                <a:ext cx="1105472" cy="72530"/>
                <a:chOff x="4236803" y="2923653"/>
                <a:chExt cx="1105472" cy="72530"/>
              </a:xfrm>
              <a:solidFill>
                <a:srgbClr val="3372DC"/>
              </a:solidFill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E162865-4E1A-EB49-ECC4-513D05C21EBE}"/>
                    </a:ext>
                  </a:extLst>
                </p:cNvPr>
                <p:cNvSpPr/>
                <p:nvPr/>
              </p:nvSpPr>
              <p:spPr>
                <a:xfrm>
                  <a:off x="5270275" y="2923653"/>
                  <a:ext cx="72000" cy="72530"/>
                </a:xfrm>
                <a:prstGeom prst="ellipse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ED926FD-34FE-4CBC-F78F-F61EBC02032F}"/>
                    </a:ext>
                  </a:extLst>
                </p:cNvPr>
                <p:cNvSpPr/>
                <p:nvPr/>
              </p:nvSpPr>
              <p:spPr>
                <a:xfrm>
                  <a:off x="5086250" y="2923653"/>
                  <a:ext cx="72000" cy="72530"/>
                </a:xfrm>
                <a:prstGeom prst="ellipse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721AB0DC-7017-993F-A59C-76F8E406CBA6}"/>
                    </a:ext>
                  </a:extLst>
                </p:cNvPr>
                <p:cNvSpPr/>
                <p:nvPr/>
              </p:nvSpPr>
              <p:spPr>
                <a:xfrm>
                  <a:off x="4696349" y="2923653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3E304A7-C217-55AA-EC77-1F9D04773B5F}"/>
                    </a:ext>
                  </a:extLst>
                </p:cNvPr>
                <p:cNvSpPr/>
                <p:nvPr/>
              </p:nvSpPr>
              <p:spPr>
                <a:xfrm>
                  <a:off x="4236803" y="2923653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6C95CA3-2DDB-8AC5-1F37-FB6F7C2E7628}"/>
                    </a:ext>
                  </a:extLst>
                </p:cNvPr>
                <p:cNvSpPr/>
                <p:nvPr/>
              </p:nvSpPr>
              <p:spPr>
                <a:xfrm>
                  <a:off x="4852484" y="2923653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C2B3332-4821-4264-EBE9-15E98D82975E}"/>
                  </a:ext>
                </a:extLst>
              </p:cNvPr>
              <p:cNvSpPr/>
              <p:nvPr/>
            </p:nvSpPr>
            <p:spPr>
              <a:xfrm>
                <a:off x="2466424" y="5387465"/>
                <a:ext cx="396000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3268829-1C47-FA78-391B-B2E4EB9FAF36}"/>
                  </a:ext>
                </a:extLst>
              </p:cNvPr>
              <p:cNvSpPr/>
              <p:nvPr/>
            </p:nvSpPr>
            <p:spPr>
              <a:xfrm>
                <a:off x="2945350" y="537405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2E19329-8386-C5A7-6577-77900A642A3F}"/>
                </a:ext>
              </a:extLst>
            </p:cNvPr>
            <p:cNvSpPr/>
            <p:nvPr/>
          </p:nvSpPr>
          <p:spPr>
            <a:xfrm>
              <a:off x="7458101" y="333139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125E20D-1884-77FD-BB38-3B9C124AE4C6}"/>
              </a:ext>
            </a:extLst>
          </p:cNvPr>
          <p:cNvGrpSpPr/>
          <p:nvPr/>
        </p:nvGrpSpPr>
        <p:grpSpPr>
          <a:xfrm>
            <a:off x="8762852" y="5183967"/>
            <a:ext cx="1722232" cy="72530"/>
            <a:chOff x="7147896" y="5746288"/>
            <a:chExt cx="1722232" cy="7253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00D111-7DC5-66F5-0610-2EDA452C8D94}"/>
                </a:ext>
              </a:extLst>
            </p:cNvPr>
            <p:cNvGrpSpPr/>
            <p:nvPr/>
          </p:nvGrpSpPr>
          <p:grpSpPr>
            <a:xfrm>
              <a:off x="7147896" y="5746288"/>
              <a:ext cx="1722232" cy="72530"/>
              <a:chOff x="7147896" y="3338099"/>
              <a:chExt cx="1722232" cy="7253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DA450E2-4524-66B7-4BF0-B9E7904C8442}"/>
                  </a:ext>
                </a:extLst>
              </p:cNvPr>
              <p:cNvGrpSpPr/>
              <p:nvPr/>
            </p:nvGrpSpPr>
            <p:grpSpPr>
              <a:xfrm>
                <a:off x="7147896" y="3338099"/>
                <a:ext cx="1722232" cy="72530"/>
                <a:chOff x="1295780" y="5380762"/>
                <a:chExt cx="1722232" cy="72530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AC6A67B4-F683-7FC2-1268-ADE827B6BA76}"/>
                    </a:ext>
                  </a:extLst>
                </p:cNvPr>
                <p:cNvGrpSpPr/>
                <p:nvPr/>
              </p:nvGrpSpPr>
              <p:grpSpPr>
                <a:xfrm>
                  <a:off x="1295780" y="5380762"/>
                  <a:ext cx="1123241" cy="72530"/>
                  <a:chOff x="4219034" y="2930356"/>
                  <a:chExt cx="1123241" cy="72530"/>
                </a:xfrm>
                <a:solidFill>
                  <a:srgbClr val="3372DC"/>
                </a:solidFill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11D6EDF3-801D-3929-B5CE-D061CF509549}"/>
                      </a:ext>
                    </a:extLst>
                  </p:cNvPr>
                  <p:cNvSpPr/>
                  <p:nvPr/>
                </p:nvSpPr>
                <p:spPr>
                  <a:xfrm>
                    <a:off x="5270275" y="2930356"/>
                    <a:ext cx="72000" cy="72530"/>
                  </a:xfrm>
                  <a:prstGeom prst="ellipse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066C1E3D-1E86-0D25-E0CE-761AC6932354}"/>
                      </a:ext>
                    </a:extLst>
                  </p:cNvPr>
                  <p:cNvSpPr/>
                  <p:nvPr/>
                </p:nvSpPr>
                <p:spPr>
                  <a:xfrm>
                    <a:off x="5123758" y="2930356"/>
                    <a:ext cx="72000" cy="72530"/>
                  </a:xfrm>
                  <a:prstGeom prst="ellipse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CCB04E4A-5080-616A-21D7-0F3D6BA69046}"/>
                      </a:ext>
                    </a:extLst>
                  </p:cNvPr>
                  <p:cNvSpPr/>
                  <p:nvPr/>
                </p:nvSpPr>
                <p:spPr>
                  <a:xfrm>
                    <a:off x="4751084" y="2930356"/>
                    <a:ext cx="72000" cy="72530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9B6694CF-485E-FFA0-E19C-6390C947C286}"/>
                      </a:ext>
                    </a:extLst>
                  </p:cNvPr>
                  <p:cNvSpPr/>
                  <p:nvPr/>
                </p:nvSpPr>
                <p:spPr>
                  <a:xfrm>
                    <a:off x="4219034" y="2930356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930E13EE-8EE9-2E25-AE3D-4ADFFF8AF163}"/>
                      </a:ext>
                    </a:extLst>
                  </p:cNvPr>
                  <p:cNvSpPr/>
                  <p:nvPr/>
                </p:nvSpPr>
                <p:spPr>
                  <a:xfrm>
                    <a:off x="4934780" y="2930356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EEE945E4-B366-4666-F3C5-35C66938D55E}"/>
                    </a:ext>
                  </a:extLst>
                </p:cNvPr>
                <p:cNvSpPr/>
                <p:nvPr/>
              </p:nvSpPr>
              <p:spPr>
                <a:xfrm>
                  <a:off x="2466424" y="5394168"/>
                  <a:ext cx="396000" cy="45719"/>
                </a:xfrm>
                <a:prstGeom prst="rect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A4CCCF11-AFD1-FE0E-AD77-0B0C3EF5A26D}"/>
                    </a:ext>
                  </a:extLst>
                </p:cNvPr>
                <p:cNvSpPr/>
                <p:nvPr/>
              </p:nvSpPr>
              <p:spPr>
                <a:xfrm>
                  <a:off x="2946012" y="5380762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07F479C-B39C-AE25-6328-76B8BDF10B38}"/>
                  </a:ext>
                </a:extLst>
              </p:cNvPr>
              <p:cNvSpPr/>
              <p:nvPr/>
            </p:nvSpPr>
            <p:spPr>
              <a:xfrm>
                <a:off x="7489569" y="33380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A0C1A4E-20AB-9A13-B0E6-85BB0530EA86}"/>
                </a:ext>
              </a:extLst>
            </p:cNvPr>
            <p:cNvSpPr/>
            <p:nvPr/>
          </p:nvSpPr>
          <p:spPr>
            <a:xfrm>
              <a:off x="7321058" y="5746288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6027CA2-8BB1-CE4A-145C-B09612F8BD39}"/>
              </a:ext>
            </a:extLst>
          </p:cNvPr>
          <p:cNvGrpSpPr/>
          <p:nvPr/>
        </p:nvGrpSpPr>
        <p:grpSpPr>
          <a:xfrm>
            <a:off x="8737701" y="6166678"/>
            <a:ext cx="1837094" cy="72530"/>
            <a:chOff x="7196590" y="5746288"/>
            <a:chExt cx="1837094" cy="7253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A5A04DF-1649-7965-492B-7764F333A292}"/>
                </a:ext>
              </a:extLst>
            </p:cNvPr>
            <p:cNvGrpSpPr/>
            <p:nvPr/>
          </p:nvGrpSpPr>
          <p:grpSpPr>
            <a:xfrm>
              <a:off x="7196590" y="5746288"/>
              <a:ext cx="1837094" cy="72530"/>
              <a:chOff x="7196590" y="3338099"/>
              <a:chExt cx="1837094" cy="72530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4844BB2-9A87-C75B-80C1-44131A7D0DD2}"/>
                  </a:ext>
                </a:extLst>
              </p:cNvPr>
              <p:cNvGrpSpPr/>
              <p:nvPr/>
            </p:nvGrpSpPr>
            <p:grpSpPr>
              <a:xfrm>
                <a:off x="7196590" y="3338099"/>
                <a:ext cx="1837094" cy="72530"/>
                <a:chOff x="1344474" y="5380762"/>
                <a:chExt cx="1837094" cy="72530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1E47BABD-9880-8D09-9173-16524D18DED4}"/>
                    </a:ext>
                  </a:extLst>
                </p:cNvPr>
                <p:cNvGrpSpPr/>
                <p:nvPr/>
              </p:nvGrpSpPr>
              <p:grpSpPr>
                <a:xfrm>
                  <a:off x="1344474" y="5380762"/>
                  <a:ext cx="1238304" cy="72530"/>
                  <a:chOff x="4267728" y="2930356"/>
                  <a:chExt cx="1238304" cy="72530"/>
                </a:xfrm>
                <a:solidFill>
                  <a:srgbClr val="3372DC"/>
                </a:solidFill>
              </p:grpSpPr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5100A876-9BD2-244F-9244-E7E94EDF7808}"/>
                      </a:ext>
                    </a:extLst>
                  </p:cNvPr>
                  <p:cNvSpPr/>
                  <p:nvPr/>
                </p:nvSpPr>
                <p:spPr>
                  <a:xfrm>
                    <a:off x="5434032" y="2930356"/>
                    <a:ext cx="72000" cy="72530"/>
                  </a:xfrm>
                  <a:prstGeom prst="ellipse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1BAA43D8-90D6-94C5-6129-196F26781876}"/>
                      </a:ext>
                    </a:extLst>
                  </p:cNvPr>
                  <p:cNvSpPr/>
                  <p:nvPr/>
                </p:nvSpPr>
                <p:spPr>
                  <a:xfrm>
                    <a:off x="5282729" y="2930356"/>
                    <a:ext cx="72000" cy="72530"/>
                  </a:xfrm>
                  <a:prstGeom prst="ellipse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2A28D960-2A60-CB56-6DEB-AD47CB295EEA}"/>
                      </a:ext>
                    </a:extLst>
                  </p:cNvPr>
                  <p:cNvSpPr/>
                  <p:nvPr/>
                </p:nvSpPr>
                <p:spPr>
                  <a:xfrm>
                    <a:off x="4918962" y="2930356"/>
                    <a:ext cx="72000" cy="72530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7F0BA5E1-E264-B471-3781-9C84A77ABED7}"/>
                      </a:ext>
                    </a:extLst>
                  </p:cNvPr>
                  <p:cNvSpPr/>
                  <p:nvPr/>
                </p:nvSpPr>
                <p:spPr>
                  <a:xfrm>
                    <a:off x="4267728" y="2930356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18F28717-3015-41E2-8D8A-913AB3C3D04C}"/>
                      </a:ext>
                    </a:extLst>
                  </p:cNvPr>
                  <p:cNvSpPr/>
                  <p:nvPr/>
                </p:nvSpPr>
                <p:spPr>
                  <a:xfrm>
                    <a:off x="5105115" y="2930356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736C3B01-8D15-009E-378F-7998476B0C9E}"/>
                    </a:ext>
                  </a:extLst>
                </p:cNvPr>
                <p:cNvSpPr/>
                <p:nvPr/>
              </p:nvSpPr>
              <p:spPr>
                <a:xfrm>
                  <a:off x="2648173" y="5394168"/>
                  <a:ext cx="396000" cy="45719"/>
                </a:xfrm>
                <a:prstGeom prst="rect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3713154F-260E-9A03-C491-85BD16050496}"/>
                    </a:ext>
                  </a:extLst>
                </p:cNvPr>
                <p:cNvSpPr/>
                <p:nvPr/>
              </p:nvSpPr>
              <p:spPr>
                <a:xfrm>
                  <a:off x="3109568" y="5380762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09E048FE-E4A7-F1FF-FA75-2F37802ED001}"/>
                  </a:ext>
                </a:extLst>
              </p:cNvPr>
              <p:cNvSpPr/>
              <p:nvPr/>
            </p:nvSpPr>
            <p:spPr>
              <a:xfrm>
                <a:off x="7697174" y="33380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166BA8-4AF6-29E3-2AC3-F47C3EF2F69C}"/>
                </a:ext>
              </a:extLst>
            </p:cNvPr>
            <p:cNvSpPr/>
            <p:nvPr/>
          </p:nvSpPr>
          <p:spPr>
            <a:xfrm>
              <a:off x="7501423" y="5746288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5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/>
      <p:bldP spid="14" grpId="0"/>
      <p:bldP spid="16" grpId="0"/>
      <p:bldP spid="17" grpId="0"/>
      <p:bldP spid="30" grpId="0"/>
      <p:bldP spid="7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40063C-20A0-E023-4261-C330847592E4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6795CD-8742-2A3C-C2EA-CCA445F28F28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4EA0A-22C3-E2A0-A8C1-9F52763D84CA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43283B-8234-D023-E8F7-0A50138CF96D}"/>
              </a:ext>
            </a:extLst>
          </p:cNvPr>
          <p:cNvSpPr/>
          <p:nvPr/>
        </p:nvSpPr>
        <p:spPr>
          <a:xfrm>
            <a:off x="6810351" y="4173050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77570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How many new words can you create?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00411-5340-D0B1-4964-851DE80F52DF}"/>
              </a:ext>
            </a:extLst>
          </p:cNvPr>
          <p:cNvSpPr txBox="1"/>
          <p:nvPr/>
        </p:nvSpPr>
        <p:spPr>
          <a:xfrm>
            <a:off x="1295428" y="1745680"/>
            <a:ext cx="9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0"/>
              </a:rPr>
              <a:t>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1A588-5263-E588-0BE9-593D759C680C}"/>
              </a:ext>
            </a:extLst>
          </p:cNvPr>
          <p:cNvSpPr txBox="1"/>
          <p:nvPr/>
        </p:nvSpPr>
        <p:spPr>
          <a:xfrm>
            <a:off x="9869462" y="1745680"/>
            <a:ext cx="111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0"/>
              </a:rPr>
              <a:t>Suffix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2D603-3D63-90C3-F584-36E0D9C569C0}"/>
              </a:ext>
            </a:extLst>
          </p:cNvPr>
          <p:cNvSpPr txBox="1"/>
          <p:nvPr/>
        </p:nvSpPr>
        <p:spPr>
          <a:xfrm>
            <a:off x="5337292" y="1745680"/>
            <a:ext cx="15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0"/>
              </a:rPr>
              <a:t>Base Word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231D8-053C-09FA-FC96-5C64B0D012C0}"/>
              </a:ext>
            </a:extLst>
          </p:cNvPr>
          <p:cNvSpPr/>
          <p:nvPr/>
        </p:nvSpPr>
        <p:spPr>
          <a:xfrm>
            <a:off x="374248" y="2194738"/>
            <a:ext cx="2782042" cy="4333384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80000"/>
              </a:lnSpc>
            </a:pPr>
            <a:endParaRPr lang="en-US" sz="32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FEA7F-F302-51AC-DFA8-EE812A430002}"/>
              </a:ext>
            </a:extLst>
          </p:cNvPr>
          <p:cNvSpPr/>
          <p:nvPr/>
        </p:nvSpPr>
        <p:spPr>
          <a:xfrm>
            <a:off x="3356657" y="2194740"/>
            <a:ext cx="5474827" cy="4333384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6AC1E7-01B2-A6E2-00E6-DF845FB4447C}"/>
              </a:ext>
            </a:extLst>
          </p:cNvPr>
          <p:cNvSpPr/>
          <p:nvPr/>
        </p:nvSpPr>
        <p:spPr>
          <a:xfrm>
            <a:off x="9035711" y="2194739"/>
            <a:ext cx="2782041" cy="4333384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99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27311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ambitious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melodious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infectious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various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victorious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fictitious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glorious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nutritious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mysterious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cautious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36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FD749-5EA5-8E3A-996D-0B0330D91F95}"/>
              </a:ext>
            </a:extLst>
          </p:cNvPr>
          <p:cNvSpPr txBox="1"/>
          <p:nvPr/>
        </p:nvSpPr>
        <p:spPr>
          <a:xfrm>
            <a:off x="-146691" y="303974"/>
            <a:ext cx="2792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EdShed" pitchFamily="2" charset="0"/>
              </a:rPr>
              <a:t>Roll and Read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6AA0E5-B596-2762-9A70-1837FF2D5D4E}"/>
              </a:ext>
            </a:extLst>
          </p:cNvPr>
          <p:cNvGrpSpPr/>
          <p:nvPr/>
        </p:nvGrpSpPr>
        <p:grpSpPr>
          <a:xfrm>
            <a:off x="984813" y="2237527"/>
            <a:ext cx="10182618" cy="597442"/>
            <a:chOff x="1708448" y="1953645"/>
            <a:chExt cx="10182618" cy="5974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FAC9EF-4E09-CADD-4AE3-23CDD66FF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>
              <a:off x="1708448" y="1953645"/>
              <a:ext cx="597410" cy="5974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C343C4-E945-1875-E99C-D17DB2C30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628348" y="1965175"/>
              <a:ext cx="578918" cy="5743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D2AB95-2F4E-250A-1233-B76341A52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529756" y="1953834"/>
              <a:ext cx="602647" cy="59706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8074195-3F59-9F8E-8036-EEE1021A6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7454893" y="1953834"/>
              <a:ext cx="597064" cy="59706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D9A3F2-784C-0650-997B-68E21318B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9374447" y="1953834"/>
              <a:ext cx="597064" cy="59706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E84FAE-70DC-CBAA-19CB-962E051F1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1294002" y="1953834"/>
              <a:ext cx="597064" cy="59706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140834-026D-8AEF-87CC-E5663213912F}"/>
              </a:ext>
            </a:extLst>
          </p:cNvPr>
          <p:cNvSpPr txBox="1"/>
          <p:nvPr/>
        </p:nvSpPr>
        <p:spPr>
          <a:xfrm>
            <a:off x="274532" y="796075"/>
            <a:ext cx="868806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Play with a partner. You will need a die and two different-coloured counters.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Take it in turns to roll a die.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Whichever number you land on, read a word from that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If you are correct, put a counter over the word.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The first person to get four counters in a row wins.</a:t>
            </a:r>
          </a:p>
        </p:txBody>
      </p:sp>
      <p:graphicFrame>
        <p:nvGraphicFramePr>
          <p:cNvPr id="22" name="Table 7">
            <a:extLst>
              <a:ext uri="{FF2B5EF4-FFF2-40B4-BE49-F238E27FC236}">
                <a16:creationId xmlns:a16="http://schemas.microsoft.com/office/drawing/2014/main" id="{3E8BAD6D-21FE-FE79-043E-6E948FE64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77941"/>
              </p:ext>
            </p:extLst>
          </p:nvPr>
        </p:nvGraphicFramePr>
        <p:xfrm>
          <a:off x="371061" y="3102843"/>
          <a:ext cx="11457240" cy="342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540">
                  <a:extLst>
                    <a:ext uri="{9D8B030D-6E8A-4147-A177-3AD203B41FA5}">
                      <a16:colId xmlns:a16="http://schemas.microsoft.com/office/drawing/2014/main" val="94965364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13261939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2788387766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38722650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841995074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4207895851"/>
                    </a:ext>
                  </a:extLst>
                </a:gridCol>
              </a:tblGrid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ambitious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melodious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infectious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various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victorious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fictitious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901014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glorious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nutritious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mysterious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cautious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ambitious</a:t>
                      </a:r>
                      <a:endParaRPr lang="en-GB" sz="24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melodious</a:t>
                      </a:r>
                      <a:endParaRPr lang="en-GB" sz="24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219861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various</a:t>
                      </a:r>
                      <a:endParaRPr lang="en-GB" sz="24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infectious</a:t>
                      </a:r>
                      <a:endParaRPr lang="en-GB" sz="24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fictitious</a:t>
                      </a:r>
                      <a:endParaRPr lang="en-GB" sz="24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victorious</a:t>
                      </a:r>
                      <a:endParaRPr lang="en-GB" sz="24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glorious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nutritious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294607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cautious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mysterious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melodious</a:t>
                      </a:r>
                      <a:endParaRPr lang="en-GB" sz="24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infectious</a:t>
                      </a:r>
                      <a:endParaRPr lang="en-GB" sz="24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various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ambitious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6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9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1596419" y="2018086"/>
            <a:ext cx="182992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ambitious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4031739" y="2018086"/>
            <a:ext cx="189244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melodious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4224197" y="2842801"/>
            <a:ext cx="150752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glorious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6545767" y="2028790"/>
            <a:ext cx="1797544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infectious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1695069" y="2842801"/>
            <a:ext cx="163262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fictitious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6552537" y="2833218"/>
            <a:ext cx="1764394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nutritious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8752644" y="2833218"/>
            <a:ext cx="1842813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victorious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6439489" y="3635707"/>
            <a:ext cx="201010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mysterious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8969051" y="2018086"/>
            <a:ext cx="1410001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various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4172419" y="3637646"/>
            <a:ext cx="1611083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cautious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1565ED-2B45-9C5B-33F3-9297D3EEDFC0}"/>
              </a:ext>
            </a:extLst>
          </p:cNvPr>
          <p:cNvGrpSpPr/>
          <p:nvPr/>
        </p:nvGrpSpPr>
        <p:grpSpPr>
          <a:xfrm>
            <a:off x="2488930" y="2376560"/>
            <a:ext cx="7959353" cy="1631528"/>
            <a:chOff x="2488930" y="2376560"/>
            <a:chExt cx="7959353" cy="163152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EBADC5-2FE9-AEC6-215B-D74BE0303BD1}"/>
                </a:ext>
              </a:extLst>
            </p:cNvPr>
            <p:cNvCxnSpPr/>
            <p:nvPr/>
          </p:nvCxnSpPr>
          <p:spPr>
            <a:xfrm>
              <a:off x="2586781" y="2384511"/>
              <a:ext cx="684000" cy="0"/>
            </a:xfrm>
            <a:prstGeom prst="line">
              <a:avLst/>
            </a:prstGeom>
            <a:ln w="31750" cap="rnd">
              <a:solidFill>
                <a:srgbClr val="F139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960A71-3F2B-1013-E624-A1F0DF41F087}"/>
                </a:ext>
              </a:extLst>
            </p:cNvPr>
            <p:cNvCxnSpPr/>
            <p:nvPr/>
          </p:nvCxnSpPr>
          <p:spPr>
            <a:xfrm>
              <a:off x="2488930" y="3215076"/>
              <a:ext cx="684000" cy="0"/>
            </a:xfrm>
            <a:prstGeom prst="line">
              <a:avLst/>
            </a:prstGeom>
            <a:ln w="31750" cap="rnd">
              <a:solidFill>
                <a:srgbClr val="F139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E19086-8D96-2CC9-0033-A7FF59E5B0BE}"/>
                </a:ext>
              </a:extLst>
            </p:cNvPr>
            <p:cNvCxnSpPr/>
            <p:nvPr/>
          </p:nvCxnSpPr>
          <p:spPr>
            <a:xfrm>
              <a:off x="7502643" y="2395366"/>
              <a:ext cx="684000" cy="0"/>
            </a:xfrm>
            <a:prstGeom prst="line">
              <a:avLst/>
            </a:prstGeom>
            <a:ln w="31750" cap="rnd">
              <a:solidFill>
                <a:srgbClr val="F139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E6EE52-4047-2E40-D3C4-4FC2F7D713AF}"/>
                </a:ext>
              </a:extLst>
            </p:cNvPr>
            <p:cNvCxnSpPr/>
            <p:nvPr/>
          </p:nvCxnSpPr>
          <p:spPr>
            <a:xfrm>
              <a:off x="4941679" y="4008088"/>
              <a:ext cx="684000" cy="0"/>
            </a:xfrm>
            <a:prstGeom prst="line">
              <a:avLst/>
            </a:prstGeom>
            <a:ln w="31750" cap="rnd">
              <a:solidFill>
                <a:srgbClr val="F139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4BF00-1448-BC6E-D051-D6D77EFA52F6}"/>
                </a:ext>
              </a:extLst>
            </p:cNvPr>
            <p:cNvCxnSpPr/>
            <p:nvPr/>
          </p:nvCxnSpPr>
          <p:spPr>
            <a:xfrm>
              <a:off x="7478845" y="3194973"/>
              <a:ext cx="684000" cy="0"/>
            </a:xfrm>
            <a:prstGeom prst="line">
              <a:avLst/>
            </a:prstGeom>
            <a:ln w="31750" cap="rnd">
              <a:solidFill>
                <a:srgbClr val="F139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821E3C5-D965-A58C-097D-87659FF7424B}"/>
                </a:ext>
              </a:extLst>
            </p:cNvPr>
            <p:cNvCxnSpPr/>
            <p:nvPr/>
          </p:nvCxnSpPr>
          <p:spPr>
            <a:xfrm>
              <a:off x="5201528" y="2381202"/>
              <a:ext cx="576000" cy="0"/>
            </a:xfrm>
            <a:prstGeom prst="line">
              <a:avLst/>
            </a:prstGeom>
            <a:ln w="31750" cap="rnd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E8741F-0CC7-86AA-62F8-AB1C03CD29DC}"/>
                </a:ext>
              </a:extLst>
            </p:cNvPr>
            <p:cNvCxnSpPr/>
            <p:nvPr/>
          </p:nvCxnSpPr>
          <p:spPr>
            <a:xfrm>
              <a:off x="5017185" y="3210434"/>
              <a:ext cx="576000" cy="0"/>
            </a:xfrm>
            <a:prstGeom prst="line">
              <a:avLst/>
            </a:prstGeom>
            <a:ln w="31750" cap="rnd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CB95E4-2459-42B2-09D3-C76BE429592E}"/>
                </a:ext>
              </a:extLst>
            </p:cNvPr>
            <p:cNvCxnSpPr/>
            <p:nvPr/>
          </p:nvCxnSpPr>
          <p:spPr>
            <a:xfrm>
              <a:off x="9654719" y="2376560"/>
              <a:ext cx="576000" cy="0"/>
            </a:xfrm>
            <a:prstGeom prst="line">
              <a:avLst/>
            </a:prstGeom>
            <a:ln w="31750" cap="rnd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1892B99-69AF-0F38-90AB-B433E2613313}"/>
                </a:ext>
              </a:extLst>
            </p:cNvPr>
            <p:cNvCxnSpPr/>
            <p:nvPr/>
          </p:nvCxnSpPr>
          <p:spPr>
            <a:xfrm>
              <a:off x="7726827" y="3998804"/>
              <a:ext cx="576000" cy="0"/>
            </a:xfrm>
            <a:prstGeom prst="line">
              <a:avLst/>
            </a:prstGeom>
            <a:ln w="31750" cap="rnd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2F45863-C51E-F9F9-E7CC-20CAAB68A0C4}"/>
                </a:ext>
              </a:extLst>
            </p:cNvPr>
            <p:cNvCxnSpPr/>
            <p:nvPr/>
          </p:nvCxnSpPr>
          <p:spPr>
            <a:xfrm>
              <a:off x="9872283" y="3192860"/>
              <a:ext cx="576000" cy="0"/>
            </a:xfrm>
            <a:prstGeom prst="line">
              <a:avLst/>
            </a:prstGeom>
            <a:ln w="31750" cap="rnd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D406AF5-5854-3D24-30C7-A20A2CD02C75}"/>
              </a:ext>
            </a:extLst>
          </p:cNvPr>
          <p:cNvGrpSpPr/>
          <p:nvPr/>
        </p:nvGrpSpPr>
        <p:grpSpPr>
          <a:xfrm>
            <a:off x="647639" y="3984878"/>
            <a:ext cx="3499641" cy="2334782"/>
            <a:chOff x="532098" y="4089815"/>
            <a:chExt cx="3499641" cy="23347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B06070-40BE-3433-F60D-00E14B060C5F}"/>
                </a:ext>
              </a:extLst>
            </p:cNvPr>
            <p:cNvGrpSpPr/>
            <p:nvPr/>
          </p:nvGrpSpPr>
          <p:grpSpPr>
            <a:xfrm>
              <a:off x="532098" y="4089815"/>
              <a:ext cx="3499641" cy="2334782"/>
              <a:chOff x="648458" y="4161477"/>
              <a:chExt cx="3499641" cy="233478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149769" y="4559687"/>
                <a:ext cx="199833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This week’s words have similar sounding endings.</a:t>
                </a:r>
              </a:p>
            </p:txBody>
          </p:sp>
          <p:pic>
            <p:nvPicPr>
              <p:cNvPr id="3" name="Picture 2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A72313F3-9F7E-A5BB-2969-E2EFC5B92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8458" y="4161477"/>
                <a:ext cx="1096171" cy="2334782"/>
              </a:xfrm>
              <a:prstGeom prst="rect">
                <a:avLst/>
              </a:prstGeom>
            </p:spPr>
          </p:pic>
        </p:grp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4EDC6AF5-B695-B5D4-08CA-F6A645E81F51}"/>
                </a:ext>
              </a:extLst>
            </p:cNvPr>
            <p:cNvSpPr/>
            <p:nvPr/>
          </p:nvSpPr>
          <p:spPr>
            <a:xfrm>
              <a:off x="2011055" y="4364785"/>
              <a:ext cx="2015004" cy="1566458"/>
            </a:xfrm>
            <a:prstGeom prst="wedgeRoundRectCallout">
              <a:avLst>
                <a:gd name="adj1" fmla="val -64034"/>
                <a:gd name="adj2" fmla="val -17436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4BD41B-B901-0AE8-28A4-B9C9507F8EBA}"/>
              </a:ext>
            </a:extLst>
          </p:cNvPr>
          <p:cNvGrpSpPr/>
          <p:nvPr/>
        </p:nvGrpSpPr>
        <p:grpSpPr>
          <a:xfrm>
            <a:off x="8015544" y="3912989"/>
            <a:ext cx="3528817" cy="2402880"/>
            <a:chOff x="8015544" y="3912989"/>
            <a:chExt cx="3528817" cy="24028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B55A5EB-EFAE-42D6-3927-E182908FA15B}"/>
                </a:ext>
              </a:extLst>
            </p:cNvPr>
            <p:cNvGrpSpPr/>
            <p:nvPr/>
          </p:nvGrpSpPr>
          <p:grpSpPr>
            <a:xfrm>
              <a:off x="8030058" y="3912989"/>
              <a:ext cx="3514303" cy="2402880"/>
              <a:chOff x="8030058" y="3912989"/>
              <a:chExt cx="3514303" cy="240288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8030058" y="4641518"/>
                <a:ext cx="185343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Can you see two different word endings?</a:t>
                </a:r>
              </a:p>
            </p:txBody>
          </p:sp>
          <p:pic>
            <p:nvPicPr>
              <p:cNvPr id="2" name="Picture 1" descr="A cartoon of a person&#10;&#10;Description automatically generated with low confidence">
                <a:extLst>
                  <a:ext uri="{FF2B5EF4-FFF2-40B4-BE49-F238E27FC236}">
                    <a16:creationId xmlns:a16="http://schemas.microsoft.com/office/drawing/2014/main" id="{D73B36FF-524D-66C6-8F00-38766E052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3225" y="3912989"/>
                <a:ext cx="1311136" cy="2402880"/>
              </a:xfrm>
              <a:prstGeom prst="rect">
                <a:avLst/>
              </a:prstGeom>
            </p:spPr>
          </p:pic>
        </p:grpSp>
        <p:sp>
          <p:nvSpPr>
            <p:cNvPr id="29" name="Rounded Rectangular Callout 28">
              <a:extLst>
                <a:ext uri="{FF2B5EF4-FFF2-40B4-BE49-F238E27FC236}">
                  <a16:creationId xmlns:a16="http://schemas.microsoft.com/office/drawing/2014/main" id="{7C886DB5-BA6F-ABC7-FBC0-0E26B520E4C0}"/>
                </a:ext>
              </a:extLst>
            </p:cNvPr>
            <p:cNvSpPr/>
            <p:nvPr/>
          </p:nvSpPr>
          <p:spPr>
            <a:xfrm>
              <a:off x="8015544" y="4502867"/>
              <a:ext cx="1842813" cy="1323439"/>
            </a:xfrm>
            <a:prstGeom prst="wedgeRoundRectCallout">
              <a:avLst>
                <a:gd name="adj1" fmla="val 66050"/>
                <a:gd name="adj2" fmla="val -18370"/>
                <a:gd name="adj3" fmla="val 16667"/>
              </a:avLst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6AA53-C048-AA4B-E96F-D9B996C2B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Sassoon Infant 2023" panose="02000503030000020003" pitchFamily="2" charset="0"/>
              </a:rPr>
              <a:t>Words ending ‘-</a:t>
            </a:r>
            <a:r>
              <a:rPr lang="en-US" dirty="0" err="1">
                <a:ea typeface="Sassoon Infant 2023" panose="02000503030000020003" pitchFamily="2" charset="0"/>
              </a:rPr>
              <a:t>tious’</a:t>
            </a:r>
            <a:endParaRPr lang="en-US" dirty="0">
              <a:ea typeface="Sassoon Infant 2023" panose="0200050303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00912-62B0-6673-3D13-A630819F39BA}"/>
              </a:ext>
            </a:extLst>
          </p:cNvPr>
          <p:cNvSpPr/>
          <p:nvPr/>
        </p:nvSpPr>
        <p:spPr>
          <a:xfrm>
            <a:off x="3423312" y="2409680"/>
            <a:ext cx="5345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72DC"/>
                </a:solidFill>
                <a:latin typeface="EdShed" pitchFamily="2" charset="0"/>
              </a:rPr>
              <a:t>Which of this week’s words does this apply to?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0F5FD0-FACB-849D-2B5A-0969E7F9DEFE}"/>
              </a:ext>
            </a:extLst>
          </p:cNvPr>
          <p:cNvSpPr txBox="1"/>
          <p:nvPr/>
        </p:nvSpPr>
        <p:spPr>
          <a:xfrm>
            <a:off x="695418" y="1878102"/>
            <a:ext cx="108011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</a:rPr>
              <a:t>Look closely, words with a /</a:t>
            </a:r>
            <a:r>
              <a:rPr lang="en-GB" sz="2000" dirty="0" err="1">
                <a:solidFill>
                  <a:srgbClr val="3372DC"/>
                </a:solidFill>
                <a:latin typeface="EdShed" pitchFamily="2" charset="0"/>
              </a:rPr>
              <a:t>shus</a:t>
            </a:r>
            <a:r>
              <a:rPr lang="en-GB" sz="2000" dirty="0">
                <a:latin typeface="EdShed" pitchFamily="2" charset="0"/>
              </a:rPr>
              <a:t>/ sound end with ‘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-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0"/>
              </a:rPr>
              <a:t>tious</a:t>
            </a:r>
            <a:r>
              <a:rPr lang="en-GB" sz="2000" dirty="0">
                <a:latin typeface="EdShed" pitchFamily="2" charset="0"/>
              </a:rPr>
              <a:t>’. The noun form of these words ends in ‘-</a:t>
            </a:r>
            <a:r>
              <a:rPr lang="en-GB" sz="2000" dirty="0" err="1">
                <a:latin typeface="EdShed" pitchFamily="2" charset="0"/>
              </a:rPr>
              <a:t>tion</a:t>
            </a:r>
            <a:r>
              <a:rPr lang="en-GB" sz="2000" dirty="0">
                <a:latin typeface="EdShed" pitchFamily="2" charset="0"/>
              </a:rPr>
              <a:t>’.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5F15717D-7DE9-FA47-8205-E0FEFF518A44}"/>
              </a:ext>
            </a:extLst>
          </p:cNvPr>
          <p:cNvSpPr txBox="1">
            <a:spLocks/>
          </p:cNvSpPr>
          <p:nvPr/>
        </p:nvSpPr>
        <p:spPr>
          <a:xfrm>
            <a:off x="9188229" y="4683592"/>
            <a:ext cx="1619162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ambi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tious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8E2C7D1-E1E3-E244-E03F-05DAEDDD582F}"/>
              </a:ext>
            </a:extLst>
          </p:cNvPr>
          <p:cNvSpPr txBox="1">
            <a:spLocks/>
          </p:cNvSpPr>
          <p:nvPr/>
        </p:nvSpPr>
        <p:spPr>
          <a:xfrm>
            <a:off x="9213044" y="5178971"/>
            <a:ext cx="1569533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nutri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tious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80530E5A-CB17-D531-AE7D-A71E8A424D03}"/>
              </a:ext>
            </a:extLst>
          </p:cNvPr>
          <p:cNvSpPr txBox="1">
            <a:spLocks/>
          </p:cNvSpPr>
          <p:nvPr/>
        </p:nvSpPr>
        <p:spPr>
          <a:xfrm>
            <a:off x="9273798" y="5674348"/>
            <a:ext cx="1448025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ficti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tious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37112E-76FE-CA12-270C-4F69C5254488}"/>
              </a:ext>
            </a:extLst>
          </p:cNvPr>
          <p:cNvGrpSpPr/>
          <p:nvPr/>
        </p:nvGrpSpPr>
        <p:grpSpPr>
          <a:xfrm>
            <a:off x="6190046" y="4182436"/>
            <a:ext cx="1486112" cy="1982816"/>
            <a:chOff x="4037892" y="4466542"/>
            <a:chExt cx="1486112" cy="1982816"/>
          </a:xfrm>
        </p:grpSpPr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9101CE35-8249-69DB-A8A1-51E0CA98CEE5}"/>
                </a:ext>
              </a:extLst>
            </p:cNvPr>
            <p:cNvSpPr txBox="1">
              <a:spLocks/>
            </p:cNvSpPr>
            <p:nvPr/>
          </p:nvSpPr>
          <p:spPr>
            <a:xfrm>
              <a:off x="4037892" y="4963846"/>
              <a:ext cx="1486112" cy="49090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EdShed" pitchFamily="2" charset="0"/>
                </a:rPr>
                <a:t>ambi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0"/>
                </a:rPr>
                <a:t>tion</a:t>
              </a:r>
            </a:p>
          </p:txBody>
        </p:sp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8397F861-F49A-899C-9AEE-D189517F561F}"/>
                </a:ext>
              </a:extLst>
            </p:cNvPr>
            <p:cNvSpPr txBox="1">
              <a:spLocks/>
            </p:cNvSpPr>
            <p:nvPr/>
          </p:nvSpPr>
          <p:spPr>
            <a:xfrm>
              <a:off x="4052319" y="5461150"/>
              <a:ext cx="1430200" cy="49090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EdShed" pitchFamily="2" charset="0"/>
                </a:rPr>
                <a:t>nutri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0"/>
                </a:rPr>
                <a:t>tion</a:t>
              </a:r>
            </a:p>
          </p:txBody>
        </p:sp>
        <p:sp>
          <p:nvSpPr>
            <p:cNvPr id="64" name="Title 1">
              <a:extLst>
                <a:ext uri="{FF2B5EF4-FFF2-40B4-BE49-F238E27FC236}">
                  <a16:creationId xmlns:a16="http://schemas.microsoft.com/office/drawing/2014/main" id="{96FE84F6-9734-E0F7-DF90-FCB366B4E48D}"/>
                </a:ext>
              </a:extLst>
            </p:cNvPr>
            <p:cNvSpPr txBox="1">
              <a:spLocks/>
            </p:cNvSpPr>
            <p:nvPr/>
          </p:nvSpPr>
          <p:spPr>
            <a:xfrm>
              <a:off x="4232657" y="5958454"/>
              <a:ext cx="1110560" cy="49090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EdShed" pitchFamily="2" charset="0"/>
                </a:rPr>
                <a:t>fic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0"/>
                </a:rPr>
                <a:t>tion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9B7DF8B-2301-8728-C141-6BDBF4105CC5}"/>
                </a:ext>
              </a:extLst>
            </p:cNvPr>
            <p:cNvSpPr txBox="1">
              <a:spLocks/>
            </p:cNvSpPr>
            <p:nvPr/>
          </p:nvSpPr>
          <p:spPr>
            <a:xfrm>
              <a:off x="4138881" y="4466542"/>
              <a:ext cx="1287532" cy="49090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EdShed" pitchFamily="2" charset="0"/>
                </a:rPr>
                <a:t>cau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0"/>
                </a:rPr>
                <a:t>tion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17DA5B50-7144-FF28-AB39-7D6AE61C7DC0}"/>
              </a:ext>
            </a:extLst>
          </p:cNvPr>
          <p:cNvSpPr txBox="1">
            <a:spLocks/>
          </p:cNvSpPr>
          <p:nvPr/>
        </p:nvSpPr>
        <p:spPr>
          <a:xfrm>
            <a:off x="9287519" y="4188836"/>
            <a:ext cx="1420582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cau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tious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BA6337-C4BC-BC7C-5513-CFB2CD02230D}"/>
              </a:ext>
            </a:extLst>
          </p:cNvPr>
          <p:cNvGrpSpPr/>
          <p:nvPr/>
        </p:nvGrpSpPr>
        <p:grpSpPr>
          <a:xfrm>
            <a:off x="8640793" y="2992925"/>
            <a:ext cx="2674717" cy="3309021"/>
            <a:chOff x="3420099" y="3390986"/>
            <a:chExt cx="2674717" cy="3309021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AC8D557-CDBA-EB52-AC44-96924673AAB5}"/>
                </a:ext>
              </a:extLst>
            </p:cNvPr>
            <p:cNvSpPr/>
            <p:nvPr/>
          </p:nvSpPr>
          <p:spPr>
            <a:xfrm>
              <a:off x="3420099" y="3865627"/>
              <a:ext cx="2674717" cy="2834380"/>
            </a:xfrm>
            <a:prstGeom prst="roundRect">
              <a:avLst/>
            </a:prstGeom>
            <a:noFill/>
            <a:ln w="508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F5C254-BE38-ABAA-ED6F-5C380D8635C4}"/>
                </a:ext>
              </a:extLst>
            </p:cNvPr>
            <p:cNvSpPr txBox="1"/>
            <p:nvPr/>
          </p:nvSpPr>
          <p:spPr>
            <a:xfrm>
              <a:off x="3862956" y="3390986"/>
              <a:ext cx="18102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25D160"/>
                  </a:solidFill>
                  <a:latin typeface="EdShed" pitchFamily="2" charset="0"/>
                  <a:ea typeface="Sassoon Infant 2023" panose="02000503030000020003" pitchFamily="2" charset="0"/>
                </a:rPr>
                <a:t>adjective form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A1BA1B-B774-7244-883C-7E40FA8DF5BD}"/>
              </a:ext>
            </a:extLst>
          </p:cNvPr>
          <p:cNvGrpSpPr/>
          <p:nvPr/>
        </p:nvGrpSpPr>
        <p:grpSpPr>
          <a:xfrm>
            <a:off x="5577879" y="2992925"/>
            <a:ext cx="2674717" cy="3309021"/>
            <a:chOff x="6510632" y="3425291"/>
            <a:chExt cx="2674717" cy="330902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E34044D-DC36-651C-1FCE-1F673932CC7B}"/>
                </a:ext>
              </a:extLst>
            </p:cNvPr>
            <p:cNvSpPr/>
            <p:nvPr/>
          </p:nvSpPr>
          <p:spPr>
            <a:xfrm>
              <a:off x="6510632" y="3899932"/>
              <a:ext cx="2674717" cy="2834380"/>
            </a:xfrm>
            <a:prstGeom prst="roundRect">
              <a:avLst/>
            </a:prstGeom>
            <a:noFill/>
            <a:ln w="508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470BFE-5D58-19E1-F46E-953E96176211}"/>
                </a:ext>
              </a:extLst>
            </p:cNvPr>
            <p:cNvSpPr txBox="1"/>
            <p:nvPr/>
          </p:nvSpPr>
          <p:spPr>
            <a:xfrm>
              <a:off x="7177934" y="3425291"/>
              <a:ext cx="1340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219CEE"/>
                  </a:solidFill>
                  <a:latin typeface="EdShed" pitchFamily="2" charset="0"/>
                  <a:ea typeface="Sassoon Infant 2023" panose="02000503030000020003" pitchFamily="2" charset="0"/>
                </a:rPr>
                <a:t>noun form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066EF47D-4C84-3869-A444-9883842D2245}"/>
              </a:ext>
            </a:extLst>
          </p:cNvPr>
          <p:cNvSpPr txBox="1">
            <a:spLocks/>
          </p:cNvSpPr>
          <p:nvPr/>
        </p:nvSpPr>
        <p:spPr>
          <a:xfrm>
            <a:off x="6216495" y="3685132"/>
            <a:ext cx="1450012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EdShed" pitchFamily="2" charset="0"/>
              </a:rPr>
              <a:t>infec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tion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2A4AF29-EBD2-2AB5-3E7B-3C75A4FD2039}"/>
              </a:ext>
            </a:extLst>
          </p:cNvPr>
          <p:cNvSpPr txBox="1">
            <a:spLocks/>
          </p:cNvSpPr>
          <p:nvPr/>
        </p:nvSpPr>
        <p:spPr>
          <a:xfrm>
            <a:off x="9198104" y="3692834"/>
            <a:ext cx="1599413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infec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tious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9BF76D-1A54-352D-BE36-C9A283640A41}"/>
              </a:ext>
            </a:extLst>
          </p:cNvPr>
          <p:cNvGrpSpPr/>
          <p:nvPr/>
        </p:nvGrpSpPr>
        <p:grpSpPr>
          <a:xfrm>
            <a:off x="665013" y="3141357"/>
            <a:ext cx="3915087" cy="2334743"/>
            <a:chOff x="646339" y="3033824"/>
            <a:chExt cx="3915087" cy="23347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DC6F9E-89DB-FF89-6F76-264BC468E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646339" y="3940226"/>
              <a:ext cx="1432573" cy="1428341"/>
            </a:xfrm>
            <a:prstGeom prst="ellipse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424FE4-427E-D6BF-2F05-B9000E1CD5AC}"/>
                </a:ext>
              </a:extLst>
            </p:cNvPr>
            <p:cNvGrpSpPr/>
            <p:nvPr/>
          </p:nvGrpSpPr>
          <p:grpSpPr>
            <a:xfrm>
              <a:off x="2279609" y="3033824"/>
              <a:ext cx="2281817" cy="2181351"/>
              <a:chOff x="2279609" y="3033824"/>
              <a:chExt cx="2281817" cy="218135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8F8672-54BD-1D17-EC15-1D6032B54135}"/>
                  </a:ext>
                </a:extLst>
              </p:cNvPr>
              <p:cNvSpPr/>
              <p:nvPr/>
            </p:nvSpPr>
            <p:spPr>
              <a:xfrm>
                <a:off x="2599822" y="3446291"/>
                <a:ext cx="170399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EdShed" pitchFamily="2" charset="0"/>
                  </a:rPr>
                  <a:t>Can you turn these noun forms into this week’s words?</a:t>
                </a:r>
              </a:p>
            </p:txBody>
          </p:sp>
          <p:sp>
            <p:nvSpPr>
              <p:cNvPr id="7" name="Oval Callout 6">
                <a:extLst>
                  <a:ext uri="{FF2B5EF4-FFF2-40B4-BE49-F238E27FC236}">
                    <a16:creationId xmlns:a16="http://schemas.microsoft.com/office/drawing/2014/main" id="{2E48871D-4918-D06C-BA41-56B5C5D055DC}"/>
                  </a:ext>
                </a:extLst>
              </p:cNvPr>
              <p:cNvSpPr/>
              <p:nvPr/>
            </p:nvSpPr>
            <p:spPr>
              <a:xfrm>
                <a:off x="2279609" y="3033824"/>
                <a:ext cx="2281817" cy="2181351"/>
              </a:xfrm>
              <a:prstGeom prst="wedgeEllipseCallout">
                <a:avLst>
                  <a:gd name="adj1" fmla="val -56521"/>
                  <a:gd name="adj2" fmla="val 25363"/>
                </a:avLst>
              </a:prstGeom>
              <a:noFill/>
              <a:ln w="66675">
                <a:solidFill>
                  <a:srgbClr val="FFDE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4A005-3DE7-846D-4434-110A589751CA}"/>
              </a:ext>
            </a:extLst>
          </p:cNvPr>
          <p:cNvSpPr/>
          <p:nvPr/>
        </p:nvSpPr>
        <p:spPr>
          <a:xfrm>
            <a:off x="383218" y="5735175"/>
            <a:ext cx="5169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EdShed" pitchFamily="2" charset="0"/>
              </a:rPr>
              <a:t>The suffix ‘-</a:t>
            </a:r>
            <a:r>
              <a:rPr lang="en-US" sz="2000" dirty="0" err="1">
                <a:latin typeface="EdShed" pitchFamily="2" charset="0"/>
              </a:rPr>
              <a:t>tious’</a:t>
            </a:r>
            <a:r>
              <a:rPr lang="en-US" sz="2000" dirty="0">
                <a:latin typeface="EdShed" pitchFamily="2" charset="0"/>
              </a:rPr>
              <a:t> means ‘full of’ or ‘having’.</a:t>
            </a:r>
          </a:p>
          <a:p>
            <a:pPr algn="ctr"/>
            <a:r>
              <a:rPr lang="en-US" sz="2000" dirty="0">
                <a:latin typeface="EdShed" pitchFamily="2" charset="0"/>
              </a:rPr>
              <a:t>So, ‘cautious’ means ‘full of caution’.</a:t>
            </a:r>
          </a:p>
        </p:txBody>
      </p:sp>
    </p:spTree>
    <p:extLst>
      <p:ext uri="{BB962C8B-B14F-4D97-AF65-F5344CB8AC3E}">
        <p14:creationId xmlns:p14="http://schemas.microsoft.com/office/powerpoint/2010/main" val="27607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5" grpId="0"/>
      <p:bldP spid="52" grpId="0"/>
      <p:bldP spid="59" grpId="0"/>
      <p:bldP spid="14" grpId="0"/>
      <p:bldP spid="31" grpId="0"/>
      <p:bldP spid="3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CFF240-9893-855C-B40D-7484A9D012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Words ending ‘-ious’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00912-62B0-6673-3D13-A630819F39BA}"/>
              </a:ext>
            </a:extLst>
          </p:cNvPr>
          <p:cNvSpPr/>
          <p:nvPr/>
        </p:nvSpPr>
        <p:spPr>
          <a:xfrm>
            <a:off x="897300" y="2333110"/>
            <a:ext cx="10397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7956D6"/>
                </a:solidFill>
                <a:latin typeface="EdShed" pitchFamily="2" charset="0"/>
              </a:rPr>
              <a:t>In this week’s words, the noun form ends in ‘y’, which is removed when the ‘-</a:t>
            </a:r>
            <a:r>
              <a:rPr lang="en-GB" sz="2000" dirty="0" err="1">
                <a:solidFill>
                  <a:srgbClr val="7956D6"/>
                </a:solidFill>
                <a:latin typeface="EdShed" pitchFamily="2" charset="0"/>
              </a:rPr>
              <a:t>ious’</a:t>
            </a:r>
            <a:r>
              <a:rPr lang="en-GB" sz="2000" dirty="0">
                <a:solidFill>
                  <a:srgbClr val="7956D6"/>
                </a:solidFill>
                <a:latin typeface="EdShed" pitchFamily="2" charset="0"/>
              </a:rPr>
              <a:t> ending is added.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5A8C2-C847-3919-3575-164E418CCFDF}"/>
              </a:ext>
            </a:extLst>
          </p:cNvPr>
          <p:cNvSpPr txBox="1"/>
          <p:nvPr/>
        </p:nvSpPr>
        <p:spPr>
          <a:xfrm>
            <a:off x="1284682" y="1835615"/>
            <a:ext cx="96226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</a:rPr>
              <a:t>The remainder of this week’s words end in ‘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-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0"/>
              </a:rPr>
              <a:t>ious</a:t>
            </a:r>
            <a:r>
              <a:rPr lang="en-GB" sz="2000" dirty="0">
                <a:latin typeface="EdShed" pitchFamily="2" charset="0"/>
              </a:rPr>
              <a:t>’. This word ending sounds like /ee/ - /us/.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9A615-E419-8EFF-1D29-1691C0BFB2C9}"/>
              </a:ext>
            </a:extLst>
          </p:cNvPr>
          <p:cNvSpPr txBox="1"/>
          <p:nvPr/>
        </p:nvSpPr>
        <p:spPr>
          <a:xfrm>
            <a:off x="9452657" y="4001491"/>
            <a:ext cx="1247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dShed" pitchFamily="2" charset="0"/>
              </a:rPr>
              <a:t>var</a:t>
            </a:r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ious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0E95E-498C-14E7-0463-304042CF93A1}"/>
              </a:ext>
            </a:extLst>
          </p:cNvPr>
          <p:cNvSpPr txBox="1"/>
          <p:nvPr/>
        </p:nvSpPr>
        <p:spPr>
          <a:xfrm>
            <a:off x="9242247" y="3486353"/>
            <a:ext cx="166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dShed" pitchFamily="2" charset="0"/>
              </a:rPr>
              <a:t>melod</a:t>
            </a:r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ious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FB0F5C-C99C-9ADD-D387-4505147D61A5}"/>
              </a:ext>
            </a:extLst>
          </p:cNvPr>
          <p:cNvGrpSpPr/>
          <p:nvPr/>
        </p:nvGrpSpPr>
        <p:grpSpPr>
          <a:xfrm>
            <a:off x="8984533" y="2905482"/>
            <a:ext cx="2149874" cy="3506804"/>
            <a:chOff x="3420099" y="3401140"/>
            <a:chExt cx="2149874" cy="350680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44967AA-C92A-135E-F904-A980BE008E66}"/>
                </a:ext>
              </a:extLst>
            </p:cNvPr>
            <p:cNvSpPr/>
            <p:nvPr/>
          </p:nvSpPr>
          <p:spPr>
            <a:xfrm>
              <a:off x="3420099" y="3814727"/>
              <a:ext cx="2149874" cy="3093217"/>
            </a:xfrm>
            <a:prstGeom prst="roundRect">
              <a:avLst/>
            </a:prstGeom>
            <a:noFill/>
            <a:ln w="508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FEA9E2-0350-B660-2531-1D6D5F8E7655}"/>
                </a:ext>
              </a:extLst>
            </p:cNvPr>
            <p:cNvSpPr txBox="1"/>
            <p:nvPr/>
          </p:nvSpPr>
          <p:spPr>
            <a:xfrm>
              <a:off x="3580218" y="3401140"/>
              <a:ext cx="18102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25D160"/>
                  </a:solidFill>
                  <a:latin typeface="EdShed" pitchFamily="2" charset="0"/>
                  <a:ea typeface="Sassoon Infant 2023" panose="02000503030000020003" pitchFamily="2" charset="0"/>
                </a:rPr>
                <a:t>adjective form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FBC065-BBA3-F172-848D-181114EA7379}"/>
              </a:ext>
            </a:extLst>
          </p:cNvPr>
          <p:cNvGrpSpPr/>
          <p:nvPr/>
        </p:nvGrpSpPr>
        <p:grpSpPr>
          <a:xfrm>
            <a:off x="6173041" y="2885409"/>
            <a:ext cx="2149873" cy="3540444"/>
            <a:chOff x="6560507" y="3466272"/>
            <a:chExt cx="2149873" cy="3540444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4338B7E-18A9-78CD-28D9-7B84E6CD1E65}"/>
                </a:ext>
              </a:extLst>
            </p:cNvPr>
            <p:cNvSpPr/>
            <p:nvPr/>
          </p:nvSpPr>
          <p:spPr>
            <a:xfrm>
              <a:off x="6560507" y="3899932"/>
              <a:ext cx="2149873" cy="3106784"/>
            </a:xfrm>
            <a:prstGeom prst="roundRect">
              <a:avLst/>
            </a:prstGeom>
            <a:noFill/>
            <a:ln w="508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FD73FF-7676-4B7E-1F32-C9885E348B11}"/>
                </a:ext>
              </a:extLst>
            </p:cNvPr>
            <p:cNvSpPr txBox="1"/>
            <p:nvPr/>
          </p:nvSpPr>
          <p:spPr>
            <a:xfrm>
              <a:off x="6964672" y="3466272"/>
              <a:ext cx="1340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219CEE"/>
                  </a:solidFill>
                  <a:latin typeface="EdShed" pitchFamily="2" charset="0"/>
                  <a:ea typeface="Sassoon Infant 2023" panose="02000503030000020003" pitchFamily="2" charset="0"/>
                </a:rPr>
                <a:t>noun form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022BC77F-8A8B-EEEB-D8B7-D15EEC6D7BBE}"/>
              </a:ext>
            </a:extLst>
          </p:cNvPr>
          <p:cNvSpPr txBox="1">
            <a:spLocks/>
          </p:cNvSpPr>
          <p:nvPr/>
        </p:nvSpPr>
        <p:spPr>
          <a:xfrm>
            <a:off x="9262541" y="5141975"/>
            <a:ext cx="1627369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victor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ious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CCE733A-757D-4E67-5328-8379B6CD7C4C}"/>
              </a:ext>
            </a:extLst>
          </p:cNvPr>
          <p:cNvSpPr txBox="1">
            <a:spLocks/>
          </p:cNvSpPr>
          <p:nvPr/>
        </p:nvSpPr>
        <p:spPr>
          <a:xfrm>
            <a:off x="9188610" y="5687601"/>
            <a:ext cx="1775231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myster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ious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E49457C-962E-FDFA-5759-2980B7230AFE}"/>
              </a:ext>
            </a:extLst>
          </p:cNvPr>
          <p:cNvSpPr txBox="1">
            <a:spLocks/>
          </p:cNvSpPr>
          <p:nvPr/>
        </p:nvSpPr>
        <p:spPr>
          <a:xfrm>
            <a:off x="9409953" y="4587891"/>
            <a:ext cx="1332545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glor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ious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76FF56D-3D50-375B-91AE-655B95A1537C}"/>
              </a:ext>
            </a:extLst>
          </p:cNvPr>
          <p:cNvSpPr txBox="1">
            <a:spLocks/>
          </p:cNvSpPr>
          <p:nvPr/>
        </p:nvSpPr>
        <p:spPr>
          <a:xfrm>
            <a:off x="6646905" y="3518669"/>
            <a:ext cx="1270412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EdShed" pitchFamily="2" charset="0"/>
              </a:rPr>
              <a:t>melod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31C425-D318-9E7B-624E-E68F7FB977BD}"/>
              </a:ext>
            </a:extLst>
          </p:cNvPr>
          <p:cNvGrpSpPr/>
          <p:nvPr/>
        </p:nvGrpSpPr>
        <p:grpSpPr>
          <a:xfrm>
            <a:off x="6558418" y="4037863"/>
            <a:ext cx="1377685" cy="2140987"/>
            <a:chOff x="3941679" y="4162292"/>
            <a:chExt cx="1377685" cy="2140987"/>
          </a:xfrm>
        </p:grpSpPr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533EC44C-F2C9-6A04-0C12-6D82E4BE0D8A}"/>
                </a:ext>
              </a:extLst>
            </p:cNvPr>
            <p:cNvSpPr txBox="1">
              <a:spLocks/>
            </p:cNvSpPr>
            <p:nvPr/>
          </p:nvSpPr>
          <p:spPr>
            <a:xfrm>
              <a:off x="4163021" y="4712320"/>
              <a:ext cx="935000" cy="49090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EdShed" pitchFamily="2" charset="0"/>
                </a:rPr>
                <a:t>glor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0"/>
                </a:rPr>
                <a:t>y</a:t>
              </a: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27D681B9-3268-4647-5062-B527885C9C10}"/>
                </a:ext>
              </a:extLst>
            </p:cNvPr>
            <p:cNvSpPr txBox="1">
              <a:spLocks/>
            </p:cNvSpPr>
            <p:nvPr/>
          </p:nvSpPr>
          <p:spPr>
            <a:xfrm>
              <a:off x="4015609" y="5262348"/>
              <a:ext cx="1229824" cy="49090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EdShed" pitchFamily="2" charset="0"/>
                </a:rPr>
                <a:t>victor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0"/>
                </a:rPr>
                <a:t>y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55545388-409F-20D9-326A-BEC32BD2C31F}"/>
                </a:ext>
              </a:extLst>
            </p:cNvPr>
            <p:cNvSpPr txBox="1">
              <a:spLocks/>
            </p:cNvSpPr>
            <p:nvPr/>
          </p:nvSpPr>
          <p:spPr>
            <a:xfrm>
              <a:off x="4021124" y="4162292"/>
              <a:ext cx="1218795" cy="49090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EdShed" pitchFamily="2" charset="0"/>
                </a:rPr>
                <a:t>variet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0"/>
                </a:rPr>
                <a:t>y</a:t>
              </a:r>
            </a:p>
          </p:txBody>
        </p: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314D5131-4F69-E714-66BA-B32A05BA5546}"/>
                </a:ext>
              </a:extLst>
            </p:cNvPr>
            <p:cNvSpPr txBox="1">
              <a:spLocks/>
            </p:cNvSpPr>
            <p:nvPr/>
          </p:nvSpPr>
          <p:spPr>
            <a:xfrm>
              <a:off x="3941679" y="5812375"/>
              <a:ext cx="1377685" cy="49090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latin typeface="EdShed" pitchFamily="2" charset="0"/>
                </a:rPr>
                <a:t>myster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0"/>
                </a:rPr>
                <a:t>y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C71813-9025-D099-941F-F26528B9A801}"/>
              </a:ext>
            </a:extLst>
          </p:cNvPr>
          <p:cNvGrpSpPr/>
          <p:nvPr/>
        </p:nvGrpSpPr>
        <p:grpSpPr>
          <a:xfrm>
            <a:off x="1057593" y="3085464"/>
            <a:ext cx="3947226" cy="2400182"/>
            <a:chOff x="864966" y="3408265"/>
            <a:chExt cx="3947226" cy="240018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12E3D2A-C034-6B0F-191B-EED6BF525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864966" y="4380106"/>
              <a:ext cx="1432573" cy="1428341"/>
            </a:xfrm>
            <a:prstGeom prst="ellipse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8F81132-57A5-998D-8ACA-A02857855673}"/>
                </a:ext>
              </a:extLst>
            </p:cNvPr>
            <p:cNvGrpSpPr/>
            <p:nvPr/>
          </p:nvGrpSpPr>
          <p:grpSpPr>
            <a:xfrm>
              <a:off x="2563752" y="3408265"/>
              <a:ext cx="2248440" cy="1967298"/>
              <a:chOff x="2563752" y="3408265"/>
              <a:chExt cx="2248440" cy="1967298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B9557F-838C-AB1D-D471-D4F52D07699C}"/>
                  </a:ext>
                </a:extLst>
              </p:cNvPr>
              <p:cNvSpPr/>
              <p:nvPr/>
            </p:nvSpPr>
            <p:spPr>
              <a:xfrm>
                <a:off x="2872776" y="3718386"/>
                <a:ext cx="17050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EdShed" pitchFamily="2" charset="0"/>
                  </a:rPr>
                  <a:t>Can you turn these noun forms into this week’s words?</a:t>
                </a:r>
              </a:p>
            </p:txBody>
          </p:sp>
          <p:sp>
            <p:nvSpPr>
              <p:cNvPr id="42" name="Oval Callout 41">
                <a:extLst>
                  <a:ext uri="{FF2B5EF4-FFF2-40B4-BE49-F238E27FC236}">
                    <a16:creationId xmlns:a16="http://schemas.microsoft.com/office/drawing/2014/main" id="{1BF7A777-F581-FE85-CF32-D0FFD719FF76}"/>
                  </a:ext>
                </a:extLst>
              </p:cNvPr>
              <p:cNvSpPr/>
              <p:nvPr/>
            </p:nvSpPr>
            <p:spPr>
              <a:xfrm>
                <a:off x="2563752" y="3408265"/>
                <a:ext cx="2248440" cy="1967298"/>
              </a:xfrm>
              <a:prstGeom prst="wedgeEllipseCallout">
                <a:avLst>
                  <a:gd name="adj1" fmla="val -59283"/>
                  <a:gd name="adj2" fmla="val 31232"/>
                </a:avLst>
              </a:prstGeom>
              <a:noFill/>
              <a:ln w="66675">
                <a:solidFill>
                  <a:srgbClr val="FFDE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65620D5-D363-9F25-006D-D58279B14DC4}"/>
              </a:ext>
            </a:extLst>
          </p:cNvPr>
          <p:cNvSpPr/>
          <p:nvPr/>
        </p:nvSpPr>
        <p:spPr>
          <a:xfrm>
            <a:off x="672284" y="5715807"/>
            <a:ext cx="5169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EdShed" pitchFamily="2" charset="0"/>
              </a:rPr>
              <a:t>The suffix ‘-</a:t>
            </a:r>
            <a:r>
              <a:rPr lang="en-US" sz="2000" dirty="0" err="1">
                <a:latin typeface="EdShed" pitchFamily="2" charset="0"/>
              </a:rPr>
              <a:t>ious’</a:t>
            </a:r>
            <a:r>
              <a:rPr lang="en-US" sz="2000" dirty="0">
                <a:latin typeface="EdShed" pitchFamily="2" charset="0"/>
              </a:rPr>
              <a:t> means ‘full of’ or ‘having’.</a:t>
            </a:r>
          </a:p>
          <a:p>
            <a:pPr algn="ctr"/>
            <a:r>
              <a:rPr lang="en-US" sz="2000" dirty="0">
                <a:latin typeface="EdShed" pitchFamily="2" charset="0"/>
              </a:rPr>
              <a:t>So, ‘victorious’ means ‘full of victory’.</a:t>
            </a:r>
          </a:p>
        </p:txBody>
      </p:sp>
    </p:spTree>
    <p:extLst>
      <p:ext uri="{BB962C8B-B14F-4D97-AF65-F5344CB8AC3E}">
        <p14:creationId xmlns:p14="http://schemas.microsoft.com/office/powerpoint/2010/main" val="9109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3" grpId="0"/>
      <p:bldP spid="17" grpId="0"/>
      <p:bldP spid="27" grpId="0"/>
      <p:bldP spid="29" grpId="0"/>
      <p:bldP spid="32" grpId="0"/>
      <p:bldP spid="3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666AE-02FC-F827-AEEB-A8B97A71B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372DC"/>
                </a:solidFill>
              </a:rPr>
              <a:t>Which of this week’s word is being described?</a:t>
            </a:r>
          </a:p>
        </p:txBody>
      </p:sp>
      <p:pic>
        <p:nvPicPr>
          <p:cNvPr id="2" name="Picture 2" descr="Dragon, Wings, Sitting, Fantasy, Fairytale, 3D, Red">
            <a:extLst>
              <a:ext uri="{FF2B5EF4-FFF2-40B4-BE49-F238E27FC236}">
                <a16:creationId xmlns:a16="http://schemas.microsoft.com/office/drawing/2014/main" id="{48E94497-5444-8C12-BCEA-EB22BFC7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998" y="4026456"/>
            <a:ext cx="2609315" cy="26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1CF933-A4AB-F812-9820-98108ED99F5B}"/>
              </a:ext>
            </a:extLst>
          </p:cNvPr>
          <p:cNvSpPr txBox="1"/>
          <p:nvPr/>
        </p:nvSpPr>
        <p:spPr>
          <a:xfrm>
            <a:off x="1721723" y="3829054"/>
            <a:ext cx="874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19CEE"/>
                </a:solidFill>
                <a:latin typeface="EdShed" pitchFamily="2" charset="0"/>
              </a:rPr>
              <a:t>Clue 3 </a:t>
            </a:r>
            <a:r>
              <a:rPr lang="en-GB" sz="2000" dirty="0">
                <a:latin typeface="EdShed" pitchFamily="2" charset="0"/>
              </a:rPr>
              <a:t>- Today this word means ‘something that is false or that does not exist.’</a:t>
            </a:r>
            <a:endParaRPr lang="en-US" sz="2000" dirty="0">
              <a:latin typeface="EdShe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99C80-CDD5-F7BF-880A-BDC647F89AA6}"/>
              </a:ext>
            </a:extLst>
          </p:cNvPr>
          <p:cNvSpPr txBox="1"/>
          <p:nvPr/>
        </p:nvSpPr>
        <p:spPr>
          <a:xfrm>
            <a:off x="1648976" y="4721641"/>
            <a:ext cx="889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19CEE"/>
                </a:solidFill>
                <a:latin typeface="EdShed" pitchFamily="2" charset="0"/>
              </a:rPr>
              <a:t>Clue 4 </a:t>
            </a:r>
            <a:r>
              <a:rPr lang="en-GB" sz="2000" dirty="0">
                <a:latin typeface="EdShed" pitchFamily="2" charset="0"/>
              </a:rPr>
              <a:t>- It is from the Medieval Latin word </a:t>
            </a:r>
            <a:r>
              <a:rPr lang="en-GB" sz="2000" dirty="0" err="1">
                <a:solidFill>
                  <a:srgbClr val="3372DC"/>
                </a:solidFill>
                <a:latin typeface="EdShed" pitchFamily="2" charset="0"/>
              </a:rPr>
              <a:t>ficticius</a:t>
            </a:r>
            <a:r>
              <a:rPr lang="en-GB" sz="2000" dirty="0">
                <a:solidFill>
                  <a:srgbClr val="555555"/>
                </a:solidFill>
                <a:latin typeface="EdShed" pitchFamily="2" charset="0"/>
              </a:rPr>
              <a:t>, </a:t>
            </a:r>
            <a:r>
              <a:rPr lang="en-GB" sz="2000" dirty="0">
                <a:latin typeface="EdShed" pitchFamily="2" charset="0"/>
              </a:rPr>
              <a:t>and is related to the word ‘figment’ as in ‘a figment of your imagination’,  and also ‘feigned’ and ‘false’.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785B1-847A-BD62-03AC-04096B85174D}"/>
              </a:ext>
            </a:extLst>
          </p:cNvPr>
          <p:cNvSpPr txBox="1"/>
          <p:nvPr/>
        </p:nvSpPr>
        <p:spPr>
          <a:xfrm>
            <a:off x="2052775" y="2043880"/>
            <a:ext cx="8086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19CEE"/>
                </a:solidFill>
                <a:latin typeface="EdShed" pitchFamily="2" charset="0"/>
              </a:rPr>
              <a:t>Clue 1 </a:t>
            </a:r>
            <a:r>
              <a:rPr lang="en-GB" sz="2000" dirty="0">
                <a:latin typeface="EdShed" pitchFamily="2" charset="0"/>
              </a:rPr>
              <a:t>- In the 1610s, it had the meaning ‘artificial or counterfeit’. </a:t>
            </a:r>
            <a:endParaRPr lang="en-US" sz="2000" dirty="0"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61FD4-D915-6862-6AD9-60559E078893}"/>
              </a:ext>
            </a:extLst>
          </p:cNvPr>
          <p:cNvSpPr txBox="1"/>
          <p:nvPr/>
        </p:nvSpPr>
        <p:spPr>
          <a:xfrm>
            <a:off x="2135674" y="2936467"/>
            <a:ext cx="7920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</a:rPr>
              <a:t> </a:t>
            </a:r>
            <a:r>
              <a:rPr lang="en-GB" sz="2000" b="1" dirty="0">
                <a:solidFill>
                  <a:srgbClr val="219CEE"/>
                </a:solidFill>
                <a:latin typeface="EdShed" pitchFamily="2" charset="0"/>
              </a:rPr>
              <a:t>Clue 2 </a:t>
            </a:r>
            <a:r>
              <a:rPr lang="en-GB" sz="2000" dirty="0">
                <a:latin typeface="EdShed" pitchFamily="2" charset="0"/>
              </a:rPr>
              <a:t>- In the 1620s, it had the meaning ‘existing only in imagination’.</a:t>
            </a:r>
            <a:endParaRPr lang="en-US" sz="2000" dirty="0">
              <a:latin typeface="EdShed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239C3D-8D13-2E9D-90D1-035A0EB510A3}"/>
              </a:ext>
            </a:extLst>
          </p:cNvPr>
          <p:cNvGrpSpPr/>
          <p:nvPr/>
        </p:nvGrpSpPr>
        <p:grpSpPr>
          <a:xfrm>
            <a:off x="10139216" y="1940901"/>
            <a:ext cx="1550676" cy="1488099"/>
            <a:chOff x="8411159" y="1711665"/>
            <a:chExt cx="1838971" cy="1764760"/>
          </a:xfrm>
        </p:grpSpPr>
        <p:pic>
          <p:nvPicPr>
            <p:cNvPr id="14" name="Picture 13" descr="A grey rock with green leaves&#10;&#10;Description automatically generated">
              <a:extLst>
                <a:ext uri="{FF2B5EF4-FFF2-40B4-BE49-F238E27FC236}">
                  <a16:creationId xmlns:a16="http://schemas.microsoft.com/office/drawing/2014/main" id="{87BD51D2-8838-86F8-2FFB-4FFBD3B3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1159" y="2615183"/>
              <a:ext cx="1830139" cy="8612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D083DC-D784-94E0-5F03-F40ED832E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97117" y="1711665"/>
              <a:ext cx="1553013" cy="1593004"/>
            </a:xfrm>
            <a:prstGeom prst="rect">
              <a:avLst/>
            </a:prstGeom>
          </p:spPr>
        </p:pic>
      </p:grpSp>
      <p:pic>
        <p:nvPicPr>
          <p:cNvPr id="12" name="Picture 11" descr="A purple unicorn with a horn and stars&#10;&#10;Description automatically generated">
            <a:extLst>
              <a:ext uri="{FF2B5EF4-FFF2-40B4-BE49-F238E27FC236}">
                <a16:creationId xmlns:a16="http://schemas.microsoft.com/office/drawing/2014/main" id="{6639EC68-7247-F6F5-BA9D-CFF9BDCDD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26908" y="5192010"/>
            <a:ext cx="1325056" cy="1228236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F7E6AE8-6C35-8311-A084-04DB26A7C756}"/>
              </a:ext>
            </a:extLst>
          </p:cNvPr>
          <p:cNvSpPr txBox="1">
            <a:spLocks/>
          </p:cNvSpPr>
          <p:nvPr/>
        </p:nvSpPr>
        <p:spPr>
          <a:xfrm>
            <a:off x="4505251" y="5922003"/>
            <a:ext cx="3181488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72DC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3760"/>
                </a:solidFill>
                <a:latin typeface="EdShed" pitchFamily="2" charset="0"/>
              </a:rPr>
              <a:t>fictitious</a:t>
            </a:r>
            <a:endParaRPr lang="en-US" sz="2800" b="1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How many new words can you create?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75659-7EB7-59C0-F321-7D00BD8F0A10}"/>
              </a:ext>
            </a:extLst>
          </p:cNvPr>
          <p:cNvSpPr txBox="1"/>
          <p:nvPr/>
        </p:nvSpPr>
        <p:spPr>
          <a:xfrm>
            <a:off x="1290335" y="5560985"/>
            <a:ext cx="9611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3760"/>
                </a:solidFill>
                <a:latin typeface="EdShed" pitchFamily="2" charset="0"/>
              </a:rPr>
              <a:t>Possible Answers: </a:t>
            </a:r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uninfected, reinfect, reinfects, reinfected, reinfecting, reinfection, reinfections, superinfected, superinfection, superinfections, disinfect, disinfects, disinfected, disinfecting, disinfection, infects, infectious, infected, infecting, infection, infections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613DD6-FA99-6E1F-BF6D-90F5A80E82C3}"/>
              </a:ext>
            </a:extLst>
          </p:cNvPr>
          <p:cNvSpPr txBox="1"/>
          <p:nvPr/>
        </p:nvSpPr>
        <p:spPr>
          <a:xfrm>
            <a:off x="2723897" y="1886356"/>
            <a:ext cx="7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EdShed" pitchFamily="2" charset="0"/>
              </a:rPr>
              <a:t>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B21CAD-3D97-7D21-A179-B31283F6077A}"/>
              </a:ext>
            </a:extLst>
          </p:cNvPr>
          <p:cNvSpPr txBox="1"/>
          <p:nvPr/>
        </p:nvSpPr>
        <p:spPr>
          <a:xfrm>
            <a:off x="8709710" y="1899660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EdShed" pitchFamily="2" charset="0"/>
              </a:rPr>
              <a:t>Suffix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D2FEC-5BCD-0959-ABE0-FB874AC4CA18}"/>
              </a:ext>
            </a:extLst>
          </p:cNvPr>
          <p:cNvSpPr txBox="1"/>
          <p:nvPr/>
        </p:nvSpPr>
        <p:spPr>
          <a:xfrm>
            <a:off x="5460086" y="1903914"/>
            <a:ext cx="127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5D160"/>
                </a:solidFill>
                <a:latin typeface="EdShed" pitchFamily="2" charset="0"/>
              </a:rPr>
              <a:t>Base Word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134E16-9D1A-A697-4C06-232D2BFEB8CC}"/>
              </a:ext>
            </a:extLst>
          </p:cNvPr>
          <p:cNvSpPr/>
          <p:nvPr/>
        </p:nvSpPr>
        <p:spPr>
          <a:xfrm>
            <a:off x="2205248" y="2285431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23915A-ACBA-5053-9CA3-8611DDEF9D50}"/>
              </a:ext>
            </a:extLst>
          </p:cNvPr>
          <p:cNvSpPr/>
          <p:nvPr/>
        </p:nvSpPr>
        <p:spPr>
          <a:xfrm>
            <a:off x="4197490" y="2285432"/>
            <a:ext cx="3797013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44F6E7-74CE-FA0A-2B64-1A6E3B592C74}"/>
              </a:ext>
            </a:extLst>
          </p:cNvPr>
          <p:cNvSpPr txBox="1"/>
          <p:nvPr/>
        </p:nvSpPr>
        <p:spPr>
          <a:xfrm>
            <a:off x="2508241" y="2581384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0"/>
              </a:rPr>
              <a:t>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0C3A6F-6D98-A420-44A7-AF7A0C03FE37}"/>
              </a:ext>
            </a:extLst>
          </p:cNvPr>
          <p:cNvSpPr txBox="1"/>
          <p:nvPr/>
        </p:nvSpPr>
        <p:spPr>
          <a:xfrm>
            <a:off x="4621963" y="2956875"/>
            <a:ext cx="29745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EdShed" pitchFamily="2" charset="0"/>
              </a:rPr>
              <a:t>infect</a:t>
            </a:r>
            <a:endParaRPr lang="en-GB" sz="2800" dirty="0">
              <a:solidFill>
                <a:schemeClr val="tx1"/>
              </a:solidFill>
              <a:latin typeface="EdShed" pitchFamily="2" charset="0"/>
            </a:endParaRPr>
          </a:p>
          <a:p>
            <a:pPr algn="ctr"/>
            <a:r>
              <a:rPr lang="en-GB" dirty="0">
                <a:latin typeface="EdShed" pitchFamily="2" charset="0"/>
              </a:rPr>
              <a:t>(to make a disease or an illness spread to other people)</a:t>
            </a:r>
            <a:endParaRPr lang="en-GB" sz="28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8F6B2-E43F-3C6C-20B1-B4FA36AF1E93}"/>
              </a:ext>
            </a:extLst>
          </p:cNvPr>
          <p:cNvSpPr/>
          <p:nvPr/>
        </p:nvSpPr>
        <p:spPr>
          <a:xfrm>
            <a:off x="8185455" y="2285430"/>
            <a:ext cx="1801290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9609B7-106D-5231-0A58-34ACEB17A698}"/>
              </a:ext>
            </a:extLst>
          </p:cNvPr>
          <p:cNvCxnSpPr>
            <a:cxnSpLocks/>
          </p:cNvCxnSpPr>
          <p:nvPr/>
        </p:nvCxnSpPr>
        <p:spPr>
          <a:xfrm>
            <a:off x="8207426" y="4552986"/>
            <a:ext cx="1801290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7E4EAC-C104-105B-9901-85F851833EF7}"/>
              </a:ext>
            </a:extLst>
          </p:cNvPr>
          <p:cNvCxnSpPr>
            <a:cxnSpLocks/>
          </p:cNvCxnSpPr>
          <p:nvPr/>
        </p:nvCxnSpPr>
        <p:spPr>
          <a:xfrm flipV="1">
            <a:off x="9309864" y="4566717"/>
            <a:ext cx="0" cy="725782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01038D2-C106-8413-06DF-021E301BBA14}"/>
              </a:ext>
            </a:extLst>
          </p:cNvPr>
          <p:cNvSpPr txBox="1"/>
          <p:nvPr/>
        </p:nvSpPr>
        <p:spPr>
          <a:xfrm>
            <a:off x="2508241" y="4437893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0"/>
              </a:rPr>
              <a:t>dis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F27E02-B9C7-0220-40BB-02E8F6DD291A}"/>
              </a:ext>
            </a:extLst>
          </p:cNvPr>
          <p:cNvSpPr txBox="1"/>
          <p:nvPr/>
        </p:nvSpPr>
        <p:spPr>
          <a:xfrm>
            <a:off x="2410705" y="3819056"/>
            <a:ext cx="139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0"/>
              </a:rPr>
              <a:t>super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3B6129-6A95-BA7D-471D-37EC424EA77B}"/>
              </a:ext>
            </a:extLst>
          </p:cNvPr>
          <p:cNvSpPr txBox="1"/>
          <p:nvPr/>
        </p:nvSpPr>
        <p:spPr>
          <a:xfrm>
            <a:off x="2508241" y="3200220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0"/>
              </a:rPr>
              <a:t>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0B6B09-F46F-D75A-B024-932BE3407386}"/>
              </a:ext>
            </a:extLst>
          </p:cNvPr>
          <p:cNvSpPr txBox="1"/>
          <p:nvPr/>
        </p:nvSpPr>
        <p:spPr>
          <a:xfrm>
            <a:off x="8521826" y="2444183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D239A2-787F-C465-BBAB-718731E48C09}"/>
              </a:ext>
            </a:extLst>
          </p:cNvPr>
          <p:cNvSpPr txBox="1"/>
          <p:nvPr/>
        </p:nvSpPr>
        <p:spPr>
          <a:xfrm>
            <a:off x="8521826" y="3813514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EdShed" pitchFamily="2" charset="0"/>
              </a:rPr>
              <a:t>ing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5D99B8-6A66-D109-F976-9CAF1A00F689}"/>
              </a:ext>
            </a:extLst>
          </p:cNvPr>
          <p:cNvSpPr txBox="1"/>
          <p:nvPr/>
        </p:nvSpPr>
        <p:spPr>
          <a:xfrm>
            <a:off x="8424290" y="3357071"/>
            <a:ext cx="1397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EC1275-B25C-3442-99F6-2315D1CB2770}"/>
              </a:ext>
            </a:extLst>
          </p:cNvPr>
          <p:cNvSpPr txBox="1"/>
          <p:nvPr/>
        </p:nvSpPr>
        <p:spPr>
          <a:xfrm>
            <a:off x="9037336" y="4710145"/>
            <a:ext cx="1202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9D8C4-2CBD-5697-A173-77D53105D410}"/>
              </a:ext>
            </a:extLst>
          </p:cNvPr>
          <p:cNvSpPr txBox="1"/>
          <p:nvPr/>
        </p:nvSpPr>
        <p:spPr>
          <a:xfrm>
            <a:off x="8521826" y="2900627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latin typeface="EdShed" pitchFamily="2" charset="0"/>
              </a:rPr>
              <a:t>t</a:t>
            </a:r>
            <a:r>
              <a:rPr lang="en-GB" sz="2400" dirty="0" err="1">
                <a:solidFill>
                  <a:schemeClr val="tx1"/>
                </a:solidFill>
                <a:latin typeface="EdShed" pitchFamily="2" charset="0"/>
              </a:rPr>
              <a:t>ious</a:t>
            </a: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*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6F199F-E6AA-DFE6-3498-B7A8067509A3}"/>
              </a:ext>
            </a:extLst>
          </p:cNvPr>
          <p:cNvSpPr txBox="1"/>
          <p:nvPr/>
        </p:nvSpPr>
        <p:spPr>
          <a:xfrm>
            <a:off x="8149570" y="4699503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EdShed" pitchFamily="2" charset="0"/>
              </a:rPr>
              <a:t>tion</a:t>
            </a:r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4CA0A5-3656-D0AB-88D1-A0D4A6FF87DA}"/>
              </a:ext>
            </a:extLst>
          </p:cNvPr>
          <p:cNvSpPr txBox="1"/>
          <p:nvPr/>
        </p:nvSpPr>
        <p:spPr>
          <a:xfrm>
            <a:off x="10077746" y="2208043"/>
            <a:ext cx="1801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EdShed" pitchFamily="2" charset="0"/>
              </a:rPr>
              <a:t>* Here the ‘t’ from the base word is removed before the suffix is added.</a:t>
            </a:r>
          </a:p>
        </p:txBody>
      </p:sp>
    </p:spTree>
    <p:extLst>
      <p:ext uri="{BB962C8B-B14F-4D97-AF65-F5344CB8AC3E}">
        <p14:creationId xmlns:p14="http://schemas.microsoft.com/office/powerpoint/2010/main" val="10510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Count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GB" dirty="0"/>
              <a:t>How many syllables are in each word?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C7917C-3EE3-6977-9CCD-640D9A29C6F1}"/>
              </a:ext>
            </a:extLst>
          </p:cNvPr>
          <p:cNvGrpSpPr/>
          <p:nvPr/>
        </p:nvGrpSpPr>
        <p:grpSpPr>
          <a:xfrm>
            <a:off x="4521410" y="2258104"/>
            <a:ext cx="6135625" cy="2477373"/>
            <a:chOff x="4596566" y="2165207"/>
            <a:chExt cx="6135625" cy="247737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D899647-D2D0-B347-557C-250F71766C33}"/>
                </a:ext>
              </a:extLst>
            </p:cNvPr>
            <p:cNvSpPr txBox="1"/>
            <p:nvPr/>
          </p:nvSpPr>
          <p:spPr>
            <a:xfrm>
              <a:off x="4596566" y="2165207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3760"/>
                  </a:solidFill>
                  <a:latin typeface="EdShed" pitchFamily="2" charset="0"/>
                </a:rPr>
                <a:t>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9658A15-CD84-4C51-F9C6-F361BB6C463D}"/>
                </a:ext>
              </a:extLst>
            </p:cNvPr>
            <p:cNvSpPr txBox="1"/>
            <p:nvPr/>
          </p:nvSpPr>
          <p:spPr>
            <a:xfrm>
              <a:off x="7451958" y="411936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3760"/>
                  </a:solidFill>
                  <a:latin typeface="EdShed" pitchFamily="2" charset="0"/>
                </a:rPr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B19BAA-E645-9C7D-DBE0-EED2353F51A1}"/>
                </a:ext>
              </a:extLst>
            </p:cNvPr>
            <p:cNvSpPr txBox="1"/>
            <p:nvPr/>
          </p:nvSpPr>
          <p:spPr>
            <a:xfrm>
              <a:off x="10339135" y="3170181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3760"/>
                  </a:solidFill>
                  <a:latin typeface="EdShed" pitchFamily="2" charset="0"/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3D4C2A-3211-4F92-4885-C456955F91D3}"/>
              </a:ext>
            </a:extLst>
          </p:cNvPr>
          <p:cNvGrpSpPr/>
          <p:nvPr/>
        </p:nvGrpSpPr>
        <p:grpSpPr>
          <a:xfrm>
            <a:off x="1587547" y="2258104"/>
            <a:ext cx="9029332" cy="1528287"/>
            <a:chOff x="1662703" y="2165207"/>
            <a:chExt cx="9029332" cy="152828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EE09704-A8DB-2319-D692-7EBF87BE2018}"/>
                </a:ext>
              </a:extLst>
            </p:cNvPr>
            <p:cNvSpPr txBox="1"/>
            <p:nvPr/>
          </p:nvSpPr>
          <p:spPr>
            <a:xfrm>
              <a:off x="4602176" y="317018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5D032C3-872C-D132-D41F-AC0022C208AA}"/>
                </a:ext>
              </a:extLst>
            </p:cNvPr>
            <p:cNvSpPr txBox="1"/>
            <p:nvPr/>
          </p:nvSpPr>
          <p:spPr>
            <a:xfrm>
              <a:off x="1668461" y="2165207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18A5E81-CADE-2C89-55A2-4C9CEF539DE2}"/>
                </a:ext>
              </a:extLst>
            </p:cNvPr>
            <p:cNvSpPr txBox="1"/>
            <p:nvPr/>
          </p:nvSpPr>
          <p:spPr>
            <a:xfrm>
              <a:off x="7434391" y="2165207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1D71CE-57EF-E0BA-2C41-BB0B0A1E553A}"/>
                </a:ext>
              </a:extLst>
            </p:cNvPr>
            <p:cNvSpPr txBox="1"/>
            <p:nvPr/>
          </p:nvSpPr>
          <p:spPr>
            <a:xfrm>
              <a:off x="7435885" y="317018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B5841A-7AF6-D351-064C-DA6E194F101B}"/>
                </a:ext>
              </a:extLst>
            </p:cNvPr>
            <p:cNvSpPr txBox="1"/>
            <p:nvPr/>
          </p:nvSpPr>
          <p:spPr>
            <a:xfrm>
              <a:off x="10310199" y="2165207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9A6FF5-6E9C-CADF-019D-794C247C477A}"/>
                </a:ext>
              </a:extLst>
            </p:cNvPr>
            <p:cNvSpPr txBox="1"/>
            <p:nvPr/>
          </p:nvSpPr>
          <p:spPr>
            <a:xfrm>
              <a:off x="1662703" y="3170274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4CF32C-F614-63D4-5842-56D17BEEE64E}"/>
              </a:ext>
            </a:extLst>
          </p:cNvPr>
          <p:cNvGrpSpPr/>
          <p:nvPr/>
        </p:nvGrpSpPr>
        <p:grpSpPr>
          <a:xfrm>
            <a:off x="5185857" y="5056512"/>
            <a:ext cx="1588688" cy="1277464"/>
            <a:chOff x="6567130" y="4693835"/>
            <a:chExt cx="1588688" cy="1277464"/>
          </a:xfrm>
        </p:grpSpPr>
        <p:pic>
          <p:nvPicPr>
            <p:cNvPr id="69" name="Picture 68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106203D0-C443-93FD-5F26-4E229930D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7130" y="4693835"/>
              <a:ext cx="1588688" cy="127746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AB51070-8F49-4230-87E9-C86632D640C0}"/>
                </a:ext>
              </a:extLst>
            </p:cNvPr>
            <p:cNvSpPr txBox="1"/>
            <p:nvPr/>
          </p:nvSpPr>
          <p:spPr>
            <a:xfrm>
              <a:off x="7102087" y="4878645"/>
              <a:ext cx="5116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3760"/>
                  </a:solidFill>
                  <a:latin typeface="EdShed" pitchFamily="2" charset="0"/>
                </a:rPr>
                <a:t>4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C1E28A-33DA-BF58-2DB3-B9340ECC166A}"/>
              </a:ext>
            </a:extLst>
          </p:cNvPr>
          <p:cNvGrpSpPr/>
          <p:nvPr/>
        </p:nvGrpSpPr>
        <p:grpSpPr>
          <a:xfrm>
            <a:off x="843307" y="5056512"/>
            <a:ext cx="1588688" cy="1277464"/>
            <a:chOff x="3816460" y="5268631"/>
            <a:chExt cx="1588688" cy="1277464"/>
          </a:xfrm>
        </p:grpSpPr>
        <p:pic>
          <p:nvPicPr>
            <p:cNvPr id="72" name="Picture 71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C691F78E-D253-D9C0-8F7B-B235940F6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6460" y="5268631"/>
              <a:ext cx="1588688" cy="1277464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5539600-8B79-06C4-AB93-23C312658155}"/>
                </a:ext>
              </a:extLst>
            </p:cNvPr>
            <p:cNvSpPr txBox="1"/>
            <p:nvPr/>
          </p:nvSpPr>
          <p:spPr>
            <a:xfrm>
              <a:off x="4363781" y="5454639"/>
              <a:ext cx="4956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25D160"/>
                  </a:solidFill>
                  <a:latin typeface="EdShed" pitchFamily="2" charset="0"/>
                </a:rPr>
                <a:t>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0EA049-34C6-79FD-B5B8-42BB1A9AC69E}"/>
              </a:ext>
            </a:extLst>
          </p:cNvPr>
          <p:cNvGrpSpPr/>
          <p:nvPr/>
        </p:nvGrpSpPr>
        <p:grpSpPr>
          <a:xfrm>
            <a:off x="3014582" y="5056512"/>
            <a:ext cx="1588688" cy="1277464"/>
            <a:chOff x="5734635" y="4879125"/>
            <a:chExt cx="1588688" cy="1277464"/>
          </a:xfrm>
        </p:grpSpPr>
        <p:pic>
          <p:nvPicPr>
            <p:cNvPr id="75" name="Picture 74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68537D68-697A-E7B9-AAA3-737D1E3E5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4635" y="4879125"/>
              <a:ext cx="1588688" cy="127746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B1B6197-4F5F-FC2B-6419-5ACD69AEB308}"/>
                </a:ext>
              </a:extLst>
            </p:cNvPr>
            <p:cNvSpPr txBox="1"/>
            <p:nvPr/>
          </p:nvSpPr>
          <p:spPr>
            <a:xfrm>
              <a:off x="6283197" y="5063935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5AE60D5-C834-91E1-EB02-1BC82C1BD8EE}"/>
              </a:ext>
            </a:extLst>
          </p:cNvPr>
          <p:cNvSpPr txBox="1"/>
          <p:nvPr/>
        </p:nvSpPr>
        <p:spPr>
          <a:xfrm>
            <a:off x="4527020" y="421225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25D160"/>
                </a:solidFill>
                <a:latin typeface="EdShed" pitchFamily="2" charset="0"/>
              </a:rPr>
              <a:t>2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3D2F0C6-0B28-4F52-98FD-F3EB76D50BFB}"/>
              </a:ext>
            </a:extLst>
          </p:cNvPr>
          <p:cNvGrpSpPr/>
          <p:nvPr/>
        </p:nvGrpSpPr>
        <p:grpSpPr>
          <a:xfrm>
            <a:off x="7457514" y="4225004"/>
            <a:ext cx="4109164" cy="2177922"/>
            <a:chOff x="7172025" y="4096398"/>
            <a:chExt cx="4109164" cy="21779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7413C98-B396-B9CC-6CCC-ED831D2829B1}"/>
                </a:ext>
              </a:extLst>
            </p:cNvPr>
            <p:cNvGrpSpPr/>
            <p:nvPr/>
          </p:nvGrpSpPr>
          <p:grpSpPr>
            <a:xfrm>
              <a:off x="7172025" y="4096398"/>
              <a:ext cx="4109164" cy="2177922"/>
              <a:chOff x="7655544" y="4668935"/>
              <a:chExt cx="4109164" cy="2177922"/>
            </a:xfrm>
          </p:grpSpPr>
          <p:pic>
            <p:nvPicPr>
              <p:cNvPr id="81" name="Picture 80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6A97553C-DB4F-FDE2-57FF-342F0B88A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83599" y="4668935"/>
                <a:ext cx="881109" cy="2177922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1514C3-8A36-3099-77D0-BDD5EE372B50}"/>
                  </a:ext>
                </a:extLst>
              </p:cNvPr>
              <p:cNvSpPr txBox="1"/>
              <p:nvPr/>
            </p:nvSpPr>
            <p:spPr>
              <a:xfrm>
                <a:off x="7655544" y="5484670"/>
                <a:ext cx="283835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I think there are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more words with three syllables. How many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words have four syllables?</a:t>
                </a:r>
              </a:p>
            </p:txBody>
          </p:sp>
        </p:grpSp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00AD673E-6F57-8AC3-9745-51B65F6E3ACF}"/>
                </a:ext>
              </a:extLst>
            </p:cNvPr>
            <p:cNvSpPr/>
            <p:nvPr/>
          </p:nvSpPr>
          <p:spPr>
            <a:xfrm>
              <a:off x="7172026" y="4788626"/>
              <a:ext cx="2807828" cy="1415865"/>
            </a:xfrm>
            <a:prstGeom prst="wedgeRoundRectCallout">
              <a:avLst>
                <a:gd name="adj1" fmla="val 63006"/>
                <a:gd name="adj2" fmla="val -38288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97200-8A3D-F8F3-0384-E9FE3189937D}"/>
              </a:ext>
            </a:extLst>
          </p:cNvPr>
          <p:cNvSpPr txBox="1">
            <a:spLocks/>
          </p:cNvSpPr>
          <p:nvPr/>
        </p:nvSpPr>
        <p:spPr>
          <a:xfrm>
            <a:off x="765418" y="1919449"/>
            <a:ext cx="2037610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ambitious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C5C2DE0-ADF9-12BF-007B-E725C644C002}"/>
              </a:ext>
            </a:extLst>
          </p:cNvPr>
          <p:cNvSpPr txBox="1">
            <a:spLocks/>
          </p:cNvSpPr>
          <p:nvPr/>
        </p:nvSpPr>
        <p:spPr>
          <a:xfrm>
            <a:off x="3664701" y="1919449"/>
            <a:ext cx="2106475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melodious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EEC7065-1B9E-D0F0-0EC1-76481A976015}"/>
              </a:ext>
            </a:extLst>
          </p:cNvPr>
          <p:cNvSpPr txBox="1">
            <a:spLocks/>
          </p:cNvSpPr>
          <p:nvPr/>
        </p:nvSpPr>
        <p:spPr>
          <a:xfrm>
            <a:off x="3881395" y="2923213"/>
            <a:ext cx="1673087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glorious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ECAE57F-B1DF-D7BB-0E89-38B78D5195A7}"/>
              </a:ext>
            </a:extLst>
          </p:cNvPr>
          <p:cNvSpPr txBox="1">
            <a:spLocks/>
          </p:cNvSpPr>
          <p:nvPr/>
        </p:nvSpPr>
        <p:spPr>
          <a:xfrm>
            <a:off x="6572992" y="1919449"/>
            <a:ext cx="2000677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infectious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6A737B4-0A20-57C5-207A-DD8A19044837}"/>
              </a:ext>
            </a:extLst>
          </p:cNvPr>
          <p:cNvSpPr txBox="1">
            <a:spLocks/>
          </p:cNvSpPr>
          <p:nvPr/>
        </p:nvSpPr>
        <p:spPr>
          <a:xfrm>
            <a:off x="875481" y="2923213"/>
            <a:ext cx="1817485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fictitious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734C551-1662-8F51-086A-81359BCCFAD7}"/>
              </a:ext>
            </a:extLst>
          </p:cNvPr>
          <p:cNvSpPr txBox="1">
            <a:spLocks/>
          </p:cNvSpPr>
          <p:nvPr/>
        </p:nvSpPr>
        <p:spPr>
          <a:xfrm>
            <a:off x="6591299" y="2923213"/>
            <a:ext cx="1964064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nutritious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F1C11CA-30DB-559B-051A-9AD8B108A571}"/>
              </a:ext>
            </a:extLst>
          </p:cNvPr>
          <p:cNvSpPr txBox="1">
            <a:spLocks/>
          </p:cNvSpPr>
          <p:nvPr/>
        </p:nvSpPr>
        <p:spPr>
          <a:xfrm>
            <a:off x="9373403" y="2923213"/>
            <a:ext cx="2052165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victorious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EC86599-CC6F-02EE-F1C8-3443C2A125E0}"/>
              </a:ext>
            </a:extLst>
          </p:cNvPr>
          <p:cNvSpPr txBox="1">
            <a:spLocks/>
          </p:cNvSpPr>
          <p:nvPr/>
        </p:nvSpPr>
        <p:spPr>
          <a:xfrm>
            <a:off x="6453986" y="3853795"/>
            <a:ext cx="2238690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mysterious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1D523D2-0768-3A50-D971-0CF9E202BE37}"/>
              </a:ext>
            </a:extLst>
          </p:cNvPr>
          <p:cNvSpPr txBox="1">
            <a:spLocks/>
          </p:cNvSpPr>
          <p:nvPr/>
        </p:nvSpPr>
        <p:spPr>
          <a:xfrm>
            <a:off x="9617797" y="1919449"/>
            <a:ext cx="1563378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various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F1E393C-E300-23C2-9592-35BB04CE0EA8}"/>
              </a:ext>
            </a:extLst>
          </p:cNvPr>
          <p:cNvSpPr txBox="1">
            <a:spLocks/>
          </p:cNvSpPr>
          <p:nvPr/>
        </p:nvSpPr>
        <p:spPr>
          <a:xfrm>
            <a:off x="3822885" y="3853795"/>
            <a:ext cx="1790106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0"/>
              </a:rPr>
              <a:t>cautious</a:t>
            </a:r>
          </a:p>
        </p:txBody>
      </p:sp>
    </p:spTree>
    <p:extLst>
      <p:ext uri="{BB962C8B-B14F-4D97-AF65-F5344CB8AC3E}">
        <p14:creationId xmlns:p14="http://schemas.microsoft.com/office/powerpoint/2010/main" val="15210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3B705A15-B01B-9240-96B8-FCA5E09C46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ACBFC-9168-7E46-8923-DA5050300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n w="0"/>
              </a:rPr>
              <a:t>Syllables and Sounds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A1C9D4-A1F3-AD4C-98ED-A0D8BA3B13E3}"/>
              </a:ext>
            </a:extLst>
          </p:cNvPr>
          <p:cNvSpPr/>
          <p:nvPr/>
        </p:nvSpPr>
        <p:spPr>
          <a:xfrm>
            <a:off x="5043099" y="1902786"/>
            <a:ext cx="2106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dirty="0">
                <a:ln w="0"/>
                <a:latin typeface="EdShed" pitchFamily="2" charset="0"/>
              </a:rPr>
              <a:t>melodious</a:t>
            </a:r>
            <a:endParaRPr lang="en-GB" sz="32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BEDD8C-886A-F849-BB73-D549C0A6FACD}"/>
              </a:ext>
            </a:extLst>
          </p:cNvPr>
          <p:cNvGrpSpPr/>
          <p:nvPr/>
        </p:nvGrpSpPr>
        <p:grpSpPr>
          <a:xfrm>
            <a:off x="1397738" y="3742484"/>
            <a:ext cx="9088860" cy="1673977"/>
            <a:chOff x="1588397" y="3646594"/>
            <a:chExt cx="9088860" cy="167397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1805369-608E-6045-8076-1271FB21140C}"/>
                </a:ext>
              </a:extLst>
            </p:cNvPr>
            <p:cNvSpPr/>
            <p:nvPr/>
          </p:nvSpPr>
          <p:spPr>
            <a:xfrm>
              <a:off x="1588397" y="4674239"/>
              <a:ext cx="200067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dirty="0">
                  <a:ln w="0"/>
                  <a:latin typeface="EdShed" pitchFamily="2" charset="0"/>
                </a:rPr>
                <a:t>infectious</a:t>
              </a:r>
              <a:endParaRPr lang="en-GB" sz="3600" cap="none" spc="0" dirty="0">
                <a:ln w="0"/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F117528-0D0C-6C4C-8C55-54AFBF05427C}"/>
                </a:ext>
              </a:extLst>
            </p:cNvPr>
            <p:cNvSpPr/>
            <p:nvPr/>
          </p:nvSpPr>
          <p:spPr>
            <a:xfrm>
              <a:off x="9113880" y="4669420"/>
              <a:ext cx="156337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various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5F89A8A-EBA4-784A-BCAD-D7787DBFA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884390" y="3646594"/>
              <a:ext cx="797294" cy="8743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FB5113-4396-F94D-9630-BF89AA0DC4D3}"/>
                </a:ext>
              </a:extLst>
            </p:cNvPr>
            <p:cNvSpPr/>
            <p:nvPr/>
          </p:nvSpPr>
          <p:spPr>
            <a:xfrm>
              <a:off x="5263609" y="4674240"/>
              <a:ext cx="20521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victorious</a:t>
              </a: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76FAC16C-DFA6-DE66-E9EB-8A7F3B0D0700}"/>
              </a:ext>
            </a:extLst>
          </p:cNvPr>
          <p:cNvSpPr/>
          <p:nvPr/>
        </p:nvSpPr>
        <p:spPr>
          <a:xfrm>
            <a:off x="5033913" y="2660983"/>
            <a:ext cx="212417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3200" dirty="0" err="1">
                <a:latin typeface="EdShed" pitchFamily="2" charset="0"/>
              </a:rPr>
              <a:t>me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lo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di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ous</a:t>
            </a:r>
            <a:endParaRPr lang="en-GB" sz="3200" dirty="0">
              <a:latin typeface="EdShed" pitchFamily="2" charset="0"/>
            </a:endParaRPr>
          </a:p>
          <a:p>
            <a:pPr lvl="0" algn="ctr"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4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04B39CC9-AA95-640A-DB66-294F74302745}"/>
              </a:ext>
            </a:extLst>
          </p:cNvPr>
          <p:cNvSpPr/>
          <p:nvPr/>
        </p:nvSpPr>
        <p:spPr>
          <a:xfrm>
            <a:off x="1376235" y="5528695"/>
            <a:ext cx="2059038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 err="1">
                <a:latin typeface="EdShed" pitchFamily="2" charset="0"/>
              </a:rPr>
              <a:t>in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fec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tious</a:t>
            </a:r>
            <a:endParaRPr lang="en-GB" sz="3200" dirty="0">
              <a:solidFill>
                <a:schemeClr val="tx1"/>
              </a:solidFill>
              <a:latin typeface="EdShed" pitchFamily="2" charset="0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A9ED296D-70AF-0663-76D2-E01A0653EE15}"/>
              </a:ext>
            </a:extLst>
          </p:cNvPr>
          <p:cNvSpPr/>
          <p:nvPr/>
        </p:nvSpPr>
        <p:spPr>
          <a:xfrm>
            <a:off x="5033913" y="5532201"/>
            <a:ext cx="2156061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en-GB" sz="3200" dirty="0" err="1">
                <a:latin typeface="EdShed" pitchFamily="2" charset="0"/>
              </a:rPr>
              <a:t>vic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to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ri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ous</a:t>
            </a:r>
            <a:endParaRPr lang="en-GB" sz="3200" dirty="0">
              <a:latin typeface="EdShed" pitchFamily="2" charset="0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4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EBC24E44-03C9-4573-30DA-16F8858FB66E}"/>
              </a:ext>
            </a:extLst>
          </p:cNvPr>
          <p:cNvSpPr/>
          <p:nvPr/>
        </p:nvSpPr>
        <p:spPr>
          <a:xfrm>
            <a:off x="8875690" y="5528695"/>
            <a:ext cx="1658437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 err="1">
                <a:latin typeface="EdShed" pitchFamily="2" charset="0"/>
              </a:rPr>
              <a:t>var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ous</a:t>
            </a:r>
            <a:endParaRPr lang="en-GB" sz="3200" dirty="0">
              <a:latin typeface="EdShed" pitchFamily="2" charset="0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C0F0FF1-376D-E11B-9F3C-3CEF784595DA}"/>
              </a:ext>
            </a:extLst>
          </p:cNvPr>
          <p:cNvGrpSpPr/>
          <p:nvPr/>
        </p:nvGrpSpPr>
        <p:grpSpPr>
          <a:xfrm>
            <a:off x="1512482" y="5277220"/>
            <a:ext cx="1739749" cy="72530"/>
            <a:chOff x="1444710" y="5368017"/>
            <a:chExt cx="1739749" cy="725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D80D5EE-DD67-6FAB-2CEC-7E310F525A76}"/>
                </a:ext>
              </a:extLst>
            </p:cNvPr>
            <p:cNvGrpSpPr/>
            <p:nvPr/>
          </p:nvGrpSpPr>
          <p:grpSpPr>
            <a:xfrm>
              <a:off x="1444710" y="5368017"/>
              <a:ext cx="1127558" cy="72530"/>
              <a:chOff x="4367964" y="2917611"/>
              <a:chExt cx="1127558" cy="72530"/>
            </a:xfrm>
            <a:solidFill>
              <a:srgbClr val="3372DC"/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2F2283-6B7C-1227-959E-B131CA4AF4B4}"/>
                  </a:ext>
                </a:extLst>
              </p:cNvPr>
              <p:cNvSpPr/>
              <p:nvPr/>
            </p:nvSpPr>
            <p:spPr>
              <a:xfrm>
                <a:off x="5282545" y="2931017"/>
                <a:ext cx="212977" cy="45719"/>
              </a:xfrm>
              <a:prstGeom prst="rect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5EA27B7-7936-4E2B-639E-F277EFEAD0C7}"/>
                  </a:ext>
                </a:extLst>
              </p:cNvPr>
              <p:cNvSpPr/>
              <p:nvPr/>
            </p:nvSpPr>
            <p:spPr>
              <a:xfrm>
                <a:off x="5107914" y="2917611"/>
                <a:ext cx="72000" cy="72530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A07C804-0608-9542-7077-F3CFA44B05F1}"/>
                  </a:ext>
                </a:extLst>
              </p:cNvPr>
              <p:cNvSpPr/>
              <p:nvPr/>
            </p:nvSpPr>
            <p:spPr>
              <a:xfrm>
                <a:off x="4887033" y="2917611"/>
                <a:ext cx="72000" cy="72530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5442438-AEB7-7AAA-0412-987B710F52BF}"/>
                  </a:ext>
                </a:extLst>
              </p:cNvPr>
              <p:cNvSpPr/>
              <p:nvPr/>
            </p:nvSpPr>
            <p:spPr>
              <a:xfrm>
                <a:off x="4538573" y="2917611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3B7FBB6-1655-6B44-F762-B5679279F9FA}"/>
                  </a:ext>
                </a:extLst>
              </p:cNvPr>
              <p:cNvSpPr/>
              <p:nvPr/>
            </p:nvSpPr>
            <p:spPr>
              <a:xfrm>
                <a:off x="4367964" y="2917611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3E347AB-EE38-EECB-48FF-610288734E46}"/>
                  </a:ext>
                </a:extLst>
              </p:cNvPr>
              <p:cNvSpPr/>
              <p:nvPr/>
            </p:nvSpPr>
            <p:spPr>
              <a:xfrm>
                <a:off x="4700804" y="2917611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D35576B-6A72-6C64-C85F-C02B07DD27D5}"/>
                </a:ext>
              </a:extLst>
            </p:cNvPr>
            <p:cNvSpPr/>
            <p:nvPr/>
          </p:nvSpPr>
          <p:spPr>
            <a:xfrm>
              <a:off x="2621760" y="5381423"/>
              <a:ext cx="419230" cy="45719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DB9E671-2F7A-8825-9F51-0FC2090FDFEA}"/>
                </a:ext>
              </a:extLst>
            </p:cNvPr>
            <p:cNvSpPr/>
            <p:nvPr/>
          </p:nvSpPr>
          <p:spPr>
            <a:xfrm>
              <a:off x="3112459" y="5368017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F3AB43-7185-4857-8A8B-7FB4177842DC}"/>
              </a:ext>
            </a:extLst>
          </p:cNvPr>
          <p:cNvGrpSpPr/>
          <p:nvPr/>
        </p:nvGrpSpPr>
        <p:grpSpPr>
          <a:xfrm>
            <a:off x="9094006" y="5283586"/>
            <a:ext cx="1247177" cy="72028"/>
            <a:chOff x="9078767" y="5322202"/>
            <a:chExt cx="1247177" cy="7202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EDA3D40-C6C2-E3B0-BDE8-431061260BB4}"/>
                </a:ext>
              </a:extLst>
            </p:cNvPr>
            <p:cNvGrpSpPr/>
            <p:nvPr/>
          </p:nvGrpSpPr>
          <p:grpSpPr>
            <a:xfrm flipV="1">
              <a:off x="9078767" y="5322202"/>
              <a:ext cx="1247177" cy="72018"/>
              <a:chOff x="-153246" y="5998652"/>
              <a:chExt cx="1389802" cy="84258"/>
            </a:xfrm>
            <a:solidFill>
              <a:srgbClr val="3372DC"/>
            </a:solidFill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A687191-02ED-3CCB-8582-7E2A414E2DDE}"/>
                  </a:ext>
                </a:extLst>
              </p:cNvPr>
              <p:cNvSpPr/>
              <p:nvPr/>
            </p:nvSpPr>
            <p:spPr>
              <a:xfrm rot="10800000">
                <a:off x="628388" y="6014658"/>
                <a:ext cx="437875" cy="53489"/>
              </a:xfrm>
              <a:prstGeom prst="rect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5ADC102-272F-47D7-873E-34A9FF7024B7}"/>
                  </a:ext>
                </a:extLst>
              </p:cNvPr>
              <p:cNvSpPr/>
              <p:nvPr/>
            </p:nvSpPr>
            <p:spPr>
              <a:xfrm rot="10800000">
                <a:off x="-153246" y="5998667"/>
                <a:ext cx="80234" cy="84237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3917D1D-4433-8837-8239-7D72C1844942}"/>
                  </a:ext>
                </a:extLst>
              </p:cNvPr>
              <p:cNvSpPr/>
              <p:nvPr/>
            </p:nvSpPr>
            <p:spPr>
              <a:xfrm rot="10800000">
                <a:off x="466246" y="5998673"/>
                <a:ext cx="80234" cy="84237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56C6A18-A780-46E0-1FDD-E6CDAC9F6385}"/>
                  </a:ext>
                </a:extLst>
              </p:cNvPr>
              <p:cNvSpPr/>
              <p:nvPr/>
            </p:nvSpPr>
            <p:spPr>
              <a:xfrm rot="10800000">
                <a:off x="1156322" y="5998652"/>
                <a:ext cx="80234" cy="84237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9A1111-CD9C-F02F-3220-B73F1B79F05D}"/>
                </a:ext>
              </a:extLst>
            </p:cNvPr>
            <p:cNvSpPr/>
            <p:nvPr/>
          </p:nvSpPr>
          <p:spPr>
            <a:xfrm rot="10800000" flipV="1">
              <a:off x="9305694" y="5322230"/>
              <a:ext cx="72000" cy="7200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4C7367-17B2-9385-7907-5A5C93272FCB}"/>
                </a:ext>
              </a:extLst>
            </p:cNvPr>
            <p:cNvSpPr/>
            <p:nvPr/>
          </p:nvSpPr>
          <p:spPr>
            <a:xfrm rot="10800000" flipV="1">
              <a:off x="9499105" y="5322230"/>
              <a:ext cx="72000" cy="7200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65331-46EC-4452-505B-5F660CBE0BA6}"/>
              </a:ext>
            </a:extLst>
          </p:cNvPr>
          <p:cNvGrpSpPr/>
          <p:nvPr/>
        </p:nvGrpSpPr>
        <p:grpSpPr>
          <a:xfrm>
            <a:off x="5282944" y="2415067"/>
            <a:ext cx="1710406" cy="75831"/>
            <a:chOff x="5327504" y="2350468"/>
            <a:chExt cx="1710406" cy="7583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E843646-5DAB-B7EE-4A16-2B63E00B70C6}"/>
                </a:ext>
              </a:extLst>
            </p:cNvPr>
            <p:cNvGrpSpPr/>
            <p:nvPr/>
          </p:nvGrpSpPr>
          <p:grpSpPr>
            <a:xfrm>
              <a:off x="5327504" y="2350468"/>
              <a:ext cx="1710406" cy="75831"/>
              <a:chOff x="5143045" y="2541761"/>
              <a:chExt cx="1710406" cy="7583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6F590D-F8AC-9AB3-4283-975DF46834FE}"/>
                  </a:ext>
                </a:extLst>
              </p:cNvPr>
              <p:cNvGrpSpPr/>
              <p:nvPr/>
            </p:nvGrpSpPr>
            <p:grpSpPr>
              <a:xfrm>
                <a:off x="5143045" y="2541761"/>
                <a:ext cx="1710406" cy="75831"/>
                <a:chOff x="1510447" y="5261775"/>
                <a:chExt cx="1710406" cy="75831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5AB3782-C2C4-86AE-C394-D6BDB48CD53F}"/>
                    </a:ext>
                  </a:extLst>
                </p:cNvPr>
                <p:cNvGrpSpPr/>
                <p:nvPr/>
              </p:nvGrpSpPr>
              <p:grpSpPr>
                <a:xfrm flipV="1">
                  <a:off x="1510447" y="5261775"/>
                  <a:ext cx="1710406" cy="75533"/>
                  <a:chOff x="259334" y="6011385"/>
                  <a:chExt cx="1905982" cy="88371"/>
                </a:xfrm>
                <a:solidFill>
                  <a:srgbClr val="3372DC"/>
                </a:solidFill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65356114-A5FA-36CA-ABAC-01386AFBE55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59334" y="6015518"/>
                    <a:ext cx="80233" cy="84238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E11908F7-4730-55BC-8069-FAA816FD659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085083" y="6011411"/>
                    <a:ext cx="80233" cy="84238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5E243CBD-4146-AE45-B05A-357E6E81C2E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02743" y="6015518"/>
                    <a:ext cx="80233" cy="84238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A92A9D-81C7-CAAE-A244-EA1C4915769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55140" y="6011385"/>
                    <a:ext cx="80233" cy="84238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65A15AF6-601E-D20A-9D5C-CE186927397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80802" y="6011411"/>
                    <a:ext cx="80233" cy="84238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D583499B-3747-4632-662B-F1DE0921BDD6}"/>
                    </a:ext>
                  </a:extLst>
                </p:cNvPr>
                <p:cNvSpPr/>
                <p:nvPr/>
              </p:nvSpPr>
              <p:spPr>
                <a:xfrm>
                  <a:off x="2382768" y="5265076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B0B3536-0D36-8D74-01D6-9784A2354A2B}"/>
                  </a:ext>
                </a:extLst>
              </p:cNvPr>
              <p:cNvSpPr/>
              <p:nvPr/>
            </p:nvSpPr>
            <p:spPr>
              <a:xfrm rot="10800000" flipV="1">
                <a:off x="6305791" y="2561584"/>
                <a:ext cx="415267" cy="52177"/>
              </a:xfrm>
              <a:prstGeom prst="rect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040BCD-737B-73DD-C5C7-FEC404D2B04A}"/>
                </a:ext>
              </a:extLst>
            </p:cNvPr>
            <p:cNvSpPr/>
            <p:nvPr/>
          </p:nvSpPr>
          <p:spPr>
            <a:xfrm rot="10800000" flipV="1">
              <a:off x="6370377" y="2353979"/>
              <a:ext cx="72000" cy="7200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8224C0-A7C9-1242-AA79-F9137062058C}"/>
              </a:ext>
            </a:extLst>
          </p:cNvPr>
          <p:cNvGrpSpPr/>
          <p:nvPr/>
        </p:nvGrpSpPr>
        <p:grpSpPr>
          <a:xfrm>
            <a:off x="5253151" y="5282516"/>
            <a:ext cx="1726120" cy="74169"/>
            <a:chOff x="5253151" y="5282522"/>
            <a:chExt cx="1726120" cy="7416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06ABA95-5EFB-D766-E9B5-07B74619523E}"/>
                </a:ext>
              </a:extLst>
            </p:cNvPr>
            <p:cNvGrpSpPr/>
            <p:nvPr/>
          </p:nvGrpSpPr>
          <p:grpSpPr>
            <a:xfrm>
              <a:off x="5253151" y="5282522"/>
              <a:ext cx="1726120" cy="72530"/>
              <a:chOff x="5429948" y="5369875"/>
              <a:chExt cx="1726120" cy="7253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780AA32-B341-BD25-C601-E0F2066508E9}"/>
                  </a:ext>
                </a:extLst>
              </p:cNvPr>
              <p:cNvGrpSpPr/>
              <p:nvPr/>
            </p:nvGrpSpPr>
            <p:grpSpPr>
              <a:xfrm>
                <a:off x="5429948" y="5369875"/>
                <a:ext cx="1726120" cy="72530"/>
                <a:chOff x="1602442" y="5358445"/>
                <a:chExt cx="1726120" cy="72530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776C211E-3910-D9C7-2448-0A1A65FB4A4E}"/>
                    </a:ext>
                  </a:extLst>
                </p:cNvPr>
                <p:cNvGrpSpPr/>
                <p:nvPr/>
              </p:nvGrpSpPr>
              <p:grpSpPr>
                <a:xfrm>
                  <a:off x="1602442" y="5358445"/>
                  <a:ext cx="775950" cy="72530"/>
                  <a:chOff x="4525696" y="2908039"/>
                  <a:chExt cx="775950" cy="72530"/>
                </a:xfrm>
                <a:solidFill>
                  <a:srgbClr val="3372DC"/>
                </a:solidFill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D30F7665-7B08-27FB-8024-B22F41F6958B}"/>
                      </a:ext>
                    </a:extLst>
                  </p:cNvPr>
                  <p:cNvSpPr/>
                  <p:nvPr/>
                </p:nvSpPr>
                <p:spPr>
                  <a:xfrm>
                    <a:off x="4863660" y="2908039"/>
                    <a:ext cx="72000" cy="72530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solidFill>
                      <a:srgbClr val="FF37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62E578BB-E3C6-8BF2-24AE-4BA20F4646B5}"/>
                      </a:ext>
                    </a:extLst>
                  </p:cNvPr>
                  <p:cNvSpPr/>
                  <p:nvPr/>
                </p:nvSpPr>
                <p:spPr>
                  <a:xfrm>
                    <a:off x="4694350" y="2908039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1740B039-5CE2-549C-8814-E2E9C0FFFE49}"/>
                      </a:ext>
                    </a:extLst>
                  </p:cNvPr>
                  <p:cNvSpPr/>
                  <p:nvPr/>
                </p:nvSpPr>
                <p:spPr>
                  <a:xfrm>
                    <a:off x="4525696" y="2908039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0CC9852A-4595-A4C8-F651-B63FA6039262}"/>
                      </a:ext>
                    </a:extLst>
                  </p:cNvPr>
                  <p:cNvSpPr/>
                  <p:nvPr/>
                </p:nvSpPr>
                <p:spPr>
                  <a:xfrm>
                    <a:off x="5229646" y="2908039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38BD3F4-4FE9-5E5C-2FC2-ADD3AD11D830}"/>
                    </a:ext>
                  </a:extLst>
                </p:cNvPr>
                <p:cNvSpPr/>
                <p:nvPr/>
              </p:nvSpPr>
              <p:spPr>
                <a:xfrm>
                  <a:off x="2783192" y="5371851"/>
                  <a:ext cx="378345" cy="46538"/>
                </a:xfrm>
                <a:prstGeom prst="rect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87B7C30-2F0C-8A7A-993E-CD6B98A95BA7}"/>
                    </a:ext>
                  </a:extLst>
                </p:cNvPr>
                <p:cNvSpPr/>
                <p:nvPr/>
              </p:nvSpPr>
              <p:spPr>
                <a:xfrm>
                  <a:off x="3256562" y="5358445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69576B9-F425-1F04-84BF-2677BE21705C}"/>
                  </a:ext>
                </a:extLst>
              </p:cNvPr>
              <p:cNvSpPr/>
              <p:nvPr/>
            </p:nvSpPr>
            <p:spPr>
              <a:xfrm>
                <a:off x="5950944" y="5369875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3896465-0B31-7C5B-4299-3C01F5AB4175}"/>
                </a:ext>
              </a:extLst>
            </p:cNvPr>
            <p:cNvSpPr/>
            <p:nvPr/>
          </p:nvSpPr>
          <p:spPr>
            <a:xfrm>
              <a:off x="6295080" y="5284161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D35B3B-E17B-6B85-E5B6-5C28D3D7D4F2}"/>
                </a:ext>
              </a:extLst>
            </p:cNvPr>
            <p:cNvSpPr/>
            <p:nvPr/>
          </p:nvSpPr>
          <p:spPr>
            <a:xfrm>
              <a:off x="6161755" y="5284161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25AA81-3147-3252-CF95-228E8EA23A28}"/>
              </a:ext>
            </a:extLst>
          </p:cNvPr>
          <p:cNvGrpSpPr/>
          <p:nvPr/>
        </p:nvGrpSpPr>
        <p:grpSpPr>
          <a:xfrm>
            <a:off x="659009" y="1920653"/>
            <a:ext cx="3199446" cy="2134878"/>
            <a:chOff x="470742" y="1924080"/>
            <a:chExt cx="3199446" cy="2134878"/>
          </a:xfrm>
        </p:grpSpPr>
        <p:sp>
          <p:nvSpPr>
            <p:cNvPr id="19" name="Oval Callout 18">
              <a:extLst>
                <a:ext uri="{FF2B5EF4-FFF2-40B4-BE49-F238E27FC236}">
                  <a16:creationId xmlns:a16="http://schemas.microsoft.com/office/drawing/2014/main" id="{563BB8DA-48D0-84BC-C4A3-BD312A538DFD}"/>
                </a:ext>
              </a:extLst>
            </p:cNvPr>
            <p:cNvSpPr/>
            <p:nvPr/>
          </p:nvSpPr>
          <p:spPr>
            <a:xfrm flipH="1">
              <a:off x="1673128" y="2145013"/>
              <a:ext cx="1997060" cy="1913945"/>
            </a:xfrm>
            <a:prstGeom prst="wedgeEllipseCallout">
              <a:avLst>
                <a:gd name="adj1" fmla="val 59062"/>
                <a:gd name="adj2" fmla="val -19749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EdShed" pitchFamily="2" charset="0"/>
                </a:rPr>
                <a:t>Syllables are separated by long syllable breaks.</a:t>
              </a:r>
            </a:p>
          </p:txBody>
        </p:sp>
        <p:pic>
          <p:nvPicPr>
            <p:cNvPr id="22" name="Picture 21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9BE263A-FB6E-C3C3-8E34-FE56A404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742" y="1924080"/>
              <a:ext cx="942157" cy="212082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089561-837A-88B1-150E-A9F2A8B192E5}"/>
              </a:ext>
            </a:extLst>
          </p:cNvPr>
          <p:cNvGrpSpPr/>
          <p:nvPr/>
        </p:nvGrpSpPr>
        <p:grpSpPr>
          <a:xfrm>
            <a:off x="7758161" y="1946225"/>
            <a:ext cx="3893497" cy="2362663"/>
            <a:chOff x="7627729" y="1920653"/>
            <a:chExt cx="3893497" cy="2362663"/>
          </a:xfrm>
        </p:grpSpPr>
        <p:sp>
          <p:nvSpPr>
            <p:cNvPr id="24" name="Oval Callout 23">
              <a:extLst>
                <a:ext uri="{FF2B5EF4-FFF2-40B4-BE49-F238E27FC236}">
                  <a16:creationId xmlns:a16="http://schemas.microsoft.com/office/drawing/2014/main" id="{12B50CDE-1135-6930-04E2-6C13CBB6369D}"/>
                </a:ext>
              </a:extLst>
            </p:cNvPr>
            <p:cNvSpPr/>
            <p:nvPr/>
          </p:nvSpPr>
          <p:spPr>
            <a:xfrm flipH="1">
              <a:off x="7627729" y="1920653"/>
              <a:ext cx="2494348" cy="2362663"/>
            </a:xfrm>
            <a:prstGeom prst="wedgeEllipseCallout">
              <a:avLst>
                <a:gd name="adj1" fmla="val -60211"/>
                <a:gd name="adj2" fmla="val -15080"/>
              </a:avLst>
            </a:prstGeom>
            <a:noFill/>
            <a:ln w="38100">
              <a:solidFill>
                <a:srgbClr val="219CE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EdShed" pitchFamily="2" charset="0"/>
              </a:endParaRPr>
            </a:p>
            <a:p>
              <a:pPr algn="ctr"/>
              <a:r>
                <a:rPr lang="en-GB" sz="1100" dirty="0">
                  <a:latin typeface="EdShed" pitchFamily="2" charset="0"/>
                </a:rPr>
                <a:t>.</a:t>
              </a:r>
              <a:endParaRPr lang="en-US" sz="1100" dirty="0">
                <a:latin typeface="EdShed" pitchFamily="2" charset="0"/>
              </a:endParaRPr>
            </a:p>
          </p:txBody>
        </p:sp>
        <p:pic>
          <p:nvPicPr>
            <p:cNvPr id="25" name="Picture 24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42E62CB8-F474-391A-F730-9B4D55E01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03615" y="1968506"/>
              <a:ext cx="1017611" cy="187610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BEF2DAF-0318-810F-D5B8-A12C4DC503DC}"/>
                </a:ext>
              </a:extLst>
            </p:cNvPr>
            <p:cNvSpPr/>
            <p:nvPr/>
          </p:nvSpPr>
          <p:spPr>
            <a:xfrm>
              <a:off x="8048994" y="2295693"/>
              <a:ext cx="172661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0"/>
                </a:rPr>
                <a:t>Draw a dot below each single letter sound, </a:t>
              </a:r>
              <a:r>
                <a:rPr lang="en-GB" sz="1400" dirty="0">
                  <a:solidFill>
                    <a:srgbClr val="FF3760"/>
                  </a:solidFill>
                  <a:latin typeface="EdShed" pitchFamily="2" charset="0"/>
                </a:rPr>
                <a:t>red</a:t>
              </a:r>
              <a:r>
                <a:rPr lang="en-GB" sz="1400" dirty="0">
                  <a:latin typeface="EdShed" pitchFamily="2" charset="0"/>
                </a:rPr>
                <a:t> sound buttons for adjacent consonant, and a line when multiple letters represent one sound.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4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6691</TotalTime>
  <Words>1504</Words>
  <Application>Microsoft Macintosh PowerPoint</Application>
  <PresentationFormat>Widescreen</PresentationFormat>
  <Paragraphs>406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Sassoon Infant 2023</vt:lpstr>
      <vt:lpstr>Arial</vt:lpstr>
      <vt:lpstr>EdShed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201</cp:revision>
  <dcterms:created xsi:type="dcterms:W3CDTF">2022-07-19T20:08:30Z</dcterms:created>
  <dcterms:modified xsi:type="dcterms:W3CDTF">2024-08-08T07:54:01Z</dcterms:modified>
</cp:coreProperties>
</file>