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27"/>
  </p:notesMasterIdLst>
  <p:handoutMasterIdLst>
    <p:handoutMasterId r:id="rId28"/>
  </p:handoutMasterIdLst>
  <p:sldIdLst>
    <p:sldId id="351" r:id="rId2"/>
    <p:sldId id="347" r:id="rId3"/>
    <p:sldId id="348" r:id="rId4"/>
    <p:sldId id="311" r:id="rId5"/>
    <p:sldId id="312" r:id="rId6"/>
    <p:sldId id="365" r:id="rId7"/>
    <p:sldId id="366" r:id="rId8"/>
    <p:sldId id="314" r:id="rId9"/>
    <p:sldId id="336" r:id="rId10"/>
    <p:sldId id="317" r:id="rId11"/>
    <p:sldId id="318" r:id="rId12"/>
    <p:sldId id="319" r:id="rId13"/>
    <p:sldId id="469" r:id="rId14"/>
    <p:sldId id="470" r:id="rId15"/>
    <p:sldId id="471" r:id="rId16"/>
    <p:sldId id="344" r:id="rId17"/>
    <p:sldId id="472" r:id="rId18"/>
    <p:sldId id="473" r:id="rId19"/>
    <p:sldId id="327" r:id="rId20"/>
    <p:sldId id="328" r:id="rId21"/>
    <p:sldId id="476" r:id="rId22"/>
    <p:sldId id="359" r:id="rId23"/>
    <p:sldId id="475" r:id="rId24"/>
    <p:sldId id="329" r:id="rId25"/>
    <p:sldId id="474" r:id="rId26"/>
  </p:sldIdLst>
  <p:sldSz cx="12192000" cy="6858000"/>
  <p:notesSz cx="6858000" cy="9144000"/>
  <p:embeddedFontLst>
    <p:embeddedFont>
      <p:font typeface="EdShed" pitchFamily="2" charset="0"/>
      <p:regular r:id="rId29"/>
      <p:bold r:id="rId30"/>
    </p:embeddedFont>
    <p:embeddedFont>
      <p:font typeface="Sassoon Infant 2023" panose="02000503030000020003" pitchFamily="2"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7D5"/>
    <a:srgbClr val="FF3760"/>
    <a:srgbClr val="209CEE"/>
    <a:srgbClr val="76D6FF"/>
    <a:srgbClr val="3373DC"/>
    <a:srgbClr val="4A4A4A"/>
    <a:srgbClr val="20D160"/>
    <a:srgbClr val="F139C4"/>
    <a:srgbClr val="6561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78"/>
    <p:restoredTop sz="93120"/>
  </p:normalViewPr>
  <p:slideViewPr>
    <p:cSldViewPr snapToGrid="0" snapToObjects="1">
      <p:cViewPr varScale="1">
        <p:scale>
          <a:sx n="100" d="100"/>
          <a:sy n="100" d="100"/>
        </p:scale>
        <p:origin x="472" y="168"/>
      </p:cViewPr>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8/8/24</a:t>
            </a:fld>
            <a:endParaRPr lang="en-US" dirty="0">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dirty="0">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309138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184710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84301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272890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2761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424560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15</a:t>
            </a:fld>
            <a:endParaRPr lang="en-US"/>
          </a:p>
        </p:txBody>
      </p:sp>
    </p:spTree>
    <p:extLst>
      <p:ext uri="{BB962C8B-B14F-4D97-AF65-F5344CB8AC3E}">
        <p14:creationId xmlns:p14="http://schemas.microsoft.com/office/powerpoint/2010/main" val="385410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16</a:t>
            </a:fld>
            <a:endParaRPr lang="en-US"/>
          </a:p>
        </p:txBody>
      </p:sp>
    </p:spTree>
    <p:extLst>
      <p:ext uri="{BB962C8B-B14F-4D97-AF65-F5344CB8AC3E}">
        <p14:creationId xmlns:p14="http://schemas.microsoft.com/office/powerpoint/2010/main" val="192991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306879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9781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24102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15247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107464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27289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316131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380579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33817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390784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1860730058"/>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97907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417384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65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69649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1520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45221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4028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42833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34327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58628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08/08/2024</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D244419-FFB6-FF25-CB2E-6694FA6AEF1D}"/>
              </a:ext>
            </a:extLst>
          </p:cNvPr>
          <p:cNvSpPr>
            <a:spLocks noGrp="1"/>
          </p:cNvSpPr>
          <p:nvPr>
            <p:ph type="body" sz="quarter" idx="12"/>
          </p:nvPr>
        </p:nvSpPr>
        <p:spPr/>
        <p:txBody>
          <a:bodyPr wrap="none">
            <a:spAutoFit/>
          </a:bodyPr>
          <a:lstStyle/>
          <a:p>
            <a:r>
              <a:rPr lang="en-GB" dirty="0">
                <a:solidFill>
                  <a:srgbClr val="181717"/>
                </a:solidFill>
                <a:effectLst/>
                <a:highlight>
                  <a:srgbClr val="FFFFFF"/>
                </a:highlight>
                <a:ea typeface="Sassoon Infant 2023" panose="02000503030000020003" pitchFamily="2" charset="0"/>
              </a:rPr>
              <a:t>To use and apply phonological and morphological knowledge to read and write multisyllabic words</a:t>
            </a:r>
            <a:endParaRPr lang="en-US" sz="1600" dirty="0">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4</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wrap="none">
            <a:spAutoFit/>
          </a:bodyPr>
          <a:lstStyle/>
          <a:p>
            <a:r>
              <a:rPr lang="en-GB" altLang="en-US" dirty="0">
                <a:solidFill>
                  <a:srgbClr val="1D1C1D"/>
                </a:solidFill>
                <a:ea typeface="Sassoon Infant 2023" panose="02000503030000020003" pitchFamily="2" charset="0"/>
                <a:cs typeface="Arial" panose="020B0604020202020204" pitchFamily="34" charset="0"/>
              </a:rPr>
              <a:t>To spell w</a:t>
            </a:r>
            <a:r>
              <a:rPr lang="en-GB" dirty="0">
                <a:ea typeface="Sassoon Infant 2023" panose="02000503030000020003" pitchFamily="2" charset="0"/>
              </a:rPr>
              <a:t>ords with the prefixes ‘in-’ and ‘sub-’</a:t>
            </a:r>
          </a:p>
        </p:txBody>
      </p:sp>
      <p:sp>
        <p:nvSpPr>
          <p:cNvPr id="12" name="Text Placeholder 5">
            <a:extLst>
              <a:ext uri="{FF2B5EF4-FFF2-40B4-BE49-F238E27FC236}">
                <a16:creationId xmlns:a16="http://schemas.microsoft.com/office/drawing/2014/main" id="{20337AD3-9AE6-A9D3-058C-563F9827D067}"/>
              </a:ext>
            </a:extLst>
          </p:cNvPr>
          <p:cNvSpPr>
            <a:spLocks noGrp="1"/>
          </p:cNvSpPr>
          <p:nvPr>
            <p:ph type="body" sz="quarter" idx="14"/>
          </p:nvPr>
        </p:nvSpPr>
        <p:spPr/>
        <p:txBody>
          <a:bodyPr wrap="none">
            <a:spAutoFit/>
          </a:bodyPr>
          <a:lstStyle/>
          <a:p>
            <a:r>
              <a:rPr lang="en-GB" dirty="0"/>
              <a:t>This week’s words: inactive, incorrect, indefinite, insecure, invisible, subheading, subject, submarine, submerge, subtropical</a:t>
            </a:r>
            <a:endParaRPr lang="en-US"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9</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GB" dirty="0">
                <a:ln w="0"/>
              </a:rPr>
              <a:t>Syllables and Sounds</a:t>
            </a:r>
          </a:p>
        </p:txBody>
      </p:sp>
      <p:sp>
        <p:nvSpPr>
          <p:cNvPr id="35" name="Rectangle 34">
            <a:extLst>
              <a:ext uri="{FF2B5EF4-FFF2-40B4-BE49-F238E27FC236}">
                <a16:creationId xmlns:a16="http://schemas.microsoft.com/office/drawing/2014/main" id="{E0E46780-0644-76F6-5B46-F2E4A56C5995}"/>
              </a:ext>
            </a:extLst>
          </p:cNvPr>
          <p:cNvSpPr/>
          <p:nvPr/>
        </p:nvSpPr>
        <p:spPr>
          <a:xfrm>
            <a:off x="5270646" y="1929903"/>
            <a:ext cx="1661352" cy="646331"/>
          </a:xfrm>
          <a:prstGeom prst="rect">
            <a:avLst/>
          </a:prstGeom>
          <a:noFill/>
        </p:spPr>
        <p:txBody>
          <a:bodyPr wrap="none" lIns="91440" tIns="45720" rIns="91440" bIns="45720">
            <a:spAutoFit/>
          </a:bodyPr>
          <a:lstStyle/>
          <a:p>
            <a:pPr algn="ctr"/>
            <a:r>
              <a:rPr lang="en-GB" sz="3600" dirty="0">
                <a:ln w="0"/>
                <a:latin typeface="EdShed" pitchFamily="2" charset="0"/>
              </a:rPr>
              <a:t>inactive</a:t>
            </a:r>
            <a:endParaRPr lang="en-GB" sz="3200" cap="none" spc="0" dirty="0">
              <a:ln w="0"/>
              <a:solidFill>
                <a:schemeClr val="tx1"/>
              </a:solidFill>
              <a:latin typeface="EdShed" pitchFamily="2" charset="0"/>
            </a:endParaRPr>
          </a:p>
        </p:txBody>
      </p:sp>
      <p:sp>
        <p:nvSpPr>
          <p:cNvPr id="36" name="Rectangle 35">
            <a:extLst>
              <a:ext uri="{FF2B5EF4-FFF2-40B4-BE49-F238E27FC236}">
                <a16:creationId xmlns:a16="http://schemas.microsoft.com/office/drawing/2014/main" id="{52B359F4-D797-96AA-6101-3A0629C8D884}"/>
              </a:ext>
            </a:extLst>
          </p:cNvPr>
          <p:cNvSpPr/>
          <p:nvPr/>
        </p:nvSpPr>
        <p:spPr>
          <a:xfrm>
            <a:off x="5282323" y="2687857"/>
            <a:ext cx="1649619" cy="892552"/>
          </a:xfrm>
          <a:prstGeom prst="rect">
            <a:avLst/>
          </a:prstGeom>
          <a:noFill/>
        </p:spPr>
        <p:txBody>
          <a:bodyPr wrap="none" lIns="91440" tIns="45720" rIns="91440" bIns="45720">
            <a:spAutoFit/>
          </a:bodyPr>
          <a:lstStyle/>
          <a:p>
            <a:pPr algn="ctr"/>
            <a:r>
              <a:rPr lang="en-GB" sz="3200" dirty="0" err="1">
                <a:ln w="0"/>
                <a:latin typeface="EdShed" pitchFamily="2" charset="0"/>
              </a:rPr>
              <a:t>in</a:t>
            </a:r>
            <a:r>
              <a:rPr lang="en-GB" sz="3200" dirty="0" err="1">
                <a:ln w="0"/>
                <a:solidFill>
                  <a:srgbClr val="FF3760"/>
                </a:solidFill>
                <a:latin typeface="EdShed" pitchFamily="2" charset="0"/>
              </a:rPr>
              <a:t>|</a:t>
            </a:r>
            <a:r>
              <a:rPr lang="en-GB" sz="3200" dirty="0" err="1">
                <a:ln w="0"/>
                <a:latin typeface="EdShed" pitchFamily="2" charset="0"/>
              </a:rPr>
              <a:t>ac</a:t>
            </a:r>
            <a:r>
              <a:rPr lang="en-GB" sz="3200" dirty="0" err="1">
                <a:ln w="0"/>
                <a:solidFill>
                  <a:srgbClr val="FF3760"/>
                </a:solidFill>
                <a:latin typeface="EdShed" pitchFamily="2" charset="0"/>
              </a:rPr>
              <a:t>|</a:t>
            </a:r>
            <a:r>
              <a:rPr lang="en-GB" sz="3200" dirty="0" err="1">
                <a:ln w="0"/>
                <a:latin typeface="EdShed" pitchFamily="2" charset="0"/>
              </a:rPr>
              <a:t>tive</a:t>
            </a:r>
            <a:endParaRPr lang="en-GB" sz="3200" cap="none" spc="0" dirty="0">
              <a:ln w="0"/>
              <a:latin typeface="EdShed" pitchFamily="2" charset="0"/>
            </a:endParaRPr>
          </a:p>
          <a:p>
            <a:pPr algn="ctr"/>
            <a:r>
              <a:rPr lang="en-GB" sz="2000" dirty="0">
                <a:ln w="0"/>
                <a:solidFill>
                  <a:srgbClr val="FF3760"/>
                </a:solidFill>
                <a:latin typeface="EdShed" pitchFamily="2" charset="0"/>
              </a:rPr>
              <a:t>3</a:t>
            </a:r>
            <a:endParaRPr lang="en-GB" sz="2000" cap="none" spc="0" dirty="0">
              <a:ln w="0"/>
              <a:solidFill>
                <a:srgbClr val="FF3760"/>
              </a:solidFill>
              <a:latin typeface="EdShed" pitchFamily="2" charset="0"/>
            </a:endParaRPr>
          </a:p>
        </p:txBody>
      </p:sp>
      <p:sp>
        <p:nvSpPr>
          <p:cNvPr id="37" name="Rectangle 36">
            <a:extLst>
              <a:ext uri="{FF2B5EF4-FFF2-40B4-BE49-F238E27FC236}">
                <a16:creationId xmlns:a16="http://schemas.microsoft.com/office/drawing/2014/main" id="{36A25818-C376-FFFD-D84C-A2CC89709DE0}"/>
              </a:ext>
            </a:extLst>
          </p:cNvPr>
          <p:cNvSpPr/>
          <p:nvPr/>
        </p:nvSpPr>
        <p:spPr>
          <a:xfrm>
            <a:off x="1251149" y="5599060"/>
            <a:ext cx="2293833" cy="892552"/>
          </a:xfrm>
          <a:prstGeom prst="rect">
            <a:avLst/>
          </a:prstGeom>
          <a:noFill/>
        </p:spPr>
        <p:txBody>
          <a:bodyPr wrap="none" lIns="91440" tIns="45720" rIns="91440" bIns="45720">
            <a:spAutoFit/>
          </a:bodyPr>
          <a:lstStyle/>
          <a:p>
            <a:pPr algn="ctr"/>
            <a:r>
              <a:rPr lang="en-GB" sz="3200" dirty="0" err="1">
                <a:ln w="0"/>
                <a:latin typeface="EdShed" pitchFamily="2" charset="0"/>
              </a:rPr>
              <a:t>in</a:t>
            </a:r>
            <a:r>
              <a:rPr lang="en-GB" sz="3200" dirty="0" err="1">
                <a:ln w="0"/>
                <a:solidFill>
                  <a:srgbClr val="FF3760"/>
                </a:solidFill>
                <a:latin typeface="EdShed" pitchFamily="2" charset="0"/>
              </a:rPr>
              <a:t>|</a:t>
            </a:r>
            <a:r>
              <a:rPr lang="en-GB" sz="3200" dirty="0" err="1">
                <a:ln w="0"/>
                <a:latin typeface="EdShed" pitchFamily="2" charset="0"/>
              </a:rPr>
              <a:t>ad</a:t>
            </a:r>
            <a:r>
              <a:rPr lang="en-GB" sz="3200" dirty="0" err="1">
                <a:ln w="0"/>
                <a:solidFill>
                  <a:srgbClr val="FF3760"/>
                </a:solidFill>
                <a:latin typeface="EdShed" pitchFamily="2" charset="0"/>
              </a:rPr>
              <a:t>|</a:t>
            </a:r>
            <a:r>
              <a:rPr lang="en-GB" sz="3200" dirty="0" err="1">
                <a:ln w="0"/>
                <a:latin typeface="EdShed" pitchFamily="2" charset="0"/>
              </a:rPr>
              <a:t>e</a:t>
            </a:r>
            <a:r>
              <a:rPr lang="en-GB" sz="3200" dirty="0" err="1">
                <a:ln w="0"/>
                <a:solidFill>
                  <a:srgbClr val="FF3760"/>
                </a:solidFill>
                <a:latin typeface="EdShed" pitchFamily="2" charset="0"/>
              </a:rPr>
              <a:t>|</a:t>
            </a:r>
            <a:r>
              <a:rPr lang="en-GB" sz="3200" dirty="0" err="1">
                <a:ln w="0"/>
                <a:latin typeface="EdShed" pitchFamily="2" charset="0"/>
              </a:rPr>
              <a:t>quate</a:t>
            </a:r>
            <a:endParaRPr lang="en-GB" sz="3200" dirty="0">
              <a:ln w="0"/>
              <a:latin typeface="EdShed" pitchFamily="2" charset="0"/>
            </a:endParaRPr>
          </a:p>
          <a:p>
            <a:pPr algn="ctr"/>
            <a:r>
              <a:rPr lang="en-GB" sz="2000" dirty="0">
                <a:ln w="0"/>
                <a:solidFill>
                  <a:srgbClr val="FF3760"/>
                </a:solidFill>
                <a:latin typeface="EdShed" pitchFamily="2" charset="0"/>
              </a:rPr>
              <a:t>4</a:t>
            </a:r>
            <a:endParaRPr lang="en-GB" sz="2000" cap="none" spc="0" dirty="0">
              <a:ln w="0"/>
              <a:solidFill>
                <a:srgbClr val="FF3760"/>
              </a:solidFill>
              <a:latin typeface="EdShed" pitchFamily="2" charset="0"/>
            </a:endParaRPr>
          </a:p>
        </p:txBody>
      </p:sp>
      <p:grpSp>
        <p:nvGrpSpPr>
          <p:cNvPr id="50" name="Group 49">
            <a:extLst>
              <a:ext uri="{FF2B5EF4-FFF2-40B4-BE49-F238E27FC236}">
                <a16:creationId xmlns:a16="http://schemas.microsoft.com/office/drawing/2014/main" id="{7020E44A-8C9B-F3AA-F866-69A6DE43223E}"/>
              </a:ext>
            </a:extLst>
          </p:cNvPr>
          <p:cNvGrpSpPr/>
          <p:nvPr/>
        </p:nvGrpSpPr>
        <p:grpSpPr>
          <a:xfrm>
            <a:off x="1246758" y="3821439"/>
            <a:ext cx="9753650" cy="1591200"/>
            <a:chOff x="1437417" y="3714999"/>
            <a:chExt cx="9753650" cy="1591200"/>
          </a:xfrm>
        </p:grpSpPr>
        <p:sp>
          <p:nvSpPr>
            <p:cNvPr id="53" name="Rectangle 52">
              <a:extLst>
                <a:ext uri="{FF2B5EF4-FFF2-40B4-BE49-F238E27FC236}">
                  <a16:creationId xmlns:a16="http://schemas.microsoft.com/office/drawing/2014/main" id="{AD75157D-88DC-BCC2-A8F3-1CB505F4AB21}"/>
                </a:ext>
              </a:extLst>
            </p:cNvPr>
            <p:cNvSpPr/>
            <p:nvPr/>
          </p:nvSpPr>
          <p:spPr>
            <a:xfrm>
              <a:off x="1437417" y="4659868"/>
              <a:ext cx="2302617" cy="646331"/>
            </a:xfrm>
            <a:prstGeom prst="rect">
              <a:avLst/>
            </a:prstGeom>
            <a:noFill/>
          </p:spPr>
          <p:txBody>
            <a:bodyPr wrap="none" lIns="91440" tIns="45720" rIns="91440" bIns="45720">
              <a:spAutoFit/>
            </a:bodyPr>
            <a:lstStyle/>
            <a:p>
              <a:pPr algn="ctr"/>
              <a:r>
                <a:rPr lang="en-GB" sz="3600" dirty="0">
                  <a:ln w="0"/>
                  <a:latin typeface="EdShed" pitchFamily="2" charset="0"/>
                </a:rPr>
                <a:t>inadequate</a:t>
              </a:r>
              <a:endParaRPr lang="en-GB" sz="3600" cap="none" spc="0" dirty="0">
                <a:ln w="0"/>
                <a:solidFill>
                  <a:schemeClr val="tx1"/>
                </a:solidFill>
                <a:latin typeface="EdShed" pitchFamily="2" charset="0"/>
              </a:endParaRPr>
            </a:p>
          </p:txBody>
        </p:sp>
        <p:sp>
          <p:nvSpPr>
            <p:cNvPr id="54" name="Rectangle 53">
              <a:extLst>
                <a:ext uri="{FF2B5EF4-FFF2-40B4-BE49-F238E27FC236}">
                  <a16:creationId xmlns:a16="http://schemas.microsoft.com/office/drawing/2014/main" id="{053D09A2-5185-2288-5E5A-AF05469EAB08}"/>
                </a:ext>
              </a:extLst>
            </p:cNvPr>
            <p:cNvSpPr/>
            <p:nvPr/>
          </p:nvSpPr>
          <p:spPr>
            <a:xfrm>
              <a:off x="8863571" y="4659868"/>
              <a:ext cx="2327496"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subheading</a:t>
              </a:r>
            </a:p>
          </p:txBody>
        </p:sp>
        <p:pic>
          <p:nvPicPr>
            <p:cNvPr id="56" name="Picture 55">
              <a:extLst>
                <a:ext uri="{FF2B5EF4-FFF2-40B4-BE49-F238E27FC236}">
                  <a16:creationId xmlns:a16="http://schemas.microsoft.com/office/drawing/2014/main" id="{E1957E33-F12D-0031-0686-DA6E844930E4}"/>
                </a:ext>
              </a:extLst>
            </p:cNvPr>
            <p:cNvPicPr>
              <a:picLocks noChangeAspect="1"/>
            </p:cNvPicPr>
            <p:nvPr/>
          </p:nvPicPr>
          <p:blipFill>
            <a:blip r:embed="rId3"/>
            <a:srcRect/>
            <a:stretch/>
          </p:blipFill>
          <p:spPr>
            <a:xfrm>
              <a:off x="5906919" y="3714999"/>
              <a:ext cx="759478" cy="832858"/>
            </a:xfrm>
            <a:prstGeom prst="rect">
              <a:avLst/>
            </a:prstGeom>
          </p:spPr>
        </p:pic>
        <p:sp>
          <p:nvSpPr>
            <p:cNvPr id="61" name="Rectangle 60">
              <a:extLst>
                <a:ext uri="{FF2B5EF4-FFF2-40B4-BE49-F238E27FC236}">
                  <a16:creationId xmlns:a16="http://schemas.microsoft.com/office/drawing/2014/main" id="{4F388796-20CF-88DB-67D6-2F091D5134B7}"/>
                </a:ext>
              </a:extLst>
            </p:cNvPr>
            <p:cNvSpPr/>
            <p:nvPr/>
          </p:nvSpPr>
          <p:spPr>
            <a:xfrm>
              <a:off x="5272963" y="4659868"/>
              <a:ext cx="2028697"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submerge</a:t>
              </a:r>
            </a:p>
          </p:txBody>
        </p:sp>
      </p:grpSp>
      <p:sp>
        <p:nvSpPr>
          <p:cNvPr id="62" name="Rectangle 61">
            <a:extLst>
              <a:ext uri="{FF2B5EF4-FFF2-40B4-BE49-F238E27FC236}">
                <a16:creationId xmlns:a16="http://schemas.microsoft.com/office/drawing/2014/main" id="{25C04183-ABCB-59E7-5508-CB8E7F4E0337}"/>
              </a:ext>
            </a:extLst>
          </p:cNvPr>
          <p:cNvSpPr/>
          <p:nvPr/>
        </p:nvSpPr>
        <p:spPr>
          <a:xfrm>
            <a:off x="5159725" y="5599060"/>
            <a:ext cx="1894813" cy="892552"/>
          </a:xfrm>
          <a:prstGeom prst="rect">
            <a:avLst/>
          </a:prstGeom>
          <a:noFill/>
        </p:spPr>
        <p:txBody>
          <a:bodyPr wrap="none" lIns="91440" tIns="45720" rIns="91440" bIns="45720">
            <a:spAutoFit/>
          </a:bodyPr>
          <a:lstStyle/>
          <a:p>
            <a:pPr algn="ctr"/>
            <a:r>
              <a:rPr lang="en-GB" sz="3200" dirty="0" err="1">
                <a:ln w="0"/>
                <a:latin typeface="EdShed" pitchFamily="2" charset="0"/>
              </a:rPr>
              <a:t>sub</a:t>
            </a:r>
            <a:r>
              <a:rPr lang="en-GB" sz="3200" dirty="0" err="1">
                <a:ln w="0"/>
                <a:solidFill>
                  <a:srgbClr val="FF3760"/>
                </a:solidFill>
                <a:latin typeface="EdShed" pitchFamily="2" charset="0"/>
              </a:rPr>
              <a:t>|</a:t>
            </a:r>
            <a:r>
              <a:rPr lang="en-GB" sz="3200" dirty="0" err="1">
                <a:ln w="0"/>
                <a:latin typeface="EdShed" pitchFamily="2" charset="0"/>
              </a:rPr>
              <a:t>merge</a:t>
            </a:r>
            <a:endParaRPr lang="en-GB" sz="3200" cap="none" spc="0" dirty="0">
              <a:ln w="0"/>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sp>
        <p:nvSpPr>
          <p:cNvPr id="68" name="TextBox 67">
            <a:extLst>
              <a:ext uri="{FF2B5EF4-FFF2-40B4-BE49-F238E27FC236}">
                <a16:creationId xmlns:a16="http://schemas.microsoft.com/office/drawing/2014/main" id="{01E765D5-3364-FE52-CAD4-5BEE4E99694A}"/>
              </a:ext>
            </a:extLst>
          </p:cNvPr>
          <p:cNvSpPr txBox="1"/>
          <p:nvPr/>
        </p:nvSpPr>
        <p:spPr>
          <a:xfrm>
            <a:off x="11930408" y="5180825"/>
            <a:ext cx="184731" cy="369332"/>
          </a:xfrm>
          <a:prstGeom prst="rect">
            <a:avLst/>
          </a:prstGeom>
          <a:noFill/>
        </p:spPr>
        <p:txBody>
          <a:bodyPr wrap="none" rtlCol="0">
            <a:spAutoFit/>
          </a:bodyPr>
          <a:lstStyle/>
          <a:p>
            <a:endParaRPr lang="en-GB" dirty="0">
              <a:latin typeface="EdShed" pitchFamily="2" charset="0"/>
            </a:endParaRPr>
          </a:p>
        </p:txBody>
      </p:sp>
      <p:grpSp>
        <p:nvGrpSpPr>
          <p:cNvPr id="70" name="Group 69">
            <a:extLst>
              <a:ext uri="{FF2B5EF4-FFF2-40B4-BE49-F238E27FC236}">
                <a16:creationId xmlns:a16="http://schemas.microsoft.com/office/drawing/2014/main" id="{55114C49-70C8-19E1-5346-EC7CD57ADD6C}"/>
              </a:ext>
            </a:extLst>
          </p:cNvPr>
          <p:cNvGrpSpPr/>
          <p:nvPr/>
        </p:nvGrpSpPr>
        <p:grpSpPr>
          <a:xfrm>
            <a:off x="5372293" y="2451359"/>
            <a:ext cx="1421660" cy="108000"/>
            <a:chOff x="5393376" y="2478319"/>
            <a:chExt cx="1421660" cy="108000"/>
          </a:xfrm>
        </p:grpSpPr>
        <p:grpSp>
          <p:nvGrpSpPr>
            <p:cNvPr id="71" name="Group 70">
              <a:extLst>
                <a:ext uri="{FF2B5EF4-FFF2-40B4-BE49-F238E27FC236}">
                  <a16:creationId xmlns:a16="http://schemas.microsoft.com/office/drawing/2014/main" id="{0EC604F6-085B-0D83-04EE-226A6F68BF5F}"/>
                </a:ext>
              </a:extLst>
            </p:cNvPr>
            <p:cNvGrpSpPr/>
            <p:nvPr/>
          </p:nvGrpSpPr>
          <p:grpSpPr>
            <a:xfrm>
              <a:off x="5393376" y="2478319"/>
              <a:ext cx="1421660" cy="108000"/>
              <a:chOff x="5201009" y="2628882"/>
              <a:chExt cx="1421660" cy="108000"/>
            </a:xfrm>
          </p:grpSpPr>
          <p:sp>
            <p:nvSpPr>
              <p:cNvPr id="77" name="Oval 76">
                <a:extLst>
                  <a:ext uri="{FF2B5EF4-FFF2-40B4-BE49-F238E27FC236}">
                    <a16:creationId xmlns:a16="http://schemas.microsoft.com/office/drawing/2014/main" id="{A61391C7-8FE0-DC9D-0738-42AFE796A92F}"/>
                  </a:ext>
                </a:extLst>
              </p:cNvPr>
              <p:cNvSpPr/>
              <p:nvPr/>
            </p:nvSpPr>
            <p:spPr>
              <a:xfrm>
                <a:off x="5201009" y="2628882"/>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8" name="Rectangle 77">
                <a:extLst>
                  <a:ext uri="{FF2B5EF4-FFF2-40B4-BE49-F238E27FC236}">
                    <a16:creationId xmlns:a16="http://schemas.microsoft.com/office/drawing/2014/main" id="{063E3190-AB93-9600-4E59-A564B2A0B6C3}"/>
                  </a:ext>
                </a:extLst>
              </p:cNvPr>
              <p:cNvSpPr/>
              <p:nvPr/>
            </p:nvSpPr>
            <p:spPr>
              <a:xfrm>
                <a:off x="6315432" y="2646882"/>
                <a:ext cx="307237" cy="7372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72" name="Oval 71">
              <a:extLst>
                <a:ext uri="{FF2B5EF4-FFF2-40B4-BE49-F238E27FC236}">
                  <a16:creationId xmlns:a16="http://schemas.microsoft.com/office/drawing/2014/main" id="{F48EA268-2097-8B7F-EDB7-14FA04E950ED}"/>
                </a:ext>
              </a:extLst>
            </p:cNvPr>
            <p:cNvSpPr/>
            <p:nvPr/>
          </p:nvSpPr>
          <p:spPr>
            <a:xfrm>
              <a:off x="5552093"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3" name="Oval 72">
              <a:extLst>
                <a:ext uri="{FF2B5EF4-FFF2-40B4-BE49-F238E27FC236}">
                  <a16:creationId xmlns:a16="http://schemas.microsoft.com/office/drawing/2014/main" id="{868930EF-55FA-845C-1504-CB21BEE30511}"/>
                </a:ext>
              </a:extLst>
            </p:cNvPr>
            <p:cNvSpPr/>
            <p:nvPr/>
          </p:nvSpPr>
          <p:spPr>
            <a:xfrm>
              <a:off x="5778114"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4" name="Oval 73">
              <a:extLst>
                <a:ext uri="{FF2B5EF4-FFF2-40B4-BE49-F238E27FC236}">
                  <a16:creationId xmlns:a16="http://schemas.microsoft.com/office/drawing/2014/main" id="{2BDC6307-D447-1F7D-910F-A5D8B4E2A7B8}"/>
                </a:ext>
              </a:extLst>
            </p:cNvPr>
            <p:cNvSpPr/>
            <p:nvPr/>
          </p:nvSpPr>
          <p:spPr>
            <a:xfrm>
              <a:off x="6022278" y="2478319"/>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75" name="Oval 74">
              <a:extLst>
                <a:ext uri="{FF2B5EF4-FFF2-40B4-BE49-F238E27FC236}">
                  <a16:creationId xmlns:a16="http://schemas.microsoft.com/office/drawing/2014/main" id="{486AC1A1-105E-6643-C0C0-59C36046CD28}"/>
                </a:ext>
              </a:extLst>
            </p:cNvPr>
            <p:cNvSpPr/>
            <p:nvPr/>
          </p:nvSpPr>
          <p:spPr>
            <a:xfrm>
              <a:off x="6212442" y="2478319"/>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76" name="Oval 75">
              <a:extLst>
                <a:ext uri="{FF2B5EF4-FFF2-40B4-BE49-F238E27FC236}">
                  <a16:creationId xmlns:a16="http://schemas.microsoft.com/office/drawing/2014/main" id="{9A7911CC-67EC-BC3C-2AE0-10CE929C01BC}"/>
                </a:ext>
              </a:extLst>
            </p:cNvPr>
            <p:cNvSpPr/>
            <p:nvPr/>
          </p:nvSpPr>
          <p:spPr>
            <a:xfrm>
              <a:off x="6355164"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86" name="Group 85">
            <a:extLst>
              <a:ext uri="{FF2B5EF4-FFF2-40B4-BE49-F238E27FC236}">
                <a16:creationId xmlns:a16="http://schemas.microsoft.com/office/drawing/2014/main" id="{A629CADB-A16F-24DC-0941-D7F9BA483E5D}"/>
              </a:ext>
            </a:extLst>
          </p:cNvPr>
          <p:cNvGrpSpPr/>
          <p:nvPr/>
        </p:nvGrpSpPr>
        <p:grpSpPr>
          <a:xfrm>
            <a:off x="1345581" y="5380017"/>
            <a:ext cx="2072994" cy="108012"/>
            <a:chOff x="6499989" y="6007821"/>
            <a:chExt cx="3277624" cy="141630"/>
          </a:xfrm>
          <a:solidFill>
            <a:srgbClr val="3372DC"/>
          </a:solidFill>
        </p:grpSpPr>
        <p:sp>
          <p:nvSpPr>
            <p:cNvPr id="87" name="Rectangle 86">
              <a:extLst>
                <a:ext uri="{FF2B5EF4-FFF2-40B4-BE49-F238E27FC236}">
                  <a16:creationId xmlns:a16="http://schemas.microsoft.com/office/drawing/2014/main" id="{5A993136-EFB2-FA52-F426-92B7FC56C853}"/>
                </a:ext>
              </a:extLst>
            </p:cNvPr>
            <p:cNvSpPr/>
            <p:nvPr/>
          </p:nvSpPr>
          <p:spPr>
            <a:xfrm>
              <a:off x="8203759" y="6031439"/>
              <a:ext cx="653514" cy="9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8" name="Oval 87">
              <a:extLst>
                <a:ext uri="{FF2B5EF4-FFF2-40B4-BE49-F238E27FC236}">
                  <a16:creationId xmlns:a16="http://schemas.microsoft.com/office/drawing/2014/main" id="{3A59FF63-991D-0E1B-BDAA-1DE39E0E9F92}"/>
                </a:ext>
              </a:extLst>
            </p:cNvPr>
            <p:cNvSpPr/>
            <p:nvPr/>
          </p:nvSpPr>
          <p:spPr>
            <a:xfrm>
              <a:off x="6499989" y="6007824"/>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9" name="Oval 88">
              <a:extLst>
                <a:ext uri="{FF2B5EF4-FFF2-40B4-BE49-F238E27FC236}">
                  <a16:creationId xmlns:a16="http://schemas.microsoft.com/office/drawing/2014/main" id="{A5EC0C00-F39D-D6DF-7A64-3DDDFA96028E}"/>
                </a:ext>
              </a:extLst>
            </p:cNvPr>
            <p:cNvSpPr/>
            <p:nvPr/>
          </p:nvSpPr>
          <p:spPr>
            <a:xfrm>
              <a:off x="7499243" y="6007837"/>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0" name="Oval 89">
              <a:extLst>
                <a:ext uri="{FF2B5EF4-FFF2-40B4-BE49-F238E27FC236}">
                  <a16:creationId xmlns:a16="http://schemas.microsoft.com/office/drawing/2014/main" id="{26CC7495-D665-512B-9BB3-7FC5C822B17E}"/>
                </a:ext>
              </a:extLst>
            </p:cNvPr>
            <p:cNvSpPr/>
            <p:nvPr/>
          </p:nvSpPr>
          <p:spPr>
            <a:xfrm>
              <a:off x="7124644" y="6007821"/>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1" name="Oval 90">
              <a:extLst>
                <a:ext uri="{FF2B5EF4-FFF2-40B4-BE49-F238E27FC236}">
                  <a16:creationId xmlns:a16="http://schemas.microsoft.com/office/drawing/2014/main" id="{15C1AF56-81AF-E9E5-52F8-93431B23161A}"/>
                </a:ext>
              </a:extLst>
            </p:cNvPr>
            <p:cNvSpPr/>
            <p:nvPr/>
          </p:nvSpPr>
          <p:spPr>
            <a:xfrm>
              <a:off x="6757240" y="6007824"/>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2" name="Oval 91">
              <a:extLst>
                <a:ext uri="{FF2B5EF4-FFF2-40B4-BE49-F238E27FC236}">
                  <a16:creationId xmlns:a16="http://schemas.microsoft.com/office/drawing/2014/main" id="{4AEA63F2-256B-7101-604F-F30F0A272130}"/>
                </a:ext>
              </a:extLst>
            </p:cNvPr>
            <p:cNvSpPr/>
            <p:nvPr/>
          </p:nvSpPr>
          <p:spPr>
            <a:xfrm>
              <a:off x="7861129" y="6007837"/>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3" name="Rectangle 92">
              <a:extLst>
                <a:ext uri="{FF2B5EF4-FFF2-40B4-BE49-F238E27FC236}">
                  <a16:creationId xmlns:a16="http://schemas.microsoft.com/office/drawing/2014/main" id="{8B75D760-1AF2-C316-58C5-6E80B9E463AD}"/>
                </a:ext>
              </a:extLst>
            </p:cNvPr>
            <p:cNvSpPr/>
            <p:nvPr/>
          </p:nvSpPr>
          <p:spPr>
            <a:xfrm>
              <a:off x="9315800" y="6031439"/>
              <a:ext cx="461813" cy="9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4" name="Oval 93">
              <a:extLst>
                <a:ext uri="{FF2B5EF4-FFF2-40B4-BE49-F238E27FC236}">
                  <a16:creationId xmlns:a16="http://schemas.microsoft.com/office/drawing/2014/main" id="{94C2679A-17A9-6EB6-B5A7-A31F64A569C7}"/>
                </a:ext>
              </a:extLst>
            </p:cNvPr>
            <p:cNvSpPr/>
            <p:nvPr/>
          </p:nvSpPr>
          <p:spPr>
            <a:xfrm>
              <a:off x="8994006" y="6007837"/>
              <a:ext cx="170760"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5" name="Group 4">
            <a:extLst>
              <a:ext uri="{FF2B5EF4-FFF2-40B4-BE49-F238E27FC236}">
                <a16:creationId xmlns:a16="http://schemas.microsoft.com/office/drawing/2014/main" id="{ECD20E89-3918-9176-D450-7449A394C5F5}"/>
              </a:ext>
            </a:extLst>
          </p:cNvPr>
          <p:cNvGrpSpPr/>
          <p:nvPr/>
        </p:nvGrpSpPr>
        <p:grpSpPr>
          <a:xfrm>
            <a:off x="5225481" y="5378025"/>
            <a:ext cx="1758535" cy="108011"/>
            <a:chOff x="5450227" y="5359683"/>
            <a:chExt cx="1758535" cy="108011"/>
          </a:xfrm>
        </p:grpSpPr>
        <p:grpSp>
          <p:nvGrpSpPr>
            <p:cNvPr id="79" name="Group 78">
              <a:extLst>
                <a:ext uri="{FF2B5EF4-FFF2-40B4-BE49-F238E27FC236}">
                  <a16:creationId xmlns:a16="http://schemas.microsoft.com/office/drawing/2014/main" id="{1A53EAAA-8F9F-2C88-30CE-ECE30F70B725}"/>
                </a:ext>
              </a:extLst>
            </p:cNvPr>
            <p:cNvGrpSpPr/>
            <p:nvPr/>
          </p:nvGrpSpPr>
          <p:grpSpPr>
            <a:xfrm>
              <a:off x="5450227" y="5359683"/>
              <a:ext cx="1307131" cy="108011"/>
              <a:chOff x="6268916" y="5981482"/>
              <a:chExt cx="2998374" cy="247760"/>
            </a:xfrm>
            <a:solidFill>
              <a:srgbClr val="3372DC"/>
            </a:solidFill>
          </p:grpSpPr>
          <p:sp>
            <p:nvSpPr>
              <p:cNvPr id="80" name="Rectangle 79">
                <a:extLst>
                  <a:ext uri="{FF2B5EF4-FFF2-40B4-BE49-F238E27FC236}">
                    <a16:creationId xmlns:a16="http://schemas.microsoft.com/office/drawing/2014/main" id="{3169EA1D-2751-F91E-0DFB-33DF350564AB}"/>
                  </a:ext>
                </a:extLst>
              </p:cNvPr>
              <p:cNvSpPr/>
              <p:nvPr/>
            </p:nvSpPr>
            <p:spPr>
              <a:xfrm>
                <a:off x="8524080" y="6022796"/>
                <a:ext cx="743210" cy="16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1" name="Oval 80">
                <a:extLst>
                  <a:ext uri="{FF2B5EF4-FFF2-40B4-BE49-F238E27FC236}">
                    <a16:creationId xmlns:a16="http://schemas.microsoft.com/office/drawing/2014/main" id="{100C0D0F-FA3E-171A-7303-38A538AFE3D8}"/>
                  </a:ext>
                </a:extLst>
              </p:cNvPr>
              <p:cNvSpPr/>
              <p:nvPr/>
            </p:nvSpPr>
            <p:spPr>
              <a:xfrm>
                <a:off x="6268916" y="5981482"/>
                <a:ext cx="247737" cy="247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2" name="Oval 81">
                <a:extLst>
                  <a:ext uri="{FF2B5EF4-FFF2-40B4-BE49-F238E27FC236}">
                    <a16:creationId xmlns:a16="http://schemas.microsoft.com/office/drawing/2014/main" id="{095DE976-86B5-2085-81DC-D6A7BEB70B4F}"/>
                  </a:ext>
                </a:extLst>
              </p:cNvPr>
              <p:cNvSpPr/>
              <p:nvPr/>
            </p:nvSpPr>
            <p:spPr>
              <a:xfrm>
                <a:off x="6709495" y="5981505"/>
                <a:ext cx="247737" cy="2477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3" name="Oval 82">
                <a:extLst>
                  <a:ext uri="{FF2B5EF4-FFF2-40B4-BE49-F238E27FC236}">
                    <a16:creationId xmlns:a16="http://schemas.microsoft.com/office/drawing/2014/main" id="{06897AD2-B01F-6DAF-8930-AF6674C7ACA3}"/>
                  </a:ext>
                </a:extLst>
              </p:cNvPr>
              <p:cNvSpPr/>
              <p:nvPr/>
            </p:nvSpPr>
            <p:spPr>
              <a:xfrm>
                <a:off x="7236695" y="5981505"/>
                <a:ext cx="247737" cy="247732"/>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4" name="Oval 83">
                <a:extLst>
                  <a:ext uri="{FF2B5EF4-FFF2-40B4-BE49-F238E27FC236}">
                    <a16:creationId xmlns:a16="http://schemas.microsoft.com/office/drawing/2014/main" id="{9DBC0FD1-09F8-CFF6-1E52-51D2B522B9DC}"/>
                  </a:ext>
                </a:extLst>
              </p:cNvPr>
              <p:cNvSpPr/>
              <p:nvPr/>
            </p:nvSpPr>
            <p:spPr>
              <a:xfrm>
                <a:off x="7930539" y="5981507"/>
                <a:ext cx="247737" cy="247735"/>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 name="Rectangle 1">
              <a:extLst>
                <a:ext uri="{FF2B5EF4-FFF2-40B4-BE49-F238E27FC236}">
                  <a16:creationId xmlns:a16="http://schemas.microsoft.com/office/drawing/2014/main" id="{B9754DE0-E2B9-16C7-913B-F2BCD748BD7B}"/>
                </a:ext>
              </a:extLst>
            </p:cNvPr>
            <p:cNvSpPr/>
            <p:nvPr/>
          </p:nvSpPr>
          <p:spPr>
            <a:xfrm>
              <a:off x="6821580" y="5377694"/>
              <a:ext cx="387182" cy="72000"/>
            </a:xfrm>
            <a:prstGeom prst="rect">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6" name="Rectangle 5">
            <a:extLst>
              <a:ext uri="{FF2B5EF4-FFF2-40B4-BE49-F238E27FC236}">
                <a16:creationId xmlns:a16="http://schemas.microsoft.com/office/drawing/2014/main" id="{D3A2B9D6-3ABD-790E-BA68-D7D7F2D33A00}"/>
              </a:ext>
            </a:extLst>
          </p:cNvPr>
          <p:cNvSpPr/>
          <p:nvPr/>
        </p:nvSpPr>
        <p:spPr>
          <a:xfrm>
            <a:off x="8725772" y="5599060"/>
            <a:ext cx="2230290" cy="892552"/>
          </a:xfrm>
          <a:prstGeom prst="rect">
            <a:avLst/>
          </a:prstGeom>
          <a:noFill/>
        </p:spPr>
        <p:txBody>
          <a:bodyPr wrap="none" lIns="91440" tIns="45720" rIns="91440" bIns="45720">
            <a:spAutoFit/>
          </a:bodyPr>
          <a:lstStyle/>
          <a:p>
            <a:pPr algn="ctr"/>
            <a:r>
              <a:rPr lang="en-GB" sz="3200" dirty="0" err="1">
                <a:latin typeface="EdShed" pitchFamily="2" charset="0"/>
              </a:rPr>
              <a:t>sub</a:t>
            </a:r>
            <a:r>
              <a:rPr lang="en-GB" sz="3200" dirty="0" err="1">
                <a:solidFill>
                  <a:srgbClr val="FF3760"/>
                </a:solidFill>
                <a:latin typeface="EdShed" pitchFamily="2" charset="0"/>
              </a:rPr>
              <a:t>|</a:t>
            </a:r>
            <a:r>
              <a:rPr lang="en-GB" sz="3200" dirty="0" err="1">
                <a:latin typeface="EdShed" pitchFamily="2" charset="0"/>
              </a:rPr>
              <a:t>head</a:t>
            </a:r>
            <a:r>
              <a:rPr lang="en-GB" sz="3200" dirty="0" err="1">
                <a:solidFill>
                  <a:srgbClr val="FF3760"/>
                </a:solidFill>
                <a:latin typeface="EdShed" pitchFamily="2" charset="0"/>
              </a:rPr>
              <a:t>|</a:t>
            </a:r>
            <a:r>
              <a:rPr lang="en-GB" sz="3200" dirty="0" err="1">
                <a:latin typeface="EdShed" pitchFamily="2" charset="0"/>
              </a:rPr>
              <a:t>ing</a:t>
            </a:r>
            <a:endParaRPr lang="en-GB" sz="3200" dirty="0">
              <a:latin typeface="EdShed" pitchFamily="2" charset="0"/>
            </a:endParaRPr>
          </a:p>
          <a:p>
            <a:pPr algn="ctr"/>
            <a:r>
              <a:rPr lang="en-GB" sz="2000" dirty="0">
                <a:ln w="0"/>
                <a:solidFill>
                  <a:srgbClr val="FF3760"/>
                </a:solidFill>
                <a:latin typeface="EdShed" pitchFamily="2" charset="0"/>
              </a:rPr>
              <a:t>3</a:t>
            </a:r>
            <a:endParaRPr lang="en-GB" sz="2000" cap="none" spc="0" dirty="0">
              <a:ln w="0"/>
              <a:solidFill>
                <a:srgbClr val="FF3760"/>
              </a:solidFill>
              <a:latin typeface="EdShed" pitchFamily="2" charset="0"/>
            </a:endParaRPr>
          </a:p>
        </p:txBody>
      </p:sp>
      <p:grpSp>
        <p:nvGrpSpPr>
          <p:cNvPr id="7" name="Group 6">
            <a:extLst>
              <a:ext uri="{FF2B5EF4-FFF2-40B4-BE49-F238E27FC236}">
                <a16:creationId xmlns:a16="http://schemas.microsoft.com/office/drawing/2014/main" id="{63A3069D-F07A-2600-792B-06032A302DBE}"/>
              </a:ext>
            </a:extLst>
          </p:cNvPr>
          <p:cNvGrpSpPr/>
          <p:nvPr/>
        </p:nvGrpSpPr>
        <p:grpSpPr>
          <a:xfrm>
            <a:off x="8824277" y="5378025"/>
            <a:ext cx="2033279" cy="108000"/>
            <a:chOff x="1551724" y="5331758"/>
            <a:chExt cx="2033279" cy="108000"/>
          </a:xfrm>
        </p:grpSpPr>
        <p:grpSp>
          <p:nvGrpSpPr>
            <p:cNvPr id="8" name="Group 7">
              <a:extLst>
                <a:ext uri="{FF2B5EF4-FFF2-40B4-BE49-F238E27FC236}">
                  <a16:creationId xmlns:a16="http://schemas.microsoft.com/office/drawing/2014/main" id="{F45A058D-2EF4-F5D7-2B69-FB1C57B41F63}"/>
                </a:ext>
              </a:extLst>
            </p:cNvPr>
            <p:cNvGrpSpPr/>
            <p:nvPr/>
          </p:nvGrpSpPr>
          <p:grpSpPr>
            <a:xfrm>
              <a:off x="1551724" y="5331758"/>
              <a:ext cx="2033279" cy="108000"/>
              <a:chOff x="2203494" y="6370536"/>
              <a:chExt cx="2033279" cy="108000"/>
            </a:xfrm>
            <a:solidFill>
              <a:srgbClr val="3372DC"/>
            </a:solidFill>
          </p:grpSpPr>
          <p:sp>
            <p:nvSpPr>
              <p:cNvPr id="10" name="Oval 9">
                <a:extLst>
                  <a:ext uri="{FF2B5EF4-FFF2-40B4-BE49-F238E27FC236}">
                    <a16:creationId xmlns:a16="http://schemas.microsoft.com/office/drawing/2014/main" id="{491FBBB5-8739-BC0D-488B-B60DD760077A}"/>
                  </a:ext>
                </a:extLst>
              </p:cNvPr>
              <p:cNvSpPr>
                <a:spLocks noChangeAspect="1"/>
              </p:cNvSpPr>
              <p:nvPr/>
            </p:nvSpPr>
            <p:spPr>
              <a:xfrm rot="10800000">
                <a:off x="3554783"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1" name="Oval 10">
                <a:extLst>
                  <a:ext uri="{FF2B5EF4-FFF2-40B4-BE49-F238E27FC236}">
                    <a16:creationId xmlns:a16="http://schemas.microsoft.com/office/drawing/2014/main" id="{93362220-586D-8298-773B-3A174383B410}"/>
                  </a:ext>
                </a:extLst>
              </p:cNvPr>
              <p:cNvSpPr>
                <a:spLocks noChangeAspect="1"/>
              </p:cNvSpPr>
              <p:nvPr/>
            </p:nvSpPr>
            <p:spPr>
              <a:xfrm rot="10800000">
                <a:off x="2883928"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2" name="Rectangle 11">
                <a:extLst>
                  <a:ext uri="{FF2B5EF4-FFF2-40B4-BE49-F238E27FC236}">
                    <a16:creationId xmlns:a16="http://schemas.microsoft.com/office/drawing/2014/main" id="{83F749EA-0DD6-F34A-AFA7-FBCB4B7B2B6A}"/>
                  </a:ext>
                </a:extLst>
              </p:cNvPr>
              <p:cNvSpPr/>
              <p:nvPr/>
            </p:nvSpPr>
            <p:spPr>
              <a:xfrm rot="10800000">
                <a:off x="3047322" y="6388536"/>
                <a:ext cx="414268"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sp>
            <p:nvSpPr>
              <p:cNvPr id="13" name="Oval 12">
                <a:extLst>
                  <a:ext uri="{FF2B5EF4-FFF2-40B4-BE49-F238E27FC236}">
                    <a16:creationId xmlns:a16="http://schemas.microsoft.com/office/drawing/2014/main" id="{1F6B8F1D-4158-0E7B-2216-E5DF506C833C}"/>
                  </a:ext>
                </a:extLst>
              </p:cNvPr>
              <p:cNvSpPr>
                <a:spLocks noChangeAspect="1"/>
              </p:cNvSpPr>
              <p:nvPr/>
            </p:nvSpPr>
            <p:spPr>
              <a:xfrm rot="10800000">
                <a:off x="2626227"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4" name="Oval 13">
                <a:extLst>
                  <a:ext uri="{FF2B5EF4-FFF2-40B4-BE49-F238E27FC236}">
                    <a16:creationId xmlns:a16="http://schemas.microsoft.com/office/drawing/2014/main" id="{67495DC5-C64E-A50C-DBCF-2637F80617A8}"/>
                  </a:ext>
                </a:extLst>
              </p:cNvPr>
              <p:cNvSpPr>
                <a:spLocks noChangeAspect="1"/>
              </p:cNvSpPr>
              <p:nvPr/>
            </p:nvSpPr>
            <p:spPr>
              <a:xfrm rot="10800000">
                <a:off x="2203494"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5" name="Oval 14">
                <a:extLst>
                  <a:ext uri="{FF2B5EF4-FFF2-40B4-BE49-F238E27FC236}">
                    <a16:creationId xmlns:a16="http://schemas.microsoft.com/office/drawing/2014/main" id="{371149DD-5143-A89F-7A17-BD1414C06FEB}"/>
                  </a:ext>
                </a:extLst>
              </p:cNvPr>
              <p:cNvSpPr>
                <a:spLocks noChangeAspect="1"/>
              </p:cNvSpPr>
              <p:nvPr/>
            </p:nvSpPr>
            <p:spPr>
              <a:xfrm rot="10800000">
                <a:off x="3739650"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6" name="Oval 15">
                <a:extLst>
                  <a:ext uri="{FF2B5EF4-FFF2-40B4-BE49-F238E27FC236}">
                    <a16:creationId xmlns:a16="http://schemas.microsoft.com/office/drawing/2014/main" id="{F6629457-D6B9-9C11-FB24-12971BFC46B5}"/>
                  </a:ext>
                </a:extLst>
              </p:cNvPr>
              <p:cNvSpPr>
                <a:spLocks noChangeAspect="1"/>
              </p:cNvSpPr>
              <p:nvPr/>
            </p:nvSpPr>
            <p:spPr>
              <a:xfrm rot="10800000">
                <a:off x="4128773"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7" name="Oval 16">
                <a:extLst>
                  <a:ext uri="{FF2B5EF4-FFF2-40B4-BE49-F238E27FC236}">
                    <a16:creationId xmlns:a16="http://schemas.microsoft.com/office/drawing/2014/main" id="{9F488509-92EC-5D00-8603-56FEA7CE92F2}"/>
                  </a:ext>
                </a:extLst>
              </p:cNvPr>
              <p:cNvSpPr>
                <a:spLocks noChangeAspect="1"/>
              </p:cNvSpPr>
              <p:nvPr/>
            </p:nvSpPr>
            <p:spPr>
              <a:xfrm rot="10800000">
                <a:off x="3895410"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9" name="Oval 8">
              <a:extLst>
                <a:ext uri="{FF2B5EF4-FFF2-40B4-BE49-F238E27FC236}">
                  <a16:creationId xmlns:a16="http://schemas.microsoft.com/office/drawing/2014/main" id="{58F10B53-98B0-5A74-848A-850873FA33D2}"/>
                </a:ext>
              </a:extLst>
            </p:cNvPr>
            <p:cNvSpPr>
              <a:spLocks noChangeAspect="1"/>
            </p:cNvSpPr>
            <p:nvPr/>
          </p:nvSpPr>
          <p:spPr>
            <a:xfrm rot="10800000">
              <a:off x="1737607" y="5331758"/>
              <a:ext cx="108000" cy="108000"/>
            </a:xfrm>
            <a:prstGeom prst="ellipse">
              <a:avLst/>
            </a:prstGeom>
            <a:solidFill>
              <a:srgbClr val="3372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grpSp>
        <p:nvGrpSpPr>
          <p:cNvPr id="42" name="Group 41">
            <a:extLst>
              <a:ext uri="{FF2B5EF4-FFF2-40B4-BE49-F238E27FC236}">
                <a16:creationId xmlns:a16="http://schemas.microsoft.com/office/drawing/2014/main" id="{2F8A640B-1CEB-4647-ADF7-09E72E1ACCE9}"/>
              </a:ext>
            </a:extLst>
          </p:cNvPr>
          <p:cNvGrpSpPr/>
          <p:nvPr/>
        </p:nvGrpSpPr>
        <p:grpSpPr>
          <a:xfrm>
            <a:off x="659009" y="1920653"/>
            <a:ext cx="3199446" cy="2134878"/>
            <a:chOff x="470742" y="1924080"/>
            <a:chExt cx="3199446" cy="2134878"/>
          </a:xfrm>
        </p:grpSpPr>
        <p:sp>
          <p:nvSpPr>
            <p:cNvPr id="43" name="Oval Callout 42">
              <a:extLst>
                <a:ext uri="{FF2B5EF4-FFF2-40B4-BE49-F238E27FC236}">
                  <a16:creationId xmlns:a16="http://schemas.microsoft.com/office/drawing/2014/main" id="{7E74895B-B0F0-CBC2-48BC-E68AFB6ADC04}"/>
                </a:ext>
              </a:extLst>
            </p:cNvPr>
            <p:cNvSpPr/>
            <p:nvPr/>
          </p:nvSpPr>
          <p:spPr>
            <a:xfrm flipH="1">
              <a:off x="1673128" y="2145013"/>
              <a:ext cx="1997060" cy="1913945"/>
            </a:xfrm>
            <a:prstGeom prst="wedgeEllipseCallout">
              <a:avLst>
                <a:gd name="adj1" fmla="val 59062"/>
                <a:gd name="adj2" fmla="val -19749"/>
              </a:avLst>
            </a:prstGeom>
            <a:noFill/>
            <a:ln w="3810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0"/>
                </a:rPr>
                <a:t>Syllables are separated by long syllable breaks.</a:t>
              </a:r>
            </a:p>
          </p:txBody>
        </p:sp>
        <p:pic>
          <p:nvPicPr>
            <p:cNvPr id="44" name="Picture 43" descr="A cartoon of a person&#10;&#10;Description automatically generated with low confidence">
              <a:extLst>
                <a:ext uri="{FF2B5EF4-FFF2-40B4-BE49-F238E27FC236}">
                  <a16:creationId xmlns:a16="http://schemas.microsoft.com/office/drawing/2014/main" id="{08EA0706-9CA7-3E42-B850-62E7F7369816}"/>
                </a:ext>
              </a:extLst>
            </p:cNvPr>
            <p:cNvPicPr>
              <a:picLocks noChangeAspect="1"/>
            </p:cNvPicPr>
            <p:nvPr/>
          </p:nvPicPr>
          <p:blipFill>
            <a:blip r:embed="rId4"/>
            <a:stretch>
              <a:fillRect/>
            </a:stretch>
          </p:blipFill>
          <p:spPr>
            <a:xfrm>
              <a:off x="470742" y="1924080"/>
              <a:ext cx="942157" cy="2120821"/>
            </a:xfrm>
            <a:prstGeom prst="rect">
              <a:avLst/>
            </a:prstGeom>
          </p:spPr>
        </p:pic>
      </p:grpSp>
      <p:grpSp>
        <p:nvGrpSpPr>
          <p:cNvPr id="45" name="Group 44">
            <a:extLst>
              <a:ext uri="{FF2B5EF4-FFF2-40B4-BE49-F238E27FC236}">
                <a16:creationId xmlns:a16="http://schemas.microsoft.com/office/drawing/2014/main" id="{908FC0AA-6837-40D4-1D57-8DE74E21AAC3}"/>
              </a:ext>
            </a:extLst>
          </p:cNvPr>
          <p:cNvGrpSpPr/>
          <p:nvPr/>
        </p:nvGrpSpPr>
        <p:grpSpPr>
          <a:xfrm>
            <a:off x="7758161" y="1946225"/>
            <a:ext cx="3893497" cy="2362663"/>
            <a:chOff x="7627729" y="1920653"/>
            <a:chExt cx="3893497" cy="2362663"/>
          </a:xfrm>
        </p:grpSpPr>
        <p:sp>
          <p:nvSpPr>
            <p:cNvPr id="46" name="Oval Callout 45">
              <a:extLst>
                <a:ext uri="{FF2B5EF4-FFF2-40B4-BE49-F238E27FC236}">
                  <a16:creationId xmlns:a16="http://schemas.microsoft.com/office/drawing/2014/main" id="{F2AB9F54-9333-6F67-26F8-F58707911EDB}"/>
                </a:ext>
              </a:extLst>
            </p:cNvPr>
            <p:cNvSpPr/>
            <p:nvPr/>
          </p:nvSpPr>
          <p:spPr>
            <a:xfrm flipH="1">
              <a:off x="7627729" y="1920653"/>
              <a:ext cx="2494348" cy="2362663"/>
            </a:xfrm>
            <a:prstGeom prst="wedgeEllipseCallout">
              <a:avLst>
                <a:gd name="adj1" fmla="val -60211"/>
                <a:gd name="adj2" fmla="val -15080"/>
              </a:avLst>
            </a:prstGeom>
            <a:noFill/>
            <a:ln w="38100">
              <a:solidFill>
                <a:srgbClr val="21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0"/>
              </a:endParaRPr>
            </a:p>
            <a:p>
              <a:pPr algn="ctr"/>
              <a:r>
                <a:rPr lang="en-GB" sz="1100" dirty="0">
                  <a:latin typeface="EdShed" pitchFamily="2" charset="0"/>
                </a:rPr>
                <a:t>.</a:t>
              </a:r>
              <a:endParaRPr lang="en-US" sz="1100" dirty="0">
                <a:latin typeface="EdShed" pitchFamily="2" charset="0"/>
              </a:endParaRPr>
            </a:p>
          </p:txBody>
        </p:sp>
        <p:pic>
          <p:nvPicPr>
            <p:cNvPr id="47" name="Picture 46" descr="A picture containing text, vector graphics&#10;&#10;Description automatically generated">
              <a:extLst>
                <a:ext uri="{FF2B5EF4-FFF2-40B4-BE49-F238E27FC236}">
                  <a16:creationId xmlns:a16="http://schemas.microsoft.com/office/drawing/2014/main" id="{ADA32F00-C385-7726-3CAF-DAA8DA9BB165}"/>
                </a:ext>
              </a:extLst>
            </p:cNvPr>
            <p:cNvPicPr>
              <a:picLocks noChangeAspect="1"/>
            </p:cNvPicPr>
            <p:nvPr/>
          </p:nvPicPr>
          <p:blipFill>
            <a:blip r:embed="rId5"/>
            <a:stretch>
              <a:fillRect/>
            </a:stretch>
          </p:blipFill>
          <p:spPr>
            <a:xfrm>
              <a:off x="10503615" y="1968506"/>
              <a:ext cx="1017611" cy="1876105"/>
            </a:xfrm>
            <a:prstGeom prst="rect">
              <a:avLst/>
            </a:prstGeom>
          </p:spPr>
        </p:pic>
        <p:sp>
          <p:nvSpPr>
            <p:cNvPr id="48" name="Rectangle 47">
              <a:extLst>
                <a:ext uri="{FF2B5EF4-FFF2-40B4-BE49-F238E27FC236}">
                  <a16:creationId xmlns:a16="http://schemas.microsoft.com/office/drawing/2014/main" id="{47AD00B0-8B6F-206E-D6DB-F93A1BA33A67}"/>
                </a:ext>
              </a:extLst>
            </p:cNvPr>
            <p:cNvSpPr/>
            <p:nvPr/>
          </p:nvSpPr>
          <p:spPr>
            <a:xfrm>
              <a:off x="8048994" y="2295693"/>
              <a:ext cx="1726619" cy="1600438"/>
            </a:xfrm>
            <a:prstGeom prst="rect">
              <a:avLst/>
            </a:prstGeom>
          </p:spPr>
          <p:txBody>
            <a:bodyPr wrap="square">
              <a:spAutoFit/>
            </a:bodyPr>
            <a:lstStyle/>
            <a:p>
              <a:pPr algn="ctr"/>
              <a:r>
                <a:rPr lang="en-GB" sz="1400" dirty="0">
                  <a:latin typeface="EdShed" pitchFamily="2" charset="0"/>
                </a:rPr>
                <a:t>Draw a dot below each single letter sound, </a:t>
              </a:r>
              <a:r>
                <a:rPr lang="en-GB" sz="1400" dirty="0">
                  <a:solidFill>
                    <a:srgbClr val="FF3760"/>
                  </a:solidFill>
                  <a:latin typeface="EdShed" pitchFamily="2" charset="0"/>
                </a:rPr>
                <a:t>red</a:t>
              </a:r>
              <a:r>
                <a:rPr lang="en-GB" sz="1400" dirty="0">
                  <a:latin typeface="EdShed" pitchFamily="2" charset="0"/>
                </a:rPr>
                <a:t> sound buttons for adjacent consonant, and a line when multiple letters represent one sound. </a:t>
              </a:r>
            </a:p>
          </p:txBody>
        </p:sp>
      </p:grpSp>
    </p:spTree>
    <p:extLst>
      <p:ext uri="{BB962C8B-B14F-4D97-AF65-F5344CB8AC3E}">
        <p14:creationId xmlns:p14="http://schemas.microsoft.com/office/powerpoint/2010/main" val="41210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2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6"/>
                                        </p:tgtEl>
                                        <p:attrNameLst>
                                          <p:attrName>style.visibility</p:attrName>
                                        </p:attrNameLst>
                                      </p:cBhvr>
                                      <p:to>
                                        <p:strVal val="visible"/>
                                      </p:to>
                                    </p:set>
                                    <p:anim by="(-#ppt_w*2)" calcmode="lin" valueType="num">
                                      <p:cBhvr rctx="PPT">
                                        <p:cTn id="22" dur="500" autoRev="1" fill="hold">
                                          <p:stCondLst>
                                            <p:cond delay="0"/>
                                          </p:stCondLst>
                                        </p:cTn>
                                        <p:tgtEl>
                                          <p:spTgt spid="36"/>
                                        </p:tgtEl>
                                        <p:attrNameLst>
                                          <p:attrName>ppt_w</p:attrName>
                                        </p:attrNameLst>
                                      </p:cBhvr>
                                    </p:anim>
                                    <p:anim by="(#ppt_w*0.50)" calcmode="lin" valueType="num">
                                      <p:cBhvr>
                                        <p:cTn id="23" dur="500" decel="50000" autoRev="1" fill="hold">
                                          <p:stCondLst>
                                            <p:cond delay="0"/>
                                          </p:stCondLst>
                                        </p:cTn>
                                        <p:tgtEl>
                                          <p:spTgt spid="36"/>
                                        </p:tgtEl>
                                        <p:attrNameLst>
                                          <p:attrName>ppt_x</p:attrName>
                                        </p:attrNameLst>
                                      </p:cBhvr>
                                    </p:anim>
                                    <p:anim from="(-#ppt_h/2)" to="(#ppt_y)" calcmode="lin" valueType="num">
                                      <p:cBhvr>
                                        <p:cTn id="24" dur="1000" fill="hold">
                                          <p:stCondLst>
                                            <p:cond delay="0"/>
                                          </p:stCondLst>
                                        </p:cTn>
                                        <p:tgtEl>
                                          <p:spTgt spid="36"/>
                                        </p:tgtEl>
                                        <p:attrNameLst>
                                          <p:attrName>ppt_y</p:attrName>
                                        </p:attrNameLst>
                                      </p:cBhvr>
                                    </p:anim>
                                    <p:animRot by="21600000">
                                      <p:cBhvr>
                                        <p:cTn id="25" dur="1000" fill="hold">
                                          <p:stCondLst>
                                            <p:cond delay="0"/>
                                          </p:stCondLst>
                                        </p:cTn>
                                        <p:tgtEl>
                                          <p:spTgt spid="3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20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7"/>
                                        </p:tgtEl>
                                        <p:attrNameLst>
                                          <p:attrName>style.visibility</p:attrName>
                                        </p:attrNameLst>
                                      </p:cBhvr>
                                      <p:to>
                                        <p:strVal val="visible"/>
                                      </p:to>
                                    </p:set>
                                    <p:anim by="(-#ppt_w*2)" calcmode="lin" valueType="num">
                                      <p:cBhvr rctx="PPT">
                                        <p:cTn id="41" dur="500" autoRev="1" fill="hold">
                                          <p:stCondLst>
                                            <p:cond delay="0"/>
                                          </p:stCondLst>
                                        </p:cTn>
                                        <p:tgtEl>
                                          <p:spTgt spid="37"/>
                                        </p:tgtEl>
                                        <p:attrNameLst>
                                          <p:attrName>ppt_w</p:attrName>
                                        </p:attrNameLst>
                                      </p:cBhvr>
                                    </p:anim>
                                    <p:anim by="(#ppt_w*0.50)" calcmode="lin" valueType="num">
                                      <p:cBhvr>
                                        <p:cTn id="42" dur="500" decel="50000" autoRev="1" fill="hold">
                                          <p:stCondLst>
                                            <p:cond delay="0"/>
                                          </p:stCondLst>
                                        </p:cTn>
                                        <p:tgtEl>
                                          <p:spTgt spid="37"/>
                                        </p:tgtEl>
                                        <p:attrNameLst>
                                          <p:attrName>ppt_x</p:attrName>
                                        </p:attrNameLst>
                                      </p:cBhvr>
                                    </p:anim>
                                    <p:anim from="(-#ppt_h/2)" to="(#ppt_y)" calcmode="lin" valueType="num">
                                      <p:cBhvr>
                                        <p:cTn id="43" dur="1000" fill="hold">
                                          <p:stCondLst>
                                            <p:cond delay="0"/>
                                          </p:stCondLst>
                                        </p:cTn>
                                        <p:tgtEl>
                                          <p:spTgt spid="37"/>
                                        </p:tgtEl>
                                        <p:attrNameLst>
                                          <p:attrName>ppt_y</p:attrName>
                                        </p:attrNameLst>
                                      </p:cBhvr>
                                    </p:anim>
                                    <p:animRot by="21600000">
                                      <p:cBhvr>
                                        <p:cTn id="44" dur="1000" fill="hold">
                                          <p:stCondLst>
                                            <p:cond delay="0"/>
                                          </p:stCondLst>
                                        </p:cTn>
                                        <p:tgtEl>
                                          <p:spTgt spid="3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62"/>
                                        </p:tgtEl>
                                        <p:attrNameLst>
                                          <p:attrName>style.visibility</p:attrName>
                                        </p:attrNameLst>
                                      </p:cBhvr>
                                      <p:to>
                                        <p:strVal val="visible"/>
                                      </p:to>
                                    </p:set>
                                    <p:anim by="(-#ppt_w*2)" calcmode="lin" valueType="num">
                                      <p:cBhvr rctx="PPT">
                                        <p:cTn id="54" dur="500" autoRev="1" fill="hold">
                                          <p:stCondLst>
                                            <p:cond delay="0"/>
                                          </p:stCondLst>
                                        </p:cTn>
                                        <p:tgtEl>
                                          <p:spTgt spid="62"/>
                                        </p:tgtEl>
                                        <p:attrNameLst>
                                          <p:attrName>ppt_w</p:attrName>
                                        </p:attrNameLst>
                                      </p:cBhvr>
                                    </p:anim>
                                    <p:anim by="(#ppt_w*0.50)" calcmode="lin" valueType="num">
                                      <p:cBhvr>
                                        <p:cTn id="55" dur="500" decel="50000" autoRev="1" fill="hold">
                                          <p:stCondLst>
                                            <p:cond delay="0"/>
                                          </p:stCondLst>
                                        </p:cTn>
                                        <p:tgtEl>
                                          <p:spTgt spid="62"/>
                                        </p:tgtEl>
                                        <p:attrNameLst>
                                          <p:attrName>ppt_x</p:attrName>
                                        </p:attrNameLst>
                                      </p:cBhvr>
                                    </p:anim>
                                    <p:anim from="(-#ppt_h/2)" to="(#ppt_y)" calcmode="lin" valueType="num">
                                      <p:cBhvr>
                                        <p:cTn id="56" dur="1000" fill="hold">
                                          <p:stCondLst>
                                            <p:cond delay="0"/>
                                          </p:stCondLst>
                                        </p:cTn>
                                        <p:tgtEl>
                                          <p:spTgt spid="62"/>
                                        </p:tgtEl>
                                        <p:attrNameLst>
                                          <p:attrName>ppt_y</p:attrName>
                                        </p:attrNameLst>
                                      </p:cBhvr>
                                    </p:anim>
                                    <p:animRot by="21600000">
                                      <p:cBhvr>
                                        <p:cTn id="57" dur="1000" fill="hold">
                                          <p:stCondLst>
                                            <p:cond delay="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6"/>
                                        </p:tgtEl>
                                        <p:attrNameLst>
                                          <p:attrName>style.visibility</p:attrName>
                                        </p:attrNameLst>
                                      </p:cBhvr>
                                      <p:to>
                                        <p:strVal val="visible"/>
                                      </p:to>
                                    </p:set>
                                    <p:anim by="(-#ppt_w*2)" calcmode="lin" valueType="num">
                                      <p:cBhvr rctx="PPT">
                                        <p:cTn id="67" dur="500" autoRev="1" fill="hold">
                                          <p:stCondLst>
                                            <p:cond delay="0"/>
                                          </p:stCondLst>
                                        </p:cTn>
                                        <p:tgtEl>
                                          <p:spTgt spid="6"/>
                                        </p:tgtEl>
                                        <p:attrNameLst>
                                          <p:attrName>ppt_w</p:attrName>
                                        </p:attrNameLst>
                                      </p:cBhvr>
                                    </p:anim>
                                    <p:anim by="(#ppt_w*0.50)" calcmode="lin" valueType="num">
                                      <p:cBhvr>
                                        <p:cTn id="68" dur="500" decel="50000" autoRev="1" fill="hold">
                                          <p:stCondLst>
                                            <p:cond delay="0"/>
                                          </p:stCondLst>
                                        </p:cTn>
                                        <p:tgtEl>
                                          <p:spTgt spid="6"/>
                                        </p:tgtEl>
                                        <p:attrNameLst>
                                          <p:attrName>ppt_x</p:attrName>
                                        </p:attrNameLst>
                                      </p:cBhvr>
                                    </p:anim>
                                    <p:anim from="(-#ppt_h/2)" to="(#ppt_y)" calcmode="lin" valueType="num">
                                      <p:cBhvr>
                                        <p:cTn id="69" dur="1000" fill="hold">
                                          <p:stCondLst>
                                            <p:cond delay="0"/>
                                          </p:stCondLst>
                                        </p:cTn>
                                        <p:tgtEl>
                                          <p:spTgt spid="6"/>
                                        </p:tgtEl>
                                        <p:attrNameLst>
                                          <p:attrName>ppt_y</p:attrName>
                                        </p:attrNameLst>
                                      </p:cBhvr>
                                    </p:anim>
                                    <p:animRot by="21600000">
                                      <p:cBhvr>
                                        <p:cTn id="7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6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10</a:t>
            </a:fld>
            <a:endParaRPr lang="en-US" dirty="0">
              <a:latin typeface="EdShed" pitchFamily="2" charset="0"/>
            </a:endParaRPr>
          </a:p>
        </p:txBody>
      </p:sp>
      <p:sp>
        <p:nvSpPr>
          <p:cNvPr id="3" name="Text Placeholder 2">
            <a:extLst>
              <a:ext uri="{FF2B5EF4-FFF2-40B4-BE49-F238E27FC236}">
                <a16:creationId xmlns:a16="http://schemas.microsoft.com/office/drawing/2014/main" id="{5EBD81FF-0D72-60C2-7027-EDF2CA8EF827}"/>
              </a:ext>
            </a:extLst>
          </p:cNvPr>
          <p:cNvSpPr>
            <a:spLocks noGrp="1"/>
          </p:cNvSpPr>
          <p:nvPr>
            <p:ph type="body" sz="quarter" idx="15"/>
          </p:nvPr>
        </p:nvSpPr>
        <p:spPr/>
        <p:txBody>
          <a:bodyPr/>
          <a:lstStyle/>
          <a:p>
            <a:pPr>
              <a:lnSpc>
                <a:spcPct val="100000"/>
              </a:lnSpc>
            </a:pPr>
            <a:r>
              <a:rPr lang="en-GB" sz="1600" dirty="0">
                <a:solidFill>
                  <a:schemeClr val="tx1"/>
                </a:solidFill>
                <a:latin typeface="EdShed" pitchFamily="2" charset="0"/>
              </a:rPr>
              <a:t>Read the word. Write each word out, drawing long lines for the syllable breaks. Write each word out again, adding the sound buttons for each phoneme. Finally, rewrite the whole word.</a:t>
            </a:r>
          </a:p>
        </p:txBody>
      </p:sp>
      <p:sp>
        <p:nvSpPr>
          <p:cNvPr id="2" name="Text Placeholder 1">
            <a:extLst>
              <a:ext uri="{FF2B5EF4-FFF2-40B4-BE49-F238E27FC236}">
                <a16:creationId xmlns:a16="http://schemas.microsoft.com/office/drawing/2014/main" id="{5AB86BC4-B138-1A6F-E4E5-3B261D54CE29}"/>
              </a:ext>
            </a:extLst>
          </p:cNvPr>
          <p:cNvSpPr>
            <a:spLocks noGrp="1"/>
          </p:cNvSpPr>
          <p:nvPr>
            <p:ph type="body" sz="quarter" idx="10"/>
          </p:nvPr>
        </p:nvSpPr>
        <p:spPr>
          <a:xfrm>
            <a:off x="3494880" y="263983"/>
            <a:ext cx="5202237" cy="320675"/>
          </a:xfrm>
        </p:spPr>
        <p:txBody>
          <a:bodyPr/>
          <a:lstStyle/>
          <a:p>
            <a:r>
              <a:rPr lang="en-US" dirty="0"/>
              <a:t>Word Maps</a:t>
            </a:r>
          </a:p>
        </p:txBody>
      </p:sp>
      <p:graphicFrame>
        <p:nvGraphicFramePr>
          <p:cNvPr id="5" name="Table 10">
            <a:extLst>
              <a:ext uri="{FF2B5EF4-FFF2-40B4-BE49-F238E27FC236}">
                <a16:creationId xmlns:a16="http://schemas.microsoft.com/office/drawing/2014/main" id="{2F723710-C82F-36E8-9400-CA75F72637BB}"/>
              </a:ext>
            </a:extLst>
          </p:cNvPr>
          <p:cNvGraphicFramePr>
            <a:graphicFrameLocks noGrp="1"/>
          </p:cNvGraphicFramePr>
          <p:nvPr>
            <p:extLst>
              <p:ext uri="{D42A27DB-BD31-4B8C-83A1-F6EECF244321}">
                <p14:modId xmlns:p14="http://schemas.microsoft.com/office/powerpoint/2010/main" val="1549599663"/>
              </p:ext>
            </p:extLst>
          </p:nvPr>
        </p:nvGraphicFramePr>
        <p:xfrm>
          <a:off x="417434" y="1828800"/>
          <a:ext cx="11392527" cy="4660897"/>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703532">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91473">
                <a:tc>
                  <a:txBody>
                    <a:bodyPr/>
                    <a:lstStyle/>
                    <a:p>
                      <a:pPr algn="ctr"/>
                      <a:r>
                        <a:rPr lang="en-GB" sz="2400" b="0" i="0" dirty="0">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91473">
                <a:tc>
                  <a:txBody>
                    <a:bodyPr/>
                    <a:lstStyle/>
                    <a:p>
                      <a:pPr algn="ctr"/>
                      <a:r>
                        <a:rPr lang="en-GB" sz="2400" b="0" i="0" dirty="0">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91473">
                <a:tc>
                  <a:txBody>
                    <a:bodyPr/>
                    <a:lstStyle/>
                    <a:p>
                      <a:pPr algn="ctr"/>
                      <a:r>
                        <a:rPr lang="en-GB" sz="2400" b="0" i="0" dirty="0">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91473">
                <a:tc>
                  <a:txBody>
                    <a:bodyPr/>
                    <a:lstStyle/>
                    <a:p>
                      <a:pPr algn="ctr"/>
                      <a:r>
                        <a:rPr lang="en-GB" sz="2400" b="0" i="0" dirty="0">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91473">
                <a:tc>
                  <a:txBody>
                    <a:bodyPr/>
                    <a:lstStyle/>
                    <a:p>
                      <a:pPr algn="ctr"/>
                      <a:r>
                        <a:rPr lang="en-GB" sz="2400" b="0" i="0" dirty="0">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spTree>
    <p:extLst>
      <p:ext uri="{BB962C8B-B14F-4D97-AF65-F5344CB8AC3E}">
        <p14:creationId xmlns:p14="http://schemas.microsoft.com/office/powerpoint/2010/main" val="22371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11</a:t>
            </a:fld>
            <a:endParaRPr lang="en-US" dirty="0">
              <a:latin typeface="EdShed" pitchFamily="2" charset="0"/>
            </a:endParaRPr>
          </a:p>
        </p:txBody>
      </p:sp>
      <p:sp>
        <p:nvSpPr>
          <p:cNvPr id="3" name="Text Placeholder 2">
            <a:extLst>
              <a:ext uri="{FF2B5EF4-FFF2-40B4-BE49-F238E27FC236}">
                <a16:creationId xmlns:a16="http://schemas.microsoft.com/office/drawing/2014/main" id="{D9668F6F-AB73-CEEF-74E3-2FE6CD64F3A3}"/>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2" name="Table 10">
            <a:extLst>
              <a:ext uri="{FF2B5EF4-FFF2-40B4-BE49-F238E27FC236}">
                <a16:creationId xmlns:a16="http://schemas.microsoft.com/office/drawing/2014/main" id="{14CA721D-9E74-7ECF-7737-5B31DB3BEEA7}"/>
              </a:ext>
            </a:extLst>
          </p:cNvPr>
          <p:cNvGraphicFramePr>
            <a:graphicFrameLocks noGrp="1"/>
          </p:cNvGraphicFramePr>
          <p:nvPr>
            <p:extLst>
              <p:ext uri="{D42A27DB-BD31-4B8C-83A1-F6EECF244321}">
                <p14:modId xmlns:p14="http://schemas.microsoft.com/office/powerpoint/2010/main" val="338282092"/>
              </p:ext>
            </p:extLst>
          </p:nvPr>
        </p:nvGraphicFramePr>
        <p:xfrm>
          <a:off x="417434" y="1828800"/>
          <a:ext cx="11392527" cy="4660897"/>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703532">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91473">
                <a:tc>
                  <a:txBody>
                    <a:bodyPr/>
                    <a:lstStyle/>
                    <a:p>
                      <a:pPr algn="ctr"/>
                      <a:r>
                        <a:rPr lang="en-GB" sz="2400" b="0" i="0" dirty="0">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in</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vis</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i</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ble</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91473">
                <a:tc>
                  <a:txBody>
                    <a:bodyPr/>
                    <a:lstStyle/>
                    <a:p>
                      <a:pPr algn="ctr"/>
                      <a:r>
                        <a:rPr lang="en-GB" sz="2400" b="0" i="0" dirty="0">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err="1">
                          <a:latin typeface="EdShed" pitchFamily="2" charset="0"/>
                          <a:ea typeface="OpenDyslexic" charset="0"/>
                          <a:cs typeface="OpenDyslexic" charset="0"/>
                        </a:rPr>
                        <a:t>sub</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ject</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rgbClr val="FF3760"/>
                          </a:solidFill>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91473">
                <a:tc>
                  <a:txBody>
                    <a:bodyPr/>
                    <a:lstStyle/>
                    <a:p>
                      <a:pPr algn="ctr"/>
                      <a:r>
                        <a:rPr lang="en-GB" sz="2400" b="0" i="0" dirty="0">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solidFill>
                            <a:schemeClr val="tx1"/>
                          </a:solidFill>
                          <a:latin typeface="EdShed" pitchFamily="2" charset="0"/>
                          <a:ea typeface="OpenDyslexic" charset="0"/>
                          <a:cs typeface="OpenDyslexic" charset="0"/>
                        </a:rPr>
                        <a:t>in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def</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i</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nite</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91473">
                <a:tc>
                  <a:txBody>
                    <a:bodyPr/>
                    <a:lstStyle/>
                    <a:p>
                      <a:pPr algn="ctr"/>
                      <a:r>
                        <a:rPr lang="en-GB" sz="2400" b="0" i="0" dirty="0">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err="1">
                          <a:latin typeface="EdShed" pitchFamily="2" charset="0"/>
                          <a:ea typeface="OpenDyslexic" charset="0"/>
                          <a:cs typeface="OpenDyslexic" charset="0"/>
                        </a:rPr>
                        <a:t>sub</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ma</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rine</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rgbClr val="FF3760"/>
                          </a:solidFill>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91473">
                <a:tc>
                  <a:txBody>
                    <a:bodyPr/>
                    <a:lstStyle/>
                    <a:p>
                      <a:pPr algn="ctr"/>
                      <a:r>
                        <a:rPr lang="en-GB" sz="2400" b="0" i="0" dirty="0">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in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ad</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e</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quate</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grpSp>
        <p:nvGrpSpPr>
          <p:cNvPr id="6" name="Group 5">
            <a:extLst>
              <a:ext uri="{FF2B5EF4-FFF2-40B4-BE49-F238E27FC236}">
                <a16:creationId xmlns:a16="http://schemas.microsoft.com/office/drawing/2014/main" id="{08FE947D-1E23-73A6-C3B6-896976D3C6E8}"/>
              </a:ext>
            </a:extLst>
          </p:cNvPr>
          <p:cNvGrpSpPr/>
          <p:nvPr/>
        </p:nvGrpSpPr>
        <p:grpSpPr>
          <a:xfrm>
            <a:off x="6922687" y="3054153"/>
            <a:ext cx="964812" cy="68683"/>
            <a:chOff x="6828248" y="6019904"/>
            <a:chExt cx="2213142" cy="157549"/>
          </a:xfrm>
          <a:solidFill>
            <a:srgbClr val="3372DC"/>
          </a:solidFill>
        </p:grpSpPr>
        <p:sp>
          <p:nvSpPr>
            <p:cNvPr id="75" name="Oval 74">
              <a:extLst>
                <a:ext uri="{FF2B5EF4-FFF2-40B4-BE49-F238E27FC236}">
                  <a16:creationId xmlns:a16="http://schemas.microsoft.com/office/drawing/2014/main" id="{896E1692-1710-3C9B-FEEE-EBAD0F18CF0E}"/>
                </a:ext>
              </a:extLst>
            </p:cNvPr>
            <p:cNvSpPr/>
            <p:nvPr/>
          </p:nvSpPr>
          <p:spPr>
            <a:xfrm>
              <a:off x="8077669"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6" name="Oval 75">
              <a:extLst>
                <a:ext uri="{FF2B5EF4-FFF2-40B4-BE49-F238E27FC236}">
                  <a16:creationId xmlns:a16="http://schemas.microsoft.com/office/drawing/2014/main" id="{BD232214-8832-495E-1B2D-AACB5F8AB3E4}"/>
                </a:ext>
              </a:extLst>
            </p:cNvPr>
            <p:cNvSpPr/>
            <p:nvPr/>
          </p:nvSpPr>
          <p:spPr>
            <a:xfrm>
              <a:off x="8332953"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7" name="Oval 76">
              <a:extLst>
                <a:ext uri="{FF2B5EF4-FFF2-40B4-BE49-F238E27FC236}">
                  <a16:creationId xmlns:a16="http://schemas.microsoft.com/office/drawing/2014/main" id="{D536B3C7-2689-344C-AC62-279FA442ACBC}"/>
                </a:ext>
              </a:extLst>
            </p:cNvPr>
            <p:cNvSpPr/>
            <p:nvPr/>
          </p:nvSpPr>
          <p:spPr>
            <a:xfrm>
              <a:off x="7862065"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8" name="Rectangle 77">
              <a:extLst>
                <a:ext uri="{FF2B5EF4-FFF2-40B4-BE49-F238E27FC236}">
                  <a16:creationId xmlns:a16="http://schemas.microsoft.com/office/drawing/2014/main" id="{AF5E2B28-E30E-872F-A13D-87A298433CC2}"/>
                </a:ext>
              </a:extLst>
            </p:cNvPr>
            <p:cNvSpPr/>
            <p:nvPr/>
          </p:nvSpPr>
          <p:spPr>
            <a:xfrm>
              <a:off x="8623653" y="6036734"/>
              <a:ext cx="417737"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9" name="Oval 78">
              <a:extLst>
                <a:ext uri="{FF2B5EF4-FFF2-40B4-BE49-F238E27FC236}">
                  <a16:creationId xmlns:a16="http://schemas.microsoft.com/office/drawing/2014/main" id="{47CF047A-B285-1DCF-0328-58FDC5DF2A65}"/>
                </a:ext>
              </a:extLst>
            </p:cNvPr>
            <p:cNvSpPr/>
            <p:nvPr/>
          </p:nvSpPr>
          <p:spPr>
            <a:xfrm>
              <a:off x="7661026"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0" name="Oval 79">
              <a:extLst>
                <a:ext uri="{FF2B5EF4-FFF2-40B4-BE49-F238E27FC236}">
                  <a16:creationId xmlns:a16="http://schemas.microsoft.com/office/drawing/2014/main" id="{66B36708-ECCE-2F33-4B17-BA65654023FF}"/>
                </a:ext>
              </a:extLst>
            </p:cNvPr>
            <p:cNvSpPr/>
            <p:nvPr/>
          </p:nvSpPr>
          <p:spPr>
            <a:xfrm>
              <a:off x="7392395" y="6019922"/>
              <a:ext cx="157533" cy="157531"/>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1" name="Oval 80">
              <a:extLst>
                <a:ext uri="{FF2B5EF4-FFF2-40B4-BE49-F238E27FC236}">
                  <a16:creationId xmlns:a16="http://schemas.microsoft.com/office/drawing/2014/main" id="{66377313-D038-F571-8991-CE0F473A20DD}"/>
                </a:ext>
              </a:extLst>
            </p:cNvPr>
            <p:cNvSpPr/>
            <p:nvPr/>
          </p:nvSpPr>
          <p:spPr>
            <a:xfrm>
              <a:off x="7086708" y="6019918"/>
              <a:ext cx="157533" cy="157528"/>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2" name="Oval 81">
              <a:extLst>
                <a:ext uri="{FF2B5EF4-FFF2-40B4-BE49-F238E27FC236}">
                  <a16:creationId xmlns:a16="http://schemas.microsoft.com/office/drawing/2014/main" id="{ECE1821F-113C-8703-DF17-15F0E5B640F4}"/>
                </a:ext>
              </a:extLst>
            </p:cNvPr>
            <p:cNvSpPr/>
            <p:nvPr/>
          </p:nvSpPr>
          <p:spPr>
            <a:xfrm>
              <a:off x="6828248" y="6019918"/>
              <a:ext cx="157533" cy="157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28" name="Group 27">
            <a:extLst>
              <a:ext uri="{FF2B5EF4-FFF2-40B4-BE49-F238E27FC236}">
                <a16:creationId xmlns:a16="http://schemas.microsoft.com/office/drawing/2014/main" id="{402C0B14-753A-6B83-2055-D2CA974F46FE}"/>
              </a:ext>
            </a:extLst>
          </p:cNvPr>
          <p:cNvGrpSpPr/>
          <p:nvPr/>
        </p:nvGrpSpPr>
        <p:grpSpPr>
          <a:xfrm>
            <a:off x="6999846" y="3919719"/>
            <a:ext cx="836055" cy="68686"/>
            <a:chOff x="6464370" y="6014378"/>
            <a:chExt cx="1917789" cy="157555"/>
          </a:xfrm>
          <a:solidFill>
            <a:srgbClr val="3372DC"/>
          </a:solidFill>
        </p:grpSpPr>
        <p:sp>
          <p:nvSpPr>
            <p:cNvPr id="67" name="Oval 66">
              <a:extLst>
                <a:ext uri="{FF2B5EF4-FFF2-40B4-BE49-F238E27FC236}">
                  <a16:creationId xmlns:a16="http://schemas.microsoft.com/office/drawing/2014/main" id="{6DDBA9F5-9105-FF4A-4FD9-6CA4CD622FEE}"/>
                </a:ext>
              </a:extLst>
            </p:cNvPr>
            <p:cNvSpPr/>
            <p:nvPr/>
          </p:nvSpPr>
          <p:spPr>
            <a:xfrm>
              <a:off x="7935617" y="6014403"/>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8" name="Oval 67">
              <a:extLst>
                <a:ext uri="{FF2B5EF4-FFF2-40B4-BE49-F238E27FC236}">
                  <a16:creationId xmlns:a16="http://schemas.microsoft.com/office/drawing/2014/main" id="{AAABA5A3-56B2-5787-651D-C0765E326C7F}"/>
                </a:ext>
              </a:extLst>
            </p:cNvPr>
            <p:cNvSpPr/>
            <p:nvPr/>
          </p:nvSpPr>
          <p:spPr>
            <a:xfrm>
              <a:off x="7633479" y="601440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0" name="Oval 69">
              <a:extLst>
                <a:ext uri="{FF2B5EF4-FFF2-40B4-BE49-F238E27FC236}">
                  <a16:creationId xmlns:a16="http://schemas.microsoft.com/office/drawing/2014/main" id="{E99B6D0D-BED4-485D-8F10-705424DF88FA}"/>
                </a:ext>
              </a:extLst>
            </p:cNvPr>
            <p:cNvSpPr/>
            <p:nvPr/>
          </p:nvSpPr>
          <p:spPr>
            <a:xfrm>
              <a:off x="6464370" y="6014378"/>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1" name="Oval 70">
              <a:extLst>
                <a:ext uri="{FF2B5EF4-FFF2-40B4-BE49-F238E27FC236}">
                  <a16:creationId xmlns:a16="http://schemas.microsoft.com/office/drawing/2014/main" id="{EBBC2DB0-790D-E006-7C0D-EA68F8084EB1}"/>
                </a:ext>
              </a:extLst>
            </p:cNvPr>
            <p:cNvSpPr/>
            <p:nvPr/>
          </p:nvSpPr>
          <p:spPr>
            <a:xfrm>
              <a:off x="7354404" y="6014401"/>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2" name="Oval 71">
              <a:extLst>
                <a:ext uri="{FF2B5EF4-FFF2-40B4-BE49-F238E27FC236}">
                  <a16:creationId xmlns:a16="http://schemas.microsoft.com/office/drawing/2014/main" id="{1782E229-07A9-8019-7168-5D92D51515BB}"/>
                </a:ext>
              </a:extLst>
            </p:cNvPr>
            <p:cNvSpPr/>
            <p:nvPr/>
          </p:nvSpPr>
          <p:spPr>
            <a:xfrm>
              <a:off x="7115604" y="6014389"/>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3" name="Oval 72">
              <a:extLst>
                <a:ext uri="{FF2B5EF4-FFF2-40B4-BE49-F238E27FC236}">
                  <a16:creationId xmlns:a16="http://schemas.microsoft.com/office/drawing/2014/main" id="{0CE0F9EA-DF6C-DA09-DA32-9BFD2CAB6A85}"/>
                </a:ext>
              </a:extLst>
            </p:cNvPr>
            <p:cNvSpPr/>
            <p:nvPr/>
          </p:nvSpPr>
          <p:spPr>
            <a:xfrm>
              <a:off x="8224626" y="6014392"/>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4" name="Oval 73">
              <a:extLst>
                <a:ext uri="{FF2B5EF4-FFF2-40B4-BE49-F238E27FC236}">
                  <a16:creationId xmlns:a16="http://schemas.microsoft.com/office/drawing/2014/main" id="{9391638A-1804-EF02-7B39-D95253F103FC}"/>
                </a:ext>
              </a:extLst>
            </p:cNvPr>
            <p:cNvSpPr/>
            <p:nvPr/>
          </p:nvSpPr>
          <p:spPr>
            <a:xfrm>
              <a:off x="6762157" y="6014378"/>
              <a:ext cx="157533" cy="157530"/>
            </a:xfrm>
            <a:prstGeom prst="ellipse">
              <a:avLst/>
            </a:prstGeom>
            <a:solidFill>
              <a:srgbClr val="33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33" name="Group 32">
            <a:extLst>
              <a:ext uri="{FF2B5EF4-FFF2-40B4-BE49-F238E27FC236}">
                <a16:creationId xmlns:a16="http://schemas.microsoft.com/office/drawing/2014/main" id="{B884ABB0-0B61-57C3-8B6C-B713E0B21478}"/>
              </a:ext>
            </a:extLst>
          </p:cNvPr>
          <p:cNvGrpSpPr/>
          <p:nvPr/>
        </p:nvGrpSpPr>
        <p:grpSpPr>
          <a:xfrm>
            <a:off x="6849073" y="4637506"/>
            <a:ext cx="1126406" cy="68681"/>
            <a:chOff x="6485947" y="6022583"/>
            <a:chExt cx="2583817" cy="157544"/>
          </a:xfrm>
          <a:solidFill>
            <a:srgbClr val="3372DC"/>
          </a:solidFill>
        </p:grpSpPr>
        <p:sp>
          <p:nvSpPr>
            <p:cNvPr id="57" name="Oval 56">
              <a:extLst>
                <a:ext uri="{FF2B5EF4-FFF2-40B4-BE49-F238E27FC236}">
                  <a16:creationId xmlns:a16="http://schemas.microsoft.com/office/drawing/2014/main" id="{7E3E04CE-F953-F495-D7C4-76C36FB5AB72}"/>
                </a:ext>
              </a:extLst>
            </p:cNvPr>
            <p:cNvSpPr/>
            <p:nvPr/>
          </p:nvSpPr>
          <p:spPr>
            <a:xfrm>
              <a:off x="8132227" y="6022590"/>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8" name="Oval 57">
              <a:extLst>
                <a:ext uri="{FF2B5EF4-FFF2-40B4-BE49-F238E27FC236}">
                  <a16:creationId xmlns:a16="http://schemas.microsoft.com/office/drawing/2014/main" id="{3D4043E3-CF82-1DC0-C9BF-2774EBBAA057}"/>
                </a:ext>
              </a:extLst>
            </p:cNvPr>
            <p:cNvSpPr/>
            <p:nvPr/>
          </p:nvSpPr>
          <p:spPr>
            <a:xfrm>
              <a:off x="8379801" y="6022590"/>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9" name="Oval 58">
              <a:extLst>
                <a:ext uri="{FF2B5EF4-FFF2-40B4-BE49-F238E27FC236}">
                  <a16:creationId xmlns:a16="http://schemas.microsoft.com/office/drawing/2014/main" id="{90AB1970-4031-D841-F484-E15397E8D8D8}"/>
                </a:ext>
              </a:extLst>
            </p:cNvPr>
            <p:cNvSpPr/>
            <p:nvPr/>
          </p:nvSpPr>
          <p:spPr>
            <a:xfrm>
              <a:off x="7878455" y="6022592"/>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0" name="Rectangle 59">
              <a:extLst>
                <a:ext uri="{FF2B5EF4-FFF2-40B4-BE49-F238E27FC236}">
                  <a16:creationId xmlns:a16="http://schemas.microsoft.com/office/drawing/2014/main" id="{5488C01C-A24D-E378-F35D-6DC72908512C}"/>
                </a:ext>
              </a:extLst>
            </p:cNvPr>
            <p:cNvSpPr/>
            <p:nvPr/>
          </p:nvSpPr>
          <p:spPr>
            <a:xfrm>
              <a:off x="8597479" y="6039436"/>
              <a:ext cx="472285"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1" name="Oval 60">
              <a:extLst>
                <a:ext uri="{FF2B5EF4-FFF2-40B4-BE49-F238E27FC236}">
                  <a16:creationId xmlns:a16="http://schemas.microsoft.com/office/drawing/2014/main" id="{072163D0-A08C-BB35-45B0-64D51C12921B}"/>
                </a:ext>
              </a:extLst>
            </p:cNvPr>
            <p:cNvSpPr/>
            <p:nvPr/>
          </p:nvSpPr>
          <p:spPr>
            <a:xfrm>
              <a:off x="6485947" y="6022597"/>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2" name="Oval 61">
              <a:extLst>
                <a:ext uri="{FF2B5EF4-FFF2-40B4-BE49-F238E27FC236}">
                  <a16:creationId xmlns:a16="http://schemas.microsoft.com/office/drawing/2014/main" id="{770AAB15-109D-330F-FC70-A15C7EAE5016}"/>
                </a:ext>
              </a:extLst>
            </p:cNvPr>
            <p:cNvSpPr/>
            <p:nvPr/>
          </p:nvSpPr>
          <p:spPr>
            <a:xfrm>
              <a:off x="7413490" y="6022597"/>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3" name="Oval 62">
              <a:extLst>
                <a:ext uri="{FF2B5EF4-FFF2-40B4-BE49-F238E27FC236}">
                  <a16:creationId xmlns:a16="http://schemas.microsoft.com/office/drawing/2014/main" id="{87AAEAD6-1806-DB62-98CA-C99F8E882EED}"/>
                </a:ext>
              </a:extLst>
            </p:cNvPr>
            <p:cNvSpPr/>
            <p:nvPr/>
          </p:nvSpPr>
          <p:spPr>
            <a:xfrm>
              <a:off x="7096719" y="6022597"/>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4" name="Oval 63">
              <a:extLst>
                <a:ext uri="{FF2B5EF4-FFF2-40B4-BE49-F238E27FC236}">
                  <a16:creationId xmlns:a16="http://schemas.microsoft.com/office/drawing/2014/main" id="{ECDAC7AB-59F9-CC0E-CC8B-84C89FB50509}"/>
                </a:ext>
              </a:extLst>
            </p:cNvPr>
            <p:cNvSpPr/>
            <p:nvPr/>
          </p:nvSpPr>
          <p:spPr>
            <a:xfrm>
              <a:off x="6726632" y="6022597"/>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5" name="Oval 64">
              <a:extLst>
                <a:ext uri="{FF2B5EF4-FFF2-40B4-BE49-F238E27FC236}">
                  <a16:creationId xmlns:a16="http://schemas.microsoft.com/office/drawing/2014/main" id="{02D4424A-33CD-4905-F3AE-E3437E7D9DB4}"/>
                </a:ext>
              </a:extLst>
            </p:cNvPr>
            <p:cNvSpPr/>
            <p:nvPr/>
          </p:nvSpPr>
          <p:spPr>
            <a:xfrm>
              <a:off x="7669101" y="6022583"/>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2" name="Group 41">
            <a:extLst>
              <a:ext uri="{FF2B5EF4-FFF2-40B4-BE49-F238E27FC236}">
                <a16:creationId xmlns:a16="http://schemas.microsoft.com/office/drawing/2014/main" id="{9F989B53-63C3-4CDB-1668-9F6B9599742E}"/>
              </a:ext>
            </a:extLst>
          </p:cNvPr>
          <p:cNvGrpSpPr/>
          <p:nvPr/>
        </p:nvGrpSpPr>
        <p:grpSpPr>
          <a:xfrm>
            <a:off x="6712489" y="6290976"/>
            <a:ext cx="1379911" cy="68677"/>
            <a:chOff x="6707433" y="5994006"/>
            <a:chExt cx="3165319" cy="157535"/>
          </a:xfrm>
          <a:solidFill>
            <a:srgbClr val="3372DC"/>
          </a:solidFill>
        </p:grpSpPr>
        <p:sp>
          <p:nvSpPr>
            <p:cNvPr id="43" name="Rectangle 42">
              <a:extLst>
                <a:ext uri="{FF2B5EF4-FFF2-40B4-BE49-F238E27FC236}">
                  <a16:creationId xmlns:a16="http://schemas.microsoft.com/office/drawing/2014/main" id="{37F8436D-2162-D8E8-9467-9B304D0EF32E}"/>
                </a:ext>
              </a:extLst>
            </p:cNvPr>
            <p:cNvSpPr/>
            <p:nvPr/>
          </p:nvSpPr>
          <p:spPr>
            <a:xfrm>
              <a:off x="8341778" y="6010923"/>
              <a:ext cx="620338"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4" name="Oval 43">
              <a:extLst>
                <a:ext uri="{FF2B5EF4-FFF2-40B4-BE49-F238E27FC236}">
                  <a16:creationId xmlns:a16="http://schemas.microsoft.com/office/drawing/2014/main" id="{A8CC7641-341B-1E64-E576-06EF5E050B21}"/>
                </a:ext>
              </a:extLst>
            </p:cNvPr>
            <p:cNvSpPr/>
            <p:nvPr/>
          </p:nvSpPr>
          <p:spPr>
            <a:xfrm>
              <a:off x="6707433" y="5994006"/>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5" name="Oval 44">
              <a:extLst>
                <a:ext uri="{FF2B5EF4-FFF2-40B4-BE49-F238E27FC236}">
                  <a16:creationId xmlns:a16="http://schemas.microsoft.com/office/drawing/2014/main" id="{95BF8181-5DFB-2499-264E-7D1C55807DBF}"/>
                </a:ext>
              </a:extLst>
            </p:cNvPr>
            <p:cNvSpPr/>
            <p:nvPr/>
          </p:nvSpPr>
          <p:spPr>
            <a:xfrm>
              <a:off x="7666660"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6" name="Oval 45">
              <a:extLst>
                <a:ext uri="{FF2B5EF4-FFF2-40B4-BE49-F238E27FC236}">
                  <a16:creationId xmlns:a16="http://schemas.microsoft.com/office/drawing/2014/main" id="{EA1D3296-2077-7FA1-684B-31D1E845A5F3}"/>
                </a:ext>
              </a:extLst>
            </p:cNvPr>
            <p:cNvSpPr/>
            <p:nvPr/>
          </p:nvSpPr>
          <p:spPr>
            <a:xfrm>
              <a:off x="7304591"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7" name="Oval 46">
              <a:extLst>
                <a:ext uri="{FF2B5EF4-FFF2-40B4-BE49-F238E27FC236}">
                  <a16:creationId xmlns:a16="http://schemas.microsoft.com/office/drawing/2014/main" id="{A0BEB31C-F1CD-8EB4-DE5C-8BDF6FE6CC80}"/>
                </a:ext>
              </a:extLst>
            </p:cNvPr>
            <p:cNvSpPr/>
            <p:nvPr/>
          </p:nvSpPr>
          <p:spPr>
            <a:xfrm>
              <a:off x="6968414"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8" name="Oval 47">
              <a:extLst>
                <a:ext uri="{FF2B5EF4-FFF2-40B4-BE49-F238E27FC236}">
                  <a16:creationId xmlns:a16="http://schemas.microsoft.com/office/drawing/2014/main" id="{B2E08ED1-C998-E1F5-A817-4C0EB62C540A}"/>
                </a:ext>
              </a:extLst>
            </p:cNvPr>
            <p:cNvSpPr/>
            <p:nvPr/>
          </p:nvSpPr>
          <p:spPr>
            <a:xfrm>
              <a:off x="8027923"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9" name="Rectangle 48">
              <a:extLst>
                <a:ext uri="{FF2B5EF4-FFF2-40B4-BE49-F238E27FC236}">
                  <a16:creationId xmlns:a16="http://schemas.microsoft.com/office/drawing/2014/main" id="{52155A7A-C04D-7CA7-45DE-499E54C4C992}"/>
                </a:ext>
              </a:extLst>
            </p:cNvPr>
            <p:cNvSpPr/>
            <p:nvPr/>
          </p:nvSpPr>
          <p:spPr>
            <a:xfrm>
              <a:off x="9400467" y="6010937"/>
              <a:ext cx="472285" cy="123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0" name="Oval 49">
              <a:extLst>
                <a:ext uri="{FF2B5EF4-FFF2-40B4-BE49-F238E27FC236}">
                  <a16:creationId xmlns:a16="http://schemas.microsoft.com/office/drawing/2014/main" id="{627E54A3-01A8-2EBF-7B4C-FC9DB19DFB37}"/>
                </a:ext>
              </a:extLst>
            </p:cNvPr>
            <p:cNvSpPr/>
            <p:nvPr/>
          </p:nvSpPr>
          <p:spPr>
            <a:xfrm>
              <a:off x="9107605"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0" name="Group 9">
            <a:extLst>
              <a:ext uri="{FF2B5EF4-FFF2-40B4-BE49-F238E27FC236}">
                <a16:creationId xmlns:a16="http://schemas.microsoft.com/office/drawing/2014/main" id="{3E448493-E3D0-3111-69AC-B0C03B6809DE}"/>
              </a:ext>
            </a:extLst>
          </p:cNvPr>
          <p:cNvGrpSpPr/>
          <p:nvPr/>
        </p:nvGrpSpPr>
        <p:grpSpPr>
          <a:xfrm>
            <a:off x="6783192" y="5424975"/>
            <a:ext cx="1266175" cy="68685"/>
            <a:chOff x="6787386" y="5424975"/>
            <a:chExt cx="1266175" cy="68685"/>
          </a:xfrm>
        </p:grpSpPr>
        <p:grpSp>
          <p:nvGrpSpPr>
            <p:cNvPr id="38" name="Group 37">
              <a:extLst>
                <a:ext uri="{FF2B5EF4-FFF2-40B4-BE49-F238E27FC236}">
                  <a16:creationId xmlns:a16="http://schemas.microsoft.com/office/drawing/2014/main" id="{7F46B413-15D9-3900-305B-6851B469B48F}"/>
                </a:ext>
              </a:extLst>
            </p:cNvPr>
            <p:cNvGrpSpPr/>
            <p:nvPr/>
          </p:nvGrpSpPr>
          <p:grpSpPr>
            <a:xfrm>
              <a:off x="6787386" y="5424975"/>
              <a:ext cx="1266175" cy="68685"/>
              <a:chOff x="6765963" y="6005210"/>
              <a:chExt cx="2904422" cy="157552"/>
            </a:xfrm>
            <a:solidFill>
              <a:srgbClr val="3372DC"/>
            </a:solidFill>
          </p:grpSpPr>
          <p:sp>
            <p:nvSpPr>
              <p:cNvPr id="51" name="Rectangle 50">
                <a:extLst>
                  <a:ext uri="{FF2B5EF4-FFF2-40B4-BE49-F238E27FC236}">
                    <a16:creationId xmlns:a16="http://schemas.microsoft.com/office/drawing/2014/main" id="{529C8D61-B3FA-84AD-5150-62859860BD8C}"/>
                  </a:ext>
                </a:extLst>
              </p:cNvPr>
              <p:cNvSpPr/>
              <p:nvPr/>
            </p:nvSpPr>
            <p:spPr>
              <a:xfrm>
                <a:off x="9092333" y="6022047"/>
                <a:ext cx="578052" cy="123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2" name="Oval 51">
                <a:extLst>
                  <a:ext uri="{FF2B5EF4-FFF2-40B4-BE49-F238E27FC236}">
                    <a16:creationId xmlns:a16="http://schemas.microsoft.com/office/drawing/2014/main" id="{5836B4CF-AA36-E145-9EDC-45B57CA8248B}"/>
                  </a:ext>
                </a:extLst>
              </p:cNvPr>
              <p:cNvSpPr/>
              <p:nvPr/>
            </p:nvSpPr>
            <p:spPr>
              <a:xfrm>
                <a:off x="6765963" y="6005231"/>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3" name="Oval 52">
                <a:extLst>
                  <a:ext uri="{FF2B5EF4-FFF2-40B4-BE49-F238E27FC236}">
                    <a16:creationId xmlns:a16="http://schemas.microsoft.com/office/drawing/2014/main" id="{07C7F290-8E84-DA04-4D4C-AB00A9E81030}"/>
                  </a:ext>
                </a:extLst>
              </p:cNvPr>
              <p:cNvSpPr/>
              <p:nvPr/>
            </p:nvSpPr>
            <p:spPr>
              <a:xfrm>
                <a:off x="8652862" y="6005210"/>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4" name="Oval 53">
                <a:extLst>
                  <a:ext uri="{FF2B5EF4-FFF2-40B4-BE49-F238E27FC236}">
                    <a16:creationId xmlns:a16="http://schemas.microsoft.com/office/drawing/2014/main" id="{B98AC7CF-F968-4D64-DD4E-2376D93EEBD0}"/>
                  </a:ext>
                </a:extLst>
              </p:cNvPr>
              <p:cNvSpPr/>
              <p:nvPr/>
            </p:nvSpPr>
            <p:spPr>
              <a:xfrm>
                <a:off x="7429931" y="6005231"/>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5" name="Oval 54">
                <a:extLst>
                  <a:ext uri="{FF2B5EF4-FFF2-40B4-BE49-F238E27FC236}">
                    <a16:creationId xmlns:a16="http://schemas.microsoft.com/office/drawing/2014/main" id="{9099E111-5E1E-2DE6-1A64-0D8E5B8363A6}"/>
                  </a:ext>
                </a:extLst>
              </p:cNvPr>
              <p:cNvSpPr/>
              <p:nvPr/>
            </p:nvSpPr>
            <p:spPr>
              <a:xfrm>
                <a:off x="7882161" y="6005210"/>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6" name="Oval 55">
                <a:extLst>
                  <a:ext uri="{FF2B5EF4-FFF2-40B4-BE49-F238E27FC236}">
                    <a16:creationId xmlns:a16="http://schemas.microsoft.com/office/drawing/2014/main" id="{BB70BDB6-B2B3-7A81-564B-A33B8FE5609E}"/>
                  </a:ext>
                </a:extLst>
              </p:cNvPr>
              <p:cNvSpPr/>
              <p:nvPr/>
            </p:nvSpPr>
            <p:spPr>
              <a:xfrm>
                <a:off x="8868076" y="6005233"/>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8" name="Oval 7">
              <a:extLst>
                <a:ext uri="{FF2B5EF4-FFF2-40B4-BE49-F238E27FC236}">
                  <a16:creationId xmlns:a16="http://schemas.microsoft.com/office/drawing/2014/main" id="{156D8898-46B6-5122-F844-1FB2F914178C}"/>
                </a:ext>
              </a:extLst>
            </p:cNvPr>
            <p:cNvSpPr/>
            <p:nvPr/>
          </p:nvSpPr>
          <p:spPr>
            <a:xfrm>
              <a:off x="6929425" y="5424978"/>
              <a:ext cx="68676" cy="68675"/>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 name="Oval 8">
              <a:extLst>
                <a:ext uri="{FF2B5EF4-FFF2-40B4-BE49-F238E27FC236}">
                  <a16:creationId xmlns:a16="http://schemas.microsoft.com/office/drawing/2014/main" id="{C6B8127C-F577-4D21-66EF-535399D327E4}"/>
                </a:ext>
              </a:extLst>
            </p:cNvPr>
            <p:cNvSpPr/>
            <p:nvPr/>
          </p:nvSpPr>
          <p:spPr>
            <a:xfrm>
              <a:off x="7477495" y="5424978"/>
              <a:ext cx="68676" cy="68675"/>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2" name="Text Placeholder 11">
            <a:extLst>
              <a:ext uri="{FF2B5EF4-FFF2-40B4-BE49-F238E27FC236}">
                <a16:creationId xmlns:a16="http://schemas.microsoft.com/office/drawing/2014/main" id="{8889ED64-1918-1B68-2D53-90010D9C5E87}"/>
              </a:ext>
            </a:extLst>
          </p:cNvPr>
          <p:cNvSpPr>
            <a:spLocks noGrp="1"/>
          </p:cNvSpPr>
          <p:nvPr>
            <p:ph type="body" sz="quarter" idx="10"/>
          </p:nvPr>
        </p:nvSpPr>
        <p:spPr/>
        <p:txBody>
          <a:bodyPr/>
          <a:lstStyle/>
          <a:p>
            <a:r>
              <a:rPr lang="en-US" dirty="0"/>
              <a:t>Word Maps</a:t>
            </a:r>
          </a:p>
        </p:txBody>
      </p:sp>
    </p:spTree>
    <p:extLst>
      <p:ext uri="{BB962C8B-B14F-4D97-AF65-F5344CB8AC3E}">
        <p14:creationId xmlns:p14="http://schemas.microsoft.com/office/powerpoint/2010/main" val="405193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FC97E3C-FFA6-A156-FE57-26D471BC4FB6}"/>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12</a:t>
            </a:fld>
            <a:endParaRPr lang="en-US" dirty="0">
              <a:latin typeface="EdShed" pitchFamily="2" charset="0"/>
            </a:endParaRPr>
          </a:p>
        </p:txBody>
      </p:sp>
      <p:sp>
        <p:nvSpPr>
          <p:cNvPr id="5" name="Text Placeholder 4">
            <a:extLst>
              <a:ext uri="{FF2B5EF4-FFF2-40B4-BE49-F238E27FC236}">
                <a16:creationId xmlns:a16="http://schemas.microsoft.com/office/drawing/2014/main" id="{B0135357-6DF0-8318-4ED7-DD8DA2A66DBA}"/>
              </a:ext>
            </a:extLst>
          </p:cNvPr>
          <p:cNvSpPr>
            <a:spLocks noGrp="1"/>
          </p:cNvSpPr>
          <p:nvPr>
            <p:ph type="body" sz="quarter" idx="15"/>
          </p:nvPr>
        </p:nvSpPr>
        <p:spPr>
          <a:xfrm>
            <a:off x="1538727" y="732626"/>
            <a:ext cx="9114541" cy="749135"/>
          </a:xfrm>
        </p:spPr>
        <p:txBody>
          <a:bodyPr/>
          <a:lstStyle/>
          <a:p>
            <a:pPr>
              <a:lnSpc>
                <a:spcPct val="100000"/>
              </a:lnSpc>
            </a:pPr>
            <a:r>
              <a:rPr lang="en-GB" sz="2000" dirty="0">
                <a:solidFill>
                  <a:schemeClr val="tx1"/>
                </a:solidFill>
                <a:latin typeface="EdShed" pitchFamily="2" charset="0"/>
              </a:rPr>
              <a:t>Put this week’s words in alphabetical order. Then write a sentence about </a:t>
            </a:r>
          </a:p>
          <a:p>
            <a:pPr>
              <a:lnSpc>
                <a:spcPct val="100000"/>
              </a:lnSpc>
            </a:pPr>
            <a:r>
              <a:rPr lang="en-GB" sz="2000" dirty="0">
                <a:solidFill>
                  <a:schemeClr val="tx1"/>
                </a:solidFill>
                <a:latin typeface="EdShed" pitchFamily="2" charset="0"/>
              </a:rPr>
              <a:t>the pictures below. Remember to include the word in your sentence. </a:t>
            </a:r>
          </a:p>
          <a:p>
            <a:pPr>
              <a:lnSpc>
                <a:spcPct val="100000"/>
              </a:lnSpc>
            </a:pPr>
            <a:endParaRPr lang="en-GB" sz="2000" dirty="0">
              <a:solidFill>
                <a:schemeClr val="tx1"/>
              </a:solidFill>
              <a:latin typeface="EdShed" pitchFamily="2" charset="0"/>
            </a:endParaRPr>
          </a:p>
        </p:txBody>
      </p:sp>
      <p:sp>
        <p:nvSpPr>
          <p:cNvPr id="4" name="Text Placeholder 3">
            <a:extLst>
              <a:ext uri="{FF2B5EF4-FFF2-40B4-BE49-F238E27FC236}">
                <a16:creationId xmlns:a16="http://schemas.microsoft.com/office/drawing/2014/main" id="{8D33B65A-C519-2C79-088E-ACD34F9B9416}"/>
              </a:ext>
            </a:extLst>
          </p:cNvPr>
          <p:cNvSpPr>
            <a:spLocks noGrp="1"/>
          </p:cNvSpPr>
          <p:nvPr>
            <p:ph type="body" sz="quarter" idx="10"/>
          </p:nvPr>
        </p:nvSpPr>
        <p:spPr/>
        <p:txBody>
          <a:bodyPr/>
          <a:lstStyle/>
          <a:p>
            <a:r>
              <a:rPr lang="en-GB" b="0" i="0" dirty="0">
                <a:solidFill>
                  <a:srgbClr val="1D1C1D"/>
                </a:solidFill>
                <a:effectLst/>
                <a:highlight>
                  <a:srgbClr val="FFFFFF"/>
                </a:highlight>
              </a:rPr>
              <a:t>Alphabetical Order and Sentences</a:t>
            </a:r>
            <a:endParaRPr lang="en-US" dirty="0"/>
          </a:p>
        </p:txBody>
      </p:sp>
      <p:grpSp>
        <p:nvGrpSpPr>
          <p:cNvPr id="3" name="Group 2">
            <a:extLst>
              <a:ext uri="{FF2B5EF4-FFF2-40B4-BE49-F238E27FC236}">
                <a16:creationId xmlns:a16="http://schemas.microsoft.com/office/drawing/2014/main" id="{EA5F3722-C7D4-3126-2125-E63E2DBF4F6A}"/>
              </a:ext>
            </a:extLst>
          </p:cNvPr>
          <p:cNvGrpSpPr/>
          <p:nvPr/>
        </p:nvGrpSpPr>
        <p:grpSpPr>
          <a:xfrm>
            <a:off x="4276178" y="2174684"/>
            <a:ext cx="7239163" cy="3901483"/>
            <a:chOff x="4207493" y="2097153"/>
            <a:chExt cx="7239163" cy="3901483"/>
          </a:xfrm>
        </p:grpSpPr>
        <p:cxnSp>
          <p:nvCxnSpPr>
            <p:cNvPr id="6" name="Straight Connector 5">
              <a:extLst>
                <a:ext uri="{FF2B5EF4-FFF2-40B4-BE49-F238E27FC236}">
                  <a16:creationId xmlns:a16="http://schemas.microsoft.com/office/drawing/2014/main" id="{914AA3A8-64C1-31EB-E2AB-C8ECCF937472}"/>
                </a:ext>
              </a:extLst>
            </p:cNvPr>
            <p:cNvCxnSpPr>
              <a:cxnSpLocks/>
            </p:cNvCxnSpPr>
            <p:nvPr/>
          </p:nvCxnSpPr>
          <p:spPr>
            <a:xfrm flipV="1">
              <a:off x="6246399" y="3795156"/>
              <a:ext cx="5200257" cy="21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9942B56-6DC2-D82A-825C-35C4F4D9D0C8}"/>
                </a:ext>
              </a:extLst>
            </p:cNvPr>
            <p:cNvSpPr txBox="1"/>
            <p:nvPr/>
          </p:nvSpPr>
          <p:spPr>
            <a:xfrm>
              <a:off x="6947729" y="2097153"/>
              <a:ext cx="37970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submarine</a:t>
              </a:r>
              <a:endParaRPr lang="en-GB" sz="2400" baseline="0" dirty="0">
                <a:latin typeface="EdShed" pitchFamily="2" charset="0"/>
              </a:endParaRPr>
            </a:p>
          </p:txBody>
        </p:sp>
        <p:cxnSp>
          <p:nvCxnSpPr>
            <p:cNvPr id="8" name="Straight Connector 7">
              <a:extLst>
                <a:ext uri="{FF2B5EF4-FFF2-40B4-BE49-F238E27FC236}">
                  <a16:creationId xmlns:a16="http://schemas.microsoft.com/office/drawing/2014/main" id="{A0007752-0E73-8871-9677-BA9CA3E60E1E}"/>
                </a:ext>
              </a:extLst>
            </p:cNvPr>
            <p:cNvCxnSpPr>
              <a:cxnSpLocks/>
            </p:cNvCxnSpPr>
            <p:nvPr/>
          </p:nvCxnSpPr>
          <p:spPr>
            <a:xfrm>
              <a:off x="6245888" y="3244862"/>
              <a:ext cx="5200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Submarine, Yellow, Sea, Ocean, Nature, Water, Fish">
              <a:extLst>
                <a:ext uri="{FF2B5EF4-FFF2-40B4-BE49-F238E27FC236}">
                  <a16:creationId xmlns:a16="http://schemas.microsoft.com/office/drawing/2014/main" id="{49FA9C1C-DFBA-18E3-C77F-7C2581EF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493" y="2171140"/>
              <a:ext cx="1690242" cy="16902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054786D-8238-3E23-2A83-383B9620D9F2}"/>
                </a:ext>
              </a:extLst>
            </p:cNvPr>
            <p:cNvCxnSpPr>
              <a:cxnSpLocks/>
            </p:cNvCxnSpPr>
            <p:nvPr/>
          </p:nvCxnSpPr>
          <p:spPr>
            <a:xfrm flipV="1">
              <a:off x="6246399" y="5976654"/>
              <a:ext cx="5200257" cy="21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2809F4-BA0B-903D-B734-4079C07A8BAE}"/>
                </a:ext>
              </a:extLst>
            </p:cNvPr>
            <p:cNvCxnSpPr>
              <a:cxnSpLocks/>
            </p:cNvCxnSpPr>
            <p:nvPr/>
          </p:nvCxnSpPr>
          <p:spPr>
            <a:xfrm>
              <a:off x="6245888" y="5426360"/>
              <a:ext cx="5200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4324C15-96A9-DA0D-449E-38647F9A99B8}"/>
              </a:ext>
            </a:extLst>
          </p:cNvPr>
          <p:cNvGrpSpPr/>
          <p:nvPr/>
        </p:nvGrpSpPr>
        <p:grpSpPr>
          <a:xfrm>
            <a:off x="852082" y="2312586"/>
            <a:ext cx="2634157" cy="4009884"/>
            <a:chOff x="629743" y="2708302"/>
            <a:chExt cx="1820084" cy="3643054"/>
          </a:xfrm>
        </p:grpSpPr>
        <p:cxnSp>
          <p:nvCxnSpPr>
            <p:cNvPr id="13" name="Straight Connector 12">
              <a:extLst>
                <a:ext uri="{FF2B5EF4-FFF2-40B4-BE49-F238E27FC236}">
                  <a16:creationId xmlns:a16="http://schemas.microsoft.com/office/drawing/2014/main" id="{68FFE5CF-2E79-375B-117A-083DBFDEF326}"/>
                </a:ext>
              </a:extLst>
            </p:cNvPr>
            <p:cNvCxnSpPr>
              <a:cxnSpLocks/>
            </p:cNvCxnSpPr>
            <p:nvPr/>
          </p:nvCxnSpPr>
          <p:spPr>
            <a:xfrm>
              <a:off x="629743" y="63513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62E7C4-EE39-E4D4-FCAE-07AAF82C41FC}"/>
                </a:ext>
              </a:extLst>
            </p:cNvPr>
            <p:cNvCxnSpPr>
              <a:cxnSpLocks/>
            </p:cNvCxnSpPr>
            <p:nvPr/>
          </p:nvCxnSpPr>
          <p:spPr>
            <a:xfrm>
              <a:off x="629743" y="270830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4B3208-6F53-C660-F6EB-3ED3CE3AC4DF}"/>
                </a:ext>
              </a:extLst>
            </p:cNvPr>
            <p:cNvCxnSpPr>
              <a:cxnSpLocks/>
            </p:cNvCxnSpPr>
            <p:nvPr/>
          </p:nvCxnSpPr>
          <p:spPr>
            <a:xfrm>
              <a:off x="629743" y="311308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CBA101-FAA0-B286-7359-AE0DDCA01A7F}"/>
                </a:ext>
              </a:extLst>
            </p:cNvPr>
            <p:cNvCxnSpPr>
              <a:cxnSpLocks/>
            </p:cNvCxnSpPr>
            <p:nvPr/>
          </p:nvCxnSpPr>
          <p:spPr>
            <a:xfrm>
              <a:off x="629743" y="35178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95336C-C3C8-940B-5DF0-A29FA4088300}"/>
                </a:ext>
              </a:extLst>
            </p:cNvPr>
            <p:cNvCxnSpPr>
              <a:cxnSpLocks/>
            </p:cNvCxnSpPr>
            <p:nvPr/>
          </p:nvCxnSpPr>
          <p:spPr>
            <a:xfrm>
              <a:off x="629743" y="392265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00F60E-A07A-78DD-7D42-CCD3108365E2}"/>
                </a:ext>
              </a:extLst>
            </p:cNvPr>
            <p:cNvCxnSpPr>
              <a:cxnSpLocks/>
            </p:cNvCxnSpPr>
            <p:nvPr/>
          </p:nvCxnSpPr>
          <p:spPr>
            <a:xfrm>
              <a:off x="629743" y="4327438"/>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FDDC81-33CF-EF6A-609E-FC12D972FCF6}"/>
                </a:ext>
              </a:extLst>
            </p:cNvPr>
            <p:cNvCxnSpPr>
              <a:cxnSpLocks/>
            </p:cNvCxnSpPr>
            <p:nvPr/>
          </p:nvCxnSpPr>
          <p:spPr>
            <a:xfrm>
              <a:off x="629743" y="473222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0E6971-3786-6191-0ACA-B1D36FA951EC}"/>
                </a:ext>
              </a:extLst>
            </p:cNvPr>
            <p:cNvCxnSpPr>
              <a:cxnSpLocks/>
            </p:cNvCxnSpPr>
            <p:nvPr/>
          </p:nvCxnSpPr>
          <p:spPr>
            <a:xfrm>
              <a:off x="629743" y="513700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DD825E-2AF7-7D33-8C58-93E4355303C1}"/>
                </a:ext>
              </a:extLst>
            </p:cNvPr>
            <p:cNvCxnSpPr>
              <a:cxnSpLocks/>
            </p:cNvCxnSpPr>
            <p:nvPr/>
          </p:nvCxnSpPr>
          <p:spPr>
            <a:xfrm>
              <a:off x="629743" y="554179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DFF1D4-8F0B-51FB-4ED9-1BA80BAB813E}"/>
                </a:ext>
              </a:extLst>
            </p:cNvPr>
            <p:cNvCxnSpPr>
              <a:cxnSpLocks/>
            </p:cNvCxnSpPr>
            <p:nvPr/>
          </p:nvCxnSpPr>
          <p:spPr>
            <a:xfrm>
              <a:off x="629743" y="594657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ounded Rectangle 22">
            <a:extLst>
              <a:ext uri="{FF2B5EF4-FFF2-40B4-BE49-F238E27FC236}">
                <a16:creationId xmlns:a16="http://schemas.microsoft.com/office/drawing/2014/main" id="{8B44B4D4-81D3-CB0F-C88B-308DCF644B4E}"/>
              </a:ext>
            </a:extLst>
          </p:cNvPr>
          <p:cNvSpPr/>
          <p:nvPr/>
        </p:nvSpPr>
        <p:spPr>
          <a:xfrm>
            <a:off x="565933" y="1778002"/>
            <a:ext cx="3172902" cy="476799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4" name="TextBox 23">
            <a:extLst>
              <a:ext uri="{FF2B5EF4-FFF2-40B4-BE49-F238E27FC236}">
                <a16:creationId xmlns:a16="http://schemas.microsoft.com/office/drawing/2014/main" id="{E5CB27CD-2015-2E51-27C2-E46D549237B9}"/>
              </a:ext>
            </a:extLst>
          </p:cNvPr>
          <p:cNvSpPr txBox="1"/>
          <p:nvPr/>
        </p:nvSpPr>
        <p:spPr>
          <a:xfrm>
            <a:off x="7132936" y="4420942"/>
            <a:ext cx="35640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incorrect</a:t>
            </a:r>
            <a:endParaRPr lang="en-GB" sz="2400" baseline="0" dirty="0">
              <a:latin typeface="EdShed" pitchFamily="2" charset="0"/>
            </a:endParaRPr>
          </a:p>
        </p:txBody>
      </p:sp>
      <p:pic>
        <p:nvPicPr>
          <p:cNvPr id="25" name="Picture 24" descr="A red x on a black background&#10;&#10;Description automatically generated">
            <a:extLst>
              <a:ext uri="{FF2B5EF4-FFF2-40B4-BE49-F238E27FC236}">
                <a16:creationId xmlns:a16="http://schemas.microsoft.com/office/drawing/2014/main" id="{618BF341-A8BB-F832-4E68-BC21F6260A2D}"/>
              </a:ext>
            </a:extLst>
          </p:cNvPr>
          <p:cNvPicPr>
            <a:picLocks noChangeAspect="1"/>
          </p:cNvPicPr>
          <p:nvPr/>
        </p:nvPicPr>
        <p:blipFill>
          <a:blip r:embed="rId4"/>
          <a:stretch>
            <a:fillRect/>
          </a:stretch>
        </p:blipFill>
        <p:spPr>
          <a:xfrm>
            <a:off x="4342523" y="4630054"/>
            <a:ext cx="1578649" cy="1578649"/>
          </a:xfrm>
          <a:prstGeom prst="rect">
            <a:avLst/>
          </a:prstGeom>
        </p:spPr>
      </p:pic>
    </p:spTree>
    <p:extLst>
      <p:ext uri="{BB962C8B-B14F-4D97-AF65-F5344CB8AC3E}">
        <p14:creationId xmlns:p14="http://schemas.microsoft.com/office/powerpoint/2010/main" val="359221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89B5780-B103-AF12-B232-F1D834329042}"/>
              </a:ext>
            </a:extLst>
          </p:cNvPr>
          <p:cNvSpPr txBox="1"/>
          <p:nvPr/>
        </p:nvSpPr>
        <p:spPr>
          <a:xfrm>
            <a:off x="6283893" y="4978077"/>
            <a:ext cx="5454375" cy="60016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wrote the </a:t>
            </a:r>
            <a:r>
              <a:rPr lang="en-GB" sz="2400" dirty="0">
                <a:latin typeface="EdShed" pitchFamily="2" charset="0"/>
              </a:rPr>
              <a:t>incorrect</a:t>
            </a:r>
            <a:r>
              <a:rPr lang="en-GB" sz="2400" dirty="0">
                <a:solidFill>
                  <a:srgbClr val="FF3760"/>
                </a:solidFill>
                <a:latin typeface="EdShed" pitchFamily="2" charset="0"/>
              </a:rPr>
              <a:t> date in my book.</a:t>
            </a:r>
          </a:p>
        </p:txBody>
      </p:sp>
      <p:grpSp>
        <p:nvGrpSpPr>
          <p:cNvPr id="35" name="Group 34">
            <a:extLst>
              <a:ext uri="{FF2B5EF4-FFF2-40B4-BE49-F238E27FC236}">
                <a16:creationId xmlns:a16="http://schemas.microsoft.com/office/drawing/2014/main" id="{F7D54DF5-F5D2-2B36-BE94-0B50B49FC42F}"/>
              </a:ext>
            </a:extLst>
          </p:cNvPr>
          <p:cNvGrpSpPr/>
          <p:nvPr/>
        </p:nvGrpSpPr>
        <p:grpSpPr>
          <a:xfrm>
            <a:off x="4276178" y="2174684"/>
            <a:ext cx="7239163" cy="3901483"/>
            <a:chOff x="4207493" y="2097153"/>
            <a:chExt cx="7239163" cy="3901483"/>
          </a:xfrm>
        </p:grpSpPr>
        <p:cxnSp>
          <p:nvCxnSpPr>
            <p:cNvPr id="11" name="Straight Connector 10">
              <a:extLst>
                <a:ext uri="{FF2B5EF4-FFF2-40B4-BE49-F238E27FC236}">
                  <a16:creationId xmlns:a16="http://schemas.microsoft.com/office/drawing/2014/main" id="{28CEEA61-3CC3-76C4-702A-F63951AF23E6}"/>
                </a:ext>
              </a:extLst>
            </p:cNvPr>
            <p:cNvCxnSpPr>
              <a:cxnSpLocks/>
            </p:cNvCxnSpPr>
            <p:nvPr/>
          </p:nvCxnSpPr>
          <p:spPr>
            <a:xfrm flipV="1">
              <a:off x="6246399" y="3795156"/>
              <a:ext cx="5200257" cy="21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34413B-86F9-64FF-9462-41274545F000}"/>
                </a:ext>
              </a:extLst>
            </p:cNvPr>
            <p:cNvSpPr txBox="1"/>
            <p:nvPr/>
          </p:nvSpPr>
          <p:spPr>
            <a:xfrm>
              <a:off x="6947729" y="2097153"/>
              <a:ext cx="37970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submarine</a:t>
              </a:r>
              <a:endParaRPr lang="en-GB" sz="2400" baseline="0" dirty="0">
                <a:latin typeface="EdShed" pitchFamily="2" charset="0"/>
              </a:endParaRPr>
            </a:p>
          </p:txBody>
        </p:sp>
        <p:cxnSp>
          <p:nvCxnSpPr>
            <p:cNvPr id="14" name="Straight Connector 13">
              <a:extLst>
                <a:ext uri="{FF2B5EF4-FFF2-40B4-BE49-F238E27FC236}">
                  <a16:creationId xmlns:a16="http://schemas.microsoft.com/office/drawing/2014/main" id="{96C9CC66-585E-E82B-E080-11DF007E63E2}"/>
                </a:ext>
              </a:extLst>
            </p:cNvPr>
            <p:cNvCxnSpPr>
              <a:cxnSpLocks/>
            </p:cNvCxnSpPr>
            <p:nvPr/>
          </p:nvCxnSpPr>
          <p:spPr>
            <a:xfrm>
              <a:off x="6245888" y="3244862"/>
              <a:ext cx="5200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2" descr="Submarine, Yellow, Sea, Ocean, Nature, Water, Fish">
              <a:extLst>
                <a:ext uri="{FF2B5EF4-FFF2-40B4-BE49-F238E27FC236}">
                  <a16:creationId xmlns:a16="http://schemas.microsoft.com/office/drawing/2014/main" id="{0C18B446-64C2-9BA6-966C-9DC74853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493" y="2171140"/>
              <a:ext cx="1690242" cy="1690242"/>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8E623186-E813-246A-307F-065370161855}"/>
                </a:ext>
              </a:extLst>
            </p:cNvPr>
            <p:cNvCxnSpPr>
              <a:cxnSpLocks/>
            </p:cNvCxnSpPr>
            <p:nvPr/>
          </p:nvCxnSpPr>
          <p:spPr>
            <a:xfrm flipV="1">
              <a:off x="6246399" y="5976654"/>
              <a:ext cx="5200257" cy="219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401A05-B42A-455F-B82A-948313CB9C2D}"/>
                </a:ext>
              </a:extLst>
            </p:cNvPr>
            <p:cNvCxnSpPr>
              <a:cxnSpLocks/>
            </p:cNvCxnSpPr>
            <p:nvPr/>
          </p:nvCxnSpPr>
          <p:spPr>
            <a:xfrm>
              <a:off x="6245888" y="5426360"/>
              <a:ext cx="5200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62C54B8D-8F6F-E741-979F-83787569D97B}"/>
              </a:ext>
            </a:extLst>
          </p:cNvPr>
          <p:cNvSpPr txBox="1"/>
          <p:nvPr/>
        </p:nvSpPr>
        <p:spPr>
          <a:xfrm>
            <a:off x="7132936" y="4420942"/>
            <a:ext cx="35640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EdShed" pitchFamily="2" charset="0"/>
                <a:ea typeface="OpenDyslexic" charset="0"/>
                <a:cs typeface="OpenDyslexic" charset="0"/>
              </a:rPr>
              <a:t>incorrect</a:t>
            </a:r>
            <a:endParaRPr lang="en-GB" sz="2400" baseline="0" dirty="0">
              <a:latin typeface="EdShed" pitchFamily="2" charset="0"/>
            </a:endParaRPr>
          </a:p>
        </p:txBody>
      </p:sp>
      <p:sp>
        <p:nvSpPr>
          <p:cNvPr id="38" name="TextBox 37">
            <a:extLst>
              <a:ext uri="{FF2B5EF4-FFF2-40B4-BE49-F238E27FC236}">
                <a16:creationId xmlns:a16="http://schemas.microsoft.com/office/drawing/2014/main" id="{862C26D8-5C66-5C40-DF6E-0AFC4358EF65}"/>
              </a:ext>
            </a:extLst>
          </p:cNvPr>
          <p:cNvSpPr txBox="1"/>
          <p:nvPr/>
        </p:nvSpPr>
        <p:spPr>
          <a:xfrm>
            <a:off x="6301683" y="2816140"/>
            <a:ext cx="5077424" cy="114890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a:t>
            </a:r>
            <a:r>
              <a:rPr lang="en-GB" sz="2400" dirty="0">
                <a:latin typeface="EdShed" pitchFamily="2" charset="0"/>
              </a:rPr>
              <a:t>submarine</a:t>
            </a:r>
            <a:r>
              <a:rPr lang="en-GB" sz="2400" dirty="0">
                <a:solidFill>
                  <a:srgbClr val="FF3760"/>
                </a:solidFill>
                <a:latin typeface="EdShed" pitchFamily="2" charset="0"/>
              </a:rPr>
              <a:t> sailed deep under the </a:t>
            </a:r>
          </a:p>
          <a:p>
            <a:pPr>
              <a:lnSpc>
                <a:spcPct val="150000"/>
              </a:lnSpc>
            </a:pPr>
            <a:r>
              <a:rPr lang="en-GB" sz="2400" dirty="0">
                <a:solidFill>
                  <a:srgbClr val="FF3760"/>
                </a:solidFill>
                <a:latin typeface="EdShed" pitchFamily="2" charset="0"/>
              </a:rPr>
              <a:t>ice cap.</a:t>
            </a:r>
            <a:endParaRPr lang="en-GB" sz="2000" dirty="0">
              <a:solidFill>
                <a:srgbClr val="FF3760"/>
              </a:solidFill>
              <a:latin typeface="EdShed" pitchFamily="2" charset="0"/>
            </a:endParaRPr>
          </a:p>
        </p:txBody>
      </p:sp>
      <p:sp>
        <p:nvSpPr>
          <p:cNvPr id="2" name="Slide Number Placeholder 3">
            <a:extLst>
              <a:ext uri="{FF2B5EF4-FFF2-40B4-BE49-F238E27FC236}">
                <a16:creationId xmlns:a16="http://schemas.microsoft.com/office/drawing/2014/main" id="{7FC97E3C-FFA6-A156-FE57-26D471BC4FB6}"/>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13</a:t>
            </a:fld>
            <a:endParaRPr lang="en-US" dirty="0">
              <a:latin typeface="EdShed" pitchFamily="2" charset="0"/>
            </a:endParaRPr>
          </a:p>
        </p:txBody>
      </p:sp>
      <p:sp>
        <p:nvSpPr>
          <p:cNvPr id="4" name="Text Placeholder 3">
            <a:extLst>
              <a:ext uri="{FF2B5EF4-FFF2-40B4-BE49-F238E27FC236}">
                <a16:creationId xmlns:a16="http://schemas.microsoft.com/office/drawing/2014/main" id="{7B54CA33-0E14-7A80-B314-C3EEF1D33A51}"/>
              </a:ext>
            </a:extLst>
          </p:cNvPr>
          <p:cNvSpPr>
            <a:spLocks noGrp="1"/>
          </p:cNvSpPr>
          <p:nvPr>
            <p:ph type="body" sz="quarter" idx="10"/>
          </p:nvPr>
        </p:nvSpPr>
        <p:spPr/>
        <p:txBody>
          <a:bodyPr/>
          <a:lstStyle/>
          <a:p>
            <a:r>
              <a:rPr lang="en-GB" b="0" i="0" dirty="0">
                <a:solidFill>
                  <a:srgbClr val="1D1C1D"/>
                </a:solidFill>
                <a:effectLst/>
                <a:highlight>
                  <a:srgbClr val="FFFFFF"/>
                </a:highlight>
              </a:rPr>
              <a:t>Alphabetical Order and Sentences</a:t>
            </a:r>
            <a:endParaRPr lang="en-US" dirty="0"/>
          </a:p>
        </p:txBody>
      </p:sp>
      <p:pic>
        <p:nvPicPr>
          <p:cNvPr id="3" name="Picture 2" descr="A red x on a black background&#10;&#10;Description automatically generated">
            <a:extLst>
              <a:ext uri="{FF2B5EF4-FFF2-40B4-BE49-F238E27FC236}">
                <a16:creationId xmlns:a16="http://schemas.microsoft.com/office/drawing/2014/main" id="{ADD5DFB8-583F-FF65-13B9-B7F63ACC4D21}"/>
              </a:ext>
            </a:extLst>
          </p:cNvPr>
          <p:cNvPicPr>
            <a:picLocks noChangeAspect="1"/>
          </p:cNvPicPr>
          <p:nvPr/>
        </p:nvPicPr>
        <p:blipFill>
          <a:blip r:embed="rId4"/>
          <a:stretch>
            <a:fillRect/>
          </a:stretch>
        </p:blipFill>
        <p:spPr>
          <a:xfrm>
            <a:off x="4342523" y="4630054"/>
            <a:ext cx="1578649" cy="1578649"/>
          </a:xfrm>
          <a:prstGeom prst="rect">
            <a:avLst/>
          </a:prstGeom>
        </p:spPr>
      </p:pic>
      <p:sp>
        <p:nvSpPr>
          <p:cNvPr id="7" name="Text Placeholder 6">
            <a:extLst>
              <a:ext uri="{FF2B5EF4-FFF2-40B4-BE49-F238E27FC236}">
                <a16:creationId xmlns:a16="http://schemas.microsoft.com/office/drawing/2014/main" id="{16B03F6B-D9DB-FD4E-0DF0-1A41F2B313E9}"/>
              </a:ext>
            </a:extLst>
          </p:cNvPr>
          <p:cNvSpPr>
            <a:spLocks noGrp="1"/>
          </p:cNvSpPr>
          <p:nvPr>
            <p:ph type="body" sz="quarter" idx="11"/>
          </p:nvPr>
        </p:nvSpPr>
        <p:spPr/>
        <p:txBody>
          <a:bodyPr/>
          <a:lstStyle/>
          <a:p>
            <a:r>
              <a:rPr lang="en-US" dirty="0">
                <a:solidFill>
                  <a:srgbClr val="FF3760"/>
                </a:solidFill>
              </a:rPr>
              <a:t>Answers</a:t>
            </a:r>
          </a:p>
        </p:txBody>
      </p:sp>
      <p:grpSp>
        <p:nvGrpSpPr>
          <p:cNvPr id="5" name="Group 4">
            <a:extLst>
              <a:ext uri="{FF2B5EF4-FFF2-40B4-BE49-F238E27FC236}">
                <a16:creationId xmlns:a16="http://schemas.microsoft.com/office/drawing/2014/main" id="{8935312E-573F-1803-6ADD-FEDFA8E2B325}"/>
              </a:ext>
            </a:extLst>
          </p:cNvPr>
          <p:cNvGrpSpPr/>
          <p:nvPr/>
        </p:nvGrpSpPr>
        <p:grpSpPr>
          <a:xfrm>
            <a:off x="852082" y="2312586"/>
            <a:ext cx="2634157" cy="4009884"/>
            <a:chOff x="629743" y="2708302"/>
            <a:chExt cx="1820084" cy="3643054"/>
          </a:xfrm>
        </p:grpSpPr>
        <p:cxnSp>
          <p:nvCxnSpPr>
            <p:cNvPr id="6" name="Straight Connector 5">
              <a:extLst>
                <a:ext uri="{FF2B5EF4-FFF2-40B4-BE49-F238E27FC236}">
                  <a16:creationId xmlns:a16="http://schemas.microsoft.com/office/drawing/2014/main" id="{ECF8D11B-CBF1-F233-BD86-AA27FD188891}"/>
                </a:ext>
              </a:extLst>
            </p:cNvPr>
            <p:cNvCxnSpPr>
              <a:cxnSpLocks/>
            </p:cNvCxnSpPr>
            <p:nvPr/>
          </p:nvCxnSpPr>
          <p:spPr>
            <a:xfrm>
              <a:off x="629743" y="63513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3F1DF7-F74D-FFF9-11F8-999EBF3A185B}"/>
                </a:ext>
              </a:extLst>
            </p:cNvPr>
            <p:cNvCxnSpPr>
              <a:cxnSpLocks/>
            </p:cNvCxnSpPr>
            <p:nvPr/>
          </p:nvCxnSpPr>
          <p:spPr>
            <a:xfrm>
              <a:off x="629743" y="270830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5240EE-999C-436D-10FA-809849288676}"/>
                </a:ext>
              </a:extLst>
            </p:cNvPr>
            <p:cNvCxnSpPr>
              <a:cxnSpLocks/>
            </p:cNvCxnSpPr>
            <p:nvPr/>
          </p:nvCxnSpPr>
          <p:spPr>
            <a:xfrm>
              <a:off x="629743" y="311308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037146-0583-7CFB-F9D5-643577959680}"/>
                </a:ext>
              </a:extLst>
            </p:cNvPr>
            <p:cNvCxnSpPr>
              <a:cxnSpLocks/>
            </p:cNvCxnSpPr>
            <p:nvPr/>
          </p:nvCxnSpPr>
          <p:spPr>
            <a:xfrm>
              <a:off x="629743" y="35178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7143DE-BF73-AE8E-FBAB-5049186E84BB}"/>
                </a:ext>
              </a:extLst>
            </p:cNvPr>
            <p:cNvCxnSpPr>
              <a:cxnSpLocks/>
            </p:cNvCxnSpPr>
            <p:nvPr/>
          </p:nvCxnSpPr>
          <p:spPr>
            <a:xfrm>
              <a:off x="629743" y="392265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346D25A-E094-7BA7-B9F2-CBA68B17343B}"/>
                </a:ext>
              </a:extLst>
            </p:cNvPr>
            <p:cNvCxnSpPr>
              <a:cxnSpLocks/>
            </p:cNvCxnSpPr>
            <p:nvPr/>
          </p:nvCxnSpPr>
          <p:spPr>
            <a:xfrm>
              <a:off x="629743" y="4327438"/>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08389E0-426B-01D3-DF2F-AA8876898F87}"/>
                </a:ext>
              </a:extLst>
            </p:cNvPr>
            <p:cNvCxnSpPr>
              <a:cxnSpLocks/>
            </p:cNvCxnSpPr>
            <p:nvPr/>
          </p:nvCxnSpPr>
          <p:spPr>
            <a:xfrm>
              <a:off x="629743" y="473222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BD0BB7-455F-8687-F195-25F14C3D4FF3}"/>
                </a:ext>
              </a:extLst>
            </p:cNvPr>
            <p:cNvCxnSpPr>
              <a:cxnSpLocks/>
            </p:cNvCxnSpPr>
            <p:nvPr/>
          </p:nvCxnSpPr>
          <p:spPr>
            <a:xfrm>
              <a:off x="629743" y="513700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A58CE-A684-435E-B89A-E17FCF59AFA8}"/>
                </a:ext>
              </a:extLst>
            </p:cNvPr>
            <p:cNvCxnSpPr>
              <a:cxnSpLocks/>
            </p:cNvCxnSpPr>
            <p:nvPr/>
          </p:nvCxnSpPr>
          <p:spPr>
            <a:xfrm>
              <a:off x="629743" y="554179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092667-31C0-6431-1FE5-B2423BFE0461}"/>
                </a:ext>
              </a:extLst>
            </p:cNvPr>
            <p:cNvCxnSpPr>
              <a:cxnSpLocks/>
            </p:cNvCxnSpPr>
            <p:nvPr/>
          </p:nvCxnSpPr>
          <p:spPr>
            <a:xfrm>
              <a:off x="629743" y="594657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ounded Rectangle 39">
            <a:extLst>
              <a:ext uri="{FF2B5EF4-FFF2-40B4-BE49-F238E27FC236}">
                <a16:creationId xmlns:a16="http://schemas.microsoft.com/office/drawing/2014/main" id="{EE6E22AB-AB46-6E63-8FF2-12253ABECC03}"/>
              </a:ext>
            </a:extLst>
          </p:cNvPr>
          <p:cNvSpPr/>
          <p:nvPr/>
        </p:nvSpPr>
        <p:spPr>
          <a:xfrm>
            <a:off x="565933" y="1778002"/>
            <a:ext cx="3172902" cy="476799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6" name="TextBox 45">
            <a:extLst>
              <a:ext uri="{FF2B5EF4-FFF2-40B4-BE49-F238E27FC236}">
                <a16:creationId xmlns:a16="http://schemas.microsoft.com/office/drawing/2014/main" id="{FA100A29-B47B-1F6E-C176-AEAE7A2BD0A5}"/>
              </a:ext>
            </a:extLst>
          </p:cNvPr>
          <p:cNvSpPr txBox="1"/>
          <p:nvPr/>
        </p:nvSpPr>
        <p:spPr>
          <a:xfrm>
            <a:off x="1512407" y="3280539"/>
            <a:ext cx="1347805" cy="461665"/>
          </a:xfrm>
          <a:prstGeom prst="rect">
            <a:avLst/>
          </a:prstGeom>
          <a:noFill/>
        </p:spPr>
        <p:txBody>
          <a:bodyPr wrap="none">
            <a:spAutoFit/>
          </a:bodyPr>
          <a:lstStyle/>
          <a:p>
            <a:pPr algn="ctr"/>
            <a:r>
              <a:rPr lang="en-GB" sz="2400" dirty="0">
                <a:solidFill>
                  <a:srgbClr val="FF3760"/>
                </a:solidFill>
                <a:latin typeface="EdShed" pitchFamily="2" charset="0"/>
              </a:rPr>
              <a:t>indefinite</a:t>
            </a:r>
          </a:p>
        </p:txBody>
      </p:sp>
      <p:sp>
        <p:nvSpPr>
          <p:cNvPr id="47" name="TextBox 46">
            <a:extLst>
              <a:ext uri="{FF2B5EF4-FFF2-40B4-BE49-F238E27FC236}">
                <a16:creationId xmlns:a16="http://schemas.microsoft.com/office/drawing/2014/main" id="{591C7042-771F-A892-DF32-4634465EFC01}"/>
              </a:ext>
            </a:extLst>
          </p:cNvPr>
          <p:cNvSpPr txBox="1"/>
          <p:nvPr/>
        </p:nvSpPr>
        <p:spPr>
          <a:xfrm>
            <a:off x="1598329" y="3726623"/>
            <a:ext cx="1175963" cy="461665"/>
          </a:xfrm>
          <a:prstGeom prst="rect">
            <a:avLst/>
          </a:prstGeom>
          <a:noFill/>
        </p:spPr>
        <p:txBody>
          <a:bodyPr wrap="none">
            <a:spAutoFit/>
          </a:bodyPr>
          <a:lstStyle/>
          <a:p>
            <a:pPr algn="ctr"/>
            <a:r>
              <a:rPr lang="en-GB" sz="2400" dirty="0">
                <a:solidFill>
                  <a:srgbClr val="FF3760"/>
                </a:solidFill>
                <a:latin typeface="EdShed" pitchFamily="2" charset="0"/>
              </a:rPr>
              <a:t>invisible</a:t>
            </a:r>
          </a:p>
        </p:txBody>
      </p:sp>
      <p:sp>
        <p:nvSpPr>
          <p:cNvPr id="48" name="TextBox 47">
            <a:extLst>
              <a:ext uri="{FF2B5EF4-FFF2-40B4-BE49-F238E27FC236}">
                <a16:creationId xmlns:a16="http://schemas.microsoft.com/office/drawing/2014/main" id="{3B165A7D-4EC0-9EB1-EAF9-9D47A9C4114E}"/>
              </a:ext>
            </a:extLst>
          </p:cNvPr>
          <p:cNvSpPr txBox="1"/>
          <p:nvPr/>
        </p:nvSpPr>
        <p:spPr>
          <a:xfrm>
            <a:off x="1479352" y="5510959"/>
            <a:ext cx="1413913" cy="461665"/>
          </a:xfrm>
          <a:prstGeom prst="rect">
            <a:avLst/>
          </a:prstGeom>
          <a:noFill/>
        </p:spPr>
        <p:txBody>
          <a:bodyPr wrap="none">
            <a:spAutoFit/>
          </a:bodyPr>
          <a:lstStyle/>
          <a:p>
            <a:pPr algn="ctr"/>
            <a:r>
              <a:rPr lang="en-GB" sz="2400" dirty="0">
                <a:solidFill>
                  <a:srgbClr val="FF3760"/>
                </a:solidFill>
                <a:latin typeface="EdShed" pitchFamily="2" charset="0"/>
              </a:rPr>
              <a:t>submerge</a:t>
            </a:r>
          </a:p>
        </p:txBody>
      </p:sp>
      <p:sp>
        <p:nvSpPr>
          <p:cNvPr id="49" name="TextBox 48">
            <a:extLst>
              <a:ext uri="{FF2B5EF4-FFF2-40B4-BE49-F238E27FC236}">
                <a16:creationId xmlns:a16="http://schemas.microsoft.com/office/drawing/2014/main" id="{48F5DFC1-511C-B957-9D9F-CFB6E74BD149}"/>
              </a:ext>
            </a:extLst>
          </p:cNvPr>
          <p:cNvSpPr txBox="1"/>
          <p:nvPr/>
        </p:nvSpPr>
        <p:spPr>
          <a:xfrm>
            <a:off x="1395485" y="5957041"/>
            <a:ext cx="1581651" cy="461665"/>
          </a:xfrm>
          <a:prstGeom prst="rect">
            <a:avLst/>
          </a:prstGeom>
          <a:noFill/>
        </p:spPr>
        <p:txBody>
          <a:bodyPr wrap="none">
            <a:spAutoFit/>
          </a:bodyPr>
          <a:lstStyle/>
          <a:p>
            <a:pPr algn="ctr"/>
            <a:r>
              <a:rPr lang="en-GB" sz="2400" dirty="0">
                <a:solidFill>
                  <a:srgbClr val="FF3760"/>
                </a:solidFill>
                <a:latin typeface="EdShed" pitchFamily="2" charset="0"/>
              </a:rPr>
              <a:t>subtropical</a:t>
            </a:r>
          </a:p>
        </p:txBody>
      </p:sp>
      <p:sp>
        <p:nvSpPr>
          <p:cNvPr id="50" name="TextBox 49">
            <a:extLst>
              <a:ext uri="{FF2B5EF4-FFF2-40B4-BE49-F238E27FC236}">
                <a16:creationId xmlns:a16="http://schemas.microsoft.com/office/drawing/2014/main" id="{7D46667E-6FF1-8FAC-E6F8-C52CDAF2A224}"/>
              </a:ext>
            </a:extLst>
          </p:cNvPr>
          <p:cNvSpPr txBox="1"/>
          <p:nvPr/>
        </p:nvSpPr>
        <p:spPr>
          <a:xfrm>
            <a:off x="1387951" y="2388371"/>
            <a:ext cx="1596719" cy="461665"/>
          </a:xfrm>
          <a:prstGeom prst="rect">
            <a:avLst/>
          </a:prstGeom>
          <a:noFill/>
        </p:spPr>
        <p:txBody>
          <a:bodyPr wrap="none">
            <a:spAutoFit/>
          </a:bodyPr>
          <a:lstStyle/>
          <a:p>
            <a:pPr algn="ctr"/>
            <a:r>
              <a:rPr lang="en-GB" sz="2400" dirty="0">
                <a:solidFill>
                  <a:srgbClr val="FF3760"/>
                </a:solidFill>
                <a:latin typeface="EdShed" pitchFamily="2" charset="0"/>
              </a:rPr>
              <a:t>inadequate</a:t>
            </a:r>
          </a:p>
        </p:txBody>
      </p:sp>
      <p:sp>
        <p:nvSpPr>
          <p:cNvPr id="51" name="Text Placeholder 1">
            <a:extLst>
              <a:ext uri="{FF2B5EF4-FFF2-40B4-BE49-F238E27FC236}">
                <a16:creationId xmlns:a16="http://schemas.microsoft.com/office/drawing/2014/main" id="{EE1FA77D-D9C7-0F12-7F5E-4B2A30DE5037}"/>
              </a:ext>
            </a:extLst>
          </p:cNvPr>
          <p:cNvSpPr txBox="1">
            <a:spLocks/>
          </p:cNvSpPr>
          <p:nvPr/>
        </p:nvSpPr>
        <p:spPr>
          <a:xfrm>
            <a:off x="1602049" y="1942287"/>
            <a:ext cx="1168525"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inactive</a:t>
            </a:r>
          </a:p>
        </p:txBody>
      </p:sp>
      <p:sp>
        <p:nvSpPr>
          <p:cNvPr id="52" name="Text Placeholder 1">
            <a:extLst>
              <a:ext uri="{FF2B5EF4-FFF2-40B4-BE49-F238E27FC236}">
                <a16:creationId xmlns:a16="http://schemas.microsoft.com/office/drawing/2014/main" id="{9576D1BF-3328-0BA2-DF54-A7B70BD58F0A}"/>
              </a:ext>
            </a:extLst>
          </p:cNvPr>
          <p:cNvSpPr txBox="1">
            <a:spLocks/>
          </p:cNvSpPr>
          <p:nvPr/>
        </p:nvSpPr>
        <p:spPr>
          <a:xfrm>
            <a:off x="1379966" y="4172707"/>
            <a:ext cx="161268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subheading</a:t>
            </a:r>
          </a:p>
        </p:txBody>
      </p:sp>
      <p:sp>
        <p:nvSpPr>
          <p:cNvPr id="53" name="Text Placeholder 1">
            <a:extLst>
              <a:ext uri="{FF2B5EF4-FFF2-40B4-BE49-F238E27FC236}">
                <a16:creationId xmlns:a16="http://schemas.microsoft.com/office/drawing/2014/main" id="{01E06C8E-DFE2-1D1F-D714-1078FE0DAA62}"/>
              </a:ext>
            </a:extLst>
          </p:cNvPr>
          <p:cNvSpPr txBox="1">
            <a:spLocks/>
          </p:cNvSpPr>
          <p:nvPr/>
        </p:nvSpPr>
        <p:spPr>
          <a:xfrm>
            <a:off x="1437676" y="5064875"/>
            <a:ext cx="1497269"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submarine</a:t>
            </a:r>
          </a:p>
        </p:txBody>
      </p:sp>
      <p:sp>
        <p:nvSpPr>
          <p:cNvPr id="54" name="Text Placeholder 1">
            <a:extLst>
              <a:ext uri="{FF2B5EF4-FFF2-40B4-BE49-F238E27FC236}">
                <a16:creationId xmlns:a16="http://schemas.microsoft.com/office/drawing/2014/main" id="{D9ABF81D-7A66-0B04-A579-DE430947FA4E}"/>
              </a:ext>
            </a:extLst>
          </p:cNvPr>
          <p:cNvSpPr txBox="1">
            <a:spLocks/>
          </p:cNvSpPr>
          <p:nvPr/>
        </p:nvSpPr>
        <p:spPr>
          <a:xfrm>
            <a:off x="1526386" y="2834455"/>
            <a:ext cx="1319848"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incorrect</a:t>
            </a:r>
          </a:p>
        </p:txBody>
      </p:sp>
      <p:sp>
        <p:nvSpPr>
          <p:cNvPr id="55" name="Text Placeholder 1">
            <a:extLst>
              <a:ext uri="{FF2B5EF4-FFF2-40B4-BE49-F238E27FC236}">
                <a16:creationId xmlns:a16="http://schemas.microsoft.com/office/drawing/2014/main" id="{A2527204-5B31-5305-1447-F57729D95093}"/>
              </a:ext>
            </a:extLst>
          </p:cNvPr>
          <p:cNvSpPr txBox="1">
            <a:spLocks/>
          </p:cNvSpPr>
          <p:nvPr/>
        </p:nvSpPr>
        <p:spPr>
          <a:xfrm>
            <a:off x="1648887" y="4618791"/>
            <a:ext cx="107484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subject</a:t>
            </a:r>
          </a:p>
        </p:txBody>
      </p:sp>
    </p:spTree>
    <p:extLst>
      <p:ext uri="{BB962C8B-B14F-4D97-AF65-F5344CB8AC3E}">
        <p14:creationId xmlns:p14="http://schemas.microsoft.com/office/powerpoint/2010/main" val="414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dissolv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dissolv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dissolv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6" grpId="0"/>
      <p:bldP spid="47" grpId="0"/>
      <p:bldP spid="48" grpId="0"/>
      <p:bldP spid="49" grpId="0"/>
      <p:bldP spid="50" grpId="0"/>
      <p:bldP spid="51"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14</a:t>
            </a:fld>
            <a:endParaRPr lang="en-US" dirty="0">
              <a:latin typeface="EdShed" pitchFamily="2" charset="0"/>
            </a:endParaRPr>
          </a:p>
        </p:txBody>
      </p:sp>
      <p:sp>
        <p:nvSpPr>
          <p:cNvPr id="3" name="Text Placeholder 2">
            <a:extLst>
              <a:ext uri="{FF2B5EF4-FFF2-40B4-BE49-F238E27FC236}">
                <a16:creationId xmlns:a16="http://schemas.microsoft.com/office/drawing/2014/main" id="{D5AC20C1-C2CE-45EE-F2DB-691CC3A40C5F}"/>
              </a:ext>
            </a:extLst>
          </p:cNvPr>
          <p:cNvSpPr>
            <a:spLocks noGrp="1"/>
          </p:cNvSpPr>
          <p:nvPr>
            <p:ph type="body" sz="quarter" idx="15"/>
          </p:nvPr>
        </p:nvSpPr>
        <p:spPr/>
        <p:txBody>
          <a:bodyPr/>
          <a:lstStyle/>
          <a:p>
            <a:r>
              <a:rPr lang="en-GB" dirty="0">
                <a:solidFill>
                  <a:schemeClr val="tx1"/>
                </a:solidFill>
                <a:latin typeface="EdShed" pitchFamily="2" charset="0"/>
              </a:rPr>
              <a:t>Write a sentence about the pictures below. </a:t>
            </a:r>
          </a:p>
          <a:p>
            <a:r>
              <a:rPr lang="en-GB" dirty="0">
                <a:solidFill>
                  <a:schemeClr val="tx1"/>
                </a:solidFill>
                <a:latin typeface="EdShed" pitchFamily="2" charset="0"/>
              </a:rPr>
              <a:t>Remember to include the word in your sentence. </a:t>
            </a:r>
          </a:p>
        </p:txBody>
      </p:sp>
      <p:sp>
        <p:nvSpPr>
          <p:cNvPr id="2" name="Text Placeholder 1">
            <a:extLst>
              <a:ext uri="{FF2B5EF4-FFF2-40B4-BE49-F238E27FC236}">
                <a16:creationId xmlns:a16="http://schemas.microsoft.com/office/drawing/2014/main" id="{6DDBF206-F969-E1E3-8E9B-088CB88D2A8A}"/>
              </a:ext>
            </a:extLst>
          </p:cNvPr>
          <p:cNvSpPr>
            <a:spLocks noGrp="1"/>
          </p:cNvSpPr>
          <p:nvPr>
            <p:ph type="body" sz="quarter" idx="10"/>
          </p:nvPr>
        </p:nvSpPr>
        <p:spPr/>
        <p:txBody>
          <a:bodyPr/>
          <a:lstStyle/>
          <a:p>
            <a:r>
              <a:rPr lang="en-US" dirty="0"/>
              <a:t>In a Sentence</a:t>
            </a:r>
          </a:p>
        </p:txBody>
      </p:sp>
      <p:grpSp>
        <p:nvGrpSpPr>
          <p:cNvPr id="5" name="Group 4">
            <a:extLst>
              <a:ext uri="{FF2B5EF4-FFF2-40B4-BE49-F238E27FC236}">
                <a16:creationId xmlns:a16="http://schemas.microsoft.com/office/drawing/2014/main" id="{E174FA15-A427-5E0B-9EE0-77E2C0755768}"/>
              </a:ext>
            </a:extLst>
          </p:cNvPr>
          <p:cNvGrpSpPr/>
          <p:nvPr/>
        </p:nvGrpSpPr>
        <p:grpSpPr>
          <a:xfrm>
            <a:off x="865359" y="3364082"/>
            <a:ext cx="4761946" cy="564792"/>
            <a:chOff x="1392072" y="5455244"/>
            <a:chExt cx="4761946" cy="564792"/>
          </a:xfrm>
        </p:grpSpPr>
        <p:cxnSp>
          <p:nvCxnSpPr>
            <p:cNvPr id="6" name="Straight Connector 5">
              <a:extLst>
                <a:ext uri="{FF2B5EF4-FFF2-40B4-BE49-F238E27FC236}">
                  <a16:creationId xmlns:a16="http://schemas.microsoft.com/office/drawing/2014/main" id="{95262021-9F53-20FC-AC4D-FB25E5493D2B}"/>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A30A2F2-FB5E-DBDA-0D74-9B431C84F785}"/>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395B73E5-7030-5896-99F2-E70D06BCA5B3}"/>
              </a:ext>
            </a:extLst>
          </p:cNvPr>
          <p:cNvGrpSpPr/>
          <p:nvPr/>
        </p:nvGrpSpPr>
        <p:grpSpPr>
          <a:xfrm>
            <a:off x="6598894" y="3364082"/>
            <a:ext cx="4761946" cy="564792"/>
            <a:chOff x="1392072" y="5455244"/>
            <a:chExt cx="4761946" cy="564792"/>
          </a:xfrm>
        </p:grpSpPr>
        <p:cxnSp>
          <p:nvCxnSpPr>
            <p:cNvPr id="9" name="Straight Connector 8">
              <a:extLst>
                <a:ext uri="{FF2B5EF4-FFF2-40B4-BE49-F238E27FC236}">
                  <a16:creationId xmlns:a16="http://schemas.microsoft.com/office/drawing/2014/main" id="{8DE82765-1DA0-7C35-F1BC-3636113DAE93}"/>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105F317-654D-8DE4-D5EF-DE1B498B6B74}"/>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EFF826EB-177A-D6E7-760D-F6283454769B}"/>
              </a:ext>
            </a:extLst>
          </p:cNvPr>
          <p:cNvSpPr txBox="1"/>
          <p:nvPr/>
        </p:nvSpPr>
        <p:spPr>
          <a:xfrm>
            <a:off x="813627" y="2063794"/>
            <a:ext cx="1854162" cy="523220"/>
          </a:xfrm>
          <a:prstGeom prst="rect">
            <a:avLst/>
          </a:prstGeom>
          <a:noFill/>
        </p:spPr>
        <p:txBody>
          <a:bodyPr wrap="none" rtlCol="0">
            <a:spAutoFit/>
          </a:bodyPr>
          <a:lstStyle/>
          <a:p>
            <a:r>
              <a:rPr lang="en-US" sz="2800" dirty="0">
                <a:solidFill>
                  <a:schemeClr val="tx1"/>
                </a:solidFill>
                <a:latin typeface="EdShed" pitchFamily="2" charset="0"/>
              </a:rPr>
              <a:t>subheading</a:t>
            </a:r>
            <a:endParaRPr lang="en-GB" sz="1400" dirty="0">
              <a:latin typeface="EdShed" pitchFamily="2" charset="0"/>
              <a:ea typeface="Sassoon Infant 2023" panose="02000503030000020003" pitchFamily="2" charset="0"/>
            </a:endParaRPr>
          </a:p>
        </p:txBody>
      </p:sp>
      <p:sp>
        <p:nvSpPr>
          <p:cNvPr id="12" name="TextBox 11">
            <a:extLst>
              <a:ext uri="{FF2B5EF4-FFF2-40B4-BE49-F238E27FC236}">
                <a16:creationId xmlns:a16="http://schemas.microsoft.com/office/drawing/2014/main" id="{B5BDF656-537A-035E-CA25-0438B221DC7B}"/>
              </a:ext>
            </a:extLst>
          </p:cNvPr>
          <p:cNvSpPr txBox="1"/>
          <p:nvPr/>
        </p:nvSpPr>
        <p:spPr>
          <a:xfrm>
            <a:off x="806446" y="4536076"/>
            <a:ext cx="1512594"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incorrect</a:t>
            </a:r>
            <a:endParaRPr lang="en-GB" sz="1400" dirty="0">
              <a:latin typeface="EdShed" pitchFamily="2" charset="0"/>
              <a:ea typeface="Sassoon Infant 2023" panose="02000503030000020003" pitchFamily="2" charset="0"/>
            </a:endParaRPr>
          </a:p>
        </p:txBody>
      </p:sp>
      <p:sp>
        <p:nvSpPr>
          <p:cNvPr id="13" name="TextBox 12">
            <a:extLst>
              <a:ext uri="{FF2B5EF4-FFF2-40B4-BE49-F238E27FC236}">
                <a16:creationId xmlns:a16="http://schemas.microsoft.com/office/drawing/2014/main" id="{0D792DF6-3FFC-90B4-4A4C-59D36B81F4C4}"/>
              </a:ext>
            </a:extLst>
          </p:cNvPr>
          <p:cNvSpPr txBox="1"/>
          <p:nvPr/>
        </p:nvSpPr>
        <p:spPr>
          <a:xfrm>
            <a:off x="6534905" y="2065091"/>
            <a:ext cx="1346010"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invisible</a:t>
            </a:r>
            <a:endParaRPr lang="en-GB" sz="1400" dirty="0">
              <a:latin typeface="EdShed" pitchFamily="2" charset="0"/>
              <a:ea typeface="Sassoon Infant 2023" panose="02000503030000020003" pitchFamily="2" charset="0"/>
            </a:endParaRPr>
          </a:p>
        </p:txBody>
      </p:sp>
      <p:sp>
        <p:nvSpPr>
          <p:cNvPr id="14" name="TextBox 13">
            <a:extLst>
              <a:ext uri="{FF2B5EF4-FFF2-40B4-BE49-F238E27FC236}">
                <a16:creationId xmlns:a16="http://schemas.microsoft.com/office/drawing/2014/main" id="{8B53F468-2487-0071-01C7-E81E75FFA59F}"/>
              </a:ext>
            </a:extLst>
          </p:cNvPr>
          <p:cNvSpPr txBox="1"/>
          <p:nvPr/>
        </p:nvSpPr>
        <p:spPr>
          <a:xfrm>
            <a:off x="6466053" y="4536076"/>
            <a:ext cx="1721112"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submarine</a:t>
            </a:r>
            <a:endParaRPr lang="en-GB" sz="2000" dirty="0">
              <a:latin typeface="EdShed" pitchFamily="2" charset="0"/>
              <a:ea typeface="Sassoon Infant 2023" panose="02000503030000020003" pitchFamily="2" charset="0"/>
            </a:endParaRPr>
          </a:p>
        </p:txBody>
      </p:sp>
      <p:grpSp>
        <p:nvGrpSpPr>
          <p:cNvPr id="17" name="Group 16">
            <a:extLst>
              <a:ext uri="{FF2B5EF4-FFF2-40B4-BE49-F238E27FC236}">
                <a16:creationId xmlns:a16="http://schemas.microsoft.com/office/drawing/2014/main" id="{1361D215-B6B8-79A5-E290-4C312B09CE02}"/>
              </a:ext>
            </a:extLst>
          </p:cNvPr>
          <p:cNvGrpSpPr/>
          <p:nvPr/>
        </p:nvGrpSpPr>
        <p:grpSpPr>
          <a:xfrm>
            <a:off x="865359" y="5786007"/>
            <a:ext cx="4761946" cy="564792"/>
            <a:chOff x="1392072" y="5455244"/>
            <a:chExt cx="4761946" cy="564792"/>
          </a:xfrm>
        </p:grpSpPr>
        <p:cxnSp>
          <p:nvCxnSpPr>
            <p:cNvPr id="18" name="Straight Connector 17">
              <a:extLst>
                <a:ext uri="{FF2B5EF4-FFF2-40B4-BE49-F238E27FC236}">
                  <a16:creationId xmlns:a16="http://schemas.microsoft.com/office/drawing/2014/main" id="{05AFB844-ACC6-5316-A89C-CA2FACC49115}"/>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556C5F1-7B0E-C2F2-1122-3150B0870561}"/>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098D85EE-6C3F-EA4F-2ED7-ED4A8A17B475}"/>
              </a:ext>
            </a:extLst>
          </p:cNvPr>
          <p:cNvGrpSpPr/>
          <p:nvPr/>
        </p:nvGrpSpPr>
        <p:grpSpPr>
          <a:xfrm>
            <a:off x="6598894" y="5786007"/>
            <a:ext cx="4761946" cy="564792"/>
            <a:chOff x="1392072" y="5455244"/>
            <a:chExt cx="4761946" cy="564792"/>
          </a:xfrm>
        </p:grpSpPr>
        <p:cxnSp>
          <p:nvCxnSpPr>
            <p:cNvPr id="21" name="Straight Connector 20">
              <a:extLst>
                <a:ext uri="{FF2B5EF4-FFF2-40B4-BE49-F238E27FC236}">
                  <a16:creationId xmlns:a16="http://schemas.microsoft.com/office/drawing/2014/main" id="{0701DAD8-BD98-94A4-3BD9-BFA1AE9DFB0C}"/>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1FDF870-E701-6149-22BC-AF8F5D907052}"/>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pic>
        <p:nvPicPr>
          <p:cNvPr id="25" name="Picture 2" descr="Submarine, Yellow, Sea, Ocean, Nature, Water, Fish">
            <a:extLst>
              <a:ext uri="{FF2B5EF4-FFF2-40B4-BE49-F238E27FC236}">
                <a16:creationId xmlns:a16="http://schemas.microsoft.com/office/drawing/2014/main" id="{B5806D52-15CB-2979-BA58-436201913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789" y="4272759"/>
            <a:ext cx="982870" cy="9828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summer bubbles frame vector">
            <a:extLst>
              <a:ext uri="{FF2B5EF4-FFF2-40B4-BE49-F238E27FC236}">
                <a16:creationId xmlns:a16="http://schemas.microsoft.com/office/drawing/2014/main" id="{DE6C9666-26C3-B62E-E790-3A70129AC342}"/>
              </a:ext>
            </a:extLst>
          </p:cNvPr>
          <p:cNvPicPr>
            <a:picLocks noChangeAspect="1" noChangeArrowheads="1"/>
          </p:cNvPicPr>
          <p:nvPr/>
        </p:nvPicPr>
        <p:blipFill>
          <a:blip r:embed="rId4">
            <a:alphaModFix amt="19000"/>
            <a:extLst>
              <a:ext uri="{28A0092B-C50C-407E-A947-70E740481C1C}">
                <a14:useLocalDpi xmlns:a14="http://schemas.microsoft.com/office/drawing/2010/main" val="0"/>
              </a:ext>
            </a:extLst>
          </a:blip>
          <a:srcRect/>
          <a:stretch>
            <a:fillRect/>
          </a:stretch>
        </p:blipFill>
        <p:spPr bwMode="auto">
          <a:xfrm>
            <a:off x="10384880" y="1937855"/>
            <a:ext cx="954688" cy="9278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red x on a black background&#10;&#10;Description automatically generated">
            <a:extLst>
              <a:ext uri="{FF2B5EF4-FFF2-40B4-BE49-F238E27FC236}">
                <a16:creationId xmlns:a16="http://schemas.microsoft.com/office/drawing/2014/main" id="{73C65F05-4C9D-CCB6-6520-3C6FDF4DC6A4}"/>
              </a:ext>
            </a:extLst>
          </p:cNvPr>
          <p:cNvPicPr>
            <a:picLocks noChangeAspect="1"/>
          </p:cNvPicPr>
          <p:nvPr/>
        </p:nvPicPr>
        <p:blipFill>
          <a:blip r:embed="rId5"/>
          <a:stretch>
            <a:fillRect/>
          </a:stretch>
        </p:blipFill>
        <p:spPr>
          <a:xfrm>
            <a:off x="4896145" y="4398614"/>
            <a:ext cx="731160" cy="731160"/>
          </a:xfrm>
          <a:prstGeom prst="rect">
            <a:avLst/>
          </a:prstGeom>
        </p:spPr>
      </p:pic>
      <p:pic>
        <p:nvPicPr>
          <p:cNvPr id="28" name="Picture 27">
            <a:extLst>
              <a:ext uri="{FF2B5EF4-FFF2-40B4-BE49-F238E27FC236}">
                <a16:creationId xmlns:a16="http://schemas.microsoft.com/office/drawing/2014/main" id="{9854273F-E73B-9758-672B-8239881DF22A}"/>
              </a:ext>
            </a:extLst>
          </p:cNvPr>
          <p:cNvPicPr>
            <a:picLocks noChangeAspect="1"/>
          </p:cNvPicPr>
          <p:nvPr/>
        </p:nvPicPr>
        <p:blipFill>
          <a:blip r:embed="rId6"/>
          <a:stretch>
            <a:fillRect/>
          </a:stretch>
        </p:blipFill>
        <p:spPr>
          <a:xfrm>
            <a:off x="4609644" y="1930284"/>
            <a:ext cx="1097716" cy="881265"/>
          </a:xfrm>
          <a:prstGeom prst="rect">
            <a:avLst/>
          </a:prstGeom>
        </p:spPr>
      </p:pic>
    </p:spTree>
    <p:extLst>
      <p:ext uri="{BB962C8B-B14F-4D97-AF65-F5344CB8AC3E}">
        <p14:creationId xmlns:p14="http://schemas.microsoft.com/office/powerpoint/2010/main" val="86526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15</a:t>
            </a:fld>
            <a:endParaRPr lang="en-US" dirty="0">
              <a:latin typeface="EdShed" pitchFamily="2" charset="0"/>
            </a:endParaRPr>
          </a:p>
        </p:txBody>
      </p:sp>
      <p:sp>
        <p:nvSpPr>
          <p:cNvPr id="7" name="Text Placeholder 6">
            <a:extLst>
              <a:ext uri="{FF2B5EF4-FFF2-40B4-BE49-F238E27FC236}">
                <a16:creationId xmlns:a16="http://schemas.microsoft.com/office/drawing/2014/main" id="{01428A04-277D-3E8C-B225-CDBE600AE469}"/>
              </a:ext>
            </a:extLst>
          </p:cNvPr>
          <p:cNvSpPr>
            <a:spLocks noGrp="1"/>
          </p:cNvSpPr>
          <p:nvPr>
            <p:ph type="body" sz="quarter" idx="15"/>
          </p:nvPr>
        </p:nvSpPr>
        <p:spPr/>
        <p:txBody>
          <a:bodyPr/>
          <a:lstStyle/>
          <a:p>
            <a:pPr>
              <a:lnSpc>
                <a:spcPct val="100000"/>
              </a:lnSpc>
            </a:pPr>
            <a:br>
              <a:rPr lang="en-GB" dirty="0">
                <a:solidFill>
                  <a:schemeClr val="tx1"/>
                </a:solidFill>
                <a:latin typeface="EdShed" pitchFamily="2" charset="0"/>
                <a:ea typeface="Sassoon Infant 2023" panose="02000503030000020003" pitchFamily="2" charset="0"/>
              </a:rPr>
            </a:br>
            <a:r>
              <a:rPr lang="en-GB" dirty="0">
                <a:solidFill>
                  <a:schemeClr val="tx1"/>
                </a:solidFill>
                <a:latin typeface="EdShed" pitchFamily="2" charset="0"/>
                <a:ea typeface="Sassoon Infant 2023" panose="02000503030000020003" pitchFamily="2" charset="0"/>
              </a:rPr>
              <a:t>Complete the sentences by replacing the missing </a:t>
            </a:r>
          </a:p>
          <a:p>
            <a:pPr>
              <a:lnSpc>
                <a:spcPct val="100000"/>
              </a:lnSpc>
            </a:pPr>
            <a:r>
              <a:rPr lang="en-GB" dirty="0">
                <a:solidFill>
                  <a:schemeClr val="tx1"/>
                </a:solidFill>
                <a:latin typeface="EdShed" pitchFamily="2" charset="0"/>
                <a:ea typeface="Sassoon Infant 2023" panose="02000503030000020003" pitchFamily="2" charset="0"/>
              </a:rPr>
              <a:t>word with one of the blue words.</a:t>
            </a:r>
          </a:p>
          <a:p>
            <a:pPr>
              <a:lnSpc>
                <a:spcPct val="100000"/>
              </a:lnSpc>
            </a:pPr>
            <a:endParaRPr lang="en-US" dirty="0">
              <a:solidFill>
                <a:schemeClr val="tx1"/>
              </a:solidFill>
            </a:endParaRPr>
          </a:p>
        </p:txBody>
      </p:sp>
      <p:sp>
        <p:nvSpPr>
          <p:cNvPr id="3" name="Text Placeholder 2">
            <a:extLst>
              <a:ext uri="{FF2B5EF4-FFF2-40B4-BE49-F238E27FC236}">
                <a16:creationId xmlns:a16="http://schemas.microsoft.com/office/drawing/2014/main" id="{CBF1E5C1-D716-D5BF-F774-1909ECB69F21}"/>
              </a:ext>
            </a:extLst>
          </p:cNvPr>
          <p:cNvSpPr>
            <a:spLocks noGrp="1"/>
          </p:cNvSpPr>
          <p:nvPr>
            <p:ph type="body" sz="quarter" idx="10"/>
          </p:nvPr>
        </p:nvSpPr>
        <p:spPr/>
        <p:txBody>
          <a:bodyPr/>
          <a:lstStyle/>
          <a:p>
            <a:r>
              <a:rPr lang="en-US" dirty="0"/>
              <a:t>Cloze Sentences</a:t>
            </a:r>
          </a:p>
        </p:txBody>
      </p:sp>
      <p:grpSp>
        <p:nvGrpSpPr>
          <p:cNvPr id="9" name="Group 8">
            <a:extLst>
              <a:ext uri="{FF2B5EF4-FFF2-40B4-BE49-F238E27FC236}">
                <a16:creationId xmlns:a16="http://schemas.microsoft.com/office/drawing/2014/main" id="{85E998F6-3DFD-9089-74A2-B6C59C810E58}"/>
              </a:ext>
            </a:extLst>
          </p:cNvPr>
          <p:cNvGrpSpPr/>
          <p:nvPr/>
        </p:nvGrpSpPr>
        <p:grpSpPr>
          <a:xfrm>
            <a:off x="2470871" y="1836917"/>
            <a:ext cx="9819513" cy="4694694"/>
            <a:chOff x="2361603" y="2637420"/>
            <a:chExt cx="9819513" cy="4694694"/>
          </a:xfrm>
        </p:grpSpPr>
        <p:grpSp>
          <p:nvGrpSpPr>
            <p:cNvPr id="10" name="Group 9">
              <a:extLst>
                <a:ext uri="{FF2B5EF4-FFF2-40B4-BE49-F238E27FC236}">
                  <a16:creationId xmlns:a16="http://schemas.microsoft.com/office/drawing/2014/main" id="{E63A9542-D327-682B-FABF-E2EA9A35D013}"/>
                </a:ext>
              </a:extLst>
            </p:cNvPr>
            <p:cNvGrpSpPr/>
            <p:nvPr/>
          </p:nvGrpSpPr>
          <p:grpSpPr>
            <a:xfrm>
              <a:off x="2361603" y="2637420"/>
              <a:ext cx="9819513" cy="3814843"/>
              <a:chOff x="2550062" y="3893815"/>
              <a:chExt cx="7712500" cy="3814843"/>
            </a:xfrm>
          </p:grpSpPr>
          <p:sp>
            <p:nvSpPr>
              <p:cNvPr id="12" name="Text Placeholder 7">
                <a:extLst>
                  <a:ext uri="{FF2B5EF4-FFF2-40B4-BE49-F238E27FC236}">
                    <a16:creationId xmlns:a16="http://schemas.microsoft.com/office/drawing/2014/main" id="{C25EA7B2-1F10-35A3-CA82-4108D2B666FB}"/>
                  </a:ext>
                </a:extLst>
              </p:cNvPr>
              <p:cNvSpPr txBox="1">
                <a:spLocks/>
              </p:cNvSpPr>
              <p:nvPr/>
            </p:nvSpPr>
            <p:spPr>
              <a:xfrm>
                <a:off x="2550062" y="3893815"/>
                <a:ext cx="7389115"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Geography is my favourite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a:t>
                </a:r>
                <a:endParaRPr lang="en-GB" sz="2400" b="0" dirty="0">
                  <a:solidFill>
                    <a:schemeClr val="tx1"/>
                  </a:solidFill>
                  <a:latin typeface="EdShed" pitchFamily="2" charset="0"/>
                </a:endParaRPr>
              </a:p>
            </p:txBody>
          </p:sp>
          <p:sp>
            <p:nvSpPr>
              <p:cNvPr id="13" name="Text Placeholder 7">
                <a:extLst>
                  <a:ext uri="{FF2B5EF4-FFF2-40B4-BE49-F238E27FC236}">
                    <a16:creationId xmlns:a16="http://schemas.microsoft.com/office/drawing/2014/main" id="{E42A4B96-2A89-4368-1867-B3EC49130187}"/>
                  </a:ext>
                </a:extLst>
              </p:cNvPr>
              <p:cNvSpPr txBox="1">
                <a:spLocks/>
              </p:cNvSpPr>
              <p:nvPr/>
            </p:nvSpPr>
            <p:spPr>
              <a:xfrm>
                <a:off x="2550062" y="4773666"/>
                <a:ext cx="7712500"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ea typeface="Sassoon Infant 2023" panose="02000503030000020003" pitchFamily="2" charset="0"/>
                  </a:rPr>
                  <a:t>The crocodile began to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ea typeface="Sassoon Infant 2023" panose="02000503030000020003" pitchFamily="2" charset="0"/>
                  </a:rPr>
                  <a:t> as it waited for its prey.</a:t>
                </a:r>
              </a:p>
            </p:txBody>
          </p:sp>
          <p:sp>
            <p:nvSpPr>
              <p:cNvPr id="14" name="Text Placeholder 7">
                <a:extLst>
                  <a:ext uri="{FF2B5EF4-FFF2-40B4-BE49-F238E27FC236}">
                    <a16:creationId xmlns:a16="http://schemas.microsoft.com/office/drawing/2014/main" id="{20CB175F-7161-0AC6-20FB-F8CE75D495FA}"/>
                  </a:ext>
                </a:extLst>
              </p:cNvPr>
              <p:cNvSpPr txBox="1">
                <a:spLocks/>
              </p:cNvSpPr>
              <p:nvPr/>
            </p:nvSpPr>
            <p:spPr>
              <a:xfrm>
                <a:off x="2550062" y="5629499"/>
                <a:ext cx="7468306"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We will be living here for an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rPr>
                  <a:t> amount of time.</a:t>
                </a:r>
              </a:p>
            </p:txBody>
          </p:sp>
          <p:sp>
            <p:nvSpPr>
              <p:cNvPr id="15" name="Text Placeholder 7">
                <a:extLst>
                  <a:ext uri="{FF2B5EF4-FFF2-40B4-BE49-F238E27FC236}">
                    <a16:creationId xmlns:a16="http://schemas.microsoft.com/office/drawing/2014/main" id="{EA27961F-0C52-AD95-39EF-5EB6757DBDF0}"/>
                  </a:ext>
                </a:extLst>
              </p:cNvPr>
              <p:cNvSpPr txBox="1">
                <a:spLocks/>
              </p:cNvSpPr>
              <p:nvPr/>
            </p:nvSpPr>
            <p:spPr>
              <a:xfrm>
                <a:off x="2550062" y="7389201"/>
                <a:ext cx="6194152" cy="31945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effectLst/>
                    <a:latin typeface="EdShed" pitchFamily="2" charset="0"/>
                    <a:ea typeface="Sassoon Infant 2023" panose="02000503030000020003" pitchFamily="2" charset="0"/>
                  </a:rPr>
                  <a:t>The parking facilities are totally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 </a:t>
                </a:r>
                <a:r>
                  <a:rPr lang="en-GB" sz="2400" b="0" dirty="0">
                    <a:solidFill>
                      <a:schemeClr val="tx1"/>
                    </a:solidFill>
                    <a:effectLst/>
                    <a:latin typeface="EdShed" pitchFamily="2" charset="0"/>
                    <a:ea typeface="Sassoon Infant 2023" panose="02000503030000020003" pitchFamily="2" charset="0"/>
                  </a:rPr>
                  <a:t> </a:t>
                </a:r>
                <a:endParaRPr lang="en-GB" sz="2800" b="0" dirty="0">
                  <a:solidFill>
                    <a:schemeClr val="tx1"/>
                  </a:solidFill>
                  <a:latin typeface="EdShed" pitchFamily="2" charset="0"/>
                  <a:ea typeface="Sassoon Infant 2023" panose="02000503030000020003" pitchFamily="2" charset="0"/>
                </a:endParaRPr>
              </a:p>
            </p:txBody>
          </p:sp>
          <p:sp>
            <p:nvSpPr>
              <p:cNvPr id="17" name="Text Placeholder 7">
                <a:extLst>
                  <a:ext uri="{FF2B5EF4-FFF2-40B4-BE49-F238E27FC236}">
                    <a16:creationId xmlns:a16="http://schemas.microsoft.com/office/drawing/2014/main" id="{5AE0BC92-ABF4-2816-69E7-B0EEB43894C6}"/>
                  </a:ext>
                </a:extLst>
              </p:cNvPr>
              <p:cNvSpPr txBox="1">
                <a:spLocks/>
              </p:cNvSpPr>
              <p:nvPr/>
            </p:nvSpPr>
            <p:spPr>
              <a:xfrm>
                <a:off x="2550062" y="6509350"/>
                <a:ext cx="7468306"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The volcano has been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rPr>
                  <a:t> for 100 years.</a:t>
                </a:r>
              </a:p>
            </p:txBody>
          </p:sp>
        </p:grpSp>
        <p:sp>
          <p:nvSpPr>
            <p:cNvPr id="11" name="Text Placeholder 7">
              <a:extLst>
                <a:ext uri="{FF2B5EF4-FFF2-40B4-BE49-F238E27FC236}">
                  <a16:creationId xmlns:a16="http://schemas.microsoft.com/office/drawing/2014/main" id="{B8417A6B-E468-AC71-89E7-08A2D95775B8}"/>
                </a:ext>
              </a:extLst>
            </p:cNvPr>
            <p:cNvSpPr txBox="1">
              <a:spLocks/>
            </p:cNvSpPr>
            <p:nvPr/>
          </p:nvSpPr>
          <p:spPr>
            <a:xfrm>
              <a:off x="2361603" y="6920980"/>
              <a:ext cx="9508607"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 </a:t>
              </a:r>
              <a:r>
                <a:rPr lang="en-GB" sz="2400" b="0" dirty="0">
                  <a:solidFill>
                    <a:srgbClr val="000000"/>
                  </a:solidFill>
                  <a:effectLst/>
                  <a:latin typeface="EdShed" pitchFamily="2" charset="0"/>
                  <a:ea typeface="Sassoon Infant 2023" panose="02000503030000020003" pitchFamily="2" charset="0"/>
                </a:rPr>
                <a:t>regions are cooler than equatorial regions.</a:t>
              </a:r>
              <a:endParaRPr lang="en-GB" sz="2800" b="0" dirty="0">
                <a:solidFill>
                  <a:schemeClr val="tx1"/>
                </a:solidFill>
                <a:latin typeface="EdShed" pitchFamily="2" charset="0"/>
                <a:ea typeface="Sassoon Infant 2023" panose="02000503030000020003" pitchFamily="2" charset="0"/>
              </a:endParaRPr>
            </a:p>
          </p:txBody>
        </p:sp>
      </p:grpSp>
      <p:graphicFrame>
        <p:nvGraphicFramePr>
          <p:cNvPr id="18" name="Table 48">
            <a:extLst>
              <a:ext uri="{FF2B5EF4-FFF2-40B4-BE49-F238E27FC236}">
                <a16:creationId xmlns:a16="http://schemas.microsoft.com/office/drawing/2014/main" id="{F0E02E4D-A339-D006-2462-BD1BDDDF6A46}"/>
              </a:ext>
            </a:extLst>
          </p:cNvPr>
          <p:cNvGraphicFramePr>
            <a:graphicFrameLocks noGrp="1"/>
          </p:cNvGraphicFramePr>
          <p:nvPr>
            <p:extLst>
              <p:ext uri="{D42A27DB-BD31-4B8C-83A1-F6EECF244321}">
                <p14:modId xmlns:p14="http://schemas.microsoft.com/office/powerpoint/2010/main" val="759308892"/>
              </p:ext>
            </p:extLst>
          </p:nvPr>
        </p:nvGraphicFramePr>
        <p:xfrm>
          <a:off x="351244" y="1826013"/>
          <a:ext cx="1882651" cy="4693542"/>
        </p:xfrm>
        <a:graphic>
          <a:graphicData uri="http://schemas.openxmlformats.org/drawingml/2006/table">
            <a:tbl>
              <a:tblPr firstRow="1" bandRow="1">
                <a:tableStyleId>{5C22544A-7EE6-4342-B048-85BDC9FD1C3A}</a:tableStyleId>
              </a:tblPr>
              <a:tblGrid>
                <a:gridCol w="1882651">
                  <a:extLst>
                    <a:ext uri="{9D8B030D-6E8A-4147-A177-3AD203B41FA5}">
                      <a16:colId xmlns:a16="http://schemas.microsoft.com/office/drawing/2014/main" val="219185778"/>
                    </a:ext>
                  </a:extLst>
                </a:gridCol>
              </a:tblGrid>
              <a:tr h="782257">
                <a:tc>
                  <a:txBody>
                    <a:bodyPr/>
                    <a:lstStyle/>
                    <a:p>
                      <a:pPr algn="ctr"/>
                      <a:r>
                        <a:rPr lang="en-US" sz="2400" b="0" i="0" dirty="0">
                          <a:solidFill>
                            <a:srgbClr val="3373DC"/>
                          </a:solidFill>
                          <a:latin typeface="EdShed" pitchFamily="2"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582608"/>
                  </a:ext>
                </a:extLst>
              </a:tr>
              <a:tr h="782257">
                <a:tc>
                  <a:txBody>
                    <a:bodyPr/>
                    <a:lstStyle/>
                    <a:p>
                      <a:pPr algn="ctr"/>
                      <a:r>
                        <a:rPr lang="en-US" sz="2400" b="0" i="0" dirty="0">
                          <a:solidFill>
                            <a:srgbClr val="3373DC"/>
                          </a:solidFill>
                          <a:latin typeface="EdShed" pitchFamily="2"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92856"/>
                  </a:ext>
                </a:extLst>
              </a:tr>
              <a:tr h="782257">
                <a:tc>
                  <a:txBody>
                    <a:bodyPr/>
                    <a:lstStyle/>
                    <a:p>
                      <a:pPr algn="ctr"/>
                      <a:r>
                        <a:rPr lang="en-US" sz="2400" b="0" i="0" dirty="0">
                          <a:solidFill>
                            <a:srgbClr val="3373DC"/>
                          </a:solidFill>
                          <a:latin typeface="EdShed" pitchFamily="2"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548021"/>
                  </a:ext>
                </a:extLst>
              </a:tr>
              <a:tr h="782257">
                <a:tc>
                  <a:txBody>
                    <a:bodyPr/>
                    <a:lstStyle/>
                    <a:p>
                      <a:pPr algn="ctr"/>
                      <a:r>
                        <a:rPr lang="en-US" sz="2400" b="0" i="0" dirty="0">
                          <a:solidFill>
                            <a:srgbClr val="3373DC"/>
                          </a:solidFill>
                          <a:latin typeface="EdShed" pitchFamily="2" charset="0"/>
                        </a:rPr>
                        <a:t>submerge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919354"/>
                  </a:ext>
                </a:extLst>
              </a:tr>
              <a:tr h="782257">
                <a:tc>
                  <a:txBody>
                    <a:bodyPr/>
                    <a:lstStyle/>
                    <a:p>
                      <a:pPr algn="ctr"/>
                      <a:r>
                        <a:rPr lang="en-US" sz="2400" b="0" i="0" dirty="0">
                          <a:solidFill>
                            <a:srgbClr val="3373DC"/>
                          </a:solidFill>
                          <a:latin typeface="EdShed" pitchFamily="2" charset="0"/>
                        </a:rPr>
                        <a:t>inactive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821098"/>
                  </a:ext>
                </a:extLst>
              </a:tr>
              <a:tr h="782257">
                <a:tc>
                  <a:txBody>
                    <a:bodyPr/>
                    <a:lstStyle/>
                    <a:p>
                      <a:pPr algn="ctr"/>
                      <a:r>
                        <a:rPr lang="en-US" sz="2400" b="0" i="0" dirty="0">
                          <a:solidFill>
                            <a:srgbClr val="3373DC"/>
                          </a:solidFill>
                          <a:latin typeface="EdShed" pitchFamily="2" charset="0"/>
                        </a:rPr>
                        <a:t>subtropical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924692"/>
                  </a:ext>
                </a:extLst>
              </a:tr>
            </a:tbl>
          </a:graphicData>
        </a:graphic>
      </p:graphicFrame>
    </p:spTree>
    <p:extLst>
      <p:ext uri="{BB962C8B-B14F-4D97-AF65-F5344CB8AC3E}">
        <p14:creationId xmlns:p14="http://schemas.microsoft.com/office/powerpoint/2010/main" val="186328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16</a:t>
            </a:fld>
            <a:endParaRPr lang="en-US" dirty="0">
              <a:latin typeface="EdShed" pitchFamily="2" charset="0"/>
            </a:endParaRPr>
          </a:p>
        </p:txBody>
      </p:sp>
      <p:sp>
        <p:nvSpPr>
          <p:cNvPr id="3" name="Text Placeholder 2">
            <a:extLst>
              <a:ext uri="{FF2B5EF4-FFF2-40B4-BE49-F238E27FC236}">
                <a16:creationId xmlns:a16="http://schemas.microsoft.com/office/drawing/2014/main" id="{BBBCD1CB-840D-E130-FBDE-1F99B341ED6C}"/>
              </a:ext>
            </a:extLst>
          </p:cNvPr>
          <p:cNvSpPr>
            <a:spLocks noGrp="1"/>
          </p:cNvSpPr>
          <p:nvPr>
            <p:ph type="body" sz="quarter" idx="10"/>
          </p:nvPr>
        </p:nvSpPr>
        <p:spPr/>
        <p:txBody>
          <a:bodyPr/>
          <a:lstStyle/>
          <a:p>
            <a:r>
              <a:rPr lang="en-US" dirty="0"/>
              <a:t>In a Sentence</a:t>
            </a:r>
          </a:p>
        </p:txBody>
      </p:sp>
      <p:sp>
        <p:nvSpPr>
          <p:cNvPr id="9" name="Text Placeholder 8">
            <a:extLst>
              <a:ext uri="{FF2B5EF4-FFF2-40B4-BE49-F238E27FC236}">
                <a16:creationId xmlns:a16="http://schemas.microsoft.com/office/drawing/2014/main" id="{D5C51041-BD7A-9657-A78C-8C4329559397}"/>
              </a:ext>
            </a:extLst>
          </p:cNvPr>
          <p:cNvSpPr>
            <a:spLocks noGrp="1"/>
          </p:cNvSpPr>
          <p:nvPr>
            <p:ph type="body" sz="quarter" idx="11"/>
          </p:nvPr>
        </p:nvSpPr>
        <p:spPr/>
        <p:txBody>
          <a:bodyPr/>
          <a:lstStyle/>
          <a:p>
            <a:r>
              <a:rPr lang="en-US" dirty="0">
                <a:solidFill>
                  <a:srgbClr val="FF3760"/>
                </a:solidFill>
              </a:rPr>
              <a:t>Answers</a:t>
            </a:r>
          </a:p>
        </p:txBody>
      </p:sp>
      <p:grpSp>
        <p:nvGrpSpPr>
          <p:cNvPr id="2" name="Group 1">
            <a:extLst>
              <a:ext uri="{FF2B5EF4-FFF2-40B4-BE49-F238E27FC236}">
                <a16:creationId xmlns:a16="http://schemas.microsoft.com/office/drawing/2014/main" id="{DC6A95C9-85AC-A8C0-5848-BAC50F359EB2}"/>
              </a:ext>
            </a:extLst>
          </p:cNvPr>
          <p:cNvGrpSpPr/>
          <p:nvPr/>
        </p:nvGrpSpPr>
        <p:grpSpPr>
          <a:xfrm>
            <a:off x="865359" y="3364082"/>
            <a:ext cx="4761946" cy="564792"/>
            <a:chOff x="1392072" y="5455244"/>
            <a:chExt cx="4761946" cy="564792"/>
          </a:xfrm>
        </p:grpSpPr>
        <p:cxnSp>
          <p:nvCxnSpPr>
            <p:cNvPr id="14" name="Straight Connector 13">
              <a:extLst>
                <a:ext uri="{FF2B5EF4-FFF2-40B4-BE49-F238E27FC236}">
                  <a16:creationId xmlns:a16="http://schemas.microsoft.com/office/drawing/2014/main" id="{4994B29E-84B3-A745-36AB-BBF2596589B2}"/>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29310A-C1B4-7EB1-A122-81A6E6A4DC8D}"/>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9E7DC120-47FD-817B-5844-2D3151A0838D}"/>
              </a:ext>
            </a:extLst>
          </p:cNvPr>
          <p:cNvGrpSpPr/>
          <p:nvPr/>
        </p:nvGrpSpPr>
        <p:grpSpPr>
          <a:xfrm>
            <a:off x="6598894" y="3364082"/>
            <a:ext cx="4761946" cy="564792"/>
            <a:chOff x="1392072" y="5455244"/>
            <a:chExt cx="4761946" cy="564792"/>
          </a:xfrm>
        </p:grpSpPr>
        <p:cxnSp>
          <p:nvCxnSpPr>
            <p:cNvPr id="23" name="Straight Connector 22">
              <a:extLst>
                <a:ext uri="{FF2B5EF4-FFF2-40B4-BE49-F238E27FC236}">
                  <a16:creationId xmlns:a16="http://schemas.microsoft.com/office/drawing/2014/main" id="{7FCF9EC6-2D54-6D43-FCF4-33ACA97B0E14}"/>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5FD90BB-58E4-37EF-C8A1-59F6AE70F1F7}"/>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27" name="TextBox 26">
            <a:extLst>
              <a:ext uri="{FF2B5EF4-FFF2-40B4-BE49-F238E27FC236}">
                <a16:creationId xmlns:a16="http://schemas.microsoft.com/office/drawing/2014/main" id="{B2EDE2F6-7CD1-2B57-EC07-F51EC4D84683}"/>
              </a:ext>
            </a:extLst>
          </p:cNvPr>
          <p:cNvSpPr txBox="1"/>
          <p:nvPr/>
        </p:nvSpPr>
        <p:spPr>
          <a:xfrm>
            <a:off x="813627" y="2063794"/>
            <a:ext cx="1854162" cy="523220"/>
          </a:xfrm>
          <a:prstGeom prst="rect">
            <a:avLst/>
          </a:prstGeom>
          <a:noFill/>
        </p:spPr>
        <p:txBody>
          <a:bodyPr wrap="none" rtlCol="0">
            <a:spAutoFit/>
          </a:bodyPr>
          <a:lstStyle/>
          <a:p>
            <a:r>
              <a:rPr lang="en-US" sz="2800" dirty="0">
                <a:solidFill>
                  <a:schemeClr val="tx1"/>
                </a:solidFill>
                <a:latin typeface="EdShed" pitchFamily="2" charset="0"/>
              </a:rPr>
              <a:t>subheading</a:t>
            </a:r>
            <a:endParaRPr lang="en-GB" sz="1400" dirty="0">
              <a:latin typeface="EdShed" pitchFamily="2" charset="0"/>
              <a:ea typeface="Sassoon Infant 2023" panose="02000503030000020003" pitchFamily="2" charset="0"/>
            </a:endParaRPr>
          </a:p>
        </p:txBody>
      </p:sp>
      <p:sp>
        <p:nvSpPr>
          <p:cNvPr id="28" name="TextBox 27">
            <a:extLst>
              <a:ext uri="{FF2B5EF4-FFF2-40B4-BE49-F238E27FC236}">
                <a16:creationId xmlns:a16="http://schemas.microsoft.com/office/drawing/2014/main" id="{B9997960-7621-B9C2-AC23-3E7D3E787DD4}"/>
              </a:ext>
            </a:extLst>
          </p:cNvPr>
          <p:cNvSpPr txBox="1"/>
          <p:nvPr/>
        </p:nvSpPr>
        <p:spPr>
          <a:xfrm>
            <a:off x="806446" y="4536076"/>
            <a:ext cx="1512594"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incorrect</a:t>
            </a:r>
            <a:endParaRPr lang="en-GB" sz="1400" dirty="0">
              <a:latin typeface="EdShed" pitchFamily="2" charset="0"/>
              <a:ea typeface="Sassoon Infant 2023" panose="02000503030000020003" pitchFamily="2" charset="0"/>
            </a:endParaRPr>
          </a:p>
        </p:txBody>
      </p:sp>
      <p:sp>
        <p:nvSpPr>
          <p:cNvPr id="29" name="TextBox 28">
            <a:extLst>
              <a:ext uri="{FF2B5EF4-FFF2-40B4-BE49-F238E27FC236}">
                <a16:creationId xmlns:a16="http://schemas.microsoft.com/office/drawing/2014/main" id="{C80B1A34-A87A-39E1-4EBD-CBFBF90D27D0}"/>
              </a:ext>
            </a:extLst>
          </p:cNvPr>
          <p:cNvSpPr txBox="1"/>
          <p:nvPr/>
        </p:nvSpPr>
        <p:spPr>
          <a:xfrm>
            <a:off x="6534905" y="2065091"/>
            <a:ext cx="1346010"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invisible</a:t>
            </a:r>
            <a:endParaRPr lang="en-GB" sz="1400" dirty="0">
              <a:latin typeface="EdShed" pitchFamily="2" charset="0"/>
              <a:ea typeface="Sassoon Infant 2023" panose="02000503030000020003" pitchFamily="2" charset="0"/>
            </a:endParaRPr>
          </a:p>
        </p:txBody>
      </p:sp>
      <p:sp>
        <p:nvSpPr>
          <p:cNvPr id="30" name="TextBox 29">
            <a:extLst>
              <a:ext uri="{FF2B5EF4-FFF2-40B4-BE49-F238E27FC236}">
                <a16:creationId xmlns:a16="http://schemas.microsoft.com/office/drawing/2014/main" id="{B1E9CA42-6ECF-5436-3312-86B3F46BCEBD}"/>
              </a:ext>
            </a:extLst>
          </p:cNvPr>
          <p:cNvSpPr txBox="1"/>
          <p:nvPr/>
        </p:nvSpPr>
        <p:spPr>
          <a:xfrm>
            <a:off x="6466053" y="4536076"/>
            <a:ext cx="1721112"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submarine</a:t>
            </a:r>
            <a:endParaRPr lang="en-GB" sz="2000" dirty="0">
              <a:latin typeface="EdShed" pitchFamily="2" charset="0"/>
              <a:ea typeface="Sassoon Infant 2023" panose="02000503030000020003" pitchFamily="2" charset="0"/>
            </a:endParaRPr>
          </a:p>
        </p:txBody>
      </p:sp>
      <p:sp>
        <p:nvSpPr>
          <p:cNvPr id="31" name="TextBox 30">
            <a:extLst>
              <a:ext uri="{FF2B5EF4-FFF2-40B4-BE49-F238E27FC236}">
                <a16:creationId xmlns:a16="http://schemas.microsoft.com/office/drawing/2014/main" id="{57BED7B0-9C73-3407-6AB1-31E0DB1DC8C4}"/>
              </a:ext>
            </a:extLst>
          </p:cNvPr>
          <p:cNvSpPr txBox="1"/>
          <p:nvPr/>
        </p:nvSpPr>
        <p:spPr>
          <a:xfrm>
            <a:off x="813627" y="2853454"/>
            <a:ext cx="4576372"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underlined the </a:t>
            </a:r>
            <a:r>
              <a:rPr lang="en-GB" sz="2400" dirty="0">
                <a:latin typeface="EdShed" pitchFamily="2" charset="0"/>
              </a:rPr>
              <a:t>subheading</a:t>
            </a:r>
            <a:r>
              <a:rPr lang="en-GB" sz="2400" dirty="0">
                <a:solidFill>
                  <a:srgbClr val="FF3760"/>
                </a:solidFill>
                <a:latin typeface="EdShed" pitchFamily="2" charset="0"/>
              </a:rPr>
              <a:t> with a ruler.</a:t>
            </a:r>
          </a:p>
        </p:txBody>
      </p:sp>
      <p:sp>
        <p:nvSpPr>
          <p:cNvPr id="32" name="TextBox 31">
            <a:extLst>
              <a:ext uri="{FF2B5EF4-FFF2-40B4-BE49-F238E27FC236}">
                <a16:creationId xmlns:a16="http://schemas.microsoft.com/office/drawing/2014/main" id="{D65F510C-F353-5C9F-6C7C-C25C2A984AD7}"/>
              </a:ext>
            </a:extLst>
          </p:cNvPr>
          <p:cNvSpPr txBox="1"/>
          <p:nvPr/>
        </p:nvSpPr>
        <p:spPr>
          <a:xfrm>
            <a:off x="6580401" y="2853454"/>
            <a:ext cx="4576372"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wind is </a:t>
            </a:r>
            <a:r>
              <a:rPr lang="en-GB" sz="2400" dirty="0">
                <a:latin typeface="EdShed" pitchFamily="2" charset="0"/>
              </a:rPr>
              <a:t>invisible</a:t>
            </a:r>
            <a:r>
              <a:rPr lang="en-GB" sz="2400" dirty="0">
                <a:solidFill>
                  <a:srgbClr val="FF3760"/>
                </a:solidFill>
                <a:latin typeface="EdShed" pitchFamily="2" charset="0"/>
              </a:rPr>
              <a:t>, but you can feel it.</a:t>
            </a:r>
            <a:endParaRPr lang="en-GB" sz="2000" dirty="0">
              <a:solidFill>
                <a:srgbClr val="FF3760"/>
              </a:solidFill>
              <a:latin typeface="EdShed" pitchFamily="2" charset="0"/>
            </a:endParaRPr>
          </a:p>
        </p:txBody>
      </p:sp>
      <p:grpSp>
        <p:nvGrpSpPr>
          <p:cNvPr id="33" name="Group 32">
            <a:extLst>
              <a:ext uri="{FF2B5EF4-FFF2-40B4-BE49-F238E27FC236}">
                <a16:creationId xmlns:a16="http://schemas.microsoft.com/office/drawing/2014/main" id="{9F00B0B8-D2F1-921D-4CB6-708EA0EA4711}"/>
              </a:ext>
            </a:extLst>
          </p:cNvPr>
          <p:cNvGrpSpPr/>
          <p:nvPr/>
        </p:nvGrpSpPr>
        <p:grpSpPr>
          <a:xfrm>
            <a:off x="865359" y="5786007"/>
            <a:ext cx="4761946" cy="564792"/>
            <a:chOff x="1392072" y="5455244"/>
            <a:chExt cx="4761946" cy="564792"/>
          </a:xfrm>
        </p:grpSpPr>
        <p:cxnSp>
          <p:nvCxnSpPr>
            <p:cNvPr id="34" name="Straight Connector 33">
              <a:extLst>
                <a:ext uri="{FF2B5EF4-FFF2-40B4-BE49-F238E27FC236}">
                  <a16:creationId xmlns:a16="http://schemas.microsoft.com/office/drawing/2014/main" id="{FB8B32C3-4B5D-F84A-AC20-DD34F94139EE}"/>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8DF314B-3699-5478-95CD-A57653768E91}"/>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36" name="Group 35">
            <a:extLst>
              <a:ext uri="{FF2B5EF4-FFF2-40B4-BE49-F238E27FC236}">
                <a16:creationId xmlns:a16="http://schemas.microsoft.com/office/drawing/2014/main" id="{527E26F1-D761-CD61-9BBD-F7B44BEF8E23}"/>
              </a:ext>
            </a:extLst>
          </p:cNvPr>
          <p:cNvGrpSpPr/>
          <p:nvPr/>
        </p:nvGrpSpPr>
        <p:grpSpPr>
          <a:xfrm>
            <a:off x="6598894" y="5786007"/>
            <a:ext cx="4761946" cy="564792"/>
            <a:chOff x="1392072" y="5455244"/>
            <a:chExt cx="4761946" cy="564792"/>
          </a:xfrm>
        </p:grpSpPr>
        <p:cxnSp>
          <p:nvCxnSpPr>
            <p:cNvPr id="41" name="Straight Connector 40">
              <a:extLst>
                <a:ext uri="{FF2B5EF4-FFF2-40B4-BE49-F238E27FC236}">
                  <a16:creationId xmlns:a16="http://schemas.microsoft.com/office/drawing/2014/main" id="{C8995D7E-2182-1755-07B6-131562FDD023}"/>
                </a:ext>
              </a:extLst>
            </p:cNvPr>
            <p:cNvCxnSpPr>
              <a:cxnSpLocks/>
            </p:cNvCxnSpPr>
            <p:nvPr/>
          </p:nvCxnSpPr>
          <p:spPr>
            <a:xfrm>
              <a:off x="1392072" y="5455244"/>
              <a:ext cx="476194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563D4AA-07BF-F330-84BE-42CD37720323}"/>
                </a:ext>
              </a:extLst>
            </p:cNvPr>
            <p:cNvCxnSpPr>
              <a:cxnSpLocks/>
            </p:cNvCxnSpPr>
            <p:nvPr/>
          </p:nvCxnSpPr>
          <p:spPr>
            <a:xfrm>
              <a:off x="1392072" y="6020036"/>
              <a:ext cx="4761946"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43" name="TextBox 42">
            <a:extLst>
              <a:ext uri="{FF2B5EF4-FFF2-40B4-BE49-F238E27FC236}">
                <a16:creationId xmlns:a16="http://schemas.microsoft.com/office/drawing/2014/main" id="{B85D2E05-ABBA-4C48-B01D-FBDF17176E57}"/>
              </a:ext>
            </a:extLst>
          </p:cNvPr>
          <p:cNvSpPr txBox="1"/>
          <p:nvPr/>
        </p:nvSpPr>
        <p:spPr>
          <a:xfrm>
            <a:off x="813627" y="5278299"/>
            <a:ext cx="4677538"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wrote the </a:t>
            </a:r>
            <a:r>
              <a:rPr lang="en-GB" sz="2400" dirty="0">
                <a:latin typeface="EdShed" pitchFamily="2" charset="0"/>
              </a:rPr>
              <a:t>incorrect</a:t>
            </a:r>
            <a:r>
              <a:rPr lang="en-GB" sz="2400" dirty="0">
                <a:solidFill>
                  <a:srgbClr val="FF3760"/>
                </a:solidFill>
                <a:latin typeface="EdShed" pitchFamily="2" charset="0"/>
              </a:rPr>
              <a:t> date in my book.</a:t>
            </a:r>
          </a:p>
        </p:txBody>
      </p:sp>
      <p:sp>
        <p:nvSpPr>
          <p:cNvPr id="44" name="TextBox 43">
            <a:extLst>
              <a:ext uri="{FF2B5EF4-FFF2-40B4-BE49-F238E27FC236}">
                <a16:creationId xmlns:a16="http://schemas.microsoft.com/office/drawing/2014/main" id="{5540B034-332C-2C49-0540-C4BCFF2538E9}"/>
              </a:ext>
            </a:extLst>
          </p:cNvPr>
          <p:cNvSpPr txBox="1"/>
          <p:nvPr/>
        </p:nvSpPr>
        <p:spPr>
          <a:xfrm>
            <a:off x="6534905" y="5278299"/>
            <a:ext cx="4677538"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a:t>
            </a:r>
            <a:r>
              <a:rPr lang="en-GB" sz="2400" dirty="0">
                <a:latin typeface="EdShed" pitchFamily="2" charset="0"/>
              </a:rPr>
              <a:t>submarine</a:t>
            </a:r>
            <a:r>
              <a:rPr lang="en-GB" sz="2400" dirty="0">
                <a:solidFill>
                  <a:srgbClr val="FF3760"/>
                </a:solidFill>
                <a:latin typeface="EdShed" pitchFamily="2" charset="0"/>
              </a:rPr>
              <a:t> sailed deep under the ice cap.</a:t>
            </a:r>
            <a:endParaRPr lang="en-GB" sz="2000" dirty="0">
              <a:solidFill>
                <a:srgbClr val="FF3760"/>
              </a:solidFill>
              <a:latin typeface="EdShed" pitchFamily="2" charset="0"/>
            </a:endParaRPr>
          </a:p>
        </p:txBody>
      </p:sp>
      <p:pic>
        <p:nvPicPr>
          <p:cNvPr id="45" name="Picture 2" descr="Submarine, Yellow, Sea, Ocean, Nature, Water, Fish">
            <a:extLst>
              <a:ext uri="{FF2B5EF4-FFF2-40B4-BE49-F238E27FC236}">
                <a16:creationId xmlns:a16="http://schemas.microsoft.com/office/drawing/2014/main" id="{F8748C95-7E64-B23C-D07B-5CF430F00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789" y="4272759"/>
            <a:ext cx="982870" cy="9828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Free summer bubbles frame vector">
            <a:extLst>
              <a:ext uri="{FF2B5EF4-FFF2-40B4-BE49-F238E27FC236}">
                <a16:creationId xmlns:a16="http://schemas.microsoft.com/office/drawing/2014/main" id="{B87BD400-A0B3-5D62-E409-669BABCF4EF4}"/>
              </a:ext>
            </a:extLst>
          </p:cNvPr>
          <p:cNvPicPr>
            <a:picLocks noChangeAspect="1" noChangeArrowheads="1"/>
          </p:cNvPicPr>
          <p:nvPr/>
        </p:nvPicPr>
        <p:blipFill>
          <a:blip r:embed="rId4">
            <a:alphaModFix amt="19000"/>
            <a:extLst>
              <a:ext uri="{28A0092B-C50C-407E-A947-70E740481C1C}">
                <a14:useLocalDpi xmlns:a14="http://schemas.microsoft.com/office/drawing/2010/main" val="0"/>
              </a:ext>
            </a:extLst>
          </a:blip>
          <a:srcRect/>
          <a:stretch>
            <a:fillRect/>
          </a:stretch>
        </p:blipFill>
        <p:spPr bwMode="auto">
          <a:xfrm>
            <a:off x="10384880" y="1937855"/>
            <a:ext cx="954688" cy="92784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A red x on a black background&#10;&#10;Description automatically generated">
            <a:extLst>
              <a:ext uri="{FF2B5EF4-FFF2-40B4-BE49-F238E27FC236}">
                <a16:creationId xmlns:a16="http://schemas.microsoft.com/office/drawing/2014/main" id="{30B9EF63-935C-393E-6692-F750A71AB9E4}"/>
              </a:ext>
            </a:extLst>
          </p:cNvPr>
          <p:cNvPicPr>
            <a:picLocks noChangeAspect="1"/>
          </p:cNvPicPr>
          <p:nvPr/>
        </p:nvPicPr>
        <p:blipFill>
          <a:blip r:embed="rId5"/>
          <a:stretch>
            <a:fillRect/>
          </a:stretch>
        </p:blipFill>
        <p:spPr>
          <a:xfrm>
            <a:off x="4896145" y="4398614"/>
            <a:ext cx="731160" cy="731160"/>
          </a:xfrm>
          <a:prstGeom prst="rect">
            <a:avLst/>
          </a:prstGeom>
        </p:spPr>
      </p:pic>
      <p:pic>
        <p:nvPicPr>
          <p:cNvPr id="48" name="Picture 47">
            <a:extLst>
              <a:ext uri="{FF2B5EF4-FFF2-40B4-BE49-F238E27FC236}">
                <a16:creationId xmlns:a16="http://schemas.microsoft.com/office/drawing/2014/main" id="{FF81EF79-1D08-0795-A5F4-F71BB0E541EB}"/>
              </a:ext>
            </a:extLst>
          </p:cNvPr>
          <p:cNvPicPr>
            <a:picLocks noChangeAspect="1"/>
          </p:cNvPicPr>
          <p:nvPr/>
        </p:nvPicPr>
        <p:blipFill>
          <a:blip r:embed="rId6"/>
          <a:stretch>
            <a:fillRect/>
          </a:stretch>
        </p:blipFill>
        <p:spPr>
          <a:xfrm>
            <a:off x="4609644" y="1930284"/>
            <a:ext cx="1097716" cy="881265"/>
          </a:xfrm>
          <a:prstGeom prst="rect">
            <a:avLst/>
          </a:prstGeom>
        </p:spPr>
      </p:pic>
    </p:spTree>
    <p:extLst>
      <p:ext uri="{BB962C8B-B14F-4D97-AF65-F5344CB8AC3E}">
        <p14:creationId xmlns:p14="http://schemas.microsoft.com/office/powerpoint/2010/main" val="8439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1E698A-BF22-2A5A-1F28-DC29F82D9FC4}"/>
              </a:ext>
            </a:extLst>
          </p:cNvPr>
          <p:cNvGrpSpPr/>
          <p:nvPr/>
        </p:nvGrpSpPr>
        <p:grpSpPr>
          <a:xfrm>
            <a:off x="2470871" y="1836917"/>
            <a:ext cx="9819513" cy="4694694"/>
            <a:chOff x="2361603" y="2637420"/>
            <a:chExt cx="9819513" cy="4694694"/>
          </a:xfrm>
        </p:grpSpPr>
        <p:grpSp>
          <p:nvGrpSpPr>
            <p:cNvPr id="32" name="Group 31">
              <a:extLst>
                <a:ext uri="{FF2B5EF4-FFF2-40B4-BE49-F238E27FC236}">
                  <a16:creationId xmlns:a16="http://schemas.microsoft.com/office/drawing/2014/main" id="{B10D7356-FFDF-2A24-4FB9-7B9F95256191}"/>
                </a:ext>
              </a:extLst>
            </p:cNvPr>
            <p:cNvGrpSpPr/>
            <p:nvPr/>
          </p:nvGrpSpPr>
          <p:grpSpPr>
            <a:xfrm>
              <a:off x="2361603" y="2637420"/>
              <a:ext cx="9819513" cy="3814843"/>
              <a:chOff x="2550062" y="3893815"/>
              <a:chExt cx="7712500" cy="3814843"/>
            </a:xfrm>
          </p:grpSpPr>
          <p:sp>
            <p:nvSpPr>
              <p:cNvPr id="33" name="Text Placeholder 7">
                <a:extLst>
                  <a:ext uri="{FF2B5EF4-FFF2-40B4-BE49-F238E27FC236}">
                    <a16:creationId xmlns:a16="http://schemas.microsoft.com/office/drawing/2014/main" id="{02F713E5-B5AA-1B6A-0B24-0E638D76C20B}"/>
                  </a:ext>
                </a:extLst>
              </p:cNvPr>
              <p:cNvSpPr txBox="1">
                <a:spLocks/>
              </p:cNvSpPr>
              <p:nvPr/>
            </p:nvSpPr>
            <p:spPr>
              <a:xfrm>
                <a:off x="2550062" y="3893815"/>
                <a:ext cx="7389115"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Geography is my favourite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a:t>
                </a:r>
                <a:endParaRPr lang="en-GB" sz="2400" b="0" dirty="0">
                  <a:solidFill>
                    <a:schemeClr val="tx1"/>
                  </a:solidFill>
                  <a:latin typeface="EdShed" pitchFamily="2" charset="0"/>
                </a:endParaRPr>
              </a:p>
            </p:txBody>
          </p:sp>
          <p:sp>
            <p:nvSpPr>
              <p:cNvPr id="34" name="Text Placeholder 7">
                <a:extLst>
                  <a:ext uri="{FF2B5EF4-FFF2-40B4-BE49-F238E27FC236}">
                    <a16:creationId xmlns:a16="http://schemas.microsoft.com/office/drawing/2014/main" id="{4EAC81DC-535E-05EE-C32B-CDE4CD34A735}"/>
                  </a:ext>
                </a:extLst>
              </p:cNvPr>
              <p:cNvSpPr txBox="1">
                <a:spLocks/>
              </p:cNvSpPr>
              <p:nvPr/>
            </p:nvSpPr>
            <p:spPr>
              <a:xfrm>
                <a:off x="2550062" y="4773666"/>
                <a:ext cx="7712500"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ea typeface="Sassoon Infant 2023" panose="02000503030000020003" pitchFamily="2" charset="0"/>
                  </a:rPr>
                  <a:t>The crocodile began to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ea typeface="Sassoon Infant 2023" panose="02000503030000020003" pitchFamily="2" charset="0"/>
                  </a:rPr>
                  <a:t> as it waited for its prey.</a:t>
                </a:r>
              </a:p>
            </p:txBody>
          </p:sp>
          <p:sp>
            <p:nvSpPr>
              <p:cNvPr id="35" name="Text Placeholder 7">
                <a:extLst>
                  <a:ext uri="{FF2B5EF4-FFF2-40B4-BE49-F238E27FC236}">
                    <a16:creationId xmlns:a16="http://schemas.microsoft.com/office/drawing/2014/main" id="{24CD66D9-B7FD-437F-AD82-D0BA520EBC6A}"/>
                  </a:ext>
                </a:extLst>
              </p:cNvPr>
              <p:cNvSpPr txBox="1">
                <a:spLocks/>
              </p:cNvSpPr>
              <p:nvPr/>
            </p:nvSpPr>
            <p:spPr>
              <a:xfrm>
                <a:off x="2550062" y="5629499"/>
                <a:ext cx="7468306"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We will be living here for an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rPr>
                  <a:t> amount of time.</a:t>
                </a:r>
              </a:p>
            </p:txBody>
          </p:sp>
          <p:sp>
            <p:nvSpPr>
              <p:cNvPr id="36" name="Text Placeholder 7">
                <a:extLst>
                  <a:ext uri="{FF2B5EF4-FFF2-40B4-BE49-F238E27FC236}">
                    <a16:creationId xmlns:a16="http://schemas.microsoft.com/office/drawing/2014/main" id="{D3266169-8498-3765-8130-833A2AA113DD}"/>
                  </a:ext>
                </a:extLst>
              </p:cNvPr>
              <p:cNvSpPr txBox="1">
                <a:spLocks/>
              </p:cNvSpPr>
              <p:nvPr/>
            </p:nvSpPr>
            <p:spPr>
              <a:xfrm>
                <a:off x="2550062" y="7389201"/>
                <a:ext cx="6194152" cy="31945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effectLst/>
                    <a:latin typeface="EdShed" pitchFamily="2" charset="0"/>
                    <a:ea typeface="Sassoon Infant 2023" panose="02000503030000020003" pitchFamily="2" charset="0"/>
                  </a:rPr>
                  <a:t>The parking facilities are totally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 </a:t>
                </a:r>
                <a:r>
                  <a:rPr lang="en-GB" sz="2400" b="0" dirty="0">
                    <a:solidFill>
                      <a:schemeClr val="tx1"/>
                    </a:solidFill>
                    <a:effectLst/>
                    <a:latin typeface="EdShed" pitchFamily="2" charset="0"/>
                    <a:ea typeface="Sassoon Infant 2023" panose="02000503030000020003" pitchFamily="2" charset="0"/>
                  </a:rPr>
                  <a:t> </a:t>
                </a:r>
                <a:endParaRPr lang="en-GB" sz="2800" b="0" dirty="0">
                  <a:solidFill>
                    <a:schemeClr val="tx1"/>
                  </a:solidFill>
                  <a:latin typeface="EdShed" pitchFamily="2" charset="0"/>
                  <a:ea typeface="Sassoon Infant 2023" panose="02000503030000020003" pitchFamily="2" charset="0"/>
                </a:endParaRPr>
              </a:p>
            </p:txBody>
          </p:sp>
          <p:sp>
            <p:nvSpPr>
              <p:cNvPr id="37" name="Text Placeholder 7">
                <a:extLst>
                  <a:ext uri="{FF2B5EF4-FFF2-40B4-BE49-F238E27FC236}">
                    <a16:creationId xmlns:a16="http://schemas.microsoft.com/office/drawing/2014/main" id="{F4014B6E-DF13-0ACD-D5E0-C871A6F79847}"/>
                  </a:ext>
                </a:extLst>
              </p:cNvPr>
              <p:cNvSpPr txBox="1">
                <a:spLocks/>
              </p:cNvSpPr>
              <p:nvPr/>
            </p:nvSpPr>
            <p:spPr>
              <a:xfrm>
                <a:off x="2550062" y="6509350"/>
                <a:ext cx="7468306"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The volcano has been </a:t>
                </a: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rPr>
                  <a:t> for 100 years.</a:t>
                </a:r>
              </a:p>
            </p:txBody>
          </p:sp>
        </p:grpSp>
        <p:sp>
          <p:nvSpPr>
            <p:cNvPr id="6" name="Text Placeholder 7">
              <a:extLst>
                <a:ext uri="{FF2B5EF4-FFF2-40B4-BE49-F238E27FC236}">
                  <a16:creationId xmlns:a16="http://schemas.microsoft.com/office/drawing/2014/main" id="{196FCB09-9D38-B198-96A7-45561520B7E8}"/>
                </a:ext>
              </a:extLst>
            </p:cNvPr>
            <p:cNvSpPr txBox="1">
              <a:spLocks/>
            </p:cNvSpPr>
            <p:nvPr/>
          </p:nvSpPr>
          <p:spPr>
            <a:xfrm>
              <a:off x="2361603" y="6920980"/>
              <a:ext cx="9508607" cy="411134"/>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Arial" panose="020B0604020202020204" pitchFamily="34" charset="0"/>
                  <a:cs typeface="Arial" panose="020B0604020202020204" pitchFamily="34" charset="0"/>
                </a:rPr>
                <a:t>___________</a:t>
              </a:r>
              <a:r>
                <a:rPr lang="en-GB" sz="2400" b="0" dirty="0">
                  <a:solidFill>
                    <a:schemeClr val="tx1"/>
                  </a:solidFill>
                  <a:latin typeface="EdShed" pitchFamily="2" charset="0"/>
                  <a:cs typeface="Arial" panose="020B0604020202020204" pitchFamily="34" charset="0"/>
                </a:rPr>
                <a:t> </a:t>
              </a:r>
              <a:r>
                <a:rPr lang="en-GB" sz="2400" b="0" dirty="0">
                  <a:solidFill>
                    <a:srgbClr val="000000"/>
                  </a:solidFill>
                  <a:effectLst/>
                  <a:latin typeface="EdShed" pitchFamily="2" charset="0"/>
                  <a:ea typeface="Sassoon Infant 2023" panose="02000503030000020003" pitchFamily="2" charset="0"/>
                </a:rPr>
                <a:t>regions are cooler than equatorial regions.</a:t>
              </a:r>
              <a:endParaRPr lang="en-GB" sz="2800" b="0" dirty="0">
                <a:solidFill>
                  <a:schemeClr val="tx1"/>
                </a:solidFill>
                <a:latin typeface="EdShed" pitchFamily="2" charset="0"/>
                <a:ea typeface="Sassoon Infant 2023" panose="02000503030000020003" pitchFamily="2" charset="0"/>
              </a:endParaRPr>
            </a:p>
          </p:txBody>
        </p:sp>
      </p:grp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17</a:t>
            </a:fld>
            <a:endParaRPr lang="en-US" dirty="0">
              <a:latin typeface="EdShed" pitchFamily="2" charset="0"/>
            </a:endParaRPr>
          </a:p>
        </p:txBody>
      </p:sp>
      <p:sp>
        <p:nvSpPr>
          <p:cNvPr id="3" name="Text Placeholder 2">
            <a:extLst>
              <a:ext uri="{FF2B5EF4-FFF2-40B4-BE49-F238E27FC236}">
                <a16:creationId xmlns:a16="http://schemas.microsoft.com/office/drawing/2014/main" id="{A2CDDF28-8F37-AA8D-3034-E193903C5D2D}"/>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16" name="Table 48">
            <a:extLst>
              <a:ext uri="{FF2B5EF4-FFF2-40B4-BE49-F238E27FC236}">
                <a16:creationId xmlns:a16="http://schemas.microsoft.com/office/drawing/2014/main" id="{AA8570F4-625D-14C2-E761-592B052BE852}"/>
              </a:ext>
            </a:extLst>
          </p:cNvPr>
          <p:cNvGraphicFramePr>
            <a:graphicFrameLocks noGrp="1"/>
          </p:cNvGraphicFramePr>
          <p:nvPr>
            <p:extLst>
              <p:ext uri="{D42A27DB-BD31-4B8C-83A1-F6EECF244321}">
                <p14:modId xmlns:p14="http://schemas.microsoft.com/office/powerpoint/2010/main" val="1285923420"/>
              </p:ext>
            </p:extLst>
          </p:nvPr>
        </p:nvGraphicFramePr>
        <p:xfrm>
          <a:off x="351244" y="1826013"/>
          <a:ext cx="1882651" cy="4693542"/>
        </p:xfrm>
        <a:graphic>
          <a:graphicData uri="http://schemas.openxmlformats.org/drawingml/2006/table">
            <a:tbl>
              <a:tblPr firstRow="1" bandRow="1">
                <a:tableStyleId>{5C22544A-7EE6-4342-B048-85BDC9FD1C3A}</a:tableStyleId>
              </a:tblPr>
              <a:tblGrid>
                <a:gridCol w="1882651">
                  <a:extLst>
                    <a:ext uri="{9D8B030D-6E8A-4147-A177-3AD203B41FA5}">
                      <a16:colId xmlns:a16="http://schemas.microsoft.com/office/drawing/2014/main" val="219185778"/>
                    </a:ext>
                  </a:extLst>
                </a:gridCol>
              </a:tblGrid>
              <a:tr h="782257">
                <a:tc>
                  <a:txBody>
                    <a:bodyPr/>
                    <a:lstStyle/>
                    <a:p>
                      <a:pPr algn="ctr"/>
                      <a:r>
                        <a:rPr lang="en-US" sz="2400" b="0" i="0" dirty="0">
                          <a:solidFill>
                            <a:srgbClr val="3373DC"/>
                          </a:solidFill>
                          <a:latin typeface="EdShed" pitchFamily="2"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582608"/>
                  </a:ext>
                </a:extLst>
              </a:tr>
              <a:tr h="782257">
                <a:tc>
                  <a:txBody>
                    <a:bodyPr/>
                    <a:lstStyle/>
                    <a:p>
                      <a:pPr algn="ctr"/>
                      <a:r>
                        <a:rPr lang="en-US" sz="2400" b="0" i="0" dirty="0">
                          <a:solidFill>
                            <a:srgbClr val="3373DC"/>
                          </a:solidFill>
                          <a:latin typeface="EdShed" pitchFamily="2"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92856"/>
                  </a:ext>
                </a:extLst>
              </a:tr>
              <a:tr h="782257">
                <a:tc>
                  <a:txBody>
                    <a:bodyPr/>
                    <a:lstStyle/>
                    <a:p>
                      <a:pPr algn="ctr"/>
                      <a:r>
                        <a:rPr lang="en-US" sz="2400" b="0" i="0" dirty="0">
                          <a:solidFill>
                            <a:srgbClr val="3373DC"/>
                          </a:solidFill>
                          <a:latin typeface="EdShed" pitchFamily="2"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548021"/>
                  </a:ext>
                </a:extLst>
              </a:tr>
              <a:tr h="782257">
                <a:tc>
                  <a:txBody>
                    <a:bodyPr/>
                    <a:lstStyle/>
                    <a:p>
                      <a:pPr algn="ctr"/>
                      <a:r>
                        <a:rPr lang="en-US" sz="2400" b="0" i="0" dirty="0">
                          <a:solidFill>
                            <a:srgbClr val="3373DC"/>
                          </a:solidFill>
                          <a:latin typeface="EdShed" pitchFamily="2" charset="0"/>
                        </a:rPr>
                        <a:t>submerge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919354"/>
                  </a:ext>
                </a:extLst>
              </a:tr>
              <a:tr h="782257">
                <a:tc>
                  <a:txBody>
                    <a:bodyPr/>
                    <a:lstStyle/>
                    <a:p>
                      <a:pPr algn="ctr"/>
                      <a:r>
                        <a:rPr lang="en-US" sz="2400" b="0" i="0" dirty="0">
                          <a:solidFill>
                            <a:srgbClr val="3373DC"/>
                          </a:solidFill>
                          <a:latin typeface="EdShed" pitchFamily="2" charset="0"/>
                        </a:rPr>
                        <a:t>inactive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821098"/>
                  </a:ext>
                </a:extLst>
              </a:tr>
              <a:tr h="782257">
                <a:tc>
                  <a:txBody>
                    <a:bodyPr/>
                    <a:lstStyle/>
                    <a:p>
                      <a:pPr algn="ctr"/>
                      <a:r>
                        <a:rPr lang="en-US" sz="2400" b="0" i="0" dirty="0">
                          <a:solidFill>
                            <a:srgbClr val="3373DC"/>
                          </a:solidFill>
                          <a:latin typeface="EdShed" pitchFamily="2" charset="0"/>
                        </a:rPr>
                        <a:t>subtropical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924692"/>
                  </a:ext>
                </a:extLst>
              </a:tr>
            </a:tbl>
          </a:graphicData>
        </a:graphic>
      </p:graphicFrame>
      <p:sp>
        <p:nvSpPr>
          <p:cNvPr id="40" name="Text Placeholder 7">
            <a:extLst>
              <a:ext uri="{FF2B5EF4-FFF2-40B4-BE49-F238E27FC236}">
                <a16:creationId xmlns:a16="http://schemas.microsoft.com/office/drawing/2014/main" id="{6A55B280-48E1-3DF5-F8EC-B5F6B9E6C20D}"/>
              </a:ext>
            </a:extLst>
          </p:cNvPr>
          <p:cNvSpPr txBox="1">
            <a:spLocks/>
          </p:cNvSpPr>
          <p:nvPr/>
        </p:nvSpPr>
        <p:spPr>
          <a:xfrm>
            <a:off x="5616568" y="2716768"/>
            <a:ext cx="1594965"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submerge</a:t>
            </a:r>
          </a:p>
        </p:txBody>
      </p:sp>
      <p:sp>
        <p:nvSpPr>
          <p:cNvPr id="41" name="Text Placeholder 7">
            <a:extLst>
              <a:ext uri="{FF2B5EF4-FFF2-40B4-BE49-F238E27FC236}">
                <a16:creationId xmlns:a16="http://schemas.microsoft.com/office/drawing/2014/main" id="{A539B7FB-F2EE-BDF5-F08C-ED79CE34DF40}"/>
              </a:ext>
            </a:extLst>
          </p:cNvPr>
          <p:cNvSpPr txBox="1">
            <a:spLocks/>
          </p:cNvSpPr>
          <p:nvPr/>
        </p:nvSpPr>
        <p:spPr>
          <a:xfrm>
            <a:off x="6243675" y="3584610"/>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indefinite</a:t>
            </a:r>
          </a:p>
        </p:txBody>
      </p:sp>
      <p:sp>
        <p:nvSpPr>
          <p:cNvPr id="42" name="Text Placeholder 7">
            <a:extLst>
              <a:ext uri="{FF2B5EF4-FFF2-40B4-BE49-F238E27FC236}">
                <a16:creationId xmlns:a16="http://schemas.microsoft.com/office/drawing/2014/main" id="{E0633FDA-24FA-A9A1-3C13-82CF8C4833C9}"/>
              </a:ext>
            </a:extLst>
          </p:cNvPr>
          <p:cNvSpPr txBox="1">
            <a:spLocks/>
          </p:cNvSpPr>
          <p:nvPr/>
        </p:nvSpPr>
        <p:spPr>
          <a:xfrm>
            <a:off x="6095998" y="1848926"/>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subject</a:t>
            </a:r>
          </a:p>
        </p:txBody>
      </p:sp>
      <p:sp>
        <p:nvSpPr>
          <p:cNvPr id="43" name="Text Placeholder 7">
            <a:extLst>
              <a:ext uri="{FF2B5EF4-FFF2-40B4-BE49-F238E27FC236}">
                <a16:creationId xmlns:a16="http://schemas.microsoft.com/office/drawing/2014/main" id="{074B5B30-0582-2474-BEA8-9DF937B85A2E}"/>
              </a:ext>
            </a:extLst>
          </p:cNvPr>
          <p:cNvSpPr txBox="1">
            <a:spLocks/>
          </p:cNvSpPr>
          <p:nvPr/>
        </p:nvSpPr>
        <p:spPr>
          <a:xfrm>
            <a:off x="6474664" y="5298473"/>
            <a:ext cx="216451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inadequate</a:t>
            </a:r>
          </a:p>
        </p:txBody>
      </p:sp>
      <p:sp>
        <p:nvSpPr>
          <p:cNvPr id="44" name="Text Placeholder 7">
            <a:extLst>
              <a:ext uri="{FF2B5EF4-FFF2-40B4-BE49-F238E27FC236}">
                <a16:creationId xmlns:a16="http://schemas.microsoft.com/office/drawing/2014/main" id="{E7A178CA-46D2-775D-FEB2-3C638F6D5EE6}"/>
              </a:ext>
            </a:extLst>
          </p:cNvPr>
          <p:cNvSpPr txBox="1">
            <a:spLocks/>
          </p:cNvSpPr>
          <p:nvPr/>
        </p:nvSpPr>
        <p:spPr>
          <a:xfrm>
            <a:off x="5441277" y="4452452"/>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inactive</a:t>
            </a:r>
          </a:p>
        </p:txBody>
      </p:sp>
      <p:sp>
        <p:nvSpPr>
          <p:cNvPr id="9" name="Text Placeholder 7">
            <a:extLst>
              <a:ext uri="{FF2B5EF4-FFF2-40B4-BE49-F238E27FC236}">
                <a16:creationId xmlns:a16="http://schemas.microsoft.com/office/drawing/2014/main" id="{E160943B-CA5B-B5DE-71BB-F89F4C22AF55}"/>
              </a:ext>
            </a:extLst>
          </p:cNvPr>
          <p:cNvSpPr txBox="1">
            <a:spLocks/>
          </p:cNvSpPr>
          <p:nvPr/>
        </p:nvSpPr>
        <p:spPr>
          <a:xfrm>
            <a:off x="2436374" y="6144495"/>
            <a:ext cx="216451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Subtropical</a:t>
            </a:r>
          </a:p>
        </p:txBody>
      </p:sp>
      <p:sp>
        <p:nvSpPr>
          <p:cNvPr id="11" name="Text Placeholder 10">
            <a:extLst>
              <a:ext uri="{FF2B5EF4-FFF2-40B4-BE49-F238E27FC236}">
                <a16:creationId xmlns:a16="http://schemas.microsoft.com/office/drawing/2014/main" id="{5044DCFE-B1C0-6FAF-CAC0-BEC0AA191C96}"/>
              </a:ext>
            </a:extLst>
          </p:cNvPr>
          <p:cNvSpPr>
            <a:spLocks noGrp="1"/>
          </p:cNvSpPr>
          <p:nvPr>
            <p:ph type="body" sz="quarter" idx="10"/>
          </p:nvPr>
        </p:nvSpPr>
        <p:spPr/>
        <p:txBody>
          <a:bodyPr/>
          <a:lstStyle/>
          <a:p>
            <a:r>
              <a:rPr lang="en-US" dirty="0"/>
              <a:t>Cloze Sentences</a:t>
            </a:r>
          </a:p>
        </p:txBody>
      </p:sp>
    </p:spTree>
    <p:extLst>
      <p:ext uri="{BB962C8B-B14F-4D97-AF65-F5344CB8AC3E}">
        <p14:creationId xmlns:p14="http://schemas.microsoft.com/office/powerpoint/2010/main" val="2616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18</a:t>
            </a:fld>
            <a:endParaRPr lang="en-US" dirty="0">
              <a:latin typeface="EdShed" pitchFamily="2" charset="0"/>
            </a:endParaRPr>
          </a:p>
        </p:txBody>
      </p:sp>
      <p:sp>
        <p:nvSpPr>
          <p:cNvPr id="5" name="Text Placeholder 4">
            <a:extLst>
              <a:ext uri="{FF2B5EF4-FFF2-40B4-BE49-F238E27FC236}">
                <a16:creationId xmlns:a16="http://schemas.microsoft.com/office/drawing/2014/main" id="{5E8B8E90-5C84-5474-92FF-A9666D690124}"/>
              </a:ext>
            </a:extLst>
          </p:cNvPr>
          <p:cNvSpPr>
            <a:spLocks noGrp="1"/>
          </p:cNvSpPr>
          <p:nvPr>
            <p:ph type="body" sz="quarter" idx="15"/>
          </p:nvPr>
        </p:nvSpPr>
        <p:spPr/>
        <p:txBody>
          <a:bodyPr/>
          <a:lstStyle/>
          <a:p>
            <a:r>
              <a:rPr lang="en-US" dirty="0"/>
              <a:t>incorrect</a:t>
            </a:r>
          </a:p>
        </p:txBody>
      </p:sp>
      <p:sp>
        <p:nvSpPr>
          <p:cNvPr id="2" name="Rectangle 1">
            <a:extLst>
              <a:ext uri="{FF2B5EF4-FFF2-40B4-BE49-F238E27FC236}">
                <a16:creationId xmlns:a16="http://schemas.microsoft.com/office/drawing/2014/main" id="{B0EFF5B6-55A9-3899-F814-E7D8BD1FCF26}"/>
              </a:ext>
            </a:extLst>
          </p:cNvPr>
          <p:cNvSpPr/>
          <p:nvPr/>
        </p:nvSpPr>
        <p:spPr>
          <a:xfrm>
            <a:off x="5552326" y="5842024"/>
            <a:ext cx="1580892"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cxnSp>
        <p:nvCxnSpPr>
          <p:cNvPr id="3" name="Straight Connector 2">
            <a:extLst>
              <a:ext uri="{FF2B5EF4-FFF2-40B4-BE49-F238E27FC236}">
                <a16:creationId xmlns:a16="http://schemas.microsoft.com/office/drawing/2014/main" id="{7BA7D691-BB0B-254F-34CD-94D447896605}"/>
              </a:ext>
            </a:extLst>
          </p:cNvPr>
          <p:cNvCxnSpPr>
            <a:cxnSpLocks/>
          </p:cNvCxnSpPr>
          <p:nvPr/>
        </p:nvCxnSpPr>
        <p:spPr>
          <a:xfrm>
            <a:off x="5496285" y="4364406"/>
            <a:ext cx="3361038" cy="2130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D40D9AE-A818-78CB-FF9C-AC46A07597F2}"/>
              </a:ext>
            </a:extLst>
          </p:cNvPr>
          <p:cNvSpPr/>
          <p:nvPr/>
        </p:nvSpPr>
        <p:spPr>
          <a:xfrm>
            <a:off x="2183320" y="4227538"/>
            <a:ext cx="2323366" cy="8202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b="1" dirty="0">
                <a:latin typeface="EdShed" pitchFamily="2" charset="0"/>
              </a:rPr>
              <a:t>Words which also have the prefix ‘in-’ meaning ‘not’ </a:t>
            </a:r>
          </a:p>
          <a:p>
            <a:endParaRPr lang="en-GB" sz="300" dirty="0">
              <a:latin typeface="EdShed" pitchFamily="2" charset="0"/>
            </a:endParaRPr>
          </a:p>
          <a:p>
            <a:r>
              <a:rPr lang="en-GB" sz="1050" dirty="0">
                <a:latin typeface="EdShed" pitchFamily="2" charset="0"/>
              </a:rPr>
              <a:t>(not this week’s words)</a:t>
            </a:r>
            <a:endParaRPr lang="en-GB" sz="1200" dirty="0">
              <a:latin typeface="EdShed" pitchFamily="2" charset="0"/>
            </a:endParaRPr>
          </a:p>
        </p:txBody>
      </p:sp>
      <p:sp>
        <p:nvSpPr>
          <p:cNvPr id="11" name="Rectangle 10">
            <a:extLst>
              <a:ext uri="{FF2B5EF4-FFF2-40B4-BE49-F238E27FC236}">
                <a16:creationId xmlns:a16="http://schemas.microsoft.com/office/drawing/2014/main" id="{B6EE6933-308D-99A6-D945-DED71DF8FD4F}"/>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14" name="Rectangle 13">
            <a:extLst>
              <a:ext uri="{FF2B5EF4-FFF2-40B4-BE49-F238E27FC236}">
                <a16:creationId xmlns:a16="http://schemas.microsoft.com/office/drawing/2014/main" id="{55BC2BFF-ED3D-6096-45C0-8AF71AC8650B}"/>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5" name="Rectangle 14">
            <a:extLst>
              <a:ext uri="{FF2B5EF4-FFF2-40B4-BE49-F238E27FC236}">
                <a16:creationId xmlns:a16="http://schemas.microsoft.com/office/drawing/2014/main" id="{CF837417-BDF1-A782-C232-CC3D687DB62D}"/>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428015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67194EA6-8EF7-D45C-8ACC-3C2A07B26AE6}"/>
              </a:ext>
            </a:extLst>
          </p:cNvPr>
          <p:cNvSpPr>
            <a:spLocks noGrp="1"/>
          </p:cNvSpPr>
          <p:nvPr>
            <p:ph type="body" sz="quarter" idx="11"/>
          </p:nvPr>
        </p:nvSpPr>
        <p:spPr/>
        <p:txBody>
          <a:bodyPr/>
          <a:lstStyle/>
          <a:p>
            <a:r>
              <a:rPr lang="en-US" dirty="0">
                <a:solidFill>
                  <a:srgbClr val="3373DC"/>
                </a:solidFill>
                <a:latin typeface="EdShed" pitchFamily="2" charset="0"/>
              </a:rPr>
              <a:t>Which of last week’s words matches the description?</a:t>
            </a:r>
          </a:p>
        </p:txBody>
      </p:sp>
      <p:sp>
        <p:nvSpPr>
          <p:cNvPr id="2" name="Title 1">
            <a:extLst>
              <a:ext uri="{FF2B5EF4-FFF2-40B4-BE49-F238E27FC236}">
                <a16:creationId xmlns:a16="http://schemas.microsoft.com/office/drawing/2014/main" id="{C43D79CA-E015-7A0E-1DD1-19D48DFDE192}"/>
              </a:ext>
            </a:extLst>
          </p:cNvPr>
          <p:cNvSpPr txBox="1">
            <a:spLocks/>
          </p:cNvSpPr>
          <p:nvPr/>
        </p:nvSpPr>
        <p:spPr>
          <a:xfrm>
            <a:off x="1183833" y="2272535"/>
            <a:ext cx="3571811" cy="433965"/>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A flying vehicle with wings.</a:t>
            </a:r>
          </a:p>
        </p:txBody>
      </p:sp>
      <p:sp>
        <p:nvSpPr>
          <p:cNvPr id="5" name="Title 1">
            <a:extLst>
              <a:ext uri="{FF2B5EF4-FFF2-40B4-BE49-F238E27FC236}">
                <a16:creationId xmlns:a16="http://schemas.microsoft.com/office/drawing/2014/main" id="{3DAE7FBC-564E-1B45-F265-E2FCCE70862B}"/>
              </a:ext>
            </a:extLst>
          </p:cNvPr>
          <p:cNvSpPr txBox="1">
            <a:spLocks/>
          </p:cNvSpPr>
          <p:nvPr/>
        </p:nvSpPr>
        <p:spPr>
          <a:xfrm>
            <a:off x="2478930" y="2785641"/>
            <a:ext cx="981615"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plane</a:t>
            </a:r>
          </a:p>
        </p:txBody>
      </p:sp>
      <p:sp>
        <p:nvSpPr>
          <p:cNvPr id="7" name="Title 1">
            <a:extLst>
              <a:ext uri="{FF2B5EF4-FFF2-40B4-BE49-F238E27FC236}">
                <a16:creationId xmlns:a16="http://schemas.microsoft.com/office/drawing/2014/main" id="{E97152F5-0B66-86C2-49BF-2061B69DD568}"/>
              </a:ext>
            </a:extLst>
          </p:cNvPr>
          <p:cNvSpPr txBox="1">
            <a:spLocks/>
          </p:cNvSpPr>
          <p:nvPr/>
        </p:nvSpPr>
        <p:spPr>
          <a:xfrm>
            <a:off x="7457923" y="2272535"/>
            <a:ext cx="3405098" cy="433965"/>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Apart from, not including.</a:t>
            </a:r>
          </a:p>
        </p:txBody>
      </p:sp>
      <p:sp>
        <p:nvSpPr>
          <p:cNvPr id="8" name="Title 1">
            <a:extLst>
              <a:ext uri="{FF2B5EF4-FFF2-40B4-BE49-F238E27FC236}">
                <a16:creationId xmlns:a16="http://schemas.microsoft.com/office/drawing/2014/main" id="{57EC4EFF-2B63-C4E4-A7FF-17ED66DA848D}"/>
              </a:ext>
            </a:extLst>
          </p:cNvPr>
          <p:cNvSpPr txBox="1">
            <a:spLocks/>
          </p:cNvSpPr>
          <p:nvPr/>
        </p:nvSpPr>
        <p:spPr>
          <a:xfrm>
            <a:off x="8579766" y="2801803"/>
            <a:ext cx="1161408"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except</a:t>
            </a:r>
          </a:p>
        </p:txBody>
      </p:sp>
      <p:sp>
        <p:nvSpPr>
          <p:cNvPr id="9" name="Title 1">
            <a:extLst>
              <a:ext uri="{FF2B5EF4-FFF2-40B4-BE49-F238E27FC236}">
                <a16:creationId xmlns:a16="http://schemas.microsoft.com/office/drawing/2014/main" id="{0AC139F8-02DB-302C-C326-19D21B40F14C}"/>
              </a:ext>
            </a:extLst>
          </p:cNvPr>
          <p:cNvSpPr txBox="1">
            <a:spLocks/>
          </p:cNvSpPr>
          <p:nvPr/>
        </p:nvSpPr>
        <p:spPr>
          <a:xfrm>
            <a:off x="1658887" y="4777416"/>
            <a:ext cx="2760692" cy="76636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Used to tie together </a:t>
            </a:r>
          </a:p>
          <a:p>
            <a:pPr algn="ctr"/>
            <a:r>
              <a:rPr lang="en-GB" sz="2400" dirty="0">
                <a:latin typeface="EdShed" pitchFamily="2" charset="0"/>
              </a:rPr>
              <a:t>rope or string.</a:t>
            </a:r>
            <a:endParaRPr lang="en-GB" sz="2000" dirty="0">
              <a:latin typeface="EdShed" pitchFamily="2" charset="0"/>
            </a:endParaRPr>
          </a:p>
        </p:txBody>
      </p:sp>
      <p:sp>
        <p:nvSpPr>
          <p:cNvPr id="10" name="Title 1">
            <a:extLst>
              <a:ext uri="{FF2B5EF4-FFF2-40B4-BE49-F238E27FC236}">
                <a16:creationId xmlns:a16="http://schemas.microsoft.com/office/drawing/2014/main" id="{398E89C6-87A7-EE82-23B5-9804E2E9066A}"/>
              </a:ext>
            </a:extLst>
          </p:cNvPr>
          <p:cNvSpPr txBox="1">
            <a:spLocks/>
          </p:cNvSpPr>
          <p:nvPr/>
        </p:nvSpPr>
        <p:spPr>
          <a:xfrm>
            <a:off x="2619884" y="5612060"/>
            <a:ext cx="838691"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knot</a:t>
            </a:r>
          </a:p>
        </p:txBody>
      </p:sp>
      <p:sp>
        <p:nvSpPr>
          <p:cNvPr id="11" name="Title 1">
            <a:extLst>
              <a:ext uri="{FF2B5EF4-FFF2-40B4-BE49-F238E27FC236}">
                <a16:creationId xmlns:a16="http://schemas.microsoft.com/office/drawing/2014/main" id="{E6D85119-3975-D4C8-0FC3-11EB7E6FD8C6}"/>
              </a:ext>
            </a:extLst>
          </p:cNvPr>
          <p:cNvSpPr txBox="1">
            <a:spLocks/>
          </p:cNvSpPr>
          <p:nvPr/>
        </p:nvSpPr>
        <p:spPr>
          <a:xfrm>
            <a:off x="3997840" y="3689975"/>
            <a:ext cx="4221027" cy="433965"/>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The sun, wind, rain and fog, etc.</a:t>
            </a:r>
          </a:p>
        </p:txBody>
      </p:sp>
      <p:sp>
        <p:nvSpPr>
          <p:cNvPr id="12" name="Title 1">
            <a:extLst>
              <a:ext uri="{FF2B5EF4-FFF2-40B4-BE49-F238E27FC236}">
                <a16:creationId xmlns:a16="http://schemas.microsoft.com/office/drawing/2014/main" id="{A5E002C4-E5F5-EDEA-5F49-279256835665}"/>
              </a:ext>
            </a:extLst>
          </p:cNvPr>
          <p:cNvSpPr txBox="1">
            <a:spLocks/>
          </p:cNvSpPr>
          <p:nvPr/>
        </p:nvSpPr>
        <p:spPr>
          <a:xfrm>
            <a:off x="5399728" y="4214623"/>
            <a:ext cx="1417247"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weather</a:t>
            </a:r>
          </a:p>
        </p:txBody>
      </p:sp>
      <p:sp>
        <p:nvSpPr>
          <p:cNvPr id="13" name="Title 1">
            <a:extLst>
              <a:ext uri="{FF2B5EF4-FFF2-40B4-BE49-F238E27FC236}">
                <a16:creationId xmlns:a16="http://schemas.microsoft.com/office/drawing/2014/main" id="{9E7FFD99-14CE-0897-110C-58DC8D01A1D5}"/>
              </a:ext>
            </a:extLst>
          </p:cNvPr>
          <p:cNvSpPr txBox="1">
            <a:spLocks/>
          </p:cNvSpPr>
          <p:nvPr/>
        </p:nvSpPr>
        <p:spPr>
          <a:xfrm>
            <a:off x="7808729" y="4793225"/>
            <a:ext cx="2888932" cy="76636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To say yes or receive </a:t>
            </a:r>
          </a:p>
          <a:p>
            <a:pPr algn="ctr"/>
            <a:r>
              <a:rPr lang="en-GB" sz="2400" dirty="0">
                <a:latin typeface="EdShed" pitchFamily="2" charset="0"/>
              </a:rPr>
              <a:t>something willingly.</a:t>
            </a:r>
            <a:endParaRPr lang="en-GB" sz="2000" dirty="0">
              <a:latin typeface="EdShed" pitchFamily="2" charset="0"/>
            </a:endParaRPr>
          </a:p>
        </p:txBody>
      </p:sp>
      <p:sp>
        <p:nvSpPr>
          <p:cNvPr id="14" name="Title 1">
            <a:extLst>
              <a:ext uri="{FF2B5EF4-FFF2-40B4-BE49-F238E27FC236}">
                <a16:creationId xmlns:a16="http://schemas.microsoft.com/office/drawing/2014/main" id="{E13F4218-3914-6991-C2DB-790A1E56033D}"/>
              </a:ext>
            </a:extLst>
          </p:cNvPr>
          <p:cNvSpPr txBox="1">
            <a:spLocks/>
          </p:cNvSpPr>
          <p:nvPr/>
        </p:nvSpPr>
        <p:spPr>
          <a:xfrm>
            <a:off x="8622275" y="5627869"/>
            <a:ext cx="1187697"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accept</a:t>
            </a:r>
          </a:p>
        </p:txBody>
      </p:sp>
    </p:spTree>
    <p:extLst>
      <p:ext uri="{BB962C8B-B14F-4D97-AF65-F5344CB8AC3E}">
        <p14:creationId xmlns:p14="http://schemas.microsoft.com/office/powerpoint/2010/main" val="40984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19</a:t>
            </a:fld>
            <a:endParaRPr lang="en-US" dirty="0">
              <a:latin typeface="EdShed" pitchFamily="2" charset="0"/>
            </a:endParaRPr>
          </a:p>
        </p:txBody>
      </p:sp>
      <p:sp>
        <p:nvSpPr>
          <p:cNvPr id="3" name="Text Placeholder 4">
            <a:extLst>
              <a:ext uri="{FF2B5EF4-FFF2-40B4-BE49-F238E27FC236}">
                <a16:creationId xmlns:a16="http://schemas.microsoft.com/office/drawing/2014/main" id="{04515E04-6892-7B93-0350-4D2B68517DE5}"/>
              </a:ext>
            </a:extLst>
          </p:cNvPr>
          <p:cNvSpPr>
            <a:spLocks noGrp="1"/>
          </p:cNvSpPr>
          <p:nvPr>
            <p:ph type="body" sz="quarter" idx="15"/>
          </p:nvPr>
        </p:nvSpPr>
        <p:spPr/>
        <p:txBody>
          <a:bodyPr/>
          <a:lstStyle/>
          <a:p>
            <a:r>
              <a:rPr lang="en-US" dirty="0"/>
              <a:t>incorrect</a:t>
            </a:r>
          </a:p>
        </p:txBody>
      </p:sp>
      <p:sp>
        <p:nvSpPr>
          <p:cNvPr id="9" name="Rectangle 8">
            <a:extLst>
              <a:ext uri="{FF2B5EF4-FFF2-40B4-BE49-F238E27FC236}">
                <a16:creationId xmlns:a16="http://schemas.microsoft.com/office/drawing/2014/main" id="{47BD1C9E-3B53-DE93-EADB-6ADDD71CC23A}"/>
              </a:ext>
            </a:extLst>
          </p:cNvPr>
          <p:cNvSpPr/>
          <p:nvPr/>
        </p:nvSpPr>
        <p:spPr>
          <a:xfrm>
            <a:off x="2297354" y="2976500"/>
            <a:ext cx="2925089" cy="400110"/>
          </a:xfrm>
          <a:prstGeom prst="rect">
            <a:avLst/>
          </a:prstGeom>
        </p:spPr>
        <p:txBody>
          <a:bodyPr wrap="square">
            <a:spAutoFit/>
          </a:bodyPr>
          <a:lstStyle/>
          <a:p>
            <a:pPr algn="ctr"/>
            <a:r>
              <a:rPr lang="en-GB" sz="2000" dirty="0">
                <a:solidFill>
                  <a:srgbClr val="FF3760"/>
                </a:solidFill>
                <a:latin typeface="EdShed" pitchFamily="2" charset="0"/>
              </a:rPr>
              <a:t>Not correct; wrong.</a:t>
            </a:r>
          </a:p>
        </p:txBody>
      </p:sp>
      <p:sp>
        <p:nvSpPr>
          <p:cNvPr id="10" name="Rectangle 9">
            <a:extLst>
              <a:ext uri="{FF2B5EF4-FFF2-40B4-BE49-F238E27FC236}">
                <a16:creationId xmlns:a16="http://schemas.microsoft.com/office/drawing/2014/main" id="{FB6F6693-73E3-BD4B-FB43-3F52A50EE6B1}"/>
              </a:ext>
            </a:extLst>
          </p:cNvPr>
          <p:cNvSpPr/>
          <p:nvPr/>
        </p:nvSpPr>
        <p:spPr>
          <a:xfrm>
            <a:off x="5941771" y="2795378"/>
            <a:ext cx="2654978" cy="707886"/>
          </a:xfrm>
          <a:prstGeom prst="rect">
            <a:avLst/>
          </a:prstGeom>
        </p:spPr>
        <p:txBody>
          <a:bodyPr wrap="square">
            <a:spAutoFit/>
          </a:bodyPr>
          <a:lstStyle/>
          <a:p>
            <a:pPr algn="ctr"/>
            <a:r>
              <a:rPr lang="en-GB" sz="2000" dirty="0">
                <a:solidFill>
                  <a:srgbClr val="FF3760"/>
                </a:solidFill>
                <a:latin typeface="EdShed" pitchFamily="2" charset="0"/>
              </a:rPr>
              <a:t>I dialled the </a:t>
            </a:r>
            <a:r>
              <a:rPr lang="en-GB" sz="2000" u="sng" dirty="0">
                <a:solidFill>
                  <a:srgbClr val="FF3760"/>
                </a:solidFill>
                <a:latin typeface="EdShed" pitchFamily="2" charset="0"/>
              </a:rPr>
              <a:t>incorrect</a:t>
            </a:r>
            <a:r>
              <a:rPr lang="en-GB" sz="2000" dirty="0">
                <a:solidFill>
                  <a:srgbClr val="FF3760"/>
                </a:solidFill>
                <a:latin typeface="EdShed" pitchFamily="2" charset="0"/>
              </a:rPr>
              <a:t> phone number.</a:t>
            </a:r>
            <a:endParaRPr lang="en-GB" sz="1600" dirty="0">
              <a:solidFill>
                <a:srgbClr val="FF3760"/>
              </a:solidFill>
              <a:latin typeface="EdShed" pitchFamily="2" charset="0"/>
            </a:endParaRPr>
          </a:p>
        </p:txBody>
      </p:sp>
      <p:sp>
        <p:nvSpPr>
          <p:cNvPr id="12" name="Rectangle 11">
            <a:extLst>
              <a:ext uri="{FF2B5EF4-FFF2-40B4-BE49-F238E27FC236}">
                <a16:creationId xmlns:a16="http://schemas.microsoft.com/office/drawing/2014/main" id="{E3692882-7D4A-C0DC-1E13-0AA730016B3D}"/>
              </a:ext>
            </a:extLst>
          </p:cNvPr>
          <p:cNvSpPr/>
          <p:nvPr/>
        </p:nvSpPr>
        <p:spPr>
          <a:xfrm>
            <a:off x="7119946" y="4687716"/>
            <a:ext cx="1595879" cy="830997"/>
          </a:xfrm>
          <a:prstGeom prst="rect">
            <a:avLst/>
          </a:prstGeom>
        </p:spPr>
        <p:txBody>
          <a:bodyPr wrap="square">
            <a:spAutoFit/>
          </a:bodyPr>
          <a:lstStyle/>
          <a:p>
            <a:pPr algn="r"/>
            <a:r>
              <a:rPr lang="en-US" sz="1600" dirty="0">
                <a:solidFill>
                  <a:srgbClr val="FF3760"/>
                </a:solidFill>
                <a:latin typeface="EdShed" pitchFamily="2" charset="0"/>
              </a:rPr>
              <a:t>accurate, correct, precise, valid, true</a:t>
            </a:r>
          </a:p>
        </p:txBody>
      </p:sp>
      <p:sp>
        <p:nvSpPr>
          <p:cNvPr id="14" name="Rectangle 13">
            <a:extLst>
              <a:ext uri="{FF2B5EF4-FFF2-40B4-BE49-F238E27FC236}">
                <a16:creationId xmlns:a16="http://schemas.microsoft.com/office/drawing/2014/main" id="{F7899140-71E2-C1E3-D7E8-4864D880D282}"/>
              </a:ext>
            </a:extLst>
          </p:cNvPr>
          <p:cNvSpPr/>
          <p:nvPr/>
        </p:nvSpPr>
        <p:spPr>
          <a:xfrm>
            <a:off x="5552326" y="5842024"/>
            <a:ext cx="1580892"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cxnSp>
        <p:nvCxnSpPr>
          <p:cNvPr id="2" name="Straight Connector 1">
            <a:extLst>
              <a:ext uri="{FF2B5EF4-FFF2-40B4-BE49-F238E27FC236}">
                <a16:creationId xmlns:a16="http://schemas.microsoft.com/office/drawing/2014/main" id="{00E361B6-1315-7F90-7C74-85BFF586B184}"/>
              </a:ext>
            </a:extLst>
          </p:cNvPr>
          <p:cNvCxnSpPr>
            <a:cxnSpLocks/>
          </p:cNvCxnSpPr>
          <p:nvPr/>
        </p:nvCxnSpPr>
        <p:spPr>
          <a:xfrm>
            <a:off x="5496285" y="4364406"/>
            <a:ext cx="3361038" cy="2130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63E2D-1F82-5897-B740-4E8CA8174BB1}"/>
              </a:ext>
            </a:extLst>
          </p:cNvPr>
          <p:cNvSpPr/>
          <p:nvPr/>
        </p:nvSpPr>
        <p:spPr>
          <a:xfrm>
            <a:off x="5552326" y="5011027"/>
            <a:ext cx="1716934" cy="830997"/>
          </a:xfrm>
          <a:prstGeom prst="rect">
            <a:avLst/>
          </a:prstGeom>
        </p:spPr>
        <p:txBody>
          <a:bodyPr wrap="square">
            <a:spAutoFit/>
          </a:bodyPr>
          <a:lstStyle/>
          <a:p>
            <a:r>
              <a:rPr lang="en-US" sz="1600" dirty="0">
                <a:solidFill>
                  <a:srgbClr val="FF3760"/>
                </a:solidFill>
                <a:latin typeface="EdShed" pitchFamily="2" charset="0"/>
              </a:rPr>
              <a:t>false,</a:t>
            </a:r>
          </a:p>
          <a:p>
            <a:r>
              <a:rPr lang="en-US" sz="1600" dirty="0">
                <a:solidFill>
                  <a:srgbClr val="FF3760"/>
                </a:solidFill>
                <a:latin typeface="EdShed" pitchFamily="2" charset="0"/>
              </a:rPr>
              <a:t>inaccurate, </a:t>
            </a:r>
          </a:p>
          <a:p>
            <a:r>
              <a:rPr lang="en-US" sz="1600" dirty="0">
                <a:solidFill>
                  <a:srgbClr val="FF3760"/>
                </a:solidFill>
                <a:latin typeface="EdShed" pitchFamily="2" charset="0"/>
              </a:rPr>
              <a:t>mistaken, untrue</a:t>
            </a:r>
          </a:p>
        </p:txBody>
      </p:sp>
      <p:sp>
        <p:nvSpPr>
          <p:cNvPr id="8" name="Rectangle 7">
            <a:extLst>
              <a:ext uri="{FF2B5EF4-FFF2-40B4-BE49-F238E27FC236}">
                <a16:creationId xmlns:a16="http://schemas.microsoft.com/office/drawing/2014/main" id="{BE19E227-9219-2385-BC78-7AA9390F8F6B}"/>
              </a:ext>
            </a:extLst>
          </p:cNvPr>
          <p:cNvSpPr/>
          <p:nvPr/>
        </p:nvSpPr>
        <p:spPr>
          <a:xfrm>
            <a:off x="2183320" y="4227538"/>
            <a:ext cx="2323366" cy="8202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b="1" dirty="0">
                <a:latin typeface="EdShed" pitchFamily="2" charset="0"/>
              </a:rPr>
              <a:t>Words which also have the prefix ‘in-’ meaning ‘not’ </a:t>
            </a:r>
          </a:p>
          <a:p>
            <a:endParaRPr lang="en-GB" sz="300" dirty="0">
              <a:latin typeface="EdShed" pitchFamily="2" charset="0"/>
            </a:endParaRPr>
          </a:p>
          <a:p>
            <a:r>
              <a:rPr lang="en-GB" sz="1050" dirty="0">
                <a:latin typeface="EdShed" pitchFamily="2" charset="0"/>
              </a:rPr>
              <a:t>(not this week’s words)</a:t>
            </a:r>
            <a:endParaRPr lang="en-GB" sz="1200" dirty="0">
              <a:latin typeface="EdShed" pitchFamily="2" charset="0"/>
            </a:endParaRPr>
          </a:p>
        </p:txBody>
      </p:sp>
      <p:sp>
        <p:nvSpPr>
          <p:cNvPr id="18" name="Rectangle 17">
            <a:extLst>
              <a:ext uri="{FF2B5EF4-FFF2-40B4-BE49-F238E27FC236}">
                <a16:creationId xmlns:a16="http://schemas.microsoft.com/office/drawing/2014/main" id="{D6E7AE5F-0192-E0AF-835F-8A20A15DBAF6}"/>
              </a:ext>
            </a:extLst>
          </p:cNvPr>
          <p:cNvSpPr/>
          <p:nvPr/>
        </p:nvSpPr>
        <p:spPr>
          <a:xfrm>
            <a:off x="2122508" y="5172278"/>
            <a:ext cx="3151495" cy="646331"/>
          </a:xfrm>
          <a:prstGeom prst="rect">
            <a:avLst/>
          </a:prstGeom>
        </p:spPr>
        <p:txBody>
          <a:bodyPr wrap="square">
            <a:spAutoFit/>
          </a:bodyPr>
          <a:lstStyle/>
          <a:p>
            <a:pPr algn="ctr"/>
            <a:r>
              <a:rPr lang="en-GB" dirty="0">
                <a:solidFill>
                  <a:srgbClr val="FF3760"/>
                </a:solidFill>
                <a:latin typeface="EdShed" pitchFamily="2" charset="0"/>
              </a:rPr>
              <a:t>inability, inelegant, </a:t>
            </a:r>
          </a:p>
          <a:p>
            <a:pPr algn="ctr"/>
            <a:r>
              <a:rPr lang="en-GB" dirty="0">
                <a:solidFill>
                  <a:srgbClr val="FF3760"/>
                </a:solidFill>
                <a:latin typeface="EdShed" pitchFamily="2" charset="0"/>
              </a:rPr>
              <a:t>inflexible, inconsistent</a:t>
            </a:r>
          </a:p>
        </p:txBody>
      </p:sp>
      <p:sp>
        <p:nvSpPr>
          <p:cNvPr id="6" name="Rectangle 5">
            <a:extLst>
              <a:ext uri="{FF2B5EF4-FFF2-40B4-BE49-F238E27FC236}">
                <a16:creationId xmlns:a16="http://schemas.microsoft.com/office/drawing/2014/main" id="{B4EBAFA9-F5A7-95FF-6E48-B5A1BE1C0124}"/>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11" name="Rectangle 10">
            <a:extLst>
              <a:ext uri="{FF2B5EF4-FFF2-40B4-BE49-F238E27FC236}">
                <a16:creationId xmlns:a16="http://schemas.microsoft.com/office/drawing/2014/main" id="{2F9FF83A-1099-6A31-6D55-94CAEB4C1EC2}"/>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6" name="Rectangle 15">
            <a:extLst>
              <a:ext uri="{FF2B5EF4-FFF2-40B4-BE49-F238E27FC236}">
                <a16:creationId xmlns:a16="http://schemas.microsoft.com/office/drawing/2014/main" id="{0E114F3C-7D26-B454-C341-3EA9D72BEEFC}"/>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1713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20</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sz="1800" dirty="0"/>
              <a:t>Word Spotter</a:t>
            </a:r>
          </a:p>
        </p:txBody>
      </p:sp>
      <p:sp>
        <p:nvSpPr>
          <p:cNvPr id="5" name="Text Placeholder 4">
            <a:extLst>
              <a:ext uri="{FF2B5EF4-FFF2-40B4-BE49-F238E27FC236}">
                <a16:creationId xmlns:a16="http://schemas.microsoft.com/office/drawing/2014/main" id="{B9AB2F0B-92AB-8E37-5080-F57EEEF85938}"/>
              </a:ext>
            </a:extLst>
          </p:cNvPr>
          <p:cNvSpPr>
            <a:spLocks noGrp="1"/>
          </p:cNvSpPr>
          <p:nvPr>
            <p:ph type="body" sz="quarter" idx="11"/>
          </p:nvPr>
        </p:nvSpPr>
        <p:spPr/>
        <p:txBody>
          <a:bodyPr/>
          <a:lstStyle/>
          <a:p>
            <a:r>
              <a:rPr lang="en-GB" dirty="0">
                <a:solidFill>
                  <a:srgbClr val="3371DD"/>
                </a:solidFill>
              </a:rPr>
              <a:t>Clap your hands when you see one of this week’s words. </a:t>
            </a:r>
          </a:p>
        </p:txBody>
      </p:sp>
      <p:sp>
        <p:nvSpPr>
          <p:cNvPr id="7" name="Rounded Rectangle 6">
            <a:extLst>
              <a:ext uri="{FF2B5EF4-FFF2-40B4-BE49-F238E27FC236}">
                <a16:creationId xmlns:a16="http://schemas.microsoft.com/office/drawing/2014/main" id="{5C5CA935-5210-DF8C-F40A-7A566B23306C}"/>
              </a:ext>
            </a:extLst>
          </p:cNvPr>
          <p:cNvSpPr/>
          <p:nvPr/>
        </p:nvSpPr>
        <p:spPr>
          <a:xfrm>
            <a:off x="1353839" y="2970295"/>
            <a:ext cx="223211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submarine</a:t>
            </a:r>
          </a:p>
        </p:txBody>
      </p:sp>
      <p:sp>
        <p:nvSpPr>
          <p:cNvPr id="8" name="Rounded Rectangle 7">
            <a:extLst>
              <a:ext uri="{FF2B5EF4-FFF2-40B4-BE49-F238E27FC236}">
                <a16:creationId xmlns:a16="http://schemas.microsoft.com/office/drawing/2014/main" id="{0C631073-C4EF-606A-2B5F-48A62B05B566}"/>
              </a:ext>
            </a:extLst>
          </p:cNvPr>
          <p:cNvSpPr/>
          <p:nvPr/>
        </p:nvSpPr>
        <p:spPr>
          <a:xfrm>
            <a:off x="9087463" y="2906551"/>
            <a:ext cx="244655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subheading</a:t>
            </a:r>
          </a:p>
        </p:txBody>
      </p:sp>
      <p:sp>
        <p:nvSpPr>
          <p:cNvPr id="9" name="Rounded Rectangle 8">
            <a:extLst>
              <a:ext uri="{FF2B5EF4-FFF2-40B4-BE49-F238E27FC236}">
                <a16:creationId xmlns:a16="http://schemas.microsoft.com/office/drawing/2014/main" id="{8D1CD2B7-85E3-AA74-92E2-923D96A0E303}"/>
              </a:ext>
            </a:extLst>
          </p:cNvPr>
          <p:cNvSpPr/>
          <p:nvPr/>
        </p:nvSpPr>
        <p:spPr>
          <a:xfrm>
            <a:off x="6161575" y="2756871"/>
            <a:ext cx="157543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9300"/>
                </a:solidFill>
                <a:latin typeface="EdShed" pitchFamily="2" charset="0"/>
              </a:rPr>
              <a:t>subject</a:t>
            </a:r>
          </a:p>
        </p:txBody>
      </p:sp>
      <p:sp>
        <p:nvSpPr>
          <p:cNvPr id="10" name="Rounded Rectangle 9">
            <a:extLst>
              <a:ext uri="{FF2B5EF4-FFF2-40B4-BE49-F238E27FC236}">
                <a16:creationId xmlns:a16="http://schemas.microsoft.com/office/drawing/2014/main" id="{825660B9-00BD-2998-439A-792BB7CC80D9}"/>
              </a:ext>
            </a:extLst>
          </p:cNvPr>
          <p:cNvSpPr/>
          <p:nvPr/>
        </p:nvSpPr>
        <p:spPr>
          <a:xfrm>
            <a:off x="4754393" y="5053753"/>
            <a:ext cx="2083663"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submerge</a:t>
            </a:r>
          </a:p>
        </p:txBody>
      </p:sp>
      <p:sp>
        <p:nvSpPr>
          <p:cNvPr id="11" name="Rounded Rectangle 10">
            <a:extLst>
              <a:ext uri="{FF2B5EF4-FFF2-40B4-BE49-F238E27FC236}">
                <a16:creationId xmlns:a16="http://schemas.microsoft.com/office/drawing/2014/main" id="{A673E0E3-3D03-42FA-6DD3-5568B81FFE65}"/>
              </a:ext>
            </a:extLst>
          </p:cNvPr>
          <p:cNvSpPr/>
          <p:nvPr/>
        </p:nvSpPr>
        <p:spPr>
          <a:xfrm>
            <a:off x="454565" y="5142795"/>
            <a:ext cx="179854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6561FF"/>
                </a:solidFill>
                <a:latin typeface="EdShed" pitchFamily="2" charset="0"/>
              </a:rPr>
              <a:t>invisible</a:t>
            </a:r>
          </a:p>
        </p:txBody>
      </p:sp>
      <p:sp>
        <p:nvSpPr>
          <p:cNvPr id="12" name="Rounded Rectangle 11">
            <a:extLst>
              <a:ext uri="{FF2B5EF4-FFF2-40B4-BE49-F238E27FC236}">
                <a16:creationId xmlns:a16="http://schemas.microsoft.com/office/drawing/2014/main" id="{C830B520-E153-044F-0047-88BB6DFF8A5D}"/>
              </a:ext>
            </a:extLst>
          </p:cNvPr>
          <p:cNvSpPr/>
          <p:nvPr/>
        </p:nvSpPr>
        <p:spPr>
          <a:xfrm>
            <a:off x="4337674" y="3748111"/>
            <a:ext cx="2017684"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indefinite</a:t>
            </a:r>
          </a:p>
        </p:txBody>
      </p:sp>
      <p:sp>
        <p:nvSpPr>
          <p:cNvPr id="13" name="Rounded Rectangle 12">
            <a:extLst>
              <a:ext uri="{FF2B5EF4-FFF2-40B4-BE49-F238E27FC236}">
                <a16:creationId xmlns:a16="http://schemas.microsoft.com/office/drawing/2014/main" id="{66E06F05-BF00-3CEB-9C01-0EB0C4EF293C}"/>
              </a:ext>
            </a:extLst>
          </p:cNvPr>
          <p:cNvSpPr/>
          <p:nvPr/>
        </p:nvSpPr>
        <p:spPr>
          <a:xfrm>
            <a:off x="6989829" y="4802827"/>
            <a:ext cx="267161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solidFill>
                  <a:srgbClr val="FF9300"/>
                </a:solidFill>
                <a:latin typeface="EdShed" pitchFamily="2" charset="0"/>
              </a:rPr>
              <a:t>incorrect</a:t>
            </a:r>
          </a:p>
        </p:txBody>
      </p:sp>
      <p:sp>
        <p:nvSpPr>
          <p:cNvPr id="14" name="Rounded Rectangle 13">
            <a:extLst>
              <a:ext uri="{FF2B5EF4-FFF2-40B4-BE49-F238E27FC236}">
                <a16:creationId xmlns:a16="http://schemas.microsoft.com/office/drawing/2014/main" id="{CA3F4203-A4D9-D660-0EEB-AC728A2398E9}"/>
              </a:ext>
            </a:extLst>
          </p:cNvPr>
          <p:cNvSpPr/>
          <p:nvPr/>
        </p:nvSpPr>
        <p:spPr>
          <a:xfrm>
            <a:off x="2297169" y="5732752"/>
            <a:ext cx="239542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inadequate</a:t>
            </a:r>
          </a:p>
        </p:txBody>
      </p:sp>
      <p:sp>
        <p:nvSpPr>
          <p:cNvPr id="15" name="Rounded Rectangle 14">
            <a:extLst>
              <a:ext uri="{FF2B5EF4-FFF2-40B4-BE49-F238E27FC236}">
                <a16:creationId xmlns:a16="http://schemas.microsoft.com/office/drawing/2014/main" id="{E44EC4FB-977E-3299-64E9-6396F48CB8DC}"/>
              </a:ext>
            </a:extLst>
          </p:cNvPr>
          <p:cNvSpPr/>
          <p:nvPr/>
        </p:nvSpPr>
        <p:spPr>
          <a:xfrm>
            <a:off x="7341130" y="5759008"/>
            <a:ext cx="238057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139C4"/>
                </a:solidFill>
                <a:latin typeface="EdShed" pitchFamily="2" charset="0"/>
              </a:rPr>
              <a:t>subtropical</a:t>
            </a:r>
          </a:p>
        </p:txBody>
      </p:sp>
      <p:sp>
        <p:nvSpPr>
          <p:cNvPr id="16" name="Rounded Rectangle 15">
            <a:extLst>
              <a:ext uri="{FF2B5EF4-FFF2-40B4-BE49-F238E27FC236}">
                <a16:creationId xmlns:a16="http://schemas.microsoft.com/office/drawing/2014/main" id="{26CF988D-8232-795D-E538-4EEBB305C3A5}"/>
              </a:ext>
            </a:extLst>
          </p:cNvPr>
          <p:cNvSpPr/>
          <p:nvPr/>
        </p:nvSpPr>
        <p:spPr>
          <a:xfrm>
            <a:off x="6956844" y="3831181"/>
            <a:ext cx="1740273"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5D160"/>
                </a:solidFill>
                <a:latin typeface="EdShed" pitchFamily="2" charset="0"/>
              </a:rPr>
              <a:t>inactive</a:t>
            </a:r>
          </a:p>
        </p:txBody>
      </p:sp>
      <p:sp>
        <p:nvSpPr>
          <p:cNvPr id="17" name="Rounded Rectangle 16">
            <a:extLst>
              <a:ext uri="{FF2B5EF4-FFF2-40B4-BE49-F238E27FC236}">
                <a16:creationId xmlns:a16="http://schemas.microsoft.com/office/drawing/2014/main" id="{8AFDC43B-4E89-8A78-CA3A-949054421D8F}"/>
              </a:ext>
            </a:extLst>
          </p:cNvPr>
          <p:cNvSpPr/>
          <p:nvPr/>
        </p:nvSpPr>
        <p:spPr>
          <a:xfrm>
            <a:off x="2672920" y="4420244"/>
            <a:ext cx="153188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6561FF"/>
                </a:solidFill>
                <a:latin typeface="EdShed" pitchFamily="2" charset="0"/>
              </a:rPr>
              <a:t>accept</a:t>
            </a:r>
          </a:p>
        </p:txBody>
      </p:sp>
      <p:sp>
        <p:nvSpPr>
          <p:cNvPr id="18" name="Rounded Rectangle 17">
            <a:extLst>
              <a:ext uri="{FF2B5EF4-FFF2-40B4-BE49-F238E27FC236}">
                <a16:creationId xmlns:a16="http://schemas.microsoft.com/office/drawing/2014/main" id="{2CBEC0A8-C7CB-376D-09B8-BE798999E680}"/>
              </a:ext>
            </a:extLst>
          </p:cNvPr>
          <p:cNvSpPr/>
          <p:nvPr/>
        </p:nvSpPr>
        <p:spPr>
          <a:xfrm>
            <a:off x="4274053" y="2682206"/>
            <a:ext cx="119942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0D160"/>
                </a:solidFill>
                <a:latin typeface="EdShed" pitchFamily="2" charset="0"/>
              </a:rPr>
              <a:t>plain</a:t>
            </a:r>
          </a:p>
        </p:txBody>
      </p:sp>
      <p:sp>
        <p:nvSpPr>
          <p:cNvPr id="19" name="Rounded Rectangle 18">
            <a:extLst>
              <a:ext uri="{FF2B5EF4-FFF2-40B4-BE49-F238E27FC236}">
                <a16:creationId xmlns:a16="http://schemas.microsoft.com/office/drawing/2014/main" id="{89822FCA-6637-DD1D-D2E5-B7B59B621E9A}"/>
              </a:ext>
            </a:extLst>
          </p:cNvPr>
          <p:cNvSpPr/>
          <p:nvPr/>
        </p:nvSpPr>
        <p:spPr>
          <a:xfrm>
            <a:off x="436316" y="1877682"/>
            <a:ext cx="183504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9300"/>
                </a:solidFill>
                <a:latin typeface="EdShed" pitchFamily="2" charset="0"/>
              </a:rPr>
              <a:t>weather</a:t>
            </a:r>
          </a:p>
        </p:txBody>
      </p:sp>
      <p:sp>
        <p:nvSpPr>
          <p:cNvPr id="20" name="Rounded Rectangle 19">
            <a:extLst>
              <a:ext uri="{FF2B5EF4-FFF2-40B4-BE49-F238E27FC236}">
                <a16:creationId xmlns:a16="http://schemas.microsoft.com/office/drawing/2014/main" id="{CB78233F-FE88-00F6-3B6C-16F08B34D38E}"/>
              </a:ext>
            </a:extLst>
          </p:cNvPr>
          <p:cNvSpPr/>
          <p:nvPr/>
        </p:nvSpPr>
        <p:spPr>
          <a:xfrm>
            <a:off x="828354" y="4002597"/>
            <a:ext cx="1290974"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0D160"/>
                </a:solidFill>
                <a:latin typeface="EdShed" pitchFamily="2" charset="0"/>
              </a:rPr>
              <a:t>plane</a:t>
            </a:r>
          </a:p>
        </p:txBody>
      </p:sp>
      <p:sp>
        <p:nvSpPr>
          <p:cNvPr id="21" name="Rounded Rectangle 20">
            <a:extLst>
              <a:ext uri="{FF2B5EF4-FFF2-40B4-BE49-F238E27FC236}">
                <a16:creationId xmlns:a16="http://schemas.microsoft.com/office/drawing/2014/main" id="{29AB1E2C-0D31-3C9B-2B00-B9D02F592DEF}"/>
              </a:ext>
            </a:extLst>
          </p:cNvPr>
          <p:cNvSpPr/>
          <p:nvPr/>
        </p:nvSpPr>
        <p:spPr>
          <a:xfrm>
            <a:off x="9589367" y="1967117"/>
            <a:ext cx="138904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139C4"/>
                </a:solidFill>
                <a:latin typeface="EdShed" pitchFamily="2" charset="0"/>
              </a:rPr>
              <a:t>peace</a:t>
            </a:r>
          </a:p>
        </p:txBody>
      </p:sp>
      <p:sp>
        <p:nvSpPr>
          <p:cNvPr id="22" name="Rounded Rectangle 21">
            <a:extLst>
              <a:ext uri="{FF2B5EF4-FFF2-40B4-BE49-F238E27FC236}">
                <a16:creationId xmlns:a16="http://schemas.microsoft.com/office/drawing/2014/main" id="{8042BB6E-F5A3-868A-4D12-E6B164C16DA9}"/>
              </a:ext>
            </a:extLst>
          </p:cNvPr>
          <p:cNvSpPr/>
          <p:nvPr/>
        </p:nvSpPr>
        <p:spPr>
          <a:xfrm>
            <a:off x="10098653" y="4086831"/>
            <a:ext cx="124103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139C4"/>
                </a:solidFill>
                <a:latin typeface="EdShed" pitchFamily="2" charset="0"/>
              </a:rPr>
              <a:t>piece</a:t>
            </a:r>
          </a:p>
        </p:txBody>
      </p:sp>
      <p:sp>
        <p:nvSpPr>
          <p:cNvPr id="23" name="Rounded Rectangle 22">
            <a:extLst>
              <a:ext uri="{FF2B5EF4-FFF2-40B4-BE49-F238E27FC236}">
                <a16:creationId xmlns:a16="http://schemas.microsoft.com/office/drawing/2014/main" id="{770A8DD9-FE2F-8F1E-8771-BA4C4BF74CE5}"/>
              </a:ext>
            </a:extLst>
          </p:cNvPr>
          <p:cNvSpPr/>
          <p:nvPr/>
        </p:nvSpPr>
        <p:spPr>
          <a:xfrm>
            <a:off x="3945897" y="1852454"/>
            <a:ext cx="149338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6561FF"/>
                </a:solidFill>
                <a:latin typeface="EdShed" pitchFamily="2" charset="0"/>
              </a:rPr>
              <a:t>except</a:t>
            </a:r>
          </a:p>
        </p:txBody>
      </p:sp>
      <p:sp>
        <p:nvSpPr>
          <p:cNvPr id="25" name="Rounded Rectangle 24">
            <a:extLst>
              <a:ext uri="{FF2B5EF4-FFF2-40B4-BE49-F238E27FC236}">
                <a16:creationId xmlns:a16="http://schemas.microsoft.com/office/drawing/2014/main" id="{A7106C8E-ACA3-5E62-941D-9B53078C4ACC}"/>
              </a:ext>
            </a:extLst>
          </p:cNvPr>
          <p:cNvSpPr/>
          <p:nvPr/>
        </p:nvSpPr>
        <p:spPr>
          <a:xfrm>
            <a:off x="7453843" y="1829574"/>
            <a:ext cx="107757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3760"/>
                </a:solidFill>
                <a:latin typeface="EdShed" pitchFamily="2" charset="0"/>
              </a:rPr>
              <a:t>knot</a:t>
            </a:r>
          </a:p>
        </p:txBody>
      </p:sp>
      <p:pic>
        <p:nvPicPr>
          <p:cNvPr id="26" name="Picture 25" descr="Icon&#10;&#10;Description automatically generated">
            <a:extLst>
              <a:ext uri="{FF2B5EF4-FFF2-40B4-BE49-F238E27FC236}">
                <a16:creationId xmlns:a16="http://schemas.microsoft.com/office/drawing/2014/main" id="{2472E6EA-78F9-7EB9-FF1C-73E3D186037E}"/>
              </a:ext>
            </a:extLst>
          </p:cNvPr>
          <p:cNvPicPr>
            <a:picLocks noChangeAspect="1"/>
          </p:cNvPicPr>
          <p:nvPr/>
        </p:nvPicPr>
        <p:blipFill>
          <a:blip r:embed="rId3"/>
          <a:stretch>
            <a:fillRect/>
          </a:stretch>
        </p:blipFill>
        <p:spPr>
          <a:xfrm flipH="1">
            <a:off x="10343012" y="5075300"/>
            <a:ext cx="1270808" cy="1340327"/>
          </a:xfrm>
          <a:prstGeom prst="rect">
            <a:avLst/>
          </a:prstGeom>
        </p:spPr>
      </p:pic>
    </p:spTree>
    <p:extLst>
      <p:ext uri="{BB962C8B-B14F-4D97-AF65-F5344CB8AC3E}">
        <p14:creationId xmlns:p14="http://schemas.microsoft.com/office/powerpoint/2010/main" val="36449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2"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21</a:t>
            </a:fld>
            <a:endParaRPr lang="en-US" dirty="0">
              <a:latin typeface="EdShed" pitchFamily="2" charset="0"/>
            </a:endParaRPr>
          </a:p>
        </p:txBody>
      </p:sp>
      <p:sp>
        <p:nvSpPr>
          <p:cNvPr id="2" name="Rectangle 1">
            <a:extLst>
              <a:ext uri="{FF2B5EF4-FFF2-40B4-BE49-F238E27FC236}">
                <a16:creationId xmlns:a16="http://schemas.microsoft.com/office/drawing/2014/main" id="{9E24E702-3720-E203-4A74-9618728A6BB0}"/>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157FE916-FBF1-370F-ECAB-9EA2459D951B}"/>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81EBB1E7-AC3C-9517-A508-E6450903AB9C}"/>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A84E5F64-9B74-89A5-5651-F306ABCC5EE6}"/>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636F5-8F1B-FF20-6AC1-0948E2424BA4}"/>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22</a:t>
            </a:fld>
            <a:endParaRPr lang="en-US" dirty="0">
              <a:latin typeface="EdShed" pitchFamily="2" charset="0"/>
            </a:endParaRPr>
          </a:p>
        </p:txBody>
      </p:sp>
      <p:sp>
        <p:nvSpPr>
          <p:cNvPr id="11" name="Text Placeholder 10">
            <a:extLst>
              <a:ext uri="{FF2B5EF4-FFF2-40B4-BE49-F238E27FC236}">
                <a16:creationId xmlns:a16="http://schemas.microsoft.com/office/drawing/2014/main" id="{66F736B7-89B2-725A-0B90-F837040BC8ED}"/>
              </a:ext>
            </a:extLst>
          </p:cNvPr>
          <p:cNvSpPr>
            <a:spLocks noGrp="1"/>
          </p:cNvSpPr>
          <p:nvPr>
            <p:ph type="body" sz="quarter" idx="10"/>
          </p:nvPr>
        </p:nvSpPr>
        <p:spPr>
          <a:xfrm>
            <a:off x="2115772" y="362893"/>
            <a:ext cx="7960454" cy="320675"/>
          </a:xfrm>
        </p:spPr>
        <p:txBody>
          <a:bodyPr/>
          <a:lstStyle/>
          <a:p>
            <a:r>
              <a:rPr lang="en-US" sz="1800" b="0" dirty="0"/>
              <a:t>Sorting Mat</a:t>
            </a:r>
          </a:p>
        </p:txBody>
      </p:sp>
      <p:grpSp>
        <p:nvGrpSpPr>
          <p:cNvPr id="8" name="Group 7">
            <a:extLst>
              <a:ext uri="{FF2B5EF4-FFF2-40B4-BE49-F238E27FC236}">
                <a16:creationId xmlns:a16="http://schemas.microsoft.com/office/drawing/2014/main" id="{3B265F32-6D41-F636-8E8C-8A49D0253369}"/>
              </a:ext>
            </a:extLst>
          </p:cNvPr>
          <p:cNvGrpSpPr/>
          <p:nvPr/>
        </p:nvGrpSpPr>
        <p:grpSpPr>
          <a:xfrm>
            <a:off x="1130229" y="1855349"/>
            <a:ext cx="9931543" cy="4562514"/>
            <a:chOff x="1130229" y="1855349"/>
            <a:chExt cx="9931543" cy="4562514"/>
          </a:xfrm>
        </p:grpSpPr>
        <p:grpSp>
          <p:nvGrpSpPr>
            <p:cNvPr id="5" name="Group 4">
              <a:extLst>
                <a:ext uri="{FF2B5EF4-FFF2-40B4-BE49-F238E27FC236}">
                  <a16:creationId xmlns:a16="http://schemas.microsoft.com/office/drawing/2014/main" id="{06991031-AD3E-20C9-FD66-6F87240A09E3}"/>
                </a:ext>
              </a:extLst>
            </p:cNvPr>
            <p:cNvGrpSpPr/>
            <p:nvPr/>
          </p:nvGrpSpPr>
          <p:grpSpPr>
            <a:xfrm>
              <a:off x="1130229" y="1855349"/>
              <a:ext cx="9931543" cy="4562514"/>
              <a:chOff x="1130229" y="1974617"/>
              <a:chExt cx="9931543" cy="4562514"/>
            </a:xfrm>
          </p:grpSpPr>
          <p:sp>
            <p:nvSpPr>
              <p:cNvPr id="3" name="Oval 2">
                <a:extLst>
                  <a:ext uri="{FF2B5EF4-FFF2-40B4-BE49-F238E27FC236}">
                    <a16:creationId xmlns:a16="http://schemas.microsoft.com/office/drawing/2014/main" id="{AD39F4ED-4F7A-2C00-3E6A-4A2430CB22D9}"/>
                  </a:ext>
                </a:extLst>
              </p:cNvPr>
              <p:cNvSpPr>
                <a:spLocks noChangeAspect="1"/>
              </p:cNvSpPr>
              <p:nvPr/>
            </p:nvSpPr>
            <p:spPr>
              <a:xfrm>
                <a:off x="1130229" y="1974617"/>
                <a:ext cx="4562514" cy="4562514"/>
              </a:xfrm>
              <a:prstGeom prst="ellipse">
                <a:avLst/>
              </a:prstGeom>
              <a:noFill/>
              <a:ln w="635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 name="Oval 3">
                <a:extLst>
                  <a:ext uri="{FF2B5EF4-FFF2-40B4-BE49-F238E27FC236}">
                    <a16:creationId xmlns:a16="http://schemas.microsoft.com/office/drawing/2014/main" id="{61D7B771-7EF7-5445-735C-2539D02B1F48}"/>
                  </a:ext>
                </a:extLst>
              </p:cNvPr>
              <p:cNvSpPr>
                <a:spLocks noChangeAspect="1"/>
              </p:cNvSpPr>
              <p:nvPr/>
            </p:nvSpPr>
            <p:spPr>
              <a:xfrm>
                <a:off x="6499258" y="1974617"/>
                <a:ext cx="4562514" cy="4562514"/>
              </a:xfrm>
              <a:prstGeom prst="ellipse">
                <a:avLst/>
              </a:prstGeom>
              <a:noFill/>
              <a:ln w="635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
          <p:nvSpPr>
            <p:cNvPr id="6" name="TextBox 5">
              <a:extLst>
                <a:ext uri="{FF2B5EF4-FFF2-40B4-BE49-F238E27FC236}">
                  <a16:creationId xmlns:a16="http://schemas.microsoft.com/office/drawing/2014/main" id="{58BF6124-A38D-45E5-4753-E7CA02F20B2F}"/>
                </a:ext>
              </a:extLst>
            </p:cNvPr>
            <p:cNvSpPr txBox="1"/>
            <p:nvPr/>
          </p:nvSpPr>
          <p:spPr>
            <a:xfrm>
              <a:off x="7575079" y="2103504"/>
              <a:ext cx="2410871" cy="461665"/>
            </a:xfrm>
            <a:prstGeom prst="rect">
              <a:avLst/>
            </a:prstGeom>
            <a:noFill/>
          </p:spPr>
          <p:txBody>
            <a:bodyPr wrap="square" rtlCol="0">
              <a:spAutoFit/>
            </a:bodyPr>
            <a:lstStyle/>
            <a:p>
              <a:pPr algn="ctr"/>
              <a:r>
                <a:rPr lang="en-GB" sz="2400" b="1" dirty="0">
                  <a:solidFill>
                    <a:srgbClr val="209CEE"/>
                  </a:solidFill>
                  <a:latin typeface="EdShed" pitchFamily="2" charset="0"/>
                </a:rPr>
                <a:t>‘sub-’ prefix</a:t>
              </a:r>
            </a:p>
          </p:txBody>
        </p:sp>
        <p:sp>
          <p:nvSpPr>
            <p:cNvPr id="7" name="TextBox 6">
              <a:extLst>
                <a:ext uri="{FF2B5EF4-FFF2-40B4-BE49-F238E27FC236}">
                  <a16:creationId xmlns:a16="http://schemas.microsoft.com/office/drawing/2014/main" id="{591E17AE-9657-F66A-B3FE-29F996B35D56}"/>
                </a:ext>
              </a:extLst>
            </p:cNvPr>
            <p:cNvSpPr txBox="1"/>
            <p:nvPr/>
          </p:nvSpPr>
          <p:spPr>
            <a:xfrm>
              <a:off x="2448565" y="2103503"/>
              <a:ext cx="1925841" cy="461665"/>
            </a:xfrm>
            <a:prstGeom prst="rect">
              <a:avLst/>
            </a:prstGeom>
            <a:noFill/>
          </p:spPr>
          <p:txBody>
            <a:bodyPr wrap="square" rtlCol="0">
              <a:spAutoFit/>
            </a:bodyPr>
            <a:lstStyle/>
            <a:p>
              <a:pPr algn="ctr"/>
              <a:r>
                <a:rPr lang="en-GB" sz="2400" b="1" dirty="0">
                  <a:solidFill>
                    <a:srgbClr val="7956D6"/>
                  </a:solidFill>
                  <a:latin typeface="EdShed" pitchFamily="2" charset="0"/>
                </a:rPr>
                <a:t>‘in-’ prefix</a:t>
              </a:r>
            </a:p>
          </p:txBody>
        </p:sp>
      </p:grpSp>
      <p:sp>
        <p:nvSpPr>
          <p:cNvPr id="10" name="TextBox 9">
            <a:extLst>
              <a:ext uri="{FF2B5EF4-FFF2-40B4-BE49-F238E27FC236}">
                <a16:creationId xmlns:a16="http://schemas.microsoft.com/office/drawing/2014/main" id="{0E7667E7-E8CE-02D1-F2B2-E6779AB4F7D1}"/>
              </a:ext>
            </a:extLst>
          </p:cNvPr>
          <p:cNvSpPr txBox="1"/>
          <p:nvPr/>
        </p:nvSpPr>
        <p:spPr>
          <a:xfrm>
            <a:off x="2601965" y="731669"/>
            <a:ext cx="6988068" cy="430887"/>
          </a:xfrm>
          <a:prstGeom prst="rect">
            <a:avLst/>
          </a:prstGeom>
          <a:noFill/>
        </p:spPr>
        <p:txBody>
          <a:bodyPr wrap="none" rtlCol="0">
            <a:spAutoFit/>
          </a:bodyPr>
          <a:lstStyle/>
          <a:p>
            <a:pPr algn="ctr"/>
            <a:r>
              <a:rPr lang="en-GB" sz="2200" b="1" dirty="0">
                <a:solidFill>
                  <a:srgbClr val="3373DC"/>
                </a:solidFill>
                <a:latin typeface="EdShed" pitchFamily="2" charset="0"/>
                <a:ea typeface="Sassoon Infant 2023" panose="02000503030000020003" pitchFamily="2" charset="0"/>
              </a:rPr>
              <a:t>Can you sort this week’s words according to the prefix?</a:t>
            </a:r>
          </a:p>
        </p:txBody>
      </p:sp>
    </p:spTree>
    <p:extLst>
      <p:ext uri="{BB962C8B-B14F-4D97-AF65-F5344CB8AC3E}">
        <p14:creationId xmlns:p14="http://schemas.microsoft.com/office/powerpoint/2010/main" val="295568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23</a:t>
            </a:fld>
            <a:endParaRPr lang="en-US" dirty="0">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3774073439"/>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3600" b="0" i="0" dirty="0">
                          <a:solidFill>
                            <a:schemeClr val="tx1"/>
                          </a:solidFill>
                          <a:latin typeface="EdShed" pitchFamily="2" charset="0"/>
                        </a:rPr>
                        <a:t>inactive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incorrect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subheading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3600" b="0" i="0" dirty="0">
                          <a:solidFill>
                            <a:schemeClr val="tx1"/>
                          </a:solidFill>
                          <a:latin typeface="EdShed" pitchFamily="2"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submerge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subtropical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incurable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369886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24</a:t>
            </a:fld>
            <a:endParaRPr lang="en-US" dirty="0">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Picture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1327180290"/>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pic>
        <p:nvPicPr>
          <p:cNvPr id="9" name="Picture 2" descr="Education, Back To School, School Supplies, Pencil">
            <a:extLst>
              <a:ext uri="{FF2B5EF4-FFF2-40B4-BE49-F238E27FC236}">
                <a16:creationId xmlns:a16="http://schemas.microsoft.com/office/drawing/2014/main" id="{FD1A5657-EC46-7D92-6A86-F84E76369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31" y="2292717"/>
            <a:ext cx="2088368" cy="12464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emon, Plunge, Water, Sink, Splash, Underwater, Citrus">
            <a:extLst>
              <a:ext uri="{FF2B5EF4-FFF2-40B4-BE49-F238E27FC236}">
                <a16:creationId xmlns:a16="http://schemas.microsoft.com/office/drawing/2014/main" id="{0E7A23BB-1DAB-0059-8C25-0BDBD5C65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22"/>
          <a:stretch/>
        </p:blipFill>
        <p:spPr bwMode="auto">
          <a:xfrm>
            <a:off x="5329267" y="1901252"/>
            <a:ext cx="1529836" cy="21146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ubmarine, Yellow, Sea, Ocean, Nature, Water, Fish">
            <a:extLst>
              <a:ext uri="{FF2B5EF4-FFF2-40B4-BE49-F238E27FC236}">
                <a16:creationId xmlns:a16="http://schemas.microsoft.com/office/drawing/2014/main" id="{092EC19F-ADCB-1939-6D69-D6C1B66FE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156" y="1950064"/>
            <a:ext cx="1931747" cy="19317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78533D1-7C38-48F4-0F0C-B3FE1FB92537}"/>
              </a:ext>
            </a:extLst>
          </p:cNvPr>
          <p:cNvPicPr>
            <a:picLocks noChangeAspect="1"/>
          </p:cNvPicPr>
          <p:nvPr/>
        </p:nvPicPr>
        <p:blipFill>
          <a:blip r:embed="rId5"/>
          <a:stretch>
            <a:fillRect/>
          </a:stretch>
        </p:blipFill>
        <p:spPr>
          <a:xfrm>
            <a:off x="365605" y="4527926"/>
            <a:ext cx="2193053" cy="1760620"/>
          </a:xfrm>
          <a:prstGeom prst="rect">
            <a:avLst/>
          </a:prstGeom>
        </p:spPr>
      </p:pic>
      <p:pic>
        <p:nvPicPr>
          <p:cNvPr id="46" name="Picture 8" descr="Beach, Sea, Panorama, Panoramic, Blue Sea, Blue Ocean">
            <a:extLst>
              <a:ext uri="{FF2B5EF4-FFF2-40B4-BE49-F238E27FC236}">
                <a16:creationId xmlns:a16="http://schemas.microsoft.com/office/drawing/2014/main" id="{8CB620F2-830D-F398-5BF2-0FFCA35B5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873" y="2330074"/>
            <a:ext cx="2051391" cy="130124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red x on a black background&#10;&#10;Description automatically generated">
            <a:extLst>
              <a:ext uri="{FF2B5EF4-FFF2-40B4-BE49-F238E27FC236}">
                <a16:creationId xmlns:a16="http://schemas.microsoft.com/office/drawing/2014/main" id="{548A4A54-04A8-9F59-F195-5A4D59C889BC}"/>
              </a:ext>
            </a:extLst>
          </p:cNvPr>
          <p:cNvPicPr>
            <a:picLocks noChangeAspect="1"/>
          </p:cNvPicPr>
          <p:nvPr/>
        </p:nvPicPr>
        <p:blipFill>
          <a:blip r:embed="rId7"/>
          <a:stretch>
            <a:fillRect/>
          </a:stretch>
        </p:blipFill>
        <p:spPr>
          <a:xfrm>
            <a:off x="7652264" y="4527926"/>
            <a:ext cx="1547790" cy="1547790"/>
          </a:xfrm>
          <a:prstGeom prst="rect">
            <a:avLst/>
          </a:prstGeom>
        </p:spPr>
      </p:pic>
      <p:pic>
        <p:nvPicPr>
          <p:cNvPr id="54" name="Picture 53">
            <a:extLst>
              <a:ext uri="{FF2B5EF4-FFF2-40B4-BE49-F238E27FC236}">
                <a16:creationId xmlns:a16="http://schemas.microsoft.com/office/drawing/2014/main" id="{C6C01A82-C00C-1B46-11CA-24152E830A69}"/>
              </a:ext>
            </a:extLst>
          </p:cNvPr>
          <p:cNvPicPr>
            <a:picLocks noChangeAspect="1"/>
          </p:cNvPicPr>
          <p:nvPr/>
        </p:nvPicPr>
        <p:blipFill>
          <a:blip r:embed="rId8"/>
          <a:stretch>
            <a:fillRect/>
          </a:stretch>
        </p:blipFill>
        <p:spPr>
          <a:xfrm>
            <a:off x="9694432" y="2085139"/>
            <a:ext cx="2045039" cy="1661594"/>
          </a:xfrm>
          <a:prstGeom prst="rect">
            <a:avLst/>
          </a:prstGeom>
        </p:spPr>
      </p:pic>
      <p:pic>
        <p:nvPicPr>
          <p:cNvPr id="59" name="Picture 58" descr="Cartoon of a person sleeping&#10;&#10;Description automatically generated">
            <a:extLst>
              <a:ext uri="{FF2B5EF4-FFF2-40B4-BE49-F238E27FC236}">
                <a16:creationId xmlns:a16="http://schemas.microsoft.com/office/drawing/2014/main" id="{870EBDAB-688A-AEC5-5E05-1F3ECC5F97AE}"/>
              </a:ext>
            </a:extLst>
          </p:cNvPr>
          <p:cNvPicPr>
            <a:picLocks noChangeAspect="1"/>
          </p:cNvPicPr>
          <p:nvPr/>
        </p:nvPicPr>
        <p:blipFill>
          <a:blip r:embed="rId9"/>
          <a:stretch>
            <a:fillRect/>
          </a:stretch>
        </p:blipFill>
        <p:spPr>
          <a:xfrm>
            <a:off x="9874548" y="4675508"/>
            <a:ext cx="1804407" cy="1195778"/>
          </a:xfrm>
          <a:prstGeom prst="rect">
            <a:avLst/>
          </a:prstGeom>
        </p:spPr>
      </p:pic>
      <p:grpSp>
        <p:nvGrpSpPr>
          <p:cNvPr id="64" name="Group 63">
            <a:extLst>
              <a:ext uri="{FF2B5EF4-FFF2-40B4-BE49-F238E27FC236}">
                <a16:creationId xmlns:a16="http://schemas.microsoft.com/office/drawing/2014/main" id="{A5E03E14-D28B-B824-6FCB-8C59500B19E8}"/>
              </a:ext>
            </a:extLst>
          </p:cNvPr>
          <p:cNvGrpSpPr/>
          <p:nvPr/>
        </p:nvGrpSpPr>
        <p:grpSpPr>
          <a:xfrm>
            <a:off x="5134827" y="5159828"/>
            <a:ext cx="1922345" cy="371862"/>
            <a:chOff x="6258868" y="3655216"/>
            <a:chExt cx="2233229" cy="432000"/>
          </a:xfrm>
        </p:grpSpPr>
        <p:sp>
          <p:nvSpPr>
            <p:cNvPr id="66" name="5-point Star 19">
              <a:extLst>
                <a:ext uri="{FF2B5EF4-FFF2-40B4-BE49-F238E27FC236}">
                  <a16:creationId xmlns:a16="http://schemas.microsoft.com/office/drawing/2014/main" id="{CE87666F-1B94-64A5-6436-5B4F8B42143E}"/>
                </a:ext>
              </a:extLst>
            </p:cNvPr>
            <p:cNvSpPr/>
            <p:nvPr/>
          </p:nvSpPr>
          <p:spPr>
            <a:xfrm>
              <a:off x="6258868" y="3655216"/>
              <a:ext cx="432000" cy="432000"/>
            </a:xfrm>
            <a:prstGeom prst="star5">
              <a:avLst>
                <a:gd name="adj" fmla="val 25469"/>
                <a:gd name="hf" fmla="val 105146"/>
                <a:gd name="vf" fmla="val 110557"/>
              </a:avLst>
            </a:prstGeom>
            <a:solidFill>
              <a:srgbClr val="FFFF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7" name="5-point Star 42">
              <a:extLst>
                <a:ext uri="{FF2B5EF4-FFF2-40B4-BE49-F238E27FC236}">
                  <a16:creationId xmlns:a16="http://schemas.microsoft.com/office/drawing/2014/main" id="{88773C72-5CB9-3CF2-E048-0B02B937A178}"/>
                </a:ext>
              </a:extLst>
            </p:cNvPr>
            <p:cNvSpPr/>
            <p:nvPr/>
          </p:nvSpPr>
          <p:spPr>
            <a:xfrm>
              <a:off x="6709175" y="3655216"/>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8" name="5-point Star 43">
              <a:extLst>
                <a:ext uri="{FF2B5EF4-FFF2-40B4-BE49-F238E27FC236}">
                  <a16:creationId xmlns:a16="http://schemas.microsoft.com/office/drawing/2014/main" id="{4AEF5112-4522-DFC6-2A42-333C1DE48F7D}"/>
                </a:ext>
              </a:extLst>
            </p:cNvPr>
            <p:cNvSpPr/>
            <p:nvPr/>
          </p:nvSpPr>
          <p:spPr>
            <a:xfrm>
              <a:off x="7159482" y="3655216"/>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9" name="5-point Star 44">
              <a:extLst>
                <a:ext uri="{FF2B5EF4-FFF2-40B4-BE49-F238E27FC236}">
                  <a16:creationId xmlns:a16="http://schemas.microsoft.com/office/drawing/2014/main" id="{139C0E5A-BF82-7B55-7316-27E66BC78BEB}"/>
                </a:ext>
              </a:extLst>
            </p:cNvPr>
            <p:cNvSpPr/>
            <p:nvPr/>
          </p:nvSpPr>
          <p:spPr>
            <a:xfrm>
              <a:off x="7609789" y="3655216"/>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70" name="5-point Star 45">
              <a:extLst>
                <a:ext uri="{FF2B5EF4-FFF2-40B4-BE49-F238E27FC236}">
                  <a16:creationId xmlns:a16="http://schemas.microsoft.com/office/drawing/2014/main" id="{F1ACC0F3-1A8A-D57B-1685-B096B60CC132}"/>
                </a:ext>
              </a:extLst>
            </p:cNvPr>
            <p:cNvSpPr/>
            <p:nvPr/>
          </p:nvSpPr>
          <p:spPr>
            <a:xfrm>
              <a:off x="8060097" y="3655216"/>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grpSp>
      <p:pic>
        <p:nvPicPr>
          <p:cNvPr id="73" name="Picture 2" descr="Free summer bubbles frame vector">
            <a:extLst>
              <a:ext uri="{FF2B5EF4-FFF2-40B4-BE49-F238E27FC236}">
                <a16:creationId xmlns:a16="http://schemas.microsoft.com/office/drawing/2014/main" id="{E0C36B4C-513F-CD5E-E732-A954E2F5CB17}"/>
              </a:ext>
            </a:extLst>
          </p:cNvPr>
          <p:cNvPicPr>
            <a:picLocks noChangeAspect="1" noChangeArrowheads="1"/>
          </p:cNvPicPr>
          <p:nvPr/>
        </p:nvPicPr>
        <p:blipFill>
          <a:blip r:embed="rId10">
            <a:alphaModFix amt="19000"/>
            <a:extLst>
              <a:ext uri="{28A0092B-C50C-407E-A947-70E740481C1C}">
                <a14:useLocalDpi xmlns:a14="http://schemas.microsoft.com/office/drawing/2010/main" val="0"/>
              </a:ext>
            </a:extLst>
          </a:blip>
          <a:srcRect/>
          <a:stretch>
            <a:fillRect/>
          </a:stretch>
        </p:blipFill>
        <p:spPr bwMode="auto">
          <a:xfrm>
            <a:off x="2822772" y="4428507"/>
            <a:ext cx="1987642" cy="193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5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a:t>
            </a:fld>
            <a:endParaRPr lang="en-US" dirty="0">
              <a:latin typeface="EdShed" pitchFamily="2" charset="0"/>
            </a:endParaRPr>
          </a:p>
        </p:txBody>
      </p:sp>
      <p:sp>
        <p:nvSpPr>
          <p:cNvPr id="3" name="Text Placeholder 2">
            <a:extLst>
              <a:ext uri="{FF2B5EF4-FFF2-40B4-BE49-F238E27FC236}">
                <a16:creationId xmlns:a16="http://schemas.microsoft.com/office/drawing/2014/main" id="{DEC1D2E1-6CD5-162D-E94E-9A0CFE12D9EF}"/>
              </a:ext>
            </a:extLst>
          </p:cNvPr>
          <p:cNvSpPr>
            <a:spLocks noGrp="1"/>
          </p:cNvSpPr>
          <p:nvPr>
            <p:ph type="body" sz="quarter" idx="11"/>
          </p:nvPr>
        </p:nvSpPr>
        <p:spPr/>
        <p:txBody>
          <a:bodyPr/>
          <a:lstStyle/>
          <a:p>
            <a:r>
              <a:rPr lang="en-US" dirty="0">
                <a:solidFill>
                  <a:srgbClr val="3373DC"/>
                </a:solidFill>
                <a:latin typeface="EdShed" pitchFamily="2" charset="0"/>
              </a:rPr>
              <a:t>Which of last week’s words matches the picture?</a:t>
            </a:r>
          </a:p>
        </p:txBody>
      </p:sp>
      <p:sp>
        <p:nvSpPr>
          <p:cNvPr id="2" name="TextBox 1">
            <a:extLst>
              <a:ext uri="{FF2B5EF4-FFF2-40B4-BE49-F238E27FC236}">
                <a16:creationId xmlns:a16="http://schemas.microsoft.com/office/drawing/2014/main" id="{25A18B41-8B2E-5934-FCC3-BCA8879ACC49}"/>
              </a:ext>
            </a:extLst>
          </p:cNvPr>
          <p:cNvSpPr txBox="1"/>
          <p:nvPr/>
        </p:nvSpPr>
        <p:spPr>
          <a:xfrm>
            <a:off x="5743929" y="3753315"/>
            <a:ext cx="659155" cy="523220"/>
          </a:xfrm>
          <a:prstGeom prst="rect">
            <a:avLst/>
          </a:prstGeom>
          <a:noFill/>
        </p:spPr>
        <p:txBody>
          <a:bodyPr wrap="none" rtlCol="0">
            <a:spAutoFit/>
          </a:bodyPr>
          <a:lstStyle/>
          <a:p>
            <a:r>
              <a:rPr lang="en-US" sz="2800" dirty="0">
                <a:solidFill>
                  <a:srgbClr val="FF3760"/>
                </a:solidFill>
                <a:latin typeface="EdShed" pitchFamily="2" charset="0"/>
              </a:rPr>
              <a:t>not</a:t>
            </a:r>
            <a:endParaRPr lang="en-US" sz="2000" dirty="0">
              <a:solidFill>
                <a:srgbClr val="FF3760"/>
              </a:solidFill>
              <a:latin typeface="EdShed" pitchFamily="2" charset="0"/>
            </a:endParaRPr>
          </a:p>
        </p:txBody>
      </p:sp>
      <p:sp>
        <p:nvSpPr>
          <p:cNvPr id="5" name="TextBox 4">
            <a:extLst>
              <a:ext uri="{FF2B5EF4-FFF2-40B4-BE49-F238E27FC236}">
                <a16:creationId xmlns:a16="http://schemas.microsoft.com/office/drawing/2014/main" id="{964B8CBB-BE06-9A8C-AB68-767181C9D46C}"/>
              </a:ext>
            </a:extLst>
          </p:cNvPr>
          <p:cNvSpPr txBox="1"/>
          <p:nvPr/>
        </p:nvSpPr>
        <p:spPr>
          <a:xfrm>
            <a:off x="1167583" y="3753315"/>
            <a:ext cx="964367" cy="523220"/>
          </a:xfrm>
          <a:prstGeom prst="rect">
            <a:avLst/>
          </a:prstGeom>
          <a:noFill/>
        </p:spPr>
        <p:txBody>
          <a:bodyPr wrap="none" rtlCol="0">
            <a:spAutoFit/>
          </a:bodyPr>
          <a:lstStyle/>
          <a:p>
            <a:r>
              <a:rPr lang="en-US" sz="2800" dirty="0">
                <a:solidFill>
                  <a:srgbClr val="FF3760"/>
                </a:solidFill>
                <a:latin typeface="EdShed" pitchFamily="2" charset="0"/>
              </a:rPr>
              <a:t>piece</a:t>
            </a:r>
            <a:endParaRPr lang="en-US" sz="2000" dirty="0">
              <a:solidFill>
                <a:srgbClr val="FF3760"/>
              </a:solidFill>
              <a:latin typeface="EdShed" pitchFamily="2" charset="0"/>
            </a:endParaRPr>
          </a:p>
        </p:txBody>
      </p:sp>
      <p:sp>
        <p:nvSpPr>
          <p:cNvPr id="7" name="TextBox 6">
            <a:extLst>
              <a:ext uri="{FF2B5EF4-FFF2-40B4-BE49-F238E27FC236}">
                <a16:creationId xmlns:a16="http://schemas.microsoft.com/office/drawing/2014/main" id="{35F72FDC-0500-0DFF-61D3-407A0CD53827}"/>
              </a:ext>
            </a:extLst>
          </p:cNvPr>
          <p:cNvSpPr txBox="1"/>
          <p:nvPr/>
        </p:nvSpPr>
        <p:spPr>
          <a:xfrm>
            <a:off x="7761995" y="5964437"/>
            <a:ext cx="899221" cy="523220"/>
          </a:xfrm>
          <a:prstGeom prst="rect">
            <a:avLst/>
          </a:prstGeom>
          <a:noFill/>
        </p:spPr>
        <p:txBody>
          <a:bodyPr wrap="none" rtlCol="0">
            <a:spAutoFit/>
          </a:bodyPr>
          <a:lstStyle/>
          <a:p>
            <a:r>
              <a:rPr lang="en-US" sz="2800" dirty="0">
                <a:solidFill>
                  <a:srgbClr val="FF3760"/>
                </a:solidFill>
                <a:latin typeface="EdShed" pitchFamily="2" charset="0"/>
              </a:rPr>
              <a:t>plain</a:t>
            </a:r>
            <a:endParaRPr lang="en-US" sz="2000" dirty="0">
              <a:solidFill>
                <a:srgbClr val="FF3760"/>
              </a:solidFill>
              <a:latin typeface="EdShed" pitchFamily="2" charset="0"/>
            </a:endParaRPr>
          </a:p>
        </p:txBody>
      </p:sp>
      <p:sp>
        <p:nvSpPr>
          <p:cNvPr id="8" name="TextBox 7">
            <a:extLst>
              <a:ext uri="{FF2B5EF4-FFF2-40B4-BE49-F238E27FC236}">
                <a16:creationId xmlns:a16="http://schemas.microsoft.com/office/drawing/2014/main" id="{8F93B086-0E48-6BD9-B021-CC684304887E}"/>
              </a:ext>
            </a:extLst>
          </p:cNvPr>
          <p:cNvSpPr txBox="1"/>
          <p:nvPr/>
        </p:nvSpPr>
        <p:spPr>
          <a:xfrm>
            <a:off x="3402055" y="5966375"/>
            <a:ext cx="1072922" cy="523220"/>
          </a:xfrm>
          <a:prstGeom prst="rect">
            <a:avLst/>
          </a:prstGeom>
          <a:noFill/>
        </p:spPr>
        <p:txBody>
          <a:bodyPr wrap="none" rtlCol="0">
            <a:spAutoFit/>
          </a:bodyPr>
          <a:lstStyle/>
          <a:p>
            <a:r>
              <a:rPr lang="en-US" sz="2800" dirty="0">
                <a:solidFill>
                  <a:srgbClr val="FF3760"/>
                </a:solidFill>
                <a:latin typeface="EdShed" pitchFamily="2" charset="0"/>
              </a:rPr>
              <a:t>peace</a:t>
            </a:r>
            <a:endParaRPr lang="en-US" sz="2000" dirty="0">
              <a:solidFill>
                <a:srgbClr val="FF3760"/>
              </a:solidFill>
              <a:latin typeface="EdShed" pitchFamily="2" charset="0"/>
            </a:endParaRPr>
          </a:p>
        </p:txBody>
      </p:sp>
      <p:sp>
        <p:nvSpPr>
          <p:cNvPr id="9" name="TextBox 8">
            <a:extLst>
              <a:ext uri="{FF2B5EF4-FFF2-40B4-BE49-F238E27FC236}">
                <a16:creationId xmlns:a16="http://schemas.microsoft.com/office/drawing/2014/main" id="{174F7EF4-745B-4703-4000-5ED7EDB5FD26}"/>
              </a:ext>
            </a:extLst>
          </p:cNvPr>
          <p:cNvSpPr txBox="1"/>
          <p:nvPr/>
        </p:nvSpPr>
        <p:spPr>
          <a:xfrm>
            <a:off x="9815345" y="3753314"/>
            <a:ext cx="1422184" cy="523220"/>
          </a:xfrm>
          <a:prstGeom prst="rect">
            <a:avLst/>
          </a:prstGeom>
          <a:noFill/>
        </p:spPr>
        <p:txBody>
          <a:bodyPr wrap="none" rtlCol="0">
            <a:spAutoFit/>
          </a:bodyPr>
          <a:lstStyle/>
          <a:p>
            <a:r>
              <a:rPr lang="en-US" sz="2800" dirty="0">
                <a:solidFill>
                  <a:srgbClr val="FF3760"/>
                </a:solidFill>
                <a:latin typeface="EdShed" pitchFamily="2" charset="0"/>
              </a:rPr>
              <a:t>whether</a:t>
            </a:r>
            <a:endParaRPr lang="en-US" sz="2000" dirty="0">
              <a:solidFill>
                <a:srgbClr val="FF3760"/>
              </a:solidFill>
              <a:latin typeface="EdShed" pitchFamily="2" charset="0"/>
            </a:endParaRPr>
          </a:p>
        </p:txBody>
      </p:sp>
      <p:pic>
        <p:nvPicPr>
          <p:cNvPr id="10" name="Picture 4" descr="Jigsaw, Puzzle, Piece, Join, Part">
            <a:extLst>
              <a:ext uri="{FF2B5EF4-FFF2-40B4-BE49-F238E27FC236}">
                <a16:creationId xmlns:a16="http://schemas.microsoft.com/office/drawing/2014/main" id="{9E09439F-CA99-8A3D-0A87-97DD225A9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21" y="1927233"/>
            <a:ext cx="1994399" cy="16784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Notepad, Table, Decoration, Notes, Writing Pad, Write">
            <a:extLst>
              <a:ext uri="{FF2B5EF4-FFF2-40B4-BE49-F238E27FC236}">
                <a16:creationId xmlns:a16="http://schemas.microsoft.com/office/drawing/2014/main" id="{7642388A-2343-3830-8A82-1F788C31E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820" y="4214980"/>
            <a:ext cx="2077268" cy="16618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3C708A-DB66-DA51-CB00-6672442AFE2D}"/>
              </a:ext>
            </a:extLst>
          </p:cNvPr>
          <p:cNvPicPr>
            <a:picLocks noChangeAspect="1"/>
          </p:cNvPicPr>
          <p:nvPr/>
        </p:nvPicPr>
        <p:blipFill>
          <a:blip r:embed="rId5"/>
          <a:stretch>
            <a:fillRect/>
          </a:stretch>
        </p:blipFill>
        <p:spPr>
          <a:xfrm>
            <a:off x="9919606" y="1983587"/>
            <a:ext cx="1327477" cy="1657817"/>
          </a:xfrm>
          <a:prstGeom prst="rect">
            <a:avLst/>
          </a:prstGeom>
        </p:spPr>
      </p:pic>
      <p:pic>
        <p:nvPicPr>
          <p:cNvPr id="14" name="Picture 4" descr="Dislike, Hand, Thumb, Down, No, Red">
            <a:extLst>
              <a:ext uri="{FF2B5EF4-FFF2-40B4-BE49-F238E27FC236}">
                <a16:creationId xmlns:a16="http://schemas.microsoft.com/office/drawing/2014/main" id="{D12C6B0D-C16F-BEE2-B676-E7AFE21AD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0857">
            <a:off x="5448488" y="1993796"/>
            <a:ext cx="1399380" cy="1545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ve, Peace, Flying, Olive Branch, Symbol, Wings, Bird">
            <a:extLst>
              <a:ext uri="{FF2B5EF4-FFF2-40B4-BE49-F238E27FC236}">
                <a16:creationId xmlns:a16="http://schemas.microsoft.com/office/drawing/2014/main" id="{D37A21EA-E05B-7CA4-AEB0-5B8837CB4B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4058" flipH="1">
            <a:off x="2766207" y="3908559"/>
            <a:ext cx="2343317" cy="22954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2B46750C-2F41-210C-63E1-2B28DAC90F8C}"/>
              </a:ext>
            </a:extLst>
          </p:cNvPr>
          <p:cNvSpPr>
            <a:spLocks noGrp="1"/>
          </p:cNvSpPr>
          <p:nvPr>
            <p:ph type="body" sz="quarter" idx="10"/>
          </p:nvPr>
        </p:nvSpPr>
        <p:spPr/>
        <p:txBody>
          <a:bodyPr/>
          <a:lstStyle/>
          <a:p>
            <a:r>
              <a:rPr lang="en-US" dirty="0"/>
              <a:t>Starter</a:t>
            </a:r>
          </a:p>
        </p:txBody>
      </p:sp>
    </p:spTree>
    <p:extLst>
      <p:ext uri="{BB962C8B-B14F-4D97-AF65-F5344CB8AC3E}">
        <p14:creationId xmlns:p14="http://schemas.microsoft.com/office/powerpoint/2010/main" val="30579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AB6011-6491-C336-74A9-413071FBD093}"/>
              </a:ext>
            </a:extLst>
          </p:cNvPr>
          <p:cNvGrpSpPr/>
          <p:nvPr/>
        </p:nvGrpSpPr>
        <p:grpSpPr>
          <a:xfrm>
            <a:off x="1126123" y="1973726"/>
            <a:ext cx="8874669" cy="2067919"/>
            <a:chOff x="1126123" y="1973726"/>
            <a:chExt cx="8874669" cy="2067919"/>
          </a:xfrm>
        </p:grpSpPr>
        <p:sp>
          <p:nvSpPr>
            <p:cNvPr id="26" name="Oval 25">
              <a:extLst>
                <a:ext uri="{FF2B5EF4-FFF2-40B4-BE49-F238E27FC236}">
                  <a16:creationId xmlns:a16="http://schemas.microsoft.com/office/drawing/2014/main" id="{3D057937-EC69-21E6-FDCE-F4EA29DBFFC0}"/>
                </a:ext>
              </a:extLst>
            </p:cNvPr>
            <p:cNvSpPr>
              <a:spLocks noChangeAspect="1"/>
            </p:cNvSpPr>
            <p:nvPr/>
          </p:nvSpPr>
          <p:spPr>
            <a:xfrm>
              <a:off x="1126123" y="2016892"/>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27" name="Oval 26">
              <a:extLst>
                <a:ext uri="{FF2B5EF4-FFF2-40B4-BE49-F238E27FC236}">
                  <a16:creationId xmlns:a16="http://schemas.microsoft.com/office/drawing/2014/main" id="{33C181BC-7DF7-843D-CFF3-DE6C43099C36}"/>
                </a:ext>
              </a:extLst>
            </p:cNvPr>
            <p:cNvSpPr>
              <a:spLocks noChangeAspect="1"/>
            </p:cNvSpPr>
            <p:nvPr/>
          </p:nvSpPr>
          <p:spPr>
            <a:xfrm>
              <a:off x="1221294" y="2871534"/>
              <a:ext cx="576000" cy="41036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28" name="Oval 27">
              <a:extLst>
                <a:ext uri="{FF2B5EF4-FFF2-40B4-BE49-F238E27FC236}">
                  <a16:creationId xmlns:a16="http://schemas.microsoft.com/office/drawing/2014/main" id="{5888B488-536D-1930-3114-832B6C32D4C6}"/>
                </a:ext>
              </a:extLst>
            </p:cNvPr>
            <p:cNvSpPr>
              <a:spLocks noChangeAspect="1"/>
            </p:cNvSpPr>
            <p:nvPr/>
          </p:nvSpPr>
          <p:spPr>
            <a:xfrm>
              <a:off x="3767316" y="2014318"/>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29" name="Oval 28">
              <a:extLst>
                <a:ext uri="{FF2B5EF4-FFF2-40B4-BE49-F238E27FC236}">
                  <a16:creationId xmlns:a16="http://schemas.microsoft.com/office/drawing/2014/main" id="{7BDB09EC-8B82-FE37-5230-EA8095778DB3}"/>
                </a:ext>
              </a:extLst>
            </p:cNvPr>
            <p:cNvSpPr/>
            <p:nvPr/>
          </p:nvSpPr>
          <p:spPr>
            <a:xfrm>
              <a:off x="6812526" y="2030611"/>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30" name="Oval 29">
              <a:extLst>
                <a:ext uri="{FF2B5EF4-FFF2-40B4-BE49-F238E27FC236}">
                  <a16:creationId xmlns:a16="http://schemas.microsoft.com/office/drawing/2014/main" id="{CF03B89D-6E4D-8315-AE20-D30A134ED53A}"/>
                </a:ext>
              </a:extLst>
            </p:cNvPr>
            <p:cNvSpPr>
              <a:spLocks noChangeAspect="1"/>
            </p:cNvSpPr>
            <p:nvPr/>
          </p:nvSpPr>
          <p:spPr>
            <a:xfrm>
              <a:off x="9369296" y="1973726"/>
              <a:ext cx="576000" cy="410360"/>
            </a:xfrm>
            <a:prstGeom prst="ellipse">
              <a:avLst/>
            </a:prstGeom>
            <a:solidFill>
              <a:srgbClr val="20D160">
                <a:alpha val="3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1" name="Oval 30">
              <a:extLst>
                <a:ext uri="{FF2B5EF4-FFF2-40B4-BE49-F238E27FC236}">
                  <a16:creationId xmlns:a16="http://schemas.microsoft.com/office/drawing/2014/main" id="{6BF2872F-BDB0-026D-4760-89544F72C66F}"/>
                </a:ext>
              </a:extLst>
            </p:cNvPr>
            <p:cNvSpPr>
              <a:spLocks noChangeAspect="1"/>
            </p:cNvSpPr>
            <p:nvPr/>
          </p:nvSpPr>
          <p:spPr>
            <a:xfrm>
              <a:off x="3765918" y="2833218"/>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32" name="Oval 31">
              <a:extLst>
                <a:ext uri="{FF2B5EF4-FFF2-40B4-BE49-F238E27FC236}">
                  <a16:creationId xmlns:a16="http://schemas.microsoft.com/office/drawing/2014/main" id="{99B28D75-F983-DC43-6EDD-CE4BBFBEA798}"/>
                </a:ext>
              </a:extLst>
            </p:cNvPr>
            <p:cNvSpPr/>
            <p:nvPr/>
          </p:nvSpPr>
          <p:spPr>
            <a:xfrm>
              <a:off x="6635872" y="2866903"/>
              <a:ext cx="576000" cy="39600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33" name="Oval 32">
              <a:extLst>
                <a:ext uri="{FF2B5EF4-FFF2-40B4-BE49-F238E27FC236}">
                  <a16:creationId xmlns:a16="http://schemas.microsoft.com/office/drawing/2014/main" id="{2B6A7F02-BDA0-9EE2-7D4C-4082364F87EC}"/>
                </a:ext>
              </a:extLst>
            </p:cNvPr>
            <p:cNvSpPr>
              <a:spLocks noChangeAspect="1"/>
            </p:cNvSpPr>
            <p:nvPr/>
          </p:nvSpPr>
          <p:spPr>
            <a:xfrm>
              <a:off x="9424792" y="2825991"/>
              <a:ext cx="576000" cy="410360"/>
            </a:xfrm>
            <a:prstGeom prst="ellipse">
              <a:avLst/>
            </a:prstGeom>
            <a:solidFill>
              <a:srgbClr val="20D160">
                <a:alpha val="3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4" name="Oval 33">
              <a:extLst>
                <a:ext uri="{FF2B5EF4-FFF2-40B4-BE49-F238E27FC236}">
                  <a16:creationId xmlns:a16="http://schemas.microsoft.com/office/drawing/2014/main" id="{3898F110-10A5-A07B-F3D6-F6546C4FABBD}"/>
                </a:ext>
              </a:extLst>
            </p:cNvPr>
            <p:cNvSpPr>
              <a:spLocks noChangeAspect="1"/>
            </p:cNvSpPr>
            <p:nvPr/>
          </p:nvSpPr>
          <p:spPr>
            <a:xfrm>
              <a:off x="3585918" y="3631285"/>
              <a:ext cx="576000" cy="41036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sp>
          <p:nvSpPr>
            <p:cNvPr id="35" name="Oval 34">
              <a:extLst>
                <a:ext uri="{FF2B5EF4-FFF2-40B4-BE49-F238E27FC236}">
                  <a16:creationId xmlns:a16="http://schemas.microsoft.com/office/drawing/2014/main" id="{11EA8F2F-349E-0B9B-69DA-6CBD94F9CF5B}"/>
                </a:ext>
              </a:extLst>
            </p:cNvPr>
            <p:cNvSpPr/>
            <p:nvPr/>
          </p:nvSpPr>
          <p:spPr>
            <a:xfrm>
              <a:off x="6635872" y="3626982"/>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9CEE">
                    <a:alpha val="66904"/>
                  </a:srgbClr>
                </a:solidFill>
                <a:latin typeface="EdShed" pitchFamily="2" charset="0"/>
              </a:endParaRPr>
            </a:p>
          </p:txBody>
        </p:sp>
      </p:grpSp>
      <p:sp>
        <p:nvSpPr>
          <p:cNvPr id="36" name="Text Placeholder 1">
            <a:extLst>
              <a:ext uri="{FF2B5EF4-FFF2-40B4-BE49-F238E27FC236}">
                <a16:creationId xmlns:a16="http://schemas.microsoft.com/office/drawing/2014/main" id="{39316842-D77B-897C-7FB6-5BE7CB203CB0}"/>
              </a:ext>
            </a:extLst>
          </p:cNvPr>
          <p:cNvSpPr txBox="1">
            <a:spLocks/>
          </p:cNvSpPr>
          <p:nvPr/>
        </p:nvSpPr>
        <p:spPr>
          <a:xfrm>
            <a:off x="1092533" y="2008612"/>
            <a:ext cx="149540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inactive</a:t>
            </a:r>
          </a:p>
        </p:txBody>
      </p:sp>
      <p:sp>
        <p:nvSpPr>
          <p:cNvPr id="37" name="Text Placeholder 1">
            <a:extLst>
              <a:ext uri="{FF2B5EF4-FFF2-40B4-BE49-F238E27FC236}">
                <a16:creationId xmlns:a16="http://schemas.microsoft.com/office/drawing/2014/main" id="{4F879909-CAAC-F4FD-C1B8-F778ADB3401B}"/>
              </a:ext>
            </a:extLst>
          </p:cNvPr>
          <p:cNvSpPr txBox="1">
            <a:spLocks/>
          </p:cNvSpPr>
          <p:nvPr/>
        </p:nvSpPr>
        <p:spPr>
          <a:xfrm>
            <a:off x="3739615" y="2008612"/>
            <a:ext cx="169726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incorrect</a:t>
            </a:r>
          </a:p>
        </p:txBody>
      </p:sp>
      <p:sp>
        <p:nvSpPr>
          <p:cNvPr id="38" name="Text Placeholder 1">
            <a:extLst>
              <a:ext uri="{FF2B5EF4-FFF2-40B4-BE49-F238E27FC236}">
                <a16:creationId xmlns:a16="http://schemas.microsoft.com/office/drawing/2014/main" id="{39A0129E-D937-E856-16BB-9AE301A52A91}"/>
              </a:ext>
            </a:extLst>
          </p:cNvPr>
          <p:cNvSpPr txBox="1">
            <a:spLocks/>
          </p:cNvSpPr>
          <p:nvPr/>
        </p:nvSpPr>
        <p:spPr>
          <a:xfrm>
            <a:off x="3722653" y="2861186"/>
            <a:ext cx="173118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indefinite</a:t>
            </a:r>
          </a:p>
        </p:txBody>
      </p:sp>
      <p:sp>
        <p:nvSpPr>
          <p:cNvPr id="39" name="Text Placeholder 1">
            <a:extLst>
              <a:ext uri="{FF2B5EF4-FFF2-40B4-BE49-F238E27FC236}">
                <a16:creationId xmlns:a16="http://schemas.microsoft.com/office/drawing/2014/main" id="{3610D57C-9A05-C5FA-1EA2-7ADCD881D891}"/>
              </a:ext>
            </a:extLst>
          </p:cNvPr>
          <p:cNvSpPr txBox="1">
            <a:spLocks/>
          </p:cNvSpPr>
          <p:nvPr/>
        </p:nvSpPr>
        <p:spPr>
          <a:xfrm>
            <a:off x="6775524" y="2008612"/>
            <a:ext cx="150810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invisible</a:t>
            </a:r>
          </a:p>
        </p:txBody>
      </p:sp>
      <p:sp>
        <p:nvSpPr>
          <p:cNvPr id="43" name="Text Placeholder 1">
            <a:extLst>
              <a:ext uri="{FF2B5EF4-FFF2-40B4-BE49-F238E27FC236}">
                <a16:creationId xmlns:a16="http://schemas.microsoft.com/office/drawing/2014/main" id="{92441FC2-E737-CECB-7980-E3E701EF1428}"/>
              </a:ext>
            </a:extLst>
          </p:cNvPr>
          <p:cNvSpPr txBox="1">
            <a:spLocks/>
          </p:cNvSpPr>
          <p:nvPr/>
        </p:nvSpPr>
        <p:spPr>
          <a:xfrm>
            <a:off x="6586953" y="3643805"/>
            <a:ext cx="206415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inadequate</a:t>
            </a:r>
          </a:p>
        </p:txBody>
      </p:sp>
      <p:sp>
        <p:nvSpPr>
          <p:cNvPr id="2" name="Text Placeholder 1">
            <a:extLst>
              <a:ext uri="{FF2B5EF4-FFF2-40B4-BE49-F238E27FC236}">
                <a16:creationId xmlns:a16="http://schemas.microsoft.com/office/drawing/2014/main" id="{CCD94B2A-048D-8725-42F4-C83D9F39005B}"/>
              </a:ext>
            </a:extLst>
          </p:cNvPr>
          <p:cNvSpPr txBox="1">
            <a:spLocks/>
          </p:cNvSpPr>
          <p:nvPr/>
        </p:nvSpPr>
        <p:spPr>
          <a:xfrm>
            <a:off x="1140519" y="2861186"/>
            <a:ext cx="137101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subject</a:t>
            </a:r>
          </a:p>
        </p:txBody>
      </p:sp>
      <p:sp>
        <p:nvSpPr>
          <p:cNvPr id="5" name="Text Placeholder 1">
            <a:extLst>
              <a:ext uri="{FF2B5EF4-FFF2-40B4-BE49-F238E27FC236}">
                <a16:creationId xmlns:a16="http://schemas.microsoft.com/office/drawing/2014/main" id="{294155C3-2563-9044-C493-1D3C0B24EBCB}"/>
              </a:ext>
            </a:extLst>
          </p:cNvPr>
          <p:cNvSpPr txBox="1">
            <a:spLocks/>
          </p:cNvSpPr>
          <p:nvPr/>
        </p:nvSpPr>
        <p:spPr>
          <a:xfrm>
            <a:off x="9270883" y="2008612"/>
            <a:ext cx="193694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submarine</a:t>
            </a:r>
          </a:p>
        </p:txBody>
      </p:sp>
      <p:sp>
        <p:nvSpPr>
          <p:cNvPr id="7" name="Text Placeholder 1">
            <a:extLst>
              <a:ext uri="{FF2B5EF4-FFF2-40B4-BE49-F238E27FC236}">
                <a16:creationId xmlns:a16="http://schemas.microsoft.com/office/drawing/2014/main" id="{BB31B759-8A0D-50D7-F15A-2CEF4A45FFB7}"/>
              </a:ext>
            </a:extLst>
          </p:cNvPr>
          <p:cNvSpPr txBox="1">
            <a:spLocks/>
          </p:cNvSpPr>
          <p:nvPr/>
        </p:nvSpPr>
        <p:spPr>
          <a:xfrm>
            <a:off x="6536511" y="2861186"/>
            <a:ext cx="204947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subtropical</a:t>
            </a:r>
          </a:p>
        </p:txBody>
      </p:sp>
      <p:sp>
        <p:nvSpPr>
          <p:cNvPr id="8" name="Text Placeholder 1">
            <a:extLst>
              <a:ext uri="{FF2B5EF4-FFF2-40B4-BE49-F238E27FC236}">
                <a16:creationId xmlns:a16="http://schemas.microsoft.com/office/drawing/2014/main" id="{F7672A36-E67F-1AD7-D6A7-9C602FD640C6}"/>
              </a:ext>
            </a:extLst>
          </p:cNvPr>
          <p:cNvSpPr txBox="1">
            <a:spLocks/>
          </p:cNvSpPr>
          <p:nvPr/>
        </p:nvSpPr>
        <p:spPr>
          <a:xfrm>
            <a:off x="9327212" y="2861186"/>
            <a:ext cx="182428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submerge</a:t>
            </a:r>
          </a:p>
        </p:txBody>
      </p:sp>
      <p:sp>
        <p:nvSpPr>
          <p:cNvPr id="9" name="Text Placeholder 1">
            <a:extLst>
              <a:ext uri="{FF2B5EF4-FFF2-40B4-BE49-F238E27FC236}">
                <a16:creationId xmlns:a16="http://schemas.microsoft.com/office/drawing/2014/main" id="{7DF63342-E281-D3FE-9FA3-E35835FF74F9}"/>
              </a:ext>
            </a:extLst>
          </p:cNvPr>
          <p:cNvSpPr txBox="1">
            <a:spLocks/>
          </p:cNvSpPr>
          <p:nvPr/>
        </p:nvSpPr>
        <p:spPr>
          <a:xfrm>
            <a:off x="3508292" y="3643805"/>
            <a:ext cx="208922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subheading</a:t>
            </a:r>
          </a:p>
        </p:txBody>
      </p: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3</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b="1" dirty="0"/>
              <a:t>Do you know what they all mean?</a:t>
            </a:r>
          </a:p>
          <a:p>
            <a:r>
              <a:rPr lang="en-US" b="1" dirty="0"/>
              <a:t>What do the words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grpSp>
        <p:nvGrpSpPr>
          <p:cNvPr id="47" name="Group 46">
            <a:extLst>
              <a:ext uri="{FF2B5EF4-FFF2-40B4-BE49-F238E27FC236}">
                <a16:creationId xmlns:a16="http://schemas.microsoft.com/office/drawing/2014/main" id="{B0531891-E8C9-2DEA-AF77-679895336CE1}"/>
              </a:ext>
            </a:extLst>
          </p:cNvPr>
          <p:cNvGrpSpPr/>
          <p:nvPr/>
        </p:nvGrpSpPr>
        <p:grpSpPr>
          <a:xfrm>
            <a:off x="562161" y="4539091"/>
            <a:ext cx="2693306" cy="1919194"/>
            <a:chOff x="562161" y="4539091"/>
            <a:chExt cx="2693306" cy="1919194"/>
          </a:xfrm>
        </p:grpSpPr>
        <p:pic>
          <p:nvPicPr>
            <p:cNvPr id="48" name="Picture 47" descr="Icon&#10;&#10;Description automatically generated">
              <a:extLst>
                <a:ext uri="{FF2B5EF4-FFF2-40B4-BE49-F238E27FC236}">
                  <a16:creationId xmlns:a16="http://schemas.microsoft.com/office/drawing/2014/main" id="{64761AD3-1B15-EFD7-667A-CA9D6531F956}"/>
                </a:ext>
              </a:extLst>
            </p:cNvPr>
            <p:cNvPicPr>
              <a:picLocks noChangeAspect="1"/>
            </p:cNvPicPr>
            <p:nvPr/>
          </p:nvPicPr>
          <p:blipFill>
            <a:blip r:embed="rId3"/>
            <a:stretch>
              <a:fillRect/>
            </a:stretch>
          </p:blipFill>
          <p:spPr>
            <a:xfrm>
              <a:off x="562161" y="4539091"/>
              <a:ext cx="833885" cy="1919194"/>
            </a:xfrm>
            <a:prstGeom prst="rect">
              <a:avLst/>
            </a:prstGeom>
          </p:spPr>
        </p:pic>
        <p:sp>
          <p:nvSpPr>
            <p:cNvPr id="49" name="TextBox 48">
              <a:extLst>
                <a:ext uri="{FF2B5EF4-FFF2-40B4-BE49-F238E27FC236}">
                  <a16:creationId xmlns:a16="http://schemas.microsoft.com/office/drawing/2014/main" id="{0E556C78-FC17-2074-33F6-AFAA38343F49}"/>
                </a:ext>
              </a:extLst>
            </p:cNvPr>
            <p:cNvSpPr txBox="1"/>
            <p:nvPr/>
          </p:nvSpPr>
          <p:spPr>
            <a:xfrm>
              <a:off x="1797294" y="4731966"/>
              <a:ext cx="1458173" cy="1200329"/>
            </a:xfrm>
            <a:prstGeom prst="rect">
              <a:avLst/>
            </a:prstGeom>
            <a:noFill/>
            <a:ln>
              <a:noFill/>
            </a:ln>
          </p:spPr>
          <p:txBody>
            <a:bodyPr wrap="square" rtlCol="0">
              <a:spAutoFit/>
            </a:bodyPr>
            <a:lstStyle/>
            <a:p>
              <a:pPr algn="ctr"/>
              <a:r>
                <a:rPr lang="en-GB" dirty="0">
                  <a:latin typeface="EdShed" pitchFamily="2" charset="0"/>
                </a:rPr>
                <a:t>This week’s words have the prefixes ‘in-’ or ‘sub-’.</a:t>
              </a:r>
            </a:p>
          </p:txBody>
        </p:sp>
        <p:sp>
          <p:nvSpPr>
            <p:cNvPr id="50" name="Rounded Rectangular Callout 49">
              <a:extLst>
                <a:ext uri="{FF2B5EF4-FFF2-40B4-BE49-F238E27FC236}">
                  <a16:creationId xmlns:a16="http://schemas.microsoft.com/office/drawing/2014/main" id="{878EBD6F-92FF-C3EA-B4CD-133C631D08E2}"/>
                </a:ext>
              </a:extLst>
            </p:cNvPr>
            <p:cNvSpPr/>
            <p:nvPr/>
          </p:nvSpPr>
          <p:spPr>
            <a:xfrm>
              <a:off x="1754913" y="4639989"/>
              <a:ext cx="1495409" cy="1350892"/>
            </a:xfrm>
            <a:prstGeom prst="wedgeRoundRectCallout">
              <a:avLst>
                <a:gd name="adj1" fmla="val -66805"/>
                <a:gd name="adj2" fmla="val 6555"/>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EdShed" pitchFamily="2" charset="0"/>
              </a:endParaRPr>
            </a:p>
          </p:txBody>
        </p:sp>
      </p:grpSp>
      <p:grpSp>
        <p:nvGrpSpPr>
          <p:cNvPr id="11" name="Group 10">
            <a:extLst>
              <a:ext uri="{FF2B5EF4-FFF2-40B4-BE49-F238E27FC236}">
                <a16:creationId xmlns:a16="http://schemas.microsoft.com/office/drawing/2014/main" id="{9EBF48C0-1EE0-B012-218D-01D5262F0D33}"/>
              </a:ext>
            </a:extLst>
          </p:cNvPr>
          <p:cNvGrpSpPr/>
          <p:nvPr/>
        </p:nvGrpSpPr>
        <p:grpSpPr>
          <a:xfrm>
            <a:off x="7591321" y="4539091"/>
            <a:ext cx="4038518" cy="1919194"/>
            <a:chOff x="7591321" y="4539091"/>
            <a:chExt cx="4038518" cy="1919194"/>
          </a:xfrm>
        </p:grpSpPr>
        <p:grpSp>
          <p:nvGrpSpPr>
            <p:cNvPr id="51" name="Group 50">
              <a:extLst>
                <a:ext uri="{FF2B5EF4-FFF2-40B4-BE49-F238E27FC236}">
                  <a16:creationId xmlns:a16="http://schemas.microsoft.com/office/drawing/2014/main" id="{912B8527-AD50-5F27-97BE-23E3491F035D}"/>
                </a:ext>
              </a:extLst>
            </p:cNvPr>
            <p:cNvGrpSpPr/>
            <p:nvPr/>
          </p:nvGrpSpPr>
          <p:grpSpPr>
            <a:xfrm>
              <a:off x="7661858" y="4539091"/>
              <a:ext cx="3967981" cy="1919194"/>
              <a:chOff x="7725358" y="4462891"/>
              <a:chExt cx="3967981" cy="1919194"/>
            </a:xfrm>
          </p:grpSpPr>
          <p:pic>
            <p:nvPicPr>
              <p:cNvPr id="52" name="Picture 51" descr="A picture containing text, vector graphics&#10;&#10;Description automatically generated">
                <a:extLst>
                  <a:ext uri="{FF2B5EF4-FFF2-40B4-BE49-F238E27FC236}">
                    <a16:creationId xmlns:a16="http://schemas.microsoft.com/office/drawing/2014/main" id="{5E243C16-1A7C-82B1-5865-75CB8C50FFED}"/>
                  </a:ext>
                </a:extLst>
              </p:cNvPr>
              <p:cNvPicPr>
                <a:picLocks noChangeAspect="1"/>
              </p:cNvPicPr>
              <p:nvPr/>
            </p:nvPicPr>
            <p:blipFill>
              <a:blip r:embed="rId4"/>
              <a:stretch>
                <a:fillRect/>
              </a:stretch>
            </p:blipFill>
            <p:spPr>
              <a:xfrm flipH="1">
                <a:off x="10528974" y="4462891"/>
                <a:ext cx="1164365" cy="1919194"/>
              </a:xfrm>
              <a:prstGeom prst="rect">
                <a:avLst/>
              </a:prstGeom>
            </p:spPr>
          </p:pic>
          <p:sp>
            <p:nvSpPr>
              <p:cNvPr id="54" name="TextBox 53">
                <a:extLst>
                  <a:ext uri="{FF2B5EF4-FFF2-40B4-BE49-F238E27FC236}">
                    <a16:creationId xmlns:a16="http://schemas.microsoft.com/office/drawing/2014/main" id="{471E8599-01B7-6ACF-EBBF-15E685228BF8}"/>
                  </a:ext>
                </a:extLst>
              </p:cNvPr>
              <p:cNvSpPr txBox="1"/>
              <p:nvPr/>
            </p:nvSpPr>
            <p:spPr>
              <a:xfrm>
                <a:off x="7725358" y="4581966"/>
                <a:ext cx="2287871" cy="1477328"/>
              </a:xfrm>
              <a:prstGeom prst="rect">
                <a:avLst/>
              </a:prstGeom>
              <a:noFill/>
            </p:spPr>
            <p:txBody>
              <a:bodyPr wrap="square">
                <a:spAutoFit/>
              </a:bodyPr>
              <a:lstStyle/>
              <a:p>
                <a:pPr algn="ctr"/>
                <a:r>
                  <a:rPr lang="en-GB" dirty="0">
                    <a:latin typeface="EdShed" pitchFamily="2" charset="0"/>
                  </a:rPr>
                  <a:t>In these words, what do the prefixes mean?</a:t>
                </a:r>
              </a:p>
              <a:p>
                <a:pPr algn="ctr"/>
                <a:r>
                  <a:rPr lang="en-GB" dirty="0">
                    <a:latin typeface="EdShed" pitchFamily="2" charset="0"/>
                  </a:rPr>
                  <a:t>How do they change the meaning of the base word?</a:t>
                </a:r>
              </a:p>
            </p:txBody>
          </p:sp>
        </p:grpSp>
        <p:sp>
          <p:nvSpPr>
            <p:cNvPr id="10" name="Rounded Rectangular Callout 9">
              <a:extLst>
                <a:ext uri="{FF2B5EF4-FFF2-40B4-BE49-F238E27FC236}">
                  <a16:creationId xmlns:a16="http://schemas.microsoft.com/office/drawing/2014/main" id="{81256926-1652-3BB2-0CD9-17FB28582662}"/>
                </a:ext>
              </a:extLst>
            </p:cNvPr>
            <p:cNvSpPr/>
            <p:nvPr/>
          </p:nvSpPr>
          <p:spPr>
            <a:xfrm>
              <a:off x="7591321" y="4539091"/>
              <a:ext cx="2372263" cy="1668936"/>
            </a:xfrm>
            <a:prstGeom prst="wedgeRoundRectCallout">
              <a:avLst>
                <a:gd name="adj1" fmla="val 64600"/>
                <a:gd name="adj2" fmla="val -15029"/>
                <a:gd name="adj3" fmla="val 16667"/>
              </a:avLst>
            </a:prstGeom>
            <a:noFill/>
            <a:ln w="38100">
              <a:solidFill>
                <a:srgbClr val="7957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EdShed" pitchFamily="2" charset="0"/>
              </a:endParaRPr>
            </a:p>
          </p:txBody>
        </p:sp>
      </p:grpSp>
    </p:spTree>
    <p:extLst>
      <p:ext uri="{BB962C8B-B14F-4D97-AF65-F5344CB8AC3E}">
        <p14:creationId xmlns:p14="http://schemas.microsoft.com/office/powerpoint/2010/main" val="1101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4</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GB" dirty="0"/>
              <a:t>Why might ‘inactive’, ‘indefinite’ and </a:t>
            </a:r>
          </a:p>
          <a:p>
            <a:r>
              <a:rPr lang="en-GB" dirty="0"/>
              <a:t>‘inadequate’ be tricky to sound out?</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Irregular Spelling Pattern</a:t>
            </a:r>
          </a:p>
        </p:txBody>
      </p:sp>
      <p:sp>
        <p:nvSpPr>
          <p:cNvPr id="26" name="TextBox 4">
            <a:extLst>
              <a:ext uri="{FF2B5EF4-FFF2-40B4-BE49-F238E27FC236}">
                <a16:creationId xmlns:a16="http://schemas.microsoft.com/office/drawing/2014/main" id="{63B21D73-19DE-599E-C01C-32CE98439547}"/>
              </a:ext>
            </a:extLst>
          </p:cNvPr>
          <p:cNvSpPr txBox="1"/>
          <p:nvPr/>
        </p:nvSpPr>
        <p:spPr>
          <a:xfrm>
            <a:off x="5994291" y="4081190"/>
            <a:ext cx="2520149"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EdShed" pitchFamily="2" charset="0"/>
              </a:rPr>
              <a:t>ha</a:t>
            </a:r>
            <a:r>
              <a:rPr lang="en-GB" sz="2000" dirty="0">
                <a:solidFill>
                  <a:srgbClr val="219CEE"/>
                </a:solidFill>
                <a:latin typeface="EdShed" pitchFamily="2" charset="0"/>
              </a:rPr>
              <a:t>ve</a:t>
            </a:r>
          </a:p>
          <a:p>
            <a:pPr algn="ctr"/>
            <a:r>
              <a:rPr lang="en-GB" sz="2000" dirty="0">
                <a:latin typeface="EdShed" pitchFamily="2" charset="0"/>
              </a:rPr>
              <a:t>lo</a:t>
            </a:r>
            <a:r>
              <a:rPr lang="en-GB" sz="2000" dirty="0">
                <a:solidFill>
                  <a:srgbClr val="219CEE"/>
                </a:solidFill>
                <a:latin typeface="EdShed" pitchFamily="2" charset="0"/>
              </a:rPr>
              <a:t>ve</a:t>
            </a:r>
          </a:p>
          <a:p>
            <a:pPr algn="ctr"/>
            <a:r>
              <a:rPr lang="en-GB" sz="2000" dirty="0">
                <a:latin typeface="EdShed" pitchFamily="2" charset="0"/>
              </a:rPr>
              <a:t>gi</a:t>
            </a:r>
            <a:r>
              <a:rPr lang="en-GB" sz="2000" dirty="0">
                <a:solidFill>
                  <a:srgbClr val="219CEE"/>
                </a:solidFill>
                <a:latin typeface="EdShed" pitchFamily="2" charset="0"/>
              </a:rPr>
              <a:t>ve</a:t>
            </a:r>
          </a:p>
          <a:p>
            <a:pPr algn="ctr"/>
            <a:r>
              <a:rPr lang="en-GB" sz="2000" dirty="0">
                <a:latin typeface="EdShed" pitchFamily="2" charset="0"/>
              </a:rPr>
              <a:t>remo</a:t>
            </a:r>
            <a:r>
              <a:rPr lang="en-GB" sz="2000" dirty="0">
                <a:solidFill>
                  <a:srgbClr val="219CEE"/>
                </a:solidFill>
                <a:latin typeface="EdShed" pitchFamily="2" charset="0"/>
              </a:rPr>
              <a:t>ve</a:t>
            </a:r>
          </a:p>
          <a:p>
            <a:pPr algn="ctr"/>
            <a:r>
              <a:rPr lang="en-GB" sz="2000" dirty="0">
                <a:latin typeface="EdShed" pitchFamily="2" charset="0"/>
              </a:rPr>
              <a:t>sho</a:t>
            </a:r>
            <a:r>
              <a:rPr lang="en-GB" sz="2000" dirty="0">
                <a:solidFill>
                  <a:srgbClr val="219CEE"/>
                </a:solidFill>
                <a:latin typeface="EdShed" pitchFamily="2" charset="0"/>
              </a:rPr>
              <a:t>ve</a:t>
            </a:r>
          </a:p>
          <a:p>
            <a:pPr algn="ctr"/>
            <a:r>
              <a:rPr lang="en-GB" sz="2000" dirty="0">
                <a:latin typeface="EdShed" pitchFamily="2" charset="0"/>
              </a:rPr>
              <a:t>negati</a:t>
            </a:r>
            <a:r>
              <a:rPr lang="en-GB" sz="2000" dirty="0">
                <a:solidFill>
                  <a:srgbClr val="219CEE"/>
                </a:solidFill>
                <a:latin typeface="EdShed" pitchFamily="2" charset="0"/>
              </a:rPr>
              <a:t>ve</a:t>
            </a:r>
          </a:p>
          <a:p>
            <a:pPr algn="ctr"/>
            <a:r>
              <a:rPr lang="en-GB" sz="2000" dirty="0">
                <a:latin typeface="EdShed" pitchFamily="2" charset="0"/>
              </a:rPr>
              <a:t>positi</a:t>
            </a:r>
            <a:r>
              <a:rPr lang="en-GB" sz="2000" dirty="0">
                <a:solidFill>
                  <a:srgbClr val="219CEE"/>
                </a:solidFill>
                <a:latin typeface="EdShed" pitchFamily="2" charset="0"/>
              </a:rPr>
              <a:t>ve</a:t>
            </a:r>
            <a:endParaRPr lang="en-GB" dirty="0">
              <a:solidFill>
                <a:srgbClr val="219CEE"/>
              </a:solidFill>
              <a:latin typeface="EdShed" pitchFamily="2" charset="0"/>
            </a:endParaRPr>
          </a:p>
        </p:txBody>
      </p:sp>
      <p:sp>
        <p:nvSpPr>
          <p:cNvPr id="27" name="TextBox 4">
            <a:extLst>
              <a:ext uri="{FF2B5EF4-FFF2-40B4-BE49-F238E27FC236}">
                <a16:creationId xmlns:a16="http://schemas.microsoft.com/office/drawing/2014/main" id="{E3825140-D573-D673-74C3-B1C0CB3B3EC2}"/>
              </a:ext>
            </a:extLst>
          </p:cNvPr>
          <p:cNvSpPr txBox="1"/>
          <p:nvPr/>
        </p:nvSpPr>
        <p:spPr>
          <a:xfrm>
            <a:off x="9021787" y="4242741"/>
            <a:ext cx="252014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EdShed" pitchFamily="2" charset="0"/>
              </a:rPr>
              <a:t>pira</a:t>
            </a:r>
            <a:r>
              <a:rPr lang="en-GB" sz="2000" dirty="0">
                <a:solidFill>
                  <a:srgbClr val="7956D6"/>
                </a:solidFill>
                <a:latin typeface="EdShed" pitchFamily="2" charset="0"/>
              </a:rPr>
              <a:t>te</a:t>
            </a:r>
          </a:p>
          <a:p>
            <a:pPr algn="ctr"/>
            <a:r>
              <a:rPr lang="en-GB" sz="2000" dirty="0">
                <a:latin typeface="EdShed" pitchFamily="2" charset="0"/>
              </a:rPr>
              <a:t>accura</a:t>
            </a:r>
            <a:r>
              <a:rPr lang="en-GB" sz="2000" dirty="0">
                <a:solidFill>
                  <a:srgbClr val="7956D6"/>
                </a:solidFill>
                <a:latin typeface="EdShed" pitchFamily="2" charset="0"/>
              </a:rPr>
              <a:t>te</a:t>
            </a:r>
          </a:p>
          <a:p>
            <a:pPr algn="ctr"/>
            <a:r>
              <a:rPr lang="en-GB" sz="2000" dirty="0">
                <a:latin typeface="EdShed" pitchFamily="2" charset="0"/>
              </a:rPr>
              <a:t>opposi</a:t>
            </a:r>
            <a:r>
              <a:rPr lang="en-GB" sz="2000" dirty="0">
                <a:solidFill>
                  <a:srgbClr val="7956D6"/>
                </a:solidFill>
                <a:latin typeface="EdShed" pitchFamily="2" charset="0"/>
              </a:rPr>
              <a:t>te</a:t>
            </a:r>
          </a:p>
          <a:p>
            <a:pPr algn="ctr"/>
            <a:r>
              <a:rPr lang="en-GB" sz="2000" dirty="0">
                <a:latin typeface="EdShed" pitchFamily="2" charset="0"/>
              </a:rPr>
              <a:t>priva</a:t>
            </a:r>
            <a:r>
              <a:rPr lang="en-GB" sz="2000" dirty="0">
                <a:solidFill>
                  <a:srgbClr val="7956D6"/>
                </a:solidFill>
                <a:latin typeface="EdShed" pitchFamily="2" charset="0"/>
              </a:rPr>
              <a:t>te</a:t>
            </a:r>
          </a:p>
          <a:p>
            <a:pPr algn="ctr"/>
            <a:r>
              <a:rPr lang="en-GB" sz="2000" dirty="0">
                <a:latin typeface="EdShed" pitchFamily="2" charset="0"/>
              </a:rPr>
              <a:t>grani</a:t>
            </a:r>
            <a:r>
              <a:rPr lang="en-GB" sz="2000" dirty="0">
                <a:solidFill>
                  <a:srgbClr val="7956D6"/>
                </a:solidFill>
                <a:latin typeface="EdShed" pitchFamily="2" charset="0"/>
              </a:rPr>
              <a:t>te</a:t>
            </a:r>
          </a:p>
          <a:p>
            <a:pPr algn="ctr"/>
            <a:r>
              <a:rPr lang="en-GB" sz="2000" dirty="0">
                <a:latin typeface="EdShed" pitchFamily="2" charset="0"/>
              </a:rPr>
              <a:t>chocola</a:t>
            </a:r>
            <a:r>
              <a:rPr lang="en-GB" sz="2000" dirty="0">
                <a:solidFill>
                  <a:srgbClr val="7956D6"/>
                </a:solidFill>
                <a:latin typeface="EdShed" pitchFamily="2" charset="0"/>
              </a:rPr>
              <a:t>te</a:t>
            </a:r>
            <a:endParaRPr lang="en-GB" dirty="0">
              <a:solidFill>
                <a:srgbClr val="7956D6"/>
              </a:solidFill>
              <a:latin typeface="EdShed" pitchFamily="2" charset="0"/>
            </a:endParaRPr>
          </a:p>
        </p:txBody>
      </p:sp>
      <p:grpSp>
        <p:nvGrpSpPr>
          <p:cNvPr id="67" name="Group 66">
            <a:extLst>
              <a:ext uri="{FF2B5EF4-FFF2-40B4-BE49-F238E27FC236}">
                <a16:creationId xmlns:a16="http://schemas.microsoft.com/office/drawing/2014/main" id="{756E1DBF-8E57-A888-2CC4-B18292F854BF}"/>
              </a:ext>
            </a:extLst>
          </p:cNvPr>
          <p:cNvGrpSpPr/>
          <p:nvPr/>
        </p:nvGrpSpPr>
        <p:grpSpPr>
          <a:xfrm>
            <a:off x="781816" y="3479417"/>
            <a:ext cx="2733762" cy="2917803"/>
            <a:chOff x="679239" y="3479417"/>
            <a:chExt cx="2733762" cy="2917803"/>
          </a:xfrm>
        </p:grpSpPr>
        <p:pic>
          <p:nvPicPr>
            <p:cNvPr id="25" name="Picture 24" descr="Logo&#10;&#10;Description automatically generated">
              <a:extLst>
                <a:ext uri="{FF2B5EF4-FFF2-40B4-BE49-F238E27FC236}">
                  <a16:creationId xmlns:a16="http://schemas.microsoft.com/office/drawing/2014/main" id="{19E382B9-7465-C409-968B-044DD56DD1B5}"/>
                </a:ext>
              </a:extLst>
            </p:cNvPr>
            <p:cNvPicPr>
              <a:picLocks noChangeAspect="1"/>
            </p:cNvPicPr>
            <p:nvPr/>
          </p:nvPicPr>
          <p:blipFill rotWithShape="1">
            <a:blip r:embed="rId3"/>
            <a:srcRect l="62767" t="14185" r="11483" b="31554"/>
            <a:stretch/>
          </p:blipFill>
          <p:spPr>
            <a:xfrm rot="21109194">
              <a:off x="1203492" y="5293185"/>
              <a:ext cx="1032163" cy="1104035"/>
            </a:xfrm>
            <a:prstGeom prst="rect">
              <a:avLst/>
            </a:prstGeom>
          </p:spPr>
        </p:pic>
        <p:grpSp>
          <p:nvGrpSpPr>
            <p:cNvPr id="28" name="Group 27">
              <a:extLst>
                <a:ext uri="{FF2B5EF4-FFF2-40B4-BE49-F238E27FC236}">
                  <a16:creationId xmlns:a16="http://schemas.microsoft.com/office/drawing/2014/main" id="{D4F13373-D2A7-9AD1-CC37-C235C7D8E40F}"/>
                </a:ext>
              </a:extLst>
            </p:cNvPr>
            <p:cNvGrpSpPr/>
            <p:nvPr/>
          </p:nvGrpSpPr>
          <p:grpSpPr>
            <a:xfrm>
              <a:off x="679239" y="3479417"/>
              <a:ext cx="2733762" cy="1654305"/>
              <a:chOff x="679239" y="3479417"/>
              <a:chExt cx="2733762" cy="1654305"/>
            </a:xfrm>
          </p:grpSpPr>
          <p:sp>
            <p:nvSpPr>
              <p:cNvPr id="30" name="TextBox 29">
                <a:extLst>
                  <a:ext uri="{FF2B5EF4-FFF2-40B4-BE49-F238E27FC236}">
                    <a16:creationId xmlns:a16="http://schemas.microsoft.com/office/drawing/2014/main" id="{685B3523-8EBC-F002-82AB-6D47162F55F0}"/>
                  </a:ext>
                </a:extLst>
              </p:cNvPr>
              <p:cNvSpPr txBox="1"/>
              <p:nvPr/>
            </p:nvSpPr>
            <p:spPr>
              <a:xfrm>
                <a:off x="707222" y="3656223"/>
                <a:ext cx="2705779" cy="1323439"/>
              </a:xfrm>
              <a:prstGeom prst="rect">
                <a:avLst/>
              </a:prstGeom>
              <a:noFill/>
            </p:spPr>
            <p:txBody>
              <a:bodyPr wrap="square">
                <a:spAutoFit/>
              </a:bodyPr>
              <a:lstStyle/>
              <a:p>
                <a:pPr algn="ctr"/>
                <a:r>
                  <a:rPr lang="en-GB" sz="1600" dirty="0">
                    <a:latin typeface="EdShed" pitchFamily="2" charset="0"/>
                  </a:rPr>
                  <a:t>These words look like they have a split digraph at the end. However, they lack the long vowel sounds produced by a split digraph.</a:t>
                </a:r>
              </a:p>
            </p:txBody>
          </p:sp>
          <p:sp>
            <p:nvSpPr>
              <p:cNvPr id="31" name="Rounded Rectangular Callout 30">
                <a:extLst>
                  <a:ext uri="{FF2B5EF4-FFF2-40B4-BE49-F238E27FC236}">
                    <a16:creationId xmlns:a16="http://schemas.microsoft.com/office/drawing/2014/main" id="{F9EC0ED0-D06F-A284-2908-EF6A5988ECD2}"/>
                  </a:ext>
                </a:extLst>
              </p:cNvPr>
              <p:cNvSpPr/>
              <p:nvPr/>
            </p:nvSpPr>
            <p:spPr>
              <a:xfrm>
                <a:off x="679239" y="3479417"/>
                <a:ext cx="2705779" cy="1654305"/>
              </a:xfrm>
              <a:prstGeom prst="wedgeRoundRectCallout">
                <a:avLst>
                  <a:gd name="adj1" fmla="val 8614"/>
                  <a:gd name="adj2" fmla="val 66125"/>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EdShed" pitchFamily="2" charset="0"/>
                </a:endParaRPr>
              </a:p>
            </p:txBody>
          </p:sp>
        </p:grpSp>
      </p:grpSp>
      <p:grpSp>
        <p:nvGrpSpPr>
          <p:cNvPr id="32" name="Group 31">
            <a:extLst>
              <a:ext uri="{FF2B5EF4-FFF2-40B4-BE49-F238E27FC236}">
                <a16:creationId xmlns:a16="http://schemas.microsoft.com/office/drawing/2014/main" id="{66D8529C-86C7-8143-00D2-567083D7D539}"/>
              </a:ext>
            </a:extLst>
          </p:cNvPr>
          <p:cNvGrpSpPr/>
          <p:nvPr/>
        </p:nvGrpSpPr>
        <p:grpSpPr>
          <a:xfrm>
            <a:off x="2771631" y="5315244"/>
            <a:ext cx="2676655" cy="1080721"/>
            <a:chOff x="2908498" y="5340894"/>
            <a:chExt cx="2676655" cy="1080721"/>
          </a:xfrm>
        </p:grpSpPr>
        <p:sp>
          <p:nvSpPr>
            <p:cNvPr id="33" name="Rounded Rectangular Callout 32">
              <a:extLst>
                <a:ext uri="{FF2B5EF4-FFF2-40B4-BE49-F238E27FC236}">
                  <a16:creationId xmlns:a16="http://schemas.microsoft.com/office/drawing/2014/main" id="{BF0BEB94-6133-6A50-8E29-BB821DE06E7B}"/>
                </a:ext>
              </a:extLst>
            </p:cNvPr>
            <p:cNvSpPr/>
            <p:nvPr/>
          </p:nvSpPr>
          <p:spPr>
            <a:xfrm>
              <a:off x="2908498" y="5340894"/>
              <a:ext cx="2676655" cy="1080721"/>
            </a:xfrm>
            <a:prstGeom prst="wedgeRoundRectCallout">
              <a:avLst>
                <a:gd name="adj1" fmla="val -62537"/>
                <a:gd name="adj2" fmla="val 7740"/>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EdShed" pitchFamily="2" charset="0"/>
              </a:endParaRPr>
            </a:p>
          </p:txBody>
        </p:sp>
        <p:sp>
          <p:nvSpPr>
            <p:cNvPr id="34" name="TextBox 33">
              <a:extLst>
                <a:ext uri="{FF2B5EF4-FFF2-40B4-BE49-F238E27FC236}">
                  <a16:creationId xmlns:a16="http://schemas.microsoft.com/office/drawing/2014/main" id="{A7228C0F-3093-A9C7-327F-71A066DFAF9B}"/>
                </a:ext>
              </a:extLst>
            </p:cNvPr>
            <p:cNvSpPr txBox="1"/>
            <p:nvPr/>
          </p:nvSpPr>
          <p:spPr>
            <a:xfrm>
              <a:off x="3035570" y="5465755"/>
              <a:ext cx="2498952" cy="830997"/>
            </a:xfrm>
            <a:prstGeom prst="rect">
              <a:avLst/>
            </a:prstGeom>
            <a:noFill/>
          </p:spPr>
          <p:txBody>
            <a:bodyPr wrap="square">
              <a:spAutoFit/>
            </a:bodyPr>
            <a:lstStyle/>
            <a:p>
              <a:pPr algn="ctr"/>
              <a:r>
                <a:rPr lang="en-GB" sz="1600" dirty="0">
                  <a:latin typeface="EdShed" pitchFamily="2" charset="0"/>
                </a:rPr>
                <a:t>Instead, it is the last two letters together which produce the final phoneme.  </a:t>
              </a:r>
            </a:p>
          </p:txBody>
        </p:sp>
      </p:grpSp>
      <p:grpSp>
        <p:nvGrpSpPr>
          <p:cNvPr id="35" name="Group 34">
            <a:extLst>
              <a:ext uri="{FF2B5EF4-FFF2-40B4-BE49-F238E27FC236}">
                <a16:creationId xmlns:a16="http://schemas.microsoft.com/office/drawing/2014/main" id="{F0E25D6C-EB6D-CAA0-1CF9-AE154A7EC20C}"/>
              </a:ext>
            </a:extLst>
          </p:cNvPr>
          <p:cNvGrpSpPr/>
          <p:nvPr/>
        </p:nvGrpSpPr>
        <p:grpSpPr>
          <a:xfrm>
            <a:off x="1503937" y="1773209"/>
            <a:ext cx="9572960" cy="809243"/>
            <a:chOff x="1184775" y="1843930"/>
            <a:chExt cx="9572960" cy="809243"/>
          </a:xfrm>
        </p:grpSpPr>
        <p:sp>
          <p:nvSpPr>
            <p:cNvPr id="36" name="Title 1">
              <a:extLst>
                <a:ext uri="{FF2B5EF4-FFF2-40B4-BE49-F238E27FC236}">
                  <a16:creationId xmlns:a16="http://schemas.microsoft.com/office/drawing/2014/main" id="{A6DC400D-3A7C-4143-D4C0-CF378E520581}"/>
                </a:ext>
              </a:extLst>
            </p:cNvPr>
            <p:cNvSpPr txBox="1">
              <a:spLocks/>
            </p:cNvSpPr>
            <p:nvPr/>
          </p:nvSpPr>
          <p:spPr>
            <a:xfrm>
              <a:off x="2285884" y="1856537"/>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inact</a:t>
              </a:r>
              <a:r>
                <a:rPr lang="en-GB" sz="3200" dirty="0">
                  <a:solidFill>
                    <a:srgbClr val="FF3760"/>
                  </a:solidFill>
                  <a:latin typeface="EdShed" pitchFamily="2" charset="0"/>
                </a:rPr>
                <a:t>i</a:t>
              </a:r>
              <a:r>
                <a:rPr lang="en-GB" sz="3200" dirty="0">
                  <a:latin typeface="EdShed" pitchFamily="2" charset="0"/>
                </a:rPr>
                <a:t>v</a:t>
              </a:r>
              <a:r>
                <a:rPr lang="en-GB" sz="3200" dirty="0">
                  <a:solidFill>
                    <a:srgbClr val="FF3760"/>
                  </a:solidFill>
                  <a:latin typeface="EdShed" pitchFamily="2" charset="0"/>
                </a:rPr>
                <a:t>e</a:t>
              </a:r>
            </a:p>
          </p:txBody>
        </p:sp>
        <p:sp>
          <p:nvSpPr>
            <p:cNvPr id="37" name="Title 1">
              <a:extLst>
                <a:ext uri="{FF2B5EF4-FFF2-40B4-BE49-F238E27FC236}">
                  <a16:creationId xmlns:a16="http://schemas.microsoft.com/office/drawing/2014/main" id="{FF9412E2-1501-3E1D-D5EC-60587A828B47}"/>
                </a:ext>
              </a:extLst>
            </p:cNvPr>
            <p:cNvSpPr txBox="1">
              <a:spLocks/>
            </p:cNvSpPr>
            <p:nvPr/>
          </p:nvSpPr>
          <p:spPr>
            <a:xfrm>
              <a:off x="8088031" y="1843930"/>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inadequ</a:t>
              </a:r>
              <a:r>
                <a:rPr lang="en-GB" sz="3200" dirty="0">
                  <a:solidFill>
                    <a:srgbClr val="FF3760"/>
                  </a:solidFill>
                  <a:latin typeface="EdShed" pitchFamily="2" charset="0"/>
                </a:rPr>
                <a:t>a</a:t>
              </a:r>
              <a:r>
                <a:rPr lang="en-GB" sz="3200" dirty="0">
                  <a:latin typeface="EdShed" pitchFamily="2" charset="0"/>
                </a:rPr>
                <a:t>t</a:t>
              </a:r>
              <a:r>
                <a:rPr lang="en-GB" sz="3200" dirty="0">
                  <a:solidFill>
                    <a:srgbClr val="FF3760"/>
                  </a:solidFill>
                  <a:latin typeface="EdShed" pitchFamily="2" charset="0"/>
                </a:rPr>
                <a:t>e</a:t>
              </a:r>
            </a:p>
          </p:txBody>
        </p:sp>
        <p:sp>
          <p:nvSpPr>
            <p:cNvPr id="38" name="Title 1">
              <a:extLst>
                <a:ext uri="{FF2B5EF4-FFF2-40B4-BE49-F238E27FC236}">
                  <a16:creationId xmlns:a16="http://schemas.microsoft.com/office/drawing/2014/main" id="{571606FD-6BA3-7E9A-E3AA-903856AFB455}"/>
                </a:ext>
              </a:extLst>
            </p:cNvPr>
            <p:cNvSpPr txBox="1">
              <a:spLocks/>
            </p:cNvSpPr>
            <p:nvPr/>
          </p:nvSpPr>
          <p:spPr>
            <a:xfrm>
              <a:off x="5062022" y="1843930"/>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indefin</a:t>
              </a:r>
              <a:r>
                <a:rPr lang="en-GB" sz="3200" dirty="0">
                  <a:solidFill>
                    <a:srgbClr val="FF3760"/>
                  </a:solidFill>
                  <a:latin typeface="EdShed" pitchFamily="2" charset="0"/>
                </a:rPr>
                <a:t>i</a:t>
              </a:r>
              <a:r>
                <a:rPr lang="en-GB" sz="3200" dirty="0">
                  <a:latin typeface="EdShed" pitchFamily="2" charset="0"/>
                </a:rPr>
                <a:t>t</a:t>
              </a:r>
              <a:r>
                <a:rPr lang="en-GB" sz="3200" dirty="0">
                  <a:solidFill>
                    <a:srgbClr val="FF3760"/>
                  </a:solidFill>
                  <a:latin typeface="EdShed" pitchFamily="2" charset="0"/>
                </a:rPr>
                <a:t>e</a:t>
              </a:r>
            </a:p>
          </p:txBody>
        </p:sp>
        <p:sp>
          <p:nvSpPr>
            <p:cNvPr id="42" name="Rectangle 41">
              <a:extLst>
                <a:ext uri="{FF2B5EF4-FFF2-40B4-BE49-F238E27FC236}">
                  <a16:creationId xmlns:a16="http://schemas.microsoft.com/office/drawing/2014/main" id="{FB7DE841-0826-552A-4157-1F86DC369587}"/>
                </a:ext>
              </a:extLst>
            </p:cNvPr>
            <p:cNvSpPr/>
            <p:nvPr/>
          </p:nvSpPr>
          <p:spPr>
            <a:xfrm>
              <a:off x="1184775" y="1876597"/>
              <a:ext cx="603050" cy="707886"/>
            </a:xfrm>
            <a:prstGeom prst="rect">
              <a:avLst/>
            </a:prstGeom>
          </p:spPr>
          <p:txBody>
            <a:bodyPr wrap="none">
              <a:spAutoFit/>
            </a:bodyPr>
            <a:lstStyle/>
            <a:p>
              <a:r>
                <a:rPr lang="en-GB" sz="4000" dirty="0">
                  <a:solidFill>
                    <a:srgbClr val="FF3760"/>
                  </a:solidFill>
                  <a:latin typeface="EdShed" pitchFamily="2" charset="0"/>
                </a:rPr>
                <a:t>✗</a:t>
              </a:r>
            </a:p>
          </p:txBody>
        </p:sp>
        <p:grpSp>
          <p:nvGrpSpPr>
            <p:cNvPr id="43" name="Group 42">
              <a:extLst>
                <a:ext uri="{FF2B5EF4-FFF2-40B4-BE49-F238E27FC236}">
                  <a16:creationId xmlns:a16="http://schemas.microsoft.com/office/drawing/2014/main" id="{3E0E84CC-173B-D523-D0B2-B554041841D4}"/>
                </a:ext>
              </a:extLst>
            </p:cNvPr>
            <p:cNvGrpSpPr/>
            <p:nvPr/>
          </p:nvGrpSpPr>
          <p:grpSpPr>
            <a:xfrm>
              <a:off x="3203367" y="2270870"/>
              <a:ext cx="457825" cy="290245"/>
              <a:chOff x="3203367" y="2270870"/>
              <a:chExt cx="457825" cy="290245"/>
            </a:xfrm>
          </p:grpSpPr>
          <p:sp>
            <p:nvSpPr>
              <p:cNvPr id="52" name="Block Arc 51">
                <a:extLst>
                  <a:ext uri="{FF2B5EF4-FFF2-40B4-BE49-F238E27FC236}">
                    <a16:creationId xmlns:a16="http://schemas.microsoft.com/office/drawing/2014/main" id="{BE0B6E0F-289B-0C5F-64B2-0087032A0543}"/>
                  </a:ext>
                </a:extLst>
              </p:cNvPr>
              <p:cNvSpPr/>
              <p:nvPr/>
            </p:nvSpPr>
            <p:spPr>
              <a:xfrm rot="10800000">
                <a:off x="3246346" y="2270870"/>
                <a:ext cx="359312" cy="290245"/>
              </a:xfrm>
              <a:prstGeom prst="blockArc">
                <a:avLst>
                  <a:gd name="adj1" fmla="val 10676733"/>
                  <a:gd name="adj2" fmla="val 22313"/>
                  <a:gd name="adj3" fmla="val 6979"/>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sp>
            <p:nvSpPr>
              <p:cNvPr id="53" name="Rectangle 52">
                <a:extLst>
                  <a:ext uri="{FF2B5EF4-FFF2-40B4-BE49-F238E27FC236}">
                    <a16:creationId xmlns:a16="http://schemas.microsoft.com/office/drawing/2014/main" id="{D46F7D9F-9656-D8A8-0CA4-2C50C23BF772}"/>
                  </a:ext>
                </a:extLst>
              </p:cNvPr>
              <p:cNvSpPr/>
              <p:nvPr/>
            </p:nvSpPr>
            <p:spPr>
              <a:xfrm>
                <a:off x="3203367" y="2389466"/>
                <a:ext cx="104317" cy="36000"/>
              </a:xfrm>
              <a:prstGeom prst="rect">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4" name="Rectangle 53">
                <a:extLst>
                  <a:ext uri="{FF2B5EF4-FFF2-40B4-BE49-F238E27FC236}">
                    <a16:creationId xmlns:a16="http://schemas.microsoft.com/office/drawing/2014/main" id="{C26022A3-0F70-374E-4BF6-FDD40B52372A}"/>
                  </a:ext>
                </a:extLst>
              </p:cNvPr>
              <p:cNvSpPr/>
              <p:nvPr/>
            </p:nvSpPr>
            <p:spPr>
              <a:xfrm>
                <a:off x="3498677" y="2386149"/>
                <a:ext cx="162515" cy="36000"/>
              </a:xfrm>
              <a:prstGeom prst="rect">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4" name="Group 43">
              <a:extLst>
                <a:ext uri="{FF2B5EF4-FFF2-40B4-BE49-F238E27FC236}">
                  <a16:creationId xmlns:a16="http://schemas.microsoft.com/office/drawing/2014/main" id="{3DE1985A-6A58-4D63-4F64-A70280EB43F6}"/>
                </a:ext>
              </a:extLst>
            </p:cNvPr>
            <p:cNvGrpSpPr/>
            <p:nvPr/>
          </p:nvGrpSpPr>
          <p:grpSpPr>
            <a:xfrm>
              <a:off x="6267478" y="2206512"/>
              <a:ext cx="402320" cy="332516"/>
              <a:chOff x="3098602" y="2206512"/>
              <a:chExt cx="402320" cy="332516"/>
            </a:xfrm>
          </p:grpSpPr>
          <p:sp>
            <p:nvSpPr>
              <p:cNvPr id="49" name="Block Arc 48">
                <a:extLst>
                  <a:ext uri="{FF2B5EF4-FFF2-40B4-BE49-F238E27FC236}">
                    <a16:creationId xmlns:a16="http://schemas.microsoft.com/office/drawing/2014/main" id="{6D9CDD20-EB57-7BE6-39B2-10DCF53C4FF9}"/>
                  </a:ext>
                </a:extLst>
              </p:cNvPr>
              <p:cNvSpPr/>
              <p:nvPr/>
            </p:nvSpPr>
            <p:spPr>
              <a:xfrm rot="10800000">
                <a:off x="3131837" y="2206512"/>
                <a:ext cx="307974" cy="332516"/>
              </a:xfrm>
              <a:prstGeom prst="blockArc">
                <a:avLst>
                  <a:gd name="adj1" fmla="val 11244934"/>
                  <a:gd name="adj2" fmla="val 21135872"/>
                  <a:gd name="adj3" fmla="val 6585"/>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sp>
            <p:nvSpPr>
              <p:cNvPr id="50" name="Rectangle 49">
                <a:extLst>
                  <a:ext uri="{FF2B5EF4-FFF2-40B4-BE49-F238E27FC236}">
                    <a16:creationId xmlns:a16="http://schemas.microsoft.com/office/drawing/2014/main" id="{F84B7EA6-93CD-18E4-441C-B8C5C30907D2}"/>
                  </a:ext>
                </a:extLst>
              </p:cNvPr>
              <p:cNvSpPr/>
              <p:nvPr/>
            </p:nvSpPr>
            <p:spPr>
              <a:xfrm>
                <a:off x="3098602" y="2370809"/>
                <a:ext cx="104317"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1" name="Rectangle 50">
                <a:extLst>
                  <a:ext uri="{FF2B5EF4-FFF2-40B4-BE49-F238E27FC236}">
                    <a16:creationId xmlns:a16="http://schemas.microsoft.com/office/drawing/2014/main" id="{EA576DE1-91A6-6293-C7DE-AFA97CA795F4}"/>
                  </a:ext>
                </a:extLst>
              </p:cNvPr>
              <p:cNvSpPr/>
              <p:nvPr/>
            </p:nvSpPr>
            <p:spPr>
              <a:xfrm>
                <a:off x="3338407" y="2370809"/>
                <a:ext cx="162515"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5" name="Group 44">
              <a:extLst>
                <a:ext uri="{FF2B5EF4-FFF2-40B4-BE49-F238E27FC236}">
                  <a16:creationId xmlns:a16="http://schemas.microsoft.com/office/drawing/2014/main" id="{10DA3F04-C55A-E20F-DE04-002BD8937EDE}"/>
                </a:ext>
              </a:extLst>
            </p:cNvPr>
            <p:cNvGrpSpPr/>
            <p:nvPr/>
          </p:nvGrpSpPr>
          <p:grpSpPr>
            <a:xfrm>
              <a:off x="9526185" y="2244290"/>
              <a:ext cx="495135" cy="322996"/>
              <a:chOff x="2960375" y="2244290"/>
              <a:chExt cx="495135" cy="322996"/>
            </a:xfrm>
          </p:grpSpPr>
          <p:sp>
            <p:nvSpPr>
              <p:cNvPr id="46" name="Block Arc 45">
                <a:extLst>
                  <a:ext uri="{FF2B5EF4-FFF2-40B4-BE49-F238E27FC236}">
                    <a16:creationId xmlns:a16="http://schemas.microsoft.com/office/drawing/2014/main" id="{10E7F09F-0269-C9F5-9871-578DBB6812F4}"/>
                  </a:ext>
                </a:extLst>
              </p:cNvPr>
              <p:cNvSpPr/>
              <p:nvPr/>
            </p:nvSpPr>
            <p:spPr>
              <a:xfrm rot="10800000">
                <a:off x="3023077" y="2244290"/>
                <a:ext cx="373824" cy="322996"/>
              </a:xfrm>
              <a:prstGeom prst="blockArc">
                <a:avLst>
                  <a:gd name="adj1" fmla="val 10676733"/>
                  <a:gd name="adj2" fmla="val 22313"/>
                  <a:gd name="adj3" fmla="val 6979"/>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sp>
            <p:nvSpPr>
              <p:cNvPr id="47" name="Rectangle 46">
                <a:extLst>
                  <a:ext uri="{FF2B5EF4-FFF2-40B4-BE49-F238E27FC236}">
                    <a16:creationId xmlns:a16="http://schemas.microsoft.com/office/drawing/2014/main" id="{6C6FF165-9177-2F36-19A0-33A9B7767B40}"/>
                  </a:ext>
                </a:extLst>
              </p:cNvPr>
              <p:cNvSpPr/>
              <p:nvPr/>
            </p:nvSpPr>
            <p:spPr>
              <a:xfrm>
                <a:off x="2960375" y="2389286"/>
                <a:ext cx="153066"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8" name="Rectangle 47">
                <a:extLst>
                  <a:ext uri="{FF2B5EF4-FFF2-40B4-BE49-F238E27FC236}">
                    <a16:creationId xmlns:a16="http://schemas.microsoft.com/office/drawing/2014/main" id="{B0C8C5A1-043B-F306-7ECF-EC43E46F3AEB}"/>
                  </a:ext>
                </a:extLst>
              </p:cNvPr>
              <p:cNvSpPr/>
              <p:nvPr/>
            </p:nvSpPr>
            <p:spPr>
              <a:xfrm>
                <a:off x="3292995" y="2389286"/>
                <a:ext cx="162515"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grpSp>
        <p:nvGrpSpPr>
          <p:cNvPr id="55" name="Group 54">
            <a:extLst>
              <a:ext uri="{FF2B5EF4-FFF2-40B4-BE49-F238E27FC236}">
                <a16:creationId xmlns:a16="http://schemas.microsoft.com/office/drawing/2014/main" id="{D098C68F-2C12-6C86-47B1-D2329EA19059}"/>
              </a:ext>
            </a:extLst>
          </p:cNvPr>
          <p:cNvGrpSpPr/>
          <p:nvPr/>
        </p:nvGrpSpPr>
        <p:grpSpPr>
          <a:xfrm>
            <a:off x="1532557" y="2496565"/>
            <a:ext cx="9544340" cy="796636"/>
            <a:chOff x="1213395" y="2567286"/>
            <a:chExt cx="9544340" cy="796636"/>
          </a:xfrm>
        </p:grpSpPr>
        <p:sp>
          <p:nvSpPr>
            <p:cNvPr id="56" name="Title 1">
              <a:extLst>
                <a:ext uri="{FF2B5EF4-FFF2-40B4-BE49-F238E27FC236}">
                  <a16:creationId xmlns:a16="http://schemas.microsoft.com/office/drawing/2014/main" id="{101A7B26-F8EC-121F-AB3E-555902287BE4}"/>
                </a:ext>
              </a:extLst>
            </p:cNvPr>
            <p:cNvSpPr txBox="1">
              <a:spLocks/>
            </p:cNvSpPr>
            <p:nvPr/>
          </p:nvSpPr>
          <p:spPr>
            <a:xfrm>
              <a:off x="2281395" y="2567286"/>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inacti</a:t>
              </a:r>
              <a:r>
                <a:rPr lang="en-GB" sz="3200" dirty="0">
                  <a:solidFill>
                    <a:srgbClr val="FF3760"/>
                  </a:solidFill>
                  <a:latin typeface="EdShed" pitchFamily="2" charset="0"/>
                </a:rPr>
                <a:t>ve</a:t>
              </a:r>
            </a:p>
          </p:txBody>
        </p:sp>
        <p:sp>
          <p:nvSpPr>
            <p:cNvPr id="57" name="Title 1">
              <a:extLst>
                <a:ext uri="{FF2B5EF4-FFF2-40B4-BE49-F238E27FC236}">
                  <a16:creationId xmlns:a16="http://schemas.microsoft.com/office/drawing/2014/main" id="{F0B633D9-C5A9-7BDA-159B-F97E701E8D66}"/>
                </a:ext>
              </a:extLst>
            </p:cNvPr>
            <p:cNvSpPr txBox="1">
              <a:spLocks/>
            </p:cNvSpPr>
            <p:nvPr/>
          </p:nvSpPr>
          <p:spPr>
            <a:xfrm>
              <a:off x="8088031" y="2567286"/>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inadequa</a:t>
              </a:r>
              <a:r>
                <a:rPr lang="en-GB" sz="3200" dirty="0">
                  <a:solidFill>
                    <a:srgbClr val="FF3760"/>
                  </a:solidFill>
                  <a:latin typeface="EdShed" pitchFamily="2" charset="0"/>
                </a:rPr>
                <a:t>te</a:t>
              </a:r>
            </a:p>
          </p:txBody>
        </p:sp>
        <p:sp>
          <p:nvSpPr>
            <p:cNvPr id="58" name="Title 1">
              <a:extLst>
                <a:ext uri="{FF2B5EF4-FFF2-40B4-BE49-F238E27FC236}">
                  <a16:creationId xmlns:a16="http://schemas.microsoft.com/office/drawing/2014/main" id="{CA832B2B-D513-AED7-07A6-E01319C2FAE7}"/>
                </a:ext>
              </a:extLst>
            </p:cNvPr>
            <p:cNvSpPr txBox="1">
              <a:spLocks/>
            </p:cNvSpPr>
            <p:nvPr/>
          </p:nvSpPr>
          <p:spPr>
            <a:xfrm>
              <a:off x="5062022" y="2567286"/>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0"/>
                </a:rPr>
                <a:t>indefini</a:t>
              </a:r>
              <a:r>
                <a:rPr lang="en-GB" sz="3200" dirty="0">
                  <a:solidFill>
                    <a:srgbClr val="FF3760"/>
                  </a:solidFill>
                  <a:latin typeface="EdShed" pitchFamily="2" charset="0"/>
                </a:rPr>
                <a:t>te</a:t>
              </a:r>
            </a:p>
          </p:txBody>
        </p:sp>
        <p:sp>
          <p:nvSpPr>
            <p:cNvPr id="59" name="Rectangle 58">
              <a:extLst>
                <a:ext uri="{FF2B5EF4-FFF2-40B4-BE49-F238E27FC236}">
                  <a16:creationId xmlns:a16="http://schemas.microsoft.com/office/drawing/2014/main" id="{AF1DB1A5-2495-365D-C3B2-AF9C5A875796}"/>
                </a:ext>
              </a:extLst>
            </p:cNvPr>
            <p:cNvSpPr/>
            <p:nvPr/>
          </p:nvSpPr>
          <p:spPr>
            <a:xfrm>
              <a:off x="1213395" y="2608258"/>
              <a:ext cx="569387" cy="707886"/>
            </a:xfrm>
            <a:prstGeom prst="rect">
              <a:avLst/>
            </a:prstGeom>
          </p:spPr>
          <p:txBody>
            <a:bodyPr wrap="none">
              <a:spAutoFit/>
            </a:bodyPr>
            <a:lstStyle/>
            <a:p>
              <a:r>
                <a:rPr lang="en-GB" sz="4000" dirty="0">
                  <a:solidFill>
                    <a:srgbClr val="25D160"/>
                  </a:solidFill>
                  <a:latin typeface="EdShed" pitchFamily="2" charset="0"/>
                </a:rPr>
                <a:t>✓</a:t>
              </a:r>
            </a:p>
          </p:txBody>
        </p:sp>
        <p:sp>
          <p:nvSpPr>
            <p:cNvPr id="60" name="Rectangle 59">
              <a:extLst>
                <a:ext uri="{FF2B5EF4-FFF2-40B4-BE49-F238E27FC236}">
                  <a16:creationId xmlns:a16="http://schemas.microsoft.com/office/drawing/2014/main" id="{E09E3B99-F389-81E7-65B8-786D9183C622}"/>
                </a:ext>
              </a:extLst>
            </p:cNvPr>
            <p:cNvSpPr/>
            <p:nvPr/>
          </p:nvSpPr>
          <p:spPr>
            <a:xfrm>
              <a:off x="3318235" y="3121515"/>
              <a:ext cx="33577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1" name="Rectangle 60">
              <a:extLst>
                <a:ext uri="{FF2B5EF4-FFF2-40B4-BE49-F238E27FC236}">
                  <a16:creationId xmlns:a16="http://schemas.microsoft.com/office/drawing/2014/main" id="{199C5032-61FD-7169-BE2B-77ACBB55C2BF}"/>
                </a:ext>
              </a:extLst>
            </p:cNvPr>
            <p:cNvSpPr/>
            <p:nvPr/>
          </p:nvSpPr>
          <p:spPr>
            <a:xfrm>
              <a:off x="6379182" y="3112288"/>
              <a:ext cx="28800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2" name="Rectangle 61">
              <a:extLst>
                <a:ext uri="{FF2B5EF4-FFF2-40B4-BE49-F238E27FC236}">
                  <a16:creationId xmlns:a16="http://schemas.microsoft.com/office/drawing/2014/main" id="{0F15FF69-F0FC-DD24-20DE-8714532A3431}"/>
                </a:ext>
              </a:extLst>
            </p:cNvPr>
            <p:cNvSpPr/>
            <p:nvPr/>
          </p:nvSpPr>
          <p:spPr>
            <a:xfrm>
              <a:off x="9740563" y="3112288"/>
              <a:ext cx="28800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63" name="Rectangle 62">
            <a:extLst>
              <a:ext uri="{FF2B5EF4-FFF2-40B4-BE49-F238E27FC236}">
                <a16:creationId xmlns:a16="http://schemas.microsoft.com/office/drawing/2014/main" id="{410178E4-7A72-A000-25E3-DF37B56CE321}"/>
              </a:ext>
            </a:extLst>
          </p:cNvPr>
          <p:cNvSpPr/>
          <p:nvPr/>
        </p:nvSpPr>
        <p:spPr>
          <a:xfrm>
            <a:off x="6030000" y="3442639"/>
            <a:ext cx="2448732" cy="2957528"/>
          </a:xfrm>
          <a:prstGeom prst="rect">
            <a:avLst/>
          </a:prstGeom>
          <a:noFill/>
          <a:ln w="381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4" name="Rectangle 63">
            <a:extLst>
              <a:ext uri="{FF2B5EF4-FFF2-40B4-BE49-F238E27FC236}">
                <a16:creationId xmlns:a16="http://schemas.microsoft.com/office/drawing/2014/main" id="{0FD14240-B99F-E887-7478-A947C806266A}"/>
              </a:ext>
            </a:extLst>
          </p:cNvPr>
          <p:cNvSpPr/>
          <p:nvPr/>
        </p:nvSpPr>
        <p:spPr>
          <a:xfrm>
            <a:off x="9021787" y="3442639"/>
            <a:ext cx="2448732" cy="2957528"/>
          </a:xfrm>
          <a:prstGeom prst="rec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5" name="TextBox 4">
            <a:extLst>
              <a:ext uri="{FF2B5EF4-FFF2-40B4-BE49-F238E27FC236}">
                <a16:creationId xmlns:a16="http://schemas.microsoft.com/office/drawing/2014/main" id="{3FF9DA02-F92A-3197-7F7F-39646C52777C}"/>
              </a:ext>
            </a:extLst>
          </p:cNvPr>
          <p:cNvSpPr txBox="1"/>
          <p:nvPr/>
        </p:nvSpPr>
        <p:spPr>
          <a:xfrm>
            <a:off x="6141343" y="3528124"/>
            <a:ext cx="222604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219CEE"/>
                </a:solidFill>
                <a:latin typeface="EdShed" pitchFamily="2" charset="0"/>
              </a:rPr>
              <a:t>Words ending ‘ve’ with no split digraph</a:t>
            </a:r>
            <a:endParaRPr lang="en-GB" sz="2400" b="1" dirty="0">
              <a:solidFill>
                <a:srgbClr val="219CEE"/>
              </a:solidFill>
              <a:latin typeface="EdShed" pitchFamily="2" charset="0"/>
            </a:endParaRPr>
          </a:p>
        </p:txBody>
      </p:sp>
      <p:sp>
        <p:nvSpPr>
          <p:cNvPr id="66" name="TextBox 4">
            <a:extLst>
              <a:ext uri="{FF2B5EF4-FFF2-40B4-BE49-F238E27FC236}">
                <a16:creationId xmlns:a16="http://schemas.microsoft.com/office/drawing/2014/main" id="{F7DBF29E-DBF6-1AFA-5EB2-DBD81332E631}"/>
              </a:ext>
            </a:extLst>
          </p:cNvPr>
          <p:cNvSpPr txBox="1"/>
          <p:nvPr/>
        </p:nvSpPr>
        <p:spPr>
          <a:xfrm>
            <a:off x="9082122" y="3540365"/>
            <a:ext cx="232806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7956D6"/>
                </a:solidFill>
                <a:latin typeface="EdShed" pitchFamily="2" charset="0"/>
              </a:rPr>
              <a:t>Words ending ‘</a:t>
            </a:r>
            <a:r>
              <a:rPr lang="en-GB" sz="1600" b="1" dirty="0" err="1">
                <a:solidFill>
                  <a:srgbClr val="7956D6"/>
                </a:solidFill>
                <a:latin typeface="EdShed" pitchFamily="2" charset="0"/>
              </a:rPr>
              <a:t>te</a:t>
            </a:r>
            <a:r>
              <a:rPr lang="en-GB" sz="1600" b="1" dirty="0">
                <a:solidFill>
                  <a:srgbClr val="7956D6"/>
                </a:solidFill>
                <a:latin typeface="EdShed" pitchFamily="2" charset="0"/>
              </a:rPr>
              <a:t>’ with no split digraph</a:t>
            </a:r>
            <a:endParaRPr lang="en-GB" sz="2400" b="1" dirty="0">
              <a:solidFill>
                <a:srgbClr val="7956D6"/>
              </a:solidFill>
              <a:latin typeface="EdShed" pitchFamily="2" charset="0"/>
            </a:endParaRPr>
          </a:p>
        </p:txBody>
      </p:sp>
    </p:spTree>
    <p:extLst>
      <p:ext uri="{BB962C8B-B14F-4D97-AF65-F5344CB8AC3E}">
        <p14:creationId xmlns:p14="http://schemas.microsoft.com/office/powerpoint/2010/main" val="37808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dissolv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dissolve">
                                      <p:cBhvr>
                                        <p:cTn id="30" dur="500"/>
                                        <p:tgtEl>
                                          <p:spTgt spid="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dissolve">
                                      <p:cBhvr>
                                        <p:cTn id="33" dur="500"/>
                                        <p:tgtEl>
                                          <p:spTgt spid="6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dissolve">
                                      <p:cBhvr>
                                        <p:cTn id="36" dur="500"/>
                                        <p:tgtEl>
                                          <p:spTgt spid="6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dissolv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dissolv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animBg="1"/>
      <p:bldP spid="64" grpId="0" animBg="1"/>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5</a:t>
            </a:fld>
            <a:endParaRPr lang="en-US" dirty="0">
              <a:latin typeface="EdShed" pitchFamily="2" charset="0"/>
            </a:endParaRPr>
          </a:p>
        </p:txBody>
      </p:sp>
      <p:sp>
        <p:nvSpPr>
          <p:cNvPr id="19" name="Text Placeholder 18">
            <a:extLst>
              <a:ext uri="{FF2B5EF4-FFF2-40B4-BE49-F238E27FC236}">
                <a16:creationId xmlns:a16="http://schemas.microsoft.com/office/drawing/2014/main" id="{F88C313C-E87E-4C4B-AAAF-BA8D669283F9}"/>
              </a:ext>
            </a:extLst>
          </p:cNvPr>
          <p:cNvSpPr>
            <a:spLocks noGrp="1"/>
          </p:cNvSpPr>
          <p:nvPr>
            <p:ph type="body" sz="quarter" idx="11"/>
          </p:nvPr>
        </p:nvSpPr>
        <p:spPr/>
        <p:txBody>
          <a:bodyPr/>
          <a:lstStyle/>
          <a:p>
            <a:r>
              <a:rPr lang="en-US" dirty="0">
                <a:solidFill>
                  <a:schemeClr val="tx1"/>
                </a:solidFill>
                <a:latin typeface="EdShed" pitchFamily="2" charset="0"/>
              </a:rPr>
              <a:t>In this week’s words, the prefix ‘sub-’ means ‘under or beneath’. </a:t>
            </a:r>
          </a:p>
        </p:txBody>
      </p:sp>
      <p:grpSp>
        <p:nvGrpSpPr>
          <p:cNvPr id="31" name="Group 30">
            <a:extLst>
              <a:ext uri="{FF2B5EF4-FFF2-40B4-BE49-F238E27FC236}">
                <a16:creationId xmlns:a16="http://schemas.microsoft.com/office/drawing/2014/main" id="{CCA3C770-0E6F-1C40-8E48-09D01043AB97}"/>
              </a:ext>
            </a:extLst>
          </p:cNvPr>
          <p:cNvGrpSpPr/>
          <p:nvPr/>
        </p:nvGrpSpPr>
        <p:grpSpPr>
          <a:xfrm>
            <a:off x="584447" y="1920507"/>
            <a:ext cx="3663031" cy="1995564"/>
            <a:chOff x="473282" y="534943"/>
            <a:chExt cx="3663031" cy="1995564"/>
          </a:xfrm>
        </p:grpSpPr>
        <p:grpSp>
          <p:nvGrpSpPr>
            <p:cNvPr id="32" name="Group 31">
              <a:extLst>
                <a:ext uri="{FF2B5EF4-FFF2-40B4-BE49-F238E27FC236}">
                  <a16:creationId xmlns:a16="http://schemas.microsoft.com/office/drawing/2014/main" id="{CED1309E-B3C9-D644-8614-615701A77D07}"/>
                </a:ext>
              </a:extLst>
            </p:cNvPr>
            <p:cNvGrpSpPr/>
            <p:nvPr/>
          </p:nvGrpSpPr>
          <p:grpSpPr>
            <a:xfrm>
              <a:off x="1336421" y="534943"/>
              <a:ext cx="1850397" cy="1624610"/>
              <a:chOff x="1336421" y="534943"/>
              <a:chExt cx="1850397" cy="1624610"/>
            </a:xfrm>
          </p:grpSpPr>
          <p:sp>
            <p:nvSpPr>
              <p:cNvPr id="34" name="TextBox 33">
                <a:extLst>
                  <a:ext uri="{FF2B5EF4-FFF2-40B4-BE49-F238E27FC236}">
                    <a16:creationId xmlns:a16="http://schemas.microsoft.com/office/drawing/2014/main" id="{AF99EA74-2416-CC47-83F0-E62955F76C87}"/>
                  </a:ext>
                </a:extLst>
              </p:cNvPr>
              <p:cNvSpPr txBox="1"/>
              <p:nvPr/>
            </p:nvSpPr>
            <p:spPr>
              <a:xfrm>
                <a:off x="1724197" y="1697888"/>
                <a:ext cx="1074846" cy="461665"/>
              </a:xfrm>
              <a:prstGeom prst="rect">
                <a:avLst/>
              </a:prstGeom>
              <a:noFill/>
            </p:spPr>
            <p:txBody>
              <a:bodyPr wrap="none" rtlCol="0">
                <a:spAutoFit/>
              </a:bodyPr>
              <a:lstStyle/>
              <a:p>
                <a:r>
                  <a:rPr lang="en-GB" sz="2400" dirty="0">
                    <a:solidFill>
                      <a:srgbClr val="3372DC"/>
                    </a:solidFill>
                    <a:latin typeface="EdShed" pitchFamily="2" charset="0"/>
                  </a:rPr>
                  <a:t>subject</a:t>
                </a:r>
                <a:endParaRPr lang="en-GB" sz="2000" dirty="0">
                  <a:solidFill>
                    <a:srgbClr val="3372DC"/>
                  </a:solidFill>
                  <a:latin typeface="EdShed" pitchFamily="2" charset="0"/>
                </a:endParaRPr>
              </a:p>
            </p:txBody>
          </p:sp>
          <p:pic>
            <p:nvPicPr>
              <p:cNvPr id="35" name="Picture 2" descr="Education, Back To School, School Supplies, Pencil">
                <a:extLst>
                  <a:ext uri="{FF2B5EF4-FFF2-40B4-BE49-F238E27FC236}">
                    <a16:creationId xmlns:a16="http://schemas.microsoft.com/office/drawing/2014/main" id="{984C6456-A63A-104F-84B8-2B8AFC1A3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21" y="534943"/>
                <a:ext cx="1850397" cy="110441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A1C3CBB9-C90B-1F4C-8735-54D521AADEFD}"/>
                </a:ext>
              </a:extLst>
            </p:cNvPr>
            <p:cNvSpPr txBox="1"/>
            <p:nvPr/>
          </p:nvSpPr>
          <p:spPr>
            <a:xfrm>
              <a:off x="473282" y="2161175"/>
              <a:ext cx="3663031" cy="369332"/>
            </a:xfrm>
            <a:prstGeom prst="rect">
              <a:avLst/>
            </a:prstGeom>
            <a:noFill/>
          </p:spPr>
          <p:txBody>
            <a:bodyPr wrap="square">
              <a:spAutoFit/>
            </a:bodyPr>
            <a:lstStyle/>
            <a:p>
              <a:pPr algn="ctr"/>
              <a:r>
                <a:rPr lang="en-GB" dirty="0">
                  <a:effectLst/>
                  <a:latin typeface="EdShed" pitchFamily="2" charset="0"/>
                </a:rPr>
                <a:t>The knowledge ‘which lies beneath</a:t>
              </a:r>
              <a:r>
                <a:rPr lang="en-GB" dirty="0">
                  <a:latin typeface="EdShed" pitchFamily="2" charset="0"/>
                </a:rPr>
                <a:t>’.</a:t>
              </a:r>
            </a:p>
          </p:txBody>
        </p:sp>
      </p:grpSp>
      <p:grpSp>
        <p:nvGrpSpPr>
          <p:cNvPr id="2" name="Group 1">
            <a:extLst>
              <a:ext uri="{FF2B5EF4-FFF2-40B4-BE49-F238E27FC236}">
                <a16:creationId xmlns:a16="http://schemas.microsoft.com/office/drawing/2014/main" id="{72AF3642-5F76-294A-0D2C-6C4004BCE02B}"/>
              </a:ext>
            </a:extLst>
          </p:cNvPr>
          <p:cNvGrpSpPr/>
          <p:nvPr/>
        </p:nvGrpSpPr>
        <p:grpSpPr>
          <a:xfrm>
            <a:off x="7885143" y="1874702"/>
            <a:ext cx="3663031" cy="2318570"/>
            <a:chOff x="7895692" y="4534931"/>
            <a:chExt cx="3663031" cy="2318570"/>
          </a:xfrm>
        </p:grpSpPr>
        <p:grpSp>
          <p:nvGrpSpPr>
            <p:cNvPr id="3" name="Group 2">
              <a:extLst>
                <a:ext uri="{FF2B5EF4-FFF2-40B4-BE49-F238E27FC236}">
                  <a16:creationId xmlns:a16="http://schemas.microsoft.com/office/drawing/2014/main" id="{53F55CAE-854D-785F-2271-196FD9677B21}"/>
                </a:ext>
              </a:extLst>
            </p:cNvPr>
            <p:cNvGrpSpPr/>
            <p:nvPr/>
          </p:nvGrpSpPr>
          <p:grpSpPr>
            <a:xfrm>
              <a:off x="9020250" y="4534931"/>
              <a:ext cx="1413913" cy="1649331"/>
              <a:chOff x="6392530" y="1099477"/>
              <a:chExt cx="1452919" cy="1649331"/>
            </a:xfrm>
          </p:grpSpPr>
          <p:sp>
            <p:nvSpPr>
              <p:cNvPr id="7" name="TextBox 6">
                <a:extLst>
                  <a:ext uri="{FF2B5EF4-FFF2-40B4-BE49-F238E27FC236}">
                    <a16:creationId xmlns:a16="http://schemas.microsoft.com/office/drawing/2014/main" id="{3FC2D438-2300-8A18-0521-A7DC6FF62CCE}"/>
                  </a:ext>
                </a:extLst>
              </p:cNvPr>
              <p:cNvSpPr txBox="1"/>
              <p:nvPr/>
            </p:nvSpPr>
            <p:spPr>
              <a:xfrm>
                <a:off x="6392530" y="2287143"/>
                <a:ext cx="1452919" cy="461665"/>
              </a:xfrm>
              <a:prstGeom prst="rect">
                <a:avLst/>
              </a:prstGeom>
              <a:noFill/>
            </p:spPr>
            <p:txBody>
              <a:bodyPr wrap="none" rtlCol="0">
                <a:spAutoFit/>
              </a:bodyPr>
              <a:lstStyle/>
              <a:p>
                <a:r>
                  <a:rPr lang="en-GB" sz="2400" dirty="0">
                    <a:solidFill>
                      <a:srgbClr val="3372DC"/>
                    </a:solidFill>
                    <a:latin typeface="EdShed" pitchFamily="2" charset="0"/>
                  </a:rPr>
                  <a:t>submerge</a:t>
                </a:r>
                <a:endParaRPr lang="en-GB" sz="2000" dirty="0">
                  <a:solidFill>
                    <a:srgbClr val="3372DC"/>
                  </a:solidFill>
                  <a:latin typeface="EdShed" pitchFamily="2" charset="0"/>
                </a:endParaRPr>
              </a:p>
            </p:txBody>
          </p:sp>
          <p:pic>
            <p:nvPicPr>
              <p:cNvPr id="8" name="Picture 2" descr="Lemon, Plunge, Water, Sink, Splash, Underwater, Citrus">
                <a:extLst>
                  <a:ext uri="{FF2B5EF4-FFF2-40B4-BE49-F238E27FC236}">
                    <a16:creationId xmlns:a16="http://schemas.microsoft.com/office/drawing/2014/main" id="{8845D1C0-BFB5-13A5-7B46-15612134B1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3" b="17124"/>
              <a:stretch/>
            </p:blipFill>
            <p:spPr bwMode="auto">
              <a:xfrm>
                <a:off x="6590325" y="1099477"/>
                <a:ext cx="975053" cy="109142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A6250203-CCBE-1679-8239-FE0706887651}"/>
                </a:ext>
              </a:extLst>
            </p:cNvPr>
            <p:cNvSpPr txBox="1"/>
            <p:nvPr/>
          </p:nvSpPr>
          <p:spPr>
            <a:xfrm>
              <a:off x="7895692" y="6207170"/>
              <a:ext cx="3663031" cy="646331"/>
            </a:xfrm>
            <a:prstGeom prst="rect">
              <a:avLst/>
            </a:prstGeom>
            <a:noFill/>
          </p:spPr>
          <p:txBody>
            <a:bodyPr wrap="square">
              <a:spAutoFit/>
            </a:bodyPr>
            <a:lstStyle/>
            <a:p>
              <a:pPr algn="ctr"/>
              <a:r>
                <a:rPr lang="en-GB" dirty="0">
                  <a:latin typeface="EdShed" pitchFamily="2" charset="0"/>
                </a:rPr>
                <a:t>To put into a liquid or to go below the surface of the water.</a:t>
              </a:r>
            </a:p>
          </p:txBody>
        </p:sp>
      </p:grpSp>
      <p:grpSp>
        <p:nvGrpSpPr>
          <p:cNvPr id="9" name="Group 8">
            <a:extLst>
              <a:ext uri="{FF2B5EF4-FFF2-40B4-BE49-F238E27FC236}">
                <a16:creationId xmlns:a16="http://schemas.microsoft.com/office/drawing/2014/main" id="{2D243256-B16D-978F-29BB-67C6B8B1B921}"/>
              </a:ext>
            </a:extLst>
          </p:cNvPr>
          <p:cNvGrpSpPr/>
          <p:nvPr/>
        </p:nvGrpSpPr>
        <p:grpSpPr>
          <a:xfrm>
            <a:off x="4462796" y="1878988"/>
            <a:ext cx="3266404" cy="2312460"/>
            <a:chOff x="4708001" y="3161867"/>
            <a:chExt cx="3266404" cy="2312460"/>
          </a:xfrm>
        </p:grpSpPr>
        <p:grpSp>
          <p:nvGrpSpPr>
            <p:cNvPr id="10" name="Group 9">
              <a:extLst>
                <a:ext uri="{FF2B5EF4-FFF2-40B4-BE49-F238E27FC236}">
                  <a16:creationId xmlns:a16="http://schemas.microsoft.com/office/drawing/2014/main" id="{A8F0DACC-87CD-B317-AC68-FD62C06CE4C0}"/>
                </a:ext>
              </a:extLst>
            </p:cNvPr>
            <p:cNvGrpSpPr/>
            <p:nvPr/>
          </p:nvGrpSpPr>
          <p:grpSpPr>
            <a:xfrm>
              <a:off x="5592568" y="3161867"/>
              <a:ext cx="1497269" cy="1655587"/>
              <a:chOff x="6667518" y="2006826"/>
              <a:chExt cx="1497269" cy="1655587"/>
            </a:xfrm>
          </p:grpSpPr>
          <p:sp>
            <p:nvSpPr>
              <p:cNvPr id="12" name="TextBox 11">
                <a:extLst>
                  <a:ext uri="{FF2B5EF4-FFF2-40B4-BE49-F238E27FC236}">
                    <a16:creationId xmlns:a16="http://schemas.microsoft.com/office/drawing/2014/main" id="{54CF0E60-29A0-B7F7-88EE-8EE8CA71924F}"/>
                  </a:ext>
                </a:extLst>
              </p:cNvPr>
              <p:cNvSpPr txBox="1"/>
              <p:nvPr/>
            </p:nvSpPr>
            <p:spPr>
              <a:xfrm>
                <a:off x="6667518" y="3200748"/>
                <a:ext cx="1497269" cy="461665"/>
              </a:xfrm>
              <a:prstGeom prst="rect">
                <a:avLst/>
              </a:prstGeom>
              <a:noFill/>
            </p:spPr>
            <p:txBody>
              <a:bodyPr wrap="none" rtlCol="0">
                <a:spAutoFit/>
              </a:bodyPr>
              <a:lstStyle/>
              <a:p>
                <a:r>
                  <a:rPr lang="en-GB" sz="2400" dirty="0">
                    <a:solidFill>
                      <a:srgbClr val="3372DC"/>
                    </a:solidFill>
                    <a:latin typeface="EdShed" pitchFamily="2" charset="0"/>
                  </a:rPr>
                  <a:t>submarine</a:t>
                </a:r>
                <a:endParaRPr lang="en-GB" sz="2000" dirty="0">
                  <a:solidFill>
                    <a:srgbClr val="3372DC"/>
                  </a:solidFill>
                  <a:latin typeface="EdShed" pitchFamily="2" charset="0"/>
                </a:endParaRPr>
              </a:p>
            </p:txBody>
          </p:sp>
          <p:pic>
            <p:nvPicPr>
              <p:cNvPr id="13" name="Picture 2" descr="Submarine, Yellow, Sea, Ocean, Nature, Water, Fish">
                <a:extLst>
                  <a:ext uri="{FF2B5EF4-FFF2-40B4-BE49-F238E27FC236}">
                    <a16:creationId xmlns:a16="http://schemas.microsoft.com/office/drawing/2014/main" id="{4A20438B-AA21-4C59-A24C-5C474FCDB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438" y="2006826"/>
                <a:ext cx="1091428" cy="109142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70CCB19C-D1E7-6925-E7AF-46D21BB987C3}"/>
                </a:ext>
              </a:extLst>
            </p:cNvPr>
            <p:cNvSpPr txBox="1"/>
            <p:nvPr/>
          </p:nvSpPr>
          <p:spPr>
            <a:xfrm>
              <a:off x="4708001" y="4827996"/>
              <a:ext cx="3266404" cy="646331"/>
            </a:xfrm>
            <a:prstGeom prst="rect">
              <a:avLst/>
            </a:prstGeom>
            <a:noFill/>
          </p:spPr>
          <p:txBody>
            <a:bodyPr wrap="square">
              <a:spAutoFit/>
            </a:bodyPr>
            <a:lstStyle/>
            <a:p>
              <a:pPr algn="ctr"/>
              <a:r>
                <a:rPr lang="en-GB" dirty="0">
                  <a:effectLst/>
                  <a:latin typeface="EdShed" pitchFamily="2" charset="0"/>
                </a:rPr>
                <a:t>A vehicle capable of travelling deep underwater.</a:t>
              </a:r>
              <a:endParaRPr lang="en-GB" dirty="0">
                <a:latin typeface="EdShed" pitchFamily="2" charset="0"/>
              </a:endParaRPr>
            </a:p>
          </p:txBody>
        </p:sp>
      </p:grpSp>
      <p:grpSp>
        <p:nvGrpSpPr>
          <p:cNvPr id="14" name="Group 13">
            <a:extLst>
              <a:ext uri="{FF2B5EF4-FFF2-40B4-BE49-F238E27FC236}">
                <a16:creationId xmlns:a16="http://schemas.microsoft.com/office/drawing/2014/main" id="{A8968E80-2FDE-7C20-501C-904F16D02A58}"/>
              </a:ext>
            </a:extLst>
          </p:cNvPr>
          <p:cNvGrpSpPr/>
          <p:nvPr/>
        </p:nvGrpSpPr>
        <p:grpSpPr>
          <a:xfrm>
            <a:off x="179906" y="4134529"/>
            <a:ext cx="3697090" cy="2373312"/>
            <a:chOff x="3003324" y="4234863"/>
            <a:chExt cx="3697090" cy="2373312"/>
          </a:xfrm>
        </p:grpSpPr>
        <p:grpSp>
          <p:nvGrpSpPr>
            <p:cNvPr id="15" name="Group 14">
              <a:extLst>
                <a:ext uri="{FF2B5EF4-FFF2-40B4-BE49-F238E27FC236}">
                  <a16:creationId xmlns:a16="http://schemas.microsoft.com/office/drawing/2014/main" id="{E4EEAD58-117A-71F4-DD4A-1F0D37DCD394}"/>
                </a:ext>
              </a:extLst>
            </p:cNvPr>
            <p:cNvGrpSpPr/>
            <p:nvPr/>
          </p:nvGrpSpPr>
          <p:grpSpPr>
            <a:xfrm>
              <a:off x="3003324" y="5457213"/>
              <a:ext cx="3697090" cy="1150962"/>
              <a:chOff x="5793505" y="2197415"/>
              <a:chExt cx="3697090" cy="1150962"/>
            </a:xfrm>
          </p:grpSpPr>
          <p:sp>
            <p:nvSpPr>
              <p:cNvPr id="17" name="TextBox 16">
                <a:extLst>
                  <a:ext uri="{FF2B5EF4-FFF2-40B4-BE49-F238E27FC236}">
                    <a16:creationId xmlns:a16="http://schemas.microsoft.com/office/drawing/2014/main" id="{E837C41D-64E5-10D0-3553-717C4CBF9FBF}"/>
                  </a:ext>
                </a:extLst>
              </p:cNvPr>
              <p:cNvSpPr txBox="1"/>
              <p:nvPr/>
            </p:nvSpPr>
            <p:spPr>
              <a:xfrm>
                <a:off x="6813558" y="2197415"/>
                <a:ext cx="1612686" cy="461665"/>
              </a:xfrm>
              <a:prstGeom prst="rect">
                <a:avLst/>
              </a:prstGeom>
              <a:noFill/>
            </p:spPr>
            <p:txBody>
              <a:bodyPr wrap="none" rtlCol="0">
                <a:spAutoFit/>
              </a:bodyPr>
              <a:lstStyle/>
              <a:p>
                <a:r>
                  <a:rPr lang="en-GB" sz="2400" dirty="0">
                    <a:solidFill>
                      <a:srgbClr val="3372DC"/>
                    </a:solidFill>
                    <a:latin typeface="EdShed" pitchFamily="2" charset="0"/>
                  </a:rPr>
                  <a:t>subheading</a:t>
                </a:r>
                <a:endParaRPr lang="en-GB" dirty="0">
                  <a:solidFill>
                    <a:srgbClr val="3372DC"/>
                  </a:solidFill>
                  <a:latin typeface="EdShed" pitchFamily="2" charset="0"/>
                </a:endParaRPr>
              </a:p>
            </p:txBody>
          </p:sp>
          <p:sp>
            <p:nvSpPr>
              <p:cNvPr id="18" name="TextBox 17">
                <a:extLst>
                  <a:ext uri="{FF2B5EF4-FFF2-40B4-BE49-F238E27FC236}">
                    <a16:creationId xmlns:a16="http://schemas.microsoft.com/office/drawing/2014/main" id="{409D98CC-9F79-E147-2B7F-77E6C5E06B72}"/>
                  </a:ext>
                </a:extLst>
              </p:cNvPr>
              <p:cNvSpPr txBox="1"/>
              <p:nvPr/>
            </p:nvSpPr>
            <p:spPr>
              <a:xfrm>
                <a:off x="5793505" y="2702046"/>
                <a:ext cx="3697090" cy="646331"/>
              </a:xfrm>
              <a:prstGeom prst="rect">
                <a:avLst/>
              </a:prstGeom>
              <a:noFill/>
            </p:spPr>
            <p:txBody>
              <a:bodyPr wrap="square">
                <a:spAutoFit/>
              </a:bodyPr>
              <a:lstStyle/>
              <a:p>
                <a:pPr algn="ctr"/>
                <a:r>
                  <a:rPr lang="en-GB" dirty="0">
                    <a:latin typeface="EdShed" pitchFamily="2" charset="0"/>
                  </a:rPr>
                  <a:t>A heading underneath the main heading in a piece of writing.</a:t>
                </a:r>
              </a:p>
            </p:txBody>
          </p:sp>
        </p:grpSp>
        <p:pic>
          <p:nvPicPr>
            <p:cNvPr id="16" name="Picture 15">
              <a:extLst>
                <a:ext uri="{FF2B5EF4-FFF2-40B4-BE49-F238E27FC236}">
                  <a16:creationId xmlns:a16="http://schemas.microsoft.com/office/drawing/2014/main" id="{361C4C3C-3BC1-2F03-6942-F9D40B1065E9}"/>
                </a:ext>
              </a:extLst>
            </p:cNvPr>
            <p:cNvPicPr>
              <a:picLocks noChangeAspect="1"/>
            </p:cNvPicPr>
            <p:nvPr/>
          </p:nvPicPr>
          <p:blipFill>
            <a:blip r:embed="rId6"/>
            <a:stretch>
              <a:fillRect/>
            </a:stretch>
          </p:blipFill>
          <p:spPr>
            <a:xfrm>
              <a:off x="3927405" y="4234863"/>
              <a:ext cx="1581500" cy="1269655"/>
            </a:xfrm>
            <a:prstGeom prst="rect">
              <a:avLst/>
            </a:prstGeom>
          </p:spPr>
        </p:pic>
      </p:grpSp>
      <p:grpSp>
        <p:nvGrpSpPr>
          <p:cNvPr id="55" name="Group 54">
            <a:extLst>
              <a:ext uri="{FF2B5EF4-FFF2-40B4-BE49-F238E27FC236}">
                <a16:creationId xmlns:a16="http://schemas.microsoft.com/office/drawing/2014/main" id="{589688BC-3BC9-2A4E-3AE3-6A7E89126D53}"/>
              </a:ext>
            </a:extLst>
          </p:cNvPr>
          <p:cNvGrpSpPr/>
          <p:nvPr/>
        </p:nvGrpSpPr>
        <p:grpSpPr>
          <a:xfrm>
            <a:off x="3942033" y="4369958"/>
            <a:ext cx="7859151" cy="2100858"/>
            <a:chOff x="2635101" y="4210130"/>
            <a:chExt cx="7859151" cy="2100858"/>
          </a:xfrm>
        </p:grpSpPr>
        <p:grpSp>
          <p:nvGrpSpPr>
            <p:cNvPr id="53" name="Group 52">
              <a:extLst>
                <a:ext uri="{FF2B5EF4-FFF2-40B4-BE49-F238E27FC236}">
                  <a16:creationId xmlns:a16="http://schemas.microsoft.com/office/drawing/2014/main" id="{9F55F9B3-024F-47D2-2F3C-A157EDE6EC59}"/>
                </a:ext>
              </a:extLst>
            </p:cNvPr>
            <p:cNvGrpSpPr/>
            <p:nvPr/>
          </p:nvGrpSpPr>
          <p:grpSpPr>
            <a:xfrm>
              <a:off x="2635101" y="4210130"/>
              <a:ext cx="7859151" cy="2100858"/>
              <a:chOff x="2672998" y="4430179"/>
              <a:chExt cx="7859151" cy="2100858"/>
            </a:xfrm>
          </p:grpSpPr>
          <p:grpSp>
            <p:nvGrpSpPr>
              <p:cNvPr id="22" name="Group 21">
                <a:extLst>
                  <a:ext uri="{FF2B5EF4-FFF2-40B4-BE49-F238E27FC236}">
                    <a16:creationId xmlns:a16="http://schemas.microsoft.com/office/drawing/2014/main" id="{A80DE4A7-68E7-36DD-1B62-24D2A2EB0FE4}"/>
                  </a:ext>
                </a:extLst>
              </p:cNvPr>
              <p:cNvGrpSpPr/>
              <p:nvPr/>
            </p:nvGrpSpPr>
            <p:grpSpPr>
              <a:xfrm>
                <a:off x="4383954" y="4430179"/>
                <a:ext cx="6148195" cy="2100858"/>
                <a:chOff x="4374603" y="1093455"/>
                <a:chExt cx="8285851" cy="2482313"/>
              </a:xfrm>
            </p:grpSpPr>
            <p:grpSp>
              <p:nvGrpSpPr>
                <p:cNvPr id="23" name="Group 22">
                  <a:extLst>
                    <a:ext uri="{FF2B5EF4-FFF2-40B4-BE49-F238E27FC236}">
                      <a16:creationId xmlns:a16="http://schemas.microsoft.com/office/drawing/2014/main" id="{AF1E0794-0A25-2050-F6A7-B9ED02DD1B26}"/>
                    </a:ext>
                  </a:extLst>
                </p:cNvPr>
                <p:cNvGrpSpPr/>
                <p:nvPr/>
              </p:nvGrpSpPr>
              <p:grpSpPr>
                <a:xfrm>
                  <a:off x="4374604" y="1093455"/>
                  <a:ext cx="5364926" cy="2482313"/>
                  <a:chOff x="0" y="0"/>
                  <a:chExt cx="6485255" cy="3242310"/>
                </a:xfrm>
              </p:grpSpPr>
              <p:pic>
                <p:nvPicPr>
                  <p:cNvPr id="46" name="Picture 45" descr="World, Globe, Earth, Continents, Planet, Longitude">
                    <a:extLst>
                      <a:ext uri="{FF2B5EF4-FFF2-40B4-BE49-F238E27FC236}">
                        <a16:creationId xmlns:a16="http://schemas.microsoft.com/office/drawing/2014/main" id="{BAC894D0-BEF9-0C9E-B282-F8466550F3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485255" cy="324231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740FEF0C-3847-EDC5-A16C-559CD51F3908}"/>
                      </a:ext>
                    </a:extLst>
                  </p:cNvPr>
                  <p:cNvSpPr/>
                  <p:nvPr/>
                </p:nvSpPr>
                <p:spPr>
                  <a:xfrm>
                    <a:off x="0" y="1187450"/>
                    <a:ext cx="6485255" cy="933450"/>
                  </a:xfrm>
                  <a:prstGeom prst="rect">
                    <a:avLst/>
                  </a:prstGeom>
                  <a:solidFill>
                    <a:srgbClr val="FF8AD8">
                      <a:alpha val="33534"/>
                    </a:srgbClr>
                  </a:solidFill>
                  <a:ln>
                    <a:solidFill>
                      <a:srgbClr val="FF8AD8">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EdShed" pitchFamily="2" charset="0"/>
                    </a:endParaRPr>
                  </a:p>
                </p:txBody>
              </p:sp>
              <p:sp>
                <p:nvSpPr>
                  <p:cNvPr id="48" name="Rectangle 47">
                    <a:extLst>
                      <a:ext uri="{FF2B5EF4-FFF2-40B4-BE49-F238E27FC236}">
                        <a16:creationId xmlns:a16="http://schemas.microsoft.com/office/drawing/2014/main" id="{483D3D09-A1C8-A9B2-AC8A-38B91719CE24}"/>
                      </a:ext>
                    </a:extLst>
                  </p:cNvPr>
                  <p:cNvSpPr/>
                  <p:nvPr/>
                </p:nvSpPr>
                <p:spPr>
                  <a:xfrm>
                    <a:off x="0" y="984250"/>
                    <a:ext cx="6485255" cy="203200"/>
                  </a:xfrm>
                  <a:prstGeom prst="rect">
                    <a:avLst/>
                  </a:prstGeom>
                  <a:solidFill>
                    <a:srgbClr val="FFD579">
                      <a:alpha val="30000"/>
                    </a:srgbClr>
                  </a:solidFill>
                  <a:ln>
                    <a:solidFill>
                      <a:srgbClr val="FFD5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EdShed" pitchFamily="2" charset="0"/>
                    </a:endParaRPr>
                  </a:p>
                </p:txBody>
              </p:sp>
              <p:sp>
                <p:nvSpPr>
                  <p:cNvPr id="49" name="Rectangle 48">
                    <a:extLst>
                      <a:ext uri="{FF2B5EF4-FFF2-40B4-BE49-F238E27FC236}">
                        <a16:creationId xmlns:a16="http://schemas.microsoft.com/office/drawing/2014/main" id="{204D4B38-4FD6-10DD-5FF7-9EA21125416B}"/>
                      </a:ext>
                    </a:extLst>
                  </p:cNvPr>
                  <p:cNvSpPr/>
                  <p:nvPr/>
                </p:nvSpPr>
                <p:spPr>
                  <a:xfrm>
                    <a:off x="0" y="2120900"/>
                    <a:ext cx="6485255" cy="203200"/>
                  </a:xfrm>
                  <a:prstGeom prst="rect">
                    <a:avLst/>
                  </a:prstGeom>
                  <a:solidFill>
                    <a:srgbClr val="FFD579">
                      <a:alpha val="30000"/>
                    </a:srgbClr>
                  </a:solidFill>
                  <a:ln>
                    <a:solidFill>
                      <a:srgbClr val="FFD5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EdShed" pitchFamily="2" charset="0"/>
                    </a:endParaRPr>
                  </a:p>
                </p:txBody>
              </p:sp>
            </p:grpSp>
            <p:cxnSp>
              <p:nvCxnSpPr>
                <p:cNvPr id="24" name="Straight Connector 23">
                  <a:extLst>
                    <a:ext uri="{FF2B5EF4-FFF2-40B4-BE49-F238E27FC236}">
                      <a16:creationId xmlns:a16="http://schemas.microsoft.com/office/drawing/2014/main" id="{ECFF0E39-852C-65A7-A087-D5C87FE06E44}"/>
                    </a:ext>
                  </a:extLst>
                </p:cNvPr>
                <p:cNvCxnSpPr>
                  <a:cxnSpLocks/>
                  <a:stCxn id="47" idx="1"/>
                </p:cNvCxnSpPr>
                <p:nvPr/>
              </p:nvCxnSpPr>
              <p:spPr>
                <a:xfrm flipV="1">
                  <a:off x="4374603" y="2359891"/>
                  <a:ext cx="536400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64B876-7688-0960-F894-E4C6F4F388EF}"/>
                    </a:ext>
                  </a:extLst>
                </p:cNvPr>
                <p:cNvSpPr txBox="1"/>
                <p:nvPr/>
              </p:nvSpPr>
              <p:spPr>
                <a:xfrm>
                  <a:off x="10055851" y="2166913"/>
                  <a:ext cx="1251620" cy="436392"/>
                </a:xfrm>
                <a:prstGeom prst="rect">
                  <a:avLst/>
                </a:prstGeom>
                <a:noFill/>
              </p:spPr>
              <p:txBody>
                <a:bodyPr wrap="none" rtlCol="0">
                  <a:spAutoFit/>
                </a:bodyPr>
                <a:lstStyle/>
                <a:p>
                  <a:r>
                    <a:rPr lang="en-GB" dirty="0">
                      <a:solidFill>
                        <a:srgbClr val="219CEE"/>
                      </a:solidFill>
                      <a:latin typeface="EdShed" pitchFamily="2" charset="0"/>
                    </a:rPr>
                    <a:t>Equator</a:t>
                  </a:r>
                </a:p>
              </p:txBody>
            </p:sp>
            <p:cxnSp>
              <p:nvCxnSpPr>
                <p:cNvPr id="26" name="Straight Arrow Connector 25">
                  <a:extLst>
                    <a:ext uri="{FF2B5EF4-FFF2-40B4-BE49-F238E27FC236}">
                      <a16:creationId xmlns:a16="http://schemas.microsoft.com/office/drawing/2014/main" id="{033561A9-76B6-85ED-0CCD-8249CECFAE6A}"/>
                    </a:ext>
                  </a:extLst>
                </p:cNvPr>
                <p:cNvCxnSpPr>
                  <a:cxnSpLocks/>
                </p:cNvCxnSpPr>
                <p:nvPr/>
              </p:nvCxnSpPr>
              <p:spPr>
                <a:xfrm flipH="1">
                  <a:off x="9765203" y="2359891"/>
                  <a:ext cx="323680" cy="0"/>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0DEFC80-BA9C-BE24-FB93-092EB7AD58AD}"/>
                    </a:ext>
                  </a:extLst>
                </p:cNvPr>
                <p:cNvSpPr txBox="1"/>
                <p:nvPr/>
              </p:nvSpPr>
              <p:spPr>
                <a:xfrm>
                  <a:off x="10055850" y="1764886"/>
                  <a:ext cx="2130536" cy="436392"/>
                </a:xfrm>
                <a:prstGeom prst="rect">
                  <a:avLst/>
                </a:prstGeom>
                <a:noFill/>
              </p:spPr>
              <p:txBody>
                <a:bodyPr wrap="none" rtlCol="0">
                  <a:spAutoFit/>
                </a:bodyPr>
                <a:lstStyle/>
                <a:p>
                  <a:r>
                    <a:rPr lang="en-GB" dirty="0">
                      <a:solidFill>
                        <a:srgbClr val="FF3760"/>
                      </a:solidFill>
                      <a:latin typeface="EdShed" pitchFamily="2" charset="0"/>
                    </a:rPr>
                    <a:t>Tropical region</a:t>
                  </a:r>
                </a:p>
              </p:txBody>
            </p:sp>
            <p:cxnSp>
              <p:nvCxnSpPr>
                <p:cNvPr id="28" name="Straight Arrow Connector 27">
                  <a:extLst>
                    <a:ext uri="{FF2B5EF4-FFF2-40B4-BE49-F238E27FC236}">
                      <a16:creationId xmlns:a16="http://schemas.microsoft.com/office/drawing/2014/main" id="{40FA1BC5-CD50-AA5F-68E8-B6AE54158418}"/>
                    </a:ext>
                  </a:extLst>
                </p:cNvPr>
                <p:cNvCxnSpPr>
                  <a:cxnSpLocks/>
                </p:cNvCxnSpPr>
                <p:nvPr/>
              </p:nvCxnSpPr>
              <p:spPr>
                <a:xfrm flipH="1">
                  <a:off x="9765203" y="2047093"/>
                  <a:ext cx="290648" cy="122893"/>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7B577A4-E0AA-2BCD-DD5C-E48FFBBE792A}"/>
                    </a:ext>
                  </a:extLst>
                </p:cNvPr>
                <p:cNvSpPr txBox="1"/>
                <p:nvPr/>
              </p:nvSpPr>
              <p:spPr>
                <a:xfrm>
                  <a:off x="10055850" y="2568941"/>
                  <a:ext cx="2130536" cy="436392"/>
                </a:xfrm>
                <a:prstGeom prst="rect">
                  <a:avLst/>
                </a:prstGeom>
                <a:noFill/>
              </p:spPr>
              <p:txBody>
                <a:bodyPr wrap="none" rtlCol="0">
                  <a:spAutoFit/>
                </a:bodyPr>
                <a:lstStyle/>
                <a:p>
                  <a:r>
                    <a:rPr lang="en-GB" dirty="0">
                      <a:solidFill>
                        <a:srgbClr val="FF3760"/>
                      </a:solidFill>
                      <a:latin typeface="EdShed" pitchFamily="2" charset="0"/>
                    </a:rPr>
                    <a:t>Tropical region</a:t>
                  </a:r>
                </a:p>
              </p:txBody>
            </p:sp>
            <p:cxnSp>
              <p:nvCxnSpPr>
                <p:cNvPr id="41" name="Straight Arrow Connector 40">
                  <a:extLst>
                    <a:ext uri="{FF2B5EF4-FFF2-40B4-BE49-F238E27FC236}">
                      <a16:creationId xmlns:a16="http://schemas.microsoft.com/office/drawing/2014/main" id="{D733EFC8-144D-4105-F019-41768723057F}"/>
                    </a:ext>
                  </a:extLst>
                </p:cNvPr>
                <p:cNvCxnSpPr>
                  <a:cxnSpLocks/>
                </p:cNvCxnSpPr>
                <p:nvPr/>
              </p:nvCxnSpPr>
              <p:spPr>
                <a:xfrm flipH="1" flipV="1">
                  <a:off x="9765203" y="2565817"/>
                  <a:ext cx="323680" cy="76255"/>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02D8FA8D-F602-3A16-D620-77ECB71CD458}"/>
                    </a:ext>
                  </a:extLst>
                </p:cNvPr>
                <p:cNvSpPr txBox="1"/>
                <p:nvPr/>
              </p:nvSpPr>
              <p:spPr>
                <a:xfrm>
                  <a:off x="10055851" y="1362859"/>
                  <a:ext cx="2604603" cy="436392"/>
                </a:xfrm>
                <a:prstGeom prst="rect">
                  <a:avLst/>
                </a:prstGeom>
                <a:noFill/>
              </p:spPr>
              <p:txBody>
                <a:bodyPr wrap="none" rtlCol="0">
                  <a:spAutoFit/>
                </a:bodyPr>
                <a:lstStyle/>
                <a:p>
                  <a:r>
                    <a:rPr lang="en-GB" dirty="0">
                      <a:solidFill>
                        <a:srgbClr val="F139C4"/>
                      </a:solidFill>
                      <a:latin typeface="EdShed" pitchFamily="2" charset="0"/>
                    </a:rPr>
                    <a:t>Subtropical region</a:t>
                  </a:r>
                </a:p>
              </p:txBody>
            </p:sp>
            <p:cxnSp>
              <p:nvCxnSpPr>
                <p:cNvPr id="43" name="Straight Arrow Connector 42">
                  <a:extLst>
                    <a:ext uri="{FF2B5EF4-FFF2-40B4-BE49-F238E27FC236}">
                      <a16:creationId xmlns:a16="http://schemas.microsoft.com/office/drawing/2014/main" id="{85F88710-8501-17E1-22AC-8D1035F8D170}"/>
                    </a:ext>
                  </a:extLst>
                </p:cNvPr>
                <p:cNvCxnSpPr>
                  <a:cxnSpLocks/>
                </p:cNvCxnSpPr>
                <p:nvPr/>
              </p:nvCxnSpPr>
              <p:spPr>
                <a:xfrm flipH="1">
                  <a:off x="9765203" y="1703947"/>
                  <a:ext cx="323680" cy="205821"/>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858AF1F-C775-F644-20BE-B96C3CB54215}"/>
                    </a:ext>
                  </a:extLst>
                </p:cNvPr>
                <p:cNvSpPr txBox="1"/>
                <p:nvPr/>
              </p:nvSpPr>
              <p:spPr>
                <a:xfrm>
                  <a:off x="10037975" y="2970969"/>
                  <a:ext cx="2604603" cy="436392"/>
                </a:xfrm>
                <a:prstGeom prst="rect">
                  <a:avLst/>
                </a:prstGeom>
                <a:noFill/>
              </p:spPr>
              <p:txBody>
                <a:bodyPr wrap="none" rtlCol="0">
                  <a:spAutoFit/>
                </a:bodyPr>
                <a:lstStyle/>
                <a:p>
                  <a:r>
                    <a:rPr lang="en-GB" dirty="0">
                      <a:solidFill>
                        <a:srgbClr val="F139C4"/>
                      </a:solidFill>
                      <a:latin typeface="EdShed" pitchFamily="2" charset="0"/>
                    </a:rPr>
                    <a:t>Subtropical region</a:t>
                  </a:r>
                </a:p>
              </p:txBody>
            </p:sp>
            <p:cxnSp>
              <p:nvCxnSpPr>
                <p:cNvPr id="45" name="Straight Arrow Connector 44">
                  <a:extLst>
                    <a:ext uri="{FF2B5EF4-FFF2-40B4-BE49-F238E27FC236}">
                      <a16:creationId xmlns:a16="http://schemas.microsoft.com/office/drawing/2014/main" id="{1DBA8309-0767-DB7B-558E-48F657079242}"/>
                    </a:ext>
                  </a:extLst>
                </p:cNvPr>
                <p:cNvCxnSpPr>
                  <a:cxnSpLocks/>
                </p:cNvCxnSpPr>
                <p:nvPr/>
              </p:nvCxnSpPr>
              <p:spPr>
                <a:xfrm flipH="1" flipV="1">
                  <a:off x="9765203" y="2801915"/>
                  <a:ext cx="272772" cy="203418"/>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8B8C19F7-B649-DD3A-759D-04BF274B8915}"/>
                  </a:ext>
                </a:extLst>
              </p:cNvPr>
              <p:cNvSpPr txBox="1"/>
              <p:nvPr/>
            </p:nvSpPr>
            <p:spPr>
              <a:xfrm>
                <a:off x="2672998" y="5226232"/>
                <a:ext cx="1580882" cy="1200329"/>
              </a:xfrm>
              <a:prstGeom prst="rect">
                <a:avLst/>
              </a:prstGeom>
              <a:noFill/>
            </p:spPr>
            <p:txBody>
              <a:bodyPr wrap="square">
                <a:spAutoFit/>
              </a:bodyPr>
              <a:lstStyle/>
              <a:p>
                <a:pPr algn="ctr"/>
                <a:r>
                  <a:rPr lang="en-GB" sz="1800" dirty="0">
                    <a:effectLst/>
                    <a:latin typeface="EdShed" pitchFamily="2" charset="0"/>
                  </a:rPr>
                  <a:t>A region that is near the tropical parts of the world. </a:t>
                </a:r>
                <a:endParaRPr lang="en-GB" dirty="0">
                  <a:latin typeface="EdShed" pitchFamily="2" charset="0"/>
                </a:endParaRPr>
              </a:p>
            </p:txBody>
          </p:sp>
        </p:grpSp>
        <p:sp>
          <p:nvSpPr>
            <p:cNvPr id="54" name="TextBox 53">
              <a:extLst>
                <a:ext uri="{FF2B5EF4-FFF2-40B4-BE49-F238E27FC236}">
                  <a16:creationId xmlns:a16="http://schemas.microsoft.com/office/drawing/2014/main" id="{D43571DF-C315-20A1-2AEB-F0B45C86B23F}"/>
                </a:ext>
              </a:extLst>
            </p:cNvPr>
            <p:cNvSpPr txBox="1"/>
            <p:nvPr/>
          </p:nvSpPr>
          <p:spPr>
            <a:xfrm>
              <a:off x="2648365" y="4378697"/>
              <a:ext cx="1601721" cy="461665"/>
            </a:xfrm>
            <a:prstGeom prst="rect">
              <a:avLst/>
            </a:prstGeom>
            <a:noFill/>
          </p:spPr>
          <p:txBody>
            <a:bodyPr wrap="none" rtlCol="0">
              <a:spAutoFit/>
            </a:bodyPr>
            <a:lstStyle/>
            <a:p>
              <a:r>
                <a:rPr lang="en-GB" sz="2400" dirty="0">
                  <a:solidFill>
                    <a:srgbClr val="3372DC"/>
                  </a:solidFill>
                  <a:latin typeface="EdShed" pitchFamily="2" charset="0"/>
                </a:rPr>
                <a:t>subtropical</a:t>
              </a:r>
              <a:endParaRPr lang="en-GB" dirty="0">
                <a:solidFill>
                  <a:srgbClr val="3372DC"/>
                </a:solidFill>
                <a:latin typeface="EdShed" pitchFamily="2" charset="0"/>
              </a:endParaRPr>
            </a:p>
          </p:txBody>
        </p:sp>
      </p:grpSp>
      <p:sp>
        <p:nvSpPr>
          <p:cNvPr id="21" name="Text Placeholder 20">
            <a:extLst>
              <a:ext uri="{FF2B5EF4-FFF2-40B4-BE49-F238E27FC236}">
                <a16:creationId xmlns:a16="http://schemas.microsoft.com/office/drawing/2014/main" id="{234A9685-68EC-1876-DBA6-4358B6B5804C}"/>
              </a:ext>
            </a:extLst>
          </p:cNvPr>
          <p:cNvSpPr>
            <a:spLocks noGrp="1"/>
          </p:cNvSpPr>
          <p:nvPr>
            <p:ph type="body" sz="quarter" idx="10"/>
          </p:nvPr>
        </p:nvSpPr>
        <p:spPr/>
        <p:txBody>
          <a:bodyPr/>
          <a:lstStyle/>
          <a:p>
            <a:r>
              <a:rPr lang="en-US" dirty="0"/>
              <a:t>Word Meanings</a:t>
            </a:r>
          </a:p>
        </p:txBody>
      </p:sp>
    </p:spTree>
    <p:extLst>
      <p:ext uri="{BB962C8B-B14F-4D97-AF65-F5344CB8AC3E}">
        <p14:creationId xmlns:p14="http://schemas.microsoft.com/office/powerpoint/2010/main" val="41466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6</a:t>
            </a:fld>
            <a:endParaRPr lang="en-US" dirty="0">
              <a:latin typeface="EdShed" pitchFamily="2" charset="0"/>
            </a:endParaRPr>
          </a:p>
        </p:txBody>
      </p:sp>
      <p:sp>
        <p:nvSpPr>
          <p:cNvPr id="3" name="Text Placeholder 2">
            <a:extLst>
              <a:ext uri="{FF2B5EF4-FFF2-40B4-BE49-F238E27FC236}">
                <a16:creationId xmlns:a16="http://schemas.microsoft.com/office/drawing/2014/main" id="{3D189FF3-E280-D38A-FF6D-6D6E718B1A83}"/>
              </a:ext>
            </a:extLst>
          </p:cNvPr>
          <p:cNvSpPr>
            <a:spLocks noGrp="1"/>
          </p:cNvSpPr>
          <p:nvPr>
            <p:ph type="body" sz="quarter" idx="11"/>
          </p:nvPr>
        </p:nvSpPr>
        <p:spPr/>
        <p:txBody>
          <a:bodyPr/>
          <a:lstStyle/>
          <a:p>
            <a:r>
              <a:rPr lang="en-US" dirty="0">
                <a:solidFill>
                  <a:schemeClr val="tx1"/>
                </a:solidFill>
                <a:latin typeface="EdShed" pitchFamily="2" charset="0"/>
              </a:rPr>
              <a:t>In this week’s words, the prefix ‘in-’ means ‘not’. </a:t>
            </a:r>
          </a:p>
        </p:txBody>
      </p:sp>
      <p:grpSp>
        <p:nvGrpSpPr>
          <p:cNvPr id="68" name="Group 67">
            <a:extLst>
              <a:ext uri="{FF2B5EF4-FFF2-40B4-BE49-F238E27FC236}">
                <a16:creationId xmlns:a16="http://schemas.microsoft.com/office/drawing/2014/main" id="{07DA0479-4836-6C9D-72F6-F3966A72672E}"/>
              </a:ext>
            </a:extLst>
          </p:cNvPr>
          <p:cNvGrpSpPr/>
          <p:nvPr/>
        </p:nvGrpSpPr>
        <p:grpSpPr>
          <a:xfrm>
            <a:off x="4527633" y="2019245"/>
            <a:ext cx="3266404" cy="1900783"/>
            <a:chOff x="4129495" y="1933986"/>
            <a:chExt cx="3266404" cy="1900783"/>
          </a:xfrm>
        </p:grpSpPr>
        <p:grpSp>
          <p:nvGrpSpPr>
            <p:cNvPr id="9" name="Group 8">
              <a:extLst>
                <a:ext uri="{FF2B5EF4-FFF2-40B4-BE49-F238E27FC236}">
                  <a16:creationId xmlns:a16="http://schemas.microsoft.com/office/drawing/2014/main" id="{2D243256-B16D-978F-29BB-67C6B8B1B921}"/>
                </a:ext>
              </a:extLst>
            </p:cNvPr>
            <p:cNvGrpSpPr/>
            <p:nvPr/>
          </p:nvGrpSpPr>
          <p:grpSpPr>
            <a:xfrm>
              <a:off x="4129495" y="2965833"/>
              <a:ext cx="3266404" cy="868936"/>
              <a:chOff x="4150351" y="4284337"/>
              <a:chExt cx="3266404" cy="868936"/>
            </a:xfrm>
          </p:grpSpPr>
          <p:sp>
            <p:nvSpPr>
              <p:cNvPr id="12" name="TextBox 11">
                <a:extLst>
                  <a:ext uri="{FF2B5EF4-FFF2-40B4-BE49-F238E27FC236}">
                    <a16:creationId xmlns:a16="http://schemas.microsoft.com/office/drawing/2014/main" id="{54CF0E60-29A0-B7F7-88EE-8EE8CA71924F}"/>
                  </a:ext>
                </a:extLst>
              </p:cNvPr>
              <p:cNvSpPr txBox="1"/>
              <p:nvPr/>
            </p:nvSpPr>
            <p:spPr>
              <a:xfrm>
                <a:off x="5119992" y="4284337"/>
                <a:ext cx="1319848"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incorrect</a:t>
                </a:r>
                <a:endParaRPr lang="en-GB" sz="2000" dirty="0">
                  <a:solidFill>
                    <a:srgbClr val="3372DC"/>
                  </a:solidFill>
                  <a:latin typeface="EdShed" pitchFamily="2" charset="0"/>
                  <a:ea typeface="Sassoon Infant 2023" panose="02000503030000020003" pitchFamily="2" charset="0"/>
                </a:endParaRPr>
              </a:p>
            </p:txBody>
          </p:sp>
          <p:sp>
            <p:nvSpPr>
              <p:cNvPr id="11" name="TextBox 10">
                <a:extLst>
                  <a:ext uri="{FF2B5EF4-FFF2-40B4-BE49-F238E27FC236}">
                    <a16:creationId xmlns:a16="http://schemas.microsoft.com/office/drawing/2014/main" id="{70CCB19C-D1E7-6925-E7AF-46D21BB987C3}"/>
                  </a:ext>
                </a:extLst>
              </p:cNvPr>
              <p:cNvSpPr txBox="1"/>
              <p:nvPr/>
            </p:nvSpPr>
            <p:spPr>
              <a:xfrm>
                <a:off x="4150351" y="4753163"/>
                <a:ext cx="3266404"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correct; wrong</a:t>
                </a:r>
                <a:r>
                  <a:rPr lang="en-GB" sz="2000" dirty="0">
                    <a:effectLst/>
                    <a:latin typeface="EdShed" pitchFamily="2" charset="0"/>
                    <a:ea typeface="Sassoon Infant 2023" panose="02000503030000020003" pitchFamily="2" charset="0"/>
                  </a:rPr>
                  <a:t>.</a:t>
                </a:r>
                <a:endParaRPr lang="en-GB" sz="2000" dirty="0">
                  <a:latin typeface="EdShed" pitchFamily="2" charset="0"/>
                  <a:ea typeface="Sassoon Infant 2023" panose="02000503030000020003" pitchFamily="2" charset="0"/>
                </a:endParaRPr>
              </a:p>
            </p:txBody>
          </p:sp>
        </p:grpSp>
        <p:pic>
          <p:nvPicPr>
            <p:cNvPr id="30" name="Picture 29" descr="A red x on a black background&#10;&#10;Description automatically generated">
              <a:extLst>
                <a:ext uri="{FF2B5EF4-FFF2-40B4-BE49-F238E27FC236}">
                  <a16:creationId xmlns:a16="http://schemas.microsoft.com/office/drawing/2014/main" id="{35730D3A-F8CF-1DC0-F3E4-A4D32D7FC5A6}"/>
                </a:ext>
              </a:extLst>
            </p:cNvPr>
            <p:cNvPicPr>
              <a:picLocks noChangeAspect="1"/>
            </p:cNvPicPr>
            <p:nvPr/>
          </p:nvPicPr>
          <p:blipFill>
            <a:blip r:embed="rId3"/>
            <a:stretch>
              <a:fillRect/>
            </a:stretch>
          </p:blipFill>
          <p:spPr>
            <a:xfrm>
              <a:off x="5261047" y="1933986"/>
              <a:ext cx="1003300" cy="1003300"/>
            </a:xfrm>
            <a:prstGeom prst="rect">
              <a:avLst/>
            </a:prstGeom>
          </p:spPr>
        </p:pic>
      </p:grpSp>
      <p:grpSp>
        <p:nvGrpSpPr>
          <p:cNvPr id="69" name="Group 68">
            <a:extLst>
              <a:ext uri="{FF2B5EF4-FFF2-40B4-BE49-F238E27FC236}">
                <a16:creationId xmlns:a16="http://schemas.microsoft.com/office/drawing/2014/main" id="{C1B25621-6DAD-5A8A-9F90-72AAF07B15E2}"/>
              </a:ext>
            </a:extLst>
          </p:cNvPr>
          <p:cNvGrpSpPr/>
          <p:nvPr/>
        </p:nvGrpSpPr>
        <p:grpSpPr>
          <a:xfrm>
            <a:off x="8062506" y="1900349"/>
            <a:ext cx="3663031" cy="2019679"/>
            <a:chOff x="8062506" y="1900349"/>
            <a:chExt cx="3663031" cy="2019679"/>
          </a:xfrm>
        </p:grpSpPr>
        <p:grpSp>
          <p:nvGrpSpPr>
            <p:cNvPr id="2" name="Group 1">
              <a:extLst>
                <a:ext uri="{FF2B5EF4-FFF2-40B4-BE49-F238E27FC236}">
                  <a16:creationId xmlns:a16="http://schemas.microsoft.com/office/drawing/2014/main" id="{72AF3642-5F76-294A-0D2C-6C4004BCE02B}"/>
                </a:ext>
              </a:extLst>
            </p:cNvPr>
            <p:cNvGrpSpPr/>
            <p:nvPr/>
          </p:nvGrpSpPr>
          <p:grpSpPr>
            <a:xfrm>
              <a:off x="8062506" y="3044642"/>
              <a:ext cx="3663031" cy="875386"/>
              <a:chOff x="8073055" y="5740496"/>
              <a:chExt cx="3663031" cy="875386"/>
            </a:xfrm>
          </p:grpSpPr>
          <p:sp>
            <p:nvSpPr>
              <p:cNvPr id="7" name="TextBox 6">
                <a:extLst>
                  <a:ext uri="{FF2B5EF4-FFF2-40B4-BE49-F238E27FC236}">
                    <a16:creationId xmlns:a16="http://schemas.microsoft.com/office/drawing/2014/main" id="{3FC2D438-2300-8A18-0521-A7DC6FF62CCE}"/>
                  </a:ext>
                </a:extLst>
              </p:cNvPr>
              <p:cNvSpPr txBox="1"/>
              <p:nvPr/>
            </p:nvSpPr>
            <p:spPr>
              <a:xfrm>
                <a:off x="9220729" y="5740496"/>
                <a:ext cx="1367682"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indefinite</a:t>
                </a:r>
                <a:endParaRPr lang="en-GB" sz="2000" dirty="0">
                  <a:solidFill>
                    <a:srgbClr val="3372DC"/>
                  </a:solidFill>
                  <a:latin typeface="EdShed" pitchFamily="2" charset="0"/>
                  <a:ea typeface="Sassoon Infant 2023" panose="02000503030000020003" pitchFamily="2" charset="0"/>
                </a:endParaRPr>
              </a:p>
            </p:txBody>
          </p:sp>
          <p:sp>
            <p:nvSpPr>
              <p:cNvPr id="5" name="TextBox 4">
                <a:extLst>
                  <a:ext uri="{FF2B5EF4-FFF2-40B4-BE49-F238E27FC236}">
                    <a16:creationId xmlns:a16="http://schemas.microsoft.com/office/drawing/2014/main" id="{A6250203-CCBE-1679-8239-FE0706887651}"/>
                  </a:ext>
                </a:extLst>
              </p:cNvPr>
              <p:cNvSpPr txBox="1"/>
              <p:nvPr/>
            </p:nvSpPr>
            <p:spPr>
              <a:xfrm>
                <a:off x="8073055" y="6215772"/>
                <a:ext cx="3663031" cy="400110"/>
              </a:xfrm>
              <a:prstGeom prst="rect">
                <a:avLst/>
              </a:prstGeom>
              <a:noFill/>
            </p:spPr>
            <p:txBody>
              <a:bodyPr wrap="square">
                <a:spAutoFit/>
              </a:bodyPr>
              <a:lstStyle/>
              <a:p>
                <a:pPr algn="ctr"/>
                <a:r>
                  <a:rPr lang="en-GB" sz="2000" dirty="0">
                    <a:solidFill>
                      <a:srgbClr val="000000"/>
                    </a:solidFill>
                    <a:effectLst/>
                    <a:latin typeface="EdShed" pitchFamily="2" charset="0"/>
                    <a:ea typeface="Sassoon Infant 2023" panose="02000503030000020003" pitchFamily="2" charset="0"/>
                  </a:rPr>
                  <a:t>Not having fixed time limits.</a:t>
                </a:r>
                <a:endParaRPr lang="en-GB" sz="2000" dirty="0">
                  <a:latin typeface="EdShed" pitchFamily="2" charset="0"/>
                  <a:ea typeface="Sassoon Infant 2023" panose="02000503030000020003" pitchFamily="2" charset="0"/>
                </a:endParaRPr>
              </a:p>
            </p:txBody>
          </p:sp>
        </p:grpSp>
        <p:pic>
          <p:nvPicPr>
            <p:cNvPr id="56" name="Picture 55">
              <a:extLst>
                <a:ext uri="{FF2B5EF4-FFF2-40B4-BE49-F238E27FC236}">
                  <a16:creationId xmlns:a16="http://schemas.microsoft.com/office/drawing/2014/main" id="{1C1DD677-3E13-D7ED-DC67-E5F520B574FF}"/>
                </a:ext>
              </a:extLst>
            </p:cNvPr>
            <p:cNvPicPr>
              <a:picLocks noChangeAspect="1"/>
            </p:cNvPicPr>
            <p:nvPr/>
          </p:nvPicPr>
          <p:blipFill>
            <a:blip r:embed="rId4"/>
            <a:stretch>
              <a:fillRect/>
            </a:stretch>
          </p:blipFill>
          <p:spPr>
            <a:xfrm>
              <a:off x="9210180" y="1900349"/>
              <a:ext cx="1319848" cy="1072376"/>
            </a:xfrm>
            <a:prstGeom prst="rect">
              <a:avLst/>
            </a:prstGeom>
          </p:spPr>
        </p:pic>
      </p:grpSp>
      <p:grpSp>
        <p:nvGrpSpPr>
          <p:cNvPr id="67" name="Group 66">
            <a:extLst>
              <a:ext uri="{FF2B5EF4-FFF2-40B4-BE49-F238E27FC236}">
                <a16:creationId xmlns:a16="http://schemas.microsoft.com/office/drawing/2014/main" id="{82AC2431-33FF-3E9C-22D3-EFA7DFA41DE7}"/>
              </a:ext>
            </a:extLst>
          </p:cNvPr>
          <p:cNvGrpSpPr/>
          <p:nvPr/>
        </p:nvGrpSpPr>
        <p:grpSpPr>
          <a:xfrm>
            <a:off x="616039" y="1984246"/>
            <a:ext cx="3465092" cy="1932148"/>
            <a:chOff x="444413" y="1873488"/>
            <a:chExt cx="3465092" cy="1932148"/>
          </a:xfrm>
        </p:grpSpPr>
        <p:grpSp>
          <p:nvGrpSpPr>
            <p:cNvPr id="31" name="Group 30">
              <a:extLst>
                <a:ext uri="{FF2B5EF4-FFF2-40B4-BE49-F238E27FC236}">
                  <a16:creationId xmlns:a16="http://schemas.microsoft.com/office/drawing/2014/main" id="{CCA3C770-0E6F-1C40-8E48-09D01043AB97}"/>
                </a:ext>
              </a:extLst>
            </p:cNvPr>
            <p:cNvGrpSpPr/>
            <p:nvPr/>
          </p:nvGrpSpPr>
          <p:grpSpPr>
            <a:xfrm>
              <a:off x="444413" y="2939891"/>
              <a:ext cx="3465092" cy="865745"/>
              <a:chOff x="674538" y="1707083"/>
              <a:chExt cx="3465092" cy="865745"/>
            </a:xfrm>
          </p:grpSpPr>
          <p:sp>
            <p:nvSpPr>
              <p:cNvPr id="34" name="TextBox 33">
                <a:extLst>
                  <a:ext uri="{FF2B5EF4-FFF2-40B4-BE49-F238E27FC236}">
                    <a16:creationId xmlns:a16="http://schemas.microsoft.com/office/drawing/2014/main" id="{AF99EA74-2416-CC47-83F0-E62955F76C87}"/>
                  </a:ext>
                </a:extLst>
              </p:cNvPr>
              <p:cNvSpPr txBox="1"/>
              <p:nvPr/>
            </p:nvSpPr>
            <p:spPr>
              <a:xfrm>
                <a:off x="1840576" y="1707083"/>
                <a:ext cx="1176925"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inactive</a:t>
                </a:r>
                <a:endParaRPr lang="en-GB" sz="2000" dirty="0">
                  <a:solidFill>
                    <a:srgbClr val="3372DC"/>
                  </a:solidFill>
                  <a:latin typeface="EdShed" pitchFamily="2" charset="0"/>
                  <a:ea typeface="Sassoon Infant 2023" panose="02000503030000020003" pitchFamily="2" charset="0"/>
                </a:endParaRPr>
              </a:p>
            </p:txBody>
          </p:sp>
          <p:sp>
            <p:nvSpPr>
              <p:cNvPr id="33" name="TextBox 32">
                <a:extLst>
                  <a:ext uri="{FF2B5EF4-FFF2-40B4-BE49-F238E27FC236}">
                    <a16:creationId xmlns:a16="http://schemas.microsoft.com/office/drawing/2014/main" id="{A1C3CBB9-C90B-1F4C-8735-54D521AADEFD}"/>
                  </a:ext>
                </a:extLst>
              </p:cNvPr>
              <p:cNvSpPr txBox="1"/>
              <p:nvPr/>
            </p:nvSpPr>
            <p:spPr>
              <a:xfrm>
                <a:off x="674538" y="2172718"/>
                <a:ext cx="3465092"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active; passive or sluggish.</a:t>
                </a:r>
                <a:endParaRPr lang="en-GB" sz="2000" dirty="0">
                  <a:latin typeface="EdShed" pitchFamily="2" charset="0"/>
                  <a:ea typeface="Sassoon Infant 2023" panose="02000503030000020003" pitchFamily="2" charset="0"/>
                </a:endParaRPr>
              </a:p>
            </p:txBody>
          </p:sp>
        </p:grpSp>
        <p:pic>
          <p:nvPicPr>
            <p:cNvPr id="59" name="Picture 58" descr="Cartoon of a person sleeping&#10;&#10;Description automatically generated">
              <a:extLst>
                <a:ext uri="{FF2B5EF4-FFF2-40B4-BE49-F238E27FC236}">
                  <a16:creationId xmlns:a16="http://schemas.microsoft.com/office/drawing/2014/main" id="{02DECC57-5161-2D47-5562-3AB640CBCC4C}"/>
                </a:ext>
              </a:extLst>
            </p:cNvPr>
            <p:cNvPicPr>
              <a:picLocks noChangeAspect="1"/>
            </p:cNvPicPr>
            <p:nvPr/>
          </p:nvPicPr>
          <p:blipFill>
            <a:blip r:embed="rId5"/>
            <a:stretch>
              <a:fillRect/>
            </a:stretch>
          </p:blipFill>
          <p:spPr>
            <a:xfrm>
              <a:off x="1419979" y="1873488"/>
              <a:ext cx="1513961" cy="1003300"/>
            </a:xfrm>
            <a:prstGeom prst="rect">
              <a:avLst/>
            </a:prstGeom>
          </p:spPr>
        </p:pic>
      </p:grpSp>
      <p:grpSp>
        <p:nvGrpSpPr>
          <p:cNvPr id="71" name="Group 70">
            <a:extLst>
              <a:ext uri="{FF2B5EF4-FFF2-40B4-BE49-F238E27FC236}">
                <a16:creationId xmlns:a16="http://schemas.microsoft.com/office/drawing/2014/main" id="{64A107E5-96BE-F041-9B4C-5626996E288B}"/>
              </a:ext>
            </a:extLst>
          </p:cNvPr>
          <p:cNvGrpSpPr/>
          <p:nvPr/>
        </p:nvGrpSpPr>
        <p:grpSpPr>
          <a:xfrm>
            <a:off x="5274290" y="4819620"/>
            <a:ext cx="5356960" cy="1605008"/>
            <a:chOff x="6026419" y="4855245"/>
            <a:chExt cx="5356960" cy="1605008"/>
          </a:xfrm>
        </p:grpSpPr>
        <p:sp>
          <p:nvSpPr>
            <p:cNvPr id="19" name="TextBox 18">
              <a:extLst>
                <a:ext uri="{FF2B5EF4-FFF2-40B4-BE49-F238E27FC236}">
                  <a16:creationId xmlns:a16="http://schemas.microsoft.com/office/drawing/2014/main" id="{5B7FF1E2-2515-584F-F8F4-12B224E2F7FE}"/>
                </a:ext>
              </a:extLst>
            </p:cNvPr>
            <p:cNvSpPr txBox="1"/>
            <p:nvPr/>
          </p:nvSpPr>
          <p:spPr>
            <a:xfrm>
              <a:off x="7898428" y="5527923"/>
              <a:ext cx="1612942" cy="461665"/>
            </a:xfrm>
            <a:prstGeom prst="rect">
              <a:avLst/>
            </a:prstGeom>
            <a:noFill/>
          </p:spPr>
          <p:txBody>
            <a:bodyPr wrap="none" rtlCol="0">
              <a:spAutoFit/>
            </a:bodyPr>
            <a:lstStyle/>
            <a:p>
              <a:r>
                <a:rPr lang="en-GB" sz="2400" dirty="0">
                  <a:solidFill>
                    <a:srgbClr val="3372DC"/>
                  </a:solidFill>
                  <a:latin typeface="EdShed" pitchFamily="2" charset="0"/>
                </a:rPr>
                <a:t>inadequate</a:t>
              </a:r>
              <a:endParaRPr lang="en-GB" dirty="0">
                <a:solidFill>
                  <a:srgbClr val="3372DC"/>
                </a:solidFill>
                <a:latin typeface="EdShed" pitchFamily="2" charset="0"/>
              </a:endParaRPr>
            </a:p>
          </p:txBody>
        </p:sp>
        <p:grpSp>
          <p:nvGrpSpPr>
            <p:cNvPr id="66" name="Group 65">
              <a:extLst>
                <a:ext uri="{FF2B5EF4-FFF2-40B4-BE49-F238E27FC236}">
                  <a16:creationId xmlns:a16="http://schemas.microsoft.com/office/drawing/2014/main" id="{FAA00058-ACAD-A8E1-E7B2-9C039E473B5C}"/>
                </a:ext>
              </a:extLst>
            </p:cNvPr>
            <p:cNvGrpSpPr/>
            <p:nvPr/>
          </p:nvGrpSpPr>
          <p:grpSpPr>
            <a:xfrm>
              <a:off x="7588285" y="4855245"/>
              <a:ext cx="2233229" cy="432000"/>
              <a:chOff x="7016122" y="4041508"/>
              <a:chExt cx="2233229" cy="432000"/>
            </a:xfrm>
          </p:grpSpPr>
          <p:sp>
            <p:nvSpPr>
              <p:cNvPr id="60" name="5-point Star 19">
                <a:extLst>
                  <a:ext uri="{FF2B5EF4-FFF2-40B4-BE49-F238E27FC236}">
                    <a16:creationId xmlns:a16="http://schemas.microsoft.com/office/drawing/2014/main" id="{634698C5-AFB5-A95A-EBCB-A1E9D78A665D}"/>
                  </a:ext>
                </a:extLst>
              </p:cNvPr>
              <p:cNvSpPr/>
              <p:nvPr/>
            </p:nvSpPr>
            <p:spPr>
              <a:xfrm>
                <a:off x="7016122" y="4041508"/>
                <a:ext cx="432000" cy="432000"/>
              </a:xfrm>
              <a:prstGeom prst="star5">
                <a:avLst>
                  <a:gd name="adj" fmla="val 25469"/>
                  <a:gd name="hf" fmla="val 105146"/>
                  <a:gd name="vf" fmla="val 110557"/>
                </a:avLst>
              </a:prstGeom>
              <a:solidFill>
                <a:srgbClr val="FFFF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1" name="5-point Star 42">
                <a:extLst>
                  <a:ext uri="{FF2B5EF4-FFF2-40B4-BE49-F238E27FC236}">
                    <a16:creationId xmlns:a16="http://schemas.microsoft.com/office/drawing/2014/main" id="{57DD6DCE-F066-DA18-1337-FD6A15E7E468}"/>
                  </a:ext>
                </a:extLst>
              </p:cNvPr>
              <p:cNvSpPr/>
              <p:nvPr/>
            </p:nvSpPr>
            <p:spPr>
              <a:xfrm>
                <a:off x="7466429" y="4041508"/>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2" name="5-point Star 43">
                <a:extLst>
                  <a:ext uri="{FF2B5EF4-FFF2-40B4-BE49-F238E27FC236}">
                    <a16:creationId xmlns:a16="http://schemas.microsoft.com/office/drawing/2014/main" id="{9491FB8E-FB55-C09E-12EE-F6DA43C042A1}"/>
                  </a:ext>
                </a:extLst>
              </p:cNvPr>
              <p:cNvSpPr/>
              <p:nvPr/>
            </p:nvSpPr>
            <p:spPr>
              <a:xfrm>
                <a:off x="7916736" y="4041508"/>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3" name="5-point Star 44">
                <a:extLst>
                  <a:ext uri="{FF2B5EF4-FFF2-40B4-BE49-F238E27FC236}">
                    <a16:creationId xmlns:a16="http://schemas.microsoft.com/office/drawing/2014/main" id="{C9F47871-5BBA-F5A5-8C0A-8912BEB0AB12}"/>
                  </a:ext>
                </a:extLst>
              </p:cNvPr>
              <p:cNvSpPr/>
              <p:nvPr/>
            </p:nvSpPr>
            <p:spPr>
              <a:xfrm>
                <a:off x="8367043" y="4041508"/>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sp>
            <p:nvSpPr>
              <p:cNvPr id="64" name="5-point Star 45">
                <a:extLst>
                  <a:ext uri="{FF2B5EF4-FFF2-40B4-BE49-F238E27FC236}">
                    <a16:creationId xmlns:a16="http://schemas.microsoft.com/office/drawing/2014/main" id="{2AF4A7C1-5D35-1C65-1F74-339F7B0FF9F4}"/>
                  </a:ext>
                </a:extLst>
              </p:cNvPr>
              <p:cNvSpPr/>
              <p:nvPr/>
            </p:nvSpPr>
            <p:spPr>
              <a:xfrm>
                <a:off x="8817351" y="4041508"/>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EdShed" pitchFamily="2" charset="0"/>
                </a:endParaRPr>
              </a:p>
            </p:txBody>
          </p:sp>
        </p:grpSp>
        <p:sp>
          <p:nvSpPr>
            <p:cNvPr id="65" name="TextBox 64">
              <a:extLst>
                <a:ext uri="{FF2B5EF4-FFF2-40B4-BE49-F238E27FC236}">
                  <a16:creationId xmlns:a16="http://schemas.microsoft.com/office/drawing/2014/main" id="{430EB31C-5B93-4244-3273-21CB865222EF}"/>
                </a:ext>
              </a:extLst>
            </p:cNvPr>
            <p:cNvSpPr txBox="1"/>
            <p:nvPr/>
          </p:nvSpPr>
          <p:spPr>
            <a:xfrm>
              <a:off x="6026419" y="6060143"/>
              <a:ext cx="5356960" cy="400110"/>
            </a:xfrm>
            <a:prstGeom prst="rect">
              <a:avLst/>
            </a:prstGeom>
            <a:noFill/>
          </p:spPr>
          <p:txBody>
            <a:bodyPr wrap="square">
              <a:spAutoFit/>
            </a:bodyPr>
            <a:lstStyle/>
            <a:p>
              <a:pPr algn="ctr"/>
              <a:r>
                <a:rPr lang="en-GB" sz="2000" dirty="0">
                  <a:effectLst/>
                  <a:latin typeface="EdShed" pitchFamily="2" charset="0"/>
                  <a:ea typeface="Sassoon Infant 2023" panose="02000503030000020003" pitchFamily="2" charset="0"/>
                </a:rPr>
                <a:t>Below the expected standard or poor quality.</a:t>
              </a:r>
              <a:endParaRPr lang="en-GB" sz="2000" dirty="0">
                <a:latin typeface="EdShed" pitchFamily="2" charset="0"/>
                <a:ea typeface="Sassoon Infant 2023" panose="02000503030000020003" pitchFamily="2" charset="0"/>
              </a:endParaRPr>
            </a:p>
          </p:txBody>
        </p:sp>
      </p:grpSp>
      <p:grpSp>
        <p:nvGrpSpPr>
          <p:cNvPr id="70" name="Group 69">
            <a:extLst>
              <a:ext uri="{FF2B5EF4-FFF2-40B4-BE49-F238E27FC236}">
                <a16:creationId xmlns:a16="http://schemas.microsoft.com/office/drawing/2014/main" id="{ADD2ADBC-DB8F-9B4D-D2CC-2D57DF67E905}"/>
              </a:ext>
            </a:extLst>
          </p:cNvPr>
          <p:cNvGrpSpPr/>
          <p:nvPr/>
        </p:nvGrpSpPr>
        <p:grpSpPr>
          <a:xfrm>
            <a:off x="1800184" y="4242082"/>
            <a:ext cx="3697090" cy="2182546"/>
            <a:chOff x="1901476" y="4277707"/>
            <a:chExt cx="3697090" cy="2182546"/>
          </a:xfrm>
        </p:grpSpPr>
        <p:grpSp>
          <p:nvGrpSpPr>
            <p:cNvPr id="15" name="Group 14">
              <a:extLst>
                <a:ext uri="{FF2B5EF4-FFF2-40B4-BE49-F238E27FC236}">
                  <a16:creationId xmlns:a16="http://schemas.microsoft.com/office/drawing/2014/main" id="{E4EEAD58-117A-71F4-DD4A-1F0D37DCD394}"/>
                </a:ext>
              </a:extLst>
            </p:cNvPr>
            <p:cNvGrpSpPr/>
            <p:nvPr/>
          </p:nvGrpSpPr>
          <p:grpSpPr>
            <a:xfrm>
              <a:off x="1901476" y="5527923"/>
              <a:ext cx="3697090" cy="932330"/>
              <a:chOff x="5928814" y="2156746"/>
              <a:chExt cx="3697090" cy="932330"/>
            </a:xfrm>
          </p:grpSpPr>
          <p:sp>
            <p:nvSpPr>
              <p:cNvPr id="17" name="TextBox 16">
                <a:extLst>
                  <a:ext uri="{FF2B5EF4-FFF2-40B4-BE49-F238E27FC236}">
                    <a16:creationId xmlns:a16="http://schemas.microsoft.com/office/drawing/2014/main" id="{E837C41D-64E5-10D0-3553-717C4CBF9FBF}"/>
                  </a:ext>
                </a:extLst>
              </p:cNvPr>
              <p:cNvSpPr txBox="1"/>
              <p:nvPr/>
            </p:nvSpPr>
            <p:spPr>
              <a:xfrm>
                <a:off x="7170462" y="2156746"/>
                <a:ext cx="1213794"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invisible</a:t>
                </a:r>
                <a:endParaRPr lang="en-GB" sz="2000" dirty="0">
                  <a:solidFill>
                    <a:srgbClr val="3372DC"/>
                  </a:solidFill>
                  <a:latin typeface="EdShed" pitchFamily="2" charset="0"/>
                  <a:ea typeface="Sassoon Infant 2023" panose="02000503030000020003" pitchFamily="2" charset="0"/>
                </a:endParaRPr>
              </a:p>
            </p:txBody>
          </p:sp>
          <p:sp>
            <p:nvSpPr>
              <p:cNvPr id="18" name="TextBox 17">
                <a:extLst>
                  <a:ext uri="{FF2B5EF4-FFF2-40B4-BE49-F238E27FC236}">
                    <a16:creationId xmlns:a16="http://schemas.microsoft.com/office/drawing/2014/main" id="{409D98CC-9F79-E147-2B7F-77E6C5E06B72}"/>
                  </a:ext>
                </a:extLst>
              </p:cNvPr>
              <p:cNvSpPr txBox="1"/>
              <p:nvPr/>
            </p:nvSpPr>
            <p:spPr>
              <a:xfrm>
                <a:off x="5928814" y="2688966"/>
                <a:ext cx="3697090"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able to be seen</a:t>
                </a:r>
                <a:r>
                  <a:rPr lang="en-GB" sz="2000" dirty="0">
                    <a:latin typeface="EdShed" pitchFamily="2" charset="0"/>
                    <a:ea typeface="Sassoon Infant 2023" panose="02000503030000020003" pitchFamily="2" charset="0"/>
                  </a:rPr>
                  <a:t>.</a:t>
                </a:r>
              </a:p>
            </p:txBody>
          </p:sp>
        </p:grpSp>
        <p:pic>
          <p:nvPicPr>
            <p:cNvPr id="1026" name="Picture 2" descr="Free summer bubbles frame vector">
              <a:extLst>
                <a:ext uri="{FF2B5EF4-FFF2-40B4-BE49-F238E27FC236}">
                  <a16:creationId xmlns:a16="http://schemas.microsoft.com/office/drawing/2014/main" id="{13D6DF89-9999-FB32-749F-12A2DBD91D42}"/>
                </a:ext>
              </a:extLst>
            </p:cNvPr>
            <p:cNvPicPr>
              <a:picLocks noChangeAspect="1" noChangeArrowheads="1"/>
            </p:cNvPicPr>
            <p:nvPr/>
          </p:nvPicPr>
          <p:blipFill>
            <a:blip r:embed="rId6">
              <a:alphaModFix amt="19000"/>
              <a:extLst>
                <a:ext uri="{28A0092B-C50C-407E-A947-70E740481C1C}">
                  <a14:useLocalDpi xmlns:a14="http://schemas.microsoft.com/office/drawing/2010/main" val="0"/>
                </a:ext>
              </a:extLst>
            </a:blip>
            <a:srcRect/>
            <a:stretch>
              <a:fillRect/>
            </a:stretch>
          </p:blipFill>
          <p:spPr bwMode="auto">
            <a:xfrm>
              <a:off x="2989381" y="4277707"/>
              <a:ext cx="1521279" cy="117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Placeholder 9">
            <a:extLst>
              <a:ext uri="{FF2B5EF4-FFF2-40B4-BE49-F238E27FC236}">
                <a16:creationId xmlns:a16="http://schemas.microsoft.com/office/drawing/2014/main" id="{0020269D-7B20-CA5B-E003-A6082BA8122D}"/>
              </a:ext>
            </a:extLst>
          </p:cNvPr>
          <p:cNvSpPr>
            <a:spLocks noGrp="1"/>
          </p:cNvSpPr>
          <p:nvPr>
            <p:ph type="body" sz="quarter" idx="10"/>
          </p:nvPr>
        </p:nvSpPr>
        <p:spPr/>
        <p:txBody>
          <a:bodyPr/>
          <a:lstStyle/>
          <a:p>
            <a:r>
              <a:rPr lang="en-US" dirty="0"/>
              <a:t>Word Meanings</a:t>
            </a:r>
          </a:p>
        </p:txBody>
      </p:sp>
    </p:spTree>
    <p:extLst>
      <p:ext uri="{BB962C8B-B14F-4D97-AF65-F5344CB8AC3E}">
        <p14:creationId xmlns:p14="http://schemas.microsoft.com/office/powerpoint/2010/main" val="40901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dissolv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dissolv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7</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invisible</a:t>
            </a:r>
          </a:p>
        </p:txBody>
      </p:sp>
      <p:sp>
        <p:nvSpPr>
          <p:cNvPr id="11" name="Rectangle 10">
            <a:extLst>
              <a:ext uri="{FF2B5EF4-FFF2-40B4-BE49-F238E27FC236}">
                <a16:creationId xmlns:a16="http://schemas.microsoft.com/office/drawing/2014/main" id="{C37F6F06-EFAE-6793-8080-E807C987949A}"/>
              </a:ext>
            </a:extLst>
          </p:cNvPr>
          <p:cNvSpPr/>
          <p:nvPr/>
        </p:nvSpPr>
        <p:spPr>
          <a:xfrm>
            <a:off x="704944" y="1915349"/>
            <a:ext cx="6516399" cy="707886"/>
          </a:xfrm>
          <a:prstGeom prst="rect">
            <a:avLst/>
          </a:prstGeom>
        </p:spPr>
        <p:txBody>
          <a:bodyPr wrap="square">
            <a:spAutoFit/>
          </a:bodyPr>
          <a:lstStyle/>
          <a:p>
            <a:pPr algn="ctr"/>
            <a:r>
              <a:rPr lang="en-GB" sz="2000" dirty="0">
                <a:solidFill>
                  <a:schemeClr val="tx1"/>
                </a:solidFill>
                <a:latin typeface="EdShed" pitchFamily="2" charset="0"/>
              </a:rPr>
              <a:t>‘</a:t>
            </a:r>
            <a:r>
              <a:rPr lang="en-GB" sz="2000" dirty="0">
                <a:solidFill>
                  <a:srgbClr val="3373DC"/>
                </a:solidFill>
                <a:latin typeface="EdShed" pitchFamily="2" charset="0"/>
              </a:rPr>
              <a:t>Invisible</a:t>
            </a:r>
            <a:r>
              <a:rPr lang="en-GB" sz="2000" dirty="0">
                <a:solidFill>
                  <a:schemeClr val="tx1"/>
                </a:solidFill>
                <a:latin typeface="EdShed" pitchFamily="2" charset="0"/>
              </a:rPr>
              <a:t>’ derives from the Old French word </a:t>
            </a:r>
            <a:r>
              <a:rPr lang="en-GB" sz="2000" dirty="0">
                <a:solidFill>
                  <a:srgbClr val="3373DC"/>
                </a:solidFill>
                <a:latin typeface="EdShed" pitchFamily="2" charset="0"/>
              </a:rPr>
              <a:t>invisible</a:t>
            </a:r>
            <a:r>
              <a:rPr lang="en-GB" sz="2000" dirty="0">
                <a:solidFill>
                  <a:srgbClr val="000000"/>
                </a:solidFill>
                <a:latin typeface="EdShed" pitchFamily="2" charset="0"/>
              </a:rPr>
              <a:t>, </a:t>
            </a:r>
            <a:r>
              <a:rPr lang="en-GB" sz="2000" dirty="0">
                <a:solidFill>
                  <a:schemeClr val="tx1"/>
                </a:solidFill>
                <a:latin typeface="EdShed" pitchFamily="2" charset="0"/>
              </a:rPr>
              <a:t>meaning ‘not perceptible, incapable of being seen’.</a:t>
            </a:r>
          </a:p>
        </p:txBody>
      </p:sp>
      <p:sp>
        <p:nvSpPr>
          <p:cNvPr id="12" name="Rectangle 11">
            <a:extLst>
              <a:ext uri="{FF2B5EF4-FFF2-40B4-BE49-F238E27FC236}">
                <a16:creationId xmlns:a16="http://schemas.microsoft.com/office/drawing/2014/main" id="{C69FB7DE-45CF-8999-23E2-2C5F98062412}"/>
              </a:ext>
            </a:extLst>
          </p:cNvPr>
          <p:cNvSpPr/>
          <p:nvPr/>
        </p:nvSpPr>
        <p:spPr>
          <a:xfrm>
            <a:off x="1410615" y="2807102"/>
            <a:ext cx="5105059" cy="707886"/>
          </a:xfrm>
          <a:prstGeom prst="rect">
            <a:avLst/>
          </a:prstGeom>
        </p:spPr>
        <p:txBody>
          <a:bodyPr wrap="square">
            <a:spAutoFit/>
          </a:bodyPr>
          <a:lstStyle/>
          <a:p>
            <a:pPr algn="ctr"/>
            <a:r>
              <a:rPr lang="en-GB" sz="2000" dirty="0">
                <a:solidFill>
                  <a:schemeClr val="tx1"/>
                </a:solidFill>
                <a:latin typeface="EdShed" pitchFamily="2" charset="0"/>
              </a:rPr>
              <a:t>It is from the Latin word </a:t>
            </a:r>
            <a:r>
              <a:rPr lang="en-GB" sz="2000" dirty="0" err="1">
                <a:solidFill>
                  <a:srgbClr val="3373DC"/>
                </a:solidFill>
                <a:latin typeface="EdShed" pitchFamily="2" charset="0"/>
              </a:rPr>
              <a:t>invisibilis</a:t>
            </a:r>
            <a:r>
              <a:rPr lang="en-GB" sz="2000" dirty="0">
                <a:latin typeface="EdShed" pitchFamily="2" charset="0"/>
              </a:rPr>
              <a:t>,</a:t>
            </a:r>
            <a:r>
              <a:rPr lang="en-GB" sz="2000" dirty="0">
                <a:solidFill>
                  <a:srgbClr val="555555"/>
                </a:solidFill>
                <a:latin typeface="EdShed" pitchFamily="2" charset="0"/>
              </a:rPr>
              <a:t> </a:t>
            </a:r>
            <a:r>
              <a:rPr lang="en-GB" sz="2000" dirty="0">
                <a:solidFill>
                  <a:schemeClr val="tx1"/>
                </a:solidFill>
                <a:latin typeface="EdShed" pitchFamily="2" charset="0"/>
              </a:rPr>
              <a:t>meaning ‘unseen, not visible’.</a:t>
            </a:r>
          </a:p>
        </p:txBody>
      </p:sp>
      <p:sp>
        <p:nvSpPr>
          <p:cNvPr id="13" name="Title 1">
            <a:extLst>
              <a:ext uri="{FF2B5EF4-FFF2-40B4-BE49-F238E27FC236}">
                <a16:creationId xmlns:a16="http://schemas.microsoft.com/office/drawing/2014/main" id="{DF55D8AF-76C4-AFA1-EC49-35E547841FEA}"/>
              </a:ext>
            </a:extLst>
          </p:cNvPr>
          <p:cNvSpPr txBox="1">
            <a:spLocks/>
          </p:cNvSpPr>
          <p:nvPr/>
        </p:nvSpPr>
        <p:spPr>
          <a:xfrm>
            <a:off x="2300013" y="3728611"/>
            <a:ext cx="3326260" cy="754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3372DC"/>
                </a:solidFill>
                <a:latin typeface="EdShed" pitchFamily="2" charset="0"/>
              </a:rPr>
              <a:t>invisible</a:t>
            </a:r>
          </a:p>
        </p:txBody>
      </p:sp>
      <p:grpSp>
        <p:nvGrpSpPr>
          <p:cNvPr id="14" name="Group 13">
            <a:extLst>
              <a:ext uri="{FF2B5EF4-FFF2-40B4-BE49-F238E27FC236}">
                <a16:creationId xmlns:a16="http://schemas.microsoft.com/office/drawing/2014/main" id="{8D77A981-EC1E-D89E-1BD7-532614C8AF34}"/>
              </a:ext>
            </a:extLst>
          </p:cNvPr>
          <p:cNvGrpSpPr/>
          <p:nvPr/>
        </p:nvGrpSpPr>
        <p:grpSpPr>
          <a:xfrm>
            <a:off x="792806" y="4354129"/>
            <a:ext cx="3014413" cy="1389886"/>
            <a:chOff x="-300145" y="4856062"/>
            <a:chExt cx="3014413" cy="1389886"/>
          </a:xfrm>
        </p:grpSpPr>
        <p:sp>
          <p:nvSpPr>
            <p:cNvPr id="15" name="TextBox 14">
              <a:extLst>
                <a:ext uri="{FF2B5EF4-FFF2-40B4-BE49-F238E27FC236}">
                  <a16:creationId xmlns:a16="http://schemas.microsoft.com/office/drawing/2014/main" id="{853357F5-2768-09E4-87B9-39DB5D12AF43}"/>
                </a:ext>
              </a:extLst>
            </p:cNvPr>
            <p:cNvSpPr txBox="1"/>
            <p:nvPr/>
          </p:nvSpPr>
          <p:spPr>
            <a:xfrm>
              <a:off x="-300145" y="5599617"/>
              <a:ext cx="3014413" cy="646331"/>
            </a:xfrm>
            <a:prstGeom prst="rect">
              <a:avLst/>
            </a:prstGeom>
            <a:noFill/>
          </p:spPr>
          <p:txBody>
            <a:bodyPr wrap="square">
              <a:spAutoFit/>
            </a:bodyPr>
            <a:lstStyle/>
            <a:p>
              <a:pPr algn="ctr"/>
              <a:r>
                <a:rPr lang="en-GB" sz="1800" dirty="0">
                  <a:effectLst/>
                  <a:latin typeface="EdShed" pitchFamily="2" charset="0"/>
                </a:rPr>
                <a:t>Latin prefix </a:t>
              </a:r>
              <a:r>
                <a:rPr lang="en-GB" sz="1800" dirty="0">
                  <a:solidFill>
                    <a:srgbClr val="3373DC"/>
                  </a:solidFill>
                  <a:latin typeface="EdShed" pitchFamily="2" charset="0"/>
                </a:rPr>
                <a:t>i</a:t>
              </a:r>
              <a:r>
                <a:rPr lang="en-GB" sz="1800" dirty="0">
                  <a:solidFill>
                    <a:srgbClr val="3373DC"/>
                  </a:solidFill>
                  <a:effectLst/>
                  <a:latin typeface="EdShed" pitchFamily="2" charset="0"/>
                </a:rPr>
                <a:t>n</a:t>
              </a:r>
              <a:r>
                <a:rPr lang="en-GB" sz="1800" dirty="0">
                  <a:solidFill>
                    <a:srgbClr val="0432FF"/>
                  </a:solidFill>
                  <a:effectLst/>
                  <a:latin typeface="EdShed" pitchFamily="2" charset="0"/>
                </a:rPr>
                <a:t> </a:t>
              </a:r>
            </a:p>
            <a:p>
              <a:pPr algn="ctr"/>
              <a:r>
                <a:rPr lang="en-GB" sz="1800" dirty="0">
                  <a:effectLst/>
                  <a:latin typeface="EdShed" pitchFamily="2" charset="0"/>
                </a:rPr>
                <a:t>meaning ‘not’.</a:t>
              </a:r>
              <a:endParaRPr lang="en-GB" sz="1800" dirty="0">
                <a:latin typeface="EdShed" pitchFamily="2" charset="0"/>
              </a:endParaRPr>
            </a:p>
          </p:txBody>
        </p:sp>
        <p:cxnSp>
          <p:nvCxnSpPr>
            <p:cNvPr id="16" name="Straight Arrow Connector 15">
              <a:extLst>
                <a:ext uri="{FF2B5EF4-FFF2-40B4-BE49-F238E27FC236}">
                  <a16:creationId xmlns:a16="http://schemas.microsoft.com/office/drawing/2014/main" id="{DB641537-73C9-B6F0-8FE8-2FFD021EAB5B}"/>
                </a:ext>
              </a:extLst>
            </p:cNvPr>
            <p:cNvCxnSpPr>
              <a:cxnSpLocks/>
            </p:cNvCxnSpPr>
            <p:nvPr/>
          </p:nvCxnSpPr>
          <p:spPr>
            <a:xfrm flipH="1">
              <a:off x="1846163" y="4856062"/>
              <a:ext cx="489569" cy="73912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B97BA9F7-9EA8-F9B0-6BA0-DC2B1BC2D194}"/>
              </a:ext>
            </a:extLst>
          </p:cNvPr>
          <p:cNvGrpSpPr/>
          <p:nvPr/>
        </p:nvGrpSpPr>
        <p:grpSpPr>
          <a:xfrm>
            <a:off x="3783095" y="4391803"/>
            <a:ext cx="3014413" cy="1352212"/>
            <a:chOff x="3159155" y="4886373"/>
            <a:chExt cx="3014413" cy="1352212"/>
          </a:xfrm>
        </p:grpSpPr>
        <p:cxnSp>
          <p:nvCxnSpPr>
            <p:cNvPr id="18" name="Straight Arrow Connector 17">
              <a:extLst>
                <a:ext uri="{FF2B5EF4-FFF2-40B4-BE49-F238E27FC236}">
                  <a16:creationId xmlns:a16="http://schemas.microsoft.com/office/drawing/2014/main" id="{234D0E23-2154-5B3F-7E35-2B2A414ED299}"/>
                </a:ext>
              </a:extLst>
            </p:cNvPr>
            <p:cNvCxnSpPr>
              <a:cxnSpLocks/>
            </p:cNvCxnSpPr>
            <p:nvPr/>
          </p:nvCxnSpPr>
          <p:spPr>
            <a:xfrm>
              <a:off x="3772018" y="4886373"/>
              <a:ext cx="444503" cy="58370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3AE8960-A5DC-F677-1855-236DD07321E3}"/>
                </a:ext>
              </a:extLst>
            </p:cNvPr>
            <p:cNvSpPr txBox="1"/>
            <p:nvPr/>
          </p:nvSpPr>
          <p:spPr>
            <a:xfrm>
              <a:off x="3159155" y="5592254"/>
              <a:ext cx="3014413" cy="646331"/>
            </a:xfrm>
            <a:prstGeom prst="rect">
              <a:avLst/>
            </a:prstGeom>
            <a:noFill/>
          </p:spPr>
          <p:txBody>
            <a:bodyPr wrap="square">
              <a:spAutoFit/>
            </a:bodyPr>
            <a:lstStyle/>
            <a:p>
              <a:pPr algn="ctr"/>
              <a:r>
                <a:rPr lang="en-GB" sz="1800" dirty="0">
                  <a:latin typeface="EdShed" pitchFamily="2" charset="0"/>
                </a:rPr>
                <a:t>From Latin </a:t>
              </a:r>
              <a:r>
                <a:rPr lang="en-GB" sz="1800" dirty="0" err="1">
                  <a:solidFill>
                    <a:srgbClr val="3373DC"/>
                  </a:solidFill>
                  <a:latin typeface="EdShed" pitchFamily="2" charset="0"/>
                </a:rPr>
                <a:t>visibilis</a:t>
              </a:r>
              <a:r>
                <a:rPr lang="en-GB" sz="1800" dirty="0">
                  <a:latin typeface="EdShed" pitchFamily="2" charset="0"/>
                </a:rPr>
                <a:t> meaning </a:t>
              </a:r>
            </a:p>
            <a:p>
              <a:pPr algn="ctr"/>
              <a:r>
                <a:rPr lang="en-GB" sz="1800" dirty="0">
                  <a:latin typeface="EdShed" pitchFamily="2" charset="0"/>
                </a:rPr>
                <a:t>‘that may be seen’.</a:t>
              </a:r>
            </a:p>
          </p:txBody>
        </p:sp>
      </p:grpSp>
      <p:sp>
        <p:nvSpPr>
          <p:cNvPr id="8" name="TextBox 7">
            <a:extLst>
              <a:ext uri="{FF2B5EF4-FFF2-40B4-BE49-F238E27FC236}">
                <a16:creationId xmlns:a16="http://schemas.microsoft.com/office/drawing/2014/main" id="{A16FD30F-2812-B1BB-831B-1641E20A90E6}"/>
              </a:ext>
            </a:extLst>
          </p:cNvPr>
          <p:cNvSpPr txBox="1"/>
          <p:nvPr/>
        </p:nvSpPr>
        <p:spPr>
          <a:xfrm>
            <a:off x="500041" y="6115412"/>
            <a:ext cx="6926208" cy="400110"/>
          </a:xfrm>
          <a:prstGeom prst="rect">
            <a:avLst/>
          </a:prstGeom>
          <a:noFill/>
        </p:spPr>
        <p:txBody>
          <a:bodyPr wrap="square">
            <a:spAutoFit/>
          </a:bodyPr>
          <a:lstStyle/>
          <a:p>
            <a:pPr algn="ctr"/>
            <a:r>
              <a:rPr lang="en-GB" sz="2000" dirty="0" err="1">
                <a:solidFill>
                  <a:srgbClr val="3373DC"/>
                </a:solidFill>
                <a:latin typeface="EdShed" pitchFamily="2" charset="0"/>
                <a:ea typeface="Sassoon Infant 2023" panose="02000503030000020003" pitchFamily="2" charset="0"/>
              </a:rPr>
              <a:t>Visibilis</a:t>
            </a:r>
            <a:r>
              <a:rPr lang="en-GB" sz="2000" dirty="0">
                <a:latin typeface="EdShed" pitchFamily="2" charset="0"/>
                <a:ea typeface="Sassoon Infant 2023" panose="02000503030000020003" pitchFamily="2" charset="0"/>
              </a:rPr>
              <a:t> comes from the Latin word </a:t>
            </a:r>
            <a:r>
              <a:rPr lang="en-GB" sz="2000" dirty="0" err="1">
                <a:solidFill>
                  <a:srgbClr val="3373DC"/>
                </a:solidFill>
                <a:effectLst/>
                <a:highlight>
                  <a:srgbClr val="FFFFFF"/>
                </a:highlight>
                <a:latin typeface="EdShed" pitchFamily="2" charset="0"/>
                <a:ea typeface="Sassoon Infant 2023" panose="02000503030000020003" pitchFamily="2" charset="0"/>
              </a:rPr>
              <a:t>videre</a:t>
            </a:r>
            <a:r>
              <a:rPr lang="en-GB" sz="2000" dirty="0">
                <a:effectLst/>
                <a:highlight>
                  <a:srgbClr val="FFFFFF"/>
                </a:highlight>
                <a:latin typeface="EdShed" pitchFamily="2" charset="0"/>
                <a:ea typeface="Sassoon Infant 2023" panose="02000503030000020003" pitchFamily="2" charset="0"/>
              </a:rPr>
              <a:t>  which means ‘to see.’</a:t>
            </a:r>
          </a:p>
        </p:txBody>
      </p:sp>
      <p:sp>
        <p:nvSpPr>
          <p:cNvPr id="7" name="TextBox 6">
            <a:extLst>
              <a:ext uri="{FF2B5EF4-FFF2-40B4-BE49-F238E27FC236}">
                <a16:creationId xmlns:a16="http://schemas.microsoft.com/office/drawing/2014/main" id="{951DF1F8-63A2-7292-F425-FEC0140509BA}"/>
              </a:ext>
            </a:extLst>
          </p:cNvPr>
          <p:cNvSpPr txBox="1"/>
          <p:nvPr/>
        </p:nvSpPr>
        <p:spPr>
          <a:xfrm>
            <a:off x="6817312" y="2557683"/>
            <a:ext cx="4874647" cy="3139321"/>
          </a:xfrm>
          <a:prstGeom prst="rect">
            <a:avLst/>
          </a:prstGeom>
          <a:noFill/>
        </p:spPr>
        <p:txBody>
          <a:bodyPr wrap="square">
            <a:spAutoFit/>
          </a:bodyPr>
          <a:lstStyle/>
          <a:p>
            <a:pPr algn="ctr"/>
            <a:r>
              <a:rPr lang="en-GB" dirty="0" err="1">
                <a:solidFill>
                  <a:srgbClr val="3373DC"/>
                </a:solidFill>
                <a:latin typeface="EdShed" pitchFamily="2" charset="0"/>
                <a:ea typeface="Sassoon Infant 2023" panose="02000503030000020003" pitchFamily="2" charset="0"/>
              </a:rPr>
              <a:t>Videre</a:t>
            </a:r>
            <a:r>
              <a:rPr lang="en-GB" dirty="0">
                <a:latin typeface="EdShed" pitchFamily="2" charset="0"/>
                <a:ea typeface="Sassoon Infant 2023" panose="02000503030000020003" pitchFamily="2" charset="0"/>
              </a:rPr>
              <a:t> gives us the following words:</a:t>
            </a:r>
          </a:p>
          <a:p>
            <a:pPr algn="ctr"/>
            <a:endParaRPr lang="en-GB" u="sng"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view</a:t>
            </a:r>
            <a:r>
              <a:rPr lang="en-GB" dirty="0">
                <a:latin typeface="EdShed" pitchFamily="2" charset="0"/>
                <a:ea typeface="Sassoon Infant 2023" panose="02000503030000020003" pitchFamily="2" charset="0"/>
              </a:rPr>
              <a:t> - </a:t>
            </a:r>
            <a:r>
              <a:rPr lang="en-GB" dirty="0">
                <a:solidFill>
                  <a:srgbClr val="000000"/>
                </a:solidFill>
                <a:effectLst/>
                <a:latin typeface="EdShed" pitchFamily="2" charset="0"/>
                <a:ea typeface="Sassoon Infant 2023" panose="02000503030000020003" pitchFamily="2" charset="0"/>
              </a:rPr>
              <a:t>the act of looking at or seeing. Also, the area that can be seen from a particular point.</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vision</a:t>
            </a:r>
            <a:r>
              <a:rPr lang="en-GB" dirty="0">
                <a:latin typeface="EdShed" pitchFamily="2" charset="0"/>
                <a:ea typeface="Sassoon Infant 2023" panose="02000503030000020003" pitchFamily="2" charset="0"/>
              </a:rPr>
              <a:t> - the ability to see.</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provide </a:t>
            </a:r>
            <a:r>
              <a:rPr lang="en-GB" dirty="0">
                <a:latin typeface="EdShed" pitchFamily="2" charset="0"/>
                <a:ea typeface="Sassoon Infant 2023" panose="02000503030000020003" pitchFamily="2" charset="0"/>
              </a:rPr>
              <a:t>- </a:t>
            </a:r>
            <a:r>
              <a:rPr lang="en-GB" dirty="0">
                <a:effectLst/>
                <a:latin typeface="EdShed" pitchFamily="2" charset="0"/>
                <a:ea typeface="Sassoon Infant 2023" panose="02000503030000020003" pitchFamily="2" charset="0"/>
              </a:rPr>
              <a:t>to give what is needed for the future; </a:t>
            </a:r>
          </a:p>
          <a:p>
            <a:pPr algn="ctr"/>
            <a:r>
              <a:rPr lang="en-GB" dirty="0">
                <a:effectLst/>
                <a:latin typeface="EdShed" pitchFamily="2" charset="0"/>
                <a:ea typeface="Sassoon Infant 2023" panose="02000503030000020003" pitchFamily="2" charset="0"/>
              </a:rPr>
              <a:t>to </a:t>
            </a:r>
            <a:r>
              <a:rPr lang="en-GB" dirty="0">
                <a:latin typeface="EdShed" pitchFamily="2" charset="0"/>
                <a:ea typeface="Sassoon Infant 2023" panose="02000503030000020003" pitchFamily="2" charset="0"/>
              </a:rPr>
              <a:t>‘</a:t>
            </a:r>
            <a:r>
              <a:rPr lang="en-GB" dirty="0">
                <a:effectLst/>
                <a:latin typeface="EdShed" pitchFamily="2" charset="0"/>
                <a:ea typeface="Sassoon Infant 2023" panose="02000503030000020003" pitchFamily="2" charset="0"/>
              </a:rPr>
              <a:t>look ahead’, and act with foresight.</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evident</a:t>
            </a:r>
            <a:r>
              <a:rPr lang="en-GB" dirty="0">
                <a:latin typeface="EdShed" pitchFamily="2" charset="0"/>
                <a:ea typeface="Sassoon Infant 2023" panose="02000503030000020003" pitchFamily="2" charset="0"/>
              </a:rPr>
              <a:t> - easily seen; clear.</a:t>
            </a:r>
          </a:p>
        </p:txBody>
      </p:sp>
    </p:spTree>
    <p:extLst>
      <p:ext uri="{BB962C8B-B14F-4D97-AF65-F5344CB8AC3E}">
        <p14:creationId xmlns:p14="http://schemas.microsoft.com/office/powerpoint/2010/main" val="2182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8</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Sort</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Can you sort this week’s words by the number of syllables?</a:t>
            </a:r>
          </a:p>
        </p:txBody>
      </p:sp>
      <p:sp>
        <p:nvSpPr>
          <p:cNvPr id="27" name="Rounded Rectangle 15">
            <a:extLst>
              <a:ext uri="{FF2B5EF4-FFF2-40B4-BE49-F238E27FC236}">
                <a16:creationId xmlns:a16="http://schemas.microsoft.com/office/drawing/2014/main" id="{3F58DF6D-286B-2576-1367-45F96A45002C}"/>
              </a:ext>
            </a:extLst>
          </p:cNvPr>
          <p:cNvSpPr/>
          <p:nvPr/>
        </p:nvSpPr>
        <p:spPr>
          <a:xfrm>
            <a:off x="597406" y="2323053"/>
            <a:ext cx="1589932"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800" dirty="0">
                <a:solidFill>
                  <a:schemeClr val="tx1"/>
                </a:solidFill>
                <a:latin typeface="EdShed" pitchFamily="2" charset="0"/>
              </a:rPr>
              <a:t>indefinite</a:t>
            </a:r>
          </a:p>
        </p:txBody>
      </p:sp>
      <p:sp>
        <p:nvSpPr>
          <p:cNvPr id="31" name="Rounded Rectangle 15">
            <a:extLst>
              <a:ext uri="{FF2B5EF4-FFF2-40B4-BE49-F238E27FC236}">
                <a16:creationId xmlns:a16="http://schemas.microsoft.com/office/drawing/2014/main" id="{79B9EA37-DBDF-124C-0B7C-16517B0731BC}"/>
              </a:ext>
            </a:extLst>
          </p:cNvPr>
          <p:cNvSpPr/>
          <p:nvPr/>
        </p:nvSpPr>
        <p:spPr>
          <a:xfrm>
            <a:off x="4541586" y="2323053"/>
            <a:ext cx="1885128"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800" dirty="0">
                <a:solidFill>
                  <a:schemeClr val="tx1"/>
                </a:solidFill>
                <a:latin typeface="EdShed" pitchFamily="2" charset="0"/>
              </a:rPr>
              <a:t>inadequate</a:t>
            </a:r>
          </a:p>
        </p:txBody>
      </p:sp>
      <p:sp>
        <p:nvSpPr>
          <p:cNvPr id="32" name="Rounded Rectangle 15">
            <a:extLst>
              <a:ext uri="{FF2B5EF4-FFF2-40B4-BE49-F238E27FC236}">
                <a16:creationId xmlns:a16="http://schemas.microsoft.com/office/drawing/2014/main" id="{2A23E4AF-74D2-D17F-676D-109FA8F7ADF7}"/>
              </a:ext>
            </a:extLst>
          </p:cNvPr>
          <p:cNvSpPr/>
          <p:nvPr/>
        </p:nvSpPr>
        <p:spPr>
          <a:xfrm>
            <a:off x="699326" y="1775456"/>
            <a:ext cx="1386091"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800" dirty="0">
                <a:solidFill>
                  <a:schemeClr val="tx1"/>
                </a:solidFill>
                <a:latin typeface="EdShed" pitchFamily="2" charset="0"/>
              </a:rPr>
              <a:t>inactive</a:t>
            </a:r>
          </a:p>
        </p:txBody>
      </p:sp>
      <p:sp>
        <p:nvSpPr>
          <p:cNvPr id="34" name="Rounded Rectangle 15">
            <a:extLst>
              <a:ext uri="{FF2B5EF4-FFF2-40B4-BE49-F238E27FC236}">
                <a16:creationId xmlns:a16="http://schemas.microsoft.com/office/drawing/2014/main" id="{81EE9343-BFA8-FAFF-7AC0-7BD3D0549148}"/>
              </a:ext>
            </a:extLst>
          </p:cNvPr>
          <p:cNvSpPr/>
          <p:nvPr/>
        </p:nvSpPr>
        <p:spPr>
          <a:xfrm>
            <a:off x="2586206" y="1775456"/>
            <a:ext cx="1556480"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800" dirty="0">
                <a:solidFill>
                  <a:schemeClr val="tx1"/>
                </a:solidFill>
                <a:latin typeface="EdShed" pitchFamily="2" charset="0"/>
              </a:rPr>
              <a:t>incorrect</a:t>
            </a:r>
          </a:p>
        </p:txBody>
      </p:sp>
      <p:sp>
        <p:nvSpPr>
          <p:cNvPr id="35" name="Rounded Rectangle 15">
            <a:extLst>
              <a:ext uri="{FF2B5EF4-FFF2-40B4-BE49-F238E27FC236}">
                <a16:creationId xmlns:a16="http://schemas.microsoft.com/office/drawing/2014/main" id="{6072D3E6-0541-0D60-9A62-4A1A14C46152}"/>
              </a:ext>
            </a:extLst>
          </p:cNvPr>
          <p:cNvSpPr/>
          <p:nvPr/>
        </p:nvSpPr>
        <p:spPr>
          <a:xfrm>
            <a:off x="4785110" y="1775456"/>
            <a:ext cx="1398081"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800" dirty="0">
                <a:solidFill>
                  <a:schemeClr val="tx1"/>
                </a:solidFill>
                <a:latin typeface="EdShed" pitchFamily="2" charset="0"/>
              </a:rPr>
              <a:t>invisible</a:t>
            </a:r>
          </a:p>
        </p:txBody>
      </p:sp>
      <p:sp>
        <p:nvSpPr>
          <p:cNvPr id="37" name="TextBox 36">
            <a:extLst>
              <a:ext uri="{FF2B5EF4-FFF2-40B4-BE49-F238E27FC236}">
                <a16:creationId xmlns:a16="http://schemas.microsoft.com/office/drawing/2014/main" id="{14B3A9B6-2D2D-4586-02CD-CF186023C1BF}"/>
              </a:ext>
            </a:extLst>
          </p:cNvPr>
          <p:cNvSpPr txBox="1"/>
          <p:nvPr/>
        </p:nvSpPr>
        <p:spPr>
          <a:xfrm>
            <a:off x="1482050" y="6164786"/>
            <a:ext cx="1717799" cy="369332"/>
          </a:xfrm>
          <a:prstGeom prst="rect">
            <a:avLst/>
          </a:prstGeom>
          <a:noFill/>
        </p:spPr>
        <p:txBody>
          <a:bodyPr wrap="square" rtlCol="0">
            <a:spAutoFit/>
          </a:bodyPr>
          <a:lstStyle/>
          <a:p>
            <a:pPr algn="ctr"/>
            <a:r>
              <a:rPr lang="en-GB" b="1" dirty="0">
                <a:solidFill>
                  <a:srgbClr val="25D160"/>
                </a:solidFill>
                <a:latin typeface="EdShed" pitchFamily="2" charset="0"/>
              </a:rPr>
              <a:t>2 Syllables</a:t>
            </a:r>
          </a:p>
        </p:txBody>
      </p:sp>
      <p:sp>
        <p:nvSpPr>
          <p:cNvPr id="38" name="Rounded Rectangle 37">
            <a:extLst>
              <a:ext uri="{FF2B5EF4-FFF2-40B4-BE49-F238E27FC236}">
                <a16:creationId xmlns:a16="http://schemas.microsoft.com/office/drawing/2014/main" id="{5F14D119-2272-4332-99A8-A4767C0E82A9}"/>
              </a:ext>
            </a:extLst>
          </p:cNvPr>
          <p:cNvSpPr/>
          <p:nvPr/>
        </p:nvSpPr>
        <p:spPr>
          <a:xfrm>
            <a:off x="619848" y="3618962"/>
            <a:ext cx="3442202" cy="2416966"/>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9" name="TextBox 38">
            <a:extLst>
              <a:ext uri="{FF2B5EF4-FFF2-40B4-BE49-F238E27FC236}">
                <a16:creationId xmlns:a16="http://schemas.microsoft.com/office/drawing/2014/main" id="{B47BD123-3D44-53DE-8DF6-0FD68C279836}"/>
              </a:ext>
            </a:extLst>
          </p:cNvPr>
          <p:cNvSpPr txBox="1"/>
          <p:nvPr/>
        </p:nvSpPr>
        <p:spPr>
          <a:xfrm>
            <a:off x="5133077" y="6164786"/>
            <a:ext cx="1925841" cy="369332"/>
          </a:xfrm>
          <a:prstGeom prst="rect">
            <a:avLst/>
          </a:prstGeom>
          <a:noFill/>
        </p:spPr>
        <p:txBody>
          <a:bodyPr wrap="square" rtlCol="0">
            <a:spAutoFit/>
          </a:bodyPr>
          <a:lstStyle/>
          <a:p>
            <a:pPr algn="ctr"/>
            <a:r>
              <a:rPr lang="en-GB" b="1" dirty="0">
                <a:solidFill>
                  <a:srgbClr val="7956D6"/>
                </a:solidFill>
                <a:latin typeface="EdShed" pitchFamily="2" charset="0"/>
              </a:rPr>
              <a:t>3 Syllables</a:t>
            </a:r>
          </a:p>
        </p:txBody>
      </p:sp>
      <p:sp>
        <p:nvSpPr>
          <p:cNvPr id="40" name="Rounded Rectangle 39">
            <a:extLst>
              <a:ext uri="{FF2B5EF4-FFF2-40B4-BE49-F238E27FC236}">
                <a16:creationId xmlns:a16="http://schemas.microsoft.com/office/drawing/2014/main" id="{18D99896-09AE-97AC-CE49-A1E5E682E10C}"/>
              </a:ext>
            </a:extLst>
          </p:cNvPr>
          <p:cNvSpPr/>
          <p:nvPr/>
        </p:nvSpPr>
        <p:spPr>
          <a:xfrm>
            <a:off x="4374899" y="3618962"/>
            <a:ext cx="3442202" cy="2416966"/>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1" name="TextBox 40">
            <a:extLst>
              <a:ext uri="{FF2B5EF4-FFF2-40B4-BE49-F238E27FC236}">
                <a16:creationId xmlns:a16="http://schemas.microsoft.com/office/drawing/2014/main" id="{1258B820-5283-A54F-0EB7-08B64E2ECA53}"/>
              </a:ext>
            </a:extLst>
          </p:cNvPr>
          <p:cNvSpPr txBox="1"/>
          <p:nvPr/>
        </p:nvSpPr>
        <p:spPr>
          <a:xfrm>
            <a:off x="8933513" y="6141966"/>
            <a:ext cx="1925841" cy="369332"/>
          </a:xfrm>
          <a:prstGeom prst="rect">
            <a:avLst/>
          </a:prstGeom>
          <a:noFill/>
        </p:spPr>
        <p:txBody>
          <a:bodyPr wrap="square" rtlCol="0">
            <a:spAutoFit/>
          </a:bodyPr>
          <a:lstStyle/>
          <a:p>
            <a:pPr algn="ctr"/>
            <a:r>
              <a:rPr lang="en-GB" b="1" dirty="0">
                <a:solidFill>
                  <a:srgbClr val="FF3760"/>
                </a:solidFill>
                <a:latin typeface="EdShed" pitchFamily="2" charset="0"/>
              </a:rPr>
              <a:t>4 Syllables</a:t>
            </a:r>
          </a:p>
        </p:txBody>
      </p:sp>
      <p:sp>
        <p:nvSpPr>
          <p:cNvPr id="42" name="Rounded Rectangle 41">
            <a:extLst>
              <a:ext uri="{FF2B5EF4-FFF2-40B4-BE49-F238E27FC236}">
                <a16:creationId xmlns:a16="http://schemas.microsoft.com/office/drawing/2014/main" id="{DB6D3F84-2FCE-876F-F195-D7E0D96ED2B9}"/>
              </a:ext>
            </a:extLst>
          </p:cNvPr>
          <p:cNvSpPr/>
          <p:nvPr/>
        </p:nvSpPr>
        <p:spPr>
          <a:xfrm>
            <a:off x="8129950" y="3618962"/>
            <a:ext cx="3442202" cy="2416966"/>
          </a:xfrm>
          <a:prstGeom prst="roundRect">
            <a:avLst/>
          </a:prstGeom>
          <a:noFill/>
          <a:ln w="508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3760"/>
              </a:solidFill>
              <a:latin typeface="EdShed" pitchFamily="2" charset="0"/>
            </a:endParaRPr>
          </a:p>
        </p:txBody>
      </p:sp>
      <p:grpSp>
        <p:nvGrpSpPr>
          <p:cNvPr id="43" name="Group 42">
            <a:extLst>
              <a:ext uri="{FF2B5EF4-FFF2-40B4-BE49-F238E27FC236}">
                <a16:creationId xmlns:a16="http://schemas.microsoft.com/office/drawing/2014/main" id="{063248D9-6AED-02F1-E0A4-A4FB44A30BD0}"/>
              </a:ext>
            </a:extLst>
          </p:cNvPr>
          <p:cNvGrpSpPr/>
          <p:nvPr/>
        </p:nvGrpSpPr>
        <p:grpSpPr>
          <a:xfrm>
            <a:off x="8882710" y="1892842"/>
            <a:ext cx="2562301" cy="1435416"/>
            <a:chOff x="9172731" y="5100884"/>
            <a:chExt cx="2562301" cy="1435416"/>
          </a:xfrm>
        </p:grpSpPr>
        <p:grpSp>
          <p:nvGrpSpPr>
            <p:cNvPr id="44" name="Group 43">
              <a:extLst>
                <a:ext uri="{FF2B5EF4-FFF2-40B4-BE49-F238E27FC236}">
                  <a16:creationId xmlns:a16="http://schemas.microsoft.com/office/drawing/2014/main" id="{3305F2EA-C0F2-526E-4AFA-5E8C9F6CF8C0}"/>
                </a:ext>
              </a:extLst>
            </p:cNvPr>
            <p:cNvGrpSpPr/>
            <p:nvPr/>
          </p:nvGrpSpPr>
          <p:grpSpPr>
            <a:xfrm>
              <a:off x="9172731" y="5120767"/>
              <a:ext cx="1710761" cy="1415533"/>
              <a:chOff x="8034074" y="5159123"/>
              <a:chExt cx="2326683" cy="1415533"/>
            </a:xfrm>
          </p:grpSpPr>
          <p:sp>
            <p:nvSpPr>
              <p:cNvPr id="46" name="Oval Callout 45">
                <a:extLst>
                  <a:ext uri="{FF2B5EF4-FFF2-40B4-BE49-F238E27FC236}">
                    <a16:creationId xmlns:a16="http://schemas.microsoft.com/office/drawing/2014/main" id="{4CEC341D-58CB-1B9B-6CD6-C2F7E876E492}"/>
                  </a:ext>
                </a:extLst>
              </p:cNvPr>
              <p:cNvSpPr/>
              <p:nvPr/>
            </p:nvSpPr>
            <p:spPr>
              <a:xfrm>
                <a:off x="8034074" y="5159123"/>
                <a:ext cx="2326683" cy="1415533"/>
              </a:xfrm>
              <a:prstGeom prst="wedgeEllipseCallout">
                <a:avLst>
                  <a:gd name="adj1" fmla="val 61519"/>
                  <a:gd name="adj2" fmla="val -12572"/>
                </a:avLst>
              </a:prstGeom>
              <a:noFill/>
              <a:ln w="38100">
                <a:solidFill>
                  <a:srgbClr val="FFDE5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dirty="0">
                  <a:latin typeface="EdShed" pitchFamily="2" charset="0"/>
                </a:endParaRPr>
              </a:p>
            </p:txBody>
          </p:sp>
          <p:sp>
            <p:nvSpPr>
              <p:cNvPr id="47" name="TextBox 46">
                <a:extLst>
                  <a:ext uri="{FF2B5EF4-FFF2-40B4-BE49-F238E27FC236}">
                    <a16:creationId xmlns:a16="http://schemas.microsoft.com/office/drawing/2014/main" id="{A6C4BCF3-E3C6-5E29-5D5E-B5DCE4C98F86}"/>
                  </a:ext>
                </a:extLst>
              </p:cNvPr>
              <p:cNvSpPr txBox="1"/>
              <p:nvPr/>
            </p:nvSpPr>
            <p:spPr>
              <a:xfrm>
                <a:off x="8430441" y="5364833"/>
                <a:ext cx="1533948" cy="1077218"/>
              </a:xfrm>
              <a:prstGeom prst="rect">
                <a:avLst/>
              </a:prstGeom>
              <a:noFill/>
            </p:spPr>
            <p:txBody>
              <a:bodyPr wrap="square">
                <a:spAutoFit/>
              </a:bodyPr>
              <a:lstStyle/>
              <a:p>
                <a:pPr algn="ctr"/>
                <a:r>
                  <a:rPr lang="en-GB" sz="1600" dirty="0">
                    <a:latin typeface="EdShed" pitchFamily="2" charset="0"/>
                  </a:rPr>
                  <a:t>Which box will have the fewest words?</a:t>
                </a:r>
              </a:p>
            </p:txBody>
          </p:sp>
        </p:grpSp>
        <p:pic>
          <p:nvPicPr>
            <p:cNvPr id="45" name="Picture 44" descr="A picture containing text, vector graphics&#10;&#10;Description automatically generated">
              <a:extLst>
                <a:ext uri="{FF2B5EF4-FFF2-40B4-BE49-F238E27FC236}">
                  <a16:creationId xmlns:a16="http://schemas.microsoft.com/office/drawing/2014/main" id="{DD1D606F-DAB9-5F76-7533-C75A195FBFBD}"/>
                </a:ext>
              </a:extLst>
            </p:cNvPr>
            <p:cNvPicPr>
              <a:picLocks noChangeAspect="1"/>
            </p:cNvPicPr>
            <p:nvPr/>
          </p:nvPicPr>
          <p:blipFill>
            <a:blip r:embed="rId3"/>
            <a:stretch>
              <a:fillRect/>
            </a:stretch>
          </p:blipFill>
          <p:spPr>
            <a:xfrm flipH="1">
              <a:off x="11149375" y="5100884"/>
              <a:ext cx="585657" cy="1435416"/>
            </a:xfrm>
            <a:prstGeom prst="rect">
              <a:avLst/>
            </a:prstGeom>
          </p:spPr>
        </p:pic>
      </p:grpSp>
      <p:sp>
        <p:nvSpPr>
          <p:cNvPr id="2" name="Text Placeholder 1">
            <a:extLst>
              <a:ext uri="{FF2B5EF4-FFF2-40B4-BE49-F238E27FC236}">
                <a16:creationId xmlns:a16="http://schemas.microsoft.com/office/drawing/2014/main" id="{BC1F519A-B963-086B-EE57-3573F42302F6}"/>
              </a:ext>
            </a:extLst>
          </p:cNvPr>
          <p:cNvSpPr txBox="1">
            <a:spLocks/>
          </p:cNvSpPr>
          <p:nvPr/>
        </p:nvSpPr>
        <p:spPr>
          <a:xfrm>
            <a:off x="2752194" y="2913630"/>
            <a:ext cx="1224502"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subject</a:t>
            </a:r>
          </a:p>
        </p:txBody>
      </p:sp>
      <p:sp>
        <p:nvSpPr>
          <p:cNvPr id="5" name="Text Placeholder 1">
            <a:extLst>
              <a:ext uri="{FF2B5EF4-FFF2-40B4-BE49-F238E27FC236}">
                <a16:creationId xmlns:a16="http://schemas.microsoft.com/office/drawing/2014/main" id="{D635FB9D-5966-14A9-30B2-3EE3AFC1BBAD}"/>
              </a:ext>
            </a:extLst>
          </p:cNvPr>
          <p:cNvSpPr txBox="1">
            <a:spLocks/>
          </p:cNvSpPr>
          <p:nvPr/>
        </p:nvSpPr>
        <p:spPr>
          <a:xfrm>
            <a:off x="6629560" y="1835027"/>
            <a:ext cx="172111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submarine</a:t>
            </a:r>
          </a:p>
        </p:txBody>
      </p:sp>
      <p:sp>
        <p:nvSpPr>
          <p:cNvPr id="7" name="Text Placeholder 1">
            <a:extLst>
              <a:ext uri="{FF2B5EF4-FFF2-40B4-BE49-F238E27FC236}">
                <a16:creationId xmlns:a16="http://schemas.microsoft.com/office/drawing/2014/main" id="{285AE71C-339F-6044-C228-E7686FC83CD1}"/>
              </a:ext>
            </a:extLst>
          </p:cNvPr>
          <p:cNvSpPr txBox="1">
            <a:spLocks/>
          </p:cNvSpPr>
          <p:nvPr/>
        </p:nvSpPr>
        <p:spPr>
          <a:xfrm>
            <a:off x="6665201" y="2382624"/>
            <a:ext cx="181639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subtropical</a:t>
            </a:r>
          </a:p>
        </p:txBody>
      </p:sp>
      <p:sp>
        <p:nvSpPr>
          <p:cNvPr id="8" name="Text Placeholder 1">
            <a:extLst>
              <a:ext uri="{FF2B5EF4-FFF2-40B4-BE49-F238E27FC236}">
                <a16:creationId xmlns:a16="http://schemas.microsoft.com/office/drawing/2014/main" id="{58E402A7-8C79-3514-38C6-9FB4F5C95B74}"/>
              </a:ext>
            </a:extLst>
          </p:cNvPr>
          <p:cNvSpPr txBox="1">
            <a:spLocks/>
          </p:cNvSpPr>
          <p:nvPr/>
        </p:nvSpPr>
        <p:spPr>
          <a:xfrm>
            <a:off x="4672582" y="2913630"/>
            <a:ext cx="162313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submerge</a:t>
            </a:r>
          </a:p>
        </p:txBody>
      </p:sp>
      <p:sp>
        <p:nvSpPr>
          <p:cNvPr id="9" name="Text Placeholder 1">
            <a:extLst>
              <a:ext uri="{FF2B5EF4-FFF2-40B4-BE49-F238E27FC236}">
                <a16:creationId xmlns:a16="http://schemas.microsoft.com/office/drawing/2014/main" id="{733BCD45-E555-9117-0314-CAED7C0BF500}"/>
              </a:ext>
            </a:extLst>
          </p:cNvPr>
          <p:cNvSpPr txBox="1">
            <a:spLocks/>
          </p:cNvSpPr>
          <p:nvPr/>
        </p:nvSpPr>
        <p:spPr>
          <a:xfrm>
            <a:off x="2437365" y="2382624"/>
            <a:ext cx="1854162"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subheading</a:t>
            </a:r>
          </a:p>
        </p:txBody>
      </p:sp>
    </p:spTree>
    <p:extLst>
      <p:ext uri="{BB962C8B-B14F-4D97-AF65-F5344CB8AC3E}">
        <p14:creationId xmlns:p14="http://schemas.microsoft.com/office/powerpoint/2010/main" val="4709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4.07407E-6 L 0.32709 0.30856 " pathEditMode="relative" rAng="0" ptsTypes="AA">
                                      <p:cBhvr>
                                        <p:cTn id="6" dur="2000" fill="hold"/>
                                        <p:tgtEl>
                                          <p:spTgt spid="32"/>
                                        </p:tgtEl>
                                        <p:attrNameLst>
                                          <p:attrName>ppt_x</p:attrName>
                                          <p:attrName>ppt_y</p:attrName>
                                        </p:attrNameLst>
                                      </p:cBhvr>
                                      <p:rCtr x="16354" y="1541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45833E-6 -0.01019 L 0.2819 0.36435 " pathEditMode="relative" rAng="0" ptsTypes="AA">
                                      <p:cBhvr>
                                        <p:cTn id="10" dur="2000" fill="hold"/>
                                        <p:tgtEl>
                                          <p:spTgt spid="34"/>
                                        </p:tgtEl>
                                        <p:attrNameLst>
                                          <p:attrName>ppt_x</p:attrName>
                                          <p:attrName>ppt_y</p:attrName>
                                        </p:attrNameLst>
                                      </p:cBhvr>
                                      <p:rCtr x="14089" y="1872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7 -0.0051 L 0.30273 0.29768 " pathEditMode="relative" rAng="0" ptsTypes="AA">
                                      <p:cBhvr>
                                        <p:cTn id="14" dur="2000" fill="hold"/>
                                        <p:tgtEl>
                                          <p:spTgt spid="35"/>
                                        </p:tgtEl>
                                        <p:attrNameLst>
                                          <p:attrName>ppt_x</p:attrName>
                                          <p:attrName>ppt_y</p:attrName>
                                        </p:attrNameLst>
                                      </p:cBhvr>
                                      <p:rCtr x="15130" y="1513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91667E-6 2.59259E-6 L -0.16106 0.43657 " pathEditMode="relative" rAng="0" ptsTypes="AA">
                                      <p:cBhvr>
                                        <p:cTn id="18" dur="2000" fill="hold"/>
                                        <p:tgtEl>
                                          <p:spTgt spid="5"/>
                                        </p:tgtEl>
                                        <p:attrNameLst>
                                          <p:attrName>ppt_x</p:attrName>
                                          <p:attrName>ppt_y</p:attrName>
                                        </p:attrNameLst>
                                      </p:cBhvr>
                                      <p:rCtr x="-8060" y="2182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70833E-6 -0.0051 L 0.74584 0.27777 " pathEditMode="relative" rAng="0" ptsTypes="AA">
                                      <p:cBhvr>
                                        <p:cTn id="22" dur="2000" fill="hold"/>
                                        <p:tgtEl>
                                          <p:spTgt spid="27"/>
                                        </p:tgtEl>
                                        <p:attrNameLst>
                                          <p:attrName>ppt_x</p:attrName>
                                          <p:attrName>ppt_y</p:attrName>
                                        </p:attrNameLst>
                                      </p:cBhvr>
                                      <p:rCtr x="37292" y="14144"/>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45833E-6 2.96296E-6 L 0.26784 0.43657 " pathEditMode="relative" rAng="0" ptsTypes="AA">
                                      <p:cBhvr>
                                        <p:cTn id="26" dur="2000" fill="hold"/>
                                        <p:tgtEl>
                                          <p:spTgt spid="9"/>
                                        </p:tgtEl>
                                        <p:attrNameLst>
                                          <p:attrName>ppt_x</p:attrName>
                                          <p:attrName>ppt_y</p:attrName>
                                        </p:attrNameLst>
                                      </p:cBhvr>
                                      <p:rCtr x="13385" y="21829"/>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16667E-7 -0.0051 L 0.32552 0.35694 " pathEditMode="relative" rAng="0" ptsTypes="AA">
                                      <p:cBhvr>
                                        <p:cTn id="30" dur="2000" fill="hold"/>
                                        <p:tgtEl>
                                          <p:spTgt spid="31"/>
                                        </p:tgtEl>
                                        <p:attrNameLst>
                                          <p:attrName>ppt_x</p:attrName>
                                          <p:attrName>ppt_y</p:attrName>
                                        </p:attrNameLst>
                                      </p:cBhvr>
                                      <p:rCtr x="16276" y="18102"/>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95833E-6 -0.0051 L 0.23217 0.43611 " pathEditMode="relative" rAng="0" ptsTypes="AA">
                                      <p:cBhvr>
                                        <p:cTn id="34" dur="2000" fill="hold"/>
                                        <p:tgtEl>
                                          <p:spTgt spid="7"/>
                                        </p:tgtEl>
                                        <p:attrNameLst>
                                          <p:attrName>ppt_x</p:attrName>
                                          <p:attrName>ppt_y</p:attrName>
                                        </p:attrNameLst>
                                      </p:cBhvr>
                                      <p:rCtr x="11602" y="2206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1.45833E-6 -3.33333E-6 L -0.12083 0.16158 " pathEditMode="relative" rAng="0" ptsTypes="AA">
                                      <p:cBhvr>
                                        <p:cTn id="38" dur="2000" fill="hold"/>
                                        <p:tgtEl>
                                          <p:spTgt spid="2"/>
                                        </p:tgtEl>
                                        <p:attrNameLst>
                                          <p:attrName>ppt_x</p:attrName>
                                          <p:attrName>ppt_y</p:attrName>
                                        </p:attrNameLst>
                                      </p:cBhvr>
                                      <p:rCtr x="-6042" y="8079"/>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16667E-7 -3.33333E-6 L -0.22396 0.32686 " pathEditMode="relative" rAng="0" ptsTypes="AA">
                                      <p:cBhvr>
                                        <p:cTn id="42" dur="2000" fill="hold"/>
                                        <p:tgtEl>
                                          <p:spTgt spid="8"/>
                                        </p:tgtEl>
                                        <p:attrNameLst>
                                          <p:attrName>ppt_x</p:attrName>
                                          <p:attrName>ppt_y</p:attrName>
                                        </p:attrNameLst>
                                      </p:cBhvr>
                                      <p:rCtr x="-11198" y="1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2" grpId="0"/>
      <p:bldP spid="5" grpId="0"/>
      <p:bldP spid="7" grpId="0"/>
      <p:bldP spid="8" grpId="0"/>
      <p:bldP spid="9" grpId="0"/>
    </p:bldLst>
  </p:timing>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16000</TotalTime>
  <Words>1259</Words>
  <Application>Microsoft Macintosh PowerPoint</Application>
  <PresentationFormat>Widescreen</PresentationFormat>
  <Paragraphs>370</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Sassoon Infant 2023</vt:lpstr>
      <vt:lpstr>Arial</vt:lpstr>
      <vt:lpstr>EdShed</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1009</cp:revision>
  <cp:lastPrinted>2023-01-25T13:58:17Z</cp:lastPrinted>
  <dcterms:created xsi:type="dcterms:W3CDTF">2022-07-19T20:08:30Z</dcterms:created>
  <dcterms:modified xsi:type="dcterms:W3CDTF">2024-08-08T07:53:55Z</dcterms:modified>
</cp:coreProperties>
</file>