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648" r:id="rId1"/>
  </p:sldMasterIdLst>
  <p:notesMasterIdLst>
    <p:notesMasterId r:id="rId31"/>
  </p:notesMasterIdLst>
  <p:handoutMasterIdLst>
    <p:handoutMasterId r:id="rId32"/>
  </p:handoutMasterIdLst>
  <p:sldIdLst>
    <p:sldId id="351" r:id="rId2"/>
    <p:sldId id="309" r:id="rId3"/>
    <p:sldId id="311" r:id="rId4"/>
    <p:sldId id="312" r:id="rId5"/>
    <p:sldId id="337" r:id="rId6"/>
    <p:sldId id="338" r:id="rId7"/>
    <p:sldId id="314" r:id="rId8"/>
    <p:sldId id="336" r:id="rId9"/>
    <p:sldId id="317" r:id="rId10"/>
    <p:sldId id="318" r:id="rId11"/>
    <p:sldId id="319" r:id="rId12"/>
    <p:sldId id="333" r:id="rId13"/>
    <p:sldId id="341" r:id="rId14"/>
    <p:sldId id="334" r:id="rId15"/>
    <p:sldId id="340" r:id="rId16"/>
    <p:sldId id="342" r:id="rId17"/>
    <p:sldId id="343" r:id="rId18"/>
    <p:sldId id="344" r:id="rId19"/>
    <p:sldId id="345" r:id="rId20"/>
    <p:sldId id="327" r:id="rId21"/>
    <p:sldId id="328" r:id="rId22"/>
    <p:sldId id="353" r:id="rId23"/>
    <p:sldId id="360" r:id="rId24"/>
    <p:sldId id="361" r:id="rId25"/>
    <p:sldId id="362" r:id="rId26"/>
    <p:sldId id="363" r:id="rId27"/>
    <p:sldId id="359" r:id="rId28"/>
    <p:sldId id="329" r:id="rId29"/>
    <p:sldId id="335" r:id="rId30"/>
  </p:sldIdLst>
  <p:sldSz cx="12192000" cy="6858000"/>
  <p:notesSz cx="6858000" cy="9144000"/>
  <p:embeddedFontLst>
    <p:embeddedFont>
      <p:font typeface="EdShed" pitchFamily="2" charset="0"/>
      <p:regular r:id="rId33"/>
      <p:bold r:id="rId34"/>
    </p:embeddedFont>
    <p:embeddedFont>
      <p:font typeface="Sassoon Infant 2023" panose="02000503030000020003" pitchFamily="2"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760"/>
    <a:srgbClr val="20D160"/>
    <a:srgbClr val="4A4A4A"/>
    <a:srgbClr val="3373DC"/>
    <a:srgbClr val="FF9300"/>
    <a:srgbClr val="7957D5"/>
    <a:srgbClr val="FFDE56"/>
    <a:srgbClr val="209CEE"/>
    <a:srgbClr val="F139C4"/>
    <a:srgbClr val="656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26"/>
    <p:restoredTop sz="93040"/>
  </p:normalViewPr>
  <p:slideViewPr>
    <p:cSldViewPr snapToGrid="0" snapToObjects="1">
      <p:cViewPr varScale="1">
        <p:scale>
          <a:sx n="100" d="100"/>
          <a:sy n="100" d="100"/>
        </p:scale>
        <p:origin x="760" y="160"/>
      </p:cViewPr>
      <p:guideLst/>
    </p:cSldViewPr>
  </p:slideViewPr>
  <p:notesTextViewPr>
    <p:cViewPr>
      <p:scale>
        <a:sx n="1" d="1"/>
        <a:sy n="1" d="1"/>
      </p:scale>
      <p:origin x="0" y="0"/>
    </p:cViewPr>
  </p:notesTextViewPr>
  <p:sorterViewPr>
    <p:cViewPr>
      <p:scale>
        <a:sx n="139" d="100"/>
        <a:sy n="139" d="100"/>
      </p:scale>
      <p:origin x="0" y="0"/>
    </p:cViewPr>
  </p:sorterViewPr>
  <p:notesViewPr>
    <p:cSldViewPr snapToGrid="0" snapToObjects="1">
      <p:cViewPr varScale="1">
        <p:scale>
          <a:sx n="82" d="100"/>
          <a:sy n="82" d="100"/>
        </p:scale>
        <p:origin x="39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FBDBF2-E0CC-ABCE-C3DF-BD12B5C19C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EdShed" pitchFamily="2" charset="0"/>
            </a:endParaRPr>
          </a:p>
        </p:txBody>
      </p:sp>
      <p:sp>
        <p:nvSpPr>
          <p:cNvPr id="3" name="Date Placeholder 2">
            <a:extLst>
              <a:ext uri="{FF2B5EF4-FFF2-40B4-BE49-F238E27FC236}">
                <a16:creationId xmlns:a16="http://schemas.microsoft.com/office/drawing/2014/main" id="{2677D3C0-0598-E91C-6199-EEC00BBE4C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B71E75-F88C-B947-AD7D-D88D20E295CE}" type="datetimeFigureOut">
              <a:rPr lang="en-US" smtClean="0">
                <a:latin typeface="EdShed" pitchFamily="2" charset="0"/>
              </a:rPr>
              <a:t>8/8/24</a:t>
            </a:fld>
            <a:endParaRPr lang="en-US" dirty="0">
              <a:latin typeface="EdShed" pitchFamily="2" charset="0"/>
            </a:endParaRPr>
          </a:p>
        </p:txBody>
      </p:sp>
      <p:sp>
        <p:nvSpPr>
          <p:cNvPr id="4" name="Footer Placeholder 3">
            <a:extLst>
              <a:ext uri="{FF2B5EF4-FFF2-40B4-BE49-F238E27FC236}">
                <a16:creationId xmlns:a16="http://schemas.microsoft.com/office/drawing/2014/main" id="{DDEF2D00-464E-81FB-3D6D-001FB92E0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EdShed" pitchFamily="2" charset="0"/>
            </a:endParaRPr>
          </a:p>
        </p:txBody>
      </p:sp>
      <p:sp>
        <p:nvSpPr>
          <p:cNvPr id="5" name="Slide Number Placeholder 4">
            <a:extLst>
              <a:ext uri="{FF2B5EF4-FFF2-40B4-BE49-F238E27FC236}">
                <a16:creationId xmlns:a16="http://schemas.microsoft.com/office/drawing/2014/main" id="{ADA1819C-C27C-8BD2-2ED7-E3A30ABAC4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03EF08-EA61-9C4E-8C30-F57133C96BF4}" type="slidenum">
              <a:rPr lang="en-US" smtClean="0">
                <a:latin typeface="EdShed" pitchFamily="2" charset="0"/>
              </a:rPr>
              <a:t>‹#›</a:t>
            </a:fld>
            <a:endParaRPr lang="en-US" dirty="0">
              <a:latin typeface="EdShed" pitchFamily="2" charset="0"/>
            </a:endParaRPr>
          </a:p>
        </p:txBody>
      </p:sp>
    </p:spTree>
    <p:extLst>
      <p:ext uri="{BB962C8B-B14F-4D97-AF65-F5344CB8AC3E}">
        <p14:creationId xmlns:p14="http://schemas.microsoft.com/office/powerpoint/2010/main" val="2129671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EdShed"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EdShed" pitchFamily="2" charset="0"/>
              </a:defRPr>
            </a:lvl1pPr>
          </a:lstStyle>
          <a:p>
            <a:fld id="{7AEF229B-8876-6441-8901-E5E5390D5590}" type="datetimeFigureOut">
              <a:rPr lang="en-US" smtClean="0"/>
              <a:pPr/>
              <a:t>8/8/24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EdShed"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EdShed" pitchFamily="2" charset="0"/>
              </a:defRPr>
            </a:lvl1pPr>
          </a:lstStyle>
          <a:p>
            <a:fld id="{8AABE850-C615-DA41-B158-FBF094A09B23}" type="slidenum">
              <a:rPr lang="en-US" smtClean="0"/>
              <a:pPr/>
              <a:t>‹#›</a:t>
            </a:fld>
            <a:endParaRPr lang="en-US" dirty="0"/>
          </a:p>
        </p:txBody>
      </p:sp>
    </p:spTree>
    <p:extLst>
      <p:ext uri="{BB962C8B-B14F-4D97-AF65-F5344CB8AC3E}">
        <p14:creationId xmlns:p14="http://schemas.microsoft.com/office/powerpoint/2010/main" val="31942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EdShed" pitchFamily="2" charset="0"/>
        <a:ea typeface="+mn-ea"/>
        <a:cs typeface="+mn-cs"/>
      </a:defRPr>
    </a:lvl1pPr>
    <a:lvl2pPr marL="457200" algn="l" defTabSz="914400" rtl="0" eaLnBrk="1" latinLnBrk="0" hangingPunct="1">
      <a:defRPr sz="1200" b="0" i="0" kern="1200">
        <a:solidFill>
          <a:schemeClr val="tx1"/>
        </a:solidFill>
        <a:latin typeface="EdShed" pitchFamily="2" charset="0"/>
        <a:ea typeface="+mn-ea"/>
        <a:cs typeface="+mn-cs"/>
      </a:defRPr>
    </a:lvl2pPr>
    <a:lvl3pPr marL="914400" algn="l" defTabSz="914400" rtl="0" eaLnBrk="1" latinLnBrk="0" hangingPunct="1">
      <a:defRPr sz="1200" b="0" i="0" kern="1200">
        <a:solidFill>
          <a:schemeClr val="tx1"/>
        </a:solidFill>
        <a:latin typeface="EdShed" pitchFamily="2" charset="0"/>
        <a:ea typeface="+mn-ea"/>
        <a:cs typeface="+mn-cs"/>
      </a:defRPr>
    </a:lvl3pPr>
    <a:lvl4pPr marL="1371600" algn="l" defTabSz="914400" rtl="0" eaLnBrk="1" latinLnBrk="0" hangingPunct="1">
      <a:defRPr sz="1200" b="0" i="0" kern="1200">
        <a:solidFill>
          <a:schemeClr val="tx1"/>
        </a:solidFill>
        <a:latin typeface="EdShed" pitchFamily="2" charset="0"/>
        <a:ea typeface="+mn-ea"/>
        <a:cs typeface="+mn-cs"/>
      </a:defRPr>
    </a:lvl4pPr>
    <a:lvl5pPr marL="1828800" algn="l" defTabSz="914400" rtl="0" eaLnBrk="1" latinLnBrk="0" hangingPunct="1">
      <a:defRPr sz="1200" b="0" i="0" kern="1200">
        <a:solidFill>
          <a:schemeClr val="tx1"/>
        </a:solidFill>
        <a:latin typeface="EdShed"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0</a:t>
            </a:fld>
            <a:endParaRPr lang="en-US"/>
          </a:p>
        </p:txBody>
      </p:sp>
    </p:spTree>
    <p:extLst>
      <p:ext uri="{BB962C8B-B14F-4D97-AF65-F5344CB8AC3E}">
        <p14:creationId xmlns:p14="http://schemas.microsoft.com/office/powerpoint/2010/main" val="8637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9</a:t>
            </a:fld>
            <a:endParaRPr lang="en-US"/>
          </a:p>
        </p:txBody>
      </p:sp>
    </p:spTree>
    <p:extLst>
      <p:ext uri="{BB962C8B-B14F-4D97-AF65-F5344CB8AC3E}">
        <p14:creationId xmlns:p14="http://schemas.microsoft.com/office/powerpoint/2010/main" val="1847105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10</a:t>
            </a:fld>
            <a:endParaRPr lang="en-US"/>
          </a:p>
        </p:txBody>
      </p:sp>
    </p:spTree>
    <p:extLst>
      <p:ext uri="{BB962C8B-B14F-4D97-AF65-F5344CB8AC3E}">
        <p14:creationId xmlns:p14="http://schemas.microsoft.com/office/powerpoint/2010/main" val="2843011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11</a:t>
            </a:fld>
            <a:endParaRPr lang="en-US"/>
          </a:p>
        </p:txBody>
      </p:sp>
    </p:spTree>
    <p:extLst>
      <p:ext uri="{BB962C8B-B14F-4D97-AF65-F5344CB8AC3E}">
        <p14:creationId xmlns:p14="http://schemas.microsoft.com/office/powerpoint/2010/main" val="2815576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12</a:t>
            </a:fld>
            <a:endParaRPr lang="en-US"/>
          </a:p>
        </p:txBody>
      </p:sp>
    </p:spTree>
    <p:extLst>
      <p:ext uri="{BB962C8B-B14F-4D97-AF65-F5344CB8AC3E}">
        <p14:creationId xmlns:p14="http://schemas.microsoft.com/office/powerpoint/2010/main" val="3730034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13</a:t>
            </a:fld>
            <a:endParaRPr lang="en-US"/>
          </a:p>
        </p:txBody>
      </p:sp>
    </p:spTree>
    <p:extLst>
      <p:ext uri="{BB962C8B-B14F-4D97-AF65-F5344CB8AC3E}">
        <p14:creationId xmlns:p14="http://schemas.microsoft.com/office/powerpoint/2010/main" val="4118314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14</a:t>
            </a:fld>
            <a:endParaRPr lang="en-US"/>
          </a:p>
        </p:txBody>
      </p:sp>
    </p:spTree>
    <p:extLst>
      <p:ext uri="{BB962C8B-B14F-4D97-AF65-F5344CB8AC3E}">
        <p14:creationId xmlns:p14="http://schemas.microsoft.com/office/powerpoint/2010/main" val="1691830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15</a:t>
            </a:fld>
            <a:endParaRPr lang="en-US"/>
          </a:p>
        </p:txBody>
      </p:sp>
    </p:spTree>
    <p:extLst>
      <p:ext uri="{BB962C8B-B14F-4D97-AF65-F5344CB8AC3E}">
        <p14:creationId xmlns:p14="http://schemas.microsoft.com/office/powerpoint/2010/main" val="954771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16</a:t>
            </a:fld>
            <a:endParaRPr lang="en-US"/>
          </a:p>
        </p:txBody>
      </p:sp>
    </p:spTree>
    <p:extLst>
      <p:ext uri="{BB962C8B-B14F-4D97-AF65-F5344CB8AC3E}">
        <p14:creationId xmlns:p14="http://schemas.microsoft.com/office/powerpoint/2010/main" val="1352631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17</a:t>
            </a:fld>
            <a:endParaRPr lang="en-US"/>
          </a:p>
        </p:txBody>
      </p:sp>
    </p:spTree>
    <p:extLst>
      <p:ext uri="{BB962C8B-B14F-4D97-AF65-F5344CB8AC3E}">
        <p14:creationId xmlns:p14="http://schemas.microsoft.com/office/powerpoint/2010/main" val="3854102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18</a:t>
            </a:fld>
            <a:endParaRPr lang="en-US"/>
          </a:p>
        </p:txBody>
      </p:sp>
    </p:spTree>
    <p:extLst>
      <p:ext uri="{BB962C8B-B14F-4D97-AF65-F5344CB8AC3E}">
        <p14:creationId xmlns:p14="http://schemas.microsoft.com/office/powerpoint/2010/main" val="189534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a:t>
            </a:fld>
            <a:endParaRPr lang="en-US"/>
          </a:p>
        </p:txBody>
      </p:sp>
    </p:spTree>
    <p:extLst>
      <p:ext uri="{BB962C8B-B14F-4D97-AF65-F5344CB8AC3E}">
        <p14:creationId xmlns:p14="http://schemas.microsoft.com/office/powerpoint/2010/main" val="2053052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21</a:t>
            </a:fld>
            <a:endParaRPr lang="en-US"/>
          </a:p>
        </p:txBody>
      </p:sp>
    </p:spTree>
    <p:extLst>
      <p:ext uri="{BB962C8B-B14F-4D97-AF65-F5344CB8AC3E}">
        <p14:creationId xmlns:p14="http://schemas.microsoft.com/office/powerpoint/2010/main" val="3056555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22</a:t>
            </a:fld>
            <a:endParaRPr lang="en-US"/>
          </a:p>
        </p:txBody>
      </p:sp>
    </p:spTree>
    <p:extLst>
      <p:ext uri="{BB962C8B-B14F-4D97-AF65-F5344CB8AC3E}">
        <p14:creationId xmlns:p14="http://schemas.microsoft.com/office/powerpoint/2010/main" val="3229156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23</a:t>
            </a:fld>
            <a:endParaRPr lang="en-US"/>
          </a:p>
        </p:txBody>
      </p:sp>
    </p:spTree>
    <p:extLst>
      <p:ext uri="{BB962C8B-B14F-4D97-AF65-F5344CB8AC3E}">
        <p14:creationId xmlns:p14="http://schemas.microsoft.com/office/powerpoint/2010/main" val="2107428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24</a:t>
            </a:fld>
            <a:endParaRPr lang="en-US"/>
          </a:p>
        </p:txBody>
      </p:sp>
    </p:spTree>
    <p:extLst>
      <p:ext uri="{BB962C8B-B14F-4D97-AF65-F5344CB8AC3E}">
        <p14:creationId xmlns:p14="http://schemas.microsoft.com/office/powerpoint/2010/main" val="1091343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25</a:t>
            </a:fld>
            <a:endParaRPr lang="en-US"/>
          </a:p>
        </p:txBody>
      </p:sp>
    </p:spTree>
    <p:extLst>
      <p:ext uri="{BB962C8B-B14F-4D97-AF65-F5344CB8AC3E}">
        <p14:creationId xmlns:p14="http://schemas.microsoft.com/office/powerpoint/2010/main" val="2046838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2</a:t>
            </a:fld>
            <a:endParaRPr lang="en-US"/>
          </a:p>
        </p:txBody>
      </p:sp>
    </p:spTree>
    <p:extLst>
      <p:ext uri="{BB962C8B-B14F-4D97-AF65-F5344CB8AC3E}">
        <p14:creationId xmlns:p14="http://schemas.microsoft.com/office/powerpoint/2010/main" val="107464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on the meanings to find out which word it belongs to. </a:t>
            </a:r>
          </a:p>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3</a:t>
            </a:fld>
            <a:endParaRPr lang="en-US"/>
          </a:p>
        </p:txBody>
      </p:sp>
    </p:spTree>
    <p:extLst>
      <p:ext uri="{BB962C8B-B14F-4D97-AF65-F5344CB8AC3E}">
        <p14:creationId xmlns:p14="http://schemas.microsoft.com/office/powerpoint/2010/main" val="272899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on the meanings to find out which word it belongs to. </a:t>
            </a:r>
          </a:p>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4</a:t>
            </a:fld>
            <a:endParaRPr lang="en-US"/>
          </a:p>
        </p:txBody>
      </p:sp>
    </p:spTree>
    <p:extLst>
      <p:ext uri="{BB962C8B-B14F-4D97-AF65-F5344CB8AC3E}">
        <p14:creationId xmlns:p14="http://schemas.microsoft.com/office/powerpoint/2010/main" val="3219232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on the meanings to find out which word it belongs to. </a:t>
            </a:r>
          </a:p>
        </p:txBody>
      </p:sp>
      <p:sp>
        <p:nvSpPr>
          <p:cNvPr id="4" name="Slide Number Placeholder 3"/>
          <p:cNvSpPr>
            <a:spLocks noGrp="1"/>
          </p:cNvSpPr>
          <p:nvPr>
            <p:ph type="sldNum" sz="quarter" idx="5"/>
          </p:nvPr>
        </p:nvSpPr>
        <p:spPr/>
        <p:txBody>
          <a:bodyPr/>
          <a:lstStyle/>
          <a:p>
            <a:fld id="{8AABE850-C615-DA41-B158-FBF094A09B23}" type="slidenum">
              <a:rPr lang="en-US" smtClean="0"/>
              <a:t>5</a:t>
            </a:fld>
            <a:endParaRPr lang="en-US"/>
          </a:p>
        </p:txBody>
      </p:sp>
    </p:spTree>
    <p:extLst>
      <p:ext uri="{BB962C8B-B14F-4D97-AF65-F5344CB8AC3E}">
        <p14:creationId xmlns:p14="http://schemas.microsoft.com/office/powerpoint/2010/main" val="120986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6</a:t>
            </a:fld>
            <a:endParaRPr lang="en-US"/>
          </a:p>
        </p:txBody>
      </p:sp>
    </p:spTree>
    <p:extLst>
      <p:ext uri="{BB962C8B-B14F-4D97-AF65-F5344CB8AC3E}">
        <p14:creationId xmlns:p14="http://schemas.microsoft.com/office/powerpoint/2010/main" val="338173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7</a:t>
            </a:fld>
            <a:endParaRPr lang="en-US"/>
          </a:p>
        </p:txBody>
      </p:sp>
    </p:spTree>
    <p:extLst>
      <p:ext uri="{BB962C8B-B14F-4D97-AF65-F5344CB8AC3E}">
        <p14:creationId xmlns:p14="http://schemas.microsoft.com/office/powerpoint/2010/main" val="390784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8</a:t>
            </a:fld>
            <a:endParaRPr lang="en-US"/>
          </a:p>
        </p:txBody>
      </p:sp>
    </p:spTree>
    <p:extLst>
      <p:ext uri="{BB962C8B-B14F-4D97-AF65-F5344CB8AC3E}">
        <p14:creationId xmlns:p14="http://schemas.microsoft.com/office/powerpoint/2010/main" val="3091383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Intro Page">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4C56A49-496E-E6EC-08FF-65C863548F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84B95B34-E0F4-958E-D548-03070AD820B4}"/>
              </a:ext>
            </a:extLst>
          </p:cNvPr>
          <p:cNvSpPr/>
          <p:nvPr userDrawn="1"/>
        </p:nvSpPr>
        <p:spPr>
          <a:xfrm>
            <a:off x="0" y="4976734"/>
            <a:ext cx="12192000" cy="1618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noFill/>
              </a:ln>
              <a:latin typeface="EdShed" pitchFamily="2" charset="0"/>
            </a:endParaRPr>
          </a:p>
        </p:txBody>
      </p:sp>
      <p:pic>
        <p:nvPicPr>
          <p:cNvPr id="3" name="Picture 2">
            <a:extLst>
              <a:ext uri="{FF2B5EF4-FFF2-40B4-BE49-F238E27FC236}">
                <a16:creationId xmlns:a16="http://schemas.microsoft.com/office/drawing/2014/main" id="{2FE12F01-B309-0982-A5D5-11ACB68A0D66}"/>
              </a:ext>
            </a:extLst>
          </p:cNvPr>
          <p:cNvPicPr>
            <a:picLocks noChangeAspect="1"/>
          </p:cNvPicPr>
          <p:nvPr userDrawn="1"/>
        </p:nvPicPr>
        <p:blipFill>
          <a:blip r:embed="rId3"/>
          <a:stretch>
            <a:fillRect/>
          </a:stretch>
        </p:blipFill>
        <p:spPr>
          <a:xfrm>
            <a:off x="3142855" y="706024"/>
            <a:ext cx="5812672" cy="1010383"/>
          </a:xfrm>
          <a:prstGeom prst="rect">
            <a:avLst/>
          </a:prstGeom>
        </p:spPr>
      </p:pic>
      <p:sp>
        <p:nvSpPr>
          <p:cNvPr id="9" name="Text Placeholder 8">
            <a:extLst>
              <a:ext uri="{FF2B5EF4-FFF2-40B4-BE49-F238E27FC236}">
                <a16:creationId xmlns:a16="http://schemas.microsoft.com/office/drawing/2014/main" id="{28222327-3CA8-86D0-9AA8-F9DEF02F127A}"/>
              </a:ext>
            </a:extLst>
          </p:cNvPr>
          <p:cNvSpPr>
            <a:spLocks noGrp="1"/>
          </p:cNvSpPr>
          <p:nvPr>
            <p:ph type="body" sz="quarter" idx="12" hasCustomPrompt="1"/>
          </p:nvPr>
        </p:nvSpPr>
        <p:spPr>
          <a:xfrm>
            <a:off x="1543364" y="5224603"/>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latin typeface="EdShed" pitchFamily="2" charset="0"/>
              </a:defRPr>
            </a:lvl1pPr>
          </a:lstStyle>
          <a:p>
            <a:pPr lvl="0"/>
            <a:r>
              <a:rPr lang="en-US" dirty="0"/>
              <a:t>To be able to segment words into the correct syllables and phonemes</a:t>
            </a:r>
          </a:p>
        </p:txBody>
      </p:sp>
      <p:sp>
        <p:nvSpPr>
          <p:cNvPr id="36" name="Rounded Rectangle 35">
            <a:extLst>
              <a:ext uri="{FF2B5EF4-FFF2-40B4-BE49-F238E27FC236}">
                <a16:creationId xmlns:a16="http://schemas.microsoft.com/office/drawing/2014/main" id="{AB9E0338-111E-84F1-9158-64EE47494689}"/>
              </a:ext>
            </a:extLst>
          </p:cNvPr>
          <p:cNvSpPr/>
          <p:nvPr userDrawn="1"/>
        </p:nvSpPr>
        <p:spPr>
          <a:xfrm>
            <a:off x="6279260"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24" name="Rounded Rectangle 23">
            <a:extLst>
              <a:ext uri="{FF2B5EF4-FFF2-40B4-BE49-F238E27FC236}">
                <a16:creationId xmlns:a16="http://schemas.microsoft.com/office/drawing/2014/main" id="{AE721A56-A5F1-60E3-363C-7E1FFA1CE6CA}"/>
              </a:ext>
            </a:extLst>
          </p:cNvPr>
          <p:cNvSpPr/>
          <p:nvPr userDrawn="1"/>
        </p:nvSpPr>
        <p:spPr>
          <a:xfrm>
            <a:off x="4242609"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29" name="TextBox 28">
            <a:extLst>
              <a:ext uri="{FF2B5EF4-FFF2-40B4-BE49-F238E27FC236}">
                <a16:creationId xmlns:a16="http://schemas.microsoft.com/office/drawing/2014/main" id="{2CE32201-0533-432D-C8E5-C92B2FB023E3}"/>
              </a:ext>
            </a:extLst>
          </p:cNvPr>
          <p:cNvSpPr txBox="1"/>
          <p:nvPr userDrawn="1"/>
        </p:nvSpPr>
        <p:spPr>
          <a:xfrm>
            <a:off x="4382905" y="2011698"/>
            <a:ext cx="1256090" cy="461665"/>
          </a:xfrm>
          <a:prstGeom prst="rect">
            <a:avLst/>
          </a:prstGeom>
          <a:noFill/>
        </p:spPr>
        <p:txBody>
          <a:bodyPr wrap="square" rtlCol="0">
            <a:spAutoFit/>
          </a:bodyPr>
          <a:lstStyle/>
          <a:p>
            <a:r>
              <a:rPr lang="en-US" sz="2400" b="1" i="0" dirty="0">
                <a:solidFill>
                  <a:srgbClr val="4A4A4A"/>
                </a:solidFill>
                <a:latin typeface="EdShed" pitchFamily="2" charset="0"/>
                <a:cs typeface="Rubik Medium" pitchFamily="2" charset="-79"/>
              </a:rPr>
              <a:t>Stage:</a:t>
            </a:r>
          </a:p>
        </p:txBody>
      </p:sp>
      <p:sp>
        <p:nvSpPr>
          <p:cNvPr id="53" name="Text Placeholder 52">
            <a:extLst>
              <a:ext uri="{FF2B5EF4-FFF2-40B4-BE49-F238E27FC236}">
                <a16:creationId xmlns:a16="http://schemas.microsoft.com/office/drawing/2014/main" id="{52076676-A967-CDEB-429E-01971165CF0C}"/>
              </a:ext>
            </a:extLst>
          </p:cNvPr>
          <p:cNvSpPr>
            <a:spLocks noGrp="1"/>
          </p:cNvSpPr>
          <p:nvPr>
            <p:ph type="body" sz="quarter" idx="10" hasCustomPrompt="1"/>
          </p:nvPr>
        </p:nvSpPr>
        <p:spPr>
          <a:xfrm>
            <a:off x="5281441" y="2046110"/>
            <a:ext cx="535806" cy="395154"/>
          </a:xfrm>
        </p:spPr>
        <p:txBody>
          <a:bodyPr>
            <a:normAutofit/>
          </a:bodyPr>
          <a:lstStyle>
            <a:lvl1pPr marL="0" indent="0" algn="ctr">
              <a:buNone/>
              <a:defRPr sz="2400" b="0" i="0">
                <a:solidFill>
                  <a:srgbClr val="4A4A4A"/>
                </a:solidFill>
                <a:latin typeface="EdShed" pitchFamily="2" charset="0"/>
                <a:cs typeface="Rubik Light" pitchFamily="2" charset="-79"/>
              </a:defRPr>
            </a:lvl1pPr>
          </a:lstStyle>
          <a:p>
            <a:pPr lvl="0"/>
            <a:r>
              <a:rPr lang="en-US" dirty="0"/>
              <a:t>6</a:t>
            </a:r>
          </a:p>
        </p:txBody>
      </p:sp>
      <p:sp>
        <p:nvSpPr>
          <p:cNvPr id="54" name="Text Placeholder 52">
            <a:extLst>
              <a:ext uri="{FF2B5EF4-FFF2-40B4-BE49-F238E27FC236}">
                <a16:creationId xmlns:a16="http://schemas.microsoft.com/office/drawing/2014/main" id="{ECA6A188-9BBA-AFB0-180D-64AF436C0DC6}"/>
              </a:ext>
            </a:extLst>
          </p:cNvPr>
          <p:cNvSpPr>
            <a:spLocks noGrp="1"/>
          </p:cNvSpPr>
          <p:nvPr>
            <p:ph type="body" sz="quarter" idx="11" hasCustomPrompt="1"/>
          </p:nvPr>
        </p:nvSpPr>
        <p:spPr>
          <a:xfrm>
            <a:off x="7330743" y="2046787"/>
            <a:ext cx="595891" cy="395155"/>
          </a:xfrm>
        </p:spPr>
        <p:txBody>
          <a:bodyPr>
            <a:normAutofit/>
          </a:bodyPr>
          <a:lstStyle>
            <a:lvl1pPr marL="0" indent="0" algn="ctr">
              <a:buNone/>
              <a:defRPr sz="2400" b="0" i="0">
                <a:solidFill>
                  <a:srgbClr val="4A4A4A"/>
                </a:solidFill>
                <a:latin typeface="EdShed" pitchFamily="2" charset="0"/>
                <a:cs typeface="Rubik Light" pitchFamily="2" charset="-79"/>
              </a:defRPr>
            </a:lvl1pPr>
          </a:lstStyle>
          <a:p>
            <a:pPr lvl="0"/>
            <a:r>
              <a:rPr lang="en-US" dirty="0"/>
              <a:t>36</a:t>
            </a:r>
          </a:p>
        </p:txBody>
      </p:sp>
      <p:sp>
        <p:nvSpPr>
          <p:cNvPr id="56" name="TextBox 55">
            <a:extLst>
              <a:ext uri="{FF2B5EF4-FFF2-40B4-BE49-F238E27FC236}">
                <a16:creationId xmlns:a16="http://schemas.microsoft.com/office/drawing/2014/main" id="{A1F5854A-9838-4914-7A8B-4ECEAE4DDB68}"/>
              </a:ext>
            </a:extLst>
          </p:cNvPr>
          <p:cNvSpPr txBox="1"/>
          <p:nvPr userDrawn="1"/>
        </p:nvSpPr>
        <p:spPr>
          <a:xfrm>
            <a:off x="6396551" y="2013407"/>
            <a:ext cx="1268749" cy="461665"/>
          </a:xfrm>
          <a:prstGeom prst="rect">
            <a:avLst/>
          </a:prstGeom>
          <a:noFill/>
        </p:spPr>
        <p:txBody>
          <a:bodyPr wrap="square" rtlCol="0">
            <a:spAutoFit/>
          </a:bodyPr>
          <a:lstStyle/>
          <a:p>
            <a:r>
              <a:rPr lang="en-US" sz="2400" b="1" i="0" dirty="0">
                <a:solidFill>
                  <a:srgbClr val="4A4A4A"/>
                </a:solidFill>
                <a:latin typeface="EdShed" pitchFamily="2" charset="0"/>
                <a:cs typeface="Rubik Medium" pitchFamily="2" charset="-79"/>
              </a:rPr>
              <a:t>Lesson:</a:t>
            </a:r>
          </a:p>
        </p:txBody>
      </p:sp>
      <p:sp>
        <p:nvSpPr>
          <p:cNvPr id="13" name="Text Placeholder 8">
            <a:extLst>
              <a:ext uri="{FF2B5EF4-FFF2-40B4-BE49-F238E27FC236}">
                <a16:creationId xmlns:a16="http://schemas.microsoft.com/office/drawing/2014/main" id="{4BE9772B-C7C1-353F-2475-A7E844F441C0}"/>
              </a:ext>
            </a:extLst>
          </p:cNvPr>
          <p:cNvSpPr>
            <a:spLocks noGrp="1"/>
          </p:cNvSpPr>
          <p:nvPr>
            <p:ph type="body" sz="quarter" idx="13" hasCustomPrompt="1"/>
          </p:nvPr>
        </p:nvSpPr>
        <p:spPr>
          <a:xfrm>
            <a:off x="1543364" y="5597098"/>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latin typeface="EdShed" pitchFamily="2" charset="0"/>
              </a:defRPr>
            </a:lvl1pPr>
          </a:lstStyle>
          <a:p>
            <a:pPr lvl="0"/>
            <a:r>
              <a:rPr lang="en-US" dirty="0"/>
              <a:t>To spell words with irregular spelling patterns</a:t>
            </a:r>
          </a:p>
        </p:txBody>
      </p:sp>
      <p:sp>
        <p:nvSpPr>
          <p:cNvPr id="15" name="Text Placeholder 8">
            <a:extLst>
              <a:ext uri="{FF2B5EF4-FFF2-40B4-BE49-F238E27FC236}">
                <a16:creationId xmlns:a16="http://schemas.microsoft.com/office/drawing/2014/main" id="{F1D6F095-6BB8-9DC8-585C-714F7FE767D5}"/>
              </a:ext>
            </a:extLst>
          </p:cNvPr>
          <p:cNvSpPr>
            <a:spLocks noGrp="1"/>
          </p:cNvSpPr>
          <p:nvPr>
            <p:ph type="body" sz="quarter" idx="14" hasCustomPrompt="1"/>
          </p:nvPr>
        </p:nvSpPr>
        <p:spPr>
          <a:xfrm>
            <a:off x="865299" y="6051777"/>
            <a:ext cx="10461402" cy="312191"/>
          </a:xfrm>
        </p:spPr>
        <p:txBody>
          <a:bodyPr>
            <a:noAutofit/>
          </a:bodyPr>
          <a:lstStyle>
            <a:lvl1pPr marL="0" marR="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sz="1600" b="0" i="0">
                <a:latin typeface="EdShed" pitchFamily="2" charset="0"/>
              </a:defRPr>
            </a:lvl1pPr>
          </a:lstStyle>
          <a:p>
            <a:pPr lvl="0"/>
            <a:r>
              <a:rPr lang="en-US" dirty="0"/>
              <a:t>This week’s words: accommodate, available, competition, determined, existence, identity, muscle, prejudice, rhyme, suggest</a:t>
            </a:r>
          </a:p>
        </p:txBody>
      </p:sp>
    </p:spTree>
    <p:extLst>
      <p:ext uri="{BB962C8B-B14F-4D97-AF65-F5344CB8AC3E}">
        <p14:creationId xmlns:p14="http://schemas.microsoft.com/office/powerpoint/2010/main" val="4267830425"/>
      </p:ext>
    </p:extLst>
  </p:cSld>
  <p:clrMapOvr>
    <a:masterClrMapping/>
  </p:clrMapOvr>
  <p:extLst>
    <p:ext uri="{DCECCB84-F9BA-43D5-87BE-67443E8EF086}">
      <p15:sldGuideLst xmlns:p15="http://schemas.microsoft.com/office/powerpoint/2012/main">
        <p15:guide id="1" orient="horz" pos="2115">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2" name="Text Placeholder 18">
            <a:extLst>
              <a:ext uri="{FF2B5EF4-FFF2-40B4-BE49-F238E27FC236}">
                <a16:creationId xmlns:a16="http://schemas.microsoft.com/office/drawing/2014/main" id="{149FAE15-6FD8-DFF4-7A02-5454466F63D7}"/>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1" i="0">
                <a:solidFill>
                  <a:schemeClr val="tx1"/>
                </a:solidFill>
                <a:latin typeface="EdShed" pitchFamily="2" charset="0"/>
              </a:defRPr>
            </a:lvl1pPr>
          </a:lstStyle>
          <a:p>
            <a:pPr lvl="0"/>
            <a:r>
              <a:rPr lang="en-US" dirty="0"/>
              <a:t>Words where ‘ex’ means ‘out’</a:t>
            </a:r>
          </a:p>
        </p:txBody>
      </p:sp>
      <p:pic>
        <p:nvPicPr>
          <p:cNvPr id="6" name="Picture 5" descr="A yellow and grey text&#10;&#10;Description automatically generated">
            <a:extLst>
              <a:ext uri="{FF2B5EF4-FFF2-40B4-BE49-F238E27FC236}">
                <a16:creationId xmlns:a16="http://schemas.microsoft.com/office/drawing/2014/main" id="{E218E480-2368-2CC2-BE80-1B93C49A7EFA}"/>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088300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49799"/>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4" name="Picture 3" descr="A yellow and grey text&#10;&#10;Description automatically generated">
            <a:extLst>
              <a:ext uri="{FF2B5EF4-FFF2-40B4-BE49-F238E27FC236}">
                <a16:creationId xmlns:a16="http://schemas.microsoft.com/office/drawing/2014/main" id="{DDA499ED-C79E-F2C5-AF10-658A3695AE7D}"/>
              </a:ext>
            </a:extLst>
          </p:cNvPr>
          <p:cNvPicPr>
            <a:picLocks noChangeAspect="1"/>
          </p:cNvPicPr>
          <p:nvPr userDrawn="1"/>
        </p:nvPicPr>
        <p:blipFill>
          <a:blip r:embed="rId3"/>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374002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roup - Sub 2 Line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a:t>7.</a:t>
            </a:r>
            <a:fld id="{46F6552A-941E-B249-8E39-1E2EE7BF53B4}" type="slidenum">
              <a:rPr lang="en-US" smtClean="0"/>
              <a:pPr/>
              <a:t>‹#›</a:t>
            </a:fld>
            <a:endParaRPr lang="en-US" dirty="0"/>
          </a:p>
        </p:txBody>
      </p:sp>
      <p:sp>
        <p:nvSpPr>
          <p:cNvPr id="5" name="Text Placeholder 18">
            <a:extLst>
              <a:ext uri="{FF2B5EF4-FFF2-40B4-BE49-F238E27FC236}">
                <a16:creationId xmlns:a16="http://schemas.microsoft.com/office/drawing/2014/main" id="{297A089E-FCCB-4F7A-9B2E-C32263A9D30F}"/>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6" name="Text Placeholder 18">
            <a:extLst>
              <a:ext uri="{FF2B5EF4-FFF2-40B4-BE49-F238E27FC236}">
                <a16:creationId xmlns:a16="http://schemas.microsoft.com/office/drawing/2014/main" id="{099993FA-553C-DC24-8035-F3C4D06A6C5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8" name="Picture 7">
            <a:extLst>
              <a:ext uri="{FF2B5EF4-FFF2-40B4-BE49-F238E27FC236}">
                <a16:creationId xmlns:a16="http://schemas.microsoft.com/office/drawing/2014/main" id="{4400B915-4CBD-703E-7539-5EB06BD72D0C}"/>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4" name="Picture 3" descr="A yellow and grey text&#10;&#10;Description automatically generated">
            <a:extLst>
              <a:ext uri="{FF2B5EF4-FFF2-40B4-BE49-F238E27FC236}">
                <a16:creationId xmlns:a16="http://schemas.microsoft.com/office/drawing/2014/main" id="{ABE9C1ED-E55B-92D0-3E3C-6C41122119B5}"/>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92254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Group - Sub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8" name="Text Placeholder 18">
            <a:extLst>
              <a:ext uri="{FF2B5EF4-FFF2-40B4-BE49-F238E27FC236}">
                <a16:creationId xmlns:a16="http://schemas.microsoft.com/office/drawing/2014/main" id="{DE8D001C-8556-B5D1-C0FF-98AF8FC79D4D}"/>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9" name="Text Placeholder 18">
            <a:extLst>
              <a:ext uri="{FF2B5EF4-FFF2-40B4-BE49-F238E27FC236}">
                <a16:creationId xmlns:a16="http://schemas.microsoft.com/office/drawing/2014/main" id="{35FC74FF-5008-9ECB-E018-2B72A80C75DD}"/>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10" name="Picture 9">
            <a:extLst>
              <a:ext uri="{FF2B5EF4-FFF2-40B4-BE49-F238E27FC236}">
                <a16:creationId xmlns:a16="http://schemas.microsoft.com/office/drawing/2014/main" id="{896FB5B7-BC97-1061-D4F9-2945D13DCC81}"/>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DF69CEE-0860-0267-19A1-D20B0C520D4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189107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Group - 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6" name="Text Placeholder 18">
            <a:extLst>
              <a:ext uri="{FF2B5EF4-FFF2-40B4-BE49-F238E27FC236}">
                <a16:creationId xmlns:a16="http://schemas.microsoft.com/office/drawing/2014/main" id="{E3EF6408-E4F7-DA58-C230-8BB8A6BB0E66}"/>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1" i="0">
                <a:solidFill>
                  <a:schemeClr val="tx1"/>
                </a:solidFill>
                <a:latin typeface="EdShed" pitchFamily="2" charset="0"/>
              </a:defRPr>
            </a:lvl1pPr>
          </a:lstStyle>
          <a:p>
            <a:pPr lvl="0"/>
            <a:r>
              <a:rPr lang="en-US" dirty="0"/>
              <a:t>Words where ‘ex’ means ‘out’</a:t>
            </a:r>
          </a:p>
        </p:txBody>
      </p:sp>
      <p:pic>
        <p:nvPicPr>
          <p:cNvPr id="7" name="Picture 6">
            <a:extLst>
              <a:ext uri="{FF2B5EF4-FFF2-40B4-BE49-F238E27FC236}">
                <a16:creationId xmlns:a16="http://schemas.microsoft.com/office/drawing/2014/main" id="{1C83CC30-78F7-5200-2672-E025123071E5}"/>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3" name="Picture 2" descr="A yellow and grey text&#10;&#10;Description automatically generated">
            <a:extLst>
              <a:ext uri="{FF2B5EF4-FFF2-40B4-BE49-F238E27FC236}">
                <a16:creationId xmlns:a16="http://schemas.microsoft.com/office/drawing/2014/main" id="{1E026117-17C0-AC79-F458-6C66BAB7B910}"/>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274782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die - Sub 2 Lines">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BAC2EA55-C874-53A3-E5B7-0B4873DAAC2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3223B41F-7C39-A2B6-4475-3BC4511DB4EF}"/>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2" name="Picture 1">
            <a:extLst>
              <a:ext uri="{FF2B5EF4-FFF2-40B4-BE49-F238E27FC236}">
                <a16:creationId xmlns:a16="http://schemas.microsoft.com/office/drawing/2014/main" id="{8151225A-A422-9053-4DED-767BC3F7D5D5}"/>
              </a:ext>
            </a:extLst>
          </p:cNvPr>
          <p:cNvPicPr>
            <a:picLocks noChangeAspect="1"/>
          </p:cNvPicPr>
          <p:nvPr userDrawn="1"/>
        </p:nvPicPr>
        <p:blipFill>
          <a:blip r:embed="rId3"/>
          <a:srcRect/>
          <a:stretch/>
        </p:blipFill>
        <p:spPr>
          <a:xfrm>
            <a:off x="328366" y="237511"/>
            <a:ext cx="946558" cy="1038013"/>
          </a:xfrm>
          <a:prstGeom prst="rect">
            <a:avLst/>
          </a:prstGeom>
        </p:spPr>
      </p:pic>
      <p:sp>
        <p:nvSpPr>
          <p:cNvPr id="3" name="Text Placeholder 18">
            <a:extLst>
              <a:ext uri="{FF2B5EF4-FFF2-40B4-BE49-F238E27FC236}">
                <a16:creationId xmlns:a16="http://schemas.microsoft.com/office/drawing/2014/main" id="{D3BE8E32-2B39-B15C-AAC8-33B3D08B7337}"/>
              </a:ext>
            </a:extLst>
          </p:cNvPr>
          <p:cNvSpPr>
            <a:spLocks noGrp="1"/>
          </p:cNvSpPr>
          <p:nvPr>
            <p:ph type="body" sz="quarter" idx="15" hasCustomPrompt="1"/>
          </p:nvPr>
        </p:nvSpPr>
        <p:spPr>
          <a:xfrm>
            <a:off x="1806416" y="203496"/>
            <a:ext cx="8579166" cy="1038013"/>
          </a:xfrm>
        </p:spPr>
        <p:txBody>
          <a:bodyPr anchor="ctr">
            <a:noAutofit/>
          </a:bodyPr>
          <a:lstStyle>
            <a:lvl1pPr marL="0" indent="0" algn="ctr">
              <a:lnSpc>
                <a:spcPct val="150000"/>
              </a:lnSpc>
              <a:spcBef>
                <a:spcPts val="0"/>
              </a:spcBef>
              <a:buNone/>
              <a:defRPr sz="2000" b="1" i="0">
                <a:solidFill>
                  <a:srgbClr val="3372DC"/>
                </a:solidFill>
                <a:latin typeface="EdShed" pitchFamily="2" charset="0"/>
              </a:defRPr>
            </a:lvl1pPr>
          </a:lstStyle>
          <a:p>
            <a:pPr lvl="0"/>
            <a:r>
              <a:rPr lang="en-US" dirty="0"/>
              <a:t>To spell words using sound-spelling patterns and phonemic awareness</a:t>
            </a:r>
          </a:p>
          <a:p>
            <a:pPr lvl="0"/>
            <a:r>
              <a:rPr lang="en-US" dirty="0"/>
              <a:t>To spell words with closed syllables</a:t>
            </a:r>
          </a:p>
        </p:txBody>
      </p:sp>
      <p:pic>
        <p:nvPicPr>
          <p:cNvPr id="7" name="Picture 6" descr="A yellow and grey text&#10;&#10;Description automatically generated">
            <a:extLst>
              <a:ext uri="{FF2B5EF4-FFF2-40B4-BE49-F238E27FC236}">
                <a16:creationId xmlns:a16="http://schemas.microsoft.com/office/drawing/2014/main" id="{3BE3CA92-3FCE-0992-3524-2684BA2DAF3B}"/>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332099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ie - Sub 2 Line - ">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14" name="Text Placeholder 18">
            <a:extLst>
              <a:ext uri="{FF2B5EF4-FFF2-40B4-BE49-F238E27FC236}">
                <a16:creationId xmlns:a16="http://schemas.microsoft.com/office/drawing/2014/main" id="{783E5FE0-F257-6A29-3CBA-97CDCBA5503B}"/>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15" name="Text Placeholder 18">
            <a:extLst>
              <a:ext uri="{FF2B5EF4-FFF2-40B4-BE49-F238E27FC236}">
                <a16:creationId xmlns:a16="http://schemas.microsoft.com/office/drawing/2014/main" id="{488222DB-3FA8-6DAA-06E5-9CAA44CA3B4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16" name="Picture 15">
            <a:extLst>
              <a:ext uri="{FF2B5EF4-FFF2-40B4-BE49-F238E27FC236}">
                <a16:creationId xmlns:a16="http://schemas.microsoft.com/office/drawing/2014/main" id="{4432B13D-1BD0-CE32-7E7E-C4185AF22C9A}"/>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4" name="Picture 3" descr="A yellow and grey text&#10;&#10;Description automatically generated">
            <a:extLst>
              <a:ext uri="{FF2B5EF4-FFF2-40B4-BE49-F238E27FC236}">
                <a16:creationId xmlns:a16="http://schemas.microsoft.com/office/drawing/2014/main" id="{E0B081B0-B863-8A71-0C03-AC6A81ED88AB}"/>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275495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ie - Sub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3" name="Text Placeholder 18">
            <a:extLst>
              <a:ext uri="{FF2B5EF4-FFF2-40B4-BE49-F238E27FC236}">
                <a16:creationId xmlns:a16="http://schemas.microsoft.com/office/drawing/2014/main" id="{E31E29BA-61D9-D977-2CC6-69DDEAB52E8E}"/>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7" name="Text Placeholder 18">
            <a:extLst>
              <a:ext uri="{FF2B5EF4-FFF2-40B4-BE49-F238E27FC236}">
                <a16:creationId xmlns:a16="http://schemas.microsoft.com/office/drawing/2014/main" id="{AE5DF925-C2B1-18EA-03AF-3B91500DF0D1}"/>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8" name="Picture 7">
            <a:extLst>
              <a:ext uri="{FF2B5EF4-FFF2-40B4-BE49-F238E27FC236}">
                <a16:creationId xmlns:a16="http://schemas.microsoft.com/office/drawing/2014/main" id="{D5365E12-3043-B060-4F6F-84BDEAF732D6}"/>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2E43DC4A-BCFD-A945-D83D-85054A3508D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385345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Indie - Word Shed">
    <p:spTree>
      <p:nvGrpSpPr>
        <p:cNvPr id="1" name=""/>
        <p:cNvGrpSpPr/>
        <p:nvPr/>
      </p:nvGrpSpPr>
      <p:grpSpPr>
        <a:xfrm>
          <a:off x="0" y="0"/>
          <a:ext cx="0" cy="0"/>
          <a:chOff x="0" y="0"/>
          <a:chExt cx="0" cy="0"/>
        </a:xfrm>
      </p:grpSpPr>
      <p:pic>
        <p:nvPicPr>
          <p:cNvPr id="23" name="Picture 22" descr="A picture containing text&#10;&#10;Description automatically generated">
            <a:extLst>
              <a:ext uri="{FF2B5EF4-FFF2-40B4-BE49-F238E27FC236}">
                <a16:creationId xmlns:a16="http://schemas.microsoft.com/office/drawing/2014/main" id="{33807233-9F93-3CBB-2788-AB0F5F000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725C064-633B-A816-A126-93B9F3605675}"/>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4" name="Picture 3" descr="A picture containing text, table&#10;&#10;Description automatically generated">
            <a:extLst>
              <a:ext uri="{FF2B5EF4-FFF2-40B4-BE49-F238E27FC236}">
                <a16:creationId xmlns:a16="http://schemas.microsoft.com/office/drawing/2014/main" id="{CE29E751-25AC-BFA8-46A4-706C6A42775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0" name="Straight Connector 9">
            <a:extLst>
              <a:ext uri="{FF2B5EF4-FFF2-40B4-BE49-F238E27FC236}">
                <a16:creationId xmlns:a16="http://schemas.microsoft.com/office/drawing/2014/main" id="{79B08E96-5E7F-DF53-EADD-D1745781BF09}"/>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90C64E0-1960-B2EB-4E5C-70B2EFAC9CA7}"/>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C1FD4EF-E3AC-4BFD-123B-C5310FFF8F1B}"/>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0"/>
            </a:endParaRPr>
          </a:p>
        </p:txBody>
      </p:sp>
      <p:sp>
        <p:nvSpPr>
          <p:cNvPr id="21" name="Text Placeholder 20">
            <a:extLst>
              <a:ext uri="{FF2B5EF4-FFF2-40B4-BE49-F238E27FC236}">
                <a16:creationId xmlns:a16="http://schemas.microsoft.com/office/drawing/2014/main" id="{81E2199E-F359-2404-55C9-935E12C78AAF}"/>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1" i="0">
                <a:latin typeface="EdShed" pitchFamily="2" charset="0"/>
              </a:defRPr>
            </a:lvl1pPr>
          </a:lstStyle>
          <a:p>
            <a:pPr lvl="0"/>
            <a:r>
              <a:rPr lang="en-US" dirty="0"/>
              <a:t>determined</a:t>
            </a:r>
          </a:p>
        </p:txBody>
      </p:sp>
      <p:pic>
        <p:nvPicPr>
          <p:cNvPr id="3" name="Picture 2">
            <a:extLst>
              <a:ext uri="{FF2B5EF4-FFF2-40B4-BE49-F238E27FC236}">
                <a16:creationId xmlns:a16="http://schemas.microsoft.com/office/drawing/2014/main" id="{39136CAC-9630-AFB5-C83B-F6B4ACFE70A4}"/>
              </a:ext>
            </a:extLst>
          </p:cNvPr>
          <p:cNvPicPr>
            <a:picLocks noChangeAspect="1"/>
          </p:cNvPicPr>
          <p:nvPr userDrawn="1"/>
        </p:nvPicPr>
        <p:blipFill>
          <a:blip r:embed="rId4"/>
          <a:srcRect/>
          <a:stretch/>
        </p:blipFill>
        <p:spPr>
          <a:xfrm>
            <a:off x="464026" y="38938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5531FE01-A40B-A5AB-9D39-F9B88AA1C528}"/>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3839597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Group - Word Shed">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6" name="Picture 5" descr="A picture containing text, table&#10;&#10;Description automatically generated">
            <a:extLst>
              <a:ext uri="{FF2B5EF4-FFF2-40B4-BE49-F238E27FC236}">
                <a16:creationId xmlns:a16="http://schemas.microsoft.com/office/drawing/2014/main" id="{831DBA19-0604-C5FF-AC4B-78F2A880258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4" name="Straight Connector 13">
            <a:extLst>
              <a:ext uri="{FF2B5EF4-FFF2-40B4-BE49-F238E27FC236}">
                <a16:creationId xmlns:a16="http://schemas.microsoft.com/office/drawing/2014/main" id="{093FF02A-DF74-9CB2-CFBB-A3DFB5E68816}"/>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26371C-7C1B-30AA-0700-0525D268D221}"/>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B451504-0DC0-0134-175A-109A85965815}"/>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0"/>
            </a:endParaRPr>
          </a:p>
        </p:txBody>
      </p:sp>
      <p:sp>
        <p:nvSpPr>
          <p:cNvPr id="2" name="Text Placeholder 20">
            <a:extLst>
              <a:ext uri="{FF2B5EF4-FFF2-40B4-BE49-F238E27FC236}">
                <a16:creationId xmlns:a16="http://schemas.microsoft.com/office/drawing/2014/main" id="{915F3ED2-9B19-56D4-9CDB-8B9171543282}"/>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1" i="0">
                <a:latin typeface="EdShed" pitchFamily="2" charset="0"/>
              </a:defRPr>
            </a:lvl1pPr>
          </a:lstStyle>
          <a:p>
            <a:pPr lvl="0"/>
            <a:r>
              <a:rPr lang="en-US" dirty="0"/>
              <a:t>determined</a:t>
            </a:r>
          </a:p>
        </p:txBody>
      </p:sp>
      <p:pic>
        <p:nvPicPr>
          <p:cNvPr id="4" name="Picture 3">
            <a:extLst>
              <a:ext uri="{FF2B5EF4-FFF2-40B4-BE49-F238E27FC236}">
                <a16:creationId xmlns:a16="http://schemas.microsoft.com/office/drawing/2014/main" id="{185B7AA6-9170-6543-6CC4-080946660AD8}"/>
              </a:ext>
            </a:extLst>
          </p:cNvPr>
          <p:cNvPicPr>
            <a:picLocks noChangeAspect="1"/>
          </p:cNvPicPr>
          <p:nvPr userDrawn="1"/>
        </p:nvPicPr>
        <p:blipFill>
          <a:blip r:embed="rId4"/>
          <a:srcRect/>
          <a:stretch/>
        </p:blipFill>
        <p:spPr>
          <a:xfrm>
            <a:off x="415708" y="367867"/>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846C0EF-DD51-2D8E-3DCD-48DEB0DB2C6F}"/>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3786528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EB19C3-256C-757A-1C11-005A1E261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1AA1149-8044-D8DF-7BE6-E115305BD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7755750-BDE3-B78F-DB51-7C817E39F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EdShed" pitchFamily="2" charset="0"/>
              </a:defRPr>
            </a:lvl1pPr>
          </a:lstStyle>
          <a:p>
            <a:fld id="{3403252C-7E3D-1749-8409-A4F8F98D5649}" type="datetime1">
              <a:rPr lang="en-GB" smtClean="0"/>
              <a:pPr/>
              <a:t>08/08/2024</a:t>
            </a:fld>
            <a:endParaRPr lang="en-US" dirty="0"/>
          </a:p>
        </p:txBody>
      </p:sp>
      <p:sp>
        <p:nvSpPr>
          <p:cNvPr id="5" name="Footer Placeholder 4">
            <a:extLst>
              <a:ext uri="{FF2B5EF4-FFF2-40B4-BE49-F238E27FC236}">
                <a16:creationId xmlns:a16="http://schemas.microsoft.com/office/drawing/2014/main" id="{84E0A41E-4263-FAC8-9253-A8FF133105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EdShed" pitchFamily="2" charset="0"/>
              </a:defRPr>
            </a:lvl1pPr>
          </a:lstStyle>
          <a:p>
            <a:endParaRPr lang="en-US" dirty="0"/>
          </a:p>
        </p:txBody>
      </p:sp>
      <p:sp>
        <p:nvSpPr>
          <p:cNvPr id="6" name="Slide Number Placeholder 5">
            <a:extLst>
              <a:ext uri="{FF2B5EF4-FFF2-40B4-BE49-F238E27FC236}">
                <a16:creationId xmlns:a16="http://schemas.microsoft.com/office/drawing/2014/main" id="{FDD60B5C-B851-659C-C303-EE30E7847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EdShed" pitchFamily="2" charset="0"/>
              </a:defRPr>
            </a:lvl1pPr>
          </a:lstStyle>
          <a:p>
            <a:fld id="{EEA9F226-F87C-E84C-97C9-94623B94459A}" type="slidenum">
              <a:rPr lang="en-US" smtClean="0"/>
              <a:pPr/>
              <a:t>‹#›</a:t>
            </a:fld>
            <a:endParaRPr lang="en-US" dirty="0"/>
          </a:p>
        </p:txBody>
      </p:sp>
    </p:spTree>
    <p:extLst>
      <p:ext uri="{BB962C8B-B14F-4D97-AF65-F5344CB8AC3E}">
        <p14:creationId xmlns:p14="http://schemas.microsoft.com/office/powerpoint/2010/main" val="112839920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EdShe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EdShed"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EdShed"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EdShed"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15.png"/><Relationship Id="rId3" Type="http://schemas.openxmlformats.org/officeDocument/2006/relationships/image" Target="../media/image14.png"/><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image" Target="../media/image13.jpeg"/><Relationship Id="rId1" Type="http://schemas.openxmlformats.org/officeDocument/2006/relationships/slideLayout" Target="../slideLayouts/slideLayout10.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AD244419-FFB6-FF25-CB2E-6694FA6AEF1D}"/>
              </a:ext>
            </a:extLst>
          </p:cNvPr>
          <p:cNvSpPr>
            <a:spLocks noGrp="1"/>
          </p:cNvSpPr>
          <p:nvPr>
            <p:ph type="body" sz="quarter" idx="12"/>
          </p:nvPr>
        </p:nvSpPr>
        <p:spPr/>
        <p:txBody>
          <a:bodyPr wrap="none">
            <a:spAutoFit/>
          </a:bodyPr>
          <a:lstStyle/>
          <a:p>
            <a:r>
              <a:rPr lang="en-GB" dirty="0">
                <a:solidFill>
                  <a:srgbClr val="181717"/>
                </a:solidFill>
                <a:effectLst/>
                <a:highlight>
                  <a:srgbClr val="FFFFFF"/>
                </a:highlight>
                <a:ea typeface="Sassoon Infant 2023" panose="02000503030000020003" pitchFamily="2" charset="0"/>
              </a:rPr>
              <a:t>To use and apply phonological and morphological knowledge to read and write multisyllabic words</a:t>
            </a:r>
            <a:endParaRPr lang="en-US" sz="1600" dirty="0">
              <a:ea typeface="Sassoon Infant 2023" panose="02000503030000020003" pitchFamily="2" charset="0"/>
            </a:endParaRPr>
          </a:p>
        </p:txBody>
      </p:sp>
      <p:sp>
        <p:nvSpPr>
          <p:cNvPr id="3" name="Text Placeholder 2">
            <a:extLst>
              <a:ext uri="{FF2B5EF4-FFF2-40B4-BE49-F238E27FC236}">
                <a16:creationId xmlns:a16="http://schemas.microsoft.com/office/drawing/2014/main" id="{35BAD0E8-9139-3B35-1AEA-C12772E1AA0F}"/>
              </a:ext>
            </a:extLst>
          </p:cNvPr>
          <p:cNvSpPr>
            <a:spLocks noGrp="1"/>
          </p:cNvSpPr>
          <p:nvPr>
            <p:ph type="body" sz="quarter" idx="10"/>
          </p:nvPr>
        </p:nvSpPr>
        <p:spPr/>
        <p:txBody>
          <a:bodyPr>
            <a:noAutofit/>
          </a:bodyPr>
          <a:lstStyle/>
          <a:p>
            <a:r>
              <a:rPr lang="en-US" dirty="0"/>
              <a:t>4</a:t>
            </a:r>
          </a:p>
        </p:txBody>
      </p:sp>
      <p:sp>
        <p:nvSpPr>
          <p:cNvPr id="4" name="Text Placeholder 3">
            <a:extLst>
              <a:ext uri="{FF2B5EF4-FFF2-40B4-BE49-F238E27FC236}">
                <a16:creationId xmlns:a16="http://schemas.microsoft.com/office/drawing/2014/main" id="{91BC32C4-2160-E64A-735F-CC424DC4DDD2}"/>
              </a:ext>
            </a:extLst>
          </p:cNvPr>
          <p:cNvSpPr>
            <a:spLocks noGrp="1"/>
          </p:cNvSpPr>
          <p:nvPr>
            <p:ph type="body" sz="quarter" idx="11"/>
          </p:nvPr>
        </p:nvSpPr>
        <p:spPr/>
        <p:txBody>
          <a:bodyPr>
            <a:noAutofit/>
          </a:bodyPr>
          <a:lstStyle/>
          <a:p>
            <a:r>
              <a:rPr lang="en-US" dirty="0"/>
              <a:t>1</a:t>
            </a:r>
          </a:p>
        </p:txBody>
      </p:sp>
      <p:sp>
        <p:nvSpPr>
          <p:cNvPr id="7" name="Text Placeholder 4">
            <a:extLst>
              <a:ext uri="{FF2B5EF4-FFF2-40B4-BE49-F238E27FC236}">
                <a16:creationId xmlns:a16="http://schemas.microsoft.com/office/drawing/2014/main" id="{31216D93-6CAE-3BB4-1F4B-522C7C7AAC93}"/>
              </a:ext>
            </a:extLst>
          </p:cNvPr>
          <p:cNvSpPr>
            <a:spLocks noGrp="1"/>
          </p:cNvSpPr>
          <p:nvPr>
            <p:ph type="body" sz="quarter" idx="13"/>
          </p:nvPr>
        </p:nvSpPr>
        <p:spPr/>
        <p:txBody>
          <a:bodyPr wrap="none">
            <a:spAutoFit/>
          </a:bodyPr>
          <a:lstStyle/>
          <a:p>
            <a:r>
              <a:rPr lang="en-GB" altLang="en-US" dirty="0">
                <a:solidFill>
                  <a:srgbClr val="1D1C1D"/>
                </a:solidFill>
                <a:ea typeface="Sassoon Infant 2023" panose="02000503030000020003" pitchFamily="2" charset="0"/>
                <a:cs typeface="Arial" panose="020B0604020202020204" pitchFamily="34" charset="0"/>
              </a:rPr>
              <a:t>To spell w</a:t>
            </a:r>
            <a:r>
              <a:rPr lang="en-GB" dirty="0">
                <a:ea typeface="Sassoon Infant 2023" panose="02000503030000020003" pitchFamily="2" charset="0"/>
              </a:rPr>
              <a:t>ords that are homophones or near homophones</a:t>
            </a:r>
          </a:p>
        </p:txBody>
      </p:sp>
      <p:sp>
        <p:nvSpPr>
          <p:cNvPr id="12" name="Text Placeholder 5">
            <a:extLst>
              <a:ext uri="{FF2B5EF4-FFF2-40B4-BE49-F238E27FC236}">
                <a16:creationId xmlns:a16="http://schemas.microsoft.com/office/drawing/2014/main" id="{20337AD3-9AE6-A9D3-058C-563F9827D067}"/>
              </a:ext>
            </a:extLst>
          </p:cNvPr>
          <p:cNvSpPr>
            <a:spLocks noGrp="1"/>
          </p:cNvSpPr>
          <p:nvPr>
            <p:ph type="body" sz="quarter" idx="14"/>
          </p:nvPr>
        </p:nvSpPr>
        <p:spPr/>
        <p:txBody>
          <a:bodyPr wrap="none">
            <a:spAutoFit/>
          </a:bodyPr>
          <a:lstStyle/>
          <a:p>
            <a:r>
              <a:rPr lang="en-GB" dirty="0"/>
              <a:t>This week’s words: accept, except, knot, not, peace, piece, plain, plane, weather, whether</a:t>
            </a:r>
            <a:endParaRPr lang="en-US" dirty="0"/>
          </a:p>
        </p:txBody>
      </p:sp>
    </p:spTree>
    <p:extLst>
      <p:ext uri="{BB962C8B-B14F-4D97-AF65-F5344CB8AC3E}">
        <p14:creationId xmlns:p14="http://schemas.microsoft.com/office/powerpoint/2010/main" val="1522863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9</a:t>
            </a:fld>
            <a:endParaRPr lang="en-US" dirty="0">
              <a:latin typeface="EdShed" pitchFamily="2" charset="0"/>
            </a:endParaRPr>
          </a:p>
        </p:txBody>
      </p:sp>
      <p:sp>
        <p:nvSpPr>
          <p:cNvPr id="3" name="Text Placeholder 2">
            <a:extLst>
              <a:ext uri="{FF2B5EF4-FFF2-40B4-BE49-F238E27FC236}">
                <a16:creationId xmlns:a16="http://schemas.microsoft.com/office/drawing/2014/main" id="{3311FD16-5170-F8A7-55F0-AD1F97F0AA9E}"/>
              </a:ext>
            </a:extLst>
          </p:cNvPr>
          <p:cNvSpPr>
            <a:spLocks noGrp="1"/>
          </p:cNvSpPr>
          <p:nvPr>
            <p:ph type="body" sz="quarter" idx="15"/>
          </p:nvPr>
        </p:nvSpPr>
        <p:spPr/>
        <p:txBody>
          <a:bodyPr/>
          <a:lstStyle/>
          <a:p>
            <a:pPr>
              <a:lnSpc>
                <a:spcPct val="100000"/>
              </a:lnSpc>
            </a:pPr>
            <a:r>
              <a:rPr lang="en-GB" sz="1600" dirty="0">
                <a:solidFill>
                  <a:schemeClr val="tx1"/>
                </a:solidFill>
                <a:latin typeface="EdShed" pitchFamily="2" charset="0"/>
              </a:rPr>
              <a:t>Read the word. Write each word out, drawing long lines for the syllable breaks. Write each word out again, adding the sound buttons for each phoneme. Finally, rewrite the whole word.</a:t>
            </a:r>
          </a:p>
        </p:txBody>
      </p:sp>
      <p:sp>
        <p:nvSpPr>
          <p:cNvPr id="2" name="Text Placeholder 1">
            <a:extLst>
              <a:ext uri="{FF2B5EF4-FFF2-40B4-BE49-F238E27FC236}">
                <a16:creationId xmlns:a16="http://schemas.microsoft.com/office/drawing/2014/main" id="{673AFB37-8FCA-A31F-1372-E43AAD8260F9}"/>
              </a:ext>
            </a:extLst>
          </p:cNvPr>
          <p:cNvSpPr>
            <a:spLocks noGrp="1"/>
          </p:cNvSpPr>
          <p:nvPr>
            <p:ph type="body" sz="quarter" idx="10"/>
          </p:nvPr>
        </p:nvSpPr>
        <p:spPr>
          <a:xfrm>
            <a:off x="3494880" y="267151"/>
            <a:ext cx="5202237" cy="320675"/>
          </a:xfrm>
        </p:spPr>
        <p:txBody>
          <a:bodyPr/>
          <a:lstStyle/>
          <a:p>
            <a:r>
              <a:rPr lang="en-US" dirty="0"/>
              <a:t>Word Maps</a:t>
            </a:r>
          </a:p>
        </p:txBody>
      </p:sp>
      <p:graphicFrame>
        <p:nvGraphicFramePr>
          <p:cNvPr id="5" name="Table 10">
            <a:extLst>
              <a:ext uri="{FF2B5EF4-FFF2-40B4-BE49-F238E27FC236}">
                <a16:creationId xmlns:a16="http://schemas.microsoft.com/office/drawing/2014/main" id="{2F284EDC-96D6-9FD2-B280-814DCE73D6DA}"/>
              </a:ext>
            </a:extLst>
          </p:cNvPr>
          <p:cNvGraphicFramePr>
            <a:graphicFrameLocks noGrp="1"/>
          </p:cNvGraphicFramePr>
          <p:nvPr>
            <p:extLst>
              <p:ext uri="{D42A27DB-BD31-4B8C-83A1-F6EECF244321}">
                <p14:modId xmlns:p14="http://schemas.microsoft.com/office/powerpoint/2010/main" val="2188084396"/>
              </p:ext>
            </p:extLst>
          </p:nvPr>
        </p:nvGraphicFramePr>
        <p:xfrm>
          <a:off x="417434" y="1828800"/>
          <a:ext cx="11392527" cy="4660897"/>
        </p:xfrm>
        <a:graphic>
          <a:graphicData uri="http://schemas.openxmlformats.org/drawingml/2006/table">
            <a:tbl>
              <a:tblPr firstRow="1" bandRow="1">
                <a:tableStyleId>{5C22544A-7EE6-4342-B048-85BDC9FD1C3A}</a:tableStyleId>
              </a:tblPr>
              <a:tblGrid>
                <a:gridCol w="2255339">
                  <a:extLst>
                    <a:ext uri="{9D8B030D-6E8A-4147-A177-3AD203B41FA5}">
                      <a16:colId xmlns:a16="http://schemas.microsoft.com/office/drawing/2014/main" val="3223077605"/>
                    </a:ext>
                  </a:extLst>
                </a:gridCol>
                <a:gridCol w="3125585">
                  <a:extLst>
                    <a:ext uri="{9D8B030D-6E8A-4147-A177-3AD203B41FA5}">
                      <a16:colId xmlns:a16="http://schemas.microsoft.com/office/drawing/2014/main" val="1006853491"/>
                    </a:ext>
                  </a:extLst>
                </a:gridCol>
                <a:gridCol w="3225338">
                  <a:extLst>
                    <a:ext uri="{9D8B030D-6E8A-4147-A177-3AD203B41FA5}">
                      <a16:colId xmlns:a16="http://schemas.microsoft.com/office/drawing/2014/main" val="3864665642"/>
                    </a:ext>
                  </a:extLst>
                </a:gridCol>
                <a:gridCol w="2786265">
                  <a:extLst>
                    <a:ext uri="{9D8B030D-6E8A-4147-A177-3AD203B41FA5}">
                      <a16:colId xmlns:a16="http://schemas.microsoft.com/office/drawing/2014/main" val="3961588993"/>
                    </a:ext>
                  </a:extLst>
                </a:gridCol>
              </a:tblGrid>
              <a:tr h="703532">
                <a:tc>
                  <a:txBody>
                    <a:bodyPr/>
                    <a:lstStyle/>
                    <a:p>
                      <a:pPr algn="ctr"/>
                      <a:r>
                        <a:rPr lang="en-GB" sz="2000" b="1" i="0" dirty="0">
                          <a:solidFill>
                            <a:schemeClr val="tx1"/>
                          </a:solidFill>
                          <a:latin typeface="EdShed" pitchFamily="2" charset="0"/>
                        </a:rPr>
                        <a:t>Words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0"/>
                        </a:rPr>
                        <a:t>Syllable Breaks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kern="1200" dirty="0">
                          <a:solidFill>
                            <a:schemeClr val="tx1"/>
                          </a:solidFill>
                          <a:effectLst/>
                          <a:latin typeface="EdShed" pitchFamily="2" charset="0"/>
                          <a:ea typeface="+mn-ea"/>
                          <a:cs typeface="+mn-cs"/>
                        </a:rPr>
                        <a:t>Sound Buttons</a:t>
                      </a:r>
                      <a:endParaRPr lang="en-GB" sz="2000" b="1" i="0" dirty="0">
                        <a:solidFill>
                          <a:schemeClr val="tx1"/>
                        </a:solidFill>
                        <a:latin typeface="EdShed" pitchFamily="2" charset="0"/>
                      </a:endParaRP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0"/>
                        </a:rPr>
                        <a:t>My Word</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791473">
                <a:tc>
                  <a:txBody>
                    <a:bodyPr/>
                    <a:lstStyle/>
                    <a:p>
                      <a:pPr algn="ctr"/>
                      <a:r>
                        <a:rPr lang="en-GB" sz="2400" b="0" i="0" dirty="0">
                          <a:latin typeface="EdShed" pitchFamily="2" charset="0"/>
                          <a:ea typeface="OpenDyslexic" charset="0"/>
                          <a:cs typeface="OpenDyslexic" charset="0"/>
                        </a:rPr>
                        <a:t>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791473">
                <a:tc>
                  <a:txBody>
                    <a:bodyPr/>
                    <a:lstStyle/>
                    <a:p>
                      <a:pPr algn="ctr"/>
                      <a:r>
                        <a:rPr lang="en-GB" sz="2400" b="0" i="0" dirty="0">
                          <a:latin typeface="EdShed" pitchFamily="2" charset="0"/>
                          <a:ea typeface="OpenDyslexic" charset="0"/>
                          <a:cs typeface="OpenDyslexic" charset="0"/>
                        </a:rPr>
                        <a:t>piece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791473">
                <a:tc>
                  <a:txBody>
                    <a:bodyPr/>
                    <a:lstStyle/>
                    <a:p>
                      <a:pPr algn="ctr"/>
                      <a:r>
                        <a:rPr lang="en-GB" sz="2400" b="0" i="0" dirty="0">
                          <a:latin typeface="EdShed" pitchFamily="2" charset="0"/>
                          <a:ea typeface="OpenDyslexic" charset="0"/>
                          <a:cs typeface="OpenDyslexic" charset="0"/>
                        </a:rPr>
                        <a:t>whether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3760"/>
                        </a:solidFill>
                        <a:effectLst/>
                        <a:uLnTx/>
                        <a:uFillTx/>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3760"/>
                        </a:solidFill>
                        <a:effectLst/>
                        <a:uLnTx/>
                        <a:uFillTx/>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791473">
                <a:tc>
                  <a:txBody>
                    <a:bodyPr/>
                    <a:lstStyle/>
                    <a:p>
                      <a:pPr algn="ctr"/>
                      <a:r>
                        <a:rPr lang="en-GB" sz="2400" b="0" i="0" dirty="0">
                          <a:latin typeface="EdShed" pitchFamily="2" charset="0"/>
                          <a:ea typeface="OpenDyslexic" charset="0"/>
                          <a:cs typeface="OpenDyslexic" charset="0"/>
                        </a:rPr>
                        <a:t>knot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r h="791473">
                <a:tc>
                  <a:txBody>
                    <a:bodyPr/>
                    <a:lstStyle/>
                    <a:p>
                      <a:pPr algn="ctr"/>
                      <a:r>
                        <a:rPr lang="en-GB" sz="2400" b="0" i="0" dirty="0">
                          <a:latin typeface="EdShed" pitchFamily="2" charset="0"/>
                          <a:ea typeface="OpenDyslexic" charset="0"/>
                          <a:cs typeface="OpenDyslexic" charset="0"/>
                        </a:rPr>
                        <a:t>accept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400" b="0" i="0" dirty="0">
                        <a:solidFill>
                          <a:srgbClr val="FF3760"/>
                        </a:solidFill>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464589"/>
                  </a:ext>
                </a:extLst>
              </a:tr>
            </a:tbl>
          </a:graphicData>
        </a:graphic>
      </p:graphicFrame>
    </p:spTree>
    <p:extLst>
      <p:ext uri="{BB962C8B-B14F-4D97-AF65-F5344CB8AC3E}">
        <p14:creationId xmlns:p14="http://schemas.microsoft.com/office/powerpoint/2010/main" val="223711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10</a:t>
            </a:fld>
            <a:endParaRPr lang="en-US" dirty="0">
              <a:latin typeface="EdShed" pitchFamily="2" charset="0"/>
            </a:endParaRPr>
          </a:p>
        </p:txBody>
      </p:sp>
      <p:sp>
        <p:nvSpPr>
          <p:cNvPr id="3" name="Text Placeholder 2">
            <a:extLst>
              <a:ext uri="{FF2B5EF4-FFF2-40B4-BE49-F238E27FC236}">
                <a16:creationId xmlns:a16="http://schemas.microsoft.com/office/drawing/2014/main" id="{8371AE33-5480-524D-D65D-2FA391AA4DAC}"/>
              </a:ext>
            </a:extLst>
          </p:cNvPr>
          <p:cNvSpPr>
            <a:spLocks noGrp="1"/>
          </p:cNvSpPr>
          <p:nvPr>
            <p:ph type="body" sz="quarter" idx="11"/>
          </p:nvPr>
        </p:nvSpPr>
        <p:spPr/>
        <p:txBody>
          <a:bodyPr/>
          <a:lstStyle/>
          <a:p>
            <a:r>
              <a:rPr lang="en-US" dirty="0">
                <a:solidFill>
                  <a:srgbClr val="FF3760"/>
                </a:solidFill>
              </a:rPr>
              <a:t>Answers</a:t>
            </a:r>
          </a:p>
        </p:txBody>
      </p:sp>
      <p:graphicFrame>
        <p:nvGraphicFramePr>
          <p:cNvPr id="2" name="Table 10">
            <a:extLst>
              <a:ext uri="{FF2B5EF4-FFF2-40B4-BE49-F238E27FC236}">
                <a16:creationId xmlns:a16="http://schemas.microsoft.com/office/drawing/2014/main" id="{14CA721D-9E74-7ECF-7737-5B31DB3BEEA7}"/>
              </a:ext>
            </a:extLst>
          </p:cNvPr>
          <p:cNvGraphicFramePr>
            <a:graphicFrameLocks noGrp="1"/>
          </p:cNvGraphicFramePr>
          <p:nvPr>
            <p:extLst>
              <p:ext uri="{D42A27DB-BD31-4B8C-83A1-F6EECF244321}">
                <p14:modId xmlns:p14="http://schemas.microsoft.com/office/powerpoint/2010/main" val="3911326983"/>
              </p:ext>
            </p:extLst>
          </p:nvPr>
        </p:nvGraphicFramePr>
        <p:xfrm>
          <a:off x="417434" y="1828800"/>
          <a:ext cx="11392527" cy="4660897"/>
        </p:xfrm>
        <a:graphic>
          <a:graphicData uri="http://schemas.openxmlformats.org/drawingml/2006/table">
            <a:tbl>
              <a:tblPr firstRow="1" bandRow="1">
                <a:tableStyleId>{5C22544A-7EE6-4342-B048-85BDC9FD1C3A}</a:tableStyleId>
              </a:tblPr>
              <a:tblGrid>
                <a:gridCol w="2255339">
                  <a:extLst>
                    <a:ext uri="{9D8B030D-6E8A-4147-A177-3AD203B41FA5}">
                      <a16:colId xmlns:a16="http://schemas.microsoft.com/office/drawing/2014/main" val="3223077605"/>
                    </a:ext>
                  </a:extLst>
                </a:gridCol>
                <a:gridCol w="3125585">
                  <a:extLst>
                    <a:ext uri="{9D8B030D-6E8A-4147-A177-3AD203B41FA5}">
                      <a16:colId xmlns:a16="http://schemas.microsoft.com/office/drawing/2014/main" val="1006853491"/>
                    </a:ext>
                  </a:extLst>
                </a:gridCol>
                <a:gridCol w="3225338">
                  <a:extLst>
                    <a:ext uri="{9D8B030D-6E8A-4147-A177-3AD203B41FA5}">
                      <a16:colId xmlns:a16="http://schemas.microsoft.com/office/drawing/2014/main" val="3864665642"/>
                    </a:ext>
                  </a:extLst>
                </a:gridCol>
                <a:gridCol w="2786265">
                  <a:extLst>
                    <a:ext uri="{9D8B030D-6E8A-4147-A177-3AD203B41FA5}">
                      <a16:colId xmlns:a16="http://schemas.microsoft.com/office/drawing/2014/main" val="3961588993"/>
                    </a:ext>
                  </a:extLst>
                </a:gridCol>
              </a:tblGrid>
              <a:tr h="703532">
                <a:tc>
                  <a:txBody>
                    <a:bodyPr/>
                    <a:lstStyle/>
                    <a:p>
                      <a:pPr algn="ctr"/>
                      <a:r>
                        <a:rPr lang="en-GB" sz="2000" b="1" i="0" dirty="0">
                          <a:solidFill>
                            <a:schemeClr val="tx1"/>
                          </a:solidFill>
                          <a:latin typeface="EdShed" pitchFamily="2" charset="0"/>
                        </a:rPr>
                        <a:t>Words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0"/>
                        </a:rPr>
                        <a:t>Syllable Breaks</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kern="1200" dirty="0">
                          <a:solidFill>
                            <a:schemeClr val="tx1"/>
                          </a:solidFill>
                          <a:effectLst/>
                          <a:latin typeface="EdShed" pitchFamily="2" charset="0"/>
                          <a:ea typeface="+mn-ea"/>
                          <a:cs typeface="+mn-cs"/>
                        </a:rPr>
                        <a:t>Sound Buttons</a:t>
                      </a:r>
                      <a:endParaRPr lang="en-GB" sz="2000" b="1" i="0" dirty="0">
                        <a:solidFill>
                          <a:schemeClr val="tx1"/>
                        </a:solidFill>
                        <a:latin typeface="EdShed" pitchFamily="2" charset="0"/>
                      </a:endParaRP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1" i="0" dirty="0">
                          <a:solidFill>
                            <a:schemeClr val="tx1"/>
                          </a:solidFill>
                          <a:latin typeface="EdShed" pitchFamily="2" charset="0"/>
                        </a:rPr>
                        <a:t>My Word</a:t>
                      </a:r>
                    </a:p>
                  </a:txBody>
                  <a:tcPr marL="89023" marR="89023" marT="44511" marB="4451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791473">
                <a:tc>
                  <a:txBody>
                    <a:bodyPr/>
                    <a:lstStyle/>
                    <a:p>
                      <a:pPr algn="ctr"/>
                      <a:r>
                        <a:rPr lang="en-GB" sz="2400" b="0" i="0" dirty="0">
                          <a:latin typeface="EdShed" pitchFamily="2" charset="0"/>
                          <a:ea typeface="OpenDyslexic" charset="0"/>
                          <a:cs typeface="OpenDyslexic" charset="0"/>
                        </a:rPr>
                        <a:t>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EdShed" pitchFamily="2" charset="0"/>
                          <a:ea typeface="OpenDyslexic" charset="0"/>
                          <a:cs typeface="OpenDyslexic" charset="0"/>
                        </a:rPr>
                        <a:t>weath</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er</a:t>
                      </a: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791473">
                <a:tc>
                  <a:txBody>
                    <a:bodyPr/>
                    <a:lstStyle/>
                    <a:p>
                      <a:pPr algn="ctr"/>
                      <a:r>
                        <a:rPr lang="en-GB" sz="2400" b="0" i="0" dirty="0">
                          <a:latin typeface="EdShed" pitchFamily="2" charset="0"/>
                          <a:ea typeface="OpenDyslexic" charset="0"/>
                          <a:cs typeface="OpenDyslexic" charset="0"/>
                        </a:rPr>
                        <a:t>piece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EdShed" pitchFamily="2" charset="0"/>
                          <a:ea typeface="OpenDyslexic" charset="0"/>
                          <a:cs typeface="OpenDyslexic" charset="0"/>
                        </a:rPr>
                        <a:t>piece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piece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piece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791473">
                <a:tc>
                  <a:txBody>
                    <a:bodyPr/>
                    <a:lstStyle/>
                    <a:p>
                      <a:pPr algn="ctr"/>
                      <a:r>
                        <a:rPr lang="en-GB" sz="2400" b="0" i="0" dirty="0">
                          <a:latin typeface="EdShed" pitchFamily="2" charset="0"/>
                          <a:ea typeface="OpenDyslexic" charset="0"/>
                          <a:cs typeface="OpenDyslexic" charset="0"/>
                        </a:rPr>
                        <a:t>whether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black"/>
                          </a:solidFill>
                          <a:effectLst/>
                          <a:uLnTx/>
                          <a:uFillTx/>
                          <a:latin typeface="EdShed" pitchFamily="2" charset="0"/>
                          <a:ea typeface="OpenDyslexic" charset="0"/>
                          <a:cs typeface="OpenDyslexic" charset="0"/>
                        </a:rPr>
                        <a:t>wheth</a:t>
                      </a:r>
                      <a:r>
                        <a:rPr kumimoji="0" lang="en-GB" sz="2400" b="0" i="0" u="none" strike="noStrike" kern="1200" cap="none" spc="0" normalizeH="0" baseline="0" noProof="0" dirty="0" err="1">
                          <a:ln>
                            <a:noFill/>
                          </a:ln>
                          <a:solidFill>
                            <a:srgbClr val="FF3760"/>
                          </a:solidFill>
                          <a:effectLst/>
                          <a:uLnTx/>
                          <a:uFillTx/>
                          <a:latin typeface="EdShed" pitchFamily="2" charset="0"/>
                          <a:ea typeface="OpenDyslexic" charset="0"/>
                          <a:cs typeface="OpenDyslexic" charset="0"/>
                        </a:rPr>
                        <a:t>|</a:t>
                      </a:r>
                      <a:r>
                        <a:rPr kumimoji="0" lang="en-GB" sz="2400" b="0" i="0" u="none" strike="noStrike" kern="1200" cap="none" spc="0" normalizeH="0" baseline="0" noProof="0" dirty="0" err="1">
                          <a:ln>
                            <a:noFill/>
                          </a:ln>
                          <a:solidFill>
                            <a:prstClr val="black"/>
                          </a:solidFill>
                          <a:effectLst/>
                          <a:uLnTx/>
                          <a:uFillTx/>
                          <a:latin typeface="EdShed" pitchFamily="2" charset="0"/>
                          <a:ea typeface="OpenDyslexic" charset="0"/>
                          <a:cs typeface="OpenDyslexic" charset="0"/>
                        </a:rPr>
                        <a:t>er</a:t>
                      </a:r>
                      <a:endParaRPr kumimoji="0" lang="en-GB" sz="2400" b="0" i="0" u="none" strike="noStrike" kern="1200" cap="none" spc="0" normalizeH="0" baseline="0" noProof="0" dirty="0">
                        <a:ln>
                          <a:noFill/>
                        </a:ln>
                        <a:solidFill>
                          <a:prstClr val="black"/>
                        </a:solidFill>
                        <a:effectLst/>
                        <a:uLnTx/>
                        <a:uFillTx/>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3760"/>
                          </a:solidFill>
                          <a:effectLst/>
                          <a:uLnTx/>
                          <a:uFillTx/>
                          <a:latin typeface="EdShed" pitchFamily="2" charset="0"/>
                          <a:ea typeface="OpenDyslexic" charset="0"/>
                          <a:cs typeface="OpenDyslexic" charset="0"/>
                        </a:rPr>
                        <a:t>whether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3760"/>
                          </a:solidFill>
                          <a:effectLst/>
                          <a:uLnTx/>
                          <a:uFillTx/>
                          <a:latin typeface="EdShed" pitchFamily="2" charset="0"/>
                          <a:ea typeface="OpenDyslexic" charset="0"/>
                          <a:cs typeface="OpenDyslexic" charset="0"/>
                        </a:rPr>
                        <a:t>whether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791473">
                <a:tc>
                  <a:txBody>
                    <a:bodyPr/>
                    <a:lstStyle/>
                    <a:p>
                      <a:pPr algn="ctr"/>
                      <a:r>
                        <a:rPr lang="en-GB" sz="2400" b="0" i="0" dirty="0">
                          <a:latin typeface="EdShed" pitchFamily="2" charset="0"/>
                          <a:ea typeface="OpenDyslexic" charset="0"/>
                          <a:cs typeface="OpenDyslexic" charset="0"/>
                        </a:rPr>
                        <a:t>knot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latin typeface="EdShed" pitchFamily="2" charset="0"/>
                          <a:ea typeface="OpenDyslexic" charset="0"/>
                          <a:cs typeface="OpenDyslexic" charset="0"/>
                        </a:rPr>
                        <a:t>knot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knot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knot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r h="791473">
                <a:tc>
                  <a:txBody>
                    <a:bodyPr/>
                    <a:lstStyle/>
                    <a:p>
                      <a:pPr algn="ctr"/>
                      <a:r>
                        <a:rPr lang="en-GB" sz="2400" b="0" i="0" dirty="0">
                          <a:latin typeface="EdShed" pitchFamily="2" charset="0"/>
                          <a:ea typeface="OpenDyslexic" charset="0"/>
                          <a:cs typeface="OpenDyslexic" charset="0"/>
                        </a:rPr>
                        <a:t>accept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err="1">
                          <a:latin typeface="EdShed" pitchFamily="2" charset="0"/>
                          <a:ea typeface="OpenDyslexic" charset="0"/>
                          <a:cs typeface="OpenDyslexic" charset="0"/>
                        </a:rPr>
                        <a:t>ac</a:t>
                      </a:r>
                      <a:r>
                        <a:rPr lang="en-GB" sz="2400" b="0" i="0" dirty="0" err="1">
                          <a:solidFill>
                            <a:srgbClr val="FF3760"/>
                          </a:solidFill>
                          <a:latin typeface="EdShed" pitchFamily="2" charset="0"/>
                          <a:ea typeface="OpenDyslexic" charset="0"/>
                          <a:cs typeface="OpenDyslexic" charset="0"/>
                        </a:rPr>
                        <a:t>|</a:t>
                      </a:r>
                      <a:r>
                        <a:rPr lang="en-GB" sz="2400" b="0" i="0" dirty="0" err="1">
                          <a:latin typeface="EdShed" pitchFamily="2" charset="0"/>
                          <a:ea typeface="OpenDyslexic" charset="0"/>
                          <a:cs typeface="OpenDyslexic" charset="0"/>
                        </a:rPr>
                        <a:t>cept</a:t>
                      </a:r>
                      <a:endParaRPr lang="en-GB" sz="2400" b="0" i="0" dirty="0">
                        <a:latin typeface="EdShed" pitchFamily="2" charset="0"/>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accept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400" b="0" i="0" dirty="0">
                          <a:solidFill>
                            <a:srgbClr val="FF3760"/>
                          </a:solidFill>
                          <a:latin typeface="EdShed" pitchFamily="2" charset="0"/>
                          <a:ea typeface="OpenDyslexic" charset="0"/>
                          <a:cs typeface="OpenDyslexic" charset="0"/>
                        </a:rPr>
                        <a:t>accept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0464589"/>
                  </a:ext>
                </a:extLst>
              </a:tr>
            </a:tbl>
          </a:graphicData>
        </a:graphic>
      </p:graphicFrame>
      <p:grpSp>
        <p:nvGrpSpPr>
          <p:cNvPr id="8" name="Group 7">
            <a:extLst>
              <a:ext uri="{FF2B5EF4-FFF2-40B4-BE49-F238E27FC236}">
                <a16:creationId xmlns:a16="http://schemas.microsoft.com/office/drawing/2014/main" id="{5EF9CA3B-C286-16BB-E918-7DCF2A9FC0DB}"/>
              </a:ext>
            </a:extLst>
          </p:cNvPr>
          <p:cNvGrpSpPr/>
          <p:nvPr/>
        </p:nvGrpSpPr>
        <p:grpSpPr>
          <a:xfrm>
            <a:off x="6924677" y="3066276"/>
            <a:ext cx="981180" cy="3215359"/>
            <a:chOff x="6914435" y="2946935"/>
            <a:chExt cx="981180" cy="3215359"/>
          </a:xfrm>
        </p:grpSpPr>
        <p:grpSp>
          <p:nvGrpSpPr>
            <p:cNvPr id="9" name="Group 8">
              <a:extLst>
                <a:ext uri="{FF2B5EF4-FFF2-40B4-BE49-F238E27FC236}">
                  <a16:creationId xmlns:a16="http://schemas.microsoft.com/office/drawing/2014/main" id="{23AE67D3-C22B-87D3-D593-0975650501D8}"/>
                </a:ext>
              </a:extLst>
            </p:cNvPr>
            <p:cNvGrpSpPr/>
            <p:nvPr/>
          </p:nvGrpSpPr>
          <p:grpSpPr>
            <a:xfrm>
              <a:off x="7152667" y="5309223"/>
              <a:ext cx="501653" cy="54000"/>
              <a:chOff x="5855718" y="5603614"/>
              <a:chExt cx="501653" cy="54000"/>
            </a:xfrm>
            <a:solidFill>
              <a:srgbClr val="3371DD"/>
            </a:solidFill>
          </p:grpSpPr>
          <p:sp>
            <p:nvSpPr>
              <p:cNvPr id="39" name="Oval 38">
                <a:extLst>
                  <a:ext uri="{FF2B5EF4-FFF2-40B4-BE49-F238E27FC236}">
                    <a16:creationId xmlns:a16="http://schemas.microsoft.com/office/drawing/2014/main" id="{B9D62E0F-8CDC-A73F-04C9-A6A7A6187241}"/>
                  </a:ext>
                </a:extLst>
              </p:cNvPr>
              <p:cNvSpPr/>
              <p:nvPr/>
            </p:nvSpPr>
            <p:spPr>
              <a:xfrm>
                <a:off x="6173135" y="5603614"/>
                <a:ext cx="54000" cy="54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0" name="Rectangle 39">
                <a:extLst>
                  <a:ext uri="{FF2B5EF4-FFF2-40B4-BE49-F238E27FC236}">
                    <a16:creationId xmlns:a16="http://schemas.microsoft.com/office/drawing/2014/main" id="{2EEB00A2-277F-EFDA-CC05-98EF7E3C08CB}"/>
                  </a:ext>
                </a:extLst>
              </p:cNvPr>
              <p:cNvSpPr/>
              <p:nvPr/>
            </p:nvSpPr>
            <p:spPr>
              <a:xfrm>
                <a:off x="5855718" y="5619182"/>
                <a:ext cx="252000" cy="36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1" name="Oval 40">
                <a:extLst>
                  <a:ext uri="{FF2B5EF4-FFF2-40B4-BE49-F238E27FC236}">
                    <a16:creationId xmlns:a16="http://schemas.microsoft.com/office/drawing/2014/main" id="{44123B75-5D9B-AD25-696F-10DB1BB9C059}"/>
                  </a:ext>
                </a:extLst>
              </p:cNvPr>
              <p:cNvSpPr/>
              <p:nvPr/>
            </p:nvSpPr>
            <p:spPr>
              <a:xfrm>
                <a:off x="6303371" y="5603614"/>
                <a:ext cx="54000" cy="54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0" name="Group 9">
              <a:extLst>
                <a:ext uri="{FF2B5EF4-FFF2-40B4-BE49-F238E27FC236}">
                  <a16:creationId xmlns:a16="http://schemas.microsoft.com/office/drawing/2014/main" id="{93B62A45-B7C8-6569-BF9C-4E22A6C6FE94}"/>
                </a:ext>
              </a:extLst>
            </p:cNvPr>
            <p:cNvGrpSpPr/>
            <p:nvPr/>
          </p:nvGrpSpPr>
          <p:grpSpPr>
            <a:xfrm rot="10800000">
              <a:off x="6964645" y="2946935"/>
              <a:ext cx="924513" cy="54718"/>
              <a:chOff x="7170974" y="2918493"/>
              <a:chExt cx="924513" cy="54718"/>
            </a:xfrm>
          </p:grpSpPr>
          <p:grpSp>
            <p:nvGrpSpPr>
              <p:cNvPr id="32" name="Group 31">
                <a:extLst>
                  <a:ext uri="{FF2B5EF4-FFF2-40B4-BE49-F238E27FC236}">
                    <a16:creationId xmlns:a16="http://schemas.microsoft.com/office/drawing/2014/main" id="{FF3F430E-8231-D4AF-C7EF-F5E170B8CE0D}"/>
                  </a:ext>
                </a:extLst>
              </p:cNvPr>
              <p:cNvGrpSpPr/>
              <p:nvPr/>
            </p:nvGrpSpPr>
            <p:grpSpPr>
              <a:xfrm rot="10800000">
                <a:off x="7675916" y="2918493"/>
                <a:ext cx="419571" cy="54718"/>
                <a:chOff x="6717018" y="4312538"/>
                <a:chExt cx="419571" cy="54718"/>
              </a:xfrm>
            </p:grpSpPr>
            <p:sp>
              <p:nvSpPr>
                <p:cNvPr id="36" name="Rectangle 35">
                  <a:extLst>
                    <a:ext uri="{FF2B5EF4-FFF2-40B4-BE49-F238E27FC236}">
                      <a16:creationId xmlns:a16="http://schemas.microsoft.com/office/drawing/2014/main" id="{96DE99B3-4E30-7874-1375-8FBADF0AC033}"/>
                    </a:ext>
                  </a:extLst>
                </p:cNvPr>
                <p:cNvSpPr/>
                <p:nvPr/>
              </p:nvSpPr>
              <p:spPr>
                <a:xfrm>
                  <a:off x="6879847" y="4321537"/>
                  <a:ext cx="256742" cy="45719"/>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7" name="Oval 36">
                  <a:extLst>
                    <a:ext uri="{FF2B5EF4-FFF2-40B4-BE49-F238E27FC236}">
                      <a16:creationId xmlns:a16="http://schemas.microsoft.com/office/drawing/2014/main" id="{A4DC4547-976D-F72F-1F21-E1408EC5442A}"/>
                    </a:ext>
                  </a:extLst>
                </p:cNvPr>
                <p:cNvSpPr/>
                <p:nvPr/>
              </p:nvSpPr>
              <p:spPr>
                <a:xfrm>
                  <a:off x="6717018" y="4312538"/>
                  <a:ext cx="54000" cy="54000"/>
                </a:xfrm>
                <a:prstGeom prst="ellipse">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34" name="Rectangle 33">
                <a:extLst>
                  <a:ext uri="{FF2B5EF4-FFF2-40B4-BE49-F238E27FC236}">
                    <a16:creationId xmlns:a16="http://schemas.microsoft.com/office/drawing/2014/main" id="{9A35B63F-0214-D25B-5F05-8DC0CFA01868}"/>
                  </a:ext>
                </a:extLst>
              </p:cNvPr>
              <p:cNvSpPr/>
              <p:nvPr/>
            </p:nvSpPr>
            <p:spPr>
              <a:xfrm rot="10800000">
                <a:off x="7170974" y="2918493"/>
                <a:ext cx="193095" cy="45719"/>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5" name="Rectangle 34">
                <a:extLst>
                  <a:ext uri="{FF2B5EF4-FFF2-40B4-BE49-F238E27FC236}">
                    <a16:creationId xmlns:a16="http://schemas.microsoft.com/office/drawing/2014/main" id="{44537067-1804-5775-5C32-4658C4890F6C}"/>
                  </a:ext>
                </a:extLst>
              </p:cNvPr>
              <p:cNvSpPr/>
              <p:nvPr/>
            </p:nvSpPr>
            <p:spPr>
              <a:xfrm rot="10800000">
                <a:off x="7404758" y="2918493"/>
                <a:ext cx="216000" cy="45719"/>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1" name="Group 10">
              <a:extLst>
                <a:ext uri="{FF2B5EF4-FFF2-40B4-BE49-F238E27FC236}">
                  <a16:creationId xmlns:a16="http://schemas.microsoft.com/office/drawing/2014/main" id="{678CDB39-F63D-289D-9A29-6208EEDFCA86}"/>
                </a:ext>
              </a:extLst>
            </p:cNvPr>
            <p:cNvGrpSpPr/>
            <p:nvPr/>
          </p:nvGrpSpPr>
          <p:grpSpPr>
            <a:xfrm>
              <a:off x="7123460" y="3732781"/>
              <a:ext cx="572603" cy="54718"/>
              <a:chOff x="7123460" y="3732781"/>
              <a:chExt cx="572603" cy="54718"/>
            </a:xfrm>
          </p:grpSpPr>
          <p:grpSp>
            <p:nvGrpSpPr>
              <p:cNvPr id="27" name="Group 26">
                <a:extLst>
                  <a:ext uri="{FF2B5EF4-FFF2-40B4-BE49-F238E27FC236}">
                    <a16:creationId xmlns:a16="http://schemas.microsoft.com/office/drawing/2014/main" id="{B0068A08-FEBF-C4CF-909C-49F403232C4C}"/>
                  </a:ext>
                </a:extLst>
              </p:cNvPr>
              <p:cNvGrpSpPr/>
              <p:nvPr/>
            </p:nvGrpSpPr>
            <p:grpSpPr>
              <a:xfrm>
                <a:off x="7123460" y="3732781"/>
                <a:ext cx="572603" cy="54718"/>
                <a:chOff x="2074505" y="5302376"/>
                <a:chExt cx="572603" cy="54718"/>
              </a:xfrm>
              <a:solidFill>
                <a:srgbClr val="3371DD"/>
              </a:solidFill>
            </p:grpSpPr>
            <p:sp>
              <p:nvSpPr>
                <p:cNvPr id="30" name="Rectangle 29">
                  <a:extLst>
                    <a:ext uri="{FF2B5EF4-FFF2-40B4-BE49-F238E27FC236}">
                      <a16:creationId xmlns:a16="http://schemas.microsoft.com/office/drawing/2014/main" id="{129A9182-6A08-70F0-2AEC-BBE79AE0805E}"/>
                    </a:ext>
                  </a:extLst>
                </p:cNvPr>
                <p:cNvSpPr/>
                <p:nvPr/>
              </p:nvSpPr>
              <p:spPr>
                <a:xfrm>
                  <a:off x="2431108" y="5311375"/>
                  <a:ext cx="216000" cy="45719"/>
                </a:xfrm>
                <a:prstGeom prst="rect">
                  <a:avLst/>
                </a:prstGeom>
                <a:solidFill>
                  <a:srgbClr val="3273DC"/>
                </a:solidFill>
                <a:ln>
                  <a:solidFill>
                    <a:srgbClr val="32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1" name="Oval 30">
                  <a:extLst>
                    <a:ext uri="{FF2B5EF4-FFF2-40B4-BE49-F238E27FC236}">
                      <a16:creationId xmlns:a16="http://schemas.microsoft.com/office/drawing/2014/main" id="{303EDDA0-1F9F-333C-7093-124F56AE2949}"/>
                    </a:ext>
                  </a:extLst>
                </p:cNvPr>
                <p:cNvSpPr/>
                <p:nvPr/>
              </p:nvSpPr>
              <p:spPr>
                <a:xfrm>
                  <a:off x="2074505" y="5302376"/>
                  <a:ext cx="54000" cy="54000"/>
                </a:xfrm>
                <a:prstGeom prst="ellipse">
                  <a:avLst/>
                </a:prstGeom>
                <a:solidFill>
                  <a:srgbClr val="3273DC"/>
                </a:solidFill>
                <a:ln>
                  <a:solidFill>
                    <a:srgbClr val="32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29" name="Rectangle 28">
                <a:extLst>
                  <a:ext uri="{FF2B5EF4-FFF2-40B4-BE49-F238E27FC236}">
                    <a16:creationId xmlns:a16="http://schemas.microsoft.com/office/drawing/2014/main" id="{CBF9DE26-A174-5110-5A31-173BA7A88E5D}"/>
                  </a:ext>
                </a:extLst>
              </p:cNvPr>
              <p:cNvSpPr/>
              <p:nvPr/>
            </p:nvSpPr>
            <p:spPr>
              <a:xfrm>
                <a:off x="7247129" y="3741780"/>
                <a:ext cx="163887" cy="45719"/>
              </a:xfrm>
              <a:prstGeom prst="rect">
                <a:avLst/>
              </a:prstGeom>
              <a:solidFill>
                <a:srgbClr val="3273DC"/>
              </a:solidFill>
              <a:ln>
                <a:solidFill>
                  <a:srgbClr val="32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2" name="Group 11">
              <a:extLst>
                <a:ext uri="{FF2B5EF4-FFF2-40B4-BE49-F238E27FC236}">
                  <a16:creationId xmlns:a16="http://schemas.microsoft.com/office/drawing/2014/main" id="{34F7DCFC-EE4F-3141-F28E-58FAC0C12C25}"/>
                </a:ext>
              </a:extLst>
            </p:cNvPr>
            <p:cNvGrpSpPr/>
            <p:nvPr/>
          </p:nvGrpSpPr>
          <p:grpSpPr>
            <a:xfrm>
              <a:off x="6914435" y="4525502"/>
              <a:ext cx="981180" cy="54000"/>
              <a:chOff x="5103745" y="3097097"/>
              <a:chExt cx="1912975" cy="108000"/>
            </a:xfrm>
          </p:grpSpPr>
          <p:grpSp>
            <p:nvGrpSpPr>
              <p:cNvPr id="22" name="Group 21">
                <a:extLst>
                  <a:ext uri="{FF2B5EF4-FFF2-40B4-BE49-F238E27FC236}">
                    <a16:creationId xmlns:a16="http://schemas.microsoft.com/office/drawing/2014/main" id="{F528DCC4-31A4-B749-BACA-BE555805062B}"/>
                  </a:ext>
                </a:extLst>
              </p:cNvPr>
              <p:cNvGrpSpPr/>
              <p:nvPr/>
            </p:nvGrpSpPr>
            <p:grpSpPr>
              <a:xfrm>
                <a:off x="5103745" y="3097097"/>
                <a:ext cx="886363" cy="108000"/>
                <a:chOff x="5292692" y="5690750"/>
                <a:chExt cx="886363" cy="108000"/>
              </a:xfrm>
              <a:solidFill>
                <a:srgbClr val="3371DD"/>
              </a:solidFill>
            </p:grpSpPr>
            <p:sp>
              <p:nvSpPr>
                <p:cNvPr id="25" name="Oval 24">
                  <a:extLst>
                    <a:ext uri="{FF2B5EF4-FFF2-40B4-BE49-F238E27FC236}">
                      <a16:creationId xmlns:a16="http://schemas.microsoft.com/office/drawing/2014/main" id="{A87676E3-C6C0-2EC0-8C93-B4F65B8E37A8}"/>
                    </a:ext>
                  </a:extLst>
                </p:cNvPr>
                <p:cNvSpPr/>
                <p:nvPr/>
              </p:nvSpPr>
              <p:spPr>
                <a:xfrm>
                  <a:off x="6071055" y="5690750"/>
                  <a:ext cx="108000" cy="108000"/>
                </a:xfrm>
                <a:prstGeom prst="ellipse">
                  <a:avLst/>
                </a:prstGeom>
                <a:solidFill>
                  <a:srgbClr val="3273DC"/>
                </a:solidFill>
                <a:ln>
                  <a:solidFill>
                    <a:srgbClr val="32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6" name="Rectangle 25">
                  <a:extLst>
                    <a:ext uri="{FF2B5EF4-FFF2-40B4-BE49-F238E27FC236}">
                      <a16:creationId xmlns:a16="http://schemas.microsoft.com/office/drawing/2014/main" id="{511CC21C-296B-5106-BC82-B28F07911C95}"/>
                    </a:ext>
                  </a:extLst>
                </p:cNvPr>
                <p:cNvSpPr/>
                <p:nvPr/>
              </p:nvSpPr>
              <p:spPr>
                <a:xfrm>
                  <a:off x="5292692" y="5702884"/>
                  <a:ext cx="648648" cy="91438"/>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23" name="Rectangle 22">
                <a:extLst>
                  <a:ext uri="{FF2B5EF4-FFF2-40B4-BE49-F238E27FC236}">
                    <a16:creationId xmlns:a16="http://schemas.microsoft.com/office/drawing/2014/main" id="{9276B67D-0367-1464-329D-62AF800F29E3}"/>
                  </a:ext>
                </a:extLst>
              </p:cNvPr>
              <p:cNvSpPr/>
              <p:nvPr/>
            </p:nvSpPr>
            <p:spPr>
              <a:xfrm>
                <a:off x="6141786" y="3109231"/>
                <a:ext cx="388918" cy="91438"/>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4" name="Rectangle 23">
                <a:extLst>
                  <a:ext uri="{FF2B5EF4-FFF2-40B4-BE49-F238E27FC236}">
                    <a16:creationId xmlns:a16="http://schemas.microsoft.com/office/drawing/2014/main" id="{12E8F21F-E26A-9DDD-75CE-06353CEC91FF}"/>
                  </a:ext>
                </a:extLst>
              </p:cNvPr>
              <p:cNvSpPr/>
              <p:nvPr/>
            </p:nvSpPr>
            <p:spPr>
              <a:xfrm>
                <a:off x="6627804" y="3108745"/>
                <a:ext cx="388916" cy="91438"/>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3" name="Group 12">
              <a:extLst>
                <a:ext uri="{FF2B5EF4-FFF2-40B4-BE49-F238E27FC236}">
                  <a16:creationId xmlns:a16="http://schemas.microsoft.com/office/drawing/2014/main" id="{6C6BAC48-98BA-DD7D-8504-81B437150AE3}"/>
                </a:ext>
              </a:extLst>
            </p:cNvPr>
            <p:cNvGrpSpPr/>
            <p:nvPr/>
          </p:nvGrpSpPr>
          <p:grpSpPr>
            <a:xfrm>
              <a:off x="7027229" y="6108294"/>
              <a:ext cx="776040" cy="54000"/>
              <a:chOff x="7027229" y="6108294"/>
              <a:chExt cx="776040" cy="54000"/>
            </a:xfrm>
          </p:grpSpPr>
          <p:grpSp>
            <p:nvGrpSpPr>
              <p:cNvPr id="14" name="Group 13">
                <a:extLst>
                  <a:ext uri="{FF2B5EF4-FFF2-40B4-BE49-F238E27FC236}">
                    <a16:creationId xmlns:a16="http://schemas.microsoft.com/office/drawing/2014/main" id="{5C809574-EEF3-A0DB-08F9-3551D9B6B6BB}"/>
                  </a:ext>
                </a:extLst>
              </p:cNvPr>
              <p:cNvGrpSpPr/>
              <p:nvPr/>
            </p:nvGrpSpPr>
            <p:grpSpPr>
              <a:xfrm>
                <a:off x="7027229" y="6108294"/>
                <a:ext cx="503837" cy="54000"/>
                <a:chOff x="5102841" y="5807502"/>
                <a:chExt cx="503837" cy="54000"/>
              </a:xfrm>
              <a:solidFill>
                <a:srgbClr val="3371DD"/>
              </a:solidFill>
            </p:grpSpPr>
            <p:grpSp>
              <p:nvGrpSpPr>
                <p:cNvPr id="17" name="Group 16">
                  <a:extLst>
                    <a:ext uri="{FF2B5EF4-FFF2-40B4-BE49-F238E27FC236}">
                      <a16:creationId xmlns:a16="http://schemas.microsoft.com/office/drawing/2014/main" id="{8F1293D4-5004-C5BB-D8DE-3D445C5CA7F2}"/>
                    </a:ext>
                  </a:extLst>
                </p:cNvPr>
                <p:cNvGrpSpPr/>
                <p:nvPr/>
              </p:nvGrpSpPr>
              <p:grpSpPr>
                <a:xfrm>
                  <a:off x="5252485" y="5807502"/>
                  <a:ext cx="354193" cy="54000"/>
                  <a:chOff x="5152585" y="2175774"/>
                  <a:chExt cx="354193" cy="54000"/>
                </a:xfrm>
                <a:grpFill/>
              </p:grpSpPr>
              <p:sp>
                <p:nvSpPr>
                  <p:cNvPr id="19" name="Oval 18">
                    <a:extLst>
                      <a:ext uri="{FF2B5EF4-FFF2-40B4-BE49-F238E27FC236}">
                        <a16:creationId xmlns:a16="http://schemas.microsoft.com/office/drawing/2014/main" id="{8E6921D7-FCD9-65E5-DF61-BC6563106074}"/>
                      </a:ext>
                    </a:extLst>
                  </p:cNvPr>
                  <p:cNvSpPr/>
                  <p:nvPr/>
                </p:nvSpPr>
                <p:spPr>
                  <a:xfrm>
                    <a:off x="5152585" y="217577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0" name="Oval 19">
                    <a:extLst>
                      <a:ext uri="{FF2B5EF4-FFF2-40B4-BE49-F238E27FC236}">
                        <a16:creationId xmlns:a16="http://schemas.microsoft.com/office/drawing/2014/main" id="{C464AF75-75BA-07CE-5F1D-5A815CCCD2E6}"/>
                      </a:ext>
                    </a:extLst>
                  </p:cNvPr>
                  <p:cNvSpPr/>
                  <p:nvPr/>
                </p:nvSpPr>
                <p:spPr>
                  <a:xfrm>
                    <a:off x="5302733" y="217577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1" name="Oval 20">
                    <a:extLst>
                      <a:ext uri="{FF2B5EF4-FFF2-40B4-BE49-F238E27FC236}">
                        <a16:creationId xmlns:a16="http://schemas.microsoft.com/office/drawing/2014/main" id="{E55F7417-202D-2C83-9F29-D747AE656E29}"/>
                      </a:ext>
                    </a:extLst>
                  </p:cNvPr>
                  <p:cNvSpPr/>
                  <p:nvPr/>
                </p:nvSpPr>
                <p:spPr>
                  <a:xfrm>
                    <a:off x="5452778" y="2175774"/>
                    <a:ext cx="54000" cy="54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8" name="Oval 17">
                  <a:extLst>
                    <a:ext uri="{FF2B5EF4-FFF2-40B4-BE49-F238E27FC236}">
                      <a16:creationId xmlns:a16="http://schemas.microsoft.com/office/drawing/2014/main" id="{F593A505-50CC-8797-DD7D-7C0DAB406D59}"/>
                    </a:ext>
                  </a:extLst>
                </p:cNvPr>
                <p:cNvSpPr/>
                <p:nvPr/>
              </p:nvSpPr>
              <p:spPr>
                <a:xfrm>
                  <a:off x="5102841" y="5807502"/>
                  <a:ext cx="54000" cy="54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5" name="Oval 14">
                <a:extLst>
                  <a:ext uri="{FF2B5EF4-FFF2-40B4-BE49-F238E27FC236}">
                    <a16:creationId xmlns:a16="http://schemas.microsoft.com/office/drawing/2014/main" id="{5DF1A4A8-2DC5-F61C-456C-003D156AF3D2}"/>
                  </a:ext>
                </a:extLst>
              </p:cNvPr>
              <p:cNvSpPr/>
              <p:nvPr/>
            </p:nvSpPr>
            <p:spPr>
              <a:xfrm>
                <a:off x="7629055" y="610829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6" name="Oval 15">
                <a:extLst>
                  <a:ext uri="{FF2B5EF4-FFF2-40B4-BE49-F238E27FC236}">
                    <a16:creationId xmlns:a16="http://schemas.microsoft.com/office/drawing/2014/main" id="{5A4CE638-7ABA-5B45-D6CC-5158236512F3}"/>
                  </a:ext>
                </a:extLst>
              </p:cNvPr>
              <p:cNvSpPr/>
              <p:nvPr/>
            </p:nvSpPr>
            <p:spPr>
              <a:xfrm>
                <a:off x="7749269" y="6108294"/>
                <a:ext cx="54000" cy="54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sp>
        <p:nvSpPr>
          <p:cNvPr id="6" name="Text Placeholder 5">
            <a:extLst>
              <a:ext uri="{FF2B5EF4-FFF2-40B4-BE49-F238E27FC236}">
                <a16:creationId xmlns:a16="http://schemas.microsoft.com/office/drawing/2014/main" id="{C64F03CD-0D8B-E78F-311F-3D94C8FAA0DC}"/>
              </a:ext>
            </a:extLst>
          </p:cNvPr>
          <p:cNvSpPr>
            <a:spLocks noGrp="1"/>
          </p:cNvSpPr>
          <p:nvPr>
            <p:ph type="body" sz="quarter" idx="10"/>
          </p:nvPr>
        </p:nvSpPr>
        <p:spPr/>
        <p:txBody>
          <a:bodyPr/>
          <a:lstStyle/>
          <a:p>
            <a:r>
              <a:rPr lang="en-US" dirty="0"/>
              <a:t>Word Maps</a:t>
            </a:r>
          </a:p>
        </p:txBody>
      </p:sp>
    </p:spTree>
    <p:extLst>
      <p:ext uri="{BB962C8B-B14F-4D97-AF65-F5344CB8AC3E}">
        <p14:creationId xmlns:p14="http://schemas.microsoft.com/office/powerpoint/2010/main" val="405193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11</a:t>
            </a:fld>
            <a:endParaRPr lang="en-US" dirty="0">
              <a:latin typeface="EdShed" pitchFamily="2" charset="0"/>
            </a:endParaRPr>
          </a:p>
        </p:txBody>
      </p:sp>
      <p:sp>
        <p:nvSpPr>
          <p:cNvPr id="2" name="Text Placeholder 1">
            <a:extLst>
              <a:ext uri="{FF2B5EF4-FFF2-40B4-BE49-F238E27FC236}">
                <a16:creationId xmlns:a16="http://schemas.microsoft.com/office/drawing/2014/main" id="{64DB2A82-044B-1190-F962-D4059A43E1DD}"/>
              </a:ext>
            </a:extLst>
          </p:cNvPr>
          <p:cNvSpPr>
            <a:spLocks noGrp="1"/>
          </p:cNvSpPr>
          <p:nvPr>
            <p:ph type="body" sz="quarter" idx="10"/>
          </p:nvPr>
        </p:nvSpPr>
        <p:spPr/>
        <p:txBody>
          <a:bodyPr/>
          <a:lstStyle/>
          <a:p>
            <a:r>
              <a:rPr lang="en-US" dirty="0"/>
              <a:t>Which Homophone?</a:t>
            </a:r>
          </a:p>
        </p:txBody>
      </p:sp>
      <p:sp>
        <p:nvSpPr>
          <p:cNvPr id="3" name="Text Placeholder 2">
            <a:extLst>
              <a:ext uri="{FF2B5EF4-FFF2-40B4-BE49-F238E27FC236}">
                <a16:creationId xmlns:a16="http://schemas.microsoft.com/office/drawing/2014/main" id="{65E1FB86-C908-5D3E-85CF-BBE2577B5E93}"/>
              </a:ext>
            </a:extLst>
          </p:cNvPr>
          <p:cNvSpPr>
            <a:spLocks noGrp="1"/>
          </p:cNvSpPr>
          <p:nvPr>
            <p:ph type="body" sz="quarter" idx="11"/>
          </p:nvPr>
        </p:nvSpPr>
        <p:spPr/>
        <p:txBody>
          <a:bodyPr/>
          <a:lstStyle/>
          <a:p>
            <a:r>
              <a:rPr lang="en-GB" dirty="0">
                <a:solidFill>
                  <a:schemeClr val="tx1"/>
                </a:solidFill>
                <a:latin typeface="EdShed" pitchFamily="2" charset="0"/>
              </a:rPr>
              <a:t>Choose the correct homophone for each sentence.</a:t>
            </a:r>
          </a:p>
        </p:txBody>
      </p:sp>
      <p:pic>
        <p:nvPicPr>
          <p:cNvPr id="5" name="Picture 4" descr="Logo&#10;&#10;Description automatically generated">
            <a:extLst>
              <a:ext uri="{FF2B5EF4-FFF2-40B4-BE49-F238E27FC236}">
                <a16:creationId xmlns:a16="http://schemas.microsoft.com/office/drawing/2014/main" id="{4B33E23D-264B-C284-F871-A11766F33F20}"/>
              </a:ext>
            </a:extLst>
          </p:cNvPr>
          <p:cNvPicPr>
            <a:picLocks noChangeAspect="1"/>
          </p:cNvPicPr>
          <p:nvPr/>
        </p:nvPicPr>
        <p:blipFill rotWithShape="1">
          <a:blip r:embed="rId3"/>
          <a:srcRect l="62767" t="14185" r="11483" b="31554"/>
          <a:stretch/>
        </p:blipFill>
        <p:spPr>
          <a:xfrm rot="21109194">
            <a:off x="9720770" y="3922095"/>
            <a:ext cx="902142" cy="964960"/>
          </a:xfrm>
          <a:prstGeom prst="rect">
            <a:avLst/>
          </a:prstGeom>
        </p:spPr>
      </p:pic>
      <p:sp>
        <p:nvSpPr>
          <p:cNvPr id="6" name="Text Placeholder 7">
            <a:extLst>
              <a:ext uri="{FF2B5EF4-FFF2-40B4-BE49-F238E27FC236}">
                <a16:creationId xmlns:a16="http://schemas.microsoft.com/office/drawing/2014/main" id="{9B4A0DFB-9275-BCFF-C55A-82E4179ACDD5}"/>
              </a:ext>
            </a:extLst>
          </p:cNvPr>
          <p:cNvSpPr txBox="1">
            <a:spLocks/>
          </p:cNvSpPr>
          <p:nvPr/>
        </p:nvSpPr>
        <p:spPr>
          <a:xfrm>
            <a:off x="550466" y="2527398"/>
            <a:ext cx="8138382"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I used a </a:t>
            </a:r>
            <a:r>
              <a:rPr lang="en-GB" sz="2400" b="0" dirty="0">
                <a:solidFill>
                  <a:schemeClr val="tx1"/>
                </a:solidFill>
                <a:latin typeface="Arial" panose="020B0604020202020204" pitchFamily="34" charset="0"/>
                <a:cs typeface="Arial" panose="020B0604020202020204" pitchFamily="34" charset="0"/>
              </a:rPr>
              <a:t>__________</a:t>
            </a:r>
            <a:r>
              <a:rPr lang="en-GB" sz="2400" b="0" dirty="0">
                <a:solidFill>
                  <a:schemeClr val="tx1"/>
                </a:solidFill>
                <a:latin typeface="EdShed" pitchFamily="2" charset="0"/>
              </a:rPr>
              <a:t> piece of paper to sketch the landscape.</a:t>
            </a:r>
          </a:p>
        </p:txBody>
      </p:sp>
      <p:sp>
        <p:nvSpPr>
          <p:cNvPr id="7" name="Text Placeholder 7">
            <a:extLst>
              <a:ext uri="{FF2B5EF4-FFF2-40B4-BE49-F238E27FC236}">
                <a16:creationId xmlns:a16="http://schemas.microsoft.com/office/drawing/2014/main" id="{A140312A-FD15-B721-E78E-B8A69AA5AE1B}"/>
              </a:ext>
            </a:extLst>
          </p:cNvPr>
          <p:cNvSpPr txBox="1">
            <a:spLocks/>
          </p:cNvSpPr>
          <p:nvPr/>
        </p:nvSpPr>
        <p:spPr>
          <a:xfrm>
            <a:off x="550466" y="4220422"/>
            <a:ext cx="6178423"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All classes went swimming </a:t>
            </a:r>
            <a:r>
              <a:rPr lang="en-GB" sz="2400" b="0" dirty="0">
                <a:solidFill>
                  <a:schemeClr val="tx1"/>
                </a:solidFill>
                <a:latin typeface="Arial" panose="020B0604020202020204" pitchFamily="34" charset="0"/>
                <a:cs typeface="Arial" panose="020B0604020202020204" pitchFamily="34" charset="0"/>
              </a:rPr>
              <a:t>__________</a:t>
            </a:r>
            <a:r>
              <a:rPr lang="en-GB" sz="2400" b="0" dirty="0">
                <a:solidFill>
                  <a:schemeClr val="tx1"/>
                </a:solidFill>
                <a:latin typeface="EdShed" pitchFamily="2" charset="0"/>
              </a:rPr>
              <a:t> Year 1.</a:t>
            </a:r>
          </a:p>
        </p:txBody>
      </p:sp>
      <p:sp>
        <p:nvSpPr>
          <p:cNvPr id="8" name="Text Placeholder 7">
            <a:extLst>
              <a:ext uri="{FF2B5EF4-FFF2-40B4-BE49-F238E27FC236}">
                <a16:creationId xmlns:a16="http://schemas.microsoft.com/office/drawing/2014/main" id="{4972221A-8273-B9CB-45BD-54ECEF18544A}"/>
              </a:ext>
            </a:extLst>
          </p:cNvPr>
          <p:cNvSpPr txBox="1">
            <a:spLocks/>
          </p:cNvSpPr>
          <p:nvPr/>
        </p:nvSpPr>
        <p:spPr>
          <a:xfrm>
            <a:off x="550466" y="5913447"/>
            <a:ext cx="8911991"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Imogen was deciding </a:t>
            </a:r>
            <a:r>
              <a:rPr lang="en-GB" sz="2400" b="0" dirty="0">
                <a:solidFill>
                  <a:schemeClr val="tx1"/>
                </a:solidFill>
                <a:latin typeface="Arial" panose="020B0604020202020204" pitchFamily="34" charset="0"/>
                <a:cs typeface="Arial" panose="020B0604020202020204" pitchFamily="34" charset="0"/>
              </a:rPr>
              <a:t>__________</a:t>
            </a:r>
            <a:r>
              <a:rPr lang="en-GB" sz="2400" b="0" dirty="0">
                <a:solidFill>
                  <a:schemeClr val="tx1"/>
                </a:solidFill>
                <a:latin typeface="EdShed" pitchFamily="2" charset="0"/>
              </a:rPr>
              <a:t> or not she should go to the party.</a:t>
            </a:r>
          </a:p>
        </p:txBody>
      </p:sp>
      <p:sp>
        <p:nvSpPr>
          <p:cNvPr id="9" name="Text Placeholder 7">
            <a:extLst>
              <a:ext uri="{FF2B5EF4-FFF2-40B4-BE49-F238E27FC236}">
                <a16:creationId xmlns:a16="http://schemas.microsoft.com/office/drawing/2014/main" id="{F451D2B6-1962-7A43-1224-4EB24EB73504}"/>
              </a:ext>
            </a:extLst>
          </p:cNvPr>
          <p:cNvSpPr txBox="1">
            <a:spLocks/>
          </p:cNvSpPr>
          <p:nvPr/>
        </p:nvSpPr>
        <p:spPr>
          <a:xfrm>
            <a:off x="550466" y="1992615"/>
            <a:ext cx="1588320"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rgbClr val="3372DC"/>
                </a:solidFill>
                <a:latin typeface="EdShed" pitchFamily="2" charset="0"/>
              </a:rPr>
              <a:t>plain/plane</a:t>
            </a:r>
          </a:p>
        </p:txBody>
      </p:sp>
      <p:sp>
        <p:nvSpPr>
          <p:cNvPr id="10" name="Text Placeholder 7">
            <a:extLst>
              <a:ext uri="{FF2B5EF4-FFF2-40B4-BE49-F238E27FC236}">
                <a16:creationId xmlns:a16="http://schemas.microsoft.com/office/drawing/2014/main" id="{A2086168-117B-B883-8CC9-CD706CBE6A86}"/>
              </a:ext>
            </a:extLst>
          </p:cNvPr>
          <p:cNvSpPr txBox="1">
            <a:spLocks/>
          </p:cNvSpPr>
          <p:nvPr/>
        </p:nvSpPr>
        <p:spPr>
          <a:xfrm>
            <a:off x="550466" y="3685639"/>
            <a:ext cx="1990225"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rgbClr val="3372DC"/>
                </a:solidFill>
                <a:latin typeface="EdShed" pitchFamily="2" charset="0"/>
              </a:rPr>
              <a:t>accept/except</a:t>
            </a:r>
          </a:p>
        </p:txBody>
      </p:sp>
      <p:sp>
        <p:nvSpPr>
          <p:cNvPr id="11" name="Text Placeholder 7">
            <a:extLst>
              <a:ext uri="{FF2B5EF4-FFF2-40B4-BE49-F238E27FC236}">
                <a16:creationId xmlns:a16="http://schemas.microsoft.com/office/drawing/2014/main" id="{071625C8-0E6F-DF6E-D41A-4396088BC2E5}"/>
              </a:ext>
            </a:extLst>
          </p:cNvPr>
          <p:cNvSpPr txBox="1">
            <a:spLocks/>
          </p:cNvSpPr>
          <p:nvPr/>
        </p:nvSpPr>
        <p:spPr>
          <a:xfrm>
            <a:off x="550466" y="5378663"/>
            <a:ext cx="2407006"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rgbClr val="3372DC"/>
                </a:solidFill>
                <a:latin typeface="EdShed" pitchFamily="2" charset="0"/>
              </a:rPr>
              <a:t>weather/whether</a:t>
            </a:r>
          </a:p>
        </p:txBody>
      </p:sp>
      <p:grpSp>
        <p:nvGrpSpPr>
          <p:cNvPr id="12" name="Group 11">
            <a:extLst>
              <a:ext uri="{FF2B5EF4-FFF2-40B4-BE49-F238E27FC236}">
                <a16:creationId xmlns:a16="http://schemas.microsoft.com/office/drawing/2014/main" id="{378117B6-027E-8C01-72BF-67819786775D}"/>
              </a:ext>
            </a:extLst>
          </p:cNvPr>
          <p:cNvGrpSpPr/>
          <p:nvPr/>
        </p:nvGrpSpPr>
        <p:grpSpPr>
          <a:xfrm>
            <a:off x="9576656" y="1966470"/>
            <a:ext cx="1988271" cy="1836096"/>
            <a:chOff x="9466311" y="1917701"/>
            <a:chExt cx="1988271" cy="1836096"/>
          </a:xfrm>
        </p:grpSpPr>
        <p:sp>
          <p:nvSpPr>
            <p:cNvPr id="13" name="Rounded Rectangular Callout 12">
              <a:extLst>
                <a:ext uri="{FF2B5EF4-FFF2-40B4-BE49-F238E27FC236}">
                  <a16:creationId xmlns:a16="http://schemas.microsoft.com/office/drawing/2014/main" id="{5FE4689B-7F8D-7F1E-533D-9C06946E1B7C}"/>
                </a:ext>
              </a:extLst>
            </p:cNvPr>
            <p:cNvSpPr/>
            <p:nvPr/>
          </p:nvSpPr>
          <p:spPr>
            <a:xfrm>
              <a:off x="9466311" y="1917701"/>
              <a:ext cx="1988271" cy="1836096"/>
            </a:xfrm>
            <a:prstGeom prst="wedgeRoundRectCallout">
              <a:avLst>
                <a:gd name="adj1" fmla="val 7422"/>
                <a:gd name="adj2" fmla="val 73770"/>
                <a:gd name="adj3" fmla="val 16667"/>
              </a:avLst>
            </a:prstGeom>
            <a:noFill/>
            <a:ln w="381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4" name="TextBox 13">
              <a:extLst>
                <a:ext uri="{FF2B5EF4-FFF2-40B4-BE49-F238E27FC236}">
                  <a16:creationId xmlns:a16="http://schemas.microsoft.com/office/drawing/2014/main" id="{69921C5B-3929-E9A2-E5F5-ACBDEAECB22C}"/>
                </a:ext>
              </a:extLst>
            </p:cNvPr>
            <p:cNvSpPr txBox="1"/>
            <p:nvPr/>
          </p:nvSpPr>
          <p:spPr>
            <a:xfrm>
              <a:off x="9546366" y="2127213"/>
              <a:ext cx="1850461" cy="1477328"/>
            </a:xfrm>
            <a:prstGeom prst="rect">
              <a:avLst/>
            </a:prstGeom>
            <a:noFill/>
          </p:spPr>
          <p:txBody>
            <a:bodyPr wrap="square" rtlCol="0">
              <a:spAutoFit/>
            </a:bodyPr>
            <a:lstStyle/>
            <a:p>
              <a:pPr algn="ctr"/>
              <a:r>
                <a:rPr lang="en-GB" dirty="0">
                  <a:latin typeface="EdShed" pitchFamily="2" charset="0"/>
                </a:rPr>
                <a:t>Think carefully because the homophones have different meanings.</a:t>
              </a:r>
            </a:p>
          </p:txBody>
        </p:sp>
      </p:grpSp>
    </p:spTree>
    <p:extLst>
      <p:ext uri="{BB962C8B-B14F-4D97-AF65-F5344CB8AC3E}">
        <p14:creationId xmlns:p14="http://schemas.microsoft.com/office/powerpoint/2010/main" val="3375960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12</a:t>
            </a:fld>
            <a:endParaRPr lang="en-US" dirty="0">
              <a:latin typeface="EdShed" pitchFamily="2" charset="0"/>
            </a:endParaRPr>
          </a:p>
        </p:txBody>
      </p:sp>
      <p:sp>
        <p:nvSpPr>
          <p:cNvPr id="2" name="Text Placeholder 1">
            <a:extLst>
              <a:ext uri="{FF2B5EF4-FFF2-40B4-BE49-F238E27FC236}">
                <a16:creationId xmlns:a16="http://schemas.microsoft.com/office/drawing/2014/main" id="{94566C36-BE04-0AA0-D504-BE918693F2DA}"/>
              </a:ext>
            </a:extLst>
          </p:cNvPr>
          <p:cNvSpPr>
            <a:spLocks noGrp="1"/>
          </p:cNvSpPr>
          <p:nvPr>
            <p:ph type="body" sz="quarter" idx="10"/>
          </p:nvPr>
        </p:nvSpPr>
        <p:spPr/>
        <p:txBody>
          <a:bodyPr/>
          <a:lstStyle/>
          <a:p>
            <a:r>
              <a:rPr lang="en-US" dirty="0"/>
              <a:t>Which Homophone?</a:t>
            </a:r>
          </a:p>
        </p:txBody>
      </p:sp>
      <p:sp>
        <p:nvSpPr>
          <p:cNvPr id="3" name="Text Placeholder 2">
            <a:extLst>
              <a:ext uri="{FF2B5EF4-FFF2-40B4-BE49-F238E27FC236}">
                <a16:creationId xmlns:a16="http://schemas.microsoft.com/office/drawing/2014/main" id="{4E59CD0C-BBA3-38D2-DACC-792AD7C53505}"/>
              </a:ext>
            </a:extLst>
          </p:cNvPr>
          <p:cNvSpPr>
            <a:spLocks noGrp="1"/>
          </p:cNvSpPr>
          <p:nvPr>
            <p:ph type="body" sz="quarter" idx="11"/>
          </p:nvPr>
        </p:nvSpPr>
        <p:spPr/>
        <p:txBody>
          <a:bodyPr/>
          <a:lstStyle/>
          <a:p>
            <a:r>
              <a:rPr lang="en-GB" dirty="0">
                <a:solidFill>
                  <a:schemeClr val="tx1"/>
                </a:solidFill>
                <a:latin typeface="EdShed" pitchFamily="2" charset="0"/>
              </a:rPr>
              <a:t>Choose the correct homophone for each sentence.</a:t>
            </a:r>
          </a:p>
        </p:txBody>
      </p:sp>
      <p:sp>
        <p:nvSpPr>
          <p:cNvPr id="5" name="Text Placeholder 7">
            <a:extLst>
              <a:ext uri="{FF2B5EF4-FFF2-40B4-BE49-F238E27FC236}">
                <a16:creationId xmlns:a16="http://schemas.microsoft.com/office/drawing/2014/main" id="{29F48D28-A600-20C0-9080-8CE296955523}"/>
              </a:ext>
            </a:extLst>
          </p:cNvPr>
          <p:cNvSpPr txBox="1">
            <a:spLocks/>
          </p:cNvSpPr>
          <p:nvPr/>
        </p:nvSpPr>
        <p:spPr>
          <a:xfrm>
            <a:off x="542528" y="3127802"/>
            <a:ext cx="9469192"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Each child ate a </a:t>
            </a:r>
            <a:r>
              <a:rPr lang="en-GB" sz="2400" b="0" dirty="0">
                <a:solidFill>
                  <a:schemeClr val="tx1"/>
                </a:solidFill>
                <a:latin typeface="Arial" panose="020B0604020202020204" pitchFamily="34" charset="0"/>
                <a:cs typeface="Arial" panose="020B0604020202020204" pitchFamily="34" charset="0"/>
              </a:rPr>
              <a:t>__________</a:t>
            </a:r>
            <a:r>
              <a:rPr lang="en-GB" sz="2400" b="0" dirty="0">
                <a:solidFill>
                  <a:schemeClr val="tx1"/>
                </a:solidFill>
                <a:latin typeface="EdShed" pitchFamily="2" charset="0"/>
              </a:rPr>
              <a:t> of fruit at break time.</a:t>
            </a:r>
          </a:p>
        </p:txBody>
      </p:sp>
      <p:sp>
        <p:nvSpPr>
          <p:cNvPr id="6" name="Text Placeholder 7">
            <a:extLst>
              <a:ext uri="{FF2B5EF4-FFF2-40B4-BE49-F238E27FC236}">
                <a16:creationId xmlns:a16="http://schemas.microsoft.com/office/drawing/2014/main" id="{3C396B56-7203-A068-BBA3-7BE7049024D8}"/>
              </a:ext>
            </a:extLst>
          </p:cNvPr>
          <p:cNvSpPr txBox="1">
            <a:spLocks/>
          </p:cNvSpPr>
          <p:nvPr/>
        </p:nvSpPr>
        <p:spPr>
          <a:xfrm>
            <a:off x="542528" y="4074648"/>
            <a:ext cx="9469192"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My shoelaces were tied in a double </a:t>
            </a:r>
            <a:r>
              <a:rPr lang="en-GB" sz="2400" b="0" dirty="0">
                <a:solidFill>
                  <a:schemeClr val="tx1"/>
                </a:solidFill>
                <a:latin typeface="Arial" panose="020B0604020202020204" pitchFamily="34" charset="0"/>
                <a:cs typeface="Arial" panose="020B0604020202020204" pitchFamily="34" charset="0"/>
              </a:rPr>
              <a:t>__________</a:t>
            </a:r>
            <a:r>
              <a:rPr lang="en-GB" sz="2400" b="0" dirty="0">
                <a:solidFill>
                  <a:schemeClr val="tx1"/>
                </a:solidFill>
                <a:latin typeface="EdShed" pitchFamily="2" charset="0"/>
                <a:cs typeface="Arial" panose="020B0604020202020204" pitchFamily="34" charset="0"/>
              </a:rPr>
              <a:t>.</a:t>
            </a:r>
            <a:endParaRPr lang="en-GB" sz="2400" b="0" dirty="0">
              <a:solidFill>
                <a:schemeClr val="tx1"/>
              </a:solidFill>
              <a:latin typeface="EdShed" pitchFamily="2" charset="0"/>
            </a:endParaRPr>
          </a:p>
        </p:txBody>
      </p:sp>
      <p:sp>
        <p:nvSpPr>
          <p:cNvPr id="7" name="Text Placeholder 7">
            <a:extLst>
              <a:ext uri="{FF2B5EF4-FFF2-40B4-BE49-F238E27FC236}">
                <a16:creationId xmlns:a16="http://schemas.microsoft.com/office/drawing/2014/main" id="{552684AE-26C6-9D05-80D0-3B2C488F5BA0}"/>
              </a:ext>
            </a:extLst>
          </p:cNvPr>
          <p:cNvSpPr txBox="1">
            <a:spLocks/>
          </p:cNvSpPr>
          <p:nvPr/>
        </p:nvSpPr>
        <p:spPr>
          <a:xfrm>
            <a:off x="542528" y="5021494"/>
            <a:ext cx="9570676"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I did </a:t>
            </a:r>
            <a:r>
              <a:rPr lang="en-GB" sz="2400" b="0" dirty="0">
                <a:solidFill>
                  <a:schemeClr val="tx1"/>
                </a:solidFill>
                <a:latin typeface="Arial" panose="020B0604020202020204" pitchFamily="34" charset="0"/>
                <a:cs typeface="Arial" panose="020B0604020202020204" pitchFamily="34" charset="0"/>
              </a:rPr>
              <a:t>__________</a:t>
            </a:r>
            <a:r>
              <a:rPr lang="en-GB" sz="2400" b="0" dirty="0">
                <a:solidFill>
                  <a:schemeClr val="tx1"/>
                </a:solidFill>
                <a:latin typeface="EdShed" pitchFamily="2" charset="0"/>
              </a:rPr>
              <a:t> want the piece of pizza with mushrooms on it.</a:t>
            </a:r>
          </a:p>
        </p:txBody>
      </p:sp>
      <p:sp>
        <p:nvSpPr>
          <p:cNvPr id="8" name="Text Placeholder 7">
            <a:extLst>
              <a:ext uri="{FF2B5EF4-FFF2-40B4-BE49-F238E27FC236}">
                <a16:creationId xmlns:a16="http://schemas.microsoft.com/office/drawing/2014/main" id="{2E612119-BC5C-8376-4270-5806D44C1E6A}"/>
              </a:ext>
            </a:extLst>
          </p:cNvPr>
          <p:cNvSpPr txBox="1">
            <a:spLocks/>
          </p:cNvSpPr>
          <p:nvPr/>
        </p:nvSpPr>
        <p:spPr>
          <a:xfrm>
            <a:off x="542528" y="5968341"/>
            <a:ext cx="9570676"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He felt at </a:t>
            </a:r>
            <a:r>
              <a:rPr lang="en-GB" sz="2400" b="0" dirty="0">
                <a:solidFill>
                  <a:schemeClr val="tx1"/>
                </a:solidFill>
                <a:latin typeface="Arial" panose="020B0604020202020204" pitchFamily="34" charset="0"/>
                <a:cs typeface="Arial" panose="020B0604020202020204" pitchFamily="34" charset="0"/>
              </a:rPr>
              <a:t>__________</a:t>
            </a:r>
            <a:r>
              <a:rPr lang="en-GB" sz="2400" b="0" dirty="0">
                <a:solidFill>
                  <a:schemeClr val="tx1"/>
                </a:solidFill>
                <a:latin typeface="EdShed" pitchFamily="2" charset="0"/>
              </a:rPr>
              <a:t> as he watched the sun set over the sea.</a:t>
            </a:r>
          </a:p>
        </p:txBody>
      </p:sp>
      <p:sp>
        <p:nvSpPr>
          <p:cNvPr id="9" name="Text Placeholder 7">
            <a:extLst>
              <a:ext uri="{FF2B5EF4-FFF2-40B4-BE49-F238E27FC236}">
                <a16:creationId xmlns:a16="http://schemas.microsoft.com/office/drawing/2014/main" id="{2436D8C1-FC5D-DB1A-AE4F-914A3E49B9AF}"/>
              </a:ext>
            </a:extLst>
          </p:cNvPr>
          <p:cNvSpPr txBox="1">
            <a:spLocks/>
          </p:cNvSpPr>
          <p:nvPr/>
        </p:nvSpPr>
        <p:spPr>
          <a:xfrm>
            <a:off x="1690664" y="2100514"/>
            <a:ext cx="1151376"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800" b="0" dirty="0">
                <a:solidFill>
                  <a:srgbClr val="3372DC"/>
                </a:solidFill>
                <a:latin typeface="EdShed" pitchFamily="2" charset="0"/>
              </a:rPr>
              <a:t>not</a:t>
            </a:r>
          </a:p>
        </p:txBody>
      </p:sp>
      <p:sp>
        <p:nvSpPr>
          <p:cNvPr id="10" name="Text Placeholder 7">
            <a:extLst>
              <a:ext uri="{FF2B5EF4-FFF2-40B4-BE49-F238E27FC236}">
                <a16:creationId xmlns:a16="http://schemas.microsoft.com/office/drawing/2014/main" id="{E693273A-0ACB-1578-93C7-6D766FE462FA}"/>
              </a:ext>
            </a:extLst>
          </p:cNvPr>
          <p:cNvSpPr txBox="1">
            <a:spLocks/>
          </p:cNvSpPr>
          <p:nvPr/>
        </p:nvSpPr>
        <p:spPr>
          <a:xfrm>
            <a:off x="3094960" y="2100514"/>
            <a:ext cx="115137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800" b="0" dirty="0">
                <a:solidFill>
                  <a:srgbClr val="3372DC"/>
                </a:solidFill>
                <a:latin typeface="EdShed" pitchFamily="2" charset="0"/>
              </a:rPr>
              <a:t>knot</a:t>
            </a:r>
          </a:p>
        </p:txBody>
      </p:sp>
      <p:sp>
        <p:nvSpPr>
          <p:cNvPr id="11" name="Text Placeholder 7">
            <a:extLst>
              <a:ext uri="{FF2B5EF4-FFF2-40B4-BE49-F238E27FC236}">
                <a16:creationId xmlns:a16="http://schemas.microsoft.com/office/drawing/2014/main" id="{3F05DC83-BCA6-9FCD-D065-6C0E9B50BF05}"/>
              </a:ext>
            </a:extLst>
          </p:cNvPr>
          <p:cNvSpPr txBox="1">
            <a:spLocks/>
          </p:cNvSpPr>
          <p:nvPr/>
        </p:nvSpPr>
        <p:spPr>
          <a:xfrm>
            <a:off x="4752177" y="2100514"/>
            <a:ext cx="115137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800" b="0" dirty="0">
                <a:solidFill>
                  <a:srgbClr val="3372DC"/>
                </a:solidFill>
                <a:latin typeface="EdShed" pitchFamily="2" charset="0"/>
              </a:rPr>
              <a:t>peace</a:t>
            </a:r>
          </a:p>
        </p:txBody>
      </p:sp>
      <p:sp>
        <p:nvSpPr>
          <p:cNvPr id="12" name="Text Placeholder 7">
            <a:extLst>
              <a:ext uri="{FF2B5EF4-FFF2-40B4-BE49-F238E27FC236}">
                <a16:creationId xmlns:a16="http://schemas.microsoft.com/office/drawing/2014/main" id="{312405C6-8A9E-8316-3E4E-59C4A8B60539}"/>
              </a:ext>
            </a:extLst>
          </p:cNvPr>
          <p:cNvSpPr txBox="1">
            <a:spLocks/>
          </p:cNvSpPr>
          <p:nvPr/>
        </p:nvSpPr>
        <p:spPr>
          <a:xfrm>
            <a:off x="6262222" y="2100514"/>
            <a:ext cx="115137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800" b="0" dirty="0">
                <a:solidFill>
                  <a:srgbClr val="3372DC"/>
                </a:solidFill>
                <a:latin typeface="EdShed" pitchFamily="2" charset="0"/>
              </a:rPr>
              <a:t>piece</a:t>
            </a:r>
          </a:p>
        </p:txBody>
      </p:sp>
      <p:pic>
        <p:nvPicPr>
          <p:cNvPr id="13" name="Picture 12" descr="Logo&#10;&#10;Description automatically generated">
            <a:extLst>
              <a:ext uri="{FF2B5EF4-FFF2-40B4-BE49-F238E27FC236}">
                <a16:creationId xmlns:a16="http://schemas.microsoft.com/office/drawing/2014/main" id="{BC5627A0-790B-B45A-6E6C-30B1D4D6F67F}"/>
              </a:ext>
            </a:extLst>
          </p:cNvPr>
          <p:cNvPicPr>
            <a:picLocks noChangeAspect="1"/>
          </p:cNvPicPr>
          <p:nvPr/>
        </p:nvPicPr>
        <p:blipFill rotWithShape="1">
          <a:blip r:embed="rId3"/>
          <a:srcRect l="62767" t="14185" r="11483" b="31554"/>
          <a:stretch/>
        </p:blipFill>
        <p:spPr>
          <a:xfrm rot="21109194">
            <a:off x="9720770" y="3922095"/>
            <a:ext cx="902142" cy="964960"/>
          </a:xfrm>
          <a:prstGeom prst="rect">
            <a:avLst/>
          </a:prstGeom>
        </p:spPr>
      </p:pic>
      <p:grpSp>
        <p:nvGrpSpPr>
          <p:cNvPr id="14" name="Group 13">
            <a:extLst>
              <a:ext uri="{FF2B5EF4-FFF2-40B4-BE49-F238E27FC236}">
                <a16:creationId xmlns:a16="http://schemas.microsoft.com/office/drawing/2014/main" id="{4C3A8A56-ACB6-DA60-4C74-25697C695716}"/>
              </a:ext>
            </a:extLst>
          </p:cNvPr>
          <p:cNvGrpSpPr/>
          <p:nvPr/>
        </p:nvGrpSpPr>
        <p:grpSpPr>
          <a:xfrm>
            <a:off x="9576656" y="1966470"/>
            <a:ext cx="1988271" cy="1836096"/>
            <a:chOff x="9466311" y="1917701"/>
            <a:chExt cx="1988271" cy="1836096"/>
          </a:xfrm>
        </p:grpSpPr>
        <p:sp>
          <p:nvSpPr>
            <p:cNvPr id="15" name="Rounded Rectangular Callout 14">
              <a:extLst>
                <a:ext uri="{FF2B5EF4-FFF2-40B4-BE49-F238E27FC236}">
                  <a16:creationId xmlns:a16="http://schemas.microsoft.com/office/drawing/2014/main" id="{F6D2A330-6D54-082E-3263-0E0DB9E937C1}"/>
                </a:ext>
              </a:extLst>
            </p:cNvPr>
            <p:cNvSpPr/>
            <p:nvPr/>
          </p:nvSpPr>
          <p:spPr>
            <a:xfrm>
              <a:off x="9466311" y="1917701"/>
              <a:ext cx="1988271" cy="1836096"/>
            </a:xfrm>
            <a:prstGeom prst="wedgeRoundRectCallout">
              <a:avLst>
                <a:gd name="adj1" fmla="val 7422"/>
                <a:gd name="adj2" fmla="val 73770"/>
                <a:gd name="adj3" fmla="val 16667"/>
              </a:avLst>
            </a:prstGeom>
            <a:noFill/>
            <a:ln w="381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6" name="TextBox 15">
              <a:extLst>
                <a:ext uri="{FF2B5EF4-FFF2-40B4-BE49-F238E27FC236}">
                  <a16:creationId xmlns:a16="http://schemas.microsoft.com/office/drawing/2014/main" id="{82537F95-9F5A-1DEC-06F1-B954B3A365A2}"/>
                </a:ext>
              </a:extLst>
            </p:cNvPr>
            <p:cNvSpPr txBox="1"/>
            <p:nvPr/>
          </p:nvSpPr>
          <p:spPr>
            <a:xfrm>
              <a:off x="9546366" y="2127213"/>
              <a:ext cx="1850461" cy="1477328"/>
            </a:xfrm>
            <a:prstGeom prst="rect">
              <a:avLst/>
            </a:prstGeom>
            <a:noFill/>
          </p:spPr>
          <p:txBody>
            <a:bodyPr wrap="square" rtlCol="0">
              <a:spAutoFit/>
            </a:bodyPr>
            <a:lstStyle/>
            <a:p>
              <a:pPr algn="ctr"/>
              <a:r>
                <a:rPr lang="en-GB" dirty="0">
                  <a:latin typeface="EdShed" pitchFamily="2" charset="0"/>
                </a:rPr>
                <a:t>Think carefully because the homophones have different meanings.</a:t>
              </a:r>
            </a:p>
          </p:txBody>
        </p:sp>
      </p:grpSp>
    </p:spTree>
    <p:extLst>
      <p:ext uri="{BB962C8B-B14F-4D97-AF65-F5344CB8AC3E}">
        <p14:creationId xmlns:p14="http://schemas.microsoft.com/office/powerpoint/2010/main" val="2227254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13</a:t>
            </a:fld>
            <a:endParaRPr lang="en-US" dirty="0">
              <a:latin typeface="EdShed" pitchFamily="2" charset="0"/>
            </a:endParaRPr>
          </a:p>
        </p:txBody>
      </p:sp>
      <p:sp>
        <p:nvSpPr>
          <p:cNvPr id="3" name="Text Placeholder 2">
            <a:extLst>
              <a:ext uri="{FF2B5EF4-FFF2-40B4-BE49-F238E27FC236}">
                <a16:creationId xmlns:a16="http://schemas.microsoft.com/office/drawing/2014/main" id="{7CFCFAB7-6B01-C4A3-3DFC-133AFDFF45C6}"/>
              </a:ext>
            </a:extLst>
          </p:cNvPr>
          <p:cNvSpPr>
            <a:spLocks noGrp="1"/>
          </p:cNvSpPr>
          <p:nvPr>
            <p:ph type="body" sz="quarter" idx="11"/>
          </p:nvPr>
        </p:nvSpPr>
        <p:spPr/>
        <p:txBody>
          <a:bodyPr/>
          <a:lstStyle/>
          <a:p>
            <a:r>
              <a:rPr lang="en-US" dirty="0">
                <a:solidFill>
                  <a:srgbClr val="FF3760"/>
                </a:solidFill>
              </a:rPr>
              <a:t>Answers</a:t>
            </a:r>
          </a:p>
        </p:txBody>
      </p:sp>
      <p:pic>
        <p:nvPicPr>
          <p:cNvPr id="2" name="Picture 1" descr="Logo&#10;&#10;Description automatically generated">
            <a:extLst>
              <a:ext uri="{FF2B5EF4-FFF2-40B4-BE49-F238E27FC236}">
                <a16:creationId xmlns:a16="http://schemas.microsoft.com/office/drawing/2014/main" id="{BDD4573C-D4E2-1136-E058-62BBA86FB99F}"/>
              </a:ext>
            </a:extLst>
          </p:cNvPr>
          <p:cNvPicPr>
            <a:picLocks noChangeAspect="1"/>
          </p:cNvPicPr>
          <p:nvPr/>
        </p:nvPicPr>
        <p:blipFill rotWithShape="1">
          <a:blip r:embed="rId3"/>
          <a:srcRect l="62767" t="14185" r="11483" b="31554"/>
          <a:stretch/>
        </p:blipFill>
        <p:spPr>
          <a:xfrm rot="21109194">
            <a:off x="9720770" y="3922095"/>
            <a:ext cx="902142" cy="964960"/>
          </a:xfrm>
          <a:prstGeom prst="rect">
            <a:avLst/>
          </a:prstGeom>
        </p:spPr>
      </p:pic>
      <p:sp>
        <p:nvSpPr>
          <p:cNvPr id="6" name="Text Placeholder 7">
            <a:extLst>
              <a:ext uri="{FF2B5EF4-FFF2-40B4-BE49-F238E27FC236}">
                <a16:creationId xmlns:a16="http://schemas.microsoft.com/office/drawing/2014/main" id="{DE139525-B959-8CFB-9A62-9CE6DD528158}"/>
              </a:ext>
            </a:extLst>
          </p:cNvPr>
          <p:cNvSpPr txBox="1">
            <a:spLocks/>
          </p:cNvSpPr>
          <p:nvPr/>
        </p:nvSpPr>
        <p:spPr>
          <a:xfrm>
            <a:off x="550466" y="2527398"/>
            <a:ext cx="8138382"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I used a </a:t>
            </a:r>
            <a:r>
              <a:rPr lang="en-GB" sz="2400" b="0" dirty="0">
                <a:solidFill>
                  <a:schemeClr val="tx1"/>
                </a:solidFill>
                <a:latin typeface="Arial" panose="020B0604020202020204" pitchFamily="34" charset="0"/>
                <a:cs typeface="Arial" panose="020B0604020202020204" pitchFamily="34" charset="0"/>
              </a:rPr>
              <a:t>__________</a:t>
            </a:r>
            <a:r>
              <a:rPr lang="en-GB" sz="2400" b="0" dirty="0">
                <a:solidFill>
                  <a:schemeClr val="tx1"/>
                </a:solidFill>
                <a:latin typeface="EdShed" pitchFamily="2" charset="0"/>
              </a:rPr>
              <a:t> piece of paper to sketch the landscape.</a:t>
            </a:r>
          </a:p>
        </p:txBody>
      </p:sp>
      <p:sp>
        <p:nvSpPr>
          <p:cNvPr id="28" name="Text Placeholder 7">
            <a:extLst>
              <a:ext uri="{FF2B5EF4-FFF2-40B4-BE49-F238E27FC236}">
                <a16:creationId xmlns:a16="http://schemas.microsoft.com/office/drawing/2014/main" id="{09ABC506-3E28-13A6-620E-B6375DB4433F}"/>
              </a:ext>
            </a:extLst>
          </p:cNvPr>
          <p:cNvSpPr txBox="1">
            <a:spLocks/>
          </p:cNvSpPr>
          <p:nvPr/>
        </p:nvSpPr>
        <p:spPr>
          <a:xfrm>
            <a:off x="550466" y="4220422"/>
            <a:ext cx="6178423"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All classes went swimming </a:t>
            </a:r>
            <a:r>
              <a:rPr lang="en-GB" sz="2400" b="0" dirty="0">
                <a:solidFill>
                  <a:schemeClr val="tx1"/>
                </a:solidFill>
                <a:latin typeface="Arial" panose="020B0604020202020204" pitchFamily="34" charset="0"/>
                <a:cs typeface="Arial" panose="020B0604020202020204" pitchFamily="34" charset="0"/>
              </a:rPr>
              <a:t>__________ </a:t>
            </a:r>
            <a:r>
              <a:rPr lang="en-GB" sz="2400" b="0" dirty="0">
                <a:solidFill>
                  <a:schemeClr val="tx1"/>
                </a:solidFill>
                <a:latin typeface="EdShed" pitchFamily="2" charset="0"/>
              </a:rPr>
              <a:t>Year 1.</a:t>
            </a:r>
          </a:p>
        </p:txBody>
      </p:sp>
      <p:sp>
        <p:nvSpPr>
          <p:cNvPr id="33" name="Text Placeholder 7">
            <a:extLst>
              <a:ext uri="{FF2B5EF4-FFF2-40B4-BE49-F238E27FC236}">
                <a16:creationId xmlns:a16="http://schemas.microsoft.com/office/drawing/2014/main" id="{0B168FD9-36A4-ABD0-D7F8-648E5EA450C6}"/>
              </a:ext>
            </a:extLst>
          </p:cNvPr>
          <p:cNvSpPr txBox="1">
            <a:spLocks/>
          </p:cNvSpPr>
          <p:nvPr/>
        </p:nvSpPr>
        <p:spPr>
          <a:xfrm>
            <a:off x="550466" y="5913447"/>
            <a:ext cx="8911991"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Imogen was deciding </a:t>
            </a:r>
            <a:r>
              <a:rPr lang="en-GB" sz="2400" b="0" dirty="0">
                <a:solidFill>
                  <a:schemeClr val="tx1"/>
                </a:solidFill>
                <a:latin typeface="Arial" panose="020B0604020202020204" pitchFamily="34" charset="0"/>
                <a:cs typeface="Arial" panose="020B0604020202020204" pitchFamily="34" charset="0"/>
              </a:rPr>
              <a:t>__________</a:t>
            </a:r>
            <a:r>
              <a:rPr lang="en-GB" sz="2400" b="0" dirty="0">
                <a:solidFill>
                  <a:schemeClr val="tx1"/>
                </a:solidFill>
                <a:latin typeface="EdShed" pitchFamily="2" charset="0"/>
              </a:rPr>
              <a:t> or not she should go to the party.</a:t>
            </a:r>
          </a:p>
        </p:txBody>
      </p:sp>
      <p:sp>
        <p:nvSpPr>
          <p:cNvPr id="34" name="Text Placeholder 7">
            <a:extLst>
              <a:ext uri="{FF2B5EF4-FFF2-40B4-BE49-F238E27FC236}">
                <a16:creationId xmlns:a16="http://schemas.microsoft.com/office/drawing/2014/main" id="{94A0C51C-EDF7-D822-9D2C-40B519C0DC2B}"/>
              </a:ext>
            </a:extLst>
          </p:cNvPr>
          <p:cNvSpPr txBox="1">
            <a:spLocks/>
          </p:cNvSpPr>
          <p:nvPr/>
        </p:nvSpPr>
        <p:spPr>
          <a:xfrm>
            <a:off x="550466" y="1992615"/>
            <a:ext cx="1588320"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rgbClr val="3372DC"/>
                </a:solidFill>
                <a:latin typeface="EdShed" pitchFamily="2" charset="0"/>
              </a:rPr>
              <a:t>plain/plane</a:t>
            </a:r>
          </a:p>
        </p:txBody>
      </p:sp>
      <p:sp>
        <p:nvSpPr>
          <p:cNvPr id="35" name="Text Placeholder 7">
            <a:extLst>
              <a:ext uri="{FF2B5EF4-FFF2-40B4-BE49-F238E27FC236}">
                <a16:creationId xmlns:a16="http://schemas.microsoft.com/office/drawing/2014/main" id="{348FB2B2-2C12-215D-2743-3EF11F8AFFF8}"/>
              </a:ext>
            </a:extLst>
          </p:cNvPr>
          <p:cNvSpPr txBox="1">
            <a:spLocks/>
          </p:cNvSpPr>
          <p:nvPr/>
        </p:nvSpPr>
        <p:spPr>
          <a:xfrm>
            <a:off x="550466" y="3685639"/>
            <a:ext cx="1990225"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rgbClr val="3372DC"/>
                </a:solidFill>
                <a:latin typeface="EdShed" pitchFamily="2" charset="0"/>
              </a:rPr>
              <a:t>accept/except</a:t>
            </a:r>
          </a:p>
        </p:txBody>
      </p:sp>
      <p:sp>
        <p:nvSpPr>
          <p:cNvPr id="36" name="Text Placeholder 7">
            <a:extLst>
              <a:ext uri="{FF2B5EF4-FFF2-40B4-BE49-F238E27FC236}">
                <a16:creationId xmlns:a16="http://schemas.microsoft.com/office/drawing/2014/main" id="{AC649327-A9A9-7C4C-85EE-478A19CEE0CF}"/>
              </a:ext>
            </a:extLst>
          </p:cNvPr>
          <p:cNvSpPr txBox="1">
            <a:spLocks/>
          </p:cNvSpPr>
          <p:nvPr/>
        </p:nvSpPr>
        <p:spPr>
          <a:xfrm>
            <a:off x="550466" y="5378663"/>
            <a:ext cx="2407006" cy="461665"/>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rgbClr val="3372DC"/>
                </a:solidFill>
                <a:latin typeface="EdShed" pitchFamily="2" charset="0"/>
              </a:rPr>
              <a:t>weather/whether</a:t>
            </a:r>
          </a:p>
        </p:txBody>
      </p:sp>
      <p:grpSp>
        <p:nvGrpSpPr>
          <p:cNvPr id="37" name="Group 36">
            <a:extLst>
              <a:ext uri="{FF2B5EF4-FFF2-40B4-BE49-F238E27FC236}">
                <a16:creationId xmlns:a16="http://schemas.microsoft.com/office/drawing/2014/main" id="{40AB2E3D-DFF2-6BE4-4C4A-06DB4584EBB6}"/>
              </a:ext>
            </a:extLst>
          </p:cNvPr>
          <p:cNvGrpSpPr/>
          <p:nvPr/>
        </p:nvGrpSpPr>
        <p:grpSpPr>
          <a:xfrm>
            <a:off x="9576656" y="1966470"/>
            <a:ext cx="1988271" cy="1836096"/>
            <a:chOff x="9466311" y="1917701"/>
            <a:chExt cx="1988271" cy="1836096"/>
          </a:xfrm>
        </p:grpSpPr>
        <p:sp>
          <p:nvSpPr>
            <p:cNvPr id="39" name="Rounded Rectangular Callout 38">
              <a:extLst>
                <a:ext uri="{FF2B5EF4-FFF2-40B4-BE49-F238E27FC236}">
                  <a16:creationId xmlns:a16="http://schemas.microsoft.com/office/drawing/2014/main" id="{3D833D6A-360F-E0B9-786B-37A5E2E197F9}"/>
                </a:ext>
              </a:extLst>
            </p:cNvPr>
            <p:cNvSpPr/>
            <p:nvPr/>
          </p:nvSpPr>
          <p:spPr>
            <a:xfrm>
              <a:off x="9466311" y="1917701"/>
              <a:ext cx="1988271" cy="1836096"/>
            </a:xfrm>
            <a:prstGeom prst="wedgeRoundRectCallout">
              <a:avLst>
                <a:gd name="adj1" fmla="val 7422"/>
                <a:gd name="adj2" fmla="val 73770"/>
                <a:gd name="adj3" fmla="val 16667"/>
              </a:avLst>
            </a:prstGeom>
            <a:noFill/>
            <a:ln w="381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0" name="TextBox 39">
              <a:extLst>
                <a:ext uri="{FF2B5EF4-FFF2-40B4-BE49-F238E27FC236}">
                  <a16:creationId xmlns:a16="http://schemas.microsoft.com/office/drawing/2014/main" id="{DCAEFE4A-32CE-1CAD-E85D-2457621DD4CC}"/>
                </a:ext>
              </a:extLst>
            </p:cNvPr>
            <p:cNvSpPr txBox="1"/>
            <p:nvPr/>
          </p:nvSpPr>
          <p:spPr>
            <a:xfrm>
              <a:off x="9546366" y="2127213"/>
              <a:ext cx="1850461" cy="1477328"/>
            </a:xfrm>
            <a:prstGeom prst="rect">
              <a:avLst/>
            </a:prstGeom>
            <a:noFill/>
          </p:spPr>
          <p:txBody>
            <a:bodyPr wrap="square" rtlCol="0">
              <a:spAutoFit/>
            </a:bodyPr>
            <a:lstStyle/>
            <a:p>
              <a:pPr algn="ctr"/>
              <a:r>
                <a:rPr lang="en-GB" dirty="0">
                  <a:latin typeface="EdShed" pitchFamily="2" charset="0"/>
                </a:rPr>
                <a:t>Think carefully because the homophones have different meanings.</a:t>
              </a:r>
            </a:p>
          </p:txBody>
        </p:sp>
      </p:grpSp>
      <p:sp>
        <p:nvSpPr>
          <p:cNvPr id="41" name="Text Placeholder 7">
            <a:extLst>
              <a:ext uri="{FF2B5EF4-FFF2-40B4-BE49-F238E27FC236}">
                <a16:creationId xmlns:a16="http://schemas.microsoft.com/office/drawing/2014/main" id="{496CA410-97BC-B246-1D0F-CA95A3523813}"/>
              </a:ext>
            </a:extLst>
          </p:cNvPr>
          <p:cNvSpPr txBox="1">
            <a:spLocks/>
          </p:cNvSpPr>
          <p:nvPr/>
        </p:nvSpPr>
        <p:spPr>
          <a:xfrm>
            <a:off x="1655932" y="2559096"/>
            <a:ext cx="1769518"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0"/>
              </a:rPr>
              <a:t>plain</a:t>
            </a:r>
          </a:p>
        </p:txBody>
      </p:sp>
      <p:sp>
        <p:nvSpPr>
          <p:cNvPr id="42" name="Text Placeholder 7">
            <a:extLst>
              <a:ext uri="{FF2B5EF4-FFF2-40B4-BE49-F238E27FC236}">
                <a16:creationId xmlns:a16="http://schemas.microsoft.com/office/drawing/2014/main" id="{7E77E3CC-3156-79CC-DF5E-9FBF6F8AFA60}"/>
              </a:ext>
            </a:extLst>
          </p:cNvPr>
          <p:cNvSpPr txBox="1">
            <a:spLocks/>
          </p:cNvSpPr>
          <p:nvPr/>
        </p:nvSpPr>
        <p:spPr>
          <a:xfrm>
            <a:off x="4002067" y="4254885"/>
            <a:ext cx="1769518"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0"/>
              </a:rPr>
              <a:t>except</a:t>
            </a:r>
          </a:p>
        </p:txBody>
      </p:sp>
      <p:sp>
        <p:nvSpPr>
          <p:cNvPr id="43" name="Text Placeholder 7">
            <a:extLst>
              <a:ext uri="{FF2B5EF4-FFF2-40B4-BE49-F238E27FC236}">
                <a16:creationId xmlns:a16="http://schemas.microsoft.com/office/drawing/2014/main" id="{7F513DE3-04F1-8532-E34A-8E6EB77DA021}"/>
              </a:ext>
            </a:extLst>
          </p:cNvPr>
          <p:cNvSpPr txBox="1">
            <a:spLocks/>
          </p:cNvSpPr>
          <p:nvPr/>
        </p:nvSpPr>
        <p:spPr>
          <a:xfrm>
            <a:off x="3326741" y="5913446"/>
            <a:ext cx="1769518"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0"/>
              </a:rPr>
              <a:t>whether</a:t>
            </a:r>
          </a:p>
        </p:txBody>
      </p:sp>
      <p:sp>
        <p:nvSpPr>
          <p:cNvPr id="9" name="Text Placeholder 8">
            <a:extLst>
              <a:ext uri="{FF2B5EF4-FFF2-40B4-BE49-F238E27FC236}">
                <a16:creationId xmlns:a16="http://schemas.microsoft.com/office/drawing/2014/main" id="{01B004B9-A4E9-5185-2D9A-E6EC2F869E08}"/>
              </a:ext>
            </a:extLst>
          </p:cNvPr>
          <p:cNvSpPr>
            <a:spLocks noGrp="1"/>
          </p:cNvSpPr>
          <p:nvPr>
            <p:ph type="body" sz="quarter" idx="10"/>
          </p:nvPr>
        </p:nvSpPr>
        <p:spPr/>
        <p:txBody>
          <a:bodyPr/>
          <a:lstStyle/>
          <a:p>
            <a:r>
              <a:rPr lang="en-US" dirty="0"/>
              <a:t>Which Homophone?</a:t>
            </a:r>
          </a:p>
        </p:txBody>
      </p:sp>
    </p:spTree>
    <p:extLst>
      <p:ext uri="{BB962C8B-B14F-4D97-AF65-F5344CB8AC3E}">
        <p14:creationId xmlns:p14="http://schemas.microsoft.com/office/powerpoint/2010/main" val="112261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dissolve">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dissolve">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14</a:t>
            </a:fld>
            <a:endParaRPr lang="en-US" dirty="0">
              <a:latin typeface="EdShed" pitchFamily="2" charset="0"/>
            </a:endParaRPr>
          </a:p>
        </p:txBody>
      </p:sp>
      <p:sp>
        <p:nvSpPr>
          <p:cNvPr id="3" name="Text Placeholder 2">
            <a:extLst>
              <a:ext uri="{FF2B5EF4-FFF2-40B4-BE49-F238E27FC236}">
                <a16:creationId xmlns:a16="http://schemas.microsoft.com/office/drawing/2014/main" id="{BF09F46D-66F7-4766-2C94-3BE0542F612F}"/>
              </a:ext>
            </a:extLst>
          </p:cNvPr>
          <p:cNvSpPr>
            <a:spLocks noGrp="1"/>
          </p:cNvSpPr>
          <p:nvPr>
            <p:ph type="body" sz="quarter" idx="11"/>
          </p:nvPr>
        </p:nvSpPr>
        <p:spPr/>
        <p:txBody>
          <a:bodyPr/>
          <a:lstStyle/>
          <a:p>
            <a:r>
              <a:rPr lang="en-US" dirty="0">
                <a:solidFill>
                  <a:srgbClr val="FF3760"/>
                </a:solidFill>
              </a:rPr>
              <a:t>Answers</a:t>
            </a:r>
          </a:p>
        </p:txBody>
      </p:sp>
      <p:sp>
        <p:nvSpPr>
          <p:cNvPr id="12" name="Text Placeholder 7">
            <a:extLst>
              <a:ext uri="{FF2B5EF4-FFF2-40B4-BE49-F238E27FC236}">
                <a16:creationId xmlns:a16="http://schemas.microsoft.com/office/drawing/2014/main" id="{1EF0F80F-85BF-6F50-F312-9C04976A6C2C}"/>
              </a:ext>
            </a:extLst>
          </p:cNvPr>
          <p:cNvSpPr txBox="1">
            <a:spLocks/>
          </p:cNvSpPr>
          <p:nvPr/>
        </p:nvSpPr>
        <p:spPr>
          <a:xfrm>
            <a:off x="542528" y="3127802"/>
            <a:ext cx="9469192"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Each child ate a </a:t>
            </a:r>
            <a:r>
              <a:rPr lang="en-GB" sz="2400" b="0" dirty="0">
                <a:solidFill>
                  <a:schemeClr val="tx1"/>
                </a:solidFill>
                <a:latin typeface="Arial" panose="020B0604020202020204" pitchFamily="34" charset="0"/>
                <a:cs typeface="Arial" panose="020B0604020202020204" pitchFamily="34" charset="0"/>
              </a:rPr>
              <a:t>__________</a:t>
            </a:r>
            <a:r>
              <a:rPr lang="en-GB" sz="2400" b="0" dirty="0">
                <a:solidFill>
                  <a:schemeClr val="tx1"/>
                </a:solidFill>
                <a:latin typeface="EdShed" pitchFamily="2" charset="0"/>
              </a:rPr>
              <a:t> of fruit at break time.</a:t>
            </a:r>
          </a:p>
        </p:txBody>
      </p:sp>
      <p:sp>
        <p:nvSpPr>
          <p:cNvPr id="13" name="Text Placeholder 7">
            <a:extLst>
              <a:ext uri="{FF2B5EF4-FFF2-40B4-BE49-F238E27FC236}">
                <a16:creationId xmlns:a16="http://schemas.microsoft.com/office/drawing/2014/main" id="{9A0735B8-7ADB-545C-F710-77DE965B4E8B}"/>
              </a:ext>
            </a:extLst>
          </p:cNvPr>
          <p:cNvSpPr txBox="1">
            <a:spLocks/>
          </p:cNvSpPr>
          <p:nvPr/>
        </p:nvSpPr>
        <p:spPr>
          <a:xfrm>
            <a:off x="542528" y="4074648"/>
            <a:ext cx="9469192"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My shoelaces were tied in a double </a:t>
            </a:r>
            <a:r>
              <a:rPr lang="en-GB" sz="2400" b="0" dirty="0">
                <a:solidFill>
                  <a:schemeClr val="tx1"/>
                </a:solidFill>
                <a:latin typeface="Arial" panose="020B0604020202020204" pitchFamily="34" charset="0"/>
                <a:cs typeface="Arial" panose="020B0604020202020204" pitchFamily="34" charset="0"/>
              </a:rPr>
              <a:t>__________</a:t>
            </a:r>
            <a:r>
              <a:rPr lang="en-GB" sz="2400" b="0" dirty="0">
                <a:solidFill>
                  <a:schemeClr val="tx1"/>
                </a:solidFill>
                <a:latin typeface="EdShed" pitchFamily="2" charset="0"/>
                <a:cs typeface="Arial" panose="020B0604020202020204" pitchFamily="34" charset="0"/>
              </a:rPr>
              <a:t>.</a:t>
            </a:r>
            <a:endParaRPr lang="en-GB" sz="2400" b="0" dirty="0">
              <a:solidFill>
                <a:schemeClr val="tx1"/>
              </a:solidFill>
              <a:latin typeface="EdShed" pitchFamily="2" charset="0"/>
            </a:endParaRPr>
          </a:p>
        </p:txBody>
      </p:sp>
      <p:sp>
        <p:nvSpPr>
          <p:cNvPr id="14" name="Text Placeholder 7">
            <a:extLst>
              <a:ext uri="{FF2B5EF4-FFF2-40B4-BE49-F238E27FC236}">
                <a16:creationId xmlns:a16="http://schemas.microsoft.com/office/drawing/2014/main" id="{FBD60DEE-CFF5-DD34-8BAD-B39C434023CB}"/>
              </a:ext>
            </a:extLst>
          </p:cNvPr>
          <p:cNvSpPr txBox="1">
            <a:spLocks/>
          </p:cNvSpPr>
          <p:nvPr/>
        </p:nvSpPr>
        <p:spPr>
          <a:xfrm>
            <a:off x="542528" y="5021494"/>
            <a:ext cx="9570676"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I did </a:t>
            </a:r>
            <a:r>
              <a:rPr lang="en-GB" sz="2400" b="0" dirty="0">
                <a:solidFill>
                  <a:schemeClr val="tx1"/>
                </a:solidFill>
                <a:latin typeface="Arial" panose="020B0604020202020204" pitchFamily="34" charset="0"/>
                <a:cs typeface="Arial" panose="020B0604020202020204" pitchFamily="34" charset="0"/>
              </a:rPr>
              <a:t>__________</a:t>
            </a:r>
            <a:r>
              <a:rPr lang="en-GB" sz="2400" b="0" dirty="0">
                <a:solidFill>
                  <a:schemeClr val="tx1"/>
                </a:solidFill>
                <a:latin typeface="EdShed" pitchFamily="2" charset="0"/>
              </a:rPr>
              <a:t> want the piece of pizza with mushrooms on it.</a:t>
            </a:r>
          </a:p>
        </p:txBody>
      </p:sp>
      <p:sp>
        <p:nvSpPr>
          <p:cNvPr id="15" name="Text Placeholder 7">
            <a:extLst>
              <a:ext uri="{FF2B5EF4-FFF2-40B4-BE49-F238E27FC236}">
                <a16:creationId xmlns:a16="http://schemas.microsoft.com/office/drawing/2014/main" id="{1A1A9DA2-A367-6DF4-3E86-49F7E5E75150}"/>
              </a:ext>
            </a:extLst>
          </p:cNvPr>
          <p:cNvSpPr txBox="1">
            <a:spLocks/>
          </p:cNvSpPr>
          <p:nvPr/>
        </p:nvSpPr>
        <p:spPr>
          <a:xfrm>
            <a:off x="542528" y="5968341"/>
            <a:ext cx="9570676"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r>
              <a:rPr lang="en-GB" sz="2400" b="0" dirty="0">
                <a:solidFill>
                  <a:schemeClr val="tx1"/>
                </a:solidFill>
                <a:latin typeface="EdShed" pitchFamily="2" charset="0"/>
              </a:rPr>
              <a:t>He felt at </a:t>
            </a:r>
            <a:r>
              <a:rPr lang="en-GB" sz="2400" b="0" dirty="0">
                <a:solidFill>
                  <a:schemeClr val="tx1"/>
                </a:solidFill>
                <a:latin typeface="Arial" panose="020B0604020202020204" pitchFamily="34" charset="0"/>
                <a:cs typeface="Arial" panose="020B0604020202020204" pitchFamily="34" charset="0"/>
              </a:rPr>
              <a:t>__________</a:t>
            </a:r>
            <a:r>
              <a:rPr lang="en-GB" sz="2400" b="0" dirty="0">
                <a:solidFill>
                  <a:schemeClr val="tx1"/>
                </a:solidFill>
                <a:latin typeface="EdShed" pitchFamily="2" charset="0"/>
              </a:rPr>
              <a:t> as he watched the sun set over the sea.</a:t>
            </a:r>
          </a:p>
        </p:txBody>
      </p:sp>
      <p:sp>
        <p:nvSpPr>
          <p:cNvPr id="16" name="Text Placeholder 7">
            <a:extLst>
              <a:ext uri="{FF2B5EF4-FFF2-40B4-BE49-F238E27FC236}">
                <a16:creationId xmlns:a16="http://schemas.microsoft.com/office/drawing/2014/main" id="{6669D1DC-2F22-94A7-E296-C9B8CAE3E7EC}"/>
              </a:ext>
            </a:extLst>
          </p:cNvPr>
          <p:cNvSpPr txBox="1">
            <a:spLocks/>
          </p:cNvSpPr>
          <p:nvPr/>
        </p:nvSpPr>
        <p:spPr>
          <a:xfrm>
            <a:off x="1690664" y="2100514"/>
            <a:ext cx="1151376"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800" b="0" dirty="0">
                <a:solidFill>
                  <a:srgbClr val="3372DC"/>
                </a:solidFill>
                <a:latin typeface="EdShed" pitchFamily="2" charset="0"/>
              </a:rPr>
              <a:t>not</a:t>
            </a:r>
          </a:p>
        </p:txBody>
      </p:sp>
      <p:sp>
        <p:nvSpPr>
          <p:cNvPr id="17" name="Text Placeholder 7">
            <a:extLst>
              <a:ext uri="{FF2B5EF4-FFF2-40B4-BE49-F238E27FC236}">
                <a16:creationId xmlns:a16="http://schemas.microsoft.com/office/drawing/2014/main" id="{56904FF8-C47C-2341-A1AA-1824978D1470}"/>
              </a:ext>
            </a:extLst>
          </p:cNvPr>
          <p:cNvSpPr txBox="1">
            <a:spLocks/>
          </p:cNvSpPr>
          <p:nvPr/>
        </p:nvSpPr>
        <p:spPr>
          <a:xfrm>
            <a:off x="3094960" y="2100514"/>
            <a:ext cx="115137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800" b="0" dirty="0">
                <a:solidFill>
                  <a:srgbClr val="3372DC"/>
                </a:solidFill>
                <a:latin typeface="EdShed" pitchFamily="2" charset="0"/>
              </a:rPr>
              <a:t>knot</a:t>
            </a:r>
          </a:p>
        </p:txBody>
      </p:sp>
      <p:sp>
        <p:nvSpPr>
          <p:cNvPr id="18" name="Text Placeholder 7">
            <a:extLst>
              <a:ext uri="{FF2B5EF4-FFF2-40B4-BE49-F238E27FC236}">
                <a16:creationId xmlns:a16="http://schemas.microsoft.com/office/drawing/2014/main" id="{926CE458-9BD8-5AF8-FE2A-A5CDEC75BABE}"/>
              </a:ext>
            </a:extLst>
          </p:cNvPr>
          <p:cNvSpPr txBox="1">
            <a:spLocks/>
          </p:cNvSpPr>
          <p:nvPr/>
        </p:nvSpPr>
        <p:spPr>
          <a:xfrm>
            <a:off x="4752177" y="2100514"/>
            <a:ext cx="115137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800" b="0" dirty="0">
                <a:solidFill>
                  <a:srgbClr val="3372DC"/>
                </a:solidFill>
                <a:latin typeface="EdShed" pitchFamily="2" charset="0"/>
              </a:rPr>
              <a:t>peace</a:t>
            </a:r>
          </a:p>
        </p:txBody>
      </p:sp>
      <p:sp>
        <p:nvSpPr>
          <p:cNvPr id="19" name="Text Placeholder 7">
            <a:extLst>
              <a:ext uri="{FF2B5EF4-FFF2-40B4-BE49-F238E27FC236}">
                <a16:creationId xmlns:a16="http://schemas.microsoft.com/office/drawing/2014/main" id="{CCBDDF7C-7184-9C42-CC74-EF8849B4A8AF}"/>
              </a:ext>
            </a:extLst>
          </p:cNvPr>
          <p:cNvSpPr txBox="1">
            <a:spLocks/>
          </p:cNvSpPr>
          <p:nvPr/>
        </p:nvSpPr>
        <p:spPr>
          <a:xfrm>
            <a:off x="6262222" y="2100514"/>
            <a:ext cx="1151377"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800" b="0" dirty="0">
                <a:solidFill>
                  <a:srgbClr val="3372DC"/>
                </a:solidFill>
                <a:latin typeface="EdShed" pitchFamily="2" charset="0"/>
              </a:rPr>
              <a:t>piece</a:t>
            </a:r>
          </a:p>
        </p:txBody>
      </p:sp>
      <p:sp>
        <p:nvSpPr>
          <p:cNvPr id="20" name="Text Placeholder 7">
            <a:extLst>
              <a:ext uri="{FF2B5EF4-FFF2-40B4-BE49-F238E27FC236}">
                <a16:creationId xmlns:a16="http://schemas.microsoft.com/office/drawing/2014/main" id="{357E24F4-E3D4-2CD6-0BA5-299F54711C5E}"/>
              </a:ext>
            </a:extLst>
          </p:cNvPr>
          <p:cNvSpPr txBox="1">
            <a:spLocks/>
          </p:cNvSpPr>
          <p:nvPr/>
        </p:nvSpPr>
        <p:spPr>
          <a:xfrm>
            <a:off x="2644352" y="3113757"/>
            <a:ext cx="1769518"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0"/>
              </a:rPr>
              <a:t>piece</a:t>
            </a:r>
          </a:p>
        </p:txBody>
      </p:sp>
      <p:sp>
        <p:nvSpPr>
          <p:cNvPr id="21" name="Text Placeholder 7">
            <a:extLst>
              <a:ext uri="{FF2B5EF4-FFF2-40B4-BE49-F238E27FC236}">
                <a16:creationId xmlns:a16="http://schemas.microsoft.com/office/drawing/2014/main" id="{F1C1AAC1-7097-87F7-9378-68A4FDFBB483}"/>
              </a:ext>
            </a:extLst>
          </p:cNvPr>
          <p:cNvSpPr txBox="1">
            <a:spLocks/>
          </p:cNvSpPr>
          <p:nvPr/>
        </p:nvSpPr>
        <p:spPr>
          <a:xfrm>
            <a:off x="5018795" y="4070435"/>
            <a:ext cx="1769518"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0"/>
              </a:rPr>
              <a:t>knot</a:t>
            </a:r>
          </a:p>
        </p:txBody>
      </p:sp>
      <p:sp>
        <p:nvSpPr>
          <p:cNvPr id="22" name="Text Placeholder 7">
            <a:extLst>
              <a:ext uri="{FF2B5EF4-FFF2-40B4-BE49-F238E27FC236}">
                <a16:creationId xmlns:a16="http://schemas.microsoft.com/office/drawing/2014/main" id="{88B38CB9-26B2-0CEC-3463-87BA1857CE8D}"/>
              </a:ext>
            </a:extLst>
          </p:cNvPr>
          <p:cNvSpPr txBox="1">
            <a:spLocks/>
          </p:cNvSpPr>
          <p:nvPr/>
        </p:nvSpPr>
        <p:spPr>
          <a:xfrm>
            <a:off x="1325442" y="5021494"/>
            <a:ext cx="1769518"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0"/>
              </a:rPr>
              <a:t>not</a:t>
            </a:r>
          </a:p>
        </p:txBody>
      </p:sp>
      <p:sp>
        <p:nvSpPr>
          <p:cNvPr id="23" name="Text Placeholder 7">
            <a:extLst>
              <a:ext uri="{FF2B5EF4-FFF2-40B4-BE49-F238E27FC236}">
                <a16:creationId xmlns:a16="http://schemas.microsoft.com/office/drawing/2014/main" id="{35CC7318-5F54-D130-5060-9FE8002F065C}"/>
              </a:ext>
            </a:extLst>
          </p:cNvPr>
          <p:cNvSpPr txBox="1">
            <a:spLocks/>
          </p:cNvSpPr>
          <p:nvPr/>
        </p:nvSpPr>
        <p:spPr>
          <a:xfrm>
            <a:off x="1957281" y="5968340"/>
            <a:ext cx="1769518" cy="387116"/>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b="0" dirty="0">
                <a:solidFill>
                  <a:srgbClr val="FF3760"/>
                </a:solidFill>
                <a:latin typeface="EdShed" pitchFamily="2" charset="0"/>
              </a:rPr>
              <a:t>peace</a:t>
            </a:r>
          </a:p>
        </p:txBody>
      </p:sp>
      <p:sp>
        <p:nvSpPr>
          <p:cNvPr id="11" name="Text Placeholder 10">
            <a:extLst>
              <a:ext uri="{FF2B5EF4-FFF2-40B4-BE49-F238E27FC236}">
                <a16:creationId xmlns:a16="http://schemas.microsoft.com/office/drawing/2014/main" id="{6CDD384C-9306-6939-1097-4FEB34F6A5F4}"/>
              </a:ext>
            </a:extLst>
          </p:cNvPr>
          <p:cNvSpPr>
            <a:spLocks noGrp="1"/>
          </p:cNvSpPr>
          <p:nvPr>
            <p:ph type="body" sz="quarter" idx="10"/>
          </p:nvPr>
        </p:nvSpPr>
        <p:spPr/>
        <p:txBody>
          <a:bodyPr/>
          <a:lstStyle/>
          <a:p>
            <a:r>
              <a:rPr lang="en-US" dirty="0"/>
              <a:t>Which Homophone?</a:t>
            </a:r>
          </a:p>
        </p:txBody>
      </p:sp>
      <p:pic>
        <p:nvPicPr>
          <p:cNvPr id="7" name="Picture 6" descr="Logo&#10;&#10;Description automatically generated">
            <a:extLst>
              <a:ext uri="{FF2B5EF4-FFF2-40B4-BE49-F238E27FC236}">
                <a16:creationId xmlns:a16="http://schemas.microsoft.com/office/drawing/2014/main" id="{3475E847-00EB-18D2-9984-DE2CB0A43BDF}"/>
              </a:ext>
            </a:extLst>
          </p:cNvPr>
          <p:cNvPicPr>
            <a:picLocks noChangeAspect="1"/>
          </p:cNvPicPr>
          <p:nvPr/>
        </p:nvPicPr>
        <p:blipFill rotWithShape="1">
          <a:blip r:embed="rId3"/>
          <a:srcRect l="62767" t="14185" r="11483" b="31554"/>
          <a:stretch/>
        </p:blipFill>
        <p:spPr>
          <a:xfrm rot="21109194">
            <a:off x="9720770" y="3922095"/>
            <a:ext cx="902142" cy="964960"/>
          </a:xfrm>
          <a:prstGeom prst="rect">
            <a:avLst/>
          </a:prstGeom>
        </p:spPr>
      </p:pic>
      <p:grpSp>
        <p:nvGrpSpPr>
          <p:cNvPr id="9" name="Group 8">
            <a:extLst>
              <a:ext uri="{FF2B5EF4-FFF2-40B4-BE49-F238E27FC236}">
                <a16:creationId xmlns:a16="http://schemas.microsoft.com/office/drawing/2014/main" id="{22859007-D7AF-8B6F-80F2-D9510E2FEB9A}"/>
              </a:ext>
            </a:extLst>
          </p:cNvPr>
          <p:cNvGrpSpPr/>
          <p:nvPr/>
        </p:nvGrpSpPr>
        <p:grpSpPr>
          <a:xfrm>
            <a:off x="9576656" y="1966470"/>
            <a:ext cx="1988271" cy="1836096"/>
            <a:chOff x="9466311" y="1917701"/>
            <a:chExt cx="1988271" cy="1836096"/>
          </a:xfrm>
        </p:grpSpPr>
        <p:sp>
          <p:nvSpPr>
            <p:cNvPr id="10" name="Rounded Rectangular Callout 9">
              <a:extLst>
                <a:ext uri="{FF2B5EF4-FFF2-40B4-BE49-F238E27FC236}">
                  <a16:creationId xmlns:a16="http://schemas.microsoft.com/office/drawing/2014/main" id="{DDA51420-B19D-C7AE-FBED-1411035B8233}"/>
                </a:ext>
              </a:extLst>
            </p:cNvPr>
            <p:cNvSpPr/>
            <p:nvPr/>
          </p:nvSpPr>
          <p:spPr>
            <a:xfrm>
              <a:off x="9466311" y="1917701"/>
              <a:ext cx="1988271" cy="1836096"/>
            </a:xfrm>
            <a:prstGeom prst="wedgeRoundRectCallout">
              <a:avLst>
                <a:gd name="adj1" fmla="val 7422"/>
                <a:gd name="adj2" fmla="val 73770"/>
                <a:gd name="adj3" fmla="val 16667"/>
              </a:avLst>
            </a:prstGeom>
            <a:noFill/>
            <a:ln w="381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4" name="TextBox 23">
              <a:extLst>
                <a:ext uri="{FF2B5EF4-FFF2-40B4-BE49-F238E27FC236}">
                  <a16:creationId xmlns:a16="http://schemas.microsoft.com/office/drawing/2014/main" id="{427D2A9B-88EF-023E-2265-586B345E8097}"/>
                </a:ext>
              </a:extLst>
            </p:cNvPr>
            <p:cNvSpPr txBox="1"/>
            <p:nvPr/>
          </p:nvSpPr>
          <p:spPr>
            <a:xfrm>
              <a:off x="9546366" y="2127213"/>
              <a:ext cx="1850461" cy="1477328"/>
            </a:xfrm>
            <a:prstGeom prst="rect">
              <a:avLst/>
            </a:prstGeom>
            <a:noFill/>
          </p:spPr>
          <p:txBody>
            <a:bodyPr wrap="square" rtlCol="0">
              <a:spAutoFit/>
            </a:bodyPr>
            <a:lstStyle/>
            <a:p>
              <a:pPr algn="ctr"/>
              <a:r>
                <a:rPr lang="en-GB" dirty="0">
                  <a:latin typeface="EdShed" pitchFamily="2" charset="0"/>
                </a:rPr>
                <a:t>Think carefully because the homophones have different meanings.</a:t>
              </a:r>
            </a:p>
          </p:txBody>
        </p:sp>
      </p:grpSp>
    </p:spTree>
    <p:extLst>
      <p:ext uri="{BB962C8B-B14F-4D97-AF65-F5344CB8AC3E}">
        <p14:creationId xmlns:p14="http://schemas.microsoft.com/office/powerpoint/2010/main" val="2984310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dissolv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15</a:t>
            </a:fld>
            <a:endParaRPr lang="en-US" dirty="0">
              <a:latin typeface="EdShed" pitchFamily="2" charset="0"/>
            </a:endParaRPr>
          </a:p>
        </p:txBody>
      </p:sp>
      <p:sp>
        <p:nvSpPr>
          <p:cNvPr id="2" name="Text Placeholder 1">
            <a:extLst>
              <a:ext uri="{FF2B5EF4-FFF2-40B4-BE49-F238E27FC236}">
                <a16:creationId xmlns:a16="http://schemas.microsoft.com/office/drawing/2014/main" id="{4DFCCA92-9778-9E27-D4B0-F082D64628B8}"/>
              </a:ext>
            </a:extLst>
          </p:cNvPr>
          <p:cNvSpPr>
            <a:spLocks noGrp="1"/>
          </p:cNvSpPr>
          <p:nvPr>
            <p:ph type="body" sz="quarter" idx="10"/>
          </p:nvPr>
        </p:nvSpPr>
        <p:spPr/>
        <p:txBody>
          <a:bodyPr/>
          <a:lstStyle/>
          <a:p>
            <a:r>
              <a:rPr lang="en-US" dirty="0"/>
              <a:t>In a Sentence</a:t>
            </a:r>
          </a:p>
        </p:txBody>
      </p:sp>
      <p:sp>
        <p:nvSpPr>
          <p:cNvPr id="3" name="Text Placeholder 2">
            <a:extLst>
              <a:ext uri="{FF2B5EF4-FFF2-40B4-BE49-F238E27FC236}">
                <a16:creationId xmlns:a16="http://schemas.microsoft.com/office/drawing/2014/main" id="{21D86F75-2F0A-8C84-B2A4-65C30396F360}"/>
              </a:ext>
            </a:extLst>
          </p:cNvPr>
          <p:cNvSpPr>
            <a:spLocks noGrp="1"/>
          </p:cNvSpPr>
          <p:nvPr>
            <p:ph type="body" sz="quarter" idx="11"/>
          </p:nvPr>
        </p:nvSpPr>
        <p:spPr/>
        <p:txBody>
          <a:bodyPr/>
          <a:lstStyle/>
          <a:p>
            <a:r>
              <a:rPr lang="en-GB" dirty="0">
                <a:solidFill>
                  <a:schemeClr val="tx1"/>
                </a:solidFill>
                <a:latin typeface="EdShed" pitchFamily="2" charset="0"/>
              </a:rPr>
              <a:t>Write a sentence to match the picture that includes the word.</a:t>
            </a:r>
          </a:p>
        </p:txBody>
      </p:sp>
      <p:pic>
        <p:nvPicPr>
          <p:cNvPr id="17" name="Picture 4" descr="Pencil, Yellow, Sharp, Colorful, Eraser, Lead, Study">
            <a:extLst>
              <a:ext uri="{FF2B5EF4-FFF2-40B4-BE49-F238E27FC236}">
                <a16:creationId xmlns:a16="http://schemas.microsoft.com/office/drawing/2014/main" id="{A06F7B8A-E325-8CDC-1707-5BFDBDC1C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280" y="4772476"/>
            <a:ext cx="687975" cy="687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CD9647-4ADF-5BCC-C031-7C84F91A39A6}"/>
              </a:ext>
            </a:extLst>
          </p:cNvPr>
          <p:cNvSpPr txBox="1"/>
          <p:nvPr/>
        </p:nvSpPr>
        <p:spPr>
          <a:xfrm>
            <a:off x="2464875" y="4270819"/>
            <a:ext cx="1479768" cy="584775"/>
          </a:xfrm>
          <a:prstGeom prst="rect">
            <a:avLst/>
          </a:prstGeom>
          <a:noFill/>
        </p:spPr>
        <p:txBody>
          <a:bodyPr wrap="square" rtlCol="0">
            <a:spAutoFit/>
          </a:bodyPr>
          <a:lstStyle/>
          <a:p>
            <a:pPr algn="ctr"/>
            <a:r>
              <a:rPr lang="en-GB" sz="3200" dirty="0">
                <a:solidFill>
                  <a:srgbClr val="3372DC"/>
                </a:solidFill>
                <a:latin typeface="EdShed" pitchFamily="2" charset="0"/>
              </a:rPr>
              <a:t>knot</a:t>
            </a:r>
            <a:endParaRPr lang="en-GB" sz="2000" dirty="0">
              <a:solidFill>
                <a:srgbClr val="3372DC"/>
              </a:solidFill>
              <a:latin typeface="EdShed" pitchFamily="2" charset="0"/>
            </a:endParaRPr>
          </a:p>
        </p:txBody>
      </p:sp>
      <p:pic>
        <p:nvPicPr>
          <p:cNvPr id="9" name="Picture 2" descr="Cross Knot, Node, Cord, Knot, Ropes, Knotted">
            <a:extLst>
              <a:ext uri="{FF2B5EF4-FFF2-40B4-BE49-F238E27FC236}">
                <a16:creationId xmlns:a16="http://schemas.microsoft.com/office/drawing/2014/main" id="{09193C4B-D2C6-F40A-74DC-CF294F42FB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3677" y="2299048"/>
            <a:ext cx="2611924" cy="1732991"/>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7EBA283C-02D2-643A-6E85-ADAFD73B0CA4}"/>
              </a:ext>
            </a:extLst>
          </p:cNvPr>
          <p:cNvCxnSpPr>
            <a:cxnSpLocks/>
          </p:cNvCxnSpPr>
          <p:nvPr/>
        </p:nvCxnSpPr>
        <p:spPr>
          <a:xfrm>
            <a:off x="812280" y="5670644"/>
            <a:ext cx="4840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1DBD975-A450-ECB5-95A0-1C4608D73A00}"/>
              </a:ext>
            </a:extLst>
          </p:cNvPr>
          <p:cNvCxnSpPr>
            <a:cxnSpLocks/>
          </p:cNvCxnSpPr>
          <p:nvPr/>
        </p:nvCxnSpPr>
        <p:spPr>
          <a:xfrm>
            <a:off x="6603481" y="5670644"/>
            <a:ext cx="4840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BDCA010-845C-E68E-5DEF-EBA929C2A8A6}"/>
              </a:ext>
            </a:extLst>
          </p:cNvPr>
          <p:cNvCxnSpPr>
            <a:cxnSpLocks/>
          </p:cNvCxnSpPr>
          <p:nvPr/>
        </p:nvCxnSpPr>
        <p:spPr>
          <a:xfrm>
            <a:off x="812280" y="6224825"/>
            <a:ext cx="4840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C9F1654-6574-C73D-4C28-802B2098496C}"/>
              </a:ext>
            </a:extLst>
          </p:cNvPr>
          <p:cNvCxnSpPr>
            <a:cxnSpLocks/>
          </p:cNvCxnSpPr>
          <p:nvPr/>
        </p:nvCxnSpPr>
        <p:spPr>
          <a:xfrm>
            <a:off x="6603481" y="6224825"/>
            <a:ext cx="4840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D800552-C9E4-406F-C826-590104307765}"/>
              </a:ext>
            </a:extLst>
          </p:cNvPr>
          <p:cNvSpPr txBox="1"/>
          <p:nvPr/>
        </p:nvSpPr>
        <p:spPr>
          <a:xfrm>
            <a:off x="8281719" y="4270819"/>
            <a:ext cx="1479768" cy="584775"/>
          </a:xfrm>
          <a:prstGeom prst="rect">
            <a:avLst/>
          </a:prstGeom>
          <a:noFill/>
        </p:spPr>
        <p:txBody>
          <a:bodyPr wrap="square" rtlCol="0">
            <a:spAutoFit/>
          </a:bodyPr>
          <a:lstStyle/>
          <a:p>
            <a:pPr algn="ctr"/>
            <a:r>
              <a:rPr lang="en-GB" sz="3200" dirty="0">
                <a:solidFill>
                  <a:srgbClr val="3372DC"/>
                </a:solidFill>
                <a:latin typeface="EdShed" pitchFamily="2" charset="0"/>
              </a:rPr>
              <a:t>not</a:t>
            </a:r>
            <a:endParaRPr lang="en-GB" sz="2000" dirty="0">
              <a:solidFill>
                <a:srgbClr val="3372DC"/>
              </a:solidFill>
              <a:latin typeface="EdShed" pitchFamily="2" charset="0"/>
            </a:endParaRPr>
          </a:p>
        </p:txBody>
      </p:sp>
      <p:pic>
        <p:nvPicPr>
          <p:cNvPr id="21" name="Picture 4" descr="Dislike, Hand, Thumb, Down, No, Red">
            <a:extLst>
              <a:ext uri="{FF2B5EF4-FFF2-40B4-BE49-F238E27FC236}">
                <a16:creationId xmlns:a16="http://schemas.microsoft.com/office/drawing/2014/main" id="{B9FF08F8-CF84-B1EE-BB79-0E96083067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540857">
            <a:off x="8272274" y="2284997"/>
            <a:ext cx="1498658" cy="165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157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16</a:t>
            </a:fld>
            <a:endParaRPr lang="en-US" dirty="0">
              <a:latin typeface="EdShed" pitchFamily="2" charset="0"/>
            </a:endParaRPr>
          </a:p>
        </p:txBody>
      </p:sp>
      <p:sp>
        <p:nvSpPr>
          <p:cNvPr id="3" name="Text Placeholder 2">
            <a:extLst>
              <a:ext uri="{FF2B5EF4-FFF2-40B4-BE49-F238E27FC236}">
                <a16:creationId xmlns:a16="http://schemas.microsoft.com/office/drawing/2014/main" id="{FECFACD0-559D-279F-4377-5879907054D3}"/>
              </a:ext>
            </a:extLst>
          </p:cNvPr>
          <p:cNvSpPr>
            <a:spLocks noGrp="1"/>
          </p:cNvSpPr>
          <p:nvPr>
            <p:ph type="body" sz="quarter" idx="15"/>
          </p:nvPr>
        </p:nvSpPr>
        <p:spPr/>
        <p:txBody>
          <a:bodyPr/>
          <a:lstStyle/>
          <a:p>
            <a:pPr lvl="0">
              <a:lnSpc>
                <a:spcPct val="100000"/>
              </a:lnSpc>
              <a:defRPr/>
            </a:pPr>
            <a:r>
              <a:rPr lang="en-GB" dirty="0">
                <a:solidFill>
                  <a:schemeClr val="tx1"/>
                </a:solidFill>
                <a:latin typeface="EdShed" pitchFamily="2" charset="0"/>
              </a:rPr>
              <a:t>Put this week’s words in alphabetical order. Then write the meanings for the words below and write your own sentence for each word. </a:t>
            </a:r>
          </a:p>
        </p:txBody>
      </p:sp>
      <p:sp>
        <p:nvSpPr>
          <p:cNvPr id="2" name="Text Placeholder 1">
            <a:extLst>
              <a:ext uri="{FF2B5EF4-FFF2-40B4-BE49-F238E27FC236}">
                <a16:creationId xmlns:a16="http://schemas.microsoft.com/office/drawing/2014/main" id="{147673B3-22A8-AB90-1156-EBE2E8B9DE1D}"/>
              </a:ext>
            </a:extLst>
          </p:cNvPr>
          <p:cNvSpPr>
            <a:spLocks noGrp="1"/>
          </p:cNvSpPr>
          <p:nvPr>
            <p:ph type="body" sz="quarter" idx="10"/>
          </p:nvPr>
        </p:nvSpPr>
        <p:spPr/>
        <p:txBody>
          <a:bodyPr/>
          <a:lstStyle/>
          <a:p>
            <a:r>
              <a:rPr lang="en-GB" b="0" i="0" dirty="0">
                <a:solidFill>
                  <a:srgbClr val="1D1C1D"/>
                </a:solidFill>
                <a:effectLst/>
                <a:highlight>
                  <a:srgbClr val="FFFFFF"/>
                </a:highlight>
              </a:rPr>
              <a:t>Alphabetical Order and Word Investigation</a:t>
            </a:r>
            <a:endParaRPr lang="en-US" dirty="0"/>
          </a:p>
        </p:txBody>
      </p:sp>
      <p:cxnSp>
        <p:nvCxnSpPr>
          <p:cNvPr id="17" name="Straight Connector 16">
            <a:extLst>
              <a:ext uri="{FF2B5EF4-FFF2-40B4-BE49-F238E27FC236}">
                <a16:creationId xmlns:a16="http://schemas.microsoft.com/office/drawing/2014/main" id="{AC3289B0-0151-C3C4-E76D-D650B4A50B45}"/>
              </a:ext>
            </a:extLst>
          </p:cNvPr>
          <p:cNvCxnSpPr>
            <a:cxnSpLocks/>
          </p:cNvCxnSpPr>
          <p:nvPr/>
        </p:nvCxnSpPr>
        <p:spPr>
          <a:xfrm>
            <a:off x="629743" y="6385970"/>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9D8EA14-3089-605C-0F18-9DD981CD3F1B}"/>
              </a:ext>
            </a:extLst>
          </p:cNvPr>
          <p:cNvCxnSpPr>
            <a:cxnSpLocks/>
          </p:cNvCxnSpPr>
          <p:nvPr/>
        </p:nvCxnSpPr>
        <p:spPr>
          <a:xfrm>
            <a:off x="629743" y="2270241"/>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1A1DD63-A1F8-4297-2E65-BFE2AF92DE8E}"/>
              </a:ext>
            </a:extLst>
          </p:cNvPr>
          <p:cNvCxnSpPr>
            <a:cxnSpLocks/>
          </p:cNvCxnSpPr>
          <p:nvPr/>
        </p:nvCxnSpPr>
        <p:spPr>
          <a:xfrm>
            <a:off x="629743" y="2727544"/>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B134797-75C6-0635-9808-7C92D9AF161B}"/>
              </a:ext>
            </a:extLst>
          </p:cNvPr>
          <p:cNvCxnSpPr>
            <a:cxnSpLocks/>
          </p:cNvCxnSpPr>
          <p:nvPr/>
        </p:nvCxnSpPr>
        <p:spPr>
          <a:xfrm>
            <a:off x="629743" y="3184847"/>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63C041-C8EC-745C-52BA-9E55510FF3BB}"/>
              </a:ext>
            </a:extLst>
          </p:cNvPr>
          <p:cNvCxnSpPr>
            <a:cxnSpLocks/>
          </p:cNvCxnSpPr>
          <p:nvPr/>
        </p:nvCxnSpPr>
        <p:spPr>
          <a:xfrm>
            <a:off x="629743" y="3642150"/>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1B4734-8EC4-F0BE-1583-944E06B9B12C}"/>
              </a:ext>
            </a:extLst>
          </p:cNvPr>
          <p:cNvCxnSpPr>
            <a:cxnSpLocks/>
          </p:cNvCxnSpPr>
          <p:nvPr/>
        </p:nvCxnSpPr>
        <p:spPr>
          <a:xfrm>
            <a:off x="629743" y="4099453"/>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FC77FFA-DD2E-424B-0A2D-4295A42A9E90}"/>
              </a:ext>
            </a:extLst>
          </p:cNvPr>
          <p:cNvCxnSpPr>
            <a:cxnSpLocks/>
          </p:cNvCxnSpPr>
          <p:nvPr/>
        </p:nvCxnSpPr>
        <p:spPr>
          <a:xfrm>
            <a:off x="629743" y="4556756"/>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A6AE33-9FCF-0BC3-14A0-4754B7C0BBD9}"/>
              </a:ext>
            </a:extLst>
          </p:cNvPr>
          <p:cNvCxnSpPr>
            <a:cxnSpLocks/>
          </p:cNvCxnSpPr>
          <p:nvPr/>
        </p:nvCxnSpPr>
        <p:spPr>
          <a:xfrm>
            <a:off x="629743" y="5014059"/>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7206FED-832E-7099-E981-A8D1B7519284}"/>
              </a:ext>
            </a:extLst>
          </p:cNvPr>
          <p:cNvCxnSpPr>
            <a:cxnSpLocks/>
          </p:cNvCxnSpPr>
          <p:nvPr/>
        </p:nvCxnSpPr>
        <p:spPr>
          <a:xfrm>
            <a:off x="629743" y="5471362"/>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0EE14A1-395A-F497-33C7-94CC51603ADD}"/>
              </a:ext>
            </a:extLst>
          </p:cNvPr>
          <p:cNvCxnSpPr>
            <a:cxnSpLocks/>
          </p:cNvCxnSpPr>
          <p:nvPr/>
        </p:nvCxnSpPr>
        <p:spPr>
          <a:xfrm>
            <a:off x="629743" y="5928665"/>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ounded Rectangle 26">
            <a:extLst>
              <a:ext uri="{FF2B5EF4-FFF2-40B4-BE49-F238E27FC236}">
                <a16:creationId xmlns:a16="http://schemas.microsoft.com/office/drawing/2014/main" id="{4274720A-15E5-E37C-D984-FF07F31788E4}"/>
              </a:ext>
            </a:extLst>
          </p:cNvPr>
          <p:cNvSpPr/>
          <p:nvPr/>
        </p:nvSpPr>
        <p:spPr>
          <a:xfrm>
            <a:off x="343593" y="1817650"/>
            <a:ext cx="2388294" cy="4728344"/>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aphicFrame>
        <p:nvGraphicFramePr>
          <p:cNvPr id="28" name="Table 27">
            <a:extLst>
              <a:ext uri="{FF2B5EF4-FFF2-40B4-BE49-F238E27FC236}">
                <a16:creationId xmlns:a16="http://schemas.microsoft.com/office/drawing/2014/main" id="{9087F64F-4E49-B43C-3EC7-7FBCC1ABF037}"/>
              </a:ext>
            </a:extLst>
          </p:cNvPr>
          <p:cNvGraphicFramePr>
            <a:graphicFrameLocks noGrp="1"/>
          </p:cNvGraphicFramePr>
          <p:nvPr>
            <p:extLst>
              <p:ext uri="{D42A27DB-BD31-4B8C-83A1-F6EECF244321}">
                <p14:modId xmlns:p14="http://schemas.microsoft.com/office/powerpoint/2010/main" val="3713130461"/>
              </p:ext>
            </p:extLst>
          </p:nvPr>
        </p:nvGraphicFramePr>
        <p:xfrm>
          <a:off x="3018037" y="1817651"/>
          <a:ext cx="8830370" cy="4728342"/>
        </p:xfrm>
        <a:graphic>
          <a:graphicData uri="http://schemas.openxmlformats.org/drawingml/2006/table">
            <a:tbl>
              <a:tblPr firstRow="1" bandRow="1">
                <a:tableStyleId>{5C22544A-7EE6-4342-B048-85BDC9FD1C3A}</a:tableStyleId>
              </a:tblPr>
              <a:tblGrid>
                <a:gridCol w="1565114">
                  <a:extLst>
                    <a:ext uri="{9D8B030D-6E8A-4147-A177-3AD203B41FA5}">
                      <a16:colId xmlns:a16="http://schemas.microsoft.com/office/drawing/2014/main" val="361192884"/>
                    </a:ext>
                  </a:extLst>
                </a:gridCol>
                <a:gridCol w="3632628">
                  <a:extLst>
                    <a:ext uri="{9D8B030D-6E8A-4147-A177-3AD203B41FA5}">
                      <a16:colId xmlns:a16="http://schemas.microsoft.com/office/drawing/2014/main" val="1756877258"/>
                    </a:ext>
                  </a:extLst>
                </a:gridCol>
                <a:gridCol w="3632628">
                  <a:extLst>
                    <a:ext uri="{9D8B030D-6E8A-4147-A177-3AD203B41FA5}">
                      <a16:colId xmlns:a16="http://schemas.microsoft.com/office/drawing/2014/main" val="2285491893"/>
                    </a:ext>
                  </a:extLst>
                </a:gridCol>
              </a:tblGrid>
              <a:tr h="479490">
                <a:tc>
                  <a:txBody>
                    <a:bodyPr/>
                    <a:lstStyle/>
                    <a:p>
                      <a:pPr algn="ctr"/>
                      <a:r>
                        <a:rPr lang="en-GB" sz="1800" b="1" i="0" dirty="0">
                          <a:solidFill>
                            <a:schemeClr val="tx1"/>
                          </a:solidFill>
                          <a:latin typeface="EdShed" pitchFamily="2" charset="0"/>
                        </a:rPr>
                        <a:t>Word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GB" sz="1800" b="1" i="0" dirty="0">
                          <a:solidFill>
                            <a:schemeClr val="tx1"/>
                          </a:solidFill>
                          <a:latin typeface="EdShed" pitchFamily="2" charset="0"/>
                        </a:rPr>
                        <a:t>Meaning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GB" sz="1800" b="1" i="0" dirty="0">
                          <a:solidFill>
                            <a:schemeClr val="tx1"/>
                          </a:solidFill>
                          <a:latin typeface="EdShed" pitchFamily="2" charset="0"/>
                        </a:rPr>
                        <a:t>In a Sentence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6172122"/>
                  </a:ext>
                </a:extLst>
              </a:tr>
              <a:tr h="1416284">
                <a:tc>
                  <a:txBody>
                    <a:bodyPr/>
                    <a:lstStyle/>
                    <a:p>
                      <a:pPr algn="ctr"/>
                      <a:r>
                        <a:rPr lang="en-GB" sz="2400" b="0" i="0" dirty="0">
                          <a:solidFill>
                            <a:schemeClr val="tx1"/>
                          </a:solidFill>
                          <a:latin typeface="EdShed" pitchFamily="2" charset="0"/>
                        </a:rPr>
                        <a:t>weather</a:t>
                      </a:r>
                      <a:endParaRPr lang="en-GB" sz="2400" b="0" i="0" dirty="0">
                        <a:solidFill>
                          <a:schemeClr val="tx1"/>
                        </a:solidFill>
                        <a:latin typeface="EdShed" pitchFamily="2" charset="0"/>
                        <a:ea typeface="OpenDyslexic" charset="0"/>
                        <a:cs typeface="OpenDyslexic"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i="0" kern="1200" dirty="0">
                        <a:solidFill>
                          <a:srgbClr val="FF3760"/>
                        </a:solidFill>
                        <a:effectLst/>
                        <a:latin typeface="EdShed" pitchFamily="2" charset="0"/>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6160967"/>
                  </a:ext>
                </a:extLst>
              </a:tr>
              <a:tr h="1416284">
                <a:tc>
                  <a:txBody>
                    <a:bodyPr/>
                    <a:lstStyle/>
                    <a:p>
                      <a:pPr algn="ctr"/>
                      <a:r>
                        <a:rPr lang="en-GB" sz="2400" b="0" i="0" dirty="0">
                          <a:solidFill>
                            <a:schemeClr val="tx1"/>
                          </a:solidFill>
                          <a:latin typeface="EdShed" pitchFamily="2" charset="0"/>
                        </a:rPr>
                        <a:t>plane</a:t>
                      </a:r>
                      <a:endParaRPr lang="en-GB" sz="2400" b="0" i="0" dirty="0">
                        <a:solidFill>
                          <a:schemeClr val="tx1"/>
                        </a:solidFill>
                        <a:latin typeface="EdShed" pitchFamily="2" charset="0"/>
                        <a:ea typeface="OpenDyslexic" charset="0"/>
                        <a:cs typeface="OpenDyslexic"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i="0" kern="1200" dirty="0">
                        <a:solidFill>
                          <a:srgbClr val="FF3760"/>
                        </a:solidFill>
                        <a:effectLst/>
                        <a:latin typeface="EdShed" pitchFamily="2" charset="0"/>
                        <a:ea typeface="+mn-ea"/>
                        <a:cs typeface="+mn-cs"/>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0000"/>
                        </a:solidFill>
                        <a:latin typeface="EdShed"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62572"/>
                  </a:ext>
                </a:extLst>
              </a:tr>
              <a:tr h="1416284">
                <a:tc>
                  <a:txBody>
                    <a:bodyPr/>
                    <a:lstStyle/>
                    <a:p>
                      <a:pPr algn="ctr"/>
                      <a:r>
                        <a:rPr lang="en-GB" sz="2400" b="0" i="0" dirty="0">
                          <a:solidFill>
                            <a:schemeClr val="tx1"/>
                          </a:solidFill>
                          <a:latin typeface="EdShed" pitchFamily="2" charset="0"/>
                        </a:rPr>
                        <a:t>except</a:t>
                      </a:r>
                      <a:endParaRPr lang="en-GB" sz="2400" b="0" i="0" dirty="0">
                        <a:solidFill>
                          <a:schemeClr val="tx1"/>
                        </a:solidFill>
                        <a:latin typeface="EdShed" pitchFamily="2" charset="0"/>
                        <a:ea typeface="OpenDyslexic" charset="0"/>
                        <a:cs typeface="OpenDyslexic"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800" b="0" i="0" dirty="0">
                        <a:solidFill>
                          <a:srgbClr val="FF3760"/>
                        </a:solidFill>
                        <a:latin typeface="EdShed"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endParaRPr lang="en-GB" sz="1800" b="0" i="0" dirty="0">
                        <a:solidFill>
                          <a:srgbClr val="FF3760"/>
                        </a:solidFill>
                        <a:latin typeface="EdShed"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8661605"/>
                  </a:ext>
                </a:extLst>
              </a:tr>
            </a:tbl>
          </a:graphicData>
        </a:graphic>
      </p:graphicFrame>
    </p:spTree>
    <p:extLst>
      <p:ext uri="{BB962C8B-B14F-4D97-AF65-F5344CB8AC3E}">
        <p14:creationId xmlns:p14="http://schemas.microsoft.com/office/powerpoint/2010/main" val="1208051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17</a:t>
            </a:fld>
            <a:endParaRPr lang="en-US" dirty="0">
              <a:latin typeface="EdShed" pitchFamily="2" charset="0"/>
            </a:endParaRPr>
          </a:p>
        </p:txBody>
      </p:sp>
      <p:sp>
        <p:nvSpPr>
          <p:cNvPr id="3" name="Text Placeholder 2">
            <a:extLst>
              <a:ext uri="{FF2B5EF4-FFF2-40B4-BE49-F238E27FC236}">
                <a16:creationId xmlns:a16="http://schemas.microsoft.com/office/drawing/2014/main" id="{DA8E25B8-A80C-083D-CCC2-EF9B389B58D3}"/>
              </a:ext>
            </a:extLst>
          </p:cNvPr>
          <p:cNvSpPr>
            <a:spLocks noGrp="1"/>
          </p:cNvSpPr>
          <p:nvPr>
            <p:ph type="body" sz="quarter" idx="11"/>
          </p:nvPr>
        </p:nvSpPr>
        <p:spPr/>
        <p:txBody>
          <a:bodyPr/>
          <a:lstStyle/>
          <a:p>
            <a:r>
              <a:rPr lang="en-US" dirty="0">
                <a:solidFill>
                  <a:srgbClr val="FF3760"/>
                </a:solidFill>
              </a:rPr>
              <a:t>Answers</a:t>
            </a:r>
          </a:p>
        </p:txBody>
      </p:sp>
      <p:sp>
        <p:nvSpPr>
          <p:cNvPr id="5" name="TextBox 4">
            <a:extLst>
              <a:ext uri="{FF2B5EF4-FFF2-40B4-BE49-F238E27FC236}">
                <a16:creationId xmlns:a16="http://schemas.microsoft.com/office/drawing/2014/main" id="{546EFBE6-3013-DBEC-5DCC-89A17C04FD84}"/>
              </a:ext>
            </a:extLst>
          </p:cNvPr>
          <p:cNvSpPr txBox="1"/>
          <p:nvPr/>
        </p:nvSpPr>
        <p:spPr>
          <a:xfrm>
            <a:off x="2464875" y="4270819"/>
            <a:ext cx="1479768" cy="584775"/>
          </a:xfrm>
          <a:prstGeom prst="rect">
            <a:avLst/>
          </a:prstGeom>
          <a:noFill/>
        </p:spPr>
        <p:txBody>
          <a:bodyPr wrap="square" rtlCol="0">
            <a:spAutoFit/>
          </a:bodyPr>
          <a:lstStyle/>
          <a:p>
            <a:pPr algn="ctr"/>
            <a:r>
              <a:rPr lang="en-GB" sz="3200" dirty="0">
                <a:solidFill>
                  <a:srgbClr val="3372DC"/>
                </a:solidFill>
                <a:latin typeface="EdShed" pitchFamily="2" charset="0"/>
              </a:rPr>
              <a:t>knot</a:t>
            </a:r>
            <a:endParaRPr lang="en-GB" sz="2000" dirty="0">
              <a:solidFill>
                <a:srgbClr val="3372DC"/>
              </a:solidFill>
              <a:latin typeface="EdShed" pitchFamily="2" charset="0"/>
            </a:endParaRPr>
          </a:p>
        </p:txBody>
      </p:sp>
      <p:pic>
        <p:nvPicPr>
          <p:cNvPr id="6" name="Picture 2" descr="Cross Knot, Node, Cord, Knot, Ropes, Knotted">
            <a:extLst>
              <a:ext uri="{FF2B5EF4-FFF2-40B4-BE49-F238E27FC236}">
                <a16:creationId xmlns:a16="http://schemas.microsoft.com/office/drawing/2014/main" id="{9B5D3A2F-04D6-FA35-B6F4-6427534E8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3677" y="2299048"/>
            <a:ext cx="2611924" cy="173299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3C39C048-C190-D9E0-08AF-D3B7702794C7}"/>
              </a:ext>
            </a:extLst>
          </p:cNvPr>
          <p:cNvCxnSpPr>
            <a:cxnSpLocks/>
          </p:cNvCxnSpPr>
          <p:nvPr/>
        </p:nvCxnSpPr>
        <p:spPr>
          <a:xfrm>
            <a:off x="812280" y="5670644"/>
            <a:ext cx="4840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09CA195-11DA-06A4-2B70-DE60E31983BC}"/>
              </a:ext>
            </a:extLst>
          </p:cNvPr>
          <p:cNvCxnSpPr>
            <a:cxnSpLocks/>
          </p:cNvCxnSpPr>
          <p:nvPr/>
        </p:nvCxnSpPr>
        <p:spPr>
          <a:xfrm>
            <a:off x="6603481" y="5670644"/>
            <a:ext cx="4840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0024BF-B98C-B622-92D8-33E18849A016}"/>
              </a:ext>
            </a:extLst>
          </p:cNvPr>
          <p:cNvCxnSpPr>
            <a:cxnSpLocks/>
          </p:cNvCxnSpPr>
          <p:nvPr/>
        </p:nvCxnSpPr>
        <p:spPr>
          <a:xfrm>
            <a:off x="812280" y="6224825"/>
            <a:ext cx="4840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E63C5F8-8132-8D80-2F90-338F633EE739}"/>
              </a:ext>
            </a:extLst>
          </p:cNvPr>
          <p:cNvCxnSpPr>
            <a:cxnSpLocks/>
          </p:cNvCxnSpPr>
          <p:nvPr/>
        </p:nvCxnSpPr>
        <p:spPr>
          <a:xfrm>
            <a:off x="6603481" y="6224825"/>
            <a:ext cx="484037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174AB73-D794-DBD7-ED77-E677469AB91B}"/>
              </a:ext>
            </a:extLst>
          </p:cNvPr>
          <p:cNvSpPr txBox="1"/>
          <p:nvPr/>
        </p:nvSpPr>
        <p:spPr>
          <a:xfrm>
            <a:off x="8281719" y="4270819"/>
            <a:ext cx="1479768" cy="584775"/>
          </a:xfrm>
          <a:prstGeom prst="rect">
            <a:avLst/>
          </a:prstGeom>
          <a:noFill/>
        </p:spPr>
        <p:txBody>
          <a:bodyPr wrap="square" rtlCol="0">
            <a:spAutoFit/>
          </a:bodyPr>
          <a:lstStyle/>
          <a:p>
            <a:pPr algn="ctr"/>
            <a:r>
              <a:rPr lang="en-GB" sz="3200" dirty="0">
                <a:solidFill>
                  <a:srgbClr val="3372DC"/>
                </a:solidFill>
                <a:latin typeface="EdShed" pitchFamily="2" charset="0"/>
              </a:rPr>
              <a:t>not</a:t>
            </a:r>
            <a:endParaRPr lang="en-GB" sz="2000" dirty="0">
              <a:solidFill>
                <a:srgbClr val="3372DC"/>
              </a:solidFill>
              <a:latin typeface="EdShed" pitchFamily="2" charset="0"/>
            </a:endParaRPr>
          </a:p>
        </p:txBody>
      </p:sp>
      <p:pic>
        <p:nvPicPr>
          <p:cNvPr id="13" name="Picture 4" descr="Dislike, Hand, Thumb, Down, No, Red">
            <a:extLst>
              <a:ext uri="{FF2B5EF4-FFF2-40B4-BE49-F238E27FC236}">
                <a16:creationId xmlns:a16="http://schemas.microsoft.com/office/drawing/2014/main" id="{461E3A08-D952-30C7-FA7A-7F576E6729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40857">
            <a:off x="8272274" y="2284997"/>
            <a:ext cx="1498658" cy="165496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83C07D2-14CA-F491-0794-079951475BA2}"/>
              </a:ext>
            </a:extLst>
          </p:cNvPr>
          <p:cNvSpPr txBox="1"/>
          <p:nvPr/>
        </p:nvSpPr>
        <p:spPr>
          <a:xfrm>
            <a:off x="783361" y="5154586"/>
            <a:ext cx="4948365" cy="1154162"/>
          </a:xfrm>
          <a:prstGeom prst="rect">
            <a:avLst/>
          </a:prstGeom>
          <a:noFill/>
        </p:spPr>
        <p:txBody>
          <a:bodyPr wrap="square" rtlCol="0">
            <a:spAutoFit/>
          </a:bodyPr>
          <a:lstStyle/>
          <a:p>
            <a:pPr>
              <a:lnSpc>
                <a:spcPct val="150000"/>
              </a:lnSpc>
            </a:pPr>
            <a:r>
              <a:rPr lang="en-GB" sz="2400" dirty="0">
                <a:solidFill>
                  <a:srgbClr val="FF3760"/>
                </a:solidFill>
                <a:latin typeface="EdShed" pitchFamily="2" charset="0"/>
              </a:rPr>
              <a:t>I struggled to undo the </a:t>
            </a:r>
            <a:r>
              <a:rPr lang="en-GB" sz="2400" dirty="0">
                <a:latin typeface="EdShed" pitchFamily="2" charset="0"/>
              </a:rPr>
              <a:t>knot</a:t>
            </a:r>
            <a:r>
              <a:rPr lang="en-GB" sz="2400" dirty="0">
                <a:solidFill>
                  <a:srgbClr val="FF3760"/>
                </a:solidFill>
                <a:latin typeface="EdShed" pitchFamily="2" charset="0"/>
              </a:rPr>
              <a:t> in my shoelaces.</a:t>
            </a:r>
            <a:endParaRPr lang="en-GB" sz="1600" dirty="0">
              <a:solidFill>
                <a:srgbClr val="FF3760"/>
              </a:solidFill>
              <a:latin typeface="EdShed" pitchFamily="2" charset="0"/>
            </a:endParaRPr>
          </a:p>
        </p:txBody>
      </p:sp>
      <p:sp>
        <p:nvSpPr>
          <p:cNvPr id="15" name="TextBox 14">
            <a:extLst>
              <a:ext uri="{FF2B5EF4-FFF2-40B4-BE49-F238E27FC236}">
                <a16:creationId xmlns:a16="http://schemas.microsoft.com/office/drawing/2014/main" id="{824BD413-9104-BFE3-D6EB-95892A060F7F}"/>
              </a:ext>
            </a:extLst>
          </p:cNvPr>
          <p:cNvSpPr txBox="1"/>
          <p:nvPr/>
        </p:nvSpPr>
        <p:spPr>
          <a:xfrm>
            <a:off x="6602271" y="5154586"/>
            <a:ext cx="4948365" cy="1154162"/>
          </a:xfrm>
          <a:prstGeom prst="rect">
            <a:avLst/>
          </a:prstGeom>
          <a:noFill/>
        </p:spPr>
        <p:txBody>
          <a:bodyPr wrap="square" rtlCol="0">
            <a:spAutoFit/>
          </a:bodyPr>
          <a:lstStyle/>
          <a:p>
            <a:pPr>
              <a:lnSpc>
                <a:spcPct val="150000"/>
              </a:lnSpc>
            </a:pPr>
            <a:r>
              <a:rPr lang="en-GB" sz="2400" dirty="0">
                <a:solidFill>
                  <a:srgbClr val="FF3760"/>
                </a:solidFill>
                <a:latin typeface="EdShed" pitchFamily="2" charset="0"/>
              </a:rPr>
              <a:t>“That is </a:t>
            </a:r>
            <a:r>
              <a:rPr lang="en-GB" sz="2400" dirty="0">
                <a:latin typeface="EdShed" pitchFamily="2" charset="0"/>
              </a:rPr>
              <a:t>not</a:t>
            </a:r>
            <a:r>
              <a:rPr lang="en-GB" sz="2400" dirty="0">
                <a:solidFill>
                  <a:srgbClr val="FF0000"/>
                </a:solidFill>
                <a:latin typeface="EdShed" pitchFamily="2" charset="0"/>
              </a:rPr>
              <a:t> </a:t>
            </a:r>
            <a:r>
              <a:rPr lang="en-GB" sz="2400" dirty="0">
                <a:solidFill>
                  <a:srgbClr val="FF3760"/>
                </a:solidFill>
                <a:latin typeface="EdShed" pitchFamily="2" charset="0"/>
              </a:rPr>
              <a:t>what I meant,” complained Jenna.</a:t>
            </a:r>
            <a:endParaRPr lang="en-GB" sz="1600" dirty="0">
              <a:solidFill>
                <a:srgbClr val="FF3760"/>
              </a:solidFill>
              <a:latin typeface="EdShed" pitchFamily="2" charset="0"/>
            </a:endParaRPr>
          </a:p>
        </p:txBody>
      </p:sp>
      <p:sp>
        <p:nvSpPr>
          <p:cNvPr id="17" name="Text Placeholder 16">
            <a:extLst>
              <a:ext uri="{FF2B5EF4-FFF2-40B4-BE49-F238E27FC236}">
                <a16:creationId xmlns:a16="http://schemas.microsoft.com/office/drawing/2014/main" id="{DAA625E3-5C8F-3596-8772-8FDFA9E91BB6}"/>
              </a:ext>
            </a:extLst>
          </p:cNvPr>
          <p:cNvSpPr>
            <a:spLocks noGrp="1"/>
          </p:cNvSpPr>
          <p:nvPr>
            <p:ph type="body" sz="quarter" idx="10"/>
          </p:nvPr>
        </p:nvSpPr>
        <p:spPr/>
        <p:txBody>
          <a:bodyPr/>
          <a:lstStyle/>
          <a:p>
            <a:r>
              <a:rPr lang="en-US" dirty="0"/>
              <a:t>In a Sentence</a:t>
            </a:r>
          </a:p>
        </p:txBody>
      </p:sp>
    </p:spTree>
    <p:extLst>
      <p:ext uri="{BB962C8B-B14F-4D97-AF65-F5344CB8AC3E}">
        <p14:creationId xmlns:p14="http://schemas.microsoft.com/office/powerpoint/2010/main" val="186328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07C6C357-69DD-F17A-B997-5A80E9C6B693}"/>
              </a:ext>
            </a:extLst>
          </p:cNvPr>
          <p:cNvCxnSpPr>
            <a:cxnSpLocks/>
          </p:cNvCxnSpPr>
          <p:nvPr/>
        </p:nvCxnSpPr>
        <p:spPr>
          <a:xfrm>
            <a:off x="629743" y="6385970"/>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75B1759-F3C2-DEB3-61D6-6DE4DC95A443}"/>
              </a:ext>
            </a:extLst>
          </p:cNvPr>
          <p:cNvCxnSpPr>
            <a:cxnSpLocks/>
          </p:cNvCxnSpPr>
          <p:nvPr/>
        </p:nvCxnSpPr>
        <p:spPr>
          <a:xfrm>
            <a:off x="629743" y="2270241"/>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D84EDEA-C2DC-ED8F-1443-D26ED431C56B}"/>
              </a:ext>
            </a:extLst>
          </p:cNvPr>
          <p:cNvCxnSpPr>
            <a:cxnSpLocks/>
          </p:cNvCxnSpPr>
          <p:nvPr/>
        </p:nvCxnSpPr>
        <p:spPr>
          <a:xfrm>
            <a:off x="629743" y="2727544"/>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6F54698-E57C-C851-B8C0-296DC5EDD887}"/>
              </a:ext>
            </a:extLst>
          </p:cNvPr>
          <p:cNvCxnSpPr>
            <a:cxnSpLocks/>
          </p:cNvCxnSpPr>
          <p:nvPr/>
        </p:nvCxnSpPr>
        <p:spPr>
          <a:xfrm>
            <a:off x="629743" y="3184847"/>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DA9FCEE-D3EE-1CBB-E977-3AAA1106BBFB}"/>
              </a:ext>
            </a:extLst>
          </p:cNvPr>
          <p:cNvCxnSpPr>
            <a:cxnSpLocks/>
          </p:cNvCxnSpPr>
          <p:nvPr/>
        </p:nvCxnSpPr>
        <p:spPr>
          <a:xfrm>
            <a:off x="629743" y="3642150"/>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2334359-C182-809F-B384-65B7931FCEA8}"/>
              </a:ext>
            </a:extLst>
          </p:cNvPr>
          <p:cNvCxnSpPr>
            <a:cxnSpLocks/>
          </p:cNvCxnSpPr>
          <p:nvPr/>
        </p:nvCxnSpPr>
        <p:spPr>
          <a:xfrm>
            <a:off x="629743" y="4099453"/>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276F53C-1653-038C-91AE-D502BA26651B}"/>
              </a:ext>
            </a:extLst>
          </p:cNvPr>
          <p:cNvCxnSpPr>
            <a:cxnSpLocks/>
          </p:cNvCxnSpPr>
          <p:nvPr/>
        </p:nvCxnSpPr>
        <p:spPr>
          <a:xfrm>
            <a:off x="629743" y="4556756"/>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DD79986-E6A5-8F85-9192-522450FBF44D}"/>
              </a:ext>
            </a:extLst>
          </p:cNvPr>
          <p:cNvCxnSpPr>
            <a:cxnSpLocks/>
          </p:cNvCxnSpPr>
          <p:nvPr/>
        </p:nvCxnSpPr>
        <p:spPr>
          <a:xfrm>
            <a:off x="629743" y="5014059"/>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8C873BE-6702-6A73-E27A-648352F56829}"/>
              </a:ext>
            </a:extLst>
          </p:cNvPr>
          <p:cNvCxnSpPr>
            <a:cxnSpLocks/>
          </p:cNvCxnSpPr>
          <p:nvPr/>
        </p:nvCxnSpPr>
        <p:spPr>
          <a:xfrm>
            <a:off x="629743" y="5471362"/>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E359407-4057-6122-4AD3-B56A8F0A7875}"/>
              </a:ext>
            </a:extLst>
          </p:cNvPr>
          <p:cNvCxnSpPr>
            <a:cxnSpLocks/>
          </p:cNvCxnSpPr>
          <p:nvPr/>
        </p:nvCxnSpPr>
        <p:spPr>
          <a:xfrm>
            <a:off x="629743" y="5928665"/>
            <a:ext cx="18200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18</a:t>
            </a:fld>
            <a:endParaRPr lang="en-US" dirty="0">
              <a:latin typeface="EdShed" pitchFamily="2" charset="0"/>
            </a:endParaRPr>
          </a:p>
        </p:txBody>
      </p:sp>
      <p:sp>
        <p:nvSpPr>
          <p:cNvPr id="2" name="Text Placeholder 1">
            <a:extLst>
              <a:ext uri="{FF2B5EF4-FFF2-40B4-BE49-F238E27FC236}">
                <a16:creationId xmlns:a16="http://schemas.microsoft.com/office/drawing/2014/main" id="{F9CE7A5F-55AD-EEBA-670A-474C0DD8FBAC}"/>
              </a:ext>
            </a:extLst>
          </p:cNvPr>
          <p:cNvSpPr>
            <a:spLocks noGrp="1"/>
          </p:cNvSpPr>
          <p:nvPr>
            <p:ph type="body" sz="quarter" idx="11"/>
          </p:nvPr>
        </p:nvSpPr>
        <p:spPr/>
        <p:txBody>
          <a:bodyPr/>
          <a:lstStyle/>
          <a:p>
            <a:r>
              <a:rPr lang="en-US" dirty="0">
                <a:solidFill>
                  <a:srgbClr val="FF3760"/>
                </a:solidFill>
              </a:rPr>
              <a:t>Answers</a:t>
            </a:r>
          </a:p>
        </p:txBody>
      </p:sp>
      <p:sp>
        <p:nvSpPr>
          <p:cNvPr id="22" name="Text Placeholder 1">
            <a:extLst>
              <a:ext uri="{FF2B5EF4-FFF2-40B4-BE49-F238E27FC236}">
                <a16:creationId xmlns:a16="http://schemas.microsoft.com/office/drawing/2014/main" id="{4EABE65E-58F1-5636-5E07-0ABF4B4BE2E6}"/>
              </a:ext>
            </a:extLst>
          </p:cNvPr>
          <p:cNvSpPr txBox="1">
            <a:spLocks/>
          </p:cNvSpPr>
          <p:nvPr/>
        </p:nvSpPr>
        <p:spPr>
          <a:xfrm>
            <a:off x="-437230" y="1922950"/>
            <a:ext cx="3943349"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FF3760"/>
                </a:solidFill>
                <a:latin typeface="EdShed" pitchFamily="2" charset="0"/>
              </a:rPr>
              <a:t>accept</a:t>
            </a:r>
          </a:p>
        </p:txBody>
      </p:sp>
      <p:sp>
        <p:nvSpPr>
          <p:cNvPr id="23" name="Text Placeholder 1">
            <a:extLst>
              <a:ext uri="{FF2B5EF4-FFF2-40B4-BE49-F238E27FC236}">
                <a16:creationId xmlns:a16="http://schemas.microsoft.com/office/drawing/2014/main" id="{C1B3E9F2-E82F-91F5-4D6C-F41B9A92F4CD}"/>
              </a:ext>
            </a:extLst>
          </p:cNvPr>
          <p:cNvSpPr txBox="1">
            <a:spLocks/>
          </p:cNvSpPr>
          <p:nvPr/>
        </p:nvSpPr>
        <p:spPr>
          <a:xfrm>
            <a:off x="26172" y="2379567"/>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FF3760"/>
                </a:solidFill>
                <a:latin typeface="EdShed" pitchFamily="2" charset="0"/>
              </a:rPr>
              <a:t>except</a:t>
            </a:r>
          </a:p>
        </p:txBody>
      </p:sp>
      <p:sp>
        <p:nvSpPr>
          <p:cNvPr id="24" name="Text Placeholder 1">
            <a:extLst>
              <a:ext uri="{FF2B5EF4-FFF2-40B4-BE49-F238E27FC236}">
                <a16:creationId xmlns:a16="http://schemas.microsoft.com/office/drawing/2014/main" id="{B2B5D06D-7A55-F3F2-DC00-8C574B613610}"/>
              </a:ext>
            </a:extLst>
          </p:cNvPr>
          <p:cNvSpPr txBox="1">
            <a:spLocks/>
          </p:cNvSpPr>
          <p:nvPr/>
        </p:nvSpPr>
        <p:spPr>
          <a:xfrm>
            <a:off x="-366134" y="3292801"/>
            <a:ext cx="3801155"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FF3760"/>
                </a:solidFill>
                <a:latin typeface="EdShed" pitchFamily="2" charset="0"/>
              </a:rPr>
              <a:t>not</a:t>
            </a:r>
          </a:p>
        </p:txBody>
      </p:sp>
      <p:sp>
        <p:nvSpPr>
          <p:cNvPr id="25" name="Text Placeholder 1">
            <a:extLst>
              <a:ext uri="{FF2B5EF4-FFF2-40B4-BE49-F238E27FC236}">
                <a16:creationId xmlns:a16="http://schemas.microsoft.com/office/drawing/2014/main" id="{694F90E0-0976-5B44-04CD-DD4E6F94CEB3}"/>
              </a:ext>
            </a:extLst>
          </p:cNvPr>
          <p:cNvSpPr txBox="1">
            <a:spLocks/>
          </p:cNvSpPr>
          <p:nvPr/>
        </p:nvSpPr>
        <p:spPr>
          <a:xfrm>
            <a:off x="26172" y="5575886"/>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FF3760"/>
                </a:solidFill>
                <a:latin typeface="EdShed" pitchFamily="2" charset="0"/>
              </a:rPr>
              <a:t>weather</a:t>
            </a:r>
          </a:p>
        </p:txBody>
      </p:sp>
      <p:sp>
        <p:nvSpPr>
          <p:cNvPr id="26" name="Text Placeholder 1">
            <a:extLst>
              <a:ext uri="{FF2B5EF4-FFF2-40B4-BE49-F238E27FC236}">
                <a16:creationId xmlns:a16="http://schemas.microsoft.com/office/drawing/2014/main" id="{E7885FD6-15B3-8780-699A-B4C73EB2038C}"/>
              </a:ext>
            </a:extLst>
          </p:cNvPr>
          <p:cNvSpPr txBox="1">
            <a:spLocks/>
          </p:cNvSpPr>
          <p:nvPr/>
        </p:nvSpPr>
        <p:spPr>
          <a:xfrm>
            <a:off x="26172" y="2836184"/>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FF3760"/>
                </a:solidFill>
                <a:latin typeface="EdShed" pitchFamily="2" charset="0"/>
              </a:rPr>
              <a:t>knot</a:t>
            </a:r>
          </a:p>
        </p:txBody>
      </p:sp>
      <p:sp>
        <p:nvSpPr>
          <p:cNvPr id="27" name="Text Placeholder 1">
            <a:extLst>
              <a:ext uri="{FF2B5EF4-FFF2-40B4-BE49-F238E27FC236}">
                <a16:creationId xmlns:a16="http://schemas.microsoft.com/office/drawing/2014/main" id="{8EB1157D-5594-4584-9737-E9A06B276D56}"/>
              </a:ext>
            </a:extLst>
          </p:cNvPr>
          <p:cNvSpPr txBox="1">
            <a:spLocks/>
          </p:cNvSpPr>
          <p:nvPr/>
        </p:nvSpPr>
        <p:spPr>
          <a:xfrm>
            <a:off x="-108406" y="4206035"/>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FF3760"/>
                </a:solidFill>
                <a:latin typeface="EdShed" pitchFamily="2" charset="0"/>
              </a:rPr>
              <a:t>piece</a:t>
            </a:r>
          </a:p>
        </p:txBody>
      </p:sp>
      <p:sp>
        <p:nvSpPr>
          <p:cNvPr id="28" name="Text Placeholder 1">
            <a:extLst>
              <a:ext uri="{FF2B5EF4-FFF2-40B4-BE49-F238E27FC236}">
                <a16:creationId xmlns:a16="http://schemas.microsoft.com/office/drawing/2014/main" id="{0E095960-3CDA-E3AC-321E-1AE7814802E6}"/>
              </a:ext>
            </a:extLst>
          </p:cNvPr>
          <p:cNvSpPr txBox="1">
            <a:spLocks/>
          </p:cNvSpPr>
          <p:nvPr/>
        </p:nvSpPr>
        <p:spPr>
          <a:xfrm>
            <a:off x="-108406" y="3749418"/>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FF3760"/>
                </a:solidFill>
                <a:latin typeface="EdShed" pitchFamily="2" charset="0"/>
              </a:rPr>
              <a:t>peace</a:t>
            </a:r>
          </a:p>
        </p:txBody>
      </p:sp>
      <p:sp>
        <p:nvSpPr>
          <p:cNvPr id="29" name="Text Placeholder 1">
            <a:extLst>
              <a:ext uri="{FF2B5EF4-FFF2-40B4-BE49-F238E27FC236}">
                <a16:creationId xmlns:a16="http://schemas.microsoft.com/office/drawing/2014/main" id="{E1E90008-3A6C-EDF3-E2D0-2612B641E1D7}"/>
              </a:ext>
            </a:extLst>
          </p:cNvPr>
          <p:cNvSpPr txBox="1">
            <a:spLocks/>
          </p:cNvSpPr>
          <p:nvPr/>
        </p:nvSpPr>
        <p:spPr>
          <a:xfrm>
            <a:off x="-108406" y="4662652"/>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FF3760"/>
                </a:solidFill>
                <a:latin typeface="EdShed" pitchFamily="2" charset="0"/>
              </a:rPr>
              <a:t>plain</a:t>
            </a:r>
          </a:p>
        </p:txBody>
      </p:sp>
      <p:sp>
        <p:nvSpPr>
          <p:cNvPr id="30" name="Text Placeholder 1">
            <a:extLst>
              <a:ext uri="{FF2B5EF4-FFF2-40B4-BE49-F238E27FC236}">
                <a16:creationId xmlns:a16="http://schemas.microsoft.com/office/drawing/2014/main" id="{4B1FBA72-8BB5-A3F8-95C9-142CF603BDA9}"/>
              </a:ext>
            </a:extLst>
          </p:cNvPr>
          <p:cNvSpPr txBox="1">
            <a:spLocks/>
          </p:cNvSpPr>
          <p:nvPr/>
        </p:nvSpPr>
        <p:spPr>
          <a:xfrm>
            <a:off x="-108406" y="6032502"/>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FF3760"/>
                </a:solidFill>
                <a:latin typeface="EdShed" pitchFamily="2" charset="0"/>
              </a:rPr>
              <a:t>whether</a:t>
            </a:r>
          </a:p>
        </p:txBody>
      </p:sp>
      <p:sp>
        <p:nvSpPr>
          <p:cNvPr id="31" name="Text Placeholder 1">
            <a:extLst>
              <a:ext uri="{FF2B5EF4-FFF2-40B4-BE49-F238E27FC236}">
                <a16:creationId xmlns:a16="http://schemas.microsoft.com/office/drawing/2014/main" id="{6BB33AAE-73F1-782D-86E8-D94CE17D5A82}"/>
              </a:ext>
            </a:extLst>
          </p:cNvPr>
          <p:cNvSpPr txBox="1">
            <a:spLocks/>
          </p:cNvSpPr>
          <p:nvPr/>
        </p:nvSpPr>
        <p:spPr>
          <a:xfrm>
            <a:off x="-108406" y="5119269"/>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dirty="0">
                <a:solidFill>
                  <a:srgbClr val="FF3760"/>
                </a:solidFill>
                <a:latin typeface="EdShed" pitchFamily="2" charset="0"/>
              </a:rPr>
              <a:t>plane</a:t>
            </a:r>
          </a:p>
        </p:txBody>
      </p:sp>
      <p:sp>
        <p:nvSpPr>
          <p:cNvPr id="44" name="Rounded Rectangle 43">
            <a:extLst>
              <a:ext uri="{FF2B5EF4-FFF2-40B4-BE49-F238E27FC236}">
                <a16:creationId xmlns:a16="http://schemas.microsoft.com/office/drawing/2014/main" id="{9A1B75C3-F221-33E6-D736-FE7EB7B172D2}"/>
              </a:ext>
            </a:extLst>
          </p:cNvPr>
          <p:cNvSpPr/>
          <p:nvPr/>
        </p:nvSpPr>
        <p:spPr>
          <a:xfrm>
            <a:off x="343593" y="1817650"/>
            <a:ext cx="2388294" cy="4728344"/>
          </a:xfrm>
          <a:prstGeom prst="roundRect">
            <a:avLst>
              <a:gd name="adj" fmla="val 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aphicFrame>
        <p:nvGraphicFramePr>
          <p:cNvPr id="45" name="Table 44">
            <a:extLst>
              <a:ext uri="{FF2B5EF4-FFF2-40B4-BE49-F238E27FC236}">
                <a16:creationId xmlns:a16="http://schemas.microsoft.com/office/drawing/2014/main" id="{3C0F2508-CA58-1FC3-DD27-E8825F7F0E1B}"/>
              </a:ext>
            </a:extLst>
          </p:cNvPr>
          <p:cNvGraphicFramePr>
            <a:graphicFrameLocks noGrp="1"/>
          </p:cNvGraphicFramePr>
          <p:nvPr>
            <p:extLst>
              <p:ext uri="{D42A27DB-BD31-4B8C-83A1-F6EECF244321}">
                <p14:modId xmlns:p14="http://schemas.microsoft.com/office/powerpoint/2010/main" val="2547572449"/>
              </p:ext>
            </p:extLst>
          </p:nvPr>
        </p:nvGraphicFramePr>
        <p:xfrm>
          <a:off x="3018037" y="1817651"/>
          <a:ext cx="8830370" cy="4728342"/>
        </p:xfrm>
        <a:graphic>
          <a:graphicData uri="http://schemas.openxmlformats.org/drawingml/2006/table">
            <a:tbl>
              <a:tblPr firstRow="1" bandRow="1">
                <a:tableStyleId>{5C22544A-7EE6-4342-B048-85BDC9FD1C3A}</a:tableStyleId>
              </a:tblPr>
              <a:tblGrid>
                <a:gridCol w="1565114">
                  <a:extLst>
                    <a:ext uri="{9D8B030D-6E8A-4147-A177-3AD203B41FA5}">
                      <a16:colId xmlns:a16="http://schemas.microsoft.com/office/drawing/2014/main" val="361192884"/>
                    </a:ext>
                  </a:extLst>
                </a:gridCol>
                <a:gridCol w="3632628">
                  <a:extLst>
                    <a:ext uri="{9D8B030D-6E8A-4147-A177-3AD203B41FA5}">
                      <a16:colId xmlns:a16="http://schemas.microsoft.com/office/drawing/2014/main" val="1756877258"/>
                    </a:ext>
                  </a:extLst>
                </a:gridCol>
                <a:gridCol w="3632628">
                  <a:extLst>
                    <a:ext uri="{9D8B030D-6E8A-4147-A177-3AD203B41FA5}">
                      <a16:colId xmlns:a16="http://schemas.microsoft.com/office/drawing/2014/main" val="2285491893"/>
                    </a:ext>
                  </a:extLst>
                </a:gridCol>
              </a:tblGrid>
              <a:tr h="479490">
                <a:tc>
                  <a:txBody>
                    <a:bodyPr/>
                    <a:lstStyle/>
                    <a:p>
                      <a:pPr algn="ctr"/>
                      <a:r>
                        <a:rPr lang="en-GB" sz="1800" b="1" i="0" dirty="0">
                          <a:solidFill>
                            <a:schemeClr val="tx1"/>
                          </a:solidFill>
                          <a:latin typeface="EdShed" pitchFamily="2" charset="0"/>
                        </a:rPr>
                        <a:t>Word</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GB" sz="1800" b="1" i="0" dirty="0">
                          <a:solidFill>
                            <a:schemeClr val="tx1"/>
                          </a:solidFill>
                          <a:latin typeface="EdShed" pitchFamily="2" charset="0"/>
                        </a:rPr>
                        <a:t>Meaning</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GB" sz="1800" b="1" i="0" dirty="0">
                          <a:solidFill>
                            <a:schemeClr val="tx1"/>
                          </a:solidFill>
                          <a:latin typeface="EdShed" pitchFamily="2" charset="0"/>
                        </a:rPr>
                        <a:t>In a Sentence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06172122"/>
                  </a:ext>
                </a:extLst>
              </a:tr>
              <a:tr h="1416284">
                <a:tc>
                  <a:txBody>
                    <a:bodyPr/>
                    <a:lstStyle/>
                    <a:p>
                      <a:pPr algn="ctr"/>
                      <a:r>
                        <a:rPr lang="en-GB" sz="2400" b="0" i="0" dirty="0">
                          <a:solidFill>
                            <a:schemeClr val="tx1"/>
                          </a:solidFill>
                          <a:latin typeface="EdShed" pitchFamily="2" charset="0"/>
                        </a:rPr>
                        <a:t>weather</a:t>
                      </a:r>
                      <a:endParaRPr lang="en-GB" sz="2400" b="0" i="0" dirty="0">
                        <a:solidFill>
                          <a:schemeClr val="tx1"/>
                        </a:solidFill>
                        <a:latin typeface="EdShed" pitchFamily="2" charset="0"/>
                        <a:ea typeface="OpenDyslexic" charset="0"/>
                        <a:cs typeface="OpenDyslexic"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kern="1200" dirty="0">
                          <a:solidFill>
                            <a:srgbClr val="FF3760"/>
                          </a:solidFill>
                          <a:effectLst/>
                          <a:latin typeface="EdShed" pitchFamily="2" charset="0"/>
                          <a:ea typeface="+mn-ea"/>
                          <a:cs typeface="+mn-cs"/>
                        </a:rPr>
                        <a:t>The sunshine, wind, rain, temperature and clouds.</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GB" sz="1800" b="0" i="0" kern="1200" dirty="0">
                          <a:solidFill>
                            <a:srgbClr val="FF3760"/>
                          </a:solidFill>
                          <a:effectLst/>
                          <a:latin typeface="EdShed" pitchFamily="2" charset="0"/>
                          <a:ea typeface="+mn-ea"/>
                          <a:cs typeface="+mn-cs"/>
                        </a:rPr>
                        <a:t>Sports Day was called off because the </a:t>
                      </a:r>
                      <a:r>
                        <a:rPr lang="en-GB" sz="1800" b="0" i="0" kern="1200" dirty="0">
                          <a:solidFill>
                            <a:schemeClr val="tx1"/>
                          </a:solidFill>
                          <a:effectLst/>
                          <a:latin typeface="EdShed" pitchFamily="2" charset="0"/>
                          <a:ea typeface="+mn-ea"/>
                          <a:cs typeface="+mn-cs"/>
                        </a:rPr>
                        <a:t>weather</a:t>
                      </a:r>
                      <a:r>
                        <a:rPr lang="en-GB" sz="1800" b="0" i="0" kern="1200" dirty="0">
                          <a:solidFill>
                            <a:srgbClr val="FF0000"/>
                          </a:solidFill>
                          <a:effectLst/>
                          <a:latin typeface="EdShed" pitchFamily="2" charset="0"/>
                          <a:ea typeface="+mn-ea"/>
                          <a:cs typeface="+mn-cs"/>
                        </a:rPr>
                        <a:t> </a:t>
                      </a:r>
                      <a:r>
                        <a:rPr lang="en-GB" sz="1800" b="0" i="0" kern="1200" dirty="0">
                          <a:solidFill>
                            <a:srgbClr val="FF3760"/>
                          </a:solidFill>
                          <a:effectLst/>
                          <a:latin typeface="EdShed" pitchFamily="2" charset="0"/>
                          <a:ea typeface="+mn-ea"/>
                          <a:cs typeface="+mn-cs"/>
                        </a:rPr>
                        <a:t>was so bad.</a:t>
                      </a:r>
                      <a:endParaRPr lang="en-GB" sz="1800" b="0" i="0" dirty="0">
                        <a:solidFill>
                          <a:srgbClr val="FF3760"/>
                        </a:solidFill>
                        <a:latin typeface="EdShed"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6160967"/>
                  </a:ext>
                </a:extLst>
              </a:tr>
              <a:tr h="1416284">
                <a:tc>
                  <a:txBody>
                    <a:bodyPr/>
                    <a:lstStyle/>
                    <a:p>
                      <a:pPr algn="ctr"/>
                      <a:r>
                        <a:rPr lang="en-GB" sz="2400" b="0" i="0" dirty="0">
                          <a:solidFill>
                            <a:schemeClr val="tx1"/>
                          </a:solidFill>
                          <a:latin typeface="EdShed" pitchFamily="2" charset="0"/>
                        </a:rPr>
                        <a:t>plane</a:t>
                      </a:r>
                      <a:endParaRPr lang="en-GB" sz="2400" b="0" i="0" dirty="0">
                        <a:solidFill>
                          <a:schemeClr val="tx1"/>
                        </a:solidFill>
                        <a:latin typeface="EdShed" pitchFamily="2" charset="0"/>
                        <a:ea typeface="OpenDyslexic" charset="0"/>
                        <a:cs typeface="OpenDyslexic"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kern="1200" dirty="0">
                          <a:solidFill>
                            <a:srgbClr val="FF3760"/>
                          </a:solidFill>
                          <a:effectLst/>
                          <a:latin typeface="EdShed" pitchFamily="2" charset="0"/>
                          <a:ea typeface="+mn-ea"/>
                          <a:cs typeface="+mn-cs"/>
                        </a:rPr>
                        <a:t>A vehicle that flies through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kern="1200" dirty="0">
                          <a:solidFill>
                            <a:srgbClr val="FF3760"/>
                          </a:solidFill>
                          <a:effectLst/>
                          <a:latin typeface="EdShed" pitchFamily="2" charset="0"/>
                          <a:ea typeface="+mn-ea"/>
                          <a:cs typeface="+mn-cs"/>
                        </a:rPr>
                        <a:t>the air (short for aeroplane).</a:t>
                      </a: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GB" sz="1800" b="0" i="0" kern="1200" dirty="0">
                          <a:solidFill>
                            <a:srgbClr val="FF3760"/>
                          </a:solidFill>
                          <a:effectLst/>
                          <a:latin typeface="EdShed" pitchFamily="2" charset="0"/>
                          <a:ea typeface="+mn-ea"/>
                          <a:cs typeface="+mn-cs"/>
                        </a:rPr>
                        <a:t>The pilot tried hard to guide the </a:t>
                      </a:r>
                      <a:r>
                        <a:rPr lang="en-GB" sz="1800" b="0" i="0" kern="1200" dirty="0">
                          <a:solidFill>
                            <a:schemeClr val="tx1"/>
                          </a:solidFill>
                          <a:effectLst/>
                          <a:latin typeface="EdShed" pitchFamily="2" charset="0"/>
                          <a:ea typeface="+mn-ea"/>
                          <a:cs typeface="+mn-cs"/>
                        </a:rPr>
                        <a:t>plane</a:t>
                      </a:r>
                      <a:r>
                        <a:rPr lang="en-GB" sz="1800" b="0" i="0" kern="1200" dirty="0">
                          <a:solidFill>
                            <a:srgbClr val="FF0000"/>
                          </a:solidFill>
                          <a:effectLst/>
                          <a:latin typeface="EdShed" pitchFamily="2" charset="0"/>
                          <a:ea typeface="+mn-ea"/>
                          <a:cs typeface="+mn-cs"/>
                        </a:rPr>
                        <a:t> through the storm.</a:t>
                      </a:r>
                      <a:endParaRPr lang="en-GB" sz="1800" b="0" i="0" dirty="0">
                        <a:solidFill>
                          <a:srgbClr val="FF0000"/>
                        </a:solidFill>
                        <a:latin typeface="EdShed"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62572"/>
                  </a:ext>
                </a:extLst>
              </a:tr>
              <a:tr h="1416284">
                <a:tc>
                  <a:txBody>
                    <a:bodyPr/>
                    <a:lstStyle/>
                    <a:p>
                      <a:pPr algn="ctr"/>
                      <a:r>
                        <a:rPr lang="en-GB" sz="2400" b="0" i="0" dirty="0">
                          <a:solidFill>
                            <a:schemeClr val="tx1"/>
                          </a:solidFill>
                          <a:latin typeface="EdShed" pitchFamily="2" charset="0"/>
                        </a:rPr>
                        <a:t>except</a:t>
                      </a:r>
                      <a:endParaRPr lang="en-GB" sz="2400" b="0" i="0" dirty="0">
                        <a:solidFill>
                          <a:schemeClr val="tx1"/>
                        </a:solidFill>
                        <a:latin typeface="EdShed" pitchFamily="2" charset="0"/>
                        <a:ea typeface="OpenDyslexic" charset="0"/>
                        <a:cs typeface="OpenDyslexic"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0" i="0" kern="1200" dirty="0">
                          <a:solidFill>
                            <a:srgbClr val="FF3760"/>
                          </a:solidFill>
                          <a:effectLst/>
                          <a:latin typeface="EdShed" pitchFamily="2" charset="0"/>
                          <a:ea typeface="+mn-ea"/>
                          <a:cs typeface="+mn-cs"/>
                        </a:rPr>
                        <a:t>Apart from; not including.</a:t>
                      </a:r>
                      <a:endParaRPr lang="en-GB" sz="1800" b="0" i="0" dirty="0">
                        <a:solidFill>
                          <a:srgbClr val="FF3760"/>
                        </a:solidFill>
                        <a:latin typeface="EdShed"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GB" sz="1800" b="0" i="0" kern="1200" dirty="0">
                          <a:solidFill>
                            <a:srgbClr val="FF3760"/>
                          </a:solidFill>
                          <a:effectLst/>
                          <a:latin typeface="EdShed" pitchFamily="2" charset="0"/>
                          <a:ea typeface="+mn-ea"/>
                          <a:cs typeface="+mn-cs"/>
                        </a:rPr>
                        <a:t>Manny liked all vegetables </a:t>
                      </a:r>
                      <a:r>
                        <a:rPr lang="en-GB" sz="1800" b="0" i="0" kern="1200" dirty="0">
                          <a:solidFill>
                            <a:schemeClr val="tx1"/>
                          </a:solidFill>
                          <a:effectLst/>
                          <a:latin typeface="EdShed" pitchFamily="2" charset="0"/>
                          <a:ea typeface="+mn-ea"/>
                          <a:cs typeface="+mn-cs"/>
                        </a:rPr>
                        <a:t>except</a:t>
                      </a:r>
                      <a:r>
                        <a:rPr lang="en-GB" sz="1800" b="0" i="0" kern="1200" dirty="0">
                          <a:solidFill>
                            <a:srgbClr val="FF3760"/>
                          </a:solidFill>
                          <a:effectLst/>
                          <a:latin typeface="EdShed" pitchFamily="2" charset="0"/>
                          <a:ea typeface="+mn-ea"/>
                          <a:cs typeface="+mn-cs"/>
                        </a:rPr>
                        <a:t> carrots.</a:t>
                      </a:r>
                      <a:endParaRPr lang="en-GB" sz="1800" b="0" i="0" dirty="0">
                        <a:solidFill>
                          <a:srgbClr val="FF3760"/>
                        </a:solidFill>
                        <a:latin typeface="EdShed" pitchFamily="2"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8661605"/>
                  </a:ext>
                </a:extLst>
              </a:tr>
            </a:tbl>
          </a:graphicData>
        </a:graphic>
      </p:graphicFrame>
      <p:sp>
        <p:nvSpPr>
          <p:cNvPr id="5" name="Text Placeholder 4">
            <a:extLst>
              <a:ext uri="{FF2B5EF4-FFF2-40B4-BE49-F238E27FC236}">
                <a16:creationId xmlns:a16="http://schemas.microsoft.com/office/drawing/2014/main" id="{2D4AE491-C154-B21F-4427-376D6BDC0948}"/>
              </a:ext>
            </a:extLst>
          </p:cNvPr>
          <p:cNvSpPr>
            <a:spLocks noGrp="1"/>
          </p:cNvSpPr>
          <p:nvPr>
            <p:ph type="body" sz="quarter" idx="10"/>
          </p:nvPr>
        </p:nvSpPr>
        <p:spPr/>
        <p:txBody>
          <a:bodyPr/>
          <a:lstStyle/>
          <a:p>
            <a:r>
              <a:rPr lang="en-GB" b="0" i="0" dirty="0">
                <a:solidFill>
                  <a:srgbClr val="1D1C1D"/>
                </a:solidFill>
                <a:effectLst/>
                <a:highlight>
                  <a:srgbClr val="FFFFFF"/>
                </a:highlight>
              </a:rPr>
              <a:t>Alphabetical Order and Word Investigation</a:t>
            </a:r>
            <a:endParaRPr lang="en-US" dirty="0"/>
          </a:p>
        </p:txBody>
      </p:sp>
    </p:spTree>
    <p:extLst>
      <p:ext uri="{BB962C8B-B14F-4D97-AF65-F5344CB8AC3E}">
        <p14:creationId xmlns:p14="http://schemas.microsoft.com/office/powerpoint/2010/main" val="167295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1</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Starter</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pPr>
              <a:lnSpc>
                <a:spcPct val="100000"/>
              </a:lnSpc>
            </a:pPr>
            <a:r>
              <a:rPr lang="en-US" dirty="0"/>
              <a:t>Can you add the sound buttons to these words?</a:t>
            </a:r>
          </a:p>
        </p:txBody>
      </p:sp>
      <p:sp>
        <p:nvSpPr>
          <p:cNvPr id="17" name="Rectangle 16">
            <a:extLst>
              <a:ext uri="{FF2B5EF4-FFF2-40B4-BE49-F238E27FC236}">
                <a16:creationId xmlns:a16="http://schemas.microsoft.com/office/drawing/2014/main" id="{2C500DDD-3789-C4FC-FAFE-A5719F6A686B}"/>
              </a:ext>
            </a:extLst>
          </p:cNvPr>
          <p:cNvSpPr/>
          <p:nvPr/>
        </p:nvSpPr>
        <p:spPr>
          <a:xfrm>
            <a:off x="5278216" y="2354514"/>
            <a:ext cx="1637436" cy="769441"/>
          </a:xfrm>
          <a:prstGeom prst="rect">
            <a:avLst/>
          </a:prstGeom>
          <a:noFill/>
        </p:spPr>
        <p:txBody>
          <a:bodyPr wrap="none" lIns="91440" tIns="45720" rIns="91440" bIns="45720">
            <a:spAutoFit/>
          </a:bodyPr>
          <a:lstStyle/>
          <a:p>
            <a:pPr algn="ctr"/>
            <a:r>
              <a:rPr lang="en-GB" sz="4400" cap="none" spc="0" dirty="0">
                <a:ln w="0"/>
                <a:latin typeface="EdShed" pitchFamily="2" charset="0"/>
              </a:rPr>
              <a:t>sprout</a:t>
            </a:r>
          </a:p>
        </p:txBody>
      </p:sp>
      <p:grpSp>
        <p:nvGrpSpPr>
          <p:cNvPr id="18" name="Group 17">
            <a:extLst>
              <a:ext uri="{FF2B5EF4-FFF2-40B4-BE49-F238E27FC236}">
                <a16:creationId xmlns:a16="http://schemas.microsoft.com/office/drawing/2014/main" id="{40746777-4019-1D36-E845-A8C79B0BA9C1}"/>
              </a:ext>
            </a:extLst>
          </p:cNvPr>
          <p:cNvGrpSpPr/>
          <p:nvPr/>
        </p:nvGrpSpPr>
        <p:grpSpPr>
          <a:xfrm>
            <a:off x="3877269" y="5897990"/>
            <a:ext cx="1585518" cy="108784"/>
            <a:chOff x="6909076" y="6013903"/>
            <a:chExt cx="1585518" cy="108784"/>
          </a:xfrm>
          <a:solidFill>
            <a:srgbClr val="3372DC"/>
          </a:solidFill>
        </p:grpSpPr>
        <p:sp>
          <p:nvSpPr>
            <p:cNvPr id="19" name="Oval 18">
              <a:extLst>
                <a:ext uri="{FF2B5EF4-FFF2-40B4-BE49-F238E27FC236}">
                  <a16:creationId xmlns:a16="http://schemas.microsoft.com/office/drawing/2014/main" id="{254A2C59-0776-6B6A-5583-2D69983B9AAA}"/>
                </a:ext>
              </a:extLst>
            </p:cNvPr>
            <p:cNvSpPr/>
            <p:nvPr/>
          </p:nvSpPr>
          <p:spPr>
            <a:xfrm>
              <a:off x="7704774" y="601413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0" name="Rectangle 19">
              <a:extLst>
                <a:ext uri="{FF2B5EF4-FFF2-40B4-BE49-F238E27FC236}">
                  <a16:creationId xmlns:a16="http://schemas.microsoft.com/office/drawing/2014/main" id="{D314E38C-0E5A-8DF1-6E16-A286DD49CA38}"/>
                </a:ext>
              </a:extLst>
            </p:cNvPr>
            <p:cNvSpPr/>
            <p:nvPr/>
          </p:nvSpPr>
          <p:spPr>
            <a:xfrm>
              <a:off x="7146429" y="6032769"/>
              <a:ext cx="468000"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1" name="Oval 20">
              <a:extLst>
                <a:ext uri="{FF2B5EF4-FFF2-40B4-BE49-F238E27FC236}">
                  <a16:creationId xmlns:a16="http://schemas.microsoft.com/office/drawing/2014/main" id="{7F7D678D-289B-F69F-1C14-18AE151F92F2}"/>
                </a:ext>
              </a:extLst>
            </p:cNvPr>
            <p:cNvSpPr/>
            <p:nvPr/>
          </p:nvSpPr>
          <p:spPr>
            <a:xfrm>
              <a:off x="6909076" y="601468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2" name="Oval 21">
              <a:extLst>
                <a:ext uri="{FF2B5EF4-FFF2-40B4-BE49-F238E27FC236}">
                  <a16:creationId xmlns:a16="http://schemas.microsoft.com/office/drawing/2014/main" id="{9D61332A-B785-2714-C070-4A48A3BB863E}"/>
                </a:ext>
              </a:extLst>
            </p:cNvPr>
            <p:cNvSpPr/>
            <p:nvPr/>
          </p:nvSpPr>
          <p:spPr>
            <a:xfrm>
              <a:off x="7926673" y="6013903"/>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3" name="Rectangle 22">
              <a:extLst>
                <a:ext uri="{FF2B5EF4-FFF2-40B4-BE49-F238E27FC236}">
                  <a16:creationId xmlns:a16="http://schemas.microsoft.com/office/drawing/2014/main" id="{303EB842-171D-4DFB-CAC4-651DA77D82F0}"/>
                </a:ext>
              </a:extLst>
            </p:cNvPr>
            <p:cNvSpPr/>
            <p:nvPr/>
          </p:nvSpPr>
          <p:spPr>
            <a:xfrm>
              <a:off x="8134594" y="6032769"/>
              <a:ext cx="360000"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24" name="Rectangle 23">
            <a:extLst>
              <a:ext uri="{FF2B5EF4-FFF2-40B4-BE49-F238E27FC236}">
                <a16:creationId xmlns:a16="http://schemas.microsoft.com/office/drawing/2014/main" id="{89C6A51B-F42D-BC4A-59FC-A17735EC59DB}"/>
              </a:ext>
            </a:extLst>
          </p:cNvPr>
          <p:cNvSpPr/>
          <p:nvPr/>
        </p:nvSpPr>
        <p:spPr>
          <a:xfrm>
            <a:off x="990778" y="5245436"/>
            <a:ext cx="1412567" cy="769441"/>
          </a:xfrm>
          <a:prstGeom prst="rect">
            <a:avLst/>
          </a:prstGeom>
          <a:noFill/>
        </p:spPr>
        <p:txBody>
          <a:bodyPr wrap="none" lIns="91440" tIns="45720" rIns="91440" bIns="45720">
            <a:spAutoFit/>
          </a:bodyPr>
          <a:lstStyle/>
          <a:p>
            <a:pPr algn="ctr"/>
            <a:r>
              <a:rPr lang="en-GB" sz="4400" cap="none" spc="0" dirty="0">
                <a:ln w="0"/>
                <a:latin typeface="EdShed" pitchFamily="2" charset="0"/>
              </a:rPr>
              <a:t>great</a:t>
            </a:r>
          </a:p>
        </p:txBody>
      </p:sp>
      <p:grpSp>
        <p:nvGrpSpPr>
          <p:cNvPr id="25" name="Group 24">
            <a:extLst>
              <a:ext uri="{FF2B5EF4-FFF2-40B4-BE49-F238E27FC236}">
                <a16:creationId xmlns:a16="http://schemas.microsoft.com/office/drawing/2014/main" id="{69E7204D-EF31-BA11-47D2-86209FAC21C4}"/>
              </a:ext>
            </a:extLst>
          </p:cNvPr>
          <p:cNvGrpSpPr/>
          <p:nvPr/>
        </p:nvGrpSpPr>
        <p:grpSpPr>
          <a:xfrm>
            <a:off x="1190720" y="6011284"/>
            <a:ext cx="1069817" cy="108000"/>
            <a:chOff x="7479133" y="6008051"/>
            <a:chExt cx="1069817" cy="108000"/>
          </a:xfrm>
          <a:solidFill>
            <a:srgbClr val="3372DC"/>
          </a:solidFill>
        </p:grpSpPr>
        <p:sp>
          <p:nvSpPr>
            <p:cNvPr id="26" name="Oval 25">
              <a:extLst>
                <a:ext uri="{FF2B5EF4-FFF2-40B4-BE49-F238E27FC236}">
                  <a16:creationId xmlns:a16="http://schemas.microsoft.com/office/drawing/2014/main" id="{BFA86FDC-3C0C-F650-E134-19C719EC92C5}"/>
                </a:ext>
              </a:extLst>
            </p:cNvPr>
            <p:cNvSpPr>
              <a:spLocks noChangeAspect="1"/>
            </p:cNvSpPr>
            <p:nvPr/>
          </p:nvSpPr>
          <p:spPr>
            <a:xfrm>
              <a:off x="7479133" y="6008051"/>
              <a:ext cx="108002"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7" name="Oval 26">
              <a:extLst>
                <a:ext uri="{FF2B5EF4-FFF2-40B4-BE49-F238E27FC236}">
                  <a16:creationId xmlns:a16="http://schemas.microsoft.com/office/drawing/2014/main" id="{2F5C0DF5-A152-4C38-3F47-2135D4C0BFDF}"/>
                </a:ext>
              </a:extLst>
            </p:cNvPr>
            <p:cNvSpPr>
              <a:spLocks noChangeAspect="1"/>
            </p:cNvSpPr>
            <p:nvPr/>
          </p:nvSpPr>
          <p:spPr>
            <a:xfrm>
              <a:off x="7711695" y="6008051"/>
              <a:ext cx="108002"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8" name="Rectangle 27">
              <a:extLst>
                <a:ext uri="{FF2B5EF4-FFF2-40B4-BE49-F238E27FC236}">
                  <a16:creationId xmlns:a16="http://schemas.microsoft.com/office/drawing/2014/main" id="{6E1A283F-D85F-A13E-14E4-D3E78E5DE52C}"/>
                </a:ext>
              </a:extLst>
            </p:cNvPr>
            <p:cNvSpPr/>
            <p:nvPr/>
          </p:nvSpPr>
          <p:spPr>
            <a:xfrm>
              <a:off x="7898964" y="6026051"/>
              <a:ext cx="468000"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4" name="Oval 33">
              <a:extLst>
                <a:ext uri="{FF2B5EF4-FFF2-40B4-BE49-F238E27FC236}">
                  <a16:creationId xmlns:a16="http://schemas.microsoft.com/office/drawing/2014/main" id="{B2C72097-28BF-4030-2C19-AF332CA72491}"/>
                </a:ext>
              </a:extLst>
            </p:cNvPr>
            <p:cNvSpPr>
              <a:spLocks noChangeAspect="1"/>
            </p:cNvSpPr>
            <p:nvPr/>
          </p:nvSpPr>
          <p:spPr>
            <a:xfrm>
              <a:off x="8440948" y="6008051"/>
              <a:ext cx="108002"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35" name="Rectangle 34">
            <a:extLst>
              <a:ext uri="{FF2B5EF4-FFF2-40B4-BE49-F238E27FC236}">
                <a16:creationId xmlns:a16="http://schemas.microsoft.com/office/drawing/2014/main" id="{DE1F011B-3670-A8B2-57EA-97C444F776D0}"/>
              </a:ext>
            </a:extLst>
          </p:cNvPr>
          <p:cNvSpPr/>
          <p:nvPr/>
        </p:nvSpPr>
        <p:spPr>
          <a:xfrm>
            <a:off x="3655656" y="5245436"/>
            <a:ext cx="1948482" cy="769441"/>
          </a:xfrm>
          <a:prstGeom prst="rect">
            <a:avLst/>
          </a:prstGeom>
          <a:noFill/>
        </p:spPr>
        <p:txBody>
          <a:bodyPr wrap="none" lIns="91440" tIns="45720" rIns="91440" bIns="45720">
            <a:spAutoFit/>
          </a:bodyPr>
          <a:lstStyle/>
          <a:p>
            <a:pPr algn="ctr"/>
            <a:r>
              <a:rPr lang="en-GB" sz="4400" cap="none" spc="0" dirty="0">
                <a:ln w="0"/>
                <a:latin typeface="EdShed" pitchFamily="2" charset="0"/>
              </a:rPr>
              <a:t>address</a:t>
            </a:r>
          </a:p>
        </p:txBody>
      </p:sp>
      <p:grpSp>
        <p:nvGrpSpPr>
          <p:cNvPr id="36" name="Group 35">
            <a:extLst>
              <a:ext uri="{FF2B5EF4-FFF2-40B4-BE49-F238E27FC236}">
                <a16:creationId xmlns:a16="http://schemas.microsoft.com/office/drawing/2014/main" id="{9DA7CCA1-BA35-722E-AE34-83AC109A4032}"/>
              </a:ext>
            </a:extLst>
          </p:cNvPr>
          <p:cNvGrpSpPr/>
          <p:nvPr/>
        </p:nvGrpSpPr>
        <p:grpSpPr>
          <a:xfrm>
            <a:off x="5443997" y="2985765"/>
            <a:ext cx="1339940" cy="108000"/>
            <a:chOff x="7243993" y="6009885"/>
            <a:chExt cx="1339940" cy="108000"/>
          </a:xfrm>
          <a:solidFill>
            <a:srgbClr val="3372DC"/>
          </a:solidFill>
        </p:grpSpPr>
        <p:sp>
          <p:nvSpPr>
            <p:cNvPr id="37" name="Oval 36">
              <a:extLst>
                <a:ext uri="{FF2B5EF4-FFF2-40B4-BE49-F238E27FC236}">
                  <a16:creationId xmlns:a16="http://schemas.microsoft.com/office/drawing/2014/main" id="{3D5A2D9C-0253-0F3F-CFD0-F770754C1A0C}"/>
                </a:ext>
              </a:extLst>
            </p:cNvPr>
            <p:cNvSpPr>
              <a:spLocks noChangeAspect="1"/>
            </p:cNvSpPr>
            <p:nvPr/>
          </p:nvSpPr>
          <p:spPr>
            <a:xfrm>
              <a:off x="7243993" y="6009885"/>
              <a:ext cx="108002"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8" name="Oval 37">
              <a:extLst>
                <a:ext uri="{FF2B5EF4-FFF2-40B4-BE49-F238E27FC236}">
                  <a16:creationId xmlns:a16="http://schemas.microsoft.com/office/drawing/2014/main" id="{BE71A8E9-570E-CBD4-8484-4DB9BC8FAC77}"/>
                </a:ext>
              </a:extLst>
            </p:cNvPr>
            <p:cNvSpPr>
              <a:spLocks noChangeAspect="1"/>
            </p:cNvSpPr>
            <p:nvPr/>
          </p:nvSpPr>
          <p:spPr>
            <a:xfrm>
              <a:off x="7502337" y="6009885"/>
              <a:ext cx="108002"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9" name="Rectangle 38">
              <a:extLst>
                <a:ext uri="{FF2B5EF4-FFF2-40B4-BE49-F238E27FC236}">
                  <a16:creationId xmlns:a16="http://schemas.microsoft.com/office/drawing/2014/main" id="{F8713576-3EC2-1D6D-57B3-8FA76FB5ED5B}"/>
                </a:ext>
              </a:extLst>
            </p:cNvPr>
            <p:cNvSpPr/>
            <p:nvPr/>
          </p:nvSpPr>
          <p:spPr>
            <a:xfrm>
              <a:off x="7926535" y="6027885"/>
              <a:ext cx="468000"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0" name="Oval 39">
              <a:extLst>
                <a:ext uri="{FF2B5EF4-FFF2-40B4-BE49-F238E27FC236}">
                  <a16:creationId xmlns:a16="http://schemas.microsoft.com/office/drawing/2014/main" id="{C09C9390-4C6A-D7E0-A5F2-6E3CB1575527}"/>
                </a:ext>
              </a:extLst>
            </p:cNvPr>
            <p:cNvSpPr>
              <a:spLocks noChangeAspect="1"/>
            </p:cNvSpPr>
            <p:nvPr/>
          </p:nvSpPr>
          <p:spPr>
            <a:xfrm>
              <a:off x="7735029" y="6009885"/>
              <a:ext cx="108002" cy="108000"/>
            </a:xfrm>
            <a:prstGeom prst="ellipse">
              <a:avLst/>
            </a:prstGeom>
            <a:solidFill>
              <a:srgbClr val="FF37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1" name="Oval 40">
              <a:extLst>
                <a:ext uri="{FF2B5EF4-FFF2-40B4-BE49-F238E27FC236}">
                  <a16:creationId xmlns:a16="http://schemas.microsoft.com/office/drawing/2014/main" id="{8CFFC1E8-C069-CF48-F029-3BA045FDD02C}"/>
                </a:ext>
              </a:extLst>
            </p:cNvPr>
            <p:cNvSpPr>
              <a:spLocks noChangeAspect="1"/>
            </p:cNvSpPr>
            <p:nvPr/>
          </p:nvSpPr>
          <p:spPr>
            <a:xfrm>
              <a:off x="8475931" y="6009885"/>
              <a:ext cx="108002"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42" name="Rectangle 41">
            <a:extLst>
              <a:ext uri="{FF2B5EF4-FFF2-40B4-BE49-F238E27FC236}">
                <a16:creationId xmlns:a16="http://schemas.microsoft.com/office/drawing/2014/main" id="{A0C48094-6C7B-A6B4-DC2A-67B1E4C02991}"/>
              </a:ext>
            </a:extLst>
          </p:cNvPr>
          <p:cNvSpPr/>
          <p:nvPr/>
        </p:nvSpPr>
        <p:spPr>
          <a:xfrm>
            <a:off x="6932332" y="5245436"/>
            <a:ext cx="1512595" cy="769441"/>
          </a:xfrm>
          <a:prstGeom prst="rect">
            <a:avLst/>
          </a:prstGeom>
          <a:noFill/>
        </p:spPr>
        <p:txBody>
          <a:bodyPr wrap="none" lIns="91440" tIns="45720" rIns="91440" bIns="45720">
            <a:spAutoFit/>
          </a:bodyPr>
          <a:lstStyle/>
          <a:p>
            <a:pPr algn="ctr"/>
            <a:r>
              <a:rPr lang="en-GB" sz="4400" cap="none" spc="0" dirty="0">
                <a:ln w="0"/>
                <a:latin typeface="EdShed" pitchFamily="2" charset="0"/>
              </a:rPr>
              <a:t>touch</a:t>
            </a:r>
          </a:p>
        </p:txBody>
      </p:sp>
      <p:pic>
        <p:nvPicPr>
          <p:cNvPr id="43" name="Picture 42">
            <a:extLst>
              <a:ext uri="{FF2B5EF4-FFF2-40B4-BE49-F238E27FC236}">
                <a16:creationId xmlns:a16="http://schemas.microsoft.com/office/drawing/2014/main" id="{4A22F60F-64F6-361D-613A-54746A28C2A4}"/>
              </a:ext>
            </a:extLst>
          </p:cNvPr>
          <p:cNvPicPr>
            <a:picLocks noChangeAspect="1"/>
          </p:cNvPicPr>
          <p:nvPr/>
        </p:nvPicPr>
        <p:blipFill>
          <a:blip r:embed="rId3"/>
          <a:srcRect/>
          <a:stretch/>
        </p:blipFill>
        <p:spPr>
          <a:xfrm>
            <a:off x="5591482" y="3717655"/>
            <a:ext cx="1016989" cy="1115249"/>
          </a:xfrm>
          <a:prstGeom prst="rect">
            <a:avLst/>
          </a:prstGeom>
        </p:spPr>
      </p:pic>
      <p:sp>
        <p:nvSpPr>
          <p:cNvPr id="44" name="Rectangle 43">
            <a:extLst>
              <a:ext uri="{FF2B5EF4-FFF2-40B4-BE49-F238E27FC236}">
                <a16:creationId xmlns:a16="http://schemas.microsoft.com/office/drawing/2014/main" id="{AB902EE6-2160-D948-EDA6-DCFE94EBD20E}"/>
              </a:ext>
            </a:extLst>
          </p:cNvPr>
          <p:cNvSpPr/>
          <p:nvPr/>
        </p:nvSpPr>
        <p:spPr>
          <a:xfrm>
            <a:off x="9776226" y="5245436"/>
            <a:ext cx="1478739" cy="769441"/>
          </a:xfrm>
          <a:prstGeom prst="rect">
            <a:avLst/>
          </a:prstGeom>
          <a:noFill/>
        </p:spPr>
        <p:txBody>
          <a:bodyPr wrap="none" lIns="91440" tIns="45720" rIns="91440" bIns="45720">
            <a:spAutoFit/>
          </a:bodyPr>
          <a:lstStyle/>
          <a:p>
            <a:pPr algn="ctr"/>
            <a:r>
              <a:rPr lang="en-GB" sz="4400" cap="none" spc="0" dirty="0">
                <a:ln w="0"/>
                <a:latin typeface="EdShed" pitchFamily="2" charset="0"/>
              </a:rPr>
              <a:t>mane</a:t>
            </a:r>
          </a:p>
        </p:txBody>
      </p:sp>
      <p:sp>
        <p:nvSpPr>
          <p:cNvPr id="45" name="Oval 44">
            <a:extLst>
              <a:ext uri="{FF2B5EF4-FFF2-40B4-BE49-F238E27FC236}">
                <a16:creationId xmlns:a16="http://schemas.microsoft.com/office/drawing/2014/main" id="{9B4B53A4-73A4-6666-C4F3-75917A0FEBB9}"/>
              </a:ext>
            </a:extLst>
          </p:cNvPr>
          <p:cNvSpPr>
            <a:spLocks noChangeAspect="1"/>
          </p:cNvSpPr>
          <p:nvPr/>
        </p:nvSpPr>
        <p:spPr>
          <a:xfrm>
            <a:off x="10689885" y="5921284"/>
            <a:ext cx="108002" cy="108000"/>
          </a:xfrm>
          <a:prstGeom prst="ellipse">
            <a:avLst/>
          </a:prstGeom>
          <a:solidFill>
            <a:srgbClr val="337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nvGrpSpPr>
          <p:cNvPr id="46" name="Group 45">
            <a:extLst>
              <a:ext uri="{FF2B5EF4-FFF2-40B4-BE49-F238E27FC236}">
                <a16:creationId xmlns:a16="http://schemas.microsoft.com/office/drawing/2014/main" id="{EEC17B22-058B-E308-48B1-28E69C9F865D}"/>
              </a:ext>
            </a:extLst>
          </p:cNvPr>
          <p:cNvGrpSpPr/>
          <p:nvPr/>
        </p:nvGrpSpPr>
        <p:grpSpPr>
          <a:xfrm>
            <a:off x="10067655" y="5694034"/>
            <a:ext cx="1044254" cy="497629"/>
            <a:chOff x="9975140" y="5607924"/>
            <a:chExt cx="1044254" cy="497629"/>
          </a:xfrm>
        </p:grpSpPr>
        <p:sp>
          <p:nvSpPr>
            <p:cNvPr id="47" name="Oval 46">
              <a:extLst>
                <a:ext uri="{FF2B5EF4-FFF2-40B4-BE49-F238E27FC236}">
                  <a16:creationId xmlns:a16="http://schemas.microsoft.com/office/drawing/2014/main" id="{2821E592-7309-C6FC-C1B2-18020A5B6979}"/>
                </a:ext>
              </a:extLst>
            </p:cNvPr>
            <p:cNvSpPr>
              <a:spLocks noChangeAspect="1"/>
            </p:cNvSpPr>
            <p:nvPr/>
          </p:nvSpPr>
          <p:spPr>
            <a:xfrm>
              <a:off x="9975140" y="5817375"/>
              <a:ext cx="108002" cy="108000"/>
            </a:xfrm>
            <a:prstGeom prst="ellipse">
              <a:avLst/>
            </a:prstGeom>
            <a:solidFill>
              <a:srgbClr val="337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8" name="Rectangle 47">
              <a:extLst>
                <a:ext uri="{FF2B5EF4-FFF2-40B4-BE49-F238E27FC236}">
                  <a16:creationId xmlns:a16="http://schemas.microsoft.com/office/drawing/2014/main" id="{00CBEFC7-7A94-CD8B-A4EE-1A688A852A96}"/>
                </a:ext>
              </a:extLst>
            </p:cNvPr>
            <p:cNvSpPr>
              <a:spLocks/>
            </p:cNvSpPr>
            <p:nvPr/>
          </p:nvSpPr>
          <p:spPr>
            <a:xfrm>
              <a:off x="10247197" y="5835128"/>
              <a:ext cx="252000" cy="72000"/>
            </a:xfrm>
            <a:prstGeom prst="rect">
              <a:avLst/>
            </a:prstGeom>
            <a:solidFill>
              <a:srgbClr val="337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9" name="Rectangle 48">
              <a:extLst>
                <a:ext uri="{FF2B5EF4-FFF2-40B4-BE49-F238E27FC236}">
                  <a16:creationId xmlns:a16="http://schemas.microsoft.com/office/drawing/2014/main" id="{381CE4CF-9ADD-ED85-E409-7A3B1B332A1F}"/>
                </a:ext>
              </a:extLst>
            </p:cNvPr>
            <p:cNvSpPr>
              <a:spLocks/>
            </p:cNvSpPr>
            <p:nvPr/>
          </p:nvSpPr>
          <p:spPr>
            <a:xfrm>
              <a:off x="10812321" y="5829880"/>
              <a:ext cx="207073" cy="72000"/>
            </a:xfrm>
            <a:prstGeom prst="rect">
              <a:avLst/>
            </a:prstGeom>
            <a:solidFill>
              <a:srgbClr val="337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50" name="Block Arc 49">
              <a:extLst>
                <a:ext uri="{FF2B5EF4-FFF2-40B4-BE49-F238E27FC236}">
                  <a16:creationId xmlns:a16="http://schemas.microsoft.com/office/drawing/2014/main" id="{40A85D81-5D08-1F78-E0C6-CDE3557282D7}"/>
                </a:ext>
              </a:extLst>
            </p:cNvPr>
            <p:cNvSpPr/>
            <p:nvPr/>
          </p:nvSpPr>
          <p:spPr>
            <a:xfrm rot="10800000">
              <a:off x="10358205" y="5607924"/>
              <a:ext cx="594889" cy="497629"/>
            </a:xfrm>
            <a:prstGeom prst="blockArc">
              <a:avLst>
                <a:gd name="adj1" fmla="val 10676733"/>
                <a:gd name="adj2" fmla="val 22313"/>
                <a:gd name="adj3" fmla="val 6979"/>
              </a:avLst>
            </a:prstGeom>
            <a:solidFill>
              <a:srgbClr val="3372DC"/>
            </a:solidFill>
            <a:ln w="19050">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EdShed" pitchFamily="2" charset="0"/>
              </a:endParaRPr>
            </a:p>
          </p:txBody>
        </p:sp>
      </p:grpSp>
      <p:grpSp>
        <p:nvGrpSpPr>
          <p:cNvPr id="55" name="Group 54">
            <a:extLst>
              <a:ext uri="{FF2B5EF4-FFF2-40B4-BE49-F238E27FC236}">
                <a16:creationId xmlns:a16="http://schemas.microsoft.com/office/drawing/2014/main" id="{5A776CC7-E4C0-6215-4285-B7B276116FA6}"/>
              </a:ext>
            </a:extLst>
          </p:cNvPr>
          <p:cNvGrpSpPr/>
          <p:nvPr/>
        </p:nvGrpSpPr>
        <p:grpSpPr>
          <a:xfrm>
            <a:off x="8446792" y="2011665"/>
            <a:ext cx="3220805" cy="2582642"/>
            <a:chOff x="8463461" y="2233200"/>
            <a:chExt cx="3220805" cy="2582642"/>
          </a:xfrm>
        </p:grpSpPr>
        <p:sp>
          <p:nvSpPr>
            <p:cNvPr id="56" name="TextBox 55">
              <a:extLst>
                <a:ext uri="{FF2B5EF4-FFF2-40B4-BE49-F238E27FC236}">
                  <a16:creationId xmlns:a16="http://schemas.microsoft.com/office/drawing/2014/main" id="{2E9F5D3D-E67E-2638-A278-DF74640B72E1}"/>
                </a:ext>
              </a:extLst>
            </p:cNvPr>
            <p:cNvSpPr txBox="1"/>
            <p:nvPr/>
          </p:nvSpPr>
          <p:spPr>
            <a:xfrm>
              <a:off x="8568456" y="2385014"/>
              <a:ext cx="1757263" cy="1477328"/>
            </a:xfrm>
            <a:prstGeom prst="rect">
              <a:avLst/>
            </a:prstGeom>
            <a:noFill/>
          </p:spPr>
          <p:txBody>
            <a:bodyPr wrap="square">
              <a:spAutoFit/>
            </a:bodyPr>
            <a:lstStyle/>
            <a:p>
              <a:pPr algn="ctr"/>
              <a:r>
                <a:rPr lang="en-GB" dirty="0">
                  <a:latin typeface="EdShed" pitchFamily="2" charset="0"/>
                </a:rPr>
                <a:t>A split digraph is represented by underlined letters joined by a curved line.</a:t>
              </a:r>
              <a:endParaRPr lang="en-US" dirty="0">
                <a:latin typeface="EdShed" pitchFamily="2" charset="0"/>
              </a:endParaRPr>
            </a:p>
          </p:txBody>
        </p:sp>
        <p:pic>
          <p:nvPicPr>
            <p:cNvPr id="57" name="Picture 56" descr="Icon&#10;&#10;Description automatically generated">
              <a:extLst>
                <a:ext uri="{FF2B5EF4-FFF2-40B4-BE49-F238E27FC236}">
                  <a16:creationId xmlns:a16="http://schemas.microsoft.com/office/drawing/2014/main" id="{8FCA6C1A-1FC1-5B51-0CCA-04B084E43725}"/>
                </a:ext>
              </a:extLst>
            </p:cNvPr>
            <p:cNvPicPr>
              <a:picLocks noChangeAspect="1"/>
            </p:cNvPicPr>
            <p:nvPr/>
          </p:nvPicPr>
          <p:blipFill>
            <a:blip r:embed="rId4"/>
            <a:stretch>
              <a:fillRect/>
            </a:stretch>
          </p:blipFill>
          <p:spPr>
            <a:xfrm>
              <a:off x="10810741" y="3015842"/>
              <a:ext cx="873525" cy="1800000"/>
            </a:xfrm>
            <a:prstGeom prst="rect">
              <a:avLst/>
            </a:prstGeom>
          </p:spPr>
        </p:pic>
        <p:sp>
          <p:nvSpPr>
            <p:cNvPr id="58" name="Rounded Rectangular Callout 57">
              <a:extLst>
                <a:ext uri="{FF2B5EF4-FFF2-40B4-BE49-F238E27FC236}">
                  <a16:creationId xmlns:a16="http://schemas.microsoft.com/office/drawing/2014/main" id="{C3463EA9-5CFB-8121-6CCA-165E566527E2}"/>
                </a:ext>
              </a:extLst>
            </p:cNvPr>
            <p:cNvSpPr/>
            <p:nvPr/>
          </p:nvSpPr>
          <p:spPr>
            <a:xfrm>
              <a:off x="8463461" y="2233200"/>
              <a:ext cx="1935816" cy="1780956"/>
            </a:xfrm>
            <a:prstGeom prst="wedgeRoundRectCallout">
              <a:avLst>
                <a:gd name="adj1" fmla="val 62656"/>
                <a:gd name="adj2" fmla="val 30437"/>
                <a:gd name="adj3" fmla="val 16667"/>
              </a:avLst>
            </a:prstGeom>
            <a:noFill/>
            <a:ln w="381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grpSp>
        <p:nvGrpSpPr>
          <p:cNvPr id="60" name="Group 59">
            <a:extLst>
              <a:ext uri="{FF2B5EF4-FFF2-40B4-BE49-F238E27FC236}">
                <a16:creationId xmlns:a16="http://schemas.microsoft.com/office/drawing/2014/main" id="{44F3BDB1-D63F-F8AF-9DCD-8DB60DF8DE4D}"/>
              </a:ext>
            </a:extLst>
          </p:cNvPr>
          <p:cNvGrpSpPr/>
          <p:nvPr/>
        </p:nvGrpSpPr>
        <p:grpSpPr>
          <a:xfrm>
            <a:off x="7117191" y="5898382"/>
            <a:ext cx="1158986" cy="108000"/>
            <a:chOff x="7827363" y="5924769"/>
            <a:chExt cx="1158986" cy="108000"/>
          </a:xfrm>
          <a:solidFill>
            <a:srgbClr val="3372DC"/>
          </a:solidFill>
        </p:grpSpPr>
        <p:sp>
          <p:nvSpPr>
            <p:cNvPr id="62" name="Oval 61">
              <a:extLst>
                <a:ext uri="{FF2B5EF4-FFF2-40B4-BE49-F238E27FC236}">
                  <a16:creationId xmlns:a16="http://schemas.microsoft.com/office/drawing/2014/main" id="{3462B948-7C0D-EAEB-BE70-41BC39AE5CBE}"/>
                </a:ext>
              </a:extLst>
            </p:cNvPr>
            <p:cNvSpPr>
              <a:spLocks noChangeAspect="1"/>
            </p:cNvSpPr>
            <p:nvPr/>
          </p:nvSpPr>
          <p:spPr>
            <a:xfrm>
              <a:off x="7827363" y="5924769"/>
              <a:ext cx="108002"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3" name="Rectangle 62">
              <a:extLst>
                <a:ext uri="{FF2B5EF4-FFF2-40B4-BE49-F238E27FC236}">
                  <a16:creationId xmlns:a16="http://schemas.microsoft.com/office/drawing/2014/main" id="{B2B246FE-9B95-B002-4219-E41FEA3C7E81}"/>
                </a:ext>
              </a:extLst>
            </p:cNvPr>
            <p:cNvSpPr/>
            <p:nvPr/>
          </p:nvSpPr>
          <p:spPr>
            <a:xfrm>
              <a:off x="8011794" y="5942769"/>
              <a:ext cx="468000"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4" name="Rectangle 63">
              <a:extLst>
                <a:ext uri="{FF2B5EF4-FFF2-40B4-BE49-F238E27FC236}">
                  <a16:creationId xmlns:a16="http://schemas.microsoft.com/office/drawing/2014/main" id="{90593887-F39E-D43D-642B-EDBF9F7DB11E}"/>
                </a:ext>
              </a:extLst>
            </p:cNvPr>
            <p:cNvSpPr/>
            <p:nvPr/>
          </p:nvSpPr>
          <p:spPr>
            <a:xfrm>
              <a:off x="8558935" y="5942769"/>
              <a:ext cx="427414" cy="7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2" name="Group 1">
            <a:extLst>
              <a:ext uri="{FF2B5EF4-FFF2-40B4-BE49-F238E27FC236}">
                <a16:creationId xmlns:a16="http://schemas.microsoft.com/office/drawing/2014/main" id="{DAB78189-31F1-BA60-4DF5-8DFBBA1C4246}"/>
              </a:ext>
            </a:extLst>
          </p:cNvPr>
          <p:cNvGrpSpPr/>
          <p:nvPr/>
        </p:nvGrpSpPr>
        <p:grpSpPr>
          <a:xfrm>
            <a:off x="591585" y="2000200"/>
            <a:ext cx="4235131" cy="2586548"/>
            <a:chOff x="1726446" y="2231304"/>
            <a:chExt cx="4235131" cy="2586548"/>
          </a:xfrm>
        </p:grpSpPr>
        <p:sp>
          <p:nvSpPr>
            <p:cNvPr id="5" name="TextBox 4">
              <a:extLst>
                <a:ext uri="{FF2B5EF4-FFF2-40B4-BE49-F238E27FC236}">
                  <a16:creationId xmlns:a16="http://schemas.microsoft.com/office/drawing/2014/main" id="{33F9C0DC-B6C0-A233-7EE9-C0045804DBFD}"/>
                </a:ext>
              </a:extLst>
            </p:cNvPr>
            <p:cNvSpPr txBox="1"/>
            <p:nvPr/>
          </p:nvSpPr>
          <p:spPr>
            <a:xfrm>
              <a:off x="1834846" y="2393773"/>
              <a:ext cx="2527993" cy="2308324"/>
            </a:xfrm>
            <a:prstGeom prst="rect">
              <a:avLst/>
            </a:prstGeom>
            <a:noFill/>
          </p:spPr>
          <p:txBody>
            <a:bodyPr wrap="square" rtlCol="0">
              <a:spAutoFit/>
            </a:bodyPr>
            <a:lstStyle/>
            <a:p>
              <a:pPr algn="ctr"/>
              <a:r>
                <a:rPr lang="en-GB" dirty="0">
                  <a:latin typeface="EdShed" pitchFamily="2" charset="0"/>
                </a:rPr>
                <a:t>Use sound buttons for each phoneme. Draw a dot for each single letter sound, a </a:t>
              </a:r>
              <a:r>
                <a:rPr lang="en-GB" dirty="0">
                  <a:solidFill>
                    <a:srgbClr val="FF3760"/>
                  </a:solidFill>
                  <a:latin typeface="EdShed" pitchFamily="2" charset="0"/>
                </a:rPr>
                <a:t>red</a:t>
              </a:r>
              <a:r>
                <a:rPr lang="en-GB" dirty="0">
                  <a:latin typeface="EdShed" pitchFamily="2" charset="0"/>
                </a:rPr>
                <a:t> dot for adjacent consonants, and a line when two or more letters represent one sound. </a:t>
              </a:r>
            </a:p>
          </p:txBody>
        </p:sp>
        <p:pic>
          <p:nvPicPr>
            <p:cNvPr id="7" name="Picture 6" descr="A picture containing text, vector graphics&#10;&#10;Description automatically generated">
              <a:extLst>
                <a:ext uri="{FF2B5EF4-FFF2-40B4-BE49-F238E27FC236}">
                  <a16:creationId xmlns:a16="http://schemas.microsoft.com/office/drawing/2014/main" id="{CB590F60-A1FF-58A7-E47A-A7AFF1DB4D63}"/>
                </a:ext>
              </a:extLst>
            </p:cNvPr>
            <p:cNvPicPr>
              <a:picLocks noChangeAspect="1"/>
            </p:cNvPicPr>
            <p:nvPr/>
          </p:nvPicPr>
          <p:blipFill>
            <a:blip r:embed="rId5"/>
            <a:stretch>
              <a:fillRect/>
            </a:stretch>
          </p:blipFill>
          <p:spPr>
            <a:xfrm flipH="1">
              <a:off x="4964516" y="2242769"/>
              <a:ext cx="997061" cy="1774098"/>
            </a:xfrm>
            <a:prstGeom prst="rect">
              <a:avLst/>
            </a:prstGeom>
          </p:spPr>
        </p:pic>
        <p:sp>
          <p:nvSpPr>
            <p:cNvPr id="8" name="Rounded Rectangular Callout 7">
              <a:extLst>
                <a:ext uri="{FF2B5EF4-FFF2-40B4-BE49-F238E27FC236}">
                  <a16:creationId xmlns:a16="http://schemas.microsoft.com/office/drawing/2014/main" id="{1B38A42F-D453-AB00-9461-A6FB6E6D08AD}"/>
                </a:ext>
              </a:extLst>
            </p:cNvPr>
            <p:cNvSpPr/>
            <p:nvPr/>
          </p:nvSpPr>
          <p:spPr>
            <a:xfrm>
              <a:off x="1726446" y="2231304"/>
              <a:ext cx="2735624" cy="2586548"/>
            </a:xfrm>
            <a:prstGeom prst="wedgeRoundRectCallout">
              <a:avLst>
                <a:gd name="adj1" fmla="val 61308"/>
                <a:gd name="adj2" fmla="val -23848"/>
                <a:gd name="adj3" fmla="val 1666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spTree>
    <p:extLst>
      <p:ext uri="{BB962C8B-B14F-4D97-AF65-F5344CB8AC3E}">
        <p14:creationId xmlns:p14="http://schemas.microsoft.com/office/powerpoint/2010/main" val="118520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10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 calcmode="lin" valueType="num">
                                      <p:cBhvr>
                                        <p:cTn id="22" dur="1000" fill="hold"/>
                                        <p:tgtEl>
                                          <p:spTgt spid="43"/>
                                        </p:tgtEl>
                                        <p:attrNameLst>
                                          <p:attrName>ppt_w</p:attrName>
                                        </p:attrNameLst>
                                      </p:cBhvr>
                                      <p:tavLst>
                                        <p:tav tm="0">
                                          <p:val>
                                            <p:fltVal val="0"/>
                                          </p:val>
                                        </p:tav>
                                        <p:tav tm="100000">
                                          <p:val>
                                            <p:strVal val="#ppt_w"/>
                                          </p:val>
                                        </p:tav>
                                      </p:tavLst>
                                    </p:anim>
                                    <p:anim calcmode="lin" valueType="num">
                                      <p:cBhvr>
                                        <p:cTn id="23" dur="1000" fill="hold"/>
                                        <p:tgtEl>
                                          <p:spTgt spid="43"/>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dissolve">
                                      <p:cBhvr>
                                        <p:cTn id="28" dur="1000"/>
                                        <p:tgtEl>
                                          <p:spTgt spid="2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dissolve">
                                      <p:cBhvr>
                                        <p:cTn id="31" dur="500"/>
                                        <p:tgtEl>
                                          <p:spTgt spid="35"/>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dissolve">
                                      <p:cBhvr>
                                        <p:cTn id="34" dur="500"/>
                                        <p:tgtEl>
                                          <p:spTgt spid="4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dissolv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10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1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wipe(left)">
                                      <p:cBhvr>
                                        <p:cTn id="52" dur="1000"/>
                                        <p:tgtEl>
                                          <p:spTgt spid="60"/>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dissolve">
                                      <p:cBhvr>
                                        <p:cTn id="57" dur="1000"/>
                                        <p:tgtEl>
                                          <p:spTgt spid="5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1000"/>
                                        <p:tgtEl>
                                          <p:spTgt spid="46"/>
                                        </p:tgtEl>
                                      </p:cBhvr>
                                    </p:animEffect>
                                  </p:childTnLst>
                                </p:cTn>
                              </p:par>
                              <p:par>
                                <p:cTn id="63" presetID="1" presetClass="entr" presetSubtype="0" fill="hold" grpId="0" nodeType="withEffect">
                                  <p:stCondLst>
                                    <p:cond delay="2000"/>
                                  </p:stCondLst>
                                  <p:childTnLst>
                                    <p:set>
                                      <p:cBhvr>
                                        <p:cTn id="6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4" grpId="0"/>
      <p:bldP spid="35" grpId="0"/>
      <p:bldP spid="42" grpId="0"/>
      <p:bldP spid="44" grpId="0"/>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3C85A-0E75-FB69-AA54-B203CC1A0989}"/>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19</a:t>
            </a:fld>
            <a:endParaRPr lang="en-US" dirty="0">
              <a:latin typeface="EdShed" pitchFamily="2" charset="0"/>
            </a:endParaRPr>
          </a:p>
        </p:txBody>
      </p:sp>
      <p:sp>
        <p:nvSpPr>
          <p:cNvPr id="5" name="Text Placeholder 4">
            <a:extLst>
              <a:ext uri="{FF2B5EF4-FFF2-40B4-BE49-F238E27FC236}">
                <a16:creationId xmlns:a16="http://schemas.microsoft.com/office/drawing/2014/main" id="{5E8B8E90-5C84-5474-92FF-A9666D690124}"/>
              </a:ext>
            </a:extLst>
          </p:cNvPr>
          <p:cNvSpPr>
            <a:spLocks noGrp="1"/>
          </p:cNvSpPr>
          <p:nvPr>
            <p:ph type="body" sz="quarter" idx="15"/>
          </p:nvPr>
        </p:nvSpPr>
        <p:spPr/>
        <p:txBody>
          <a:bodyPr/>
          <a:lstStyle/>
          <a:p>
            <a:r>
              <a:rPr lang="en-US" dirty="0"/>
              <a:t>accept</a:t>
            </a:r>
          </a:p>
        </p:txBody>
      </p:sp>
      <p:sp>
        <p:nvSpPr>
          <p:cNvPr id="6" name="Rectangle 5">
            <a:extLst>
              <a:ext uri="{FF2B5EF4-FFF2-40B4-BE49-F238E27FC236}">
                <a16:creationId xmlns:a16="http://schemas.microsoft.com/office/drawing/2014/main" id="{77E945C9-A4FF-0164-9093-D5D1A0BB5EA0}"/>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7" name="Rectangle 6">
            <a:extLst>
              <a:ext uri="{FF2B5EF4-FFF2-40B4-BE49-F238E27FC236}">
                <a16:creationId xmlns:a16="http://schemas.microsoft.com/office/drawing/2014/main" id="{EFD72C80-E740-11F6-96B0-6388C2531B62}"/>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8" name="Rectangle 7">
            <a:extLst>
              <a:ext uri="{FF2B5EF4-FFF2-40B4-BE49-F238E27FC236}">
                <a16:creationId xmlns:a16="http://schemas.microsoft.com/office/drawing/2014/main" id="{9AC56ACD-0F85-B04A-0701-5852CAE957FA}"/>
              </a:ext>
            </a:extLst>
          </p:cNvPr>
          <p:cNvSpPr/>
          <p:nvPr/>
        </p:nvSpPr>
        <p:spPr>
          <a:xfrm>
            <a:off x="2189803" y="4195446"/>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sp>
        <p:nvSpPr>
          <p:cNvPr id="9" name="Rectangle 8">
            <a:extLst>
              <a:ext uri="{FF2B5EF4-FFF2-40B4-BE49-F238E27FC236}">
                <a16:creationId xmlns:a16="http://schemas.microsoft.com/office/drawing/2014/main" id="{EE0C2B48-DC68-78C7-9104-B5C2996AE362}"/>
              </a:ext>
            </a:extLst>
          </p:cNvPr>
          <p:cNvSpPr/>
          <p:nvPr/>
        </p:nvSpPr>
        <p:spPr>
          <a:xfrm>
            <a:off x="6810351" y="4175151"/>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4280151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3C85A-0E75-FB69-AA54-B203CC1A0989}"/>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20</a:t>
            </a:fld>
            <a:endParaRPr lang="en-US" dirty="0">
              <a:latin typeface="EdShed" pitchFamily="2" charset="0"/>
            </a:endParaRPr>
          </a:p>
        </p:txBody>
      </p:sp>
      <p:sp>
        <p:nvSpPr>
          <p:cNvPr id="3" name="Text Placeholder 4">
            <a:extLst>
              <a:ext uri="{FF2B5EF4-FFF2-40B4-BE49-F238E27FC236}">
                <a16:creationId xmlns:a16="http://schemas.microsoft.com/office/drawing/2014/main" id="{04515E04-6892-7B93-0350-4D2B68517DE5}"/>
              </a:ext>
            </a:extLst>
          </p:cNvPr>
          <p:cNvSpPr>
            <a:spLocks noGrp="1"/>
          </p:cNvSpPr>
          <p:nvPr>
            <p:ph type="body" sz="quarter" idx="15"/>
          </p:nvPr>
        </p:nvSpPr>
        <p:spPr/>
        <p:txBody>
          <a:bodyPr/>
          <a:lstStyle/>
          <a:p>
            <a:r>
              <a:rPr lang="en-US" dirty="0"/>
              <a:t>accept</a:t>
            </a:r>
          </a:p>
        </p:txBody>
      </p:sp>
      <p:sp>
        <p:nvSpPr>
          <p:cNvPr id="9" name="Rectangle 8">
            <a:extLst>
              <a:ext uri="{FF2B5EF4-FFF2-40B4-BE49-F238E27FC236}">
                <a16:creationId xmlns:a16="http://schemas.microsoft.com/office/drawing/2014/main" id="{47BD1C9E-3B53-DE93-EADB-6ADDD71CC23A}"/>
              </a:ext>
            </a:extLst>
          </p:cNvPr>
          <p:cNvSpPr/>
          <p:nvPr/>
        </p:nvSpPr>
        <p:spPr>
          <a:xfrm>
            <a:off x="2283569" y="2747602"/>
            <a:ext cx="2983091" cy="954107"/>
          </a:xfrm>
          <a:prstGeom prst="rect">
            <a:avLst/>
          </a:prstGeom>
        </p:spPr>
        <p:txBody>
          <a:bodyPr wrap="square">
            <a:spAutoFit/>
          </a:bodyPr>
          <a:lstStyle/>
          <a:p>
            <a:pPr algn="ctr"/>
            <a:r>
              <a:rPr lang="en-GB" sz="1400" dirty="0">
                <a:solidFill>
                  <a:srgbClr val="FF3760"/>
                </a:solidFill>
                <a:latin typeface="EdShed" pitchFamily="2" charset="0"/>
              </a:rPr>
              <a:t>1. To agree to or approve of something.</a:t>
            </a:r>
          </a:p>
          <a:p>
            <a:pPr algn="ctr"/>
            <a:r>
              <a:rPr lang="en-GB" sz="1400" dirty="0">
                <a:solidFill>
                  <a:srgbClr val="FF3760"/>
                </a:solidFill>
                <a:latin typeface="EdShed" pitchFamily="2" charset="0"/>
              </a:rPr>
              <a:t>2. To take willingly something that is offered; to say ‘yes’ to an offer, invitation, etc.</a:t>
            </a:r>
          </a:p>
        </p:txBody>
      </p:sp>
      <p:sp>
        <p:nvSpPr>
          <p:cNvPr id="10" name="Rectangle 9">
            <a:extLst>
              <a:ext uri="{FF2B5EF4-FFF2-40B4-BE49-F238E27FC236}">
                <a16:creationId xmlns:a16="http://schemas.microsoft.com/office/drawing/2014/main" id="{FB6F6693-73E3-BD4B-FB43-3F52A50EE6B1}"/>
              </a:ext>
            </a:extLst>
          </p:cNvPr>
          <p:cNvSpPr/>
          <p:nvPr/>
        </p:nvSpPr>
        <p:spPr>
          <a:xfrm>
            <a:off x="5894722" y="2718284"/>
            <a:ext cx="2696140" cy="923330"/>
          </a:xfrm>
          <a:prstGeom prst="rect">
            <a:avLst/>
          </a:prstGeom>
        </p:spPr>
        <p:txBody>
          <a:bodyPr wrap="square">
            <a:spAutoFit/>
          </a:bodyPr>
          <a:lstStyle/>
          <a:p>
            <a:pPr algn="ctr"/>
            <a:r>
              <a:rPr lang="en-GB" dirty="0">
                <a:solidFill>
                  <a:srgbClr val="FF3760"/>
                </a:solidFill>
                <a:latin typeface="EdShed" pitchFamily="2" charset="0"/>
              </a:rPr>
              <a:t>The local charity shop will </a:t>
            </a:r>
            <a:r>
              <a:rPr lang="en-GB" u="sng" dirty="0">
                <a:solidFill>
                  <a:srgbClr val="FF3760"/>
                </a:solidFill>
                <a:latin typeface="EdShed" pitchFamily="2" charset="0"/>
              </a:rPr>
              <a:t>accept</a:t>
            </a:r>
            <a:r>
              <a:rPr lang="en-GB" dirty="0">
                <a:solidFill>
                  <a:srgbClr val="FF3760"/>
                </a:solidFill>
                <a:latin typeface="EdShed" pitchFamily="2" charset="0"/>
              </a:rPr>
              <a:t> donations </a:t>
            </a:r>
          </a:p>
          <a:p>
            <a:pPr algn="ctr"/>
            <a:r>
              <a:rPr lang="en-GB" dirty="0">
                <a:solidFill>
                  <a:srgbClr val="FF3760"/>
                </a:solidFill>
                <a:latin typeface="EdShed" pitchFamily="2" charset="0"/>
              </a:rPr>
              <a:t>of books and clothes.</a:t>
            </a:r>
            <a:endParaRPr lang="en-GB" sz="1400" dirty="0">
              <a:solidFill>
                <a:srgbClr val="FF3760"/>
              </a:solidFill>
              <a:latin typeface="EdShed" pitchFamily="2" charset="0"/>
            </a:endParaRPr>
          </a:p>
        </p:txBody>
      </p:sp>
      <p:sp>
        <p:nvSpPr>
          <p:cNvPr id="11" name="Rectangle 10">
            <a:extLst>
              <a:ext uri="{FF2B5EF4-FFF2-40B4-BE49-F238E27FC236}">
                <a16:creationId xmlns:a16="http://schemas.microsoft.com/office/drawing/2014/main" id="{D1A2185A-B40A-4434-CB30-ECEAF2E13549}"/>
              </a:ext>
            </a:extLst>
          </p:cNvPr>
          <p:cNvSpPr/>
          <p:nvPr/>
        </p:nvSpPr>
        <p:spPr>
          <a:xfrm>
            <a:off x="2294431" y="4804201"/>
            <a:ext cx="1554224" cy="1015663"/>
          </a:xfrm>
          <a:prstGeom prst="rect">
            <a:avLst/>
          </a:prstGeom>
        </p:spPr>
        <p:txBody>
          <a:bodyPr wrap="square">
            <a:spAutoFit/>
          </a:bodyPr>
          <a:lstStyle/>
          <a:p>
            <a:pPr algn="ctr"/>
            <a:r>
              <a:rPr lang="en-US" sz="2000" dirty="0">
                <a:solidFill>
                  <a:srgbClr val="FF3760"/>
                </a:solidFill>
                <a:latin typeface="EdShed" pitchFamily="2" charset="0"/>
              </a:rPr>
              <a:t>take</a:t>
            </a:r>
          </a:p>
          <a:p>
            <a:pPr algn="ctr"/>
            <a:r>
              <a:rPr lang="en-US" sz="2000" dirty="0">
                <a:solidFill>
                  <a:srgbClr val="FF3760"/>
                </a:solidFill>
                <a:latin typeface="EdShed" pitchFamily="2" charset="0"/>
              </a:rPr>
              <a:t>allow</a:t>
            </a:r>
          </a:p>
          <a:p>
            <a:pPr algn="ctr"/>
            <a:r>
              <a:rPr lang="en-US" sz="2000" dirty="0">
                <a:solidFill>
                  <a:srgbClr val="FF3760"/>
                </a:solidFill>
                <a:latin typeface="EdShed" pitchFamily="2" charset="0"/>
              </a:rPr>
              <a:t>admit</a:t>
            </a:r>
          </a:p>
        </p:txBody>
      </p:sp>
      <p:sp>
        <p:nvSpPr>
          <p:cNvPr id="12" name="Rectangle 11">
            <a:extLst>
              <a:ext uri="{FF2B5EF4-FFF2-40B4-BE49-F238E27FC236}">
                <a16:creationId xmlns:a16="http://schemas.microsoft.com/office/drawing/2014/main" id="{E3692882-7D4A-C0DC-1E13-0AA730016B3D}"/>
              </a:ext>
            </a:extLst>
          </p:cNvPr>
          <p:cNvSpPr/>
          <p:nvPr/>
        </p:nvSpPr>
        <p:spPr>
          <a:xfrm>
            <a:off x="5564330" y="4767130"/>
            <a:ext cx="3151495" cy="1323439"/>
          </a:xfrm>
          <a:prstGeom prst="rect">
            <a:avLst/>
          </a:prstGeom>
        </p:spPr>
        <p:txBody>
          <a:bodyPr wrap="square">
            <a:spAutoFit/>
          </a:bodyPr>
          <a:lstStyle/>
          <a:p>
            <a:pPr algn="ctr"/>
            <a:r>
              <a:rPr lang="en-US" sz="2000" dirty="0">
                <a:solidFill>
                  <a:srgbClr val="FF3760"/>
                </a:solidFill>
                <a:latin typeface="EdShed" pitchFamily="2" charset="0"/>
              </a:rPr>
              <a:t>reject</a:t>
            </a:r>
          </a:p>
          <a:p>
            <a:pPr algn="ctr"/>
            <a:r>
              <a:rPr lang="en-US" sz="2000" dirty="0">
                <a:solidFill>
                  <a:srgbClr val="FF3760"/>
                </a:solidFill>
                <a:latin typeface="EdShed" pitchFamily="2" charset="0"/>
              </a:rPr>
              <a:t>decline</a:t>
            </a:r>
          </a:p>
          <a:p>
            <a:pPr algn="ctr"/>
            <a:r>
              <a:rPr lang="en-US" sz="2000" dirty="0">
                <a:solidFill>
                  <a:srgbClr val="FF3760"/>
                </a:solidFill>
                <a:latin typeface="EdShed" pitchFamily="2" charset="0"/>
              </a:rPr>
              <a:t>refuse</a:t>
            </a:r>
          </a:p>
          <a:p>
            <a:pPr algn="ctr"/>
            <a:r>
              <a:rPr lang="en-US" sz="2000" dirty="0">
                <a:solidFill>
                  <a:srgbClr val="FF3760"/>
                </a:solidFill>
                <a:latin typeface="EdShed" pitchFamily="2" charset="0"/>
              </a:rPr>
              <a:t>deny</a:t>
            </a:r>
          </a:p>
        </p:txBody>
      </p:sp>
      <p:sp>
        <p:nvSpPr>
          <p:cNvPr id="16" name="Rectangle 15">
            <a:extLst>
              <a:ext uri="{FF2B5EF4-FFF2-40B4-BE49-F238E27FC236}">
                <a16:creationId xmlns:a16="http://schemas.microsoft.com/office/drawing/2014/main" id="{8F07C6E9-F445-E169-AF4E-5ADEA0207434}"/>
              </a:ext>
            </a:extLst>
          </p:cNvPr>
          <p:cNvSpPr/>
          <p:nvPr/>
        </p:nvSpPr>
        <p:spPr>
          <a:xfrm>
            <a:off x="3513232" y="4804201"/>
            <a:ext cx="1554224" cy="1015663"/>
          </a:xfrm>
          <a:prstGeom prst="rect">
            <a:avLst/>
          </a:prstGeom>
        </p:spPr>
        <p:txBody>
          <a:bodyPr wrap="square">
            <a:spAutoFit/>
          </a:bodyPr>
          <a:lstStyle/>
          <a:p>
            <a:pPr algn="ctr"/>
            <a:r>
              <a:rPr lang="en-US" sz="2000" dirty="0">
                <a:solidFill>
                  <a:srgbClr val="FF3760"/>
                </a:solidFill>
                <a:latin typeface="EdShed" pitchFamily="2" charset="0"/>
              </a:rPr>
              <a:t>get</a:t>
            </a:r>
          </a:p>
          <a:p>
            <a:pPr algn="ctr"/>
            <a:r>
              <a:rPr lang="en-US" sz="2000" dirty="0">
                <a:solidFill>
                  <a:srgbClr val="FF3760"/>
                </a:solidFill>
                <a:latin typeface="EdShed" pitchFamily="2" charset="0"/>
              </a:rPr>
              <a:t>obtain</a:t>
            </a:r>
          </a:p>
          <a:p>
            <a:pPr algn="ctr"/>
            <a:r>
              <a:rPr lang="en-US" sz="2000" dirty="0">
                <a:solidFill>
                  <a:srgbClr val="FF3760"/>
                </a:solidFill>
                <a:latin typeface="EdShed" pitchFamily="2" charset="0"/>
              </a:rPr>
              <a:t>welcome</a:t>
            </a:r>
          </a:p>
        </p:txBody>
      </p:sp>
      <p:sp>
        <p:nvSpPr>
          <p:cNvPr id="2" name="Rectangle 1">
            <a:extLst>
              <a:ext uri="{FF2B5EF4-FFF2-40B4-BE49-F238E27FC236}">
                <a16:creationId xmlns:a16="http://schemas.microsoft.com/office/drawing/2014/main" id="{CC76BEFE-FB57-524C-012B-9FF5B371EF57}"/>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6" name="Rectangle 5">
            <a:extLst>
              <a:ext uri="{FF2B5EF4-FFF2-40B4-BE49-F238E27FC236}">
                <a16:creationId xmlns:a16="http://schemas.microsoft.com/office/drawing/2014/main" id="{CFE9A2A7-428A-D492-9260-43E0D94433CE}"/>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7" name="Rectangle 6">
            <a:extLst>
              <a:ext uri="{FF2B5EF4-FFF2-40B4-BE49-F238E27FC236}">
                <a16:creationId xmlns:a16="http://schemas.microsoft.com/office/drawing/2014/main" id="{20AFBDC7-5770-46F6-4AA9-84BA6B2CC766}"/>
              </a:ext>
            </a:extLst>
          </p:cNvPr>
          <p:cNvSpPr/>
          <p:nvPr/>
        </p:nvSpPr>
        <p:spPr>
          <a:xfrm>
            <a:off x="2189803" y="4195446"/>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sp>
        <p:nvSpPr>
          <p:cNvPr id="8" name="Rectangle 7">
            <a:extLst>
              <a:ext uri="{FF2B5EF4-FFF2-40B4-BE49-F238E27FC236}">
                <a16:creationId xmlns:a16="http://schemas.microsoft.com/office/drawing/2014/main" id="{FBFBE39D-7191-E384-4B04-68E77BAD3B66}"/>
              </a:ext>
            </a:extLst>
          </p:cNvPr>
          <p:cNvSpPr/>
          <p:nvPr/>
        </p:nvSpPr>
        <p:spPr>
          <a:xfrm>
            <a:off x="6810351" y="4175151"/>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317134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C73787-749B-64CD-A7EF-465E9EF669CD}"/>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21</a:t>
            </a:fld>
            <a:endParaRPr lang="en-US" dirty="0">
              <a:latin typeface="EdShed" pitchFamily="2" charset="0"/>
            </a:endParaRPr>
          </a:p>
        </p:txBody>
      </p:sp>
      <p:sp>
        <p:nvSpPr>
          <p:cNvPr id="2" name="Text Placeholder 1">
            <a:extLst>
              <a:ext uri="{FF2B5EF4-FFF2-40B4-BE49-F238E27FC236}">
                <a16:creationId xmlns:a16="http://schemas.microsoft.com/office/drawing/2014/main" id="{4FD94206-52A3-BD7B-23B7-7B6370180D56}"/>
              </a:ext>
            </a:extLst>
          </p:cNvPr>
          <p:cNvSpPr>
            <a:spLocks noGrp="1"/>
          </p:cNvSpPr>
          <p:nvPr>
            <p:ph type="body" sz="quarter" idx="10"/>
          </p:nvPr>
        </p:nvSpPr>
        <p:spPr/>
        <p:txBody>
          <a:bodyPr/>
          <a:lstStyle/>
          <a:p>
            <a:r>
              <a:rPr lang="en-US" dirty="0"/>
              <a:t>Homophone Sentences</a:t>
            </a:r>
          </a:p>
        </p:txBody>
      </p:sp>
      <p:sp>
        <p:nvSpPr>
          <p:cNvPr id="3" name="Text Placeholder 2">
            <a:extLst>
              <a:ext uri="{FF2B5EF4-FFF2-40B4-BE49-F238E27FC236}">
                <a16:creationId xmlns:a16="http://schemas.microsoft.com/office/drawing/2014/main" id="{C260CD2B-7D74-F493-3B00-7700424C2FEF}"/>
              </a:ext>
            </a:extLst>
          </p:cNvPr>
          <p:cNvSpPr>
            <a:spLocks noGrp="1"/>
          </p:cNvSpPr>
          <p:nvPr>
            <p:ph type="body" sz="quarter" idx="11"/>
          </p:nvPr>
        </p:nvSpPr>
        <p:spPr>
          <a:xfrm>
            <a:off x="1605020" y="770233"/>
            <a:ext cx="8981956" cy="365127"/>
          </a:xfrm>
        </p:spPr>
        <p:txBody>
          <a:bodyPr/>
          <a:lstStyle/>
          <a:p>
            <a:r>
              <a:rPr lang="en-US" dirty="0"/>
              <a:t>Which two homophones should be used to compete these sentences?</a:t>
            </a:r>
          </a:p>
        </p:txBody>
      </p:sp>
      <p:grpSp>
        <p:nvGrpSpPr>
          <p:cNvPr id="29" name="Group 28">
            <a:extLst>
              <a:ext uri="{FF2B5EF4-FFF2-40B4-BE49-F238E27FC236}">
                <a16:creationId xmlns:a16="http://schemas.microsoft.com/office/drawing/2014/main" id="{CA55929C-3DDD-46FD-2815-BF33B81CF068}"/>
              </a:ext>
            </a:extLst>
          </p:cNvPr>
          <p:cNvGrpSpPr/>
          <p:nvPr/>
        </p:nvGrpSpPr>
        <p:grpSpPr>
          <a:xfrm>
            <a:off x="1639867" y="2318063"/>
            <a:ext cx="8350646" cy="2982700"/>
            <a:chOff x="1361425" y="2233643"/>
            <a:chExt cx="8350646" cy="2982700"/>
          </a:xfrm>
        </p:grpSpPr>
        <p:pic>
          <p:nvPicPr>
            <p:cNvPr id="5" name="Picture 4">
              <a:extLst>
                <a:ext uri="{FF2B5EF4-FFF2-40B4-BE49-F238E27FC236}">
                  <a16:creationId xmlns:a16="http://schemas.microsoft.com/office/drawing/2014/main" id="{666F08AD-4CFA-6EE0-A4D7-7E9E9DE920A7}"/>
                </a:ext>
              </a:extLst>
            </p:cNvPr>
            <p:cNvPicPr>
              <a:picLocks noChangeAspect="1"/>
            </p:cNvPicPr>
            <p:nvPr/>
          </p:nvPicPr>
          <p:blipFill>
            <a:blip r:embed="rId3"/>
            <a:srcRect t="2425" b="2425"/>
            <a:stretch/>
          </p:blipFill>
          <p:spPr>
            <a:xfrm>
              <a:off x="1361425" y="3788002"/>
              <a:ext cx="1432573" cy="1428341"/>
            </a:xfrm>
            <a:prstGeom prst="ellipse">
              <a:avLst/>
            </a:prstGeom>
          </p:spPr>
        </p:pic>
        <p:grpSp>
          <p:nvGrpSpPr>
            <p:cNvPr id="28" name="Group 27">
              <a:extLst>
                <a:ext uri="{FF2B5EF4-FFF2-40B4-BE49-F238E27FC236}">
                  <a16:creationId xmlns:a16="http://schemas.microsoft.com/office/drawing/2014/main" id="{C2EF57DE-AC9F-B1A8-E929-6F7DEDC61391}"/>
                </a:ext>
              </a:extLst>
            </p:cNvPr>
            <p:cNvGrpSpPr/>
            <p:nvPr/>
          </p:nvGrpSpPr>
          <p:grpSpPr>
            <a:xfrm>
              <a:off x="1778979" y="2233643"/>
              <a:ext cx="7933092" cy="1384322"/>
              <a:chOff x="1778979" y="2233643"/>
              <a:chExt cx="7933092" cy="1384322"/>
            </a:xfrm>
          </p:grpSpPr>
          <p:sp>
            <p:nvSpPr>
              <p:cNvPr id="9" name="TextBox 8">
                <a:extLst>
                  <a:ext uri="{FF2B5EF4-FFF2-40B4-BE49-F238E27FC236}">
                    <a16:creationId xmlns:a16="http://schemas.microsoft.com/office/drawing/2014/main" id="{801B92F6-0D0D-E426-CC49-116AC9180274}"/>
                  </a:ext>
                </a:extLst>
              </p:cNvPr>
              <p:cNvSpPr txBox="1"/>
              <p:nvPr/>
            </p:nvSpPr>
            <p:spPr>
              <a:xfrm>
                <a:off x="1893860" y="2386166"/>
                <a:ext cx="7818210" cy="1077218"/>
              </a:xfrm>
              <a:prstGeom prst="rect">
                <a:avLst/>
              </a:prstGeom>
              <a:noFill/>
            </p:spPr>
            <p:txBody>
              <a:bodyPr wrap="square">
                <a:spAutoFit/>
              </a:bodyPr>
              <a:lstStyle/>
              <a:p>
                <a:pPr algn="ctr"/>
                <a:r>
                  <a:rPr lang="en-GB" sz="3200" dirty="0">
                    <a:solidFill>
                      <a:srgbClr val="000000"/>
                    </a:solidFill>
                    <a:effectLst/>
                    <a:latin typeface="EdShed" pitchFamily="2" charset="0"/>
                    <a:ea typeface="Sassoon Infant 2023" panose="02000503030000020003" pitchFamily="2" charset="0"/>
                    <a:cs typeface="Times New Roman" panose="02020603050405020304" pitchFamily="18" charset="0"/>
                  </a:rPr>
                  <a:t>Oliver wasn’t sure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a:t>
                </a:r>
                <a:r>
                  <a:rPr lang="en-GB" sz="3200" dirty="0">
                    <a:solidFill>
                      <a:srgbClr val="000000"/>
                    </a:solidFill>
                    <a:effectLst/>
                    <a:latin typeface="EdShed" pitchFamily="2" charset="0"/>
                    <a:ea typeface="Sassoon Infant 2023" panose="02000503030000020003" pitchFamily="2" charset="0"/>
                    <a:cs typeface="Times New Roman" panose="02020603050405020304" pitchFamily="18" charset="0"/>
                  </a:rPr>
                  <a:t> the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 </a:t>
                </a:r>
                <a:r>
                  <a:rPr lang="en-GB" sz="3200" dirty="0">
                    <a:solidFill>
                      <a:srgbClr val="000000"/>
                    </a:solidFill>
                    <a:effectLst/>
                    <a:latin typeface="EdShed" pitchFamily="2" charset="0"/>
                    <a:ea typeface="Sassoon Infant 2023" panose="02000503030000020003" pitchFamily="2" charset="0"/>
                    <a:cs typeface="Times New Roman" panose="02020603050405020304" pitchFamily="18" charset="0"/>
                  </a:rPr>
                  <a:t>was going to improve or not.</a:t>
                </a:r>
                <a:endParaRPr lang="en-US" sz="3200" dirty="0">
                  <a:latin typeface="EdShed" pitchFamily="2" charset="0"/>
                </a:endParaRPr>
              </a:p>
            </p:txBody>
          </p:sp>
          <p:sp>
            <p:nvSpPr>
              <p:cNvPr id="18" name="Rounded Rectangular Callout 17">
                <a:extLst>
                  <a:ext uri="{FF2B5EF4-FFF2-40B4-BE49-F238E27FC236}">
                    <a16:creationId xmlns:a16="http://schemas.microsoft.com/office/drawing/2014/main" id="{D7E5DF37-535A-B6E5-883C-A6ADC31B51DF}"/>
                  </a:ext>
                </a:extLst>
              </p:cNvPr>
              <p:cNvSpPr/>
              <p:nvPr/>
            </p:nvSpPr>
            <p:spPr>
              <a:xfrm>
                <a:off x="1778979" y="2233643"/>
                <a:ext cx="7933092" cy="1384322"/>
              </a:xfrm>
              <a:prstGeom prst="wedgeRoundRectCallout">
                <a:avLst>
                  <a:gd name="adj1" fmla="val -35624"/>
                  <a:gd name="adj2" fmla="val 89166"/>
                  <a:gd name="adj3" fmla="val 16667"/>
                </a:avLst>
              </a:prstGeom>
              <a:noFill/>
              <a:ln w="38100">
                <a:solidFill>
                  <a:srgbClr val="20D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1" name="TextBox 30">
            <a:extLst>
              <a:ext uri="{FF2B5EF4-FFF2-40B4-BE49-F238E27FC236}">
                <a16:creationId xmlns:a16="http://schemas.microsoft.com/office/drawing/2014/main" id="{88FAFE27-177C-8B0F-4962-DD0526EDEE0D}"/>
              </a:ext>
            </a:extLst>
          </p:cNvPr>
          <p:cNvSpPr txBox="1"/>
          <p:nvPr/>
        </p:nvSpPr>
        <p:spPr>
          <a:xfrm>
            <a:off x="3381208" y="5140775"/>
            <a:ext cx="2123082" cy="769441"/>
          </a:xfrm>
          <a:prstGeom prst="rect">
            <a:avLst/>
          </a:prstGeom>
          <a:noFill/>
        </p:spPr>
        <p:txBody>
          <a:bodyPr wrap="none" rtlCol="0">
            <a:spAutoFit/>
          </a:bodyPr>
          <a:lstStyle/>
          <a:p>
            <a:r>
              <a:rPr lang="en-GB" sz="4400" dirty="0">
                <a:latin typeface="EdShed" pitchFamily="2" charset="0"/>
              </a:rPr>
              <a:t>whether</a:t>
            </a:r>
            <a:endParaRPr lang="en-GB" sz="2400" dirty="0">
              <a:latin typeface="EdShed" pitchFamily="2" charset="0"/>
            </a:endParaRPr>
          </a:p>
        </p:txBody>
      </p:sp>
      <p:sp>
        <p:nvSpPr>
          <p:cNvPr id="32" name="TextBox 31">
            <a:extLst>
              <a:ext uri="{FF2B5EF4-FFF2-40B4-BE49-F238E27FC236}">
                <a16:creationId xmlns:a16="http://schemas.microsoft.com/office/drawing/2014/main" id="{51864C97-B51F-2B5B-6B93-1F73E5048110}"/>
              </a:ext>
            </a:extLst>
          </p:cNvPr>
          <p:cNvSpPr txBox="1"/>
          <p:nvPr/>
        </p:nvSpPr>
        <p:spPr>
          <a:xfrm>
            <a:off x="6733464" y="5124583"/>
            <a:ext cx="2117759" cy="769441"/>
          </a:xfrm>
          <a:prstGeom prst="rect">
            <a:avLst/>
          </a:prstGeom>
          <a:noFill/>
        </p:spPr>
        <p:txBody>
          <a:bodyPr wrap="none" rtlCol="0">
            <a:spAutoFit/>
          </a:bodyPr>
          <a:lstStyle/>
          <a:p>
            <a:r>
              <a:rPr lang="en-GB" sz="4400" dirty="0">
                <a:latin typeface="EdShed" pitchFamily="2" charset="0"/>
              </a:rPr>
              <a:t>weather</a:t>
            </a:r>
            <a:endParaRPr lang="en-GB" sz="2400" dirty="0">
              <a:latin typeface="EdShed" pitchFamily="2" charset="0"/>
            </a:endParaRPr>
          </a:p>
        </p:txBody>
      </p:sp>
      <p:grpSp>
        <p:nvGrpSpPr>
          <p:cNvPr id="6" name="Group 5">
            <a:extLst>
              <a:ext uri="{FF2B5EF4-FFF2-40B4-BE49-F238E27FC236}">
                <a16:creationId xmlns:a16="http://schemas.microsoft.com/office/drawing/2014/main" id="{92D1795B-5B06-B5C0-3207-BA6DE4ADA68C}"/>
              </a:ext>
            </a:extLst>
          </p:cNvPr>
          <p:cNvGrpSpPr/>
          <p:nvPr/>
        </p:nvGrpSpPr>
        <p:grpSpPr>
          <a:xfrm>
            <a:off x="3540342" y="5786024"/>
            <a:ext cx="1799870" cy="108000"/>
            <a:chOff x="5134495" y="5356718"/>
            <a:chExt cx="1799870" cy="108000"/>
          </a:xfrm>
          <a:solidFill>
            <a:srgbClr val="3371DD"/>
          </a:solidFill>
        </p:grpSpPr>
        <p:sp>
          <p:nvSpPr>
            <p:cNvPr id="7" name="Rectangle 6">
              <a:extLst>
                <a:ext uri="{FF2B5EF4-FFF2-40B4-BE49-F238E27FC236}">
                  <a16:creationId xmlns:a16="http://schemas.microsoft.com/office/drawing/2014/main" id="{DA7475E2-094F-A2D8-A424-DCAB5150EEA4}"/>
                </a:ext>
              </a:extLst>
            </p:cNvPr>
            <p:cNvSpPr/>
            <p:nvPr/>
          </p:nvSpPr>
          <p:spPr>
            <a:xfrm>
              <a:off x="6552028" y="5374718"/>
              <a:ext cx="382337"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0" name="Oval 9">
              <a:extLst>
                <a:ext uri="{FF2B5EF4-FFF2-40B4-BE49-F238E27FC236}">
                  <a16:creationId xmlns:a16="http://schemas.microsoft.com/office/drawing/2014/main" id="{42A0491E-200B-E2C5-F2A7-3A5A4B0F4764}"/>
                </a:ext>
              </a:extLst>
            </p:cNvPr>
            <p:cNvSpPr/>
            <p:nvPr/>
          </p:nvSpPr>
          <p:spPr>
            <a:xfrm>
              <a:off x="5866461" y="5356718"/>
              <a:ext cx="108000" cy="108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1" name="Rectangle 10">
              <a:extLst>
                <a:ext uri="{FF2B5EF4-FFF2-40B4-BE49-F238E27FC236}">
                  <a16:creationId xmlns:a16="http://schemas.microsoft.com/office/drawing/2014/main" id="{E72A6874-EE4C-5B4C-70B3-2BDEC46B8CE9}"/>
                </a:ext>
              </a:extLst>
            </p:cNvPr>
            <p:cNvSpPr/>
            <p:nvPr/>
          </p:nvSpPr>
          <p:spPr>
            <a:xfrm>
              <a:off x="6095941" y="5374718"/>
              <a:ext cx="382337"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2" name="Rectangle 11">
              <a:extLst>
                <a:ext uri="{FF2B5EF4-FFF2-40B4-BE49-F238E27FC236}">
                  <a16:creationId xmlns:a16="http://schemas.microsoft.com/office/drawing/2014/main" id="{3420CCE6-9CBA-304D-E1A4-3729DA339555}"/>
                </a:ext>
              </a:extLst>
            </p:cNvPr>
            <p:cNvSpPr/>
            <p:nvPr/>
          </p:nvSpPr>
          <p:spPr>
            <a:xfrm>
              <a:off x="5134495" y="5374718"/>
              <a:ext cx="605465"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15" name="Group 14">
            <a:extLst>
              <a:ext uri="{FF2B5EF4-FFF2-40B4-BE49-F238E27FC236}">
                <a16:creationId xmlns:a16="http://schemas.microsoft.com/office/drawing/2014/main" id="{CB9C2B5A-A168-F367-B186-CD7A3AE94C3D}"/>
              </a:ext>
            </a:extLst>
          </p:cNvPr>
          <p:cNvGrpSpPr/>
          <p:nvPr/>
        </p:nvGrpSpPr>
        <p:grpSpPr>
          <a:xfrm>
            <a:off x="6981988" y="5786024"/>
            <a:ext cx="1714493" cy="108000"/>
            <a:chOff x="5356178" y="2462897"/>
            <a:chExt cx="1714493" cy="108000"/>
          </a:xfrm>
        </p:grpSpPr>
        <p:sp>
          <p:nvSpPr>
            <p:cNvPr id="19" name="Oval 18">
              <a:extLst>
                <a:ext uri="{FF2B5EF4-FFF2-40B4-BE49-F238E27FC236}">
                  <a16:creationId xmlns:a16="http://schemas.microsoft.com/office/drawing/2014/main" id="{796CA6D7-78BF-2177-C20B-4776AA6ADFE3}"/>
                </a:ext>
              </a:extLst>
            </p:cNvPr>
            <p:cNvSpPr/>
            <p:nvPr/>
          </p:nvSpPr>
          <p:spPr>
            <a:xfrm>
              <a:off x="5356178" y="2462897"/>
              <a:ext cx="108000" cy="108000"/>
            </a:xfrm>
            <a:prstGeom prst="ellipse">
              <a:avLst/>
            </a:prstGeom>
            <a:solidFill>
              <a:srgbClr val="3273DC"/>
            </a:solidFill>
            <a:ln>
              <a:solidFill>
                <a:srgbClr val="32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0" name="Rectangle 19">
              <a:extLst>
                <a:ext uri="{FF2B5EF4-FFF2-40B4-BE49-F238E27FC236}">
                  <a16:creationId xmlns:a16="http://schemas.microsoft.com/office/drawing/2014/main" id="{651CA52F-30F2-DAA5-AAC9-DA932DF4DCB2}"/>
                </a:ext>
              </a:extLst>
            </p:cNvPr>
            <p:cNvSpPr/>
            <p:nvPr/>
          </p:nvSpPr>
          <p:spPr>
            <a:xfrm>
              <a:off x="5686383" y="2472450"/>
              <a:ext cx="443501" cy="88894"/>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1" name="Rectangle 20">
              <a:extLst>
                <a:ext uri="{FF2B5EF4-FFF2-40B4-BE49-F238E27FC236}">
                  <a16:creationId xmlns:a16="http://schemas.microsoft.com/office/drawing/2014/main" id="{E6B3E720-72E4-0508-B720-F86CD4414627}"/>
                </a:ext>
              </a:extLst>
            </p:cNvPr>
            <p:cNvSpPr/>
            <p:nvPr/>
          </p:nvSpPr>
          <p:spPr>
            <a:xfrm>
              <a:off x="6213425" y="2472450"/>
              <a:ext cx="414080" cy="88894"/>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2" name="Rectangle 21">
              <a:extLst>
                <a:ext uri="{FF2B5EF4-FFF2-40B4-BE49-F238E27FC236}">
                  <a16:creationId xmlns:a16="http://schemas.microsoft.com/office/drawing/2014/main" id="{793037FF-E131-E11C-E83C-073E50B6596F}"/>
                </a:ext>
              </a:extLst>
            </p:cNvPr>
            <p:cNvSpPr/>
            <p:nvPr/>
          </p:nvSpPr>
          <p:spPr>
            <a:xfrm>
              <a:off x="6693352" y="2468765"/>
              <a:ext cx="377319" cy="96264"/>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30" name="TextBox 29">
            <a:extLst>
              <a:ext uri="{FF2B5EF4-FFF2-40B4-BE49-F238E27FC236}">
                <a16:creationId xmlns:a16="http://schemas.microsoft.com/office/drawing/2014/main" id="{F613CA59-F4C1-20C5-350A-05D0670DCF40}"/>
              </a:ext>
            </a:extLst>
          </p:cNvPr>
          <p:cNvSpPr txBox="1"/>
          <p:nvPr/>
        </p:nvSpPr>
        <p:spPr>
          <a:xfrm>
            <a:off x="2936985" y="2963029"/>
            <a:ext cx="1588833" cy="584775"/>
          </a:xfrm>
          <a:prstGeom prst="rect">
            <a:avLst/>
          </a:prstGeom>
          <a:noFill/>
        </p:spPr>
        <p:txBody>
          <a:bodyPr wrap="none" rtlCol="0">
            <a:spAutoFit/>
          </a:bodyPr>
          <a:lstStyle/>
          <a:p>
            <a:r>
              <a:rPr lang="en-GB" sz="3200" dirty="0">
                <a:solidFill>
                  <a:srgbClr val="FF3760"/>
                </a:solidFill>
                <a:latin typeface="EdShed" pitchFamily="2" charset="0"/>
              </a:rPr>
              <a:t>weather</a:t>
            </a:r>
          </a:p>
        </p:txBody>
      </p:sp>
      <p:sp>
        <p:nvSpPr>
          <p:cNvPr id="13" name="TextBox 12">
            <a:extLst>
              <a:ext uri="{FF2B5EF4-FFF2-40B4-BE49-F238E27FC236}">
                <a16:creationId xmlns:a16="http://schemas.microsoft.com/office/drawing/2014/main" id="{4AD6189A-B909-CFC4-227F-CECEEDED7948}"/>
              </a:ext>
            </a:extLst>
          </p:cNvPr>
          <p:cNvSpPr txBox="1"/>
          <p:nvPr/>
        </p:nvSpPr>
        <p:spPr>
          <a:xfrm>
            <a:off x="6495085" y="2476127"/>
            <a:ext cx="1592937" cy="584775"/>
          </a:xfrm>
          <a:prstGeom prst="rect">
            <a:avLst/>
          </a:prstGeom>
          <a:noFill/>
        </p:spPr>
        <p:txBody>
          <a:bodyPr wrap="none" rtlCol="0">
            <a:spAutoFit/>
          </a:bodyPr>
          <a:lstStyle/>
          <a:p>
            <a:r>
              <a:rPr lang="en-GB" sz="3200" dirty="0">
                <a:solidFill>
                  <a:srgbClr val="FF3760"/>
                </a:solidFill>
                <a:latin typeface="EdShed" pitchFamily="2" charset="0"/>
              </a:rPr>
              <a:t>whether</a:t>
            </a:r>
            <a:endParaRPr lang="en-GB" sz="2400" dirty="0">
              <a:solidFill>
                <a:srgbClr val="FF3760"/>
              </a:solidFill>
              <a:latin typeface="EdShed" pitchFamily="2" charset="0"/>
            </a:endParaRPr>
          </a:p>
        </p:txBody>
      </p:sp>
    </p:spTree>
    <p:extLst>
      <p:ext uri="{BB962C8B-B14F-4D97-AF65-F5344CB8AC3E}">
        <p14:creationId xmlns:p14="http://schemas.microsoft.com/office/powerpoint/2010/main" val="287852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dissolv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0"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CA55929C-3DDD-46FD-2815-BF33B81CF068}"/>
              </a:ext>
            </a:extLst>
          </p:cNvPr>
          <p:cNvGrpSpPr/>
          <p:nvPr/>
        </p:nvGrpSpPr>
        <p:grpSpPr>
          <a:xfrm>
            <a:off x="2019890" y="2383521"/>
            <a:ext cx="7770881" cy="2912929"/>
            <a:chOff x="1425481" y="2233643"/>
            <a:chExt cx="7770881" cy="2912929"/>
          </a:xfrm>
        </p:grpSpPr>
        <p:pic>
          <p:nvPicPr>
            <p:cNvPr id="5" name="Picture 4">
              <a:extLst>
                <a:ext uri="{FF2B5EF4-FFF2-40B4-BE49-F238E27FC236}">
                  <a16:creationId xmlns:a16="http://schemas.microsoft.com/office/drawing/2014/main" id="{666F08AD-4CFA-6EE0-A4D7-7E9E9DE920A7}"/>
                </a:ext>
              </a:extLst>
            </p:cNvPr>
            <p:cNvPicPr>
              <a:picLocks noChangeAspect="1"/>
            </p:cNvPicPr>
            <p:nvPr/>
          </p:nvPicPr>
          <p:blipFill>
            <a:blip r:embed="rId3"/>
            <a:srcRect t="2425" b="2425"/>
            <a:stretch/>
          </p:blipFill>
          <p:spPr>
            <a:xfrm>
              <a:off x="1425481" y="3718231"/>
              <a:ext cx="1432573" cy="1428341"/>
            </a:xfrm>
            <a:prstGeom prst="ellipse">
              <a:avLst/>
            </a:prstGeom>
          </p:spPr>
        </p:pic>
        <p:grpSp>
          <p:nvGrpSpPr>
            <p:cNvPr id="28" name="Group 27">
              <a:extLst>
                <a:ext uri="{FF2B5EF4-FFF2-40B4-BE49-F238E27FC236}">
                  <a16:creationId xmlns:a16="http://schemas.microsoft.com/office/drawing/2014/main" id="{C2EF57DE-AC9F-B1A8-E929-6F7DEDC61391}"/>
                </a:ext>
              </a:extLst>
            </p:cNvPr>
            <p:cNvGrpSpPr/>
            <p:nvPr/>
          </p:nvGrpSpPr>
          <p:grpSpPr>
            <a:xfrm>
              <a:off x="1787367" y="2233643"/>
              <a:ext cx="7408995" cy="1384322"/>
              <a:chOff x="1787367" y="2233643"/>
              <a:chExt cx="7408995" cy="1384322"/>
            </a:xfrm>
          </p:grpSpPr>
          <p:sp>
            <p:nvSpPr>
              <p:cNvPr id="9" name="TextBox 8">
                <a:extLst>
                  <a:ext uri="{FF2B5EF4-FFF2-40B4-BE49-F238E27FC236}">
                    <a16:creationId xmlns:a16="http://schemas.microsoft.com/office/drawing/2014/main" id="{801B92F6-0D0D-E426-CC49-116AC9180274}"/>
                  </a:ext>
                </a:extLst>
              </p:cNvPr>
              <p:cNvSpPr txBox="1"/>
              <p:nvPr/>
            </p:nvSpPr>
            <p:spPr>
              <a:xfrm>
                <a:off x="1893860" y="2386166"/>
                <a:ext cx="7202141" cy="1077218"/>
              </a:xfrm>
              <a:prstGeom prst="rect">
                <a:avLst/>
              </a:prstGeom>
              <a:noFill/>
            </p:spPr>
            <p:txBody>
              <a:bodyPr wrap="square">
                <a:spAutoFit/>
              </a:bodyPr>
              <a:lstStyle/>
              <a:p>
                <a:pPr algn="ctr"/>
                <a:r>
                  <a:rPr lang="en-GB" sz="3200" dirty="0">
                    <a:solidFill>
                      <a:srgbClr val="000000"/>
                    </a:solidFill>
                    <a:effectLst/>
                    <a:latin typeface="EdShed" pitchFamily="2" charset="0"/>
                    <a:ea typeface="Sassoon Infant 2023" panose="02000503030000020003" pitchFamily="2" charset="0"/>
                    <a:cs typeface="Times New Roman" panose="02020603050405020304" pitchFamily="18" charset="0"/>
                  </a:rPr>
                  <a:t>Mia drew a picture of a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a:t>
                </a:r>
                <a:r>
                  <a:rPr lang="en-GB" sz="3200" dirty="0">
                    <a:solidFill>
                      <a:srgbClr val="000000"/>
                    </a:solidFill>
                    <a:effectLst/>
                    <a:latin typeface="EdShed" pitchFamily="2" charset="0"/>
                    <a:ea typeface="Sassoon Infant 2023" panose="02000503030000020003" pitchFamily="2" charset="0"/>
                    <a:cs typeface="Times New Roman" panose="02020603050405020304" pitchFamily="18" charset="0"/>
                  </a:rPr>
                  <a:t> on a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 </a:t>
                </a:r>
                <a:r>
                  <a:rPr lang="en-GB" sz="3200" dirty="0">
                    <a:solidFill>
                      <a:srgbClr val="000000"/>
                    </a:solidFill>
                    <a:effectLst/>
                    <a:latin typeface="EdShed" pitchFamily="2" charset="0"/>
                    <a:ea typeface="Sassoon Infant 2023" panose="02000503030000020003" pitchFamily="2" charset="0"/>
                    <a:cs typeface="Times New Roman" panose="02020603050405020304" pitchFamily="18" charset="0"/>
                  </a:rPr>
                  <a:t>sheet of paper.</a:t>
                </a:r>
                <a:endParaRPr lang="en-US" sz="3200" dirty="0">
                  <a:latin typeface="EdShed" pitchFamily="2" charset="0"/>
                </a:endParaRPr>
              </a:p>
            </p:txBody>
          </p:sp>
          <p:sp>
            <p:nvSpPr>
              <p:cNvPr id="18" name="Rounded Rectangular Callout 17">
                <a:extLst>
                  <a:ext uri="{FF2B5EF4-FFF2-40B4-BE49-F238E27FC236}">
                    <a16:creationId xmlns:a16="http://schemas.microsoft.com/office/drawing/2014/main" id="{D7E5DF37-535A-B6E5-883C-A6ADC31B51DF}"/>
                  </a:ext>
                </a:extLst>
              </p:cNvPr>
              <p:cNvSpPr/>
              <p:nvPr/>
            </p:nvSpPr>
            <p:spPr>
              <a:xfrm>
                <a:off x="1787367" y="2233643"/>
                <a:ext cx="7408995" cy="1384322"/>
              </a:xfrm>
              <a:prstGeom prst="wedgeRoundRectCallout">
                <a:avLst>
                  <a:gd name="adj1" fmla="val -33545"/>
                  <a:gd name="adj2" fmla="val 80766"/>
                  <a:gd name="adj3" fmla="val 16667"/>
                </a:avLst>
              </a:prstGeom>
              <a:noFill/>
              <a:ln w="38100">
                <a:solidFill>
                  <a:srgbClr val="20D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0" name="TextBox 29">
            <a:extLst>
              <a:ext uri="{FF2B5EF4-FFF2-40B4-BE49-F238E27FC236}">
                <a16:creationId xmlns:a16="http://schemas.microsoft.com/office/drawing/2014/main" id="{F613CA59-F4C1-20C5-350A-05D0670DCF40}"/>
              </a:ext>
            </a:extLst>
          </p:cNvPr>
          <p:cNvSpPr txBox="1"/>
          <p:nvPr/>
        </p:nvSpPr>
        <p:spPr>
          <a:xfrm>
            <a:off x="4470557" y="3028487"/>
            <a:ext cx="1001300" cy="584775"/>
          </a:xfrm>
          <a:prstGeom prst="rect">
            <a:avLst/>
          </a:prstGeom>
          <a:noFill/>
        </p:spPr>
        <p:txBody>
          <a:bodyPr wrap="none" rtlCol="0">
            <a:spAutoFit/>
          </a:bodyPr>
          <a:lstStyle/>
          <a:p>
            <a:r>
              <a:rPr lang="en-GB" sz="3200" dirty="0">
                <a:solidFill>
                  <a:srgbClr val="FF3760"/>
                </a:solidFill>
                <a:latin typeface="EdShed" pitchFamily="2" charset="0"/>
              </a:rPr>
              <a:t>plain</a:t>
            </a:r>
          </a:p>
        </p:txBody>
      </p:sp>
      <p:sp>
        <p:nvSpPr>
          <p:cNvPr id="4" name="Slide Number Placeholder 3">
            <a:extLst>
              <a:ext uri="{FF2B5EF4-FFF2-40B4-BE49-F238E27FC236}">
                <a16:creationId xmlns:a16="http://schemas.microsoft.com/office/drawing/2014/main" id="{EEC73787-749B-64CD-A7EF-465E9EF669CD}"/>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22</a:t>
            </a:fld>
            <a:endParaRPr lang="en-US" dirty="0">
              <a:latin typeface="EdShed" pitchFamily="2" charset="0"/>
            </a:endParaRPr>
          </a:p>
        </p:txBody>
      </p:sp>
      <p:sp>
        <p:nvSpPr>
          <p:cNvPr id="2" name="Text Placeholder 1">
            <a:extLst>
              <a:ext uri="{FF2B5EF4-FFF2-40B4-BE49-F238E27FC236}">
                <a16:creationId xmlns:a16="http://schemas.microsoft.com/office/drawing/2014/main" id="{4FD94206-52A3-BD7B-23B7-7B6370180D56}"/>
              </a:ext>
            </a:extLst>
          </p:cNvPr>
          <p:cNvSpPr>
            <a:spLocks noGrp="1"/>
          </p:cNvSpPr>
          <p:nvPr>
            <p:ph type="body" sz="quarter" idx="10"/>
          </p:nvPr>
        </p:nvSpPr>
        <p:spPr/>
        <p:txBody>
          <a:bodyPr/>
          <a:lstStyle/>
          <a:p>
            <a:r>
              <a:rPr lang="en-US" dirty="0"/>
              <a:t>Homophone Sentences</a:t>
            </a:r>
          </a:p>
        </p:txBody>
      </p:sp>
      <p:sp>
        <p:nvSpPr>
          <p:cNvPr id="3" name="Text Placeholder 2">
            <a:extLst>
              <a:ext uri="{FF2B5EF4-FFF2-40B4-BE49-F238E27FC236}">
                <a16:creationId xmlns:a16="http://schemas.microsoft.com/office/drawing/2014/main" id="{C260CD2B-7D74-F493-3B00-7700424C2FEF}"/>
              </a:ext>
            </a:extLst>
          </p:cNvPr>
          <p:cNvSpPr>
            <a:spLocks noGrp="1"/>
          </p:cNvSpPr>
          <p:nvPr>
            <p:ph type="body" sz="quarter" idx="11"/>
          </p:nvPr>
        </p:nvSpPr>
        <p:spPr>
          <a:xfrm>
            <a:off x="1702002" y="770233"/>
            <a:ext cx="8787992" cy="365127"/>
          </a:xfrm>
        </p:spPr>
        <p:txBody>
          <a:bodyPr/>
          <a:lstStyle/>
          <a:p>
            <a:r>
              <a:rPr lang="en-US" dirty="0"/>
              <a:t>Which two homophones should be used to compete these sentences?</a:t>
            </a:r>
          </a:p>
        </p:txBody>
      </p:sp>
      <p:sp>
        <p:nvSpPr>
          <p:cNvPr id="13" name="TextBox 12">
            <a:extLst>
              <a:ext uri="{FF2B5EF4-FFF2-40B4-BE49-F238E27FC236}">
                <a16:creationId xmlns:a16="http://schemas.microsoft.com/office/drawing/2014/main" id="{4AD6189A-B909-CFC4-227F-CECEEDED7948}"/>
              </a:ext>
            </a:extLst>
          </p:cNvPr>
          <p:cNvSpPr txBox="1"/>
          <p:nvPr/>
        </p:nvSpPr>
        <p:spPr>
          <a:xfrm>
            <a:off x="7322828" y="2536044"/>
            <a:ext cx="1094723" cy="584775"/>
          </a:xfrm>
          <a:prstGeom prst="rect">
            <a:avLst/>
          </a:prstGeom>
          <a:noFill/>
        </p:spPr>
        <p:txBody>
          <a:bodyPr wrap="none" rtlCol="0">
            <a:spAutoFit/>
          </a:bodyPr>
          <a:lstStyle/>
          <a:p>
            <a:r>
              <a:rPr lang="en-GB" sz="3200" dirty="0">
                <a:solidFill>
                  <a:srgbClr val="FF3760"/>
                </a:solidFill>
                <a:latin typeface="EdShed" pitchFamily="2" charset="0"/>
              </a:rPr>
              <a:t>plane</a:t>
            </a:r>
            <a:endParaRPr lang="en-GB" sz="2400" dirty="0">
              <a:solidFill>
                <a:srgbClr val="FF3760"/>
              </a:solidFill>
              <a:latin typeface="EdShed" pitchFamily="2" charset="0"/>
            </a:endParaRPr>
          </a:p>
        </p:txBody>
      </p:sp>
      <p:sp>
        <p:nvSpPr>
          <p:cNvPr id="31" name="TextBox 30">
            <a:extLst>
              <a:ext uri="{FF2B5EF4-FFF2-40B4-BE49-F238E27FC236}">
                <a16:creationId xmlns:a16="http://schemas.microsoft.com/office/drawing/2014/main" id="{88FAFE27-177C-8B0F-4962-DD0526EDEE0D}"/>
              </a:ext>
            </a:extLst>
          </p:cNvPr>
          <p:cNvSpPr txBox="1"/>
          <p:nvPr/>
        </p:nvSpPr>
        <p:spPr>
          <a:xfrm>
            <a:off x="4021288" y="4976403"/>
            <a:ext cx="1435842" cy="769441"/>
          </a:xfrm>
          <a:prstGeom prst="rect">
            <a:avLst/>
          </a:prstGeom>
          <a:noFill/>
        </p:spPr>
        <p:txBody>
          <a:bodyPr wrap="none" rtlCol="0">
            <a:spAutoFit/>
          </a:bodyPr>
          <a:lstStyle/>
          <a:p>
            <a:r>
              <a:rPr lang="en-GB" sz="4400" dirty="0">
                <a:latin typeface="EdShed" pitchFamily="2" charset="0"/>
              </a:rPr>
              <a:t>plane</a:t>
            </a:r>
            <a:endParaRPr lang="en-GB" sz="2400" dirty="0">
              <a:latin typeface="EdShed" pitchFamily="2" charset="0"/>
            </a:endParaRPr>
          </a:p>
        </p:txBody>
      </p:sp>
      <p:sp>
        <p:nvSpPr>
          <p:cNvPr id="32" name="TextBox 31">
            <a:extLst>
              <a:ext uri="{FF2B5EF4-FFF2-40B4-BE49-F238E27FC236}">
                <a16:creationId xmlns:a16="http://schemas.microsoft.com/office/drawing/2014/main" id="{51864C97-B51F-2B5B-6B93-1F73E5048110}"/>
              </a:ext>
            </a:extLst>
          </p:cNvPr>
          <p:cNvSpPr txBox="1"/>
          <p:nvPr/>
        </p:nvSpPr>
        <p:spPr>
          <a:xfrm>
            <a:off x="7034870" y="4976403"/>
            <a:ext cx="1307537" cy="769441"/>
          </a:xfrm>
          <a:prstGeom prst="rect">
            <a:avLst/>
          </a:prstGeom>
          <a:noFill/>
        </p:spPr>
        <p:txBody>
          <a:bodyPr wrap="none" rtlCol="0">
            <a:spAutoFit/>
          </a:bodyPr>
          <a:lstStyle/>
          <a:p>
            <a:r>
              <a:rPr lang="en-GB" sz="4400" dirty="0">
                <a:latin typeface="EdShed" pitchFamily="2" charset="0"/>
              </a:rPr>
              <a:t>plain</a:t>
            </a:r>
            <a:endParaRPr lang="en-GB" sz="2400" dirty="0">
              <a:latin typeface="EdShed" pitchFamily="2" charset="0"/>
            </a:endParaRPr>
          </a:p>
        </p:txBody>
      </p:sp>
      <p:sp>
        <p:nvSpPr>
          <p:cNvPr id="23" name="Block Arc 22">
            <a:extLst>
              <a:ext uri="{FF2B5EF4-FFF2-40B4-BE49-F238E27FC236}">
                <a16:creationId xmlns:a16="http://schemas.microsoft.com/office/drawing/2014/main" id="{0F4E6097-584A-68B3-A6F3-26C333E9A687}"/>
              </a:ext>
            </a:extLst>
          </p:cNvPr>
          <p:cNvSpPr/>
          <p:nvPr/>
        </p:nvSpPr>
        <p:spPr>
          <a:xfrm rot="10800000">
            <a:off x="4666423" y="5531250"/>
            <a:ext cx="562752" cy="350803"/>
          </a:xfrm>
          <a:prstGeom prst="blockArc">
            <a:avLst>
              <a:gd name="adj1" fmla="val 10676733"/>
              <a:gd name="adj2" fmla="val 22313"/>
              <a:gd name="adj3" fmla="val 6979"/>
            </a:avLst>
          </a:prstGeom>
          <a:solidFill>
            <a:srgbClr val="3372DC"/>
          </a:solidFill>
          <a:ln w="19050">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EdShed" pitchFamily="2" charset="0"/>
            </a:endParaRPr>
          </a:p>
        </p:txBody>
      </p:sp>
      <p:grpSp>
        <p:nvGrpSpPr>
          <p:cNvPr id="25" name="Group 24">
            <a:extLst>
              <a:ext uri="{FF2B5EF4-FFF2-40B4-BE49-F238E27FC236}">
                <a16:creationId xmlns:a16="http://schemas.microsoft.com/office/drawing/2014/main" id="{71372465-E1CD-CA69-85C6-9025EE84EDAF}"/>
              </a:ext>
            </a:extLst>
          </p:cNvPr>
          <p:cNvGrpSpPr/>
          <p:nvPr/>
        </p:nvGrpSpPr>
        <p:grpSpPr>
          <a:xfrm>
            <a:off x="4210565" y="5602615"/>
            <a:ext cx="1111171" cy="108000"/>
            <a:chOff x="4219357" y="5675652"/>
            <a:chExt cx="1111171" cy="108000"/>
          </a:xfrm>
        </p:grpSpPr>
        <p:sp>
          <p:nvSpPr>
            <p:cNvPr id="7" name="Rectangle 6">
              <a:extLst>
                <a:ext uri="{FF2B5EF4-FFF2-40B4-BE49-F238E27FC236}">
                  <a16:creationId xmlns:a16="http://schemas.microsoft.com/office/drawing/2014/main" id="{DA7475E2-094F-A2D8-A424-DCAB5150EEA4}"/>
                </a:ext>
              </a:extLst>
            </p:cNvPr>
            <p:cNvSpPr>
              <a:spLocks/>
            </p:cNvSpPr>
            <p:nvPr/>
          </p:nvSpPr>
          <p:spPr>
            <a:xfrm>
              <a:off x="5114528" y="5693652"/>
              <a:ext cx="216000"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4" name="Oval 13">
              <a:extLst>
                <a:ext uri="{FF2B5EF4-FFF2-40B4-BE49-F238E27FC236}">
                  <a16:creationId xmlns:a16="http://schemas.microsoft.com/office/drawing/2014/main" id="{7446FFBA-1896-117B-9D1B-0E368913CA6E}"/>
                </a:ext>
              </a:extLst>
            </p:cNvPr>
            <p:cNvSpPr/>
            <p:nvPr/>
          </p:nvSpPr>
          <p:spPr>
            <a:xfrm>
              <a:off x="4910869" y="5675652"/>
              <a:ext cx="108000" cy="108000"/>
            </a:xfrm>
            <a:prstGeom prst="ellipse">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6" name="Oval 15">
              <a:extLst>
                <a:ext uri="{FF2B5EF4-FFF2-40B4-BE49-F238E27FC236}">
                  <a16:creationId xmlns:a16="http://schemas.microsoft.com/office/drawing/2014/main" id="{6E949A1F-EB85-9897-5313-CE082E15982A}"/>
                </a:ext>
              </a:extLst>
            </p:cNvPr>
            <p:cNvSpPr/>
            <p:nvPr/>
          </p:nvSpPr>
          <p:spPr>
            <a:xfrm flipV="1">
              <a:off x="4219357" y="5675652"/>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7" name="Oval 16">
              <a:extLst>
                <a:ext uri="{FF2B5EF4-FFF2-40B4-BE49-F238E27FC236}">
                  <a16:creationId xmlns:a16="http://schemas.microsoft.com/office/drawing/2014/main" id="{F958D95C-F893-4561-8988-FFD02C4492DF}"/>
                </a:ext>
              </a:extLst>
            </p:cNvPr>
            <p:cNvSpPr/>
            <p:nvPr/>
          </p:nvSpPr>
          <p:spPr>
            <a:xfrm flipV="1">
              <a:off x="4413452" y="5675652"/>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24" name="Rectangle 23">
              <a:extLst>
                <a:ext uri="{FF2B5EF4-FFF2-40B4-BE49-F238E27FC236}">
                  <a16:creationId xmlns:a16="http://schemas.microsoft.com/office/drawing/2014/main" id="{DC7ADF0B-DDF7-7C01-1CA4-F61902A15D06}"/>
                </a:ext>
              </a:extLst>
            </p:cNvPr>
            <p:cNvSpPr>
              <a:spLocks/>
            </p:cNvSpPr>
            <p:nvPr/>
          </p:nvSpPr>
          <p:spPr>
            <a:xfrm>
              <a:off x="4573320" y="5693652"/>
              <a:ext cx="216000"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26" name="Group 25">
            <a:extLst>
              <a:ext uri="{FF2B5EF4-FFF2-40B4-BE49-F238E27FC236}">
                <a16:creationId xmlns:a16="http://schemas.microsoft.com/office/drawing/2014/main" id="{1EB9B43D-1FA2-2954-2353-31C01D43E246}"/>
              </a:ext>
            </a:extLst>
          </p:cNvPr>
          <p:cNvGrpSpPr/>
          <p:nvPr/>
        </p:nvGrpSpPr>
        <p:grpSpPr>
          <a:xfrm>
            <a:off x="7225538" y="5600556"/>
            <a:ext cx="934734" cy="108000"/>
            <a:chOff x="4188585" y="5674336"/>
            <a:chExt cx="934734" cy="108000"/>
          </a:xfrm>
        </p:grpSpPr>
        <p:sp>
          <p:nvSpPr>
            <p:cNvPr id="33" name="Oval 32">
              <a:extLst>
                <a:ext uri="{FF2B5EF4-FFF2-40B4-BE49-F238E27FC236}">
                  <a16:creationId xmlns:a16="http://schemas.microsoft.com/office/drawing/2014/main" id="{24E7243A-9817-2BB3-4CD8-AD4A176B1C82}"/>
                </a:ext>
              </a:extLst>
            </p:cNvPr>
            <p:cNvSpPr/>
            <p:nvPr/>
          </p:nvSpPr>
          <p:spPr>
            <a:xfrm>
              <a:off x="5015319" y="5674336"/>
              <a:ext cx="108000" cy="108000"/>
            </a:xfrm>
            <a:prstGeom prst="ellipse">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4" name="Oval 33">
              <a:extLst>
                <a:ext uri="{FF2B5EF4-FFF2-40B4-BE49-F238E27FC236}">
                  <a16:creationId xmlns:a16="http://schemas.microsoft.com/office/drawing/2014/main" id="{31F67509-68E5-674A-5F40-DFF3E06C1479}"/>
                </a:ext>
              </a:extLst>
            </p:cNvPr>
            <p:cNvSpPr/>
            <p:nvPr/>
          </p:nvSpPr>
          <p:spPr>
            <a:xfrm flipV="1">
              <a:off x="4188585" y="5674336"/>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35" name="Oval 34">
              <a:extLst>
                <a:ext uri="{FF2B5EF4-FFF2-40B4-BE49-F238E27FC236}">
                  <a16:creationId xmlns:a16="http://schemas.microsoft.com/office/drawing/2014/main" id="{07DE92B2-EC6C-89D1-840F-4509F0159E53}"/>
                </a:ext>
              </a:extLst>
            </p:cNvPr>
            <p:cNvSpPr/>
            <p:nvPr/>
          </p:nvSpPr>
          <p:spPr>
            <a:xfrm flipV="1">
              <a:off x="4391472" y="5674336"/>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36" name="Rectangle 35">
              <a:extLst>
                <a:ext uri="{FF2B5EF4-FFF2-40B4-BE49-F238E27FC236}">
                  <a16:creationId xmlns:a16="http://schemas.microsoft.com/office/drawing/2014/main" id="{9B040027-EF5D-8EAD-32DC-C3471D38B9F4}"/>
                </a:ext>
              </a:extLst>
            </p:cNvPr>
            <p:cNvSpPr>
              <a:spLocks/>
            </p:cNvSpPr>
            <p:nvPr/>
          </p:nvSpPr>
          <p:spPr>
            <a:xfrm>
              <a:off x="4547916" y="5692336"/>
              <a:ext cx="360000"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Tree>
    <p:extLst>
      <p:ext uri="{BB962C8B-B14F-4D97-AF65-F5344CB8AC3E}">
        <p14:creationId xmlns:p14="http://schemas.microsoft.com/office/powerpoint/2010/main" val="197303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2000"/>
                                        <p:tgtEl>
                                          <p:spTgt spid="25"/>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10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dissolve">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3" grpId="0"/>
      <p:bldP spid="31" grpId="0"/>
      <p:bldP spid="32" grpId="0"/>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CA55929C-3DDD-46FD-2815-BF33B81CF068}"/>
              </a:ext>
            </a:extLst>
          </p:cNvPr>
          <p:cNvGrpSpPr/>
          <p:nvPr/>
        </p:nvGrpSpPr>
        <p:grpSpPr>
          <a:xfrm>
            <a:off x="1827895" y="2366810"/>
            <a:ext cx="8536210" cy="2912929"/>
            <a:chOff x="1787367" y="2233643"/>
            <a:chExt cx="8536210" cy="2912929"/>
          </a:xfrm>
        </p:grpSpPr>
        <p:pic>
          <p:nvPicPr>
            <p:cNvPr id="5" name="Picture 4">
              <a:extLst>
                <a:ext uri="{FF2B5EF4-FFF2-40B4-BE49-F238E27FC236}">
                  <a16:creationId xmlns:a16="http://schemas.microsoft.com/office/drawing/2014/main" id="{666F08AD-4CFA-6EE0-A4D7-7E9E9DE920A7}"/>
                </a:ext>
              </a:extLst>
            </p:cNvPr>
            <p:cNvPicPr>
              <a:picLocks noChangeAspect="1"/>
            </p:cNvPicPr>
            <p:nvPr/>
          </p:nvPicPr>
          <p:blipFill>
            <a:blip r:embed="rId3"/>
            <a:srcRect t="2425" b="2425"/>
            <a:stretch/>
          </p:blipFill>
          <p:spPr>
            <a:xfrm>
              <a:off x="1787367" y="3718231"/>
              <a:ext cx="1432573" cy="1428341"/>
            </a:xfrm>
            <a:prstGeom prst="ellipse">
              <a:avLst/>
            </a:prstGeom>
          </p:spPr>
        </p:pic>
        <p:grpSp>
          <p:nvGrpSpPr>
            <p:cNvPr id="28" name="Group 27">
              <a:extLst>
                <a:ext uri="{FF2B5EF4-FFF2-40B4-BE49-F238E27FC236}">
                  <a16:creationId xmlns:a16="http://schemas.microsoft.com/office/drawing/2014/main" id="{C2EF57DE-AC9F-B1A8-E929-6F7DEDC61391}"/>
                </a:ext>
              </a:extLst>
            </p:cNvPr>
            <p:cNvGrpSpPr/>
            <p:nvPr/>
          </p:nvGrpSpPr>
          <p:grpSpPr>
            <a:xfrm>
              <a:off x="1787367" y="2233643"/>
              <a:ext cx="8536210" cy="1384322"/>
              <a:chOff x="1787367" y="2233643"/>
              <a:chExt cx="8536210" cy="1384322"/>
            </a:xfrm>
          </p:grpSpPr>
          <p:sp>
            <p:nvSpPr>
              <p:cNvPr id="9" name="TextBox 8">
                <a:extLst>
                  <a:ext uri="{FF2B5EF4-FFF2-40B4-BE49-F238E27FC236}">
                    <a16:creationId xmlns:a16="http://schemas.microsoft.com/office/drawing/2014/main" id="{801B92F6-0D0D-E426-CC49-116AC9180274}"/>
                  </a:ext>
                </a:extLst>
              </p:cNvPr>
              <p:cNvSpPr txBox="1"/>
              <p:nvPr/>
            </p:nvSpPr>
            <p:spPr>
              <a:xfrm>
                <a:off x="1893860" y="2386166"/>
                <a:ext cx="8300654" cy="1077218"/>
              </a:xfrm>
              <a:prstGeom prst="rect">
                <a:avLst/>
              </a:prstGeom>
              <a:noFill/>
            </p:spPr>
            <p:txBody>
              <a:bodyPr wrap="square">
                <a:spAutoFit/>
              </a:bodyPr>
              <a:lstStyle/>
              <a:p>
                <a:pPr algn="ctr"/>
                <a:r>
                  <a:rPr lang="en-GB" sz="3200" dirty="0">
                    <a:solidFill>
                      <a:schemeClr val="tx1"/>
                    </a:solidFill>
                    <a:latin typeface="EdShed" pitchFamily="2" charset="0"/>
                  </a:rPr>
                  <a:t>Hudson felt at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a:t>
                </a:r>
                <a:r>
                  <a:rPr lang="en-GB" sz="3200" dirty="0">
                    <a:solidFill>
                      <a:schemeClr val="tx1"/>
                    </a:solidFill>
                    <a:latin typeface="EdShed" pitchFamily="2" charset="0"/>
                  </a:rPr>
                  <a:t> as he placed down the last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a:t>
                </a:r>
                <a:r>
                  <a:rPr lang="en-GB" sz="3200" dirty="0">
                    <a:solidFill>
                      <a:schemeClr val="tx1"/>
                    </a:solidFill>
                    <a:latin typeface="EdShed" pitchFamily="2" charset="0"/>
                  </a:rPr>
                  <a:t> of the jigsaw puzzle. </a:t>
                </a:r>
                <a:endParaRPr lang="en-US" sz="3200" dirty="0">
                  <a:latin typeface="EdShed" pitchFamily="2" charset="0"/>
                </a:endParaRPr>
              </a:p>
            </p:txBody>
          </p:sp>
          <p:sp>
            <p:nvSpPr>
              <p:cNvPr id="18" name="Rounded Rectangular Callout 17">
                <a:extLst>
                  <a:ext uri="{FF2B5EF4-FFF2-40B4-BE49-F238E27FC236}">
                    <a16:creationId xmlns:a16="http://schemas.microsoft.com/office/drawing/2014/main" id="{D7E5DF37-535A-B6E5-883C-A6ADC31B51DF}"/>
                  </a:ext>
                </a:extLst>
              </p:cNvPr>
              <p:cNvSpPr/>
              <p:nvPr/>
            </p:nvSpPr>
            <p:spPr>
              <a:xfrm>
                <a:off x="1787367" y="2233643"/>
                <a:ext cx="8536210" cy="1384322"/>
              </a:xfrm>
              <a:prstGeom prst="wedgeRoundRectCallout">
                <a:avLst>
                  <a:gd name="adj1" fmla="val -31578"/>
                  <a:gd name="adj2" fmla="val 82388"/>
                  <a:gd name="adj3" fmla="val 16667"/>
                </a:avLst>
              </a:prstGeom>
              <a:noFill/>
              <a:ln w="38100">
                <a:solidFill>
                  <a:srgbClr val="20D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0" name="TextBox 29">
            <a:extLst>
              <a:ext uri="{FF2B5EF4-FFF2-40B4-BE49-F238E27FC236}">
                <a16:creationId xmlns:a16="http://schemas.microsoft.com/office/drawing/2014/main" id="{F613CA59-F4C1-20C5-350A-05D0670DCF40}"/>
              </a:ext>
            </a:extLst>
          </p:cNvPr>
          <p:cNvSpPr txBox="1"/>
          <p:nvPr/>
        </p:nvSpPr>
        <p:spPr>
          <a:xfrm>
            <a:off x="4525326" y="3011776"/>
            <a:ext cx="1071768" cy="584775"/>
          </a:xfrm>
          <a:prstGeom prst="rect">
            <a:avLst/>
          </a:prstGeom>
          <a:noFill/>
        </p:spPr>
        <p:txBody>
          <a:bodyPr wrap="none" rtlCol="0">
            <a:spAutoFit/>
          </a:bodyPr>
          <a:lstStyle/>
          <a:p>
            <a:r>
              <a:rPr lang="en-GB" sz="3200" dirty="0">
                <a:solidFill>
                  <a:srgbClr val="FF3760"/>
                </a:solidFill>
                <a:latin typeface="EdShed" pitchFamily="2" charset="0"/>
              </a:rPr>
              <a:t>piece</a:t>
            </a:r>
          </a:p>
        </p:txBody>
      </p:sp>
      <p:sp>
        <p:nvSpPr>
          <p:cNvPr id="4" name="Slide Number Placeholder 3">
            <a:extLst>
              <a:ext uri="{FF2B5EF4-FFF2-40B4-BE49-F238E27FC236}">
                <a16:creationId xmlns:a16="http://schemas.microsoft.com/office/drawing/2014/main" id="{EEC73787-749B-64CD-A7EF-465E9EF669CD}"/>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23</a:t>
            </a:fld>
            <a:endParaRPr lang="en-US" dirty="0">
              <a:latin typeface="EdShed" pitchFamily="2" charset="0"/>
            </a:endParaRPr>
          </a:p>
        </p:txBody>
      </p:sp>
      <p:sp>
        <p:nvSpPr>
          <p:cNvPr id="2" name="Text Placeholder 1">
            <a:extLst>
              <a:ext uri="{FF2B5EF4-FFF2-40B4-BE49-F238E27FC236}">
                <a16:creationId xmlns:a16="http://schemas.microsoft.com/office/drawing/2014/main" id="{4FD94206-52A3-BD7B-23B7-7B6370180D56}"/>
              </a:ext>
            </a:extLst>
          </p:cNvPr>
          <p:cNvSpPr>
            <a:spLocks noGrp="1"/>
          </p:cNvSpPr>
          <p:nvPr>
            <p:ph type="body" sz="quarter" idx="10"/>
          </p:nvPr>
        </p:nvSpPr>
        <p:spPr/>
        <p:txBody>
          <a:bodyPr/>
          <a:lstStyle/>
          <a:p>
            <a:r>
              <a:rPr lang="en-US" dirty="0"/>
              <a:t>Homophone Sentences</a:t>
            </a:r>
          </a:p>
        </p:txBody>
      </p:sp>
      <p:sp>
        <p:nvSpPr>
          <p:cNvPr id="3" name="Text Placeholder 2">
            <a:extLst>
              <a:ext uri="{FF2B5EF4-FFF2-40B4-BE49-F238E27FC236}">
                <a16:creationId xmlns:a16="http://schemas.microsoft.com/office/drawing/2014/main" id="{C260CD2B-7D74-F493-3B00-7700424C2FEF}"/>
              </a:ext>
            </a:extLst>
          </p:cNvPr>
          <p:cNvSpPr>
            <a:spLocks noGrp="1"/>
          </p:cNvSpPr>
          <p:nvPr>
            <p:ph type="body" sz="quarter" idx="11"/>
          </p:nvPr>
        </p:nvSpPr>
        <p:spPr>
          <a:xfrm>
            <a:off x="1653511" y="770233"/>
            <a:ext cx="8884974" cy="365127"/>
          </a:xfrm>
        </p:spPr>
        <p:txBody>
          <a:bodyPr/>
          <a:lstStyle/>
          <a:p>
            <a:r>
              <a:rPr lang="en-US" dirty="0"/>
              <a:t>Which two homophones should be used to compete these sentences?</a:t>
            </a:r>
          </a:p>
        </p:txBody>
      </p:sp>
      <p:sp>
        <p:nvSpPr>
          <p:cNvPr id="13" name="TextBox 12">
            <a:extLst>
              <a:ext uri="{FF2B5EF4-FFF2-40B4-BE49-F238E27FC236}">
                <a16:creationId xmlns:a16="http://schemas.microsoft.com/office/drawing/2014/main" id="{4AD6189A-B909-CFC4-227F-CECEEDED7948}"/>
              </a:ext>
            </a:extLst>
          </p:cNvPr>
          <p:cNvSpPr txBox="1"/>
          <p:nvPr/>
        </p:nvSpPr>
        <p:spPr>
          <a:xfrm>
            <a:off x="5216596" y="2519333"/>
            <a:ext cx="1197379" cy="584775"/>
          </a:xfrm>
          <a:prstGeom prst="rect">
            <a:avLst/>
          </a:prstGeom>
          <a:noFill/>
        </p:spPr>
        <p:txBody>
          <a:bodyPr wrap="none" rtlCol="0">
            <a:spAutoFit/>
          </a:bodyPr>
          <a:lstStyle/>
          <a:p>
            <a:r>
              <a:rPr lang="en-GB" sz="3200" dirty="0">
                <a:solidFill>
                  <a:srgbClr val="FF3760"/>
                </a:solidFill>
                <a:latin typeface="EdShed" pitchFamily="2" charset="0"/>
              </a:rPr>
              <a:t>peace</a:t>
            </a:r>
            <a:endParaRPr lang="en-GB" sz="2400" dirty="0">
              <a:solidFill>
                <a:srgbClr val="FF3760"/>
              </a:solidFill>
              <a:latin typeface="EdShed" pitchFamily="2" charset="0"/>
            </a:endParaRPr>
          </a:p>
        </p:txBody>
      </p:sp>
      <p:sp>
        <p:nvSpPr>
          <p:cNvPr id="31" name="TextBox 30">
            <a:extLst>
              <a:ext uri="{FF2B5EF4-FFF2-40B4-BE49-F238E27FC236}">
                <a16:creationId xmlns:a16="http://schemas.microsoft.com/office/drawing/2014/main" id="{88FAFE27-177C-8B0F-4962-DD0526EDEE0D}"/>
              </a:ext>
            </a:extLst>
          </p:cNvPr>
          <p:cNvSpPr txBox="1"/>
          <p:nvPr/>
        </p:nvSpPr>
        <p:spPr>
          <a:xfrm>
            <a:off x="4021288" y="4976403"/>
            <a:ext cx="1578445" cy="769441"/>
          </a:xfrm>
          <a:prstGeom prst="rect">
            <a:avLst/>
          </a:prstGeom>
          <a:noFill/>
        </p:spPr>
        <p:txBody>
          <a:bodyPr wrap="none" rtlCol="0">
            <a:spAutoFit/>
          </a:bodyPr>
          <a:lstStyle/>
          <a:p>
            <a:r>
              <a:rPr lang="en-GB" sz="4400" dirty="0">
                <a:latin typeface="EdShed" pitchFamily="2" charset="0"/>
              </a:rPr>
              <a:t>peace</a:t>
            </a:r>
            <a:endParaRPr lang="en-GB" sz="2400" dirty="0">
              <a:latin typeface="EdShed" pitchFamily="2" charset="0"/>
            </a:endParaRPr>
          </a:p>
        </p:txBody>
      </p:sp>
      <p:sp>
        <p:nvSpPr>
          <p:cNvPr id="32" name="TextBox 31">
            <a:extLst>
              <a:ext uri="{FF2B5EF4-FFF2-40B4-BE49-F238E27FC236}">
                <a16:creationId xmlns:a16="http://schemas.microsoft.com/office/drawing/2014/main" id="{51864C97-B51F-2B5B-6B93-1F73E5048110}"/>
              </a:ext>
            </a:extLst>
          </p:cNvPr>
          <p:cNvSpPr txBox="1"/>
          <p:nvPr/>
        </p:nvSpPr>
        <p:spPr>
          <a:xfrm>
            <a:off x="7002958" y="4976403"/>
            <a:ext cx="1406347" cy="769441"/>
          </a:xfrm>
          <a:prstGeom prst="rect">
            <a:avLst/>
          </a:prstGeom>
          <a:noFill/>
        </p:spPr>
        <p:txBody>
          <a:bodyPr wrap="none" rtlCol="0">
            <a:spAutoFit/>
          </a:bodyPr>
          <a:lstStyle/>
          <a:p>
            <a:r>
              <a:rPr lang="en-GB" sz="4400" dirty="0">
                <a:latin typeface="EdShed" pitchFamily="2" charset="0"/>
              </a:rPr>
              <a:t>piece</a:t>
            </a:r>
            <a:endParaRPr lang="en-GB" sz="2400" dirty="0">
              <a:latin typeface="EdShed" pitchFamily="2" charset="0"/>
            </a:endParaRPr>
          </a:p>
        </p:txBody>
      </p:sp>
      <p:grpSp>
        <p:nvGrpSpPr>
          <p:cNvPr id="25" name="Group 24">
            <a:extLst>
              <a:ext uri="{FF2B5EF4-FFF2-40B4-BE49-F238E27FC236}">
                <a16:creationId xmlns:a16="http://schemas.microsoft.com/office/drawing/2014/main" id="{71372465-E1CD-CA69-85C6-9025EE84EDAF}"/>
              </a:ext>
            </a:extLst>
          </p:cNvPr>
          <p:cNvGrpSpPr/>
          <p:nvPr/>
        </p:nvGrpSpPr>
        <p:grpSpPr>
          <a:xfrm>
            <a:off x="4215083" y="5601075"/>
            <a:ext cx="1225425" cy="108000"/>
            <a:chOff x="4201773" y="5675652"/>
            <a:chExt cx="1225425" cy="108000"/>
          </a:xfrm>
        </p:grpSpPr>
        <p:sp>
          <p:nvSpPr>
            <p:cNvPr id="7" name="Rectangle 6">
              <a:extLst>
                <a:ext uri="{FF2B5EF4-FFF2-40B4-BE49-F238E27FC236}">
                  <a16:creationId xmlns:a16="http://schemas.microsoft.com/office/drawing/2014/main" id="{DA7475E2-094F-A2D8-A424-DCAB5150EEA4}"/>
                </a:ext>
              </a:extLst>
            </p:cNvPr>
            <p:cNvSpPr>
              <a:spLocks/>
            </p:cNvSpPr>
            <p:nvPr/>
          </p:nvSpPr>
          <p:spPr>
            <a:xfrm>
              <a:off x="4995198" y="5693652"/>
              <a:ext cx="432000"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6" name="Oval 15">
              <a:extLst>
                <a:ext uri="{FF2B5EF4-FFF2-40B4-BE49-F238E27FC236}">
                  <a16:creationId xmlns:a16="http://schemas.microsoft.com/office/drawing/2014/main" id="{6E949A1F-EB85-9897-5313-CE082E15982A}"/>
                </a:ext>
              </a:extLst>
            </p:cNvPr>
            <p:cNvSpPr/>
            <p:nvPr/>
          </p:nvSpPr>
          <p:spPr>
            <a:xfrm flipV="1">
              <a:off x="4201773" y="5675652"/>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24" name="Rectangle 23">
              <a:extLst>
                <a:ext uri="{FF2B5EF4-FFF2-40B4-BE49-F238E27FC236}">
                  <a16:creationId xmlns:a16="http://schemas.microsoft.com/office/drawing/2014/main" id="{DC7ADF0B-DDF7-7C01-1CA4-F61902A15D06}"/>
                </a:ext>
              </a:extLst>
            </p:cNvPr>
            <p:cNvSpPr>
              <a:spLocks/>
            </p:cNvSpPr>
            <p:nvPr/>
          </p:nvSpPr>
          <p:spPr>
            <a:xfrm>
              <a:off x="4461894" y="5693652"/>
              <a:ext cx="432000"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6" name="Group 5">
            <a:extLst>
              <a:ext uri="{FF2B5EF4-FFF2-40B4-BE49-F238E27FC236}">
                <a16:creationId xmlns:a16="http://schemas.microsoft.com/office/drawing/2014/main" id="{B546B03C-B631-F581-CE3E-A66E6246B5F4}"/>
              </a:ext>
            </a:extLst>
          </p:cNvPr>
          <p:cNvGrpSpPr/>
          <p:nvPr/>
        </p:nvGrpSpPr>
        <p:grpSpPr>
          <a:xfrm>
            <a:off x="7197649" y="5601075"/>
            <a:ext cx="1074730" cy="108000"/>
            <a:chOff x="4201773" y="5675652"/>
            <a:chExt cx="1074730" cy="108000"/>
          </a:xfrm>
        </p:grpSpPr>
        <p:sp>
          <p:nvSpPr>
            <p:cNvPr id="10" name="Rectangle 9">
              <a:extLst>
                <a:ext uri="{FF2B5EF4-FFF2-40B4-BE49-F238E27FC236}">
                  <a16:creationId xmlns:a16="http://schemas.microsoft.com/office/drawing/2014/main" id="{69A48EF4-C74B-2BA4-2BBC-CE6A267E6D9A}"/>
                </a:ext>
              </a:extLst>
            </p:cNvPr>
            <p:cNvSpPr>
              <a:spLocks/>
            </p:cNvSpPr>
            <p:nvPr/>
          </p:nvSpPr>
          <p:spPr>
            <a:xfrm>
              <a:off x="4830703" y="5693652"/>
              <a:ext cx="445800"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11" name="Oval 10">
              <a:extLst>
                <a:ext uri="{FF2B5EF4-FFF2-40B4-BE49-F238E27FC236}">
                  <a16:creationId xmlns:a16="http://schemas.microsoft.com/office/drawing/2014/main" id="{39B90E18-79C7-1FC6-C8A4-8945CA3D48E2}"/>
                </a:ext>
              </a:extLst>
            </p:cNvPr>
            <p:cNvSpPr/>
            <p:nvPr/>
          </p:nvSpPr>
          <p:spPr>
            <a:xfrm flipV="1">
              <a:off x="4201773" y="5675652"/>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2" name="Rectangle 11">
              <a:extLst>
                <a:ext uri="{FF2B5EF4-FFF2-40B4-BE49-F238E27FC236}">
                  <a16:creationId xmlns:a16="http://schemas.microsoft.com/office/drawing/2014/main" id="{2505543D-A7D9-AABD-FD04-F22EE6DF35A5}"/>
                </a:ext>
              </a:extLst>
            </p:cNvPr>
            <p:cNvSpPr>
              <a:spLocks/>
            </p:cNvSpPr>
            <p:nvPr/>
          </p:nvSpPr>
          <p:spPr>
            <a:xfrm>
              <a:off x="4426238" y="5693652"/>
              <a:ext cx="288000"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Tree>
    <p:extLst>
      <p:ext uri="{BB962C8B-B14F-4D97-AF65-F5344CB8AC3E}">
        <p14:creationId xmlns:p14="http://schemas.microsoft.com/office/powerpoint/2010/main" val="202517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dissolv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3" grpId="0"/>
      <p:bldP spid="31"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CA55929C-3DDD-46FD-2815-BF33B81CF068}"/>
              </a:ext>
            </a:extLst>
          </p:cNvPr>
          <p:cNvGrpSpPr/>
          <p:nvPr/>
        </p:nvGrpSpPr>
        <p:grpSpPr>
          <a:xfrm>
            <a:off x="2435492" y="2452469"/>
            <a:ext cx="6897209" cy="3003610"/>
            <a:chOff x="1668407" y="2428553"/>
            <a:chExt cx="6897209" cy="3003610"/>
          </a:xfrm>
        </p:grpSpPr>
        <p:pic>
          <p:nvPicPr>
            <p:cNvPr id="5" name="Picture 4">
              <a:extLst>
                <a:ext uri="{FF2B5EF4-FFF2-40B4-BE49-F238E27FC236}">
                  <a16:creationId xmlns:a16="http://schemas.microsoft.com/office/drawing/2014/main" id="{666F08AD-4CFA-6EE0-A4D7-7E9E9DE920A7}"/>
                </a:ext>
              </a:extLst>
            </p:cNvPr>
            <p:cNvPicPr>
              <a:picLocks noChangeAspect="1"/>
            </p:cNvPicPr>
            <p:nvPr/>
          </p:nvPicPr>
          <p:blipFill>
            <a:blip r:embed="rId3"/>
            <a:srcRect t="2425" b="2425"/>
            <a:stretch/>
          </p:blipFill>
          <p:spPr>
            <a:xfrm>
              <a:off x="1668407" y="4003822"/>
              <a:ext cx="1432573" cy="1428341"/>
            </a:xfrm>
            <a:prstGeom prst="ellipse">
              <a:avLst/>
            </a:prstGeom>
          </p:spPr>
        </p:pic>
        <p:grpSp>
          <p:nvGrpSpPr>
            <p:cNvPr id="28" name="Group 27">
              <a:extLst>
                <a:ext uri="{FF2B5EF4-FFF2-40B4-BE49-F238E27FC236}">
                  <a16:creationId xmlns:a16="http://schemas.microsoft.com/office/drawing/2014/main" id="{C2EF57DE-AC9F-B1A8-E929-6F7DEDC61391}"/>
                </a:ext>
              </a:extLst>
            </p:cNvPr>
            <p:cNvGrpSpPr/>
            <p:nvPr/>
          </p:nvGrpSpPr>
          <p:grpSpPr>
            <a:xfrm>
              <a:off x="1940626" y="2428553"/>
              <a:ext cx="6624990" cy="1535613"/>
              <a:chOff x="1940626" y="2428553"/>
              <a:chExt cx="6624990" cy="1535613"/>
            </a:xfrm>
          </p:grpSpPr>
          <p:sp>
            <p:nvSpPr>
              <p:cNvPr id="9" name="TextBox 8">
                <a:extLst>
                  <a:ext uri="{FF2B5EF4-FFF2-40B4-BE49-F238E27FC236}">
                    <a16:creationId xmlns:a16="http://schemas.microsoft.com/office/drawing/2014/main" id="{801B92F6-0D0D-E426-CC49-116AC9180274}"/>
                  </a:ext>
                </a:extLst>
              </p:cNvPr>
              <p:cNvSpPr txBox="1"/>
              <p:nvPr/>
            </p:nvSpPr>
            <p:spPr>
              <a:xfrm>
                <a:off x="1940626" y="2613199"/>
                <a:ext cx="6624990" cy="1077218"/>
              </a:xfrm>
              <a:prstGeom prst="rect">
                <a:avLst/>
              </a:prstGeom>
              <a:noFill/>
            </p:spPr>
            <p:txBody>
              <a:bodyPr wrap="square">
                <a:spAutoFit/>
              </a:bodyPr>
              <a:lstStyle/>
              <a:p>
                <a:pPr algn="ctr"/>
                <a:r>
                  <a:rPr lang="en-GB" sz="3200" dirty="0">
                    <a:solidFill>
                      <a:schemeClr val="tx1"/>
                    </a:solidFill>
                    <a:latin typeface="EdShed" pitchFamily="2" charset="0"/>
                  </a:rPr>
                  <a:t>I am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a:t>
                </a:r>
                <a:r>
                  <a:rPr lang="en-GB" sz="3200" dirty="0">
                    <a:solidFill>
                      <a:schemeClr val="tx1"/>
                    </a:solidFill>
                    <a:latin typeface="EdShed" pitchFamily="2" charset="0"/>
                  </a:rPr>
                  <a:t> able to tie my shoelaces into a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a:t>
                </a:r>
                <a:r>
                  <a:rPr lang="en-GB" sz="3200" dirty="0">
                    <a:solidFill>
                      <a:schemeClr val="tx1"/>
                    </a:solidFill>
                    <a:latin typeface="EdShed" pitchFamily="2" charset="0"/>
                  </a:rPr>
                  <a:t>. </a:t>
                </a:r>
                <a:endParaRPr lang="en-US" sz="3200" dirty="0">
                  <a:latin typeface="EdShed" pitchFamily="2" charset="0"/>
                </a:endParaRPr>
              </a:p>
            </p:txBody>
          </p:sp>
          <p:sp>
            <p:nvSpPr>
              <p:cNvPr id="18" name="Rounded Rectangular Callout 17">
                <a:extLst>
                  <a:ext uri="{FF2B5EF4-FFF2-40B4-BE49-F238E27FC236}">
                    <a16:creationId xmlns:a16="http://schemas.microsoft.com/office/drawing/2014/main" id="{D7E5DF37-535A-B6E5-883C-A6ADC31B51DF}"/>
                  </a:ext>
                </a:extLst>
              </p:cNvPr>
              <p:cNvSpPr/>
              <p:nvPr/>
            </p:nvSpPr>
            <p:spPr>
              <a:xfrm>
                <a:off x="2092721" y="2428553"/>
                <a:ext cx="6335628" cy="1535613"/>
              </a:xfrm>
              <a:prstGeom prst="wedgeRoundRectCallout">
                <a:avLst>
                  <a:gd name="adj1" fmla="val -33110"/>
                  <a:gd name="adj2" fmla="val 80218"/>
                  <a:gd name="adj3" fmla="val 16667"/>
                </a:avLst>
              </a:prstGeom>
              <a:noFill/>
              <a:ln w="38100">
                <a:solidFill>
                  <a:srgbClr val="20D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0" name="TextBox 29">
            <a:extLst>
              <a:ext uri="{FF2B5EF4-FFF2-40B4-BE49-F238E27FC236}">
                <a16:creationId xmlns:a16="http://schemas.microsoft.com/office/drawing/2014/main" id="{F613CA59-F4C1-20C5-350A-05D0670DCF40}"/>
              </a:ext>
            </a:extLst>
          </p:cNvPr>
          <p:cNvSpPr txBox="1"/>
          <p:nvPr/>
        </p:nvSpPr>
        <p:spPr>
          <a:xfrm>
            <a:off x="6944475" y="3129558"/>
            <a:ext cx="931665" cy="584775"/>
          </a:xfrm>
          <a:prstGeom prst="rect">
            <a:avLst/>
          </a:prstGeom>
          <a:noFill/>
        </p:spPr>
        <p:txBody>
          <a:bodyPr wrap="none" rtlCol="0">
            <a:spAutoFit/>
          </a:bodyPr>
          <a:lstStyle/>
          <a:p>
            <a:r>
              <a:rPr lang="en-GB" sz="3200" dirty="0">
                <a:solidFill>
                  <a:srgbClr val="FF3760"/>
                </a:solidFill>
                <a:latin typeface="EdShed" pitchFamily="2" charset="0"/>
              </a:rPr>
              <a:t>knot</a:t>
            </a:r>
          </a:p>
        </p:txBody>
      </p:sp>
      <p:sp>
        <p:nvSpPr>
          <p:cNvPr id="4" name="Slide Number Placeholder 3">
            <a:extLst>
              <a:ext uri="{FF2B5EF4-FFF2-40B4-BE49-F238E27FC236}">
                <a16:creationId xmlns:a16="http://schemas.microsoft.com/office/drawing/2014/main" id="{EEC73787-749B-64CD-A7EF-465E9EF669CD}"/>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24</a:t>
            </a:fld>
            <a:endParaRPr lang="en-US" dirty="0">
              <a:latin typeface="EdShed" pitchFamily="2" charset="0"/>
            </a:endParaRPr>
          </a:p>
        </p:txBody>
      </p:sp>
      <p:sp>
        <p:nvSpPr>
          <p:cNvPr id="2" name="Text Placeholder 1">
            <a:extLst>
              <a:ext uri="{FF2B5EF4-FFF2-40B4-BE49-F238E27FC236}">
                <a16:creationId xmlns:a16="http://schemas.microsoft.com/office/drawing/2014/main" id="{4FD94206-52A3-BD7B-23B7-7B6370180D56}"/>
              </a:ext>
            </a:extLst>
          </p:cNvPr>
          <p:cNvSpPr>
            <a:spLocks noGrp="1"/>
          </p:cNvSpPr>
          <p:nvPr>
            <p:ph type="body" sz="quarter" idx="10"/>
          </p:nvPr>
        </p:nvSpPr>
        <p:spPr/>
        <p:txBody>
          <a:bodyPr/>
          <a:lstStyle/>
          <a:p>
            <a:r>
              <a:rPr lang="en-US" dirty="0"/>
              <a:t>Homophone Sentences</a:t>
            </a:r>
          </a:p>
        </p:txBody>
      </p:sp>
      <p:sp>
        <p:nvSpPr>
          <p:cNvPr id="3" name="Text Placeholder 2">
            <a:extLst>
              <a:ext uri="{FF2B5EF4-FFF2-40B4-BE49-F238E27FC236}">
                <a16:creationId xmlns:a16="http://schemas.microsoft.com/office/drawing/2014/main" id="{C260CD2B-7D74-F493-3B00-7700424C2FEF}"/>
              </a:ext>
            </a:extLst>
          </p:cNvPr>
          <p:cNvSpPr>
            <a:spLocks noGrp="1"/>
          </p:cNvSpPr>
          <p:nvPr>
            <p:ph type="body" sz="quarter" idx="11"/>
          </p:nvPr>
        </p:nvSpPr>
        <p:spPr>
          <a:xfrm>
            <a:off x="1599723" y="770233"/>
            <a:ext cx="8992550" cy="365127"/>
          </a:xfrm>
        </p:spPr>
        <p:txBody>
          <a:bodyPr/>
          <a:lstStyle/>
          <a:p>
            <a:r>
              <a:rPr lang="en-US" dirty="0"/>
              <a:t>Which two homophones should be used to compete these sentences?</a:t>
            </a:r>
          </a:p>
        </p:txBody>
      </p:sp>
      <p:sp>
        <p:nvSpPr>
          <p:cNvPr id="13" name="TextBox 12">
            <a:extLst>
              <a:ext uri="{FF2B5EF4-FFF2-40B4-BE49-F238E27FC236}">
                <a16:creationId xmlns:a16="http://schemas.microsoft.com/office/drawing/2014/main" id="{4AD6189A-B909-CFC4-227F-CECEEDED7948}"/>
              </a:ext>
            </a:extLst>
          </p:cNvPr>
          <p:cNvSpPr txBox="1"/>
          <p:nvPr/>
        </p:nvSpPr>
        <p:spPr>
          <a:xfrm>
            <a:off x="4898701" y="2640828"/>
            <a:ext cx="726481" cy="584775"/>
          </a:xfrm>
          <a:prstGeom prst="rect">
            <a:avLst/>
          </a:prstGeom>
          <a:noFill/>
        </p:spPr>
        <p:txBody>
          <a:bodyPr wrap="none" rtlCol="0">
            <a:spAutoFit/>
          </a:bodyPr>
          <a:lstStyle/>
          <a:p>
            <a:r>
              <a:rPr lang="en-GB" sz="3200" dirty="0">
                <a:solidFill>
                  <a:srgbClr val="FF3760"/>
                </a:solidFill>
                <a:latin typeface="EdShed" pitchFamily="2" charset="0"/>
              </a:rPr>
              <a:t>not</a:t>
            </a:r>
            <a:endParaRPr lang="en-GB" sz="2400" dirty="0">
              <a:solidFill>
                <a:srgbClr val="FF3760"/>
              </a:solidFill>
              <a:latin typeface="EdShed" pitchFamily="2" charset="0"/>
            </a:endParaRPr>
          </a:p>
        </p:txBody>
      </p:sp>
      <p:sp>
        <p:nvSpPr>
          <p:cNvPr id="31" name="TextBox 30">
            <a:extLst>
              <a:ext uri="{FF2B5EF4-FFF2-40B4-BE49-F238E27FC236}">
                <a16:creationId xmlns:a16="http://schemas.microsoft.com/office/drawing/2014/main" id="{88FAFE27-177C-8B0F-4962-DD0526EDEE0D}"/>
              </a:ext>
            </a:extLst>
          </p:cNvPr>
          <p:cNvSpPr txBox="1"/>
          <p:nvPr/>
        </p:nvSpPr>
        <p:spPr>
          <a:xfrm>
            <a:off x="4522358" y="4976403"/>
            <a:ext cx="930063" cy="769441"/>
          </a:xfrm>
          <a:prstGeom prst="rect">
            <a:avLst/>
          </a:prstGeom>
          <a:noFill/>
        </p:spPr>
        <p:txBody>
          <a:bodyPr wrap="none" rtlCol="0">
            <a:spAutoFit/>
          </a:bodyPr>
          <a:lstStyle/>
          <a:p>
            <a:r>
              <a:rPr lang="en-GB" sz="4400" dirty="0">
                <a:latin typeface="EdShed" pitchFamily="2" charset="0"/>
              </a:rPr>
              <a:t>not</a:t>
            </a:r>
            <a:endParaRPr lang="en-GB" sz="2400" dirty="0">
              <a:latin typeface="EdShed" pitchFamily="2" charset="0"/>
            </a:endParaRPr>
          </a:p>
        </p:txBody>
      </p:sp>
      <p:sp>
        <p:nvSpPr>
          <p:cNvPr id="32" name="TextBox 31">
            <a:extLst>
              <a:ext uri="{FF2B5EF4-FFF2-40B4-BE49-F238E27FC236}">
                <a16:creationId xmlns:a16="http://schemas.microsoft.com/office/drawing/2014/main" id="{51864C97-B51F-2B5B-6B93-1F73E5048110}"/>
              </a:ext>
            </a:extLst>
          </p:cNvPr>
          <p:cNvSpPr txBox="1"/>
          <p:nvPr/>
        </p:nvSpPr>
        <p:spPr>
          <a:xfrm>
            <a:off x="6627314" y="4976403"/>
            <a:ext cx="1212191" cy="769441"/>
          </a:xfrm>
          <a:prstGeom prst="rect">
            <a:avLst/>
          </a:prstGeom>
          <a:noFill/>
        </p:spPr>
        <p:txBody>
          <a:bodyPr wrap="none" rtlCol="0">
            <a:spAutoFit/>
          </a:bodyPr>
          <a:lstStyle/>
          <a:p>
            <a:r>
              <a:rPr lang="en-GB" sz="4400" dirty="0">
                <a:latin typeface="EdShed" pitchFamily="2" charset="0"/>
              </a:rPr>
              <a:t>knot</a:t>
            </a:r>
            <a:endParaRPr lang="en-GB" sz="2400" dirty="0">
              <a:latin typeface="EdShed" pitchFamily="2" charset="0"/>
            </a:endParaRPr>
          </a:p>
        </p:txBody>
      </p:sp>
      <p:grpSp>
        <p:nvGrpSpPr>
          <p:cNvPr id="17" name="Group 16">
            <a:extLst>
              <a:ext uri="{FF2B5EF4-FFF2-40B4-BE49-F238E27FC236}">
                <a16:creationId xmlns:a16="http://schemas.microsoft.com/office/drawing/2014/main" id="{B1E1DE9A-24F4-858F-74EF-C368D394899D}"/>
              </a:ext>
            </a:extLst>
          </p:cNvPr>
          <p:cNvGrpSpPr/>
          <p:nvPr/>
        </p:nvGrpSpPr>
        <p:grpSpPr>
          <a:xfrm>
            <a:off x="4709937" y="5598841"/>
            <a:ext cx="604216" cy="108000"/>
            <a:chOff x="4211832" y="5657302"/>
            <a:chExt cx="604216" cy="108000"/>
          </a:xfrm>
        </p:grpSpPr>
        <p:sp>
          <p:nvSpPr>
            <p:cNvPr id="16" name="Oval 15">
              <a:extLst>
                <a:ext uri="{FF2B5EF4-FFF2-40B4-BE49-F238E27FC236}">
                  <a16:creationId xmlns:a16="http://schemas.microsoft.com/office/drawing/2014/main" id="{6E949A1F-EB85-9897-5313-CE082E15982A}"/>
                </a:ext>
              </a:extLst>
            </p:cNvPr>
            <p:cNvSpPr/>
            <p:nvPr/>
          </p:nvSpPr>
          <p:spPr>
            <a:xfrm flipV="1">
              <a:off x="4211832" y="5657302"/>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4" name="Oval 13">
              <a:extLst>
                <a:ext uri="{FF2B5EF4-FFF2-40B4-BE49-F238E27FC236}">
                  <a16:creationId xmlns:a16="http://schemas.microsoft.com/office/drawing/2014/main" id="{2FF82752-9400-B152-3FF4-96A1B7E2B0FD}"/>
                </a:ext>
              </a:extLst>
            </p:cNvPr>
            <p:cNvSpPr/>
            <p:nvPr/>
          </p:nvSpPr>
          <p:spPr>
            <a:xfrm flipV="1">
              <a:off x="4475555" y="5657302"/>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5" name="Oval 14">
              <a:extLst>
                <a:ext uri="{FF2B5EF4-FFF2-40B4-BE49-F238E27FC236}">
                  <a16:creationId xmlns:a16="http://schemas.microsoft.com/office/drawing/2014/main" id="{5E6688E8-1954-84E3-CD89-51349108F3C1}"/>
                </a:ext>
              </a:extLst>
            </p:cNvPr>
            <p:cNvSpPr/>
            <p:nvPr/>
          </p:nvSpPr>
          <p:spPr>
            <a:xfrm flipV="1">
              <a:off x="4708048" y="5657302"/>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grpSp>
        <p:nvGrpSpPr>
          <p:cNvPr id="20" name="Group 19">
            <a:extLst>
              <a:ext uri="{FF2B5EF4-FFF2-40B4-BE49-F238E27FC236}">
                <a16:creationId xmlns:a16="http://schemas.microsoft.com/office/drawing/2014/main" id="{ECD8B29C-4110-2AFF-17DA-75B2434FB4FA}"/>
              </a:ext>
            </a:extLst>
          </p:cNvPr>
          <p:cNvGrpSpPr/>
          <p:nvPr/>
        </p:nvGrpSpPr>
        <p:grpSpPr>
          <a:xfrm>
            <a:off x="6739581" y="5598841"/>
            <a:ext cx="953152" cy="108000"/>
            <a:chOff x="7545439" y="5707764"/>
            <a:chExt cx="953152" cy="108000"/>
          </a:xfrm>
        </p:grpSpPr>
        <p:grpSp>
          <p:nvGrpSpPr>
            <p:cNvPr id="6" name="Group 5">
              <a:extLst>
                <a:ext uri="{FF2B5EF4-FFF2-40B4-BE49-F238E27FC236}">
                  <a16:creationId xmlns:a16="http://schemas.microsoft.com/office/drawing/2014/main" id="{B546B03C-B631-F581-CE3E-A66E6246B5F4}"/>
                </a:ext>
              </a:extLst>
            </p:cNvPr>
            <p:cNvGrpSpPr/>
            <p:nvPr/>
          </p:nvGrpSpPr>
          <p:grpSpPr>
            <a:xfrm>
              <a:off x="7545439" y="5707764"/>
              <a:ext cx="707885" cy="108000"/>
              <a:chOff x="4187479" y="5671764"/>
              <a:chExt cx="707885" cy="108000"/>
            </a:xfrm>
          </p:grpSpPr>
          <p:sp>
            <p:nvSpPr>
              <p:cNvPr id="11" name="Oval 10">
                <a:extLst>
                  <a:ext uri="{FF2B5EF4-FFF2-40B4-BE49-F238E27FC236}">
                    <a16:creationId xmlns:a16="http://schemas.microsoft.com/office/drawing/2014/main" id="{39B90E18-79C7-1FC6-C8A4-8945CA3D48E2}"/>
                  </a:ext>
                </a:extLst>
              </p:cNvPr>
              <p:cNvSpPr/>
              <p:nvPr/>
            </p:nvSpPr>
            <p:spPr>
              <a:xfrm flipV="1">
                <a:off x="4787364" y="5671764"/>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2" name="Rectangle 11">
                <a:extLst>
                  <a:ext uri="{FF2B5EF4-FFF2-40B4-BE49-F238E27FC236}">
                    <a16:creationId xmlns:a16="http://schemas.microsoft.com/office/drawing/2014/main" id="{2505543D-A7D9-AABD-FD04-F22EE6DF35A5}"/>
                  </a:ext>
                </a:extLst>
              </p:cNvPr>
              <p:cNvSpPr>
                <a:spLocks/>
              </p:cNvSpPr>
              <p:nvPr/>
            </p:nvSpPr>
            <p:spPr>
              <a:xfrm>
                <a:off x="4187479" y="5689764"/>
                <a:ext cx="504000" cy="72000"/>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sp>
          <p:nvSpPr>
            <p:cNvPr id="19" name="Oval 18">
              <a:extLst>
                <a:ext uri="{FF2B5EF4-FFF2-40B4-BE49-F238E27FC236}">
                  <a16:creationId xmlns:a16="http://schemas.microsoft.com/office/drawing/2014/main" id="{F44D2728-94BD-D408-595C-B83D6EBE2591}"/>
                </a:ext>
              </a:extLst>
            </p:cNvPr>
            <p:cNvSpPr/>
            <p:nvPr/>
          </p:nvSpPr>
          <p:spPr>
            <a:xfrm flipV="1">
              <a:off x="8390591" y="5707764"/>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spTree>
    <p:extLst>
      <p:ext uri="{BB962C8B-B14F-4D97-AF65-F5344CB8AC3E}">
        <p14:creationId xmlns:p14="http://schemas.microsoft.com/office/powerpoint/2010/main" val="77158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dissolv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3" grpId="0"/>
      <p:bldP spid="31"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CA55929C-3DDD-46FD-2815-BF33B81CF068}"/>
              </a:ext>
            </a:extLst>
          </p:cNvPr>
          <p:cNvGrpSpPr/>
          <p:nvPr/>
        </p:nvGrpSpPr>
        <p:grpSpPr>
          <a:xfrm>
            <a:off x="2202995" y="2301206"/>
            <a:ext cx="7377457" cy="3037786"/>
            <a:chOff x="1438907" y="2233642"/>
            <a:chExt cx="7377457" cy="3037786"/>
          </a:xfrm>
        </p:grpSpPr>
        <p:pic>
          <p:nvPicPr>
            <p:cNvPr id="5" name="Picture 4">
              <a:extLst>
                <a:ext uri="{FF2B5EF4-FFF2-40B4-BE49-F238E27FC236}">
                  <a16:creationId xmlns:a16="http://schemas.microsoft.com/office/drawing/2014/main" id="{666F08AD-4CFA-6EE0-A4D7-7E9E9DE920A7}"/>
                </a:ext>
              </a:extLst>
            </p:cNvPr>
            <p:cNvPicPr>
              <a:picLocks noChangeAspect="1"/>
            </p:cNvPicPr>
            <p:nvPr/>
          </p:nvPicPr>
          <p:blipFill>
            <a:blip r:embed="rId3"/>
            <a:srcRect t="2425" b="2425"/>
            <a:stretch/>
          </p:blipFill>
          <p:spPr>
            <a:xfrm>
              <a:off x="1438907" y="3843087"/>
              <a:ext cx="1432573" cy="1428341"/>
            </a:xfrm>
            <a:prstGeom prst="ellipse">
              <a:avLst/>
            </a:prstGeom>
          </p:spPr>
        </p:pic>
        <p:grpSp>
          <p:nvGrpSpPr>
            <p:cNvPr id="28" name="Group 27">
              <a:extLst>
                <a:ext uri="{FF2B5EF4-FFF2-40B4-BE49-F238E27FC236}">
                  <a16:creationId xmlns:a16="http://schemas.microsoft.com/office/drawing/2014/main" id="{C2EF57DE-AC9F-B1A8-E929-6F7DEDC61391}"/>
                </a:ext>
              </a:extLst>
            </p:cNvPr>
            <p:cNvGrpSpPr/>
            <p:nvPr/>
          </p:nvGrpSpPr>
          <p:grpSpPr>
            <a:xfrm>
              <a:off x="1787367" y="2233642"/>
              <a:ext cx="7028997" cy="1519711"/>
              <a:chOff x="1787367" y="2233642"/>
              <a:chExt cx="7028997" cy="1519711"/>
            </a:xfrm>
          </p:grpSpPr>
          <p:sp>
            <p:nvSpPr>
              <p:cNvPr id="9" name="TextBox 8">
                <a:extLst>
                  <a:ext uri="{FF2B5EF4-FFF2-40B4-BE49-F238E27FC236}">
                    <a16:creationId xmlns:a16="http://schemas.microsoft.com/office/drawing/2014/main" id="{801B92F6-0D0D-E426-CC49-116AC9180274}"/>
                  </a:ext>
                </a:extLst>
              </p:cNvPr>
              <p:cNvSpPr txBox="1"/>
              <p:nvPr/>
            </p:nvSpPr>
            <p:spPr>
              <a:xfrm>
                <a:off x="1884848" y="2422822"/>
                <a:ext cx="6931516" cy="1077218"/>
              </a:xfrm>
              <a:prstGeom prst="rect">
                <a:avLst/>
              </a:prstGeom>
              <a:noFill/>
            </p:spPr>
            <p:txBody>
              <a:bodyPr wrap="square">
                <a:spAutoFit/>
              </a:bodyPr>
              <a:lstStyle/>
              <a:p>
                <a:pPr algn="ctr"/>
                <a:r>
                  <a:rPr lang="en-GB" sz="3200" dirty="0">
                    <a:solidFill>
                      <a:schemeClr val="tx1"/>
                    </a:solidFill>
                    <a:latin typeface="EdShed" pitchFamily="2" charset="0"/>
                  </a:rPr>
                  <a:t>Isla said that she would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a:t>
                </a:r>
                <a:r>
                  <a:rPr lang="en-GB" sz="3200" dirty="0">
                    <a:solidFill>
                      <a:schemeClr val="tx1"/>
                    </a:solidFill>
                    <a:latin typeface="EdShed" pitchFamily="2" charset="0"/>
                  </a:rPr>
                  <a:t> all the parcels </a:t>
                </a:r>
                <a:r>
                  <a:rPr lang="en-GB" sz="3200" dirty="0">
                    <a:solidFill>
                      <a:srgbClr val="000000"/>
                    </a:solidFill>
                    <a:effectLst/>
                    <a:latin typeface="Arial" panose="020B0604020202020204" pitchFamily="34" charset="0"/>
                    <a:ea typeface="Sassoon Infant 2023" panose="02000503030000020003" pitchFamily="2" charset="0"/>
                    <a:cs typeface="Arial" panose="020B0604020202020204" pitchFamily="34" charset="0"/>
                  </a:rPr>
                  <a:t>__________</a:t>
                </a:r>
                <a:r>
                  <a:rPr lang="en-GB" sz="3200" dirty="0">
                    <a:solidFill>
                      <a:schemeClr val="tx1"/>
                    </a:solidFill>
                    <a:latin typeface="EdShed" pitchFamily="2" charset="0"/>
                  </a:rPr>
                  <a:t> one. </a:t>
                </a:r>
                <a:endParaRPr lang="en-US" sz="3200" dirty="0">
                  <a:latin typeface="EdShed" pitchFamily="2" charset="0"/>
                </a:endParaRPr>
              </a:p>
            </p:txBody>
          </p:sp>
          <p:sp>
            <p:nvSpPr>
              <p:cNvPr id="18" name="Rounded Rectangular Callout 17">
                <a:extLst>
                  <a:ext uri="{FF2B5EF4-FFF2-40B4-BE49-F238E27FC236}">
                    <a16:creationId xmlns:a16="http://schemas.microsoft.com/office/drawing/2014/main" id="{D7E5DF37-535A-B6E5-883C-A6ADC31B51DF}"/>
                  </a:ext>
                </a:extLst>
              </p:cNvPr>
              <p:cNvSpPr/>
              <p:nvPr/>
            </p:nvSpPr>
            <p:spPr>
              <a:xfrm>
                <a:off x="1787367" y="2233642"/>
                <a:ext cx="7028997" cy="1519711"/>
              </a:xfrm>
              <a:prstGeom prst="wedgeRoundRectCallout">
                <a:avLst>
                  <a:gd name="adj1" fmla="val -33843"/>
                  <a:gd name="adj2" fmla="val 84930"/>
                  <a:gd name="adj3" fmla="val 16667"/>
                </a:avLst>
              </a:prstGeom>
              <a:noFill/>
              <a:ln w="38100">
                <a:solidFill>
                  <a:srgbClr val="20D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0" name="TextBox 29">
            <a:extLst>
              <a:ext uri="{FF2B5EF4-FFF2-40B4-BE49-F238E27FC236}">
                <a16:creationId xmlns:a16="http://schemas.microsoft.com/office/drawing/2014/main" id="{F613CA59-F4C1-20C5-350A-05D0670DCF40}"/>
              </a:ext>
            </a:extLst>
          </p:cNvPr>
          <p:cNvSpPr txBox="1"/>
          <p:nvPr/>
        </p:nvSpPr>
        <p:spPr>
          <a:xfrm>
            <a:off x="6343385" y="2978152"/>
            <a:ext cx="1296445" cy="584775"/>
          </a:xfrm>
          <a:prstGeom prst="rect">
            <a:avLst/>
          </a:prstGeom>
          <a:noFill/>
        </p:spPr>
        <p:txBody>
          <a:bodyPr wrap="none" rtlCol="0">
            <a:spAutoFit/>
          </a:bodyPr>
          <a:lstStyle/>
          <a:p>
            <a:r>
              <a:rPr lang="en-GB" sz="3200" dirty="0">
                <a:solidFill>
                  <a:srgbClr val="FF3760"/>
                </a:solidFill>
                <a:latin typeface="EdShed" pitchFamily="2" charset="0"/>
              </a:rPr>
              <a:t>except</a:t>
            </a:r>
          </a:p>
        </p:txBody>
      </p:sp>
      <p:sp>
        <p:nvSpPr>
          <p:cNvPr id="4" name="Slide Number Placeholder 3">
            <a:extLst>
              <a:ext uri="{FF2B5EF4-FFF2-40B4-BE49-F238E27FC236}">
                <a16:creationId xmlns:a16="http://schemas.microsoft.com/office/drawing/2014/main" id="{EEC73787-749B-64CD-A7EF-465E9EF669CD}"/>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25</a:t>
            </a:fld>
            <a:endParaRPr lang="en-US" dirty="0">
              <a:latin typeface="EdShed" pitchFamily="2" charset="0"/>
            </a:endParaRPr>
          </a:p>
        </p:txBody>
      </p:sp>
      <p:sp>
        <p:nvSpPr>
          <p:cNvPr id="2" name="Text Placeholder 1">
            <a:extLst>
              <a:ext uri="{FF2B5EF4-FFF2-40B4-BE49-F238E27FC236}">
                <a16:creationId xmlns:a16="http://schemas.microsoft.com/office/drawing/2014/main" id="{4FD94206-52A3-BD7B-23B7-7B6370180D56}"/>
              </a:ext>
            </a:extLst>
          </p:cNvPr>
          <p:cNvSpPr>
            <a:spLocks noGrp="1"/>
          </p:cNvSpPr>
          <p:nvPr>
            <p:ph type="body" sz="quarter" idx="10"/>
          </p:nvPr>
        </p:nvSpPr>
        <p:spPr/>
        <p:txBody>
          <a:bodyPr/>
          <a:lstStyle/>
          <a:p>
            <a:r>
              <a:rPr lang="en-US" dirty="0"/>
              <a:t>Homophone Sentences</a:t>
            </a:r>
          </a:p>
        </p:txBody>
      </p:sp>
      <p:sp>
        <p:nvSpPr>
          <p:cNvPr id="3" name="Text Placeholder 2">
            <a:extLst>
              <a:ext uri="{FF2B5EF4-FFF2-40B4-BE49-F238E27FC236}">
                <a16:creationId xmlns:a16="http://schemas.microsoft.com/office/drawing/2014/main" id="{C260CD2B-7D74-F493-3B00-7700424C2FEF}"/>
              </a:ext>
            </a:extLst>
          </p:cNvPr>
          <p:cNvSpPr>
            <a:spLocks noGrp="1"/>
          </p:cNvSpPr>
          <p:nvPr>
            <p:ph type="body" sz="quarter" idx="11"/>
          </p:nvPr>
        </p:nvSpPr>
        <p:spPr>
          <a:xfrm>
            <a:off x="1729711" y="770233"/>
            <a:ext cx="8732574" cy="365127"/>
          </a:xfrm>
        </p:spPr>
        <p:txBody>
          <a:bodyPr/>
          <a:lstStyle/>
          <a:p>
            <a:r>
              <a:rPr lang="en-US" dirty="0"/>
              <a:t>Which two homophones should be used to compete these sentences?</a:t>
            </a:r>
          </a:p>
        </p:txBody>
      </p:sp>
      <p:sp>
        <p:nvSpPr>
          <p:cNvPr id="13" name="TextBox 12">
            <a:extLst>
              <a:ext uri="{FF2B5EF4-FFF2-40B4-BE49-F238E27FC236}">
                <a16:creationId xmlns:a16="http://schemas.microsoft.com/office/drawing/2014/main" id="{4AD6189A-B909-CFC4-227F-CECEEDED7948}"/>
              </a:ext>
            </a:extLst>
          </p:cNvPr>
          <p:cNvSpPr txBox="1"/>
          <p:nvPr/>
        </p:nvSpPr>
        <p:spPr>
          <a:xfrm>
            <a:off x="7547120" y="2487819"/>
            <a:ext cx="1329723" cy="584775"/>
          </a:xfrm>
          <a:prstGeom prst="rect">
            <a:avLst/>
          </a:prstGeom>
          <a:noFill/>
        </p:spPr>
        <p:txBody>
          <a:bodyPr wrap="none" rtlCol="0">
            <a:spAutoFit/>
          </a:bodyPr>
          <a:lstStyle/>
          <a:p>
            <a:r>
              <a:rPr lang="en-GB" sz="3200" dirty="0">
                <a:solidFill>
                  <a:srgbClr val="FF3760"/>
                </a:solidFill>
                <a:latin typeface="EdShed" pitchFamily="2" charset="0"/>
              </a:rPr>
              <a:t>accept</a:t>
            </a:r>
            <a:endParaRPr lang="en-GB" sz="2400" dirty="0">
              <a:solidFill>
                <a:srgbClr val="FF3760"/>
              </a:solidFill>
              <a:latin typeface="EdShed" pitchFamily="2" charset="0"/>
            </a:endParaRPr>
          </a:p>
        </p:txBody>
      </p:sp>
      <p:sp>
        <p:nvSpPr>
          <p:cNvPr id="31" name="TextBox 30">
            <a:extLst>
              <a:ext uri="{FF2B5EF4-FFF2-40B4-BE49-F238E27FC236}">
                <a16:creationId xmlns:a16="http://schemas.microsoft.com/office/drawing/2014/main" id="{88FAFE27-177C-8B0F-4962-DD0526EDEE0D}"/>
              </a:ext>
            </a:extLst>
          </p:cNvPr>
          <p:cNvSpPr txBox="1"/>
          <p:nvPr/>
        </p:nvSpPr>
        <p:spPr>
          <a:xfrm>
            <a:off x="4206639" y="4976403"/>
            <a:ext cx="1760225" cy="769441"/>
          </a:xfrm>
          <a:prstGeom prst="rect">
            <a:avLst/>
          </a:prstGeom>
          <a:noFill/>
        </p:spPr>
        <p:txBody>
          <a:bodyPr wrap="none" rtlCol="0">
            <a:spAutoFit/>
          </a:bodyPr>
          <a:lstStyle/>
          <a:p>
            <a:r>
              <a:rPr lang="en-GB" sz="4400" dirty="0">
                <a:latin typeface="EdShed" pitchFamily="2" charset="0"/>
              </a:rPr>
              <a:t>accept</a:t>
            </a:r>
            <a:endParaRPr lang="en-GB" sz="2400" dirty="0">
              <a:latin typeface="EdShed" pitchFamily="2" charset="0"/>
            </a:endParaRPr>
          </a:p>
        </p:txBody>
      </p:sp>
      <p:sp>
        <p:nvSpPr>
          <p:cNvPr id="32" name="TextBox 31">
            <a:extLst>
              <a:ext uri="{FF2B5EF4-FFF2-40B4-BE49-F238E27FC236}">
                <a16:creationId xmlns:a16="http://schemas.microsoft.com/office/drawing/2014/main" id="{51864C97-B51F-2B5B-6B93-1F73E5048110}"/>
              </a:ext>
            </a:extLst>
          </p:cNvPr>
          <p:cNvSpPr txBox="1"/>
          <p:nvPr/>
        </p:nvSpPr>
        <p:spPr>
          <a:xfrm>
            <a:off x="6689257" y="4976403"/>
            <a:ext cx="1715726" cy="769441"/>
          </a:xfrm>
          <a:prstGeom prst="rect">
            <a:avLst/>
          </a:prstGeom>
          <a:noFill/>
        </p:spPr>
        <p:txBody>
          <a:bodyPr wrap="none" rtlCol="0">
            <a:spAutoFit/>
          </a:bodyPr>
          <a:lstStyle/>
          <a:p>
            <a:r>
              <a:rPr lang="en-GB" sz="4400" dirty="0">
                <a:latin typeface="EdShed" pitchFamily="2" charset="0"/>
              </a:rPr>
              <a:t>except</a:t>
            </a:r>
            <a:endParaRPr lang="en-GB" sz="2400" dirty="0">
              <a:latin typeface="EdShed" pitchFamily="2" charset="0"/>
            </a:endParaRPr>
          </a:p>
        </p:txBody>
      </p:sp>
      <p:grpSp>
        <p:nvGrpSpPr>
          <p:cNvPr id="23" name="Group 22">
            <a:extLst>
              <a:ext uri="{FF2B5EF4-FFF2-40B4-BE49-F238E27FC236}">
                <a16:creationId xmlns:a16="http://schemas.microsoft.com/office/drawing/2014/main" id="{3AFA9F2D-A9D6-ED76-E04C-F1867B084026}"/>
              </a:ext>
            </a:extLst>
          </p:cNvPr>
          <p:cNvGrpSpPr/>
          <p:nvPr/>
        </p:nvGrpSpPr>
        <p:grpSpPr>
          <a:xfrm>
            <a:off x="4382089" y="5622185"/>
            <a:ext cx="1456402" cy="108000"/>
            <a:chOff x="4099756" y="5740620"/>
            <a:chExt cx="1456402" cy="108000"/>
          </a:xfrm>
        </p:grpSpPr>
        <p:sp>
          <p:nvSpPr>
            <p:cNvPr id="16" name="Oval 15">
              <a:extLst>
                <a:ext uri="{FF2B5EF4-FFF2-40B4-BE49-F238E27FC236}">
                  <a16:creationId xmlns:a16="http://schemas.microsoft.com/office/drawing/2014/main" id="{6E949A1F-EB85-9897-5313-CE082E15982A}"/>
                </a:ext>
              </a:extLst>
            </p:cNvPr>
            <p:cNvSpPr/>
            <p:nvPr/>
          </p:nvSpPr>
          <p:spPr>
            <a:xfrm flipV="1">
              <a:off x="4099756" y="5740620"/>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4" name="Oval 13">
              <a:extLst>
                <a:ext uri="{FF2B5EF4-FFF2-40B4-BE49-F238E27FC236}">
                  <a16:creationId xmlns:a16="http://schemas.microsoft.com/office/drawing/2014/main" id="{2FF82752-9400-B152-3FF4-96A1B7E2B0FD}"/>
                </a:ext>
              </a:extLst>
            </p:cNvPr>
            <p:cNvSpPr/>
            <p:nvPr/>
          </p:nvSpPr>
          <p:spPr>
            <a:xfrm flipV="1">
              <a:off x="4396701" y="574062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5" name="Oval 14">
              <a:extLst>
                <a:ext uri="{FF2B5EF4-FFF2-40B4-BE49-F238E27FC236}">
                  <a16:creationId xmlns:a16="http://schemas.microsoft.com/office/drawing/2014/main" id="{5E6688E8-1954-84E3-CD89-51349108F3C1}"/>
                </a:ext>
              </a:extLst>
            </p:cNvPr>
            <p:cNvSpPr/>
            <p:nvPr/>
          </p:nvSpPr>
          <p:spPr>
            <a:xfrm flipV="1">
              <a:off x="4662113" y="574062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10" name="Oval 9">
              <a:extLst>
                <a:ext uri="{FF2B5EF4-FFF2-40B4-BE49-F238E27FC236}">
                  <a16:creationId xmlns:a16="http://schemas.microsoft.com/office/drawing/2014/main" id="{314B6DD9-8607-5B27-0849-0403BAC6AF6C}"/>
                </a:ext>
              </a:extLst>
            </p:cNvPr>
            <p:cNvSpPr/>
            <p:nvPr/>
          </p:nvSpPr>
          <p:spPr>
            <a:xfrm flipV="1">
              <a:off x="4930149" y="5740620"/>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21" name="Oval 20">
              <a:extLst>
                <a:ext uri="{FF2B5EF4-FFF2-40B4-BE49-F238E27FC236}">
                  <a16:creationId xmlns:a16="http://schemas.microsoft.com/office/drawing/2014/main" id="{9738F02B-E068-20CF-934A-A53C388BF279}"/>
                </a:ext>
              </a:extLst>
            </p:cNvPr>
            <p:cNvSpPr/>
            <p:nvPr/>
          </p:nvSpPr>
          <p:spPr>
            <a:xfrm flipV="1">
              <a:off x="5223724" y="574062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22" name="Oval 21">
              <a:extLst>
                <a:ext uri="{FF2B5EF4-FFF2-40B4-BE49-F238E27FC236}">
                  <a16:creationId xmlns:a16="http://schemas.microsoft.com/office/drawing/2014/main" id="{4C24A192-40B7-CEAD-9FB6-E3E516B28032}"/>
                </a:ext>
              </a:extLst>
            </p:cNvPr>
            <p:cNvSpPr/>
            <p:nvPr/>
          </p:nvSpPr>
          <p:spPr>
            <a:xfrm flipV="1">
              <a:off x="5448158" y="574062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grpSp>
        <p:nvGrpSpPr>
          <p:cNvPr id="24" name="Group 23">
            <a:extLst>
              <a:ext uri="{FF2B5EF4-FFF2-40B4-BE49-F238E27FC236}">
                <a16:creationId xmlns:a16="http://schemas.microsoft.com/office/drawing/2014/main" id="{811213F2-FF26-0C96-3EFE-33034439907C}"/>
              </a:ext>
            </a:extLst>
          </p:cNvPr>
          <p:cNvGrpSpPr/>
          <p:nvPr/>
        </p:nvGrpSpPr>
        <p:grpSpPr>
          <a:xfrm>
            <a:off x="6876249" y="5618173"/>
            <a:ext cx="1384007" cy="108000"/>
            <a:chOff x="4216710" y="5740620"/>
            <a:chExt cx="1384007" cy="108000"/>
          </a:xfrm>
        </p:grpSpPr>
        <p:sp>
          <p:nvSpPr>
            <p:cNvPr id="25" name="Oval 24">
              <a:extLst>
                <a:ext uri="{FF2B5EF4-FFF2-40B4-BE49-F238E27FC236}">
                  <a16:creationId xmlns:a16="http://schemas.microsoft.com/office/drawing/2014/main" id="{2C31E920-8FD9-F925-C0C7-FBBAB75BE2C0}"/>
                </a:ext>
              </a:extLst>
            </p:cNvPr>
            <p:cNvSpPr/>
            <p:nvPr/>
          </p:nvSpPr>
          <p:spPr>
            <a:xfrm flipV="1">
              <a:off x="4216710" y="5740620"/>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26" name="Oval 25">
              <a:extLst>
                <a:ext uri="{FF2B5EF4-FFF2-40B4-BE49-F238E27FC236}">
                  <a16:creationId xmlns:a16="http://schemas.microsoft.com/office/drawing/2014/main" id="{C22DF3FE-B223-F5BE-7B8C-9F04E7B2F636}"/>
                </a:ext>
              </a:extLst>
            </p:cNvPr>
            <p:cNvSpPr/>
            <p:nvPr/>
          </p:nvSpPr>
          <p:spPr>
            <a:xfrm flipV="1">
              <a:off x="4466274" y="574062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27" name="Oval 26">
              <a:extLst>
                <a:ext uri="{FF2B5EF4-FFF2-40B4-BE49-F238E27FC236}">
                  <a16:creationId xmlns:a16="http://schemas.microsoft.com/office/drawing/2014/main" id="{EAB2D4BD-93C2-BEFF-F1D0-8278DD5BC710}"/>
                </a:ext>
              </a:extLst>
            </p:cNvPr>
            <p:cNvSpPr/>
            <p:nvPr/>
          </p:nvSpPr>
          <p:spPr>
            <a:xfrm flipV="1">
              <a:off x="4716324" y="574062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33" name="Oval 32">
              <a:extLst>
                <a:ext uri="{FF2B5EF4-FFF2-40B4-BE49-F238E27FC236}">
                  <a16:creationId xmlns:a16="http://schemas.microsoft.com/office/drawing/2014/main" id="{69367CF2-D849-02A9-C203-24CC3984F2D1}"/>
                </a:ext>
              </a:extLst>
            </p:cNvPr>
            <p:cNvSpPr/>
            <p:nvPr/>
          </p:nvSpPr>
          <p:spPr>
            <a:xfrm flipV="1">
              <a:off x="4990184" y="5740620"/>
              <a:ext cx="108000" cy="108000"/>
            </a:xfrm>
            <a:prstGeom prst="ellipse">
              <a:avLst/>
            </a:prstGeom>
            <a:solidFill>
              <a:srgbClr val="3373DC"/>
            </a:solidFill>
            <a:ln>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34" name="Oval 33">
              <a:extLst>
                <a:ext uri="{FF2B5EF4-FFF2-40B4-BE49-F238E27FC236}">
                  <a16:creationId xmlns:a16="http://schemas.microsoft.com/office/drawing/2014/main" id="{260D0FD9-BD27-A405-2EA3-5A9BE7518148}"/>
                </a:ext>
              </a:extLst>
            </p:cNvPr>
            <p:cNvSpPr/>
            <p:nvPr/>
          </p:nvSpPr>
          <p:spPr>
            <a:xfrm flipV="1">
              <a:off x="5269928" y="574062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35" name="Oval 34">
              <a:extLst>
                <a:ext uri="{FF2B5EF4-FFF2-40B4-BE49-F238E27FC236}">
                  <a16:creationId xmlns:a16="http://schemas.microsoft.com/office/drawing/2014/main" id="{4C0C59F0-F4A9-5498-0BC7-55A9C39BC5F8}"/>
                </a:ext>
              </a:extLst>
            </p:cNvPr>
            <p:cNvSpPr/>
            <p:nvPr/>
          </p:nvSpPr>
          <p:spPr>
            <a:xfrm flipV="1">
              <a:off x="5492717" y="5740620"/>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spTree>
    <p:extLst>
      <p:ext uri="{BB962C8B-B14F-4D97-AF65-F5344CB8AC3E}">
        <p14:creationId xmlns:p14="http://schemas.microsoft.com/office/powerpoint/2010/main" val="292443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dissolv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dissolve">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3" grpId="0"/>
      <p:bldP spid="31"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EF7C209-4657-A880-0793-AC5ACA8544C8}"/>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26</a:t>
            </a:fld>
            <a:endParaRPr lang="en-US" dirty="0">
              <a:latin typeface="EdShed" pitchFamily="2" charset="0"/>
            </a:endParaRPr>
          </a:p>
        </p:txBody>
      </p:sp>
      <p:sp>
        <p:nvSpPr>
          <p:cNvPr id="2" name="Rectangle 1">
            <a:extLst>
              <a:ext uri="{FF2B5EF4-FFF2-40B4-BE49-F238E27FC236}">
                <a16:creationId xmlns:a16="http://schemas.microsoft.com/office/drawing/2014/main" id="{B61ABCD0-764F-3D60-A795-B2F5712D070B}"/>
              </a:ext>
            </a:extLst>
          </p:cNvPr>
          <p:cNvSpPr/>
          <p:nvPr/>
        </p:nvSpPr>
        <p:spPr>
          <a:xfrm>
            <a:off x="2155507"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Definition</a:t>
            </a:r>
          </a:p>
        </p:txBody>
      </p:sp>
      <p:sp>
        <p:nvSpPr>
          <p:cNvPr id="3" name="Rectangle 2">
            <a:extLst>
              <a:ext uri="{FF2B5EF4-FFF2-40B4-BE49-F238E27FC236}">
                <a16:creationId xmlns:a16="http://schemas.microsoft.com/office/drawing/2014/main" id="{1D3C43BB-508B-9CAF-463F-F232CBA68865}"/>
              </a:ext>
            </a:extLst>
          </p:cNvPr>
          <p:cNvSpPr/>
          <p:nvPr/>
        </p:nvSpPr>
        <p:spPr>
          <a:xfrm>
            <a:off x="6880898" y="2142423"/>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In a Sentence</a:t>
            </a:r>
          </a:p>
        </p:txBody>
      </p:sp>
      <p:sp>
        <p:nvSpPr>
          <p:cNvPr id="5" name="Rectangle 4">
            <a:extLst>
              <a:ext uri="{FF2B5EF4-FFF2-40B4-BE49-F238E27FC236}">
                <a16:creationId xmlns:a16="http://schemas.microsoft.com/office/drawing/2014/main" id="{38F05C52-DFF6-5E0A-CA8B-89F0649B37F6}"/>
              </a:ext>
            </a:extLst>
          </p:cNvPr>
          <p:cNvSpPr/>
          <p:nvPr/>
        </p:nvSpPr>
        <p:spPr>
          <a:xfrm>
            <a:off x="2189803" y="4195446"/>
            <a:ext cx="1733721"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0"/>
              </a:rPr>
              <a:t>Synonyms</a:t>
            </a:r>
          </a:p>
        </p:txBody>
      </p:sp>
      <p:sp>
        <p:nvSpPr>
          <p:cNvPr id="10" name="Rectangle 9">
            <a:extLst>
              <a:ext uri="{FF2B5EF4-FFF2-40B4-BE49-F238E27FC236}">
                <a16:creationId xmlns:a16="http://schemas.microsoft.com/office/drawing/2014/main" id="{834C2E7C-756B-6537-6BCE-18F91DD86B71}"/>
              </a:ext>
            </a:extLst>
          </p:cNvPr>
          <p:cNvSpPr/>
          <p:nvPr/>
        </p:nvSpPr>
        <p:spPr>
          <a:xfrm>
            <a:off x="6810351" y="4173239"/>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r"/>
            <a:r>
              <a:rPr lang="en-GB" sz="1600" b="1" dirty="0">
                <a:latin typeface="EdShed" pitchFamily="2" charset="0"/>
              </a:rPr>
              <a:t>Antonyms</a:t>
            </a:r>
          </a:p>
        </p:txBody>
      </p:sp>
    </p:spTree>
    <p:extLst>
      <p:ext uri="{BB962C8B-B14F-4D97-AF65-F5344CB8AC3E}">
        <p14:creationId xmlns:p14="http://schemas.microsoft.com/office/powerpoint/2010/main" val="1984030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3C85A-0E75-FB69-AA54-B203CC1A0989}"/>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27</a:t>
            </a:fld>
            <a:endParaRPr lang="en-US" dirty="0">
              <a:latin typeface="EdShed" pitchFamily="2" charset="0"/>
            </a:endParaRPr>
          </a:p>
        </p:txBody>
      </p:sp>
      <p:sp>
        <p:nvSpPr>
          <p:cNvPr id="3" name="Text Placeholder 2">
            <a:extLst>
              <a:ext uri="{FF2B5EF4-FFF2-40B4-BE49-F238E27FC236}">
                <a16:creationId xmlns:a16="http://schemas.microsoft.com/office/drawing/2014/main" id="{98C3ED29-C638-0E08-75D1-915C122E0A10}"/>
              </a:ext>
            </a:extLst>
          </p:cNvPr>
          <p:cNvSpPr>
            <a:spLocks noGrp="1"/>
          </p:cNvSpPr>
          <p:nvPr>
            <p:ph type="body" sz="quarter" idx="10"/>
          </p:nvPr>
        </p:nvSpPr>
        <p:spPr/>
        <p:txBody>
          <a:bodyPr/>
          <a:lstStyle/>
          <a:p>
            <a:r>
              <a:rPr lang="en-GB" dirty="0">
                <a:ea typeface="Sassoon Infant 2023" panose="02000503030000020003" pitchFamily="2" charset="0"/>
              </a:rPr>
              <a:t>Word cards for </a:t>
            </a:r>
            <a:r>
              <a:rPr lang="en-GB" dirty="0">
                <a:effectLst/>
                <a:ea typeface="Sassoon Infant 2023" panose="02000503030000020003" pitchFamily="2" charset="0"/>
                <a:cs typeface="Times New Roman" panose="02020603050405020304" pitchFamily="18" charset="0"/>
              </a:rPr>
              <a:t>Independent Extended Learning </a:t>
            </a:r>
            <a:endParaRPr lang="en-GB" dirty="0">
              <a:ea typeface="Sassoon Infant 2023" panose="02000503030000020003" pitchFamily="2" charset="0"/>
            </a:endParaRPr>
          </a:p>
        </p:txBody>
      </p:sp>
      <p:graphicFrame>
        <p:nvGraphicFramePr>
          <p:cNvPr id="5" name="Table 5">
            <a:extLst>
              <a:ext uri="{FF2B5EF4-FFF2-40B4-BE49-F238E27FC236}">
                <a16:creationId xmlns:a16="http://schemas.microsoft.com/office/drawing/2014/main" id="{3634969F-2CD7-8F4E-7CCC-A434099E56AA}"/>
              </a:ext>
            </a:extLst>
          </p:cNvPr>
          <p:cNvGraphicFramePr>
            <a:graphicFrameLocks noGrp="1"/>
          </p:cNvGraphicFramePr>
          <p:nvPr>
            <p:extLst>
              <p:ext uri="{D42A27DB-BD31-4B8C-83A1-F6EECF244321}">
                <p14:modId xmlns:p14="http://schemas.microsoft.com/office/powerpoint/2010/main" val="3016678461"/>
              </p:ext>
            </p:extLst>
          </p:nvPr>
        </p:nvGraphicFramePr>
        <p:xfrm>
          <a:off x="301170" y="1748366"/>
          <a:ext cx="11586030" cy="4832048"/>
        </p:xfrm>
        <a:graphic>
          <a:graphicData uri="http://schemas.openxmlformats.org/drawingml/2006/table">
            <a:tbl>
              <a:tblPr firstRow="1" bandRow="1">
                <a:tableStyleId>{5C22544A-7EE6-4342-B048-85BDC9FD1C3A}</a:tableStyleId>
              </a:tblPr>
              <a:tblGrid>
                <a:gridCol w="2317206">
                  <a:extLst>
                    <a:ext uri="{9D8B030D-6E8A-4147-A177-3AD203B41FA5}">
                      <a16:colId xmlns:a16="http://schemas.microsoft.com/office/drawing/2014/main" val="339552166"/>
                    </a:ext>
                  </a:extLst>
                </a:gridCol>
                <a:gridCol w="2317206">
                  <a:extLst>
                    <a:ext uri="{9D8B030D-6E8A-4147-A177-3AD203B41FA5}">
                      <a16:colId xmlns:a16="http://schemas.microsoft.com/office/drawing/2014/main" val="2116028060"/>
                    </a:ext>
                  </a:extLst>
                </a:gridCol>
                <a:gridCol w="2317206">
                  <a:extLst>
                    <a:ext uri="{9D8B030D-6E8A-4147-A177-3AD203B41FA5}">
                      <a16:colId xmlns:a16="http://schemas.microsoft.com/office/drawing/2014/main" val="3102027189"/>
                    </a:ext>
                  </a:extLst>
                </a:gridCol>
                <a:gridCol w="2317206">
                  <a:extLst>
                    <a:ext uri="{9D8B030D-6E8A-4147-A177-3AD203B41FA5}">
                      <a16:colId xmlns:a16="http://schemas.microsoft.com/office/drawing/2014/main" val="3668570163"/>
                    </a:ext>
                  </a:extLst>
                </a:gridCol>
                <a:gridCol w="2317206">
                  <a:extLst>
                    <a:ext uri="{9D8B030D-6E8A-4147-A177-3AD203B41FA5}">
                      <a16:colId xmlns:a16="http://schemas.microsoft.com/office/drawing/2014/main" val="3621474053"/>
                    </a:ext>
                  </a:extLst>
                </a:gridCol>
              </a:tblGrid>
              <a:tr h="2416024">
                <a:tc>
                  <a:txBody>
                    <a:bodyPr/>
                    <a:lstStyle/>
                    <a:p>
                      <a:pPr algn="ctr"/>
                      <a:r>
                        <a:rPr lang="en-GB" sz="4400" b="0" i="0" dirty="0">
                          <a:solidFill>
                            <a:schemeClr val="tx1"/>
                          </a:solidFill>
                          <a:latin typeface="EdShed" pitchFamily="2" charset="0"/>
                        </a:rPr>
                        <a:t>plain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peace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weather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knot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piece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8617191"/>
                  </a:ext>
                </a:extLst>
              </a:tr>
              <a:tr h="2416024">
                <a:tc>
                  <a:txBody>
                    <a:bodyPr/>
                    <a:lstStyle/>
                    <a:p>
                      <a:pPr algn="ctr"/>
                      <a:r>
                        <a:rPr lang="en-GB" sz="4400" b="0" i="0" dirty="0">
                          <a:solidFill>
                            <a:schemeClr val="tx1"/>
                          </a:solidFill>
                          <a:latin typeface="EdShed" pitchFamily="2" charset="0"/>
                        </a:rPr>
                        <a:t>except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accept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whether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not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4400" b="0" i="0" dirty="0">
                          <a:solidFill>
                            <a:schemeClr val="tx1"/>
                          </a:solidFill>
                          <a:latin typeface="EdShed" pitchFamily="2" charset="0"/>
                        </a:rPr>
                        <a:t>plane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369593"/>
                  </a:ext>
                </a:extLst>
              </a:tr>
            </a:tbl>
          </a:graphicData>
        </a:graphic>
      </p:graphicFrame>
    </p:spTree>
    <p:extLst>
      <p:ext uri="{BB962C8B-B14F-4D97-AF65-F5344CB8AC3E}">
        <p14:creationId xmlns:p14="http://schemas.microsoft.com/office/powerpoint/2010/main" val="3698862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23C85A-0E75-FB69-AA54-B203CC1A0989}"/>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28</a:t>
            </a:fld>
            <a:endParaRPr lang="en-US" dirty="0">
              <a:latin typeface="EdShed" pitchFamily="2" charset="0"/>
            </a:endParaRPr>
          </a:p>
        </p:txBody>
      </p:sp>
      <p:sp>
        <p:nvSpPr>
          <p:cNvPr id="3" name="Text Placeholder 2">
            <a:extLst>
              <a:ext uri="{FF2B5EF4-FFF2-40B4-BE49-F238E27FC236}">
                <a16:creationId xmlns:a16="http://schemas.microsoft.com/office/drawing/2014/main" id="{98C3ED29-C638-0E08-75D1-915C122E0A10}"/>
              </a:ext>
            </a:extLst>
          </p:cNvPr>
          <p:cNvSpPr>
            <a:spLocks noGrp="1"/>
          </p:cNvSpPr>
          <p:nvPr>
            <p:ph type="body" sz="quarter" idx="10"/>
          </p:nvPr>
        </p:nvSpPr>
        <p:spPr/>
        <p:txBody>
          <a:bodyPr/>
          <a:lstStyle/>
          <a:p>
            <a:r>
              <a:rPr lang="en-GB" dirty="0">
                <a:ea typeface="Sassoon Infant 2023" panose="02000503030000020003" pitchFamily="2" charset="0"/>
              </a:rPr>
              <a:t>Picture cards for </a:t>
            </a:r>
            <a:r>
              <a:rPr lang="en-GB" dirty="0">
                <a:effectLst/>
                <a:ea typeface="Sassoon Infant 2023" panose="02000503030000020003" pitchFamily="2" charset="0"/>
                <a:cs typeface="Times New Roman" panose="02020603050405020304" pitchFamily="18" charset="0"/>
              </a:rPr>
              <a:t>Independent Extended Learning </a:t>
            </a:r>
            <a:endParaRPr lang="en-GB" dirty="0">
              <a:ea typeface="Sassoon Infant 2023" panose="02000503030000020003" pitchFamily="2" charset="0"/>
            </a:endParaRPr>
          </a:p>
        </p:txBody>
      </p:sp>
      <p:graphicFrame>
        <p:nvGraphicFramePr>
          <p:cNvPr id="5" name="Table 5">
            <a:extLst>
              <a:ext uri="{FF2B5EF4-FFF2-40B4-BE49-F238E27FC236}">
                <a16:creationId xmlns:a16="http://schemas.microsoft.com/office/drawing/2014/main" id="{3634969F-2CD7-8F4E-7CCC-A434099E56AA}"/>
              </a:ext>
            </a:extLst>
          </p:cNvPr>
          <p:cNvGraphicFramePr>
            <a:graphicFrameLocks noGrp="1"/>
          </p:cNvGraphicFramePr>
          <p:nvPr>
            <p:extLst>
              <p:ext uri="{D42A27DB-BD31-4B8C-83A1-F6EECF244321}">
                <p14:modId xmlns:p14="http://schemas.microsoft.com/office/powerpoint/2010/main" val="235136926"/>
              </p:ext>
            </p:extLst>
          </p:nvPr>
        </p:nvGraphicFramePr>
        <p:xfrm>
          <a:off x="301170" y="1748366"/>
          <a:ext cx="11586030" cy="4832048"/>
        </p:xfrm>
        <a:graphic>
          <a:graphicData uri="http://schemas.openxmlformats.org/drawingml/2006/table">
            <a:tbl>
              <a:tblPr firstRow="1" bandRow="1">
                <a:tableStyleId>{5C22544A-7EE6-4342-B048-85BDC9FD1C3A}</a:tableStyleId>
              </a:tblPr>
              <a:tblGrid>
                <a:gridCol w="2317206">
                  <a:extLst>
                    <a:ext uri="{9D8B030D-6E8A-4147-A177-3AD203B41FA5}">
                      <a16:colId xmlns:a16="http://schemas.microsoft.com/office/drawing/2014/main" val="339552166"/>
                    </a:ext>
                  </a:extLst>
                </a:gridCol>
                <a:gridCol w="2317206">
                  <a:extLst>
                    <a:ext uri="{9D8B030D-6E8A-4147-A177-3AD203B41FA5}">
                      <a16:colId xmlns:a16="http://schemas.microsoft.com/office/drawing/2014/main" val="2116028060"/>
                    </a:ext>
                  </a:extLst>
                </a:gridCol>
                <a:gridCol w="2317206">
                  <a:extLst>
                    <a:ext uri="{9D8B030D-6E8A-4147-A177-3AD203B41FA5}">
                      <a16:colId xmlns:a16="http://schemas.microsoft.com/office/drawing/2014/main" val="3102027189"/>
                    </a:ext>
                  </a:extLst>
                </a:gridCol>
                <a:gridCol w="2317206">
                  <a:extLst>
                    <a:ext uri="{9D8B030D-6E8A-4147-A177-3AD203B41FA5}">
                      <a16:colId xmlns:a16="http://schemas.microsoft.com/office/drawing/2014/main" val="3668570163"/>
                    </a:ext>
                  </a:extLst>
                </a:gridCol>
                <a:gridCol w="2317206">
                  <a:extLst>
                    <a:ext uri="{9D8B030D-6E8A-4147-A177-3AD203B41FA5}">
                      <a16:colId xmlns:a16="http://schemas.microsoft.com/office/drawing/2014/main" val="3621474053"/>
                    </a:ext>
                  </a:extLst>
                </a:gridCol>
              </a:tblGrid>
              <a:tr h="2416024">
                <a:tc>
                  <a:txBody>
                    <a:bodyPr/>
                    <a:lstStyle/>
                    <a:p>
                      <a:pPr algn="ctr"/>
                      <a:endParaRPr lang="en-GB" sz="40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40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40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40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40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8617191"/>
                  </a:ext>
                </a:extLst>
              </a:tr>
              <a:tr h="2416024">
                <a:tc>
                  <a:txBody>
                    <a:bodyPr/>
                    <a:lstStyle/>
                    <a:p>
                      <a:pPr algn="ctr"/>
                      <a:endParaRPr lang="en-GB" sz="40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40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40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40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4000" b="0" i="0" dirty="0">
                        <a:solidFill>
                          <a:schemeClr val="tx1"/>
                        </a:solidFill>
                        <a:latin typeface="EdShed"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34369593"/>
                  </a:ext>
                </a:extLst>
              </a:tr>
            </a:tbl>
          </a:graphicData>
        </a:graphic>
      </p:graphicFrame>
      <p:pic>
        <p:nvPicPr>
          <p:cNvPr id="2" name="Picture 2" descr="Cross Knot, Node, Cord, Knot, Ropes, Knotted">
            <a:extLst>
              <a:ext uri="{FF2B5EF4-FFF2-40B4-BE49-F238E27FC236}">
                <a16:creationId xmlns:a16="http://schemas.microsoft.com/office/drawing/2014/main" id="{2B7893EE-CF01-B5A9-6FB0-F372BA79F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257" y="2248162"/>
            <a:ext cx="1922822" cy="12757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islike, Hand, Thumb, Down, No, Red">
            <a:extLst>
              <a:ext uri="{FF2B5EF4-FFF2-40B4-BE49-F238E27FC236}">
                <a16:creationId xmlns:a16="http://schemas.microsoft.com/office/drawing/2014/main" id="{3580F2DA-00CD-25EE-C00A-BCEF0B7BC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540857">
            <a:off x="3074474" y="4504356"/>
            <a:ext cx="1550124" cy="171179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25B0B883-9CB9-CEDD-21D5-DD74DD4AB40A}"/>
              </a:ext>
            </a:extLst>
          </p:cNvPr>
          <p:cNvGrpSpPr/>
          <p:nvPr/>
        </p:nvGrpSpPr>
        <p:grpSpPr>
          <a:xfrm>
            <a:off x="2759540" y="2129085"/>
            <a:ext cx="2019668" cy="1688189"/>
            <a:chOff x="7264315" y="2725084"/>
            <a:chExt cx="3829107" cy="2552737"/>
          </a:xfrm>
        </p:grpSpPr>
        <p:pic>
          <p:nvPicPr>
            <p:cNvPr id="8" name="Picture 8" descr="People, Special, Different, Employment, Hiring, Job">
              <a:extLst>
                <a:ext uri="{FF2B5EF4-FFF2-40B4-BE49-F238E27FC236}">
                  <a16:creationId xmlns:a16="http://schemas.microsoft.com/office/drawing/2014/main" id="{D0C2F95E-4FF7-ED4F-9E49-E2124B3E03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315" y="2725084"/>
              <a:ext cx="3829107" cy="2552737"/>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E27962F5-5658-51C0-D7EE-37086687FF70}"/>
                </a:ext>
              </a:extLst>
            </p:cNvPr>
            <p:cNvSpPr/>
            <p:nvPr/>
          </p:nvSpPr>
          <p:spPr>
            <a:xfrm>
              <a:off x="9557080" y="3367613"/>
              <a:ext cx="200382" cy="1930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pic>
        <p:nvPicPr>
          <p:cNvPr id="10" name="Picture 8" descr="Notepad, Table, Decoration, Notes, Writing Pad, Write">
            <a:extLst>
              <a:ext uri="{FF2B5EF4-FFF2-40B4-BE49-F238E27FC236}">
                <a16:creationId xmlns:a16="http://schemas.microsoft.com/office/drawing/2014/main" id="{F7272A57-076E-2040-DA79-BB2A21D09D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6687" y="4520931"/>
            <a:ext cx="2030481" cy="16243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Jigsaw, Puzzle, Piece, Join, Part">
            <a:extLst>
              <a:ext uri="{FF2B5EF4-FFF2-40B4-BE49-F238E27FC236}">
                <a16:creationId xmlns:a16="http://schemas.microsoft.com/office/drawing/2014/main" id="{60B6D730-A191-1BD3-85AE-53CBCC6E602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0031" y="2138469"/>
            <a:ext cx="1815846" cy="15281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03790EA-8027-8D5A-E720-E1DDAE618202}"/>
              </a:ext>
            </a:extLst>
          </p:cNvPr>
          <p:cNvPicPr>
            <a:picLocks noChangeAspect="1"/>
          </p:cNvPicPr>
          <p:nvPr/>
        </p:nvPicPr>
        <p:blipFill>
          <a:blip r:embed="rId7"/>
          <a:stretch>
            <a:fillRect/>
          </a:stretch>
        </p:blipFill>
        <p:spPr>
          <a:xfrm rot="726038">
            <a:off x="5172600" y="2463660"/>
            <a:ext cx="1819560" cy="1147437"/>
          </a:xfrm>
          <a:prstGeom prst="rect">
            <a:avLst/>
          </a:prstGeom>
        </p:spPr>
      </p:pic>
      <p:pic>
        <p:nvPicPr>
          <p:cNvPr id="13" name="Picture 2" descr="Dove, Peace, Flying, Olive Branch, Symbol, Wings, Bird">
            <a:extLst>
              <a:ext uri="{FF2B5EF4-FFF2-40B4-BE49-F238E27FC236}">
                <a16:creationId xmlns:a16="http://schemas.microsoft.com/office/drawing/2014/main" id="{D9DCB974-14CC-FC20-EB4B-BCA2ACA93D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24058" flipH="1">
            <a:off x="5140687" y="4492951"/>
            <a:ext cx="1900805" cy="18619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F7BF219-0D3D-B8A3-EFCE-E08492994F07}"/>
              </a:ext>
            </a:extLst>
          </p:cNvPr>
          <p:cNvPicPr>
            <a:picLocks noChangeAspect="1"/>
          </p:cNvPicPr>
          <p:nvPr/>
        </p:nvPicPr>
        <p:blipFill>
          <a:blip r:embed="rId9"/>
          <a:stretch>
            <a:fillRect/>
          </a:stretch>
        </p:blipFill>
        <p:spPr>
          <a:xfrm>
            <a:off x="9933277" y="1908311"/>
            <a:ext cx="1642617" cy="2051379"/>
          </a:xfrm>
          <a:prstGeom prst="rect">
            <a:avLst/>
          </a:prstGeom>
        </p:spPr>
      </p:pic>
      <p:grpSp>
        <p:nvGrpSpPr>
          <p:cNvPr id="15" name="Group 14">
            <a:extLst>
              <a:ext uri="{FF2B5EF4-FFF2-40B4-BE49-F238E27FC236}">
                <a16:creationId xmlns:a16="http://schemas.microsoft.com/office/drawing/2014/main" id="{CF0E7461-D3AE-3585-F7BC-58D965B4E5BF}"/>
              </a:ext>
            </a:extLst>
          </p:cNvPr>
          <p:cNvGrpSpPr/>
          <p:nvPr/>
        </p:nvGrpSpPr>
        <p:grpSpPr>
          <a:xfrm>
            <a:off x="9884563" y="4338755"/>
            <a:ext cx="1740044" cy="1932767"/>
            <a:chOff x="7512778" y="4159454"/>
            <a:chExt cx="1423203" cy="1705312"/>
          </a:xfrm>
        </p:grpSpPr>
        <p:pic>
          <p:nvPicPr>
            <p:cNvPr id="16" name="Picture 15" descr="Icon&#10;&#10;Description automatically generated">
              <a:extLst>
                <a:ext uri="{FF2B5EF4-FFF2-40B4-BE49-F238E27FC236}">
                  <a16:creationId xmlns:a16="http://schemas.microsoft.com/office/drawing/2014/main" id="{1A3D6EE8-435F-2F6C-0BD2-41607F8B2403}"/>
                </a:ext>
              </a:extLst>
            </p:cNvPr>
            <p:cNvPicPr>
              <a:picLocks noChangeAspect="1"/>
            </p:cNvPicPr>
            <p:nvPr/>
          </p:nvPicPr>
          <p:blipFill>
            <a:blip r:embed="rId10"/>
            <a:stretch>
              <a:fillRect/>
            </a:stretch>
          </p:blipFill>
          <p:spPr>
            <a:xfrm>
              <a:off x="7512778" y="4159454"/>
              <a:ext cx="948897" cy="939654"/>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A03FAE08-4689-4D2D-0A7E-4BB7998A4DB0}"/>
                </a:ext>
              </a:extLst>
            </p:cNvPr>
            <p:cNvPicPr>
              <a:picLocks noChangeAspect="1"/>
            </p:cNvPicPr>
            <p:nvPr/>
          </p:nvPicPr>
          <p:blipFill>
            <a:blip r:embed="rId11"/>
            <a:stretch>
              <a:fillRect/>
            </a:stretch>
          </p:blipFill>
          <p:spPr>
            <a:xfrm>
              <a:off x="7727655" y="4632579"/>
              <a:ext cx="1208326" cy="466100"/>
            </a:xfrm>
            <a:prstGeom prst="rect">
              <a:avLst/>
            </a:prstGeom>
          </p:spPr>
        </p:pic>
        <p:pic>
          <p:nvPicPr>
            <p:cNvPr id="18" name="Picture 17">
              <a:extLst>
                <a:ext uri="{FF2B5EF4-FFF2-40B4-BE49-F238E27FC236}">
                  <a16:creationId xmlns:a16="http://schemas.microsoft.com/office/drawing/2014/main" id="{53403B5A-0297-FE96-4EB8-20B1A54A52B5}"/>
                </a:ext>
              </a:extLst>
            </p:cNvPr>
            <p:cNvPicPr>
              <a:picLocks noChangeAspect="1"/>
            </p:cNvPicPr>
            <p:nvPr/>
          </p:nvPicPr>
          <p:blipFill>
            <a:blip r:embed="rId12"/>
            <a:stretch>
              <a:fillRect/>
            </a:stretch>
          </p:blipFill>
          <p:spPr>
            <a:xfrm rot="916369">
              <a:off x="7987225" y="5095276"/>
              <a:ext cx="323157" cy="653932"/>
            </a:xfrm>
            <a:prstGeom prst="rect">
              <a:avLst/>
            </a:prstGeom>
          </p:spPr>
        </p:pic>
        <p:pic>
          <p:nvPicPr>
            <p:cNvPr id="19" name="Picture 18">
              <a:extLst>
                <a:ext uri="{FF2B5EF4-FFF2-40B4-BE49-F238E27FC236}">
                  <a16:creationId xmlns:a16="http://schemas.microsoft.com/office/drawing/2014/main" id="{5AEDAD2D-937D-30C2-F78B-92DE2018C7E7}"/>
                </a:ext>
              </a:extLst>
            </p:cNvPr>
            <p:cNvPicPr>
              <a:picLocks noChangeAspect="1"/>
            </p:cNvPicPr>
            <p:nvPr/>
          </p:nvPicPr>
          <p:blipFill>
            <a:blip r:embed="rId12"/>
            <a:stretch>
              <a:fillRect/>
            </a:stretch>
          </p:blipFill>
          <p:spPr>
            <a:xfrm rot="916369">
              <a:off x="8230072" y="5210834"/>
              <a:ext cx="323157" cy="653932"/>
            </a:xfrm>
            <a:prstGeom prst="rect">
              <a:avLst/>
            </a:prstGeom>
          </p:spPr>
        </p:pic>
      </p:grpSp>
      <p:grpSp>
        <p:nvGrpSpPr>
          <p:cNvPr id="20" name="Group 19">
            <a:extLst>
              <a:ext uri="{FF2B5EF4-FFF2-40B4-BE49-F238E27FC236}">
                <a16:creationId xmlns:a16="http://schemas.microsoft.com/office/drawing/2014/main" id="{3A6E2770-EDD3-C0A2-7B0D-BC008FB8C516}"/>
              </a:ext>
            </a:extLst>
          </p:cNvPr>
          <p:cNvGrpSpPr/>
          <p:nvPr/>
        </p:nvGrpSpPr>
        <p:grpSpPr>
          <a:xfrm>
            <a:off x="482772" y="4579267"/>
            <a:ext cx="2038345" cy="1800471"/>
            <a:chOff x="476966" y="4601038"/>
            <a:chExt cx="2038345" cy="1800471"/>
          </a:xfrm>
        </p:grpSpPr>
        <p:pic>
          <p:nvPicPr>
            <p:cNvPr id="21" name="Picture 20">
              <a:extLst>
                <a:ext uri="{FF2B5EF4-FFF2-40B4-BE49-F238E27FC236}">
                  <a16:creationId xmlns:a16="http://schemas.microsoft.com/office/drawing/2014/main" id="{041E57F1-BE67-6459-4F15-2AC129392D81}"/>
                </a:ext>
              </a:extLst>
            </p:cNvPr>
            <p:cNvPicPr>
              <a:picLocks noChangeAspect="1"/>
            </p:cNvPicPr>
            <p:nvPr/>
          </p:nvPicPr>
          <p:blipFill rotWithShape="1">
            <a:blip r:embed="rId13"/>
            <a:srcRect t="3776" b="4649"/>
            <a:stretch/>
          </p:blipFill>
          <p:spPr>
            <a:xfrm>
              <a:off x="1368615" y="4779943"/>
              <a:ext cx="1146696" cy="1621566"/>
            </a:xfrm>
            <a:prstGeom prst="rect">
              <a:avLst/>
            </a:prstGeom>
          </p:spPr>
        </p:pic>
        <p:sp>
          <p:nvSpPr>
            <p:cNvPr id="22" name="Rounded Rectangular Callout 21">
              <a:extLst>
                <a:ext uri="{FF2B5EF4-FFF2-40B4-BE49-F238E27FC236}">
                  <a16:creationId xmlns:a16="http://schemas.microsoft.com/office/drawing/2014/main" id="{C849A5A0-7A87-C545-AEDA-2A9B6EBC0D3B}"/>
                </a:ext>
              </a:extLst>
            </p:cNvPr>
            <p:cNvSpPr/>
            <p:nvPr/>
          </p:nvSpPr>
          <p:spPr>
            <a:xfrm>
              <a:off x="476966" y="4601038"/>
              <a:ext cx="891649" cy="647733"/>
            </a:xfrm>
            <a:prstGeom prst="wedgeRoundRectCallout">
              <a:avLst>
                <a:gd name="adj1" fmla="val 75076"/>
                <a:gd name="adj2" fmla="val 40938"/>
                <a:gd name="adj3" fmla="val 16667"/>
              </a:avLst>
            </a:prstGeom>
            <a:noFill/>
            <a:ln w="47625">
              <a:solidFill>
                <a:srgbClr val="219C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23" name="TextBox 22">
              <a:extLst>
                <a:ext uri="{FF2B5EF4-FFF2-40B4-BE49-F238E27FC236}">
                  <a16:creationId xmlns:a16="http://schemas.microsoft.com/office/drawing/2014/main" id="{25C25126-B6EA-EBC6-7A45-E9F84470879E}"/>
                </a:ext>
              </a:extLst>
            </p:cNvPr>
            <p:cNvSpPr txBox="1"/>
            <p:nvPr/>
          </p:nvSpPr>
          <p:spPr>
            <a:xfrm>
              <a:off x="546985" y="4631609"/>
              <a:ext cx="821630" cy="584775"/>
            </a:xfrm>
            <a:prstGeom prst="rect">
              <a:avLst/>
            </a:prstGeom>
            <a:noFill/>
          </p:spPr>
          <p:txBody>
            <a:bodyPr wrap="square" rtlCol="0">
              <a:spAutoFit/>
            </a:bodyPr>
            <a:lstStyle/>
            <a:p>
              <a:pPr algn="ctr"/>
              <a:r>
                <a:rPr lang="en-GB" sz="1600" dirty="0">
                  <a:latin typeface="EdShed" pitchFamily="2" charset="0"/>
                </a:rPr>
                <a:t>Thank you!</a:t>
              </a:r>
            </a:p>
          </p:txBody>
        </p:sp>
      </p:grpSp>
    </p:spTree>
    <p:extLst>
      <p:ext uri="{BB962C8B-B14F-4D97-AF65-F5344CB8AC3E}">
        <p14:creationId xmlns:p14="http://schemas.microsoft.com/office/powerpoint/2010/main" val="418953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2</a:t>
            </a:fld>
            <a:endParaRPr lang="en-US" dirty="0">
              <a:latin typeface="EdShed" pitchFamily="2" charset="0"/>
            </a:endParaRP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5"/>
          </p:nvPr>
        </p:nvSpPr>
        <p:spPr/>
        <p:txBody>
          <a:bodyPr/>
          <a:lstStyle/>
          <a:p>
            <a:r>
              <a:rPr lang="en-US" b="1" dirty="0"/>
              <a:t>Do you know what they all mean?</a:t>
            </a:r>
          </a:p>
          <a:p>
            <a:r>
              <a:rPr lang="en-US" b="1" dirty="0"/>
              <a:t>What do they have in common?</a:t>
            </a: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This Week’s Words</a:t>
            </a:r>
          </a:p>
        </p:txBody>
      </p:sp>
      <p:sp>
        <p:nvSpPr>
          <p:cNvPr id="2" name="Text Placeholder 1">
            <a:extLst>
              <a:ext uri="{FF2B5EF4-FFF2-40B4-BE49-F238E27FC236}">
                <a16:creationId xmlns:a16="http://schemas.microsoft.com/office/drawing/2014/main" id="{C2E3D2C4-53B2-8ADE-CA2D-1F2B7B219DFE}"/>
              </a:ext>
            </a:extLst>
          </p:cNvPr>
          <p:cNvSpPr txBox="1">
            <a:spLocks/>
          </p:cNvSpPr>
          <p:nvPr/>
        </p:nvSpPr>
        <p:spPr>
          <a:xfrm>
            <a:off x="1765165" y="2032957"/>
            <a:ext cx="1329724"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accept</a:t>
            </a:r>
          </a:p>
        </p:txBody>
      </p:sp>
      <p:sp>
        <p:nvSpPr>
          <p:cNvPr id="5" name="Text Placeholder 1">
            <a:extLst>
              <a:ext uri="{FF2B5EF4-FFF2-40B4-BE49-F238E27FC236}">
                <a16:creationId xmlns:a16="http://schemas.microsoft.com/office/drawing/2014/main" id="{976FBD27-58BF-25F9-5D66-5FF06D9312E4}"/>
              </a:ext>
            </a:extLst>
          </p:cNvPr>
          <p:cNvSpPr txBox="1">
            <a:spLocks/>
          </p:cNvSpPr>
          <p:nvPr/>
        </p:nvSpPr>
        <p:spPr>
          <a:xfrm>
            <a:off x="4258367" y="3659822"/>
            <a:ext cx="1296445"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except</a:t>
            </a:r>
          </a:p>
        </p:txBody>
      </p:sp>
      <p:sp>
        <p:nvSpPr>
          <p:cNvPr id="7" name="Text Placeholder 1">
            <a:extLst>
              <a:ext uri="{FF2B5EF4-FFF2-40B4-BE49-F238E27FC236}">
                <a16:creationId xmlns:a16="http://schemas.microsoft.com/office/drawing/2014/main" id="{0336C7D4-C06C-E4FC-20A2-F774C093704F}"/>
              </a:ext>
            </a:extLst>
          </p:cNvPr>
          <p:cNvSpPr txBox="1">
            <a:spLocks/>
          </p:cNvSpPr>
          <p:nvPr/>
        </p:nvSpPr>
        <p:spPr>
          <a:xfrm>
            <a:off x="4370705" y="2032957"/>
            <a:ext cx="1071768"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piece</a:t>
            </a:r>
          </a:p>
        </p:txBody>
      </p:sp>
      <p:sp>
        <p:nvSpPr>
          <p:cNvPr id="8" name="Text Placeholder 1">
            <a:extLst>
              <a:ext uri="{FF2B5EF4-FFF2-40B4-BE49-F238E27FC236}">
                <a16:creationId xmlns:a16="http://schemas.microsoft.com/office/drawing/2014/main" id="{F27A0B2E-0A41-13CD-20FC-5D22FF0F0BC4}"/>
              </a:ext>
            </a:extLst>
          </p:cNvPr>
          <p:cNvSpPr txBox="1">
            <a:spLocks/>
          </p:cNvSpPr>
          <p:nvPr/>
        </p:nvSpPr>
        <p:spPr>
          <a:xfrm>
            <a:off x="4440757" y="2852823"/>
            <a:ext cx="931665"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knot</a:t>
            </a:r>
          </a:p>
        </p:txBody>
      </p:sp>
      <p:sp>
        <p:nvSpPr>
          <p:cNvPr id="9" name="Text Placeholder 1">
            <a:extLst>
              <a:ext uri="{FF2B5EF4-FFF2-40B4-BE49-F238E27FC236}">
                <a16:creationId xmlns:a16="http://schemas.microsoft.com/office/drawing/2014/main" id="{3224EDBC-0FE4-BDA0-26A0-775BB11A83ED}"/>
              </a:ext>
            </a:extLst>
          </p:cNvPr>
          <p:cNvSpPr txBox="1">
            <a:spLocks/>
          </p:cNvSpPr>
          <p:nvPr/>
        </p:nvSpPr>
        <p:spPr>
          <a:xfrm>
            <a:off x="9081444" y="2852823"/>
            <a:ext cx="1197379"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peace</a:t>
            </a:r>
          </a:p>
        </p:txBody>
      </p:sp>
      <p:sp>
        <p:nvSpPr>
          <p:cNvPr id="10" name="Text Placeholder 1">
            <a:extLst>
              <a:ext uri="{FF2B5EF4-FFF2-40B4-BE49-F238E27FC236}">
                <a16:creationId xmlns:a16="http://schemas.microsoft.com/office/drawing/2014/main" id="{9095EB11-3642-BD8E-A7C8-E4DF80AA761D}"/>
              </a:ext>
            </a:extLst>
          </p:cNvPr>
          <p:cNvSpPr txBox="1">
            <a:spLocks/>
          </p:cNvSpPr>
          <p:nvPr/>
        </p:nvSpPr>
        <p:spPr>
          <a:xfrm>
            <a:off x="6784008" y="2852823"/>
            <a:ext cx="1001300"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plain</a:t>
            </a:r>
          </a:p>
        </p:txBody>
      </p:sp>
      <p:sp>
        <p:nvSpPr>
          <p:cNvPr id="11" name="Text Placeholder 1">
            <a:extLst>
              <a:ext uri="{FF2B5EF4-FFF2-40B4-BE49-F238E27FC236}">
                <a16:creationId xmlns:a16="http://schemas.microsoft.com/office/drawing/2014/main" id="{7AEF7722-F2EC-4921-044D-250DCC71187C}"/>
              </a:ext>
            </a:extLst>
          </p:cNvPr>
          <p:cNvSpPr txBox="1">
            <a:spLocks/>
          </p:cNvSpPr>
          <p:nvPr/>
        </p:nvSpPr>
        <p:spPr>
          <a:xfrm>
            <a:off x="1882666" y="2852823"/>
            <a:ext cx="1094723"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plane</a:t>
            </a:r>
          </a:p>
        </p:txBody>
      </p:sp>
      <p:sp>
        <p:nvSpPr>
          <p:cNvPr id="12" name="Text Placeholder 1">
            <a:extLst>
              <a:ext uri="{FF2B5EF4-FFF2-40B4-BE49-F238E27FC236}">
                <a16:creationId xmlns:a16="http://schemas.microsoft.com/office/drawing/2014/main" id="{CB7712DD-450F-FCD4-41C2-2A73CB674AF3}"/>
              </a:ext>
            </a:extLst>
          </p:cNvPr>
          <p:cNvSpPr txBox="1">
            <a:spLocks/>
          </p:cNvSpPr>
          <p:nvPr/>
        </p:nvSpPr>
        <p:spPr>
          <a:xfrm>
            <a:off x="6488189" y="3661833"/>
            <a:ext cx="1592937"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whether</a:t>
            </a:r>
          </a:p>
        </p:txBody>
      </p:sp>
      <p:sp>
        <p:nvSpPr>
          <p:cNvPr id="13" name="Text Placeholder 1">
            <a:extLst>
              <a:ext uri="{FF2B5EF4-FFF2-40B4-BE49-F238E27FC236}">
                <a16:creationId xmlns:a16="http://schemas.microsoft.com/office/drawing/2014/main" id="{F070A854-B5E9-86B0-4F54-BC5381EABCAC}"/>
              </a:ext>
            </a:extLst>
          </p:cNvPr>
          <p:cNvSpPr txBox="1">
            <a:spLocks/>
          </p:cNvSpPr>
          <p:nvPr/>
        </p:nvSpPr>
        <p:spPr>
          <a:xfrm>
            <a:off x="9316893" y="2032957"/>
            <a:ext cx="726481"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not</a:t>
            </a:r>
          </a:p>
        </p:txBody>
      </p:sp>
      <p:sp>
        <p:nvSpPr>
          <p:cNvPr id="14" name="Text Placeholder 1">
            <a:extLst>
              <a:ext uri="{FF2B5EF4-FFF2-40B4-BE49-F238E27FC236}">
                <a16:creationId xmlns:a16="http://schemas.microsoft.com/office/drawing/2014/main" id="{2DD917D2-2E2C-F3C0-7451-C7C785B20327}"/>
              </a:ext>
            </a:extLst>
          </p:cNvPr>
          <p:cNvSpPr txBox="1">
            <a:spLocks/>
          </p:cNvSpPr>
          <p:nvPr/>
        </p:nvSpPr>
        <p:spPr>
          <a:xfrm>
            <a:off x="6490241" y="2032957"/>
            <a:ext cx="1588833"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weather</a:t>
            </a:r>
          </a:p>
        </p:txBody>
      </p:sp>
      <p:grpSp>
        <p:nvGrpSpPr>
          <p:cNvPr id="27" name="Group 26">
            <a:extLst>
              <a:ext uri="{FF2B5EF4-FFF2-40B4-BE49-F238E27FC236}">
                <a16:creationId xmlns:a16="http://schemas.microsoft.com/office/drawing/2014/main" id="{E99457C5-6BC4-B017-1B35-269D999472AE}"/>
              </a:ext>
            </a:extLst>
          </p:cNvPr>
          <p:cNvGrpSpPr/>
          <p:nvPr/>
        </p:nvGrpSpPr>
        <p:grpSpPr>
          <a:xfrm>
            <a:off x="573231" y="4500835"/>
            <a:ext cx="2950759" cy="1917907"/>
            <a:chOff x="503034" y="4631368"/>
            <a:chExt cx="2950759" cy="1917907"/>
          </a:xfrm>
        </p:grpSpPr>
        <p:grpSp>
          <p:nvGrpSpPr>
            <p:cNvPr id="15" name="Group 14">
              <a:extLst>
                <a:ext uri="{FF2B5EF4-FFF2-40B4-BE49-F238E27FC236}">
                  <a16:creationId xmlns:a16="http://schemas.microsoft.com/office/drawing/2014/main" id="{897DEDB8-5F89-ADA2-18F5-5EF767DE95D7}"/>
                </a:ext>
              </a:extLst>
            </p:cNvPr>
            <p:cNvGrpSpPr/>
            <p:nvPr/>
          </p:nvGrpSpPr>
          <p:grpSpPr>
            <a:xfrm>
              <a:off x="503034" y="4713275"/>
              <a:ext cx="2950759" cy="1836000"/>
              <a:chOff x="503034" y="4713275"/>
              <a:chExt cx="2950759" cy="1836000"/>
            </a:xfrm>
          </p:grpSpPr>
          <p:sp>
            <p:nvSpPr>
              <p:cNvPr id="19" name="TextBox 18">
                <a:extLst>
                  <a:ext uri="{FF2B5EF4-FFF2-40B4-BE49-F238E27FC236}">
                    <a16:creationId xmlns:a16="http://schemas.microsoft.com/office/drawing/2014/main" id="{38802662-696E-1A79-5F16-61B179159A90}"/>
                  </a:ext>
                </a:extLst>
              </p:cNvPr>
              <p:cNvSpPr txBox="1"/>
              <p:nvPr/>
            </p:nvSpPr>
            <p:spPr>
              <a:xfrm>
                <a:off x="1680176" y="4788953"/>
                <a:ext cx="1773617" cy="1477328"/>
              </a:xfrm>
              <a:prstGeom prst="rect">
                <a:avLst/>
              </a:prstGeom>
              <a:noFill/>
              <a:ln>
                <a:noFill/>
              </a:ln>
            </p:spPr>
            <p:txBody>
              <a:bodyPr wrap="square" rtlCol="0">
                <a:spAutoFit/>
              </a:bodyPr>
              <a:lstStyle/>
              <a:p>
                <a:pPr algn="ctr"/>
                <a:r>
                  <a:rPr lang="en-GB" dirty="0">
                    <a:latin typeface="EdShed" pitchFamily="2" charset="0"/>
                  </a:rPr>
                  <a:t>This week’s words are all homophones </a:t>
                </a:r>
              </a:p>
              <a:p>
                <a:pPr algn="ctr"/>
                <a:r>
                  <a:rPr lang="en-GB" dirty="0">
                    <a:latin typeface="EdShed" pitchFamily="2" charset="0"/>
                  </a:rPr>
                  <a:t>or near homophones.</a:t>
                </a:r>
              </a:p>
            </p:txBody>
          </p:sp>
          <p:pic>
            <p:nvPicPr>
              <p:cNvPr id="17" name="Picture 16" descr="Icon&#10;&#10;Description automatically generated">
                <a:extLst>
                  <a:ext uri="{FF2B5EF4-FFF2-40B4-BE49-F238E27FC236}">
                    <a16:creationId xmlns:a16="http://schemas.microsoft.com/office/drawing/2014/main" id="{2108118D-EF35-BA63-1F16-D07BA1AF3519}"/>
                  </a:ext>
                </a:extLst>
              </p:cNvPr>
              <p:cNvPicPr>
                <a:picLocks noChangeAspect="1"/>
              </p:cNvPicPr>
              <p:nvPr/>
            </p:nvPicPr>
            <p:blipFill>
              <a:blip r:embed="rId3"/>
              <a:stretch>
                <a:fillRect/>
              </a:stretch>
            </p:blipFill>
            <p:spPr>
              <a:xfrm>
                <a:off x="503034" y="4713275"/>
                <a:ext cx="776441" cy="1836000"/>
              </a:xfrm>
              <a:prstGeom prst="rect">
                <a:avLst/>
              </a:prstGeom>
            </p:spPr>
          </p:pic>
        </p:grpSp>
        <p:sp>
          <p:nvSpPr>
            <p:cNvPr id="25" name="Rounded Rectangular Callout 24">
              <a:extLst>
                <a:ext uri="{FF2B5EF4-FFF2-40B4-BE49-F238E27FC236}">
                  <a16:creationId xmlns:a16="http://schemas.microsoft.com/office/drawing/2014/main" id="{611E4070-451A-B69A-6EC9-C7F6BF2E92EE}"/>
                </a:ext>
              </a:extLst>
            </p:cNvPr>
            <p:cNvSpPr/>
            <p:nvPr/>
          </p:nvSpPr>
          <p:spPr>
            <a:xfrm>
              <a:off x="1666416" y="4631368"/>
              <a:ext cx="1773617" cy="1806488"/>
            </a:xfrm>
            <a:prstGeom prst="wedgeRoundRectCallout">
              <a:avLst>
                <a:gd name="adj1" fmla="val -63164"/>
                <a:gd name="adj2" fmla="val -19501"/>
                <a:gd name="adj3" fmla="val 16667"/>
              </a:avLst>
            </a:prstGeom>
            <a:noFill/>
            <a:ln w="38100">
              <a:solidFill>
                <a:srgbClr val="FFDE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8" name="Group 27">
            <a:extLst>
              <a:ext uri="{FF2B5EF4-FFF2-40B4-BE49-F238E27FC236}">
                <a16:creationId xmlns:a16="http://schemas.microsoft.com/office/drawing/2014/main" id="{A9EF5881-D4F7-3F9F-D42E-2957AA2CCDD4}"/>
              </a:ext>
            </a:extLst>
          </p:cNvPr>
          <p:cNvGrpSpPr/>
          <p:nvPr/>
        </p:nvGrpSpPr>
        <p:grpSpPr>
          <a:xfrm>
            <a:off x="7623386" y="4471322"/>
            <a:ext cx="4162052" cy="1937512"/>
            <a:chOff x="7623386" y="4471322"/>
            <a:chExt cx="4162052" cy="1937512"/>
          </a:xfrm>
        </p:grpSpPr>
        <p:grpSp>
          <p:nvGrpSpPr>
            <p:cNvPr id="20" name="Group 19">
              <a:extLst>
                <a:ext uri="{FF2B5EF4-FFF2-40B4-BE49-F238E27FC236}">
                  <a16:creationId xmlns:a16="http://schemas.microsoft.com/office/drawing/2014/main" id="{62367CC4-4CC2-1A0D-201E-2E17836110F5}"/>
                </a:ext>
              </a:extLst>
            </p:cNvPr>
            <p:cNvGrpSpPr/>
            <p:nvPr/>
          </p:nvGrpSpPr>
          <p:grpSpPr>
            <a:xfrm>
              <a:off x="7786174" y="4500834"/>
              <a:ext cx="3999264" cy="1908000"/>
              <a:chOff x="7786174" y="4478195"/>
              <a:chExt cx="3999264" cy="1908000"/>
            </a:xfrm>
          </p:grpSpPr>
          <p:sp>
            <p:nvSpPr>
              <p:cNvPr id="24" name="TextBox 23">
                <a:extLst>
                  <a:ext uri="{FF2B5EF4-FFF2-40B4-BE49-F238E27FC236}">
                    <a16:creationId xmlns:a16="http://schemas.microsoft.com/office/drawing/2014/main" id="{13A89400-B908-8DF4-A9F4-617760313CE4}"/>
                  </a:ext>
                </a:extLst>
              </p:cNvPr>
              <p:cNvSpPr txBox="1"/>
              <p:nvPr/>
            </p:nvSpPr>
            <p:spPr>
              <a:xfrm>
                <a:off x="7786174" y="4614863"/>
                <a:ext cx="2394826" cy="1477328"/>
              </a:xfrm>
              <a:prstGeom prst="rect">
                <a:avLst/>
              </a:prstGeom>
              <a:noFill/>
            </p:spPr>
            <p:txBody>
              <a:bodyPr wrap="square" rtlCol="0">
                <a:spAutoFit/>
              </a:bodyPr>
              <a:lstStyle/>
              <a:p>
                <a:pPr algn="ctr"/>
                <a:r>
                  <a:rPr lang="en-GB" dirty="0">
                    <a:latin typeface="EdShed" pitchFamily="2" charset="0"/>
                  </a:rPr>
                  <a:t>Homophones sound the same (or nearly the same) as another word but have different meanings and spellings.</a:t>
                </a:r>
              </a:p>
            </p:txBody>
          </p:sp>
          <p:pic>
            <p:nvPicPr>
              <p:cNvPr id="22" name="Picture 21" descr="A cartoon of a child&#10;&#10;Description automatically generated with low confidence">
                <a:extLst>
                  <a:ext uri="{FF2B5EF4-FFF2-40B4-BE49-F238E27FC236}">
                    <a16:creationId xmlns:a16="http://schemas.microsoft.com/office/drawing/2014/main" id="{64A19EA4-036F-0B4F-ADF7-D2E6E290098C}"/>
                  </a:ext>
                </a:extLst>
              </p:cNvPr>
              <p:cNvPicPr>
                <a:picLocks noChangeAspect="1"/>
              </p:cNvPicPr>
              <p:nvPr/>
            </p:nvPicPr>
            <p:blipFill>
              <a:blip r:embed="rId4"/>
              <a:stretch>
                <a:fillRect/>
              </a:stretch>
            </p:blipFill>
            <p:spPr>
              <a:xfrm flipH="1">
                <a:off x="10634516" y="4478195"/>
                <a:ext cx="1150922" cy="1908000"/>
              </a:xfrm>
              <a:prstGeom prst="rect">
                <a:avLst/>
              </a:prstGeom>
            </p:spPr>
          </p:pic>
        </p:grpSp>
        <p:sp>
          <p:nvSpPr>
            <p:cNvPr id="26" name="Rounded Rectangular Callout 25">
              <a:extLst>
                <a:ext uri="{FF2B5EF4-FFF2-40B4-BE49-F238E27FC236}">
                  <a16:creationId xmlns:a16="http://schemas.microsoft.com/office/drawing/2014/main" id="{0F6B7FA6-EA9B-3115-5703-5E06DD7FC55F}"/>
                </a:ext>
              </a:extLst>
            </p:cNvPr>
            <p:cNvSpPr/>
            <p:nvPr/>
          </p:nvSpPr>
          <p:spPr>
            <a:xfrm>
              <a:off x="7623386" y="4471322"/>
              <a:ext cx="2669069" cy="1836000"/>
            </a:xfrm>
            <a:prstGeom prst="wedgeRoundRectCallout">
              <a:avLst>
                <a:gd name="adj1" fmla="val 63451"/>
                <a:gd name="adj2" fmla="val 5948"/>
                <a:gd name="adj3" fmla="val 16667"/>
              </a:avLst>
            </a:prstGeom>
            <a:noFill/>
            <a:ln w="38100">
              <a:solidFill>
                <a:srgbClr val="7957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35" name="Group 34">
            <a:extLst>
              <a:ext uri="{FF2B5EF4-FFF2-40B4-BE49-F238E27FC236}">
                <a16:creationId xmlns:a16="http://schemas.microsoft.com/office/drawing/2014/main" id="{32E83BCC-A4F7-69C8-AF5B-95ACB5592A09}"/>
              </a:ext>
            </a:extLst>
          </p:cNvPr>
          <p:cNvGrpSpPr/>
          <p:nvPr/>
        </p:nvGrpSpPr>
        <p:grpSpPr>
          <a:xfrm>
            <a:off x="3716118" y="4489490"/>
            <a:ext cx="3563909" cy="1938510"/>
            <a:chOff x="3736353" y="4489490"/>
            <a:chExt cx="3563909" cy="1938510"/>
          </a:xfrm>
        </p:grpSpPr>
        <p:grpSp>
          <p:nvGrpSpPr>
            <p:cNvPr id="29" name="Group 28">
              <a:extLst>
                <a:ext uri="{FF2B5EF4-FFF2-40B4-BE49-F238E27FC236}">
                  <a16:creationId xmlns:a16="http://schemas.microsoft.com/office/drawing/2014/main" id="{2035222E-1CB5-7766-29B1-72AB0ED862DA}"/>
                </a:ext>
              </a:extLst>
            </p:cNvPr>
            <p:cNvGrpSpPr/>
            <p:nvPr/>
          </p:nvGrpSpPr>
          <p:grpSpPr>
            <a:xfrm>
              <a:off x="3736353" y="4598090"/>
              <a:ext cx="3456670" cy="1829910"/>
              <a:chOff x="2102068" y="1328642"/>
              <a:chExt cx="3456670" cy="1829910"/>
            </a:xfrm>
          </p:grpSpPr>
          <p:sp>
            <p:nvSpPr>
              <p:cNvPr id="30" name="TextBox 29">
                <a:extLst>
                  <a:ext uri="{FF2B5EF4-FFF2-40B4-BE49-F238E27FC236}">
                    <a16:creationId xmlns:a16="http://schemas.microsoft.com/office/drawing/2014/main" id="{91785D1D-C9DF-C228-0105-6FE9158312F2}"/>
                  </a:ext>
                </a:extLst>
              </p:cNvPr>
              <p:cNvSpPr txBox="1"/>
              <p:nvPr/>
            </p:nvSpPr>
            <p:spPr>
              <a:xfrm>
                <a:off x="3380861" y="1328642"/>
                <a:ext cx="2177877" cy="923330"/>
              </a:xfrm>
              <a:prstGeom prst="rect">
                <a:avLst/>
              </a:prstGeom>
              <a:noFill/>
            </p:spPr>
            <p:txBody>
              <a:bodyPr wrap="square">
                <a:spAutoFit/>
              </a:bodyPr>
              <a:lstStyle/>
              <a:p>
                <a:pPr algn="ctr"/>
                <a:r>
                  <a:rPr lang="en-GB" dirty="0">
                    <a:latin typeface="EdShed" pitchFamily="2" charset="0"/>
                  </a:rPr>
                  <a:t>Can you find the </a:t>
                </a:r>
              </a:p>
              <a:p>
                <a:pPr algn="ctr"/>
                <a:r>
                  <a:rPr lang="en-GB" dirty="0">
                    <a:latin typeface="EdShed" pitchFamily="2" charset="0"/>
                  </a:rPr>
                  <a:t>pairs of homophones or near homophones?</a:t>
                </a:r>
              </a:p>
            </p:txBody>
          </p:sp>
          <p:pic>
            <p:nvPicPr>
              <p:cNvPr id="33" name="Picture 32">
                <a:extLst>
                  <a:ext uri="{FF2B5EF4-FFF2-40B4-BE49-F238E27FC236}">
                    <a16:creationId xmlns:a16="http://schemas.microsoft.com/office/drawing/2014/main" id="{BF11DF88-EBB3-42BB-8ACA-B065E24606FC}"/>
                  </a:ext>
                </a:extLst>
              </p:cNvPr>
              <p:cNvPicPr>
                <a:picLocks noChangeAspect="1"/>
              </p:cNvPicPr>
              <p:nvPr/>
            </p:nvPicPr>
            <p:blipFill>
              <a:blip r:embed="rId5"/>
              <a:srcRect t="3948" b="3948"/>
              <a:stretch/>
            </p:blipFill>
            <p:spPr>
              <a:xfrm>
                <a:off x="2102068" y="2058134"/>
                <a:ext cx="1140173" cy="1100418"/>
              </a:xfrm>
              <a:prstGeom prst="ellipse">
                <a:avLst/>
              </a:prstGeom>
            </p:spPr>
          </p:pic>
        </p:grpSp>
        <p:sp>
          <p:nvSpPr>
            <p:cNvPr id="34" name="Rounded Rectangular Callout 33">
              <a:extLst>
                <a:ext uri="{FF2B5EF4-FFF2-40B4-BE49-F238E27FC236}">
                  <a16:creationId xmlns:a16="http://schemas.microsoft.com/office/drawing/2014/main" id="{355DECD8-072B-39A5-A9EB-430289755C61}"/>
                </a:ext>
              </a:extLst>
            </p:cNvPr>
            <p:cNvSpPr>
              <a:spLocks noChangeAspect="1"/>
            </p:cNvSpPr>
            <p:nvPr/>
          </p:nvSpPr>
          <p:spPr>
            <a:xfrm>
              <a:off x="4850189" y="4489490"/>
              <a:ext cx="2450073" cy="1179715"/>
            </a:xfrm>
            <a:prstGeom prst="wedgeRoundRectCallout">
              <a:avLst>
                <a:gd name="adj1" fmla="val -43541"/>
                <a:gd name="adj2" fmla="val 69020"/>
                <a:gd name="adj3" fmla="val 16667"/>
              </a:avLst>
            </a:prstGeom>
            <a:noFill/>
            <a:ln w="38100">
              <a:solidFill>
                <a:srgbClr val="20D1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6" name="Group 45">
            <a:extLst>
              <a:ext uri="{FF2B5EF4-FFF2-40B4-BE49-F238E27FC236}">
                <a16:creationId xmlns:a16="http://schemas.microsoft.com/office/drawing/2014/main" id="{EB447300-1043-2EC7-CE9B-248B3B11082F}"/>
              </a:ext>
            </a:extLst>
          </p:cNvPr>
          <p:cNvGrpSpPr/>
          <p:nvPr/>
        </p:nvGrpSpPr>
        <p:grpSpPr>
          <a:xfrm>
            <a:off x="1767043" y="2034837"/>
            <a:ext cx="3789647" cy="2101995"/>
            <a:chOff x="2026529" y="2163691"/>
            <a:chExt cx="3789647" cy="2101995"/>
          </a:xfrm>
        </p:grpSpPr>
        <p:sp>
          <p:nvSpPr>
            <p:cNvPr id="36" name="Text Placeholder 1">
              <a:extLst>
                <a:ext uri="{FF2B5EF4-FFF2-40B4-BE49-F238E27FC236}">
                  <a16:creationId xmlns:a16="http://schemas.microsoft.com/office/drawing/2014/main" id="{DECDFBF5-A5FF-EF4B-88D9-841DEFF2CE28}"/>
                </a:ext>
              </a:extLst>
            </p:cNvPr>
            <p:cNvSpPr txBox="1">
              <a:spLocks/>
            </p:cNvSpPr>
            <p:nvPr/>
          </p:nvSpPr>
          <p:spPr>
            <a:xfrm>
              <a:off x="2026529" y="2163691"/>
              <a:ext cx="1329724"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3760"/>
                  </a:solidFill>
                  <a:latin typeface="EdShed" pitchFamily="2" charset="0"/>
                </a:rPr>
                <a:t>accept</a:t>
              </a:r>
            </a:p>
          </p:txBody>
        </p:sp>
        <p:sp>
          <p:nvSpPr>
            <p:cNvPr id="37" name="Text Placeholder 1">
              <a:extLst>
                <a:ext uri="{FF2B5EF4-FFF2-40B4-BE49-F238E27FC236}">
                  <a16:creationId xmlns:a16="http://schemas.microsoft.com/office/drawing/2014/main" id="{671D6FFE-2ED8-474D-DB36-905996A75F58}"/>
                </a:ext>
              </a:extLst>
            </p:cNvPr>
            <p:cNvSpPr txBox="1">
              <a:spLocks/>
            </p:cNvSpPr>
            <p:nvPr/>
          </p:nvSpPr>
          <p:spPr>
            <a:xfrm>
              <a:off x="4519731" y="3790556"/>
              <a:ext cx="1296445"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3760"/>
                  </a:solidFill>
                  <a:latin typeface="EdShed" pitchFamily="2" charset="0"/>
                </a:rPr>
                <a:t>except</a:t>
              </a:r>
            </a:p>
          </p:txBody>
        </p:sp>
      </p:grpSp>
      <p:grpSp>
        <p:nvGrpSpPr>
          <p:cNvPr id="47" name="Group 46">
            <a:extLst>
              <a:ext uri="{FF2B5EF4-FFF2-40B4-BE49-F238E27FC236}">
                <a16:creationId xmlns:a16="http://schemas.microsoft.com/office/drawing/2014/main" id="{AF0042EC-2300-ED13-CEFE-64960D48ACA9}"/>
              </a:ext>
            </a:extLst>
          </p:cNvPr>
          <p:cNvGrpSpPr/>
          <p:nvPr/>
        </p:nvGrpSpPr>
        <p:grpSpPr>
          <a:xfrm>
            <a:off x="4372585" y="2030377"/>
            <a:ext cx="5903658" cy="1299456"/>
            <a:chOff x="4477089" y="2004251"/>
            <a:chExt cx="5903658" cy="1299456"/>
          </a:xfrm>
        </p:grpSpPr>
        <p:sp>
          <p:nvSpPr>
            <p:cNvPr id="38" name="Text Placeholder 1">
              <a:extLst>
                <a:ext uri="{FF2B5EF4-FFF2-40B4-BE49-F238E27FC236}">
                  <a16:creationId xmlns:a16="http://schemas.microsoft.com/office/drawing/2014/main" id="{59B8B033-548F-0701-2E53-9660F0C25DE8}"/>
                </a:ext>
              </a:extLst>
            </p:cNvPr>
            <p:cNvSpPr txBox="1">
              <a:spLocks/>
            </p:cNvSpPr>
            <p:nvPr/>
          </p:nvSpPr>
          <p:spPr>
            <a:xfrm>
              <a:off x="4477089" y="2004251"/>
              <a:ext cx="1071768"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20D160"/>
                  </a:solidFill>
                  <a:latin typeface="EdShed" pitchFamily="2" charset="0"/>
                </a:rPr>
                <a:t>piece</a:t>
              </a:r>
            </a:p>
          </p:txBody>
        </p:sp>
        <p:sp>
          <p:nvSpPr>
            <p:cNvPr id="40" name="Text Placeholder 1">
              <a:extLst>
                <a:ext uri="{FF2B5EF4-FFF2-40B4-BE49-F238E27FC236}">
                  <a16:creationId xmlns:a16="http://schemas.microsoft.com/office/drawing/2014/main" id="{28F8FE22-9231-1372-FB37-E5F9A428EAB7}"/>
                </a:ext>
              </a:extLst>
            </p:cNvPr>
            <p:cNvSpPr txBox="1">
              <a:spLocks/>
            </p:cNvSpPr>
            <p:nvPr/>
          </p:nvSpPr>
          <p:spPr>
            <a:xfrm>
              <a:off x="9183368" y="2828577"/>
              <a:ext cx="1197379"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20D160"/>
                  </a:solidFill>
                  <a:latin typeface="EdShed" pitchFamily="2" charset="0"/>
                </a:rPr>
                <a:t>peace</a:t>
              </a:r>
            </a:p>
          </p:txBody>
        </p:sp>
      </p:grpSp>
      <p:grpSp>
        <p:nvGrpSpPr>
          <p:cNvPr id="50" name="Group 49">
            <a:extLst>
              <a:ext uri="{FF2B5EF4-FFF2-40B4-BE49-F238E27FC236}">
                <a16:creationId xmlns:a16="http://schemas.microsoft.com/office/drawing/2014/main" id="{D37E35B7-A621-E6C9-BD93-A24959024D20}"/>
              </a:ext>
            </a:extLst>
          </p:cNvPr>
          <p:cNvGrpSpPr/>
          <p:nvPr/>
        </p:nvGrpSpPr>
        <p:grpSpPr>
          <a:xfrm>
            <a:off x="1884546" y="2850243"/>
            <a:ext cx="5902642" cy="479590"/>
            <a:chOff x="1989050" y="2824117"/>
            <a:chExt cx="5902642" cy="479590"/>
          </a:xfrm>
        </p:grpSpPr>
        <p:sp>
          <p:nvSpPr>
            <p:cNvPr id="41" name="Text Placeholder 1">
              <a:extLst>
                <a:ext uri="{FF2B5EF4-FFF2-40B4-BE49-F238E27FC236}">
                  <a16:creationId xmlns:a16="http://schemas.microsoft.com/office/drawing/2014/main" id="{CFAC2883-079E-73D1-2868-376C540BAE37}"/>
                </a:ext>
              </a:extLst>
            </p:cNvPr>
            <p:cNvSpPr txBox="1">
              <a:spLocks/>
            </p:cNvSpPr>
            <p:nvPr/>
          </p:nvSpPr>
          <p:spPr>
            <a:xfrm>
              <a:off x="6890392" y="2824117"/>
              <a:ext cx="1001300"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9300"/>
                  </a:solidFill>
                  <a:latin typeface="EdShed" pitchFamily="2" charset="0"/>
                </a:rPr>
                <a:t>plain</a:t>
              </a:r>
            </a:p>
          </p:txBody>
        </p:sp>
        <p:sp>
          <p:nvSpPr>
            <p:cNvPr id="42" name="Text Placeholder 1">
              <a:extLst>
                <a:ext uri="{FF2B5EF4-FFF2-40B4-BE49-F238E27FC236}">
                  <a16:creationId xmlns:a16="http://schemas.microsoft.com/office/drawing/2014/main" id="{FBC4C9C8-1499-F60E-4660-34DC0FA611E7}"/>
                </a:ext>
              </a:extLst>
            </p:cNvPr>
            <p:cNvSpPr txBox="1">
              <a:spLocks/>
            </p:cNvSpPr>
            <p:nvPr/>
          </p:nvSpPr>
          <p:spPr>
            <a:xfrm>
              <a:off x="1989050" y="2828577"/>
              <a:ext cx="1094723"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FF9300"/>
                  </a:solidFill>
                  <a:latin typeface="EdShed" pitchFamily="2" charset="0"/>
                </a:rPr>
                <a:t>plane</a:t>
              </a:r>
            </a:p>
          </p:txBody>
        </p:sp>
      </p:grpSp>
      <p:grpSp>
        <p:nvGrpSpPr>
          <p:cNvPr id="49" name="Group 48">
            <a:extLst>
              <a:ext uri="{FF2B5EF4-FFF2-40B4-BE49-F238E27FC236}">
                <a16:creationId xmlns:a16="http://schemas.microsoft.com/office/drawing/2014/main" id="{9CE92C05-5B45-08E1-DCF6-E92C97B5BE5C}"/>
              </a:ext>
            </a:extLst>
          </p:cNvPr>
          <p:cNvGrpSpPr/>
          <p:nvPr/>
        </p:nvGrpSpPr>
        <p:grpSpPr>
          <a:xfrm>
            <a:off x="4444755" y="2030377"/>
            <a:ext cx="5598157" cy="1294996"/>
            <a:chOff x="4549259" y="2004251"/>
            <a:chExt cx="5598157" cy="1294996"/>
          </a:xfrm>
        </p:grpSpPr>
        <p:sp>
          <p:nvSpPr>
            <p:cNvPr id="39" name="Text Placeholder 1">
              <a:extLst>
                <a:ext uri="{FF2B5EF4-FFF2-40B4-BE49-F238E27FC236}">
                  <a16:creationId xmlns:a16="http://schemas.microsoft.com/office/drawing/2014/main" id="{6FF67D2E-2A7B-4CBA-0C0B-A3CA767FBCFA}"/>
                </a:ext>
              </a:extLst>
            </p:cNvPr>
            <p:cNvSpPr txBox="1">
              <a:spLocks/>
            </p:cNvSpPr>
            <p:nvPr/>
          </p:nvSpPr>
          <p:spPr>
            <a:xfrm>
              <a:off x="4549259" y="2824117"/>
              <a:ext cx="931665"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7957D5"/>
                  </a:solidFill>
                  <a:latin typeface="EdShed" pitchFamily="2" charset="0"/>
                </a:rPr>
                <a:t>knot</a:t>
              </a:r>
            </a:p>
          </p:txBody>
        </p:sp>
        <p:sp>
          <p:nvSpPr>
            <p:cNvPr id="44" name="Text Placeholder 1">
              <a:extLst>
                <a:ext uri="{FF2B5EF4-FFF2-40B4-BE49-F238E27FC236}">
                  <a16:creationId xmlns:a16="http://schemas.microsoft.com/office/drawing/2014/main" id="{E8CF875D-FC06-5CCB-A4E9-FD67F55420D3}"/>
                </a:ext>
              </a:extLst>
            </p:cNvPr>
            <p:cNvSpPr txBox="1">
              <a:spLocks/>
            </p:cNvSpPr>
            <p:nvPr/>
          </p:nvSpPr>
          <p:spPr>
            <a:xfrm>
              <a:off x="9420935" y="2004251"/>
              <a:ext cx="726481"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7957D5"/>
                  </a:solidFill>
                  <a:latin typeface="EdShed" pitchFamily="2" charset="0"/>
                </a:rPr>
                <a:t>not</a:t>
              </a:r>
            </a:p>
          </p:txBody>
        </p:sp>
      </p:grpSp>
      <p:grpSp>
        <p:nvGrpSpPr>
          <p:cNvPr id="48" name="Group 47">
            <a:extLst>
              <a:ext uri="{FF2B5EF4-FFF2-40B4-BE49-F238E27FC236}">
                <a16:creationId xmlns:a16="http://schemas.microsoft.com/office/drawing/2014/main" id="{DD6DBC27-C42B-7A5A-63B8-23617C80F1BF}"/>
              </a:ext>
            </a:extLst>
          </p:cNvPr>
          <p:cNvGrpSpPr/>
          <p:nvPr/>
        </p:nvGrpSpPr>
        <p:grpSpPr>
          <a:xfrm>
            <a:off x="6487661" y="2030377"/>
            <a:ext cx="1595345" cy="2104006"/>
            <a:chOff x="6592165" y="2004251"/>
            <a:chExt cx="1595345" cy="2104006"/>
          </a:xfrm>
        </p:grpSpPr>
        <p:sp>
          <p:nvSpPr>
            <p:cNvPr id="43" name="Text Placeholder 1">
              <a:extLst>
                <a:ext uri="{FF2B5EF4-FFF2-40B4-BE49-F238E27FC236}">
                  <a16:creationId xmlns:a16="http://schemas.microsoft.com/office/drawing/2014/main" id="{1248AA6C-666B-39FF-7CA6-8F418C9CB875}"/>
                </a:ext>
              </a:extLst>
            </p:cNvPr>
            <p:cNvSpPr txBox="1">
              <a:spLocks/>
            </p:cNvSpPr>
            <p:nvPr/>
          </p:nvSpPr>
          <p:spPr>
            <a:xfrm>
              <a:off x="6594573" y="3633127"/>
              <a:ext cx="1592937"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3373DC"/>
                  </a:solidFill>
                  <a:latin typeface="EdShed" pitchFamily="2" charset="0"/>
                </a:rPr>
                <a:t>whether</a:t>
              </a:r>
            </a:p>
          </p:txBody>
        </p:sp>
        <p:sp>
          <p:nvSpPr>
            <p:cNvPr id="45" name="Text Placeholder 1">
              <a:extLst>
                <a:ext uri="{FF2B5EF4-FFF2-40B4-BE49-F238E27FC236}">
                  <a16:creationId xmlns:a16="http://schemas.microsoft.com/office/drawing/2014/main" id="{707AECB6-A5AA-9BC4-D98E-83C4811AA476}"/>
                </a:ext>
              </a:extLst>
            </p:cNvPr>
            <p:cNvSpPr txBox="1">
              <a:spLocks/>
            </p:cNvSpPr>
            <p:nvPr/>
          </p:nvSpPr>
          <p:spPr>
            <a:xfrm>
              <a:off x="6592165" y="2004251"/>
              <a:ext cx="1588833"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rgbClr val="3373DC"/>
                  </a:solidFill>
                  <a:latin typeface="EdShed" pitchFamily="2" charset="0"/>
                </a:rPr>
                <a:t>weather</a:t>
              </a:r>
            </a:p>
          </p:txBody>
        </p:sp>
      </p:grpSp>
    </p:spTree>
    <p:extLst>
      <p:ext uri="{BB962C8B-B14F-4D97-AF65-F5344CB8AC3E}">
        <p14:creationId xmlns:p14="http://schemas.microsoft.com/office/powerpoint/2010/main" val="110115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dissolv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dissolv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dissolv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dissolve">
                                      <p:cBhvr>
                                        <p:cTn id="32" dur="500"/>
                                        <p:tgtEl>
                                          <p:spTgt spid="4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dissolve">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dissolve">
                                      <p:cBhvr>
                                        <p:cTn id="4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3</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Word Meanings</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US" dirty="0">
                <a:solidFill>
                  <a:schemeClr val="tx1"/>
                </a:solidFill>
              </a:rPr>
              <a:t>Let’s look at what this week’s words mean.</a:t>
            </a:r>
          </a:p>
        </p:txBody>
      </p:sp>
      <p:grpSp>
        <p:nvGrpSpPr>
          <p:cNvPr id="2" name="Group 1">
            <a:extLst>
              <a:ext uri="{FF2B5EF4-FFF2-40B4-BE49-F238E27FC236}">
                <a16:creationId xmlns:a16="http://schemas.microsoft.com/office/drawing/2014/main" id="{698050FD-FBE7-8F46-8AA5-3333A9635FC1}"/>
              </a:ext>
            </a:extLst>
          </p:cNvPr>
          <p:cNvGrpSpPr/>
          <p:nvPr/>
        </p:nvGrpSpPr>
        <p:grpSpPr>
          <a:xfrm>
            <a:off x="854841" y="1844812"/>
            <a:ext cx="4629050" cy="461665"/>
            <a:chOff x="939590" y="1757976"/>
            <a:chExt cx="3378619" cy="503635"/>
          </a:xfrm>
          <a:noFill/>
        </p:grpSpPr>
        <p:sp>
          <p:nvSpPr>
            <p:cNvPr id="5" name="TextBox 4">
              <a:extLst>
                <a:ext uri="{FF2B5EF4-FFF2-40B4-BE49-F238E27FC236}">
                  <a16:creationId xmlns:a16="http://schemas.microsoft.com/office/drawing/2014/main" id="{93EE1035-FCD5-7AD6-9E4D-481119E8BC0B}"/>
                </a:ext>
              </a:extLst>
            </p:cNvPr>
            <p:cNvSpPr txBox="1"/>
            <p:nvPr/>
          </p:nvSpPr>
          <p:spPr>
            <a:xfrm>
              <a:off x="939590" y="1757976"/>
              <a:ext cx="1193385" cy="503635"/>
            </a:xfrm>
            <a:prstGeom prst="rect">
              <a:avLst/>
            </a:prstGeom>
            <a:grpFill/>
          </p:spPr>
          <p:txBody>
            <a:bodyPr wrap="square">
              <a:spAutoFit/>
            </a:bodyPr>
            <a:lstStyle/>
            <a:p>
              <a:pPr algn="ctr"/>
              <a:r>
                <a:rPr lang="en-GB" sz="2400" dirty="0">
                  <a:latin typeface="EdShed" pitchFamily="2" charset="0"/>
                  <a:ea typeface="OpenDyslexic" charset="0"/>
                  <a:cs typeface="OpenDyslexic" charset="0"/>
                </a:rPr>
                <a:t>accept</a:t>
              </a:r>
              <a:endParaRPr lang="en-GB" sz="2400" dirty="0">
                <a:latin typeface="EdShed" pitchFamily="2" charset="0"/>
              </a:endParaRPr>
            </a:p>
          </p:txBody>
        </p:sp>
        <p:sp>
          <p:nvSpPr>
            <p:cNvPr id="7" name="TextBox 6">
              <a:extLst>
                <a:ext uri="{FF2B5EF4-FFF2-40B4-BE49-F238E27FC236}">
                  <a16:creationId xmlns:a16="http://schemas.microsoft.com/office/drawing/2014/main" id="{F5C7981B-6564-CC65-BC2D-48DD875EFFD7}"/>
                </a:ext>
              </a:extLst>
            </p:cNvPr>
            <p:cNvSpPr txBox="1"/>
            <p:nvPr/>
          </p:nvSpPr>
          <p:spPr>
            <a:xfrm>
              <a:off x="3234674" y="1757976"/>
              <a:ext cx="1083535" cy="503635"/>
            </a:xfrm>
            <a:prstGeom prst="rect">
              <a:avLst/>
            </a:prstGeom>
            <a:grpFill/>
          </p:spPr>
          <p:txBody>
            <a:bodyPr wrap="square" rtlCol="0">
              <a:spAutoFit/>
            </a:bodyPr>
            <a:lstStyle/>
            <a:p>
              <a:pPr algn="ctr"/>
              <a:r>
                <a:rPr lang="en-GB" sz="2400" dirty="0">
                  <a:latin typeface="EdShed" pitchFamily="2" charset="0"/>
                  <a:ea typeface="OpenDyslexic" charset="0"/>
                  <a:cs typeface="OpenDyslexic" charset="0"/>
                </a:rPr>
                <a:t>except</a:t>
              </a:r>
              <a:endParaRPr lang="en-GB" sz="2400" dirty="0">
                <a:latin typeface="EdShed" pitchFamily="2" charset="0"/>
              </a:endParaRPr>
            </a:p>
          </p:txBody>
        </p:sp>
        <p:sp>
          <p:nvSpPr>
            <p:cNvPr id="8" name="TextBox 7">
              <a:extLst>
                <a:ext uri="{FF2B5EF4-FFF2-40B4-BE49-F238E27FC236}">
                  <a16:creationId xmlns:a16="http://schemas.microsoft.com/office/drawing/2014/main" id="{FEEE5A24-C00F-3F11-A52F-A06EAEDC2877}"/>
                </a:ext>
              </a:extLst>
            </p:cNvPr>
            <p:cNvSpPr txBox="1"/>
            <p:nvPr/>
          </p:nvSpPr>
          <p:spPr>
            <a:xfrm>
              <a:off x="2481236" y="1757976"/>
              <a:ext cx="329563" cy="503635"/>
            </a:xfrm>
            <a:prstGeom prst="rect">
              <a:avLst/>
            </a:prstGeom>
            <a:grpFill/>
          </p:spPr>
          <p:txBody>
            <a:bodyPr wrap="none" rtlCol="0">
              <a:spAutoFit/>
            </a:bodyPr>
            <a:lstStyle/>
            <a:p>
              <a:pPr algn="ctr"/>
              <a:r>
                <a:rPr lang="en-GB" sz="2400" dirty="0">
                  <a:solidFill>
                    <a:srgbClr val="FF0000"/>
                  </a:solidFill>
                  <a:latin typeface="EdShed" pitchFamily="2" charset="0"/>
                </a:rPr>
                <a:t>vs</a:t>
              </a:r>
              <a:endParaRPr lang="en-GB" dirty="0">
                <a:solidFill>
                  <a:srgbClr val="FF0000"/>
                </a:solidFill>
                <a:latin typeface="EdShed" pitchFamily="2" charset="0"/>
              </a:endParaRPr>
            </a:p>
          </p:txBody>
        </p:sp>
      </p:grpSp>
      <p:grpSp>
        <p:nvGrpSpPr>
          <p:cNvPr id="9" name="Group 8">
            <a:extLst>
              <a:ext uri="{FF2B5EF4-FFF2-40B4-BE49-F238E27FC236}">
                <a16:creationId xmlns:a16="http://schemas.microsoft.com/office/drawing/2014/main" id="{C3E629BA-E428-D57E-77D8-5AD1E0F3D5B0}"/>
              </a:ext>
            </a:extLst>
          </p:cNvPr>
          <p:cNvGrpSpPr/>
          <p:nvPr/>
        </p:nvGrpSpPr>
        <p:grpSpPr>
          <a:xfrm>
            <a:off x="6800458" y="1842790"/>
            <a:ext cx="4536701" cy="461665"/>
            <a:chOff x="7493627" y="1762378"/>
            <a:chExt cx="3256920" cy="461665"/>
          </a:xfrm>
        </p:grpSpPr>
        <p:sp>
          <p:nvSpPr>
            <p:cNvPr id="10" name="TextBox 9">
              <a:extLst>
                <a:ext uri="{FF2B5EF4-FFF2-40B4-BE49-F238E27FC236}">
                  <a16:creationId xmlns:a16="http://schemas.microsoft.com/office/drawing/2014/main" id="{DB60800E-FDD3-E936-62E0-EE447D0BF51A}"/>
                </a:ext>
              </a:extLst>
            </p:cNvPr>
            <p:cNvSpPr txBox="1"/>
            <p:nvPr/>
          </p:nvSpPr>
          <p:spPr>
            <a:xfrm>
              <a:off x="7493627" y="1762378"/>
              <a:ext cx="993775" cy="461665"/>
            </a:xfrm>
            <a:prstGeom prst="rect">
              <a:avLst/>
            </a:prstGeom>
            <a:noFill/>
          </p:spPr>
          <p:txBody>
            <a:bodyPr wrap="square" rtlCol="0">
              <a:spAutoFit/>
            </a:bodyPr>
            <a:lstStyle/>
            <a:p>
              <a:pPr algn="ctr"/>
              <a:r>
                <a:rPr lang="en-GB" sz="2400" dirty="0">
                  <a:latin typeface="EdShed" pitchFamily="2" charset="0"/>
                  <a:ea typeface="OpenDyslexic" charset="0"/>
                  <a:cs typeface="OpenDyslexic" charset="0"/>
                </a:rPr>
                <a:t>knot</a:t>
              </a:r>
              <a:endParaRPr lang="en-GB" sz="2400" dirty="0">
                <a:latin typeface="EdShed" pitchFamily="2" charset="0"/>
              </a:endParaRPr>
            </a:p>
          </p:txBody>
        </p:sp>
        <p:sp>
          <p:nvSpPr>
            <p:cNvPr id="11" name="TextBox 10">
              <a:extLst>
                <a:ext uri="{FF2B5EF4-FFF2-40B4-BE49-F238E27FC236}">
                  <a16:creationId xmlns:a16="http://schemas.microsoft.com/office/drawing/2014/main" id="{2FF308BC-AE4E-26AF-4B89-B5AF7A2F789C}"/>
                </a:ext>
              </a:extLst>
            </p:cNvPr>
            <p:cNvSpPr txBox="1"/>
            <p:nvPr/>
          </p:nvSpPr>
          <p:spPr>
            <a:xfrm>
              <a:off x="9534251" y="1762378"/>
              <a:ext cx="1216296" cy="461665"/>
            </a:xfrm>
            <a:prstGeom prst="rect">
              <a:avLst/>
            </a:prstGeom>
            <a:noFill/>
          </p:spPr>
          <p:txBody>
            <a:bodyPr wrap="square" rtlCol="0">
              <a:spAutoFit/>
            </a:bodyPr>
            <a:lstStyle/>
            <a:p>
              <a:pPr algn="ctr"/>
              <a:r>
                <a:rPr lang="en-GB" sz="2400" dirty="0">
                  <a:latin typeface="EdShed" pitchFamily="2" charset="0"/>
                  <a:ea typeface="OpenDyslexic" charset="0"/>
                  <a:cs typeface="OpenDyslexic" charset="0"/>
                </a:rPr>
                <a:t>not</a:t>
              </a:r>
              <a:endParaRPr lang="en-GB" sz="2400" dirty="0">
                <a:latin typeface="EdShed" pitchFamily="2" charset="0"/>
              </a:endParaRPr>
            </a:p>
          </p:txBody>
        </p:sp>
        <p:sp>
          <p:nvSpPr>
            <p:cNvPr id="12" name="TextBox 11">
              <a:extLst>
                <a:ext uri="{FF2B5EF4-FFF2-40B4-BE49-F238E27FC236}">
                  <a16:creationId xmlns:a16="http://schemas.microsoft.com/office/drawing/2014/main" id="{9E4CBF2E-5846-4AD9-1E08-6F7F7487893C}"/>
                </a:ext>
              </a:extLst>
            </p:cNvPr>
            <p:cNvSpPr txBox="1"/>
            <p:nvPr/>
          </p:nvSpPr>
          <p:spPr>
            <a:xfrm>
              <a:off x="8939789" y="1762378"/>
              <a:ext cx="324159" cy="461665"/>
            </a:xfrm>
            <a:prstGeom prst="rect">
              <a:avLst/>
            </a:prstGeom>
            <a:noFill/>
          </p:spPr>
          <p:txBody>
            <a:bodyPr wrap="none" rtlCol="0">
              <a:spAutoFit/>
            </a:bodyPr>
            <a:lstStyle/>
            <a:p>
              <a:pPr algn="ctr"/>
              <a:r>
                <a:rPr lang="en-GB" sz="2400" dirty="0">
                  <a:solidFill>
                    <a:srgbClr val="FF3760"/>
                  </a:solidFill>
                  <a:latin typeface="EdShed" pitchFamily="2" charset="0"/>
                </a:rPr>
                <a:t>vs</a:t>
              </a:r>
              <a:endParaRPr lang="en-GB" dirty="0">
                <a:solidFill>
                  <a:srgbClr val="FF3760"/>
                </a:solidFill>
                <a:latin typeface="EdShed" pitchFamily="2" charset="0"/>
              </a:endParaRPr>
            </a:p>
          </p:txBody>
        </p:sp>
      </p:grpSp>
      <p:grpSp>
        <p:nvGrpSpPr>
          <p:cNvPr id="13" name="Group 12">
            <a:extLst>
              <a:ext uri="{FF2B5EF4-FFF2-40B4-BE49-F238E27FC236}">
                <a16:creationId xmlns:a16="http://schemas.microsoft.com/office/drawing/2014/main" id="{55076FCD-955F-DDEB-C0F2-80298DFB787F}"/>
              </a:ext>
            </a:extLst>
          </p:cNvPr>
          <p:cNvGrpSpPr/>
          <p:nvPr/>
        </p:nvGrpSpPr>
        <p:grpSpPr>
          <a:xfrm>
            <a:off x="551447" y="4624291"/>
            <a:ext cx="2300807" cy="1809944"/>
            <a:chOff x="58859" y="4004856"/>
            <a:chExt cx="2300807" cy="1809944"/>
          </a:xfrm>
        </p:grpSpPr>
        <p:sp>
          <p:nvSpPr>
            <p:cNvPr id="14" name="TextBox 13">
              <a:extLst>
                <a:ext uri="{FF2B5EF4-FFF2-40B4-BE49-F238E27FC236}">
                  <a16:creationId xmlns:a16="http://schemas.microsoft.com/office/drawing/2014/main" id="{B093F4EF-C3C7-7596-E4BC-89BB0BDAF4EF}"/>
                </a:ext>
              </a:extLst>
            </p:cNvPr>
            <p:cNvSpPr txBox="1"/>
            <p:nvPr/>
          </p:nvSpPr>
          <p:spPr>
            <a:xfrm>
              <a:off x="58859" y="5291580"/>
              <a:ext cx="2300807" cy="523220"/>
            </a:xfrm>
            <a:prstGeom prst="rect">
              <a:avLst/>
            </a:prstGeom>
            <a:noFill/>
          </p:spPr>
          <p:txBody>
            <a:bodyPr wrap="square" rtlCol="0">
              <a:spAutoFit/>
            </a:bodyPr>
            <a:lstStyle/>
            <a:p>
              <a:pPr algn="ctr"/>
              <a:r>
                <a:rPr lang="en-GB" sz="1400" dirty="0">
                  <a:latin typeface="EdShed" pitchFamily="2" charset="0"/>
                </a:rPr>
                <a:t>Used to tie together </a:t>
              </a:r>
            </a:p>
            <a:p>
              <a:pPr algn="ctr"/>
              <a:r>
                <a:rPr lang="en-GB" sz="1400" dirty="0">
                  <a:latin typeface="EdShed" pitchFamily="2" charset="0"/>
                </a:rPr>
                <a:t>rope or string.</a:t>
              </a:r>
              <a:endParaRPr lang="en-GB" sz="1200" dirty="0">
                <a:latin typeface="EdShed" pitchFamily="2" charset="0"/>
              </a:endParaRPr>
            </a:p>
          </p:txBody>
        </p:sp>
        <p:pic>
          <p:nvPicPr>
            <p:cNvPr id="15" name="Picture 2" descr="Cross Knot, Node, Cord, Knot, Ropes, Knotted">
              <a:extLst>
                <a:ext uri="{FF2B5EF4-FFF2-40B4-BE49-F238E27FC236}">
                  <a16:creationId xmlns:a16="http://schemas.microsoft.com/office/drawing/2014/main" id="{9DC1BAAA-E679-9AC3-BA1F-2AB52262D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905" y="4004856"/>
              <a:ext cx="1704714" cy="11310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03071306-8C9E-338F-5B85-94A4EBDBF892}"/>
              </a:ext>
            </a:extLst>
          </p:cNvPr>
          <p:cNvGrpSpPr/>
          <p:nvPr/>
        </p:nvGrpSpPr>
        <p:grpSpPr>
          <a:xfrm>
            <a:off x="9210911" y="4672217"/>
            <a:ext cx="2516826" cy="1666328"/>
            <a:chOff x="9231634" y="4737875"/>
            <a:chExt cx="2516826" cy="1666328"/>
          </a:xfrm>
        </p:grpSpPr>
        <p:sp>
          <p:nvSpPr>
            <p:cNvPr id="17" name="TextBox 16">
              <a:extLst>
                <a:ext uri="{FF2B5EF4-FFF2-40B4-BE49-F238E27FC236}">
                  <a16:creationId xmlns:a16="http://schemas.microsoft.com/office/drawing/2014/main" id="{9CEF07B7-3B9A-0C50-C870-31DE175C7EFF}"/>
                </a:ext>
              </a:extLst>
            </p:cNvPr>
            <p:cNvSpPr txBox="1"/>
            <p:nvPr/>
          </p:nvSpPr>
          <p:spPr>
            <a:xfrm>
              <a:off x="9231634" y="6096426"/>
              <a:ext cx="2516826" cy="307777"/>
            </a:xfrm>
            <a:prstGeom prst="rect">
              <a:avLst/>
            </a:prstGeom>
            <a:noFill/>
          </p:spPr>
          <p:txBody>
            <a:bodyPr wrap="square" rtlCol="0">
              <a:spAutoFit/>
            </a:bodyPr>
            <a:lstStyle/>
            <a:p>
              <a:pPr algn="ctr"/>
              <a:r>
                <a:rPr lang="en-GB" sz="1400" dirty="0">
                  <a:latin typeface="EdShed" pitchFamily="2" charset="0"/>
                </a:rPr>
                <a:t>In no way, never.</a:t>
              </a:r>
            </a:p>
          </p:txBody>
        </p:sp>
        <p:pic>
          <p:nvPicPr>
            <p:cNvPr id="18" name="Picture 4" descr="Dislike, Hand, Thumb, Down, No, Red">
              <a:extLst>
                <a:ext uri="{FF2B5EF4-FFF2-40B4-BE49-F238E27FC236}">
                  <a16:creationId xmlns:a16="http://schemas.microsoft.com/office/drawing/2014/main" id="{A2D9B495-B590-9BD2-7E11-950E8E24D5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40857">
              <a:off x="10044825" y="4737875"/>
              <a:ext cx="890443" cy="9833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3A7DA7A6-241A-6FEA-4615-29ED4676E6C1}"/>
              </a:ext>
            </a:extLst>
          </p:cNvPr>
          <p:cNvGrpSpPr/>
          <p:nvPr/>
        </p:nvGrpSpPr>
        <p:grpSpPr>
          <a:xfrm>
            <a:off x="3605008" y="4615470"/>
            <a:ext cx="2365445" cy="1845361"/>
            <a:chOff x="3496074" y="4271469"/>
            <a:chExt cx="2365445" cy="1845361"/>
          </a:xfrm>
        </p:grpSpPr>
        <p:sp>
          <p:nvSpPr>
            <p:cNvPr id="20" name="TextBox 19">
              <a:extLst>
                <a:ext uri="{FF2B5EF4-FFF2-40B4-BE49-F238E27FC236}">
                  <a16:creationId xmlns:a16="http://schemas.microsoft.com/office/drawing/2014/main" id="{02E05B00-89A4-6048-E567-B38486F4C235}"/>
                </a:ext>
              </a:extLst>
            </p:cNvPr>
            <p:cNvSpPr txBox="1"/>
            <p:nvPr/>
          </p:nvSpPr>
          <p:spPr>
            <a:xfrm>
              <a:off x="3496074" y="5593610"/>
              <a:ext cx="2365445" cy="523220"/>
            </a:xfrm>
            <a:prstGeom prst="rect">
              <a:avLst/>
            </a:prstGeom>
            <a:noFill/>
          </p:spPr>
          <p:txBody>
            <a:bodyPr wrap="square" rtlCol="0">
              <a:spAutoFit/>
            </a:bodyPr>
            <a:lstStyle/>
            <a:p>
              <a:pPr algn="ctr"/>
              <a:r>
                <a:rPr lang="en-GB" sz="1400" dirty="0">
                  <a:latin typeface="EdShed" pitchFamily="2" charset="0"/>
                </a:rPr>
                <a:t>To say yes or receive something willingly.</a:t>
              </a:r>
              <a:endParaRPr lang="en-GB" sz="1200" dirty="0">
                <a:latin typeface="EdShed" pitchFamily="2" charset="0"/>
              </a:endParaRPr>
            </a:p>
          </p:txBody>
        </p:sp>
        <p:pic>
          <p:nvPicPr>
            <p:cNvPr id="21" name="Picture 20">
              <a:extLst>
                <a:ext uri="{FF2B5EF4-FFF2-40B4-BE49-F238E27FC236}">
                  <a16:creationId xmlns:a16="http://schemas.microsoft.com/office/drawing/2014/main" id="{C7F3F7E0-7F9B-BB31-DA28-BE7E5111CECF}"/>
                </a:ext>
              </a:extLst>
            </p:cNvPr>
            <p:cNvPicPr>
              <a:picLocks noChangeAspect="1"/>
            </p:cNvPicPr>
            <p:nvPr/>
          </p:nvPicPr>
          <p:blipFill rotWithShape="1">
            <a:blip r:embed="rId5"/>
            <a:srcRect t="3776" b="4649"/>
            <a:stretch/>
          </p:blipFill>
          <p:spPr>
            <a:xfrm>
              <a:off x="4220721" y="4271469"/>
              <a:ext cx="916149" cy="1295545"/>
            </a:xfrm>
            <a:prstGeom prst="rect">
              <a:avLst/>
            </a:prstGeom>
          </p:spPr>
        </p:pic>
      </p:grpSp>
      <p:grpSp>
        <p:nvGrpSpPr>
          <p:cNvPr id="22" name="Group 21">
            <a:extLst>
              <a:ext uri="{FF2B5EF4-FFF2-40B4-BE49-F238E27FC236}">
                <a16:creationId xmlns:a16="http://schemas.microsoft.com/office/drawing/2014/main" id="{BA97BECC-911E-B5E9-04FD-3500AF73BC65}"/>
              </a:ext>
            </a:extLst>
          </p:cNvPr>
          <p:cNvGrpSpPr/>
          <p:nvPr/>
        </p:nvGrpSpPr>
        <p:grpSpPr>
          <a:xfrm>
            <a:off x="6503898" y="4624291"/>
            <a:ext cx="2470872" cy="1623591"/>
            <a:chOff x="6282654" y="4533724"/>
            <a:chExt cx="2470872" cy="1623591"/>
          </a:xfrm>
        </p:grpSpPr>
        <p:sp>
          <p:nvSpPr>
            <p:cNvPr id="23" name="TextBox 22">
              <a:extLst>
                <a:ext uri="{FF2B5EF4-FFF2-40B4-BE49-F238E27FC236}">
                  <a16:creationId xmlns:a16="http://schemas.microsoft.com/office/drawing/2014/main" id="{86B64090-2BC1-8E78-1BBE-F6BC983726A8}"/>
                </a:ext>
              </a:extLst>
            </p:cNvPr>
            <p:cNvSpPr txBox="1"/>
            <p:nvPr/>
          </p:nvSpPr>
          <p:spPr>
            <a:xfrm>
              <a:off x="6282654" y="5849538"/>
              <a:ext cx="2470872" cy="307777"/>
            </a:xfrm>
            <a:prstGeom prst="rect">
              <a:avLst/>
            </a:prstGeom>
            <a:noFill/>
          </p:spPr>
          <p:txBody>
            <a:bodyPr wrap="square" rtlCol="0">
              <a:spAutoFit/>
            </a:bodyPr>
            <a:lstStyle/>
            <a:p>
              <a:pPr algn="ctr"/>
              <a:r>
                <a:rPr lang="en-GB" sz="1400" dirty="0">
                  <a:latin typeface="EdShed" pitchFamily="2" charset="0"/>
                </a:rPr>
                <a:t>Apart from, not including.</a:t>
              </a:r>
            </a:p>
          </p:txBody>
        </p:sp>
        <p:grpSp>
          <p:nvGrpSpPr>
            <p:cNvPr id="24" name="Group 23">
              <a:extLst>
                <a:ext uri="{FF2B5EF4-FFF2-40B4-BE49-F238E27FC236}">
                  <a16:creationId xmlns:a16="http://schemas.microsoft.com/office/drawing/2014/main" id="{7806D197-900E-FE22-5F55-B15DFD8C4338}"/>
                </a:ext>
              </a:extLst>
            </p:cNvPr>
            <p:cNvGrpSpPr/>
            <p:nvPr/>
          </p:nvGrpSpPr>
          <p:grpSpPr>
            <a:xfrm>
              <a:off x="6753614" y="4533724"/>
              <a:ext cx="1528952" cy="1135466"/>
              <a:chOff x="7264315" y="2725084"/>
              <a:chExt cx="3829107" cy="2552737"/>
            </a:xfrm>
          </p:grpSpPr>
          <p:pic>
            <p:nvPicPr>
              <p:cNvPr id="39" name="Picture 8" descr="People, Special, Different, Employment, Hiring, Job">
                <a:extLst>
                  <a:ext uri="{FF2B5EF4-FFF2-40B4-BE49-F238E27FC236}">
                    <a16:creationId xmlns:a16="http://schemas.microsoft.com/office/drawing/2014/main" id="{0D809BD9-5550-B110-981D-F24490F378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4315" y="2725084"/>
                <a:ext cx="3829107" cy="2552737"/>
              </a:xfrm>
              <a:prstGeom prst="rect">
                <a:avLst/>
              </a:prstGeom>
              <a:noFill/>
              <a:extLst>
                <a:ext uri="{909E8E84-426E-40DD-AFC4-6F175D3DCCD1}">
                  <a14:hiddenFill xmlns:a14="http://schemas.microsoft.com/office/drawing/2010/main">
                    <a:solidFill>
                      <a:srgbClr val="FFFFFF"/>
                    </a:solidFill>
                  </a14:hiddenFill>
                </a:ext>
              </a:extLst>
            </p:spPr>
          </p:pic>
          <p:sp>
            <p:nvSpPr>
              <p:cNvPr id="40" name="Oval 39">
                <a:extLst>
                  <a:ext uri="{FF2B5EF4-FFF2-40B4-BE49-F238E27FC236}">
                    <a16:creationId xmlns:a16="http://schemas.microsoft.com/office/drawing/2014/main" id="{71E80ACC-E159-AD1C-7E72-C41783DF3EFE}"/>
                  </a:ext>
                </a:extLst>
              </p:cNvPr>
              <p:cNvSpPr/>
              <p:nvPr/>
            </p:nvSpPr>
            <p:spPr>
              <a:xfrm>
                <a:off x="9557080" y="3367613"/>
                <a:ext cx="200382" cy="193011"/>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grpSp>
      <p:sp>
        <p:nvSpPr>
          <p:cNvPr id="41" name="Rectangle 40">
            <a:extLst>
              <a:ext uri="{FF2B5EF4-FFF2-40B4-BE49-F238E27FC236}">
                <a16:creationId xmlns:a16="http://schemas.microsoft.com/office/drawing/2014/main" id="{F2FCD4C3-E37E-455E-DCBB-A3210A52DAA5}"/>
              </a:ext>
            </a:extLst>
          </p:cNvPr>
          <p:cNvSpPr/>
          <p:nvPr/>
        </p:nvSpPr>
        <p:spPr>
          <a:xfrm>
            <a:off x="435237" y="4419175"/>
            <a:ext cx="11315700" cy="2134025"/>
          </a:xfrm>
          <a:prstGeom prst="rect">
            <a:avLst/>
          </a:prstGeom>
          <a:noFill/>
          <a:ln w="381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Tree>
    <p:extLst>
      <p:ext uri="{BB962C8B-B14F-4D97-AF65-F5344CB8AC3E}">
        <p14:creationId xmlns:p14="http://schemas.microsoft.com/office/powerpoint/2010/main" val="3780871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938 -0.03218 L 0.47526 -0.32546 " pathEditMode="relative" rAng="0" ptsTypes="AA">
                                      <p:cBhvr>
                                        <p:cTn id="6" dur="2000" fill="hold"/>
                                        <p:tgtEl>
                                          <p:spTgt spid="13"/>
                                        </p:tgtEl>
                                        <p:attrNameLst>
                                          <p:attrName>ppt_x</p:attrName>
                                          <p:attrName>ppt_y</p:attrName>
                                        </p:attrNameLst>
                                      </p:cBhvr>
                                      <p:rCtr x="23294" y="-14676"/>
                                    </p:animMotion>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9"/>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729 -0.01435 L -0.2556 -0.32547 " pathEditMode="relative" rAng="0" ptsTypes="AA">
                                      <p:cBhvr>
                                        <p:cTn id="11" dur="2000" fill="hold"/>
                                        <p:tgtEl>
                                          <p:spTgt spid="19"/>
                                        </p:tgtEl>
                                        <p:attrNameLst>
                                          <p:attrName>ppt_x</p:attrName>
                                          <p:attrName>ppt_y</p:attrName>
                                        </p:attrNameLst>
                                      </p:cBhvr>
                                      <p:rCtr x="-12422" y="-15556"/>
                                    </p:animMotion>
                                  </p:childTnLst>
                                </p:cTn>
                              </p:par>
                            </p:childTnLst>
                          </p:cTn>
                        </p:par>
                      </p:childTnLst>
                    </p:cTn>
                  </p:par>
                </p:childTnLst>
              </p:cTn>
              <p:nextCondLst>
                <p:cond evt="onClick" delay="0">
                  <p:tgtEl>
                    <p:spTgt spid="19"/>
                  </p:tgtEl>
                </p:cond>
              </p:nextCondLst>
            </p:seq>
            <p:seq concurrent="1" nextAc="seek">
              <p:cTn id="12" restart="whenNotActive" fill="hold" evtFilter="cancelBubble" nodeType="interactiveSeq">
                <p:stCondLst>
                  <p:cond evt="onClick" delay="0">
                    <p:tgtEl>
                      <p:spTgt spid="22"/>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00546 -0.01504 L -0.24792 -0.32615 " pathEditMode="relative" rAng="0" ptsTypes="AA">
                                      <p:cBhvr>
                                        <p:cTn id="16" dur="2000" fill="hold"/>
                                        <p:tgtEl>
                                          <p:spTgt spid="22"/>
                                        </p:tgtEl>
                                        <p:attrNameLst>
                                          <p:attrName>ppt_x</p:attrName>
                                          <p:attrName>ppt_y</p:attrName>
                                        </p:attrNameLst>
                                      </p:cBhvr>
                                      <p:rCtr x="-12669" y="-15556"/>
                                    </p:animMotion>
                                  </p:childTnLst>
                                </p:cTn>
                              </p:par>
                            </p:childTnLst>
                          </p:cTn>
                        </p:par>
                      </p:childTnLst>
                    </p:cTn>
                  </p:par>
                </p:childTnLst>
              </p:cTn>
              <p:nextCondLst>
                <p:cond evt="onClick" delay="0">
                  <p:tgtEl>
                    <p:spTgt spid="22"/>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0" presetClass="path" presetSubtype="0" accel="50000" decel="50000" fill="hold" nodeType="clickEffect">
                                  <p:stCondLst>
                                    <p:cond delay="0"/>
                                  </p:stCondLst>
                                  <p:childTnLst>
                                    <p:animMotion origin="layout" path="M 0.0043 -0.03935 L 0.00079 -0.32384 " pathEditMode="relative" rAng="0" ptsTypes="AA">
                                      <p:cBhvr>
                                        <p:cTn id="21" dur="2000" fill="hold"/>
                                        <p:tgtEl>
                                          <p:spTgt spid="16"/>
                                        </p:tgtEl>
                                        <p:attrNameLst>
                                          <p:attrName>ppt_x</p:attrName>
                                          <p:attrName>ppt_y</p:attrName>
                                        </p:attrNameLst>
                                      </p:cBhvr>
                                      <p:rCtr x="-182" y="-14236"/>
                                    </p:animMotion>
                                  </p:childTnLst>
                                </p:cTn>
                              </p:par>
                            </p:childTnLst>
                          </p:cTn>
                        </p:par>
                      </p:childTnLst>
                    </p:cTn>
                  </p:par>
                </p:childTnLst>
              </p:cTn>
              <p:nextCondLst>
                <p:cond evt="onClick" delay="0">
                  <p:tgtEl>
                    <p:spTgt spid="1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4</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Word Meanings</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US" dirty="0">
                <a:solidFill>
                  <a:schemeClr val="tx1"/>
                </a:solidFill>
              </a:rPr>
              <a:t>Let’s look at what this week’s words mean.</a:t>
            </a:r>
          </a:p>
        </p:txBody>
      </p:sp>
      <p:grpSp>
        <p:nvGrpSpPr>
          <p:cNvPr id="2" name="Group 1">
            <a:extLst>
              <a:ext uri="{FF2B5EF4-FFF2-40B4-BE49-F238E27FC236}">
                <a16:creationId xmlns:a16="http://schemas.microsoft.com/office/drawing/2014/main" id="{5B95A04A-8E7A-1A2D-E6B6-CF7369E4806A}"/>
              </a:ext>
            </a:extLst>
          </p:cNvPr>
          <p:cNvGrpSpPr/>
          <p:nvPr/>
        </p:nvGrpSpPr>
        <p:grpSpPr>
          <a:xfrm>
            <a:off x="854841" y="1844812"/>
            <a:ext cx="4629050" cy="461665"/>
            <a:chOff x="939590" y="1757976"/>
            <a:chExt cx="3378619" cy="503635"/>
          </a:xfrm>
          <a:noFill/>
        </p:grpSpPr>
        <p:sp>
          <p:nvSpPr>
            <p:cNvPr id="5" name="TextBox 4">
              <a:extLst>
                <a:ext uri="{FF2B5EF4-FFF2-40B4-BE49-F238E27FC236}">
                  <a16:creationId xmlns:a16="http://schemas.microsoft.com/office/drawing/2014/main" id="{D8CDA99E-54CB-9E1D-DEC2-6EA73AD2880D}"/>
                </a:ext>
              </a:extLst>
            </p:cNvPr>
            <p:cNvSpPr txBox="1"/>
            <p:nvPr/>
          </p:nvSpPr>
          <p:spPr>
            <a:xfrm>
              <a:off x="939590" y="1757976"/>
              <a:ext cx="1193385" cy="503635"/>
            </a:xfrm>
            <a:prstGeom prst="rect">
              <a:avLst/>
            </a:prstGeom>
            <a:grpFill/>
          </p:spPr>
          <p:txBody>
            <a:bodyPr wrap="square">
              <a:spAutoFit/>
            </a:bodyPr>
            <a:lstStyle/>
            <a:p>
              <a:pPr algn="ctr"/>
              <a:r>
                <a:rPr lang="en-GB" sz="2400" dirty="0">
                  <a:latin typeface="EdShed" pitchFamily="2" charset="0"/>
                  <a:ea typeface="OpenDyslexic" charset="0"/>
                  <a:cs typeface="OpenDyslexic" charset="0"/>
                </a:rPr>
                <a:t>peace</a:t>
              </a:r>
              <a:endParaRPr lang="en-GB" sz="2400" dirty="0">
                <a:latin typeface="EdShed" pitchFamily="2" charset="0"/>
              </a:endParaRPr>
            </a:p>
          </p:txBody>
        </p:sp>
        <p:sp>
          <p:nvSpPr>
            <p:cNvPr id="7" name="TextBox 6">
              <a:extLst>
                <a:ext uri="{FF2B5EF4-FFF2-40B4-BE49-F238E27FC236}">
                  <a16:creationId xmlns:a16="http://schemas.microsoft.com/office/drawing/2014/main" id="{3E581E77-289C-9418-1A79-9DF9A05DC32E}"/>
                </a:ext>
              </a:extLst>
            </p:cNvPr>
            <p:cNvSpPr txBox="1"/>
            <p:nvPr/>
          </p:nvSpPr>
          <p:spPr>
            <a:xfrm>
              <a:off x="3234674" y="1757976"/>
              <a:ext cx="1083535" cy="503635"/>
            </a:xfrm>
            <a:prstGeom prst="rect">
              <a:avLst/>
            </a:prstGeom>
            <a:grpFill/>
          </p:spPr>
          <p:txBody>
            <a:bodyPr wrap="square" rtlCol="0">
              <a:spAutoFit/>
            </a:bodyPr>
            <a:lstStyle/>
            <a:p>
              <a:pPr algn="ctr"/>
              <a:r>
                <a:rPr lang="en-GB" sz="2400" dirty="0">
                  <a:latin typeface="EdShed" pitchFamily="2" charset="0"/>
                  <a:ea typeface="OpenDyslexic" charset="0"/>
                  <a:cs typeface="OpenDyslexic" charset="0"/>
                </a:rPr>
                <a:t>piece</a:t>
              </a:r>
              <a:endParaRPr lang="en-GB" sz="2400" dirty="0">
                <a:latin typeface="EdShed" pitchFamily="2" charset="0"/>
              </a:endParaRPr>
            </a:p>
          </p:txBody>
        </p:sp>
        <p:sp>
          <p:nvSpPr>
            <p:cNvPr id="8" name="TextBox 7">
              <a:extLst>
                <a:ext uri="{FF2B5EF4-FFF2-40B4-BE49-F238E27FC236}">
                  <a16:creationId xmlns:a16="http://schemas.microsoft.com/office/drawing/2014/main" id="{81BF252F-3435-D91E-85FE-502D16B18B4D}"/>
                </a:ext>
              </a:extLst>
            </p:cNvPr>
            <p:cNvSpPr txBox="1"/>
            <p:nvPr/>
          </p:nvSpPr>
          <p:spPr>
            <a:xfrm>
              <a:off x="2481235" y="1757976"/>
              <a:ext cx="329563" cy="503635"/>
            </a:xfrm>
            <a:prstGeom prst="rect">
              <a:avLst/>
            </a:prstGeom>
            <a:grpFill/>
          </p:spPr>
          <p:txBody>
            <a:bodyPr wrap="none" rtlCol="0">
              <a:spAutoFit/>
            </a:bodyPr>
            <a:lstStyle/>
            <a:p>
              <a:pPr algn="ctr"/>
              <a:r>
                <a:rPr lang="en-GB" sz="2400" dirty="0">
                  <a:solidFill>
                    <a:srgbClr val="FF3760"/>
                  </a:solidFill>
                  <a:latin typeface="EdShed" pitchFamily="2" charset="0"/>
                </a:rPr>
                <a:t>vs</a:t>
              </a:r>
              <a:endParaRPr lang="en-GB" dirty="0">
                <a:solidFill>
                  <a:srgbClr val="FF3760"/>
                </a:solidFill>
                <a:latin typeface="EdShed" pitchFamily="2" charset="0"/>
              </a:endParaRPr>
            </a:p>
          </p:txBody>
        </p:sp>
      </p:grpSp>
      <p:grpSp>
        <p:nvGrpSpPr>
          <p:cNvPr id="9" name="Group 8">
            <a:extLst>
              <a:ext uri="{FF2B5EF4-FFF2-40B4-BE49-F238E27FC236}">
                <a16:creationId xmlns:a16="http://schemas.microsoft.com/office/drawing/2014/main" id="{B6BCFB6E-97CB-C37E-61D0-73498F9DA948}"/>
              </a:ext>
            </a:extLst>
          </p:cNvPr>
          <p:cNvGrpSpPr/>
          <p:nvPr/>
        </p:nvGrpSpPr>
        <p:grpSpPr>
          <a:xfrm>
            <a:off x="6800464" y="1842790"/>
            <a:ext cx="4464509" cy="461665"/>
            <a:chOff x="7545455" y="1762378"/>
            <a:chExt cx="3205092" cy="461665"/>
          </a:xfrm>
        </p:grpSpPr>
        <p:sp>
          <p:nvSpPr>
            <p:cNvPr id="10" name="TextBox 9">
              <a:extLst>
                <a:ext uri="{FF2B5EF4-FFF2-40B4-BE49-F238E27FC236}">
                  <a16:creationId xmlns:a16="http://schemas.microsoft.com/office/drawing/2014/main" id="{B540B75F-247C-4C29-749C-FA0861D40A27}"/>
                </a:ext>
              </a:extLst>
            </p:cNvPr>
            <p:cNvSpPr txBox="1"/>
            <p:nvPr/>
          </p:nvSpPr>
          <p:spPr>
            <a:xfrm>
              <a:off x="7545455" y="1762378"/>
              <a:ext cx="993775" cy="461665"/>
            </a:xfrm>
            <a:prstGeom prst="rect">
              <a:avLst/>
            </a:prstGeom>
            <a:noFill/>
          </p:spPr>
          <p:txBody>
            <a:bodyPr wrap="square" rtlCol="0">
              <a:spAutoFit/>
            </a:bodyPr>
            <a:lstStyle/>
            <a:p>
              <a:pPr algn="ctr"/>
              <a:r>
                <a:rPr lang="en-GB" sz="2400" dirty="0">
                  <a:latin typeface="EdShed" pitchFamily="2" charset="0"/>
                  <a:ea typeface="OpenDyslexic" charset="0"/>
                  <a:cs typeface="OpenDyslexic" charset="0"/>
                </a:rPr>
                <a:t>plain</a:t>
              </a:r>
              <a:endParaRPr lang="en-GB" sz="2400" dirty="0">
                <a:latin typeface="EdShed" pitchFamily="2" charset="0"/>
              </a:endParaRPr>
            </a:p>
          </p:txBody>
        </p:sp>
        <p:sp>
          <p:nvSpPr>
            <p:cNvPr id="11" name="TextBox 10">
              <a:extLst>
                <a:ext uri="{FF2B5EF4-FFF2-40B4-BE49-F238E27FC236}">
                  <a16:creationId xmlns:a16="http://schemas.microsoft.com/office/drawing/2014/main" id="{5BA8F3E0-A636-946E-0FA9-B27ABCD0D133}"/>
                </a:ext>
              </a:extLst>
            </p:cNvPr>
            <p:cNvSpPr txBox="1"/>
            <p:nvPr/>
          </p:nvSpPr>
          <p:spPr>
            <a:xfrm>
              <a:off x="9534251" y="1762378"/>
              <a:ext cx="1216296" cy="461665"/>
            </a:xfrm>
            <a:prstGeom prst="rect">
              <a:avLst/>
            </a:prstGeom>
            <a:noFill/>
          </p:spPr>
          <p:txBody>
            <a:bodyPr wrap="square" rtlCol="0">
              <a:spAutoFit/>
            </a:bodyPr>
            <a:lstStyle/>
            <a:p>
              <a:pPr algn="ctr"/>
              <a:r>
                <a:rPr lang="en-GB" sz="2400" dirty="0">
                  <a:latin typeface="EdShed" pitchFamily="2" charset="0"/>
                  <a:ea typeface="OpenDyslexic" charset="0"/>
                  <a:cs typeface="OpenDyslexic" charset="0"/>
                </a:rPr>
                <a:t>plane</a:t>
              </a:r>
              <a:endParaRPr lang="en-GB" sz="2400" dirty="0">
                <a:latin typeface="EdShed" pitchFamily="2" charset="0"/>
              </a:endParaRPr>
            </a:p>
          </p:txBody>
        </p:sp>
        <p:sp>
          <p:nvSpPr>
            <p:cNvPr id="12" name="TextBox 11">
              <a:extLst>
                <a:ext uri="{FF2B5EF4-FFF2-40B4-BE49-F238E27FC236}">
                  <a16:creationId xmlns:a16="http://schemas.microsoft.com/office/drawing/2014/main" id="{E981EEAE-6142-5413-3E02-3DA933EED35E}"/>
                </a:ext>
              </a:extLst>
            </p:cNvPr>
            <p:cNvSpPr txBox="1"/>
            <p:nvPr/>
          </p:nvSpPr>
          <p:spPr>
            <a:xfrm>
              <a:off x="8939788" y="1762378"/>
              <a:ext cx="324159" cy="461665"/>
            </a:xfrm>
            <a:prstGeom prst="rect">
              <a:avLst/>
            </a:prstGeom>
            <a:noFill/>
          </p:spPr>
          <p:txBody>
            <a:bodyPr wrap="none" rtlCol="0">
              <a:spAutoFit/>
            </a:bodyPr>
            <a:lstStyle/>
            <a:p>
              <a:pPr algn="ctr"/>
              <a:r>
                <a:rPr lang="en-GB" sz="2400" dirty="0">
                  <a:solidFill>
                    <a:srgbClr val="FF3760"/>
                  </a:solidFill>
                  <a:latin typeface="EdShed" pitchFamily="2" charset="0"/>
                </a:rPr>
                <a:t>vs</a:t>
              </a:r>
              <a:endParaRPr lang="en-GB" dirty="0">
                <a:solidFill>
                  <a:srgbClr val="FF3760"/>
                </a:solidFill>
                <a:latin typeface="EdShed" pitchFamily="2" charset="0"/>
              </a:endParaRPr>
            </a:p>
          </p:txBody>
        </p:sp>
      </p:grpSp>
      <p:sp>
        <p:nvSpPr>
          <p:cNvPr id="13" name="Rectangle 12">
            <a:extLst>
              <a:ext uri="{FF2B5EF4-FFF2-40B4-BE49-F238E27FC236}">
                <a16:creationId xmlns:a16="http://schemas.microsoft.com/office/drawing/2014/main" id="{280B816C-71EC-F88E-D1E3-61F2E0938EB2}"/>
              </a:ext>
            </a:extLst>
          </p:cNvPr>
          <p:cNvSpPr/>
          <p:nvPr/>
        </p:nvSpPr>
        <p:spPr>
          <a:xfrm>
            <a:off x="435237" y="4419175"/>
            <a:ext cx="11315700" cy="2134025"/>
          </a:xfrm>
          <a:prstGeom prst="rect">
            <a:avLst/>
          </a:prstGeom>
          <a:noFill/>
          <a:ln w="381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nvGrpSpPr>
          <p:cNvPr id="14" name="Group 13">
            <a:extLst>
              <a:ext uri="{FF2B5EF4-FFF2-40B4-BE49-F238E27FC236}">
                <a16:creationId xmlns:a16="http://schemas.microsoft.com/office/drawing/2014/main" id="{8D466F83-8207-4E1A-1073-CE2348AF0C27}"/>
              </a:ext>
            </a:extLst>
          </p:cNvPr>
          <p:cNvGrpSpPr/>
          <p:nvPr/>
        </p:nvGrpSpPr>
        <p:grpSpPr>
          <a:xfrm>
            <a:off x="9138814" y="4671444"/>
            <a:ext cx="2470872" cy="1779849"/>
            <a:chOff x="9138814" y="4671444"/>
            <a:chExt cx="2470872" cy="1779849"/>
          </a:xfrm>
        </p:grpSpPr>
        <p:sp>
          <p:nvSpPr>
            <p:cNvPr id="15" name="TextBox 14">
              <a:extLst>
                <a:ext uri="{FF2B5EF4-FFF2-40B4-BE49-F238E27FC236}">
                  <a16:creationId xmlns:a16="http://schemas.microsoft.com/office/drawing/2014/main" id="{1A24A568-53A0-A6F1-9EEB-A38B6025AAB9}"/>
                </a:ext>
              </a:extLst>
            </p:cNvPr>
            <p:cNvSpPr txBox="1"/>
            <p:nvPr/>
          </p:nvSpPr>
          <p:spPr>
            <a:xfrm>
              <a:off x="9138814" y="5928073"/>
              <a:ext cx="2470872" cy="523220"/>
            </a:xfrm>
            <a:prstGeom prst="rect">
              <a:avLst/>
            </a:prstGeom>
            <a:noFill/>
          </p:spPr>
          <p:txBody>
            <a:bodyPr wrap="square" rtlCol="0">
              <a:spAutoFit/>
            </a:bodyPr>
            <a:lstStyle/>
            <a:p>
              <a:pPr algn="ctr"/>
              <a:r>
                <a:rPr lang="en-GB" sz="1400" dirty="0">
                  <a:latin typeface="EdShed" pitchFamily="2" charset="0"/>
                </a:rPr>
                <a:t>Blank; very simple </a:t>
              </a:r>
            </a:p>
            <a:p>
              <a:pPr algn="ctr"/>
              <a:r>
                <a:rPr lang="en-GB" sz="1400" dirty="0">
                  <a:latin typeface="EdShed" pitchFamily="2" charset="0"/>
                </a:rPr>
                <a:t>in style.</a:t>
              </a:r>
            </a:p>
          </p:txBody>
        </p:sp>
        <p:pic>
          <p:nvPicPr>
            <p:cNvPr id="16" name="Picture 8" descr="Notepad, Table, Decoration, Notes, Writing Pad, Write">
              <a:extLst>
                <a:ext uri="{FF2B5EF4-FFF2-40B4-BE49-F238E27FC236}">
                  <a16:creationId xmlns:a16="http://schemas.microsoft.com/office/drawing/2014/main" id="{CA62EE25-3E7E-F78F-6BB3-B0FB09A6EF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4583" y="4671444"/>
              <a:ext cx="1419334" cy="11354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BFBB3DCA-CB30-A91F-1365-70028D194DA8}"/>
              </a:ext>
            </a:extLst>
          </p:cNvPr>
          <p:cNvGrpSpPr/>
          <p:nvPr/>
        </p:nvGrpSpPr>
        <p:grpSpPr>
          <a:xfrm>
            <a:off x="6301690" y="4669107"/>
            <a:ext cx="2470872" cy="1566743"/>
            <a:chOff x="6301690" y="4669107"/>
            <a:chExt cx="2470872" cy="1566743"/>
          </a:xfrm>
        </p:grpSpPr>
        <p:sp>
          <p:nvSpPr>
            <p:cNvPr id="18" name="TextBox 17">
              <a:extLst>
                <a:ext uri="{FF2B5EF4-FFF2-40B4-BE49-F238E27FC236}">
                  <a16:creationId xmlns:a16="http://schemas.microsoft.com/office/drawing/2014/main" id="{5284B056-F2B2-26D5-0B3E-77AD96F483A5}"/>
                </a:ext>
              </a:extLst>
            </p:cNvPr>
            <p:cNvSpPr txBox="1"/>
            <p:nvPr/>
          </p:nvSpPr>
          <p:spPr>
            <a:xfrm>
              <a:off x="6301690" y="5928073"/>
              <a:ext cx="2470872" cy="307777"/>
            </a:xfrm>
            <a:prstGeom prst="rect">
              <a:avLst/>
            </a:prstGeom>
            <a:noFill/>
          </p:spPr>
          <p:txBody>
            <a:bodyPr wrap="square" rtlCol="0">
              <a:spAutoFit/>
            </a:bodyPr>
            <a:lstStyle/>
            <a:p>
              <a:pPr algn="ctr"/>
              <a:r>
                <a:rPr lang="en-GB" sz="1400" dirty="0">
                  <a:latin typeface="EdShed" pitchFamily="2" charset="0"/>
                </a:rPr>
                <a:t>A feeling of calm and quiet.</a:t>
              </a:r>
            </a:p>
          </p:txBody>
        </p:sp>
        <p:pic>
          <p:nvPicPr>
            <p:cNvPr id="19" name="Picture 2" descr="Yoga, Woman, Lake, Outdoors, Lotus Pose, Meditation">
              <a:extLst>
                <a:ext uri="{FF2B5EF4-FFF2-40B4-BE49-F238E27FC236}">
                  <a16:creationId xmlns:a16="http://schemas.microsoft.com/office/drawing/2014/main" id="{EA47A9BF-13C3-F21D-8920-13C90D216C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5525" y="4669107"/>
              <a:ext cx="1703201" cy="11354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37BB270D-FB69-6F35-5B3B-E9A4A117C7EF}"/>
              </a:ext>
            </a:extLst>
          </p:cNvPr>
          <p:cNvGrpSpPr/>
          <p:nvPr/>
        </p:nvGrpSpPr>
        <p:grpSpPr>
          <a:xfrm>
            <a:off x="3362673" y="4666922"/>
            <a:ext cx="2365445" cy="1784371"/>
            <a:chOff x="3362673" y="4666922"/>
            <a:chExt cx="2365445" cy="1784371"/>
          </a:xfrm>
        </p:grpSpPr>
        <p:sp>
          <p:nvSpPr>
            <p:cNvPr id="21" name="TextBox 20">
              <a:extLst>
                <a:ext uri="{FF2B5EF4-FFF2-40B4-BE49-F238E27FC236}">
                  <a16:creationId xmlns:a16="http://schemas.microsoft.com/office/drawing/2014/main" id="{C804B47C-0B36-61B6-9447-58E6F02DB39F}"/>
                </a:ext>
              </a:extLst>
            </p:cNvPr>
            <p:cNvSpPr txBox="1"/>
            <p:nvPr/>
          </p:nvSpPr>
          <p:spPr>
            <a:xfrm>
              <a:off x="3362673" y="5928073"/>
              <a:ext cx="2365445" cy="523220"/>
            </a:xfrm>
            <a:prstGeom prst="rect">
              <a:avLst/>
            </a:prstGeom>
            <a:noFill/>
          </p:spPr>
          <p:txBody>
            <a:bodyPr wrap="square" rtlCol="0">
              <a:spAutoFit/>
            </a:bodyPr>
            <a:lstStyle/>
            <a:p>
              <a:pPr algn="ctr"/>
              <a:r>
                <a:rPr lang="en-GB" sz="1400" dirty="0">
                  <a:latin typeface="EdShed" pitchFamily="2" charset="0"/>
                </a:rPr>
                <a:t>A small section or</a:t>
              </a:r>
            </a:p>
            <a:p>
              <a:pPr algn="ctr"/>
              <a:r>
                <a:rPr lang="en-GB" sz="1400" dirty="0">
                  <a:latin typeface="EdShed" pitchFamily="2" charset="0"/>
                </a:rPr>
                <a:t> part of a whole.</a:t>
              </a:r>
              <a:endParaRPr lang="en-GB" sz="1200" dirty="0">
                <a:latin typeface="EdShed" pitchFamily="2" charset="0"/>
              </a:endParaRPr>
            </a:p>
          </p:txBody>
        </p:sp>
        <p:pic>
          <p:nvPicPr>
            <p:cNvPr id="22" name="Picture 4" descr="Jigsaw, Puzzle, Piece, Join, Part">
              <a:extLst>
                <a:ext uri="{FF2B5EF4-FFF2-40B4-BE49-F238E27FC236}">
                  <a16:creationId xmlns:a16="http://schemas.microsoft.com/office/drawing/2014/main" id="{B3B5EFF5-89C0-E9AE-31C7-48AE5A98BA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7355" y="4666922"/>
              <a:ext cx="1351799" cy="11376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3" name="Group 22">
            <a:extLst>
              <a:ext uri="{FF2B5EF4-FFF2-40B4-BE49-F238E27FC236}">
                <a16:creationId xmlns:a16="http://schemas.microsoft.com/office/drawing/2014/main" id="{2BE9126A-2BBF-764D-3F3E-E7341D988318}"/>
              </a:ext>
            </a:extLst>
          </p:cNvPr>
          <p:cNvGrpSpPr/>
          <p:nvPr/>
        </p:nvGrpSpPr>
        <p:grpSpPr>
          <a:xfrm>
            <a:off x="582314" y="4764184"/>
            <a:ext cx="2300807" cy="1687109"/>
            <a:chOff x="582314" y="4764184"/>
            <a:chExt cx="2300807" cy="1687109"/>
          </a:xfrm>
        </p:grpSpPr>
        <p:sp>
          <p:nvSpPr>
            <p:cNvPr id="24" name="TextBox 23">
              <a:extLst>
                <a:ext uri="{FF2B5EF4-FFF2-40B4-BE49-F238E27FC236}">
                  <a16:creationId xmlns:a16="http://schemas.microsoft.com/office/drawing/2014/main" id="{DED312EB-656C-4DE5-E9A9-93E1B056E9EC}"/>
                </a:ext>
              </a:extLst>
            </p:cNvPr>
            <p:cNvSpPr txBox="1"/>
            <p:nvPr/>
          </p:nvSpPr>
          <p:spPr>
            <a:xfrm>
              <a:off x="582314" y="5928073"/>
              <a:ext cx="2300807" cy="523220"/>
            </a:xfrm>
            <a:prstGeom prst="rect">
              <a:avLst/>
            </a:prstGeom>
            <a:noFill/>
          </p:spPr>
          <p:txBody>
            <a:bodyPr wrap="square" rtlCol="0">
              <a:spAutoFit/>
            </a:bodyPr>
            <a:lstStyle/>
            <a:p>
              <a:pPr algn="ctr"/>
              <a:r>
                <a:rPr lang="en-GB" sz="1400" dirty="0">
                  <a:latin typeface="EdShed" pitchFamily="2" charset="0"/>
                </a:rPr>
                <a:t>A flying vehicle </a:t>
              </a:r>
            </a:p>
            <a:p>
              <a:pPr algn="ctr"/>
              <a:r>
                <a:rPr lang="en-GB" sz="1400" dirty="0">
                  <a:latin typeface="EdShed" pitchFamily="2" charset="0"/>
                </a:rPr>
                <a:t>with wings.</a:t>
              </a:r>
              <a:endParaRPr lang="en-GB" sz="1200" dirty="0">
                <a:latin typeface="EdShed" pitchFamily="2" charset="0"/>
              </a:endParaRPr>
            </a:p>
          </p:txBody>
        </p:sp>
        <p:pic>
          <p:nvPicPr>
            <p:cNvPr id="25" name="Picture 24">
              <a:extLst>
                <a:ext uri="{FF2B5EF4-FFF2-40B4-BE49-F238E27FC236}">
                  <a16:creationId xmlns:a16="http://schemas.microsoft.com/office/drawing/2014/main" id="{E468337F-5431-14E2-7734-20EFD7F9E60E}"/>
                </a:ext>
              </a:extLst>
            </p:cNvPr>
            <p:cNvPicPr>
              <a:picLocks noChangeAspect="1"/>
            </p:cNvPicPr>
            <p:nvPr/>
          </p:nvPicPr>
          <p:blipFill>
            <a:blip r:embed="rId6"/>
            <a:stretch>
              <a:fillRect/>
            </a:stretch>
          </p:blipFill>
          <p:spPr>
            <a:xfrm rot="726038">
              <a:off x="726493" y="4764184"/>
              <a:ext cx="1819560" cy="1147437"/>
            </a:xfrm>
            <a:prstGeom prst="rect">
              <a:avLst/>
            </a:prstGeom>
          </p:spPr>
        </p:pic>
      </p:grpSp>
    </p:spTree>
    <p:extLst>
      <p:ext uri="{BB962C8B-B14F-4D97-AF65-F5344CB8AC3E}">
        <p14:creationId xmlns:p14="http://schemas.microsoft.com/office/powerpoint/2010/main" val="1143660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0833E-6 -2.59259E-6 L 0.72148 -0.34606 " pathEditMode="relative" rAng="0" ptsTypes="AA">
                                      <p:cBhvr>
                                        <p:cTn id="6" dur="2000" fill="hold"/>
                                        <p:tgtEl>
                                          <p:spTgt spid="23"/>
                                        </p:tgtEl>
                                        <p:attrNameLst>
                                          <p:attrName>ppt_x</p:attrName>
                                          <p:attrName>ppt_y</p:attrName>
                                        </p:attrNameLst>
                                      </p:cBhvr>
                                      <p:rCtr x="36068" y="-17315"/>
                                    </p:animMotion>
                                  </p:childTnLst>
                                </p:cTn>
                              </p:par>
                            </p:childTnLst>
                          </p:cTn>
                        </p:par>
                      </p:childTnLst>
                    </p:cTn>
                  </p:par>
                </p:childTnLst>
              </p:cTn>
              <p:nextCondLst>
                <p:cond evt="onClick" delay="0">
                  <p:tgtEl>
                    <p:spTgt spid="23"/>
                  </p:tgtEl>
                </p:cond>
              </p:nextCondLst>
            </p:seq>
            <p:seq concurrent="1" nextAc="seek">
              <p:cTn id="7" restart="whenNotActive" fill="hold" evtFilter="cancelBubble" nodeType="interactiveSeq">
                <p:stCondLst>
                  <p:cond evt="onClick" delay="0">
                    <p:tgtEl>
                      <p:spTgt spid="20"/>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3.54167E-6 1.85185E-6 L 0.0151 -0.33912 " pathEditMode="relative" rAng="0" ptsTypes="AA">
                                      <p:cBhvr>
                                        <p:cTn id="11" dur="2000" fill="hold"/>
                                        <p:tgtEl>
                                          <p:spTgt spid="20"/>
                                        </p:tgtEl>
                                        <p:attrNameLst>
                                          <p:attrName>ppt_x</p:attrName>
                                          <p:attrName>ppt_y</p:attrName>
                                        </p:attrNameLst>
                                      </p:cBhvr>
                                      <p:rCtr x="755" y="-16968"/>
                                    </p:animMotion>
                                  </p:childTnLst>
                                </p:cTn>
                              </p:par>
                            </p:childTnLst>
                          </p:cTn>
                        </p:par>
                      </p:childTnLst>
                    </p:cTn>
                  </p:par>
                </p:childTnLst>
              </p:cTn>
              <p:nextCondLst>
                <p:cond evt="onClick" delay="0">
                  <p:tgtEl>
                    <p:spTgt spid="20"/>
                  </p:tgtEl>
                </p:cond>
              </p:nextCondLst>
            </p:seq>
            <p:seq concurrent="1" nextAc="seek">
              <p:cTn id="12" restart="whenNotActive" fill="hold" evtFilter="cancelBubble" nodeType="interactiveSeq">
                <p:stCondLst>
                  <p:cond evt="onClick" delay="0">
                    <p:tgtEl>
                      <p:spTgt spid="17"/>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8.33333E-7 1.85185E-6 L -0.48008 -0.32639 " pathEditMode="relative" rAng="0" ptsTypes="AA">
                                      <p:cBhvr>
                                        <p:cTn id="16" dur="2000" fill="hold"/>
                                        <p:tgtEl>
                                          <p:spTgt spid="17"/>
                                        </p:tgtEl>
                                        <p:attrNameLst>
                                          <p:attrName>ppt_x</p:attrName>
                                          <p:attrName>ppt_y</p:attrName>
                                        </p:attrNameLst>
                                      </p:cBhvr>
                                      <p:rCtr x="-24010" y="-16319"/>
                                    </p:animMotion>
                                  </p:childTnLst>
                                </p:cTn>
                              </p:par>
                            </p:childTnLst>
                          </p:cTn>
                        </p:par>
                      </p:childTnLst>
                    </p:cTn>
                  </p:par>
                </p:childTnLst>
              </p:cTn>
              <p:nextCondLst>
                <p:cond evt="onClick" delay="0">
                  <p:tgtEl>
                    <p:spTgt spid="17"/>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1.45833E-6 3.7037E-7 L -0.23411 -0.325 " pathEditMode="relative" rAng="0" ptsTypes="AA">
                                      <p:cBhvr>
                                        <p:cTn id="21" dur="2000" fill="hold"/>
                                        <p:tgtEl>
                                          <p:spTgt spid="14"/>
                                        </p:tgtEl>
                                        <p:attrNameLst>
                                          <p:attrName>ppt_x</p:attrName>
                                          <p:attrName>ppt_y</p:attrName>
                                        </p:attrNameLst>
                                      </p:cBhvr>
                                      <p:rCtr x="-11706" y="-16250"/>
                                    </p:animMotion>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5</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Word Meanings</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US" dirty="0">
                <a:solidFill>
                  <a:schemeClr val="tx1"/>
                </a:solidFill>
              </a:rPr>
              <a:t>Let’s look at what this week’s words mean.</a:t>
            </a:r>
          </a:p>
        </p:txBody>
      </p:sp>
      <p:grpSp>
        <p:nvGrpSpPr>
          <p:cNvPr id="2" name="Group 1">
            <a:extLst>
              <a:ext uri="{FF2B5EF4-FFF2-40B4-BE49-F238E27FC236}">
                <a16:creationId xmlns:a16="http://schemas.microsoft.com/office/drawing/2014/main" id="{F53A4DF7-E5D6-7C1F-6366-450283FF964F}"/>
              </a:ext>
            </a:extLst>
          </p:cNvPr>
          <p:cNvGrpSpPr/>
          <p:nvPr/>
        </p:nvGrpSpPr>
        <p:grpSpPr>
          <a:xfrm>
            <a:off x="3353261" y="1842790"/>
            <a:ext cx="5469387" cy="461665"/>
            <a:chOff x="7135562" y="1762378"/>
            <a:chExt cx="3926500" cy="461665"/>
          </a:xfrm>
        </p:grpSpPr>
        <p:sp>
          <p:nvSpPr>
            <p:cNvPr id="5" name="TextBox 4">
              <a:extLst>
                <a:ext uri="{FF2B5EF4-FFF2-40B4-BE49-F238E27FC236}">
                  <a16:creationId xmlns:a16="http://schemas.microsoft.com/office/drawing/2014/main" id="{941AF028-1CED-80F9-31A7-A1DF5A5E7876}"/>
                </a:ext>
              </a:extLst>
            </p:cNvPr>
            <p:cNvSpPr txBox="1"/>
            <p:nvPr/>
          </p:nvSpPr>
          <p:spPr>
            <a:xfrm>
              <a:off x="7135562" y="1762378"/>
              <a:ext cx="1175859" cy="461665"/>
            </a:xfrm>
            <a:prstGeom prst="rect">
              <a:avLst/>
            </a:prstGeom>
            <a:noFill/>
          </p:spPr>
          <p:txBody>
            <a:bodyPr wrap="square" rtlCol="0">
              <a:spAutoFit/>
            </a:bodyPr>
            <a:lstStyle/>
            <a:p>
              <a:pPr algn="ctr"/>
              <a:r>
                <a:rPr lang="en-GB" sz="2400" dirty="0">
                  <a:latin typeface="EdShed" pitchFamily="2" charset="0"/>
                  <a:ea typeface="OpenDyslexic" charset="0"/>
                  <a:cs typeface="OpenDyslexic" charset="0"/>
                </a:rPr>
                <a:t>weather</a:t>
              </a:r>
              <a:endParaRPr lang="en-GB" sz="2400" dirty="0">
                <a:latin typeface="EdShed" pitchFamily="2" charset="0"/>
              </a:endParaRPr>
            </a:p>
          </p:txBody>
        </p:sp>
        <p:sp>
          <p:nvSpPr>
            <p:cNvPr id="7" name="TextBox 6">
              <a:extLst>
                <a:ext uri="{FF2B5EF4-FFF2-40B4-BE49-F238E27FC236}">
                  <a16:creationId xmlns:a16="http://schemas.microsoft.com/office/drawing/2014/main" id="{69A594A5-3E24-2D62-61E4-16249A1AD904}"/>
                </a:ext>
              </a:extLst>
            </p:cNvPr>
            <p:cNvSpPr txBox="1"/>
            <p:nvPr/>
          </p:nvSpPr>
          <p:spPr>
            <a:xfrm>
              <a:off x="9845766" y="1762378"/>
              <a:ext cx="1216296" cy="461665"/>
            </a:xfrm>
            <a:prstGeom prst="rect">
              <a:avLst/>
            </a:prstGeom>
            <a:noFill/>
          </p:spPr>
          <p:txBody>
            <a:bodyPr wrap="square" rtlCol="0">
              <a:spAutoFit/>
            </a:bodyPr>
            <a:lstStyle/>
            <a:p>
              <a:pPr algn="ctr"/>
              <a:r>
                <a:rPr lang="en-GB" sz="2400" dirty="0">
                  <a:latin typeface="EdShed" pitchFamily="2" charset="0"/>
                  <a:ea typeface="OpenDyslexic" charset="0"/>
                  <a:cs typeface="OpenDyslexic" charset="0"/>
                </a:rPr>
                <a:t>whether</a:t>
              </a:r>
              <a:endParaRPr lang="en-GB" sz="2400" dirty="0">
                <a:latin typeface="EdShed" pitchFamily="2" charset="0"/>
              </a:endParaRPr>
            </a:p>
          </p:txBody>
        </p:sp>
        <p:sp>
          <p:nvSpPr>
            <p:cNvPr id="8" name="TextBox 7">
              <a:extLst>
                <a:ext uri="{FF2B5EF4-FFF2-40B4-BE49-F238E27FC236}">
                  <a16:creationId xmlns:a16="http://schemas.microsoft.com/office/drawing/2014/main" id="{E92C7C5A-79BA-4040-06BA-FCF4187303C3}"/>
                </a:ext>
              </a:extLst>
            </p:cNvPr>
            <p:cNvSpPr txBox="1"/>
            <p:nvPr/>
          </p:nvSpPr>
          <p:spPr>
            <a:xfrm>
              <a:off x="8939789" y="1762378"/>
              <a:ext cx="324159" cy="461665"/>
            </a:xfrm>
            <a:prstGeom prst="rect">
              <a:avLst/>
            </a:prstGeom>
            <a:noFill/>
          </p:spPr>
          <p:txBody>
            <a:bodyPr wrap="none" rtlCol="0">
              <a:spAutoFit/>
            </a:bodyPr>
            <a:lstStyle/>
            <a:p>
              <a:pPr algn="ctr"/>
              <a:r>
                <a:rPr lang="en-GB" sz="2400" dirty="0">
                  <a:solidFill>
                    <a:srgbClr val="FF3760"/>
                  </a:solidFill>
                  <a:latin typeface="EdShed" pitchFamily="2" charset="0"/>
                </a:rPr>
                <a:t>vs</a:t>
              </a:r>
              <a:endParaRPr lang="en-GB" dirty="0">
                <a:solidFill>
                  <a:srgbClr val="FF3760"/>
                </a:solidFill>
                <a:latin typeface="EdShed" pitchFamily="2" charset="0"/>
              </a:endParaRPr>
            </a:p>
          </p:txBody>
        </p:sp>
      </p:grpSp>
      <p:sp>
        <p:nvSpPr>
          <p:cNvPr id="9" name="Rectangle 8">
            <a:extLst>
              <a:ext uri="{FF2B5EF4-FFF2-40B4-BE49-F238E27FC236}">
                <a16:creationId xmlns:a16="http://schemas.microsoft.com/office/drawing/2014/main" id="{ECCB1680-3FA6-7A82-A5F6-1F74EFDDD603}"/>
              </a:ext>
            </a:extLst>
          </p:cNvPr>
          <p:cNvSpPr/>
          <p:nvPr/>
        </p:nvSpPr>
        <p:spPr>
          <a:xfrm>
            <a:off x="435237" y="4419175"/>
            <a:ext cx="11315700" cy="2134025"/>
          </a:xfrm>
          <a:prstGeom prst="rect">
            <a:avLst/>
          </a:prstGeom>
          <a:noFill/>
          <a:ln w="38100">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nvGrpSpPr>
          <p:cNvPr id="10" name="Group 9">
            <a:extLst>
              <a:ext uri="{FF2B5EF4-FFF2-40B4-BE49-F238E27FC236}">
                <a16:creationId xmlns:a16="http://schemas.microsoft.com/office/drawing/2014/main" id="{531AEBCE-5A9A-226A-25EA-0F7F3E7DCDF9}"/>
              </a:ext>
            </a:extLst>
          </p:cNvPr>
          <p:cNvGrpSpPr/>
          <p:nvPr/>
        </p:nvGrpSpPr>
        <p:grpSpPr>
          <a:xfrm>
            <a:off x="2618510" y="4588713"/>
            <a:ext cx="3389681" cy="1862580"/>
            <a:chOff x="2590800" y="4588713"/>
            <a:chExt cx="3389681" cy="1862580"/>
          </a:xfrm>
        </p:grpSpPr>
        <p:sp>
          <p:nvSpPr>
            <p:cNvPr id="11" name="TextBox 10">
              <a:extLst>
                <a:ext uri="{FF2B5EF4-FFF2-40B4-BE49-F238E27FC236}">
                  <a16:creationId xmlns:a16="http://schemas.microsoft.com/office/drawing/2014/main" id="{78289A9D-4951-EA59-34C8-65777D39EC03}"/>
                </a:ext>
              </a:extLst>
            </p:cNvPr>
            <p:cNvSpPr txBox="1"/>
            <p:nvPr/>
          </p:nvSpPr>
          <p:spPr>
            <a:xfrm>
              <a:off x="2590800" y="5928073"/>
              <a:ext cx="3389681" cy="523220"/>
            </a:xfrm>
            <a:prstGeom prst="rect">
              <a:avLst/>
            </a:prstGeom>
            <a:noFill/>
          </p:spPr>
          <p:txBody>
            <a:bodyPr wrap="square" rtlCol="0">
              <a:spAutoFit/>
            </a:bodyPr>
            <a:lstStyle/>
            <a:p>
              <a:pPr algn="ctr"/>
              <a:r>
                <a:rPr lang="en-GB" sz="1400" dirty="0">
                  <a:latin typeface="EdShed" pitchFamily="2" charset="0"/>
                </a:rPr>
                <a:t>Used to express a doubt or choice </a:t>
              </a:r>
            </a:p>
            <a:p>
              <a:pPr algn="ctr"/>
              <a:r>
                <a:rPr lang="en-GB" sz="1400" dirty="0">
                  <a:latin typeface="EdShed" pitchFamily="2" charset="0"/>
                </a:rPr>
                <a:t>between two possibilities.</a:t>
              </a:r>
              <a:endParaRPr lang="en-GB" sz="1200" dirty="0">
                <a:latin typeface="EdShed" pitchFamily="2" charset="0"/>
              </a:endParaRPr>
            </a:p>
          </p:txBody>
        </p:sp>
        <p:pic>
          <p:nvPicPr>
            <p:cNvPr id="12" name="Picture 11">
              <a:extLst>
                <a:ext uri="{FF2B5EF4-FFF2-40B4-BE49-F238E27FC236}">
                  <a16:creationId xmlns:a16="http://schemas.microsoft.com/office/drawing/2014/main" id="{165EC5B7-70DD-7A57-6FED-0A5D6C2EC720}"/>
                </a:ext>
              </a:extLst>
            </p:cNvPr>
            <p:cNvPicPr>
              <a:picLocks noChangeAspect="1"/>
            </p:cNvPicPr>
            <p:nvPr/>
          </p:nvPicPr>
          <p:blipFill>
            <a:blip r:embed="rId3"/>
            <a:stretch>
              <a:fillRect/>
            </a:stretch>
          </p:blipFill>
          <p:spPr>
            <a:xfrm>
              <a:off x="3746007" y="4588713"/>
              <a:ext cx="1020632" cy="1274614"/>
            </a:xfrm>
            <a:prstGeom prst="rect">
              <a:avLst/>
            </a:prstGeom>
          </p:spPr>
        </p:pic>
      </p:grpSp>
      <p:grpSp>
        <p:nvGrpSpPr>
          <p:cNvPr id="13" name="Group 12">
            <a:extLst>
              <a:ext uri="{FF2B5EF4-FFF2-40B4-BE49-F238E27FC236}">
                <a16:creationId xmlns:a16="http://schemas.microsoft.com/office/drawing/2014/main" id="{8D5A607A-4792-EF8C-798E-898B66BBA421}"/>
              </a:ext>
            </a:extLst>
          </p:cNvPr>
          <p:cNvGrpSpPr/>
          <p:nvPr/>
        </p:nvGrpSpPr>
        <p:grpSpPr>
          <a:xfrm>
            <a:off x="6765650" y="4608231"/>
            <a:ext cx="2419765" cy="1850478"/>
            <a:chOff x="6765650" y="4608231"/>
            <a:chExt cx="2419765" cy="1850478"/>
          </a:xfrm>
        </p:grpSpPr>
        <p:sp>
          <p:nvSpPr>
            <p:cNvPr id="14" name="TextBox 13">
              <a:extLst>
                <a:ext uri="{FF2B5EF4-FFF2-40B4-BE49-F238E27FC236}">
                  <a16:creationId xmlns:a16="http://schemas.microsoft.com/office/drawing/2014/main" id="{B6CC8D87-7228-AB8C-9C34-61F1050446B4}"/>
                </a:ext>
              </a:extLst>
            </p:cNvPr>
            <p:cNvSpPr txBox="1"/>
            <p:nvPr/>
          </p:nvSpPr>
          <p:spPr>
            <a:xfrm>
              <a:off x="6765650" y="5935489"/>
              <a:ext cx="24197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effectLst/>
                  <a:latin typeface="EdShed" pitchFamily="2" charset="0"/>
                  <a:ea typeface="+mn-ea"/>
                  <a:cs typeface="+mn-cs"/>
                </a:rPr>
                <a:t>The sunshine, wind, rain, temperature and clouds.</a:t>
              </a:r>
            </a:p>
          </p:txBody>
        </p:sp>
        <p:grpSp>
          <p:nvGrpSpPr>
            <p:cNvPr id="15" name="Group 14">
              <a:extLst>
                <a:ext uri="{FF2B5EF4-FFF2-40B4-BE49-F238E27FC236}">
                  <a16:creationId xmlns:a16="http://schemas.microsoft.com/office/drawing/2014/main" id="{CB8045C2-D073-CD27-EFA4-9BB68D931B62}"/>
                </a:ext>
              </a:extLst>
            </p:cNvPr>
            <p:cNvGrpSpPr/>
            <p:nvPr/>
          </p:nvGrpSpPr>
          <p:grpSpPr>
            <a:xfrm>
              <a:off x="7510949" y="4608231"/>
              <a:ext cx="1039580" cy="1245647"/>
              <a:chOff x="7512778" y="4159454"/>
              <a:chExt cx="1423203" cy="1705312"/>
            </a:xfrm>
          </p:grpSpPr>
          <p:pic>
            <p:nvPicPr>
              <p:cNvPr id="16" name="Picture 15" descr="Icon&#10;&#10;Description automatically generated">
                <a:extLst>
                  <a:ext uri="{FF2B5EF4-FFF2-40B4-BE49-F238E27FC236}">
                    <a16:creationId xmlns:a16="http://schemas.microsoft.com/office/drawing/2014/main" id="{2353FFDF-8D63-801D-5FA8-0EBD119C9DE1}"/>
                  </a:ext>
                </a:extLst>
              </p:cNvPr>
              <p:cNvPicPr>
                <a:picLocks noChangeAspect="1"/>
              </p:cNvPicPr>
              <p:nvPr/>
            </p:nvPicPr>
            <p:blipFill>
              <a:blip r:embed="rId4"/>
              <a:stretch>
                <a:fillRect/>
              </a:stretch>
            </p:blipFill>
            <p:spPr>
              <a:xfrm>
                <a:off x="7512778" y="4159454"/>
                <a:ext cx="948897" cy="939654"/>
              </a:xfrm>
              <a:prstGeom prst="rect">
                <a:avLst/>
              </a:prstGeom>
            </p:spPr>
          </p:pic>
          <p:pic>
            <p:nvPicPr>
              <p:cNvPr id="17" name="Picture 16" descr="Icon&#10;&#10;Description automatically generated with medium confidence">
                <a:extLst>
                  <a:ext uri="{FF2B5EF4-FFF2-40B4-BE49-F238E27FC236}">
                    <a16:creationId xmlns:a16="http://schemas.microsoft.com/office/drawing/2014/main" id="{C382CDC1-D5F3-B96F-159B-31A51781F21E}"/>
                  </a:ext>
                </a:extLst>
              </p:cNvPr>
              <p:cNvPicPr>
                <a:picLocks noChangeAspect="1"/>
              </p:cNvPicPr>
              <p:nvPr/>
            </p:nvPicPr>
            <p:blipFill>
              <a:blip r:embed="rId5"/>
              <a:stretch>
                <a:fillRect/>
              </a:stretch>
            </p:blipFill>
            <p:spPr>
              <a:xfrm>
                <a:off x="7727655" y="4632579"/>
                <a:ext cx="1208326" cy="466100"/>
              </a:xfrm>
              <a:prstGeom prst="rect">
                <a:avLst/>
              </a:prstGeom>
            </p:spPr>
          </p:pic>
          <p:pic>
            <p:nvPicPr>
              <p:cNvPr id="18" name="Picture 17">
                <a:extLst>
                  <a:ext uri="{FF2B5EF4-FFF2-40B4-BE49-F238E27FC236}">
                    <a16:creationId xmlns:a16="http://schemas.microsoft.com/office/drawing/2014/main" id="{A04C45BA-785D-E8E7-732D-EB18203B3489}"/>
                  </a:ext>
                </a:extLst>
              </p:cNvPr>
              <p:cNvPicPr>
                <a:picLocks noChangeAspect="1"/>
              </p:cNvPicPr>
              <p:nvPr/>
            </p:nvPicPr>
            <p:blipFill>
              <a:blip r:embed="rId6"/>
              <a:stretch>
                <a:fillRect/>
              </a:stretch>
            </p:blipFill>
            <p:spPr>
              <a:xfrm rot="916369">
                <a:off x="7987225" y="5095276"/>
                <a:ext cx="323157" cy="653932"/>
              </a:xfrm>
              <a:prstGeom prst="rect">
                <a:avLst/>
              </a:prstGeom>
            </p:spPr>
          </p:pic>
          <p:pic>
            <p:nvPicPr>
              <p:cNvPr id="19" name="Picture 18">
                <a:extLst>
                  <a:ext uri="{FF2B5EF4-FFF2-40B4-BE49-F238E27FC236}">
                    <a16:creationId xmlns:a16="http://schemas.microsoft.com/office/drawing/2014/main" id="{7AEB53FD-A04F-CAFE-ED22-238621D90F47}"/>
                  </a:ext>
                </a:extLst>
              </p:cNvPr>
              <p:cNvPicPr>
                <a:picLocks noChangeAspect="1"/>
              </p:cNvPicPr>
              <p:nvPr/>
            </p:nvPicPr>
            <p:blipFill>
              <a:blip r:embed="rId6"/>
              <a:stretch>
                <a:fillRect/>
              </a:stretch>
            </p:blipFill>
            <p:spPr>
              <a:xfrm rot="916369">
                <a:off x="8230072" y="5210834"/>
                <a:ext cx="323157" cy="653932"/>
              </a:xfrm>
              <a:prstGeom prst="rect">
                <a:avLst/>
              </a:prstGeom>
            </p:spPr>
          </p:pic>
        </p:grpSp>
      </p:grpSp>
    </p:spTree>
    <p:extLst>
      <p:ext uri="{BB962C8B-B14F-4D97-AF65-F5344CB8AC3E}">
        <p14:creationId xmlns:p14="http://schemas.microsoft.com/office/powerpoint/2010/main" val="33343456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95833E-6 -1.11111E-6 L 0.30039 -0.33287 " pathEditMode="relative" rAng="0" ptsTypes="AA">
                                      <p:cBhvr>
                                        <p:cTn id="6" dur="2000" fill="hold"/>
                                        <p:tgtEl>
                                          <p:spTgt spid="10"/>
                                        </p:tgtEl>
                                        <p:attrNameLst>
                                          <p:attrName>ppt_x</p:attrName>
                                          <p:attrName>ppt_y</p:attrName>
                                        </p:attrNameLst>
                                      </p:cBhvr>
                                      <p:rCtr x="15013" y="-16644"/>
                                    </p:animMotion>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1.04167E-6 -2.96296E-6 L -0.30885 -0.32615 " pathEditMode="relative" rAng="0" ptsTypes="AA">
                                      <p:cBhvr>
                                        <p:cTn id="11" dur="2000" fill="hold"/>
                                        <p:tgtEl>
                                          <p:spTgt spid="13"/>
                                        </p:tgtEl>
                                        <p:attrNameLst>
                                          <p:attrName>ppt_x</p:attrName>
                                          <p:attrName>ppt_y</p:attrName>
                                        </p:attrNameLst>
                                      </p:cBhvr>
                                      <p:rCtr x="-15443" y="-16319"/>
                                    </p:animMotion>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6</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Etymology</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GB" dirty="0"/>
              <a:t>peace</a:t>
            </a:r>
          </a:p>
        </p:txBody>
      </p:sp>
      <p:sp>
        <p:nvSpPr>
          <p:cNvPr id="2" name="TextBox 1">
            <a:extLst>
              <a:ext uri="{FF2B5EF4-FFF2-40B4-BE49-F238E27FC236}">
                <a16:creationId xmlns:a16="http://schemas.microsoft.com/office/drawing/2014/main" id="{8D428784-3EAC-92B3-1556-288FD0B3CA7E}"/>
              </a:ext>
            </a:extLst>
          </p:cNvPr>
          <p:cNvSpPr txBox="1"/>
          <p:nvPr/>
        </p:nvSpPr>
        <p:spPr>
          <a:xfrm>
            <a:off x="4997116" y="2103769"/>
            <a:ext cx="5942344" cy="830997"/>
          </a:xfrm>
          <a:prstGeom prst="rect">
            <a:avLst/>
          </a:prstGeom>
          <a:noFill/>
        </p:spPr>
        <p:txBody>
          <a:bodyPr wrap="square" rtlCol="0">
            <a:spAutoFit/>
          </a:bodyPr>
          <a:lstStyle/>
          <a:p>
            <a:pPr algn="ctr"/>
            <a:r>
              <a:rPr lang="en-GB" sz="2400" dirty="0">
                <a:solidFill>
                  <a:srgbClr val="3372DC"/>
                </a:solidFill>
                <a:latin typeface="EdShed" pitchFamily="2" charset="0"/>
              </a:rPr>
              <a:t>Peace</a:t>
            </a:r>
            <a:r>
              <a:rPr lang="en-GB" sz="2400" dirty="0">
                <a:latin typeface="EdShed" pitchFamily="2" charset="0"/>
              </a:rPr>
              <a:t> can be a state or feeling of calm and quiet or a state without fighting or war.</a:t>
            </a:r>
          </a:p>
        </p:txBody>
      </p:sp>
      <p:pic>
        <p:nvPicPr>
          <p:cNvPr id="5" name="Picture 2" descr="Dove, Peace, Flying, Olive Branch, Symbol, Wings, Bird">
            <a:extLst>
              <a:ext uri="{FF2B5EF4-FFF2-40B4-BE49-F238E27FC236}">
                <a16:creationId xmlns:a16="http://schemas.microsoft.com/office/drawing/2014/main" id="{B9988E7C-468F-9D04-BB61-68A7E66A8A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24058" flipH="1">
            <a:off x="1290334" y="2058532"/>
            <a:ext cx="2343317" cy="22954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Mood, Eve, Sunset, Lake, Water, Boat, Bank, Landscape">
            <a:extLst>
              <a:ext uri="{FF2B5EF4-FFF2-40B4-BE49-F238E27FC236}">
                <a16:creationId xmlns:a16="http://schemas.microsoft.com/office/drawing/2014/main" id="{D6811B41-873F-7D02-0121-4D9889003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209" y="4457361"/>
            <a:ext cx="2913650" cy="1775563"/>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A8C5E08-FEE8-63AF-710F-C29365AB583D}"/>
              </a:ext>
            </a:extLst>
          </p:cNvPr>
          <p:cNvSpPr txBox="1"/>
          <p:nvPr/>
        </p:nvSpPr>
        <p:spPr>
          <a:xfrm>
            <a:off x="4663719" y="3243994"/>
            <a:ext cx="6609138" cy="830997"/>
          </a:xfrm>
          <a:prstGeom prst="rect">
            <a:avLst/>
          </a:prstGeom>
          <a:noFill/>
        </p:spPr>
        <p:txBody>
          <a:bodyPr wrap="square" rtlCol="0">
            <a:spAutoFit/>
          </a:bodyPr>
          <a:lstStyle/>
          <a:p>
            <a:pPr algn="ctr"/>
            <a:r>
              <a:rPr lang="en-GB" sz="2400" dirty="0">
                <a:latin typeface="EdShed" pitchFamily="2" charset="0"/>
              </a:rPr>
              <a:t>In the mid-1100s, the word </a:t>
            </a:r>
            <a:r>
              <a:rPr lang="en-GB" sz="2400" dirty="0">
                <a:solidFill>
                  <a:srgbClr val="3372DC"/>
                </a:solidFill>
                <a:latin typeface="EdShed" pitchFamily="2" charset="0"/>
              </a:rPr>
              <a:t>pes</a:t>
            </a:r>
            <a:r>
              <a:rPr lang="en-GB" sz="2400" dirty="0">
                <a:latin typeface="EdShed" pitchFamily="2" charset="0"/>
              </a:rPr>
              <a:t> meant ‘freedom from civil disorder, internal </a:t>
            </a:r>
            <a:r>
              <a:rPr lang="en-GB" sz="2400" dirty="0">
                <a:solidFill>
                  <a:srgbClr val="3372DC"/>
                </a:solidFill>
                <a:latin typeface="EdShed" pitchFamily="2" charset="0"/>
              </a:rPr>
              <a:t>peace</a:t>
            </a:r>
            <a:r>
              <a:rPr lang="en-GB" sz="2400" dirty="0">
                <a:latin typeface="EdShed" pitchFamily="2" charset="0"/>
              </a:rPr>
              <a:t> of a nation’. </a:t>
            </a:r>
          </a:p>
        </p:txBody>
      </p:sp>
      <p:sp>
        <p:nvSpPr>
          <p:cNvPr id="9" name="TextBox 8">
            <a:extLst>
              <a:ext uri="{FF2B5EF4-FFF2-40B4-BE49-F238E27FC236}">
                <a16:creationId xmlns:a16="http://schemas.microsoft.com/office/drawing/2014/main" id="{30B42651-A207-A581-ABB2-3218A82DDB12}"/>
              </a:ext>
            </a:extLst>
          </p:cNvPr>
          <p:cNvSpPr txBox="1"/>
          <p:nvPr/>
        </p:nvSpPr>
        <p:spPr>
          <a:xfrm>
            <a:off x="5104249" y="4384219"/>
            <a:ext cx="5728078" cy="830997"/>
          </a:xfrm>
          <a:prstGeom prst="rect">
            <a:avLst/>
          </a:prstGeom>
          <a:noFill/>
        </p:spPr>
        <p:txBody>
          <a:bodyPr wrap="square" rtlCol="0">
            <a:spAutoFit/>
          </a:bodyPr>
          <a:lstStyle/>
          <a:p>
            <a:pPr algn="ctr"/>
            <a:r>
              <a:rPr lang="en-GB" sz="2400" dirty="0">
                <a:latin typeface="EdShed" pitchFamily="2" charset="0"/>
              </a:rPr>
              <a:t>From the Old French word </a:t>
            </a:r>
            <a:r>
              <a:rPr lang="en-GB" sz="2400" dirty="0" err="1">
                <a:solidFill>
                  <a:srgbClr val="3372DC"/>
                </a:solidFill>
                <a:latin typeface="EdShed" pitchFamily="2" charset="0"/>
              </a:rPr>
              <a:t>pais</a:t>
            </a:r>
            <a:r>
              <a:rPr lang="en-GB" sz="2400" dirty="0">
                <a:solidFill>
                  <a:srgbClr val="3372DC"/>
                </a:solidFill>
                <a:latin typeface="EdShed" pitchFamily="2" charset="0"/>
              </a:rPr>
              <a:t>, </a:t>
            </a:r>
            <a:r>
              <a:rPr lang="en-GB" sz="2400" dirty="0">
                <a:latin typeface="EdShed" pitchFamily="2" charset="0"/>
              </a:rPr>
              <a:t>meaning ‘</a:t>
            </a:r>
            <a:r>
              <a:rPr lang="en-GB" sz="2400" dirty="0">
                <a:solidFill>
                  <a:srgbClr val="3372DC"/>
                </a:solidFill>
                <a:latin typeface="EdShed" pitchFamily="2" charset="0"/>
              </a:rPr>
              <a:t>peace</a:t>
            </a:r>
            <a:r>
              <a:rPr lang="en-GB" sz="2400" dirty="0">
                <a:latin typeface="EdShed" pitchFamily="2" charset="0"/>
              </a:rPr>
              <a:t>, reconciliation, silence, permission’.</a:t>
            </a:r>
          </a:p>
        </p:txBody>
      </p:sp>
      <p:sp>
        <p:nvSpPr>
          <p:cNvPr id="10" name="TextBox 9">
            <a:extLst>
              <a:ext uri="{FF2B5EF4-FFF2-40B4-BE49-F238E27FC236}">
                <a16:creationId xmlns:a16="http://schemas.microsoft.com/office/drawing/2014/main" id="{92F00814-71A6-D143-6EF4-42A576067D2C}"/>
              </a:ext>
            </a:extLst>
          </p:cNvPr>
          <p:cNvSpPr txBox="1"/>
          <p:nvPr/>
        </p:nvSpPr>
        <p:spPr>
          <a:xfrm>
            <a:off x="4330322" y="5524443"/>
            <a:ext cx="7275932" cy="830997"/>
          </a:xfrm>
          <a:prstGeom prst="rect">
            <a:avLst/>
          </a:prstGeom>
          <a:noFill/>
        </p:spPr>
        <p:txBody>
          <a:bodyPr wrap="square" rtlCol="0">
            <a:spAutoFit/>
          </a:bodyPr>
          <a:lstStyle/>
          <a:p>
            <a:pPr algn="ctr"/>
            <a:r>
              <a:rPr lang="en-GB" sz="2400" dirty="0">
                <a:latin typeface="EdShed" pitchFamily="2" charset="0"/>
              </a:rPr>
              <a:t>The sense of ‘spiritual </a:t>
            </a:r>
            <a:r>
              <a:rPr lang="en-GB" sz="2400" dirty="0">
                <a:solidFill>
                  <a:srgbClr val="3372DC"/>
                </a:solidFill>
                <a:latin typeface="EdShed" pitchFamily="2" charset="0"/>
              </a:rPr>
              <a:t>peace</a:t>
            </a:r>
            <a:r>
              <a:rPr lang="en-GB" sz="2400" dirty="0">
                <a:latin typeface="EdShed" pitchFamily="2" charset="0"/>
              </a:rPr>
              <a:t> of the heart, soul or conscience; </a:t>
            </a:r>
            <a:r>
              <a:rPr lang="en-GB" sz="2400" dirty="0">
                <a:solidFill>
                  <a:srgbClr val="3372DC"/>
                </a:solidFill>
                <a:latin typeface="EdShed" pitchFamily="2" charset="0"/>
              </a:rPr>
              <a:t>peace</a:t>
            </a:r>
            <a:r>
              <a:rPr lang="en-GB" sz="2400" dirty="0">
                <a:latin typeface="EdShed" pitchFamily="2" charset="0"/>
              </a:rPr>
              <a:t> of mind’ dates from around 1200.</a:t>
            </a:r>
          </a:p>
        </p:txBody>
      </p:sp>
    </p:spTree>
    <p:extLst>
      <p:ext uri="{BB962C8B-B14F-4D97-AF65-F5344CB8AC3E}">
        <p14:creationId xmlns:p14="http://schemas.microsoft.com/office/powerpoint/2010/main" val="218218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7</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US" dirty="0"/>
              <a:t>Word Sort</a:t>
            </a:r>
          </a:p>
        </p:txBody>
      </p:sp>
      <p:sp>
        <p:nvSpPr>
          <p:cNvPr id="6" name="Text Placeholder 5">
            <a:extLst>
              <a:ext uri="{FF2B5EF4-FFF2-40B4-BE49-F238E27FC236}">
                <a16:creationId xmlns:a16="http://schemas.microsoft.com/office/drawing/2014/main" id="{ADD57059-F787-6EB7-C0EB-69E8D05BC868}"/>
              </a:ext>
            </a:extLst>
          </p:cNvPr>
          <p:cNvSpPr>
            <a:spLocks noGrp="1"/>
          </p:cNvSpPr>
          <p:nvPr>
            <p:ph type="body" sz="quarter" idx="11"/>
          </p:nvPr>
        </p:nvSpPr>
        <p:spPr/>
        <p:txBody>
          <a:bodyPr/>
          <a:lstStyle/>
          <a:p>
            <a:r>
              <a:rPr lang="en-US" dirty="0"/>
              <a:t>Can you sort our new words according to the number of syllables?</a:t>
            </a:r>
          </a:p>
        </p:txBody>
      </p:sp>
      <p:grpSp>
        <p:nvGrpSpPr>
          <p:cNvPr id="2" name="Group 1">
            <a:extLst>
              <a:ext uri="{FF2B5EF4-FFF2-40B4-BE49-F238E27FC236}">
                <a16:creationId xmlns:a16="http://schemas.microsoft.com/office/drawing/2014/main" id="{6975379C-8D53-40BD-1C41-68953CE8F349}"/>
              </a:ext>
            </a:extLst>
          </p:cNvPr>
          <p:cNvGrpSpPr/>
          <p:nvPr/>
        </p:nvGrpSpPr>
        <p:grpSpPr>
          <a:xfrm>
            <a:off x="4356565" y="3790018"/>
            <a:ext cx="3496555" cy="2280628"/>
            <a:chOff x="401627" y="4456674"/>
            <a:chExt cx="3496555" cy="2280628"/>
          </a:xfrm>
        </p:grpSpPr>
        <p:grpSp>
          <p:nvGrpSpPr>
            <p:cNvPr id="5" name="Group 4">
              <a:extLst>
                <a:ext uri="{FF2B5EF4-FFF2-40B4-BE49-F238E27FC236}">
                  <a16:creationId xmlns:a16="http://schemas.microsoft.com/office/drawing/2014/main" id="{617B6DBE-B155-D3B3-6C53-AE919B253C26}"/>
                </a:ext>
              </a:extLst>
            </p:cNvPr>
            <p:cNvGrpSpPr/>
            <p:nvPr/>
          </p:nvGrpSpPr>
          <p:grpSpPr>
            <a:xfrm>
              <a:off x="1504199" y="4923342"/>
              <a:ext cx="2393983" cy="1813960"/>
              <a:chOff x="2040089" y="5067395"/>
              <a:chExt cx="2393983" cy="1813960"/>
            </a:xfrm>
          </p:grpSpPr>
          <p:sp>
            <p:nvSpPr>
              <p:cNvPr id="8" name="Freeform 7">
                <a:extLst>
                  <a:ext uri="{FF2B5EF4-FFF2-40B4-BE49-F238E27FC236}">
                    <a16:creationId xmlns:a16="http://schemas.microsoft.com/office/drawing/2014/main" id="{4F06C32F-22D1-E4AF-00F6-269B94316542}"/>
                  </a:ext>
                </a:extLst>
              </p:cNvPr>
              <p:cNvSpPr/>
              <p:nvPr/>
            </p:nvSpPr>
            <p:spPr>
              <a:xfrm rot="16626670">
                <a:off x="2330101" y="4777383"/>
                <a:ext cx="1813960" cy="2393983"/>
              </a:xfrm>
              <a:custGeom>
                <a:avLst/>
                <a:gdLst>
                  <a:gd name="connsiteX0" fmla="*/ 1621573 w 1780793"/>
                  <a:gd name="connsiteY0" fmla="*/ 692999 h 2421389"/>
                  <a:gd name="connsiteX1" fmla="*/ 1778397 w 1780793"/>
                  <a:gd name="connsiteY1" fmla="*/ 1950054 h 2421389"/>
                  <a:gd name="connsiteX2" fmla="*/ 1511457 w 1780793"/>
                  <a:gd name="connsiteY2" fmla="*/ 2293090 h 2421389"/>
                  <a:gd name="connsiteX3" fmla="*/ 502256 w 1780793"/>
                  <a:gd name="connsiteY3" fmla="*/ 2418993 h 2421389"/>
                  <a:gd name="connsiteX4" fmla="*/ 159219 w 1780793"/>
                  <a:gd name="connsiteY4" fmla="*/ 2152054 h 2421389"/>
                  <a:gd name="connsiteX5" fmla="*/ 2396 w 1780793"/>
                  <a:gd name="connsiteY5" fmla="*/ 894999 h 2421389"/>
                  <a:gd name="connsiteX6" fmla="*/ 269335 w 1780793"/>
                  <a:gd name="connsiteY6" fmla="*/ 551963 h 2421389"/>
                  <a:gd name="connsiteX7" fmla="*/ 653406 w 1780793"/>
                  <a:gd name="connsiteY7" fmla="*/ 504048 h 2421389"/>
                  <a:gd name="connsiteX8" fmla="*/ 783961 w 1780793"/>
                  <a:gd name="connsiteY8" fmla="*/ 0 h 2421389"/>
                  <a:gd name="connsiteX9" fmla="*/ 906343 w 1780793"/>
                  <a:gd name="connsiteY9" fmla="*/ 472493 h 2421389"/>
                  <a:gd name="connsiteX10" fmla="*/ 1278537 w 1780793"/>
                  <a:gd name="connsiteY10" fmla="*/ 426060 h 2421389"/>
                  <a:gd name="connsiteX11" fmla="*/ 1621573 w 1780793"/>
                  <a:gd name="connsiteY11" fmla="*/ 692999 h 2421389"/>
                  <a:gd name="connsiteX0" fmla="*/ 1621573 w 1780793"/>
                  <a:gd name="connsiteY0" fmla="*/ 709170 h 2437560"/>
                  <a:gd name="connsiteX1" fmla="*/ 1778397 w 1780793"/>
                  <a:gd name="connsiteY1" fmla="*/ 1966225 h 2437560"/>
                  <a:gd name="connsiteX2" fmla="*/ 1511457 w 1780793"/>
                  <a:gd name="connsiteY2" fmla="*/ 2309261 h 2437560"/>
                  <a:gd name="connsiteX3" fmla="*/ 502256 w 1780793"/>
                  <a:gd name="connsiteY3" fmla="*/ 2435164 h 2437560"/>
                  <a:gd name="connsiteX4" fmla="*/ 159219 w 1780793"/>
                  <a:gd name="connsiteY4" fmla="*/ 2168225 h 2437560"/>
                  <a:gd name="connsiteX5" fmla="*/ 2396 w 1780793"/>
                  <a:gd name="connsiteY5" fmla="*/ 911170 h 2437560"/>
                  <a:gd name="connsiteX6" fmla="*/ 269335 w 1780793"/>
                  <a:gd name="connsiteY6" fmla="*/ 568134 h 2437560"/>
                  <a:gd name="connsiteX7" fmla="*/ 653406 w 1780793"/>
                  <a:gd name="connsiteY7" fmla="*/ 520219 h 2437560"/>
                  <a:gd name="connsiteX8" fmla="*/ 913585 w 1780793"/>
                  <a:gd name="connsiteY8" fmla="*/ 0 h 2437560"/>
                  <a:gd name="connsiteX9" fmla="*/ 906343 w 1780793"/>
                  <a:gd name="connsiteY9" fmla="*/ 488664 h 2437560"/>
                  <a:gd name="connsiteX10" fmla="*/ 1278537 w 1780793"/>
                  <a:gd name="connsiteY10" fmla="*/ 442231 h 2437560"/>
                  <a:gd name="connsiteX11" fmla="*/ 1621573 w 1780793"/>
                  <a:gd name="connsiteY11" fmla="*/ 709170 h 24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793" h="2437560">
                    <a:moveTo>
                      <a:pt x="1621573" y="709170"/>
                    </a:moveTo>
                    <a:lnTo>
                      <a:pt x="1778397" y="1966225"/>
                    </a:lnTo>
                    <a:cubicBezTo>
                      <a:pt x="1799410" y="2134665"/>
                      <a:pt x="1679898" y="2288248"/>
                      <a:pt x="1511457" y="2309261"/>
                    </a:cubicBezTo>
                    <a:lnTo>
                      <a:pt x="502256" y="2435164"/>
                    </a:lnTo>
                    <a:cubicBezTo>
                      <a:pt x="333815" y="2456177"/>
                      <a:pt x="180233" y="2336665"/>
                      <a:pt x="159219" y="2168225"/>
                    </a:cubicBezTo>
                    <a:lnTo>
                      <a:pt x="2396" y="911170"/>
                    </a:lnTo>
                    <a:cubicBezTo>
                      <a:pt x="-18618" y="742730"/>
                      <a:pt x="100895" y="589147"/>
                      <a:pt x="269335" y="568134"/>
                    </a:cubicBezTo>
                    <a:lnTo>
                      <a:pt x="653406" y="520219"/>
                    </a:lnTo>
                    <a:lnTo>
                      <a:pt x="913585" y="0"/>
                    </a:lnTo>
                    <a:lnTo>
                      <a:pt x="906343" y="488664"/>
                    </a:lnTo>
                    <a:lnTo>
                      <a:pt x="1278537" y="442231"/>
                    </a:lnTo>
                    <a:cubicBezTo>
                      <a:pt x="1446977" y="421217"/>
                      <a:pt x="1600560" y="540730"/>
                      <a:pt x="1621573" y="709170"/>
                    </a:cubicBezTo>
                    <a:close/>
                  </a:path>
                </a:pathLst>
              </a:custGeom>
              <a:noFill/>
              <a:ln w="381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EdShed" pitchFamily="2" charset="0"/>
                </a:endParaRPr>
              </a:p>
            </p:txBody>
          </p:sp>
          <p:sp>
            <p:nvSpPr>
              <p:cNvPr id="9" name="TextBox 8">
                <a:extLst>
                  <a:ext uri="{FF2B5EF4-FFF2-40B4-BE49-F238E27FC236}">
                    <a16:creationId xmlns:a16="http://schemas.microsoft.com/office/drawing/2014/main" id="{D9245C5A-5B03-270D-DF9B-7CE778AC0A23}"/>
                  </a:ext>
                </a:extLst>
              </p:cNvPr>
              <p:cNvSpPr txBox="1"/>
              <p:nvPr/>
            </p:nvSpPr>
            <p:spPr>
              <a:xfrm>
                <a:off x="2544981" y="5365045"/>
                <a:ext cx="1844572" cy="1323439"/>
              </a:xfrm>
              <a:prstGeom prst="rect">
                <a:avLst/>
              </a:prstGeom>
              <a:noFill/>
              <a:ln>
                <a:noFill/>
              </a:ln>
            </p:spPr>
            <p:txBody>
              <a:bodyPr wrap="square" rtlCol="0">
                <a:spAutoFit/>
              </a:bodyPr>
              <a:lstStyle/>
              <a:p>
                <a:pPr algn="ctr"/>
                <a:r>
                  <a:rPr lang="en-GB" sz="2000" dirty="0">
                    <a:latin typeface="EdShed" pitchFamily="2" charset="0"/>
                  </a:rPr>
                  <a:t>What is the most common number of syllables?</a:t>
                </a:r>
              </a:p>
            </p:txBody>
          </p:sp>
        </p:grpSp>
        <p:pic>
          <p:nvPicPr>
            <p:cNvPr id="7" name="Picture 6" descr="A cartoon of a child&#10;&#10;Description automatically generated with low confidence">
              <a:extLst>
                <a:ext uri="{FF2B5EF4-FFF2-40B4-BE49-F238E27FC236}">
                  <a16:creationId xmlns:a16="http://schemas.microsoft.com/office/drawing/2014/main" id="{80ACE282-C070-846F-F599-3EC5792C5D66}"/>
                </a:ext>
              </a:extLst>
            </p:cNvPr>
            <p:cNvPicPr>
              <a:picLocks noChangeAspect="1"/>
            </p:cNvPicPr>
            <p:nvPr/>
          </p:nvPicPr>
          <p:blipFill>
            <a:blip r:embed="rId3"/>
            <a:stretch>
              <a:fillRect/>
            </a:stretch>
          </p:blipFill>
          <p:spPr>
            <a:xfrm flipH="1">
              <a:off x="401627" y="4456674"/>
              <a:ext cx="1320592" cy="2189280"/>
            </a:xfrm>
            <a:prstGeom prst="rect">
              <a:avLst/>
            </a:prstGeom>
          </p:spPr>
        </p:pic>
      </p:grpSp>
      <p:sp>
        <p:nvSpPr>
          <p:cNvPr id="10" name="Text Placeholder 1">
            <a:extLst>
              <a:ext uri="{FF2B5EF4-FFF2-40B4-BE49-F238E27FC236}">
                <a16:creationId xmlns:a16="http://schemas.microsoft.com/office/drawing/2014/main" id="{F6AF1BAA-E217-93D0-B0A9-434633572C59}"/>
              </a:ext>
            </a:extLst>
          </p:cNvPr>
          <p:cNvSpPr txBox="1">
            <a:spLocks/>
          </p:cNvSpPr>
          <p:nvPr/>
        </p:nvSpPr>
        <p:spPr>
          <a:xfrm>
            <a:off x="5381887" y="2509971"/>
            <a:ext cx="1329724"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accept</a:t>
            </a:r>
          </a:p>
        </p:txBody>
      </p:sp>
      <p:sp>
        <p:nvSpPr>
          <p:cNvPr id="11" name="Text Placeholder 1">
            <a:extLst>
              <a:ext uri="{FF2B5EF4-FFF2-40B4-BE49-F238E27FC236}">
                <a16:creationId xmlns:a16="http://schemas.microsoft.com/office/drawing/2014/main" id="{9223768D-6647-2E4A-8798-3B4A9D36F924}"/>
              </a:ext>
            </a:extLst>
          </p:cNvPr>
          <p:cNvSpPr txBox="1">
            <a:spLocks/>
          </p:cNvSpPr>
          <p:nvPr/>
        </p:nvSpPr>
        <p:spPr>
          <a:xfrm>
            <a:off x="2840549" y="1910410"/>
            <a:ext cx="1296445"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except</a:t>
            </a:r>
          </a:p>
        </p:txBody>
      </p:sp>
      <p:sp>
        <p:nvSpPr>
          <p:cNvPr id="12" name="Text Placeholder 1">
            <a:extLst>
              <a:ext uri="{FF2B5EF4-FFF2-40B4-BE49-F238E27FC236}">
                <a16:creationId xmlns:a16="http://schemas.microsoft.com/office/drawing/2014/main" id="{41D2CB47-E49F-13A5-97DC-FC081EB0BFD5}"/>
              </a:ext>
            </a:extLst>
          </p:cNvPr>
          <p:cNvSpPr txBox="1">
            <a:spLocks/>
          </p:cNvSpPr>
          <p:nvPr/>
        </p:nvSpPr>
        <p:spPr>
          <a:xfrm>
            <a:off x="10220003" y="1910410"/>
            <a:ext cx="1071768"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piece</a:t>
            </a:r>
          </a:p>
        </p:txBody>
      </p:sp>
      <p:sp>
        <p:nvSpPr>
          <p:cNvPr id="13" name="Text Placeholder 1">
            <a:extLst>
              <a:ext uri="{FF2B5EF4-FFF2-40B4-BE49-F238E27FC236}">
                <a16:creationId xmlns:a16="http://schemas.microsoft.com/office/drawing/2014/main" id="{111B24CC-AB91-F7A5-FC85-9981444037B8}"/>
              </a:ext>
            </a:extLst>
          </p:cNvPr>
          <p:cNvSpPr txBox="1">
            <a:spLocks/>
          </p:cNvSpPr>
          <p:nvPr/>
        </p:nvSpPr>
        <p:spPr>
          <a:xfrm>
            <a:off x="8050430" y="1910410"/>
            <a:ext cx="931665"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knot</a:t>
            </a:r>
          </a:p>
        </p:txBody>
      </p:sp>
      <p:sp>
        <p:nvSpPr>
          <p:cNvPr id="14" name="Text Placeholder 1">
            <a:extLst>
              <a:ext uri="{FF2B5EF4-FFF2-40B4-BE49-F238E27FC236}">
                <a16:creationId xmlns:a16="http://schemas.microsoft.com/office/drawing/2014/main" id="{A3A5F138-41CE-B8E7-BBF6-B22AE8F85FE8}"/>
              </a:ext>
            </a:extLst>
          </p:cNvPr>
          <p:cNvSpPr txBox="1">
            <a:spLocks/>
          </p:cNvSpPr>
          <p:nvPr/>
        </p:nvSpPr>
        <p:spPr>
          <a:xfrm>
            <a:off x="794143" y="2509971"/>
            <a:ext cx="1197379"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peace</a:t>
            </a:r>
          </a:p>
        </p:txBody>
      </p:sp>
      <p:sp>
        <p:nvSpPr>
          <p:cNvPr id="15" name="Text Placeholder 1">
            <a:extLst>
              <a:ext uri="{FF2B5EF4-FFF2-40B4-BE49-F238E27FC236}">
                <a16:creationId xmlns:a16="http://schemas.microsoft.com/office/drawing/2014/main" id="{E0E35EF0-9FEB-BEC1-3A74-B507F1F1B3B1}"/>
              </a:ext>
            </a:extLst>
          </p:cNvPr>
          <p:cNvSpPr txBox="1">
            <a:spLocks/>
          </p:cNvSpPr>
          <p:nvPr/>
        </p:nvSpPr>
        <p:spPr>
          <a:xfrm>
            <a:off x="892183" y="1910410"/>
            <a:ext cx="1001300"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plain</a:t>
            </a:r>
          </a:p>
        </p:txBody>
      </p:sp>
      <p:sp>
        <p:nvSpPr>
          <p:cNvPr id="16" name="Text Placeholder 1">
            <a:extLst>
              <a:ext uri="{FF2B5EF4-FFF2-40B4-BE49-F238E27FC236}">
                <a16:creationId xmlns:a16="http://schemas.microsoft.com/office/drawing/2014/main" id="{C10E9A20-692B-706D-C29E-01AA348FF3B9}"/>
              </a:ext>
            </a:extLst>
          </p:cNvPr>
          <p:cNvSpPr txBox="1">
            <a:spLocks/>
          </p:cNvSpPr>
          <p:nvPr/>
        </p:nvSpPr>
        <p:spPr>
          <a:xfrm>
            <a:off x="10208526" y="2509971"/>
            <a:ext cx="1094723"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plane</a:t>
            </a:r>
          </a:p>
        </p:txBody>
      </p:sp>
      <p:sp>
        <p:nvSpPr>
          <p:cNvPr id="17" name="Text Placeholder 1">
            <a:extLst>
              <a:ext uri="{FF2B5EF4-FFF2-40B4-BE49-F238E27FC236}">
                <a16:creationId xmlns:a16="http://schemas.microsoft.com/office/drawing/2014/main" id="{6E348348-456C-57A4-541F-63417269CF29}"/>
              </a:ext>
            </a:extLst>
          </p:cNvPr>
          <p:cNvSpPr txBox="1">
            <a:spLocks/>
          </p:cNvSpPr>
          <p:nvPr/>
        </p:nvSpPr>
        <p:spPr>
          <a:xfrm>
            <a:off x="7719794" y="2509971"/>
            <a:ext cx="1592937"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whether</a:t>
            </a:r>
          </a:p>
        </p:txBody>
      </p:sp>
      <p:sp>
        <p:nvSpPr>
          <p:cNvPr id="18" name="Text Placeholder 1">
            <a:extLst>
              <a:ext uri="{FF2B5EF4-FFF2-40B4-BE49-F238E27FC236}">
                <a16:creationId xmlns:a16="http://schemas.microsoft.com/office/drawing/2014/main" id="{B1BE599F-7E30-2AD7-D541-EE37B4AC4EEE}"/>
              </a:ext>
            </a:extLst>
          </p:cNvPr>
          <p:cNvSpPr txBox="1">
            <a:spLocks/>
          </p:cNvSpPr>
          <p:nvPr/>
        </p:nvSpPr>
        <p:spPr>
          <a:xfrm>
            <a:off x="3125531" y="2509971"/>
            <a:ext cx="726481"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not</a:t>
            </a:r>
          </a:p>
        </p:txBody>
      </p:sp>
      <p:sp>
        <p:nvSpPr>
          <p:cNvPr id="19" name="Text Placeholder 1">
            <a:extLst>
              <a:ext uri="{FF2B5EF4-FFF2-40B4-BE49-F238E27FC236}">
                <a16:creationId xmlns:a16="http://schemas.microsoft.com/office/drawing/2014/main" id="{FC008750-B0DE-E33A-E37F-1AF63F3EE69B}"/>
              </a:ext>
            </a:extLst>
          </p:cNvPr>
          <p:cNvSpPr txBox="1">
            <a:spLocks/>
          </p:cNvSpPr>
          <p:nvPr/>
        </p:nvSpPr>
        <p:spPr>
          <a:xfrm>
            <a:off x="5252333" y="1910410"/>
            <a:ext cx="1588833" cy="475130"/>
          </a:xfrm>
          <a:prstGeom prst="rect">
            <a:avLst/>
          </a:prstGeom>
        </p:spPr>
        <p:txBody>
          <a:bodyPr vert="horz" wrap="none" lIns="91440" tIns="45720" rIns="91440" bIns="45720" rtlCol="0" anchor="ctr">
            <a:sp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0" dirty="0">
                <a:solidFill>
                  <a:schemeClr val="tx1"/>
                </a:solidFill>
                <a:latin typeface="EdShed" pitchFamily="2" charset="0"/>
              </a:rPr>
              <a:t>weather</a:t>
            </a:r>
          </a:p>
        </p:txBody>
      </p:sp>
      <p:grpSp>
        <p:nvGrpSpPr>
          <p:cNvPr id="20" name="Group 19">
            <a:extLst>
              <a:ext uri="{FF2B5EF4-FFF2-40B4-BE49-F238E27FC236}">
                <a16:creationId xmlns:a16="http://schemas.microsoft.com/office/drawing/2014/main" id="{48682D28-A817-28B7-EABA-E224C35DF97B}"/>
              </a:ext>
            </a:extLst>
          </p:cNvPr>
          <p:cNvGrpSpPr/>
          <p:nvPr/>
        </p:nvGrpSpPr>
        <p:grpSpPr>
          <a:xfrm>
            <a:off x="623691" y="3127762"/>
            <a:ext cx="10962304" cy="3240000"/>
            <a:chOff x="623691" y="3127762"/>
            <a:chExt cx="10962304" cy="3240000"/>
          </a:xfrm>
        </p:grpSpPr>
        <p:sp>
          <p:nvSpPr>
            <p:cNvPr id="21" name="Oval 20">
              <a:extLst>
                <a:ext uri="{FF2B5EF4-FFF2-40B4-BE49-F238E27FC236}">
                  <a16:creationId xmlns:a16="http://schemas.microsoft.com/office/drawing/2014/main" id="{150DABA1-C834-A13B-F9A9-6D9FA0B3C59F}"/>
                </a:ext>
              </a:extLst>
            </p:cNvPr>
            <p:cNvSpPr>
              <a:spLocks noChangeAspect="1"/>
            </p:cNvSpPr>
            <p:nvPr/>
          </p:nvSpPr>
          <p:spPr>
            <a:xfrm>
              <a:off x="699474" y="3127762"/>
              <a:ext cx="3240000" cy="3240000"/>
            </a:xfrm>
            <a:prstGeom prst="ellipse">
              <a:avLst/>
            </a:prstGeom>
            <a:noFill/>
            <a:ln w="50800">
              <a:solidFill>
                <a:srgbClr val="FF4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22" name="TextBox 21">
              <a:extLst>
                <a:ext uri="{FF2B5EF4-FFF2-40B4-BE49-F238E27FC236}">
                  <a16:creationId xmlns:a16="http://schemas.microsoft.com/office/drawing/2014/main" id="{00248A04-427C-7170-E517-3D8A22825FD9}"/>
                </a:ext>
              </a:extLst>
            </p:cNvPr>
            <p:cNvSpPr txBox="1"/>
            <p:nvPr/>
          </p:nvSpPr>
          <p:spPr>
            <a:xfrm>
              <a:off x="623691" y="3429867"/>
              <a:ext cx="3447933" cy="461665"/>
            </a:xfrm>
            <a:prstGeom prst="rect">
              <a:avLst/>
            </a:prstGeom>
            <a:noFill/>
          </p:spPr>
          <p:txBody>
            <a:bodyPr wrap="square" rtlCol="0">
              <a:spAutoFit/>
            </a:bodyPr>
            <a:lstStyle/>
            <a:p>
              <a:pPr algn="ctr"/>
              <a:r>
                <a:rPr lang="en-US" sz="2400" b="1" dirty="0">
                  <a:solidFill>
                    <a:srgbClr val="F139C4"/>
                  </a:solidFill>
                  <a:latin typeface="EdShed" pitchFamily="2" charset="0"/>
                </a:rPr>
                <a:t>1 Syllable</a:t>
              </a:r>
            </a:p>
          </p:txBody>
        </p:sp>
        <p:sp>
          <p:nvSpPr>
            <p:cNvPr id="23" name="Oval 22">
              <a:extLst>
                <a:ext uri="{FF2B5EF4-FFF2-40B4-BE49-F238E27FC236}">
                  <a16:creationId xmlns:a16="http://schemas.microsoft.com/office/drawing/2014/main" id="{DB5FE250-BF5F-7694-02FD-C544EEAE972E}"/>
                </a:ext>
              </a:extLst>
            </p:cNvPr>
            <p:cNvSpPr>
              <a:spLocks noChangeAspect="1"/>
            </p:cNvSpPr>
            <p:nvPr/>
          </p:nvSpPr>
          <p:spPr>
            <a:xfrm>
              <a:off x="8242029" y="3127762"/>
              <a:ext cx="3240000" cy="3240000"/>
            </a:xfrm>
            <a:prstGeom prst="ellipse">
              <a:avLst/>
            </a:prstGeom>
            <a:noFill/>
            <a:ln w="50800">
              <a:solidFill>
                <a:srgbClr val="25D1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24" name="TextBox 23">
              <a:extLst>
                <a:ext uri="{FF2B5EF4-FFF2-40B4-BE49-F238E27FC236}">
                  <a16:creationId xmlns:a16="http://schemas.microsoft.com/office/drawing/2014/main" id="{3284EE2F-867E-3B3C-E552-C2D1F7387D2E}"/>
                </a:ext>
              </a:extLst>
            </p:cNvPr>
            <p:cNvSpPr txBox="1"/>
            <p:nvPr/>
          </p:nvSpPr>
          <p:spPr>
            <a:xfrm>
              <a:off x="8138062" y="3429867"/>
              <a:ext cx="3447933" cy="461665"/>
            </a:xfrm>
            <a:prstGeom prst="rect">
              <a:avLst/>
            </a:prstGeom>
            <a:noFill/>
          </p:spPr>
          <p:txBody>
            <a:bodyPr wrap="square" rtlCol="0">
              <a:spAutoFit/>
            </a:bodyPr>
            <a:lstStyle/>
            <a:p>
              <a:pPr algn="ctr"/>
              <a:r>
                <a:rPr lang="en-US" sz="2400" b="1" dirty="0">
                  <a:solidFill>
                    <a:srgbClr val="25D160"/>
                  </a:solidFill>
                  <a:latin typeface="EdShed" pitchFamily="2" charset="0"/>
                </a:rPr>
                <a:t>2 Syllables</a:t>
              </a:r>
            </a:p>
          </p:txBody>
        </p:sp>
      </p:grpSp>
    </p:spTree>
    <p:extLst>
      <p:ext uri="{BB962C8B-B14F-4D97-AF65-F5344CB8AC3E}">
        <p14:creationId xmlns:p14="http://schemas.microsoft.com/office/powerpoint/2010/main" val="47097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0" nodeType="clickEffect">
                                  <p:stCondLst>
                                    <p:cond delay="0"/>
                                  </p:stCondLst>
                                  <p:childTnLst>
                                    <p:animMotion origin="layout" path="M -2.70833E-6 -4.44444E-6 L 0.00912 0.31135 " pathEditMode="relative" rAng="0" ptsTypes="AA">
                                      <p:cBhvr>
                                        <p:cTn id="12" dur="2000" fill="hold"/>
                                        <p:tgtEl>
                                          <p:spTgt spid="15"/>
                                        </p:tgtEl>
                                        <p:attrNameLst>
                                          <p:attrName>ppt_x</p:attrName>
                                          <p:attrName>ppt_y</p:attrName>
                                        </p:attrNameLst>
                                      </p:cBhvr>
                                      <p:rCtr x="456" y="15556"/>
                                    </p:animMotion>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0" nodeType="clickEffect">
                                  <p:stCondLst>
                                    <p:cond delay="0"/>
                                  </p:stCondLst>
                                  <p:childTnLst>
                                    <p:animMotion origin="layout" path="M 2.29167E-6 -4.44444E-6 L 0.47773 0.29468 " pathEditMode="relative" rAng="0" ptsTypes="AA">
                                      <p:cBhvr>
                                        <p:cTn id="16" dur="2000" fill="hold"/>
                                        <p:tgtEl>
                                          <p:spTgt spid="11"/>
                                        </p:tgtEl>
                                        <p:attrNameLst>
                                          <p:attrName>ppt_x</p:attrName>
                                          <p:attrName>ppt_y</p:attrName>
                                        </p:attrNameLst>
                                      </p:cBhvr>
                                      <p:rCtr x="23880" y="14722"/>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3.54167E-6 -4.44444E-6 L 0.36693 0.37014 " pathEditMode="relative" rAng="0" ptsTypes="AA">
                                      <p:cBhvr>
                                        <p:cTn id="20" dur="2000" fill="hold"/>
                                        <p:tgtEl>
                                          <p:spTgt spid="19"/>
                                        </p:tgtEl>
                                        <p:attrNameLst>
                                          <p:attrName>ppt_x</p:attrName>
                                          <p:attrName>ppt_y</p:attrName>
                                        </p:attrNameLst>
                                      </p:cBhvr>
                                      <p:rCtr x="18346" y="18495"/>
                                    </p:animMotion>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grpId="0" nodeType="clickEffect">
                                  <p:stCondLst>
                                    <p:cond delay="0"/>
                                  </p:stCondLst>
                                  <p:childTnLst>
                                    <p:animMotion origin="layout" path="M 2.5E-6 -4.44444E-6 L -0.45378 0.30116 " pathEditMode="relative" rAng="0" ptsTypes="AA">
                                      <p:cBhvr>
                                        <p:cTn id="24" dur="2000" fill="hold"/>
                                        <p:tgtEl>
                                          <p:spTgt spid="13"/>
                                        </p:tgtEl>
                                        <p:attrNameLst>
                                          <p:attrName>ppt_x</p:attrName>
                                          <p:attrName>ppt_y</p:attrName>
                                        </p:attrNameLst>
                                      </p:cBhvr>
                                      <p:rCtr x="-22695" y="15046"/>
                                    </p:animMotion>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0" nodeType="clickEffect">
                                  <p:stCondLst>
                                    <p:cond delay="0"/>
                                  </p:stCondLst>
                                  <p:childTnLst>
                                    <p:animMotion origin="layout" path="M -1.45833E-6 -4.44444E-6 L -0.75508 0.40556 " pathEditMode="relative" rAng="0" ptsTypes="AA">
                                      <p:cBhvr>
                                        <p:cTn id="28" dur="2000" fill="hold"/>
                                        <p:tgtEl>
                                          <p:spTgt spid="12"/>
                                        </p:tgtEl>
                                        <p:attrNameLst>
                                          <p:attrName>ppt_x</p:attrName>
                                          <p:attrName>ppt_y</p:attrName>
                                        </p:attrNameLst>
                                      </p:cBhvr>
                                      <p:rCtr x="-37760" y="20278"/>
                                    </p:animMotion>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grpId="0" nodeType="clickEffect">
                                  <p:stCondLst>
                                    <p:cond delay="0"/>
                                  </p:stCondLst>
                                  <p:childTnLst>
                                    <p:animMotion origin="layout" path="M -2.70833E-6 -2.96296E-6 L 0.13138 0.32037 " pathEditMode="relative" rAng="0" ptsTypes="AA">
                                      <p:cBhvr>
                                        <p:cTn id="32" dur="2000" fill="hold"/>
                                        <p:tgtEl>
                                          <p:spTgt spid="14"/>
                                        </p:tgtEl>
                                        <p:attrNameLst>
                                          <p:attrName>ppt_x</p:attrName>
                                          <p:attrName>ppt_y</p:attrName>
                                        </p:attrNameLst>
                                      </p:cBhvr>
                                      <p:rCtr x="6562" y="16019"/>
                                    </p:animMotion>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2.29167E-6 -2.96296E-6 L -0.14232 0.44306 " pathEditMode="relative" rAng="0" ptsTypes="AA">
                                      <p:cBhvr>
                                        <p:cTn id="36" dur="2000" fill="hold"/>
                                        <p:tgtEl>
                                          <p:spTgt spid="18"/>
                                        </p:tgtEl>
                                        <p:attrNameLst>
                                          <p:attrName>ppt_x</p:attrName>
                                          <p:attrName>ppt_y</p:attrName>
                                        </p:attrNameLst>
                                      </p:cBhvr>
                                      <p:rCtr x="-7122" y="22153"/>
                                    </p:animMotion>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0" nodeType="clickEffect">
                                  <p:stCondLst>
                                    <p:cond delay="0"/>
                                  </p:stCondLst>
                                  <p:childTnLst>
                                    <p:animMotion origin="layout" path="M -3.54167E-6 -2.96296E-6 L 0.26576 0.3625 " pathEditMode="relative" rAng="0" ptsTypes="AA">
                                      <p:cBhvr>
                                        <p:cTn id="40" dur="2000" fill="hold"/>
                                        <p:tgtEl>
                                          <p:spTgt spid="10"/>
                                        </p:tgtEl>
                                        <p:attrNameLst>
                                          <p:attrName>ppt_x</p:attrName>
                                          <p:attrName>ppt_y</p:attrName>
                                        </p:attrNameLst>
                                      </p:cBhvr>
                                      <p:rCtr x="13281" y="18125"/>
                                    </p:animMotion>
                                  </p:childTnLst>
                                </p:cTn>
                              </p:par>
                            </p:childTnLst>
                          </p:cTn>
                        </p:par>
                      </p:childTnLst>
                    </p:cTn>
                  </p:par>
                  <p:par>
                    <p:cTn id="41" fill="hold">
                      <p:stCondLst>
                        <p:cond delay="indefinite"/>
                      </p:stCondLst>
                      <p:childTnLst>
                        <p:par>
                          <p:cTn id="42" fill="hold">
                            <p:stCondLst>
                              <p:cond delay="0"/>
                            </p:stCondLst>
                            <p:childTnLst>
                              <p:par>
                                <p:cTn id="43" presetID="0" presetClass="path" presetSubtype="0" accel="50000" decel="50000" fill="hold" grpId="0" nodeType="clickEffect">
                                  <p:stCondLst>
                                    <p:cond delay="0"/>
                                  </p:stCondLst>
                                  <p:childTnLst>
                                    <p:animMotion origin="layout" path="M 2.5E-6 -2.96296E-6 L 0.13034 0.45672 " pathEditMode="relative" rAng="0" ptsTypes="AA">
                                      <p:cBhvr>
                                        <p:cTn id="44" dur="2000" fill="hold"/>
                                        <p:tgtEl>
                                          <p:spTgt spid="17"/>
                                        </p:tgtEl>
                                        <p:attrNameLst>
                                          <p:attrName>ppt_x</p:attrName>
                                          <p:attrName>ppt_y</p:attrName>
                                        </p:attrNameLst>
                                      </p:cBhvr>
                                      <p:rCtr x="6510" y="22824"/>
                                    </p:animMotion>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0" nodeType="clickEffect">
                                  <p:stCondLst>
                                    <p:cond delay="0"/>
                                  </p:stCondLst>
                                  <p:childTnLst>
                                    <p:animMotion origin="layout" path="M -1.45833E-6 -2.96296E-6 L -0.64622 0.44306 " pathEditMode="relative" rAng="0" ptsTypes="AA">
                                      <p:cBhvr>
                                        <p:cTn id="48" dur="2000" fill="hold"/>
                                        <p:tgtEl>
                                          <p:spTgt spid="16"/>
                                        </p:tgtEl>
                                        <p:attrNameLst>
                                          <p:attrName>ppt_x</p:attrName>
                                          <p:attrName>ppt_y</p:attrName>
                                        </p:attrNameLst>
                                      </p:cBhvr>
                                      <p:rCtr x="-32318" y="2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543706B-19D3-8F40-73B7-B866CF20A9DA}"/>
              </a:ext>
            </a:extLst>
          </p:cNvPr>
          <p:cNvSpPr>
            <a:spLocks noGrp="1"/>
          </p:cNvSpPr>
          <p:nvPr>
            <p:ph type="sldNum" sz="quarter" idx="14"/>
          </p:nvPr>
        </p:nvSpPr>
        <p:spPr/>
        <p:txBody>
          <a:bodyPr/>
          <a:lstStyle/>
          <a:p>
            <a:r>
              <a:rPr lang="en-US" dirty="0">
                <a:latin typeface="EdShed" pitchFamily="2" charset="0"/>
              </a:rPr>
              <a:t>1.</a:t>
            </a:r>
            <a:fld id="{46F6552A-941E-B249-8E39-1E2EE7BF53B4}" type="slidenum">
              <a:rPr lang="en-US" smtClean="0">
                <a:latin typeface="EdShed" pitchFamily="2" charset="0"/>
              </a:rPr>
              <a:pPr/>
              <a:t>8</a:t>
            </a:fld>
            <a:endParaRPr lang="en-US" dirty="0">
              <a:latin typeface="EdShed" pitchFamily="2" charset="0"/>
            </a:endParaRPr>
          </a:p>
        </p:txBody>
      </p:sp>
      <p:sp>
        <p:nvSpPr>
          <p:cNvPr id="3" name="Text Placeholder 2">
            <a:extLst>
              <a:ext uri="{FF2B5EF4-FFF2-40B4-BE49-F238E27FC236}">
                <a16:creationId xmlns:a16="http://schemas.microsoft.com/office/drawing/2014/main" id="{6CF1A72E-D66C-3368-3671-BADCD87FFD7E}"/>
              </a:ext>
            </a:extLst>
          </p:cNvPr>
          <p:cNvSpPr>
            <a:spLocks noGrp="1"/>
          </p:cNvSpPr>
          <p:nvPr>
            <p:ph type="body" sz="quarter" idx="10"/>
          </p:nvPr>
        </p:nvSpPr>
        <p:spPr/>
        <p:txBody>
          <a:bodyPr/>
          <a:lstStyle/>
          <a:p>
            <a:r>
              <a:rPr lang="en-GB" b="1" dirty="0">
                <a:ln w="0"/>
              </a:rPr>
              <a:t>Syllables and Sounds</a:t>
            </a:r>
          </a:p>
        </p:txBody>
      </p:sp>
      <p:grpSp>
        <p:nvGrpSpPr>
          <p:cNvPr id="2" name="Group 1">
            <a:extLst>
              <a:ext uri="{FF2B5EF4-FFF2-40B4-BE49-F238E27FC236}">
                <a16:creationId xmlns:a16="http://schemas.microsoft.com/office/drawing/2014/main" id="{66ED37D9-AC8D-4332-57AC-31386C67B1EA}"/>
              </a:ext>
            </a:extLst>
          </p:cNvPr>
          <p:cNvGrpSpPr/>
          <p:nvPr/>
        </p:nvGrpSpPr>
        <p:grpSpPr>
          <a:xfrm>
            <a:off x="695199" y="2006185"/>
            <a:ext cx="3342683" cy="2139609"/>
            <a:chOff x="562644" y="1968506"/>
            <a:chExt cx="3342683" cy="2139609"/>
          </a:xfrm>
        </p:grpSpPr>
        <p:sp>
          <p:nvSpPr>
            <p:cNvPr id="5" name="Oval Callout 4">
              <a:extLst>
                <a:ext uri="{FF2B5EF4-FFF2-40B4-BE49-F238E27FC236}">
                  <a16:creationId xmlns:a16="http://schemas.microsoft.com/office/drawing/2014/main" id="{7D6AE537-EE11-84D9-AF7C-F47B46F51669}"/>
                </a:ext>
              </a:extLst>
            </p:cNvPr>
            <p:cNvSpPr/>
            <p:nvPr/>
          </p:nvSpPr>
          <p:spPr>
            <a:xfrm flipH="1">
              <a:off x="1883761" y="1999375"/>
              <a:ext cx="2021566" cy="1988846"/>
            </a:xfrm>
            <a:prstGeom prst="wedgeEllipseCallout">
              <a:avLst>
                <a:gd name="adj1" fmla="val 65359"/>
                <a:gd name="adj2" fmla="val -15443"/>
              </a:avLst>
            </a:prstGeom>
            <a:noFill/>
            <a:ln w="57150">
              <a:solidFill>
                <a:srgbClr val="25D1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GB" dirty="0">
                  <a:latin typeface="EdShed" pitchFamily="2" charset="0"/>
                </a:rPr>
                <a:t>Syllables are separated by long syllable breaks.</a:t>
              </a:r>
            </a:p>
          </p:txBody>
        </p:sp>
        <p:pic>
          <p:nvPicPr>
            <p:cNvPr id="7" name="Picture 6" descr="A cartoon of a person&#10;&#10;Description automatically generated with low confidence">
              <a:extLst>
                <a:ext uri="{FF2B5EF4-FFF2-40B4-BE49-F238E27FC236}">
                  <a16:creationId xmlns:a16="http://schemas.microsoft.com/office/drawing/2014/main" id="{C235691E-ED50-6F4F-6984-6323314027FC}"/>
                </a:ext>
              </a:extLst>
            </p:cNvPr>
            <p:cNvPicPr>
              <a:picLocks noChangeAspect="1"/>
            </p:cNvPicPr>
            <p:nvPr/>
          </p:nvPicPr>
          <p:blipFill>
            <a:blip r:embed="rId3"/>
            <a:stretch>
              <a:fillRect/>
            </a:stretch>
          </p:blipFill>
          <p:spPr>
            <a:xfrm>
              <a:off x="562644" y="1968506"/>
              <a:ext cx="950503" cy="2139609"/>
            </a:xfrm>
            <a:prstGeom prst="rect">
              <a:avLst/>
            </a:prstGeom>
          </p:spPr>
        </p:pic>
      </p:grpSp>
      <p:grpSp>
        <p:nvGrpSpPr>
          <p:cNvPr id="8" name="Group 7">
            <a:extLst>
              <a:ext uri="{FF2B5EF4-FFF2-40B4-BE49-F238E27FC236}">
                <a16:creationId xmlns:a16="http://schemas.microsoft.com/office/drawing/2014/main" id="{19ACBC56-9377-7BA7-250E-9A489A3FF38E}"/>
              </a:ext>
            </a:extLst>
          </p:cNvPr>
          <p:cNvGrpSpPr/>
          <p:nvPr/>
        </p:nvGrpSpPr>
        <p:grpSpPr>
          <a:xfrm>
            <a:off x="7419435" y="1968302"/>
            <a:ext cx="4197330" cy="2620848"/>
            <a:chOff x="7272513" y="1917502"/>
            <a:chExt cx="4197330" cy="2620848"/>
          </a:xfrm>
        </p:grpSpPr>
        <p:sp>
          <p:nvSpPr>
            <p:cNvPr id="9" name="Oval Callout 8">
              <a:extLst>
                <a:ext uri="{FF2B5EF4-FFF2-40B4-BE49-F238E27FC236}">
                  <a16:creationId xmlns:a16="http://schemas.microsoft.com/office/drawing/2014/main" id="{910F670B-D01E-12E4-12C4-286D7FB3AD29}"/>
                </a:ext>
              </a:extLst>
            </p:cNvPr>
            <p:cNvSpPr/>
            <p:nvPr/>
          </p:nvSpPr>
          <p:spPr>
            <a:xfrm flipH="1">
              <a:off x="7272513" y="1917502"/>
              <a:ext cx="2871863" cy="2620848"/>
            </a:xfrm>
            <a:prstGeom prst="wedgeEllipseCallout">
              <a:avLst>
                <a:gd name="adj1" fmla="val -55023"/>
                <a:gd name="adj2" fmla="val -18694"/>
              </a:avLst>
            </a:prstGeom>
            <a:noFill/>
            <a:ln w="57150">
              <a:solidFill>
                <a:srgbClr val="209CEE"/>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100" dirty="0">
                <a:latin typeface="EdShed" pitchFamily="2" charset="0"/>
              </a:endParaRPr>
            </a:p>
            <a:p>
              <a:pPr algn="ctr"/>
              <a:r>
                <a:rPr lang="en-GB" sz="1100" dirty="0">
                  <a:latin typeface="EdShed" pitchFamily="2" charset="0"/>
                </a:rPr>
                <a:t>.</a:t>
              </a:r>
              <a:endParaRPr lang="en-US" sz="1100" dirty="0">
                <a:latin typeface="EdShed" pitchFamily="2" charset="0"/>
              </a:endParaRPr>
            </a:p>
          </p:txBody>
        </p:sp>
        <p:pic>
          <p:nvPicPr>
            <p:cNvPr id="10" name="Picture 9" descr="A picture containing text, vector graphics&#10;&#10;Description automatically generated">
              <a:extLst>
                <a:ext uri="{FF2B5EF4-FFF2-40B4-BE49-F238E27FC236}">
                  <a16:creationId xmlns:a16="http://schemas.microsoft.com/office/drawing/2014/main" id="{FAB977F3-4F16-605E-1616-0C27D3EB57B8}"/>
                </a:ext>
              </a:extLst>
            </p:cNvPr>
            <p:cNvPicPr>
              <a:picLocks noChangeAspect="1"/>
            </p:cNvPicPr>
            <p:nvPr/>
          </p:nvPicPr>
          <p:blipFill>
            <a:blip r:embed="rId4"/>
            <a:stretch>
              <a:fillRect/>
            </a:stretch>
          </p:blipFill>
          <p:spPr>
            <a:xfrm>
              <a:off x="10452232" y="1968506"/>
              <a:ext cx="1017611" cy="1876105"/>
            </a:xfrm>
            <a:prstGeom prst="rect">
              <a:avLst/>
            </a:prstGeom>
          </p:spPr>
        </p:pic>
        <p:sp>
          <p:nvSpPr>
            <p:cNvPr id="11" name="Rectangle 10">
              <a:extLst>
                <a:ext uri="{FF2B5EF4-FFF2-40B4-BE49-F238E27FC236}">
                  <a16:creationId xmlns:a16="http://schemas.microsoft.com/office/drawing/2014/main" id="{CE43DA4F-21BE-25D1-1A9B-4DA4FF14652E}"/>
                </a:ext>
              </a:extLst>
            </p:cNvPr>
            <p:cNvSpPr/>
            <p:nvPr/>
          </p:nvSpPr>
          <p:spPr>
            <a:xfrm>
              <a:off x="7529513" y="2251477"/>
              <a:ext cx="2401359" cy="2031325"/>
            </a:xfrm>
            <a:prstGeom prst="rect">
              <a:avLst/>
            </a:prstGeom>
          </p:spPr>
          <p:txBody>
            <a:bodyPr wrap="square">
              <a:spAutoFit/>
            </a:bodyPr>
            <a:lstStyle/>
            <a:p>
              <a:pPr algn="ctr"/>
              <a:r>
                <a:rPr lang="en-GB" sz="1400" dirty="0">
                  <a:latin typeface="EdShed" pitchFamily="2" charset="0"/>
                </a:rPr>
                <a:t>Draw a dot below </a:t>
              </a:r>
            </a:p>
            <a:p>
              <a:pPr algn="ctr"/>
              <a:r>
                <a:rPr lang="en-GB" sz="1400" dirty="0">
                  <a:latin typeface="EdShed" pitchFamily="2" charset="0"/>
                </a:rPr>
                <a:t>each single letter sound. Use </a:t>
              </a:r>
              <a:r>
                <a:rPr lang="en-GB" sz="1400" dirty="0">
                  <a:solidFill>
                    <a:srgbClr val="FF3760"/>
                  </a:solidFill>
                  <a:latin typeface="EdShed" pitchFamily="2" charset="0"/>
                </a:rPr>
                <a:t>red</a:t>
              </a:r>
              <a:r>
                <a:rPr lang="en-GB" sz="1400" dirty="0">
                  <a:latin typeface="EdShed" pitchFamily="2" charset="0"/>
                </a:rPr>
                <a:t> sound buttons to show the adjacent consonants. When two or more letters represent one sound, we use a line</a:t>
              </a:r>
              <a:r>
                <a:rPr lang="en-GB" sz="1200" dirty="0">
                  <a:latin typeface="EdShed" pitchFamily="2" charset="0"/>
                </a:rPr>
                <a:t>. </a:t>
              </a:r>
              <a:r>
                <a:rPr lang="en-GB" sz="1400" dirty="0">
                  <a:latin typeface="EdShed" pitchFamily="2" charset="0"/>
                </a:rPr>
                <a:t>A split digraph is shown using underlined letters joined</a:t>
              </a:r>
            </a:p>
            <a:p>
              <a:pPr algn="ctr"/>
              <a:r>
                <a:rPr lang="en-GB" sz="1400" dirty="0">
                  <a:latin typeface="EdShed" pitchFamily="2" charset="0"/>
                </a:rPr>
                <a:t> by a curved line.</a:t>
              </a:r>
            </a:p>
          </p:txBody>
        </p:sp>
      </p:grpSp>
      <p:sp>
        <p:nvSpPr>
          <p:cNvPr id="12" name="Rectangle 11">
            <a:extLst>
              <a:ext uri="{FF2B5EF4-FFF2-40B4-BE49-F238E27FC236}">
                <a16:creationId xmlns:a16="http://schemas.microsoft.com/office/drawing/2014/main" id="{53483201-4681-2EB3-1E2A-6686F107102C}"/>
              </a:ext>
            </a:extLst>
          </p:cNvPr>
          <p:cNvSpPr/>
          <p:nvPr/>
        </p:nvSpPr>
        <p:spPr>
          <a:xfrm>
            <a:off x="5215411" y="1896749"/>
            <a:ext cx="1766701" cy="646331"/>
          </a:xfrm>
          <a:prstGeom prst="rect">
            <a:avLst/>
          </a:prstGeom>
          <a:noFill/>
        </p:spPr>
        <p:txBody>
          <a:bodyPr wrap="none" lIns="91440" tIns="45720" rIns="91440" bIns="45720">
            <a:spAutoFit/>
          </a:bodyPr>
          <a:lstStyle/>
          <a:p>
            <a:pPr algn="ctr"/>
            <a:r>
              <a:rPr lang="en-GB" sz="3600" cap="none" spc="0" dirty="0">
                <a:ln w="0"/>
                <a:solidFill>
                  <a:schemeClr val="tx1"/>
                </a:solidFill>
                <a:latin typeface="EdShed" pitchFamily="2" charset="0"/>
              </a:rPr>
              <a:t>weather</a:t>
            </a:r>
          </a:p>
        </p:txBody>
      </p:sp>
      <p:sp>
        <p:nvSpPr>
          <p:cNvPr id="13" name="Rectangle 12">
            <a:extLst>
              <a:ext uri="{FF2B5EF4-FFF2-40B4-BE49-F238E27FC236}">
                <a16:creationId xmlns:a16="http://schemas.microsoft.com/office/drawing/2014/main" id="{6E0E7E96-D252-F398-AD81-F9E2AB315657}"/>
              </a:ext>
            </a:extLst>
          </p:cNvPr>
          <p:cNvSpPr/>
          <p:nvPr/>
        </p:nvSpPr>
        <p:spPr>
          <a:xfrm>
            <a:off x="5264141" y="2652550"/>
            <a:ext cx="1669240" cy="892552"/>
          </a:xfrm>
          <a:prstGeom prst="rect">
            <a:avLst/>
          </a:prstGeom>
          <a:noFill/>
        </p:spPr>
        <p:txBody>
          <a:bodyPr wrap="none" lIns="91440" tIns="45720" rIns="91440" bIns="45720">
            <a:spAutoFit/>
          </a:bodyPr>
          <a:lstStyle/>
          <a:p>
            <a:pPr algn="ctr"/>
            <a:r>
              <a:rPr lang="en-GB" sz="3200" dirty="0" err="1">
                <a:ln w="0"/>
                <a:latin typeface="EdShed" pitchFamily="2" charset="0"/>
              </a:rPr>
              <a:t>weath</a:t>
            </a:r>
            <a:r>
              <a:rPr lang="en-GB" sz="3200" cap="none" spc="0" dirty="0" err="1">
                <a:ln w="0"/>
                <a:solidFill>
                  <a:srgbClr val="FF3760"/>
                </a:solidFill>
                <a:latin typeface="EdShed" pitchFamily="2" charset="0"/>
              </a:rPr>
              <a:t>|</a:t>
            </a:r>
            <a:r>
              <a:rPr lang="en-GB" sz="3200" dirty="0" err="1">
                <a:ln w="0"/>
                <a:latin typeface="EdShed" pitchFamily="2" charset="0"/>
              </a:rPr>
              <a:t>er</a:t>
            </a:r>
            <a:endParaRPr lang="en-GB" sz="3200" cap="none" spc="0" dirty="0">
              <a:ln w="0"/>
              <a:latin typeface="EdShed" pitchFamily="2" charset="0"/>
            </a:endParaRPr>
          </a:p>
          <a:p>
            <a:pPr algn="ctr"/>
            <a:r>
              <a:rPr lang="en-GB" sz="2000" dirty="0">
                <a:ln w="0"/>
                <a:solidFill>
                  <a:srgbClr val="FF3760"/>
                </a:solidFill>
                <a:latin typeface="EdShed" pitchFamily="2" charset="0"/>
              </a:rPr>
              <a:t>2</a:t>
            </a:r>
            <a:endParaRPr lang="en-GB" sz="2000" cap="none" spc="0" dirty="0">
              <a:ln w="0"/>
              <a:solidFill>
                <a:srgbClr val="FF3760"/>
              </a:solidFill>
              <a:latin typeface="EdShed" pitchFamily="2" charset="0"/>
            </a:endParaRPr>
          </a:p>
        </p:txBody>
      </p:sp>
      <p:sp>
        <p:nvSpPr>
          <p:cNvPr id="14" name="Rectangle 13">
            <a:extLst>
              <a:ext uri="{FF2B5EF4-FFF2-40B4-BE49-F238E27FC236}">
                <a16:creationId xmlns:a16="http://schemas.microsoft.com/office/drawing/2014/main" id="{419FF924-D8CD-910B-66F0-59A5665274ED}"/>
              </a:ext>
            </a:extLst>
          </p:cNvPr>
          <p:cNvSpPr/>
          <p:nvPr/>
        </p:nvSpPr>
        <p:spPr>
          <a:xfrm>
            <a:off x="1802079" y="5523674"/>
            <a:ext cx="1197379" cy="892552"/>
          </a:xfrm>
          <a:prstGeom prst="rect">
            <a:avLst/>
          </a:prstGeom>
          <a:noFill/>
        </p:spPr>
        <p:txBody>
          <a:bodyPr wrap="none" lIns="91440" tIns="45720" rIns="91440" bIns="45720">
            <a:spAutoFit/>
          </a:bodyPr>
          <a:lstStyle/>
          <a:p>
            <a:pPr algn="ctr"/>
            <a:r>
              <a:rPr lang="en-GB" sz="3200" dirty="0">
                <a:ln w="0"/>
                <a:latin typeface="EdShed" pitchFamily="2" charset="0"/>
              </a:rPr>
              <a:t>peace</a:t>
            </a:r>
          </a:p>
          <a:p>
            <a:pPr algn="ctr"/>
            <a:r>
              <a:rPr lang="en-GB" sz="2000" dirty="0">
                <a:ln w="0"/>
                <a:solidFill>
                  <a:srgbClr val="FF3760"/>
                </a:solidFill>
                <a:latin typeface="EdShed" pitchFamily="2" charset="0"/>
              </a:rPr>
              <a:t>1</a:t>
            </a:r>
            <a:endParaRPr lang="en-GB" sz="2000" cap="none" spc="0" dirty="0">
              <a:ln w="0"/>
              <a:solidFill>
                <a:srgbClr val="FF3760"/>
              </a:solidFill>
              <a:latin typeface="EdShed" pitchFamily="2" charset="0"/>
            </a:endParaRPr>
          </a:p>
        </p:txBody>
      </p:sp>
      <p:sp>
        <p:nvSpPr>
          <p:cNvPr id="15" name="Rectangle 14">
            <a:extLst>
              <a:ext uri="{FF2B5EF4-FFF2-40B4-BE49-F238E27FC236}">
                <a16:creationId xmlns:a16="http://schemas.microsoft.com/office/drawing/2014/main" id="{66123D3C-DAD9-8362-A203-71272DC5749D}"/>
              </a:ext>
            </a:extLst>
          </p:cNvPr>
          <p:cNvSpPr/>
          <p:nvPr/>
        </p:nvSpPr>
        <p:spPr>
          <a:xfrm>
            <a:off x="9295198" y="5523674"/>
            <a:ext cx="1094723" cy="892552"/>
          </a:xfrm>
          <a:prstGeom prst="rect">
            <a:avLst/>
          </a:prstGeom>
          <a:noFill/>
        </p:spPr>
        <p:txBody>
          <a:bodyPr wrap="none" lIns="91440" tIns="45720" rIns="91440" bIns="45720">
            <a:spAutoFit/>
          </a:bodyPr>
          <a:lstStyle/>
          <a:p>
            <a:pPr algn="ctr"/>
            <a:r>
              <a:rPr lang="en-GB" sz="3200" dirty="0">
                <a:ln w="0"/>
                <a:latin typeface="EdShed" pitchFamily="2" charset="0"/>
              </a:rPr>
              <a:t>plane</a:t>
            </a:r>
            <a:endParaRPr lang="en-GB" sz="3200" cap="none" spc="0" dirty="0">
              <a:ln w="0"/>
              <a:solidFill>
                <a:schemeClr val="tx1"/>
              </a:solidFill>
              <a:latin typeface="EdShed" pitchFamily="2" charset="0"/>
            </a:endParaRPr>
          </a:p>
          <a:p>
            <a:pPr algn="ctr"/>
            <a:r>
              <a:rPr lang="en-GB" sz="2000" dirty="0">
                <a:ln w="0"/>
                <a:solidFill>
                  <a:srgbClr val="FF3760"/>
                </a:solidFill>
                <a:latin typeface="EdShed" pitchFamily="2" charset="0"/>
              </a:rPr>
              <a:t>1</a:t>
            </a:r>
            <a:endParaRPr lang="en-GB" sz="2000" cap="none" spc="0" dirty="0">
              <a:ln w="0"/>
              <a:solidFill>
                <a:srgbClr val="FF3760"/>
              </a:solidFill>
              <a:latin typeface="EdShed" pitchFamily="2" charset="0"/>
            </a:endParaRPr>
          </a:p>
        </p:txBody>
      </p:sp>
      <p:grpSp>
        <p:nvGrpSpPr>
          <p:cNvPr id="16" name="Group 15">
            <a:extLst>
              <a:ext uri="{FF2B5EF4-FFF2-40B4-BE49-F238E27FC236}">
                <a16:creationId xmlns:a16="http://schemas.microsoft.com/office/drawing/2014/main" id="{569FC533-307C-3F2E-BFA4-B577A83D2336}"/>
              </a:ext>
            </a:extLst>
          </p:cNvPr>
          <p:cNvGrpSpPr/>
          <p:nvPr/>
        </p:nvGrpSpPr>
        <p:grpSpPr>
          <a:xfrm>
            <a:off x="1735576" y="3764412"/>
            <a:ext cx="8713393" cy="1629272"/>
            <a:chOff x="1926235" y="3552570"/>
            <a:chExt cx="8713393" cy="1629272"/>
          </a:xfrm>
        </p:grpSpPr>
        <p:sp>
          <p:nvSpPr>
            <p:cNvPr id="17" name="Rectangle 16">
              <a:extLst>
                <a:ext uri="{FF2B5EF4-FFF2-40B4-BE49-F238E27FC236}">
                  <a16:creationId xmlns:a16="http://schemas.microsoft.com/office/drawing/2014/main" id="{91A07E74-0FE2-8E38-8EE1-DEF42762A622}"/>
                </a:ext>
              </a:extLst>
            </p:cNvPr>
            <p:cNvSpPr/>
            <p:nvPr/>
          </p:nvSpPr>
          <p:spPr>
            <a:xfrm>
              <a:off x="1926235" y="4535511"/>
              <a:ext cx="1324978" cy="646331"/>
            </a:xfrm>
            <a:prstGeom prst="rect">
              <a:avLst/>
            </a:prstGeom>
            <a:noFill/>
          </p:spPr>
          <p:txBody>
            <a:bodyPr wrap="none" lIns="91440" tIns="45720" rIns="91440" bIns="45720">
              <a:spAutoFit/>
            </a:bodyPr>
            <a:lstStyle/>
            <a:p>
              <a:pPr algn="ctr"/>
              <a:r>
                <a:rPr lang="en-GB" sz="3600" dirty="0">
                  <a:ln w="0"/>
                  <a:latin typeface="EdShed" pitchFamily="2" charset="0"/>
                </a:rPr>
                <a:t>peace</a:t>
              </a:r>
              <a:endParaRPr lang="en-GB" sz="3600" cap="none" spc="0" dirty="0">
                <a:ln w="0"/>
                <a:solidFill>
                  <a:schemeClr val="tx1"/>
                </a:solidFill>
                <a:latin typeface="EdShed" pitchFamily="2" charset="0"/>
              </a:endParaRPr>
            </a:p>
          </p:txBody>
        </p:sp>
        <p:sp>
          <p:nvSpPr>
            <p:cNvPr id="18" name="Rectangle 17">
              <a:extLst>
                <a:ext uri="{FF2B5EF4-FFF2-40B4-BE49-F238E27FC236}">
                  <a16:creationId xmlns:a16="http://schemas.microsoft.com/office/drawing/2014/main" id="{406A26B3-3D2A-834F-BDFE-5E5E17FF62D6}"/>
                </a:ext>
              </a:extLst>
            </p:cNvPr>
            <p:cNvSpPr/>
            <p:nvPr/>
          </p:nvSpPr>
          <p:spPr>
            <a:xfrm>
              <a:off x="9431733" y="4535511"/>
              <a:ext cx="1207895" cy="646331"/>
            </a:xfrm>
            <a:prstGeom prst="rect">
              <a:avLst/>
            </a:prstGeom>
            <a:noFill/>
          </p:spPr>
          <p:txBody>
            <a:bodyPr wrap="none" lIns="91440" tIns="45720" rIns="91440" bIns="45720">
              <a:spAutoFit/>
            </a:bodyPr>
            <a:lstStyle/>
            <a:p>
              <a:pPr algn="ctr"/>
              <a:r>
                <a:rPr lang="en-GB" sz="3600" cap="none" spc="0" dirty="0">
                  <a:ln w="0"/>
                  <a:solidFill>
                    <a:schemeClr val="tx1"/>
                  </a:solidFill>
                  <a:latin typeface="EdShed" pitchFamily="2" charset="0"/>
                </a:rPr>
                <a:t>plane</a:t>
              </a:r>
            </a:p>
          </p:txBody>
        </p:sp>
        <p:pic>
          <p:nvPicPr>
            <p:cNvPr id="19" name="Picture 18">
              <a:extLst>
                <a:ext uri="{FF2B5EF4-FFF2-40B4-BE49-F238E27FC236}">
                  <a16:creationId xmlns:a16="http://schemas.microsoft.com/office/drawing/2014/main" id="{AF95DD90-8197-6226-774E-95AAF0E91C51}"/>
                </a:ext>
              </a:extLst>
            </p:cNvPr>
            <p:cNvPicPr>
              <a:picLocks noChangeAspect="1"/>
            </p:cNvPicPr>
            <p:nvPr/>
          </p:nvPicPr>
          <p:blipFill>
            <a:blip r:embed="rId5"/>
            <a:srcRect/>
            <a:stretch/>
          </p:blipFill>
          <p:spPr>
            <a:xfrm>
              <a:off x="5893271" y="3552570"/>
              <a:ext cx="759478" cy="832858"/>
            </a:xfrm>
            <a:prstGeom prst="rect">
              <a:avLst/>
            </a:prstGeom>
          </p:spPr>
        </p:pic>
        <p:sp>
          <p:nvSpPr>
            <p:cNvPr id="20" name="Rectangle 19">
              <a:extLst>
                <a:ext uri="{FF2B5EF4-FFF2-40B4-BE49-F238E27FC236}">
                  <a16:creationId xmlns:a16="http://schemas.microsoft.com/office/drawing/2014/main" id="{1F218E0A-F4F0-325E-C685-0F0546F16F23}"/>
                </a:ext>
              </a:extLst>
            </p:cNvPr>
            <p:cNvSpPr/>
            <p:nvPr/>
          </p:nvSpPr>
          <p:spPr>
            <a:xfrm>
              <a:off x="5381584" y="4535511"/>
              <a:ext cx="1770228" cy="646331"/>
            </a:xfrm>
            <a:prstGeom prst="rect">
              <a:avLst/>
            </a:prstGeom>
            <a:noFill/>
          </p:spPr>
          <p:txBody>
            <a:bodyPr wrap="none" lIns="91440" tIns="45720" rIns="91440" bIns="45720">
              <a:spAutoFit/>
            </a:bodyPr>
            <a:lstStyle/>
            <a:p>
              <a:pPr algn="ctr"/>
              <a:r>
                <a:rPr lang="en-GB" sz="3600" cap="none" spc="0" dirty="0">
                  <a:ln w="0"/>
                  <a:solidFill>
                    <a:schemeClr val="tx1"/>
                  </a:solidFill>
                  <a:latin typeface="EdShed" pitchFamily="2" charset="0"/>
                </a:rPr>
                <a:t>whether</a:t>
              </a:r>
            </a:p>
          </p:txBody>
        </p:sp>
      </p:grpSp>
      <p:sp>
        <p:nvSpPr>
          <p:cNvPr id="21" name="Rectangle 20">
            <a:extLst>
              <a:ext uri="{FF2B5EF4-FFF2-40B4-BE49-F238E27FC236}">
                <a16:creationId xmlns:a16="http://schemas.microsoft.com/office/drawing/2014/main" id="{974E680F-8FB6-C2D7-F0C2-B7930C376509}"/>
              </a:ext>
            </a:extLst>
          </p:cNvPr>
          <p:cNvSpPr/>
          <p:nvPr/>
        </p:nvSpPr>
        <p:spPr>
          <a:xfrm>
            <a:off x="5238384" y="5525295"/>
            <a:ext cx="1673342" cy="892552"/>
          </a:xfrm>
          <a:prstGeom prst="rect">
            <a:avLst/>
          </a:prstGeom>
          <a:noFill/>
        </p:spPr>
        <p:txBody>
          <a:bodyPr wrap="none" lIns="91440" tIns="45720" rIns="91440" bIns="45720">
            <a:spAutoFit/>
          </a:bodyPr>
          <a:lstStyle/>
          <a:p>
            <a:pPr algn="ctr"/>
            <a:r>
              <a:rPr lang="en-GB" sz="3200" dirty="0" err="1">
                <a:ln w="0"/>
                <a:latin typeface="EdShed" pitchFamily="2" charset="0"/>
              </a:rPr>
              <a:t>wheth</a:t>
            </a:r>
            <a:r>
              <a:rPr lang="en-GB" sz="3200" dirty="0" err="1">
                <a:ln w="0"/>
                <a:solidFill>
                  <a:srgbClr val="FF3760"/>
                </a:solidFill>
                <a:latin typeface="EdShed" pitchFamily="2" charset="0"/>
              </a:rPr>
              <a:t>|</a:t>
            </a:r>
            <a:r>
              <a:rPr lang="en-GB" sz="3200" dirty="0" err="1">
                <a:ln w="0"/>
                <a:latin typeface="EdShed" pitchFamily="2" charset="0"/>
              </a:rPr>
              <a:t>er</a:t>
            </a:r>
            <a:endParaRPr lang="en-GB" sz="3200" cap="none" spc="0" dirty="0">
              <a:ln w="0"/>
              <a:solidFill>
                <a:schemeClr val="tx1"/>
              </a:solidFill>
              <a:latin typeface="EdShed" pitchFamily="2" charset="0"/>
            </a:endParaRPr>
          </a:p>
          <a:p>
            <a:pPr algn="ctr"/>
            <a:r>
              <a:rPr lang="en-GB" sz="2000" dirty="0">
                <a:ln w="0"/>
                <a:solidFill>
                  <a:srgbClr val="FF3760"/>
                </a:solidFill>
                <a:latin typeface="EdShed" pitchFamily="2" charset="0"/>
              </a:rPr>
              <a:t>2</a:t>
            </a:r>
            <a:endParaRPr lang="en-GB" sz="2000" cap="none" spc="0" dirty="0">
              <a:ln w="0"/>
              <a:solidFill>
                <a:srgbClr val="FF3760"/>
              </a:solidFill>
              <a:latin typeface="EdShed" pitchFamily="2" charset="0"/>
            </a:endParaRPr>
          </a:p>
        </p:txBody>
      </p:sp>
      <p:grpSp>
        <p:nvGrpSpPr>
          <p:cNvPr id="24" name="Group 23">
            <a:extLst>
              <a:ext uri="{FF2B5EF4-FFF2-40B4-BE49-F238E27FC236}">
                <a16:creationId xmlns:a16="http://schemas.microsoft.com/office/drawing/2014/main" id="{225E89AB-E43B-8362-FBF2-38ABF517992F}"/>
              </a:ext>
            </a:extLst>
          </p:cNvPr>
          <p:cNvGrpSpPr/>
          <p:nvPr/>
        </p:nvGrpSpPr>
        <p:grpSpPr>
          <a:xfrm>
            <a:off x="1915327" y="5279837"/>
            <a:ext cx="1006693" cy="108000"/>
            <a:chOff x="5658209" y="4931261"/>
            <a:chExt cx="1006693" cy="108000"/>
          </a:xfrm>
          <a:solidFill>
            <a:srgbClr val="3371DD"/>
          </a:solidFill>
        </p:grpSpPr>
        <p:sp>
          <p:nvSpPr>
            <p:cNvPr id="29" name="Oval 28">
              <a:extLst>
                <a:ext uri="{FF2B5EF4-FFF2-40B4-BE49-F238E27FC236}">
                  <a16:creationId xmlns:a16="http://schemas.microsoft.com/office/drawing/2014/main" id="{B3C8B6D2-5F2B-A5E4-1F08-C822FF304769}"/>
                </a:ext>
              </a:extLst>
            </p:cNvPr>
            <p:cNvSpPr/>
            <p:nvPr/>
          </p:nvSpPr>
          <p:spPr>
            <a:xfrm>
              <a:off x="5658209" y="4931261"/>
              <a:ext cx="108000" cy="108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30" name="Rectangle 29">
              <a:extLst>
                <a:ext uri="{FF2B5EF4-FFF2-40B4-BE49-F238E27FC236}">
                  <a16:creationId xmlns:a16="http://schemas.microsoft.com/office/drawing/2014/main" id="{45277B1C-E7C4-5FB1-0B8F-062DC915C329}"/>
                </a:ext>
              </a:extLst>
            </p:cNvPr>
            <p:cNvSpPr/>
            <p:nvPr/>
          </p:nvSpPr>
          <p:spPr>
            <a:xfrm>
              <a:off x="5838222" y="4949261"/>
              <a:ext cx="397172"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2" name="Rectangle 21">
              <a:extLst>
                <a:ext uri="{FF2B5EF4-FFF2-40B4-BE49-F238E27FC236}">
                  <a16:creationId xmlns:a16="http://schemas.microsoft.com/office/drawing/2014/main" id="{891D9357-CD3D-0DFB-3EA9-3A630A0C80C7}"/>
                </a:ext>
              </a:extLst>
            </p:cNvPr>
            <p:cNvSpPr/>
            <p:nvPr/>
          </p:nvSpPr>
          <p:spPr>
            <a:xfrm>
              <a:off x="6317155" y="4949261"/>
              <a:ext cx="347747"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32" name="Group 31">
            <a:extLst>
              <a:ext uri="{FF2B5EF4-FFF2-40B4-BE49-F238E27FC236}">
                <a16:creationId xmlns:a16="http://schemas.microsoft.com/office/drawing/2014/main" id="{2E99A7BF-F9F2-D8E9-916C-3CB5FB04DB1A}"/>
              </a:ext>
            </a:extLst>
          </p:cNvPr>
          <p:cNvGrpSpPr/>
          <p:nvPr/>
        </p:nvGrpSpPr>
        <p:grpSpPr>
          <a:xfrm>
            <a:off x="5340475" y="5280337"/>
            <a:ext cx="1484120" cy="108000"/>
            <a:chOff x="5287381" y="5356718"/>
            <a:chExt cx="1484120" cy="108000"/>
          </a:xfrm>
          <a:solidFill>
            <a:srgbClr val="3371DD"/>
          </a:solidFill>
        </p:grpSpPr>
        <p:sp>
          <p:nvSpPr>
            <p:cNvPr id="39" name="Rectangle 38">
              <a:extLst>
                <a:ext uri="{FF2B5EF4-FFF2-40B4-BE49-F238E27FC236}">
                  <a16:creationId xmlns:a16="http://schemas.microsoft.com/office/drawing/2014/main" id="{C19643F3-BCFF-36E1-FB8C-6471A18FAAED}"/>
                </a:ext>
              </a:extLst>
            </p:cNvPr>
            <p:cNvSpPr/>
            <p:nvPr/>
          </p:nvSpPr>
          <p:spPr>
            <a:xfrm>
              <a:off x="6454955" y="5374718"/>
              <a:ext cx="316546"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6" name="Oval 65">
              <a:extLst>
                <a:ext uri="{FF2B5EF4-FFF2-40B4-BE49-F238E27FC236}">
                  <a16:creationId xmlns:a16="http://schemas.microsoft.com/office/drawing/2014/main" id="{3041CAC8-D009-CB65-458D-E88C2DA60C08}"/>
                </a:ext>
              </a:extLst>
            </p:cNvPr>
            <p:cNvSpPr/>
            <p:nvPr/>
          </p:nvSpPr>
          <p:spPr>
            <a:xfrm>
              <a:off x="5876347" y="5356718"/>
              <a:ext cx="108000" cy="108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7" name="Rectangle 26">
              <a:extLst>
                <a:ext uri="{FF2B5EF4-FFF2-40B4-BE49-F238E27FC236}">
                  <a16:creationId xmlns:a16="http://schemas.microsoft.com/office/drawing/2014/main" id="{838C3C31-40E7-795B-481A-968B9D8711FE}"/>
                </a:ext>
              </a:extLst>
            </p:cNvPr>
            <p:cNvSpPr/>
            <p:nvPr/>
          </p:nvSpPr>
          <p:spPr>
            <a:xfrm>
              <a:off x="6081112" y="5374718"/>
              <a:ext cx="316545"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1" name="Rectangle 40">
              <a:extLst>
                <a:ext uri="{FF2B5EF4-FFF2-40B4-BE49-F238E27FC236}">
                  <a16:creationId xmlns:a16="http://schemas.microsoft.com/office/drawing/2014/main" id="{2C16C87F-A838-DD39-EDA1-AC52885C4F0C}"/>
                </a:ext>
              </a:extLst>
            </p:cNvPr>
            <p:cNvSpPr/>
            <p:nvPr/>
          </p:nvSpPr>
          <p:spPr>
            <a:xfrm>
              <a:off x="5287381" y="5374718"/>
              <a:ext cx="510409"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43" name="Group 42">
            <a:extLst>
              <a:ext uri="{FF2B5EF4-FFF2-40B4-BE49-F238E27FC236}">
                <a16:creationId xmlns:a16="http://schemas.microsoft.com/office/drawing/2014/main" id="{BABD279C-9CD0-6F24-D0AC-F8A79C5AE956}"/>
              </a:ext>
            </a:extLst>
          </p:cNvPr>
          <p:cNvGrpSpPr/>
          <p:nvPr/>
        </p:nvGrpSpPr>
        <p:grpSpPr>
          <a:xfrm>
            <a:off x="5440152" y="2421344"/>
            <a:ext cx="1404639" cy="108000"/>
            <a:chOff x="5542949" y="2462897"/>
            <a:chExt cx="1404639" cy="108000"/>
          </a:xfrm>
        </p:grpSpPr>
        <p:sp>
          <p:nvSpPr>
            <p:cNvPr id="51" name="Oval 50">
              <a:extLst>
                <a:ext uri="{FF2B5EF4-FFF2-40B4-BE49-F238E27FC236}">
                  <a16:creationId xmlns:a16="http://schemas.microsoft.com/office/drawing/2014/main" id="{037A9728-459C-5CF9-8E79-4EB94561BFE1}"/>
                </a:ext>
              </a:extLst>
            </p:cNvPr>
            <p:cNvSpPr/>
            <p:nvPr/>
          </p:nvSpPr>
          <p:spPr>
            <a:xfrm>
              <a:off x="5542949" y="2462897"/>
              <a:ext cx="108000" cy="108000"/>
            </a:xfrm>
            <a:prstGeom prst="ellipse">
              <a:avLst/>
            </a:prstGeom>
            <a:solidFill>
              <a:srgbClr val="3273DC"/>
            </a:solidFill>
            <a:ln>
              <a:solidFill>
                <a:srgbClr val="32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5" name="Rectangle 44">
              <a:extLst>
                <a:ext uri="{FF2B5EF4-FFF2-40B4-BE49-F238E27FC236}">
                  <a16:creationId xmlns:a16="http://schemas.microsoft.com/office/drawing/2014/main" id="{55499149-A13A-E36C-FDC1-0AEE1355B825}"/>
                </a:ext>
              </a:extLst>
            </p:cNvPr>
            <p:cNvSpPr/>
            <p:nvPr/>
          </p:nvSpPr>
          <p:spPr>
            <a:xfrm>
              <a:off x="5779449" y="2474633"/>
              <a:ext cx="414080" cy="88894"/>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3" name="Rectangle 22">
              <a:extLst>
                <a:ext uri="{FF2B5EF4-FFF2-40B4-BE49-F238E27FC236}">
                  <a16:creationId xmlns:a16="http://schemas.microsoft.com/office/drawing/2014/main" id="{561528D0-559C-C3FE-B1E6-733EBB1066BB}"/>
                </a:ext>
              </a:extLst>
            </p:cNvPr>
            <p:cNvSpPr/>
            <p:nvPr/>
          </p:nvSpPr>
          <p:spPr>
            <a:xfrm>
              <a:off x="6244252" y="2474633"/>
              <a:ext cx="326306" cy="88894"/>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25" name="Rectangle 24">
              <a:extLst>
                <a:ext uri="{FF2B5EF4-FFF2-40B4-BE49-F238E27FC236}">
                  <a16:creationId xmlns:a16="http://schemas.microsoft.com/office/drawing/2014/main" id="{C2B9A652-412D-0706-48CE-1025C52543ED}"/>
                </a:ext>
              </a:extLst>
            </p:cNvPr>
            <p:cNvSpPr/>
            <p:nvPr/>
          </p:nvSpPr>
          <p:spPr>
            <a:xfrm>
              <a:off x="6621281" y="2474633"/>
              <a:ext cx="326307" cy="87859"/>
            </a:xfrm>
            <a:prstGeom prst="rect">
              <a:avLst/>
            </a:prstGeom>
            <a:solidFill>
              <a:srgbClr val="3371DD"/>
            </a:solid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47" name="Group 46">
            <a:extLst>
              <a:ext uri="{FF2B5EF4-FFF2-40B4-BE49-F238E27FC236}">
                <a16:creationId xmlns:a16="http://schemas.microsoft.com/office/drawing/2014/main" id="{DFF26E03-92CD-6D6C-166F-0143FACAED5E}"/>
              </a:ext>
            </a:extLst>
          </p:cNvPr>
          <p:cNvGrpSpPr/>
          <p:nvPr/>
        </p:nvGrpSpPr>
        <p:grpSpPr>
          <a:xfrm>
            <a:off x="9417349" y="5099937"/>
            <a:ext cx="906120" cy="451950"/>
            <a:chOff x="9342486" y="5046427"/>
            <a:chExt cx="906120" cy="451950"/>
          </a:xfrm>
        </p:grpSpPr>
        <p:grpSp>
          <p:nvGrpSpPr>
            <p:cNvPr id="55" name="Group 54">
              <a:extLst>
                <a:ext uri="{FF2B5EF4-FFF2-40B4-BE49-F238E27FC236}">
                  <a16:creationId xmlns:a16="http://schemas.microsoft.com/office/drawing/2014/main" id="{9840FD04-6051-D2D4-A63C-94A0B37D47A1}"/>
                </a:ext>
              </a:extLst>
            </p:cNvPr>
            <p:cNvGrpSpPr/>
            <p:nvPr/>
          </p:nvGrpSpPr>
          <p:grpSpPr>
            <a:xfrm>
              <a:off x="9342486" y="5226827"/>
              <a:ext cx="906120" cy="108000"/>
              <a:chOff x="9822045" y="5067831"/>
              <a:chExt cx="906120" cy="108000"/>
            </a:xfrm>
            <a:solidFill>
              <a:srgbClr val="3371DD"/>
            </a:solidFill>
          </p:grpSpPr>
          <p:grpSp>
            <p:nvGrpSpPr>
              <p:cNvPr id="57" name="Group 56">
                <a:extLst>
                  <a:ext uri="{FF2B5EF4-FFF2-40B4-BE49-F238E27FC236}">
                    <a16:creationId xmlns:a16="http://schemas.microsoft.com/office/drawing/2014/main" id="{A196EF32-4906-9565-594A-B86B5B620594}"/>
                  </a:ext>
                </a:extLst>
              </p:cNvPr>
              <p:cNvGrpSpPr/>
              <p:nvPr/>
            </p:nvGrpSpPr>
            <p:grpSpPr>
              <a:xfrm>
                <a:off x="10135373" y="5067831"/>
                <a:ext cx="592792" cy="108000"/>
                <a:chOff x="5979558" y="5078471"/>
                <a:chExt cx="592792" cy="108000"/>
              </a:xfrm>
              <a:grpFill/>
            </p:grpSpPr>
            <p:sp>
              <p:nvSpPr>
                <p:cNvPr id="63" name="Rectangle 62">
                  <a:extLst>
                    <a:ext uri="{FF2B5EF4-FFF2-40B4-BE49-F238E27FC236}">
                      <a16:creationId xmlns:a16="http://schemas.microsoft.com/office/drawing/2014/main" id="{24B30B77-D41E-56D8-5AE0-6CD2CFD5B32E}"/>
                    </a:ext>
                  </a:extLst>
                </p:cNvPr>
                <p:cNvSpPr/>
                <p:nvPr/>
              </p:nvSpPr>
              <p:spPr>
                <a:xfrm>
                  <a:off x="5979558" y="5096471"/>
                  <a:ext cx="146045"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67" name="Oval 66">
                  <a:extLst>
                    <a:ext uri="{FF2B5EF4-FFF2-40B4-BE49-F238E27FC236}">
                      <a16:creationId xmlns:a16="http://schemas.microsoft.com/office/drawing/2014/main" id="{3BD03528-ACAB-473C-FB33-BE43DC33A8FF}"/>
                    </a:ext>
                  </a:extLst>
                </p:cNvPr>
                <p:cNvSpPr/>
                <p:nvPr/>
              </p:nvSpPr>
              <p:spPr>
                <a:xfrm>
                  <a:off x="6226366" y="5078471"/>
                  <a:ext cx="108000" cy="108000"/>
                </a:xfrm>
                <a:prstGeom prst="ellipse">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sp>
              <p:nvSpPr>
                <p:cNvPr id="42" name="Rectangle 41">
                  <a:extLst>
                    <a:ext uri="{FF2B5EF4-FFF2-40B4-BE49-F238E27FC236}">
                      <a16:creationId xmlns:a16="http://schemas.microsoft.com/office/drawing/2014/main" id="{B626C016-EC05-B2D4-9330-40E300F6F8F0}"/>
                    </a:ext>
                  </a:extLst>
                </p:cNvPr>
                <p:cNvSpPr/>
                <p:nvPr/>
              </p:nvSpPr>
              <p:spPr>
                <a:xfrm>
                  <a:off x="6421998" y="5096471"/>
                  <a:ext cx="150352" cy="72000"/>
                </a:xfrm>
                <a:prstGeom prst="rect">
                  <a:avLst/>
                </a:prstGeom>
                <a:grpFill/>
                <a:ln>
                  <a:solidFill>
                    <a:srgbClr val="3371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0"/>
                  </a:endParaRPr>
                </a:p>
              </p:txBody>
            </p:sp>
          </p:grpSp>
          <p:grpSp>
            <p:nvGrpSpPr>
              <p:cNvPr id="58" name="Group 57">
                <a:extLst>
                  <a:ext uri="{FF2B5EF4-FFF2-40B4-BE49-F238E27FC236}">
                    <a16:creationId xmlns:a16="http://schemas.microsoft.com/office/drawing/2014/main" id="{A1F6FFE7-4122-97AE-59D8-DAFD7874B556}"/>
                  </a:ext>
                </a:extLst>
              </p:cNvPr>
              <p:cNvGrpSpPr/>
              <p:nvPr/>
            </p:nvGrpSpPr>
            <p:grpSpPr>
              <a:xfrm>
                <a:off x="9822045" y="5067831"/>
                <a:ext cx="256879" cy="108000"/>
                <a:chOff x="10290564" y="5051698"/>
                <a:chExt cx="256879" cy="108000"/>
              </a:xfrm>
              <a:grpFill/>
            </p:grpSpPr>
            <p:sp>
              <p:nvSpPr>
                <p:cNvPr id="59" name="Oval 58">
                  <a:extLst>
                    <a:ext uri="{FF2B5EF4-FFF2-40B4-BE49-F238E27FC236}">
                      <a16:creationId xmlns:a16="http://schemas.microsoft.com/office/drawing/2014/main" id="{BC4C44F7-F17F-DAD5-D6AA-EA43E1DA8DB6}"/>
                    </a:ext>
                  </a:extLst>
                </p:cNvPr>
                <p:cNvSpPr/>
                <p:nvPr/>
              </p:nvSpPr>
              <p:spPr>
                <a:xfrm flipV="1">
                  <a:off x="10290564" y="5051698"/>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sp>
              <p:nvSpPr>
                <p:cNvPr id="60" name="Oval 59">
                  <a:extLst>
                    <a:ext uri="{FF2B5EF4-FFF2-40B4-BE49-F238E27FC236}">
                      <a16:creationId xmlns:a16="http://schemas.microsoft.com/office/drawing/2014/main" id="{F0E769BC-BFB8-77EF-42C7-5157B1E8A019}"/>
                    </a:ext>
                  </a:extLst>
                </p:cNvPr>
                <p:cNvSpPr/>
                <p:nvPr/>
              </p:nvSpPr>
              <p:spPr>
                <a:xfrm flipV="1">
                  <a:off x="10439443" y="5051698"/>
                  <a:ext cx="108000" cy="108000"/>
                </a:xfrm>
                <a:prstGeom prst="ellipse">
                  <a:avLst/>
                </a:prstGeom>
                <a:solidFill>
                  <a:srgbClr val="FF3760"/>
                </a:solidFill>
                <a:ln>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EdShed" pitchFamily="2" charset="0"/>
                  </a:endParaRPr>
                </a:p>
              </p:txBody>
            </p:sp>
          </p:grpSp>
        </p:grpSp>
        <p:sp>
          <p:nvSpPr>
            <p:cNvPr id="46" name="Block Arc 45">
              <a:extLst>
                <a:ext uri="{FF2B5EF4-FFF2-40B4-BE49-F238E27FC236}">
                  <a16:creationId xmlns:a16="http://schemas.microsoft.com/office/drawing/2014/main" id="{62077A13-4975-4505-C60B-7F8899A57178}"/>
                </a:ext>
              </a:extLst>
            </p:cNvPr>
            <p:cNvSpPr/>
            <p:nvPr/>
          </p:nvSpPr>
          <p:spPr>
            <a:xfrm rot="10800000">
              <a:off x="9727827" y="5046427"/>
              <a:ext cx="464255" cy="451950"/>
            </a:xfrm>
            <a:prstGeom prst="blockArc">
              <a:avLst>
                <a:gd name="adj1" fmla="val 10676733"/>
                <a:gd name="adj2" fmla="val 22313"/>
                <a:gd name="adj3" fmla="val 6979"/>
              </a:avLst>
            </a:prstGeom>
            <a:solidFill>
              <a:srgbClr val="3372DC"/>
            </a:solidFill>
            <a:ln w="19050">
              <a:solidFill>
                <a:srgbClr val="3373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EdShed" pitchFamily="2" charset="0"/>
              </a:endParaRPr>
            </a:p>
          </p:txBody>
        </p:sp>
      </p:grpSp>
    </p:spTree>
    <p:extLst>
      <p:ext uri="{BB962C8B-B14F-4D97-AF65-F5344CB8AC3E}">
        <p14:creationId xmlns:p14="http://schemas.microsoft.com/office/powerpoint/2010/main" val="412100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left)">
                                      <p:cBhvr>
                                        <p:cTn id="12" dur="20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 by="(-#ppt_w*2)" calcmode="lin" valueType="num">
                                      <p:cBhvr rctx="PPT">
                                        <p:cTn id="22" dur="500" autoRev="1" fill="hold">
                                          <p:stCondLst>
                                            <p:cond delay="0"/>
                                          </p:stCondLst>
                                        </p:cTn>
                                        <p:tgtEl>
                                          <p:spTgt spid="13"/>
                                        </p:tgtEl>
                                        <p:attrNameLst>
                                          <p:attrName>ppt_w</p:attrName>
                                        </p:attrNameLst>
                                      </p:cBhvr>
                                    </p:anim>
                                    <p:anim by="(#ppt_w*0.50)" calcmode="lin" valueType="num">
                                      <p:cBhvr>
                                        <p:cTn id="23" dur="500" decel="50000" autoRev="1" fill="hold">
                                          <p:stCondLst>
                                            <p:cond delay="0"/>
                                          </p:stCondLst>
                                        </p:cTn>
                                        <p:tgtEl>
                                          <p:spTgt spid="13"/>
                                        </p:tgtEl>
                                        <p:attrNameLst>
                                          <p:attrName>ppt_x</p:attrName>
                                        </p:attrNameLst>
                                      </p:cBhvr>
                                    </p:anim>
                                    <p:anim from="(-#ppt_h/2)" to="(#ppt_y)" calcmode="lin" valueType="num">
                                      <p:cBhvr>
                                        <p:cTn id="24" dur="1000" fill="hold">
                                          <p:stCondLst>
                                            <p:cond delay="0"/>
                                          </p:stCondLst>
                                        </p:cTn>
                                        <p:tgtEl>
                                          <p:spTgt spid="13"/>
                                        </p:tgtEl>
                                        <p:attrNameLst>
                                          <p:attrName>ppt_y</p:attrName>
                                        </p:attrNameLst>
                                      </p:cBhvr>
                                    </p:anim>
                                    <p:animRot by="21600000">
                                      <p:cBhvr>
                                        <p:cTn id="25" dur="1000" fill="hold">
                                          <p:stCondLst>
                                            <p:cond delay="0"/>
                                          </p:stCondLst>
                                        </p:cTn>
                                        <p:tgtEl>
                                          <p:spTgt spid="13"/>
                                        </p:tgtEl>
                                        <p:attrNameLst>
                                          <p:attrName>r</p:attrName>
                                        </p:attrNameLst>
                                      </p:cBhvr>
                                    </p:animRo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14"/>
                                        </p:tgtEl>
                                        <p:attrNameLst>
                                          <p:attrName>style.visibility</p:attrName>
                                        </p:attrNameLst>
                                      </p:cBhvr>
                                      <p:to>
                                        <p:strVal val="visible"/>
                                      </p:to>
                                    </p:set>
                                    <p:anim by="(-#ppt_w*2)" calcmode="lin" valueType="num">
                                      <p:cBhvr rctx="PPT">
                                        <p:cTn id="41" dur="500" autoRev="1" fill="hold">
                                          <p:stCondLst>
                                            <p:cond delay="0"/>
                                          </p:stCondLst>
                                        </p:cTn>
                                        <p:tgtEl>
                                          <p:spTgt spid="14"/>
                                        </p:tgtEl>
                                        <p:attrNameLst>
                                          <p:attrName>ppt_w</p:attrName>
                                        </p:attrNameLst>
                                      </p:cBhvr>
                                    </p:anim>
                                    <p:anim by="(#ppt_w*0.50)" calcmode="lin" valueType="num">
                                      <p:cBhvr>
                                        <p:cTn id="42" dur="500" decel="50000" autoRev="1" fill="hold">
                                          <p:stCondLst>
                                            <p:cond delay="0"/>
                                          </p:stCondLst>
                                        </p:cTn>
                                        <p:tgtEl>
                                          <p:spTgt spid="14"/>
                                        </p:tgtEl>
                                        <p:attrNameLst>
                                          <p:attrName>ppt_x</p:attrName>
                                        </p:attrNameLst>
                                      </p:cBhvr>
                                    </p:anim>
                                    <p:anim from="(-#ppt_h/2)" to="(#ppt_y)" calcmode="lin" valueType="num">
                                      <p:cBhvr>
                                        <p:cTn id="43" dur="1000" fill="hold">
                                          <p:stCondLst>
                                            <p:cond delay="0"/>
                                          </p:stCondLst>
                                        </p:cTn>
                                        <p:tgtEl>
                                          <p:spTgt spid="14"/>
                                        </p:tgtEl>
                                        <p:attrNameLst>
                                          <p:attrName>ppt_y</p:attrName>
                                        </p:attrNameLst>
                                      </p:cBhvr>
                                    </p:anim>
                                    <p:animRot by="21600000">
                                      <p:cBhvr>
                                        <p:cTn id="44" dur="1000" fill="hold">
                                          <p:stCondLst>
                                            <p:cond delay="0"/>
                                          </p:stCondLst>
                                        </p:cTn>
                                        <p:tgtEl>
                                          <p:spTgt spid="14"/>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20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56" presetClass="entr" presetSubtype="0" fill="hold" grpId="0" nodeType="clickEffect">
                                  <p:stCondLst>
                                    <p:cond delay="0"/>
                                  </p:stCondLst>
                                  <p:iterate type="lt">
                                    <p:tmPct val="10000"/>
                                  </p:iterate>
                                  <p:childTnLst>
                                    <p:set>
                                      <p:cBhvr>
                                        <p:cTn id="53" dur="1" fill="hold">
                                          <p:stCondLst>
                                            <p:cond delay="0"/>
                                          </p:stCondLst>
                                        </p:cTn>
                                        <p:tgtEl>
                                          <p:spTgt spid="21"/>
                                        </p:tgtEl>
                                        <p:attrNameLst>
                                          <p:attrName>style.visibility</p:attrName>
                                        </p:attrNameLst>
                                      </p:cBhvr>
                                      <p:to>
                                        <p:strVal val="visible"/>
                                      </p:to>
                                    </p:set>
                                    <p:anim by="(-#ppt_w*2)" calcmode="lin" valueType="num">
                                      <p:cBhvr rctx="PPT">
                                        <p:cTn id="54" dur="500" autoRev="1" fill="hold">
                                          <p:stCondLst>
                                            <p:cond delay="0"/>
                                          </p:stCondLst>
                                        </p:cTn>
                                        <p:tgtEl>
                                          <p:spTgt spid="21"/>
                                        </p:tgtEl>
                                        <p:attrNameLst>
                                          <p:attrName>ppt_w</p:attrName>
                                        </p:attrNameLst>
                                      </p:cBhvr>
                                    </p:anim>
                                    <p:anim by="(#ppt_w*0.50)" calcmode="lin" valueType="num">
                                      <p:cBhvr>
                                        <p:cTn id="55" dur="500" decel="50000" autoRev="1" fill="hold">
                                          <p:stCondLst>
                                            <p:cond delay="0"/>
                                          </p:stCondLst>
                                        </p:cTn>
                                        <p:tgtEl>
                                          <p:spTgt spid="21"/>
                                        </p:tgtEl>
                                        <p:attrNameLst>
                                          <p:attrName>ppt_x</p:attrName>
                                        </p:attrNameLst>
                                      </p:cBhvr>
                                    </p:anim>
                                    <p:anim from="(-#ppt_h/2)" to="(#ppt_y)" calcmode="lin" valueType="num">
                                      <p:cBhvr>
                                        <p:cTn id="56" dur="1000" fill="hold">
                                          <p:stCondLst>
                                            <p:cond delay="0"/>
                                          </p:stCondLst>
                                        </p:cTn>
                                        <p:tgtEl>
                                          <p:spTgt spid="21"/>
                                        </p:tgtEl>
                                        <p:attrNameLst>
                                          <p:attrName>ppt_y</p:attrName>
                                        </p:attrNameLst>
                                      </p:cBhvr>
                                    </p:anim>
                                    <p:animRot by="21600000">
                                      <p:cBhvr>
                                        <p:cTn id="57" dur="1000" fill="hold">
                                          <p:stCondLst>
                                            <p:cond delay="0"/>
                                          </p:stCondLst>
                                        </p:cTn>
                                        <p:tgtEl>
                                          <p:spTgt spid="21"/>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wipe(left)">
                                      <p:cBhvr>
                                        <p:cTn id="62" dur="20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56" presetClass="entr" presetSubtype="0" fill="hold" grpId="0" nodeType="clickEffect">
                                  <p:stCondLst>
                                    <p:cond delay="0"/>
                                  </p:stCondLst>
                                  <p:iterate type="lt">
                                    <p:tmPct val="10000"/>
                                  </p:iterate>
                                  <p:childTnLst>
                                    <p:set>
                                      <p:cBhvr>
                                        <p:cTn id="66" dur="1" fill="hold">
                                          <p:stCondLst>
                                            <p:cond delay="0"/>
                                          </p:stCondLst>
                                        </p:cTn>
                                        <p:tgtEl>
                                          <p:spTgt spid="15"/>
                                        </p:tgtEl>
                                        <p:attrNameLst>
                                          <p:attrName>style.visibility</p:attrName>
                                        </p:attrNameLst>
                                      </p:cBhvr>
                                      <p:to>
                                        <p:strVal val="visible"/>
                                      </p:to>
                                    </p:set>
                                    <p:anim by="(-#ppt_w*2)" calcmode="lin" valueType="num">
                                      <p:cBhvr rctx="PPT">
                                        <p:cTn id="67" dur="500" autoRev="1" fill="hold">
                                          <p:stCondLst>
                                            <p:cond delay="0"/>
                                          </p:stCondLst>
                                        </p:cTn>
                                        <p:tgtEl>
                                          <p:spTgt spid="15"/>
                                        </p:tgtEl>
                                        <p:attrNameLst>
                                          <p:attrName>ppt_w</p:attrName>
                                        </p:attrNameLst>
                                      </p:cBhvr>
                                    </p:anim>
                                    <p:anim by="(#ppt_w*0.50)" calcmode="lin" valueType="num">
                                      <p:cBhvr>
                                        <p:cTn id="68" dur="500" decel="50000" autoRev="1" fill="hold">
                                          <p:stCondLst>
                                            <p:cond delay="0"/>
                                          </p:stCondLst>
                                        </p:cTn>
                                        <p:tgtEl>
                                          <p:spTgt spid="15"/>
                                        </p:tgtEl>
                                        <p:attrNameLst>
                                          <p:attrName>ppt_x</p:attrName>
                                        </p:attrNameLst>
                                      </p:cBhvr>
                                    </p:anim>
                                    <p:anim from="(-#ppt_h/2)" to="(#ppt_y)" calcmode="lin" valueType="num">
                                      <p:cBhvr>
                                        <p:cTn id="69" dur="1000" fill="hold">
                                          <p:stCondLst>
                                            <p:cond delay="0"/>
                                          </p:stCondLst>
                                        </p:cTn>
                                        <p:tgtEl>
                                          <p:spTgt spid="15"/>
                                        </p:tgtEl>
                                        <p:attrNameLst>
                                          <p:attrName>ppt_y</p:attrName>
                                        </p:attrNameLst>
                                      </p:cBhvr>
                                    </p:anim>
                                    <p:animRot by="21600000">
                                      <p:cBhvr>
                                        <p:cTn id="70"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1" grpId="0"/>
    </p:bldLst>
  </p:timing>
</p:sld>
</file>

<file path=ppt/theme/theme1.xml><?xml version="1.0" encoding="utf-8"?>
<a:theme xmlns:a="http://schemas.openxmlformats.org/drawingml/2006/main" name="Spelling Sh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800" b="1" i="0" dirty="0">
            <a:latin typeface="OpenDyslexicAlta"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16091</TotalTime>
  <Words>1368</Words>
  <Application>Microsoft Macintosh PowerPoint</Application>
  <PresentationFormat>Widescreen</PresentationFormat>
  <Paragraphs>376</Paragraphs>
  <Slides>29</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Sassoon Infant 2023</vt:lpstr>
      <vt:lpstr>Arial</vt:lpstr>
      <vt:lpstr>EdShed</vt:lpstr>
      <vt:lpstr>Spelling Shed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Oliver</dc:creator>
  <cp:lastModifiedBy>Alexandra Oliver</cp:lastModifiedBy>
  <cp:revision>984</cp:revision>
  <cp:lastPrinted>2023-01-25T13:58:17Z</cp:lastPrinted>
  <dcterms:created xsi:type="dcterms:W3CDTF">2022-07-19T20:08:30Z</dcterms:created>
  <dcterms:modified xsi:type="dcterms:W3CDTF">2024-08-08T07:53:52Z</dcterms:modified>
</cp:coreProperties>
</file>