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25"/>
  </p:notesMasterIdLst>
  <p:handoutMasterIdLst>
    <p:handoutMasterId r:id="rId26"/>
  </p:handoutMasterIdLst>
  <p:sldIdLst>
    <p:sldId id="358" r:id="rId2"/>
    <p:sldId id="309" r:id="rId3"/>
    <p:sldId id="311" r:id="rId4"/>
    <p:sldId id="342" r:id="rId5"/>
    <p:sldId id="344" r:id="rId6"/>
    <p:sldId id="260" r:id="rId7"/>
    <p:sldId id="318" r:id="rId8"/>
    <p:sldId id="319" r:id="rId9"/>
    <p:sldId id="320" r:id="rId10"/>
    <p:sldId id="505" r:id="rId11"/>
    <p:sldId id="506" r:id="rId12"/>
    <p:sldId id="355" r:id="rId13"/>
    <p:sldId id="356" r:id="rId14"/>
    <p:sldId id="348" r:id="rId15"/>
    <p:sldId id="346" r:id="rId16"/>
    <p:sldId id="349" r:id="rId17"/>
    <p:sldId id="350" r:id="rId18"/>
    <p:sldId id="351" r:id="rId19"/>
    <p:sldId id="359" r:id="rId20"/>
    <p:sldId id="298" r:id="rId21"/>
    <p:sldId id="328" r:id="rId22"/>
    <p:sldId id="357" r:id="rId23"/>
    <p:sldId id="330" r:id="rId24"/>
  </p:sldIdLst>
  <p:sldSz cx="12192000" cy="6858000"/>
  <p:notesSz cx="6858000" cy="9144000"/>
  <p:embeddedFontLst>
    <p:embeddedFont>
      <p:font typeface="EdShed" pitchFamily="2" charset="0"/>
      <p:regular r:id="rId27"/>
      <p:bold r:id="rId28"/>
    </p:embeddedFont>
    <p:embeddedFont>
      <p:font typeface="Sassoon Infant 2023" panose="02000503030000020003"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60"/>
    <a:srgbClr val="3373DC"/>
    <a:srgbClr val="4A4A4A"/>
    <a:srgbClr val="7957D5"/>
    <a:srgbClr val="209CEE"/>
    <a:srgbClr val="20D160"/>
    <a:srgbClr val="FFDE56"/>
    <a:srgbClr val="F139C4"/>
    <a:srgbClr val="6561FF"/>
    <a:srgbClr val="859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2"/>
    <p:restoredTop sz="90081"/>
  </p:normalViewPr>
  <p:slideViewPr>
    <p:cSldViewPr snapToGrid="0" snapToObjects="1">
      <p:cViewPr varScale="1">
        <p:scale>
          <a:sx n="95" d="100"/>
          <a:sy n="95" d="100"/>
        </p:scale>
        <p:origin x="544" y="176"/>
      </p:cViewPr>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8/8/24</a:t>
            </a:fld>
            <a:endParaRPr lang="en-US" dirty="0">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dirty="0">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173879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258145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35903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155726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157247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106245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297819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19</a:t>
            </a:fld>
            <a:endParaRPr lang="en-US"/>
          </a:p>
        </p:txBody>
      </p:sp>
    </p:spTree>
    <p:extLst>
      <p:ext uri="{BB962C8B-B14F-4D97-AF65-F5344CB8AC3E}">
        <p14:creationId xmlns:p14="http://schemas.microsoft.com/office/powerpoint/2010/main" val="411751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03042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21</a:t>
            </a:fld>
            <a:endParaRPr lang="en-US"/>
          </a:p>
        </p:txBody>
      </p:sp>
    </p:spTree>
    <p:extLst>
      <p:ext uri="{BB962C8B-B14F-4D97-AF65-F5344CB8AC3E}">
        <p14:creationId xmlns:p14="http://schemas.microsoft.com/office/powerpoint/2010/main" val="374247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05305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22</a:t>
            </a:fld>
            <a:endParaRPr lang="en-US"/>
          </a:p>
        </p:txBody>
      </p:sp>
    </p:spTree>
    <p:extLst>
      <p:ext uri="{BB962C8B-B14F-4D97-AF65-F5344CB8AC3E}">
        <p14:creationId xmlns:p14="http://schemas.microsoft.com/office/powerpoint/2010/main" val="319837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322413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358546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Here the ‘e’ from the base word is removed before the suffix is added.</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164934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words to move them to the correct box.</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351261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15883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144776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283270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2538271713"/>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5437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87503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60737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0472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91788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89909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61476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9788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408268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87479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08/08/2024</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1544687-8074-0A6B-A57E-9D3B57FC87A7}"/>
              </a:ext>
            </a:extLst>
          </p:cNvPr>
          <p:cNvSpPr>
            <a:spLocks noGrp="1"/>
          </p:cNvSpPr>
          <p:nvPr>
            <p:ph type="body" sz="quarter" idx="12"/>
          </p:nvPr>
        </p:nvSpPr>
        <p:spPr/>
        <p:txBody>
          <a:bodyPr>
            <a:noAutofit/>
          </a:bodyPr>
          <a:lstStyle/>
          <a:p>
            <a:r>
              <a:rPr lang="en-GB" dirty="0">
                <a:ea typeface="Sassoon Infant 2023" panose="02000503030000020003" pitchFamily="2" charset="0"/>
              </a:rPr>
              <a:t>To </a:t>
            </a:r>
            <a:r>
              <a:rPr lang="en-GB" dirty="0">
                <a:solidFill>
                  <a:srgbClr val="181717"/>
                </a:solidFill>
                <a:effectLst/>
                <a:highlight>
                  <a:srgbClr val="FFFFFF"/>
                </a:highlight>
                <a:ea typeface="Sassoon Infant 2023" panose="02000503030000020003" pitchFamily="2" charset="0"/>
              </a:rPr>
              <a:t>apply knowledge of syllables and phoneme grapheme relationships</a:t>
            </a:r>
            <a:endParaRPr lang="en-US" dirty="0">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3</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a:noAutofit/>
          </a:bodyPr>
          <a:lstStyle/>
          <a:p>
            <a:r>
              <a:rPr lang="en-GB" altLang="en-US" dirty="0">
                <a:solidFill>
                  <a:srgbClr val="1D1C1D"/>
                </a:solidFill>
                <a:ea typeface="Sassoon Infant 2023" panose="02000503030000020003" pitchFamily="2" charset="0"/>
                <a:cs typeface="Arial" panose="020B0604020202020204" pitchFamily="34" charset="0"/>
              </a:rPr>
              <a:t>To spell w</a:t>
            </a:r>
            <a:r>
              <a:rPr lang="en-GB" dirty="0">
                <a:ea typeface="Sassoon Infant 2023" panose="02000503030000020003" pitchFamily="2" charset="0"/>
              </a:rPr>
              <a:t>ords where the digraph ‘ou’ sounds like /u/</a:t>
            </a:r>
          </a:p>
        </p:txBody>
      </p:sp>
      <p:sp>
        <p:nvSpPr>
          <p:cNvPr id="8" name="Text Placeholder 5">
            <a:extLst>
              <a:ext uri="{FF2B5EF4-FFF2-40B4-BE49-F238E27FC236}">
                <a16:creationId xmlns:a16="http://schemas.microsoft.com/office/drawing/2014/main" id="{50648477-DA3F-57C0-432A-E3C5526E69BA}"/>
              </a:ext>
            </a:extLst>
          </p:cNvPr>
          <p:cNvSpPr>
            <a:spLocks noGrp="1"/>
          </p:cNvSpPr>
          <p:nvPr>
            <p:ph type="body" sz="quarter" idx="14"/>
          </p:nvPr>
        </p:nvSpPr>
        <p:spPr/>
        <p:txBody>
          <a:bodyPr>
            <a:noAutofit/>
          </a:bodyPr>
          <a:lstStyle/>
          <a:p>
            <a:r>
              <a:rPr lang="en-GB" dirty="0"/>
              <a:t>This week’s words: touch, double, country, trouble, young, cousin, enough, couple, encourage, flourish</a:t>
            </a:r>
            <a:endParaRPr lang="en-US"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9</a:t>
            </a:fld>
            <a:endParaRPr lang="en-US" dirty="0">
              <a:latin typeface="EdShed" pitchFamily="2" charset="0"/>
            </a:endParaRPr>
          </a:p>
        </p:txBody>
      </p:sp>
      <p:sp>
        <p:nvSpPr>
          <p:cNvPr id="9" name="Text Placeholder 8">
            <a:extLst>
              <a:ext uri="{FF2B5EF4-FFF2-40B4-BE49-F238E27FC236}">
                <a16:creationId xmlns:a16="http://schemas.microsoft.com/office/drawing/2014/main" id="{AD5BA420-F9E0-DF6A-E361-B45FBB94BE83}"/>
              </a:ext>
            </a:extLst>
          </p:cNvPr>
          <p:cNvSpPr>
            <a:spLocks noGrp="1"/>
          </p:cNvSpPr>
          <p:nvPr>
            <p:ph type="body" sz="quarter" idx="15"/>
          </p:nvPr>
        </p:nvSpPr>
        <p:spPr/>
        <p:txBody>
          <a:bodyPr/>
          <a:lstStyle/>
          <a:p>
            <a:r>
              <a:rPr lang="en-GB" dirty="0">
                <a:solidFill>
                  <a:schemeClr val="tx1"/>
                </a:solidFill>
                <a:latin typeface="EdShed" pitchFamily="2" charset="0"/>
              </a:rPr>
              <a:t>Circle the word that is spelled correctly in each row, </a:t>
            </a:r>
          </a:p>
          <a:p>
            <a:r>
              <a:rPr lang="en-GB" dirty="0">
                <a:solidFill>
                  <a:schemeClr val="tx1"/>
                </a:solidFill>
                <a:latin typeface="EdShed" pitchFamily="2" charset="0"/>
              </a:rPr>
              <a:t>then complete the sentence activity.</a:t>
            </a:r>
          </a:p>
        </p:txBody>
      </p:sp>
      <p:sp>
        <p:nvSpPr>
          <p:cNvPr id="2" name="Text Placeholder 1">
            <a:extLst>
              <a:ext uri="{FF2B5EF4-FFF2-40B4-BE49-F238E27FC236}">
                <a16:creationId xmlns:a16="http://schemas.microsoft.com/office/drawing/2014/main" id="{A8ED4E66-8C90-BD90-306B-F26514B03C21}"/>
              </a:ext>
            </a:extLst>
          </p:cNvPr>
          <p:cNvSpPr>
            <a:spLocks noGrp="1"/>
          </p:cNvSpPr>
          <p:nvPr>
            <p:ph type="body" sz="quarter" idx="10"/>
          </p:nvPr>
        </p:nvSpPr>
        <p:spPr/>
        <p:txBody>
          <a:bodyPr/>
          <a:lstStyle/>
          <a:p>
            <a:r>
              <a:rPr lang="en-GB" b="0" i="0" dirty="0">
                <a:solidFill>
                  <a:srgbClr val="1D1C1D"/>
                </a:solidFill>
                <a:effectLst/>
                <a:highlight>
                  <a:srgbClr val="FFFFFF"/>
                </a:highlight>
              </a:rPr>
              <a:t>Spell Check and Sentence Writing</a:t>
            </a:r>
            <a:endParaRPr lang="en-US" dirty="0"/>
          </a:p>
        </p:txBody>
      </p:sp>
      <p:graphicFrame>
        <p:nvGraphicFramePr>
          <p:cNvPr id="3" name="Table 4">
            <a:extLst>
              <a:ext uri="{FF2B5EF4-FFF2-40B4-BE49-F238E27FC236}">
                <a16:creationId xmlns:a16="http://schemas.microsoft.com/office/drawing/2014/main" id="{128E5F0C-1070-A97A-A600-E70744D9495B}"/>
              </a:ext>
            </a:extLst>
          </p:cNvPr>
          <p:cNvGraphicFramePr>
            <a:graphicFrameLocks noGrp="1"/>
          </p:cNvGraphicFramePr>
          <p:nvPr>
            <p:extLst>
              <p:ext uri="{D42A27DB-BD31-4B8C-83A1-F6EECF244321}">
                <p14:modId xmlns:p14="http://schemas.microsoft.com/office/powerpoint/2010/main" val="2117290271"/>
              </p:ext>
            </p:extLst>
          </p:nvPr>
        </p:nvGraphicFramePr>
        <p:xfrm>
          <a:off x="365816" y="1828812"/>
          <a:ext cx="5402972" cy="4714210"/>
        </p:xfrm>
        <a:graphic>
          <a:graphicData uri="http://schemas.openxmlformats.org/drawingml/2006/table">
            <a:tbl>
              <a:tblPr firstRow="1" bandRow="1">
                <a:tableStyleId>{5940675A-B579-460E-94D1-54222C63F5DA}</a:tableStyleId>
              </a:tblPr>
              <a:tblGrid>
                <a:gridCol w="2701486">
                  <a:extLst>
                    <a:ext uri="{9D8B030D-6E8A-4147-A177-3AD203B41FA5}">
                      <a16:colId xmlns:a16="http://schemas.microsoft.com/office/drawing/2014/main" val="2567954424"/>
                    </a:ext>
                  </a:extLst>
                </a:gridCol>
                <a:gridCol w="2701486">
                  <a:extLst>
                    <a:ext uri="{9D8B030D-6E8A-4147-A177-3AD203B41FA5}">
                      <a16:colId xmlns:a16="http://schemas.microsoft.com/office/drawing/2014/main" val="1500793946"/>
                    </a:ext>
                  </a:extLst>
                </a:gridCol>
              </a:tblGrid>
              <a:tr h="471421">
                <a:tc>
                  <a:txBody>
                    <a:bodyPr/>
                    <a:lstStyle/>
                    <a:p>
                      <a:pPr algn="ctr"/>
                      <a:r>
                        <a:rPr lang="en-GB" sz="2000" b="0" i="0" dirty="0" err="1">
                          <a:latin typeface="EdShed" pitchFamily="2" charset="0"/>
                          <a:ea typeface="OpenDyslexic" charset="0"/>
                          <a:cs typeface="OpenDyslexic" charset="0"/>
                        </a:rPr>
                        <a:t>enugh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enough</a:t>
                      </a:r>
                    </a:p>
                  </a:txBody>
                  <a:tcPr anchor="ctr"/>
                </a:tc>
                <a:extLst>
                  <a:ext uri="{0D108BD9-81ED-4DB2-BD59-A6C34878D82A}">
                    <a16:rowId xmlns:a16="http://schemas.microsoft.com/office/drawing/2014/main" val="1359816853"/>
                  </a:ext>
                </a:extLst>
              </a:tr>
              <a:tr h="471421">
                <a:tc>
                  <a:txBody>
                    <a:bodyPr/>
                    <a:lstStyle/>
                    <a:p>
                      <a:pPr algn="ctr"/>
                      <a:r>
                        <a:rPr lang="en-GB" sz="2000" b="0" i="0" dirty="0" err="1">
                          <a:latin typeface="EdShed" pitchFamily="2" charset="0"/>
                          <a:ea typeface="OpenDyslexic" charset="0"/>
                          <a:cs typeface="OpenDyslexic" charset="0"/>
                        </a:rPr>
                        <a:t>cupple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couple</a:t>
                      </a:r>
                    </a:p>
                  </a:txBody>
                  <a:tcPr anchor="ctr"/>
                </a:tc>
                <a:extLst>
                  <a:ext uri="{0D108BD9-81ED-4DB2-BD59-A6C34878D82A}">
                    <a16:rowId xmlns:a16="http://schemas.microsoft.com/office/drawing/2014/main" val="3104259565"/>
                  </a:ext>
                </a:extLst>
              </a:tr>
              <a:tr h="471421">
                <a:tc>
                  <a:txBody>
                    <a:bodyPr/>
                    <a:lstStyle/>
                    <a:p>
                      <a:pPr algn="ctr"/>
                      <a:r>
                        <a:rPr lang="en-GB" sz="2000" b="0" i="0" dirty="0">
                          <a:latin typeface="EdShed" pitchFamily="2" charset="0"/>
                          <a:ea typeface="OpenDyslexic" charset="0"/>
                          <a:cs typeface="OpenDyslexic" charset="0"/>
                        </a:rPr>
                        <a:t>trouble</a:t>
                      </a:r>
                    </a:p>
                  </a:txBody>
                  <a:tcPr anchor="ctr"/>
                </a:tc>
                <a:tc>
                  <a:txBody>
                    <a:bodyPr/>
                    <a:lstStyle/>
                    <a:p>
                      <a:pPr algn="ctr"/>
                      <a:r>
                        <a:rPr lang="en-GB" sz="2000" b="0" i="0" dirty="0" err="1">
                          <a:latin typeface="EdShed" pitchFamily="2" charset="0"/>
                          <a:ea typeface="OpenDyslexic" charset="0"/>
                          <a:cs typeface="OpenDyslexic" charset="0"/>
                        </a:rPr>
                        <a:t>trubble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3932320117"/>
                  </a:ext>
                </a:extLst>
              </a:tr>
              <a:tr h="471421">
                <a:tc>
                  <a:txBody>
                    <a:bodyPr/>
                    <a:lstStyle/>
                    <a:p>
                      <a:pPr algn="ctr"/>
                      <a:r>
                        <a:rPr lang="en-GB" sz="2000" b="0" i="0" dirty="0">
                          <a:latin typeface="EdShed" pitchFamily="2" charset="0"/>
                          <a:ea typeface="OpenDyslexic" charset="0"/>
                          <a:cs typeface="OpenDyslexic" charset="0"/>
                        </a:rPr>
                        <a:t>encourage</a:t>
                      </a:r>
                    </a:p>
                  </a:txBody>
                  <a:tcPr anchor="ctr"/>
                </a:tc>
                <a:tc>
                  <a:txBody>
                    <a:bodyPr/>
                    <a:lstStyle/>
                    <a:p>
                      <a:pPr algn="ctr"/>
                      <a:r>
                        <a:rPr lang="en-GB" sz="2000" b="0" i="0" dirty="0" err="1">
                          <a:latin typeface="EdShed" pitchFamily="2" charset="0"/>
                          <a:ea typeface="OpenDyslexic" charset="0"/>
                          <a:cs typeface="OpenDyslexic" charset="0"/>
                        </a:rPr>
                        <a:t>encurage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4136017478"/>
                  </a:ext>
                </a:extLst>
              </a:tr>
              <a:tr h="471421">
                <a:tc>
                  <a:txBody>
                    <a:bodyPr/>
                    <a:lstStyle/>
                    <a:p>
                      <a:pPr algn="ctr"/>
                      <a:r>
                        <a:rPr lang="en-GB" sz="2000" b="0" i="0" dirty="0" err="1">
                          <a:latin typeface="EdShed" pitchFamily="2" charset="0"/>
                          <a:ea typeface="OpenDyslexic" charset="0"/>
                          <a:cs typeface="OpenDyslexic" charset="0"/>
                        </a:rPr>
                        <a:t>couzin</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cousin</a:t>
                      </a:r>
                    </a:p>
                  </a:txBody>
                  <a:tcPr anchor="ctr"/>
                </a:tc>
                <a:extLst>
                  <a:ext uri="{0D108BD9-81ED-4DB2-BD59-A6C34878D82A}">
                    <a16:rowId xmlns:a16="http://schemas.microsoft.com/office/drawing/2014/main" val="2596355756"/>
                  </a:ext>
                </a:extLst>
              </a:tr>
              <a:tr h="471421">
                <a:tc>
                  <a:txBody>
                    <a:bodyPr/>
                    <a:lstStyle/>
                    <a:p>
                      <a:pPr algn="ctr"/>
                      <a:r>
                        <a:rPr lang="en-GB" sz="2000" b="0" i="0" dirty="0">
                          <a:latin typeface="EdShed" pitchFamily="2" charset="0"/>
                          <a:ea typeface="OpenDyslexic" charset="0"/>
                          <a:cs typeface="OpenDyslexic" charset="0"/>
                        </a:rPr>
                        <a:t>country</a:t>
                      </a:r>
                    </a:p>
                  </a:txBody>
                  <a:tcPr anchor="ctr"/>
                </a:tc>
                <a:tc>
                  <a:txBody>
                    <a:bodyPr/>
                    <a:lstStyle/>
                    <a:p>
                      <a:pPr algn="ctr"/>
                      <a:r>
                        <a:rPr lang="en-GB" sz="2000" b="0" i="0" dirty="0" err="1">
                          <a:latin typeface="EdShed" pitchFamily="2" charset="0"/>
                          <a:ea typeface="OpenDyslexic" charset="0"/>
                          <a:cs typeface="OpenDyslexic" charset="0"/>
                        </a:rPr>
                        <a:t>counntry</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702533924"/>
                  </a:ext>
                </a:extLst>
              </a:tr>
              <a:tr h="471421">
                <a:tc>
                  <a:txBody>
                    <a:bodyPr/>
                    <a:lstStyle/>
                    <a:p>
                      <a:pPr algn="ctr"/>
                      <a:r>
                        <a:rPr lang="en-GB" sz="2000" b="0" i="0" dirty="0" err="1">
                          <a:latin typeface="EdShed" pitchFamily="2" charset="0"/>
                          <a:ea typeface="OpenDyslexic" charset="0"/>
                          <a:cs typeface="OpenDyslexic" charset="0"/>
                        </a:rPr>
                        <a:t>tuch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touch</a:t>
                      </a:r>
                    </a:p>
                  </a:txBody>
                  <a:tcPr anchor="ctr"/>
                </a:tc>
                <a:extLst>
                  <a:ext uri="{0D108BD9-81ED-4DB2-BD59-A6C34878D82A}">
                    <a16:rowId xmlns:a16="http://schemas.microsoft.com/office/drawing/2014/main" val="2800043999"/>
                  </a:ext>
                </a:extLst>
              </a:tr>
              <a:tr h="471421">
                <a:tc>
                  <a:txBody>
                    <a:bodyPr/>
                    <a:lstStyle/>
                    <a:p>
                      <a:pPr algn="ctr"/>
                      <a:r>
                        <a:rPr lang="en-GB" sz="2000" b="0" i="0" dirty="0">
                          <a:latin typeface="EdShed" pitchFamily="2" charset="0"/>
                          <a:ea typeface="OpenDyslexic" charset="0"/>
                          <a:cs typeface="OpenDyslexic" charset="0"/>
                        </a:rPr>
                        <a:t>flourish</a:t>
                      </a:r>
                    </a:p>
                  </a:txBody>
                  <a:tcPr anchor="ctr"/>
                </a:tc>
                <a:tc>
                  <a:txBody>
                    <a:bodyPr/>
                    <a:lstStyle/>
                    <a:p>
                      <a:pPr algn="ctr"/>
                      <a:r>
                        <a:rPr lang="en-GB" sz="2000" b="0" i="0" dirty="0" err="1">
                          <a:latin typeface="EdShed" pitchFamily="2" charset="0"/>
                          <a:ea typeface="OpenDyslexic" charset="0"/>
                          <a:cs typeface="OpenDyslexic" charset="0"/>
                        </a:rPr>
                        <a:t>flurish</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562594289"/>
                  </a:ext>
                </a:extLst>
              </a:tr>
              <a:tr h="471421">
                <a:tc>
                  <a:txBody>
                    <a:bodyPr/>
                    <a:lstStyle/>
                    <a:p>
                      <a:pPr algn="ctr"/>
                      <a:r>
                        <a:rPr lang="en-GB" sz="2000" b="0" i="0" dirty="0" err="1">
                          <a:latin typeface="EdShed" pitchFamily="2" charset="0"/>
                          <a:ea typeface="OpenDyslexic" charset="0"/>
                          <a:cs typeface="OpenDyslexic" charset="0"/>
                        </a:rPr>
                        <a:t>yung</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young</a:t>
                      </a:r>
                    </a:p>
                  </a:txBody>
                  <a:tcPr anchor="ctr"/>
                </a:tc>
                <a:extLst>
                  <a:ext uri="{0D108BD9-81ED-4DB2-BD59-A6C34878D82A}">
                    <a16:rowId xmlns:a16="http://schemas.microsoft.com/office/drawing/2014/main" val="2945621057"/>
                  </a:ext>
                </a:extLst>
              </a:tr>
              <a:tr h="471421">
                <a:tc>
                  <a:txBody>
                    <a:bodyPr/>
                    <a:lstStyle/>
                    <a:p>
                      <a:pPr algn="ctr"/>
                      <a:r>
                        <a:rPr lang="en-GB" sz="2000" b="0" i="0" dirty="0" err="1">
                          <a:latin typeface="EdShed" pitchFamily="2" charset="0"/>
                          <a:ea typeface="OpenDyslexic" charset="0"/>
                          <a:cs typeface="OpenDyslexic" charset="0"/>
                        </a:rPr>
                        <a:t>dubble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double</a:t>
                      </a:r>
                    </a:p>
                  </a:txBody>
                  <a:tcPr anchor="ctr"/>
                </a:tc>
                <a:extLst>
                  <a:ext uri="{0D108BD9-81ED-4DB2-BD59-A6C34878D82A}">
                    <a16:rowId xmlns:a16="http://schemas.microsoft.com/office/drawing/2014/main" val="1940417503"/>
                  </a:ext>
                </a:extLst>
              </a:tr>
            </a:tbl>
          </a:graphicData>
        </a:graphic>
      </p:graphicFrame>
      <p:sp>
        <p:nvSpPr>
          <p:cNvPr id="5" name="TextBox 4">
            <a:extLst>
              <a:ext uri="{FF2B5EF4-FFF2-40B4-BE49-F238E27FC236}">
                <a16:creationId xmlns:a16="http://schemas.microsoft.com/office/drawing/2014/main" id="{DE7153E5-AA82-88F3-9EBB-1956B71ED76B}"/>
              </a:ext>
            </a:extLst>
          </p:cNvPr>
          <p:cNvSpPr txBox="1"/>
          <p:nvPr/>
        </p:nvSpPr>
        <p:spPr>
          <a:xfrm>
            <a:off x="6359225" y="2235225"/>
            <a:ext cx="51384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Choose three words to write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in one or more sentences.</a:t>
            </a:r>
            <a:endParaRPr lang="en-GB" baseline="0" dirty="0">
              <a:latin typeface="EdShed" pitchFamily="2" charset="0"/>
            </a:endParaRPr>
          </a:p>
        </p:txBody>
      </p:sp>
      <p:cxnSp>
        <p:nvCxnSpPr>
          <p:cNvPr id="6" name="Straight Connector 5">
            <a:extLst>
              <a:ext uri="{FF2B5EF4-FFF2-40B4-BE49-F238E27FC236}">
                <a16:creationId xmlns:a16="http://schemas.microsoft.com/office/drawing/2014/main" id="{C8EF8A83-016E-2811-6CC0-DC0F94FD223D}"/>
              </a:ext>
            </a:extLst>
          </p:cNvPr>
          <p:cNvCxnSpPr>
            <a:cxnSpLocks/>
          </p:cNvCxnSpPr>
          <p:nvPr/>
        </p:nvCxnSpPr>
        <p:spPr>
          <a:xfrm>
            <a:off x="6504898" y="3655205"/>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8C9554-F131-ED45-C38B-AD82A31BD2A8}"/>
              </a:ext>
            </a:extLst>
          </p:cNvPr>
          <p:cNvCxnSpPr>
            <a:cxnSpLocks/>
          </p:cNvCxnSpPr>
          <p:nvPr/>
        </p:nvCxnSpPr>
        <p:spPr>
          <a:xfrm>
            <a:off x="6504898" y="4268407"/>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47D827-4B44-DAEA-3C65-3DDA87DD83D7}"/>
              </a:ext>
            </a:extLst>
          </p:cNvPr>
          <p:cNvCxnSpPr>
            <a:cxnSpLocks/>
          </p:cNvCxnSpPr>
          <p:nvPr/>
        </p:nvCxnSpPr>
        <p:spPr>
          <a:xfrm>
            <a:off x="6504898" y="4881609"/>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D9B37C-D4FE-E55C-3430-A2A13AC771DD}"/>
              </a:ext>
            </a:extLst>
          </p:cNvPr>
          <p:cNvCxnSpPr>
            <a:cxnSpLocks/>
          </p:cNvCxnSpPr>
          <p:nvPr/>
        </p:nvCxnSpPr>
        <p:spPr>
          <a:xfrm>
            <a:off x="6504898" y="5494811"/>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EA2F0B-DDF9-E8D3-00B3-5F5076595CC3}"/>
              </a:ext>
            </a:extLst>
          </p:cNvPr>
          <p:cNvCxnSpPr>
            <a:cxnSpLocks/>
          </p:cNvCxnSpPr>
          <p:nvPr/>
        </p:nvCxnSpPr>
        <p:spPr>
          <a:xfrm>
            <a:off x="6504898" y="6108012"/>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60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10</a:t>
            </a:fld>
            <a:endParaRPr lang="en-US" dirty="0">
              <a:latin typeface="EdShed" pitchFamily="2" charset="0"/>
            </a:endParaRPr>
          </a:p>
        </p:txBody>
      </p:sp>
      <p:sp>
        <p:nvSpPr>
          <p:cNvPr id="3" name="Text Placeholder 2">
            <a:extLst>
              <a:ext uri="{FF2B5EF4-FFF2-40B4-BE49-F238E27FC236}">
                <a16:creationId xmlns:a16="http://schemas.microsoft.com/office/drawing/2014/main" id="{3A8F09D7-7930-8FB1-D886-596685FA5BF9}"/>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37" name="Table 4">
            <a:extLst>
              <a:ext uri="{FF2B5EF4-FFF2-40B4-BE49-F238E27FC236}">
                <a16:creationId xmlns:a16="http://schemas.microsoft.com/office/drawing/2014/main" id="{8BE67A6F-A7A3-7F45-8280-B731FE01EA48}"/>
              </a:ext>
            </a:extLst>
          </p:cNvPr>
          <p:cNvGraphicFramePr>
            <a:graphicFrameLocks noGrp="1"/>
          </p:cNvGraphicFramePr>
          <p:nvPr>
            <p:extLst>
              <p:ext uri="{D42A27DB-BD31-4B8C-83A1-F6EECF244321}">
                <p14:modId xmlns:p14="http://schemas.microsoft.com/office/powerpoint/2010/main" val="2651950886"/>
              </p:ext>
            </p:extLst>
          </p:nvPr>
        </p:nvGraphicFramePr>
        <p:xfrm>
          <a:off x="365816" y="1828812"/>
          <a:ext cx="5402972" cy="4714210"/>
        </p:xfrm>
        <a:graphic>
          <a:graphicData uri="http://schemas.openxmlformats.org/drawingml/2006/table">
            <a:tbl>
              <a:tblPr firstRow="1" bandRow="1">
                <a:tableStyleId>{5940675A-B579-460E-94D1-54222C63F5DA}</a:tableStyleId>
              </a:tblPr>
              <a:tblGrid>
                <a:gridCol w="2701486">
                  <a:extLst>
                    <a:ext uri="{9D8B030D-6E8A-4147-A177-3AD203B41FA5}">
                      <a16:colId xmlns:a16="http://schemas.microsoft.com/office/drawing/2014/main" val="2567954424"/>
                    </a:ext>
                  </a:extLst>
                </a:gridCol>
                <a:gridCol w="2701486">
                  <a:extLst>
                    <a:ext uri="{9D8B030D-6E8A-4147-A177-3AD203B41FA5}">
                      <a16:colId xmlns:a16="http://schemas.microsoft.com/office/drawing/2014/main" val="1500793946"/>
                    </a:ext>
                  </a:extLst>
                </a:gridCol>
              </a:tblGrid>
              <a:tr h="471421">
                <a:tc>
                  <a:txBody>
                    <a:bodyPr/>
                    <a:lstStyle/>
                    <a:p>
                      <a:pPr algn="ctr"/>
                      <a:r>
                        <a:rPr lang="en-GB" sz="2000" b="0" i="0" dirty="0" err="1">
                          <a:latin typeface="EdShed" pitchFamily="2" charset="0"/>
                          <a:ea typeface="OpenDyslexic" charset="0"/>
                          <a:cs typeface="OpenDyslexic" charset="0"/>
                        </a:rPr>
                        <a:t>enugh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enough</a:t>
                      </a:r>
                    </a:p>
                  </a:txBody>
                  <a:tcPr anchor="ctr"/>
                </a:tc>
                <a:extLst>
                  <a:ext uri="{0D108BD9-81ED-4DB2-BD59-A6C34878D82A}">
                    <a16:rowId xmlns:a16="http://schemas.microsoft.com/office/drawing/2014/main" val="1359816853"/>
                  </a:ext>
                </a:extLst>
              </a:tr>
              <a:tr h="471421">
                <a:tc>
                  <a:txBody>
                    <a:bodyPr/>
                    <a:lstStyle/>
                    <a:p>
                      <a:pPr algn="ctr"/>
                      <a:r>
                        <a:rPr lang="en-GB" sz="2000" b="0" i="0" dirty="0" err="1">
                          <a:latin typeface="EdShed" pitchFamily="2" charset="0"/>
                          <a:ea typeface="OpenDyslexic" charset="0"/>
                          <a:cs typeface="OpenDyslexic" charset="0"/>
                        </a:rPr>
                        <a:t>cupple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couple</a:t>
                      </a:r>
                    </a:p>
                  </a:txBody>
                  <a:tcPr anchor="ctr"/>
                </a:tc>
                <a:extLst>
                  <a:ext uri="{0D108BD9-81ED-4DB2-BD59-A6C34878D82A}">
                    <a16:rowId xmlns:a16="http://schemas.microsoft.com/office/drawing/2014/main" val="3104259565"/>
                  </a:ext>
                </a:extLst>
              </a:tr>
              <a:tr h="471421">
                <a:tc>
                  <a:txBody>
                    <a:bodyPr/>
                    <a:lstStyle/>
                    <a:p>
                      <a:pPr algn="ctr"/>
                      <a:r>
                        <a:rPr lang="en-GB" sz="2000" b="0" i="0" dirty="0">
                          <a:latin typeface="EdShed" pitchFamily="2" charset="0"/>
                          <a:ea typeface="OpenDyslexic" charset="0"/>
                          <a:cs typeface="OpenDyslexic" charset="0"/>
                        </a:rPr>
                        <a:t>trouble</a:t>
                      </a:r>
                    </a:p>
                  </a:txBody>
                  <a:tcPr anchor="ctr"/>
                </a:tc>
                <a:tc>
                  <a:txBody>
                    <a:bodyPr/>
                    <a:lstStyle/>
                    <a:p>
                      <a:pPr algn="ctr"/>
                      <a:r>
                        <a:rPr lang="en-GB" sz="2000" b="0" i="0" dirty="0" err="1">
                          <a:latin typeface="EdShed" pitchFamily="2" charset="0"/>
                          <a:ea typeface="OpenDyslexic" charset="0"/>
                          <a:cs typeface="OpenDyslexic" charset="0"/>
                        </a:rPr>
                        <a:t>trubble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3932320117"/>
                  </a:ext>
                </a:extLst>
              </a:tr>
              <a:tr h="471421">
                <a:tc>
                  <a:txBody>
                    <a:bodyPr/>
                    <a:lstStyle/>
                    <a:p>
                      <a:pPr algn="ctr"/>
                      <a:r>
                        <a:rPr lang="en-GB" sz="2000" b="0" i="0" dirty="0">
                          <a:latin typeface="EdShed" pitchFamily="2" charset="0"/>
                          <a:ea typeface="OpenDyslexic" charset="0"/>
                          <a:cs typeface="OpenDyslexic" charset="0"/>
                        </a:rPr>
                        <a:t>encourage</a:t>
                      </a:r>
                    </a:p>
                  </a:txBody>
                  <a:tcPr anchor="ctr"/>
                </a:tc>
                <a:tc>
                  <a:txBody>
                    <a:bodyPr/>
                    <a:lstStyle/>
                    <a:p>
                      <a:pPr algn="ctr"/>
                      <a:r>
                        <a:rPr lang="en-GB" sz="2000" b="0" i="0" dirty="0" err="1">
                          <a:latin typeface="EdShed" pitchFamily="2" charset="0"/>
                          <a:ea typeface="OpenDyslexic" charset="0"/>
                          <a:cs typeface="OpenDyslexic" charset="0"/>
                        </a:rPr>
                        <a:t>encurage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4136017478"/>
                  </a:ext>
                </a:extLst>
              </a:tr>
              <a:tr h="471421">
                <a:tc>
                  <a:txBody>
                    <a:bodyPr/>
                    <a:lstStyle/>
                    <a:p>
                      <a:pPr algn="ctr"/>
                      <a:r>
                        <a:rPr lang="en-GB" sz="2000" b="0" i="0" dirty="0" err="1">
                          <a:latin typeface="EdShed" pitchFamily="2" charset="0"/>
                          <a:ea typeface="OpenDyslexic" charset="0"/>
                          <a:cs typeface="OpenDyslexic" charset="0"/>
                        </a:rPr>
                        <a:t>couzin</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cousin</a:t>
                      </a:r>
                    </a:p>
                  </a:txBody>
                  <a:tcPr anchor="ctr"/>
                </a:tc>
                <a:extLst>
                  <a:ext uri="{0D108BD9-81ED-4DB2-BD59-A6C34878D82A}">
                    <a16:rowId xmlns:a16="http://schemas.microsoft.com/office/drawing/2014/main" val="2596355756"/>
                  </a:ext>
                </a:extLst>
              </a:tr>
              <a:tr h="471421">
                <a:tc>
                  <a:txBody>
                    <a:bodyPr/>
                    <a:lstStyle/>
                    <a:p>
                      <a:pPr algn="ctr"/>
                      <a:r>
                        <a:rPr lang="en-GB" sz="2000" b="0" i="0" dirty="0">
                          <a:latin typeface="EdShed" pitchFamily="2" charset="0"/>
                          <a:ea typeface="OpenDyslexic" charset="0"/>
                          <a:cs typeface="OpenDyslexic" charset="0"/>
                        </a:rPr>
                        <a:t>country</a:t>
                      </a:r>
                    </a:p>
                  </a:txBody>
                  <a:tcPr anchor="ctr"/>
                </a:tc>
                <a:tc>
                  <a:txBody>
                    <a:bodyPr/>
                    <a:lstStyle/>
                    <a:p>
                      <a:pPr algn="ctr"/>
                      <a:r>
                        <a:rPr lang="en-GB" sz="2000" b="0" i="0" dirty="0" err="1">
                          <a:latin typeface="EdShed" pitchFamily="2" charset="0"/>
                          <a:ea typeface="OpenDyslexic" charset="0"/>
                          <a:cs typeface="OpenDyslexic" charset="0"/>
                        </a:rPr>
                        <a:t>counntry</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702533924"/>
                  </a:ext>
                </a:extLst>
              </a:tr>
              <a:tr h="471421">
                <a:tc>
                  <a:txBody>
                    <a:bodyPr/>
                    <a:lstStyle/>
                    <a:p>
                      <a:pPr algn="ctr"/>
                      <a:r>
                        <a:rPr lang="en-GB" sz="2000" b="0" i="0" dirty="0" err="1">
                          <a:latin typeface="EdShed" pitchFamily="2" charset="0"/>
                          <a:ea typeface="OpenDyslexic" charset="0"/>
                          <a:cs typeface="OpenDyslexic" charset="0"/>
                        </a:rPr>
                        <a:t>tuch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touch</a:t>
                      </a:r>
                    </a:p>
                  </a:txBody>
                  <a:tcPr anchor="ctr"/>
                </a:tc>
                <a:extLst>
                  <a:ext uri="{0D108BD9-81ED-4DB2-BD59-A6C34878D82A}">
                    <a16:rowId xmlns:a16="http://schemas.microsoft.com/office/drawing/2014/main" val="2800043999"/>
                  </a:ext>
                </a:extLst>
              </a:tr>
              <a:tr h="471421">
                <a:tc>
                  <a:txBody>
                    <a:bodyPr/>
                    <a:lstStyle/>
                    <a:p>
                      <a:pPr algn="ctr"/>
                      <a:r>
                        <a:rPr lang="en-GB" sz="2000" b="0" i="0" dirty="0">
                          <a:latin typeface="EdShed" pitchFamily="2" charset="0"/>
                          <a:ea typeface="OpenDyslexic" charset="0"/>
                          <a:cs typeface="OpenDyslexic" charset="0"/>
                        </a:rPr>
                        <a:t>flourish</a:t>
                      </a:r>
                    </a:p>
                  </a:txBody>
                  <a:tcPr anchor="ctr"/>
                </a:tc>
                <a:tc>
                  <a:txBody>
                    <a:bodyPr/>
                    <a:lstStyle/>
                    <a:p>
                      <a:pPr algn="ctr"/>
                      <a:r>
                        <a:rPr lang="en-GB" sz="2000" b="0" i="0" dirty="0" err="1">
                          <a:latin typeface="EdShed" pitchFamily="2" charset="0"/>
                          <a:ea typeface="OpenDyslexic" charset="0"/>
                          <a:cs typeface="OpenDyslexic" charset="0"/>
                        </a:rPr>
                        <a:t>flurish</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562594289"/>
                  </a:ext>
                </a:extLst>
              </a:tr>
              <a:tr h="471421">
                <a:tc>
                  <a:txBody>
                    <a:bodyPr/>
                    <a:lstStyle/>
                    <a:p>
                      <a:pPr algn="ctr"/>
                      <a:r>
                        <a:rPr lang="en-GB" sz="2000" b="0" i="0" dirty="0" err="1">
                          <a:latin typeface="EdShed" pitchFamily="2" charset="0"/>
                          <a:ea typeface="OpenDyslexic" charset="0"/>
                          <a:cs typeface="OpenDyslexic" charset="0"/>
                        </a:rPr>
                        <a:t>yung</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young</a:t>
                      </a:r>
                    </a:p>
                  </a:txBody>
                  <a:tcPr anchor="ctr"/>
                </a:tc>
                <a:extLst>
                  <a:ext uri="{0D108BD9-81ED-4DB2-BD59-A6C34878D82A}">
                    <a16:rowId xmlns:a16="http://schemas.microsoft.com/office/drawing/2014/main" val="2945621057"/>
                  </a:ext>
                </a:extLst>
              </a:tr>
              <a:tr h="471421">
                <a:tc>
                  <a:txBody>
                    <a:bodyPr/>
                    <a:lstStyle/>
                    <a:p>
                      <a:pPr algn="ctr"/>
                      <a:r>
                        <a:rPr lang="en-GB" sz="2000" b="0" i="0" dirty="0" err="1">
                          <a:latin typeface="EdShed" pitchFamily="2" charset="0"/>
                          <a:ea typeface="OpenDyslexic" charset="0"/>
                          <a:cs typeface="OpenDyslexic" charset="0"/>
                        </a:rPr>
                        <a:t>dubble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double</a:t>
                      </a:r>
                    </a:p>
                  </a:txBody>
                  <a:tcPr anchor="ctr"/>
                </a:tc>
                <a:extLst>
                  <a:ext uri="{0D108BD9-81ED-4DB2-BD59-A6C34878D82A}">
                    <a16:rowId xmlns:a16="http://schemas.microsoft.com/office/drawing/2014/main" val="1940417503"/>
                  </a:ext>
                </a:extLst>
              </a:tr>
            </a:tbl>
          </a:graphicData>
        </a:graphic>
      </p:graphicFrame>
      <p:sp>
        <p:nvSpPr>
          <p:cNvPr id="44" name="Oval 43">
            <a:extLst>
              <a:ext uri="{FF2B5EF4-FFF2-40B4-BE49-F238E27FC236}">
                <a16:creationId xmlns:a16="http://schemas.microsoft.com/office/drawing/2014/main" id="{3465B554-9698-C24B-BE40-9AAA032B85E6}"/>
              </a:ext>
            </a:extLst>
          </p:cNvPr>
          <p:cNvSpPr/>
          <p:nvPr/>
        </p:nvSpPr>
        <p:spPr>
          <a:xfrm>
            <a:off x="3862309" y="1876557"/>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5" name="Oval 44">
            <a:extLst>
              <a:ext uri="{FF2B5EF4-FFF2-40B4-BE49-F238E27FC236}">
                <a16:creationId xmlns:a16="http://schemas.microsoft.com/office/drawing/2014/main" id="{D2DF0B71-CD5E-7241-9B9B-C4E096A64CFB}"/>
              </a:ext>
            </a:extLst>
          </p:cNvPr>
          <p:cNvSpPr/>
          <p:nvPr/>
        </p:nvSpPr>
        <p:spPr>
          <a:xfrm>
            <a:off x="3862309" y="2350682"/>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6" name="Oval 45">
            <a:extLst>
              <a:ext uri="{FF2B5EF4-FFF2-40B4-BE49-F238E27FC236}">
                <a16:creationId xmlns:a16="http://schemas.microsoft.com/office/drawing/2014/main" id="{E48A63AC-A7F3-CE44-9FF5-07F632630E48}"/>
              </a:ext>
            </a:extLst>
          </p:cNvPr>
          <p:cNvSpPr/>
          <p:nvPr/>
        </p:nvSpPr>
        <p:spPr>
          <a:xfrm>
            <a:off x="1133760" y="2801320"/>
            <a:ext cx="1113532" cy="396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7" name="Oval 46">
            <a:extLst>
              <a:ext uri="{FF2B5EF4-FFF2-40B4-BE49-F238E27FC236}">
                <a16:creationId xmlns:a16="http://schemas.microsoft.com/office/drawing/2014/main" id="{2191BF82-6E8B-8544-B85B-F5AF626A99EC}"/>
              </a:ext>
            </a:extLst>
          </p:cNvPr>
          <p:cNvSpPr/>
          <p:nvPr/>
        </p:nvSpPr>
        <p:spPr>
          <a:xfrm>
            <a:off x="903143" y="3306959"/>
            <a:ext cx="1577297"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8" name="Oval 47">
            <a:extLst>
              <a:ext uri="{FF2B5EF4-FFF2-40B4-BE49-F238E27FC236}">
                <a16:creationId xmlns:a16="http://schemas.microsoft.com/office/drawing/2014/main" id="{2AA09452-0541-B449-A3A2-86A346EA3BDB}"/>
              </a:ext>
            </a:extLst>
          </p:cNvPr>
          <p:cNvSpPr/>
          <p:nvPr/>
        </p:nvSpPr>
        <p:spPr>
          <a:xfrm>
            <a:off x="3862309" y="3778961"/>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9" name="Oval 48">
            <a:extLst>
              <a:ext uri="{FF2B5EF4-FFF2-40B4-BE49-F238E27FC236}">
                <a16:creationId xmlns:a16="http://schemas.microsoft.com/office/drawing/2014/main" id="{6C2C1736-FECA-B44A-A243-9F02802D6119}"/>
              </a:ext>
            </a:extLst>
          </p:cNvPr>
          <p:cNvSpPr/>
          <p:nvPr/>
        </p:nvSpPr>
        <p:spPr>
          <a:xfrm>
            <a:off x="1063380" y="4246544"/>
            <a:ext cx="1254291"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0" name="Oval 49">
            <a:extLst>
              <a:ext uri="{FF2B5EF4-FFF2-40B4-BE49-F238E27FC236}">
                <a16:creationId xmlns:a16="http://schemas.microsoft.com/office/drawing/2014/main" id="{EB7D1D8A-FB10-7B43-84BC-5B91F846A5E2}"/>
              </a:ext>
            </a:extLst>
          </p:cNvPr>
          <p:cNvSpPr/>
          <p:nvPr/>
        </p:nvSpPr>
        <p:spPr>
          <a:xfrm>
            <a:off x="3790309" y="4701609"/>
            <a:ext cx="1224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1" name="Oval 50">
            <a:extLst>
              <a:ext uri="{FF2B5EF4-FFF2-40B4-BE49-F238E27FC236}">
                <a16:creationId xmlns:a16="http://schemas.microsoft.com/office/drawing/2014/main" id="{8289534B-245D-7D4E-BDE3-44BEFE659855}"/>
              </a:ext>
            </a:extLst>
          </p:cNvPr>
          <p:cNvSpPr/>
          <p:nvPr/>
        </p:nvSpPr>
        <p:spPr>
          <a:xfrm>
            <a:off x="1000373" y="5207149"/>
            <a:ext cx="1317297" cy="327596"/>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2" name="Oval 51">
            <a:extLst>
              <a:ext uri="{FF2B5EF4-FFF2-40B4-BE49-F238E27FC236}">
                <a16:creationId xmlns:a16="http://schemas.microsoft.com/office/drawing/2014/main" id="{2E1C1638-8026-8142-87A9-E69657B2042B}"/>
              </a:ext>
            </a:extLst>
          </p:cNvPr>
          <p:cNvSpPr/>
          <p:nvPr/>
        </p:nvSpPr>
        <p:spPr>
          <a:xfrm>
            <a:off x="3758451" y="5668404"/>
            <a:ext cx="1246918" cy="327596"/>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3" name="Oval 52">
            <a:extLst>
              <a:ext uri="{FF2B5EF4-FFF2-40B4-BE49-F238E27FC236}">
                <a16:creationId xmlns:a16="http://schemas.microsoft.com/office/drawing/2014/main" id="{2F9F4EEF-12FE-7E43-B220-ABC1D58C8748}"/>
              </a:ext>
            </a:extLst>
          </p:cNvPr>
          <p:cNvSpPr/>
          <p:nvPr/>
        </p:nvSpPr>
        <p:spPr>
          <a:xfrm>
            <a:off x="3801011" y="6124210"/>
            <a:ext cx="1161797" cy="321376"/>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 name="TextBox 1">
            <a:extLst>
              <a:ext uri="{FF2B5EF4-FFF2-40B4-BE49-F238E27FC236}">
                <a16:creationId xmlns:a16="http://schemas.microsoft.com/office/drawing/2014/main" id="{17E7A5DA-5B21-5A8C-D57D-E0C96EEF77DD}"/>
              </a:ext>
            </a:extLst>
          </p:cNvPr>
          <p:cNvSpPr txBox="1"/>
          <p:nvPr/>
        </p:nvSpPr>
        <p:spPr>
          <a:xfrm>
            <a:off x="6359225" y="2235225"/>
            <a:ext cx="51384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Choose three words to write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in one or more sentences.</a:t>
            </a:r>
            <a:endParaRPr lang="en-GB" baseline="0" dirty="0">
              <a:latin typeface="EdShed" pitchFamily="2" charset="0"/>
            </a:endParaRPr>
          </a:p>
        </p:txBody>
      </p:sp>
      <p:cxnSp>
        <p:nvCxnSpPr>
          <p:cNvPr id="6" name="Straight Connector 5">
            <a:extLst>
              <a:ext uri="{FF2B5EF4-FFF2-40B4-BE49-F238E27FC236}">
                <a16:creationId xmlns:a16="http://schemas.microsoft.com/office/drawing/2014/main" id="{70834192-AB82-D64B-208F-B82AB8B7ACB4}"/>
              </a:ext>
            </a:extLst>
          </p:cNvPr>
          <p:cNvCxnSpPr>
            <a:cxnSpLocks/>
          </p:cNvCxnSpPr>
          <p:nvPr/>
        </p:nvCxnSpPr>
        <p:spPr>
          <a:xfrm>
            <a:off x="6504898" y="3655205"/>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299D86-20E0-C802-39BA-3EB7829DE9A1}"/>
              </a:ext>
            </a:extLst>
          </p:cNvPr>
          <p:cNvCxnSpPr>
            <a:cxnSpLocks/>
          </p:cNvCxnSpPr>
          <p:nvPr/>
        </p:nvCxnSpPr>
        <p:spPr>
          <a:xfrm>
            <a:off x="6504898" y="4268407"/>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C901EB-99B2-1501-AEC9-3FF4B6ADAE94}"/>
              </a:ext>
            </a:extLst>
          </p:cNvPr>
          <p:cNvCxnSpPr>
            <a:cxnSpLocks/>
          </p:cNvCxnSpPr>
          <p:nvPr/>
        </p:nvCxnSpPr>
        <p:spPr>
          <a:xfrm>
            <a:off x="6504898" y="4881609"/>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720F94-5E54-DAE3-41C7-6D11EDCB975D}"/>
              </a:ext>
            </a:extLst>
          </p:cNvPr>
          <p:cNvCxnSpPr>
            <a:cxnSpLocks/>
          </p:cNvCxnSpPr>
          <p:nvPr/>
        </p:nvCxnSpPr>
        <p:spPr>
          <a:xfrm>
            <a:off x="6504898" y="5494811"/>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5BF14F-B3A7-8F36-FE55-61545D0D8FD1}"/>
              </a:ext>
            </a:extLst>
          </p:cNvPr>
          <p:cNvCxnSpPr>
            <a:cxnSpLocks/>
          </p:cNvCxnSpPr>
          <p:nvPr/>
        </p:nvCxnSpPr>
        <p:spPr>
          <a:xfrm>
            <a:off x="6504898" y="6108012"/>
            <a:ext cx="48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5CFA976-3B12-72BE-EEA5-85C58C92ACF2}"/>
              </a:ext>
            </a:extLst>
          </p:cNvPr>
          <p:cNvSpPr>
            <a:spLocks noGrp="1"/>
          </p:cNvSpPr>
          <p:nvPr>
            <p:ph type="body" sz="quarter" idx="10"/>
          </p:nvPr>
        </p:nvSpPr>
        <p:spPr/>
        <p:txBody>
          <a:bodyPr/>
          <a:lstStyle/>
          <a:p>
            <a:r>
              <a:rPr lang="en-GB" b="0" i="0" dirty="0">
                <a:solidFill>
                  <a:srgbClr val="1D1C1D"/>
                </a:solidFill>
                <a:effectLst/>
                <a:highlight>
                  <a:srgbClr val="FFFFFF"/>
                </a:highlight>
              </a:rPr>
              <a:t>Spell Check and Sentence Writing</a:t>
            </a:r>
            <a:endParaRPr lang="en-US" dirty="0"/>
          </a:p>
        </p:txBody>
      </p:sp>
      <p:sp>
        <p:nvSpPr>
          <p:cNvPr id="39" name="TextBox 38">
            <a:extLst>
              <a:ext uri="{FF2B5EF4-FFF2-40B4-BE49-F238E27FC236}">
                <a16:creationId xmlns:a16="http://schemas.microsoft.com/office/drawing/2014/main" id="{A16E4401-DDA6-274C-90CD-12A6EBB2A39C}"/>
              </a:ext>
            </a:extLst>
          </p:cNvPr>
          <p:cNvSpPr txBox="1"/>
          <p:nvPr/>
        </p:nvSpPr>
        <p:spPr>
          <a:xfrm>
            <a:off x="6504898" y="3114982"/>
            <a:ext cx="4847090" cy="1246495"/>
          </a:xfrm>
          <a:prstGeom prst="rect">
            <a:avLst/>
          </a:prstGeom>
          <a:noFill/>
        </p:spPr>
        <p:txBody>
          <a:bodyPr wrap="square">
            <a:spAutoFit/>
          </a:bodyPr>
          <a:lstStyle/>
          <a:p>
            <a:pPr lvl="0">
              <a:lnSpc>
                <a:spcPct val="200000"/>
              </a:lnSpc>
              <a:defRPr/>
            </a:pPr>
            <a:r>
              <a:rPr lang="en-GB" sz="2000" dirty="0">
                <a:solidFill>
                  <a:srgbClr val="FF3760"/>
                </a:solidFill>
                <a:latin typeface="EdShed" pitchFamily="2" charset="0"/>
              </a:rPr>
              <a:t>My </a:t>
            </a:r>
            <a:r>
              <a:rPr lang="en-GB" sz="2000" dirty="0">
                <a:latin typeface="EdShed" pitchFamily="2" charset="0"/>
              </a:rPr>
              <a:t>young cousin</a:t>
            </a:r>
            <a:r>
              <a:rPr lang="en-GB" sz="2000" dirty="0">
                <a:solidFill>
                  <a:srgbClr val="FF3760"/>
                </a:solidFill>
                <a:latin typeface="EdShed" pitchFamily="2" charset="0"/>
              </a:rPr>
              <a:t>s are always getting into</a:t>
            </a:r>
            <a:r>
              <a:rPr lang="en-GB" sz="2000" dirty="0">
                <a:solidFill>
                  <a:srgbClr val="FF0000"/>
                </a:solidFill>
                <a:latin typeface="EdShed" pitchFamily="2" charset="0"/>
              </a:rPr>
              <a:t> </a:t>
            </a:r>
            <a:r>
              <a:rPr lang="en-GB" sz="2000" dirty="0">
                <a:latin typeface="EdShed" pitchFamily="2" charset="0"/>
              </a:rPr>
              <a:t>trouble</a:t>
            </a:r>
            <a:r>
              <a:rPr lang="en-GB" sz="2000" dirty="0">
                <a:solidFill>
                  <a:srgbClr val="FF3760"/>
                </a:solidFill>
                <a:latin typeface="EdShed" pitchFamily="2" charset="0"/>
              </a:rPr>
              <a:t>.</a:t>
            </a:r>
            <a:endParaRPr lang="en-GB" sz="2000" baseline="0" dirty="0">
              <a:solidFill>
                <a:srgbClr val="FF3760"/>
              </a:solidFill>
              <a:latin typeface="EdShed" pitchFamily="2" charset="0"/>
            </a:endParaRPr>
          </a:p>
        </p:txBody>
      </p:sp>
    </p:spTree>
    <p:extLst>
      <p:ext uri="{BB962C8B-B14F-4D97-AF65-F5344CB8AC3E}">
        <p14:creationId xmlns:p14="http://schemas.microsoft.com/office/powerpoint/2010/main" val="37359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11</a:t>
            </a:fld>
            <a:endParaRPr lang="en-US" dirty="0">
              <a:latin typeface="EdShed" pitchFamily="2" charset="0"/>
            </a:endParaRPr>
          </a:p>
        </p:txBody>
      </p:sp>
      <p:sp>
        <p:nvSpPr>
          <p:cNvPr id="3" name="Text Placeholder 2">
            <a:extLst>
              <a:ext uri="{FF2B5EF4-FFF2-40B4-BE49-F238E27FC236}">
                <a16:creationId xmlns:a16="http://schemas.microsoft.com/office/drawing/2014/main" id="{1CD4B608-A28A-D98A-6624-EDE2A8F5DD96}"/>
              </a:ext>
            </a:extLst>
          </p:cNvPr>
          <p:cNvSpPr>
            <a:spLocks noGrp="1"/>
          </p:cNvSpPr>
          <p:nvPr>
            <p:ph type="body" sz="quarter" idx="15"/>
          </p:nvPr>
        </p:nvSpPr>
        <p:spPr/>
        <p:txBody>
          <a:bodyPr/>
          <a:lstStyle/>
          <a:p>
            <a:pPr>
              <a:lnSpc>
                <a:spcPct val="100000"/>
              </a:lnSpc>
            </a:pPr>
            <a:r>
              <a:rPr lang="en-GB" sz="1600" dirty="0">
                <a:solidFill>
                  <a:schemeClr val="tx1"/>
                </a:solidFill>
                <a:latin typeface="EdShed" pitchFamily="2" charset="0"/>
              </a:rPr>
              <a:t>Write a sentence about the pictures below. Remember to include the word in your sentence. Then read the sentences and replace the underlined word with one of the blue words. </a:t>
            </a:r>
          </a:p>
        </p:txBody>
      </p:sp>
      <p:sp>
        <p:nvSpPr>
          <p:cNvPr id="2" name="Text Placeholder 1">
            <a:extLst>
              <a:ext uri="{FF2B5EF4-FFF2-40B4-BE49-F238E27FC236}">
                <a16:creationId xmlns:a16="http://schemas.microsoft.com/office/drawing/2014/main" id="{4D1FDDCF-06F2-75A2-4CF7-5471D7FB91AD}"/>
              </a:ext>
            </a:extLst>
          </p:cNvPr>
          <p:cNvSpPr>
            <a:spLocks noGrp="1"/>
          </p:cNvSpPr>
          <p:nvPr>
            <p:ph type="body" sz="quarter" idx="10"/>
          </p:nvPr>
        </p:nvSpPr>
        <p:spPr/>
        <p:txBody>
          <a:bodyPr/>
          <a:lstStyle/>
          <a:p>
            <a:r>
              <a:rPr lang="en-GB" b="0" i="0" dirty="0">
                <a:solidFill>
                  <a:srgbClr val="1D1C1D"/>
                </a:solidFill>
                <a:effectLst/>
                <a:highlight>
                  <a:srgbClr val="FFFFFF"/>
                </a:highlight>
              </a:rPr>
              <a:t>Sentences and Synonyms</a:t>
            </a:r>
            <a:endParaRPr lang="en-US" dirty="0"/>
          </a:p>
        </p:txBody>
      </p:sp>
      <p:graphicFrame>
        <p:nvGraphicFramePr>
          <p:cNvPr id="6" name="Table 48">
            <a:extLst>
              <a:ext uri="{FF2B5EF4-FFF2-40B4-BE49-F238E27FC236}">
                <a16:creationId xmlns:a16="http://schemas.microsoft.com/office/drawing/2014/main" id="{1B7D5F73-168B-AE90-1481-739E4C59F442}"/>
              </a:ext>
            </a:extLst>
          </p:cNvPr>
          <p:cNvGraphicFramePr>
            <a:graphicFrameLocks noGrp="1"/>
          </p:cNvGraphicFramePr>
          <p:nvPr>
            <p:extLst>
              <p:ext uri="{D42A27DB-BD31-4B8C-83A1-F6EECF244321}">
                <p14:modId xmlns:p14="http://schemas.microsoft.com/office/powerpoint/2010/main" val="4210097134"/>
              </p:ext>
            </p:extLst>
          </p:nvPr>
        </p:nvGraphicFramePr>
        <p:xfrm>
          <a:off x="402956" y="3657988"/>
          <a:ext cx="11380174" cy="2789296"/>
        </p:xfrm>
        <a:graphic>
          <a:graphicData uri="http://schemas.openxmlformats.org/drawingml/2006/table">
            <a:tbl>
              <a:tblPr firstRow="1" bandRow="1">
                <a:tableStyleId>{5C22544A-7EE6-4342-B048-85BDC9FD1C3A}</a:tableStyleId>
              </a:tblPr>
              <a:tblGrid>
                <a:gridCol w="1954490">
                  <a:extLst>
                    <a:ext uri="{9D8B030D-6E8A-4147-A177-3AD203B41FA5}">
                      <a16:colId xmlns:a16="http://schemas.microsoft.com/office/drawing/2014/main" val="219185778"/>
                    </a:ext>
                  </a:extLst>
                </a:gridCol>
                <a:gridCol w="4712842">
                  <a:extLst>
                    <a:ext uri="{9D8B030D-6E8A-4147-A177-3AD203B41FA5}">
                      <a16:colId xmlns:a16="http://schemas.microsoft.com/office/drawing/2014/main" val="2223313461"/>
                    </a:ext>
                  </a:extLst>
                </a:gridCol>
                <a:gridCol w="4712842">
                  <a:extLst>
                    <a:ext uri="{9D8B030D-6E8A-4147-A177-3AD203B41FA5}">
                      <a16:colId xmlns:a16="http://schemas.microsoft.com/office/drawing/2014/main" val="3750745387"/>
                    </a:ext>
                  </a:extLst>
                </a:gridCol>
              </a:tblGrid>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000" b="0" i="0" dirty="0">
                          <a:solidFill>
                            <a:schemeClr val="tx1"/>
                          </a:solidFill>
                          <a:latin typeface="EdShed" pitchFamily="2" charset="0"/>
                        </a:rPr>
                        <a:t>Yusef thought that he had </a:t>
                      </a:r>
                      <a:r>
                        <a:rPr lang="en-US" sz="2000" b="0" i="0" u="sng" dirty="0">
                          <a:solidFill>
                            <a:schemeClr val="tx1"/>
                          </a:solidFill>
                          <a:latin typeface="EdShed" pitchFamily="2" charset="0"/>
                        </a:rPr>
                        <a:t>ample</a:t>
                      </a:r>
                      <a:r>
                        <a:rPr lang="en-US" sz="2000" b="0" i="0" dirty="0">
                          <a:solidFill>
                            <a:schemeClr val="tx1"/>
                          </a:solidFill>
                          <a:latin typeface="EdShed" pitchFamily="2" charset="0"/>
                        </a:rPr>
                        <a:t> </a:t>
                      </a:r>
                    </a:p>
                    <a:p>
                      <a:pPr algn="ctr"/>
                      <a:r>
                        <a:rPr lang="en-US" sz="2000" b="0" i="0" dirty="0">
                          <a:solidFill>
                            <a:schemeClr val="tx1"/>
                          </a:solidFill>
                          <a:latin typeface="EdShed" pitchFamily="2" charset="0"/>
                        </a:rPr>
                        <a:t>cake for his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Each </a:t>
                      </a:r>
                      <a:r>
                        <a:rPr lang="en-US" sz="2000" b="0" i="0" u="sng" dirty="0">
                          <a:solidFill>
                            <a:schemeClr val="tx1"/>
                          </a:solidFill>
                          <a:latin typeface="EdShed" pitchFamily="2" charset="0"/>
                        </a:rPr>
                        <a:t>nation</a:t>
                      </a:r>
                      <a:r>
                        <a:rPr lang="en-US" sz="2000" b="0" i="0" dirty="0">
                          <a:solidFill>
                            <a:schemeClr val="tx1"/>
                          </a:solidFill>
                          <a:latin typeface="EdShed" pitchFamily="2" charset="0"/>
                        </a:rPr>
                        <a:t> has its own flag and anthem.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582608"/>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9892856"/>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 plants began to </a:t>
                      </a:r>
                      <a:r>
                        <a:rPr lang="en-US" sz="2000" b="0" i="0" u="sng" dirty="0">
                          <a:solidFill>
                            <a:schemeClr val="tx1"/>
                          </a:solidFill>
                          <a:latin typeface="EdShed" pitchFamily="2" charset="0"/>
                        </a:rPr>
                        <a:t>thrive</a:t>
                      </a:r>
                      <a:r>
                        <a:rPr lang="en-US" sz="2000" b="0" i="0" dirty="0">
                          <a:solidFill>
                            <a:schemeClr val="tx1"/>
                          </a:solidFill>
                          <a:latin typeface="EdShed" pitchFamily="2" charset="0"/>
                        </a:rPr>
                        <a:t>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their new pots.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Our teacher would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sng" dirty="0">
                          <a:solidFill>
                            <a:schemeClr val="tx1"/>
                          </a:solidFill>
                          <a:latin typeface="EdShed" pitchFamily="2" charset="0"/>
                        </a:rPr>
                        <a:t>motivate</a:t>
                      </a:r>
                      <a:r>
                        <a:rPr lang="en-US" sz="2000" b="0" i="0" dirty="0">
                          <a:solidFill>
                            <a:schemeClr val="tx1"/>
                          </a:solidFill>
                          <a:latin typeface="EdShed" pitchFamily="2" charset="0"/>
                        </a:rPr>
                        <a:t> us to do our 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548021"/>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24919354"/>
                  </a:ext>
                </a:extLst>
              </a:tr>
            </a:tbl>
          </a:graphicData>
        </a:graphic>
      </p:graphicFrame>
      <p:sp>
        <p:nvSpPr>
          <p:cNvPr id="7" name="TextBox 6">
            <a:extLst>
              <a:ext uri="{FF2B5EF4-FFF2-40B4-BE49-F238E27FC236}">
                <a16:creationId xmlns:a16="http://schemas.microsoft.com/office/drawing/2014/main" id="{B312AE98-D347-2DA9-4EFE-490D1E7F9FF6}"/>
              </a:ext>
            </a:extLst>
          </p:cNvPr>
          <p:cNvSpPr txBox="1"/>
          <p:nvPr/>
        </p:nvSpPr>
        <p:spPr>
          <a:xfrm>
            <a:off x="9125590" y="1892274"/>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couple</a:t>
            </a:r>
            <a:endParaRPr lang="en-GB" sz="2400" baseline="0" dirty="0">
              <a:latin typeface="EdShed" pitchFamily="2" charset="0"/>
            </a:endParaRPr>
          </a:p>
        </p:txBody>
      </p:sp>
      <p:cxnSp>
        <p:nvCxnSpPr>
          <p:cNvPr id="8" name="Straight Connector 7">
            <a:extLst>
              <a:ext uri="{FF2B5EF4-FFF2-40B4-BE49-F238E27FC236}">
                <a16:creationId xmlns:a16="http://schemas.microsoft.com/office/drawing/2014/main" id="{C47C7E00-B01E-12D8-E522-544D52A38184}"/>
              </a:ext>
            </a:extLst>
          </p:cNvPr>
          <p:cNvCxnSpPr>
            <a:cxnSpLocks/>
          </p:cNvCxnSpPr>
          <p:nvPr/>
        </p:nvCxnSpPr>
        <p:spPr>
          <a:xfrm>
            <a:off x="7873139" y="2795704"/>
            <a:ext cx="39099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D0C395-9AF5-9746-EA72-DD0C7E7892D4}"/>
              </a:ext>
            </a:extLst>
          </p:cNvPr>
          <p:cNvCxnSpPr>
            <a:cxnSpLocks/>
          </p:cNvCxnSpPr>
          <p:nvPr/>
        </p:nvCxnSpPr>
        <p:spPr>
          <a:xfrm>
            <a:off x="7873139" y="3247691"/>
            <a:ext cx="39099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0C3079-7C41-6C33-12DF-3EF738A744B4}"/>
              </a:ext>
            </a:extLst>
          </p:cNvPr>
          <p:cNvSpPr txBox="1"/>
          <p:nvPr/>
        </p:nvSpPr>
        <p:spPr>
          <a:xfrm>
            <a:off x="3108820" y="1896939"/>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touch</a:t>
            </a:r>
            <a:endParaRPr lang="en-GB" sz="2400" baseline="0" dirty="0">
              <a:latin typeface="EdShed" pitchFamily="2" charset="0"/>
            </a:endParaRPr>
          </a:p>
        </p:txBody>
      </p:sp>
      <p:cxnSp>
        <p:nvCxnSpPr>
          <p:cNvPr id="11" name="Straight Connector 10">
            <a:extLst>
              <a:ext uri="{FF2B5EF4-FFF2-40B4-BE49-F238E27FC236}">
                <a16:creationId xmlns:a16="http://schemas.microsoft.com/office/drawing/2014/main" id="{12F0515C-530C-C0BC-F58A-E9A4479310DB}"/>
              </a:ext>
            </a:extLst>
          </p:cNvPr>
          <p:cNvCxnSpPr>
            <a:cxnSpLocks/>
          </p:cNvCxnSpPr>
          <p:nvPr/>
        </p:nvCxnSpPr>
        <p:spPr>
          <a:xfrm>
            <a:off x="1907783" y="2795704"/>
            <a:ext cx="3797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E02B5A-E715-8F4D-1DDE-B71BFE400023}"/>
              </a:ext>
            </a:extLst>
          </p:cNvPr>
          <p:cNvCxnSpPr>
            <a:cxnSpLocks/>
          </p:cNvCxnSpPr>
          <p:nvPr/>
        </p:nvCxnSpPr>
        <p:spPr>
          <a:xfrm>
            <a:off x="1907783" y="3247691"/>
            <a:ext cx="3797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0D1C1A-916F-9E42-3113-AE9EEE83FC8E}"/>
              </a:ext>
            </a:extLst>
          </p:cNvPr>
          <p:cNvSpPr txBox="1"/>
          <p:nvPr/>
        </p:nvSpPr>
        <p:spPr>
          <a:xfrm>
            <a:off x="582169" y="5177199"/>
            <a:ext cx="15794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encourage</a:t>
            </a:r>
            <a:endParaRPr lang="en-GB" sz="2400" baseline="0" dirty="0">
              <a:solidFill>
                <a:srgbClr val="3372DC"/>
              </a:solidFill>
              <a:latin typeface="EdShed" pitchFamily="2" charset="0"/>
            </a:endParaRPr>
          </a:p>
        </p:txBody>
      </p:sp>
      <p:sp>
        <p:nvSpPr>
          <p:cNvPr id="14" name="TextBox 13">
            <a:extLst>
              <a:ext uri="{FF2B5EF4-FFF2-40B4-BE49-F238E27FC236}">
                <a16:creationId xmlns:a16="http://schemas.microsoft.com/office/drawing/2014/main" id="{CC56D641-CF3B-D67A-CF69-414CB70150DD}"/>
              </a:ext>
            </a:extLst>
          </p:cNvPr>
          <p:cNvSpPr txBox="1"/>
          <p:nvPr/>
        </p:nvSpPr>
        <p:spPr>
          <a:xfrm>
            <a:off x="674366" y="3780159"/>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country</a:t>
            </a:r>
            <a:endParaRPr lang="en-GB" sz="2400" baseline="0" dirty="0">
              <a:solidFill>
                <a:srgbClr val="3372DC"/>
              </a:solidFill>
              <a:latin typeface="EdShed" pitchFamily="2" charset="0"/>
            </a:endParaRPr>
          </a:p>
        </p:txBody>
      </p:sp>
      <p:sp>
        <p:nvSpPr>
          <p:cNvPr id="15" name="TextBox 14">
            <a:extLst>
              <a:ext uri="{FF2B5EF4-FFF2-40B4-BE49-F238E27FC236}">
                <a16:creationId xmlns:a16="http://schemas.microsoft.com/office/drawing/2014/main" id="{19699178-5B15-25CB-F0FB-8959505B449E}"/>
              </a:ext>
            </a:extLst>
          </p:cNvPr>
          <p:cNvSpPr txBox="1"/>
          <p:nvPr/>
        </p:nvSpPr>
        <p:spPr>
          <a:xfrm>
            <a:off x="705362" y="5873567"/>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flourish</a:t>
            </a:r>
            <a:endParaRPr lang="en-GB" sz="2400" baseline="0" dirty="0">
              <a:solidFill>
                <a:srgbClr val="3372DC"/>
              </a:solidFill>
              <a:latin typeface="EdShed" pitchFamily="2" charset="0"/>
            </a:endParaRPr>
          </a:p>
        </p:txBody>
      </p:sp>
      <p:sp>
        <p:nvSpPr>
          <p:cNvPr id="16" name="TextBox 15">
            <a:extLst>
              <a:ext uri="{FF2B5EF4-FFF2-40B4-BE49-F238E27FC236}">
                <a16:creationId xmlns:a16="http://schemas.microsoft.com/office/drawing/2014/main" id="{0D0762E0-C394-BFBC-FB09-CECE94FDD9CB}"/>
              </a:ext>
            </a:extLst>
          </p:cNvPr>
          <p:cNvSpPr txBox="1"/>
          <p:nvPr/>
        </p:nvSpPr>
        <p:spPr>
          <a:xfrm>
            <a:off x="674366" y="4453711"/>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enough</a:t>
            </a:r>
            <a:endParaRPr lang="en-GB" sz="2400" baseline="0" dirty="0">
              <a:solidFill>
                <a:srgbClr val="3372DC"/>
              </a:solidFill>
              <a:latin typeface="EdShed" pitchFamily="2" charset="0"/>
            </a:endParaRPr>
          </a:p>
        </p:txBody>
      </p:sp>
      <p:pic>
        <p:nvPicPr>
          <p:cNvPr id="22" name="Picture 21" descr="A picture containing text, dinosaur, handwear&#10;&#10;Description automatically generated">
            <a:extLst>
              <a:ext uri="{FF2B5EF4-FFF2-40B4-BE49-F238E27FC236}">
                <a16:creationId xmlns:a16="http://schemas.microsoft.com/office/drawing/2014/main" id="{98EB8D9B-552E-A4A4-A48E-94D606FD2309}"/>
              </a:ext>
            </a:extLst>
          </p:cNvPr>
          <p:cNvPicPr>
            <a:picLocks noChangeAspect="1"/>
          </p:cNvPicPr>
          <p:nvPr/>
        </p:nvPicPr>
        <p:blipFill>
          <a:blip r:embed="rId3"/>
          <a:stretch>
            <a:fillRect/>
          </a:stretch>
        </p:blipFill>
        <p:spPr>
          <a:xfrm>
            <a:off x="424647" y="1910628"/>
            <a:ext cx="1397164" cy="1397164"/>
          </a:xfrm>
          <a:prstGeom prst="rect">
            <a:avLst/>
          </a:prstGeom>
        </p:spPr>
      </p:pic>
      <p:pic>
        <p:nvPicPr>
          <p:cNvPr id="23" name="Picture 22">
            <a:extLst>
              <a:ext uri="{FF2B5EF4-FFF2-40B4-BE49-F238E27FC236}">
                <a16:creationId xmlns:a16="http://schemas.microsoft.com/office/drawing/2014/main" id="{F7203EA2-4682-269E-41EC-AE69235B6B83}"/>
              </a:ext>
            </a:extLst>
          </p:cNvPr>
          <p:cNvPicPr>
            <a:picLocks noChangeAspect="1"/>
          </p:cNvPicPr>
          <p:nvPr/>
        </p:nvPicPr>
        <p:blipFill>
          <a:blip r:embed="rId4"/>
          <a:stretch>
            <a:fillRect/>
          </a:stretch>
        </p:blipFill>
        <p:spPr>
          <a:xfrm>
            <a:off x="6991876" y="1936671"/>
            <a:ext cx="524157" cy="1359973"/>
          </a:xfrm>
          <a:prstGeom prst="rect">
            <a:avLst/>
          </a:prstGeom>
        </p:spPr>
      </p:pic>
      <p:pic>
        <p:nvPicPr>
          <p:cNvPr id="24" name="Picture 23">
            <a:extLst>
              <a:ext uri="{FF2B5EF4-FFF2-40B4-BE49-F238E27FC236}">
                <a16:creationId xmlns:a16="http://schemas.microsoft.com/office/drawing/2014/main" id="{7C5459BA-33DE-99AE-1CE6-972A16857139}"/>
              </a:ext>
            </a:extLst>
          </p:cNvPr>
          <p:cNvPicPr>
            <a:picLocks noChangeAspect="1"/>
          </p:cNvPicPr>
          <p:nvPr/>
        </p:nvPicPr>
        <p:blipFill>
          <a:blip r:embed="rId4"/>
          <a:stretch>
            <a:fillRect/>
          </a:stretch>
        </p:blipFill>
        <p:spPr>
          <a:xfrm>
            <a:off x="6288604" y="1946560"/>
            <a:ext cx="524157" cy="1359973"/>
          </a:xfrm>
          <a:prstGeom prst="rect">
            <a:avLst/>
          </a:prstGeom>
        </p:spPr>
      </p:pic>
    </p:spTree>
    <p:extLst>
      <p:ext uri="{BB962C8B-B14F-4D97-AF65-F5344CB8AC3E}">
        <p14:creationId xmlns:p14="http://schemas.microsoft.com/office/powerpoint/2010/main" val="242312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12</a:t>
            </a:fld>
            <a:endParaRPr lang="en-US" dirty="0">
              <a:latin typeface="EdShed" pitchFamily="2" charset="0"/>
            </a:endParaRPr>
          </a:p>
        </p:txBody>
      </p:sp>
      <p:sp>
        <p:nvSpPr>
          <p:cNvPr id="6" name="Text Placeholder 5">
            <a:extLst>
              <a:ext uri="{FF2B5EF4-FFF2-40B4-BE49-F238E27FC236}">
                <a16:creationId xmlns:a16="http://schemas.microsoft.com/office/drawing/2014/main" id="{A0AFB4EA-0DE8-52E2-5FC8-E0A0A23C58A5}"/>
              </a:ext>
            </a:extLst>
          </p:cNvPr>
          <p:cNvSpPr>
            <a:spLocks noGrp="1"/>
          </p:cNvSpPr>
          <p:nvPr>
            <p:ph type="body" sz="quarter" idx="10"/>
          </p:nvPr>
        </p:nvSpPr>
        <p:spPr/>
        <p:txBody>
          <a:bodyPr/>
          <a:lstStyle/>
          <a:p>
            <a:r>
              <a:rPr lang="en-US" dirty="0"/>
              <a:t>Words in Action</a:t>
            </a:r>
          </a:p>
        </p:txBody>
      </p:sp>
      <p:sp>
        <p:nvSpPr>
          <p:cNvPr id="7" name="Text Placeholder 6">
            <a:extLst>
              <a:ext uri="{FF2B5EF4-FFF2-40B4-BE49-F238E27FC236}">
                <a16:creationId xmlns:a16="http://schemas.microsoft.com/office/drawing/2014/main" id="{3EA8016A-A3B2-1159-3240-5B29CEFDFFD4}"/>
              </a:ext>
            </a:extLst>
          </p:cNvPr>
          <p:cNvSpPr>
            <a:spLocks noGrp="1"/>
          </p:cNvSpPr>
          <p:nvPr>
            <p:ph type="body" sz="quarter" idx="11"/>
          </p:nvPr>
        </p:nvSpPr>
        <p:spPr/>
        <p:txBody>
          <a:bodyPr/>
          <a:lstStyle/>
          <a:p>
            <a:r>
              <a:rPr lang="en-GB" dirty="0">
                <a:solidFill>
                  <a:srgbClr val="3372DC"/>
                </a:solidFill>
                <a:latin typeface="EdShed" pitchFamily="2" charset="0"/>
              </a:rPr>
              <a:t>Can you write a description of this picture?</a:t>
            </a:r>
          </a:p>
        </p:txBody>
      </p:sp>
      <p:sp>
        <p:nvSpPr>
          <p:cNvPr id="2" name="TextBox 1">
            <a:extLst>
              <a:ext uri="{FF2B5EF4-FFF2-40B4-BE49-F238E27FC236}">
                <a16:creationId xmlns:a16="http://schemas.microsoft.com/office/drawing/2014/main" id="{40FFAD4B-64DB-D614-8374-F3CF2B339E72}"/>
              </a:ext>
            </a:extLst>
          </p:cNvPr>
          <p:cNvSpPr txBox="1"/>
          <p:nvPr/>
        </p:nvSpPr>
        <p:spPr>
          <a:xfrm>
            <a:off x="2607731" y="2023184"/>
            <a:ext cx="69765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EdShed" pitchFamily="2" charset="0"/>
                <a:ea typeface="OpenDyslexic" charset="0"/>
                <a:cs typeface="OpenDyslexic" charset="0"/>
              </a:rPr>
              <a:t>Words to include: double, trouble, young, cousin</a:t>
            </a:r>
            <a:endParaRPr lang="en-GB" sz="2000" baseline="0" dirty="0">
              <a:latin typeface="EdShed" pitchFamily="2" charset="0"/>
            </a:endParaRPr>
          </a:p>
        </p:txBody>
      </p:sp>
      <p:grpSp>
        <p:nvGrpSpPr>
          <p:cNvPr id="3" name="Group 2">
            <a:extLst>
              <a:ext uri="{FF2B5EF4-FFF2-40B4-BE49-F238E27FC236}">
                <a16:creationId xmlns:a16="http://schemas.microsoft.com/office/drawing/2014/main" id="{5D6F4090-2F17-6C1D-FAC2-3CBB7045593C}"/>
              </a:ext>
            </a:extLst>
          </p:cNvPr>
          <p:cNvGrpSpPr/>
          <p:nvPr/>
        </p:nvGrpSpPr>
        <p:grpSpPr>
          <a:xfrm>
            <a:off x="6884211" y="3137169"/>
            <a:ext cx="4711857" cy="3048641"/>
            <a:chOff x="5429056" y="3673779"/>
            <a:chExt cx="6234247" cy="3048641"/>
          </a:xfrm>
        </p:grpSpPr>
        <p:cxnSp>
          <p:nvCxnSpPr>
            <p:cNvPr id="5" name="Straight Connector 4">
              <a:extLst>
                <a:ext uri="{FF2B5EF4-FFF2-40B4-BE49-F238E27FC236}">
                  <a16:creationId xmlns:a16="http://schemas.microsoft.com/office/drawing/2014/main" id="{C659E411-4FA3-2FD0-4D88-0BD3A6A48880}"/>
                </a:ext>
              </a:extLst>
            </p:cNvPr>
            <p:cNvCxnSpPr>
              <a:cxnSpLocks/>
            </p:cNvCxnSpPr>
            <p:nvPr/>
          </p:nvCxnSpPr>
          <p:spPr>
            <a:xfrm>
              <a:off x="5429056" y="3673779"/>
              <a:ext cx="6234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284EBB-B429-6FD5-6C0D-A3F36A8E4FA8}"/>
                </a:ext>
              </a:extLst>
            </p:cNvPr>
            <p:cNvCxnSpPr>
              <a:cxnSpLocks/>
            </p:cNvCxnSpPr>
            <p:nvPr/>
          </p:nvCxnSpPr>
          <p:spPr>
            <a:xfrm>
              <a:off x="5429056" y="4283507"/>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D2F6BF-E251-DA71-2BB0-DC17D790CCB3}"/>
                </a:ext>
              </a:extLst>
            </p:cNvPr>
            <p:cNvCxnSpPr>
              <a:cxnSpLocks/>
            </p:cNvCxnSpPr>
            <p:nvPr/>
          </p:nvCxnSpPr>
          <p:spPr>
            <a:xfrm>
              <a:off x="5429056" y="6112691"/>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06A0C5-C57C-F19C-7721-5F9009A4CB07}"/>
                </a:ext>
              </a:extLst>
            </p:cNvPr>
            <p:cNvCxnSpPr>
              <a:cxnSpLocks/>
            </p:cNvCxnSpPr>
            <p:nvPr/>
          </p:nvCxnSpPr>
          <p:spPr>
            <a:xfrm>
              <a:off x="5429056" y="5502963"/>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93A95F-6A98-4A0F-9C74-2B2FFBA7C495}"/>
                </a:ext>
              </a:extLst>
            </p:cNvPr>
            <p:cNvCxnSpPr>
              <a:cxnSpLocks/>
            </p:cNvCxnSpPr>
            <p:nvPr/>
          </p:nvCxnSpPr>
          <p:spPr>
            <a:xfrm>
              <a:off x="5429056" y="4893235"/>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E50E7-A859-4525-6EFD-1CC4944D9DBD}"/>
                </a:ext>
              </a:extLst>
            </p:cNvPr>
            <p:cNvCxnSpPr>
              <a:cxnSpLocks/>
            </p:cNvCxnSpPr>
            <p:nvPr/>
          </p:nvCxnSpPr>
          <p:spPr>
            <a:xfrm>
              <a:off x="5429056" y="6722420"/>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144597A-3AFD-4362-2BC3-9158E53F9BAA}"/>
              </a:ext>
            </a:extLst>
          </p:cNvPr>
          <p:cNvGrpSpPr/>
          <p:nvPr/>
        </p:nvGrpSpPr>
        <p:grpSpPr>
          <a:xfrm>
            <a:off x="664045" y="2811939"/>
            <a:ext cx="5861652" cy="3373863"/>
            <a:chOff x="884032" y="3560667"/>
            <a:chExt cx="3758350" cy="2163239"/>
          </a:xfrm>
        </p:grpSpPr>
        <p:grpSp>
          <p:nvGrpSpPr>
            <p:cNvPr id="14" name="Group 13">
              <a:extLst>
                <a:ext uri="{FF2B5EF4-FFF2-40B4-BE49-F238E27FC236}">
                  <a16:creationId xmlns:a16="http://schemas.microsoft.com/office/drawing/2014/main" id="{E50A1007-8CE0-EB59-4307-975DBB947435}"/>
                </a:ext>
              </a:extLst>
            </p:cNvPr>
            <p:cNvGrpSpPr/>
            <p:nvPr/>
          </p:nvGrpSpPr>
          <p:grpSpPr>
            <a:xfrm>
              <a:off x="884032" y="3560667"/>
              <a:ext cx="3758350" cy="2163239"/>
              <a:chOff x="884031" y="3560667"/>
              <a:chExt cx="4728215" cy="2659621"/>
            </a:xfrm>
          </p:grpSpPr>
          <p:pic>
            <p:nvPicPr>
              <p:cNvPr id="17" name="Picture 16">
                <a:extLst>
                  <a:ext uri="{FF2B5EF4-FFF2-40B4-BE49-F238E27FC236}">
                    <a16:creationId xmlns:a16="http://schemas.microsoft.com/office/drawing/2014/main" id="{8B015D35-C5E6-836D-7644-45504576DFA0}"/>
                  </a:ext>
                </a:extLst>
              </p:cNvPr>
              <p:cNvPicPr>
                <a:picLocks noChangeAspect="1"/>
              </p:cNvPicPr>
              <p:nvPr/>
            </p:nvPicPr>
            <p:blipFill>
              <a:blip r:embed="rId3"/>
              <a:stretch>
                <a:fillRect/>
              </a:stretch>
            </p:blipFill>
            <p:spPr>
              <a:xfrm>
                <a:off x="884031" y="3560667"/>
                <a:ext cx="4728215" cy="2659621"/>
              </a:xfrm>
              <a:prstGeom prst="rect">
                <a:avLst/>
              </a:prstGeom>
            </p:spPr>
          </p:pic>
          <p:grpSp>
            <p:nvGrpSpPr>
              <p:cNvPr id="18" name="Group 17">
                <a:extLst>
                  <a:ext uri="{FF2B5EF4-FFF2-40B4-BE49-F238E27FC236}">
                    <a16:creationId xmlns:a16="http://schemas.microsoft.com/office/drawing/2014/main" id="{0AF40004-1839-D4E1-F06E-53E55D924F89}"/>
                  </a:ext>
                </a:extLst>
              </p:cNvPr>
              <p:cNvGrpSpPr/>
              <p:nvPr/>
            </p:nvGrpSpPr>
            <p:grpSpPr>
              <a:xfrm>
                <a:off x="3290029" y="4121544"/>
                <a:ext cx="893470" cy="738375"/>
                <a:chOff x="3316539" y="4080593"/>
                <a:chExt cx="893470" cy="738375"/>
              </a:xfrm>
            </p:grpSpPr>
            <p:pic>
              <p:nvPicPr>
                <p:cNvPr id="19" name="Picture 18" descr="Icon&#10;&#10;Description automatically generated">
                  <a:extLst>
                    <a:ext uri="{FF2B5EF4-FFF2-40B4-BE49-F238E27FC236}">
                      <a16:creationId xmlns:a16="http://schemas.microsoft.com/office/drawing/2014/main" id="{C812FCBD-1776-DA58-DD41-EA7FFF0D7024}"/>
                    </a:ext>
                  </a:extLst>
                </p:cNvPr>
                <p:cNvPicPr>
                  <a:picLocks noChangeAspect="1"/>
                </p:cNvPicPr>
                <p:nvPr/>
              </p:nvPicPr>
              <p:blipFill rotWithShape="1">
                <a:blip r:embed="rId4"/>
                <a:srcRect b="10847"/>
                <a:stretch/>
              </p:blipFill>
              <p:spPr>
                <a:xfrm>
                  <a:off x="3712891" y="4082288"/>
                  <a:ext cx="497118" cy="736680"/>
                </a:xfrm>
                <a:prstGeom prst="rect">
                  <a:avLst/>
                </a:prstGeom>
              </p:spPr>
            </p:pic>
            <p:pic>
              <p:nvPicPr>
                <p:cNvPr id="20" name="Picture 19" descr="Icon&#10;&#10;Description automatically generated">
                  <a:extLst>
                    <a:ext uri="{FF2B5EF4-FFF2-40B4-BE49-F238E27FC236}">
                      <a16:creationId xmlns:a16="http://schemas.microsoft.com/office/drawing/2014/main" id="{99E83AA7-914E-49DC-51EE-2B5801683FE4}"/>
                    </a:ext>
                  </a:extLst>
                </p:cNvPr>
                <p:cNvPicPr>
                  <a:picLocks noChangeAspect="1"/>
                </p:cNvPicPr>
                <p:nvPr/>
              </p:nvPicPr>
              <p:blipFill rotWithShape="1">
                <a:blip r:embed="rId5"/>
                <a:srcRect b="11029"/>
                <a:stretch/>
              </p:blipFill>
              <p:spPr>
                <a:xfrm>
                  <a:off x="3316539" y="4080593"/>
                  <a:ext cx="391509" cy="736680"/>
                </a:xfrm>
                <a:prstGeom prst="rect">
                  <a:avLst/>
                </a:prstGeom>
              </p:spPr>
            </p:pic>
          </p:grpSp>
        </p:grpSp>
        <p:pic>
          <p:nvPicPr>
            <p:cNvPr id="15" name="Picture 14">
              <a:extLst>
                <a:ext uri="{FF2B5EF4-FFF2-40B4-BE49-F238E27FC236}">
                  <a16:creationId xmlns:a16="http://schemas.microsoft.com/office/drawing/2014/main" id="{6584F140-043C-338F-C496-87A05A5223E0}"/>
                </a:ext>
              </a:extLst>
            </p:cNvPr>
            <p:cNvPicPr>
              <a:picLocks noChangeAspect="1"/>
            </p:cNvPicPr>
            <p:nvPr/>
          </p:nvPicPr>
          <p:blipFill rotWithShape="1">
            <a:blip r:embed="rId6"/>
            <a:srcRect l="29665" r="47935" b="71418"/>
            <a:stretch/>
          </p:blipFill>
          <p:spPr>
            <a:xfrm>
              <a:off x="3563242" y="5014412"/>
              <a:ext cx="395148" cy="272351"/>
            </a:xfrm>
            <a:prstGeom prst="rect">
              <a:avLst/>
            </a:prstGeom>
          </p:spPr>
        </p:pic>
        <p:pic>
          <p:nvPicPr>
            <p:cNvPr id="16" name="Picture 15">
              <a:extLst>
                <a:ext uri="{FF2B5EF4-FFF2-40B4-BE49-F238E27FC236}">
                  <a16:creationId xmlns:a16="http://schemas.microsoft.com/office/drawing/2014/main" id="{F6F84E60-2971-A998-CC5F-054640AA0A0D}"/>
                </a:ext>
              </a:extLst>
            </p:cNvPr>
            <p:cNvPicPr>
              <a:picLocks noChangeAspect="1"/>
            </p:cNvPicPr>
            <p:nvPr/>
          </p:nvPicPr>
          <p:blipFill rotWithShape="1">
            <a:blip r:embed="rId6"/>
            <a:srcRect l="29665" r="47935" b="71418"/>
            <a:stretch/>
          </p:blipFill>
          <p:spPr>
            <a:xfrm flipH="1">
              <a:off x="1040213" y="5360016"/>
              <a:ext cx="395148" cy="272351"/>
            </a:xfrm>
            <a:prstGeom prst="rect">
              <a:avLst/>
            </a:prstGeom>
          </p:spPr>
        </p:pic>
      </p:grpSp>
    </p:spTree>
    <p:extLst>
      <p:ext uri="{BB962C8B-B14F-4D97-AF65-F5344CB8AC3E}">
        <p14:creationId xmlns:p14="http://schemas.microsoft.com/office/powerpoint/2010/main" val="24865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13</a:t>
            </a:fld>
            <a:endParaRPr lang="en-US" dirty="0">
              <a:latin typeface="EdShed" pitchFamily="2" charset="0"/>
            </a:endParaRPr>
          </a:p>
        </p:txBody>
      </p:sp>
      <p:sp>
        <p:nvSpPr>
          <p:cNvPr id="6" name="Text Placeholder 5">
            <a:extLst>
              <a:ext uri="{FF2B5EF4-FFF2-40B4-BE49-F238E27FC236}">
                <a16:creationId xmlns:a16="http://schemas.microsoft.com/office/drawing/2014/main" id="{0F87E0E8-B92F-A43E-EA8B-1067DE039F8B}"/>
              </a:ext>
            </a:extLst>
          </p:cNvPr>
          <p:cNvSpPr>
            <a:spLocks noGrp="1"/>
          </p:cNvSpPr>
          <p:nvPr>
            <p:ph type="body" sz="quarter" idx="11"/>
          </p:nvPr>
        </p:nvSpPr>
        <p:spPr/>
        <p:txBody>
          <a:bodyPr/>
          <a:lstStyle/>
          <a:p>
            <a:r>
              <a:rPr lang="en-US" dirty="0">
                <a:solidFill>
                  <a:srgbClr val="FF3760"/>
                </a:solidFill>
              </a:rPr>
              <a:t>Answers</a:t>
            </a:r>
          </a:p>
        </p:txBody>
      </p:sp>
      <p:sp>
        <p:nvSpPr>
          <p:cNvPr id="23" name="Text Placeholder 22">
            <a:extLst>
              <a:ext uri="{FF2B5EF4-FFF2-40B4-BE49-F238E27FC236}">
                <a16:creationId xmlns:a16="http://schemas.microsoft.com/office/drawing/2014/main" id="{F49358F2-29EC-C0A6-19EA-6C5DBA301917}"/>
              </a:ext>
            </a:extLst>
          </p:cNvPr>
          <p:cNvSpPr>
            <a:spLocks noGrp="1"/>
          </p:cNvSpPr>
          <p:nvPr>
            <p:ph type="body" sz="quarter" idx="10"/>
          </p:nvPr>
        </p:nvSpPr>
        <p:spPr/>
        <p:txBody>
          <a:bodyPr/>
          <a:lstStyle/>
          <a:p>
            <a:r>
              <a:rPr lang="en-GB" b="0" i="0" dirty="0">
                <a:solidFill>
                  <a:srgbClr val="1D1C1D"/>
                </a:solidFill>
                <a:effectLst/>
                <a:highlight>
                  <a:srgbClr val="FFFFFF"/>
                </a:highlight>
              </a:rPr>
              <a:t>Sentences and Synonyms</a:t>
            </a:r>
            <a:endParaRPr lang="en-US" dirty="0"/>
          </a:p>
        </p:txBody>
      </p:sp>
      <p:sp>
        <p:nvSpPr>
          <p:cNvPr id="3" name="TextBox 2">
            <a:extLst>
              <a:ext uri="{FF2B5EF4-FFF2-40B4-BE49-F238E27FC236}">
                <a16:creationId xmlns:a16="http://schemas.microsoft.com/office/drawing/2014/main" id="{9CEE628E-61BA-6BD5-5C77-EC0F27F64E06}"/>
              </a:ext>
            </a:extLst>
          </p:cNvPr>
          <p:cNvSpPr txBox="1"/>
          <p:nvPr/>
        </p:nvSpPr>
        <p:spPr>
          <a:xfrm>
            <a:off x="1810640" y="2349935"/>
            <a:ext cx="4068864" cy="515526"/>
          </a:xfrm>
          <a:prstGeom prst="rect">
            <a:avLst/>
          </a:prstGeom>
          <a:noFill/>
        </p:spPr>
        <p:txBody>
          <a:bodyPr wrap="square">
            <a:spAutoFit/>
          </a:bodyPr>
          <a:lstStyle/>
          <a:p>
            <a:pPr lvl="0">
              <a:lnSpc>
                <a:spcPct val="150000"/>
              </a:lnSpc>
              <a:defRPr/>
            </a:pPr>
            <a:r>
              <a:rPr lang="en-GB" sz="2000" dirty="0">
                <a:solidFill>
                  <a:srgbClr val="FF3760"/>
                </a:solidFill>
                <a:latin typeface="EdShed" pitchFamily="2" charset="0"/>
                <a:ea typeface="OpenDyslexic" charset="0"/>
                <a:cs typeface="OpenDyslexic" charset="0"/>
              </a:rPr>
              <a:t>We use our hands to </a:t>
            </a:r>
            <a:r>
              <a:rPr lang="en-GB" sz="2000" dirty="0">
                <a:latin typeface="EdShed" pitchFamily="2" charset="0"/>
                <a:ea typeface="OpenDyslexic" charset="0"/>
                <a:cs typeface="OpenDyslexic" charset="0"/>
              </a:rPr>
              <a:t>touch</a:t>
            </a:r>
            <a:r>
              <a:rPr lang="en-GB" sz="2000" dirty="0">
                <a:solidFill>
                  <a:srgbClr val="FF3760"/>
                </a:solidFill>
                <a:latin typeface="EdShed" pitchFamily="2" charset="0"/>
                <a:ea typeface="OpenDyslexic" charset="0"/>
                <a:cs typeface="OpenDyslexic" charset="0"/>
              </a:rPr>
              <a:t> things.</a:t>
            </a:r>
          </a:p>
        </p:txBody>
      </p:sp>
      <p:graphicFrame>
        <p:nvGraphicFramePr>
          <p:cNvPr id="22" name="Table 48">
            <a:extLst>
              <a:ext uri="{FF2B5EF4-FFF2-40B4-BE49-F238E27FC236}">
                <a16:creationId xmlns:a16="http://schemas.microsoft.com/office/drawing/2014/main" id="{7B29F5BA-4CA5-24EF-CA09-CF7827562740}"/>
              </a:ext>
            </a:extLst>
          </p:cNvPr>
          <p:cNvGraphicFramePr>
            <a:graphicFrameLocks noGrp="1"/>
          </p:cNvGraphicFramePr>
          <p:nvPr>
            <p:extLst>
              <p:ext uri="{D42A27DB-BD31-4B8C-83A1-F6EECF244321}">
                <p14:modId xmlns:p14="http://schemas.microsoft.com/office/powerpoint/2010/main" val="3587263108"/>
              </p:ext>
            </p:extLst>
          </p:nvPr>
        </p:nvGraphicFramePr>
        <p:xfrm>
          <a:off x="402956" y="3657988"/>
          <a:ext cx="11380174" cy="2789296"/>
        </p:xfrm>
        <a:graphic>
          <a:graphicData uri="http://schemas.openxmlformats.org/drawingml/2006/table">
            <a:tbl>
              <a:tblPr firstRow="1" bandRow="1">
                <a:tableStyleId>{5C22544A-7EE6-4342-B048-85BDC9FD1C3A}</a:tableStyleId>
              </a:tblPr>
              <a:tblGrid>
                <a:gridCol w="1954490">
                  <a:extLst>
                    <a:ext uri="{9D8B030D-6E8A-4147-A177-3AD203B41FA5}">
                      <a16:colId xmlns:a16="http://schemas.microsoft.com/office/drawing/2014/main" val="219185778"/>
                    </a:ext>
                  </a:extLst>
                </a:gridCol>
                <a:gridCol w="4712842">
                  <a:extLst>
                    <a:ext uri="{9D8B030D-6E8A-4147-A177-3AD203B41FA5}">
                      <a16:colId xmlns:a16="http://schemas.microsoft.com/office/drawing/2014/main" val="2223313461"/>
                    </a:ext>
                  </a:extLst>
                </a:gridCol>
                <a:gridCol w="4712842">
                  <a:extLst>
                    <a:ext uri="{9D8B030D-6E8A-4147-A177-3AD203B41FA5}">
                      <a16:colId xmlns:a16="http://schemas.microsoft.com/office/drawing/2014/main" val="3750745387"/>
                    </a:ext>
                  </a:extLst>
                </a:gridCol>
              </a:tblGrid>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000" b="0" i="0" dirty="0">
                          <a:solidFill>
                            <a:schemeClr val="tx1"/>
                          </a:solidFill>
                          <a:latin typeface="EdShed" pitchFamily="2" charset="0"/>
                        </a:rPr>
                        <a:t>Yusef thought that he had </a:t>
                      </a:r>
                      <a:r>
                        <a:rPr lang="en-US" sz="2000" b="0" i="0" u="sng" dirty="0">
                          <a:solidFill>
                            <a:schemeClr val="tx1"/>
                          </a:solidFill>
                          <a:latin typeface="EdShed" pitchFamily="2" charset="0"/>
                        </a:rPr>
                        <a:t>ample</a:t>
                      </a:r>
                      <a:r>
                        <a:rPr lang="en-US" sz="2000" b="0" i="0" dirty="0">
                          <a:solidFill>
                            <a:schemeClr val="tx1"/>
                          </a:solidFill>
                          <a:latin typeface="EdShed" pitchFamily="2" charset="0"/>
                        </a:rPr>
                        <a:t> </a:t>
                      </a:r>
                    </a:p>
                    <a:p>
                      <a:pPr algn="ctr"/>
                      <a:r>
                        <a:rPr lang="en-US" sz="2000" b="0" i="0" dirty="0">
                          <a:solidFill>
                            <a:schemeClr val="tx1"/>
                          </a:solidFill>
                          <a:latin typeface="EdShed" pitchFamily="2" charset="0"/>
                        </a:rPr>
                        <a:t>cake for his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Each </a:t>
                      </a:r>
                      <a:r>
                        <a:rPr lang="en-US" sz="2000" b="0" i="0" u="sng" dirty="0">
                          <a:solidFill>
                            <a:schemeClr val="tx1"/>
                          </a:solidFill>
                          <a:latin typeface="EdShed" pitchFamily="2" charset="0"/>
                        </a:rPr>
                        <a:t>nation</a:t>
                      </a:r>
                      <a:r>
                        <a:rPr lang="en-US" sz="2000" b="0" i="0" dirty="0">
                          <a:solidFill>
                            <a:schemeClr val="tx1"/>
                          </a:solidFill>
                          <a:latin typeface="EdShed" pitchFamily="2" charset="0"/>
                        </a:rPr>
                        <a:t> has its own flag and anthem.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582608"/>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9892856"/>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 plants began to </a:t>
                      </a:r>
                      <a:r>
                        <a:rPr lang="en-US" sz="2000" b="0" i="0" u="sng" dirty="0">
                          <a:solidFill>
                            <a:schemeClr val="tx1"/>
                          </a:solidFill>
                          <a:latin typeface="EdShed" pitchFamily="2" charset="0"/>
                        </a:rPr>
                        <a:t>thrive</a:t>
                      </a:r>
                      <a:r>
                        <a:rPr lang="en-US" sz="2000" b="0" i="0" dirty="0">
                          <a:solidFill>
                            <a:schemeClr val="tx1"/>
                          </a:solidFill>
                          <a:latin typeface="EdShed" pitchFamily="2" charset="0"/>
                        </a:rPr>
                        <a:t>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their new pots.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Our teacher would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sng" dirty="0">
                          <a:solidFill>
                            <a:schemeClr val="tx1"/>
                          </a:solidFill>
                          <a:latin typeface="EdShed" pitchFamily="2" charset="0"/>
                        </a:rPr>
                        <a:t>motivate</a:t>
                      </a:r>
                      <a:r>
                        <a:rPr lang="en-US" sz="2000" b="0" i="0" dirty="0">
                          <a:solidFill>
                            <a:schemeClr val="tx1"/>
                          </a:solidFill>
                          <a:latin typeface="EdShed" pitchFamily="2" charset="0"/>
                        </a:rPr>
                        <a:t> us to do our 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548021"/>
                  </a:ext>
                </a:extLst>
              </a:tr>
              <a:tr h="697324">
                <a:tc>
                  <a:txBody>
                    <a:bodyPr/>
                    <a:lstStyle/>
                    <a:p>
                      <a:endParaRPr lang="en-US" b="0" i="0" dirty="0">
                        <a:latin typeface="EdShe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24919354"/>
                  </a:ext>
                </a:extLst>
              </a:tr>
            </a:tbl>
          </a:graphicData>
        </a:graphic>
      </p:graphicFrame>
      <p:sp>
        <p:nvSpPr>
          <p:cNvPr id="24" name="TextBox 23">
            <a:extLst>
              <a:ext uri="{FF2B5EF4-FFF2-40B4-BE49-F238E27FC236}">
                <a16:creationId xmlns:a16="http://schemas.microsoft.com/office/drawing/2014/main" id="{FC38F6B1-0A86-2F9A-1338-F3B176ED83DB}"/>
              </a:ext>
            </a:extLst>
          </p:cNvPr>
          <p:cNvSpPr txBox="1"/>
          <p:nvPr/>
        </p:nvSpPr>
        <p:spPr>
          <a:xfrm>
            <a:off x="9125590" y="1892274"/>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couple</a:t>
            </a:r>
            <a:endParaRPr lang="en-GB" sz="2400" baseline="0" dirty="0">
              <a:latin typeface="EdShed" pitchFamily="2" charset="0"/>
            </a:endParaRPr>
          </a:p>
        </p:txBody>
      </p:sp>
      <p:cxnSp>
        <p:nvCxnSpPr>
          <p:cNvPr id="28" name="Straight Connector 27">
            <a:extLst>
              <a:ext uri="{FF2B5EF4-FFF2-40B4-BE49-F238E27FC236}">
                <a16:creationId xmlns:a16="http://schemas.microsoft.com/office/drawing/2014/main" id="{35DE392E-311C-C943-381C-C922AE483A39}"/>
              </a:ext>
            </a:extLst>
          </p:cNvPr>
          <p:cNvCxnSpPr>
            <a:cxnSpLocks/>
          </p:cNvCxnSpPr>
          <p:nvPr/>
        </p:nvCxnSpPr>
        <p:spPr>
          <a:xfrm>
            <a:off x="7873139" y="2795704"/>
            <a:ext cx="39099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9E15DA-F814-97FF-C42C-1E04B698F3A7}"/>
              </a:ext>
            </a:extLst>
          </p:cNvPr>
          <p:cNvCxnSpPr>
            <a:cxnSpLocks/>
          </p:cNvCxnSpPr>
          <p:nvPr/>
        </p:nvCxnSpPr>
        <p:spPr>
          <a:xfrm>
            <a:off x="7873139" y="3247691"/>
            <a:ext cx="39099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02AF559-656F-205D-82F5-5F300C7C6849}"/>
              </a:ext>
            </a:extLst>
          </p:cNvPr>
          <p:cNvSpPr txBox="1"/>
          <p:nvPr/>
        </p:nvSpPr>
        <p:spPr>
          <a:xfrm>
            <a:off x="3108820" y="1896939"/>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touch</a:t>
            </a:r>
            <a:endParaRPr lang="en-GB" sz="2400" baseline="0" dirty="0">
              <a:latin typeface="EdShed" pitchFamily="2" charset="0"/>
            </a:endParaRPr>
          </a:p>
        </p:txBody>
      </p:sp>
      <p:cxnSp>
        <p:nvCxnSpPr>
          <p:cNvPr id="31" name="Straight Connector 30">
            <a:extLst>
              <a:ext uri="{FF2B5EF4-FFF2-40B4-BE49-F238E27FC236}">
                <a16:creationId xmlns:a16="http://schemas.microsoft.com/office/drawing/2014/main" id="{29A0ADCD-5FAD-0D1F-8FFC-FFF8431B35BF}"/>
              </a:ext>
            </a:extLst>
          </p:cNvPr>
          <p:cNvCxnSpPr>
            <a:cxnSpLocks/>
          </p:cNvCxnSpPr>
          <p:nvPr/>
        </p:nvCxnSpPr>
        <p:spPr>
          <a:xfrm>
            <a:off x="1907783" y="2795704"/>
            <a:ext cx="3797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52E843-A2EA-C83C-8B29-B8CBE8AECF98}"/>
              </a:ext>
            </a:extLst>
          </p:cNvPr>
          <p:cNvCxnSpPr>
            <a:cxnSpLocks/>
          </p:cNvCxnSpPr>
          <p:nvPr/>
        </p:nvCxnSpPr>
        <p:spPr>
          <a:xfrm>
            <a:off x="1907783" y="3247691"/>
            <a:ext cx="3797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96EAB47-A6C1-B155-7FB1-F89D2023B487}"/>
              </a:ext>
            </a:extLst>
          </p:cNvPr>
          <p:cNvSpPr txBox="1"/>
          <p:nvPr/>
        </p:nvSpPr>
        <p:spPr>
          <a:xfrm>
            <a:off x="582169" y="5177199"/>
            <a:ext cx="15794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encourage</a:t>
            </a:r>
            <a:endParaRPr lang="en-GB" sz="2400" baseline="0" dirty="0">
              <a:solidFill>
                <a:srgbClr val="3372DC"/>
              </a:solidFill>
              <a:latin typeface="EdShed" pitchFamily="2" charset="0"/>
            </a:endParaRPr>
          </a:p>
        </p:txBody>
      </p:sp>
      <p:sp>
        <p:nvSpPr>
          <p:cNvPr id="34" name="TextBox 33">
            <a:extLst>
              <a:ext uri="{FF2B5EF4-FFF2-40B4-BE49-F238E27FC236}">
                <a16:creationId xmlns:a16="http://schemas.microsoft.com/office/drawing/2014/main" id="{EB4DD4B8-7EDE-5A2D-B31F-39258D15B2CF}"/>
              </a:ext>
            </a:extLst>
          </p:cNvPr>
          <p:cNvSpPr txBox="1"/>
          <p:nvPr/>
        </p:nvSpPr>
        <p:spPr>
          <a:xfrm>
            <a:off x="674366" y="3780159"/>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country</a:t>
            </a:r>
            <a:endParaRPr lang="en-GB" sz="2400" baseline="0" dirty="0">
              <a:solidFill>
                <a:srgbClr val="3372DC"/>
              </a:solidFill>
              <a:latin typeface="EdShed" pitchFamily="2" charset="0"/>
            </a:endParaRPr>
          </a:p>
        </p:txBody>
      </p:sp>
      <p:sp>
        <p:nvSpPr>
          <p:cNvPr id="35" name="TextBox 34">
            <a:extLst>
              <a:ext uri="{FF2B5EF4-FFF2-40B4-BE49-F238E27FC236}">
                <a16:creationId xmlns:a16="http://schemas.microsoft.com/office/drawing/2014/main" id="{02BE337D-6E42-E54C-B289-09E423AC13A2}"/>
              </a:ext>
            </a:extLst>
          </p:cNvPr>
          <p:cNvSpPr txBox="1"/>
          <p:nvPr/>
        </p:nvSpPr>
        <p:spPr>
          <a:xfrm>
            <a:off x="705362" y="5873567"/>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flourish</a:t>
            </a:r>
            <a:endParaRPr lang="en-GB" sz="2400" baseline="0" dirty="0">
              <a:solidFill>
                <a:srgbClr val="3372DC"/>
              </a:solidFill>
              <a:latin typeface="EdShed" pitchFamily="2" charset="0"/>
            </a:endParaRPr>
          </a:p>
        </p:txBody>
      </p:sp>
      <p:sp>
        <p:nvSpPr>
          <p:cNvPr id="36" name="TextBox 35">
            <a:extLst>
              <a:ext uri="{FF2B5EF4-FFF2-40B4-BE49-F238E27FC236}">
                <a16:creationId xmlns:a16="http://schemas.microsoft.com/office/drawing/2014/main" id="{0DAA35AA-4E7C-29E4-36E8-15D2FF791C7F}"/>
              </a:ext>
            </a:extLst>
          </p:cNvPr>
          <p:cNvSpPr txBox="1"/>
          <p:nvPr/>
        </p:nvSpPr>
        <p:spPr>
          <a:xfrm>
            <a:off x="674366" y="4453711"/>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372DC"/>
                </a:solidFill>
                <a:latin typeface="EdShed" pitchFamily="2" charset="0"/>
                <a:ea typeface="OpenDyslexic" charset="0"/>
                <a:cs typeface="OpenDyslexic" charset="0"/>
              </a:rPr>
              <a:t>enough</a:t>
            </a:r>
            <a:endParaRPr lang="en-GB" sz="2400" baseline="0" dirty="0">
              <a:solidFill>
                <a:srgbClr val="3372DC"/>
              </a:solidFill>
              <a:latin typeface="EdShed" pitchFamily="2" charset="0"/>
            </a:endParaRPr>
          </a:p>
        </p:txBody>
      </p:sp>
      <p:sp>
        <p:nvSpPr>
          <p:cNvPr id="37" name="TextBox 36">
            <a:extLst>
              <a:ext uri="{FF2B5EF4-FFF2-40B4-BE49-F238E27FC236}">
                <a16:creationId xmlns:a16="http://schemas.microsoft.com/office/drawing/2014/main" id="{66E5DE0B-3A13-D78E-8140-25CAF9A4234B}"/>
              </a:ext>
            </a:extLst>
          </p:cNvPr>
          <p:cNvSpPr txBox="1"/>
          <p:nvPr/>
        </p:nvSpPr>
        <p:spPr>
          <a:xfrm>
            <a:off x="7800238" y="2349935"/>
            <a:ext cx="4068864" cy="977191"/>
          </a:xfrm>
          <a:prstGeom prst="rect">
            <a:avLst/>
          </a:prstGeom>
          <a:noFill/>
        </p:spPr>
        <p:txBody>
          <a:bodyPr wrap="square">
            <a:spAutoFit/>
          </a:bodyPr>
          <a:lstStyle/>
          <a:p>
            <a:pPr lvl="0">
              <a:lnSpc>
                <a:spcPct val="150000"/>
              </a:lnSpc>
              <a:defRPr/>
            </a:pPr>
            <a:r>
              <a:rPr lang="en-GB" sz="2000" dirty="0">
                <a:solidFill>
                  <a:srgbClr val="FF3760"/>
                </a:solidFill>
                <a:latin typeface="EdShed" pitchFamily="2" charset="0"/>
                <a:ea typeface="OpenDyslexic" charset="0"/>
                <a:cs typeface="OpenDyslexic" charset="0"/>
              </a:rPr>
              <a:t>I need a </a:t>
            </a:r>
            <a:r>
              <a:rPr lang="en-GB" sz="2000" dirty="0">
                <a:latin typeface="EdShed" pitchFamily="2" charset="0"/>
                <a:ea typeface="OpenDyslexic" charset="0"/>
                <a:cs typeface="OpenDyslexic" charset="0"/>
              </a:rPr>
              <a:t>couple</a:t>
            </a:r>
            <a:r>
              <a:rPr lang="en-GB" sz="2000" dirty="0">
                <a:solidFill>
                  <a:srgbClr val="FF3760"/>
                </a:solidFill>
                <a:latin typeface="EdShed" pitchFamily="2" charset="0"/>
                <a:ea typeface="OpenDyslexic" charset="0"/>
                <a:cs typeface="OpenDyslexic" charset="0"/>
              </a:rPr>
              <a:t> of pegs to hang up my shirt.</a:t>
            </a:r>
          </a:p>
        </p:txBody>
      </p:sp>
      <p:sp>
        <p:nvSpPr>
          <p:cNvPr id="38" name="TextBox 37">
            <a:extLst>
              <a:ext uri="{FF2B5EF4-FFF2-40B4-BE49-F238E27FC236}">
                <a16:creationId xmlns:a16="http://schemas.microsoft.com/office/drawing/2014/main" id="{00B5BA35-1A5E-8359-C630-B70DCC758A5B}"/>
              </a:ext>
            </a:extLst>
          </p:cNvPr>
          <p:cNvSpPr txBox="1"/>
          <p:nvPr/>
        </p:nvSpPr>
        <p:spPr>
          <a:xfrm>
            <a:off x="3930913" y="5789460"/>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flourish</a:t>
            </a:r>
            <a:endParaRPr lang="en-GB" sz="2400" baseline="0" dirty="0">
              <a:solidFill>
                <a:srgbClr val="FF3760"/>
              </a:solidFill>
              <a:latin typeface="EdShed" pitchFamily="2" charset="0"/>
            </a:endParaRPr>
          </a:p>
        </p:txBody>
      </p:sp>
      <p:sp>
        <p:nvSpPr>
          <p:cNvPr id="39" name="TextBox 38">
            <a:extLst>
              <a:ext uri="{FF2B5EF4-FFF2-40B4-BE49-F238E27FC236}">
                <a16:creationId xmlns:a16="http://schemas.microsoft.com/office/drawing/2014/main" id="{BA0DF42E-2EFA-A27C-BAEC-05B034B531F1}"/>
              </a:ext>
            </a:extLst>
          </p:cNvPr>
          <p:cNvSpPr txBox="1"/>
          <p:nvPr/>
        </p:nvSpPr>
        <p:spPr>
          <a:xfrm>
            <a:off x="8612682" y="5770979"/>
            <a:ext cx="15794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encourage</a:t>
            </a:r>
            <a:endParaRPr lang="en-GB" sz="2400" baseline="0" dirty="0">
              <a:solidFill>
                <a:srgbClr val="FF3760"/>
              </a:solidFill>
              <a:latin typeface="EdShed" pitchFamily="2" charset="0"/>
            </a:endParaRPr>
          </a:p>
        </p:txBody>
      </p:sp>
      <p:sp>
        <p:nvSpPr>
          <p:cNvPr id="40" name="TextBox 39">
            <a:extLst>
              <a:ext uri="{FF2B5EF4-FFF2-40B4-BE49-F238E27FC236}">
                <a16:creationId xmlns:a16="http://schemas.microsoft.com/office/drawing/2014/main" id="{D2A73F9A-F85F-8073-2F45-3B7A01650572}"/>
              </a:ext>
            </a:extLst>
          </p:cNvPr>
          <p:cNvSpPr txBox="1"/>
          <p:nvPr/>
        </p:nvSpPr>
        <p:spPr>
          <a:xfrm>
            <a:off x="3930913" y="4426311"/>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enough</a:t>
            </a:r>
            <a:endParaRPr lang="en-GB" sz="2400" baseline="0" dirty="0">
              <a:solidFill>
                <a:srgbClr val="FF3760"/>
              </a:solidFill>
              <a:latin typeface="EdShed" pitchFamily="2" charset="0"/>
            </a:endParaRPr>
          </a:p>
        </p:txBody>
      </p:sp>
      <p:sp>
        <p:nvSpPr>
          <p:cNvPr id="41" name="TextBox 40">
            <a:extLst>
              <a:ext uri="{FF2B5EF4-FFF2-40B4-BE49-F238E27FC236}">
                <a16:creationId xmlns:a16="http://schemas.microsoft.com/office/drawing/2014/main" id="{DEB14B58-C9EA-37C6-8C3E-873E66D9010E}"/>
              </a:ext>
            </a:extLst>
          </p:cNvPr>
          <p:cNvSpPr txBox="1"/>
          <p:nvPr/>
        </p:nvSpPr>
        <p:spPr>
          <a:xfrm>
            <a:off x="8704879" y="4433684"/>
            <a:ext cx="139500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country</a:t>
            </a:r>
            <a:endParaRPr lang="en-GB" sz="2400" baseline="0" dirty="0">
              <a:solidFill>
                <a:srgbClr val="FF3760"/>
              </a:solidFill>
              <a:latin typeface="EdShed" pitchFamily="2" charset="0"/>
            </a:endParaRPr>
          </a:p>
        </p:txBody>
      </p:sp>
      <p:pic>
        <p:nvPicPr>
          <p:cNvPr id="42" name="Picture 41" descr="A picture containing text, dinosaur, handwear&#10;&#10;Description automatically generated">
            <a:extLst>
              <a:ext uri="{FF2B5EF4-FFF2-40B4-BE49-F238E27FC236}">
                <a16:creationId xmlns:a16="http://schemas.microsoft.com/office/drawing/2014/main" id="{ED966B4C-85CB-9068-DD0A-289CBDF59201}"/>
              </a:ext>
            </a:extLst>
          </p:cNvPr>
          <p:cNvPicPr>
            <a:picLocks noChangeAspect="1"/>
          </p:cNvPicPr>
          <p:nvPr/>
        </p:nvPicPr>
        <p:blipFill>
          <a:blip r:embed="rId3"/>
          <a:stretch>
            <a:fillRect/>
          </a:stretch>
        </p:blipFill>
        <p:spPr>
          <a:xfrm>
            <a:off x="424647" y="1910628"/>
            <a:ext cx="1397164" cy="1397164"/>
          </a:xfrm>
          <a:prstGeom prst="rect">
            <a:avLst/>
          </a:prstGeom>
        </p:spPr>
      </p:pic>
      <p:pic>
        <p:nvPicPr>
          <p:cNvPr id="43" name="Picture 42">
            <a:extLst>
              <a:ext uri="{FF2B5EF4-FFF2-40B4-BE49-F238E27FC236}">
                <a16:creationId xmlns:a16="http://schemas.microsoft.com/office/drawing/2014/main" id="{ADF10A03-CF1F-238A-AC6E-53C8B986B885}"/>
              </a:ext>
            </a:extLst>
          </p:cNvPr>
          <p:cNvPicPr>
            <a:picLocks noChangeAspect="1"/>
          </p:cNvPicPr>
          <p:nvPr/>
        </p:nvPicPr>
        <p:blipFill>
          <a:blip r:embed="rId4"/>
          <a:stretch>
            <a:fillRect/>
          </a:stretch>
        </p:blipFill>
        <p:spPr>
          <a:xfrm>
            <a:off x="6991876" y="1936671"/>
            <a:ext cx="524157" cy="1359973"/>
          </a:xfrm>
          <a:prstGeom prst="rect">
            <a:avLst/>
          </a:prstGeom>
        </p:spPr>
      </p:pic>
      <p:pic>
        <p:nvPicPr>
          <p:cNvPr id="44" name="Picture 43">
            <a:extLst>
              <a:ext uri="{FF2B5EF4-FFF2-40B4-BE49-F238E27FC236}">
                <a16:creationId xmlns:a16="http://schemas.microsoft.com/office/drawing/2014/main" id="{9C167A22-9569-B898-B3EC-E9159F7DF4FE}"/>
              </a:ext>
            </a:extLst>
          </p:cNvPr>
          <p:cNvPicPr>
            <a:picLocks noChangeAspect="1"/>
          </p:cNvPicPr>
          <p:nvPr/>
        </p:nvPicPr>
        <p:blipFill>
          <a:blip r:embed="rId4"/>
          <a:stretch>
            <a:fillRect/>
          </a:stretch>
        </p:blipFill>
        <p:spPr>
          <a:xfrm>
            <a:off x="6288604" y="1946560"/>
            <a:ext cx="524157" cy="1359973"/>
          </a:xfrm>
          <a:prstGeom prst="rect">
            <a:avLst/>
          </a:prstGeom>
        </p:spPr>
      </p:pic>
    </p:spTree>
    <p:extLst>
      <p:ext uri="{BB962C8B-B14F-4D97-AF65-F5344CB8AC3E}">
        <p14:creationId xmlns:p14="http://schemas.microsoft.com/office/powerpoint/2010/main" val="15720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ssolve">
                                      <p:cBhvr>
                                        <p:cTn id="15" dur="500"/>
                                        <p:tgtEl>
                                          <p:spTgt spid="4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dissolv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14</a:t>
            </a:fld>
            <a:endParaRPr lang="en-US" dirty="0">
              <a:latin typeface="EdShed" pitchFamily="2" charset="0"/>
            </a:endParaRPr>
          </a:p>
        </p:txBody>
      </p:sp>
      <p:sp>
        <p:nvSpPr>
          <p:cNvPr id="6" name="Text Placeholder 5">
            <a:extLst>
              <a:ext uri="{FF2B5EF4-FFF2-40B4-BE49-F238E27FC236}">
                <a16:creationId xmlns:a16="http://schemas.microsoft.com/office/drawing/2014/main" id="{01D7CF35-E9FD-7459-BEB9-8DD9E0D99C27}"/>
              </a:ext>
            </a:extLst>
          </p:cNvPr>
          <p:cNvSpPr>
            <a:spLocks noGrp="1"/>
          </p:cNvSpPr>
          <p:nvPr>
            <p:ph type="body" sz="quarter" idx="11"/>
          </p:nvPr>
        </p:nvSpPr>
        <p:spPr/>
        <p:txBody>
          <a:bodyPr/>
          <a:lstStyle/>
          <a:p>
            <a:r>
              <a:rPr lang="en-US" dirty="0">
                <a:solidFill>
                  <a:srgbClr val="FF3760"/>
                </a:solidFill>
              </a:rPr>
              <a:t>Possible Answer</a:t>
            </a:r>
          </a:p>
        </p:txBody>
      </p:sp>
      <p:sp>
        <p:nvSpPr>
          <p:cNvPr id="8" name="TextBox 7">
            <a:extLst>
              <a:ext uri="{FF2B5EF4-FFF2-40B4-BE49-F238E27FC236}">
                <a16:creationId xmlns:a16="http://schemas.microsoft.com/office/drawing/2014/main" id="{C8A7533F-FF7A-93D3-A294-71BC5EFBE87E}"/>
              </a:ext>
            </a:extLst>
          </p:cNvPr>
          <p:cNvSpPr txBox="1"/>
          <p:nvPr/>
        </p:nvSpPr>
        <p:spPr>
          <a:xfrm>
            <a:off x="2607731" y="2023184"/>
            <a:ext cx="69765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EdShed" pitchFamily="2" charset="0"/>
                <a:ea typeface="OpenDyslexic" charset="0"/>
                <a:cs typeface="OpenDyslexic" charset="0"/>
              </a:rPr>
              <a:t>Words to include: double, trouble, young, cousin</a:t>
            </a:r>
            <a:endParaRPr lang="en-GB" sz="2000" baseline="0" dirty="0">
              <a:latin typeface="EdShed" pitchFamily="2" charset="0"/>
            </a:endParaRPr>
          </a:p>
        </p:txBody>
      </p:sp>
      <p:grpSp>
        <p:nvGrpSpPr>
          <p:cNvPr id="3" name="Group 2">
            <a:extLst>
              <a:ext uri="{FF2B5EF4-FFF2-40B4-BE49-F238E27FC236}">
                <a16:creationId xmlns:a16="http://schemas.microsoft.com/office/drawing/2014/main" id="{81F99E7E-378F-89DE-9AEB-DCC6F2A0AFC0}"/>
              </a:ext>
            </a:extLst>
          </p:cNvPr>
          <p:cNvGrpSpPr/>
          <p:nvPr/>
        </p:nvGrpSpPr>
        <p:grpSpPr>
          <a:xfrm>
            <a:off x="6884211" y="3137169"/>
            <a:ext cx="4711857" cy="3048641"/>
            <a:chOff x="5429056" y="3673779"/>
            <a:chExt cx="6234247" cy="3048641"/>
          </a:xfrm>
        </p:grpSpPr>
        <p:cxnSp>
          <p:nvCxnSpPr>
            <p:cNvPr id="7" name="Straight Connector 6">
              <a:extLst>
                <a:ext uri="{FF2B5EF4-FFF2-40B4-BE49-F238E27FC236}">
                  <a16:creationId xmlns:a16="http://schemas.microsoft.com/office/drawing/2014/main" id="{361F112A-BB04-8410-3855-AE258AD6686D}"/>
                </a:ext>
              </a:extLst>
            </p:cNvPr>
            <p:cNvCxnSpPr>
              <a:cxnSpLocks/>
            </p:cNvCxnSpPr>
            <p:nvPr/>
          </p:nvCxnSpPr>
          <p:spPr>
            <a:xfrm>
              <a:off x="5429056" y="3673779"/>
              <a:ext cx="6234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A2EC29-B475-6A6C-6A8A-55CAF0BF3000}"/>
                </a:ext>
              </a:extLst>
            </p:cNvPr>
            <p:cNvCxnSpPr>
              <a:cxnSpLocks/>
            </p:cNvCxnSpPr>
            <p:nvPr/>
          </p:nvCxnSpPr>
          <p:spPr>
            <a:xfrm>
              <a:off x="5429056" y="4283507"/>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EA04AB-1FBF-CBDB-E09B-EFA2F598B50A}"/>
                </a:ext>
              </a:extLst>
            </p:cNvPr>
            <p:cNvCxnSpPr>
              <a:cxnSpLocks/>
            </p:cNvCxnSpPr>
            <p:nvPr/>
          </p:nvCxnSpPr>
          <p:spPr>
            <a:xfrm>
              <a:off x="5429056" y="6112691"/>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8DA56-79D4-1846-A3A5-A9723E8783FF}"/>
                </a:ext>
              </a:extLst>
            </p:cNvPr>
            <p:cNvCxnSpPr>
              <a:cxnSpLocks/>
            </p:cNvCxnSpPr>
            <p:nvPr/>
          </p:nvCxnSpPr>
          <p:spPr>
            <a:xfrm>
              <a:off x="5429056" y="5502963"/>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354002-B41E-AE14-B8BE-3011E159C270}"/>
                </a:ext>
              </a:extLst>
            </p:cNvPr>
            <p:cNvCxnSpPr>
              <a:cxnSpLocks/>
            </p:cNvCxnSpPr>
            <p:nvPr/>
          </p:nvCxnSpPr>
          <p:spPr>
            <a:xfrm>
              <a:off x="5429056" y="4893235"/>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2D73A1-66DA-F105-4A3D-9CED80C61891}"/>
                </a:ext>
              </a:extLst>
            </p:cNvPr>
            <p:cNvCxnSpPr>
              <a:cxnSpLocks/>
            </p:cNvCxnSpPr>
            <p:nvPr/>
          </p:nvCxnSpPr>
          <p:spPr>
            <a:xfrm>
              <a:off x="5429056" y="6722420"/>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DBD1B4E-BC59-887B-2BDA-A33BEEBB8639}"/>
              </a:ext>
            </a:extLst>
          </p:cNvPr>
          <p:cNvGrpSpPr/>
          <p:nvPr/>
        </p:nvGrpSpPr>
        <p:grpSpPr>
          <a:xfrm>
            <a:off x="664045" y="2811939"/>
            <a:ext cx="5861652" cy="3373863"/>
            <a:chOff x="884032" y="3560667"/>
            <a:chExt cx="3758350" cy="2163239"/>
          </a:xfrm>
        </p:grpSpPr>
        <p:grpSp>
          <p:nvGrpSpPr>
            <p:cNvPr id="36" name="Group 35">
              <a:extLst>
                <a:ext uri="{FF2B5EF4-FFF2-40B4-BE49-F238E27FC236}">
                  <a16:creationId xmlns:a16="http://schemas.microsoft.com/office/drawing/2014/main" id="{168514A6-7D87-07AE-DEE1-67A0B82360CA}"/>
                </a:ext>
              </a:extLst>
            </p:cNvPr>
            <p:cNvGrpSpPr/>
            <p:nvPr/>
          </p:nvGrpSpPr>
          <p:grpSpPr>
            <a:xfrm>
              <a:off x="884032" y="3560667"/>
              <a:ext cx="3758350" cy="2163239"/>
              <a:chOff x="884031" y="3560667"/>
              <a:chExt cx="4728215" cy="2659621"/>
            </a:xfrm>
          </p:grpSpPr>
          <p:pic>
            <p:nvPicPr>
              <p:cNvPr id="39" name="Picture 38">
                <a:extLst>
                  <a:ext uri="{FF2B5EF4-FFF2-40B4-BE49-F238E27FC236}">
                    <a16:creationId xmlns:a16="http://schemas.microsoft.com/office/drawing/2014/main" id="{C2B3310E-39DD-58DC-EFB1-8B73DA7E55CC}"/>
                  </a:ext>
                </a:extLst>
              </p:cNvPr>
              <p:cNvPicPr>
                <a:picLocks noChangeAspect="1"/>
              </p:cNvPicPr>
              <p:nvPr/>
            </p:nvPicPr>
            <p:blipFill>
              <a:blip r:embed="rId3"/>
              <a:stretch>
                <a:fillRect/>
              </a:stretch>
            </p:blipFill>
            <p:spPr>
              <a:xfrm>
                <a:off x="884031" y="3560667"/>
                <a:ext cx="4728215" cy="2659621"/>
              </a:xfrm>
              <a:prstGeom prst="rect">
                <a:avLst/>
              </a:prstGeom>
            </p:spPr>
          </p:pic>
          <p:grpSp>
            <p:nvGrpSpPr>
              <p:cNvPr id="40" name="Group 39">
                <a:extLst>
                  <a:ext uri="{FF2B5EF4-FFF2-40B4-BE49-F238E27FC236}">
                    <a16:creationId xmlns:a16="http://schemas.microsoft.com/office/drawing/2014/main" id="{83A2AE57-F541-ACE6-F816-4FF3C08B8252}"/>
                  </a:ext>
                </a:extLst>
              </p:cNvPr>
              <p:cNvGrpSpPr/>
              <p:nvPr/>
            </p:nvGrpSpPr>
            <p:grpSpPr>
              <a:xfrm>
                <a:off x="3290029" y="4121544"/>
                <a:ext cx="893470" cy="738375"/>
                <a:chOff x="3316539" y="4080593"/>
                <a:chExt cx="893470" cy="738375"/>
              </a:xfrm>
            </p:grpSpPr>
            <p:pic>
              <p:nvPicPr>
                <p:cNvPr id="41" name="Picture 40" descr="Icon&#10;&#10;Description automatically generated">
                  <a:extLst>
                    <a:ext uri="{FF2B5EF4-FFF2-40B4-BE49-F238E27FC236}">
                      <a16:creationId xmlns:a16="http://schemas.microsoft.com/office/drawing/2014/main" id="{3ED37BC4-5924-39BA-0506-EE37FA09ECD8}"/>
                    </a:ext>
                  </a:extLst>
                </p:cNvPr>
                <p:cNvPicPr>
                  <a:picLocks noChangeAspect="1"/>
                </p:cNvPicPr>
                <p:nvPr/>
              </p:nvPicPr>
              <p:blipFill rotWithShape="1">
                <a:blip r:embed="rId4"/>
                <a:srcRect b="10847"/>
                <a:stretch/>
              </p:blipFill>
              <p:spPr>
                <a:xfrm>
                  <a:off x="3712891" y="4082288"/>
                  <a:ext cx="497118" cy="736680"/>
                </a:xfrm>
                <a:prstGeom prst="rect">
                  <a:avLst/>
                </a:prstGeom>
              </p:spPr>
            </p:pic>
            <p:pic>
              <p:nvPicPr>
                <p:cNvPr id="42" name="Picture 41" descr="Icon&#10;&#10;Description automatically generated">
                  <a:extLst>
                    <a:ext uri="{FF2B5EF4-FFF2-40B4-BE49-F238E27FC236}">
                      <a16:creationId xmlns:a16="http://schemas.microsoft.com/office/drawing/2014/main" id="{4AFC9CCE-84DE-896C-9DBF-3E893A17C1A8}"/>
                    </a:ext>
                  </a:extLst>
                </p:cNvPr>
                <p:cNvPicPr>
                  <a:picLocks noChangeAspect="1"/>
                </p:cNvPicPr>
                <p:nvPr/>
              </p:nvPicPr>
              <p:blipFill rotWithShape="1">
                <a:blip r:embed="rId5"/>
                <a:srcRect b="11029"/>
                <a:stretch/>
              </p:blipFill>
              <p:spPr>
                <a:xfrm>
                  <a:off x="3316539" y="4080593"/>
                  <a:ext cx="391509" cy="736680"/>
                </a:xfrm>
                <a:prstGeom prst="rect">
                  <a:avLst/>
                </a:prstGeom>
              </p:spPr>
            </p:pic>
          </p:grpSp>
        </p:grpSp>
        <p:pic>
          <p:nvPicPr>
            <p:cNvPr id="37" name="Picture 36">
              <a:extLst>
                <a:ext uri="{FF2B5EF4-FFF2-40B4-BE49-F238E27FC236}">
                  <a16:creationId xmlns:a16="http://schemas.microsoft.com/office/drawing/2014/main" id="{754E300E-BCF6-7DB8-84E4-6A27383A54A6}"/>
                </a:ext>
              </a:extLst>
            </p:cNvPr>
            <p:cNvPicPr>
              <a:picLocks noChangeAspect="1"/>
            </p:cNvPicPr>
            <p:nvPr/>
          </p:nvPicPr>
          <p:blipFill rotWithShape="1">
            <a:blip r:embed="rId6"/>
            <a:srcRect l="29665" r="47935" b="71418"/>
            <a:stretch/>
          </p:blipFill>
          <p:spPr>
            <a:xfrm>
              <a:off x="3563242" y="5014412"/>
              <a:ext cx="395148" cy="272351"/>
            </a:xfrm>
            <a:prstGeom prst="rect">
              <a:avLst/>
            </a:prstGeom>
          </p:spPr>
        </p:pic>
        <p:pic>
          <p:nvPicPr>
            <p:cNvPr id="38" name="Picture 37">
              <a:extLst>
                <a:ext uri="{FF2B5EF4-FFF2-40B4-BE49-F238E27FC236}">
                  <a16:creationId xmlns:a16="http://schemas.microsoft.com/office/drawing/2014/main" id="{E2F2A2B2-A304-482A-BFFE-6D0FE203994B}"/>
                </a:ext>
              </a:extLst>
            </p:cNvPr>
            <p:cNvPicPr>
              <a:picLocks noChangeAspect="1"/>
            </p:cNvPicPr>
            <p:nvPr/>
          </p:nvPicPr>
          <p:blipFill rotWithShape="1">
            <a:blip r:embed="rId6"/>
            <a:srcRect l="29665" r="47935" b="71418"/>
            <a:stretch/>
          </p:blipFill>
          <p:spPr>
            <a:xfrm flipH="1">
              <a:off x="1040213" y="5360016"/>
              <a:ext cx="395148" cy="272351"/>
            </a:xfrm>
            <a:prstGeom prst="rect">
              <a:avLst/>
            </a:prstGeom>
          </p:spPr>
        </p:pic>
      </p:grpSp>
      <p:sp>
        <p:nvSpPr>
          <p:cNvPr id="10" name="Text Placeholder 9">
            <a:extLst>
              <a:ext uri="{FF2B5EF4-FFF2-40B4-BE49-F238E27FC236}">
                <a16:creationId xmlns:a16="http://schemas.microsoft.com/office/drawing/2014/main" id="{67959888-5BD9-5A1C-E6E7-FB27268C7D17}"/>
              </a:ext>
            </a:extLst>
          </p:cNvPr>
          <p:cNvSpPr>
            <a:spLocks noGrp="1"/>
          </p:cNvSpPr>
          <p:nvPr>
            <p:ph type="body" sz="quarter" idx="10"/>
          </p:nvPr>
        </p:nvSpPr>
        <p:spPr/>
        <p:txBody>
          <a:bodyPr/>
          <a:lstStyle/>
          <a:p>
            <a:r>
              <a:rPr lang="en-US" dirty="0"/>
              <a:t>Words in Action</a:t>
            </a:r>
          </a:p>
        </p:txBody>
      </p:sp>
      <p:sp>
        <p:nvSpPr>
          <p:cNvPr id="2" name="TextBox 1">
            <a:extLst>
              <a:ext uri="{FF2B5EF4-FFF2-40B4-BE49-F238E27FC236}">
                <a16:creationId xmlns:a16="http://schemas.microsoft.com/office/drawing/2014/main" id="{6E98E37C-550E-37BB-1C3F-7E99A0A5ABD8}"/>
              </a:ext>
            </a:extLst>
          </p:cNvPr>
          <p:cNvSpPr txBox="1"/>
          <p:nvPr/>
        </p:nvSpPr>
        <p:spPr>
          <a:xfrm>
            <a:off x="6884212" y="2580064"/>
            <a:ext cx="4751320" cy="2477601"/>
          </a:xfrm>
          <a:prstGeom prst="rect">
            <a:avLst/>
          </a:prstGeom>
          <a:noFill/>
        </p:spPr>
        <p:txBody>
          <a:bodyPr wrap="square" rtlCol="0">
            <a:spAutoFit/>
          </a:bodyPr>
          <a:lstStyle/>
          <a:p>
            <a:pPr>
              <a:lnSpc>
                <a:spcPct val="200000"/>
              </a:lnSpc>
            </a:pPr>
            <a:r>
              <a:rPr lang="en-GB" sz="2000" dirty="0">
                <a:solidFill>
                  <a:srgbClr val="FF3760"/>
                </a:solidFill>
                <a:latin typeface="EdShed" pitchFamily="2" charset="0"/>
              </a:rPr>
              <a:t>My </a:t>
            </a:r>
            <a:r>
              <a:rPr lang="en-GB" sz="2000" dirty="0">
                <a:latin typeface="EdShed" pitchFamily="2" charset="0"/>
              </a:rPr>
              <a:t>young cousin</a:t>
            </a:r>
            <a:r>
              <a:rPr lang="en-GB" sz="2000" dirty="0">
                <a:solidFill>
                  <a:srgbClr val="FF3760"/>
                </a:solidFill>
                <a:latin typeface="EdShed" pitchFamily="2" charset="0"/>
              </a:rPr>
              <a:t>s are always getting into</a:t>
            </a:r>
            <a:r>
              <a:rPr lang="en-GB" sz="2000" dirty="0">
                <a:solidFill>
                  <a:srgbClr val="FF0000"/>
                </a:solidFill>
                <a:latin typeface="EdShed" pitchFamily="2" charset="0"/>
              </a:rPr>
              <a:t> </a:t>
            </a:r>
            <a:r>
              <a:rPr lang="en-GB" sz="2000" dirty="0">
                <a:latin typeface="EdShed" pitchFamily="2" charset="0"/>
              </a:rPr>
              <a:t>trouble</a:t>
            </a:r>
            <a:r>
              <a:rPr lang="en-GB" sz="2000" dirty="0">
                <a:solidFill>
                  <a:srgbClr val="FF3760"/>
                </a:solidFill>
                <a:latin typeface="EdShed" pitchFamily="2" charset="0"/>
              </a:rPr>
              <a:t>. Last week, they went on a boat and found themselves surrounded by sharks! My mum says they are “</a:t>
            </a:r>
            <a:r>
              <a:rPr lang="en-GB" sz="2000" dirty="0">
                <a:latin typeface="EdShed" pitchFamily="2" charset="0"/>
              </a:rPr>
              <a:t>double</a:t>
            </a:r>
            <a:r>
              <a:rPr lang="en-GB" sz="2000" dirty="0">
                <a:solidFill>
                  <a:srgbClr val="FF0000"/>
                </a:solidFill>
                <a:latin typeface="EdShed" pitchFamily="2" charset="0"/>
              </a:rPr>
              <a:t> </a:t>
            </a:r>
            <a:r>
              <a:rPr lang="en-GB" sz="2000" dirty="0">
                <a:latin typeface="EdShed" pitchFamily="2" charset="0"/>
              </a:rPr>
              <a:t>trouble</a:t>
            </a:r>
            <a:r>
              <a:rPr lang="en-GB" sz="2000" dirty="0">
                <a:solidFill>
                  <a:srgbClr val="FF3760"/>
                </a:solidFill>
                <a:latin typeface="EdShed" pitchFamily="2" charset="0"/>
              </a:rPr>
              <a:t>”.</a:t>
            </a:r>
          </a:p>
        </p:txBody>
      </p:sp>
    </p:spTree>
    <p:extLst>
      <p:ext uri="{BB962C8B-B14F-4D97-AF65-F5344CB8AC3E}">
        <p14:creationId xmlns:p14="http://schemas.microsoft.com/office/powerpoint/2010/main" val="35699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15</a:t>
            </a:fld>
            <a:endParaRPr lang="en-US" dirty="0">
              <a:latin typeface="EdShed" pitchFamily="2" charset="0"/>
            </a:endParaRPr>
          </a:p>
        </p:txBody>
      </p:sp>
      <p:sp>
        <p:nvSpPr>
          <p:cNvPr id="5" name="Text Placeholder 4">
            <a:extLst>
              <a:ext uri="{FF2B5EF4-FFF2-40B4-BE49-F238E27FC236}">
                <a16:creationId xmlns:a16="http://schemas.microsoft.com/office/drawing/2014/main" id="{F02CB909-AA75-FEEE-C4D3-1D10D599785C}"/>
              </a:ext>
            </a:extLst>
          </p:cNvPr>
          <p:cNvSpPr>
            <a:spLocks noGrp="1"/>
          </p:cNvSpPr>
          <p:nvPr>
            <p:ph type="body" sz="quarter" idx="15"/>
          </p:nvPr>
        </p:nvSpPr>
        <p:spPr/>
        <p:txBody>
          <a:bodyPr/>
          <a:lstStyle/>
          <a:p>
            <a:r>
              <a:rPr lang="en-US" dirty="0"/>
              <a:t>enough</a:t>
            </a:r>
          </a:p>
        </p:txBody>
      </p:sp>
      <p:sp>
        <p:nvSpPr>
          <p:cNvPr id="2" name="Rectangle 1">
            <a:extLst>
              <a:ext uri="{FF2B5EF4-FFF2-40B4-BE49-F238E27FC236}">
                <a16:creationId xmlns:a16="http://schemas.microsoft.com/office/drawing/2014/main" id="{8287B744-4838-D07E-E3B8-A628169B7B44}"/>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D3C49D3C-7F1E-A10D-B7E0-B641807C080A}"/>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0" name="Rectangle 9">
            <a:extLst>
              <a:ext uri="{FF2B5EF4-FFF2-40B4-BE49-F238E27FC236}">
                <a16:creationId xmlns:a16="http://schemas.microsoft.com/office/drawing/2014/main" id="{98AF52A0-1581-085F-4861-34D5393E500B}"/>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1" name="Rectangle 10">
            <a:extLst>
              <a:ext uri="{FF2B5EF4-FFF2-40B4-BE49-F238E27FC236}">
                <a16:creationId xmlns:a16="http://schemas.microsoft.com/office/drawing/2014/main" id="{23A8DF19-5F43-0191-766A-E9F62DA01C5F}"/>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1643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16</a:t>
            </a:fld>
            <a:endParaRPr lang="en-US" dirty="0">
              <a:latin typeface="EdShed" pitchFamily="2" charset="0"/>
            </a:endParaRPr>
          </a:p>
        </p:txBody>
      </p:sp>
      <p:sp>
        <p:nvSpPr>
          <p:cNvPr id="5" name="Text Placeholder 4">
            <a:extLst>
              <a:ext uri="{FF2B5EF4-FFF2-40B4-BE49-F238E27FC236}">
                <a16:creationId xmlns:a16="http://schemas.microsoft.com/office/drawing/2014/main" id="{F02CB909-AA75-FEEE-C4D3-1D10D599785C}"/>
              </a:ext>
            </a:extLst>
          </p:cNvPr>
          <p:cNvSpPr>
            <a:spLocks noGrp="1"/>
          </p:cNvSpPr>
          <p:nvPr>
            <p:ph type="body" sz="quarter" idx="15"/>
          </p:nvPr>
        </p:nvSpPr>
        <p:spPr/>
        <p:txBody>
          <a:bodyPr/>
          <a:lstStyle/>
          <a:p>
            <a:r>
              <a:rPr lang="en-US" dirty="0"/>
              <a:t>enough</a:t>
            </a:r>
          </a:p>
        </p:txBody>
      </p:sp>
      <p:sp>
        <p:nvSpPr>
          <p:cNvPr id="2" name="Rectangle 1">
            <a:extLst>
              <a:ext uri="{FF2B5EF4-FFF2-40B4-BE49-F238E27FC236}">
                <a16:creationId xmlns:a16="http://schemas.microsoft.com/office/drawing/2014/main" id="{34978804-77AC-D937-B981-53F3E6197175}"/>
              </a:ext>
            </a:extLst>
          </p:cNvPr>
          <p:cNvSpPr/>
          <p:nvPr/>
        </p:nvSpPr>
        <p:spPr>
          <a:xfrm>
            <a:off x="2294908" y="2815181"/>
            <a:ext cx="2961398" cy="707886"/>
          </a:xfrm>
          <a:prstGeom prst="rect">
            <a:avLst/>
          </a:prstGeom>
        </p:spPr>
        <p:txBody>
          <a:bodyPr wrap="square">
            <a:spAutoFit/>
          </a:bodyPr>
          <a:lstStyle/>
          <a:p>
            <a:pPr algn="ctr"/>
            <a:r>
              <a:rPr lang="en-GB" sz="2000" dirty="0">
                <a:solidFill>
                  <a:srgbClr val="FF3760"/>
                </a:solidFill>
                <a:latin typeface="EdShed" pitchFamily="2" charset="0"/>
              </a:rPr>
              <a:t>As many or as much as somebody needs or wants.</a:t>
            </a:r>
          </a:p>
        </p:txBody>
      </p:sp>
      <p:sp>
        <p:nvSpPr>
          <p:cNvPr id="3" name="Rectangle 2">
            <a:extLst>
              <a:ext uri="{FF2B5EF4-FFF2-40B4-BE49-F238E27FC236}">
                <a16:creationId xmlns:a16="http://schemas.microsoft.com/office/drawing/2014/main" id="{DE627AB8-EC94-87B4-8FBC-A064095FE6ED}"/>
              </a:ext>
            </a:extLst>
          </p:cNvPr>
          <p:cNvSpPr/>
          <p:nvPr/>
        </p:nvSpPr>
        <p:spPr>
          <a:xfrm>
            <a:off x="6015300" y="2815181"/>
            <a:ext cx="2450242" cy="707886"/>
          </a:xfrm>
          <a:prstGeom prst="rect">
            <a:avLst/>
          </a:prstGeom>
        </p:spPr>
        <p:txBody>
          <a:bodyPr wrap="square">
            <a:spAutoFit/>
          </a:bodyPr>
          <a:lstStyle/>
          <a:p>
            <a:pPr algn="ctr"/>
            <a:r>
              <a:rPr lang="en-GB" sz="2000" dirty="0">
                <a:solidFill>
                  <a:srgbClr val="FF3760"/>
                </a:solidFill>
                <a:latin typeface="EdShed" pitchFamily="2" charset="0"/>
              </a:rPr>
              <a:t>I had </a:t>
            </a:r>
            <a:r>
              <a:rPr lang="en-GB" sz="2000" u="sng" dirty="0">
                <a:solidFill>
                  <a:srgbClr val="FF3760"/>
                </a:solidFill>
                <a:latin typeface="EdShed" pitchFamily="2" charset="0"/>
              </a:rPr>
              <a:t>enough</a:t>
            </a:r>
            <a:r>
              <a:rPr lang="en-GB" sz="2000" dirty="0">
                <a:solidFill>
                  <a:srgbClr val="FF3760"/>
                </a:solidFill>
                <a:latin typeface="EdShed" pitchFamily="2" charset="0"/>
              </a:rPr>
              <a:t> money to buy the game.</a:t>
            </a:r>
            <a:endParaRPr lang="en-US" sz="2000" dirty="0">
              <a:solidFill>
                <a:srgbClr val="FF3760"/>
              </a:solidFill>
              <a:latin typeface="EdShed" pitchFamily="2" charset="0"/>
            </a:endParaRPr>
          </a:p>
        </p:txBody>
      </p:sp>
      <p:sp>
        <p:nvSpPr>
          <p:cNvPr id="10" name="Rectangle 9">
            <a:extLst>
              <a:ext uri="{FF2B5EF4-FFF2-40B4-BE49-F238E27FC236}">
                <a16:creationId xmlns:a16="http://schemas.microsoft.com/office/drawing/2014/main" id="{71BDAEC2-2F49-EFC7-8DF3-26D8F2577FCE}"/>
              </a:ext>
            </a:extLst>
          </p:cNvPr>
          <p:cNvSpPr/>
          <p:nvPr/>
        </p:nvSpPr>
        <p:spPr>
          <a:xfrm>
            <a:off x="3080540" y="4824710"/>
            <a:ext cx="1298706" cy="1015663"/>
          </a:xfrm>
          <a:prstGeom prst="rect">
            <a:avLst/>
          </a:prstGeom>
        </p:spPr>
        <p:txBody>
          <a:bodyPr wrap="square">
            <a:spAutoFit/>
          </a:bodyPr>
          <a:lstStyle/>
          <a:p>
            <a:pPr algn="ctr"/>
            <a:r>
              <a:rPr lang="en-US" sz="2000" dirty="0">
                <a:solidFill>
                  <a:srgbClr val="FF3760"/>
                </a:solidFill>
                <a:latin typeface="EdShed" pitchFamily="2" charset="0"/>
              </a:rPr>
              <a:t>adequate, ample, sufficient </a:t>
            </a:r>
            <a:endParaRPr lang="en-GB" sz="2000" dirty="0">
              <a:solidFill>
                <a:srgbClr val="FF3760"/>
              </a:solidFill>
              <a:latin typeface="EdShed" pitchFamily="2" charset="0"/>
            </a:endParaRPr>
          </a:p>
        </p:txBody>
      </p:sp>
      <p:sp>
        <p:nvSpPr>
          <p:cNvPr id="11" name="Rectangle 10">
            <a:extLst>
              <a:ext uri="{FF2B5EF4-FFF2-40B4-BE49-F238E27FC236}">
                <a16:creationId xmlns:a16="http://schemas.microsoft.com/office/drawing/2014/main" id="{5BA96FE8-FB2A-7F44-ED35-D2BA0C3BDC4C}"/>
              </a:ext>
            </a:extLst>
          </p:cNvPr>
          <p:cNvSpPr/>
          <p:nvPr/>
        </p:nvSpPr>
        <p:spPr>
          <a:xfrm>
            <a:off x="6378595" y="4824710"/>
            <a:ext cx="1454711" cy="1015663"/>
          </a:xfrm>
          <a:prstGeom prst="rect">
            <a:avLst/>
          </a:prstGeom>
        </p:spPr>
        <p:txBody>
          <a:bodyPr wrap="square">
            <a:spAutoFit/>
          </a:bodyPr>
          <a:lstStyle/>
          <a:p>
            <a:pPr algn="ctr"/>
            <a:r>
              <a:rPr lang="en-US" sz="2000" dirty="0">
                <a:solidFill>
                  <a:srgbClr val="FF3760"/>
                </a:solidFill>
                <a:latin typeface="EdShed" pitchFamily="2" charset="0"/>
              </a:rPr>
              <a:t>insufficient, limited, sparce </a:t>
            </a:r>
          </a:p>
        </p:txBody>
      </p:sp>
      <p:sp>
        <p:nvSpPr>
          <p:cNvPr id="12" name="Rectangle 11">
            <a:extLst>
              <a:ext uri="{FF2B5EF4-FFF2-40B4-BE49-F238E27FC236}">
                <a16:creationId xmlns:a16="http://schemas.microsoft.com/office/drawing/2014/main" id="{4E748B4F-82D0-9128-DFC4-595C9DCE9EFE}"/>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13" name="Rectangle 12">
            <a:extLst>
              <a:ext uri="{FF2B5EF4-FFF2-40B4-BE49-F238E27FC236}">
                <a16:creationId xmlns:a16="http://schemas.microsoft.com/office/drawing/2014/main" id="{A8CADE20-D974-0B8A-D5FC-EED7692E3626}"/>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4" name="Rectangle 13">
            <a:extLst>
              <a:ext uri="{FF2B5EF4-FFF2-40B4-BE49-F238E27FC236}">
                <a16:creationId xmlns:a16="http://schemas.microsoft.com/office/drawing/2014/main" id="{B3D3EEBC-7EC9-7F9D-54C7-C0E54CBBCFFA}"/>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5" name="Rectangle 14">
            <a:extLst>
              <a:ext uri="{FF2B5EF4-FFF2-40B4-BE49-F238E27FC236}">
                <a16:creationId xmlns:a16="http://schemas.microsoft.com/office/drawing/2014/main" id="{4BC9A6D3-1498-04C3-5EDA-47461DCD82AE}"/>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9311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17</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sz="1800" dirty="0"/>
              <a:t>Word Spotter</a:t>
            </a:r>
          </a:p>
        </p:txBody>
      </p:sp>
      <p:sp>
        <p:nvSpPr>
          <p:cNvPr id="5" name="Text Placeholder 4">
            <a:extLst>
              <a:ext uri="{FF2B5EF4-FFF2-40B4-BE49-F238E27FC236}">
                <a16:creationId xmlns:a16="http://schemas.microsoft.com/office/drawing/2014/main" id="{B9AB2F0B-92AB-8E37-5080-F57EEEF85938}"/>
              </a:ext>
            </a:extLst>
          </p:cNvPr>
          <p:cNvSpPr>
            <a:spLocks noGrp="1"/>
          </p:cNvSpPr>
          <p:nvPr>
            <p:ph type="body" sz="quarter" idx="11"/>
          </p:nvPr>
        </p:nvSpPr>
        <p:spPr/>
        <p:txBody>
          <a:bodyPr/>
          <a:lstStyle/>
          <a:p>
            <a:r>
              <a:rPr lang="en-GB" dirty="0">
                <a:solidFill>
                  <a:srgbClr val="3371DD"/>
                </a:solidFill>
              </a:rPr>
              <a:t>Clap your hands when you see one of this week’s words. </a:t>
            </a:r>
          </a:p>
        </p:txBody>
      </p:sp>
      <p:sp>
        <p:nvSpPr>
          <p:cNvPr id="7" name="Rounded Rectangle 6">
            <a:extLst>
              <a:ext uri="{FF2B5EF4-FFF2-40B4-BE49-F238E27FC236}">
                <a16:creationId xmlns:a16="http://schemas.microsoft.com/office/drawing/2014/main" id="{5C5CA935-5210-DF8C-F40A-7A566B23306C}"/>
              </a:ext>
            </a:extLst>
          </p:cNvPr>
          <p:cNvSpPr/>
          <p:nvPr/>
        </p:nvSpPr>
        <p:spPr>
          <a:xfrm>
            <a:off x="2001206" y="2815301"/>
            <a:ext cx="149318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couple</a:t>
            </a:r>
          </a:p>
        </p:txBody>
      </p:sp>
      <p:sp>
        <p:nvSpPr>
          <p:cNvPr id="8" name="Rounded Rectangle 7">
            <a:extLst>
              <a:ext uri="{FF2B5EF4-FFF2-40B4-BE49-F238E27FC236}">
                <a16:creationId xmlns:a16="http://schemas.microsoft.com/office/drawing/2014/main" id="{0C631073-C4EF-606A-2B5F-48A62B05B566}"/>
              </a:ext>
            </a:extLst>
          </p:cNvPr>
          <p:cNvSpPr/>
          <p:nvPr/>
        </p:nvSpPr>
        <p:spPr>
          <a:xfrm>
            <a:off x="560174" y="1876875"/>
            <a:ext cx="167420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flourish</a:t>
            </a:r>
          </a:p>
        </p:txBody>
      </p:sp>
      <p:sp>
        <p:nvSpPr>
          <p:cNvPr id="9" name="Rounded Rectangle 8">
            <a:extLst>
              <a:ext uri="{FF2B5EF4-FFF2-40B4-BE49-F238E27FC236}">
                <a16:creationId xmlns:a16="http://schemas.microsoft.com/office/drawing/2014/main" id="{8D1CD2B7-85E3-AA74-92E2-923D96A0E303}"/>
              </a:ext>
            </a:extLst>
          </p:cNvPr>
          <p:cNvSpPr/>
          <p:nvPr/>
        </p:nvSpPr>
        <p:spPr>
          <a:xfrm>
            <a:off x="6099891" y="5759545"/>
            <a:ext cx="158822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trouble</a:t>
            </a:r>
          </a:p>
        </p:txBody>
      </p:sp>
      <p:sp>
        <p:nvSpPr>
          <p:cNvPr id="10" name="Rounded Rectangle 9">
            <a:extLst>
              <a:ext uri="{FF2B5EF4-FFF2-40B4-BE49-F238E27FC236}">
                <a16:creationId xmlns:a16="http://schemas.microsoft.com/office/drawing/2014/main" id="{825660B9-00BD-2998-439A-792BB7CC80D9}"/>
              </a:ext>
            </a:extLst>
          </p:cNvPr>
          <p:cNvSpPr/>
          <p:nvPr/>
        </p:nvSpPr>
        <p:spPr>
          <a:xfrm>
            <a:off x="7202099" y="2877732"/>
            <a:ext cx="171476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country</a:t>
            </a:r>
          </a:p>
        </p:txBody>
      </p:sp>
      <p:sp>
        <p:nvSpPr>
          <p:cNvPr id="11" name="Rounded Rectangle 10">
            <a:extLst>
              <a:ext uri="{FF2B5EF4-FFF2-40B4-BE49-F238E27FC236}">
                <a16:creationId xmlns:a16="http://schemas.microsoft.com/office/drawing/2014/main" id="{A673E0E3-3D03-42FA-6DD3-5568B81FFE65}"/>
              </a:ext>
            </a:extLst>
          </p:cNvPr>
          <p:cNvSpPr/>
          <p:nvPr/>
        </p:nvSpPr>
        <p:spPr>
          <a:xfrm>
            <a:off x="4486866" y="2974780"/>
            <a:ext cx="163617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5D160"/>
                </a:solidFill>
                <a:latin typeface="EdShed" pitchFamily="2" charset="0"/>
              </a:rPr>
              <a:t>enough</a:t>
            </a:r>
          </a:p>
        </p:txBody>
      </p:sp>
      <p:sp>
        <p:nvSpPr>
          <p:cNvPr id="12" name="Rounded Rectangle 11">
            <a:extLst>
              <a:ext uri="{FF2B5EF4-FFF2-40B4-BE49-F238E27FC236}">
                <a16:creationId xmlns:a16="http://schemas.microsoft.com/office/drawing/2014/main" id="{C830B520-E153-044F-0047-88BB6DFF8A5D}"/>
              </a:ext>
            </a:extLst>
          </p:cNvPr>
          <p:cNvSpPr/>
          <p:nvPr/>
        </p:nvSpPr>
        <p:spPr>
          <a:xfrm>
            <a:off x="5259108" y="3931728"/>
            <a:ext cx="1465748"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cousin</a:t>
            </a:r>
          </a:p>
        </p:txBody>
      </p:sp>
      <p:sp>
        <p:nvSpPr>
          <p:cNvPr id="13" name="Rounded Rectangle 12">
            <a:extLst>
              <a:ext uri="{FF2B5EF4-FFF2-40B4-BE49-F238E27FC236}">
                <a16:creationId xmlns:a16="http://schemas.microsoft.com/office/drawing/2014/main" id="{66E06F05-BF00-3CEB-9C01-0EB0C4EF293C}"/>
              </a:ext>
            </a:extLst>
          </p:cNvPr>
          <p:cNvSpPr/>
          <p:nvPr/>
        </p:nvSpPr>
        <p:spPr>
          <a:xfrm>
            <a:off x="7059701" y="4794936"/>
            <a:ext cx="267161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solidFill>
                  <a:srgbClr val="9437FF"/>
                </a:solidFill>
                <a:latin typeface="EdShed" pitchFamily="2" charset="0"/>
              </a:rPr>
              <a:t>young</a:t>
            </a:r>
          </a:p>
        </p:txBody>
      </p:sp>
      <p:sp>
        <p:nvSpPr>
          <p:cNvPr id="14" name="Rounded Rectangle 13">
            <a:extLst>
              <a:ext uri="{FF2B5EF4-FFF2-40B4-BE49-F238E27FC236}">
                <a16:creationId xmlns:a16="http://schemas.microsoft.com/office/drawing/2014/main" id="{CA3F4203-A4D9-D660-0EEB-AC728A2398E9}"/>
              </a:ext>
            </a:extLst>
          </p:cNvPr>
          <p:cNvSpPr/>
          <p:nvPr/>
        </p:nvSpPr>
        <p:spPr>
          <a:xfrm>
            <a:off x="2549264" y="5730222"/>
            <a:ext cx="2250858"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encourage</a:t>
            </a:r>
          </a:p>
        </p:txBody>
      </p:sp>
      <p:sp>
        <p:nvSpPr>
          <p:cNvPr id="15" name="Rounded Rectangle 14">
            <a:extLst>
              <a:ext uri="{FF2B5EF4-FFF2-40B4-BE49-F238E27FC236}">
                <a16:creationId xmlns:a16="http://schemas.microsoft.com/office/drawing/2014/main" id="{E44EC4FB-977E-3299-64E9-6396F48CB8DC}"/>
              </a:ext>
            </a:extLst>
          </p:cNvPr>
          <p:cNvSpPr/>
          <p:nvPr/>
        </p:nvSpPr>
        <p:spPr>
          <a:xfrm>
            <a:off x="8718369" y="5829013"/>
            <a:ext cx="133399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touch</a:t>
            </a:r>
          </a:p>
        </p:txBody>
      </p:sp>
      <p:sp>
        <p:nvSpPr>
          <p:cNvPr id="16" name="Rounded Rectangle 15">
            <a:extLst>
              <a:ext uri="{FF2B5EF4-FFF2-40B4-BE49-F238E27FC236}">
                <a16:creationId xmlns:a16="http://schemas.microsoft.com/office/drawing/2014/main" id="{26CF988D-8232-795D-E538-4EEBB305C3A5}"/>
              </a:ext>
            </a:extLst>
          </p:cNvPr>
          <p:cNvSpPr/>
          <p:nvPr/>
        </p:nvSpPr>
        <p:spPr>
          <a:xfrm>
            <a:off x="3751062" y="1930635"/>
            <a:ext cx="150737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5D160"/>
                </a:solidFill>
                <a:latin typeface="EdShed" pitchFamily="2" charset="0"/>
              </a:rPr>
              <a:t>double</a:t>
            </a:r>
          </a:p>
        </p:txBody>
      </p:sp>
      <p:sp>
        <p:nvSpPr>
          <p:cNvPr id="17" name="Rounded Rectangle 16">
            <a:extLst>
              <a:ext uri="{FF2B5EF4-FFF2-40B4-BE49-F238E27FC236}">
                <a16:creationId xmlns:a16="http://schemas.microsoft.com/office/drawing/2014/main" id="{8AFDC43B-4E89-8A78-CA3A-949054421D8F}"/>
              </a:ext>
            </a:extLst>
          </p:cNvPr>
          <p:cNvSpPr/>
          <p:nvPr/>
        </p:nvSpPr>
        <p:spPr>
          <a:xfrm>
            <a:off x="2952507" y="4289272"/>
            <a:ext cx="144437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3371DD"/>
                </a:solidFill>
                <a:latin typeface="EdShed" pitchFamily="2" charset="0"/>
              </a:rPr>
              <a:t>nation</a:t>
            </a:r>
          </a:p>
        </p:txBody>
      </p:sp>
      <p:sp>
        <p:nvSpPr>
          <p:cNvPr id="18" name="Rounded Rectangle 17">
            <a:extLst>
              <a:ext uri="{FF2B5EF4-FFF2-40B4-BE49-F238E27FC236}">
                <a16:creationId xmlns:a16="http://schemas.microsoft.com/office/drawing/2014/main" id="{2CBEC0A8-C7CB-376D-09B8-BE798999E680}"/>
              </a:ext>
            </a:extLst>
          </p:cNvPr>
          <p:cNvSpPr/>
          <p:nvPr/>
        </p:nvSpPr>
        <p:spPr>
          <a:xfrm>
            <a:off x="4748489" y="4922270"/>
            <a:ext cx="190888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darkness</a:t>
            </a:r>
          </a:p>
        </p:txBody>
      </p:sp>
      <p:sp>
        <p:nvSpPr>
          <p:cNvPr id="19" name="Rounded Rectangle 18">
            <a:extLst>
              <a:ext uri="{FF2B5EF4-FFF2-40B4-BE49-F238E27FC236}">
                <a16:creationId xmlns:a16="http://schemas.microsoft.com/office/drawing/2014/main" id="{89822FCA-6637-DD1D-D2E5-B7B59B621E9A}"/>
              </a:ext>
            </a:extLst>
          </p:cNvPr>
          <p:cNvSpPr/>
          <p:nvPr/>
        </p:nvSpPr>
        <p:spPr>
          <a:xfrm>
            <a:off x="8256262" y="3882607"/>
            <a:ext cx="153694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85FF"/>
                </a:solidFill>
                <a:latin typeface="EdShed" pitchFamily="2" charset="0"/>
              </a:rPr>
              <a:t>station</a:t>
            </a:r>
          </a:p>
        </p:txBody>
      </p:sp>
      <p:sp>
        <p:nvSpPr>
          <p:cNvPr id="20" name="Rounded Rectangle 19">
            <a:extLst>
              <a:ext uri="{FF2B5EF4-FFF2-40B4-BE49-F238E27FC236}">
                <a16:creationId xmlns:a16="http://schemas.microsoft.com/office/drawing/2014/main" id="{CB78233F-FE88-00F6-3B6C-16F08B34D38E}"/>
              </a:ext>
            </a:extLst>
          </p:cNvPr>
          <p:cNvSpPr/>
          <p:nvPr/>
        </p:nvSpPr>
        <p:spPr>
          <a:xfrm>
            <a:off x="652356" y="4002597"/>
            <a:ext cx="164297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starfish</a:t>
            </a:r>
          </a:p>
        </p:txBody>
      </p:sp>
      <p:sp>
        <p:nvSpPr>
          <p:cNvPr id="21" name="Rounded Rectangle 20">
            <a:extLst>
              <a:ext uri="{FF2B5EF4-FFF2-40B4-BE49-F238E27FC236}">
                <a16:creationId xmlns:a16="http://schemas.microsoft.com/office/drawing/2014/main" id="{29AB1E2C-0D31-3C9B-2B00-B9D02F592DEF}"/>
              </a:ext>
            </a:extLst>
          </p:cNvPr>
          <p:cNvSpPr/>
          <p:nvPr/>
        </p:nvSpPr>
        <p:spPr>
          <a:xfrm>
            <a:off x="752324" y="5136888"/>
            <a:ext cx="158929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doesn’t</a:t>
            </a:r>
          </a:p>
        </p:txBody>
      </p:sp>
      <p:sp>
        <p:nvSpPr>
          <p:cNvPr id="22" name="Rounded Rectangle 21">
            <a:extLst>
              <a:ext uri="{FF2B5EF4-FFF2-40B4-BE49-F238E27FC236}">
                <a16:creationId xmlns:a16="http://schemas.microsoft.com/office/drawing/2014/main" id="{8042BB6E-F5A3-868A-4D12-E6B164C16DA9}"/>
              </a:ext>
            </a:extLst>
          </p:cNvPr>
          <p:cNvSpPr/>
          <p:nvPr/>
        </p:nvSpPr>
        <p:spPr>
          <a:xfrm>
            <a:off x="9846806" y="3216639"/>
            <a:ext cx="178283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rainbow</a:t>
            </a:r>
          </a:p>
        </p:txBody>
      </p:sp>
      <p:sp>
        <p:nvSpPr>
          <p:cNvPr id="23" name="Rounded Rectangle 22">
            <a:extLst>
              <a:ext uri="{FF2B5EF4-FFF2-40B4-BE49-F238E27FC236}">
                <a16:creationId xmlns:a16="http://schemas.microsoft.com/office/drawing/2014/main" id="{770A8DD9-FE2F-8F1E-8771-BA4C4BF74CE5}"/>
              </a:ext>
            </a:extLst>
          </p:cNvPr>
          <p:cNvSpPr/>
          <p:nvPr/>
        </p:nvSpPr>
        <p:spPr>
          <a:xfrm>
            <a:off x="10275399" y="1861078"/>
            <a:ext cx="119549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were</a:t>
            </a:r>
          </a:p>
        </p:txBody>
      </p:sp>
      <p:sp>
        <p:nvSpPr>
          <p:cNvPr id="25" name="Rounded Rectangle 24">
            <a:extLst>
              <a:ext uri="{FF2B5EF4-FFF2-40B4-BE49-F238E27FC236}">
                <a16:creationId xmlns:a16="http://schemas.microsoft.com/office/drawing/2014/main" id="{A7106C8E-ACA3-5E62-941D-9B53078C4ACC}"/>
              </a:ext>
            </a:extLst>
          </p:cNvPr>
          <p:cNvSpPr/>
          <p:nvPr/>
        </p:nvSpPr>
        <p:spPr>
          <a:xfrm>
            <a:off x="7112089" y="1842462"/>
            <a:ext cx="111096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3760"/>
                </a:solidFill>
                <a:latin typeface="EdShed" pitchFamily="2" charset="0"/>
              </a:rPr>
              <a:t>your</a:t>
            </a:r>
          </a:p>
        </p:txBody>
      </p:sp>
      <p:pic>
        <p:nvPicPr>
          <p:cNvPr id="26" name="Picture 25" descr="Icon&#10;&#10;Description automatically generated">
            <a:extLst>
              <a:ext uri="{FF2B5EF4-FFF2-40B4-BE49-F238E27FC236}">
                <a16:creationId xmlns:a16="http://schemas.microsoft.com/office/drawing/2014/main" id="{2472E6EA-78F9-7EB9-FF1C-73E3D186037E}"/>
              </a:ext>
            </a:extLst>
          </p:cNvPr>
          <p:cNvPicPr>
            <a:picLocks noChangeAspect="1"/>
          </p:cNvPicPr>
          <p:nvPr/>
        </p:nvPicPr>
        <p:blipFill>
          <a:blip r:embed="rId3"/>
          <a:stretch>
            <a:fillRect/>
          </a:stretch>
        </p:blipFill>
        <p:spPr>
          <a:xfrm flipH="1">
            <a:off x="10447213" y="5015618"/>
            <a:ext cx="1270808" cy="1340327"/>
          </a:xfrm>
          <a:prstGeom prst="rect">
            <a:avLst/>
          </a:prstGeom>
        </p:spPr>
      </p:pic>
    </p:spTree>
    <p:extLst>
      <p:ext uri="{BB962C8B-B14F-4D97-AF65-F5344CB8AC3E}">
        <p14:creationId xmlns:p14="http://schemas.microsoft.com/office/powerpoint/2010/main" val="36449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18</a:t>
            </a:fld>
            <a:endParaRPr lang="en-US" dirty="0">
              <a:latin typeface="EdShed" pitchFamily="2" charset="0"/>
            </a:endParaRPr>
          </a:p>
        </p:txBody>
      </p:sp>
      <p:sp>
        <p:nvSpPr>
          <p:cNvPr id="2" name="Rectangle 1">
            <a:extLst>
              <a:ext uri="{FF2B5EF4-FFF2-40B4-BE49-F238E27FC236}">
                <a16:creationId xmlns:a16="http://schemas.microsoft.com/office/drawing/2014/main" id="{7A6894B7-FFC3-B802-1FFC-6E63F32EC31A}"/>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91D7E212-717D-7A46-4F4A-572AACFC8120}"/>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8B9B05C3-74D7-7B63-2151-805737378177}"/>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60DA0AD6-44C9-95FC-9458-99A435644109}"/>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Can you add the sound buttons to these words from last week?</a:t>
            </a:r>
          </a:p>
        </p:txBody>
      </p:sp>
      <p:sp>
        <p:nvSpPr>
          <p:cNvPr id="2" name="TextBox 1">
            <a:extLst>
              <a:ext uri="{FF2B5EF4-FFF2-40B4-BE49-F238E27FC236}">
                <a16:creationId xmlns:a16="http://schemas.microsoft.com/office/drawing/2014/main" id="{CE1B1712-7815-0DCD-2436-446BE55440C5}"/>
              </a:ext>
            </a:extLst>
          </p:cNvPr>
          <p:cNvSpPr txBox="1"/>
          <p:nvPr/>
        </p:nvSpPr>
        <p:spPr>
          <a:xfrm>
            <a:off x="8711376" y="1920079"/>
            <a:ext cx="1629357" cy="830997"/>
          </a:xfrm>
          <a:prstGeom prst="rect">
            <a:avLst/>
          </a:prstGeom>
          <a:noFill/>
        </p:spPr>
        <p:txBody>
          <a:bodyPr wrap="none" rtlCol="0">
            <a:spAutoFit/>
          </a:bodyPr>
          <a:lstStyle/>
          <a:p>
            <a:r>
              <a:rPr lang="en-GB" sz="4800" dirty="0">
                <a:latin typeface="EdShed" pitchFamily="2" charset="0"/>
              </a:rPr>
              <a:t>found</a:t>
            </a:r>
            <a:endParaRPr lang="en-GB" sz="2800" dirty="0">
              <a:latin typeface="EdShed" pitchFamily="2" charset="0"/>
            </a:endParaRPr>
          </a:p>
        </p:txBody>
      </p:sp>
      <p:sp>
        <p:nvSpPr>
          <p:cNvPr id="5" name="TextBox 4">
            <a:extLst>
              <a:ext uri="{FF2B5EF4-FFF2-40B4-BE49-F238E27FC236}">
                <a16:creationId xmlns:a16="http://schemas.microsoft.com/office/drawing/2014/main" id="{2741ECED-B751-8690-EC09-E72EFDE08DA2}"/>
              </a:ext>
            </a:extLst>
          </p:cNvPr>
          <p:cNvSpPr txBox="1"/>
          <p:nvPr/>
        </p:nvSpPr>
        <p:spPr>
          <a:xfrm>
            <a:off x="1671410" y="1920079"/>
            <a:ext cx="1770485" cy="830997"/>
          </a:xfrm>
          <a:prstGeom prst="rect">
            <a:avLst/>
          </a:prstGeom>
          <a:noFill/>
        </p:spPr>
        <p:txBody>
          <a:bodyPr wrap="none" rtlCol="0">
            <a:spAutoFit/>
          </a:bodyPr>
          <a:lstStyle/>
          <a:p>
            <a:r>
              <a:rPr lang="en-GB" sz="4800" dirty="0">
                <a:latin typeface="EdShed" pitchFamily="2" charset="0"/>
              </a:rPr>
              <a:t>sprout</a:t>
            </a:r>
            <a:endParaRPr lang="en-GB" sz="2800" dirty="0">
              <a:latin typeface="EdShed" pitchFamily="2" charset="0"/>
            </a:endParaRPr>
          </a:p>
        </p:txBody>
      </p:sp>
      <p:sp>
        <p:nvSpPr>
          <p:cNvPr id="7" name="TextBox 6">
            <a:extLst>
              <a:ext uri="{FF2B5EF4-FFF2-40B4-BE49-F238E27FC236}">
                <a16:creationId xmlns:a16="http://schemas.microsoft.com/office/drawing/2014/main" id="{D635E9D5-76FA-B1B9-3C83-DC61413A9EBE}"/>
              </a:ext>
            </a:extLst>
          </p:cNvPr>
          <p:cNvSpPr txBox="1"/>
          <p:nvPr/>
        </p:nvSpPr>
        <p:spPr>
          <a:xfrm>
            <a:off x="6790954" y="2905847"/>
            <a:ext cx="1982017" cy="830997"/>
          </a:xfrm>
          <a:prstGeom prst="rect">
            <a:avLst/>
          </a:prstGeom>
          <a:noFill/>
        </p:spPr>
        <p:txBody>
          <a:bodyPr wrap="none" rtlCol="0">
            <a:spAutoFit/>
          </a:bodyPr>
          <a:lstStyle/>
          <a:p>
            <a:r>
              <a:rPr lang="en-GB" sz="4800" dirty="0">
                <a:latin typeface="EdShed" pitchFamily="2" charset="0"/>
              </a:rPr>
              <a:t>around</a:t>
            </a:r>
            <a:endParaRPr lang="en-GB" sz="2800" dirty="0">
              <a:latin typeface="EdShed" pitchFamily="2" charset="0"/>
            </a:endParaRPr>
          </a:p>
        </p:txBody>
      </p:sp>
      <p:sp>
        <p:nvSpPr>
          <p:cNvPr id="8" name="TextBox 7">
            <a:extLst>
              <a:ext uri="{FF2B5EF4-FFF2-40B4-BE49-F238E27FC236}">
                <a16:creationId xmlns:a16="http://schemas.microsoft.com/office/drawing/2014/main" id="{2B74448F-C0DB-0D11-1B7C-EDA7BF13715A}"/>
              </a:ext>
            </a:extLst>
          </p:cNvPr>
          <p:cNvSpPr txBox="1"/>
          <p:nvPr/>
        </p:nvSpPr>
        <p:spPr>
          <a:xfrm>
            <a:off x="3567553" y="2936843"/>
            <a:ext cx="1826462" cy="830997"/>
          </a:xfrm>
          <a:prstGeom prst="rect">
            <a:avLst/>
          </a:prstGeom>
          <a:noFill/>
        </p:spPr>
        <p:txBody>
          <a:bodyPr wrap="none" rtlCol="0">
            <a:spAutoFit/>
          </a:bodyPr>
          <a:lstStyle/>
          <a:p>
            <a:r>
              <a:rPr lang="en-GB" sz="4800" dirty="0">
                <a:latin typeface="EdShed" pitchFamily="2" charset="0"/>
              </a:rPr>
              <a:t>mouth</a:t>
            </a:r>
            <a:endParaRPr lang="en-GB" sz="2800" dirty="0">
              <a:latin typeface="EdShed" pitchFamily="2" charset="0"/>
            </a:endParaRPr>
          </a:p>
        </p:txBody>
      </p:sp>
      <p:sp>
        <p:nvSpPr>
          <p:cNvPr id="9" name="TextBox 8">
            <a:extLst>
              <a:ext uri="{FF2B5EF4-FFF2-40B4-BE49-F238E27FC236}">
                <a16:creationId xmlns:a16="http://schemas.microsoft.com/office/drawing/2014/main" id="{F189C8F1-0AB6-B547-42DE-6D99C9B51B73}"/>
              </a:ext>
            </a:extLst>
          </p:cNvPr>
          <p:cNvSpPr txBox="1"/>
          <p:nvPr/>
        </p:nvSpPr>
        <p:spPr>
          <a:xfrm>
            <a:off x="5494716" y="1920079"/>
            <a:ext cx="1434047" cy="830997"/>
          </a:xfrm>
          <a:prstGeom prst="rect">
            <a:avLst/>
          </a:prstGeom>
          <a:noFill/>
        </p:spPr>
        <p:txBody>
          <a:bodyPr wrap="none" rtlCol="0">
            <a:spAutoFit/>
          </a:bodyPr>
          <a:lstStyle/>
          <a:p>
            <a:r>
              <a:rPr lang="en-GB" sz="4800" dirty="0">
                <a:latin typeface="EdShed" pitchFamily="2" charset="0"/>
              </a:rPr>
              <a:t>ouch</a:t>
            </a:r>
            <a:endParaRPr lang="en-GB" sz="2800" dirty="0">
              <a:latin typeface="EdShed" pitchFamily="2" charset="0"/>
            </a:endParaRPr>
          </a:p>
        </p:txBody>
      </p:sp>
      <p:grpSp>
        <p:nvGrpSpPr>
          <p:cNvPr id="10" name="Group 9">
            <a:extLst>
              <a:ext uri="{FF2B5EF4-FFF2-40B4-BE49-F238E27FC236}">
                <a16:creationId xmlns:a16="http://schemas.microsoft.com/office/drawing/2014/main" id="{57F64BB8-82CC-DA1D-83F9-1C983B15455E}"/>
              </a:ext>
            </a:extLst>
          </p:cNvPr>
          <p:cNvGrpSpPr/>
          <p:nvPr/>
        </p:nvGrpSpPr>
        <p:grpSpPr>
          <a:xfrm>
            <a:off x="5624657" y="2594239"/>
            <a:ext cx="1166297" cy="72000"/>
            <a:chOff x="4324025" y="2571933"/>
            <a:chExt cx="1166297" cy="72000"/>
          </a:xfrm>
        </p:grpSpPr>
        <p:sp>
          <p:nvSpPr>
            <p:cNvPr id="11" name="Rectangle 10">
              <a:extLst>
                <a:ext uri="{FF2B5EF4-FFF2-40B4-BE49-F238E27FC236}">
                  <a16:creationId xmlns:a16="http://schemas.microsoft.com/office/drawing/2014/main" id="{47D0CEE6-9544-7698-DC05-044E08BDCD61}"/>
                </a:ext>
              </a:extLst>
            </p:cNvPr>
            <p:cNvSpPr/>
            <p:nvPr/>
          </p:nvSpPr>
          <p:spPr>
            <a:xfrm>
              <a:off x="4977330" y="2571933"/>
              <a:ext cx="512992"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2" name="Rectangle 11">
              <a:extLst>
                <a:ext uri="{FF2B5EF4-FFF2-40B4-BE49-F238E27FC236}">
                  <a16:creationId xmlns:a16="http://schemas.microsoft.com/office/drawing/2014/main" id="{B8F07EC1-2929-EA5F-FB64-12D253ED4DC0}"/>
                </a:ext>
              </a:extLst>
            </p:cNvPr>
            <p:cNvSpPr/>
            <p:nvPr/>
          </p:nvSpPr>
          <p:spPr>
            <a:xfrm>
              <a:off x="4324025" y="2571933"/>
              <a:ext cx="565517"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13" name="Group 12">
            <a:extLst>
              <a:ext uri="{FF2B5EF4-FFF2-40B4-BE49-F238E27FC236}">
                <a16:creationId xmlns:a16="http://schemas.microsoft.com/office/drawing/2014/main" id="{77D87787-E1C5-5518-FE1A-9BF6842A0DDB}"/>
              </a:ext>
            </a:extLst>
          </p:cNvPr>
          <p:cNvGrpSpPr/>
          <p:nvPr/>
        </p:nvGrpSpPr>
        <p:grpSpPr>
          <a:xfrm>
            <a:off x="1807813" y="2580713"/>
            <a:ext cx="1483212" cy="115035"/>
            <a:chOff x="1509800" y="2479025"/>
            <a:chExt cx="1483212" cy="115035"/>
          </a:xfrm>
        </p:grpSpPr>
        <p:grpSp>
          <p:nvGrpSpPr>
            <p:cNvPr id="14" name="Group 13">
              <a:extLst>
                <a:ext uri="{FF2B5EF4-FFF2-40B4-BE49-F238E27FC236}">
                  <a16:creationId xmlns:a16="http://schemas.microsoft.com/office/drawing/2014/main" id="{8B673005-A4B8-0525-27CB-5911F417B335}"/>
                </a:ext>
              </a:extLst>
            </p:cNvPr>
            <p:cNvGrpSpPr/>
            <p:nvPr/>
          </p:nvGrpSpPr>
          <p:grpSpPr>
            <a:xfrm>
              <a:off x="2057450" y="2479025"/>
              <a:ext cx="935562" cy="115035"/>
              <a:chOff x="8129393" y="5415266"/>
              <a:chExt cx="935562" cy="115035"/>
            </a:xfrm>
          </p:grpSpPr>
          <p:sp>
            <p:nvSpPr>
              <p:cNvPr id="17" name="Rectangle 16">
                <a:extLst>
                  <a:ext uri="{FF2B5EF4-FFF2-40B4-BE49-F238E27FC236}">
                    <a16:creationId xmlns:a16="http://schemas.microsoft.com/office/drawing/2014/main" id="{72E92EB9-3A6D-C7ED-2729-E994BE0ECABD}"/>
                  </a:ext>
                </a:extLst>
              </p:cNvPr>
              <p:cNvSpPr/>
              <p:nvPr/>
            </p:nvSpPr>
            <p:spPr>
              <a:xfrm>
                <a:off x="8338737" y="5433266"/>
                <a:ext cx="519479" cy="6752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8" name="Oval 17">
                <a:extLst>
                  <a:ext uri="{FF2B5EF4-FFF2-40B4-BE49-F238E27FC236}">
                    <a16:creationId xmlns:a16="http://schemas.microsoft.com/office/drawing/2014/main" id="{7B12FAFA-A232-3A65-4F49-185C6AA7463B}"/>
                  </a:ext>
                </a:extLst>
              </p:cNvPr>
              <p:cNvSpPr/>
              <p:nvPr/>
            </p:nvSpPr>
            <p:spPr>
              <a:xfrm>
                <a:off x="8956955" y="542230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9" name="Oval 18">
                <a:extLst>
                  <a:ext uri="{FF2B5EF4-FFF2-40B4-BE49-F238E27FC236}">
                    <a16:creationId xmlns:a16="http://schemas.microsoft.com/office/drawing/2014/main" id="{1E7D34AF-632F-9021-90DB-973C751B7F98}"/>
                  </a:ext>
                </a:extLst>
              </p:cNvPr>
              <p:cNvSpPr/>
              <p:nvPr/>
            </p:nvSpPr>
            <p:spPr>
              <a:xfrm>
                <a:off x="8129393" y="541526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15" name="Oval 14">
              <a:extLst>
                <a:ext uri="{FF2B5EF4-FFF2-40B4-BE49-F238E27FC236}">
                  <a16:creationId xmlns:a16="http://schemas.microsoft.com/office/drawing/2014/main" id="{04A94FA2-99C3-B340-2361-F3849E5245D4}"/>
                </a:ext>
              </a:extLst>
            </p:cNvPr>
            <p:cNvSpPr/>
            <p:nvPr/>
          </p:nvSpPr>
          <p:spPr>
            <a:xfrm>
              <a:off x="1802590" y="2480071"/>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6" name="Oval 15">
              <a:extLst>
                <a:ext uri="{FF2B5EF4-FFF2-40B4-BE49-F238E27FC236}">
                  <a16:creationId xmlns:a16="http://schemas.microsoft.com/office/drawing/2014/main" id="{EFF45707-1479-B491-2265-F2B1479FE653}"/>
                </a:ext>
              </a:extLst>
            </p:cNvPr>
            <p:cNvSpPr/>
            <p:nvPr/>
          </p:nvSpPr>
          <p:spPr>
            <a:xfrm>
              <a:off x="1509800" y="24790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20" name="Group 19">
            <a:extLst>
              <a:ext uri="{FF2B5EF4-FFF2-40B4-BE49-F238E27FC236}">
                <a16:creationId xmlns:a16="http://schemas.microsoft.com/office/drawing/2014/main" id="{4AD70299-2A7C-183C-ADDB-A83527327087}"/>
              </a:ext>
            </a:extLst>
          </p:cNvPr>
          <p:cNvGrpSpPr/>
          <p:nvPr/>
        </p:nvGrpSpPr>
        <p:grpSpPr>
          <a:xfrm>
            <a:off x="3837136" y="3595054"/>
            <a:ext cx="1397264" cy="108000"/>
            <a:chOff x="2951833" y="3692624"/>
            <a:chExt cx="1397264" cy="108000"/>
          </a:xfrm>
        </p:grpSpPr>
        <p:grpSp>
          <p:nvGrpSpPr>
            <p:cNvPr id="21" name="Group 20">
              <a:extLst>
                <a:ext uri="{FF2B5EF4-FFF2-40B4-BE49-F238E27FC236}">
                  <a16:creationId xmlns:a16="http://schemas.microsoft.com/office/drawing/2014/main" id="{B09249DB-B0F5-018D-2135-07C5340F9356}"/>
                </a:ext>
              </a:extLst>
            </p:cNvPr>
            <p:cNvGrpSpPr/>
            <p:nvPr/>
          </p:nvGrpSpPr>
          <p:grpSpPr>
            <a:xfrm>
              <a:off x="2951833" y="3692624"/>
              <a:ext cx="896795" cy="108000"/>
              <a:chOff x="7983769" y="5415266"/>
              <a:chExt cx="896795" cy="108000"/>
            </a:xfrm>
          </p:grpSpPr>
          <p:sp>
            <p:nvSpPr>
              <p:cNvPr id="23" name="Rectangle 22">
                <a:extLst>
                  <a:ext uri="{FF2B5EF4-FFF2-40B4-BE49-F238E27FC236}">
                    <a16:creationId xmlns:a16="http://schemas.microsoft.com/office/drawing/2014/main" id="{A4C56924-CF62-F18E-DE96-62ADE83BF279}"/>
                  </a:ext>
                </a:extLst>
              </p:cNvPr>
              <p:cNvSpPr/>
              <p:nvPr/>
            </p:nvSpPr>
            <p:spPr>
              <a:xfrm>
                <a:off x="8374270" y="5433266"/>
                <a:ext cx="506294" cy="705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24" name="Oval 23">
                <a:extLst>
                  <a:ext uri="{FF2B5EF4-FFF2-40B4-BE49-F238E27FC236}">
                    <a16:creationId xmlns:a16="http://schemas.microsoft.com/office/drawing/2014/main" id="{7D0F2461-40BF-5862-F1E8-8F3AA5DF70B4}"/>
                  </a:ext>
                </a:extLst>
              </p:cNvPr>
              <p:cNvSpPr/>
              <p:nvPr/>
            </p:nvSpPr>
            <p:spPr>
              <a:xfrm>
                <a:off x="7983769" y="5415266"/>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22" name="Rectangle 21">
              <a:extLst>
                <a:ext uri="{FF2B5EF4-FFF2-40B4-BE49-F238E27FC236}">
                  <a16:creationId xmlns:a16="http://schemas.microsoft.com/office/drawing/2014/main" id="{7C8AA58C-7752-3DC4-5848-1054A1E0851A}"/>
                </a:ext>
              </a:extLst>
            </p:cNvPr>
            <p:cNvSpPr/>
            <p:nvPr/>
          </p:nvSpPr>
          <p:spPr>
            <a:xfrm>
              <a:off x="3953097" y="3709200"/>
              <a:ext cx="396000"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25" name="Group 24">
            <a:extLst>
              <a:ext uri="{FF2B5EF4-FFF2-40B4-BE49-F238E27FC236}">
                <a16:creationId xmlns:a16="http://schemas.microsoft.com/office/drawing/2014/main" id="{C7F147BD-697A-1F79-FFD1-B44B250AFD21}"/>
              </a:ext>
            </a:extLst>
          </p:cNvPr>
          <p:cNvGrpSpPr/>
          <p:nvPr/>
        </p:nvGrpSpPr>
        <p:grpSpPr>
          <a:xfrm>
            <a:off x="6988146" y="3595054"/>
            <a:ext cx="1539313" cy="108000"/>
            <a:chOff x="7062321" y="3703599"/>
            <a:chExt cx="1539313" cy="108000"/>
          </a:xfrm>
        </p:grpSpPr>
        <p:grpSp>
          <p:nvGrpSpPr>
            <p:cNvPr id="26" name="Group 25">
              <a:extLst>
                <a:ext uri="{FF2B5EF4-FFF2-40B4-BE49-F238E27FC236}">
                  <a16:creationId xmlns:a16="http://schemas.microsoft.com/office/drawing/2014/main" id="{7DB01859-CA4E-77BF-F3B1-700C2AF7A29B}"/>
                </a:ext>
              </a:extLst>
            </p:cNvPr>
            <p:cNvGrpSpPr/>
            <p:nvPr/>
          </p:nvGrpSpPr>
          <p:grpSpPr>
            <a:xfrm>
              <a:off x="7062321" y="3703599"/>
              <a:ext cx="1539313" cy="108000"/>
              <a:chOff x="7019883" y="3799250"/>
              <a:chExt cx="1539313" cy="108000"/>
            </a:xfrm>
          </p:grpSpPr>
          <p:sp>
            <p:nvSpPr>
              <p:cNvPr id="28" name="Rectangle 27">
                <a:extLst>
                  <a:ext uri="{FF2B5EF4-FFF2-40B4-BE49-F238E27FC236}">
                    <a16:creationId xmlns:a16="http://schemas.microsoft.com/office/drawing/2014/main" id="{90BB8F6C-59D8-C1B9-DC91-9B12232419A7}"/>
                  </a:ext>
                </a:extLst>
              </p:cNvPr>
              <p:cNvSpPr/>
              <p:nvPr/>
            </p:nvSpPr>
            <p:spPr>
              <a:xfrm>
                <a:off x="7498970" y="3815826"/>
                <a:ext cx="504000"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29" name="Oval 28">
                <a:extLst>
                  <a:ext uri="{FF2B5EF4-FFF2-40B4-BE49-F238E27FC236}">
                    <a16:creationId xmlns:a16="http://schemas.microsoft.com/office/drawing/2014/main" id="{D98DACF1-B0FC-95A9-F7E9-D6E02CC5A281}"/>
                  </a:ext>
                </a:extLst>
              </p:cNvPr>
              <p:cNvSpPr/>
              <p:nvPr/>
            </p:nvSpPr>
            <p:spPr>
              <a:xfrm>
                <a:off x="8451196" y="379925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30" name="Oval 29">
                <a:extLst>
                  <a:ext uri="{FF2B5EF4-FFF2-40B4-BE49-F238E27FC236}">
                    <a16:creationId xmlns:a16="http://schemas.microsoft.com/office/drawing/2014/main" id="{FE50A9EB-BBD0-DB79-F8A5-C1F083BA3C5E}"/>
                  </a:ext>
                </a:extLst>
              </p:cNvPr>
              <p:cNvSpPr/>
              <p:nvPr/>
            </p:nvSpPr>
            <p:spPr>
              <a:xfrm>
                <a:off x="7274969" y="379925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31" name="Oval 30">
                <a:extLst>
                  <a:ext uri="{FF2B5EF4-FFF2-40B4-BE49-F238E27FC236}">
                    <a16:creationId xmlns:a16="http://schemas.microsoft.com/office/drawing/2014/main" id="{19AAD8C4-4A4C-B9D3-9CEC-55AB764D988B}"/>
                  </a:ext>
                </a:extLst>
              </p:cNvPr>
              <p:cNvSpPr/>
              <p:nvPr/>
            </p:nvSpPr>
            <p:spPr>
              <a:xfrm>
                <a:off x="7019883" y="379925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grpSp>
        <p:sp>
          <p:nvSpPr>
            <p:cNvPr id="27" name="Oval 26">
              <a:extLst>
                <a:ext uri="{FF2B5EF4-FFF2-40B4-BE49-F238E27FC236}">
                  <a16:creationId xmlns:a16="http://schemas.microsoft.com/office/drawing/2014/main" id="{9A2EC4E8-9CC0-8AC9-2366-6B61D3E788A3}"/>
                </a:ext>
              </a:extLst>
            </p:cNvPr>
            <p:cNvSpPr/>
            <p:nvPr/>
          </p:nvSpPr>
          <p:spPr>
            <a:xfrm>
              <a:off x="8190347" y="3703599"/>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grpSp>
      <p:grpSp>
        <p:nvGrpSpPr>
          <p:cNvPr id="32" name="Group 31">
            <a:extLst>
              <a:ext uri="{FF2B5EF4-FFF2-40B4-BE49-F238E27FC236}">
                <a16:creationId xmlns:a16="http://schemas.microsoft.com/office/drawing/2014/main" id="{F7ABB208-45D4-2B28-111B-C36BEF13F7DD}"/>
              </a:ext>
            </a:extLst>
          </p:cNvPr>
          <p:cNvGrpSpPr/>
          <p:nvPr/>
        </p:nvGrpSpPr>
        <p:grpSpPr>
          <a:xfrm>
            <a:off x="8841797" y="2596045"/>
            <a:ext cx="1267954" cy="108000"/>
            <a:chOff x="8606487" y="2456925"/>
            <a:chExt cx="1267954" cy="108000"/>
          </a:xfrm>
        </p:grpSpPr>
        <p:grpSp>
          <p:nvGrpSpPr>
            <p:cNvPr id="33" name="Group 32">
              <a:extLst>
                <a:ext uri="{FF2B5EF4-FFF2-40B4-BE49-F238E27FC236}">
                  <a16:creationId xmlns:a16="http://schemas.microsoft.com/office/drawing/2014/main" id="{E4F17300-74A0-5F25-0F90-C47D6F5C2CDA}"/>
                </a:ext>
              </a:extLst>
            </p:cNvPr>
            <p:cNvGrpSpPr/>
            <p:nvPr/>
          </p:nvGrpSpPr>
          <p:grpSpPr>
            <a:xfrm>
              <a:off x="8606487" y="2456925"/>
              <a:ext cx="729287" cy="108000"/>
              <a:chOff x="7471415" y="3729991"/>
              <a:chExt cx="729287" cy="108000"/>
            </a:xfrm>
          </p:grpSpPr>
          <p:sp>
            <p:nvSpPr>
              <p:cNvPr id="36" name="Rectangle 35">
                <a:extLst>
                  <a:ext uri="{FF2B5EF4-FFF2-40B4-BE49-F238E27FC236}">
                    <a16:creationId xmlns:a16="http://schemas.microsoft.com/office/drawing/2014/main" id="{851DE940-B6B2-4657-1B60-D4A3DF105CDE}"/>
                  </a:ext>
                </a:extLst>
              </p:cNvPr>
              <p:cNvSpPr/>
              <p:nvPr/>
            </p:nvSpPr>
            <p:spPr>
              <a:xfrm>
                <a:off x="7656251" y="3747990"/>
                <a:ext cx="544451" cy="8059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37" name="Oval 36">
                <a:extLst>
                  <a:ext uri="{FF2B5EF4-FFF2-40B4-BE49-F238E27FC236}">
                    <a16:creationId xmlns:a16="http://schemas.microsoft.com/office/drawing/2014/main" id="{59386228-B117-E886-2211-CAB9094CECD1}"/>
                  </a:ext>
                </a:extLst>
              </p:cNvPr>
              <p:cNvSpPr/>
              <p:nvPr/>
            </p:nvSpPr>
            <p:spPr>
              <a:xfrm>
                <a:off x="7471415" y="372999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34" name="Oval 33">
              <a:extLst>
                <a:ext uri="{FF2B5EF4-FFF2-40B4-BE49-F238E27FC236}">
                  <a16:creationId xmlns:a16="http://schemas.microsoft.com/office/drawing/2014/main" id="{4CA61F59-E345-D06B-6FD7-058473E6B12F}"/>
                </a:ext>
              </a:extLst>
            </p:cNvPr>
            <p:cNvSpPr/>
            <p:nvPr/>
          </p:nvSpPr>
          <p:spPr>
            <a:xfrm>
              <a:off x="9766441" y="24569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35" name="Oval 34">
              <a:extLst>
                <a:ext uri="{FF2B5EF4-FFF2-40B4-BE49-F238E27FC236}">
                  <a16:creationId xmlns:a16="http://schemas.microsoft.com/office/drawing/2014/main" id="{952C92B6-822F-362F-73C0-6026A321FA63}"/>
                </a:ext>
              </a:extLst>
            </p:cNvPr>
            <p:cNvSpPr/>
            <p:nvPr/>
          </p:nvSpPr>
          <p:spPr>
            <a:xfrm>
              <a:off x="9488092" y="24569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44" name="Group 43">
            <a:extLst>
              <a:ext uri="{FF2B5EF4-FFF2-40B4-BE49-F238E27FC236}">
                <a16:creationId xmlns:a16="http://schemas.microsoft.com/office/drawing/2014/main" id="{88DAA43F-3B35-46B7-47D8-18690C7C7367}"/>
              </a:ext>
            </a:extLst>
          </p:cNvPr>
          <p:cNvGrpSpPr/>
          <p:nvPr/>
        </p:nvGrpSpPr>
        <p:grpSpPr>
          <a:xfrm>
            <a:off x="3129330" y="3874273"/>
            <a:ext cx="5933335" cy="2779112"/>
            <a:chOff x="3280075" y="3874273"/>
            <a:chExt cx="5933335" cy="2779112"/>
          </a:xfrm>
        </p:grpSpPr>
        <p:grpSp>
          <p:nvGrpSpPr>
            <p:cNvPr id="38" name="Group 37">
              <a:extLst>
                <a:ext uri="{FF2B5EF4-FFF2-40B4-BE49-F238E27FC236}">
                  <a16:creationId xmlns:a16="http://schemas.microsoft.com/office/drawing/2014/main" id="{2E286911-DE99-E83C-8714-D6C14B44D5EF}"/>
                </a:ext>
              </a:extLst>
            </p:cNvPr>
            <p:cNvGrpSpPr/>
            <p:nvPr/>
          </p:nvGrpSpPr>
          <p:grpSpPr>
            <a:xfrm>
              <a:off x="4634393" y="3874273"/>
              <a:ext cx="4579017" cy="2779112"/>
              <a:chOff x="4634393" y="3823473"/>
              <a:chExt cx="4579017" cy="2779112"/>
            </a:xfrm>
          </p:grpSpPr>
          <p:sp>
            <p:nvSpPr>
              <p:cNvPr id="39" name="TextBox 38">
                <a:extLst>
                  <a:ext uri="{FF2B5EF4-FFF2-40B4-BE49-F238E27FC236}">
                    <a16:creationId xmlns:a16="http://schemas.microsoft.com/office/drawing/2014/main" id="{7CB67E4A-138E-9178-2425-8570DE43CAB3}"/>
                  </a:ext>
                </a:extLst>
              </p:cNvPr>
              <p:cNvSpPr txBox="1"/>
              <p:nvPr/>
            </p:nvSpPr>
            <p:spPr>
              <a:xfrm>
                <a:off x="5398589" y="4418004"/>
                <a:ext cx="3628045" cy="1754326"/>
              </a:xfrm>
              <a:prstGeom prst="rect">
                <a:avLst/>
              </a:prstGeom>
              <a:noFill/>
            </p:spPr>
            <p:txBody>
              <a:bodyPr wrap="square" rtlCol="0">
                <a:spAutoFit/>
              </a:bodyPr>
              <a:lstStyle/>
              <a:p>
                <a:pPr algn="ctr"/>
                <a:r>
                  <a:rPr lang="en-GB" dirty="0">
                    <a:latin typeface="EdShed" pitchFamily="2" charset="0"/>
                  </a:rPr>
                  <a:t>Use sound buttons for each phoneme. Draw a dot for each single letter sound and </a:t>
                </a:r>
                <a:r>
                  <a:rPr lang="en-GB" sz="1800" dirty="0">
                    <a:solidFill>
                      <a:srgbClr val="FF3760"/>
                    </a:solidFill>
                    <a:latin typeface="EdShed" pitchFamily="2" charset="0"/>
                  </a:rPr>
                  <a:t>red</a:t>
                </a:r>
                <a:r>
                  <a:rPr lang="en-GB" sz="1800" dirty="0">
                    <a:latin typeface="EdShed" pitchFamily="2" charset="0"/>
                  </a:rPr>
                  <a:t> sound buttons to show the adjacent consonants</a:t>
                </a:r>
                <a:r>
                  <a:rPr lang="en-GB" dirty="0">
                    <a:latin typeface="EdShed" pitchFamily="2" charset="0"/>
                  </a:rPr>
                  <a:t>.</a:t>
                </a:r>
                <a:r>
                  <a:rPr lang="en-GB" sz="1800" dirty="0">
                    <a:latin typeface="EdShed" pitchFamily="2" charset="0"/>
                  </a:rPr>
                  <a:t> When two or more letters represent one sound, use a line</a:t>
                </a:r>
                <a:r>
                  <a:rPr lang="en-GB" sz="1600" dirty="0">
                    <a:latin typeface="EdShed" pitchFamily="2" charset="0"/>
                  </a:rPr>
                  <a:t>.</a:t>
                </a:r>
              </a:p>
            </p:txBody>
          </p:sp>
          <p:sp>
            <p:nvSpPr>
              <p:cNvPr id="40" name="Freeform 39">
                <a:extLst>
                  <a:ext uri="{FF2B5EF4-FFF2-40B4-BE49-F238E27FC236}">
                    <a16:creationId xmlns:a16="http://schemas.microsoft.com/office/drawing/2014/main" id="{552B7D53-40E0-5224-E9D1-4BEB79E3B156}"/>
                  </a:ext>
                </a:extLst>
              </p:cNvPr>
              <p:cNvSpPr/>
              <p:nvPr/>
            </p:nvSpPr>
            <p:spPr>
              <a:xfrm rot="6300000" flipH="1" flipV="1">
                <a:off x="5534346" y="2923520"/>
                <a:ext cx="2779112" cy="4579017"/>
              </a:xfrm>
              <a:custGeom>
                <a:avLst/>
                <a:gdLst>
                  <a:gd name="connsiteX0" fmla="*/ 1865617 w 2410627"/>
                  <a:gd name="connsiteY0" fmla="*/ 1294193 h 4270470"/>
                  <a:gd name="connsiteX1" fmla="*/ 2386815 w 2410627"/>
                  <a:gd name="connsiteY1" fmla="*/ 3256707 h 4270470"/>
                  <a:gd name="connsiteX2" fmla="*/ 1886005 w 2410627"/>
                  <a:gd name="connsiteY2" fmla="*/ 4119716 h 4270470"/>
                  <a:gd name="connsiteX3" fmla="*/ 1408020 w 2410627"/>
                  <a:gd name="connsiteY3" fmla="*/ 4246658 h 4270470"/>
                  <a:gd name="connsiteX4" fmla="*/ 545011 w 2410627"/>
                  <a:gd name="connsiteY4" fmla="*/ 3745848 h 4270470"/>
                  <a:gd name="connsiteX5" fmla="*/ 23812 w 2410627"/>
                  <a:gd name="connsiteY5" fmla="*/ 1783334 h 4270470"/>
                  <a:gd name="connsiteX6" fmla="*/ 524623 w 2410627"/>
                  <a:gd name="connsiteY6" fmla="*/ 920325 h 4270470"/>
                  <a:gd name="connsiteX7" fmla="*/ 634484 w 2410627"/>
                  <a:gd name="connsiteY7" fmla="*/ 891148 h 4270470"/>
                  <a:gd name="connsiteX8" fmla="*/ 776459 w 2410627"/>
                  <a:gd name="connsiteY8" fmla="*/ 0 h 4270470"/>
                  <a:gd name="connsiteX9" fmla="*/ 1066293 w 2410627"/>
                  <a:gd name="connsiteY9" fmla="*/ 783163 h 4270470"/>
                  <a:gd name="connsiteX10" fmla="*/ 1143715 w 2410627"/>
                  <a:gd name="connsiteY10" fmla="*/ 770739 h 4270470"/>
                  <a:gd name="connsiteX11" fmla="*/ 1865617 w 2410627"/>
                  <a:gd name="connsiteY11" fmla="*/ 1294193 h 4270470"/>
                  <a:gd name="connsiteX0" fmla="*/ 1865617 w 2410627"/>
                  <a:gd name="connsiteY0" fmla="*/ 995604 h 3971881"/>
                  <a:gd name="connsiteX1" fmla="*/ 2386815 w 2410627"/>
                  <a:gd name="connsiteY1" fmla="*/ 2958118 h 3971881"/>
                  <a:gd name="connsiteX2" fmla="*/ 1886005 w 2410627"/>
                  <a:gd name="connsiteY2" fmla="*/ 3821127 h 3971881"/>
                  <a:gd name="connsiteX3" fmla="*/ 1408020 w 2410627"/>
                  <a:gd name="connsiteY3" fmla="*/ 3948069 h 3971881"/>
                  <a:gd name="connsiteX4" fmla="*/ 545011 w 2410627"/>
                  <a:gd name="connsiteY4" fmla="*/ 3447259 h 3971881"/>
                  <a:gd name="connsiteX5" fmla="*/ 23812 w 2410627"/>
                  <a:gd name="connsiteY5" fmla="*/ 1484745 h 3971881"/>
                  <a:gd name="connsiteX6" fmla="*/ 524623 w 2410627"/>
                  <a:gd name="connsiteY6" fmla="*/ 621736 h 3971881"/>
                  <a:gd name="connsiteX7" fmla="*/ 634484 w 2410627"/>
                  <a:gd name="connsiteY7" fmla="*/ 592559 h 3971881"/>
                  <a:gd name="connsiteX8" fmla="*/ 871174 w 2410627"/>
                  <a:gd name="connsiteY8" fmla="*/ 0 h 3971881"/>
                  <a:gd name="connsiteX9" fmla="*/ 1066293 w 2410627"/>
                  <a:gd name="connsiteY9" fmla="*/ 484574 h 3971881"/>
                  <a:gd name="connsiteX10" fmla="*/ 1143715 w 2410627"/>
                  <a:gd name="connsiteY10" fmla="*/ 472150 h 3971881"/>
                  <a:gd name="connsiteX11" fmla="*/ 1865617 w 2410627"/>
                  <a:gd name="connsiteY11" fmla="*/ 995604 h 397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0627" h="3971881">
                    <a:moveTo>
                      <a:pt x="1865617" y="995604"/>
                    </a:moveTo>
                    <a:lnTo>
                      <a:pt x="2386815" y="2958118"/>
                    </a:lnTo>
                    <a:cubicBezTo>
                      <a:pt x="2486834" y="3334726"/>
                      <a:pt x="2262613" y="3721109"/>
                      <a:pt x="1886005" y="3821127"/>
                    </a:cubicBezTo>
                    <a:lnTo>
                      <a:pt x="1408020" y="3948069"/>
                    </a:lnTo>
                    <a:cubicBezTo>
                      <a:pt x="1031412" y="4048087"/>
                      <a:pt x="645030" y="3823867"/>
                      <a:pt x="545011" y="3447259"/>
                    </a:cubicBezTo>
                    <a:lnTo>
                      <a:pt x="23812" y="1484745"/>
                    </a:lnTo>
                    <a:cubicBezTo>
                      <a:pt x="-76206" y="1108137"/>
                      <a:pt x="148015" y="721754"/>
                      <a:pt x="524623" y="621736"/>
                    </a:cubicBezTo>
                    <a:lnTo>
                      <a:pt x="634484" y="592559"/>
                    </a:lnTo>
                    <a:lnTo>
                      <a:pt x="871174" y="0"/>
                    </a:lnTo>
                    <a:lnTo>
                      <a:pt x="1066293" y="484574"/>
                    </a:lnTo>
                    <a:lnTo>
                      <a:pt x="1143715" y="472150"/>
                    </a:lnTo>
                    <a:cubicBezTo>
                      <a:pt x="1471337" y="453212"/>
                      <a:pt x="1778101" y="666072"/>
                      <a:pt x="1865617" y="995604"/>
                    </a:cubicBezTo>
                    <a:close/>
                  </a:path>
                </a:pathLst>
              </a:custGeom>
              <a:noFill/>
              <a:ln w="571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0"/>
                </a:endParaRPr>
              </a:p>
            </p:txBody>
          </p:sp>
        </p:grpSp>
        <p:pic>
          <p:nvPicPr>
            <p:cNvPr id="43" name="Picture 42" descr="A cartoon of a child&#10;&#10;Description automatically generated">
              <a:extLst>
                <a:ext uri="{FF2B5EF4-FFF2-40B4-BE49-F238E27FC236}">
                  <a16:creationId xmlns:a16="http://schemas.microsoft.com/office/drawing/2014/main" id="{9EE3101C-B65D-16FA-41BE-1B7B2D9472D0}"/>
                </a:ext>
              </a:extLst>
            </p:cNvPr>
            <p:cNvPicPr>
              <a:picLocks noChangeAspect="1"/>
            </p:cNvPicPr>
            <p:nvPr/>
          </p:nvPicPr>
          <p:blipFill>
            <a:blip r:embed="rId3"/>
            <a:stretch>
              <a:fillRect/>
            </a:stretch>
          </p:blipFill>
          <p:spPr>
            <a:xfrm>
              <a:off x="3280075" y="4075839"/>
              <a:ext cx="1190225" cy="2134762"/>
            </a:xfrm>
            <a:prstGeom prst="rect">
              <a:avLst/>
            </a:prstGeom>
          </p:spPr>
        </p:pic>
      </p:grpSp>
    </p:spTree>
    <p:extLst>
      <p:ext uri="{BB962C8B-B14F-4D97-AF65-F5344CB8AC3E}">
        <p14:creationId xmlns:p14="http://schemas.microsoft.com/office/powerpoint/2010/main" val="1185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19</a:t>
            </a:fld>
            <a:endParaRPr lang="en-US" dirty="0">
              <a:latin typeface="EdShed" pitchFamily="2" charset="0"/>
            </a:endParaRPr>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5"/>
          </p:nvPr>
        </p:nvSpPr>
        <p:spPr/>
        <p:txBody>
          <a:bodyPr/>
          <a:lstStyle/>
          <a:p>
            <a:pPr>
              <a:lnSpc>
                <a:spcPct val="100000"/>
              </a:lnSpc>
            </a:pPr>
            <a:r>
              <a:rPr lang="en-GB" dirty="0"/>
              <a:t>How many new words can you create by </a:t>
            </a:r>
          </a:p>
          <a:p>
            <a:pPr>
              <a:lnSpc>
                <a:spcPct val="100000"/>
              </a:lnSpc>
            </a:pPr>
            <a:r>
              <a:rPr lang="en-GB" dirty="0"/>
              <a:t>adding prefix(es) and/or suffix(es)?</a:t>
            </a: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Morphology Matrix</a:t>
            </a:r>
          </a:p>
          <a:p>
            <a:endParaRPr lang="en-US" dirty="0"/>
          </a:p>
        </p:txBody>
      </p:sp>
      <p:sp>
        <p:nvSpPr>
          <p:cNvPr id="2" name="TextBox 1">
            <a:extLst>
              <a:ext uri="{FF2B5EF4-FFF2-40B4-BE49-F238E27FC236}">
                <a16:creationId xmlns:a16="http://schemas.microsoft.com/office/drawing/2014/main" id="{38800411-5340-D0B1-4964-851DE80F52DF}"/>
              </a:ext>
            </a:extLst>
          </p:cNvPr>
          <p:cNvSpPr txBox="1"/>
          <p:nvPr/>
        </p:nvSpPr>
        <p:spPr>
          <a:xfrm>
            <a:off x="1295428" y="1745680"/>
            <a:ext cx="939681" cy="369332"/>
          </a:xfrm>
          <a:prstGeom prst="rect">
            <a:avLst/>
          </a:prstGeom>
          <a:noFill/>
        </p:spPr>
        <p:txBody>
          <a:bodyPr wrap="square" rtlCol="0">
            <a:spAutoFit/>
          </a:bodyPr>
          <a:lstStyle/>
          <a:p>
            <a:pPr algn="ctr"/>
            <a:r>
              <a:rPr lang="en-GB" b="1" dirty="0">
                <a:solidFill>
                  <a:srgbClr val="219CEE"/>
                </a:solidFill>
                <a:latin typeface="EdShed" pitchFamily="2" charset="0"/>
              </a:rPr>
              <a:t>Prefix</a:t>
            </a:r>
          </a:p>
        </p:txBody>
      </p:sp>
      <p:sp>
        <p:nvSpPr>
          <p:cNvPr id="3" name="TextBox 2">
            <a:extLst>
              <a:ext uri="{FF2B5EF4-FFF2-40B4-BE49-F238E27FC236}">
                <a16:creationId xmlns:a16="http://schemas.microsoft.com/office/drawing/2014/main" id="{F821A588-5263-E588-0BE9-593D759C680C}"/>
              </a:ext>
            </a:extLst>
          </p:cNvPr>
          <p:cNvSpPr txBox="1"/>
          <p:nvPr/>
        </p:nvSpPr>
        <p:spPr>
          <a:xfrm>
            <a:off x="9869462" y="1745680"/>
            <a:ext cx="1114538" cy="369332"/>
          </a:xfrm>
          <a:prstGeom prst="rect">
            <a:avLst/>
          </a:prstGeom>
          <a:noFill/>
        </p:spPr>
        <p:txBody>
          <a:bodyPr wrap="square" rtlCol="0">
            <a:spAutoFit/>
          </a:bodyPr>
          <a:lstStyle/>
          <a:p>
            <a:pPr algn="ctr"/>
            <a:r>
              <a:rPr lang="en-GB" b="1" dirty="0">
                <a:solidFill>
                  <a:srgbClr val="7956D6"/>
                </a:solidFill>
                <a:latin typeface="EdShed" pitchFamily="2" charset="0"/>
              </a:rPr>
              <a:t>Suffix</a:t>
            </a:r>
          </a:p>
        </p:txBody>
      </p:sp>
      <p:sp>
        <p:nvSpPr>
          <p:cNvPr id="7" name="TextBox 6">
            <a:extLst>
              <a:ext uri="{FF2B5EF4-FFF2-40B4-BE49-F238E27FC236}">
                <a16:creationId xmlns:a16="http://schemas.microsoft.com/office/drawing/2014/main" id="{48C2D603-3D63-90C3-F584-36E0D9C569C0}"/>
              </a:ext>
            </a:extLst>
          </p:cNvPr>
          <p:cNvSpPr txBox="1"/>
          <p:nvPr/>
        </p:nvSpPr>
        <p:spPr>
          <a:xfrm>
            <a:off x="5337292" y="1745680"/>
            <a:ext cx="1513556" cy="369332"/>
          </a:xfrm>
          <a:prstGeom prst="rect">
            <a:avLst/>
          </a:prstGeom>
          <a:noFill/>
        </p:spPr>
        <p:txBody>
          <a:bodyPr wrap="square" rtlCol="0">
            <a:spAutoFit/>
          </a:bodyPr>
          <a:lstStyle/>
          <a:p>
            <a:pPr algn="ctr"/>
            <a:r>
              <a:rPr lang="en-GB" b="1" dirty="0">
                <a:solidFill>
                  <a:srgbClr val="25D160"/>
                </a:solidFill>
                <a:latin typeface="EdShed" pitchFamily="2" charset="0"/>
              </a:rPr>
              <a:t>Base Word</a:t>
            </a:r>
          </a:p>
        </p:txBody>
      </p:sp>
      <p:sp>
        <p:nvSpPr>
          <p:cNvPr id="8" name="Rectangle 7">
            <a:extLst>
              <a:ext uri="{FF2B5EF4-FFF2-40B4-BE49-F238E27FC236}">
                <a16:creationId xmlns:a16="http://schemas.microsoft.com/office/drawing/2014/main" id="{100231D8-053C-09FA-FC96-5C64B0D012C0}"/>
              </a:ext>
            </a:extLst>
          </p:cNvPr>
          <p:cNvSpPr/>
          <p:nvPr/>
        </p:nvSpPr>
        <p:spPr>
          <a:xfrm>
            <a:off x="374248" y="2194738"/>
            <a:ext cx="2782042" cy="4333384"/>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80000"/>
              </a:lnSpc>
            </a:pPr>
            <a:endParaRPr lang="en-US" sz="3200" dirty="0">
              <a:solidFill>
                <a:schemeClr val="tx1"/>
              </a:solidFill>
              <a:latin typeface="EdShed" pitchFamily="2" charset="0"/>
            </a:endParaRPr>
          </a:p>
        </p:txBody>
      </p:sp>
      <p:sp>
        <p:nvSpPr>
          <p:cNvPr id="9" name="Rectangle 8">
            <a:extLst>
              <a:ext uri="{FF2B5EF4-FFF2-40B4-BE49-F238E27FC236}">
                <a16:creationId xmlns:a16="http://schemas.microsoft.com/office/drawing/2014/main" id="{13CFEA7F-F302-51AC-DFA8-EE812A430002}"/>
              </a:ext>
            </a:extLst>
          </p:cNvPr>
          <p:cNvSpPr/>
          <p:nvPr/>
        </p:nvSpPr>
        <p:spPr>
          <a:xfrm>
            <a:off x="3356657" y="2194740"/>
            <a:ext cx="5474827" cy="4333384"/>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EdShed" pitchFamily="2" charset="0"/>
            </a:endParaRPr>
          </a:p>
        </p:txBody>
      </p:sp>
      <p:sp>
        <p:nvSpPr>
          <p:cNvPr id="10" name="Rectangle 9">
            <a:extLst>
              <a:ext uri="{FF2B5EF4-FFF2-40B4-BE49-F238E27FC236}">
                <a16:creationId xmlns:a16="http://schemas.microsoft.com/office/drawing/2014/main" id="{216AC1E7-01B2-A6E2-00E6-DF845FB4447C}"/>
              </a:ext>
            </a:extLst>
          </p:cNvPr>
          <p:cNvSpPr/>
          <p:nvPr/>
        </p:nvSpPr>
        <p:spPr>
          <a:xfrm>
            <a:off x="9035711" y="2194739"/>
            <a:ext cx="2782041" cy="4333384"/>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dirty="0">
              <a:solidFill>
                <a:schemeClr val="tx1"/>
              </a:solidFill>
              <a:latin typeface="EdShed" pitchFamily="2" charset="0"/>
            </a:endParaRPr>
          </a:p>
        </p:txBody>
      </p:sp>
    </p:spTree>
    <p:extLst>
      <p:ext uri="{BB962C8B-B14F-4D97-AF65-F5344CB8AC3E}">
        <p14:creationId xmlns:p14="http://schemas.microsoft.com/office/powerpoint/2010/main" val="325649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20</a:t>
            </a:fld>
            <a:endParaRPr lang="en-US" dirty="0">
              <a:latin typeface="EdShed" pitchFamily="2" charset="0"/>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a:p>
            <a:endParaRPr lang="en-US" dirty="0"/>
          </a:p>
        </p:txBody>
      </p:sp>
      <p:graphicFrame>
        <p:nvGraphicFramePr>
          <p:cNvPr id="30" name="Table 5">
            <a:extLst>
              <a:ext uri="{FF2B5EF4-FFF2-40B4-BE49-F238E27FC236}">
                <a16:creationId xmlns:a16="http://schemas.microsoft.com/office/drawing/2014/main" id="{9A2061FF-0983-55A2-F0CD-E73381D64FBE}"/>
              </a:ext>
            </a:extLst>
          </p:cNvPr>
          <p:cNvGraphicFramePr>
            <a:graphicFrameLocks noGrp="1"/>
          </p:cNvGraphicFramePr>
          <p:nvPr>
            <p:extLst>
              <p:ext uri="{D42A27DB-BD31-4B8C-83A1-F6EECF244321}">
                <p14:modId xmlns:p14="http://schemas.microsoft.com/office/powerpoint/2010/main" val="1621699764"/>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3600" b="0" i="0" dirty="0">
                          <a:solidFill>
                            <a:schemeClr val="tx1"/>
                          </a:solidFill>
                          <a:latin typeface="EdShed" pitchFamily="2" charset="0"/>
                        </a:rPr>
                        <a:t>touch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double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young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3600" b="0" i="0" dirty="0">
                          <a:solidFill>
                            <a:schemeClr val="tx1"/>
                          </a:solidFill>
                          <a:latin typeface="EdShed" pitchFamily="2"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flourish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1590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21</a:t>
            </a:fld>
            <a:endParaRPr lang="en-US" dirty="0">
              <a:latin typeface="EdShed" pitchFamily="2" charset="0"/>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p:txBody>
          <a:bodyPr/>
          <a:lstStyle/>
          <a:p>
            <a:r>
              <a:rPr lang="en-GB" dirty="0">
                <a:ea typeface="Sassoon Infant 2023" panose="02000503030000020003" pitchFamily="2" charset="0"/>
              </a:rPr>
              <a:t>Week 1 ‘ou’/ow/ 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a:p>
            <a:endParaRPr lang="en-US" dirty="0"/>
          </a:p>
        </p:txBody>
      </p:sp>
      <p:graphicFrame>
        <p:nvGraphicFramePr>
          <p:cNvPr id="30" name="Table 5">
            <a:extLst>
              <a:ext uri="{FF2B5EF4-FFF2-40B4-BE49-F238E27FC236}">
                <a16:creationId xmlns:a16="http://schemas.microsoft.com/office/drawing/2014/main" id="{9A2061FF-0983-55A2-F0CD-E73381D64FBE}"/>
              </a:ext>
            </a:extLst>
          </p:cNvPr>
          <p:cNvGraphicFramePr>
            <a:graphicFrameLocks noGrp="1"/>
          </p:cNvGraphicFramePr>
          <p:nvPr>
            <p:extLst>
              <p:ext uri="{D42A27DB-BD31-4B8C-83A1-F6EECF244321}">
                <p14:modId xmlns:p14="http://schemas.microsoft.com/office/powerpoint/2010/main" val="3133573747"/>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4400" b="0" i="0" dirty="0">
                          <a:solidFill>
                            <a:schemeClr val="tx1"/>
                          </a:solidFill>
                          <a:latin typeface="EdShed" pitchFamily="2" charset="0"/>
                        </a:rPr>
                        <a:t>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spout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hound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proud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trout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4400" b="0" i="0" dirty="0">
                          <a:solidFill>
                            <a:schemeClr val="tx1"/>
                          </a:solidFill>
                          <a:latin typeface="EdShed" pitchFamily="2" charset="0"/>
                        </a:rPr>
                        <a:t>sound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found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sprout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ouch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417896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22</a:t>
            </a:fld>
            <a:endParaRPr lang="en-US" dirty="0">
              <a:latin typeface="EdShed" pitchFamily="2" charset="0"/>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a:xfrm>
            <a:off x="2115771" y="215584"/>
            <a:ext cx="7960454" cy="320675"/>
          </a:xfrm>
        </p:spPr>
        <p:txBody>
          <a:bodyPr/>
          <a:lstStyle/>
          <a:p>
            <a:r>
              <a:rPr lang="en-GB" sz="1800" b="0" dirty="0">
                <a:ea typeface="Sassoon Infant 2023" panose="02000503030000020003" pitchFamily="2" charset="0"/>
              </a:rPr>
              <a:t>Sorting Mat</a:t>
            </a:r>
          </a:p>
          <a:p>
            <a:endParaRPr lang="en-US" sz="1800" b="0" dirty="0"/>
          </a:p>
        </p:txBody>
      </p:sp>
      <p:sp>
        <p:nvSpPr>
          <p:cNvPr id="2" name="TextBox 1">
            <a:extLst>
              <a:ext uri="{FF2B5EF4-FFF2-40B4-BE49-F238E27FC236}">
                <a16:creationId xmlns:a16="http://schemas.microsoft.com/office/drawing/2014/main" id="{0FA8CA58-9BC7-E594-13C5-7FBCDFD23871}"/>
              </a:ext>
            </a:extLst>
          </p:cNvPr>
          <p:cNvSpPr txBox="1"/>
          <p:nvPr/>
        </p:nvSpPr>
        <p:spPr>
          <a:xfrm>
            <a:off x="1612407" y="2201315"/>
            <a:ext cx="3173077" cy="461665"/>
          </a:xfrm>
          <a:prstGeom prst="rect">
            <a:avLst/>
          </a:prstGeom>
          <a:noFill/>
        </p:spPr>
        <p:txBody>
          <a:bodyPr wrap="square" rtlCol="0">
            <a:spAutoFit/>
          </a:bodyPr>
          <a:lstStyle/>
          <a:p>
            <a:pPr algn="ctr"/>
            <a:r>
              <a:rPr lang="en-GB" sz="2400" b="1" dirty="0">
                <a:solidFill>
                  <a:srgbClr val="25D160"/>
                </a:solidFill>
                <a:latin typeface="EdShed" pitchFamily="2" charset="0"/>
              </a:rPr>
              <a:t>‘ou’ sounds like /ow/</a:t>
            </a:r>
          </a:p>
        </p:txBody>
      </p:sp>
      <p:sp>
        <p:nvSpPr>
          <p:cNvPr id="3" name="Rounded Rectangle 2">
            <a:extLst>
              <a:ext uri="{FF2B5EF4-FFF2-40B4-BE49-F238E27FC236}">
                <a16:creationId xmlns:a16="http://schemas.microsoft.com/office/drawing/2014/main" id="{58BE2912-2DB0-500E-FB93-C3113AE9C4CC}"/>
              </a:ext>
            </a:extLst>
          </p:cNvPr>
          <p:cNvSpPr/>
          <p:nvPr/>
        </p:nvSpPr>
        <p:spPr>
          <a:xfrm>
            <a:off x="508871" y="1923338"/>
            <a:ext cx="5380151" cy="3952725"/>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 name="TextBox 4">
            <a:extLst>
              <a:ext uri="{FF2B5EF4-FFF2-40B4-BE49-F238E27FC236}">
                <a16:creationId xmlns:a16="http://schemas.microsoft.com/office/drawing/2014/main" id="{4B985C54-2A9B-7CE3-9743-A7251C628505}"/>
              </a:ext>
            </a:extLst>
          </p:cNvPr>
          <p:cNvSpPr txBox="1"/>
          <p:nvPr/>
        </p:nvSpPr>
        <p:spPr>
          <a:xfrm>
            <a:off x="7406514" y="2201314"/>
            <a:ext cx="3173077" cy="461665"/>
          </a:xfrm>
          <a:prstGeom prst="rect">
            <a:avLst/>
          </a:prstGeom>
          <a:noFill/>
        </p:spPr>
        <p:txBody>
          <a:bodyPr wrap="square" rtlCol="0">
            <a:spAutoFit/>
          </a:bodyPr>
          <a:lstStyle/>
          <a:p>
            <a:pPr algn="ctr"/>
            <a:r>
              <a:rPr lang="en-GB" sz="2400" b="1" dirty="0">
                <a:solidFill>
                  <a:srgbClr val="7957D5"/>
                </a:solidFill>
                <a:latin typeface="EdShed" pitchFamily="2" charset="0"/>
              </a:rPr>
              <a:t>‘ou’ sounds like /u/</a:t>
            </a:r>
          </a:p>
        </p:txBody>
      </p:sp>
      <p:sp>
        <p:nvSpPr>
          <p:cNvPr id="6" name="Rounded Rectangle 5">
            <a:extLst>
              <a:ext uri="{FF2B5EF4-FFF2-40B4-BE49-F238E27FC236}">
                <a16:creationId xmlns:a16="http://schemas.microsoft.com/office/drawing/2014/main" id="{18ABF54E-32C3-790D-9255-AD4655963C2C}"/>
              </a:ext>
            </a:extLst>
          </p:cNvPr>
          <p:cNvSpPr/>
          <p:nvPr/>
        </p:nvSpPr>
        <p:spPr>
          <a:xfrm>
            <a:off x="6302978" y="1923338"/>
            <a:ext cx="5380151" cy="3952725"/>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 name="Text Placeholder 11">
            <a:extLst>
              <a:ext uri="{FF2B5EF4-FFF2-40B4-BE49-F238E27FC236}">
                <a16:creationId xmlns:a16="http://schemas.microsoft.com/office/drawing/2014/main" id="{5C063939-07A9-825B-CDE8-DA661FE3860C}"/>
              </a:ext>
            </a:extLst>
          </p:cNvPr>
          <p:cNvSpPr txBox="1">
            <a:spLocks/>
          </p:cNvSpPr>
          <p:nvPr/>
        </p:nvSpPr>
        <p:spPr>
          <a:xfrm>
            <a:off x="3017103" y="534636"/>
            <a:ext cx="6157791" cy="7742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200" dirty="0">
                <a:solidFill>
                  <a:srgbClr val="3373DC"/>
                </a:solidFill>
                <a:latin typeface="EdShed" pitchFamily="2" charset="0"/>
              </a:rPr>
              <a:t>Can you sort the words according to whether the ‘ou’ digraph sounds like /ow/ or /u/?</a:t>
            </a:r>
          </a:p>
        </p:txBody>
      </p:sp>
      <p:sp>
        <p:nvSpPr>
          <p:cNvPr id="8" name="Text Placeholder 11">
            <a:extLst>
              <a:ext uri="{FF2B5EF4-FFF2-40B4-BE49-F238E27FC236}">
                <a16:creationId xmlns:a16="http://schemas.microsoft.com/office/drawing/2014/main" id="{D6A01C62-2310-0FD0-C006-43A7174D028B}"/>
              </a:ext>
            </a:extLst>
          </p:cNvPr>
          <p:cNvSpPr txBox="1">
            <a:spLocks/>
          </p:cNvSpPr>
          <p:nvPr/>
        </p:nvSpPr>
        <p:spPr>
          <a:xfrm>
            <a:off x="691441" y="6128498"/>
            <a:ext cx="10809114" cy="320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0" dirty="0">
                <a:latin typeface="EdShed" pitchFamily="2" charset="0"/>
              </a:rPr>
              <a:t>When they have been matched, see how fast you can read them.</a:t>
            </a:r>
          </a:p>
        </p:txBody>
      </p:sp>
    </p:spTree>
    <p:extLst>
      <p:ext uri="{BB962C8B-B14F-4D97-AF65-F5344CB8AC3E}">
        <p14:creationId xmlns:p14="http://schemas.microsoft.com/office/powerpoint/2010/main" val="109122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dirty="0"/>
              <a:t>Do you know what they all mean?</a:t>
            </a:r>
          </a:p>
          <a:p>
            <a:r>
              <a:rPr lang="en-US" dirty="0"/>
              <a:t>What do they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grpSp>
        <p:nvGrpSpPr>
          <p:cNvPr id="2" name="Group 1">
            <a:extLst>
              <a:ext uri="{FF2B5EF4-FFF2-40B4-BE49-F238E27FC236}">
                <a16:creationId xmlns:a16="http://schemas.microsoft.com/office/drawing/2014/main" id="{9E7B5AD7-AFF2-681A-CDD6-F2AEF761A13C}"/>
              </a:ext>
            </a:extLst>
          </p:cNvPr>
          <p:cNvGrpSpPr/>
          <p:nvPr/>
        </p:nvGrpSpPr>
        <p:grpSpPr>
          <a:xfrm>
            <a:off x="2014926" y="2116906"/>
            <a:ext cx="7872856" cy="2744246"/>
            <a:chOff x="3479860" y="1691367"/>
            <a:chExt cx="7872856" cy="2744246"/>
          </a:xfrm>
          <a:solidFill>
            <a:srgbClr val="7956D6">
              <a:alpha val="61974"/>
            </a:srgbClr>
          </a:solidFill>
        </p:grpSpPr>
        <p:sp>
          <p:nvSpPr>
            <p:cNvPr id="5" name="Rounded Rectangle 4">
              <a:extLst>
                <a:ext uri="{FF2B5EF4-FFF2-40B4-BE49-F238E27FC236}">
                  <a16:creationId xmlns:a16="http://schemas.microsoft.com/office/drawing/2014/main" id="{E570696B-18BC-A949-5FC3-18AF108C39C1}"/>
                </a:ext>
              </a:extLst>
            </p:cNvPr>
            <p:cNvSpPr/>
            <p:nvPr/>
          </p:nvSpPr>
          <p:spPr>
            <a:xfrm>
              <a:off x="7309149" y="4184745"/>
              <a:ext cx="360000" cy="25086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 name="Rounded Rectangle 6">
              <a:extLst>
                <a:ext uri="{FF2B5EF4-FFF2-40B4-BE49-F238E27FC236}">
                  <a16:creationId xmlns:a16="http://schemas.microsoft.com/office/drawing/2014/main" id="{8C2A80D3-8A08-4CFB-C4C2-5EEFA7B9AC9B}"/>
                </a:ext>
              </a:extLst>
            </p:cNvPr>
            <p:cNvSpPr/>
            <p:nvPr/>
          </p:nvSpPr>
          <p:spPr>
            <a:xfrm>
              <a:off x="3479860" y="1691367"/>
              <a:ext cx="360000" cy="25825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 name="Rounded Rectangle 7">
              <a:extLst>
                <a:ext uri="{FF2B5EF4-FFF2-40B4-BE49-F238E27FC236}">
                  <a16:creationId xmlns:a16="http://schemas.microsoft.com/office/drawing/2014/main" id="{283970CC-30CF-4FF1-DF93-8897528BF73E}"/>
                </a:ext>
              </a:extLst>
            </p:cNvPr>
            <p:cNvSpPr/>
            <p:nvPr/>
          </p:nvSpPr>
          <p:spPr>
            <a:xfrm>
              <a:off x="3488753" y="2506181"/>
              <a:ext cx="360000" cy="26163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9" name="Rounded Rectangle 8">
              <a:extLst>
                <a:ext uri="{FF2B5EF4-FFF2-40B4-BE49-F238E27FC236}">
                  <a16:creationId xmlns:a16="http://schemas.microsoft.com/office/drawing/2014/main" id="{9B76FFE8-E4CB-ACFD-1953-3408B606A08C}"/>
                </a:ext>
              </a:extLst>
            </p:cNvPr>
            <p:cNvSpPr/>
            <p:nvPr/>
          </p:nvSpPr>
          <p:spPr>
            <a:xfrm>
              <a:off x="10992716" y="2506179"/>
              <a:ext cx="360000" cy="268337"/>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0" name="Rounded Rectangle 9">
              <a:extLst>
                <a:ext uri="{FF2B5EF4-FFF2-40B4-BE49-F238E27FC236}">
                  <a16:creationId xmlns:a16="http://schemas.microsoft.com/office/drawing/2014/main" id="{F4B1D60D-06A5-39A8-B21A-37FA088788B8}"/>
                </a:ext>
              </a:extLst>
            </p:cNvPr>
            <p:cNvSpPr/>
            <p:nvPr/>
          </p:nvSpPr>
          <p:spPr>
            <a:xfrm>
              <a:off x="7242794" y="3349450"/>
              <a:ext cx="360000" cy="24307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1" name="Rounded Rectangle 10">
              <a:extLst>
                <a:ext uri="{FF2B5EF4-FFF2-40B4-BE49-F238E27FC236}">
                  <a16:creationId xmlns:a16="http://schemas.microsoft.com/office/drawing/2014/main" id="{34578D93-6BD7-C694-C920-6D9DBD33F90D}"/>
                </a:ext>
              </a:extLst>
            </p:cNvPr>
            <p:cNvSpPr/>
            <p:nvPr/>
          </p:nvSpPr>
          <p:spPr>
            <a:xfrm>
              <a:off x="10958008" y="3349449"/>
              <a:ext cx="360000" cy="242259"/>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2" name="Rounded Rectangle 11">
              <a:extLst>
                <a:ext uri="{FF2B5EF4-FFF2-40B4-BE49-F238E27FC236}">
                  <a16:creationId xmlns:a16="http://schemas.microsoft.com/office/drawing/2014/main" id="{949F3EBA-EAA6-76AA-EE88-2252F6DDCC41}"/>
                </a:ext>
              </a:extLst>
            </p:cNvPr>
            <p:cNvSpPr/>
            <p:nvPr/>
          </p:nvSpPr>
          <p:spPr>
            <a:xfrm>
              <a:off x="10902900" y="1691367"/>
              <a:ext cx="360000" cy="25825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3" name="Rounded Rectangle 12">
              <a:extLst>
                <a:ext uri="{FF2B5EF4-FFF2-40B4-BE49-F238E27FC236}">
                  <a16:creationId xmlns:a16="http://schemas.microsoft.com/office/drawing/2014/main" id="{4FF4D749-0860-23AD-BEE3-22A6B27BC2DF}"/>
                </a:ext>
              </a:extLst>
            </p:cNvPr>
            <p:cNvSpPr/>
            <p:nvPr/>
          </p:nvSpPr>
          <p:spPr>
            <a:xfrm>
              <a:off x="7255149" y="1691367"/>
              <a:ext cx="360000" cy="22366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4" name="Rounded Rectangle 13">
              <a:extLst>
                <a:ext uri="{FF2B5EF4-FFF2-40B4-BE49-F238E27FC236}">
                  <a16:creationId xmlns:a16="http://schemas.microsoft.com/office/drawing/2014/main" id="{0E63460F-D5FE-3B77-12AF-98B289CC6F58}"/>
                </a:ext>
              </a:extLst>
            </p:cNvPr>
            <p:cNvSpPr/>
            <p:nvPr/>
          </p:nvSpPr>
          <p:spPr>
            <a:xfrm>
              <a:off x="3585022" y="3349450"/>
              <a:ext cx="360000" cy="24307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5" name="Rounded Rectangle 14">
              <a:extLst>
                <a:ext uri="{FF2B5EF4-FFF2-40B4-BE49-F238E27FC236}">
                  <a16:creationId xmlns:a16="http://schemas.microsoft.com/office/drawing/2014/main" id="{AEF203DD-BE92-3C83-A364-9B6692585F42}"/>
                </a:ext>
              </a:extLst>
            </p:cNvPr>
            <p:cNvSpPr/>
            <p:nvPr/>
          </p:nvSpPr>
          <p:spPr>
            <a:xfrm>
              <a:off x="7272932" y="2506180"/>
              <a:ext cx="361369" cy="25647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
        <p:nvSpPr>
          <p:cNvPr id="16" name="Text Placeholder 1">
            <a:extLst>
              <a:ext uri="{FF2B5EF4-FFF2-40B4-BE49-F238E27FC236}">
                <a16:creationId xmlns:a16="http://schemas.microsoft.com/office/drawing/2014/main" id="{4236D381-D1C9-8888-5745-F079B5EB4527}"/>
              </a:ext>
            </a:extLst>
          </p:cNvPr>
          <p:cNvSpPr txBox="1">
            <a:spLocks/>
          </p:cNvSpPr>
          <p:nvPr/>
        </p:nvSpPr>
        <p:spPr>
          <a:xfrm>
            <a:off x="333227" y="2038517"/>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touch</a:t>
            </a:r>
          </a:p>
        </p:txBody>
      </p:sp>
      <p:sp>
        <p:nvSpPr>
          <p:cNvPr id="17" name="Text Placeholder 1">
            <a:extLst>
              <a:ext uri="{FF2B5EF4-FFF2-40B4-BE49-F238E27FC236}">
                <a16:creationId xmlns:a16="http://schemas.microsoft.com/office/drawing/2014/main" id="{71116188-94CC-C22E-A43B-4C49BC8BADEA}"/>
              </a:ext>
            </a:extLst>
          </p:cNvPr>
          <p:cNvSpPr txBox="1">
            <a:spLocks/>
          </p:cNvSpPr>
          <p:nvPr/>
        </p:nvSpPr>
        <p:spPr>
          <a:xfrm>
            <a:off x="4579505" y="2038517"/>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double</a:t>
            </a:r>
          </a:p>
        </p:txBody>
      </p:sp>
      <p:sp>
        <p:nvSpPr>
          <p:cNvPr id="18" name="Text Placeholder 1">
            <a:extLst>
              <a:ext uri="{FF2B5EF4-FFF2-40B4-BE49-F238E27FC236}">
                <a16:creationId xmlns:a16="http://schemas.microsoft.com/office/drawing/2014/main" id="{AF7BE8B4-E391-434F-5D8F-18DE33EE5E91}"/>
              </a:ext>
            </a:extLst>
          </p:cNvPr>
          <p:cNvSpPr txBox="1">
            <a:spLocks/>
          </p:cNvSpPr>
          <p:nvPr/>
        </p:nvSpPr>
        <p:spPr>
          <a:xfrm>
            <a:off x="4187200" y="2863232"/>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young</a:t>
            </a:r>
          </a:p>
        </p:txBody>
      </p:sp>
      <p:sp>
        <p:nvSpPr>
          <p:cNvPr id="19" name="Text Placeholder 1">
            <a:extLst>
              <a:ext uri="{FF2B5EF4-FFF2-40B4-BE49-F238E27FC236}">
                <a16:creationId xmlns:a16="http://schemas.microsoft.com/office/drawing/2014/main" id="{8E8D053F-A495-D163-32DA-AD9143946F7F}"/>
              </a:ext>
            </a:extLst>
          </p:cNvPr>
          <p:cNvSpPr txBox="1">
            <a:spLocks/>
          </p:cNvSpPr>
          <p:nvPr/>
        </p:nvSpPr>
        <p:spPr>
          <a:xfrm>
            <a:off x="8325510" y="286323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cousin</a:t>
            </a:r>
          </a:p>
        </p:txBody>
      </p:sp>
      <p:sp>
        <p:nvSpPr>
          <p:cNvPr id="20" name="Text Placeholder 1">
            <a:extLst>
              <a:ext uri="{FF2B5EF4-FFF2-40B4-BE49-F238E27FC236}">
                <a16:creationId xmlns:a16="http://schemas.microsoft.com/office/drawing/2014/main" id="{6479C0FF-13CB-B241-416E-7A8D4F83B96A}"/>
              </a:ext>
            </a:extLst>
          </p:cNvPr>
          <p:cNvSpPr txBox="1">
            <a:spLocks/>
          </p:cNvSpPr>
          <p:nvPr/>
        </p:nvSpPr>
        <p:spPr>
          <a:xfrm>
            <a:off x="796630" y="286323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trouble</a:t>
            </a:r>
          </a:p>
        </p:txBody>
      </p:sp>
      <p:sp>
        <p:nvSpPr>
          <p:cNvPr id="21" name="Text Placeholder 1">
            <a:extLst>
              <a:ext uri="{FF2B5EF4-FFF2-40B4-BE49-F238E27FC236}">
                <a16:creationId xmlns:a16="http://schemas.microsoft.com/office/drawing/2014/main" id="{0CD2A7BB-B0FD-4C2A-B058-70DD6204C9E3}"/>
              </a:ext>
            </a:extLst>
          </p:cNvPr>
          <p:cNvSpPr txBox="1">
            <a:spLocks/>
          </p:cNvSpPr>
          <p:nvPr/>
        </p:nvSpPr>
        <p:spPr>
          <a:xfrm>
            <a:off x="662052"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enough</a:t>
            </a:r>
          </a:p>
        </p:txBody>
      </p:sp>
      <p:sp>
        <p:nvSpPr>
          <p:cNvPr id="22" name="Text Placeholder 1">
            <a:extLst>
              <a:ext uri="{FF2B5EF4-FFF2-40B4-BE49-F238E27FC236}">
                <a16:creationId xmlns:a16="http://schemas.microsoft.com/office/drawing/2014/main" id="{184540CA-5C83-27E2-C600-3D5F6ED8BD2A}"/>
              </a:ext>
            </a:extLst>
          </p:cNvPr>
          <p:cNvSpPr txBox="1">
            <a:spLocks/>
          </p:cNvSpPr>
          <p:nvPr/>
        </p:nvSpPr>
        <p:spPr>
          <a:xfrm>
            <a:off x="4444927"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couple</a:t>
            </a:r>
          </a:p>
        </p:txBody>
      </p:sp>
      <p:sp>
        <p:nvSpPr>
          <p:cNvPr id="23" name="Text Placeholder 1">
            <a:extLst>
              <a:ext uri="{FF2B5EF4-FFF2-40B4-BE49-F238E27FC236}">
                <a16:creationId xmlns:a16="http://schemas.microsoft.com/office/drawing/2014/main" id="{A7160EA3-5AA9-031E-17C5-343CF66F7166}"/>
              </a:ext>
            </a:extLst>
          </p:cNvPr>
          <p:cNvSpPr txBox="1">
            <a:spLocks/>
          </p:cNvSpPr>
          <p:nvPr/>
        </p:nvSpPr>
        <p:spPr>
          <a:xfrm>
            <a:off x="8190932"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flourish</a:t>
            </a:r>
          </a:p>
        </p:txBody>
      </p:sp>
      <p:sp>
        <p:nvSpPr>
          <p:cNvPr id="24" name="Text Placeholder 1">
            <a:extLst>
              <a:ext uri="{FF2B5EF4-FFF2-40B4-BE49-F238E27FC236}">
                <a16:creationId xmlns:a16="http://schemas.microsoft.com/office/drawing/2014/main" id="{A4CFCF28-2E7A-E621-5117-7E8DE1E19153}"/>
              </a:ext>
            </a:extLst>
          </p:cNvPr>
          <p:cNvSpPr txBox="1">
            <a:spLocks/>
          </p:cNvSpPr>
          <p:nvPr/>
        </p:nvSpPr>
        <p:spPr>
          <a:xfrm>
            <a:off x="8190932" y="203851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country</a:t>
            </a:r>
          </a:p>
        </p:txBody>
      </p:sp>
      <p:sp>
        <p:nvSpPr>
          <p:cNvPr id="25" name="Text Placeholder 1">
            <a:extLst>
              <a:ext uri="{FF2B5EF4-FFF2-40B4-BE49-F238E27FC236}">
                <a16:creationId xmlns:a16="http://schemas.microsoft.com/office/drawing/2014/main" id="{878C3477-0F9B-324A-BF79-BC68B07C485E}"/>
              </a:ext>
            </a:extLst>
          </p:cNvPr>
          <p:cNvSpPr txBox="1">
            <a:spLocks/>
          </p:cNvSpPr>
          <p:nvPr/>
        </p:nvSpPr>
        <p:spPr>
          <a:xfrm>
            <a:off x="4444927" y="4512662"/>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encourage</a:t>
            </a:r>
          </a:p>
        </p:txBody>
      </p:sp>
      <p:grpSp>
        <p:nvGrpSpPr>
          <p:cNvPr id="39" name="Group 38">
            <a:extLst>
              <a:ext uri="{FF2B5EF4-FFF2-40B4-BE49-F238E27FC236}">
                <a16:creationId xmlns:a16="http://schemas.microsoft.com/office/drawing/2014/main" id="{C4AA418D-250F-DB33-DE9F-3032374C68D0}"/>
              </a:ext>
            </a:extLst>
          </p:cNvPr>
          <p:cNvGrpSpPr/>
          <p:nvPr/>
        </p:nvGrpSpPr>
        <p:grpSpPr>
          <a:xfrm>
            <a:off x="925643" y="4205995"/>
            <a:ext cx="3519284" cy="2234474"/>
            <a:chOff x="925643" y="4205995"/>
            <a:chExt cx="3519284" cy="2234474"/>
          </a:xfrm>
        </p:grpSpPr>
        <p:grpSp>
          <p:nvGrpSpPr>
            <p:cNvPr id="26" name="Group 25">
              <a:extLst>
                <a:ext uri="{FF2B5EF4-FFF2-40B4-BE49-F238E27FC236}">
                  <a16:creationId xmlns:a16="http://schemas.microsoft.com/office/drawing/2014/main" id="{9E5E724F-18D4-3C75-1351-C2BBF077ABCF}"/>
                </a:ext>
              </a:extLst>
            </p:cNvPr>
            <p:cNvGrpSpPr/>
            <p:nvPr/>
          </p:nvGrpSpPr>
          <p:grpSpPr>
            <a:xfrm>
              <a:off x="925643" y="4205995"/>
              <a:ext cx="3261557" cy="2234474"/>
              <a:chOff x="925643" y="4256794"/>
              <a:chExt cx="3261557" cy="2234474"/>
            </a:xfrm>
          </p:grpSpPr>
          <p:sp>
            <p:nvSpPr>
              <p:cNvPr id="30" name="TextBox 29">
                <a:extLst>
                  <a:ext uri="{FF2B5EF4-FFF2-40B4-BE49-F238E27FC236}">
                    <a16:creationId xmlns:a16="http://schemas.microsoft.com/office/drawing/2014/main" id="{9BB8D410-C08B-919E-CD2A-5FFBBB222045}"/>
                  </a:ext>
                </a:extLst>
              </p:cNvPr>
              <p:cNvSpPr txBox="1"/>
              <p:nvPr/>
            </p:nvSpPr>
            <p:spPr>
              <a:xfrm>
                <a:off x="2489026" y="4729852"/>
                <a:ext cx="1698174" cy="1400383"/>
              </a:xfrm>
              <a:prstGeom prst="rect">
                <a:avLst/>
              </a:prstGeom>
              <a:noFill/>
              <a:ln>
                <a:noFill/>
              </a:ln>
            </p:spPr>
            <p:txBody>
              <a:bodyPr wrap="square" rtlCol="0">
                <a:spAutoFit/>
              </a:bodyPr>
              <a:lstStyle/>
              <a:p>
                <a:pPr algn="ctr"/>
                <a:r>
                  <a:rPr lang="en-GB" sz="1700" dirty="0">
                    <a:latin typeface="EdShed" pitchFamily="2" charset="0"/>
                  </a:rPr>
                  <a:t>They all have the ‘</a:t>
                </a:r>
                <a:r>
                  <a:rPr lang="en-GB" sz="1700" dirty="0" err="1">
                    <a:latin typeface="EdShed" pitchFamily="2" charset="0"/>
                  </a:rPr>
                  <a:t>ou</a:t>
                </a:r>
                <a:r>
                  <a:rPr lang="en-GB" sz="1700" dirty="0">
                    <a:latin typeface="EdShed" pitchFamily="2" charset="0"/>
                  </a:rPr>
                  <a:t>’ digraph. What does it sound like in these words?</a:t>
                </a:r>
              </a:p>
            </p:txBody>
          </p:sp>
          <p:pic>
            <p:nvPicPr>
              <p:cNvPr id="28" name="Picture 27">
                <a:extLst>
                  <a:ext uri="{FF2B5EF4-FFF2-40B4-BE49-F238E27FC236}">
                    <a16:creationId xmlns:a16="http://schemas.microsoft.com/office/drawing/2014/main" id="{201B40DF-9C29-1172-9DBA-73748B5215A8}"/>
                  </a:ext>
                </a:extLst>
              </p:cNvPr>
              <p:cNvPicPr>
                <a:picLocks noChangeAspect="1"/>
              </p:cNvPicPr>
              <p:nvPr/>
            </p:nvPicPr>
            <p:blipFill>
              <a:blip r:embed="rId3"/>
              <a:stretch>
                <a:fillRect/>
              </a:stretch>
            </p:blipFill>
            <p:spPr>
              <a:xfrm>
                <a:off x="925643" y="4256794"/>
                <a:ext cx="946811" cy="2234474"/>
              </a:xfrm>
              <a:prstGeom prst="rect">
                <a:avLst/>
              </a:prstGeom>
            </p:spPr>
          </p:pic>
        </p:grpSp>
        <p:sp>
          <p:nvSpPr>
            <p:cNvPr id="37" name="Oval Callout 36">
              <a:extLst>
                <a:ext uri="{FF2B5EF4-FFF2-40B4-BE49-F238E27FC236}">
                  <a16:creationId xmlns:a16="http://schemas.microsoft.com/office/drawing/2014/main" id="{AA0B75AE-DB72-4095-1179-328FC0434402}"/>
                </a:ext>
              </a:extLst>
            </p:cNvPr>
            <p:cNvSpPr/>
            <p:nvPr/>
          </p:nvSpPr>
          <p:spPr>
            <a:xfrm>
              <a:off x="2212145" y="4416136"/>
              <a:ext cx="2232782" cy="1880755"/>
            </a:xfrm>
            <a:prstGeom prst="wedgeEllipseCallout">
              <a:avLst>
                <a:gd name="adj1" fmla="val -58994"/>
                <a:gd name="adj2" fmla="val -17058"/>
              </a:avLst>
            </a:prstGeom>
            <a:noFill/>
            <a:ln w="38100">
              <a:solidFill>
                <a:srgbClr val="FF37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0" name="Group 39">
            <a:extLst>
              <a:ext uri="{FF2B5EF4-FFF2-40B4-BE49-F238E27FC236}">
                <a16:creationId xmlns:a16="http://schemas.microsoft.com/office/drawing/2014/main" id="{FCDA572E-D812-5B76-531A-FD806268023D}"/>
              </a:ext>
            </a:extLst>
          </p:cNvPr>
          <p:cNvGrpSpPr/>
          <p:nvPr/>
        </p:nvGrpSpPr>
        <p:grpSpPr>
          <a:xfrm>
            <a:off x="7750500" y="4272282"/>
            <a:ext cx="3486166" cy="2151858"/>
            <a:chOff x="7750500" y="4272282"/>
            <a:chExt cx="3486166" cy="2151858"/>
          </a:xfrm>
        </p:grpSpPr>
        <p:grpSp>
          <p:nvGrpSpPr>
            <p:cNvPr id="31" name="Group 30">
              <a:extLst>
                <a:ext uri="{FF2B5EF4-FFF2-40B4-BE49-F238E27FC236}">
                  <a16:creationId xmlns:a16="http://schemas.microsoft.com/office/drawing/2014/main" id="{8D6C392C-6FD9-91DE-E2D4-6CFB7781CC8C}"/>
                </a:ext>
              </a:extLst>
            </p:cNvPr>
            <p:cNvGrpSpPr/>
            <p:nvPr/>
          </p:nvGrpSpPr>
          <p:grpSpPr>
            <a:xfrm>
              <a:off x="8057060" y="4272282"/>
              <a:ext cx="3179606" cy="2151858"/>
              <a:chOff x="8233397" y="4323081"/>
              <a:chExt cx="3179606" cy="2151858"/>
            </a:xfrm>
          </p:grpSpPr>
          <p:sp>
            <p:nvSpPr>
              <p:cNvPr id="35" name="TextBox 34">
                <a:extLst>
                  <a:ext uri="{FF2B5EF4-FFF2-40B4-BE49-F238E27FC236}">
                    <a16:creationId xmlns:a16="http://schemas.microsoft.com/office/drawing/2014/main" id="{87B0C6B8-47FE-28C7-2BFE-F27B3CFE974F}"/>
                  </a:ext>
                </a:extLst>
              </p:cNvPr>
              <p:cNvSpPr txBox="1"/>
              <p:nvPr/>
            </p:nvSpPr>
            <p:spPr>
              <a:xfrm>
                <a:off x="8233397" y="4807147"/>
                <a:ext cx="1623612" cy="1200329"/>
              </a:xfrm>
              <a:prstGeom prst="rect">
                <a:avLst/>
              </a:prstGeom>
              <a:noFill/>
            </p:spPr>
            <p:txBody>
              <a:bodyPr wrap="square" rtlCol="0">
                <a:spAutoFit/>
              </a:bodyPr>
              <a:lstStyle/>
              <a:p>
                <a:pPr algn="ctr"/>
                <a:r>
                  <a:rPr lang="en-GB" dirty="0">
                    <a:latin typeface="EdShed" pitchFamily="2" charset="0"/>
                  </a:rPr>
                  <a:t>Where does the ‘ou’ digraph appear in our words?</a:t>
                </a:r>
              </a:p>
            </p:txBody>
          </p:sp>
          <p:pic>
            <p:nvPicPr>
              <p:cNvPr id="33" name="Picture 32" descr="Icon&#10;&#10;Description automatically generated">
                <a:extLst>
                  <a:ext uri="{FF2B5EF4-FFF2-40B4-BE49-F238E27FC236}">
                    <a16:creationId xmlns:a16="http://schemas.microsoft.com/office/drawing/2014/main" id="{8C7108F5-90AE-3023-911D-522C7F9D5E43}"/>
                  </a:ext>
                </a:extLst>
              </p:cNvPr>
              <p:cNvPicPr>
                <a:picLocks noChangeAspect="1"/>
              </p:cNvPicPr>
              <p:nvPr/>
            </p:nvPicPr>
            <p:blipFill>
              <a:blip r:embed="rId4"/>
              <a:stretch>
                <a:fillRect/>
              </a:stretch>
            </p:blipFill>
            <p:spPr>
              <a:xfrm>
                <a:off x="10478026" y="4323081"/>
                <a:ext cx="934977" cy="2151858"/>
              </a:xfrm>
              <a:prstGeom prst="rect">
                <a:avLst/>
              </a:prstGeom>
            </p:spPr>
          </p:pic>
        </p:grpSp>
        <p:sp>
          <p:nvSpPr>
            <p:cNvPr id="38" name="Oval Callout 37">
              <a:extLst>
                <a:ext uri="{FF2B5EF4-FFF2-40B4-BE49-F238E27FC236}">
                  <a16:creationId xmlns:a16="http://schemas.microsoft.com/office/drawing/2014/main" id="{3FC1ACFA-05DA-9E8D-6C34-190BBB8AFDDC}"/>
                </a:ext>
              </a:extLst>
            </p:cNvPr>
            <p:cNvSpPr/>
            <p:nvPr/>
          </p:nvSpPr>
          <p:spPr>
            <a:xfrm>
              <a:off x="7750500" y="4416136"/>
              <a:ext cx="2232782" cy="1880755"/>
            </a:xfrm>
            <a:prstGeom prst="wedgeEllipseCallout">
              <a:avLst>
                <a:gd name="adj1" fmla="val 58282"/>
                <a:gd name="adj2" fmla="val -20373"/>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15526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3</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t>What does it mean if you ‘encourage’ someone?</a:t>
            </a:r>
          </a:p>
        </p:txBody>
      </p:sp>
      <p:grpSp>
        <p:nvGrpSpPr>
          <p:cNvPr id="5" name="Group 4">
            <a:extLst>
              <a:ext uri="{FF2B5EF4-FFF2-40B4-BE49-F238E27FC236}">
                <a16:creationId xmlns:a16="http://schemas.microsoft.com/office/drawing/2014/main" id="{2A73E12E-77AB-6CC8-A0CC-8DB92302B945}"/>
              </a:ext>
            </a:extLst>
          </p:cNvPr>
          <p:cNvGrpSpPr/>
          <p:nvPr/>
        </p:nvGrpSpPr>
        <p:grpSpPr>
          <a:xfrm>
            <a:off x="1500786" y="3481524"/>
            <a:ext cx="3861187" cy="2879704"/>
            <a:chOff x="2475068" y="3690064"/>
            <a:chExt cx="3861187" cy="2879704"/>
          </a:xfrm>
        </p:grpSpPr>
        <p:pic>
          <p:nvPicPr>
            <p:cNvPr id="7" name="Picture 2" descr="Free illustrations of Heart">
              <a:extLst>
                <a:ext uri="{FF2B5EF4-FFF2-40B4-BE49-F238E27FC236}">
                  <a16:creationId xmlns:a16="http://schemas.microsoft.com/office/drawing/2014/main" id="{3DFAAA2A-2CCF-818C-3ED3-643322BE1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974" y="3690064"/>
              <a:ext cx="1547373" cy="1856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9154CB5-F786-4E65-258E-907EE80AB023}"/>
                </a:ext>
              </a:extLst>
            </p:cNvPr>
            <p:cNvSpPr/>
            <p:nvPr/>
          </p:nvSpPr>
          <p:spPr>
            <a:xfrm>
              <a:off x="2475068" y="5554105"/>
              <a:ext cx="3861187" cy="1015663"/>
            </a:xfrm>
            <a:prstGeom prst="rect">
              <a:avLst/>
            </a:prstGeom>
          </p:spPr>
          <p:txBody>
            <a:bodyPr wrap="square">
              <a:spAutoFit/>
            </a:bodyPr>
            <a:lstStyle/>
            <a:p>
              <a:pPr algn="ctr"/>
              <a:r>
                <a:rPr lang="en-GB" sz="2000" dirty="0">
                  <a:latin typeface="EdShed" pitchFamily="2" charset="0"/>
                </a:rPr>
                <a:t>The French word for heart is </a:t>
              </a:r>
              <a:r>
                <a:rPr lang="en-GB" sz="2000" dirty="0" err="1">
                  <a:solidFill>
                    <a:srgbClr val="3372DC"/>
                  </a:solidFill>
                  <a:latin typeface="EdShed" pitchFamily="2" charset="0"/>
                </a:rPr>
                <a:t>cœur</a:t>
              </a:r>
              <a:r>
                <a:rPr lang="en-GB" sz="2000" dirty="0">
                  <a:latin typeface="EdShed" pitchFamily="2" charset="0"/>
                </a:rPr>
                <a:t>.</a:t>
              </a:r>
            </a:p>
            <a:p>
              <a:pPr algn="ctr"/>
              <a:r>
                <a:rPr lang="en-GB" sz="2000" dirty="0">
                  <a:latin typeface="EdShed" pitchFamily="2" charset="0"/>
                </a:rPr>
                <a:t>Can you see the link between </a:t>
              </a:r>
              <a:r>
                <a:rPr lang="en-GB" sz="2000" dirty="0" err="1">
                  <a:solidFill>
                    <a:srgbClr val="3372DC"/>
                  </a:solidFill>
                  <a:latin typeface="EdShed" pitchFamily="2" charset="0"/>
                </a:rPr>
                <a:t>cœur</a:t>
              </a:r>
              <a:r>
                <a:rPr lang="en-GB" sz="2000" dirty="0">
                  <a:solidFill>
                    <a:srgbClr val="0432FF"/>
                  </a:solidFill>
                  <a:latin typeface="EdShed" pitchFamily="2" charset="0"/>
                </a:rPr>
                <a:t> </a:t>
              </a:r>
              <a:r>
                <a:rPr lang="en-GB" sz="2000" dirty="0">
                  <a:latin typeface="EdShed" pitchFamily="2" charset="0"/>
                </a:rPr>
                <a:t>and</a:t>
              </a:r>
              <a:r>
                <a:rPr lang="en-GB" sz="2000" dirty="0">
                  <a:solidFill>
                    <a:srgbClr val="0432FF"/>
                  </a:solidFill>
                  <a:latin typeface="EdShed" pitchFamily="2" charset="0"/>
                </a:rPr>
                <a:t> </a:t>
              </a:r>
              <a:r>
                <a:rPr lang="en-GB" sz="2000" dirty="0">
                  <a:solidFill>
                    <a:srgbClr val="3372DC"/>
                  </a:solidFill>
                  <a:latin typeface="EdShed" pitchFamily="2" charset="0"/>
                </a:rPr>
                <a:t>encourage</a:t>
              </a:r>
              <a:r>
                <a:rPr lang="en-GB" sz="2000" dirty="0">
                  <a:latin typeface="EdShed" pitchFamily="2" charset="0"/>
                </a:rPr>
                <a:t>?</a:t>
              </a:r>
            </a:p>
          </p:txBody>
        </p:sp>
      </p:grpSp>
      <p:sp>
        <p:nvSpPr>
          <p:cNvPr id="9" name="Title 1">
            <a:extLst>
              <a:ext uri="{FF2B5EF4-FFF2-40B4-BE49-F238E27FC236}">
                <a16:creationId xmlns:a16="http://schemas.microsoft.com/office/drawing/2014/main" id="{447110EE-C485-C596-FFC3-1E012406BB8E}"/>
              </a:ext>
            </a:extLst>
          </p:cNvPr>
          <p:cNvSpPr txBox="1">
            <a:spLocks/>
          </p:cNvSpPr>
          <p:nvPr/>
        </p:nvSpPr>
        <p:spPr>
          <a:xfrm>
            <a:off x="6870037" y="1958809"/>
            <a:ext cx="1139577"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dirty="0">
                <a:solidFill>
                  <a:srgbClr val="9437FF"/>
                </a:solidFill>
                <a:latin typeface="EdShed" pitchFamily="2" charset="0"/>
                <a:ea typeface="Sassoon Infant 2023" panose="02000503030000020003" pitchFamily="2" charset="0"/>
              </a:rPr>
              <a:t>inspire</a:t>
            </a:r>
          </a:p>
        </p:txBody>
      </p:sp>
      <p:sp>
        <p:nvSpPr>
          <p:cNvPr id="10" name="Title 1">
            <a:extLst>
              <a:ext uri="{FF2B5EF4-FFF2-40B4-BE49-F238E27FC236}">
                <a16:creationId xmlns:a16="http://schemas.microsoft.com/office/drawing/2014/main" id="{4C8D1940-CC7D-7BF9-1E5E-F263F46EEE29}"/>
              </a:ext>
            </a:extLst>
          </p:cNvPr>
          <p:cNvSpPr txBox="1">
            <a:spLocks/>
          </p:cNvSpPr>
          <p:nvPr/>
        </p:nvSpPr>
        <p:spPr>
          <a:xfrm>
            <a:off x="9290057" y="1958809"/>
            <a:ext cx="1485313"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dirty="0">
                <a:solidFill>
                  <a:srgbClr val="25D160"/>
                </a:solidFill>
                <a:latin typeface="EdShed" pitchFamily="2" charset="0"/>
                <a:ea typeface="Sassoon Infant 2023" panose="02000503030000020003" pitchFamily="2" charset="0"/>
              </a:rPr>
              <a:t>motivate</a:t>
            </a:r>
          </a:p>
        </p:txBody>
      </p:sp>
      <p:sp>
        <p:nvSpPr>
          <p:cNvPr id="11" name="Title 1">
            <a:extLst>
              <a:ext uri="{FF2B5EF4-FFF2-40B4-BE49-F238E27FC236}">
                <a16:creationId xmlns:a16="http://schemas.microsoft.com/office/drawing/2014/main" id="{440890D3-EC78-3B46-89CC-C0A40EE23276}"/>
              </a:ext>
            </a:extLst>
          </p:cNvPr>
          <p:cNvSpPr txBox="1">
            <a:spLocks/>
          </p:cNvSpPr>
          <p:nvPr/>
        </p:nvSpPr>
        <p:spPr>
          <a:xfrm>
            <a:off x="4038272" y="1958809"/>
            <a:ext cx="1574055"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dirty="0">
                <a:solidFill>
                  <a:srgbClr val="25D160"/>
                </a:solidFill>
                <a:latin typeface="EdShed" pitchFamily="2" charset="0"/>
                <a:ea typeface="Sassoon Infant 2023" panose="02000503030000020003" pitchFamily="2" charset="0"/>
              </a:rPr>
              <a:t>empower</a:t>
            </a:r>
          </a:p>
        </p:txBody>
      </p:sp>
      <p:sp>
        <p:nvSpPr>
          <p:cNvPr id="12" name="Title 1">
            <a:extLst>
              <a:ext uri="{FF2B5EF4-FFF2-40B4-BE49-F238E27FC236}">
                <a16:creationId xmlns:a16="http://schemas.microsoft.com/office/drawing/2014/main" id="{7179D1F4-83B8-E260-AE3E-CE128565774F}"/>
              </a:ext>
            </a:extLst>
          </p:cNvPr>
          <p:cNvSpPr txBox="1">
            <a:spLocks/>
          </p:cNvSpPr>
          <p:nvPr/>
        </p:nvSpPr>
        <p:spPr>
          <a:xfrm>
            <a:off x="1303648" y="1958809"/>
            <a:ext cx="1463191"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dirty="0">
                <a:solidFill>
                  <a:srgbClr val="7956D6"/>
                </a:solidFill>
                <a:latin typeface="EdShed" pitchFamily="2" charset="0"/>
                <a:ea typeface="Sassoon Infant 2023" panose="02000503030000020003" pitchFamily="2" charset="0"/>
              </a:rPr>
              <a:t>cheer on</a:t>
            </a:r>
          </a:p>
        </p:txBody>
      </p:sp>
      <p:sp>
        <p:nvSpPr>
          <p:cNvPr id="13" name="TextBox 12">
            <a:extLst>
              <a:ext uri="{FF2B5EF4-FFF2-40B4-BE49-F238E27FC236}">
                <a16:creationId xmlns:a16="http://schemas.microsoft.com/office/drawing/2014/main" id="{BB932B1E-C6DD-F637-4FE4-5B517F6E8C9A}"/>
              </a:ext>
            </a:extLst>
          </p:cNvPr>
          <p:cNvSpPr txBox="1"/>
          <p:nvPr/>
        </p:nvSpPr>
        <p:spPr>
          <a:xfrm>
            <a:off x="2726911" y="2674425"/>
            <a:ext cx="6738174" cy="707886"/>
          </a:xfrm>
          <a:prstGeom prst="rect">
            <a:avLst/>
          </a:prstGeom>
          <a:noFill/>
        </p:spPr>
        <p:txBody>
          <a:bodyPr wrap="square" rtlCol="0">
            <a:spAutoFit/>
          </a:bodyPr>
          <a:lstStyle/>
          <a:p>
            <a:pPr algn="ctr"/>
            <a:r>
              <a:rPr lang="en-GB" sz="2000" dirty="0">
                <a:latin typeface="EdShed" pitchFamily="2" charset="0"/>
              </a:rPr>
              <a:t>‘</a:t>
            </a:r>
            <a:r>
              <a:rPr lang="en-GB" sz="2000" dirty="0">
                <a:solidFill>
                  <a:srgbClr val="3372DC"/>
                </a:solidFill>
                <a:latin typeface="EdShed" pitchFamily="2" charset="0"/>
              </a:rPr>
              <a:t>Encourage</a:t>
            </a:r>
            <a:r>
              <a:rPr lang="en-GB" sz="2000" dirty="0">
                <a:latin typeface="EdShed" pitchFamily="2" charset="0"/>
              </a:rPr>
              <a:t>’ comes from the Old French word </a:t>
            </a:r>
            <a:r>
              <a:rPr lang="en-GB" sz="2000" dirty="0" err="1">
                <a:solidFill>
                  <a:srgbClr val="3372DC"/>
                </a:solidFill>
                <a:latin typeface="EdShed" pitchFamily="2" charset="0"/>
              </a:rPr>
              <a:t>encoragier</a:t>
            </a:r>
            <a:r>
              <a:rPr lang="en-GB" sz="2000" dirty="0">
                <a:latin typeface="EdShed" pitchFamily="2" charset="0"/>
              </a:rPr>
              <a:t>,</a:t>
            </a:r>
            <a:r>
              <a:rPr lang="en-GB" sz="2000" dirty="0">
                <a:solidFill>
                  <a:srgbClr val="3372DC"/>
                </a:solidFill>
                <a:latin typeface="EdShed" pitchFamily="2" charset="0"/>
              </a:rPr>
              <a:t> </a:t>
            </a:r>
            <a:r>
              <a:rPr lang="en-GB" sz="2000" dirty="0">
                <a:latin typeface="EdShed" pitchFamily="2" charset="0"/>
              </a:rPr>
              <a:t>meaning ‘to make strong or hearten (give hope to)’.</a:t>
            </a:r>
          </a:p>
        </p:txBody>
      </p:sp>
      <p:sp>
        <p:nvSpPr>
          <p:cNvPr id="14" name="TextBox 13">
            <a:extLst>
              <a:ext uri="{FF2B5EF4-FFF2-40B4-BE49-F238E27FC236}">
                <a16:creationId xmlns:a16="http://schemas.microsoft.com/office/drawing/2014/main" id="{BE89CB68-D618-9482-34F6-A9064680905F}"/>
              </a:ext>
            </a:extLst>
          </p:cNvPr>
          <p:cNvSpPr txBox="1"/>
          <p:nvPr/>
        </p:nvSpPr>
        <p:spPr>
          <a:xfrm>
            <a:off x="6202297" y="5345564"/>
            <a:ext cx="4458773" cy="1015663"/>
          </a:xfrm>
          <a:prstGeom prst="rect">
            <a:avLst/>
          </a:prstGeom>
          <a:noFill/>
        </p:spPr>
        <p:txBody>
          <a:bodyPr wrap="square" rtlCol="0">
            <a:spAutoFit/>
          </a:bodyPr>
          <a:lstStyle/>
          <a:p>
            <a:pPr algn="ctr"/>
            <a:r>
              <a:rPr lang="en-GB" sz="2000" dirty="0">
                <a:latin typeface="EdShed" pitchFamily="2" charset="0"/>
              </a:rPr>
              <a:t>So, when you </a:t>
            </a:r>
            <a:r>
              <a:rPr lang="en-GB" sz="2000" dirty="0">
                <a:solidFill>
                  <a:srgbClr val="3372DC"/>
                </a:solidFill>
                <a:latin typeface="EdShed" pitchFamily="2" charset="0"/>
              </a:rPr>
              <a:t>encourage</a:t>
            </a:r>
            <a:r>
              <a:rPr lang="en-GB" sz="2000" dirty="0">
                <a:latin typeface="EdShed" pitchFamily="2" charset="0"/>
              </a:rPr>
              <a:t> someone, you are ‘heartening’ them, giving them hope and making them stronger.</a:t>
            </a:r>
          </a:p>
        </p:txBody>
      </p:sp>
      <p:pic>
        <p:nvPicPr>
          <p:cNvPr id="1026" name="Picture 2" descr="Free people applause comedy illustration">
            <a:extLst>
              <a:ext uri="{FF2B5EF4-FFF2-40B4-BE49-F238E27FC236}">
                <a16:creationId xmlns:a16="http://schemas.microsoft.com/office/drawing/2014/main" id="{275531A5-7C4F-A9AA-986D-BBD58B01E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97" t="19788" r="8586" b="6543"/>
          <a:stretch/>
        </p:blipFill>
        <p:spPr bwMode="auto">
          <a:xfrm>
            <a:off x="6822237" y="3746500"/>
            <a:ext cx="3218895" cy="144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5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dissolve">
                                      <p:cBhvr>
                                        <p:cTn id="37" dur="500"/>
                                        <p:tgtEl>
                                          <p:spTgt spid="102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4</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GB" dirty="0"/>
              <a:t>How many new words can you create by </a:t>
            </a:r>
          </a:p>
          <a:p>
            <a:r>
              <a:rPr lang="en-GB" dirty="0"/>
              <a:t>adding a prefix and/or suffix(es)?</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Morphology Matrix</a:t>
            </a:r>
          </a:p>
        </p:txBody>
      </p:sp>
      <p:sp>
        <p:nvSpPr>
          <p:cNvPr id="2" name="TextBox 1">
            <a:extLst>
              <a:ext uri="{FF2B5EF4-FFF2-40B4-BE49-F238E27FC236}">
                <a16:creationId xmlns:a16="http://schemas.microsoft.com/office/drawing/2014/main" id="{84958428-CF2D-ADD3-BB9F-81C12D8630BF}"/>
              </a:ext>
            </a:extLst>
          </p:cNvPr>
          <p:cNvSpPr txBox="1"/>
          <p:nvPr/>
        </p:nvSpPr>
        <p:spPr>
          <a:xfrm>
            <a:off x="3132504" y="1825927"/>
            <a:ext cx="763992" cy="369332"/>
          </a:xfrm>
          <a:prstGeom prst="rect">
            <a:avLst/>
          </a:prstGeom>
          <a:noFill/>
        </p:spPr>
        <p:txBody>
          <a:bodyPr wrap="none" rtlCol="0">
            <a:spAutoFit/>
          </a:bodyPr>
          <a:lstStyle/>
          <a:p>
            <a:r>
              <a:rPr lang="en-GB" b="1" dirty="0">
                <a:solidFill>
                  <a:srgbClr val="219CEE"/>
                </a:solidFill>
                <a:latin typeface="EdShed" pitchFamily="2" charset="0"/>
              </a:rPr>
              <a:t>Prefix</a:t>
            </a:r>
          </a:p>
        </p:txBody>
      </p:sp>
      <p:sp>
        <p:nvSpPr>
          <p:cNvPr id="5" name="TextBox 4">
            <a:extLst>
              <a:ext uri="{FF2B5EF4-FFF2-40B4-BE49-F238E27FC236}">
                <a16:creationId xmlns:a16="http://schemas.microsoft.com/office/drawing/2014/main" id="{AE3DEDB8-364F-8A3C-7698-C02F6EFD112D}"/>
              </a:ext>
            </a:extLst>
          </p:cNvPr>
          <p:cNvSpPr txBox="1"/>
          <p:nvPr/>
        </p:nvSpPr>
        <p:spPr>
          <a:xfrm>
            <a:off x="8248266" y="1826857"/>
            <a:ext cx="787075" cy="369332"/>
          </a:xfrm>
          <a:prstGeom prst="rect">
            <a:avLst/>
          </a:prstGeom>
          <a:noFill/>
        </p:spPr>
        <p:txBody>
          <a:bodyPr wrap="none" rtlCol="0">
            <a:spAutoFit/>
          </a:bodyPr>
          <a:lstStyle/>
          <a:p>
            <a:r>
              <a:rPr lang="en-GB" b="1" dirty="0">
                <a:solidFill>
                  <a:srgbClr val="7956D6"/>
                </a:solidFill>
                <a:latin typeface="EdShed" pitchFamily="2" charset="0"/>
              </a:rPr>
              <a:t>Suffix</a:t>
            </a:r>
          </a:p>
        </p:txBody>
      </p:sp>
      <p:sp>
        <p:nvSpPr>
          <p:cNvPr id="7" name="TextBox 6">
            <a:extLst>
              <a:ext uri="{FF2B5EF4-FFF2-40B4-BE49-F238E27FC236}">
                <a16:creationId xmlns:a16="http://schemas.microsoft.com/office/drawing/2014/main" id="{3A6DF323-25BE-46FD-4148-A7270A1CBB83}"/>
              </a:ext>
            </a:extLst>
          </p:cNvPr>
          <p:cNvSpPr txBox="1"/>
          <p:nvPr/>
        </p:nvSpPr>
        <p:spPr>
          <a:xfrm>
            <a:off x="5436744" y="1825927"/>
            <a:ext cx="1271823" cy="369332"/>
          </a:xfrm>
          <a:prstGeom prst="rect">
            <a:avLst/>
          </a:prstGeom>
          <a:noFill/>
        </p:spPr>
        <p:txBody>
          <a:bodyPr wrap="none" rtlCol="0">
            <a:spAutoFit/>
          </a:bodyPr>
          <a:lstStyle/>
          <a:p>
            <a:r>
              <a:rPr lang="en-GB" b="1" dirty="0">
                <a:solidFill>
                  <a:srgbClr val="25D160"/>
                </a:solidFill>
                <a:latin typeface="EdShed" pitchFamily="2" charset="0"/>
              </a:rPr>
              <a:t>Base Word</a:t>
            </a:r>
          </a:p>
        </p:txBody>
      </p:sp>
      <p:sp>
        <p:nvSpPr>
          <p:cNvPr id="8" name="Rectangle 7">
            <a:extLst>
              <a:ext uri="{FF2B5EF4-FFF2-40B4-BE49-F238E27FC236}">
                <a16:creationId xmlns:a16="http://schemas.microsoft.com/office/drawing/2014/main" id="{1748AF20-13DE-5774-C1B8-B9EF5DFBA269}"/>
              </a:ext>
            </a:extLst>
          </p:cNvPr>
          <p:cNvSpPr/>
          <p:nvPr/>
        </p:nvSpPr>
        <p:spPr>
          <a:xfrm>
            <a:off x="2611373" y="2219110"/>
            <a:ext cx="1801290" cy="2406176"/>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 name="Rectangle 8">
            <a:extLst>
              <a:ext uri="{FF2B5EF4-FFF2-40B4-BE49-F238E27FC236}">
                <a16:creationId xmlns:a16="http://schemas.microsoft.com/office/drawing/2014/main" id="{7A43E880-3ADB-D18E-94A0-082B3BBB9371}"/>
              </a:ext>
            </a:extLst>
          </p:cNvPr>
          <p:cNvSpPr/>
          <p:nvPr/>
        </p:nvSpPr>
        <p:spPr>
          <a:xfrm>
            <a:off x="4578454" y="2221022"/>
            <a:ext cx="2975675" cy="2406176"/>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EdShed" pitchFamily="2" charset="0"/>
            </a:endParaRPr>
          </a:p>
        </p:txBody>
      </p:sp>
      <p:sp>
        <p:nvSpPr>
          <p:cNvPr id="10" name="TextBox 9">
            <a:extLst>
              <a:ext uri="{FF2B5EF4-FFF2-40B4-BE49-F238E27FC236}">
                <a16:creationId xmlns:a16="http://schemas.microsoft.com/office/drawing/2014/main" id="{4C5C502A-1C80-E374-B230-C1241551B869}"/>
              </a:ext>
            </a:extLst>
          </p:cNvPr>
          <p:cNvSpPr txBox="1"/>
          <p:nvPr/>
        </p:nvSpPr>
        <p:spPr>
          <a:xfrm>
            <a:off x="5057185" y="2422773"/>
            <a:ext cx="1976118" cy="830997"/>
          </a:xfrm>
          <a:prstGeom prst="rect">
            <a:avLst/>
          </a:prstGeom>
          <a:noFill/>
        </p:spPr>
        <p:txBody>
          <a:bodyPr wrap="none">
            <a:spAutoFit/>
          </a:bodyPr>
          <a:lstStyle/>
          <a:p>
            <a:pPr algn="ctr"/>
            <a:r>
              <a:rPr lang="en-GB" sz="4800" dirty="0">
                <a:latin typeface="EdShed" pitchFamily="2" charset="0"/>
              </a:rPr>
              <a:t>trouble</a:t>
            </a:r>
            <a:endParaRPr lang="en-GB" sz="4800" dirty="0">
              <a:solidFill>
                <a:schemeClr val="tx1"/>
              </a:solidFill>
              <a:latin typeface="EdShed" pitchFamily="2" charset="0"/>
            </a:endParaRPr>
          </a:p>
        </p:txBody>
      </p:sp>
      <p:sp>
        <p:nvSpPr>
          <p:cNvPr id="11" name="Rectangle 10">
            <a:extLst>
              <a:ext uri="{FF2B5EF4-FFF2-40B4-BE49-F238E27FC236}">
                <a16:creationId xmlns:a16="http://schemas.microsoft.com/office/drawing/2014/main" id="{E12E5A9F-B490-0DEA-B31A-4BF198EE4679}"/>
              </a:ext>
            </a:extLst>
          </p:cNvPr>
          <p:cNvSpPr/>
          <p:nvPr/>
        </p:nvSpPr>
        <p:spPr>
          <a:xfrm>
            <a:off x="7722336" y="2221022"/>
            <a:ext cx="1801290" cy="2406176"/>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nvGrpSpPr>
          <p:cNvPr id="12" name="Group 11">
            <a:extLst>
              <a:ext uri="{FF2B5EF4-FFF2-40B4-BE49-F238E27FC236}">
                <a16:creationId xmlns:a16="http://schemas.microsoft.com/office/drawing/2014/main" id="{152FE7CB-3931-D622-869F-5CC9AA5BAF5D}"/>
              </a:ext>
            </a:extLst>
          </p:cNvPr>
          <p:cNvGrpSpPr/>
          <p:nvPr/>
        </p:nvGrpSpPr>
        <p:grpSpPr>
          <a:xfrm>
            <a:off x="8235763" y="2370294"/>
            <a:ext cx="799578" cy="2035629"/>
            <a:chOff x="8136293" y="2154640"/>
            <a:chExt cx="799578" cy="2035629"/>
          </a:xfrm>
        </p:grpSpPr>
        <p:sp>
          <p:nvSpPr>
            <p:cNvPr id="13" name="TextBox 12">
              <a:extLst>
                <a:ext uri="{FF2B5EF4-FFF2-40B4-BE49-F238E27FC236}">
                  <a16:creationId xmlns:a16="http://schemas.microsoft.com/office/drawing/2014/main" id="{9E9EF0DB-D296-7DB5-D6BA-B3AE845B826E}"/>
                </a:ext>
              </a:extLst>
            </p:cNvPr>
            <p:cNvSpPr txBox="1"/>
            <p:nvPr/>
          </p:nvSpPr>
          <p:spPr>
            <a:xfrm>
              <a:off x="8385238" y="2154640"/>
              <a:ext cx="301686" cy="430887"/>
            </a:xfrm>
            <a:prstGeom prst="rect">
              <a:avLst/>
            </a:prstGeom>
            <a:noFill/>
          </p:spPr>
          <p:txBody>
            <a:bodyPr wrap="none">
              <a:spAutoFit/>
            </a:bodyPr>
            <a:lstStyle/>
            <a:p>
              <a:pPr algn="ctr"/>
              <a:r>
                <a:rPr lang="en-GB" sz="2200" dirty="0">
                  <a:solidFill>
                    <a:schemeClr val="tx1"/>
                  </a:solidFill>
                  <a:latin typeface="EdShed" pitchFamily="2" charset="0"/>
                </a:rPr>
                <a:t>s</a:t>
              </a:r>
            </a:p>
          </p:txBody>
        </p:sp>
        <p:sp>
          <p:nvSpPr>
            <p:cNvPr id="14" name="TextBox 13">
              <a:extLst>
                <a:ext uri="{FF2B5EF4-FFF2-40B4-BE49-F238E27FC236}">
                  <a16:creationId xmlns:a16="http://schemas.microsoft.com/office/drawing/2014/main" id="{82D55596-7290-5F4D-8AA7-4CD06DE8F518}"/>
                </a:ext>
              </a:extLst>
            </p:cNvPr>
            <p:cNvSpPr txBox="1"/>
            <p:nvPr/>
          </p:nvSpPr>
          <p:spPr>
            <a:xfrm>
              <a:off x="8263411" y="2689554"/>
              <a:ext cx="545342" cy="430887"/>
            </a:xfrm>
            <a:prstGeom prst="rect">
              <a:avLst/>
            </a:prstGeom>
            <a:noFill/>
          </p:spPr>
          <p:txBody>
            <a:bodyPr wrap="none">
              <a:spAutoFit/>
            </a:bodyPr>
            <a:lstStyle/>
            <a:p>
              <a:pPr algn="ctr"/>
              <a:r>
                <a:rPr lang="en-GB" sz="2200" dirty="0">
                  <a:latin typeface="EdShed" pitchFamily="2" charset="0"/>
                </a:rPr>
                <a:t>e</a:t>
              </a:r>
              <a:r>
                <a:rPr lang="en-GB" sz="2200" dirty="0">
                  <a:solidFill>
                    <a:schemeClr val="tx1"/>
                  </a:solidFill>
                  <a:latin typeface="EdShed" pitchFamily="2" charset="0"/>
                </a:rPr>
                <a:t>d</a:t>
              </a:r>
              <a:r>
                <a:rPr lang="en-GB" sz="2000" baseline="30000" dirty="0">
                  <a:solidFill>
                    <a:schemeClr val="tx1"/>
                  </a:solidFill>
                  <a:latin typeface="EdShed" pitchFamily="2" charset="0"/>
                </a:rPr>
                <a:t>*</a:t>
              </a:r>
              <a:endParaRPr lang="en-GB" sz="2200" baseline="30000" dirty="0">
                <a:solidFill>
                  <a:schemeClr val="tx1"/>
                </a:solidFill>
                <a:latin typeface="EdShed" pitchFamily="2" charset="0"/>
              </a:endParaRPr>
            </a:p>
          </p:txBody>
        </p:sp>
        <p:sp>
          <p:nvSpPr>
            <p:cNvPr id="15" name="TextBox 14">
              <a:extLst>
                <a:ext uri="{FF2B5EF4-FFF2-40B4-BE49-F238E27FC236}">
                  <a16:creationId xmlns:a16="http://schemas.microsoft.com/office/drawing/2014/main" id="{8E537051-511A-0110-3AF2-F0ED0EFAA6DB}"/>
                </a:ext>
              </a:extLst>
            </p:cNvPr>
            <p:cNvSpPr txBox="1"/>
            <p:nvPr/>
          </p:nvSpPr>
          <p:spPr>
            <a:xfrm>
              <a:off x="8236961" y="3224468"/>
              <a:ext cx="598241" cy="430887"/>
            </a:xfrm>
            <a:prstGeom prst="rect">
              <a:avLst/>
            </a:prstGeom>
            <a:noFill/>
          </p:spPr>
          <p:txBody>
            <a:bodyPr wrap="none">
              <a:spAutoFit/>
            </a:bodyPr>
            <a:lstStyle/>
            <a:p>
              <a:pPr algn="ctr"/>
              <a:r>
                <a:rPr lang="en-GB" sz="2200" dirty="0">
                  <a:latin typeface="EdShed" pitchFamily="2" charset="0"/>
                </a:rPr>
                <a:t>i</a:t>
              </a:r>
              <a:r>
                <a:rPr lang="en-GB" sz="2200" dirty="0">
                  <a:solidFill>
                    <a:schemeClr val="tx1"/>
                  </a:solidFill>
                  <a:latin typeface="EdShed" pitchFamily="2" charset="0"/>
                </a:rPr>
                <a:t>ng</a:t>
              </a:r>
              <a:r>
                <a:rPr lang="en-GB" baseline="30000" dirty="0">
                  <a:solidFill>
                    <a:schemeClr val="tx1"/>
                  </a:solidFill>
                  <a:latin typeface="EdShed" pitchFamily="2" charset="0"/>
                </a:rPr>
                <a:t>*</a:t>
              </a:r>
              <a:endParaRPr lang="en-GB" sz="2200" baseline="30000" dirty="0">
                <a:solidFill>
                  <a:schemeClr val="tx1"/>
                </a:solidFill>
                <a:latin typeface="EdShed" pitchFamily="2" charset="0"/>
              </a:endParaRPr>
            </a:p>
          </p:txBody>
        </p:sp>
        <p:sp>
          <p:nvSpPr>
            <p:cNvPr id="16" name="TextBox 15">
              <a:extLst>
                <a:ext uri="{FF2B5EF4-FFF2-40B4-BE49-F238E27FC236}">
                  <a16:creationId xmlns:a16="http://schemas.microsoft.com/office/drawing/2014/main" id="{6B3A8A74-D127-10CC-9F4E-FED17FB8042C}"/>
                </a:ext>
              </a:extLst>
            </p:cNvPr>
            <p:cNvSpPr txBox="1"/>
            <p:nvPr/>
          </p:nvSpPr>
          <p:spPr>
            <a:xfrm>
              <a:off x="8136293" y="3759382"/>
              <a:ext cx="799578" cy="430887"/>
            </a:xfrm>
            <a:prstGeom prst="rect">
              <a:avLst/>
            </a:prstGeom>
            <a:noFill/>
          </p:spPr>
          <p:txBody>
            <a:bodyPr wrap="none">
              <a:spAutoFit/>
            </a:bodyPr>
            <a:lstStyle/>
            <a:p>
              <a:pPr algn="ctr"/>
              <a:r>
                <a:rPr lang="en-GB" sz="2200" dirty="0">
                  <a:solidFill>
                    <a:schemeClr val="tx1"/>
                  </a:solidFill>
                  <a:latin typeface="EdShed" pitchFamily="2" charset="0"/>
                </a:rPr>
                <a:t>some</a:t>
              </a:r>
            </a:p>
          </p:txBody>
        </p:sp>
      </p:grpSp>
      <p:sp>
        <p:nvSpPr>
          <p:cNvPr id="17" name="TextBox 16">
            <a:extLst>
              <a:ext uri="{FF2B5EF4-FFF2-40B4-BE49-F238E27FC236}">
                <a16:creationId xmlns:a16="http://schemas.microsoft.com/office/drawing/2014/main" id="{4C63F338-5608-E920-A40B-C71973BB2B5D}"/>
              </a:ext>
            </a:extLst>
          </p:cNvPr>
          <p:cNvSpPr txBox="1"/>
          <p:nvPr/>
        </p:nvSpPr>
        <p:spPr>
          <a:xfrm>
            <a:off x="4812789" y="3274486"/>
            <a:ext cx="2607579" cy="1169551"/>
          </a:xfrm>
          <a:prstGeom prst="rect">
            <a:avLst/>
          </a:prstGeom>
          <a:noFill/>
        </p:spPr>
        <p:txBody>
          <a:bodyPr wrap="square">
            <a:spAutoFit/>
          </a:bodyPr>
          <a:lstStyle/>
          <a:p>
            <a:pPr algn="ctr"/>
            <a:r>
              <a:rPr lang="en-GB" sz="1400" dirty="0">
                <a:solidFill>
                  <a:schemeClr val="tx1"/>
                </a:solidFill>
                <a:latin typeface="EdShed" pitchFamily="2" charset="0"/>
              </a:rPr>
              <a:t>Noun: </a:t>
            </a:r>
            <a:r>
              <a:rPr lang="en-GB" sz="1400" strike="noStrike" dirty="0">
                <a:effectLst/>
                <a:latin typeface="EdShed" pitchFamily="2" charset="0"/>
              </a:rPr>
              <a:t>problems</a:t>
            </a:r>
            <a:r>
              <a:rPr lang="en-GB" sz="1400" dirty="0">
                <a:effectLst/>
                <a:latin typeface="EdShed" pitchFamily="2" charset="0"/>
              </a:rPr>
              <a:t> or </a:t>
            </a:r>
            <a:r>
              <a:rPr lang="en-GB" sz="1400" strike="noStrike" dirty="0">
                <a:effectLst/>
                <a:latin typeface="EdShed" pitchFamily="2" charset="0"/>
              </a:rPr>
              <a:t>difficulties</a:t>
            </a:r>
            <a:r>
              <a:rPr lang="en-GB" sz="1400" strike="noStrike" dirty="0">
                <a:latin typeface="EdShed" pitchFamily="2" charset="0"/>
              </a:rPr>
              <a:t>.</a:t>
            </a:r>
            <a:endParaRPr lang="en-GB" sz="1400" dirty="0">
              <a:latin typeface="EdShed" pitchFamily="2" charset="0"/>
            </a:endParaRPr>
          </a:p>
          <a:p>
            <a:pPr algn="ctr"/>
            <a:r>
              <a:rPr lang="en-GB" sz="1400" dirty="0">
                <a:latin typeface="EdShed" pitchFamily="2" charset="0"/>
              </a:rPr>
              <a:t>Noun: </a:t>
            </a:r>
            <a:r>
              <a:rPr lang="en-GB" sz="1400" dirty="0">
                <a:effectLst/>
                <a:latin typeface="EdShed" pitchFamily="2" charset="0"/>
              </a:rPr>
              <a:t>a situation which has problems or difficulties.</a:t>
            </a:r>
          </a:p>
          <a:p>
            <a:pPr algn="ctr"/>
            <a:r>
              <a:rPr lang="en-GB" sz="1400" dirty="0">
                <a:latin typeface="EdShed" pitchFamily="2" charset="0"/>
              </a:rPr>
              <a:t>Noun: a characteristic seen         as problematic. </a:t>
            </a:r>
          </a:p>
        </p:txBody>
      </p:sp>
      <p:grpSp>
        <p:nvGrpSpPr>
          <p:cNvPr id="18" name="Group 17">
            <a:extLst>
              <a:ext uri="{FF2B5EF4-FFF2-40B4-BE49-F238E27FC236}">
                <a16:creationId xmlns:a16="http://schemas.microsoft.com/office/drawing/2014/main" id="{544726C0-F3C6-76A2-9F98-54B57A4CBEA7}"/>
              </a:ext>
            </a:extLst>
          </p:cNvPr>
          <p:cNvGrpSpPr/>
          <p:nvPr/>
        </p:nvGrpSpPr>
        <p:grpSpPr>
          <a:xfrm>
            <a:off x="3124712" y="2801200"/>
            <a:ext cx="759375" cy="1035780"/>
            <a:chOff x="3050973" y="2794397"/>
            <a:chExt cx="759375" cy="1035780"/>
          </a:xfrm>
        </p:grpSpPr>
        <p:sp>
          <p:nvSpPr>
            <p:cNvPr id="19" name="TextBox 18">
              <a:extLst>
                <a:ext uri="{FF2B5EF4-FFF2-40B4-BE49-F238E27FC236}">
                  <a16:creationId xmlns:a16="http://schemas.microsoft.com/office/drawing/2014/main" id="{77585656-21B5-1984-61DC-D958F3AD9F7A}"/>
                </a:ext>
              </a:extLst>
            </p:cNvPr>
            <p:cNvSpPr txBox="1"/>
            <p:nvPr/>
          </p:nvSpPr>
          <p:spPr>
            <a:xfrm>
              <a:off x="3073833" y="2794397"/>
              <a:ext cx="713658" cy="707886"/>
            </a:xfrm>
            <a:prstGeom prst="rect">
              <a:avLst/>
            </a:prstGeom>
            <a:noFill/>
          </p:spPr>
          <p:txBody>
            <a:bodyPr wrap="none">
              <a:spAutoFit/>
            </a:bodyPr>
            <a:lstStyle/>
            <a:p>
              <a:pPr algn="ctr"/>
              <a:r>
                <a:rPr lang="en-GB" sz="4000" dirty="0">
                  <a:solidFill>
                    <a:schemeClr val="tx1"/>
                  </a:solidFill>
                  <a:latin typeface="EdShed" pitchFamily="2" charset="0"/>
                </a:rPr>
                <a:t>un</a:t>
              </a:r>
            </a:p>
          </p:txBody>
        </p:sp>
        <p:sp>
          <p:nvSpPr>
            <p:cNvPr id="20" name="TextBox 19">
              <a:extLst>
                <a:ext uri="{FF2B5EF4-FFF2-40B4-BE49-F238E27FC236}">
                  <a16:creationId xmlns:a16="http://schemas.microsoft.com/office/drawing/2014/main" id="{75D9AD2E-2879-853C-6968-CDBBC2330BF3}"/>
                </a:ext>
              </a:extLst>
            </p:cNvPr>
            <p:cNvSpPr txBox="1"/>
            <p:nvPr/>
          </p:nvSpPr>
          <p:spPr>
            <a:xfrm>
              <a:off x="3050973" y="3368512"/>
              <a:ext cx="759375" cy="461665"/>
            </a:xfrm>
            <a:prstGeom prst="rect">
              <a:avLst/>
            </a:prstGeom>
            <a:noFill/>
          </p:spPr>
          <p:txBody>
            <a:bodyPr wrap="none">
              <a:spAutoFit/>
            </a:bodyPr>
            <a:lstStyle/>
            <a:p>
              <a:pPr algn="ctr"/>
              <a:r>
                <a:rPr lang="en-GB" sz="2400" dirty="0">
                  <a:solidFill>
                    <a:schemeClr val="tx1"/>
                  </a:solidFill>
                  <a:latin typeface="EdShed" pitchFamily="2" charset="0"/>
                </a:rPr>
                <a:t>(not)</a:t>
              </a:r>
            </a:p>
          </p:txBody>
        </p:sp>
      </p:grpSp>
      <p:sp>
        <p:nvSpPr>
          <p:cNvPr id="21" name="TextBox 20">
            <a:extLst>
              <a:ext uri="{FF2B5EF4-FFF2-40B4-BE49-F238E27FC236}">
                <a16:creationId xmlns:a16="http://schemas.microsoft.com/office/drawing/2014/main" id="{02DAD00D-FB22-E890-5546-8393A5000531}"/>
              </a:ext>
            </a:extLst>
          </p:cNvPr>
          <p:cNvSpPr txBox="1"/>
          <p:nvPr/>
        </p:nvSpPr>
        <p:spPr>
          <a:xfrm>
            <a:off x="2511938" y="5848015"/>
            <a:ext cx="1739579"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ing =</a:t>
            </a:r>
          </a:p>
        </p:txBody>
      </p:sp>
      <p:sp>
        <p:nvSpPr>
          <p:cNvPr id="22" name="TextBox 21">
            <a:extLst>
              <a:ext uri="{FF2B5EF4-FFF2-40B4-BE49-F238E27FC236}">
                <a16:creationId xmlns:a16="http://schemas.microsoft.com/office/drawing/2014/main" id="{C7E03F96-8C42-7F5F-CEE4-3DD2073307E2}"/>
              </a:ext>
            </a:extLst>
          </p:cNvPr>
          <p:cNvSpPr txBox="1"/>
          <p:nvPr/>
        </p:nvSpPr>
        <p:spPr>
          <a:xfrm>
            <a:off x="4182588" y="5854039"/>
            <a:ext cx="1125052"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troubling</a:t>
            </a:r>
          </a:p>
        </p:txBody>
      </p:sp>
      <p:sp>
        <p:nvSpPr>
          <p:cNvPr id="23" name="TextBox 22">
            <a:extLst>
              <a:ext uri="{FF2B5EF4-FFF2-40B4-BE49-F238E27FC236}">
                <a16:creationId xmlns:a16="http://schemas.microsoft.com/office/drawing/2014/main" id="{99D3AF22-1923-868A-E22C-B42537E7E3C0}"/>
              </a:ext>
            </a:extLst>
          </p:cNvPr>
          <p:cNvSpPr txBox="1"/>
          <p:nvPr/>
        </p:nvSpPr>
        <p:spPr>
          <a:xfrm>
            <a:off x="2511938" y="5177678"/>
            <a:ext cx="1519968"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s =</a:t>
            </a:r>
          </a:p>
        </p:txBody>
      </p:sp>
      <p:sp>
        <p:nvSpPr>
          <p:cNvPr id="24" name="TextBox 23">
            <a:extLst>
              <a:ext uri="{FF2B5EF4-FFF2-40B4-BE49-F238E27FC236}">
                <a16:creationId xmlns:a16="http://schemas.microsoft.com/office/drawing/2014/main" id="{A106784F-2D01-4C82-F8E3-FA20B14610D0}"/>
              </a:ext>
            </a:extLst>
          </p:cNvPr>
          <p:cNvSpPr txBox="1"/>
          <p:nvPr/>
        </p:nvSpPr>
        <p:spPr>
          <a:xfrm>
            <a:off x="2511938" y="5517890"/>
            <a:ext cx="1670650"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ed =</a:t>
            </a:r>
          </a:p>
        </p:txBody>
      </p:sp>
      <p:sp>
        <p:nvSpPr>
          <p:cNvPr id="25" name="TextBox 24">
            <a:extLst>
              <a:ext uri="{FF2B5EF4-FFF2-40B4-BE49-F238E27FC236}">
                <a16:creationId xmlns:a16="http://schemas.microsoft.com/office/drawing/2014/main" id="{81FDB821-E8BD-FB59-A83B-769F772471F3}"/>
              </a:ext>
            </a:extLst>
          </p:cNvPr>
          <p:cNvSpPr txBox="1"/>
          <p:nvPr/>
        </p:nvSpPr>
        <p:spPr>
          <a:xfrm>
            <a:off x="3980803" y="5181680"/>
            <a:ext cx="1029769"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troubles</a:t>
            </a:r>
          </a:p>
        </p:txBody>
      </p:sp>
      <p:sp>
        <p:nvSpPr>
          <p:cNvPr id="26" name="TextBox 25">
            <a:extLst>
              <a:ext uri="{FF2B5EF4-FFF2-40B4-BE49-F238E27FC236}">
                <a16:creationId xmlns:a16="http://schemas.microsoft.com/office/drawing/2014/main" id="{FD2B3A52-90CD-4EAF-17EC-FCDC54B71AEA}"/>
              </a:ext>
            </a:extLst>
          </p:cNvPr>
          <p:cNvSpPr txBox="1"/>
          <p:nvPr/>
        </p:nvSpPr>
        <p:spPr>
          <a:xfrm>
            <a:off x="4102403" y="5515220"/>
            <a:ext cx="1061060"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troubled</a:t>
            </a:r>
          </a:p>
        </p:txBody>
      </p:sp>
      <p:sp>
        <p:nvSpPr>
          <p:cNvPr id="27" name="TextBox 26">
            <a:extLst>
              <a:ext uri="{FF2B5EF4-FFF2-40B4-BE49-F238E27FC236}">
                <a16:creationId xmlns:a16="http://schemas.microsoft.com/office/drawing/2014/main" id="{0DC6AF39-16C4-D5D2-E52D-5E88D8A750BB}"/>
              </a:ext>
            </a:extLst>
          </p:cNvPr>
          <p:cNvSpPr txBox="1"/>
          <p:nvPr/>
        </p:nvSpPr>
        <p:spPr>
          <a:xfrm>
            <a:off x="2511938" y="4815418"/>
            <a:ext cx="2605009" cy="400110"/>
          </a:xfrm>
          <a:prstGeom prst="rect">
            <a:avLst/>
          </a:prstGeom>
          <a:noFill/>
        </p:spPr>
        <p:txBody>
          <a:bodyPr wrap="none" rtlCol="0">
            <a:spAutoFit/>
          </a:bodyPr>
          <a:lstStyle/>
          <a:p>
            <a:r>
              <a:rPr lang="en-GB" sz="2000" u="sng" dirty="0">
                <a:latin typeface="EdShed" pitchFamily="2" charset="0"/>
                <a:ea typeface="Sassoon Infant 2023" panose="02000503030000020003" pitchFamily="2" charset="0"/>
              </a:rPr>
              <a:t>Let’s add some suffixes</a:t>
            </a:r>
          </a:p>
        </p:txBody>
      </p:sp>
      <p:sp>
        <p:nvSpPr>
          <p:cNvPr id="28" name="TextBox 27">
            <a:extLst>
              <a:ext uri="{FF2B5EF4-FFF2-40B4-BE49-F238E27FC236}">
                <a16:creationId xmlns:a16="http://schemas.microsoft.com/office/drawing/2014/main" id="{FA085070-8BCA-F048-83B0-2AA76695D03A}"/>
              </a:ext>
            </a:extLst>
          </p:cNvPr>
          <p:cNvSpPr txBox="1"/>
          <p:nvPr/>
        </p:nvSpPr>
        <p:spPr>
          <a:xfrm>
            <a:off x="2511938" y="6197595"/>
            <a:ext cx="1951175"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some =</a:t>
            </a:r>
          </a:p>
        </p:txBody>
      </p:sp>
      <p:sp>
        <p:nvSpPr>
          <p:cNvPr id="29" name="TextBox 28">
            <a:extLst>
              <a:ext uri="{FF2B5EF4-FFF2-40B4-BE49-F238E27FC236}">
                <a16:creationId xmlns:a16="http://schemas.microsoft.com/office/drawing/2014/main" id="{67DE3FE1-5F32-6CB7-699A-B3E55DA52095}"/>
              </a:ext>
            </a:extLst>
          </p:cNvPr>
          <p:cNvSpPr txBox="1"/>
          <p:nvPr/>
        </p:nvSpPr>
        <p:spPr>
          <a:xfrm>
            <a:off x="4371923" y="6197595"/>
            <a:ext cx="1483163"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troublesome</a:t>
            </a:r>
          </a:p>
        </p:txBody>
      </p:sp>
      <p:sp>
        <p:nvSpPr>
          <p:cNvPr id="30" name="TextBox 29">
            <a:extLst>
              <a:ext uri="{FF2B5EF4-FFF2-40B4-BE49-F238E27FC236}">
                <a16:creationId xmlns:a16="http://schemas.microsoft.com/office/drawing/2014/main" id="{D90DDC07-340B-3B69-E4AC-0445E0324672}"/>
              </a:ext>
            </a:extLst>
          </p:cNvPr>
          <p:cNvSpPr txBox="1"/>
          <p:nvPr/>
        </p:nvSpPr>
        <p:spPr>
          <a:xfrm>
            <a:off x="5996731" y="5847918"/>
            <a:ext cx="2505814"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some =</a:t>
            </a:r>
          </a:p>
        </p:txBody>
      </p:sp>
      <p:sp>
        <p:nvSpPr>
          <p:cNvPr id="31" name="TextBox 30">
            <a:extLst>
              <a:ext uri="{FF2B5EF4-FFF2-40B4-BE49-F238E27FC236}">
                <a16:creationId xmlns:a16="http://schemas.microsoft.com/office/drawing/2014/main" id="{058B05C8-7E1D-8721-6796-4B6E17ACEB71}"/>
              </a:ext>
            </a:extLst>
          </p:cNvPr>
          <p:cNvSpPr txBox="1"/>
          <p:nvPr/>
        </p:nvSpPr>
        <p:spPr>
          <a:xfrm>
            <a:off x="8412105" y="5847918"/>
            <a:ext cx="1734834"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untroublesome</a:t>
            </a:r>
          </a:p>
        </p:txBody>
      </p:sp>
      <p:sp>
        <p:nvSpPr>
          <p:cNvPr id="32" name="TextBox 31">
            <a:extLst>
              <a:ext uri="{FF2B5EF4-FFF2-40B4-BE49-F238E27FC236}">
                <a16:creationId xmlns:a16="http://schemas.microsoft.com/office/drawing/2014/main" id="{F60ACF41-30E5-530A-121E-8A59C3D0BB9B}"/>
              </a:ext>
            </a:extLst>
          </p:cNvPr>
          <p:cNvSpPr txBox="1"/>
          <p:nvPr/>
        </p:nvSpPr>
        <p:spPr>
          <a:xfrm>
            <a:off x="5996731" y="5181678"/>
            <a:ext cx="2225289"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ed =</a:t>
            </a:r>
          </a:p>
        </p:txBody>
      </p:sp>
      <p:sp>
        <p:nvSpPr>
          <p:cNvPr id="33" name="TextBox 32">
            <a:extLst>
              <a:ext uri="{FF2B5EF4-FFF2-40B4-BE49-F238E27FC236}">
                <a16:creationId xmlns:a16="http://schemas.microsoft.com/office/drawing/2014/main" id="{8B8C721A-5182-60EB-1F36-4CA956197CE0}"/>
              </a:ext>
            </a:extLst>
          </p:cNvPr>
          <p:cNvSpPr txBox="1"/>
          <p:nvPr/>
        </p:nvSpPr>
        <p:spPr>
          <a:xfrm>
            <a:off x="5996731" y="5520449"/>
            <a:ext cx="2294218"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ing =</a:t>
            </a:r>
          </a:p>
        </p:txBody>
      </p:sp>
      <p:sp>
        <p:nvSpPr>
          <p:cNvPr id="34" name="TextBox 33">
            <a:extLst>
              <a:ext uri="{FF2B5EF4-FFF2-40B4-BE49-F238E27FC236}">
                <a16:creationId xmlns:a16="http://schemas.microsoft.com/office/drawing/2014/main" id="{AF3A6F41-CCC4-7BE0-BA3E-78015493A42A}"/>
              </a:ext>
            </a:extLst>
          </p:cNvPr>
          <p:cNvSpPr txBox="1"/>
          <p:nvPr/>
        </p:nvSpPr>
        <p:spPr>
          <a:xfrm>
            <a:off x="8110515" y="5173330"/>
            <a:ext cx="1312732"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untroubled</a:t>
            </a:r>
          </a:p>
        </p:txBody>
      </p:sp>
      <p:sp>
        <p:nvSpPr>
          <p:cNvPr id="35" name="TextBox 34">
            <a:extLst>
              <a:ext uri="{FF2B5EF4-FFF2-40B4-BE49-F238E27FC236}">
                <a16:creationId xmlns:a16="http://schemas.microsoft.com/office/drawing/2014/main" id="{84548275-58A2-2581-B57C-14766A9DD375}"/>
              </a:ext>
            </a:extLst>
          </p:cNvPr>
          <p:cNvSpPr txBox="1"/>
          <p:nvPr/>
        </p:nvSpPr>
        <p:spPr>
          <a:xfrm>
            <a:off x="8154661" y="5510624"/>
            <a:ext cx="1366080"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untroubling</a:t>
            </a:r>
          </a:p>
        </p:txBody>
      </p:sp>
      <p:sp>
        <p:nvSpPr>
          <p:cNvPr id="36" name="TextBox 35">
            <a:extLst>
              <a:ext uri="{FF2B5EF4-FFF2-40B4-BE49-F238E27FC236}">
                <a16:creationId xmlns:a16="http://schemas.microsoft.com/office/drawing/2014/main" id="{3FF457C7-85D4-67BD-AE7D-8BFB81C6AA7E}"/>
              </a:ext>
            </a:extLst>
          </p:cNvPr>
          <p:cNvSpPr txBox="1"/>
          <p:nvPr/>
        </p:nvSpPr>
        <p:spPr>
          <a:xfrm>
            <a:off x="5996731" y="4815418"/>
            <a:ext cx="3315011" cy="400110"/>
          </a:xfrm>
          <a:prstGeom prst="rect">
            <a:avLst/>
          </a:prstGeom>
          <a:noFill/>
        </p:spPr>
        <p:txBody>
          <a:bodyPr wrap="none" rtlCol="0">
            <a:spAutoFit/>
          </a:bodyPr>
          <a:lstStyle/>
          <a:p>
            <a:r>
              <a:rPr lang="en-GB" sz="2000" u="sng" dirty="0">
                <a:latin typeface="EdShed" pitchFamily="2" charset="0"/>
                <a:ea typeface="Sassoon Infant 2023" panose="02000503030000020003" pitchFamily="2" charset="0"/>
              </a:rPr>
              <a:t>Let’s add prefixes and suffixes</a:t>
            </a:r>
          </a:p>
        </p:txBody>
      </p:sp>
    </p:spTree>
    <p:extLst>
      <p:ext uri="{BB962C8B-B14F-4D97-AF65-F5344CB8AC3E}">
        <p14:creationId xmlns:p14="http://schemas.microsoft.com/office/powerpoint/2010/main" val="42862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dissolv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dissolv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ssolv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2764C-CCD4-F11B-87E9-3466C9DC7606}"/>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5</a:t>
            </a:fld>
            <a:endParaRPr lang="en-US" dirty="0">
              <a:latin typeface="EdShed" pitchFamily="2" charset="0"/>
            </a:endParaRPr>
          </a:p>
        </p:txBody>
      </p:sp>
      <p:sp>
        <p:nvSpPr>
          <p:cNvPr id="5" name="Text Placeholder 4">
            <a:extLst>
              <a:ext uri="{FF2B5EF4-FFF2-40B4-BE49-F238E27FC236}">
                <a16:creationId xmlns:a16="http://schemas.microsoft.com/office/drawing/2014/main" id="{75B1F9FF-AC78-F8BA-3BA3-DD72B395CAA3}"/>
              </a:ext>
            </a:extLst>
          </p:cNvPr>
          <p:cNvSpPr>
            <a:spLocks noGrp="1"/>
          </p:cNvSpPr>
          <p:nvPr>
            <p:ph type="body" sz="quarter" idx="10"/>
          </p:nvPr>
        </p:nvSpPr>
        <p:spPr/>
        <p:txBody>
          <a:bodyPr/>
          <a:lstStyle/>
          <a:p>
            <a:r>
              <a:rPr lang="en-US" dirty="0"/>
              <a:t>Word Sort</a:t>
            </a:r>
          </a:p>
        </p:txBody>
      </p:sp>
      <p:sp>
        <p:nvSpPr>
          <p:cNvPr id="6" name="Text Placeholder 5">
            <a:extLst>
              <a:ext uri="{FF2B5EF4-FFF2-40B4-BE49-F238E27FC236}">
                <a16:creationId xmlns:a16="http://schemas.microsoft.com/office/drawing/2014/main" id="{198026A8-AA6D-36AD-D7D7-0359B20AE06D}"/>
              </a:ext>
            </a:extLst>
          </p:cNvPr>
          <p:cNvSpPr>
            <a:spLocks noGrp="1"/>
          </p:cNvSpPr>
          <p:nvPr>
            <p:ph type="body" sz="quarter" idx="11"/>
          </p:nvPr>
        </p:nvSpPr>
        <p:spPr/>
        <p:txBody>
          <a:bodyPr/>
          <a:lstStyle/>
          <a:p>
            <a:r>
              <a:rPr lang="en-US" dirty="0"/>
              <a:t>Can you match the words to the correct number of syllables?</a:t>
            </a:r>
          </a:p>
        </p:txBody>
      </p:sp>
      <p:sp>
        <p:nvSpPr>
          <p:cNvPr id="2" name="Rounded Rectangle 15">
            <a:extLst>
              <a:ext uri="{FF2B5EF4-FFF2-40B4-BE49-F238E27FC236}">
                <a16:creationId xmlns:a16="http://schemas.microsoft.com/office/drawing/2014/main" id="{3A0369D0-D9BA-1ED7-0448-0E6E77C82A4B}"/>
              </a:ext>
            </a:extLst>
          </p:cNvPr>
          <p:cNvSpPr/>
          <p:nvPr/>
        </p:nvSpPr>
        <p:spPr>
          <a:xfrm>
            <a:off x="1085515" y="2402694"/>
            <a:ext cx="103882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cousin</a:t>
            </a:r>
          </a:p>
        </p:txBody>
      </p:sp>
      <p:sp>
        <p:nvSpPr>
          <p:cNvPr id="3" name="Rounded Rectangle 15">
            <a:extLst>
              <a:ext uri="{FF2B5EF4-FFF2-40B4-BE49-F238E27FC236}">
                <a16:creationId xmlns:a16="http://schemas.microsoft.com/office/drawing/2014/main" id="{48F44711-90EA-A299-598B-29597527EE81}"/>
              </a:ext>
            </a:extLst>
          </p:cNvPr>
          <p:cNvSpPr/>
          <p:nvPr/>
        </p:nvSpPr>
        <p:spPr>
          <a:xfrm>
            <a:off x="3220777" y="2402694"/>
            <a:ext cx="115412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enough</a:t>
            </a:r>
          </a:p>
        </p:txBody>
      </p:sp>
      <p:sp>
        <p:nvSpPr>
          <p:cNvPr id="7" name="Rounded Rectangle 15">
            <a:extLst>
              <a:ext uri="{FF2B5EF4-FFF2-40B4-BE49-F238E27FC236}">
                <a16:creationId xmlns:a16="http://schemas.microsoft.com/office/drawing/2014/main" id="{23C625F6-26D1-6243-899E-DF37E809A35F}"/>
              </a:ext>
            </a:extLst>
          </p:cNvPr>
          <p:cNvSpPr/>
          <p:nvPr/>
        </p:nvSpPr>
        <p:spPr>
          <a:xfrm>
            <a:off x="5361165" y="2402694"/>
            <a:ext cx="156393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encourage</a:t>
            </a:r>
          </a:p>
        </p:txBody>
      </p:sp>
      <p:sp>
        <p:nvSpPr>
          <p:cNvPr id="8" name="Rounded Rectangle 15">
            <a:extLst>
              <a:ext uri="{FF2B5EF4-FFF2-40B4-BE49-F238E27FC236}">
                <a16:creationId xmlns:a16="http://schemas.microsoft.com/office/drawing/2014/main" id="{ED47812A-FCD9-CA6A-D889-820B3CA68149}"/>
              </a:ext>
            </a:extLst>
          </p:cNvPr>
          <p:cNvSpPr/>
          <p:nvPr/>
        </p:nvSpPr>
        <p:spPr>
          <a:xfrm>
            <a:off x="7795015" y="2402694"/>
            <a:ext cx="1069214"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couple</a:t>
            </a:r>
          </a:p>
        </p:txBody>
      </p:sp>
      <p:sp>
        <p:nvSpPr>
          <p:cNvPr id="9" name="Rounded Rectangle 15">
            <a:extLst>
              <a:ext uri="{FF2B5EF4-FFF2-40B4-BE49-F238E27FC236}">
                <a16:creationId xmlns:a16="http://schemas.microsoft.com/office/drawing/2014/main" id="{55FEA1F9-A195-2CE6-6338-C1AC5B99B186}"/>
              </a:ext>
            </a:extLst>
          </p:cNvPr>
          <p:cNvSpPr/>
          <p:nvPr/>
        </p:nvSpPr>
        <p:spPr>
          <a:xfrm>
            <a:off x="9960316" y="2402694"/>
            <a:ext cx="95218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touch</a:t>
            </a:r>
          </a:p>
        </p:txBody>
      </p:sp>
      <p:sp>
        <p:nvSpPr>
          <p:cNvPr id="10" name="Rounded Rectangle 15">
            <a:extLst>
              <a:ext uri="{FF2B5EF4-FFF2-40B4-BE49-F238E27FC236}">
                <a16:creationId xmlns:a16="http://schemas.microsoft.com/office/drawing/2014/main" id="{4070E376-B186-D87E-144F-5032776BA1BF}"/>
              </a:ext>
            </a:extLst>
          </p:cNvPr>
          <p:cNvSpPr/>
          <p:nvPr/>
        </p:nvSpPr>
        <p:spPr>
          <a:xfrm>
            <a:off x="1070493" y="1899453"/>
            <a:ext cx="1068873"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double</a:t>
            </a:r>
          </a:p>
        </p:txBody>
      </p:sp>
      <p:sp>
        <p:nvSpPr>
          <p:cNvPr id="11" name="Rounded Rectangle 15">
            <a:extLst>
              <a:ext uri="{FF2B5EF4-FFF2-40B4-BE49-F238E27FC236}">
                <a16:creationId xmlns:a16="http://schemas.microsoft.com/office/drawing/2014/main" id="{4495D86C-6FE4-4C7D-2C36-ED80A1349FCC}"/>
              </a:ext>
            </a:extLst>
          </p:cNvPr>
          <p:cNvSpPr/>
          <p:nvPr/>
        </p:nvSpPr>
        <p:spPr>
          <a:xfrm>
            <a:off x="9934975" y="1899453"/>
            <a:ext cx="100286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young</a:t>
            </a:r>
          </a:p>
        </p:txBody>
      </p:sp>
      <p:sp>
        <p:nvSpPr>
          <p:cNvPr id="12" name="Rounded Rectangle 15">
            <a:extLst>
              <a:ext uri="{FF2B5EF4-FFF2-40B4-BE49-F238E27FC236}">
                <a16:creationId xmlns:a16="http://schemas.microsoft.com/office/drawing/2014/main" id="{D27FC6D9-7223-D188-7C46-178F2AB8B5D3}"/>
              </a:ext>
            </a:extLst>
          </p:cNvPr>
          <p:cNvSpPr/>
          <p:nvPr/>
        </p:nvSpPr>
        <p:spPr>
          <a:xfrm>
            <a:off x="3195102" y="1899453"/>
            <a:ext cx="1205471"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country</a:t>
            </a:r>
          </a:p>
        </p:txBody>
      </p:sp>
      <p:sp>
        <p:nvSpPr>
          <p:cNvPr id="13" name="Rounded Rectangle 15">
            <a:extLst>
              <a:ext uri="{FF2B5EF4-FFF2-40B4-BE49-F238E27FC236}">
                <a16:creationId xmlns:a16="http://schemas.microsoft.com/office/drawing/2014/main" id="{DB1E65E0-31D0-90FA-0B67-14371F84D2AF}"/>
              </a:ext>
            </a:extLst>
          </p:cNvPr>
          <p:cNvSpPr/>
          <p:nvPr/>
        </p:nvSpPr>
        <p:spPr>
          <a:xfrm>
            <a:off x="5554483" y="1899453"/>
            <a:ext cx="117729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flourish</a:t>
            </a:r>
          </a:p>
        </p:txBody>
      </p:sp>
      <p:sp>
        <p:nvSpPr>
          <p:cNvPr id="14" name="Rounded Rectangle 15">
            <a:extLst>
              <a:ext uri="{FF2B5EF4-FFF2-40B4-BE49-F238E27FC236}">
                <a16:creationId xmlns:a16="http://schemas.microsoft.com/office/drawing/2014/main" id="{D3F97DB7-44B4-0CD9-DE1A-CC40065482A4}"/>
              </a:ext>
            </a:extLst>
          </p:cNvPr>
          <p:cNvSpPr/>
          <p:nvPr/>
        </p:nvSpPr>
        <p:spPr>
          <a:xfrm>
            <a:off x="7670355" y="1899453"/>
            <a:ext cx="131853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rtlCol="0" anchor="ctr">
            <a:spAutoFit/>
          </a:bodyPr>
          <a:lstStyle/>
          <a:p>
            <a:pPr algn="ctr"/>
            <a:r>
              <a:rPr lang="en-GB" sz="2400" dirty="0">
                <a:solidFill>
                  <a:schemeClr val="tx1"/>
                </a:solidFill>
                <a:latin typeface="EdShed" pitchFamily="2" charset="0"/>
              </a:rPr>
              <a:t>trouble</a:t>
            </a:r>
          </a:p>
        </p:txBody>
      </p:sp>
      <p:sp>
        <p:nvSpPr>
          <p:cNvPr id="16" name="TextBox 15">
            <a:extLst>
              <a:ext uri="{FF2B5EF4-FFF2-40B4-BE49-F238E27FC236}">
                <a16:creationId xmlns:a16="http://schemas.microsoft.com/office/drawing/2014/main" id="{AC548C8F-BB3E-929D-BE62-9E35614601BB}"/>
              </a:ext>
            </a:extLst>
          </p:cNvPr>
          <p:cNvSpPr txBox="1"/>
          <p:nvPr/>
        </p:nvSpPr>
        <p:spPr>
          <a:xfrm>
            <a:off x="1482050" y="3377940"/>
            <a:ext cx="1717799" cy="400110"/>
          </a:xfrm>
          <a:prstGeom prst="rect">
            <a:avLst/>
          </a:prstGeom>
          <a:noFill/>
        </p:spPr>
        <p:txBody>
          <a:bodyPr wrap="square" rtlCol="0">
            <a:spAutoFit/>
          </a:bodyPr>
          <a:lstStyle/>
          <a:p>
            <a:pPr algn="ctr"/>
            <a:r>
              <a:rPr lang="en-GB" sz="2000" b="1" dirty="0">
                <a:solidFill>
                  <a:srgbClr val="25D160"/>
                </a:solidFill>
                <a:latin typeface="EdShed" pitchFamily="2" charset="0"/>
              </a:rPr>
              <a:t>1 Syllable</a:t>
            </a:r>
          </a:p>
        </p:txBody>
      </p:sp>
      <p:sp>
        <p:nvSpPr>
          <p:cNvPr id="17" name="Rounded Rectangle 16">
            <a:extLst>
              <a:ext uri="{FF2B5EF4-FFF2-40B4-BE49-F238E27FC236}">
                <a16:creationId xmlns:a16="http://schemas.microsoft.com/office/drawing/2014/main" id="{357453E9-AE89-6502-3192-6803A1A08EBE}"/>
              </a:ext>
            </a:extLst>
          </p:cNvPr>
          <p:cNvSpPr/>
          <p:nvPr/>
        </p:nvSpPr>
        <p:spPr>
          <a:xfrm>
            <a:off x="619848" y="3195769"/>
            <a:ext cx="3442202" cy="3113114"/>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9" name="TextBox 18">
            <a:extLst>
              <a:ext uri="{FF2B5EF4-FFF2-40B4-BE49-F238E27FC236}">
                <a16:creationId xmlns:a16="http://schemas.microsoft.com/office/drawing/2014/main" id="{B917B96D-C57B-2AC7-B6E4-9235056C2216}"/>
              </a:ext>
            </a:extLst>
          </p:cNvPr>
          <p:cNvSpPr txBox="1"/>
          <p:nvPr/>
        </p:nvSpPr>
        <p:spPr>
          <a:xfrm>
            <a:off x="5133077" y="3377940"/>
            <a:ext cx="1925841" cy="400110"/>
          </a:xfrm>
          <a:prstGeom prst="rect">
            <a:avLst/>
          </a:prstGeom>
          <a:noFill/>
        </p:spPr>
        <p:txBody>
          <a:bodyPr wrap="square" rtlCol="0">
            <a:spAutoFit/>
          </a:bodyPr>
          <a:lstStyle/>
          <a:p>
            <a:pPr algn="ctr"/>
            <a:r>
              <a:rPr lang="en-GB" sz="2000" b="1" dirty="0">
                <a:solidFill>
                  <a:srgbClr val="7956D6"/>
                </a:solidFill>
                <a:latin typeface="EdShed" pitchFamily="2" charset="0"/>
              </a:rPr>
              <a:t>2 Syllables</a:t>
            </a:r>
          </a:p>
        </p:txBody>
      </p:sp>
      <p:sp>
        <p:nvSpPr>
          <p:cNvPr id="20" name="Rounded Rectangle 19">
            <a:extLst>
              <a:ext uri="{FF2B5EF4-FFF2-40B4-BE49-F238E27FC236}">
                <a16:creationId xmlns:a16="http://schemas.microsoft.com/office/drawing/2014/main" id="{710676EF-15E0-1AC2-2A64-78A1A1E99250}"/>
              </a:ext>
            </a:extLst>
          </p:cNvPr>
          <p:cNvSpPr/>
          <p:nvPr/>
        </p:nvSpPr>
        <p:spPr>
          <a:xfrm>
            <a:off x="4374899" y="3195769"/>
            <a:ext cx="3442202" cy="3113114"/>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2" name="TextBox 21">
            <a:extLst>
              <a:ext uri="{FF2B5EF4-FFF2-40B4-BE49-F238E27FC236}">
                <a16:creationId xmlns:a16="http://schemas.microsoft.com/office/drawing/2014/main" id="{AD96E0B1-0508-CFE4-31F5-6BDB9F454865}"/>
              </a:ext>
            </a:extLst>
          </p:cNvPr>
          <p:cNvSpPr txBox="1"/>
          <p:nvPr/>
        </p:nvSpPr>
        <p:spPr>
          <a:xfrm>
            <a:off x="8853640" y="3377940"/>
            <a:ext cx="1925841" cy="400110"/>
          </a:xfrm>
          <a:prstGeom prst="rect">
            <a:avLst/>
          </a:prstGeom>
          <a:noFill/>
        </p:spPr>
        <p:txBody>
          <a:bodyPr wrap="square" rtlCol="0">
            <a:spAutoFit/>
          </a:bodyPr>
          <a:lstStyle/>
          <a:p>
            <a:pPr algn="ctr"/>
            <a:r>
              <a:rPr lang="en-GB" sz="2000" b="1" dirty="0">
                <a:solidFill>
                  <a:srgbClr val="FF3760"/>
                </a:solidFill>
                <a:latin typeface="EdShed" pitchFamily="2" charset="0"/>
              </a:rPr>
              <a:t>3 Syllables</a:t>
            </a:r>
          </a:p>
        </p:txBody>
      </p:sp>
      <p:sp>
        <p:nvSpPr>
          <p:cNvPr id="23" name="Rounded Rectangle 22">
            <a:extLst>
              <a:ext uri="{FF2B5EF4-FFF2-40B4-BE49-F238E27FC236}">
                <a16:creationId xmlns:a16="http://schemas.microsoft.com/office/drawing/2014/main" id="{F93C8B99-EF77-40FB-C2D3-81A41B310423}"/>
              </a:ext>
            </a:extLst>
          </p:cNvPr>
          <p:cNvSpPr/>
          <p:nvPr/>
        </p:nvSpPr>
        <p:spPr>
          <a:xfrm>
            <a:off x="8095460" y="3195769"/>
            <a:ext cx="3442202" cy="3113114"/>
          </a:xfrm>
          <a:prstGeom prst="roundRect">
            <a:avLst/>
          </a:prstGeom>
          <a:noFill/>
          <a:ln w="508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3760"/>
              </a:solidFill>
              <a:latin typeface="EdShed" pitchFamily="2" charset="0"/>
            </a:endParaRPr>
          </a:p>
        </p:txBody>
      </p:sp>
    </p:spTree>
    <p:extLst>
      <p:ext uri="{BB962C8B-B14F-4D97-AF65-F5344CB8AC3E}">
        <p14:creationId xmlns:p14="http://schemas.microsoft.com/office/powerpoint/2010/main" val="2418736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6.25E-7 0 L 0.29792 0.39861 " pathEditMode="relative" rAng="0" ptsTypes="AA">
                                      <p:cBhvr>
                                        <p:cTn id="6" dur="2000" fill="hold"/>
                                        <p:tgtEl>
                                          <p:spTgt spid="2"/>
                                        </p:tgtEl>
                                        <p:attrNameLst>
                                          <p:attrName>ppt_x</p:attrName>
                                          <p:attrName>ppt_y</p:attrName>
                                        </p:attrNameLst>
                                      </p:cBhvr>
                                      <p:rCtr x="14896" y="19931"/>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1.66667E-6 0 L 0.25651 0.40255 " pathEditMode="relative" rAng="0" ptsTypes="AA">
                                      <p:cBhvr>
                                        <p:cTn id="11" dur="2000" fill="hold"/>
                                        <p:tgtEl>
                                          <p:spTgt spid="3"/>
                                        </p:tgtEl>
                                        <p:attrNameLst>
                                          <p:attrName>ppt_x</p:attrName>
                                          <p:attrName>ppt_y</p:attrName>
                                        </p:attrNameLst>
                                      </p:cBhvr>
                                      <p:rCtr x="12826" y="20116"/>
                                    </p:animMotion>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grpId="0" nodeType="clickEffect">
                                  <p:stCondLst>
                                    <p:cond delay="0"/>
                                  </p:stCondLst>
                                  <p:childTnLst>
                                    <p:animMotion origin="layout" path="M 3.95833E-6 0 L 0.3 0.30718 " pathEditMode="relative" rAng="0" ptsTypes="AA">
                                      <p:cBhvr>
                                        <p:cTn id="16" dur="2000" fill="hold"/>
                                        <p:tgtEl>
                                          <p:spTgt spid="7"/>
                                        </p:tgtEl>
                                        <p:attrNameLst>
                                          <p:attrName>ppt_x</p:attrName>
                                          <p:attrName>ppt_y</p:attrName>
                                        </p:attrNameLst>
                                      </p:cBhvr>
                                      <p:rCtr x="15000" y="15347"/>
                                    </p:animMotion>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grpId="0" nodeType="clickEffect">
                                  <p:stCondLst>
                                    <p:cond delay="0"/>
                                  </p:stCondLst>
                                  <p:childTnLst>
                                    <p:animMotion origin="layout" path="M -3.125E-6 0 L -0.1832 0.46829 " pathEditMode="relative" rAng="0" ptsTypes="AA">
                                      <p:cBhvr>
                                        <p:cTn id="21" dur="2000" fill="hold"/>
                                        <p:tgtEl>
                                          <p:spTgt spid="8"/>
                                        </p:tgtEl>
                                        <p:attrNameLst>
                                          <p:attrName>ppt_x</p:attrName>
                                          <p:attrName>ppt_y</p:attrName>
                                        </p:attrNameLst>
                                      </p:cBhvr>
                                      <p:rCtr x="-9167" y="23403"/>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16667E-7 0 L -0.61107 0.41852 " pathEditMode="relative" rAng="0" ptsTypes="AA">
                                      <p:cBhvr>
                                        <p:cTn id="26" dur="2000" fill="hold"/>
                                        <p:tgtEl>
                                          <p:spTgt spid="9"/>
                                        </p:tgtEl>
                                        <p:attrNameLst>
                                          <p:attrName>ppt_x</p:attrName>
                                          <p:attrName>ppt_y</p:attrName>
                                        </p:attrNameLst>
                                      </p:cBhvr>
                                      <p:rCtr x="-30560" y="20926"/>
                                    </p:animMotion>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grpId="0" nodeType="clickEffect">
                                  <p:stCondLst>
                                    <p:cond delay="0"/>
                                  </p:stCondLst>
                                  <p:childTnLst>
                                    <p:animMotion origin="layout" path="M -6.25E-7 -3.7037E-7 L 0.30599 0.28889 " pathEditMode="relative" rAng="0" ptsTypes="AA">
                                      <p:cBhvr>
                                        <p:cTn id="31" dur="2000" fill="hold"/>
                                        <p:tgtEl>
                                          <p:spTgt spid="10"/>
                                        </p:tgtEl>
                                        <p:attrNameLst>
                                          <p:attrName>ppt_x</p:attrName>
                                          <p:attrName>ppt_y</p:attrName>
                                        </p:attrNameLst>
                                      </p:cBhvr>
                                      <p:rCtr x="15299" y="14444"/>
                                    </p:animMotion>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4.16667E-7 -3.7037E-7 L -0.72057 0.33449 " pathEditMode="relative" rAng="0" ptsTypes="AA">
                                      <p:cBhvr>
                                        <p:cTn id="36" dur="2000" fill="hold"/>
                                        <p:tgtEl>
                                          <p:spTgt spid="11"/>
                                        </p:tgtEl>
                                        <p:attrNameLst>
                                          <p:attrName>ppt_x</p:attrName>
                                          <p:attrName>ppt_y</p:attrName>
                                        </p:attrNameLst>
                                      </p:cBhvr>
                                      <p:rCtr x="-36029" y="16713"/>
                                    </p:animMotion>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9" presetClass="path" presetSubtype="0" accel="50000" decel="50000" fill="hold" grpId="0" nodeType="clickEffect">
                                  <p:stCondLst>
                                    <p:cond delay="0"/>
                                  </p:stCondLst>
                                  <p:childTnLst>
                                    <p:animMotion origin="layout" path="M 0.00013 -0.00324 L 0.24062 0.27894 " pathEditMode="relative" rAng="0" ptsTypes="AA">
                                      <p:cBhvr>
                                        <p:cTn id="41" dur="2000" fill="hold"/>
                                        <p:tgtEl>
                                          <p:spTgt spid="12"/>
                                        </p:tgtEl>
                                        <p:attrNameLst>
                                          <p:attrName>ppt_x</p:attrName>
                                          <p:attrName>ppt_y</p:attrName>
                                        </p:attrNameLst>
                                      </p:cBhvr>
                                      <p:rCtr x="12018" y="14097"/>
                                    </p:animMotion>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3.95833E-6 -3.7037E-7 L -0.07149 0.38032 " pathEditMode="relative" rAng="0" ptsTypes="AA">
                                      <p:cBhvr>
                                        <p:cTn id="46" dur="2000" fill="hold"/>
                                        <p:tgtEl>
                                          <p:spTgt spid="13"/>
                                        </p:tgtEl>
                                        <p:attrNameLst>
                                          <p:attrName>ppt_x</p:attrName>
                                          <p:attrName>ppt_y</p:attrName>
                                        </p:attrNameLst>
                                      </p:cBhvr>
                                      <p:rCtr x="-3581" y="19005"/>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9" presetClass="path" presetSubtype="0" accel="50000" decel="50000" fill="hold" grpId="0" nodeType="clickEffect">
                                  <p:stCondLst>
                                    <p:cond delay="0"/>
                                  </p:stCondLst>
                                  <p:childTnLst>
                                    <p:animMotion origin="layout" path="M -3.125E-6 -3.7037E-7 L -0.12903 0.38241 " pathEditMode="relative" rAng="0" ptsTypes="AA">
                                      <p:cBhvr>
                                        <p:cTn id="51" dur="2000" fill="hold"/>
                                        <p:tgtEl>
                                          <p:spTgt spid="14"/>
                                        </p:tgtEl>
                                        <p:attrNameLst>
                                          <p:attrName>ppt_x</p:attrName>
                                          <p:attrName>ppt_y</p:attrName>
                                        </p:attrNameLst>
                                      </p:cBhvr>
                                      <p:rCtr x="-6458" y="19120"/>
                                    </p:animMotion>
                                  </p:childTnLst>
                                </p:cTn>
                              </p:par>
                            </p:childTnLst>
                          </p:cTn>
                        </p:par>
                      </p:childTnLst>
                    </p:cTn>
                  </p:par>
                </p:childTnLst>
              </p:cTn>
              <p:nextCondLst>
                <p:cond evt="onClick" delay="0">
                  <p:tgtEl>
                    <p:spTgt spid="14"/>
                  </p:tgtEl>
                </p:cond>
              </p:nextCondLst>
            </p:seq>
          </p:childTnLst>
        </p:cTn>
      </p:par>
    </p:tnLst>
    <p:bldLst>
      <p:bldP spid="2" grpId="0"/>
      <p:bldP spid="3"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6</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a:t>Syllables and </a:t>
            </a:r>
            <a:r>
              <a:rPr lang="en-US" dirty="0"/>
              <a:t>Sound Buttons</a:t>
            </a:r>
          </a:p>
        </p:txBody>
      </p:sp>
      <p:grpSp>
        <p:nvGrpSpPr>
          <p:cNvPr id="2" name="Group 1">
            <a:extLst>
              <a:ext uri="{FF2B5EF4-FFF2-40B4-BE49-F238E27FC236}">
                <a16:creationId xmlns:a16="http://schemas.microsoft.com/office/drawing/2014/main" id="{11B06A96-4DC3-AB08-8EC7-A5722853C2DD}"/>
              </a:ext>
            </a:extLst>
          </p:cNvPr>
          <p:cNvGrpSpPr/>
          <p:nvPr/>
        </p:nvGrpSpPr>
        <p:grpSpPr>
          <a:xfrm>
            <a:off x="560668" y="1984077"/>
            <a:ext cx="3219049" cy="2189739"/>
            <a:chOff x="467422" y="2005290"/>
            <a:chExt cx="3219049" cy="2189739"/>
          </a:xfrm>
        </p:grpSpPr>
        <p:sp>
          <p:nvSpPr>
            <p:cNvPr id="5" name="Oval Callout 4">
              <a:extLst>
                <a:ext uri="{FF2B5EF4-FFF2-40B4-BE49-F238E27FC236}">
                  <a16:creationId xmlns:a16="http://schemas.microsoft.com/office/drawing/2014/main" id="{B243F22C-6BDB-5451-D2E3-7F33C5E15AAE}"/>
                </a:ext>
              </a:extLst>
            </p:cNvPr>
            <p:cNvSpPr/>
            <p:nvPr/>
          </p:nvSpPr>
          <p:spPr>
            <a:xfrm flipH="1">
              <a:off x="1680264" y="2187584"/>
              <a:ext cx="2006207" cy="1913945"/>
            </a:xfrm>
            <a:prstGeom prst="wedgeEllipseCallout">
              <a:avLst>
                <a:gd name="adj1" fmla="val 58168"/>
                <a:gd name="adj2" fmla="val -17238"/>
              </a:avLst>
            </a:prstGeom>
            <a:noFill/>
            <a:ln w="5715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0"/>
                </a:rPr>
                <a:t>Syllables are separated by long syllable breaks.</a:t>
              </a:r>
            </a:p>
          </p:txBody>
        </p:sp>
        <p:pic>
          <p:nvPicPr>
            <p:cNvPr id="6" name="Picture 5" descr="A cartoon of a person&#10;&#10;Description automatically generated with low confidence">
              <a:extLst>
                <a:ext uri="{FF2B5EF4-FFF2-40B4-BE49-F238E27FC236}">
                  <a16:creationId xmlns:a16="http://schemas.microsoft.com/office/drawing/2014/main" id="{C3CADDA3-EAE8-A2EA-9658-F07B2EDEDB92}"/>
                </a:ext>
              </a:extLst>
            </p:cNvPr>
            <p:cNvPicPr>
              <a:picLocks noChangeAspect="1"/>
            </p:cNvPicPr>
            <p:nvPr/>
          </p:nvPicPr>
          <p:blipFill>
            <a:blip r:embed="rId3"/>
            <a:stretch>
              <a:fillRect/>
            </a:stretch>
          </p:blipFill>
          <p:spPr>
            <a:xfrm>
              <a:off x="467422" y="2005290"/>
              <a:ext cx="972773" cy="2189739"/>
            </a:xfrm>
            <a:prstGeom prst="rect">
              <a:avLst/>
            </a:prstGeom>
          </p:spPr>
        </p:pic>
      </p:grpSp>
      <p:grpSp>
        <p:nvGrpSpPr>
          <p:cNvPr id="7" name="Group 6">
            <a:extLst>
              <a:ext uri="{FF2B5EF4-FFF2-40B4-BE49-F238E27FC236}">
                <a16:creationId xmlns:a16="http://schemas.microsoft.com/office/drawing/2014/main" id="{ADC910F5-D579-A5A1-F626-FB20145C2B90}"/>
              </a:ext>
            </a:extLst>
          </p:cNvPr>
          <p:cNvGrpSpPr/>
          <p:nvPr/>
        </p:nvGrpSpPr>
        <p:grpSpPr>
          <a:xfrm>
            <a:off x="7630813" y="1896512"/>
            <a:ext cx="4027815" cy="2452125"/>
            <a:chOff x="7617165" y="1896512"/>
            <a:chExt cx="4027815" cy="2452125"/>
          </a:xfrm>
        </p:grpSpPr>
        <p:sp>
          <p:nvSpPr>
            <p:cNvPr id="8" name="Oval Callout 7">
              <a:extLst>
                <a:ext uri="{FF2B5EF4-FFF2-40B4-BE49-F238E27FC236}">
                  <a16:creationId xmlns:a16="http://schemas.microsoft.com/office/drawing/2014/main" id="{F685AE95-2BD4-9B6B-8DFB-7F49F31D95D9}"/>
                </a:ext>
              </a:extLst>
            </p:cNvPr>
            <p:cNvSpPr/>
            <p:nvPr/>
          </p:nvSpPr>
          <p:spPr>
            <a:xfrm flipH="1">
              <a:off x="7617165" y="1896512"/>
              <a:ext cx="2509019" cy="2452125"/>
            </a:xfrm>
            <a:prstGeom prst="wedgeEllipseCallout">
              <a:avLst>
                <a:gd name="adj1" fmla="val -63697"/>
                <a:gd name="adj2" fmla="val -12271"/>
              </a:avLst>
            </a:prstGeom>
            <a:noFill/>
            <a:ln w="57150">
              <a:solidFill>
                <a:srgbClr val="20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0"/>
              </a:endParaRPr>
            </a:p>
            <a:p>
              <a:pPr algn="ctr"/>
              <a:r>
                <a:rPr lang="en-GB" sz="1100" dirty="0">
                  <a:latin typeface="EdShed" pitchFamily="2" charset="0"/>
                </a:rPr>
                <a:t>.</a:t>
              </a:r>
              <a:endParaRPr lang="en-US" sz="1100" dirty="0">
                <a:latin typeface="EdShed"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A8CE2E7B-7E35-08D9-A5A1-CA2D22179FE4}"/>
                </a:ext>
              </a:extLst>
            </p:cNvPr>
            <p:cNvPicPr>
              <a:picLocks noChangeAspect="1"/>
            </p:cNvPicPr>
            <p:nvPr/>
          </p:nvPicPr>
          <p:blipFill>
            <a:blip r:embed="rId4"/>
            <a:stretch>
              <a:fillRect/>
            </a:stretch>
          </p:blipFill>
          <p:spPr>
            <a:xfrm>
              <a:off x="10627369" y="2145495"/>
              <a:ext cx="1017611" cy="1876105"/>
            </a:xfrm>
            <a:prstGeom prst="rect">
              <a:avLst/>
            </a:prstGeom>
          </p:spPr>
        </p:pic>
        <p:sp>
          <p:nvSpPr>
            <p:cNvPr id="10" name="Rectangle 9">
              <a:extLst>
                <a:ext uri="{FF2B5EF4-FFF2-40B4-BE49-F238E27FC236}">
                  <a16:creationId xmlns:a16="http://schemas.microsoft.com/office/drawing/2014/main" id="{26D46830-C793-47B1-027A-A3662AB9C922}"/>
                </a:ext>
              </a:extLst>
            </p:cNvPr>
            <p:cNvSpPr/>
            <p:nvPr/>
          </p:nvSpPr>
          <p:spPr>
            <a:xfrm>
              <a:off x="7867881" y="2220368"/>
              <a:ext cx="2051892" cy="1985159"/>
            </a:xfrm>
            <a:prstGeom prst="rect">
              <a:avLst/>
            </a:prstGeom>
          </p:spPr>
          <p:txBody>
            <a:bodyPr wrap="square">
              <a:spAutoFit/>
            </a:bodyPr>
            <a:lstStyle/>
            <a:p>
              <a:pPr algn="ctr"/>
              <a:r>
                <a:rPr lang="en-GB" sz="1400" dirty="0">
                  <a:latin typeface="EdShed" pitchFamily="2" charset="0"/>
                </a:rPr>
                <a:t>Draw a dot below </a:t>
              </a:r>
            </a:p>
            <a:p>
              <a:pPr algn="ctr"/>
              <a:r>
                <a:rPr lang="en-GB" sz="1400" dirty="0">
                  <a:latin typeface="EdShed" pitchFamily="2" charset="0"/>
                </a:rPr>
                <a:t>each single letter sound. </a:t>
              </a:r>
            </a:p>
            <a:p>
              <a:pPr algn="ctr"/>
              <a:r>
                <a:rPr lang="en-GB" sz="1400" dirty="0">
                  <a:latin typeface="EdShed" pitchFamily="2" charset="0"/>
                </a:rPr>
                <a:t>I have used </a:t>
              </a:r>
              <a:r>
                <a:rPr lang="en-GB" sz="1400" dirty="0">
                  <a:solidFill>
                    <a:srgbClr val="FF3760"/>
                  </a:solidFill>
                  <a:latin typeface="EdShed" pitchFamily="2" charset="0"/>
                </a:rPr>
                <a:t>red</a:t>
              </a:r>
              <a:r>
                <a:rPr lang="en-GB" sz="1400" dirty="0">
                  <a:latin typeface="EdShed" pitchFamily="2" charset="0"/>
                </a:rPr>
                <a:t> sound buttons to show the adjacent consonants. When two or more letters represent one sound, we use a line</a:t>
              </a:r>
              <a:r>
                <a:rPr lang="en-GB" sz="1200" dirty="0">
                  <a:latin typeface="EdShed" pitchFamily="2" charset="0"/>
                </a:rPr>
                <a:t>.</a:t>
              </a:r>
            </a:p>
            <a:p>
              <a:pPr algn="ctr"/>
              <a:endParaRPr lang="en-US" sz="1100" dirty="0">
                <a:latin typeface="EdShed" pitchFamily="2" charset="0"/>
              </a:endParaRPr>
            </a:p>
          </p:txBody>
        </p:sp>
      </p:grpSp>
      <p:sp>
        <p:nvSpPr>
          <p:cNvPr id="11" name="Rectangle 10">
            <a:extLst>
              <a:ext uri="{FF2B5EF4-FFF2-40B4-BE49-F238E27FC236}">
                <a16:creationId xmlns:a16="http://schemas.microsoft.com/office/drawing/2014/main" id="{07461241-50A8-BCE0-BA4F-D8952BC77FE9}"/>
              </a:ext>
            </a:extLst>
          </p:cNvPr>
          <p:cNvSpPr/>
          <p:nvPr/>
        </p:nvSpPr>
        <p:spPr>
          <a:xfrm>
            <a:off x="5308379" y="1903639"/>
            <a:ext cx="1575239"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enough</a:t>
            </a:r>
          </a:p>
        </p:txBody>
      </p:sp>
      <p:sp>
        <p:nvSpPr>
          <p:cNvPr id="12" name="Rectangle 11">
            <a:extLst>
              <a:ext uri="{FF2B5EF4-FFF2-40B4-BE49-F238E27FC236}">
                <a16:creationId xmlns:a16="http://schemas.microsoft.com/office/drawing/2014/main" id="{594AD547-D344-E7C5-F46E-454234A93776}"/>
              </a:ext>
            </a:extLst>
          </p:cNvPr>
          <p:cNvSpPr/>
          <p:nvPr/>
        </p:nvSpPr>
        <p:spPr>
          <a:xfrm>
            <a:off x="5346538" y="2783214"/>
            <a:ext cx="1508746" cy="892552"/>
          </a:xfrm>
          <a:prstGeom prst="rect">
            <a:avLst/>
          </a:prstGeom>
          <a:noFill/>
        </p:spPr>
        <p:txBody>
          <a:bodyPr wrap="none" lIns="91440" tIns="45720" rIns="91440" bIns="45720">
            <a:spAutoFit/>
          </a:bodyPr>
          <a:lstStyle/>
          <a:p>
            <a:pPr>
              <a:lnSpc>
                <a:spcPct val="100000"/>
              </a:lnSpc>
            </a:pPr>
            <a:r>
              <a:rPr lang="en-GB" sz="3200" dirty="0" err="1">
                <a:latin typeface="EdShed" pitchFamily="2" charset="0"/>
              </a:rPr>
              <a:t>e</a:t>
            </a:r>
            <a:r>
              <a:rPr lang="en-GB" sz="3200" dirty="0" err="1">
                <a:solidFill>
                  <a:srgbClr val="FF3760"/>
                </a:solidFill>
                <a:latin typeface="EdShed" pitchFamily="2" charset="0"/>
              </a:rPr>
              <a:t>|</a:t>
            </a:r>
            <a:r>
              <a:rPr lang="en-GB" sz="3200" dirty="0" err="1">
                <a:latin typeface="EdShed" pitchFamily="2" charset="0"/>
              </a:rPr>
              <a:t>nough</a:t>
            </a:r>
            <a:endParaRPr lang="en-GB" sz="3200" dirty="0">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sp>
        <p:nvSpPr>
          <p:cNvPr id="13" name="Rectangle 12">
            <a:extLst>
              <a:ext uri="{FF2B5EF4-FFF2-40B4-BE49-F238E27FC236}">
                <a16:creationId xmlns:a16="http://schemas.microsoft.com/office/drawing/2014/main" id="{07B4D006-D13B-29E4-AC1E-B5366E31C5DB}"/>
              </a:ext>
            </a:extLst>
          </p:cNvPr>
          <p:cNvSpPr/>
          <p:nvPr/>
        </p:nvSpPr>
        <p:spPr>
          <a:xfrm>
            <a:off x="1790901" y="5565865"/>
            <a:ext cx="1217193" cy="892552"/>
          </a:xfrm>
          <a:prstGeom prst="rect">
            <a:avLst/>
          </a:prstGeom>
          <a:noFill/>
        </p:spPr>
        <p:txBody>
          <a:bodyPr wrap="none" lIns="91440" tIns="45720" rIns="91440" bIns="45720">
            <a:spAutoFit/>
          </a:bodyPr>
          <a:lstStyle/>
          <a:p>
            <a:pPr algn="ctr"/>
            <a:r>
              <a:rPr lang="en-GB" sz="3200" dirty="0">
                <a:ln w="0"/>
                <a:latin typeface="EdShed" pitchFamily="2" charset="0"/>
              </a:rPr>
              <a:t>young</a:t>
            </a:r>
          </a:p>
          <a:p>
            <a:pPr algn="ctr"/>
            <a:r>
              <a:rPr lang="en-GB" sz="2000" dirty="0">
                <a:ln w="0"/>
                <a:solidFill>
                  <a:srgbClr val="FF3760"/>
                </a:solidFill>
                <a:latin typeface="EdShed" pitchFamily="2" charset="0"/>
              </a:rPr>
              <a:t>1</a:t>
            </a:r>
            <a:endParaRPr lang="en-GB" sz="2000" cap="none" spc="0" dirty="0">
              <a:ln w="0"/>
              <a:solidFill>
                <a:srgbClr val="FF3760"/>
              </a:solidFill>
              <a:latin typeface="EdShed" pitchFamily="2" charset="0"/>
            </a:endParaRPr>
          </a:p>
        </p:txBody>
      </p:sp>
      <p:sp>
        <p:nvSpPr>
          <p:cNvPr id="14" name="Rectangle 13">
            <a:extLst>
              <a:ext uri="{FF2B5EF4-FFF2-40B4-BE49-F238E27FC236}">
                <a16:creationId xmlns:a16="http://schemas.microsoft.com/office/drawing/2014/main" id="{720A8C69-9759-5355-B90A-7A18710AC5F8}"/>
              </a:ext>
            </a:extLst>
          </p:cNvPr>
          <p:cNvSpPr/>
          <p:nvPr/>
        </p:nvSpPr>
        <p:spPr>
          <a:xfrm>
            <a:off x="9096925" y="5565865"/>
            <a:ext cx="1538947" cy="892552"/>
          </a:xfrm>
          <a:prstGeom prst="rect">
            <a:avLst/>
          </a:prstGeom>
          <a:noFill/>
        </p:spPr>
        <p:txBody>
          <a:bodyPr wrap="none" lIns="91440" tIns="45720" rIns="91440" bIns="45720">
            <a:spAutoFit/>
          </a:bodyPr>
          <a:lstStyle/>
          <a:p>
            <a:pPr algn="ctr"/>
            <a:r>
              <a:rPr lang="en-GB" sz="3200" dirty="0" err="1">
                <a:latin typeface="EdShed" pitchFamily="2" charset="0"/>
              </a:rPr>
              <a:t>flour</a:t>
            </a:r>
            <a:r>
              <a:rPr lang="en-GB" sz="3200" dirty="0" err="1">
                <a:solidFill>
                  <a:srgbClr val="FF3760"/>
                </a:solidFill>
                <a:latin typeface="EdShed" pitchFamily="2" charset="0"/>
              </a:rPr>
              <a:t>|</a:t>
            </a:r>
            <a:r>
              <a:rPr lang="en-GB" sz="3200" dirty="0" err="1">
                <a:latin typeface="EdShed" pitchFamily="2" charset="0"/>
              </a:rPr>
              <a:t>ish</a:t>
            </a:r>
            <a:endParaRPr lang="en-GB" sz="3200" cap="none" spc="0" dirty="0">
              <a:ln w="0"/>
              <a:solidFill>
                <a:schemeClr val="tx1"/>
              </a:solidFill>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grpSp>
        <p:nvGrpSpPr>
          <p:cNvPr id="15" name="Group 14">
            <a:extLst>
              <a:ext uri="{FF2B5EF4-FFF2-40B4-BE49-F238E27FC236}">
                <a16:creationId xmlns:a16="http://schemas.microsoft.com/office/drawing/2014/main" id="{0BA7F691-92C7-AC4A-DD30-91AF7C9F0F12}"/>
              </a:ext>
            </a:extLst>
          </p:cNvPr>
          <p:cNvGrpSpPr/>
          <p:nvPr/>
        </p:nvGrpSpPr>
        <p:grpSpPr>
          <a:xfrm>
            <a:off x="1727359" y="3802348"/>
            <a:ext cx="8923587" cy="1576622"/>
            <a:chOff x="1918018" y="3679868"/>
            <a:chExt cx="8923587" cy="1576622"/>
          </a:xfrm>
        </p:grpSpPr>
        <p:sp>
          <p:nvSpPr>
            <p:cNvPr id="16" name="Rectangle 15">
              <a:extLst>
                <a:ext uri="{FF2B5EF4-FFF2-40B4-BE49-F238E27FC236}">
                  <a16:creationId xmlns:a16="http://schemas.microsoft.com/office/drawing/2014/main" id="{6C293424-FD0A-7856-4EC5-C3070A6A53B7}"/>
                </a:ext>
              </a:extLst>
            </p:cNvPr>
            <p:cNvSpPr/>
            <p:nvPr/>
          </p:nvSpPr>
          <p:spPr>
            <a:xfrm>
              <a:off x="1918018" y="4610159"/>
              <a:ext cx="1344279" cy="646331"/>
            </a:xfrm>
            <a:prstGeom prst="rect">
              <a:avLst/>
            </a:prstGeom>
            <a:noFill/>
          </p:spPr>
          <p:txBody>
            <a:bodyPr wrap="none" lIns="91440" tIns="45720" rIns="91440" bIns="45720">
              <a:spAutoFit/>
            </a:bodyPr>
            <a:lstStyle/>
            <a:p>
              <a:pPr algn="ctr"/>
              <a:r>
                <a:rPr lang="en-GB" sz="3600" dirty="0">
                  <a:ln w="0"/>
                  <a:latin typeface="EdShed" pitchFamily="2" charset="0"/>
                </a:rPr>
                <a:t>young</a:t>
              </a:r>
              <a:endParaRPr lang="en-GB" sz="3600" cap="none" spc="0" dirty="0">
                <a:ln w="0"/>
                <a:solidFill>
                  <a:schemeClr val="tx1"/>
                </a:solidFill>
                <a:latin typeface="EdShed" pitchFamily="2" charset="0"/>
              </a:endParaRPr>
            </a:p>
          </p:txBody>
        </p:sp>
        <p:sp>
          <p:nvSpPr>
            <p:cNvPr id="17" name="Rectangle 16">
              <a:extLst>
                <a:ext uri="{FF2B5EF4-FFF2-40B4-BE49-F238E27FC236}">
                  <a16:creationId xmlns:a16="http://schemas.microsoft.com/office/drawing/2014/main" id="{097A04A9-1078-BB45-40B1-6A825F528709}"/>
                </a:ext>
              </a:extLst>
            </p:cNvPr>
            <p:cNvSpPr/>
            <p:nvPr/>
          </p:nvSpPr>
          <p:spPr>
            <a:xfrm>
              <a:off x="9229753" y="4610159"/>
              <a:ext cx="1611852"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flourish</a:t>
              </a:r>
            </a:p>
          </p:txBody>
        </p:sp>
        <p:pic>
          <p:nvPicPr>
            <p:cNvPr id="18" name="Picture 17">
              <a:extLst>
                <a:ext uri="{FF2B5EF4-FFF2-40B4-BE49-F238E27FC236}">
                  <a16:creationId xmlns:a16="http://schemas.microsoft.com/office/drawing/2014/main" id="{652AE56E-6070-6571-99CE-C048D2330AF0}"/>
                </a:ext>
              </a:extLst>
            </p:cNvPr>
            <p:cNvPicPr>
              <a:picLocks noChangeAspect="1"/>
            </p:cNvPicPr>
            <p:nvPr/>
          </p:nvPicPr>
          <p:blipFill>
            <a:blip r:embed="rId5"/>
            <a:srcRect/>
            <a:stretch/>
          </p:blipFill>
          <p:spPr>
            <a:xfrm>
              <a:off x="5905223" y="3679868"/>
              <a:ext cx="759478" cy="832858"/>
            </a:xfrm>
            <a:prstGeom prst="rect">
              <a:avLst/>
            </a:prstGeom>
          </p:spPr>
        </p:pic>
        <p:sp>
          <p:nvSpPr>
            <p:cNvPr id="19" name="Rectangle 18">
              <a:extLst>
                <a:ext uri="{FF2B5EF4-FFF2-40B4-BE49-F238E27FC236}">
                  <a16:creationId xmlns:a16="http://schemas.microsoft.com/office/drawing/2014/main" id="{A2732F70-B332-099F-3CE0-4FA76638F8F1}"/>
                </a:ext>
              </a:extLst>
            </p:cNvPr>
            <p:cNvSpPr/>
            <p:nvPr/>
          </p:nvSpPr>
          <p:spPr>
            <a:xfrm>
              <a:off x="5192962" y="4610159"/>
              <a:ext cx="2187394"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encourage</a:t>
              </a:r>
            </a:p>
          </p:txBody>
        </p:sp>
      </p:grpSp>
      <p:sp>
        <p:nvSpPr>
          <p:cNvPr id="20" name="Rectangle 19">
            <a:extLst>
              <a:ext uri="{FF2B5EF4-FFF2-40B4-BE49-F238E27FC236}">
                <a16:creationId xmlns:a16="http://schemas.microsoft.com/office/drawing/2014/main" id="{E91B1A49-429D-8C69-17B1-D3CA67AB9795}"/>
              </a:ext>
            </a:extLst>
          </p:cNvPr>
          <p:cNvSpPr/>
          <p:nvPr/>
        </p:nvSpPr>
        <p:spPr>
          <a:xfrm>
            <a:off x="5044372" y="5565864"/>
            <a:ext cx="2113079" cy="892552"/>
          </a:xfrm>
          <a:prstGeom prst="rect">
            <a:avLst/>
          </a:prstGeom>
          <a:noFill/>
        </p:spPr>
        <p:txBody>
          <a:bodyPr wrap="none" lIns="91440" tIns="45720" rIns="91440" bIns="45720">
            <a:spAutoFit/>
          </a:bodyPr>
          <a:lstStyle/>
          <a:p>
            <a:pPr algn="ctr">
              <a:lnSpc>
                <a:spcPct val="100000"/>
              </a:lnSpc>
            </a:pPr>
            <a:r>
              <a:rPr lang="en-GB" sz="3200" dirty="0" err="1">
                <a:latin typeface="EdShed" pitchFamily="2" charset="0"/>
              </a:rPr>
              <a:t>en</a:t>
            </a:r>
            <a:r>
              <a:rPr lang="en-GB" sz="3200" dirty="0" err="1">
                <a:solidFill>
                  <a:srgbClr val="FF3760"/>
                </a:solidFill>
                <a:latin typeface="EdShed" pitchFamily="2" charset="0"/>
              </a:rPr>
              <a:t>|</a:t>
            </a:r>
            <a:r>
              <a:rPr lang="en-GB" sz="3200" dirty="0" err="1">
                <a:latin typeface="EdShed" pitchFamily="2" charset="0"/>
              </a:rPr>
              <a:t>cour</a:t>
            </a:r>
            <a:r>
              <a:rPr lang="en-GB" sz="3200" dirty="0" err="1">
                <a:solidFill>
                  <a:srgbClr val="FF3760"/>
                </a:solidFill>
                <a:latin typeface="EdShed" pitchFamily="2" charset="0"/>
              </a:rPr>
              <a:t>|</a:t>
            </a:r>
            <a:r>
              <a:rPr lang="en-GB" sz="3200" dirty="0" err="1">
                <a:latin typeface="EdShed" pitchFamily="2" charset="0"/>
              </a:rPr>
              <a:t>age</a:t>
            </a:r>
            <a:endParaRPr lang="en-GB" sz="3200" dirty="0">
              <a:latin typeface="EdShed" pitchFamily="2" charset="0"/>
            </a:endParaRPr>
          </a:p>
          <a:p>
            <a:pPr algn="ctr"/>
            <a:r>
              <a:rPr lang="en-GB" sz="2000" dirty="0">
                <a:ln w="0"/>
                <a:solidFill>
                  <a:srgbClr val="FF3760"/>
                </a:solidFill>
                <a:latin typeface="EdShed" pitchFamily="2" charset="0"/>
              </a:rPr>
              <a:t>3</a:t>
            </a:r>
            <a:endParaRPr lang="en-GB" sz="2000" cap="none" spc="0" dirty="0">
              <a:ln w="0"/>
              <a:solidFill>
                <a:srgbClr val="FF3760"/>
              </a:solidFill>
              <a:latin typeface="EdShed" pitchFamily="2" charset="0"/>
            </a:endParaRPr>
          </a:p>
        </p:txBody>
      </p:sp>
      <p:sp>
        <p:nvSpPr>
          <p:cNvPr id="21" name="TextBox 20">
            <a:extLst>
              <a:ext uri="{FF2B5EF4-FFF2-40B4-BE49-F238E27FC236}">
                <a16:creationId xmlns:a16="http://schemas.microsoft.com/office/drawing/2014/main" id="{EC5C26F1-15E3-55B9-85AB-833B73A132CF}"/>
              </a:ext>
            </a:extLst>
          </p:cNvPr>
          <p:cNvSpPr txBox="1"/>
          <p:nvPr/>
        </p:nvSpPr>
        <p:spPr>
          <a:xfrm>
            <a:off x="11930408" y="5180825"/>
            <a:ext cx="184731" cy="369332"/>
          </a:xfrm>
          <a:prstGeom prst="rect">
            <a:avLst/>
          </a:prstGeom>
          <a:noFill/>
        </p:spPr>
        <p:txBody>
          <a:bodyPr wrap="none" rtlCol="0">
            <a:spAutoFit/>
          </a:bodyPr>
          <a:lstStyle/>
          <a:p>
            <a:endParaRPr lang="en-GB" dirty="0">
              <a:latin typeface="EdShed" pitchFamily="2" charset="0"/>
            </a:endParaRPr>
          </a:p>
        </p:txBody>
      </p:sp>
      <p:grpSp>
        <p:nvGrpSpPr>
          <p:cNvPr id="22" name="Group 21">
            <a:extLst>
              <a:ext uri="{FF2B5EF4-FFF2-40B4-BE49-F238E27FC236}">
                <a16:creationId xmlns:a16="http://schemas.microsoft.com/office/drawing/2014/main" id="{3151E5DE-39AE-5A54-18EC-9D440EB4F3BC}"/>
              </a:ext>
            </a:extLst>
          </p:cNvPr>
          <p:cNvGrpSpPr/>
          <p:nvPr/>
        </p:nvGrpSpPr>
        <p:grpSpPr>
          <a:xfrm>
            <a:off x="5455344" y="2514027"/>
            <a:ext cx="1296905" cy="108000"/>
            <a:chOff x="5628723" y="2757978"/>
            <a:chExt cx="1296905" cy="108000"/>
          </a:xfrm>
        </p:grpSpPr>
        <p:grpSp>
          <p:nvGrpSpPr>
            <p:cNvPr id="23" name="Group 22">
              <a:extLst>
                <a:ext uri="{FF2B5EF4-FFF2-40B4-BE49-F238E27FC236}">
                  <a16:creationId xmlns:a16="http://schemas.microsoft.com/office/drawing/2014/main" id="{9FB263B0-E2EC-1B78-6BDD-06BD6D255900}"/>
                </a:ext>
              </a:extLst>
            </p:cNvPr>
            <p:cNvGrpSpPr/>
            <p:nvPr/>
          </p:nvGrpSpPr>
          <p:grpSpPr>
            <a:xfrm>
              <a:off x="5628723" y="2757978"/>
              <a:ext cx="827649" cy="108000"/>
              <a:chOff x="5577934" y="1723884"/>
              <a:chExt cx="827649" cy="108000"/>
            </a:xfrm>
            <a:solidFill>
              <a:srgbClr val="3371DD"/>
            </a:solidFill>
          </p:grpSpPr>
          <p:sp>
            <p:nvSpPr>
              <p:cNvPr id="25" name="Rectangle 24">
                <a:extLst>
                  <a:ext uri="{FF2B5EF4-FFF2-40B4-BE49-F238E27FC236}">
                    <a16:creationId xmlns:a16="http://schemas.microsoft.com/office/drawing/2014/main" id="{70337234-6027-923E-2124-E4068472D729}"/>
                  </a:ext>
                </a:extLst>
              </p:cNvPr>
              <p:cNvSpPr/>
              <p:nvPr/>
            </p:nvSpPr>
            <p:spPr>
              <a:xfrm>
                <a:off x="6028204" y="1748306"/>
                <a:ext cx="377379"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6" name="Oval 25">
                <a:extLst>
                  <a:ext uri="{FF2B5EF4-FFF2-40B4-BE49-F238E27FC236}">
                    <a16:creationId xmlns:a16="http://schemas.microsoft.com/office/drawing/2014/main" id="{BCD8578D-B7D4-110F-4CEB-B5AFCA521DF7}"/>
                  </a:ext>
                </a:extLst>
              </p:cNvPr>
              <p:cNvSpPr/>
              <p:nvPr/>
            </p:nvSpPr>
            <p:spPr>
              <a:xfrm>
                <a:off x="5577934" y="1723884"/>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BC36F937-A486-5A90-8ECF-BFAB013692CC}"/>
                  </a:ext>
                </a:extLst>
              </p:cNvPr>
              <p:cNvSpPr/>
              <p:nvPr/>
            </p:nvSpPr>
            <p:spPr>
              <a:xfrm>
                <a:off x="5811292" y="1723884"/>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4" name="Rectangle 23">
              <a:extLst>
                <a:ext uri="{FF2B5EF4-FFF2-40B4-BE49-F238E27FC236}">
                  <a16:creationId xmlns:a16="http://schemas.microsoft.com/office/drawing/2014/main" id="{EA611887-5220-E3E5-368C-B9744745C88E}"/>
                </a:ext>
              </a:extLst>
            </p:cNvPr>
            <p:cNvSpPr/>
            <p:nvPr/>
          </p:nvSpPr>
          <p:spPr>
            <a:xfrm>
              <a:off x="6519120" y="2782400"/>
              <a:ext cx="406508"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28" name="Group 27">
            <a:extLst>
              <a:ext uri="{FF2B5EF4-FFF2-40B4-BE49-F238E27FC236}">
                <a16:creationId xmlns:a16="http://schemas.microsoft.com/office/drawing/2014/main" id="{71D074CB-72E9-0E99-72B1-124D3A323AD0}"/>
              </a:ext>
            </a:extLst>
          </p:cNvPr>
          <p:cNvGrpSpPr/>
          <p:nvPr/>
        </p:nvGrpSpPr>
        <p:grpSpPr>
          <a:xfrm>
            <a:off x="1887740" y="5356896"/>
            <a:ext cx="1040210" cy="108000"/>
            <a:chOff x="1779750" y="5415445"/>
            <a:chExt cx="1040210" cy="108000"/>
          </a:xfrm>
        </p:grpSpPr>
        <p:sp>
          <p:nvSpPr>
            <p:cNvPr id="29" name="Rectangle 28">
              <a:extLst>
                <a:ext uri="{FF2B5EF4-FFF2-40B4-BE49-F238E27FC236}">
                  <a16:creationId xmlns:a16="http://schemas.microsoft.com/office/drawing/2014/main" id="{470FF2D5-DA33-920F-C46A-176A922D5734}"/>
                </a:ext>
              </a:extLst>
            </p:cNvPr>
            <p:cNvSpPr/>
            <p:nvPr/>
          </p:nvSpPr>
          <p:spPr>
            <a:xfrm>
              <a:off x="1973405" y="5433445"/>
              <a:ext cx="400943" cy="65926"/>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0" name="Oval 29">
              <a:extLst>
                <a:ext uri="{FF2B5EF4-FFF2-40B4-BE49-F238E27FC236}">
                  <a16:creationId xmlns:a16="http://schemas.microsoft.com/office/drawing/2014/main" id="{B0244A00-5179-3BC0-649B-773609D840FD}"/>
                </a:ext>
              </a:extLst>
            </p:cNvPr>
            <p:cNvSpPr/>
            <p:nvPr/>
          </p:nvSpPr>
          <p:spPr>
            <a:xfrm>
              <a:off x="2472015" y="541544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1" name="Oval 30">
              <a:extLst>
                <a:ext uri="{FF2B5EF4-FFF2-40B4-BE49-F238E27FC236}">
                  <a16:creationId xmlns:a16="http://schemas.microsoft.com/office/drawing/2014/main" id="{2488895E-C0B9-5094-26A9-2F80F302A207}"/>
                </a:ext>
              </a:extLst>
            </p:cNvPr>
            <p:cNvSpPr/>
            <p:nvPr/>
          </p:nvSpPr>
          <p:spPr>
            <a:xfrm>
              <a:off x="2711960" y="541544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2" name="Oval 31">
              <a:extLst>
                <a:ext uri="{FF2B5EF4-FFF2-40B4-BE49-F238E27FC236}">
                  <a16:creationId xmlns:a16="http://schemas.microsoft.com/office/drawing/2014/main" id="{2C4DE610-35FF-2715-2823-85026ED2B2FB}"/>
                </a:ext>
              </a:extLst>
            </p:cNvPr>
            <p:cNvSpPr/>
            <p:nvPr/>
          </p:nvSpPr>
          <p:spPr>
            <a:xfrm>
              <a:off x="1779750" y="5415445"/>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33" name="Group 32">
            <a:extLst>
              <a:ext uri="{FF2B5EF4-FFF2-40B4-BE49-F238E27FC236}">
                <a16:creationId xmlns:a16="http://schemas.microsoft.com/office/drawing/2014/main" id="{104970AC-385A-9B59-286D-0DA85022C265}"/>
              </a:ext>
            </a:extLst>
          </p:cNvPr>
          <p:cNvGrpSpPr/>
          <p:nvPr/>
        </p:nvGrpSpPr>
        <p:grpSpPr>
          <a:xfrm>
            <a:off x="5159407" y="5350822"/>
            <a:ext cx="1891485" cy="108000"/>
            <a:chOff x="5440741" y="5385554"/>
            <a:chExt cx="1891485" cy="108000"/>
          </a:xfrm>
        </p:grpSpPr>
        <p:grpSp>
          <p:nvGrpSpPr>
            <p:cNvPr id="34" name="Group 33">
              <a:extLst>
                <a:ext uri="{FF2B5EF4-FFF2-40B4-BE49-F238E27FC236}">
                  <a16:creationId xmlns:a16="http://schemas.microsoft.com/office/drawing/2014/main" id="{D447D92C-F1A3-94C6-FA73-237999EB93B9}"/>
                </a:ext>
              </a:extLst>
            </p:cNvPr>
            <p:cNvGrpSpPr/>
            <p:nvPr/>
          </p:nvGrpSpPr>
          <p:grpSpPr>
            <a:xfrm>
              <a:off x="5440741" y="5385554"/>
              <a:ext cx="1226286" cy="108000"/>
              <a:chOff x="5333437" y="1706212"/>
              <a:chExt cx="1226286" cy="108000"/>
            </a:xfrm>
            <a:solidFill>
              <a:srgbClr val="3371DD"/>
            </a:solidFill>
          </p:grpSpPr>
          <p:grpSp>
            <p:nvGrpSpPr>
              <p:cNvPr id="37" name="Group 36">
                <a:extLst>
                  <a:ext uri="{FF2B5EF4-FFF2-40B4-BE49-F238E27FC236}">
                    <a16:creationId xmlns:a16="http://schemas.microsoft.com/office/drawing/2014/main" id="{329936A1-2A4E-3018-7982-22220B421E4C}"/>
                  </a:ext>
                </a:extLst>
              </p:cNvPr>
              <p:cNvGrpSpPr/>
              <p:nvPr/>
            </p:nvGrpSpPr>
            <p:grpSpPr>
              <a:xfrm>
                <a:off x="5333437" y="1706212"/>
                <a:ext cx="1069304" cy="108000"/>
                <a:chOff x="5549437" y="5216815"/>
                <a:chExt cx="1069304" cy="108000"/>
              </a:xfrm>
              <a:grpFill/>
            </p:grpSpPr>
            <p:sp>
              <p:nvSpPr>
                <p:cNvPr id="40" name="Oval 39">
                  <a:extLst>
                    <a:ext uri="{FF2B5EF4-FFF2-40B4-BE49-F238E27FC236}">
                      <a16:creationId xmlns:a16="http://schemas.microsoft.com/office/drawing/2014/main" id="{DB835277-7898-5D6E-3A3E-218EEEAE2371}"/>
                    </a:ext>
                  </a:extLst>
                </p:cNvPr>
                <p:cNvSpPr/>
                <p:nvPr/>
              </p:nvSpPr>
              <p:spPr>
                <a:xfrm>
                  <a:off x="5549437" y="5216815"/>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00287C31-42FD-04E6-B0A5-9C5BF1818833}"/>
                    </a:ext>
                  </a:extLst>
                </p:cNvPr>
                <p:cNvSpPr/>
                <p:nvPr/>
              </p:nvSpPr>
              <p:spPr>
                <a:xfrm>
                  <a:off x="5779359" y="521681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2" name="Rectangle 41">
                  <a:extLst>
                    <a:ext uri="{FF2B5EF4-FFF2-40B4-BE49-F238E27FC236}">
                      <a16:creationId xmlns:a16="http://schemas.microsoft.com/office/drawing/2014/main" id="{6A206B96-3CBB-9FBC-919D-C63DC6A59E77}"/>
                    </a:ext>
                  </a:extLst>
                </p:cNvPr>
                <p:cNvSpPr/>
                <p:nvPr/>
              </p:nvSpPr>
              <p:spPr>
                <a:xfrm>
                  <a:off x="6191470" y="5234815"/>
                  <a:ext cx="427271"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8" name="Oval 37">
                <a:extLst>
                  <a:ext uri="{FF2B5EF4-FFF2-40B4-BE49-F238E27FC236}">
                    <a16:creationId xmlns:a16="http://schemas.microsoft.com/office/drawing/2014/main" id="{28785C07-046A-1D63-7B34-31DBCAB8DCAB}"/>
                  </a:ext>
                </a:extLst>
              </p:cNvPr>
              <p:cNvSpPr/>
              <p:nvPr/>
            </p:nvSpPr>
            <p:spPr>
              <a:xfrm>
                <a:off x="5790068" y="1706212"/>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9" name="Oval 38">
                <a:extLst>
                  <a:ext uri="{FF2B5EF4-FFF2-40B4-BE49-F238E27FC236}">
                    <a16:creationId xmlns:a16="http://schemas.microsoft.com/office/drawing/2014/main" id="{A78E3A9D-710B-4B15-D0C7-A2D9C60DD105}"/>
                  </a:ext>
                </a:extLst>
              </p:cNvPr>
              <p:cNvSpPr/>
              <p:nvPr/>
            </p:nvSpPr>
            <p:spPr>
              <a:xfrm>
                <a:off x="6451723" y="1706212"/>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5" name="Oval 34">
              <a:extLst>
                <a:ext uri="{FF2B5EF4-FFF2-40B4-BE49-F238E27FC236}">
                  <a16:creationId xmlns:a16="http://schemas.microsoft.com/office/drawing/2014/main" id="{6AFBA137-0DCA-2445-FCF7-7261499078B3}"/>
                </a:ext>
              </a:extLst>
            </p:cNvPr>
            <p:cNvSpPr/>
            <p:nvPr/>
          </p:nvSpPr>
          <p:spPr>
            <a:xfrm>
              <a:off x="6755376" y="5385554"/>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6" name="Rectangle 35">
              <a:extLst>
                <a:ext uri="{FF2B5EF4-FFF2-40B4-BE49-F238E27FC236}">
                  <a16:creationId xmlns:a16="http://schemas.microsoft.com/office/drawing/2014/main" id="{E41B7AE0-72DA-45A6-3DDA-0995FF825B9E}"/>
                </a:ext>
              </a:extLst>
            </p:cNvPr>
            <p:cNvSpPr/>
            <p:nvPr/>
          </p:nvSpPr>
          <p:spPr>
            <a:xfrm>
              <a:off x="6961043" y="5403554"/>
              <a:ext cx="371183"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3" name="Group 42">
            <a:extLst>
              <a:ext uri="{FF2B5EF4-FFF2-40B4-BE49-F238E27FC236}">
                <a16:creationId xmlns:a16="http://schemas.microsoft.com/office/drawing/2014/main" id="{CF0B8E89-5708-2935-3738-3D17533D9D69}"/>
              </a:ext>
            </a:extLst>
          </p:cNvPr>
          <p:cNvGrpSpPr/>
          <p:nvPr/>
        </p:nvGrpSpPr>
        <p:grpSpPr>
          <a:xfrm>
            <a:off x="9141619" y="5263315"/>
            <a:ext cx="1390084" cy="108000"/>
            <a:chOff x="9166863" y="5368726"/>
            <a:chExt cx="1390084" cy="108000"/>
          </a:xfrm>
        </p:grpSpPr>
        <p:grpSp>
          <p:nvGrpSpPr>
            <p:cNvPr id="44" name="Group 43">
              <a:extLst>
                <a:ext uri="{FF2B5EF4-FFF2-40B4-BE49-F238E27FC236}">
                  <a16:creationId xmlns:a16="http://schemas.microsoft.com/office/drawing/2014/main" id="{D9169D93-E0F2-E3CB-6163-77C2468589F6}"/>
                </a:ext>
              </a:extLst>
            </p:cNvPr>
            <p:cNvGrpSpPr/>
            <p:nvPr/>
          </p:nvGrpSpPr>
          <p:grpSpPr>
            <a:xfrm>
              <a:off x="9470902" y="5368726"/>
              <a:ext cx="1086045" cy="108000"/>
              <a:chOff x="9470902" y="5370616"/>
              <a:chExt cx="1086045" cy="108000"/>
            </a:xfrm>
          </p:grpSpPr>
          <p:sp>
            <p:nvSpPr>
              <p:cNvPr id="48" name="Oval 47">
                <a:extLst>
                  <a:ext uri="{FF2B5EF4-FFF2-40B4-BE49-F238E27FC236}">
                    <a16:creationId xmlns:a16="http://schemas.microsoft.com/office/drawing/2014/main" id="{FE2718AC-A9D1-F32C-4037-87F75FB94293}"/>
                  </a:ext>
                </a:extLst>
              </p:cNvPr>
              <p:cNvSpPr/>
              <p:nvPr/>
            </p:nvSpPr>
            <p:spPr>
              <a:xfrm flipV="1">
                <a:off x="10055339" y="5370616"/>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nvGrpSpPr>
              <p:cNvPr id="49" name="Group 48">
                <a:extLst>
                  <a:ext uri="{FF2B5EF4-FFF2-40B4-BE49-F238E27FC236}">
                    <a16:creationId xmlns:a16="http://schemas.microsoft.com/office/drawing/2014/main" id="{C7469356-B01D-4FD2-326A-C205AD40F9DF}"/>
                  </a:ext>
                </a:extLst>
              </p:cNvPr>
              <p:cNvGrpSpPr/>
              <p:nvPr/>
            </p:nvGrpSpPr>
            <p:grpSpPr>
              <a:xfrm>
                <a:off x="9470902" y="5388616"/>
                <a:ext cx="1086045" cy="69507"/>
                <a:chOff x="1799900" y="5268694"/>
                <a:chExt cx="1086045" cy="69507"/>
              </a:xfrm>
            </p:grpSpPr>
            <p:sp>
              <p:nvSpPr>
                <p:cNvPr id="50" name="Rectangle 49">
                  <a:extLst>
                    <a:ext uri="{FF2B5EF4-FFF2-40B4-BE49-F238E27FC236}">
                      <a16:creationId xmlns:a16="http://schemas.microsoft.com/office/drawing/2014/main" id="{A542DF4C-66CF-6F16-2418-53483D1EE3F9}"/>
                    </a:ext>
                  </a:extLst>
                </p:cNvPr>
                <p:cNvSpPr/>
                <p:nvPr/>
              </p:nvSpPr>
              <p:spPr>
                <a:xfrm>
                  <a:off x="1799900" y="5268694"/>
                  <a:ext cx="396894" cy="6950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1" name="Rectangle 50">
                  <a:extLst>
                    <a:ext uri="{FF2B5EF4-FFF2-40B4-BE49-F238E27FC236}">
                      <a16:creationId xmlns:a16="http://schemas.microsoft.com/office/drawing/2014/main" id="{CB937473-D4FF-A101-08EC-4788D2570ED3}"/>
                    </a:ext>
                  </a:extLst>
                </p:cNvPr>
                <p:cNvSpPr/>
                <p:nvPr/>
              </p:nvSpPr>
              <p:spPr>
                <a:xfrm>
                  <a:off x="2533518" y="5268694"/>
                  <a:ext cx="352427" cy="6950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sp>
          <p:nvSpPr>
            <p:cNvPr id="45" name="Oval 44">
              <a:extLst>
                <a:ext uri="{FF2B5EF4-FFF2-40B4-BE49-F238E27FC236}">
                  <a16:creationId xmlns:a16="http://schemas.microsoft.com/office/drawing/2014/main" id="{BB5B54F5-5938-2345-5E0A-B17299171EEF}"/>
                </a:ext>
              </a:extLst>
            </p:cNvPr>
            <p:cNvSpPr/>
            <p:nvPr/>
          </p:nvSpPr>
          <p:spPr>
            <a:xfrm>
              <a:off x="9166863" y="536872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6" name="Oval 45">
              <a:extLst>
                <a:ext uri="{FF2B5EF4-FFF2-40B4-BE49-F238E27FC236}">
                  <a16:creationId xmlns:a16="http://schemas.microsoft.com/office/drawing/2014/main" id="{2CAAACB7-2061-6A96-5430-89C2E344A322}"/>
                </a:ext>
              </a:extLst>
            </p:cNvPr>
            <p:cNvSpPr/>
            <p:nvPr/>
          </p:nvSpPr>
          <p:spPr>
            <a:xfrm>
              <a:off x="9318050" y="536872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7" name="Oval 46">
              <a:extLst>
                <a:ext uri="{FF2B5EF4-FFF2-40B4-BE49-F238E27FC236}">
                  <a16:creationId xmlns:a16="http://schemas.microsoft.com/office/drawing/2014/main" id="{449E71FD-D4CB-4563-A56C-5C429F4AB560}"/>
                </a:ext>
              </a:extLst>
            </p:cNvPr>
            <p:cNvSpPr/>
            <p:nvPr/>
          </p:nvSpPr>
          <p:spPr>
            <a:xfrm>
              <a:off x="9912648" y="5368726"/>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38544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by="(-#ppt_w*2)" calcmode="lin" valueType="num">
                                      <p:cBhvr rctx="PPT">
                                        <p:cTn id="22" dur="500" autoRev="1" fill="hold">
                                          <p:stCondLst>
                                            <p:cond delay="0"/>
                                          </p:stCondLst>
                                        </p:cTn>
                                        <p:tgtEl>
                                          <p:spTgt spid="12"/>
                                        </p:tgtEl>
                                        <p:attrNameLst>
                                          <p:attrName>ppt_w</p:attrName>
                                        </p:attrNameLst>
                                      </p:cBhvr>
                                    </p:anim>
                                    <p:anim by="(#ppt_w*0.50)" calcmode="lin" valueType="num">
                                      <p:cBhvr>
                                        <p:cTn id="23" dur="500" decel="50000" autoRev="1" fill="hold">
                                          <p:stCondLst>
                                            <p:cond delay="0"/>
                                          </p:stCondLst>
                                        </p:cTn>
                                        <p:tgtEl>
                                          <p:spTgt spid="12"/>
                                        </p:tgtEl>
                                        <p:attrNameLst>
                                          <p:attrName>ppt_x</p:attrName>
                                        </p:attrNameLst>
                                      </p:cBhvr>
                                    </p:anim>
                                    <p:anim from="(-#ppt_h/2)" to="(#ppt_y)" calcmode="lin" valueType="num">
                                      <p:cBhvr>
                                        <p:cTn id="24" dur="1000" fill="hold">
                                          <p:stCondLst>
                                            <p:cond delay="0"/>
                                          </p:stCondLst>
                                        </p:cTn>
                                        <p:tgtEl>
                                          <p:spTgt spid="12"/>
                                        </p:tgtEl>
                                        <p:attrNameLst>
                                          <p:attrName>ppt_y</p:attrName>
                                        </p:attrNameLst>
                                      </p:cBhvr>
                                    </p:anim>
                                    <p:animRot by="21600000">
                                      <p:cBhvr>
                                        <p:cTn id="25" dur="1000" fill="hold">
                                          <p:stCondLst>
                                            <p:cond delay="0"/>
                                          </p:stCondLst>
                                        </p:cTn>
                                        <p:tgtEl>
                                          <p:spTgt spid="1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by="(-#ppt_w*2)" calcmode="lin" valueType="num">
                                      <p:cBhvr rctx="PPT">
                                        <p:cTn id="41" dur="500" autoRev="1" fill="hold">
                                          <p:stCondLst>
                                            <p:cond delay="0"/>
                                          </p:stCondLst>
                                        </p:cTn>
                                        <p:tgtEl>
                                          <p:spTgt spid="13"/>
                                        </p:tgtEl>
                                        <p:attrNameLst>
                                          <p:attrName>ppt_w</p:attrName>
                                        </p:attrNameLst>
                                      </p:cBhvr>
                                    </p:anim>
                                    <p:anim by="(#ppt_w*0.50)" calcmode="lin" valueType="num">
                                      <p:cBhvr>
                                        <p:cTn id="42" dur="500" decel="50000" autoRev="1" fill="hold">
                                          <p:stCondLst>
                                            <p:cond delay="0"/>
                                          </p:stCondLst>
                                        </p:cTn>
                                        <p:tgtEl>
                                          <p:spTgt spid="13"/>
                                        </p:tgtEl>
                                        <p:attrNameLst>
                                          <p:attrName>ppt_x</p:attrName>
                                        </p:attrNameLst>
                                      </p:cBhvr>
                                    </p:anim>
                                    <p:anim from="(-#ppt_h/2)" to="(#ppt_y)" calcmode="lin" valueType="num">
                                      <p:cBhvr>
                                        <p:cTn id="43" dur="1000" fill="hold">
                                          <p:stCondLst>
                                            <p:cond delay="0"/>
                                          </p:stCondLst>
                                        </p:cTn>
                                        <p:tgtEl>
                                          <p:spTgt spid="13"/>
                                        </p:tgtEl>
                                        <p:attrNameLst>
                                          <p:attrName>ppt_y</p:attrName>
                                        </p:attrNameLst>
                                      </p:cBhvr>
                                    </p:anim>
                                    <p:animRot by="21600000">
                                      <p:cBhvr>
                                        <p:cTn id="44" dur="1000" fill="hold">
                                          <p:stCondLst>
                                            <p:cond delay="0"/>
                                          </p:stCondLst>
                                        </p:cTn>
                                        <p:tgtEl>
                                          <p:spTgt spid="13"/>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2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 by="(-#ppt_w*2)" calcmode="lin" valueType="num">
                                      <p:cBhvr rctx="PPT">
                                        <p:cTn id="54" dur="500" autoRev="1" fill="hold">
                                          <p:stCondLst>
                                            <p:cond delay="0"/>
                                          </p:stCondLst>
                                        </p:cTn>
                                        <p:tgtEl>
                                          <p:spTgt spid="20"/>
                                        </p:tgtEl>
                                        <p:attrNameLst>
                                          <p:attrName>ppt_w</p:attrName>
                                        </p:attrNameLst>
                                      </p:cBhvr>
                                    </p:anim>
                                    <p:anim by="(#ppt_w*0.50)" calcmode="lin" valueType="num">
                                      <p:cBhvr>
                                        <p:cTn id="55" dur="500" decel="50000" autoRev="1" fill="hold">
                                          <p:stCondLst>
                                            <p:cond delay="0"/>
                                          </p:stCondLst>
                                        </p:cTn>
                                        <p:tgtEl>
                                          <p:spTgt spid="20"/>
                                        </p:tgtEl>
                                        <p:attrNameLst>
                                          <p:attrName>ppt_x</p:attrName>
                                        </p:attrNameLst>
                                      </p:cBhvr>
                                    </p:anim>
                                    <p:anim from="(-#ppt_h/2)" to="(#ppt_y)" calcmode="lin" valueType="num">
                                      <p:cBhvr>
                                        <p:cTn id="56" dur="1000" fill="hold">
                                          <p:stCondLst>
                                            <p:cond delay="0"/>
                                          </p:stCondLst>
                                        </p:cTn>
                                        <p:tgtEl>
                                          <p:spTgt spid="20"/>
                                        </p:tgtEl>
                                        <p:attrNameLst>
                                          <p:attrName>ppt_y</p:attrName>
                                        </p:attrNameLst>
                                      </p:cBhvr>
                                    </p:anim>
                                    <p:animRot by="21600000">
                                      <p:cBhvr>
                                        <p:cTn id="57" dur="1000" fill="hold">
                                          <p:stCondLst>
                                            <p:cond delay="0"/>
                                          </p:stCondLst>
                                        </p:cTn>
                                        <p:tgtEl>
                                          <p:spTgt spid="20"/>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by="(-#ppt_w*2)" calcmode="lin" valueType="num">
                                      <p:cBhvr rctx="PPT">
                                        <p:cTn id="67" dur="500" autoRev="1" fill="hold">
                                          <p:stCondLst>
                                            <p:cond delay="0"/>
                                          </p:stCondLst>
                                        </p:cTn>
                                        <p:tgtEl>
                                          <p:spTgt spid="14"/>
                                        </p:tgtEl>
                                        <p:attrNameLst>
                                          <p:attrName>ppt_w</p:attrName>
                                        </p:attrNameLst>
                                      </p:cBhvr>
                                    </p:anim>
                                    <p:anim by="(#ppt_w*0.50)" calcmode="lin" valueType="num">
                                      <p:cBhvr>
                                        <p:cTn id="68" dur="500" decel="50000" autoRev="1" fill="hold">
                                          <p:stCondLst>
                                            <p:cond delay="0"/>
                                          </p:stCondLst>
                                        </p:cTn>
                                        <p:tgtEl>
                                          <p:spTgt spid="14"/>
                                        </p:tgtEl>
                                        <p:attrNameLst>
                                          <p:attrName>ppt_x</p:attrName>
                                        </p:attrNameLst>
                                      </p:cBhvr>
                                    </p:anim>
                                    <p:anim from="(-#ppt_h/2)" to="(#ppt_y)" calcmode="lin" valueType="num">
                                      <p:cBhvr>
                                        <p:cTn id="69" dur="1000" fill="hold">
                                          <p:stCondLst>
                                            <p:cond delay="0"/>
                                          </p:stCondLst>
                                        </p:cTn>
                                        <p:tgtEl>
                                          <p:spTgt spid="14"/>
                                        </p:tgtEl>
                                        <p:attrNameLst>
                                          <p:attrName>ppt_y</p:attrName>
                                        </p:attrNameLst>
                                      </p:cBhvr>
                                    </p:anim>
                                    <p:animRot by="21600000">
                                      <p:cBhvr>
                                        <p:cTn id="7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7</a:t>
            </a:fld>
            <a:endParaRPr lang="en-US" dirty="0">
              <a:latin typeface="EdShed" pitchFamily="2" charset="0"/>
            </a:endParaRPr>
          </a:p>
        </p:txBody>
      </p:sp>
      <p:sp>
        <p:nvSpPr>
          <p:cNvPr id="6" name="Text Placeholder 5">
            <a:extLst>
              <a:ext uri="{FF2B5EF4-FFF2-40B4-BE49-F238E27FC236}">
                <a16:creationId xmlns:a16="http://schemas.microsoft.com/office/drawing/2014/main" id="{951770DF-9309-963D-C0EF-61B137002920}"/>
              </a:ext>
            </a:extLst>
          </p:cNvPr>
          <p:cNvSpPr>
            <a:spLocks noGrp="1"/>
          </p:cNvSpPr>
          <p:nvPr>
            <p:ph type="body" sz="quarter" idx="15"/>
          </p:nvPr>
        </p:nvSpPr>
        <p:spPr/>
        <p:txBody>
          <a:bodyPr/>
          <a:lstStyle/>
          <a:p>
            <a:pPr lvl="0">
              <a:lnSpc>
                <a:spcPct val="100000"/>
              </a:lnSpc>
              <a:spcBef>
                <a:spcPts val="0"/>
              </a:spcBef>
              <a:defRPr/>
            </a:pPr>
            <a:r>
              <a:rPr lang="en-GB" sz="1600" dirty="0">
                <a:solidFill>
                  <a:schemeClr val="tx1"/>
                </a:solidFill>
                <a:latin typeface="EdShed" pitchFamily="2" charset="0"/>
              </a:rPr>
              <a:t>Read the word. Write each word out, drawing long lines for the syllable breaks. Write each word out again, adding the sound buttons for each phoneme. Finally, rewrite the whole word.</a:t>
            </a:r>
          </a:p>
        </p:txBody>
      </p:sp>
      <p:sp>
        <p:nvSpPr>
          <p:cNvPr id="5" name="Text Placeholder 4">
            <a:extLst>
              <a:ext uri="{FF2B5EF4-FFF2-40B4-BE49-F238E27FC236}">
                <a16:creationId xmlns:a16="http://schemas.microsoft.com/office/drawing/2014/main" id="{CE7DE7E4-38D5-0071-0EFD-A840DA243EE0}"/>
              </a:ext>
            </a:extLst>
          </p:cNvPr>
          <p:cNvSpPr>
            <a:spLocks noGrp="1"/>
          </p:cNvSpPr>
          <p:nvPr>
            <p:ph type="body" sz="quarter" idx="10"/>
          </p:nvPr>
        </p:nvSpPr>
        <p:spPr>
          <a:xfrm>
            <a:off x="3494880" y="231609"/>
            <a:ext cx="5202237" cy="320675"/>
          </a:xfrm>
        </p:spPr>
        <p:txBody>
          <a:bodyPr/>
          <a:lstStyle/>
          <a:p>
            <a:r>
              <a:rPr lang="en-US" dirty="0"/>
              <a:t>Word Maps</a:t>
            </a:r>
          </a:p>
        </p:txBody>
      </p:sp>
      <p:graphicFrame>
        <p:nvGraphicFramePr>
          <p:cNvPr id="3" name="Table 10">
            <a:extLst>
              <a:ext uri="{FF2B5EF4-FFF2-40B4-BE49-F238E27FC236}">
                <a16:creationId xmlns:a16="http://schemas.microsoft.com/office/drawing/2014/main" id="{42C5FA8A-8092-6C14-52AA-909FF54765A6}"/>
              </a:ext>
            </a:extLst>
          </p:cNvPr>
          <p:cNvGraphicFramePr>
            <a:graphicFrameLocks noGrp="1"/>
          </p:cNvGraphicFramePr>
          <p:nvPr>
            <p:extLst>
              <p:ext uri="{D42A27DB-BD31-4B8C-83A1-F6EECF244321}">
                <p14:modId xmlns:p14="http://schemas.microsoft.com/office/powerpoint/2010/main" val="3058358439"/>
              </p:ext>
            </p:extLst>
          </p:nvPr>
        </p:nvGraphicFramePr>
        <p:xfrm>
          <a:off x="404734" y="1841158"/>
          <a:ext cx="11392525" cy="4670851"/>
        </p:xfrm>
        <a:graphic>
          <a:graphicData uri="http://schemas.openxmlformats.org/drawingml/2006/table">
            <a:tbl>
              <a:tblPr firstRow="1" bandRow="1">
                <a:tableStyleId>{5C22544A-7EE6-4342-B048-85BDC9FD1C3A}</a:tableStyleId>
              </a:tblPr>
              <a:tblGrid>
                <a:gridCol w="2413668">
                  <a:extLst>
                    <a:ext uri="{9D8B030D-6E8A-4147-A177-3AD203B41FA5}">
                      <a16:colId xmlns:a16="http://schemas.microsoft.com/office/drawing/2014/main" val="3223077605"/>
                    </a:ext>
                  </a:extLst>
                </a:gridCol>
                <a:gridCol w="3266327">
                  <a:extLst>
                    <a:ext uri="{9D8B030D-6E8A-4147-A177-3AD203B41FA5}">
                      <a16:colId xmlns:a16="http://schemas.microsoft.com/office/drawing/2014/main" val="450802312"/>
                    </a:ext>
                  </a:extLst>
                </a:gridCol>
                <a:gridCol w="3266327">
                  <a:extLst>
                    <a:ext uri="{9D8B030D-6E8A-4147-A177-3AD203B41FA5}">
                      <a16:colId xmlns:a16="http://schemas.microsoft.com/office/drawing/2014/main" val="3864665642"/>
                    </a:ext>
                  </a:extLst>
                </a:gridCol>
                <a:gridCol w="2446203">
                  <a:extLst>
                    <a:ext uri="{9D8B030D-6E8A-4147-A177-3AD203B41FA5}">
                      <a16:colId xmlns:a16="http://schemas.microsoft.com/office/drawing/2014/main" val="3961588993"/>
                    </a:ext>
                  </a:extLst>
                </a:gridCol>
              </a:tblGrid>
              <a:tr h="578953">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681983">
                <a:tc>
                  <a:txBody>
                    <a:bodyPr/>
                    <a:lstStyle/>
                    <a:p>
                      <a:pPr algn="ctr"/>
                      <a:r>
                        <a:rPr lang="en-GB" sz="2400" b="0" i="0" dirty="0">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681983">
                <a:tc>
                  <a:txBody>
                    <a:bodyPr/>
                    <a:lstStyle/>
                    <a:p>
                      <a:pPr algn="ctr"/>
                      <a:r>
                        <a:rPr lang="en-GB" sz="2400" b="0" i="0" dirty="0">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681983">
                <a:tc>
                  <a:txBody>
                    <a:bodyPr/>
                    <a:lstStyle/>
                    <a:p>
                      <a:pPr algn="ctr"/>
                      <a:r>
                        <a:rPr lang="en-GB" sz="2400" b="0" i="0" dirty="0">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681983">
                <a:tc>
                  <a:txBody>
                    <a:bodyPr/>
                    <a:lstStyle/>
                    <a:p>
                      <a:pPr algn="ctr"/>
                      <a:r>
                        <a:rPr lang="en-GB" sz="2400" b="0" i="0" dirty="0">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681983">
                <a:tc>
                  <a:txBody>
                    <a:bodyPr/>
                    <a:lstStyle/>
                    <a:p>
                      <a:pPr algn="ctr"/>
                      <a:r>
                        <a:rPr lang="en-GB" sz="2400" b="0" i="0" dirty="0">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681983">
                <a:tc>
                  <a:txBody>
                    <a:bodyPr/>
                    <a:lstStyle/>
                    <a:p>
                      <a:pPr algn="ctr"/>
                      <a:r>
                        <a:rPr lang="en-GB" sz="2400" b="0" i="0" dirty="0">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bl>
          </a:graphicData>
        </a:graphic>
      </p:graphicFrame>
    </p:spTree>
    <p:extLst>
      <p:ext uri="{BB962C8B-B14F-4D97-AF65-F5344CB8AC3E}">
        <p14:creationId xmlns:p14="http://schemas.microsoft.com/office/powerpoint/2010/main" val="318601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8</a:t>
            </a:fld>
            <a:endParaRPr lang="en-US" dirty="0">
              <a:latin typeface="EdShed" pitchFamily="2" charset="0"/>
            </a:endParaRPr>
          </a:p>
        </p:txBody>
      </p:sp>
      <p:sp>
        <p:nvSpPr>
          <p:cNvPr id="5" name="Text Placeholder 4">
            <a:extLst>
              <a:ext uri="{FF2B5EF4-FFF2-40B4-BE49-F238E27FC236}">
                <a16:creationId xmlns:a16="http://schemas.microsoft.com/office/drawing/2014/main" id="{53167281-563E-1138-1A90-499ECED95740}"/>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2" name="Table 10">
            <a:extLst>
              <a:ext uri="{FF2B5EF4-FFF2-40B4-BE49-F238E27FC236}">
                <a16:creationId xmlns:a16="http://schemas.microsoft.com/office/drawing/2014/main" id="{049690B5-695B-B7E4-20D5-E641D0DB9333}"/>
              </a:ext>
            </a:extLst>
          </p:cNvPr>
          <p:cNvGraphicFramePr>
            <a:graphicFrameLocks noGrp="1"/>
          </p:cNvGraphicFramePr>
          <p:nvPr>
            <p:extLst>
              <p:ext uri="{D42A27DB-BD31-4B8C-83A1-F6EECF244321}">
                <p14:modId xmlns:p14="http://schemas.microsoft.com/office/powerpoint/2010/main" val="3718999381"/>
              </p:ext>
            </p:extLst>
          </p:nvPr>
        </p:nvGraphicFramePr>
        <p:xfrm>
          <a:off x="404734" y="1841158"/>
          <a:ext cx="11392525" cy="4670851"/>
        </p:xfrm>
        <a:graphic>
          <a:graphicData uri="http://schemas.openxmlformats.org/drawingml/2006/table">
            <a:tbl>
              <a:tblPr firstRow="1" bandRow="1">
                <a:tableStyleId>{5C22544A-7EE6-4342-B048-85BDC9FD1C3A}</a:tableStyleId>
              </a:tblPr>
              <a:tblGrid>
                <a:gridCol w="2413668">
                  <a:extLst>
                    <a:ext uri="{9D8B030D-6E8A-4147-A177-3AD203B41FA5}">
                      <a16:colId xmlns:a16="http://schemas.microsoft.com/office/drawing/2014/main" val="3223077605"/>
                    </a:ext>
                  </a:extLst>
                </a:gridCol>
                <a:gridCol w="3266327">
                  <a:extLst>
                    <a:ext uri="{9D8B030D-6E8A-4147-A177-3AD203B41FA5}">
                      <a16:colId xmlns:a16="http://schemas.microsoft.com/office/drawing/2014/main" val="450802312"/>
                    </a:ext>
                  </a:extLst>
                </a:gridCol>
                <a:gridCol w="3266327">
                  <a:extLst>
                    <a:ext uri="{9D8B030D-6E8A-4147-A177-3AD203B41FA5}">
                      <a16:colId xmlns:a16="http://schemas.microsoft.com/office/drawing/2014/main" val="3864665642"/>
                    </a:ext>
                  </a:extLst>
                </a:gridCol>
                <a:gridCol w="2446203">
                  <a:extLst>
                    <a:ext uri="{9D8B030D-6E8A-4147-A177-3AD203B41FA5}">
                      <a16:colId xmlns:a16="http://schemas.microsoft.com/office/drawing/2014/main" val="3961588993"/>
                    </a:ext>
                  </a:extLst>
                </a:gridCol>
              </a:tblGrid>
              <a:tr h="578953">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681983">
                <a:tc>
                  <a:txBody>
                    <a:bodyPr/>
                    <a:lstStyle/>
                    <a:p>
                      <a:pPr algn="ctr"/>
                      <a:r>
                        <a:rPr lang="en-GB" sz="2400" b="0" i="0" dirty="0">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solidFill>
                            <a:schemeClr val="tx1"/>
                          </a:solidFill>
                          <a:latin typeface="EdShed" pitchFamily="2" charset="0"/>
                          <a:ea typeface="OpenDyslexic" charset="0"/>
                          <a:cs typeface="OpenDyslexic" charset="0"/>
                        </a:rPr>
                        <a:t>e</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nough</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681983">
                <a:tc>
                  <a:txBody>
                    <a:bodyPr/>
                    <a:lstStyle/>
                    <a:p>
                      <a:pPr algn="ctr"/>
                      <a:r>
                        <a:rPr lang="en-GB" sz="2400" b="0" i="0" dirty="0">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ple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681983">
                <a:tc>
                  <a:txBody>
                    <a:bodyPr/>
                    <a:lstStyle/>
                    <a:p>
                      <a:pPr algn="ctr"/>
                      <a:r>
                        <a:rPr lang="en-GB" sz="2400" b="0" i="0" dirty="0">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trou</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ble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681983">
                <a:tc>
                  <a:txBody>
                    <a:bodyPr/>
                    <a:lstStyle/>
                    <a:p>
                      <a:pPr algn="ctr"/>
                      <a:r>
                        <a:rPr lang="en-GB" sz="2400" b="0" i="0" dirty="0">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en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cour</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age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681983">
                <a:tc>
                  <a:txBody>
                    <a:bodyPr/>
                    <a:lstStyle/>
                    <a:p>
                      <a:pPr algn="ctr"/>
                      <a:r>
                        <a:rPr lang="en-GB" sz="2400" b="0" i="0" dirty="0">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cous</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in</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681983">
                <a:tc>
                  <a:txBody>
                    <a:bodyPr/>
                    <a:lstStyle/>
                    <a:p>
                      <a:pPr algn="ctr"/>
                      <a:r>
                        <a:rPr lang="en-GB" sz="2400" b="0" i="0" dirty="0">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try</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bl>
          </a:graphicData>
        </a:graphic>
      </p:graphicFrame>
      <p:grpSp>
        <p:nvGrpSpPr>
          <p:cNvPr id="7" name="Group 6">
            <a:extLst>
              <a:ext uri="{FF2B5EF4-FFF2-40B4-BE49-F238E27FC236}">
                <a16:creationId xmlns:a16="http://schemas.microsoft.com/office/drawing/2014/main" id="{8301DAF7-1DB6-0015-52B9-EB75F9DA4DD5}"/>
              </a:ext>
            </a:extLst>
          </p:cNvPr>
          <p:cNvGrpSpPr/>
          <p:nvPr/>
        </p:nvGrpSpPr>
        <p:grpSpPr>
          <a:xfrm>
            <a:off x="7097155" y="2945138"/>
            <a:ext cx="1268880" cy="3500056"/>
            <a:chOff x="6775879" y="2957495"/>
            <a:chExt cx="1268880" cy="3500056"/>
          </a:xfrm>
        </p:grpSpPr>
        <p:grpSp>
          <p:nvGrpSpPr>
            <p:cNvPr id="8" name="Group 7">
              <a:extLst>
                <a:ext uri="{FF2B5EF4-FFF2-40B4-BE49-F238E27FC236}">
                  <a16:creationId xmlns:a16="http://schemas.microsoft.com/office/drawing/2014/main" id="{7B72AB71-8B1D-1F85-0F69-463C0069E82F}"/>
                </a:ext>
              </a:extLst>
            </p:cNvPr>
            <p:cNvGrpSpPr/>
            <p:nvPr/>
          </p:nvGrpSpPr>
          <p:grpSpPr>
            <a:xfrm>
              <a:off x="6985818" y="4260224"/>
              <a:ext cx="840879" cy="68694"/>
              <a:chOff x="7111052" y="6106747"/>
              <a:chExt cx="1928859" cy="157573"/>
            </a:xfrm>
            <a:solidFill>
              <a:srgbClr val="3372DC"/>
            </a:solidFill>
          </p:grpSpPr>
          <p:sp>
            <p:nvSpPr>
              <p:cNvPr id="40" name="Oval 39">
                <a:extLst>
                  <a:ext uri="{FF2B5EF4-FFF2-40B4-BE49-F238E27FC236}">
                    <a16:creationId xmlns:a16="http://schemas.microsoft.com/office/drawing/2014/main" id="{A6920547-76EC-D0E4-F5BD-FF345C908622}"/>
                  </a:ext>
                </a:extLst>
              </p:cNvPr>
              <p:cNvSpPr/>
              <p:nvPr/>
            </p:nvSpPr>
            <p:spPr>
              <a:xfrm>
                <a:off x="7340151" y="6106775"/>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ECAC06F8-DC7D-5F6C-8CB6-856E06A2E8B5}"/>
                  </a:ext>
                </a:extLst>
              </p:cNvPr>
              <p:cNvSpPr/>
              <p:nvPr/>
            </p:nvSpPr>
            <p:spPr>
              <a:xfrm>
                <a:off x="8325387" y="6106747"/>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2" name="Rectangle 41">
                <a:extLst>
                  <a:ext uri="{FF2B5EF4-FFF2-40B4-BE49-F238E27FC236}">
                    <a16:creationId xmlns:a16="http://schemas.microsoft.com/office/drawing/2014/main" id="{9DA01719-31FC-0E9A-CB6F-5FF86B155E1A}"/>
                  </a:ext>
                </a:extLst>
              </p:cNvPr>
              <p:cNvSpPr/>
              <p:nvPr/>
            </p:nvSpPr>
            <p:spPr>
              <a:xfrm>
                <a:off x="7575891" y="6144284"/>
                <a:ext cx="607185" cy="1048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3" name="Oval 42">
                <a:extLst>
                  <a:ext uri="{FF2B5EF4-FFF2-40B4-BE49-F238E27FC236}">
                    <a16:creationId xmlns:a16="http://schemas.microsoft.com/office/drawing/2014/main" id="{BBD85141-39B8-A627-AE68-00AE5C68B52D}"/>
                  </a:ext>
                </a:extLst>
              </p:cNvPr>
              <p:cNvSpPr/>
              <p:nvPr/>
            </p:nvSpPr>
            <p:spPr>
              <a:xfrm>
                <a:off x="7111052" y="6106791"/>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4" name="Rectangle 43">
                <a:extLst>
                  <a:ext uri="{FF2B5EF4-FFF2-40B4-BE49-F238E27FC236}">
                    <a16:creationId xmlns:a16="http://schemas.microsoft.com/office/drawing/2014/main" id="{A195D239-98EA-D104-DAA9-DF2A13A1A077}"/>
                  </a:ext>
                </a:extLst>
              </p:cNvPr>
              <p:cNvSpPr/>
              <p:nvPr/>
            </p:nvSpPr>
            <p:spPr>
              <a:xfrm>
                <a:off x="8628032" y="6144226"/>
                <a:ext cx="411879" cy="1048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9" name="Group 8">
              <a:extLst>
                <a:ext uri="{FF2B5EF4-FFF2-40B4-BE49-F238E27FC236}">
                  <a16:creationId xmlns:a16="http://schemas.microsoft.com/office/drawing/2014/main" id="{3778DF06-6EFD-339D-052A-1F78C994C97E}"/>
                </a:ext>
              </a:extLst>
            </p:cNvPr>
            <p:cNvGrpSpPr/>
            <p:nvPr/>
          </p:nvGrpSpPr>
          <p:grpSpPr>
            <a:xfrm>
              <a:off x="6775879" y="4998368"/>
              <a:ext cx="1268880" cy="68710"/>
              <a:chOff x="6550740" y="6156040"/>
              <a:chExt cx="2910634" cy="157610"/>
            </a:xfrm>
            <a:solidFill>
              <a:srgbClr val="3372DC"/>
            </a:solidFill>
          </p:grpSpPr>
          <p:sp>
            <p:nvSpPr>
              <p:cNvPr id="33" name="Oval 32">
                <a:extLst>
                  <a:ext uri="{FF2B5EF4-FFF2-40B4-BE49-F238E27FC236}">
                    <a16:creationId xmlns:a16="http://schemas.microsoft.com/office/drawing/2014/main" id="{447814CC-1FBB-33CE-A93B-889690B20C63}"/>
                  </a:ext>
                </a:extLst>
              </p:cNvPr>
              <p:cNvSpPr/>
              <p:nvPr/>
            </p:nvSpPr>
            <p:spPr>
              <a:xfrm>
                <a:off x="7257616" y="6156056"/>
                <a:ext cx="157533" cy="157532"/>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4" name="Oval 33">
                <a:extLst>
                  <a:ext uri="{FF2B5EF4-FFF2-40B4-BE49-F238E27FC236}">
                    <a16:creationId xmlns:a16="http://schemas.microsoft.com/office/drawing/2014/main" id="{52E24C10-FAE3-4418-8CF6-1131B939174D}"/>
                  </a:ext>
                </a:extLst>
              </p:cNvPr>
              <p:cNvSpPr/>
              <p:nvPr/>
            </p:nvSpPr>
            <p:spPr>
              <a:xfrm>
                <a:off x="8546429" y="6156040"/>
                <a:ext cx="157533" cy="157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5" name="Rectangle 34">
                <a:extLst>
                  <a:ext uri="{FF2B5EF4-FFF2-40B4-BE49-F238E27FC236}">
                    <a16:creationId xmlns:a16="http://schemas.microsoft.com/office/drawing/2014/main" id="{F8913B2B-704B-71A5-F2F0-E26EB8BA38F4}"/>
                  </a:ext>
                </a:extLst>
              </p:cNvPr>
              <p:cNvSpPr/>
              <p:nvPr/>
            </p:nvSpPr>
            <p:spPr>
              <a:xfrm>
                <a:off x="7540846" y="6193533"/>
                <a:ext cx="635977" cy="104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6" name="Oval 35">
                <a:extLst>
                  <a:ext uri="{FF2B5EF4-FFF2-40B4-BE49-F238E27FC236}">
                    <a16:creationId xmlns:a16="http://schemas.microsoft.com/office/drawing/2014/main" id="{E87AD912-33A6-9C69-5F08-A12267CC33F5}"/>
                  </a:ext>
                </a:extLst>
              </p:cNvPr>
              <p:cNvSpPr/>
              <p:nvPr/>
            </p:nvSpPr>
            <p:spPr>
              <a:xfrm>
                <a:off x="6919749" y="6156056"/>
                <a:ext cx="157533" cy="157532"/>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8" name="Oval 37">
                <a:extLst>
                  <a:ext uri="{FF2B5EF4-FFF2-40B4-BE49-F238E27FC236}">
                    <a16:creationId xmlns:a16="http://schemas.microsoft.com/office/drawing/2014/main" id="{F74C5CBA-434F-6402-1FBE-A0BA467D7F2E}"/>
                  </a:ext>
                </a:extLst>
              </p:cNvPr>
              <p:cNvSpPr/>
              <p:nvPr/>
            </p:nvSpPr>
            <p:spPr>
              <a:xfrm>
                <a:off x="8259650" y="6156061"/>
                <a:ext cx="157533" cy="157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9" name="Oval 38">
                <a:extLst>
                  <a:ext uri="{FF2B5EF4-FFF2-40B4-BE49-F238E27FC236}">
                    <a16:creationId xmlns:a16="http://schemas.microsoft.com/office/drawing/2014/main" id="{207FE9E1-4E55-7907-5B01-6414F37ACC15}"/>
                  </a:ext>
                </a:extLst>
              </p:cNvPr>
              <p:cNvSpPr/>
              <p:nvPr/>
            </p:nvSpPr>
            <p:spPr>
              <a:xfrm>
                <a:off x="6550740" y="6156120"/>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5" name="Rectangle 44">
                <a:extLst>
                  <a:ext uri="{FF2B5EF4-FFF2-40B4-BE49-F238E27FC236}">
                    <a16:creationId xmlns:a16="http://schemas.microsoft.com/office/drawing/2014/main" id="{7C991C48-7344-600E-D729-F2F6302B9606}"/>
                  </a:ext>
                </a:extLst>
              </p:cNvPr>
              <p:cNvSpPr/>
              <p:nvPr/>
            </p:nvSpPr>
            <p:spPr>
              <a:xfrm>
                <a:off x="8837545" y="6193533"/>
                <a:ext cx="623829" cy="104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0" name="Group 9">
              <a:extLst>
                <a:ext uri="{FF2B5EF4-FFF2-40B4-BE49-F238E27FC236}">
                  <a16:creationId xmlns:a16="http://schemas.microsoft.com/office/drawing/2014/main" id="{2F36A99A-F719-F398-F1CF-18ED2409E34A}"/>
                </a:ext>
              </a:extLst>
            </p:cNvPr>
            <p:cNvGrpSpPr/>
            <p:nvPr/>
          </p:nvGrpSpPr>
          <p:grpSpPr>
            <a:xfrm>
              <a:off x="7040296" y="5632397"/>
              <a:ext cx="713765" cy="68697"/>
              <a:chOff x="7347966" y="6206395"/>
              <a:chExt cx="1637276" cy="157581"/>
            </a:xfrm>
            <a:solidFill>
              <a:srgbClr val="3372DC"/>
            </a:solidFill>
          </p:grpSpPr>
          <p:sp>
            <p:nvSpPr>
              <p:cNvPr id="28" name="Oval 27">
                <a:extLst>
                  <a:ext uri="{FF2B5EF4-FFF2-40B4-BE49-F238E27FC236}">
                    <a16:creationId xmlns:a16="http://schemas.microsoft.com/office/drawing/2014/main" id="{4FB3CAC8-7F94-456C-5EA3-F50DEBFE7DF1}"/>
                  </a:ext>
                </a:extLst>
              </p:cNvPr>
              <p:cNvSpPr/>
              <p:nvPr/>
            </p:nvSpPr>
            <p:spPr>
              <a:xfrm>
                <a:off x="7347966" y="6206406"/>
                <a:ext cx="157533" cy="157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9" name="Oval 28">
                <a:extLst>
                  <a:ext uri="{FF2B5EF4-FFF2-40B4-BE49-F238E27FC236}">
                    <a16:creationId xmlns:a16="http://schemas.microsoft.com/office/drawing/2014/main" id="{9179AAD4-8FCB-8088-0D82-EBCEAD7322B6}"/>
                  </a:ext>
                </a:extLst>
              </p:cNvPr>
              <p:cNvSpPr/>
              <p:nvPr/>
            </p:nvSpPr>
            <p:spPr>
              <a:xfrm>
                <a:off x="8572804" y="6206443"/>
                <a:ext cx="157533" cy="157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0" name="Rectangle 29">
                <a:extLst>
                  <a:ext uri="{FF2B5EF4-FFF2-40B4-BE49-F238E27FC236}">
                    <a16:creationId xmlns:a16="http://schemas.microsoft.com/office/drawing/2014/main" id="{72876151-BC6E-6F40-B15D-D8073CF6C1E7}"/>
                  </a:ext>
                </a:extLst>
              </p:cNvPr>
              <p:cNvSpPr/>
              <p:nvPr/>
            </p:nvSpPr>
            <p:spPr>
              <a:xfrm>
                <a:off x="7641431" y="6243893"/>
                <a:ext cx="635975"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1" name="Oval 30">
                <a:extLst>
                  <a:ext uri="{FF2B5EF4-FFF2-40B4-BE49-F238E27FC236}">
                    <a16:creationId xmlns:a16="http://schemas.microsoft.com/office/drawing/2014/main" id="{069A9CCE-A76C-BD7E-B2A5-3A3A4AAD5BF9}"/>
                  </a:ext>
                </a:extLst>
              </p:cNvPr>
              <p:cNvSpPr/>
              <p:nvPr/>
            </p:nvSpPr>
            <p:spPr>
              <a:xfrm>
                <a:off x="8347031" y="6206420"/>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2" name="Oval 31">
                <a:extLst>
                  <a:ext uri="{FF2B5EF4-FFF2-40B4-BE49-F238E27FC236}">
                    <a16:creationId xmlns:a16="http://schemas.microsoft.com/office/drawing/2014/main" id="{D6F9FA02-3BC6-1C99-90FD-32572B8B4D9A}"/>
                  </a:ext>
                </a:extLst>
              </p:cNvPr>
              <p:cNvSpPr/>
              <p:nvPr/>
            </p:nvSpPr>
            <p:spPr>
              <a:xfrm>
                <a:off x="8827709" y="6206395"/>
                <a:ext cx="157533" cy="157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1" name="Group 10">
              <a:extLst>
                <a:ext uri="{FF2B5EF4-FFF2-40B4-BE49-F238E27FC236}">
                  <a16:creationId xmlns:a16="http://schemas.microsoft.com/office/drawing/2014/main" id="{84E5F7CB-0A2D-F989-EF50-EE0EC6DC66DD}"/>
                </a:ext>
              </a:extLst>
            </p:cNvPr>
            <p:cNvGrpSpPr/>
            <p:nvPr/>
          </p:nvGrpSpPr>
          <p:grpSpPr>
            <a:xfrm>
              <a:off x="6953297" y="6388872"/>
              <a:ext cx="891509" cy="68679"/>
              <a:chOff x="6879709" y="6312091"/>
              <a:chExt cx="2044996" cy="157540"/>
            </a:xfrm>
            <a:solidFill>
              <a:srgbClr val="3372DC"/>
            </a:solidFill>
          </p:grpSpPr>
          <p:sp>
            <p:nvSpPr>
              <p:cNvPr id="22" name="Oval 21">
                <a:extLst>
                  <a:ext uri="{FF2B5EF4-FFF2-40B4-BE49-F238E27FC236}">
                    <a16:creationId xmlns:a16="http://schemas.microsoft.com/office/drawing/2014/main" id="{9C6E8475-E076-8F2C-8CA0-A95D064FB5E9}"/>
                  </a:ext>
                </a:extLst>
              </p:cNvPr>
              <p:cNvSpPr/>
              <p:nvPr/>
            </p:nvSpPr>
            <p:spPr>
              <a:xfrm>
                <a:off x="6879709" y="6312098"/>
                <a:ext cx="157533" cy="157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3" name="Oval 22">
                <a:extLst>
                  <a:ext uri="{FF2B5EF4-FFF2-40B4-BE49-F238E27FC236}">
                    <a16:creationId xmlns:a16="http://schemas.microsoft.com/office/drawing/2014/main" id="{48FEDD40-D714-903B-FD7C-56942E621618}"/>
                  </a:ext>
                </a:extLst>
              </p:cNvPr>
              <p:cNvSpPr/>
              <p:nvPr/>
            </p:nvSpPr>
            <p:spPr>
              <a:xfrm>
                <a:off x="8220183" y="6312098"/>
                <a:ext cx="157533" cy="157533"/>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4" name="Rectangle 23">
                <a:extLst>
                  <a:ext uri="{FF2B5EF4-FFF2-40B4-BE49-F238E27FC236}">
                    <a16:creationId xmlns:a16="http://schemas.microsoft.com/office/drawing/2014/main" id="{90C45F37-A6BB-5EB0-20FF-E17AB929769E}"/>
                  </a:ext>
                </a:extLst>
              </p:cNvPr>
              <p:cNvSpPr/>
              <p:nvPr/>
            </p:nvSpPr>
            <p:spPr>
              <a:xfrm>
                <a:off x="7180578" y="6349573"/>
                <a:ext cx="635975"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5" name="Oval 24">
                <a:extLst>
                  <a:ext uri="{FF2B5EF4-FFF2-40B4-BE49-F238E27FC236}">
                    <a16:creationId xmlns:a16="http://schemas.microsoft.com/office/drawing/2014/main" id="{42F95DFA-F442-D6EC-5F83-4E3D13F0D1C1}"/>
                  </a:ext>
                </a:extLst>
              </p:cNvPr>
              <p:cNvSpPr/>
              <p:nvPr/>
            </p:nvSpPr>
            <p:spPr>
              <a:xfrm>
                <a:off x="7965092" y="6312098"/>
                <a:ext cx="157533" cy="157533"/>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6" name="Oval 25">
                <a:extLst>
                  <a:ext uri="{FF2B5EF4-FFF2-40B4-BE49-F238E27FC236}">
                    <a16:creationId xmlns:a16="http://schemas.microsoft.com/office/drawing/2014/main" id="{AFB458FB-57A3-C515-4A55-63D649280A0B}"/>
                  </a:ext>
                </a:extLst>
              </p:cNvPr>
              <p:cNvSpPr/>
              <p:nvPr/>
            </p:nvSpPr>
            <p:spPr>
              <a:xfrm>
                <a:off x="8767172" y="6312091"/>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6763C93B-A073-5ACD-5391-461FC93DB3AF}"/>
                  </a:ext>
                </a:extLst>
              </p:cNvPr>
              <p:cNvSpPr/>
              <p:nvPr/>
            </p:nvSpPr>
            <p:spPr>
              <a:xfrm>
                <a:off x="8462956" y="6312098"/>
                <a:ext cx="157533" cy="157531"/>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2" name="Group 11">
              <a:extLst>
                <a:ext uri="{FF2B5EF4-FFF2-40B4-BE49-F238E27FC236}">
                  <a16:creationId xmlns:a16="http://schemas.microsoft.com/office/drawing/2014/main" id="{564B27B3-3164-A8BE-B3BD-99809A87F1F3}"/>
                </a:ext>
              </a:extLst>
            </p:cNvPr>
            <p:cNvGrpSpPr/>
            <p:nvPr/>
          </p:nvGrpSpPr>
          <p:grpSpPr>
            <a:xfrm>
              <a:off x="7029212" y="3575659"/>
              <a:ext cx="768962" cy="68676"/>
              <a:chOff x="7277035" y="5888316"/>
              <a:chExt cx="1763892" cy="157533"/>
            </a:xfrm>
            <a:solidFill>
              <a:srgbClr val="3372DC"/>
            </a:solidFill>
          </p:grpSpPr>
          <p:sp>
            <p:nvSpPr>
              <p:cNvPr id="18" name="Oval 17">
                <a:extLst>
                  <a:ext uri="{FF2B5EF4-FFF2-40B4-BE49-F238E27FC236}">
                    <a16:creationId xmlns:a16="http://schemas.microsoft.com/office/drawing/2014/main" id="{9066B0D7-5CE4-8199-6995-63DB87EB7558}"/>
                  </a:ext>
                </a:extLst>
              </p:cNvPr>
              <p:cNvSpPr/>
              <p:nvPr/>
            </p:nvSpPr>
            <p:spPr>
              <a:xfrm>
                <a:off x="7277035" y="5888316"/>
                <a:ext cx="157533" cy="157531"/>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9" name="Oval 18">
                <a:extLst>
                  <a:ext uri="{FF2B5EF4-FFF2-40B4-BE49-F238E27FC236}">
                    <a16:creationId xmlns:a16="http://schemas.microsoft.com/office/drawing/2014/main" id="{AC6BDB94-DD57-EA4E-2A84-8E44E5E84D93}"/>
                  </a:ext>
                </a:extLst>
              </p:cNvPr>
              <p:cNvSpPr/>
              <p:nvPr/>
            </p:nvSpPr>
            <p:spPr>
              <a:xfrm>
                <a:off x="8347236" y="5888318"/>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0" name="Rectangle 19">
                <a:extLst>
                  <a:ext uri="{FF2B5EF4-FFF2-40B4-BE49-F238E27FC236}">
                    <a16:creationId xmlns:a16="http://schemas.microsoft.com/office/drawing/2014/main" id="{D0324A44-54C8-B980-F122-6A1D00144453}"/>
                  </a:ext>
                </a:extLst>
              </p:cNvPr>
              <p:cNvSpPr/>
              <p:nvPr/>
            </p:nvSpPr>
            <p:spPr>
              <a:xfrm>
                <a:off x="7597740" y="5925791"/>
                <a:ext cx="578053"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1" name="Rectangle 20">
                <a:extLst>
                  <a:ext uri="{FF2B5EF4-FFF2-40B4-BE49-F238E27FC236}">
                    <a16:creationId xmlns:a16="http://schemas.microsoft.com/office/drawing/2014/main" id="{D359D8C1-B1E2-2ED3-7AF1-643BABB7A044}"/>
                  </a:ext>
                </a:extLst>
              </p:cNvPr>
              <p:cNvSpPr/>
              <p:nvPr/>
            </p:nvSpPr>
            <p:spPr>
              <a:xfrm>
                <a:off x="8628030" y="5925786"/>
                <a:ext cx="412897"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3" name="Group 12">
              <a:extLst>
                <a:ext uri="{FF2B5EF4-FFF2-40B4-BE49-F238E27FC236}">
                  <a16:creationId xmlns:a16="http://schemas.microsoft.com/office/drawing/2014/main" id="{2410BA53-4576-ECF4-4210-7C0FED6A8DAC}"/>
                </a:ext>
              </a:extLst>
            </p:cNvPr>
            <p:cNvGrpSpPr/>
            <p:nvPr/>
          </p:nvGrpSpPr>
          <p:grpSpPr>
            <a:xfrm>
              <a:off x="6980876" y="2957495"/>
              <a:ext cx="867121" cy="68725"/>
              <a:chOff x="7306167" y="5952837"/>
              <a:chExt cx="1989056" cy="157646"/>
            </a:xfrm>
            <a:solidFill>
              <a:srgbClr val="3372DC"/>
            </a:solidFill>
          </p:grpSpPr>
          <p:sp>
            <p:nvSpPr>
              <p:cNvPr id="14" name="Oval 13">
                <a:extLst>
                  <a:ext uri="{FF2B5EF4-FFF2-40B4-BE49-F238E27FC236}">
                    <a16:creationId xmlns:a16="http://schemas.microsoft.com/office/drawing/2014/main" id="{E7936CED-0EE4-707B-5A74-DF31F8F2583E}"/>
                  </a:ext>
                </a:extLst>
              </p:cNvPr>
              <p:cNvSpPr/>
              <p:nvPr/>
            </p:nvSpPr>
            <p:spPr>
              <a:xfrm>
                <a:off x="7306167" y="5952952"/>
                <a:ext cx="157533" cy="157531"/>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 name="Oval 14">
                <a:extLst>
                  <a:ext uri="{FF2B5EF4-FFF2-40B4-BE49-F238E27FC236}">
                    <a16:creationId xmlns:a16="http://schemas.microsoft.com/office/drawing/2014/main" id="{EA227BB0-88F7-C9EB-C689-6C9F2EED0BCD}"/>
                  </a:ext>
                </a:extLst>
              </p:cNvPr>
              <p:cNvSpPr/>
              <p:nvPr/>
            </p:nvSpPr>
            <p:spPr>
              <a:xfrm>
                <a:off x="7657990" y="5952837"/>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Rectangle 15">
                <a:extLst>
                  <a:ext uri="{FF2B5EF4-FFF2-40B4-BE49-F238E27FC236}">
                    <a16:creationId xmlns:a16="http://schemas.microsoft.com/office/drawing/2014/main" id="{65CDFC68-AC0B-B053-A993-10C62AC4560C}"/>
                  </a:ext>
                </a:extLst>
              </p:cNvPr>
              <p:cNvSpPr/>
              <p:nvPr/>
            </p:nvSpPr>
            <p:spPr>
              <a:xfrm>
                <a:off x="7961627" y="5990424"/>
                <a:ext cx="635978"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7" name="Rectangle 16">
                <a:extLst>
                  <a:ext uri="{FF2B5EF4-FFF2-40B4-BE49-F238E27FC236}">
                    <a16:creationId xmlns:a16="http://schemas.microsoft.com/office/drawing/2014/main" id="{A2BCD12C-815E-B3A0-5396-EC55B0C7F80F}"/>
                  </a:ext>
                </a:extLst>
              </p:cNvPr>
              <p:cNvSpPr/>
              <p:nvPr/>
            </p:nvSpPr>
            <p:spPr>
              <a:xfrm>
                <a:off x="8659243" y="5990424"/>
                <a:ext cx="635980"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sp>
        <p:nvSpPr>
          <p:cNvPr id="37" name="Text Placeholder 36">
            <a:extLst>
              <a:ext uri="{FF2B5EF4-FFF2-40B4-BE49-F238E27FC236}">
                <a16:creationId xmlns:a16="http://schemas.microsoft.com/office/drawing/2014/main" id="{C25BBFBF-A783-43B6-E94C-5DDA63BE3AAE}"/>
              </a:ext>
            </a:extLst>
          </p:cNvPr>
          <p:cNvSpPr>
            <a:spLocks noGrp="1"/>
          </p:cNvSpPr>
          <p:nvPr>
            <p:ph type="body" sz="quarter" idx="10"/>
          </p:nvPr>
        </p:nvSpPr>
        <p:spPr/>
        <p:txBody>
          <a:bodyPr/>
          <a:lstStyle/>
          <a:p>
            <a:r>
              <a:rPr lang="en-US" dirty="0"/>
              <a:t>Word Maps</a:t>
            </a:r>
          </a:p>
        </p:txBody>
      </p:sp>
    </p:spTree>
    <p:extLst>
      <p:ext uri="{BB962C8B-B14F-4D97-AF65-F5344CB8AC3E}">
        <p14:creationId xmlns:p14="http://schemas.microsoft.com/office/powerpoint/2010/main" val="1052205862"/>
      </p:ext>
    </p:extLst>
  </p:cSld>
  <p:clrMapOvr>
    <a:masterClrMapping/>
  </p:clrMapOvr>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16135</TotalTime>
  <Words>1153</Words>
  <Application>Microsoft Macintosh PowerPoint</Application>
  <PresentationFormat>Widescreen</PresentationFormat>
  <Paragraphs>354</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Sassoon Infant 2023</vt:lpstr>
      <vt:lpstr>Arial</vt:lpstr>
      <vt:lpstr>EdShed</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911</cp:revision>
  <cp:lastPrinted>2023-01-25T13:58:17Z</cp:lastPrinted>
  <dcterms:created xsi:type="dcterms:W3CDTF">2022-07-19T20:08:30Z</dcterms:created>
  <dcterms:modified xsi:type="dcterms:W3CDTF">2024-08-08T07:53:45Z</dcterms:modified>
</cp:coreProperties>
</file>