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1" r:id="rId2"/>
    <p:sldId id="257" r:id="rId3"/>
    <p:sldId id="311" r:id="rId4"/>
    <p:sldId id="343" r:id="rId5"/>
    <p:sldId id="342" r:id="rId6"/>
    <p:sldId id="344" r:id="rId7"/>
    <p:sldId id="312" r:id="rId8"/>
    <p:sldId id="313" r:id="rId9"/>
    <p:sldId id="318" r:id="rId10"/>
    <p:sldId id="319" r:id="rId11"/>
    <p:sldId id="320" r:id="rId12"/>
    <p:sldId id="345" r:id="rId13"/>
    <p:sldId id="347" r:id="rId14"/>
    <p:sldId id="348" r:id="rId15"/>
    <p:sldId id="346" r:id="rId16"/>
    <p:sldId id="349" r:id="rId17"/>
    <p:sldId id="350" r:id="rId18"/>
    <p:sldId id="353" r:id="rId19"/>
    <p:sldId id="354" r:id="rId20"/>
    <p:sldId id="355" r:id="rId21"/>
    <p:sldId id="356" r:id="rId22"/>
    <p:sldId id="357" r:id="rId23"/>
    <p:sldId id="328" r:id="rId24"/>
    <p:sldId id="352" r:id="rId25"/>
    <p:sldId id="298" r:id="rId26"/>
  </p:sldIdLst>
  <p:sldSz cx="12192000" cy="6858000"/>
  <p:notesSz cx="6858000" cy="9144000"/>
  <p:embeddedFontLst>
    <p:embeddedFont>
      <p:font typeface="EdShed" pitchFamily="2" charset="0"/>
      <p:regular r:id="rId29"/>
      <p:bold r:id="rId30"/>
    </p:embeddedFont>
    <p:embeddedFont>
      <p:font typeface="Sassoon Infant 2023" panose="02000503030000020003" pitchFamily="2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  <a:srgbClr val="FFDE56"/>
    <a:srgbClr val="FF3760"/>
    <a:srgbClr val="20D160"/>
    <a:srgbClr val="3373DC"/>
    <a:srgbClr val="209CEE"/>
    <a:srgbClr val="7957D5"/>
    <a:srgbClr val="F139C4"/>
    <a:srgbClr val="6561FF"/>
    <a:srgbClr val="859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0"/>
    <p:restoredTop sz="90080"/>
  </p:normalViewPr>
  <p:slideViewPr>
    <p:cSldViewPr snapToGrid="0" snapToObjects="1">
      <p:cViewPr varScale="1">
        <p:scale>
          <a:sx n="96" d="100"/>
          <a:sy n="96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0"/>
              </a:rPr>
              <a:t>8/8/24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0"/>
              </a:rPr>
              <a:t>‹#›</a:t>
            </a:fld>
            <a:endParaRPr lang="en-US" dirty="0"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7AEF229B-8876-6441-8901-E5E5390D5590}" type="datetimeFigureOut">
              <a:rPr lang="en-US" smtClean="0"/>
              <a:pPr/>
              <a:t>8/8/24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65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02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05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7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7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53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55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23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9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8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words with the children, enunciating the sound the ‘</a:t>
            </a:r>
            <a:r>
              <a:rPr lang="en-GB" dirty="0" err="1"/>
              <a:t>ou</a:t>
            </a:r>
            <a:r>
              <a:rPr lang="en-GB" dirty="0"/>
              <a:t>’ digraph makes. </a:t>
            </a:r>
            <a:br>
              <a:rPr lang="en-GB" dirty="0"/>
            </a:br>
            <a:r>
              <a:rPr lang="en-GB" dirty="0"/>
              <a:t>Click on the words to move them to the correct jar.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46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26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1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3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3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4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Here the ‘y’ is removed and replaced with ‘</a:t>
            </a:r>
            <a:r>
              <a:rPr lang="en-US" dirty="0" err="1"/>
              <a:t>ie</a:t>
            </a:r>
            <a:r>
              <a:rPr lang="en-US" dirty="0"/>
              <a:t>’ before the second suffix is added.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4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0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7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177077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2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0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4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4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4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3403252C-7E3D-1749-8409-A4F8F98D5649}" type="datetime1">
              <a:rPr lang="en-GB" smtClean="0"/>
              <a:pPr/>
              <a:t>08/08/2024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1544687-8074-0A6B-A57E-9D3B57FC8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dirty="0">
                <a:ea typeface="Sassoon Infant 2023" panose="02000503030000020003" pitchFamily="2" charset="0"/>
              </a:rPr>
              <a:t>To </a:t>
            </a:r>
            <a:r>
              <a:rPr lang="en-GB" dirty="0">
                <a:effectLst/>
                <a:highlight>
                  <a:srgbClr val="FFFFFF"/>
                </a:highlight>
                <a:ea typeface="Sassoon Infant 2023" panose="02000503030000020003" pitchFamily="2" charset="0"/>
              </a:rPr>
              <a:t>apply knowledge of syllables and phoneme grapheme relationships</a:t>
            </a:r>
            <a:endParaRPr lang="en-US" dirty="0">
              <a:ea typeface="Sassoon Infant 2023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216D93-6CAE-3BB4-1F4B-522C7C7AAC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altLang="en-US" dirty="0">
                <a:ea typeface="Sassoon Infant 2023" panose="02000503030000020003" pitchFamily="2" charset="0"/>
                <a:cs typeface="Arial" panose="020B0604020202020204" pitchFamily="34" charset="0"/>
              </a:rPr>
              <a:t>To spell w</a:t>
            </a:r>
            <a:r>
              <a:rPr lang="en-GB" dirty="0">
                <a:ea typeface="Sassoon Infant 2023" panose="02000503030000020003" pitchFamily="2" charset="0"/>
              </a:rPr>
              <a:t>ords where the digraph ‘ou’ sounds like /ow/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0648477-DA3F-57C0-432A-E3C5526E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This week’s words: mouth, sprout, around, sound, spout, ouch, hound, trout, found, proud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286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87C52D-8107-AD9E-91C5-38F8DC8A3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latin typeface="EdShed" pitchFamily="2" charset="0"/>
              </a:rPr>
              <a:t>Read the word. Write each word out, adding the sound buttons </a:t>
            </a:r>
          </a:p>
          <a:p>
            <a:r>
              <a:rPr lang="en-GB" dirty="0">
                <a:latin typeface="EdShed" pitchFamily="2" charset="0"/>
              </a:rPr>
              <a:t>for each phoneme. Finally, rewrite the whole word.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7A0EC-101F-73B4-8BCE-9857BF377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1CDC0632-A08E-CC32-BF01-BE849DFDA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10919"/>
              </p:ext>
            </p:extLst>
          </p:nvPr>
        </p:nvGraphicFramePr>
        <p:xfrm>
          <a:off x="365236" y="1841327"/>
          <a:ext cx="11392527" cy="465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79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534174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4534174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76428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hound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01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953CE-371D-8EB7-0323-4B75D300A6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E7F66307-32A9-10F8-E8EA-D925BEC07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865207"/>
              </p:ext>
            </p:extLst>
          </p:nvPr>
        </p:nvGraphicFramePr>
        <p:xfrm>
          <a:off x="365236" y="1841327"/>
          <a:ext cx="11392527" cy="465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79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534174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4534174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76428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hound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hound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hound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679008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OpenDyslexic" charset="0"/>
                          <a:cs typeface="OpenDyslexic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EdShed" pitchFamily="2" charset="0"/>
                          <a:ea typeface="Sassoon Infant 2023" panose="02000503030000020003" pitchFamily="2" charset="0"/>
                          <a:cs typeface="Freestyle Script" panose="020F0502020204030204" pitchFamily="34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7DA793E4-5EC7-0978-9781-2E210CA056F0}"/>
              </a:ext>
            </a:extLst>
          </p:cNvPr>
          <p:cNvGrpSpPr/>
          <p:nvPr/>
        </p:nvGrpSpPr>
        <p:grpSpPr>
          <a:xfrm>
            <a:off x="4553393" y="2881313"/>
            <a:ext cx="794755" cy="3429913"/>
            <a:chOff x="5104597" y="3223145"/>
            <a:chExt cx="794755" cy="34299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323E36-E89E-C37F-A672-6D2F7B953569}"/>
                </a:ext>
              </a:extLst>
            </p:cNvPr>
            <p:cNvGrpSpPr/>
            <p:nvPr/>
          </p:nvGrpSpPr>
          <p:grpSpPr>
            <a:xfrm>
              <a:off x="5187123" y="3223145"/>
              <a:ext cx="711630" cy="68675"/>
              <a:chOff x="7265514" y="6014687"/>
              <a:chExt cx="1632378" cy="157531"/>
            </a:xfrm>
            <a:solidFill>
              <a:srgbClr val="3372DC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EEA302A-29C8-5040-2792-DD9411C0BD1D}"/>
                  </a:ext>
                </a:extLst>
              </p:cNvPr>
              <p:cNvSpPr/>
              <p:nvPr/>
            </p:nvSpPr>
            <p:spPr>
              <a:xfrm>
                <a:off x="7265514" y="6014687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99AB894-BECC-7A27-7471-E92C789EA26D}"/>
                  </a:ext>
                </a:extLst>
              </p:cNvPr>
              <p:cNvSpPr/>
              <p:nvPr/>
            </p:nvSpPr>
            <p:spPr>
              <a:xfrm>
                <a:off x="8402419" y="6045058"/>
                <a:ext cx="495473" cy="825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B9EB0A6-5BFB-E8E3-3ACF-32B740B9DFCE}"/>
                  </a:ext>
                </a:extLst>
              </p:cNvPr>
              <p:cNvSpPr/>
              <p:nvPr/>
            </p:nvSpPr>
            <p:spPr>
              <a:xfrm>
                <a:off x="7703659" y="6045058"/>
                <a:ext cx="578052" cy="825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D37703-A532-6812-01DE-E1B82CE03781}"/>
                </a:ext>
              </a:extLst>
            </p:cNvPr>
            <p:cNvGrpSpPr/>
            <p:nvPr/>
          </p:nvGrpSpPr>
          <p:grpSpPr>
            <a:xfrm>
              <a:off x="5163556" y="3889113"/>
              <a:ext cx="677411" cy="68687"/>
              <a:chOff x="7024690" y="6107502"/>
              <a:chExt cx="1553886" cy="157557"/>
            </a:xfrm>
            <a:solidFill>
              <a:srgbClr val="3372DC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C0D5E2C-4F63-1FFD-DF91-613B15D26AA5}"/>
                  </a:ext>
                </a:extLst>
              </p:cNvPr>
              <p:cNvSpPr/>
              <p:nvPr/>
            </p:nvSpPr>
            <p:spPr>
              <a:xfrm>
                <a:off x="8421043" y="6107502"/>
                <a:ext cx="157533" cy="157529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328895-20B9-5340-32CC-AB6C165A446E}"/>
                  </a:ext>
                </a:extLst>
              </p:cNvPr>
              <p:cNvSpPr/>
              <p:nvPr/>
            </p:nvSpPr>
            <p:spPr>
              <a:xfrm>
                <a:off x="7338520" y="6144995"/>
                <a:ext cx="578053" cy="825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590248D-86C1-3F05-CBB1-F0F49B2D8CAA}"/>
                  </a:ext>
                </a:extLst>
              </p:cNvPr>
              <p:cNvSpPr/>
              <p:nvPr/>
            </p:nvSpPr>
            <p:spPr>
              <a:xfrm>
                <a:off x="7024690" y="6107518"/>
                <a:ext cx="157533" cy="1575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2DFBB33-E795-332C-830F-3E36DB811F3A}"/>
                  </a:ext>
                </a:extLst>
              </p:cNvPr>
              <p:cNvSpPr/>
              <p:nvPr/>
            </p:nvSpPr>
            <p:spPr>
              <a:xfrm>
                <a:off x="8089509" y="6107530"/>
                <a:ext cx="157533" cy="157529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831ABF-8CC0-46F4-649F-C1100BBB6E57}"/>
                </a:ext>
              </a:extLst>
            </p:cNvPr>
            <p:cNvGrpSpPr/>
            <p:nvPr/>
          </p:nvGrpSpPr>
          <p:grpSpPr>
            <a:xfrm>
              <a:off x="5193119" y="4575137"/>
              <a:ext cx="643400" cy="68690"/>
              <a:chOff x="7739182" y="6247236"/>
              <a:chExt cx="1475866" cy="157564"/>
            </a:xfrm>
            <a:solidFill>
              <a:srgbClr val="3372DC"/>
            </a:solidFill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5961284-0B43-22AE-1F02-012F52C6AB3D}"/>
                  </a:ext>
                </a:extLst>
              </p:cNvPr>
              <p:cNvSpPr/>
              <p:nvPr/>
            </p:nvSpPr>
            <p:spPr>
              <a:xfrm>
                <a:off x="7739182" y="6247271"/>
                <a:ext cx="157533" cy="157529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36F42A1-438D-7820-53B6-59A62E84E8ED}"/>
                  </a:ext>
                </a:extLst>
              </p:cNvPr>
              <p:cNvSpPr/>
              <p:nvPr/>
            </p:nvSpPr>
            <p:spPr>
              <a:xfrm>
                <a:off x="8071272" y="6247243"/>
                <a:ext cx="157533" cy="157529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D743E79-1C0E-7082-31A8-B69D3DDAC56C}"/>
                  </a:ext>
                </a:extLst>
              </p:cNvPr>
              <p:cNvSpPr/>
              <p:nvPr/>
            </p:nvSpPr>
            <p:spPr>
              <a:xfrm>
                <a:off x="8364560" y="6284711"/>
                <a:ext cx="578051" cy="825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9D011A0-213E-33CD-1A88-E5355405AB41}"/>
                  </a:ext>
                </a:extLst>
              </p:cNvPr>
              <p:cNvSpPr/>
              <p:nvPr/>
            </p:nvSpPr>
            <p:spPr>
              <a:xfrm>
                <a:off x="9057515" y="6247236"/>
                <a:ext cx="157533" cy="1575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37E6A08-C419-14E2-301D-6D6722C696F7}"/>
                </a:ext>
              </a:extLst>
            </p:cNvPr>
            <p:cNvGrpSpPr/>
            <p:nvPr/>
          </p:nvGrpSpPr>
          <p:grpSpPr>
            <a:xfrm>
              <a:off x="5104597" y="5250536"/>
              <a:ext cx="794755" cy="68688"/>
              <a:chOff x="7574380" y="6381901"/>
              <a:chExt cx="1823055" cy="157561"/>
            </a:xfrm>
            <a:solidFill>
              <a:srgbClr val="3372DC"/>
            </a:solidFill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CFA43E6-A8AE-A472-7168-47CA9D42120C}"/>
                  </a:ext>
                </a:extLst>
              </p:cNvPr>
              <p:cNvSpPr/>
              <p:nvPr/>
            </p:nvSpPr>
            <p:spPr>
              <a:xfrm>
                <a:off x="7574380" y="6381931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20760B5-86A1-CE47-381C-5AB4F569B012}"/>
                  </a:ext>
                </a:extLst>
              </p:cNvPr>
              <p:cNvSpPr/>
              <p:nvPr/>
            </p:nvSpPr>
            <p:spPr>
              <a:xfrm>
                <a:off x="7908517" y="6381906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1C2161B-99DA-07AE-45B6-BDD4EBCAC98D}"/>
                  </a:ext>
                </a:extLst>
              </p:cNvPr>
              <p:cNvSpPr/>
              <p:nvPr/>
            </p:nvSpPr>
            <p:spPr>
              <a:xfrm>
                <a:off x="8167682" y="6419376"/>
                <a:ext cx="578052" cy="825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B4EC01C-F40E-ED4D-B6FA-CB524293AB3F}"/>
                  </a:ext>
                </a:extLst>
              </p:cNvPr>
              <p:cNvSpPr/>
              <p:nvPr/>
            </p:nvSpPr>
            <p:spPr>
              <a:xfrm>
                <a:off x="8891142" y="6381901"/>
                <a:ext cx="157533" cy="157531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A65BA10-5A96-1C11-60B2-57BD0E984E00}"/>
                  </a:ext>
                </a:extLst>
              </p:cNvPr>
              <p:cNvSpPr/>
              <p:nvPr/>
            </p:nvSpPr>
            <p:spPr>
              <a:xfrm>
                <a:off x="9239902" y="6381901"/>
                <a:ext cx="157533" cy="157531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A6C162D-7F09-5CBB-2AF7-44620377931D}"/>
                </a:ext>
              </a:extLst>
            </p:cNvPr>
            <p:cNvGrpSpPr/>
            <p:nvPr/>
          </p:nvGrpSpPr>
          <p:grpSpPr>
            <a:xfrm>
              <a:off x="5241869" y="6617048"/>
              <a:ext cx="557569" cy="36010"/>
              <a:chOff x="7458546" y="6731401"/>
              <a:chExt cx="1278984" cy="82603"/>
            </a:xfrm>
            <a:solidFill>
              <a:srgbClr val="3372DC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6AD4EC2-7280-23A9-F43C-B2A61506DF0A}"/>
                  </a:ext>
                </a:extLst>
              </p:cNvPr>
              <p:cNvSpPr/>
              <p:nvPr/>
            </p:nvSpPr>
            <p:spPr>
              <a:xfrm>
                <a:off x="8159478" y="6731424"/>
                <a:ext cx="578052" cy="82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9BC59F-390F-F034-FF7C-B0CAF82D5CC7}"/>
                  </a:ext>
                </a:extLst>
              </p:cNvPr>
              <p:cNvSpPr/>
              <p:nvPr/>
            </p:nvSpPr>
            <p:spPr>
              <a:xfrm>
                <a:off x="7458546" y="6731401"/>
                <a:ext cx="578052" cy="82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7CBA84A-9429-4261-FEB1-5B364C7FE057}"/>
                </a:ext>
              </a:extLst>
            </p:cNvPr>
            <p:cNvGrpSpPr/>
            <p:nvPr/>
          </p:nvGrpSpPr>
          <p:grpSpPr>
            <a:xfrm>
              <a:off x="5195653" y="5931837"/>
              <a:ext cx="625497" cy="68686"/>
              <a:chOff x="5774901" y="5914862"/>
              <a:chExt cx="625497" cy="6868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14F65FD-07CA-A31F-5385-75273B80588E}"/>
                  </a:ext>
                </a:extLst>
              </p:cNvPr>
              <p:cNvGrpSpPr/>
              <p:nvPr/>
            </p:nvGrpSpPr>
            <p:grpSpPr>
              <a:xfrm>
                <a:off x="5774901" y="5914862"/>
                <a:ext cx="625497" cy="68686"/>
                <a:chOff x="7403014" y="6511237"/>
                <a:chExt cx="1434801" cy="157556"/>
              </a:xfrm>
              <a:solidFill>
                <a:srgbClr val="3372DC"/>
              </a:solidFill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8EF8635-F4B0-688F-183B-58F63FFE8290}"/>
                    </a:ext>
                  </a:extLst>
                </p:cNvPr>
                <p:cNvSpPr/>
                <p:nvPr/>
              </p:nvSpPr>
              <p:spPr>
                <a:xfrm>
                  <a:off x="7403014" y="6511237"/>
                  <a:ext cx="157533" cy="157531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771281D-710D-627C-6A2B-F673BE29AD60}"/>
                    </a:ext>
                  </a:extLst>
                </p:cNvPr>
                <p:cNvSpPr/>
                <p:nvPr/>
              </p:nvSpPr>
              <p:spPr>
                <a:xfrm>
                  <a:off x="7684060" y="6511253"/>
                  <a:ext cx="157533" cy="157531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A416448-B6B8-2CDF-3F16-6D338D7C13B9}"/>
                    </a:ext>
                  </a:extLst>
                </p:cNvPr>
                <p:cNvSpPr/>
                <p:nvPr/>
              </p:nvSpPr>
              <p:spPr>
                <a:xfrm>
                  <a:off x="8680282" y="6511262"/>
                  <a:ext cx="157533" cy="1575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F154DFF-D1A3-D663-0759-40D725DD3FD1}"/>
                  </a:ext>
                </a:extLst>
              </p:cNvPr>
              <p:cNvSpPr/>
              <p:nvPr/>
            </p:nvSpPr>
            <p:spPr>
              <a:xfrm>
                <a:off x="6011177" y="5929985"/>
                <a:ext cx="252000" cy="36000"/>
              </a:xfrm>
              <a:prstGeom prst="rect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2150F5-8CA6-44E3-EB55-59E76CCE9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</p:spTree>
    <p:extLst>
      <p:ext uri="{BB962C8B-B14F-4D97-AF65-F5344CB8AC3E}">
        <p14:creationId xmlns:p14="http://schemas.microsoft.com/office/powerpoint/2010/main" val="105220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DDCE29-5766-6DFF-0AEB-30F896B164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  <a:latin typeface="EdShed" pitchFamily="2" charset="0"/>
              </a:rPr>
              <a:t>Write a sentence about the pictures below. Remember to include the word in your sentence. Then read the sentences and replace the underlined word with one of the blue words.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EDE2FE-6A2C-BE11-02F4-7CE3F3829B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Sentences and Synonyms</a:t>
            </a:r>
          </a:p>
        </p:txBody>
      </p:sp>
      <p:graphicFrame>
        <p:nvGraphicFramePr>
          <p:cNvPr id="5" name="Table 48">
            <a:extLst>
              <a:ext uri="{FF2B5EF4-FFF2-40B4-BE49-F238E27FC236}">
                <a16:creationId xmlns:a16="http://schemas.microsoft.com/office/drawing/2014/main" id="{F187F7D8-E0F7-8BEF-EBCB-37ECD0267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55213"/>
              </p:ext>
            </p:extLst>
          </p:nvPr>
        </p:nvGraphicFramePr>
        <p:xfrm>
          <a:off x="402956" y="3657988"/>
          <a:ext cx="11380174" cy="278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490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Alex finally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located</a:t>
                      </a:r>
                      <a:r>
                        <a:rPr lang="en-US" sz="2000" b="0" i="0" u="none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his mother’s car keys.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 seed began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grow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after a few weeks.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Water began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gush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out of the hose pipe.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 heard a strange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noise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in the garden.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F913D6-EF67-D1E8-4A1E-ECA4FA1E94A5}"/>
              </a:ext>
            </a:extLst>
          </p:cNvPr>
          <p:cNvSpPr txBox="1"/>
          <p:nvPr/>
        </p:nvSpPr>
        <p:spPr>
          <a:xfrm>
            <a:off x="9125590" y="1892274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0"/>
                <a:ea typeface="OpenDyslexic" charset="0"/>
                <a:cs typeface="OpenDyslexic" charset="0"/>
              </a:rPr>
              <a:t>ouch</a:t>
            </a:r>
            <a:endParaRPr lang="en-GB" sz="2400" baseline="0" dirty="0">
              <a:latin typeface="EdShed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0B968-871B-CBFD-4089-66B10E4D699F}"/>
              </a:ext>
            </a:extLst>
          </p:cNvPr>
          <p:cNvCxnSpPr>
            <a:cxnSpLocks/>
          </p:cNvCxnSpPr>
          <p:nvPr/>
        </p:nvCxnSpPr>
        <p:spPr>
          <a:xfrm>
            <a:off x="7873139" y="2795704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29D51E-1210-5FF2-EA24-88FC81012EC3}"/>
              </a:ext>
            </a:extLst>
          </p:cNvPr>
          <p:cNvCxnSpPr>
            <a:cxnSpLocks/>
          </p:cNvCxnSpPr>
          <p:nvPr/>
        </p:nvCxnSpPr>
        <p:spPr>
          <a:xfrm>
            <a:off x="7873139" y="3247691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252CE7-E620-7E34-014B-EA4D2623F0B0}"/>
              </a:ext>
            </a:extLst>
          </p:cNvPr>
          <p:cNvSpPr txBox="1"/>
          <p:nvPr/>
        </p:nvSpPr>
        <p:spPr>
          <a:xfrm>
            <a:off x="3705532" y="189693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0"/>
                <a:ea typeface="OpenDyslexic" charset="0"/>
                <a:cs typeface="OpenDyslexic" charset="0"/>
              </a:rPr>
              <a:t>hound</a:t>
            </a:r>
            <a:endParaRPr lang="en-GB" sz="2400" baseline="0" dirty="0">
              <a:latin typeface="EdShed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C8DCA1-6C0B-6DFD-2C3F-4F480603ADAC}"/>
              </a:ext>
            </a:extLst>
          </p:cNvPr>
          <p:cNvCxnSpPr>
            <a:cxnSpLocks/>
          </p:cNvCxnSpPr>
          <p:nvPr/>
        </p:nvCxnSpPr>
        <p:spPr>
          <a:xfrm>
            <a:off x="2504495" y="2795704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BDBED8-E884-DE52-F8EF-95C7FA2BC128}"/>
              </a:ext>
            </a:extLst>
          </p:cNvPr>
          <p:cNvCxnSpPr>
            <a:cxnSpLocks/>
          </p:cNvCxnSpPr>
          <p:nvPr/>
        </p:nvCxnSpPr>
        <p:spPr>
          <a:xfrm>
            <a:off x="2504495" y="3247691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CE1D37-7F49-4DE4-7C63-4671B310FE6E}"/>
              </a:ext>
            </a:extLst>
          </p:cNvPr>
          <p:cNvSpPr txBox="1"/>
          <p:nvPr/>
        </p:nvSpPr>
        <p:spPr>
          <a:xfrm>
            <a:off x="674366" y="517719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sound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00E2D-C356-8366-9B3A-390C66801D75}"/>
              </a:ext>
            </a:extLst>
          </p:cNvPr>
          <p:cNvSpPr txBox="1"/>
          <p:nvPr/>
        </p:nvSpPr>
        <p:spPr>
          <a:xfrm>
            <a:off x="674366" y="378015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sprout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169AA4-4BD2-FBEF-BC2E-363D8A1E1BF0}"/>
              </a:ext>
            </a:extLst>
          </p:cNvPr>
          <p:cNvSpPr txBox="1"/>
          <p:nvPr/>
        </p:nvSpPr>
        <p:spPr>
          <a:xfrm>
            <a:off x="705362" y="5873567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spout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CCBA23-600E-97ED-2654-EF7FF67C7D40}"/>
              </a:ext>
            </a:extLst>
          </p:cNvPr>
          <p:cNvSpPr txBox="1"/>
          <p:nvPr/>
        </p:nvSpPr>
        <p:spPr>
          <a:xfrm>
            <a:off x="674366" y="4453711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found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FAD7487-A38B-1CE5-9555-E0479D9D3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8" y="1981654"/>
            <a:ext cx="1659380" cy="1287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C96E24-4BD8-2084-05F7-44F31B1D6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09002" y="1838595"/>
            <a:ext cx="751791" cy="1440178"/>
          </a:xfrm>
          <a:prstGeom prst="round2Same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15845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33EBC-96BA-7522-9AA9-CE01868CD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Words in 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3AA8B4-C0A9-69CE-9F6F-9ACD00D54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72DC"/>
                </a:solidFill>
                <a:latin typeface="EdShed" pitchFamily="2" charset="0"/>
              </a:rPr>
              <a:t>Can you write a description of this picture?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D2576-509A-7C2A-22F5-E18DB1F325A0}"/>
              </a:ext>
            </a:extLst>
          </p:cNvPr>
          <p:cNvSpPr txBox="1"/>
          <p:nvPr/>
        </p:nvSpPr>
        <p:spPr>
          <a:xfrm>
            <a:off x="2607731" y="2092967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Words to include: trout, mouth, around</a:t>
            </a:r>
            <a:endParaRPr lang="en-GB" sz="2000" baseline="0" dirty="0">
              <a:latin typeface="EdShed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F00365-1F37-E9C9-D3E5-588C28874113}"/>
              </a:ext>
            </a:extLst>
          </p:cNvPr>
          <p:cNvGrpSpPr/>
          <p:nvPr/>
        </p:nvGrpSpPr>
        <p:grpSpPr>
          <a:xfrm>
            <a:off x="464745" y="2881443"/>
            <a:ext cx="5911576" cy="3395114"/>
            <a:chOff x="155160" y="276685"/>
            <a:chExt cx="12192000" cy="63915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DE6A44-8A56-E34E-CADC-2912466B1812}"/>
                </a:ext>
              </a:extLst>
            </p:cNvPr>
            <p:cNvGrpSpPr/>
            <p:nvPr/>
          </p:nvGrpSpPr>
          <p:grpSpPr>
            <a:xfrm>
              <a:off x="155160" y="276685"/>
              <a:ext cx="12192000" cy="6391594"/>
              <a:chOff x="155160" y="276685"/>
              <a:chExt cx="12192000" cy="639159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3F13DCE-DA25-A974-0636-38A9FD2E7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160" y="276685"/>
                <a:ext cx="12192000" cy="6391594"/>
              </a:xfrm>
              <a:prstGeom prst="rect">
                <a:avLst/>
              </a:prstGeom>
            </p:spPr>
          </p:pic>
          <p:pic>
            <p:nvPicPr>
              <p:cNvPr id="10" name="Picture 9" descr="Logo, icon&#10;&#10;Description automatically generated">
                <a:extLst>
                  <a:ext uri="{FF2B5EF4-FFF2-40B4-BE49-F238E27FC236}">
                    <a16:creationId xmlns:a16="http://schemas.microsoft.com/office/drawing/2014/main" id="{DE6308AB-D1A2-5A9C-D99E-19CAF65FF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7006" y="1963927"/>
                <a:ext cx="897068" cy="1072331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E297E67B-A4D1-DB19-111E-69726FC41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0919" y="4291746"/>
                <a:ext cx="1721289" cy="1067635"/>
              </a:xfrm>
              <a:prstGeom prst="rect">
                <a:avLst/>
              </a:prstGeom>
            </p:spPr>
          </p:pic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84C827E3-0709-3EF3-0BD7-00D5A89E1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231" y="2625274"/>
                <a:ext cx="561812" cy="408013"/>
              </a:xfrm>
              <a:prstGeom prst="rect">
                <a:avLst/>
              </a:prstGeom>
            </p:spPr>
          </p:pic>
          <p:pic>
            <p:nvPicPr>
              <p:cNvPr id="13" name="Picture 12" descr="Icon&#10;&#10;Description automatically generated">
                <a:extLst>
                  <a:ext uri="{FF2B5EF4-FFF2-40B4-BE49-F238E27FC236}">
                    <a16:creationId xmlns:a16="http://schemas.microsoft.com/office/drawing/2014/main" id="{C1B4FC83-59F9-AF25-7AF0-5EF26BD49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627797">
                <a:off x="8292647" y="709551"/>
                <a:ext cx="1842188" cy="862220"/>
              </a:xfrm>
              <a:prstGeom prst="rect">
                <a:avLst/>
              </a:prstGeom>
            </p:spPr>
          </p:pic>
          <p:pic>
            <p:nvPicPr>
              <p:cNvPr id="14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7A430E6B-EC92-A09D-8DC1-89DBC30EF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8430" y="4137157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15" name="Picture 14" descr="Shape, circle&#10;&#10;Description automatically generated">
                <a:extLst>
                  <a:ext uri="{FF2B5EF4-FFF2-40B4-BE49-F238E27FC236}">
                    <a16:creationId xmlns:a16="http://schemas.microsoft.com/office/drawing/2014/main" id="{65F86AE2-8CDD-B9CC-ABEE-CA156FDEE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168" y="549780"/>
                <a:ext cx="1802407" cy="2057293"/>
              </a:xfrm>
              <a:prstGeom prst="rect">
                <a:avLst/>
              </a:prstGeom>
            </p:spPr>
          </p:pic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:a16="http://schemas.microsoft.com/office/drawing/2014/main" id="{CD42A5B1-7AF9-C936-10C2-7C99A2904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02595" y="1395130"/>
                <a:ext cx="952643" cy="1427317"/>
              </a:xfrm>
              <a:prstGeom prst="rect">
                <a:avLst/>
              </a:prstGeom>
            </p:spPr>
          </p:pic>
          <p:pic>
            <p:nvPicPr>
              <p:cNvPr id="17" name="Picture 16" descr="Shape, icon&#10;&#10;Description automatically generated">
                <a:extLst>
                  <a:ext uri="{FF2B5EF4-FFF2-40B4-BE49-F238E27FC236}">
                    <a16:creationId xmlns:a16="http://schemas.microsoft.com/office/drawing/2014/main" id="{E17D363F-FBAE-9D4B-96E4-A84D1FC04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750" y="3708805"/>
                <a:ext cx="1566844" cy="1503036"/>
              </a:xfrm>
              <a:prstGeom prst="rect">
                <a:avLst/>
              </a:prstGeom>
            </p:spPr>
          </p:pic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7D20F0D2-32BB-6294-9F00-51C2291F7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76299" y="4471866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19" name="Picture 18" descr="Icon&#10;&#10;Description automatically generated">
                <a:extLst>
                  <a:ext uri="{FF2B5EF4-FFF2-40B4-BE49-F238E27FC236}">
                    <a16:creationId xmlns:a16="http://schemas.microsoft.com/office/drawing/2014/main" id="{C02FECC8-37B2-C247-0343-E6BC25289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93510" y="3808841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20" name="Picture 19" descr="Logo, icon&#10;&#10;Description automatically generated">
                <a:extLst>
                  <a:ext uri="{FF2B5EF4-FFF2-40B4-BE49-F238E27FC236}">
                    <a16:creationId xmlns:a16="http://schemas.microsoft.com/office/drawing/2014/main" id="{4A3B47E0-CB48-8185-CD1E-5D8067722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6096000" y="1164218"/>
                <a:ext cx="952642" cy="1072331"/>
              </a:xfrm>
              <a:prstGeom prst="rect">
                <a:avLst/>
              </a:prstGeom>
            </p:spPr>
          </p:pic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BAF68560-65A6-D245-F09A-4D59BD027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627797">
                <a:off x="4936462" y="3860161"/>
                <a:ext cx="620805" cy="290562"/>
              </a:xfrm>
              <a:prstGeom prst="rect">
                <a:avLst/>
              </a:prstGeom>
            </p:spPr>
          </p:pic>
          <p:pic>
            <p:nvPicPr>
              <p:cNvPr id="22" name="Picture 21" descr="Shape, icon&#10;&#10;Description automatically generated">
                <a:extLst>
                  <a:ext uri="{FF2B5EF4-FFF2-40B4-BE49-F238E27FC236}">
                    <a16:creationId xmlns:a16="http://schemas.microsoft.com/office/drawing/2014/main" id="{D8706DF3-3A61-80FC-23B8-3955B7DAA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70824" y="4507536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23" name="Picture 22" descr="Shape, icon&#10;&#10;Description automatically generated">
                <a:extLst>
                  <a:ext uri="{FF2B5EF4-FFF2-40B4-BE49-F238E27FC236}">
                    <a16:creationId xmlns:a16="http://schemas.microsoft.com/office/drawing/2014/main" id="{94E68F21-CF42-31CC-D23E-29284961B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84842" y="3408248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24" name="Picture 2" descr="Free vector graphics of Fish">
                <a:extLst>
                  <a:ext uri="{FF2B5EF4-FFF2-40B4-BE49-F238E27FC236}">
                    <a16:creationId xmlns:a16="http://schemas.microsoft.com/office/drawing/2014/main" id="{4AE79969-87FC-9C8C-E0FA-6CB46925FF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466948" y="677796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Free vector graphics of Fish">
                <a:extLst>
                  <a:ext uri="{FF2B5EF4-FFF2-40B4-BE49-F238E27FC236}">
                    <a16:creationId xmlns:a16="http://schemas.microsoft.com/office/drawing/2014/main" id="{76FC9DB5-60D1-86E5-36B7-2203C709A7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363934" y="3949415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Free vector graphics of Fish">
                <a:extLst>
                  <a:ext uri="{FF2B5EF4-FFF2-40B4-BE49-F238E27FC236}">
                    <a16:creationId xmlns:a16="http://schemas.microsoft.com/office/drawing/2014/main" id="{FBDE1FE1-0296-90F8-FD8C-D5B3C849B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8885248" y="3351148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Free vector graphics of Fish">
                <a:extLst>
                  <a:ext uri="{FF2B5EF4-FFF2-40B4-BE49-F238E27FC236}">
                    <a16:creationId xmlns:a16="http://schemas.microsoft.com/office/drawing/2014/main" id="{A1A2DBFE-0D81-955B-2AD9-49464AC5F2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 flipH="1">
                <a:off x="5270872" y="1581962"/>
                <a:ext cx="656983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AFC2BC80-5327-4E3E-0233-ABFD42B20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150118" y="2981139"/>
              <a:ext cx="656984" cy="93839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60D621-1113-E8A0-B683-449775035BB4}"/>
              </a:ext>
            </a:extLst>
          </p:cNvPr>
          <p:cNvGrpSpPr/>
          <p:nvPr/>
        </p:nvGrpSpPr>
        <p:grpSpPr>
          <a:xfrm>
            <a:off x="6649754" y="3250327"/>
            <a:ext cx="5091209" cy="3013529"/>
            <a:chOff x="5429056" y="3673779"/>
            <a:chExt cx="6234247" cy="301352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1F33EE-FD1F-05B2-A87D-002DA71677B7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3673779"/>
              <a:ext cx="62342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21C3F8-ACD7-A262-792D-14B3EC0DBC95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4277936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6578397-3716-4325-E470-68999BC1CFE4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6090408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BD1AE3-72CA-011D-34A2-92A2587352C0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5486250"/>
              <a:ext cx="62081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6F4758-3D5A-FB83-3B41-2CB661BB1CBE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4882093"/>
              <a:ext cx="62081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A5A3AA1-9CD1-37D6-1105-04C35C878709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6687308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69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609A10-2299-2E67-339D-93198EE1D1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B76A789-CA34-3637-4917-F8E916C7E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Sentences and Synonyms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C9082-7550-D353-505A-380E2CB23EF9}"/>
              </a:ext>
            </a:extLst>
          </p:cNvPr>
          <p:cNvSpPr txBox="1"/>
          <p:nvPr/>
        </p:nvSpPr>
        <p:spPr>
          <a:xfrm>
            <a:off x="2407352" y="2349935"/>
            <a:ext cx="4068864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Carrie heard the howl of a 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hound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 in the distance.</a:t>
            </a:r>
          </a:p>
        </p:txBody>
      </p:sp>
      <p:graphicFrame>
        <p:nvGraphicFramePr>
          <p:cNvPr id="24" name="Table 48">
            <a:extLst>
              <a:ext uri="{FF2B5EF4-FFF2-40B4-BE49-F238E27FC236}">
                <a16:creationId xmlns:a16="http://schemas.microsoft.com/office/drawing/2014/main" id="{623D75B1-EBB2-0621-2A49-67666DA94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61830"/>
              </p:ext>
            </p:extLst>
          </p:nvPr>
        </p:nvGraphicFramePr>
        <p:xfrm>
          <a:off x="402956" y="3657988"/>
          <a:ext cx="11380174" cy="278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490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Alex finally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located</a:t>
                      </a:r>
                      <a:r>
                        <a:rPr lang="en-US" sz="2000" b="0" i="0" u="none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his mother’s car keys.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The seed began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grow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after a few weeks.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Water began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gush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out of the hose pipe.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 heard a strange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noise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 in the garden.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0F9A8C0-F326-8967-80D3-85E484C55506}"/>
              </a:ext>
            </a:extLst>
          </p:cNvPr>
          <p:cNvSpPr txBox="1"/>
          <p:nvPr/>
        </p:nvSpPr>
        <p:spPr>
          <a:xfrm>
            <a:off x="9125590" y="1892274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0"/>
                <a:ea typeface="OpenDyslexic" charset="0"/>
                <a:cs typeface="OpenDyslexic" charset="0"/>
              </a:rPr>
              <a:t>ouch</a:t>
            </a:r>
            <a:endParaRPr lang="en-GB" sz="2400" baseline="0" dirty="0">
              <a:latin typeface="EdShed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BC62F0-21B5-6F40-42C1-3712B82E47B3}"/>
              </a:ext>
            </a:extLst>
          </p:cNvPr>
          <p:cNvCxnSpPr>
            <a:cxnSpLocks/>
          </p:cNvCxnSpPr>
          <p:nvPr/>
        </p:nvCxnSpPr>
        <p:spPr>
          <a:xfrm>
            <a:off x="7873139" y="2795704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CB66D1-F71D-BBD9-51B9-D6F13196F063}"/>
              </a:ext>
            </a:extLst>
          </p:cNvPr>
          <p:cNvCxnSpPr>
            <a:cxnSpLocks/>
          </p:cNvCxnSpPr>
          <p:nvPr/>
        </p:nvCxnSpPr>
        <p:spPr>
          <a:xfrm>
            <a:off x="7873139" y="3247691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7066D74-79B0-CFB5-7B6E-F1DE704F3F4A}"/>
              </a:ext>
            </a:extLst>
          </p:cNvPr>
          <p:cNvSpPr txBox="1"/>
          <p:nvPr/>
        </p:nvSpPr>
        <p:spPr>
          <a:xfrm>
            <a:off x="3705532" y="189693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0"/>
                <a:ea typeface="OpenDyslexic" charset="0"/>
                <a:cs typeface="OpenDyslexic" charset="0"/>
              </a:rPr>
              <a:t>hound</a:t>
            </a:r>
            <a:endParaRPr lang="en-GB" sz="2400" baseline="0" dirty="0">
              <a:latin typeface="EdShed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0ADE66-A8BD-B470-7B1C-706998113DD8}"/>
              </a:ext>
            </a:extLst>
          </p:cNvPr>
          <p:cNvCxnSpPr>
            <a:cxnSpLocks/>
          </p:cNvCxnSpPr>
          <p:nvPr/>
        </p:nvCxnSpPr>
        <p:spPr>
          <a:xfrm>
            <a:off x="2504495" y="2795704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EA7AB7-FF64-6F9C-942B-3620355C85F2}"/>
              </a:ext>
            </a:extLst>
          </p:cNvPr>
          <p:cNvCxnSpPr>
            <a:cxnSpLocks/>
          </p:cNvCxnSpPr>
          <p:nvPr/>
        </p:nvCxnSpPr>
        <p:spPr>
          <a:xfrm>
            <a:off x="2504495" y="3247691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8523DD3-5CF1-7D40-2C82-70227214B4FD}"/>
              </a:ext>
            </a:extLst>
          </p:cNvPr>
          <p:cNvSpPr txBox="1"/>
          <p:nvPr/>
        </p:nvSpPr>
        <p:spPr>
          <a:xfrm>
            <a:off x="674366" y="517719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sound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1F9D89-3C79-C270-A9A4-B14A60B09B94}"/>
              </a:ext>
            </a:extLst>
          </p:cNvPr>
          <p:cNvSpPr txBox="1"/>
          <p:nvPr/>
        </p:nvSpPr>
        <p:spPr>
          <a:xfrm>
            <a:off x="674366" y="378015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sprout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B9028C-2E70-3B96-F51B-8C2AA0C9CEC4}"/>
              </a:ext>
            </a:extLst>
          </p:cNvPr>
          <p:cNvSpPr txBox="1"/>
          <p:nvPr/>
        </p:nvSpPr>
        <p:spPr>
          <a:xfrm>
            <a:off x="705362" y="5873567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spout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8CBEB0-1FFB-F387-329D-4B462FF22619}"/>
              </a:ext>
            </a:extLst>
          </p:cNvPr>
          <p:cNvSpPr txBox="1"/>
          <p:nvPr/>
        </p:nvSpPr>
        <p:spPr>
          <a:xfrm>
            <a:off x="674366" y="4453711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found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C32C0B-0628-3A9D-B55E-6D025FE8706F}"/>
              </a:ext>
            </a:extLst>
          </p:cNvPr>
          <p:cNvSpPr txBox="1"/>
          <p:nvPr/>
        </p:nvSpPr>
        <p:spPr>
          <a:xfrm>
            <a:off x="7800238" y="2349935"/>
            <a:ext cx="4068864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“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Ouch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!” Joe cried as he stood on </a:t>
            </a:r>
          </a:p>
          <a:p>
            <a:pPr lvl="0">
              <a:lnSpc>
                <a:spcPct val="150000"/>
              </a:lnSpc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a pin.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5C937E-481A-BA63-58C2-85A82A69AA74}"/>
              </a:ext>
            </a:extLst>
          </p:cNvPr>
          <p:cNvSpPr txBox="1"/>
          <p:nvPr/>
        </p:nvSpPr>
        <p:spPr>
          <a:xfrm>
            <a:off x="3930913" y="5789460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spout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0723B7-7918-FD5F-EE23-101EBCC38961}"/>
              </a:ext>
            </a:extLst>
          </p:cNvPr>
          <p:cNvSpPr txBox="1"/>
          <p:nvPr/>
        </p:nvSpPr>
        <p:spPr>
          <a:xfrm>
            <a:off x="8704878" y="577097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sound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B51D7D-4555-6C1A-4EB9-66DB07734D2D}"/>
              </a:ext>
            </a:extLst>
          </p:cNvPr>
          <p:cNvSpPr txBox="1"/>
          <p:nvPr/>
        </p:nvSpPr>
        <p:spPr>
          <a:xfrm>
            <a:off x="3930913" y="4426311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found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393295-20AA-C073-445A-9D9B304C57A8}"/>
              </a:ext>
            </a:extLst>
          </p:cNvPr>
          <p:cNvSpPr txBox="1"/>
          <p:nvPr/>
        </p:nvSpPr>
        <p:spPr>
          <a:xfrm>
            <a:off x="8704879" y="4433684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sprout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825FA840-6775-8AD7-553C-8282C7CF8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8" y="1981654"/>
            <a:ext cx="1659380" cy="128792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03737D2-A8A7-9A43-8730-9058F8A52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09002" y="1838595"/>
            <a:ext cx="751791" cy="1440178"/>
          </a:xfrm>
          <a:prstGeom prst="round2Same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5720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765D73-3EFD-056C-28F5-10BC3CF18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7533F-FF7A-93D3-A294-71BC5EFBE87E}"/>
              </a:ext>
            </a:extLst>
          </p:cNvPr>
          <p:cNvSpPr txBox="1"/>
          <p:nvPr/>
        </p:nvSpPr>
        <p:spPr>
          <a:xfrm>
            <a:off x="2607731" y="2092967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Words to include: trout, mouth, around</a:t>
            </a:r>
            <a:endParaRPr lang="en-GB" sz="2000" baseline="0" dirty="0">
              <a:latin typeface="EdShed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3F0AEF-0B4C-A2D9-EC66-CD193F933491}"/>
              </a:ext>
            </a:extLst>
          </p:cNvPr>
          <p:cNvGrpSpPr/>
          <p:nvPr/>
        </p:nvGrpSpPr>
        <p:grpSpPr>
          <a:xfrm>
            <a:off x="464745" y="2881443"/>
            <a:ext cx="5911576" cy="3395114"/>
            <a:chOff x="155160" y="276685"/>
            <a:chExt cx="12192000" cy="63915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2552C4-EDC6-C49E-3560-5EED1E02A7FB}"/>
                </a:ext>
              </a:extLst>
            </p:cNvPr>
            <p:cNvGrpSpPr/>
            <p:nvPr/>
          </p:nvGrpSpPr>
          <p:grpSpPr>
            <a:xfrm>
              <a:off x="155160" y="276685"/>
              <a:ext cx="12192000" cy="6391594"/>
              <a:chOff x="155160" y="276685"/>
              <a:chExt cx="12192000" cy="639159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8FC349B-6FCA-C55E-418F-8D1143AC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160" y="276685"/>
                <a:ext cx="12192000" cy="6391594"/>
              </a:xfrm>
              <a:prstGeom prst="rect">
                <a:avLst/>
              </a:prstGeom>
            </p:spPr>
          </p:pic>
          <p:pic>
            <p:nvPicPr>
              <p:cNvPr id="13" name="Picture 12" descr="Logo, icon&#10;&#10;Description automatically generated">
                <a:extLst>
                  <a:ext uri="{FF2B5EF4-FFF2-40B4-BE49-F238E27FC236}">
                    <a16:creationId xmlns:a16="http://schemas.microsoft.com/office/drawing/2014/main" id="{3835CEF5-BFDF-F690-A74D-2E59FC5AA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7006" y="1963927"/>
                <a:ext cx="897068" cy="1072331"/>
              </a:xfrm>
              <a:prstGeom prst="rect">
                <a:avLst/>
              </a:prstGeom>
            </p:spPr>
          </p:pic>
          <p:pic>
            <p:nvPicPr>
              <p:cNvPr id="14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FF68CE62-789E-5814-7CF1-4950151D0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0919" y="4291746"/>
                <a:ext cx="1721289" cy="1067635"/>
              </a:xfrm>
              <a:prstGeom prst="rect">
                <a:avLst/>
              </a:prstGeom>
            </p:spPr>
          </p:pic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B71B83D8-5FDB-9126-BB30-3EC17D30A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231" y="2625274"/>
                <a:ext cx="561812" cy="408013"/>
              </a:xfrm>
              <a:prstGeom prst="rect">
                <a:avLst/>
              </a:prstGeom>
            </p:spPr>
          </p:pic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:a16="http://schemas.microsoft.com/office/drawing/2014/main" id="{B4920F36-B41C-1A15-A404-BD646A8E3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627797">
                <a:off x="8292647" y="709551"/>
                <a:ext cx="1842188" cy="862220"/>
              </a:xfrm>
              <a:prstGeom prst="rect">
                <a:avLst/>
              </a:prstGeom>
            </p:spPr>
          </p:pic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82FDEB7E-513A-C3A2-B511-AFFE3D89C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8430" y="4137157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18" name="Picture 17" descr="Shape, circle&#10;&#10;Description automatically generated">
                <a:extLst>
                  <a:ext uri="{FF2B5EF4-FFF2-40B4-BE49-F238E27FC236}">
                    <a16:creationId xmlns:a16="http://schemas.microsoft.com/office/drawing/2014/main" id="{07A16427-7365-C140-C5C2-F43B2AA84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168" y="549780"/>
                <a:ext cx="1802407" cy="2057293"/>
              </a:xfrm>
              <a:prstGeom prst="rect">
                <a:avLst/>
              </a:prstGeom>
            </p:spPr>
          </p:pic>
          <p:pic>
            <p:nvPicPr>
              <p:cNvPr id="19" name="Picture 18" descr="Icon&#10;&#10;Description automatically generated">
                <a:extLst>
                  <a:ext uri="{FF2B5EF4-FFF2-40B4-BE49-F238E27FC236}">
                    <a16:creationId xmlns:a16="http://schemas.microsoft.com/office/drawing/2014/main" id="{00B8BD71-99EA-FAAE-E72A-009A681AD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02595" y="1395130"/>
                <a:ext cx="952643" cy="1427317"/>
              </a:xfrm>
              <a:prstGeom prst="rect">
                <a:avLst/>
              </a:prstGeom>
            </p:spPr>
          </p:pic>
          <p:pic>
            <p:nvPicPr>
              <p:cNvPr id="20" name="Picture 19" descr="Shape, icon&#10;&#10;Description automatically generated">
                <a:extLst>
                  <a:ext uri="{FF2B5EF4-FFF2-40B4-BE49-F238E27FC236}">
                    <a16:creationId xmlns:a16="http://schemas.microsoft.com/office/drawing/2014/main" id="{6C6160E0-F900-3834-89E9-F6B85BD41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750" y="3708805"/>
                <a:ext cx="1566844" cy="1503036"/>
              </a:xfrm>
              <a:prstGeom prst="rect">
                <a:avLst/>
              </a:prstGeom>
            </p:spPr>
          </p:pic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65F0C07C-8582-0344-23B5-F028B8483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76299" y="4471866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28EDAB1B-7F5E-60C5-6C99-1CD70CCA2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93510" y="3808841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23" name="Picture 22" descr="Logo, icon&#10;&#10;Description automatically generated">
                <a:extLst>
                  <a:ext uri="{FF2B5EF4-FFF2-40B4-BE49-F238E27FC236}">
                    <a16:creationId xmlns:a16="http://schemas.microsoft.com/office/drawing/2014/main" id="{4ADCBE84-6C5D-98F6-19FD-B95F3CFB2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6096000" y="1164218"/>
                <a:ext cx="952642" cy="1072331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29C820D8-D78C-8084-7441-BDAA74008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627797">
                <a:off x="4936462" y="3860161"/>
                <a:ext cx="620805" cy="290562"/>
              </a:xfrm>
              <a:prstGeom prst="rect">
                <a:avLst/>
              </a:prstGeom>
            </p:spPr>
          </p:pic>
          <p:pic>
            <p:nvPicPr>
              <p:cNvPr id="25" name="Picture 24" descr="Shape, icon&#10;&#10;Description automatically generated">
                <a:extLst>
                  <a:ext uri="{FF2B5EF4-FFF2-40B4-BE49-F238E27FC236}">
                    <a16:creationId xmlns:a16="http://schemas.microsoft.com/office/drawing/2014/main" id="{92A2869B-6A7B-48D0-5A89-36D92B7BD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70824" y="4507536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26" name="Picture 25" descr="Shape, icon&#10;&#10;Description automatically generated">
                <a:extLst>
                  <a:ext uri="{FF2B5EF4-FFF2-40B4-BE49-F238E27FC236}">
                    <a16:creationId xmlns:a16="http://schemas.microsoft.com/office/drawing/2014/main" id="{29997289-CA0A-114E-2FEE-42EDF426D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84842" y="3408248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27" name="Picture 2" descr="Free vector graphics of Fish">
                <a:extLst>
                  <a:ext uri="{FF2B5EF4-FFF2-40B4-BE49-F238E27FC236}">
                    <a16:creationId xmlns:a16="http://schemas.microsoft.com/office/drawing/2014/main" id="{2B45354A-0C8F-5C2B-D24B-DF41EE435C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466948" y="677796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Free vector graphics of Fish">
                <a:extLst>
                  <a:ext uri="{FF2B5EF4-FFF2-40B4-BE49-F238E27FC236}">
                    <a16:creationId xmlns:a16="http://schemas.microsoft.com/office/drawing/2014/main" id="{892E2A7A-C621-8EA5-58E5-92B2218A4F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363934" y="3949415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Free vector graphics of Fish">
                <a:extLst>
                  <a:ext uri="{FF2B5EF4-FFF2-40B4-BE49-F238E27FC236}">
                    <a16:creationId xmlns:a16="http://schemas.microsoft.com/office/drawing/2014/main" id="{7D988C0A-C5C4-06D3-08AD-400B1CC35C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8885248" y="3351148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Free vector graphics of Fish">
                <a:extLst>
                  <a:ext uri="{FF2B5EF4-FFF2-40B4-BE49-F238E27FC236}">
                    <a16:creationId xmlns:a16="http://schemas.microsoft.com/office/drawing/2014/main" id="{29B32E0F-41CD-6994-52D8-19C62E6262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 flipH="1">
                <a:off x="5270872" y="1581962"/>
                <a:ext cx="656983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55283F99-A584-781D-5E91-8D23E7F24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150118" y="2981139"/>
              <a:ext cx="656984" cy="938394"/>
            </a:xfrm>
            <a:prstGeom prst="rect">
              <a:avLst/>
            </a:prstGeom>
          </p:spPr>
        </p:pic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3C9D382-17AB-DA53-F6E0-35B304EEE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Words in Action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E5C62F-E592-3AE2-61F9-C002404AB68E}"/>
              </a:ext>
            </a:extLst>
          </p:cNvPr>
          <p:cNvGrpSpPr/>
          <p:nvPr/>
        </p:nvGrpSpPr>
        <p:grpSpPr>
          <a:xfrm>
            <a:off x="6649754" y="3250327"/>
            <a:ext cx="5091209" cy="3013529"/>
            <a:chOff x="5429056" y="3673779"/>
            <a:chExt cx="6234247" cy="301352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1F112A-BB04-8410-3855-AE258AD6686D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3673779"/>
              <a:ext cx="62342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A2EC29-B475-6A6C-6A8A-55CAF0BF3000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4277936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EA04AB-1FBF-CBDB-E09B-EFA2F598B50A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6090408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AC8DA56-79D4-1846-A3A5-A9723E8783FF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5486250"/>
              <a:ext cx="62081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9354002-B41E-AE14-B8BE-3011E159C270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4882093"/>
              <a:ext cx="62081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8679143-840A-151A-F4CF-4C76DF4D5AD4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56" y="6687308"/>
              <a:ext cx="6221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98E37C-550E-37BB-1C3F-7E99A0A5ABD8}"/>
              </a:ext>
            </a:extLst>
          </p:cNvPr>
          <p:cNvSpPr txBox="1"/>
          <p:nvPr/>
        </p:nvSpPr>
        <p:spPr>
          <a:xfrm>
            <a:off x="6607292" y="2705442"/>
            <a:ext cx="4881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In my fish tank, the fish swim </a:t>
            </a:r>
            <a:r>
              <a:rPr lang="en-GB" sz="2000" dirty="0">
                <a:latin typeface="EdShed" pitchFamily="2" charset="0"/>
              </a:rPr>
              <a:t>around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 with bubbles coming from their</a:t>
            </a:r>
            <a:r>
              <a:rPr lang="en-GB" sz="2000" dirty="0">
                <a:solidFill>
                  <a:srgbClr val="FF0000"/>
                </a:solidFill>
                <a:latin typeface="EdShed" pitchFamily="2" charset="0"/>
              </a:rPr>
              <a:t> </a:t>
            </a:r>
            <a:r>
              <a:rPr lang="en-GB" sz="2000" dirty="0">
                <a:latin typeface="EdShed" pitchFamily="2" charset="0"/>
              </a:rPr>
              <a:t>mouth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s. The one fish I don’t have is a </a:t>
            </a:r>
            <a:r>
              <a:rPr lang="en-GB" sz="2000" dirty="0">
                <a:latin typeface="EdShed" pitchFamily="2" charset="0"/>
              </a:rPr>
              <a:t>trout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9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CB909-AA75-FEEE-C4D3-1D10D59978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proud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241FFD-0A04-7056-FD9F-D149EBD95333}"/>
              </a:ext>
            </a:extLst>
          </p:cNvPr>
          <p:cNvSpPr/>
          <p:nvPr/>
        </p:nvSpPr>
        <p:spPr>
          <a:xfrm>
            <a:off x="2168936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4ADE92-38DE-59DE-C0A9-E01202AB66AD}"/>
              </a:ext>
            </a:extLst>
          </p:cNvPr>
          <p:cNvSpPr/>
          <p:nvPr/>
        </p:nvSpPr>
        <p:spPr>
          <a:xfrm>
            <a:off x="6868966" y="2151567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9FEFA1-AC12-7E9F-E316-D7981740F0BB}"/>
              </a:ext>
            </a:extLst>
          </p:cNvPr>
          <p:cNvSpPr/>
          <p:nvPr/>
        </p:nvSpPr>
        <p:spPr>
          <a:xfrm>
            <a:off x="2192382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451A3-6404-5385-061A-049AF336EC82}"/>
              </a:ext>
            </a:extLst>
          </p:cNvPr>
          <p:cNvSpPr/>
          <p:nvPr/>
        </p:nvSpPr>
        <p:spPr>
          <a:xfrm>
            <a:off x="6810351" y="416607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1643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CB909-AA75-FEEE-C4D3-1D10D59978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proud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335B2-0C9A-1CAF-AF31-D56CCC0AEC9F}"/>
              </a:ext>
            </a:extLst>
          </p:cNvPr>
          <p:cNvSpPr/>
          <p:nvPr/>
        </p:nvSpPr>
        <p:spPr>
          <a:xfrm>
            <a:off x="2168936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97F35-ED61-6745-80DD-0C4A758D4528}"/>
              </a:ext>
            </a:extLst>
          </p:cNvPr>
          <p:cNvSpPr/>
          <p:nvPr/>
        </p:nvSpPr>
        <p:spPr>
          <a:xfrm>
            <a:off x="6868966" y="2151567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A011F-5924-1581-0E9C-DB8032B6B1A0}"/>
              </a:ext>
            </a:extLst>
          </p:cNvPr>
          <p:cNvSpPr/>
          <p:nvPr/>
        </p:nvSpPr>
        <p:spPr>
          <a:xfrm>
            <a:off x="2192382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7BE9E-D9F2-8E84-0C12-E0263E4ECB54}"/>
              </a:ext>
            </a:extLst>
          </p:cNvPr>
          <p:cNvSpPr/>
          <p:nvPr/>
        </p:nvSpPr>
        <p:spPr>
          <a:xfrm>
            <a:off x="6810351" y="416607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978804-77AC-D937-B981-53F3E6197175}"/>
              </a:ext>
            </a:extLst>
          </p:cNvPr>
          <p:cNvSpPr/>
          <p:nvPr/>
        </p:nvSpPr>
        <p:spPr>
          <a:xfrm>
            <a:off x="2473694" y="2752588"/>
            <a:ext cx="2601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Feeling pleased about something you own or have done.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627AB8-EC94-87B4-8FBC-A064095FE6ED}"/>
              </a:ext>
            </a:extLst>
          </p:cNvPr>
          <p:cNvSpPr/>
          <p:nvPr/>
        </p:nvSpPr>
        <p:spPr>
          <a:xfrm>
            <a:off x="6025662" y="2744728"/>
            <a:ext cx="2450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The teacher was </a:t>
            </a:r>
            <a:r>
              <a:rPr lang="en-GB" u="sng" dirty="0">
                <a:solidFill>
                  <a:srgbClr val="FF3760"/>
                </a:solidFill>
                <a:latin typeface="EdShed" pitchFamily="2" charset="0"/>
              </a:rPr>
              <a:t>proud</a:t>
            </a:r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 of her class on the recent school trip. </a:t>
            </a:r>
            <a:endParaRPr lang="en-US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BDAEC2-2F49-EFC7-8DF3-26D8F2577FCE}"/>
              </a:ext>
            </a:extLst>
          </p:cNvPr>
          <p:cNvSpPr/>
          <p:nvPr/>
        </p:nvSpPr>
        <p:spPr>
          <a:xfrm>
            <a:off x="2584425" y="4893951"/>
            <a:ext cx="245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EdShed" pitchFamily="2" charset="0"/>
              </a:rPr>
              <a:t>gratified, pleased, satisfied, content, delighted</a:t>
            </a:r>
            <a:endParaRPr lang="en-GB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96FE8-FB2A-7F44-ED35-D2BA0C3BDC4C}"/>
              </a:ext>
            </a:extLst>
          </p:cNvPr>
          <p:cNvSpPr/>
          <p:nvPr/>
        </p:nvSpPr>
        <p:spPr>
          <a:xfrm>
            <a:off x="6013939" y="4905674"/>
            <a:ext cx="2450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EdShed" pitchFamily="2" charset="0"/>
              </a:rPr>
              <a:t>embarrassed, </a:t>
            </a:r>
          </a:p>
          <a:p>
            <a:pPr algn="ctr"/>
            <a:r>
              <a:rPr lang="en-US" dirty="0">
                <a:solidFill>
                  <a:srgbClr val="FF3760"/>
                </a:solidFill>
                <a:latin typeface="EdShed" pitchFamily="2" charset="0"/>
              </a:rPr>
              <a:t>ashamed, humbled, defeated</a:t>
            </a:r>
          </a:p>
        </p:txBody>
      </p:sp>
    </p:spTree>
    <p:extLst>
      <p:ext uri="{BB962C8B-B14F-4D97-AF65-F5344CB8AC3E}">
        <p14:creationId xmlns:p14="http://schemas.microsoft.com/office/powerpoint/2010/main" val="39311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613CA59-F4C1-20C5-350A-05D0670DCF40}"/>
              </a:ext>
            </a:extLst>
          </p:cNvPr>
          <p:cNvSpPr txBox="1"/>
          <p:nvPr/>
        </p:nvSpPr>
        <p:spPr>
          <a:xfrm>
            <a:off x="5353737" y="4395539"/>
            <a:ext cx="1562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sound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5.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2827971" y="4395539"/>
            <a:ext cx="1830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around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5929C-3DDD-46FD-2815-BF33B81CF068}"/>
              </a:ext>
            </a:extLst>
          </p:cNvPr>
          <p:cNvGrpSpPr/>
          <p:nvPr/>
        </p:nvGrpSpPr>
        <p:grpSpPr>
          <a:xfrm>
            <a:off x="725343" y="2162603"/>
            <a:ext cx="6710713" cy="2937637"/>
            <a:chOff x="900368" y="2233643"/>
            <a:chExt cx="6710713" cy="2937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6F08AD-4CFA-6EE0-A4D7-7E9E9DE92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900368" y="3742939"/>
              <a:ext cx="1432573" cy="1428341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2EF57DE-AC9F-B1A8-E929-6F7DEDC61391}"/>
                </a:ext>
              </a:extLst>
            </p:cNvPr>
            <p:cNvGrpSpPr/>
            <p:nvPr/>
          </p:nvGrpSpPr>
          <p:grpSpPr>
            <a:xfrm>
              <a:off x="1787367" y="2233643"/>
              <a:ext cx="5823714" cy="1384322"/>
              <a:chOff x="1787367" y="2233643"/>
              <a:chExt cx="5823714" cy="138432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1B92F6-0D0D-E426-CC49-116AC9180274}"/>
                  </a:ext>
                </a:extLst>
              </p:cNvPr>
              <p:cNvSpPr txBox="1"/>
              <p:nvPr/>
            </p:nvSpPr>
            <p:spPr>
              <a:xfrm>
                <a:off x="1919260" y="2386166"/>
                <a:ext cx="561072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four words end with the adjacent consonants ‘n’ and ‘d’?</a:t>
                </a:r>
                <a:endParaRPr lang="en-US" sz="3200" dirty="0">
                  <a:latin typeface="EdShed" pitchFamily="2" charset="0"/>
                </a:endParaRPr>
              </a:p>
            </p:txBody>
          </p:sp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D7E5DF37-535A-B6E5-883C-A6ADC31B51DF}"/>
                  </a:ext>
                </a:extLst>
              </p:cNvPr>
              <p:cNvSpPr/>
              <p:nvPr/>
            </p:nvSpPr>
            <p:spPr>
              <a:xfrm>
                <a:off x="1787367" y="2233643"/>
                <a:ext cx="5823714" cy="1384322"/>
              </a:xfrm>
              <a:prstGeom prst="wedgeRoundRectCallout">
                <a:avLst>
                  <a:gd name="adj1" fmla="val -36374"/>
                  <a:gd name="adj2" fmla="val 86808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8FAFE27-177C-8B0F-4962-DD0526EDEE0D}"/>
              </a:ext>
            </a:extLst>
          </p:cNvPr>
          <p:cNvSpPr txBox="1"/>
          <p:nvPr/>
        </p:nvSpPr>
        <p:spPr>
          <a:xfrm>
            <a:off x="7615008" y="4395539"/>
            <a:ext cx="1507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found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864C97-B51F-2B5B-6B93-1F73E5048110}"/>
              </a:ext>
            </a:extLst>
          </p:cNvPr>
          <p:cNvSpPr txBox="1"/>
          <p:nvPr/>
        </p:nvSpPr>
        <p:spPr>
          <a:xfrm>
            <a:off x="9810555" y="4395539"/>
            <a:ext cx="1620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hound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978EDA-50BB-E121-5D62-75B5BE2CDC4D}"/>
              </a:ext>
            </a:extLst>
          </p:cNvPr>
          <p:cNvGrpSpPr/>
          <p:nvPr/>
        </p:nvGrpSpPr>
        <p:grpSpPr>
          <a:xfrm>
            <a:off x="5499041" y="5040705"/>
            <a:ext cx="1240913" cy="144000"/>
            <a:chOff x="5457713" y="5024610"/>
            <a:chExt cx="1240913" cy="144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EA1DA1-A2F5-4F36-9AD1-9F10790C20F3}"/>
                </a:ext>
              </a:extLst>
            </p:cNvPr>
            <p:cNvGrpSpPr/>
            <p:nvPr/>
          </p:nvGrpSpPr>
          <p:grpSpPr>
            <a:xfrm>
              <a:off x="5457713" y="5024610"/>
              <a:ext cx="682314" cy="144000"/>
              <a:chOff x="5335490" y="2877711"/>
              <a:chExt cx="350599" cy="72000"/>
            </a:xfrm>
            <a:solidFill>
              <a:srgbClr val="3372DC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C397518-25CC-68CA-D60C-A772B2B91BF4}"/>
                  </a:ext>
                </a:extLst>
              </p:cNvPr>
              <p:cNvSpPr/>
              <p:nvPr/>
            </p:nvSpPr>
            <p:spPr>
              <a:xfrm>
                <a:off x="5335490" y="2877711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7E3B9F-F94F-66B7-753B-F5B33ADB68AB}"/>
                  </a:ext>
                </a:extLst>
              </p:cNvPr>
              <p:cNvSpPr/>
              <p:nvPr/>
            </p:nvSpPr>
            <p:spPr>
              <a:xfrm>
                <a:off x="5445613" y="2893806"/>
                <a:ext cx="240476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9EF496-6EC1-4CC0-4AA0-9BE0A22A1ED6}"/>
                </a:ext>
              </a:extLst>
            </p:cNvPr>
            <p:cNvSpPr/>
            <p:nvPr/>
          </p:nvSpPr>
          <p:spPr>
            <a:xfrm>
              <a:off x="6274658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8E70419-5CCF-E468-114B-2675F557D973}"/>
                </a:ext>
              </a:extLst>
            </p:cNvPr>
            <p:cNvSpPr/>
            <p:nvPr/>
          </p:nvSpPr>
          <p:spPr>
            <a:xfrm>
              <a:off x="6558504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F60B54-47C7-F5AD-3303-6E381EBAB13B}"/>
              </a:ext>
            </a:extLst>
          </p:cNvPr>
          <p:cNvGrpSpPr/>
          <p:nvPr/>
        </p:nvGrpSpPr>
        <p:grpSpPr>
          <a:xfrm>
            <a:off x="7734488" y="5040705"/>
            <a:ext cx="1205060" cy="144000"/>
            <a:chOff x="5457719" y="5024610"/>
            <a:chExt cx="1205060" cy="144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17ACC3A-53A4-8C7E-E9D0-37AAE07F906A}"/>
                </a:ext>
              </a:extLst>
            </p:cNvPr>
            <p:cNvGrpSpPr/>
            <p:nvPr/>
          </p:nvGrpSpPr>
          <p:grpSpPr>
            <a:xfrm>
              <a:off x="5457719" y="5024610"/>
              <a:ext cx="671630" cy="144000"/>
              <a:chOff x="5335490" y="2877711"/>
              <a:chExt cx="345109" cy="72000"/>
            </a:xfrm>
            <a:solidFill>
              <a:srgbClr val="3372DC"/>
            </a:solidFill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722D368-56E9-38E3-4DCF-454A322B2213}"/>
                  </a:ext>
                </a:extLst>
              </p:cNvPr>
              <p:cNvSpPr/>
              <p:nvPr/>
            </p:nvSpPr>
            <p:spPr>
              <a:xfrm>
                <a:off x="5335490" y="2877711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772BC5D-0C91-2BED-BA95-5E3C121DDD8B}"/>
                  </a:ext>
                </a:extLst>
              </p:cNvPr>
              <p:cNvSpPr/>
              <p:nvPr/>
            </p:nvSpPr>
            <p:spPr>
              <a:xfrm>
                <a:off x="5440123" y="2893806"/>
                <a:ext cx="240476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4A1ED3B-D5F6-88CA-53A6-23D1683D5C42}"/>
                </a:ext>
              </a:extLst>
            </p:cNvPr>
            <p:cNvSpPr/>
            <p:nvPr/>
          </p:nvSpPr>
          <p:spPr>
            <a:xfrm>
              <a:off x="6238811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3E91F43-1E3B-028D-B550-BEB491272361}"/>
                </a:ext>
              </a:extLst>
            </p:cNvPr>
            <p:cNvSpPr/>
            <p:nvPr/>
          </p:nvSpPr>
          <p:spPr>
            <a:xfrm>
              <a:off x="6522657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96AFE2-C302-F024-F4B1-714FE6521ED0}"/>
              </a:ext>
            </a:extLst>
          </p:cNvPr>
          <p:cNvGrpSpPr/>
          <p:nvPr/>
        </p:nvGrpSpPr>
        <p:grpSpPr>
          <a:xfrm>
            <a:off x="9981863" y="5040705"/>
            <a:ext cx="1267583" cy="144000"/>
            <a:chOff x="5457705" y="5024610"/>
            <a:chExt cx="1267583" cy="1440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129F410-18AC-7E7E-8E7B-2A8BE6F6BB88}"/>
                </a:ext>
              </a:extLst>
            </p:cNvPr>
            <p:cNvGrpSpPr/>
            <p:nvPr/>
          </p:nvGrpSpPr>
          <p:grpSpPr>
            <a:xfrm>
              <a:off x="5457705" y="5024610"/>
              <a:ext cx="732306" cy="144000"/>
              <a:chOff x="5335490" y="2877711"/>
              <a:chExt cx="376287" cy="72000"/>
            </a:xfrm>
            <a:solidFill>
              <a:srgbClr val="3372DC"/>
            </a:solidFill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EE98B16-CBF4-476D-3A0B-6EA39E1AF768}"/>
                  </a:ext>
                </a:extLst>
              </p:cNvPr>
              <p:cNvSpPr/>
              <p:nvPr/>
            </p:nvSpPr>
            <p:spPr>
              <a:xfrm>
                <a:off x="5335490" y="2877711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1805CC5-3F6D-7D7B-5D9E-7D73E74C42A1}"/>
                  </a:ext>
                </a:extLst>
              </p:cNvPr>
              <p:cNvSpPr/>
              <p:nvPr/>
            </p:nvSpPr>
            <p:spPr>
              <a:xfrm>
                <a:off x="5471301" y="2893806"/>
                <a:ext cx="240476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2BBA7BE-9F25-05ED-5AA5-D3397DD16115}"/>
                </a:ext>
              </a:extLst>
            </p:cNvPr>
            <p:cNvSpPr/>
            <p:nvPr/>
          </p:nvSpPr>
          <p:spPr>
            <a:xfrm>
              <a:off x="6301320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AD346DF-3DF1-8CFC-0DDA-0C1009213E52}"/>
                </a:ext>
              </a:extLst>
            </p:cNvPr>
            <p:cNvSpPr/>
            <p:nvPr/>
          </p:nvSpPr>
          <p:spPr>
            <a:xfrm>
              <a:off x="6585166" y="502461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D0E058E-17EE-5C18-0D12-6D47566602C7}"/>
              </a:ext>
            </a:extLst>
          </p:cNvPr>
          <p:cNvGrpSpPr/>
          <p:nvPr/>
        </p:nvGrpSpPr>
        <p:grpSpPr>
          <a:xfrm>
            <a:off x="2992912" y="5040705"/>
            <a:ext cx="1485877" cy="144000"/>
            <a:chOff x="2972248" y="5056800"/>
            <a:chExt cx="1485877" cy="1440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0C678B3-5E83-C527-24C7-8A4790FAF1A9}"/>
                </a:ext>
              </a:extLst>
            </p:cNvPr>
            <p:cNvGrpSpPr/>
            <p:nvPr/>
          </p:nvGrpSpPr>
          <p:grpSpPr>
            <a:xfrm>
              <a:off x="3206874" y="5056800"/>
              <a:ext cx="1251251" cy="144000"/>
              <a:chOff x="5473205" y="5024610"/>
              <a:chExt cx="1251251" cy="14400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4EB08CB-6769-FC18-78BE-48FB0ACB533E}"/>
                  </a:ext>
                </a:extLst>
              </p:cNvPr>
              <p:cNvGrpSpPr/>
              <p:nvPr/>
            </p:nvGrpSpPr>
            <p:grpSpPr>
              <a:xfrm>
                <a:off x="5473205" y="5024610"/>
                <a:ext cx="708143" cy="144000"/>
                <a:chOff x="5343452" y="2877711"/>
                <a:chExt cx="363871" cy="72000"/>
              </a:xfrm>
              <a:solidFill>
                <a:srgbClr val="3372DC"/>
              </a:solidFill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FDB47BD-781D-5E3A-8FF6-CC15EEE3B32F}"/>
                    </a:ext>
                  </a:extLst>
                </p:cNvPr>
                <p:cNvSpPr/>
                <p:nvPr/>
              </p:nvSpPr>
              <p:spPr>
                <a:xfrm>
                  <a:off x="5343452" y="2877711"/>
                  <a:ext cx="72000" cy="72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3372DC"/>
                      </a:solidFill>
                    </a:ln>
                    <a:latin typeface="EdShed" pitchFamily="2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7472A0E-F321-53E9-5AFD-4AEF629BC57B}"/>
                    </a:ext>
                  </a:extLst>
                </p:cNvPr>
                <p:cNvSpPr/>
                <p:nvPr/>
              </p:nvSpPr>
              <p:spPr>
                <a:xfrm>
                  <a:off x="5466847" y="2893806"/>
                  <a:ext cx="240476" cy="39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3372DC"/>
                      </a:solidFill>
                    </a:ln>
                    <a:latin typeface="EdShed" pitchFamily="2" charset="0"/>
                  </a:endParaRPr>
                </a:p>
              </p:txBody>
            </p:sp>
          </p:grp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12F17A1-24B7-461E-224A-1521BEE17278}"/>
                  </a:ext>
                </a:extLst>
              </p:cNvPr>
              <p:cNvSpPr/>
              <p:nvPr/>
            </p:nvSpPr>
            <p:spPr>
              <a:xfrm>
                <a:off x="6290156" y="5024610"/>
                <a:ext cx="140122" cy="144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E8FEFD7-8BB1-5348-2B59-2BA04C06D30B}"/>
                  </a:ext>
                </a:extLst>
              </p:cNvPr>
              <p:cNvSpPr/>
              <p:nvPr/>
            </p:nvSpPr>
            <p:spPr>
              <a:xfrm>
                <a:off x="6584334" y="5024610"/>
                <a:ext cx="140122" cy="144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8AC2AF9-D606-1D95-B0CE-31FA6A309815}"/>
                </a:ext>
              </a:extLst>
            </p:cNvPr>
            <p:cNvSpPr/>
            <p:nvPr/>
          </p:nvSpPr>
          <p:spPr>
            <a:xfrm>
              <a:off x="2972248" y="5056800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5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5.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5929C-3DDD-46FD-2815-BF33B81CF068}"/>
              </a:ext>
            </a:extLst>
          </p:cNvPr>
          <p:cNvGrpSpPr/>
          <p:nvPr/>
        </p:nvGrpSpPr>
        <p:grpSpPr>
          <a:xfrm>
            <a:off x="3017623" y="2417984"/>
            <a:ext cx="5068599" cy="2937637"/>
            <a:chOff x="859424" y="2233643"/>
            <a:chExt cx="5068599" cy="2937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6F08AD-4CFA-6EE0-A4D7-7E9E9DE92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859424" y="3742939"/>
              <a:ext cx="1432573" cy="1428341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2EF57DE-AC9F-B1A8-E929-6F7DEDC61391}"/>
                </a:ext>
              </a:extLst>
            </p:cNvPr>
            <p:cNvGrpSpPr/>
            <p:nvPr/>
          </p:nvGrpSpPr>
          <p:grpSpPr>
            <a:xfrm>
              <a:off x="1787367" y="2233643"/>
              <a:ext cx="4140656" cy="1384322"/>
              <a:chOff x="1787367" y="2233643"/>
              <a:chExt cx="4140656" cy="138432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1B92F6-0D0D-E426-CC49-116AC9180274}"/>
                  </a:ext>
                </a:extLst>
              </p:cNvPr>
              <p:cNvSpPr txBox="1"/>
              <p:nvPr/>
            </p:nvSpPr>
            <p:spPr>
              <a:xfrm>
                <a:off x="1934804" y="2386166"/>
                <a:ext cx="378121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word only has two sounds?</a:t>
                </a:r>
                <a:endParaRPr lang="en-US" sz="3200" dirty="0">
                  <a:latin typeface="EdShed" pitchFamily="2" charset="0"/>
                </a:endParaRPr>
              </a:p>
            </p:txBody>
          </p:sp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D7E5DF37-535A-B6E5-883C-A6ADC31B51DF}"/>
                  </a:ext>
                </a:extLst>
              </p:cNvPr>
              <p:cNvSpPr/>
              <p:nvPr/>
            </p:nvSpPr>
            <p:spPr>
              <a:xfrm>
                <a:off x="1787367" y="2233643"/>
                <a:ext cx="4140656" cy="1384322"/>
              </a:xfrm>
              <a:prstGeom prst="wedgeRoundRectCallout">
                <a:avLst>
                  <a:gd name="adj1" fmla="val -36374"/>
                  <a:gd name="adj2" fmla="val 86808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1864C97-B51F-2B5B-6B93-1F73E5048110}"/>
              </a:ext>
            </a:extLst>
          </p:cNvPr>
          <p:cNvSpPr txBox="1"/>
          <p:nvPr/>
        </p:nvSpPr>
        <p:spPr>
          <a:xfrm>
            <a:off x="5430952" y="4636213"/>
            <a:ext cx="1327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ouch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531153-5997-CA94-298A-9ABFE68AD75B}"/>
              </a:ext>
            </a:extLst>
          </p:cNvPr>
          <p:cNvGrpSpPr/>
          <p:nvPr/>
        </p:nvGrpSpPr>
        <p:grpSpPr>
          <a:xfrm>
            <a:off x="5586121" y="5276001"/>
            <a:ext cx="1030027" cy="79620"/>
            <a:chOff x="5752998" y="4781347"/>
            <a:chExt cx="1030027" cy="796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752998" y="4781347"/>
              <a:ext cx="467999" cy="7962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3BD486-D1AA-A10E-49FA-CE9EA978FAB8}"/>
                </a:ext>
              </a:extLst>
            </p:cNvPr>
            <p:cNvSpPr/>
            <p:nvPr/>
          </p:nvSpPr>
          <p:spPr>
            <a:xfrm>
              <a:off x="6315026" y="4781347"/>
              <a:ext cx="467999" cy="7962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5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sort these words into the correct jar?</a:t>
            </a:r>
          </a:p>
          <a:p>
            <a:r>
              <a:rPr lang="en-GB" dirty="0"/>
              <a:t>What does ‘ou’ sound like in each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99167D-CFF6-E594-D976-245F11B588A1}"/>
              </a:ext>
            </a:extLst>
          </p:cNvPr>
          <p:cNvGrpSpPr/>
          <p:nvPr/>
        </p:nvGrpSpPr>
        <p:grpSpPr>
          <a:xfrm>
            <a:off x="519526" y="3336285"/>
            <a:ext cx="2452656" cy="3164400"/>
            <a:chOff x="228337" y="1962082"/>
            <a:chExt cx="2452656" cy="31674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6F4B92-07F8-52DA-338F-8C7B0768D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337" y="1962082"/>
              <a:ext cx="2452656" cy="3167430"/>
            </a:xfrm>
            <a:prstGeom prst="rect">
              <a:avLst/>
            </a:prstGeom>
          </p:spPr>
        </p:pic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8EBC6FC8-FA5B-64E7-189B-01A760B06112}"/>
                </a:ext>
              </a:extLst>
            </p:cNvPr>
            <p:cNvSpPr txBox="1"/>
            <p:nvPr/>
          </p:nvSpPr>
          <p:spPr>
            <a:xfrm>
              <a:off x="781395" y="1971175"/>
              <a:ext cx="125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EdShed" pitchFamily="2" charset="0"/>
                </a:rPr>
                <a:t>/ow/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43E993-5B19-702B-E42E-54C060B1A727}"/>
              </a:ext>
            </a:extLst>
          </p:cNvPr>
          <p:cNvGrpSpPr/>
          <p:nvPr/>
        </p:nvGrpSpPr>
        <p:grpSpPr>
          <a:xfrm>
            <a:off x="3433958" y="3338017"/>
            <a:ext cx="2452656" cy="3167430"/>
            <a:chOff x="2987857" y="3574531"/>
            <a:chExt cx="2452656" cy="316743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E7FC81E-720A-1B6D-3DE9-FB31B3CDA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857" y="3574531"/>
              <a:ext cx="2452656" cy="3167430"/>
            </a:xfrm>
            <a:prstGeom prst="rect">
              <a:avLst/>
            </a:prstGeom>
          </p:spPr>
        </p:pic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29658045-DBA5-E17B-06F6-0C2D81A1BC2F}"/>
                </a:ext>
              </a:extLst>
            </p:cNvPr>
            <p:cNvSpPr txBox="1"/>
            <p:nvPr/>
          </p:nvSpPr>
          <p:spPr>
            <a:xfrm>
              <a:off x="3707051" y="3580227"/>
              <a:ext cx="1014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EdShed" pitchFamily="2" charset="0"/>
                </a:rPr>
                <a:t>/</a:t>
              </a:r>
              <a:r>
                <a:rPr lang="en-GB" sz="2800" b="1" dirty="0" err="1">
                  <a:solidFill>
                    <a:schemeClr val="bg1"/>
                  </a:solidFill>
                  <a:latin typeface="EdShed" pitchFamily="2" charset="0"/>
                </a:rPr>
                <a:t>oa</a:t>
              </a:r>
              <a:r>
                <a:rPr lang="en-GB" sz="2800" b="1" dirty="0">
                  <a:solidFill>
                    <a:schemeClr val="bg1"/>
                  </a:solidFill>
                  <a:latin typeface="EdShed" pitchFamily="2" charset="0"/>
                </a:rPr>
                <a:t>/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D429A8-B997-E9B2-A5FF-8CAFDD1463C9}"/>
              </a:ext>
            </a:extLst>
          </p:cNvPr>
          <p:cNvGrpSpPr/>
          <p:nvPr/>
        </p:nvGrpSpPr>
        <p:grpSpPr>
          <a:xfrm>
            <a:off x="6390658" y="3315597"/>
            <a:ext cx="2452656" cy="3167430"/>
            <a:chOff x="6361535" y="3552111"/>
            <a:chExt cx="2452656" cy="316743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9DD2B6-9009-FB1C-8105-E89BB2FE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1535" y="3552111"/>
              <a:ext cx="2452656" cy="3167430"/>
            </a:xfrm>
            <a:prstGeom prst="rect">
              <a:avLst/>
            </a:prstGeom>
          </p:spPr>
        </p:pic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92C28B28-AE25-A773-A972-61A19AD1B8D7}"/>
                </a:ext>
              </a:extLst>
            </p:cNvPr>
            <p:cNvSpPr txBox="1"/>
            <p:nvPr/>
          </p:nvSpPr>
          <p:spPr>
            <a:xfrm>
              <a:off x="7056694" y="3569132"/>
              <a:ext cx="1089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EdShed" pitchFamily="2" charset="0"/>
                </a:rPr>
                <a:t>/oo/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BD217F-0FDB-F089-DC69-275BC575A8E3}"/>
              </a:ext>
            </a:extLst>
          </p:cNvPr>
          <p:cNvGrpSpPr/>
          <p:nvPr/>
        </p:nvGrpSpPr>
        <p:grpSpPr>
          <a:xfrm>
            <a:off x="9301776" y="3336285"/>
            <a:ext cx="2452656" cy="3167430"/>
            <a:chOff x="9301777" y="1962082"/>
            <a:chExt cx="2452656" cy="316743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D98A7B5-29DD-34BD-705F-3A5C4633E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777" y="1962082"/>
              <a:ext cx="2452656" cy="3167430"/>
            </a:xfrm>
            <a:prstGeom prst="rect">
              <a:avLst/>
            </a:prstGeom>
          </p:spPr>
        </p:pic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E4666017-A97B-9328-FED5-61B863C32897}"/>
                </a:ext>
              </a:extLst>
            </p:cNvPr>
            <p:cNvSpPr txBox="1"/>
            <p:nvPr/>
          </p:nvSpPr>
          <p:spPr>
            <a:xfrm>
              <a:off x="10058381" y="1969510"/>
              <a:ext cx="891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EdShed" pitchFamily="2" charset="0"/>
                </a:rPr>
                <a:t>/u/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161C06D-B9E6-C23D-852A-AD8AC199CE60}"/>
              </a:ext>
            </a:extLst>
          </p:cNvPr>
          <p:cNvSpPr txBox="1"/>
          <p:nvPr/>
        </p:nvSpPr>
        <p:spPr>
          <a:xfrm>
            <a:off x="8168513" y="1862942"/>
            <a:ext cx="159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youth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793464-7AD4-1523-F52C-5AB489E4CF9A}"/>
              </a:ext>
            </a:extLst>
          </p:cNvPr>
          <p:cNvSpPr txBox="1"/>
          <p:nvPr/>
        </p:nvSpPr>
        <p:spPr>
          <a:xfrm>
            <a:off x="5081397" y="2430672"/>
            <a:ext cx="1319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group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7DA2CE-52F7-27AE-1904-627D14D996FA}"/>
              </a:ext>
            </a:extLst>
          </p:cNvPr>
          <p:cNvSpPr txBox="1"/>
          <p:nvPr/>
        </p:nvSpPr>
        <p:spPr>
          <a:xfrm>
            <a:off x="9940483" y="2430672"/>
            <a:ext cx="1487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cougar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980491-42BB-7FD7-9B63-794195819B2F}"/>
              </a:ext>
            </a:extLst>
          </p:cNvPr>
          <p:cNvSpPr txBox="1"/>
          <p:nvPr/>
        </p:nvSpPr>
        <p:spPr>
          <a:xfrm>
            <a:off x="6733367" y="2430672"/>
            <a:ext cx="1273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you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D6490-08B9-C6A9-AF8D-DAA8B498EF55}"/>
              </a:ext>
            </a:extLst>
          </p:cNvPr>
          <p:cNvSpPr txBox="1"/>
          <p:nvPr/>
        </p:nvSpPr>
        <p:spPr>
          <a:xfrm>
            <a:off x="6571661" y="1862942"/>
            <a:ext cx="159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cousin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1BA03-6A1B-4083-A4C2-ADFBD4124F8E}"/>
              </a:ext>
            </a:extLst>
          </p:cNvPr>
          <p:cNvSpPr txBox="1"/>
          <p:nvPr/>
        </p:nvSpPr>
        <p:spPr>
          <a:xfrm>
            <a:off x="5010545" y="1862942"/>
            <a:ext cx="1460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double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7B0109-D5B1-3A23-053E-E4713A7F380C}"/>
              </a:ext>
            </a:extLst>
          </p:cNvPr>
          <p:cNvSpPr txBox="1"/>
          <p:nvPr/>
        </p:nvSpPr>
        <p:spPr>
          <a:xfrm>
            <a:off x="9892344" y="1862942"/>
            <a:ext cx="1583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shoulder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CA0EC37-40E9-C4A6-2862-AC0514CAE9AF}"/>
              </a:ext>
            </a:extLst>
          </p:cNvPr>
          <p:cNvSpPr txBox="1">
            <a:spLocks/>
          </p:cNvSpPr>
          <p:nvPr/>
        </p:nvSpPr>
        <p:spPr>
          <a:xfrm>
            <a:off x="3451106" y="2508938"/>
            <a:ext cx="1319011" cy="366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dirty="0">
                <a:latin typeface="EdShed" pitchFamily="2" charset="0"/>
              </a:rPr>
              <a:t>house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D30B49F-8B36-FEA7-F135-6385E34754C4}"/>
              </a:ext>
            </a:extLst>
          </p:cNvPr>
          <p:cNvSpPr txBox="1">
            <a:spLocks/>
          </p:cNvSpPr>
          <p:nvPr/>
        </p:nvSpPr>
        <p:spPr>
          <a:xfrm>
            <a:off x="8380086" y="2508938"/>
            <a:ext cx="1173487" cy="366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dirty="0">
                <a:latin typeface="EdShed" pitchFamily="2" charset="0"/>
              </a:rPr>
              <a:t>count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D3651D-05C7-9CDA-6150-72E3FD61CF5F}"/>
              </a:ext>
            </a:extLst>
          </p:cNvPr>
          <p:cNvSpPr txBox="1"/>
          <p:nvPr/>
        </p:nvSpPr>
        <p:spPr>
          <a:xfrm>
            <a:off x="3261729" y="1862942"/>
            <a:ext cx="1697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about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19E7E1-171B-9648-2D1D-63CF9885B2BD}"/>
              </a:ext>
            </a:extLst>
          </p:cNvPr>
          <p:cNvGrpSpPr/>
          <p:nvPr/>
        </p:nvGrpSpPr>
        <p:grpSpPr>
          <a:xfrm>
            <a:off x="396629" y="1992505"/>
            <a:ext cx="2825643" cy="4684551"/>
            <a:chOff x="210887" y="643789"/>
            <a:chExt cx="2825643" cy="4684551"/>
          </a:xfrm>
        </p:grpSpPr>
        <p:pic>
          <p:nvPicPr>
            <p:cNvPr id="39" name="Google Shape;138;p2" descr="Stars outline">
              <a:extLst>
                <a:ext uri="{FF2B5EF4-FFF2-40B4-BE49-F238E27FC236}">
                  <a16:creationId xmlns:a16="http://schemas.microsoft.com/office/drawing/2014/main" id="{36405D7C-C742-11C1-DF5D-4DCA78D171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2186741">
              <a:off x="2122130" y="253626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39;p2" descr="Stars outline">
              <a:extLst>
                <a:ext uri="{FF2B5EF4-FFF2-40B4-BE49-F238E27FC236}">
                  <a16:creationId xmlns:a16="http://schemas.microsoft.com/office/drawing/2014/main" id="{A100180C-BBC9-C6B3-BA34-A56FE253EE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8808255">
              <a:off x="210887" y="441394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136;p2">
              <a:extLst>
                <a:ext uri="{FF2B5EF4-FFF2-40B4-BE49-F238E27FC236}">
                  <a16:creationId xmlns:a16="http://schemas.microsoft.com/office/drawing/2014/main" id="{A559AB9A-1632-361F-953E-C099F8E59BC4}"/>
                </a:ext>
              </a:extLst>
            </p:cNvPr>
            <p:cNvSpPr txBox="1"/>
            <p:nvPr/>
          </p:nvSpPr>
          <p:spPr>
            <a:xfrm>
              <a:off x="406467" y="643789"/>
              <a:ext cx="226574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EdShed" pitchFamily="2" charset="0"/>
                  <a:ea typeface="Sassoon Infant 2023" panose="02000503030000020003" pitchFamily="2" charset="0"/>
                  <a:cs typeface="Calibri"/>
                  <a:sym typeface="Calibri"/>
                </a:rPr>
                <a:t>This week’s words all have this sound.</a:t>
              </a:r>
              <a:endParaRPr sz="1100" dirty="0">
                <a:latin typeface="EdShed" pitchFamily="2" charset="0"/>
              </a:endParaRPr>
            </a:p>
          </p:txBody>
        </p:sp>
        <p:pic>
          <p:nvPicPr>
            <p:cNvPr id="42" name="Google Shape;140;p2" descr="Arrow: Anti-clockwise curve with solid fill">
              <a:extLst>
                <a:ext uri="{FF2B5EF4-FFF2-40B4-BE49-F238E27FC236}">
                  <a16:creationId xmlns:a16="http://schemas.microsoft.com/office/drawing/2014/main" id="{8917382A-5B86-5AAF-DAA9-D47E91E2DE0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1760970">
              <a:off x="488060" y="1276232"/>
              <a:ext cx="647628" cy="68780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486 L -0.19648 0.34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19466 0.334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9388 0.372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01692 0.249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25911 0.488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5052 0.311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49362 0.4178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25104 0.446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1407 0.461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58959 0.4076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79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613CA59-F4C1-20C5-350A-05D0670DCF40}"/>
              </a:ext>
            </a:extLst>
          </p:cNvPr>
          <p:cNvSpPr txBox="1"/>
          <p:nvPr/>
        </p:nvSpPr>
        <p:spPr>
          <a:xfrm>
            <a:off x="5579024" y="4461800"/>
            <a:ext cx="1335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trout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5.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3053258" y="4461800"/>
            <a:ext cx="1637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sprout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5929C-3DDD-46FD-2815-BF33B81CF068}"/>
              </a:ext>
            </a:extLst>
          </p:cNvPr>
          <p:cNvGrpSpPr/>
          <p:nvPr/>
        </p:nvGrpSpPr>
        <p:grpSpPr>
          <a:xfrm>
            <a:off x="971245" y="2162603"/>
            <a:ext cx="6982645" cy="2642967"/>
            <a:chOff x="1146270" y="2233643"/>
            <a:chExt cx="6982645" cy="26429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6F08AD-4CFA-6EE0-A4D7-7E9E9DE92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1146270" y="3448269"/>
              <a:ext cx="1432573" cy="1428341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2EF57DE-AC9F-B1A8-E929-6F7DEDC61391}"/>
                </a:ext>
              </a:extLst>
            </p:cNvPr>
            <p:cNvGrpSpPr/>
            <p:nvPr/>
          </p:nvGrpSpPr>
          <p:grpSpPr>
            <a:xfrm>
              <a:off x="1787366" y="2233643"/>
              <a:ext cx="6341549" cy="1023498"/>
              <a:chOff x="1787366" y="2233643"/>
              <a:chExt cx="6341549" cy="102349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1B92F6-0D0D-E426-CC49-116AC9180274}"/>
                  </a:ext>
                </a:extLst>
              </p:cNvPr>
              <p:cNvSpPr txBox="1"/>
              <p:nvPr/>
            </p:nvSpPr>
            <p:spPr>
              <a:xfrm>
                <a:off x="1995760" y="2446432"/>
                <a:ext cx="60001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three words end with a ‘t’?</a:t>
                </a:r>
                <a:endParaRPr lang="en-US" sz="3200" dirty="0">
                  <a:latin typeface="EdShed" pitchFamily="2" charset="0"/>
                </a:endParaRPr>
              </a:p>
            </p:txBody>
          </p:sp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D7E5DF37-535A-B6E5-883C-A6ADC31B51DF}"/>
                  </a:ext>
                </a:extLst>
              </p:cNvPr>
              <p:cNvSpPr/>
              <p:nvPr/>
            </p:nvSpPr>
            <p:spPr>
              <a:xfrm>
                <a:off x="1787366" y="2233643"/>
                <a:ext cx="6341549" cy="1023498"/>
              </a:xfrm>
              <a:prstGeom prst="wedgeRoundRectCallout">
                <a:avLst>
                  <a:gd name="adj1" fmla="val -36165"/>
                  <a:gd name="adj2" fmla="val 98461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8FAFE27-177C-8B0F-4962-DD0526EDEE0D}"/>
              </a:ext>
            </a:extLst>
          </p:cNvPr>
          <p:cNvSpPr txBox="1"/>
          <p:nvPr/>
        </p:nvSpPr>
        <p:spPr>
          <a:xfrm>
            <a:off x="7840295" y="4461800"/>
            <a:ext cx="1447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spout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978EDA-50BB-E121-5D62-75B5BE2CDC4D}"/>
              </a:ext>
            </a:extLst>
          </p:cNvPr>
          <p:cNvGrpSpPr/>
          <p:nvPr/>
        </p:nvGrpSpPr>
        <p:grpSpPr>
          <a:xfrm>
            <a:off x="5706566" y="5095812"/>
            <a:ext cx="1093658" cy="144000"/>
            <a:chOff x="5530274" y="4984700"/>
            <a:chExt cx="1093658" cy="144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EA1DA1-A2F5-4F36-9AD1-9F10790C20F3}"/>
                </a:ext>
              </a:extLst>
            </p:cNvPr>
            <p:cNvGrpSpPr/>
            <p:nvPr/>
          </p:nvGrpSpPr>
          <p:grpSpPr>
            <a:xfrm>
              <a:off x="5938422" y="4984700"/>
              <a:ext cx="685510" cy="144000"/>
              <a:chOff x="5582494" y="2857756"/>
              <a:chExt cx="352241" cy="72000"/>
            </a:xfrm>
            <a:solidFill>
              <a:srgbClr val="3372DC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C397518-25CC-68CA-D60C-A772B2B91BF4}"/>
                  </a:ext>
                </a:extLst>
              </p:cNvPr>
              <p:cNvSpPr/>
              <p:nvPr/>
            </p:nvSpPr>
            <p:spPr>
              <a:xfrm>
                <a:off x="5862735" y="285775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7E3B9F-F94F-66B7-753B-F5B33ADB68AB}"/>
                  </a:ext>
                </a:extLst>
              </p:cNvPr>
              <p:cNvSpPr/>
              <p:nvPr/>
            </p:nvSpPr>
            <p:spPr>
              <a:xfrm>
                <a:off x="5582494" y="2873851"/>
                <a:ext cx="240476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9EF496-6EC1-4CC0-4AA0-9BE0A22A1ED6}"/>
                </a:ext>
              </a:extLst>
            </p:cNvPr>
            <p:cNvSpPr/>
            <p:nvPr/>
          </p:nvSpPr>
          <p:spPr>
            <a:xfrm>
              <a:off x="5530274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8E70419-5CCF-E468-114B-2675F557D973}"/>
                </a:ext>
              </a:extLst>
            </p:cNvPr>
            <p:cNvSpPr/>
            <p:nvPr/>
          </p:nvSpPr>
          <p:spPr>
            <a:xfrm>
              <a:off x="5717852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D0E058E-17EE-5C18-0D12-6D47566602C7}"/>
              </a:ext>
            </a:extLst>
          </p:cNvPr>
          <p:cNvGrpSpPr/>
          <p:nvPr/>
        </p:nvGrpSpPr>
        <p:grpSpPr>
          <a:xfrm>
            <a:off x="3186556" y="5095812"/>
            <a:ext cx="1376418" cy="144001"/>
            <a:chOff x="3206954" y="4471971"/>
            <a:chExt cx="1376418" cy="1440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0C678B3-5E83-C527-24C7-8A4790FAF1A9}"/>
                </a:ext>
              </a:extLst>
            </p:cNvPr>
            <p:cNvGrpSpPr/>
            <p:nvPr/>
          </p:nvGrpSpPr>
          <p:grpSpPr>
            <a:xfrm>
              <a:off x="3206954" y="4471971"/>
              <a:ext cx="1166845" cy="144001"/>
              <a:chOff x="5473285" y="4439781"/>
              <a:chExt cx="1166845" cy="14400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4EB08CB-6769-FC18-78BE-48FB0ACB533E}"/>
                  </a:ext>
                </a:extLst>
              </p:cNvPr>
              <p:cNvGrpSpPr/>
              <p:nvPr/>
            </p:nvGrpSpPr>
            <p:grpSpPr>
              <a:xfrm>
                <a:off x="5943623" y="4439782"/>
                <a:ext cx="696507" cy="144000"/>
                <a:chOff x="5585187" y="2585297"/>
                <a:chExt cx="357893" cy="72000"/>
              </a:xfrm>
              <a:solidFill>
                <a:srgbClr val="3372DC"/>
              </a:solidFill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FDB47BD-781D-5E3A-8FF6-CC15EEE3B32F}"/>
                    </a:ext>
                  </a:extLst>
                </p:cNvPr>
                <p:cNvSpPr/>
                <p:nvPr/>
              </p:nvSpPr>
              <p:spPr>
                <a:xfrm>
                  <a:off x="5585187" y="2585297"/>
                  <a:ext cx="72000" cy="72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3372DC"/>
                      </a:solidFill>
                    </a:ln>
                    <a:latin typeface="EdShed" pitchFamily="2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7472A0E-F321-53E9-5AFD-4AEF629BC57B}"/>
                    </a:ext>
                  </a:extLst>
                </p:cNvPr>
                <p:cNvSpPr/>
                <p:nvPr/>
              </p:nvSpPr>
              <p:spPr>
                <a:xfrm>
                  <a:off x="5702604" y="2601392"/>
                  <a:ext cx="240476" cy="39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3372DC"/>
                      </a:solidFill>
                    </a:ln>
                    <a:latin typeface="EdShed" pitchFamily="2" charset="0"/>
                  </a:endParaRPr>
                </a:p>
              </p:txBody>
            </p:sp>
          </p:grp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12F17A1-24B7-461E-224A-1521BEE17278}"/>
                  </a:ext>
                </a:extLst>
              </p:cNvPr>
              <p:cNvSpPr/>
              <p:nvPr/>
            </p:nvSpPr>
            <p:spPr>
              <a:xfrm>
                <a:off x="5742447" y="4439781"/>
                <a:ext cx="140122" cy="144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E8FEFD7-8BB1-5348-2B59-2BA04C06D30B}"/>
                  </a:ext>
                </a:extLst>
              </p:cNvPr>
              <p:cNvSpPr/>
              <p:nvPr/>
            </p:nvSpPr>
            <p:spPr>
              <a:xfrm>
                <a:off x="5473285" y="4439781"/>
                <a:ext cx="140122" cy="144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8AC2AF9-D606-1D95-B0CE-31FA6A309815}"/>
                </a:ext>
              </a:extLst>
            </p:cNvPr>
            <p:cNvSpPr/>
            <p:nvPr/>
          </p:nvSpPr>
          <p:spPr>
            <a:xfrm>
              <a:off x="4443250" y="44719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5AEB59-C571-DA49-A6E6-71E8844DBF64}"/>
              </a:ext>
            </a:extLst>
          </p:cNvPr>
          <p:cNvGrpSpPr/>
          <p:nvPr/>
        </p:nvGrpSpPr>
        <p:grpSpPr>
          <a:xfrm>
            <a:off x="7973150" y="5095812"/>
            <a:ext cx="1193015" cy="144000"/>
            <a:chOff x="5414548" y="4984700"/>
            <a:chExt cx="1193015" cy="14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5DBA4C-AA2D-EAEB-9018-DCE239AF88F8}"/>
                </a:ext>
              </a:extLst>
            </p:cNvPr>
            <p:cNvGrpSpPr/>
            <p:nvPr/>
          </p:nvGrpSpPr>
          <p:grpSpPr>
            <a:xfrm>
              <a:off x="5936818" y="4984700"/>
              <a:ext cx="670745" cy="144000"/>
              <a:chOff x="5581700" y="2857756"/>
              <a:chExt cx="344656" cy="72000"/>
            </a:xfrm>
            <a:solidFill>
              <a:srgbClr val="3372DC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55EA4F9-A494-9F11-C9A5-417FF811E361}"/>
                  </a:ext>
                </a:extLst>
              </p:cNvPr>
              <p:cNvSpPr/>
              <p:nvPr/>
            </p:nvSpPr>
            <p:spPr>
              <a:xfrm>
                <a:off x="5854356" y="285775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69F84D-BBBF-EAC0-1A08-A4AC13ECC691}"/>
                  </a:ext>
                </a:extLst>
              </p:cNvPr>
              <p:cNvSpPr/>
              <p:nvPr/>
            </p:nvSpPr>
            <p:spPr>
              <a:xfrm>
                <a:off x="5581700" y="2873851"/>
                <a:ext cx="240476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1A9856-AD1F-B6E0-E55C-2B8ACCC9A5A4}"/>
                </a:ext>
              </a:extLst>
            </p:cNvPr>
            <p:cNvSpPr/>
            <p:nvPr/>
          </p:nvSpPr>
          <p:spPr>
            <a:xfrm>
              <a:off x="5414548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747A92-8322-B3D6-45D7-AA63FE64159D}"/>
                </a:ext>
              </a:extLst>
            </p:cNvPr>
            <p:cNvSpPr/>
            <p:nvPr/>
          </p:nvSpPr>
          <p:spPr>
            <a:xfrm>
              <a:off x="5691912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9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5.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5929C-3DDD-46FD-2815-BF33B81CF068}"/>
              </a:ext>
            </a:extLst>
          </p:cNvPr>
          <p:cNvGrpSpPr/>
          <p:nvPr/>
        </p:nvGrpSpPr>
        <p:grpSpPr>
          <a:xfrm>
            <a:off x="2928931" y="2231614"/>
            <a:ext cx="5370657" cy="2937637"/>
            <a:chOff x="900368" y="2233643"/>
            <a:chExt cx="5370657" cy="2937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6F08AD-4CFA-6EE0-A4D7-7E9E9DE92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900368" y="3742939"/>
              <a:ext cx="1432573" cy="1428341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2EF57DE-AC9F-B1A8-E929-6F7DEDC61391}"/>
                </a:ext>
              </a:extLst>
            </p:cNvPr>
            <p:cNvGrpSpPr/>
            <p:nvPr/>
          </p:nvGrpSpPr>
          <p:grpSpPr>
            <a:xfrm>
              <a:off x="1787367" y="2233643"/>
              <a:ext cx="4483658" cy="1384322"/>
              <a:chOff x="1787367" y="2233643"/>
              <a:chExt cx="4483658" cy="138432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1B92F6-0D0D-E426-CC49-116AC9180274}"/>
                  </a:ext>
                </a:extLst>
              </p:cNvPr>
              <p:cNvSpPr txBox="1"/>
              <p:nvPr/>
            </p:nvSpPr>
            <p:spPr>
              <a:xfrm>
                <a:off x="2001434" y="2386166"/>
                <a:ext cx="402886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word ends with the digraph ‘</a:t>
                </a:r>
                <a:r>
                  <a:rPr lang="en-GB" sz="3200" dirty="0" err="1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th</a:t>
                </a:r>
                <a:r>
                  <a:rPr lang="en-GB" sz="32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’?</a:t>
                </a:r>
                <a:endParaRPr lang="en-US" sz="3200" dirty="0">
                  <a:latin typeface="EdShed" pitchFamily="2" charset="0"/>
                </a:endParaRPr>
              </a:p>
            </p:txBody>
          </p:sp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D7E5DF37-535A-B6E5-883C-A6ADC31B51DF}"/>
                  </a:ext>
                </a:extLst>
              </p:cNvPr>
              <p:cNvSpPr/>
              <p:nvPr/>
            </p:nvSpPr>
            <p:spPr>
              <a:xfrm>
                <a:off x="1787367" y="2233643"/>
                <a:ext cx="4483658" cy="1384322"/>
              </a:xfrm>
              <a:prstGeom prst="wedgeRoundRectCallout">
                <a:avLst>
                  <a:gd name="adj1" fmla="val -36374"/>
                  <a:gd name="adj2" fmla="val 86808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1864C97-B51F-2B5B-6B93-1F73E5048110}"/>
              </a:ext>
            </a:extLst>
          </p:cNvPr>
          <p:cNvSpPr txBox="1"/>
          <p:nvPr/>
        </p:nvSpPr>
        <p:spPr>
          <a:xfrm>
            <a:off x="5252498" y="4784530"/>
            <a:ext cx="1687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mouth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554544-D150-DE46-F491-1EF15448D6DD}"/>
              </a:ext>
            </a:extLst>
          </p:cNvPr>
          <p:cNvGrpSpPr/>
          <p:nvPr/>
        </p:nvGrpSpPr>
        <p:grpSpPr>
          <a:xfrm>
            <a:off x="5485926" y="5400191"/>
            <a:ext cx="1319076" cy="144000"/>
            <a:chOff x="5375797" y="4712581"/>
            <a:chExt cx="1319076" cy="14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531153-5997-CA94-298A-9ABFE68AD75B}"/>
                </a:ext>
              </a:extLst>
            </p:cNvPr>
            <p:cNvGrpSpPr/>
            <p:nvPr/>
          </p:nvGrpSpPr>
          <p:grpSpPr>
            <a:xfrm>
              <a:off x="5738120" y="4744771"/>
              <a:ext cx="956753" cy="79620"/>
              <a:chOff x="5779998" y="4781347"/>
              <a:chExt cx="956753" cy="796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7E3B9F-F94F-66B7-753B-F5B33ADB68AB}"/>
                  </a:ext>
                </a:extLst>
              </p:cNvPr>
              <p:cNvSpPr/>
              <p:nvPr/>
            </p:nvSpPr>
            <p:spPr>
              <a:xfrm>
                <a:off x="5779998" y="4781347"/>
                <a:ext cx="482466" cy="79620"/>
              </a:xfrm>
              <a:prstGeom prst="rect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83BD486-D1AA-A10E-49FA-CE9EA978FAB8}"/>
                  </a:ext>
                </a:extLst>
              </p:cNvPr>
              <p:cNvSpPr/>
              <p:nvPr/>
            </p:nvSpPr>
            <p:spPr>
              <a:xfrm>
                <a:off x="6327658" y="4781347"/>
                <a:ext cx="409093" cy="79620"/>
              </a:xfrm>
              <a:prstGeom prst="rect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699FEB-39B3-C8D5-1909-3091C566A45A}"/>
                </a:ext>
              </a:extLst>
            </p:cNvPr>
            <p:cNvSpPr/>
            <p:nvPr/>
          </p:nvSpPr>
          <p:spPr>
            <a:xfrm>
              <a:off x="5375797" y="471258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6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5.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word or words match the clues?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5929C-3DDD-46FD-2815-BF33B81CF068}"/>
              </a:ext>
            </a:extLst>
          </p:cNvPr>
          <p:cNvGrpSpPr/>
          <p:nvPr/>
        </p:nvGrpSpPr>
        <p:grpSpPr>
          <a:xfrm>
            <a:off x="2426399" y="2246176"/>
            <a:ext cx="6540001" cy="2965186"/>
            <a:chOff x="1071080" y="2233643"/>
            <a:chExt cx="6540001" cy="29651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6F08AD-4CFA-6EE0-A4D7-7E9E9DE92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1071080" y="3770488"/>
              <a:ext cx="1432573" cy="1428341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2EF57DE-AC9F-B1A8-E929-6F7DEDC61391}"/>
                </a:ext>
              </a:extLst>
            </p:cNvPr>
            <p:cNvGrpSpPr/>
            <p:nvPr/>
          </p:nvGrpSpPr>
          <p:grpSpPr>
            <a:xfrm>
              <a:off x="1787367" y="2233643"/>
              <a:ext cx="5823714" cy="1384322"/>
              <a:chOff x="1787367" y="2233643"/>
              <a:chExt cx="5823714" cy="138432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1B92F6-0D0D-E426-CC49-116AC9180274}"/>
                  </a:ext>
                </a:extLst>
              </p:cNvPr>
              <p:cNvSpPr txBox="1"/>
              <p:nvPr/>
            </p:nvSpPr>
            <p:spPr>
              <a:xfrm>
                <a:off x="1893860" y="2386166"/>
                <a:ext cx="561072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word begins with the adjacent consonants ‘p’ and ‘r’?</a:t>
                </a:r>
                <a:endParaRPr lang="en-US" sz="3200" dirty="0">
                  <a:latin typeface="EdShed" pitchFamily="2" charset="0"/>
                </a:endParaRPr>
              </a:p>
            </p:txBody>
          </p:sp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D7E5DF37-535A-B6E5-883C-A6ADC31B51DF}"/>
                  </a:ext>
                </a:extLst>
              </p:cNvPr>
              <p:cNvSpPr/>
              <p:nvPr/>
            </p:nvSpPr>
            <p:spPr>
              <a:xfrm>
                <a:off x="1787367" y="2233643"/>
                <a:ext cx="5823714" cy="1384322"/>
              </a:xfrm>
              <a:prstGeom prst="wedgeRoundRectCallout">
                <a:avLst>
                  <a:gd name="adj1" fmla="val -36374"/>
                  <a:gd name="adj2" fmla="val 86808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1864C97-B51F-2B5B-6B93-1F73E5048110}"/>
              </a:ext>
            </a:extLst>
          </p:cNvPr>
          <p:cNvSpPr txBox="1"/>
          <p:nvPr/>
        </p:nvSpPr>
        <p:spPr>
          <a:xfrm>
            <a:off x="5317273" y="4619560"/>
            <a:ext cx="1513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0"/>
              </a:rPr>
              <a:t>proud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2348C5-5CB2-7F49-C96B-7DE0812A528B}"/>
              </a:ext>
            </a:extLst>
          </p:cNvPr>
          <p:cNvGrpSpPr/>
          <p:nvPr/>
        </p:nvGrpSpPr>
        <p:grpSpPr>
          <a:xfrm>
            <a:off x="5499961" y="5245001"/>
            <a:ext cx="1153490" cy="144000"/>
            <a:chOff x="5448574" y="4984700"/>
            <a:chExt cx="1153490" cy="144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7B2150-17AD-8E97-5A95-C308D1EB099A}"/>
                </a:ext>
              </a:extLst>
            </p:cNvPr>
            <p:cNvGrpSpPr/>
            <p:nvPr/>
          </p:nvGrpSpPr>
          <p:grpSpPr>
            <a:xfrm>
              <a:off x="5893738" y="4984700"/>
              <a:ext cx="708326" cy="144000"/>
              <a:chOff x="5559538" y="2857756"/>
              <a:chExt cx="363965" cy="72000"/>
            </a:xfrm>
            <a:solidFill>
              <a:srgbClr val="3372DC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A981F9E-E8C1-A733-AD7B-4D5C096F74B4}"/>
                  </a:ext>
                </a:extLst>
              </p:cNvPr>
              <p:cNvSpPr/>
              <p:nvPr/>
            </p:nvSpPr>
            <p:spPr>
              <a:xfrm>
                <a:off x="5851503" y="285775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A28381-5E1B-77A1-A70E-E15E3BA1D9C0}"/>
                  </a:ext>
                </a:extLst>
              </p:cNvPr>
              <p:cNvSpPr/>
              <p:nvPr/>
            </p:nvSpPr>
            <p:spPr>
              <a:xfrm>
                <a:off x="5559538" y="2873851"/>
                <a:ext cx="240476" cy="398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E86A24D-FD28-EABD-A926-D9460C5E86D6}"/>
                </a:ext>
              </a:extLst>
            </p:cNvPr>
            <p:cNvSpPr/>
            <p:nvPr/>
          </p:nvSpPr>
          <p:spPr>
            <a:xfrm>
              <a:off x="5448574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1A4AA8-7090-07FC-7B16-9694097623DD}"/>
                </a:ext>
              </a:extLst>
            </p:cNvPr>
            <p:cNvSpPr/>
            <p:nvPr/>
          </p:nvSpPr>
          <p:spPr>
            <a:xfrm>
              <a:off x="5663035" y="4984700"/>
              <a:ext cx="140122" cy="14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9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0E5C660-3C0E-3683-FD2E-99B34F12D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  <a:p>
            <a:endParaRPr lang="en-US" dirty="0"/>
          </a:p>
        </p:txBody>
      </p:sp>
      <p:graphicFrame>
        <p:nvGraphicFramePr>
          <p:cNvPr id="30" name="Table 5">
            <a:extLst>
              <a:ext uri="{FF2B5EF4-FFF2-40B4-BE49-F238E27FC236}">
                <a16:creationId xmlns:a16="http://schemas.microsoft.com/office/drawing/2014/main" id="{9A2061FF-0983-55A2-F0CD-E73381D64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59797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hound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trout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sprout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335B2-0C9A-1CAF-AF31-D56CCC0AEC9F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97F35-ED61-6745-80DD-0C4A758D4528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A011F-5924-1581-0E9C-DB8032B6B1A0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7BE9E-D9F2-8E84-0C12-E0263E4ECB54}"/>
              </a:ext>
            </a:extLst>
          </p:cNvPr>
          <p:cNvSpPr/>
          <p:nvPr/>
        </p:nvSpPr>
        <p:spPr>
          <a:xfrm>
            <a:off x="6810351" y="4186302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77570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How many new words can you create by </a:t>
            </a:r>
          </a:p>
          <a:p>
            <a:pPr>
              <a:lnSpc>
                <a:spcPct val="100000"/>
              </a:lnSpc>
            </a:pPr>
            <a:r>
              <a:rPr lang="en-GB" dirty="0"/>
              <a:t>adding prefix(es)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00411-5340-D0B1-4964-851DE80F52DF}"/>
              </a:ext>
            </a:extLst>
          </p:cNvPr>
          <p:cNvSpPr txBox="1"/>
          <p:nvPr/>
        </p:nvSpPr>
        <p:spPr>
          <a:xfrm>
            <a:off x="1295428" y="1745680"/>
            <a:ext cx="9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0"/>
              </a:rPr>
              <a:t>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1A588-5263-E588-0BE9-593D759C680C}"/>
              </a:ext>
            </a:extLst>
          </p:cNvPr>
          <p:cNvSpPr txBox="1"/>
          <p:nvPr/>
        </p:nvSpPr>
        <p:spPr>
          <a:xfrm>
            <a:off x="9869462" y="1745680"/>
            <a:ext cx="111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0"/>
              </a:rPr>
              <a:t>Suffix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2D603-3D63-90C3-F584-36E0D9C569C0}"/>
              </a:ext>
            </a:extLst>
          </p:cNvPr>
          <p:cNvSpPr txBox="1"/>
          <p:nvPr/>
        </p:nvSpPr>
        <p:spPr>
          <a:xfrm>
            <a:off x="5337292" y="1745680"/>
            <a:ext cx="15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0"/>
              </a:rPr>
              <a:t>Base Word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231D8-053C-09FA-FC96-5C64B0D012C0}"/>
              </a:ext>
            </a:extLst>
          </p:cNvPr>
          <p:cNvSpPr/>
          <p:nvPr/>
        </p:nvSpPr>
        <p:spPr>
          <a:xfrm>
            <a:off x="374248" y="2194738"/>
            <a:ext cx="2782042" cy="4333384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80000"/>
              </a:lnSpc>
            </a:pPr>
            <a:endParaRPr lang="en-US" sz="32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FEA7F-F302-51AC-DFA8-EE812A430002}"/>
              </a:ext>
            </a:extLst>
          </p:cNvPr>
          <p:cNvSpPr/>
          <p:nvPr/>
        </p:nvSpPr>
        <p:spPr>
          <a:xfrm>
            <a:off x="3356657" y="2194740"/>
            <a:ext cx="5474827" cy="4333384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6AC1E7-01B2-A6E2-00E6-DF845FB4447C}"/>
              </a:ext>
            </a:extLst>
          </p:cNvPr>
          <p:cNvSpPr/>
          <p:nvPr/>
        </p:nvSpPr>
        <p:spPr>
          <a:xfrm>
            <a:off x="9035711" y="2194739"/>
            <a:ext cx="2782041" cy="4333384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9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A017CB-70F2-34A1-400D-8980E8343791}"/>
              </a:ext>
            </a:extLst>
          </p:cNvPr>
          <p:cNvGrpSpPr/>
          <p:nvPr/>
        </p:nvGrpSpPr>
        <p:grpSpPr>
          <a:xfrm>
            <a:off x="1996145" y="2104918"/>
            <a:ext cx="8002954" cy="2757097"/>
            <a:chOff x="3461079" y="1679379"/>
            <a:chExt cx="8002954" cy="2757097"/>
          </a:xfrm>
          <a:solidFill>
            <a:srgbClr val="8EFA00">
              <a:alpha val="61000"/>
            </a:srgbClr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3A2EDF1-0604-DA7C-2444-97A29645DAB7}"/>
                </a:ext>
              </a:extLst>
            </p:cNvPr>
            <p:cNvSpPr/>
            <p:nvPr/>
          </p:nvSpPr>
          <p:spPr>
            <a:xfrm>
              <a:off x="10976033" y="3342839"/>
              <a:ext cx="385005" cy="2697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EC1420F-4D2D-FB4D-A2D4-2BF202410BA9}"/>
                </a:ext>
              </a:extLst>
            </p:cNvPr>
            <p:cNvSpPr/>
            <p:nvPr/>
          </p:nvSpPr>
          <p:spPr>
            <a:xfrm>
              <a:off x="3573082" y="1693923"/>
              <a:ext cx="362335" cy="25335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030F2DD-6DE2-1D7F-D97D-0F160C39F227}"/>
                </a:ext>
              </a:extLst>
            </p:cNvPr>
            <p:cNvSpPr/>
            <p:nvPr/>
          </p:nvSpPr>
          <p:spPr>
            <a:xfrm>
              <a:off x="3461079" y="2525850"/>
              <a:ext cx="394129" cy="2365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AAE17EF-39A0-095B-E342-D27E794681BB}"/>
                </a:ext>
              </a:extLst>
            </p:cNvPr>
            <p:cNvSpPr/>
            <p:nvPr/>
          </p:nvSpPr>
          <p:spPr>
            <a:xfrm>
              <a:off x="10932494" y="2506182"/>
              <a:ext cx="398334" cy="2758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7E3B273-922B-872F-D3D6-2822E0EBE00D}"/>
                </a:ext>
              </a:extLst>
            </p:cNvPr>
            <p:cNvSpPr/>
            <p:nvPr/>
          </p:nvSpPr>
          <p:spPr>
            <a:xfrm>
              <a:off x="7430739" y="4160918"/>
              <a:ext cx="366325" cy="275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0E77CE1-D262-D143-1A6C-6FE487D8462C}"/>
                </a:ext>
              </a:extLst>
            </p:cNvPr>
            <p:cNvSpPr/>
            <p:nvPr/>
          </p:nvSpPr>
          <p:spPr>
            <a:xfrm>
              <a:off x="7433082" y="3346391"/>
              <a:ext cx="363982" cy="2626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A338A43-E097-E125-F113-ED6FC0356BEB}"/>
                </a:ext>
              </a:extLst>
            </p:cNvPr>
            <p:cNvSpPr/>
            <p:nvPr/>
          </p:nvSpPr>
          <p:spPr>
            <a:xfrm>
              <a:off x="11100034" y="1684807"/>
              <a:ext cx="363999" cy="271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90E14E5-AD8E-9CB6-D7F0-AD1A19993E6C}"/>
                </a:ext>
              </a:extLst>
            </p:cNvPr>
            <p:cNvSpPr/>
            <p:nvPr/>
          </p:nvSpPr>
          <p:spPr>
            <a:xfrm>
              <a:off x="7549659" y="1679379"/>
              <a:ext cx="351368" cy="28244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2D954DB-321E-3837-5BC9-92ED9452C8D3}"/>
                </a:ext>
              </a:extLst>
            </p:cNvPr>
            <p:cNvSpPr/>
            <p:nvPr/>
          </p:nvSpPr>
          <p:spPr>
            <a:xfrm>
              <a:off x="3486565" y="3359410"/>
              <a:ext cx="381028" cy="2365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A8ADFEF-A422-C9C7-CA40-8B4CCD689585}"/>
                </a:ext>
              </a:extLst>
            </p:cNvPr>
            <p:cNvSpPr/>
            <p:nvPr/>
          </p:nvSpPr>
          <p:spPr>
            <a:xfrm>
              <a:off x="7461306" y="2512190"/>
              <a:ext cx="375553" cy="2638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58C3B53-49C6-DE37-967D-20FE8D213B2D}"/>
              </a:ext>
            </a:extLst>
          </p:cNvPr>
          <p:cNvSpPr txBox="1">
            <a:spLocks/>
          </p:cNvSpPr>
          <p:nvPr/>
        </p:nvSpPr>
        <p:spPr>
          <a:xfrm>
            <a:off x="333227" y="203851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mouth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9FB7DB67-5850-44D6-7C89-708FCC287B56}"/>
              </a:ext>
            </a:extLst>
          </p:cNvPr>
          <p:cNvSpPr txBox="1">
            <a:spLocks/>
          </p:cNvSpPr>
          <p:nvPr/>
        </p:nvSpPr>
        <p:spPr>
          <a:xfrm>
            <a:off x="4579505" y="203851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sprout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7FEAC86-4FEC-3ADF-3AE0-000351FD8A73}"/>
              </a:ext>
            </a:extLst>
          </p:cNvPr>
          <p:cNvSpPr txBox="1">
            <a:spLocks/>
          </p:cNvSpPr>
          <p:nvPr/>
        </p:nvSpPr>
        <p:spPr>
          <a:xfrm>
            <a:off x="4187200" y="2863232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spout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C3680CA-66D1-9D4A-659C-0E669F629610}"/>
              </a:ext>
            </a:extLst>
          </p:cNvPr>
          <p:cNvSpPr txBox="1">
            <a:spLocks/>
          </p:cNvSpPr>
          <p:nvPr/>
        </p:nvSpPr>
        <p:spPr>
          <a:xfrm>
            <a:off x="832551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ouch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9EEABB87-A829-B53E-66BC-D4DD165275D2}"/>
              </a:ext>
            </a:extLst>
          </p:cNvPr>
          <p:cNvSpPr txBox="1">
            <a:spLocks/>
          </p:cNvSpPr>
          <p:nvPr/>
        </p:nvSpPr>
        <p:spPr>
          <a:xfrm>
            <a:off x="79663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sound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480AF05-F34B-5A95-5A93-B8E094EA9BE9}"/>
              </a:ext>
            </a:extLst>
          </p:cNvPr>
          <p:cNvSpPr txBox="1">
            <a:spLocks/>
          </p:cNvSpPr>
          <p:nvPr/>
        </p:nvSpPr>
        <p:spPr>
          <a:xfrm>
            <a:off x="662052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hound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E9E4276-6C14-93B0-39FC-2C96856FDBEB}"/>
              </a:ext>
            </a:extLst>
          </p:cNvPr>
          <p:cNvSpPr txBox="1">
            <a:spLocks/>
          </p:cNvSpPr>
          <p:nvPr/>
        </p:nvSpPr>
        <p:spPr>
          <a:xfrm>
            <a:off x="4444927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trout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9DF7ED0-9E84-AB42-C220-CEE4054B45BB}"/>
              </a:ext>
            </a:extLst>
          </p:cNvPr>
          <p:cNvSpPr txBox="1">
            <a:spLocks/>
          </p:cNvSpPr>
          <p:nvPr/>
        </p:nvSpPr>
        <p:spPr>
          <a:xfrm>
            <a:off x="8190932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found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03179FA-D745-B363-B75C-F4E3610B9D3B}"/>
              </a:ext>
            </a:extLst>
          </p:cNvPr>
          <p:cNvSpPr txBox="1">
            <a:spLocks/>
          </p:cNvSpPr>
          <p:nvPr/>
        </p:nvSpPr>
        <p:spPr>
          <a:xfrm>
            <a:off x="8190932" y="203851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around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D66522A-EE80-B611-7AEA-1920154BE377}"/>
              </a:ext>
            </a:extLst>
          </p:cNvPr>
          <p:cNvSpPr txBox="1">
            <a:spLocks/>
          </p:cNvSpPr>
          <p:nvPr/>
        </p:nvSpPr>
        <p:spPr>
          <a:xfrm>
            <a:off x="4444927" y="451266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proud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785BE0-713A-BD02-26D8-DEC30DA1F86E}"/>
              </a:ext>
            </a:extLst>
          </p:cNvPr>
          <p:cNvGrpSpPr/>
          <p:nvPr/>
        </p:nvGrpSpPr>
        <p:grpSpPr>
          <a:xfrm>
            <a:off x="540733" y="4220140"/>
            <a:ext cx="3245102" cy="2234474"/>
            <a:chOff x="540733" y="4220140"/>
            <a:chExt cx="3245102" cy="223447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87E3AB-2A61-C965-67D6-E50C7BE84558}"/>
                </a:ext>
              </a:extLst>
            </p:cNvPr>
            <p:cNvGrpSpPr/>
            <p:nvPr/>
          </p:nvGrpSpPr>
          <p:grpSpPr>
            <a:xfrm>
              <a:off x="540733" y="4220140"/>
              <a:ext cx="3204761" cy="2234474"/>
              <a:chOff x="925643" y="4256794"/>
              <a:chExt cx="3204761" cy="223447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9DA0255-686C-1D07-87A6-F147EAD18900}"/>
                  </a:ext>
                </a:extLst>
              </p:cNvPr>
              <p:cNvSpPr txBox="1"/>
              <p:nvPr/>
            </p:nvSpPr>
            <p:spPr>
              <a:xfrm>
                <a:off x="2376644" y="4786837"/>
                <a:ext cx="175376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Can you </a:t>
                </a: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see the ‘</a:t>
                </a:r>
                <a:r>
                  <a:rPr lang="en-GB" sz="2000" dirty="0" err="1">
                    <a:latin typeface="EdShed" pitchFamily="2" charset="0"/>
                  </a:rPr>
                  <a:t>ou</a:t>
                </a:r>
                <a:r>
                  <a:rPr lang="en-GB" sz="2000" dirty="0">
                    <a:latin typeface="EdShed" pitchFamily="2" charset="0"/>
                  </a:rPr>
                  <a:t>’ digraph in each word?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AC1F4B7-3334-EC60-6395-F86F28E5C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643" y="4256794"/>
                <a:ext cx="946811" cy="2234474"/>
              </a:xfrm>
              <a:prstGeom prst="rect">
                <a:avLst/>
              </a:prstGeom>
            </p:spPr>
          </p:pic>
        </p:grpSp>
        <p:sp>
          <p:nvSpPr>
            <p:cNvPr id="36" name="Oval Callout 35">
              <a:extLst>
                <a:ext uri="{FF2B5EF4-FFF2-40B4-BE49-F238E27FC236}">
                  <a16:creationId xmlns:a16="http://schemas.microsoft.com/office/drawing/2014/main" id="{5AB60BA2-50CE-DF2F-6A38-ECFEDB18AD5C}"/>
                </a:ext>
              </a:extLst>
            </p:cNvPr>
            <p:cNvSpPr/>
            <p:nvPr/>
          </p:nvSpPr>
          <p:spPr>
            <a:xfrm flipH="1">
              <a:off x="1882292" y="4520578"/>
              <a:ext cx="1903543" cy="1802725"/>
            </a:xfrm>
            <a:prstGeom prst="wedgeEllipseCallout">
              <a:avLst>
                <a:gd name="adj1" fmla="val 63800"/>
                <a:gd name="adj2" fmla="val -16621"/>
              </a:avLst>
            </a:prstGeom>
            <a:noFill/>
            <a:ln w="57150">
              <a:solidFill>
                <a:srgbClr val="FF37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9CB8FE-F972-26AC-168A-944698002D49}"/>
              </a:ext>
            </a:extLst>
          </p:cNvPr>
          <p:cNvGrpSpPr/>
          <p:nvPr/>
        </p:nvGrpSpPr>
        <p:grpSpPr>
          <a:xfrm>
            <a:off x="8325510" y="4288611"/>
            <a:ext cx="3308383" cy="2151858"/>
            <a:chOff x="8006646" y="4288611"/>
            <a:chExt cx="3308383" cy="21518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3E9DD97-8C00-46FD-BCF7-D0B7DD625D45}"/>
                </a:ext>
              </a:extLst>
            </p:cNvPr>
            <p:cNvGrpSpPr/>
            <p:nvPr/>
          </p:nvGrpSpPr>
          <p:grpSpPr>
            <a:xfrm>
              <a:off x="8173239" y="4288611"/>
              <a:ext cx="3141790" cy="2151858"/>
              <a:chOff x="8173239" y="4339410"/>
              <a:chExt cx="3141790" cy="215185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38A196-4E9A-171C-FF77-C4E8A71E6003}"/>
                  </a:ext>
                </a:extLst>
              </p:cNvPr>
              <p:cNvSpPr txBox="1"/>
              <p:nvPr/>
            </p:nvSpPr>
            <p:spPr>
              <a:xfrm>
                <a:off x="8173239" y="4787535"/>
                <a:ext cx="176788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Where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does the ‘</a:t>
                </a:r>
                <a:r>
                  <a:rPr lang="en-GB" dirty="0" err="1">
                    <a:latin typeface="EdShed" pitchFamily="2" charset="0"/>
                  </a:rPr>
                  <a:t>ou</a:t>
                </a:r>
                <a:r>
                  <a:rPr lang="en-GB" dirty="0">
                    <a:latin typeface="EdShed" pitchFamily="2" charset="0"/>
                  </a:rPr>
                  <a:t>’ digraph appear most often in our words?</a:t>
                </a:r>
              </a:p>
            </p:txBody>
          </p:sp>
          <p:pic>
            <p:nvPicPr>
              <p:cNvPr id="33" name="Picture 32" descr="Icon&#10;&#10;Description automatically generated">
                <a:extLst>
                  <a:ext uri="{FF2B5EF4-FFF2-40B4-BE49-F238E27FC236}">
                    <a16:creationId xmlns:a16="http://schemas.microsoft.com/office/drawing/2014/main" id="{759F7267-1F00-C107-94F0-81DB29657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80052" y="4339410"/>
                <a:ext cx="934977" cy="2151858"/>
              </a:xfrm>
              <a:prstGeom prst="rect">
                <a:avLst/>
              </a:prstGeom>
            </p:spPr>
          </p:pic>
        </p:grpSp>
        <p:sp>
          <p:nvSpPr>
            <p:cNvPr id="38" name="Oval Callout 37">
              <a:extLst>
                <a:ext uri="{FF2B5EF4-FFF2-40B4-BE49-F238E27FC236}">
                  <a16:creationId xmlns:a16="http://schemas.microsoft.com/office/drawing/2014/main" id="{9B44F41A-0A4B-2B39-4984-57F89F35EF62}"/>
                </a:ext>
              </a:extLst>
            </p:cNvPr>
            <p:cNvSpPr/>
            <p:nvPr/>
          </p:nvSpPr>
          <p:spPr>
            <a:xfrm flipH="1">
              <a:off x="8006646" y="4522034"/>
              <a:ext cx="2021604" cy="1918435"/>
            </a:xfrm>
            <a:prstGeom prst="wedgeEllipseCallout">
              <a:avLst>
                <a:gd name="adj1" fmla="val -60959"/>
                <a:gd name="adj2" fmla="val -18206"/>
              </a:avLst>
            </a:prstGeom>
            <a:noFill/>
            <a:ln w="57150">
              <a:solidFill>
                <a:srgbClr val="20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6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do you think these companies got their names?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0A094-7BC5-D21A-E477-EAF8367F7799}"/>
              </a:ext>
            </a:extLst>
          </p:cNvPr>
          <p:cNvSpPr txBox="1">
            <a:spLocks/>
          </p:cNvSpPr>
          <p:nvPr/>
        </p:nvSpPr>
        <p:spPr>
          <a:xfrm>
            <a:off x="3861673" y="1938242"/>
            <a:ext cx="4468649" cy="136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6000" dirty="0">
                <a:latin typeface="EdShed" pitchFamily="2" charset="0"/>
                <a:ea typeface="Sassoon Infant 2023" panose="02000503030000020003" pitchFamily="2" charset="0"/>
              </a:rPr>
              <a:t>Panasonic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0A57EC-FF03-A140-EBA7-87EB87C141CF}"/>
              </a:ext>
            </a:extLst>
          </p:cNvPr>
          <p:cNvSpPr txBox="1">
            <a:spLocks/>
          </p:cNvSpPr>
          <p:nvPr/>
        </p:nvSpPr>
        <p:spPr>
          <a:xfrm>
            <a:off x="4792131" y="3133702"/>
            <a:ext cx="2607733" cy="15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6000" dirty="0">
                <a:latin typeface="EdShed" pitchFamily="2" charset="0"/>
                <a:ea typeface="Sassoon Infant 2023" panose="02000503030000020003" pitchFamily="2" charset="0"/>
              </a:rPr>
              <a:t>Sony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D508D5-EB95-7915-BDFE-9978D2B2D304}"/>
              </a:ext>
            </a:extLst>
          </p:cNvPr>
          <p:cNvSpPr txBox="1">
            <a:spLocks/>
          </p:cNvSpPr>
          <p:nvPr/>
        </p:nvSpPr>
        <p:spPr>
          <a:xfrm>
            <a:off x="4640606" y="4417349"/>
            <a:ext cx="2910783" cy="15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6000" dirty="0" err="1">
                <a:latin typeface="EdShed" pitchFamily="2" charset="0"/>
                <a:ea typeface="Sassoon Infant 2023" panose="02000503030000020003" pitchFamily="2" charset="0"/>
              </a:rPr>
              <a:t>Sonos</a:t>
            </a:r>
            <a:r>
              <a:rPr lang="en-GB" sz="4800" dirty="0">
                <a:latin typeface="EdShed" pitchFamily="2" charset="0"/>
                <a:ea typeface="Sassoon Infant 2023" panose="02000503030000020003" pitchFamily="2" charset="0"/>
              </a:rPr>
              <a:t> </a:t>
            </a:r>
          </a:p>
        </p:txBody>
      </p:sp>
      <p:sp>
        <p:nvSpPr>
          <p:cNvPr id="8" name="Google Shape;263;p12">
            <a:extLst>
              <a:ext uri="{FF2B5EF4-FFF2-40B4-BE49-F238E27FC236}">
                <a16:creationId xmlns:a16="http://schemas.microsoft.com/office/drawing/2014/main" id="{9FA46429-F8CC-62AF-316A-D2419A373C2B}"/>
              </a:ext>
            </a:extLst>
          </p:cNvPr>
          <p:cNvSpPr txBox="1"/>
          <p:nvPr/>
        </p:nvSpPr>
        <p:spPr>
          <a:xfrm>
            <a:off x="2330312" y="5876646"/>
            <a:ext cx="7531370" cy="42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dirty="0">
                <a:solidFill>
                  <a:schemeClr val="dk1"/>
                </a:solidFill>
                <a:latin typeface="EdShed" pitchFamily="2" charset="0"/>
                <a:ea typeface="Sassoon Infant 2023" panose="02000503030000020003" pitchFamily="2" charset="0"/>
                <a:cs typeface="Calibri"/>
                <a:sym typeface="Calibri"/>
              </a:rPr>
              <a:t>Clue: they all make music players.</a:t>
            </a:r>
            <a:endParaRPr sz="1400" dirty="0"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984D0-28AC-3BCE-2CA8-631A56850034}"/>
              </a:ext>
            </a:extLst>
          </p:cNvPr>
          <p:cNvSpPr txBox="1">
            <a:spLocks/>
          </p:cNvSpPr>
          <p:nvPr/>
        </p:nvSpPr>
        <p:spPr>
          <a:xfrm>
            <a:off x="291031" y="1916906"/>
            <a:ext cx="11609933" cy="6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The word ‘</a:t>
            </a: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rPr>
              <a:t>sound</a:t>
            </a: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’ comes from the Latin word </a:t>
            </a:r>
            <a:r>
              <a:rPr lang="en-GB" sz="2400" dirty="0" err="1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rPr>
              <a:t>sonus</a:t>
            </a: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, meaning ‘</a:t>
            </a:r>
            <a:r>
              <a:rPr lang="en-GB" sz="24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rPr>
              <a:t>sound</a:t>
            </a:r>
            <a:r>
              <a:rPr lang="en-GB" sz="2400" dirty="0">
                <a:latin typeface="EdShed" pitchFamily="2" charset="0"/>
                <a:ea typeface="Sassoon Infant 2023" panose="02000503030000020003" pitchFamily="2" charset="0"/>
              </a:rPr>
              <a:t>’ or ‘noise’.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8C95AF-3F56-EC6F-CF37-5BE248BC8CF7}"/>
              </a:ext>
            </a:extLst>
          </p:cNvPr>
          <p:cNvGrpSpPr/>
          <p:nvPr/>
        </p:nvGrpSpPr>
        <p:grpSpPr>
          <a:xfrm>
            <a:off x="429502" y="2480759"/>
            <a:ext cx="11215215" cy="3897115"/>
            <a:chOff x="-484898" y="2292500"/>
            <a:chExt cx="11215215" cy="3897115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39D9985-B0C1-CC12-D910-E03C72C19456}"/>
                </a:ext>
              </a:extLst>
            </p:cNvPr>
            <p:cNvSpPr txBox="1">
              <a:spLocks/>
            </p:cNvSpPr>
            <p:nvPr/>
          </p:nvSpPr>
          <p:spPr>
            <a:xfrm>
              <a:off x="2769134" y="2292500"/>
              <a:ext cx="4824925" cy="2149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Arial"/>
                <a:buNone/>
                <a:defRPr sz="4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400" dirty="0">
                  <a:latin typeface="EdShed" pitchFamily="2" charset="0"/>
                  <a:ea typeface="Sassoon Infant 2023" panose="02000503030000020003" pitchFamily="2" charset="0"/>
                </a:rPr>
                <a:t>This means Romans may have complained about their neighbours making too much </a:t>
              </a:r>
              <a:r>
                <a:rPr lang="en-GB" sz="2400" dirty="0" err="1">
                  <a:solidFill>
                    <a:srgbClr val="3373DC"/>
                  </a:solidFill>
                  <a:latin typeface="EdShed" pitchFamily="2" charset="0"/>
                  <a:ea typeface="Sassoon Infant 2023" panose="02000503030000020003" pitchFamily="2" charset="0"/>
                </a:rPr>
                <a:t>sonus</a:t>
              </a:r>
              <a:r>
                <a:rPr lang="en-GB" sz="2400" dirty="0">
                  <a:latin typeface="EdShed" pitchFamily="2" charset="0"/>
                  <a:ea typeface="Sassoon Infant 2023" panose="02000503030000020003" pitchFamily="2" charset="0"/>
                </a:rPr>
                <a:t>!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EEA0B9-7592-A69E-28BB-592B5AE08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59347" b="1049"/>
            <a:stretch/>
          </p:blipFill>
          <p:spPr>
            <a:xfrm>
              <a:off x="-484898" y="2887414"/>
              <a:ext cx="2702997" cy="33022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CA3F07-2619-B6FF-D4F8-5C3508F0F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636" r="2229" b="1049"/>
            <a:stretch/>
          </p:blipFill>
          <p:spPr>
            <a:xfrm>
              <a:off x="7400589" y="3130550"/>
              <a:ext cx="3329728" cy="299937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14E4F63-8D98-3279-CA9E-F3E8FBC87369}"/>
              </a:ext>
            </a:extLst>
          </p:cNvPr>
          <p:cNvSpPr txBox="1">
            <a:spLocks/>
          </p:cNvSpPr>
          <p:nvPr/>
        </p:nvSpPr>
        <p:spPr>
          <a:xfrm>
            <a:off x="4811415" y="4710902"/>
            <a:ext cx="2569161" cy="136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>
                <a:latin typeface="EdShed" pitchFamily="2" charset="0"/>
                <a:ea typeface="Sassoon Infant 2023" panose="02000503030000020003" pitchFamily="2" charset="0"/>
              </a:rPr>
              <a:t>Pana</a:t>
            </a:r>
            <a:r>
              <a:rPr lang="en-GB" sz="3600" u="sng" dirty="0">
                <a:latin typeface="EdShed" pitchFamily="2" charset="0"/>
                <a:ea typeface="Sassoon Infant 2023" panose="02000503030000020003" pitchFamily="2" charset="0"/>
              </a:rPr>
              <a:t>son</a:t>
            </a:r>
            <a:r>
              <a:rPr lang="en-GB" sz="3600" dirty="0">
                <a:latin typeface="EdShed" pitchFamily="2" charset="0"/>
                <a:ea typeface="Sassoon Infant 2023" panose="02000503030000020003" pitchFamily="2" charset="0"/>
              </a:rPr>
              <a:t>ic</a:t>
            </a:r>
          </a:p>
          <a:p>
            <a:r>
              <a:rPr lang="en-GB" sz="3600" u="sng" dirty="0">
                <a:latin typeface="EdShed" pitchFamily="2" charset="0"/>
                <a:ea typeface="Sassoon Infant 2023" panose="02000503030000020003" pitchFamily="2" charset="0"/>
              </a:rPr>
              <a:t>Son</a:t>
            </a:r>
            <a:r>
              <a:rPr lang="en-GB" sz="3600" dirty="0">
                <a:latin typeface="EdShed" pitchFamily="2" charset="0"/>
                <a:ea typeface="Sassoon Infant 2023" panose="02000503030000020003" pitchFamily="2" charset="0"/>
              </a:rPr>
              <a:t>y</a:t>
            </a:r>
          </a:p>
          <a:p>
            <a:r>
              <a:rPr lang="en-GB" sz="3600" u="sng" dirty="0" err="1">
                <a:latin typeface="EdShed" pitchFamily="2" charset="0"/>
                <a:ea typeface="Sassoon Infant 2023" panose="02000503030000020003" pitchFamily="2" charset="0"/>
              </a:rPr>
              <a:t>Son</a:t>
            </a:r>
            <a:r>
              <a:rPr lang="en-GB" sz="3600" dirty="0" err="1">
                <a:latin typeface="EdShed" pitchFamily="2" charset="0"/>
                <a:ea typeface="Sassoon Infant 2023" panose="02000503030000020003" pitchFamily="2" charset="0"/>
              </a:rPr>
              <a:t>os</a:t>
            </a:r>
            <a:endParaRPr lang="en-GB" sz="36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</a:t>
            </a:r>
          </a:p>
          <a:p>
            <a:r>
              <a:rPr lang="en-GB" dirty="0"/>
              <a:t>adding a prefix and/or suffix(es)?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91D52-4842-3B21-1455-D8CE278D7245}"/>
              </a:ext>
            </a:extLst>
          </p:cNvPr>
          <p:cNvSpPr txBox="1"/>
          <p:nvPr/>
        </p:nvSpPr>
        <p:spPr>
          <a:xfrm>
            <a:off x="3063077" y="1779927"/>
            <a:ext cx="102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0"/>
              </a:rPr>
              <a:t>Prefix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AB4A3-73F1-BC32-402D-FD136FF57DA7}"/>
              </a:ext>
            </a:extLst>
          </p:cNvPr>
          <p:cNvSpPr txBox="1"/>
          <p:nvPr/>
        </p:nvSpPr>
        <p:spPr>
          <a:xfrm>
            <a:off x="8110660" y="1779927"/>
            <a:ext cx="101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0"/>
              </a:rPr>
              <a:t>Suffix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EA557-3542-8057-E003-A7BD91B679AA}"/>
              </a:ext>
            </a:extLst>
          </p:cNvPr>
          <p:cNvSpPr txBox="1"/>
          <p:nvPr/>
        </p:nvSpPr>
        <p:spPr>
          <a:xfrm>
            <a:off x="5202643" y="1779927"/>
            <a:ext cx="178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0"/>
              </a:rPr>
              <a:t>Base Word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18F874-2105-EA35-688B-967DEFBBAF9A}"/>
              </a:ext>
            </a:extLst>
          </p:cNvPr>
          <p:cNvSpPr/>
          <p:nvPr/>
        </p:nvSpPr>
        <p:spPr>
          <a:xfrm>
            <a:off x="2674534" y="2150756"/>
            <a:ext cx="1801290" cy="2406176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CE6604-B08E-AA54-F608-7E4D2EA571CB}"/>
              </a:ext>
            </a:extLst>
          </p:cNvPr>
          <p:cNvSpPr/>
          <p:nvPr/>
        </p:nvSpPr>
        <p:spPr>
          <a:xfrm>
            <a:off x="4608162" y="2156070"/>
            <a:ext cx="2975675" cy="2406176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384D7-D91F-87C3-AC83-F4BD5AA9E8DE}"/>
              </a:ext>
            </a:extLst>
          </p:cNvPr>
          <p:cNvSpPr txBox="1"/>
          <p:nvPr/>
        </p:nvSpPr>
        <p:spPr>
          <a:xfrm>
            <a:off x="4708276" y="2514499"/>
            <a:ext cx="27778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EdShed" pitchFamily="2" charset="0"/>
              </a:rPr>
              <a:t>f</a:t>
            </a:r>
            <a:r>
              <a:rPr lang="en-GB" sz="4400" dirty="0">
                <a:solidFill>
                  <a:schemeClr val="tx1"/>
                </a:solidFill>
                <a:latin typeface="EdShed" pitchFamily="2" charset="0"/>
              </a:rPr>
              <a:t>ound</a:t>
            </a:r>
            <a:endParaRPr lang="en-GB" sz="40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21CDE2-9131-CCE1-2B96-48BE4FCA55B5}"/>
              </a:ext>
            </a:extLst>
          </p:cNvPr>
          <p:cNvSpPr/>
          <p:nvPr/>
        </p:nvSpPr>
        <p:spPr>
          <a:xfrm>
            <a:off x="7718591" y="2156070"/>
            <a:ext cx="1801290" cy="2406176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75BDC-F396-588E-DAD9-E20742D8350E}"/>
              </a:ext>
            </a:extLst>
          </p:cNvPr>
          <p:cNvSpPr txBox="1"/>
          <p:nvPr/>
        </p:nvSpPr>
        <p:spPr>
          <a:xfrm>
            <a:off x="3120793" y="2244794"/>
            <a:ext cx="894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0"/>
              </a:rPr>
              <a:t>co</a:t>
            </a:r>
            <a:endParaRPr lang="en-GB" sz="28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AE836-7E9D-DE86-905E-3683D02E7987}"/>
              </a:ext>
            </a:extLst>
          </p:cNvPr>
          <p:cNvSpPr txBox="1"/>
          <p:nvPr/>
        </p:nvSpPr>
        <p:spPr>
          <a:xfrm>
            <a:off x="3133617" y="2938441"/>
            <a:ext cx="8687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0"/>
              </a:rPr>
              <a:t>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16195-5363-5C16-22BE-29E9A9500155}"/>
              </a:ext>
            </a:extLst>
          </p:cNvPr>
          <p:cNvSpPr txBox="1"/>
          <p:nvPr/>
        </p:nvSpPr>
        <p:spPr>
          <a:xfrm>
            <a:off x="8033226" y="2220873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1C3D1-4D4D-E93A-F309-827A1884F4DB}"/>
              </a:ext>
            </a:extLst>
          </p:cNvPr>
          <p:cNvSpPr txBox="1"/>
          <p:nvPr/>
        </p:nvSpPr>
        <p:spPr>
          <a:xfrm>
            <a:off x="7951163" y="2598362"/>
            <a:ext cx="1366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B712FA-DBBE-6A03-610F-9F715B240947}"/>
              </a:ext>
            </a:extLst>
          </p:cNvPr>
          <p:cNvSpPr txBox="1"/>
          <p:nvPr/>
        </p:nvSpPr>
        <p:spPr>
          <a:xfrm>
            <a:off x="8033226" y="2979474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solidFill>
                  <a:schemeClr val="tx1"/>
                </a:solidFill>
                <a:latin typeface="EdShed" pitchFamily="2" charset="0"/>
              </a:rPr>
              <a:t>ing</a:t>
            </a:r>
            <a:endParaRPr lang="en-GB" sz="2200" dirty="0">
              <a:solidFill>
                <a:schemeClr val="tx1"/>
              </a:solidFill>
              <a:latin typeface="EdShed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644B4F-D729-AC24-A677-ABDD2B760645}"/>
              </a:ext>
            </a:extLst>
          </p:cNvPr>
          <p:cNvCxnSpPr>
            <a:cxnSpLocks/>
          </p:cNvCxnSpPr>
          <p:nvPr/>
        </p:nvCxnSpPr>
        <p:spPr>
          <a:xfrm>
            <a:off x="7718591" y="3508163"/>
            <a:ext cx="1801290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1BC265-9B3F-48D4-6CF0-AD5BF61A6A0B}"/>
              </a:ext>
            </a:extLst>
          </p:cNvPr>
          <p:cNvCxnSpPr>
            <a:cxnSpLocks/>
          </p:cNvCxnSpPr>
          <p:nvPr/>
        </p:nvCxnSpPr>
        <p:spPr>
          <a:xfrm flipV="1">
            <a:off x="8644168" y="3508162"/>
            <a:ext cx="0" cy="1054083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36308B-994F-EABE-FBA6-C256A0528762}"/>
              </a:ext>
            </a:extLst>
          </p:cNvPr>
          <p:cNvSpPr txBox="1"/>
          <p:nvPr/>
        </p:nvSpPr>
        <p:spPr>
          <a:xfrm>
            <a:off x="8476485" y="3793687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F0A6FF-B428-3104-18E8-47A6EF64D42B}"/>
              </a:ext>
            </a:extLst>
          </p:cNvPr>
          <p:cNvSpPr txBox="1"/>
          <p:nvPr/>
        </p:nvSpPr>
        <p:spPr>
          <a:xfrm>
            <a:off x="7583837" y="3596060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EF3F2A-2251-7FA7-2703-11437A2A572D}"/>
              </a:ext>
            </a:extLst>
          </p:cNvPr>
          <p:cNvSpPr txBox="1"/>
          <p:nvPr/>
        </p:nvSpPr>
        <p:spPr>
          <a:xfrm>
            <a:off x="4630092" y="3290094"/>
            <a:ext cx="29811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EdShed" pitchFamily="2" charset="0"/>
              </a:rPr>
              <a:t>Verb: to establish something.</a:t>
            </a:r>
          </a:p>
          <a:p>
            <a:pPr algn="ctr"/>
            <a:r>
              <a:rPr lang="en-GB" sz="1600" dirty="0">
                <a:latin typeface="EdShed" pitchFamily="2" charset="0"/>
              </a:rPr>
              <a:t>Verb: </a:t>
            </a:r>
            <a:r>
              <a:rPr lang="en-GB" sz="1600" dirty="0">
                <a:effectLst/>
                <a:latin typeface="EdShed" pitchFamily="2" charset="0"/>
              </a:rPr>
              <a:t>to cast metal.</a:t>
            </a:r>
          </a:p>
          <a:p>
            <a:pPr algn="ctr"/>
            <a:r>
              <a:rPr lang="en-GB" sz="1600" dirty="0">
                <a:latin typeface="EdShed" pitchFamily="2" charset="0"/>
              </a:rPr>
              <a:t>Verb: past tense of ‘find’.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32D5F5-8E32-D8A6-649F-EF8EE77AF1D3}"/>
              </a:ext>
            </a:extLst>
          </p:cNvPr>
          <p:cNvSpPr txBox="1"/>
          <p:nvPr/>
        </p:nvSpPr>
        <p:spPr>
          <a:xfrm>
            <a:off x="3085126" y="2622967"/>
            <a:ext cx="965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EdShed" pitchFamily="2" charset="0"/>
              </a:rPr>
              <a:t>(with)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5FEE71-6F82-72C6-1DD3-69A38D1A798A}"/>
              </a:ext>
            </a:extLst>
          </p:cNvPr>
          <p:cNvSpPr txBox="1"/>
          <p:nvPr/>
        </p:nvSpPr>
        <p:spPr>
          <a:xfrm>
            <a:off x="3285725" y="3316568"/>
            <a:ext cx="564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EdShed" pitchFamily="2" charset="0"/>
              </a:rPr>
              <a:t>(not)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B34FF6-CA7A-685D-A314-DFF0F20F59F1}"/>
              </a:ext>
            </a:extLst>
          </p:cNvPr>
          <p:cNvSpPr txBox="1"/>
          <p:nvPr/>
        </p:nvSpPr>
        <p:spPr>
          <a:xfrm>
            <a:off x="3196789" y="3634995"/>
            <a:ext cx="742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0"/>
              </a:rPr>
              <a:t>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453291-6324-BB92-AFB8-A3A87679CDA2}"/>
              </a:ext>
            </a:extLst>
          </p:cNvPr>
          <p:cNvSpPr txBox="1"/>
          <p:nvPr/>
        </p:nvSpPr>
        <p:spPr>
          <a:xfrm>
            <a:off x="3085127" y="4003497"/>
            <a:ext cx="965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EdShed" pitchFamily="2" charset="0"/>
              </a:rPr>
              <a:t>(again)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188A1E-4398-6900-F034-C68F8F53CBAA}"/>
              </a:ext>
            </a:extLst>
          </p:cNvPr>
          <p:cNvSpPr txBox="1"/>
          <p:nvPr/>
        </p:nvSpPr>
        <p:spPr>
          <a:xfrm>
            <a:off x="7605767" y="3985840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latin typeface="EdShed" pitchFamily="2" charset="0"/>
              </a:rPr>
              <a:t>ry</a:t>
            </a:r>
            <a:r>
              <a:rPr lang="en-GB" sz="2000" baseline="30000" dirty="0">
                <a:latin typeface="EdShed" pitchFamily="2" charset="0"/>
              </a:rPr>
              <a:t>*</a:t>
            </a:r>
            <a:endParaRPr lang="en-GB" sz="2200" baseline="300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555B1D-E6B2-6F23-5403-E61FF3716B46}"/>
              </a:ext>
            </a:extLst>
          </p:cNvPr>
          <p:cNvSpPr txBox="1"/>
          <p:nvPr/>
        </p:nvSpPr>
        <p:spPr>
          <a:xfrm>
            <a:off x="1276048" y="4768723"/>
            <a:ext cx="1975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latin typeface="EdShed" pitchFamily="2" charset="0"/>
                <a:ea typeface="Sassoon Infant 2023" panose="02000503030000020003" pitchFamily="2" charset="0"/>
              </a:rPr>
              <a:t>Let’s add a prefix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D962C0-5CC8-5CEA-6E25-D82AC9BFE0D7}"/>
              </a:ext>
            </a:extLst>
          </p:cNvPr>
          <p:cNvSpPr txBox="1"/>
          <p:nvPr/>
        </p:nvSpPr>
        <p:spPr>
          <a:xfrm>
            <a:off x="1276048" y="5132229"/>
            <a:ext cx="184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co + found 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902E06-2970-56B6-77FE-E7E18A85537F}"/>
              </a:ext>
            </a:extLst>
          </p:cNvPr>
          <p:cNvSpPr txBox="1"/>
          <p:nvPr/>
        </p:nvSpPr>
        <p:spPr>
          <a:xfrm>
            <a:off x="4314843" y="5787603"/>
            <a:ext cx="148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found + er 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D4AEA3-978D-6A64-01B4-EA3401C56D6D}"/>
              </a:ext>
            </a:extLst>
          </p:cNvPr>
          <p:cNvSpPr txBox="1"/>
          <p:nvPr/>
        </p:nvSpPr>
        <p:spPr>
          <a:xfrm>
            <a:off x="5705883" y="5787603"/>
            <a:ext cx="10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founder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3FE7DA-AA60-20FB-BCD4-AC7DC26C6666}"/>
              </a:ext>
            </a:extLst>
          </p:cNvPr>
          <p:cNvSpPr txBox="1"/>
          <p:nvPr/>
        </p:nvSpPr>
        <p:spPr>
          <a:xfrm>
            <a:off x="4314843" y="5107538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found + ed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3D7935-F4C4-653E-D821-250AFC1D56F2}"/>
              </a:ext>
            </a:extLst>
          </p:cNvPr>
          <p:cNvSpPr txBox="1"/>
          <p:nvPr/>
        </p:nvSpPr>
        <p:spPr>
          <a:xfrm>
            <a:off x="4314843" y="5447750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found + ing 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CEE4E8-9BA3-5458-31F7-14EEA36DC58D}"/>
              </a:ext>
            </a:extLst>
          </p:cNvPr>
          <p:cNvSpPr txBox="1"/>
          <p:nvPr/>
        </p:nvSpPr>
        <p:spPr>
          <a:xfrm>
            <a:off x="5754124" y="5107538"/>
            <a:ext cx="103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founded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19CD48-B578-4AE2-1F84-6E642349C09A}"/>
              </a:ext>
            </a:extLst>
          </p:cNvPr>
          <p:cNvSpPr txBox="1"/>
          <p:nvPr/>
        </p:nvSpPr>
        <p:spPr>
          <a:xfrm>
            <a:off x="5760985" y="5447750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founding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1DE306-4435-B2BC-14CB-04F0C64A6FD7}"/>
              </a:ext>
            </a:extLst>
          </p:cNvPr>
          <p:cNvSpPr txBox="1"/>
          <p:nvPr/>
        </p:nvSpPr>
        <p:spPr>
          <a:xfrm>
            <a:off x="4314843" y="4764868"/>
            <a:ext cx="2605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latin typeface="EdShed" pitchFamily="2" charset="0"/>
                <a:ea typeface="Sassoon Infant 2023" panose="02000503030000020003" pitchFamily="2" charset="0"/>
              </a:rPr>
              <a:t>Let’s add some suffixes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57EB3-45F9-B2D7-1D61-8AA1B4EA00EE}"/>
              </a:ext>
            </a:extLst>
          </p:cNvPr>
          <p:cNvSpPr txBox="1"/>
          <p:nvPr/>
        </p:nvSpPr>
        <p:spPr>
          <a:xfrm>
            <a:off x="4314843" y="6127455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found + </a:t>
            </a:r>
            <a:r>
              <a:rPr lang="en-GB" sz="2000" dirty="0" err="1">
                <a:latin typeface="EdShed" pitchFamily="2" charset="0"/>
                <a:ea typeface="Sassoon Infant 2023" panose="02000503030000020003" pitchFamily="2" charset="0"/>
              </a:rPr>
              <a:t>ry</a:t>
            </a: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 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B723C2-DEBE-57FA-3E6E-25B9F8ADE656}"/>
              </a:ext>
            </a:extLst>
          </p:cNvPr>
          <p:cNvSpPr txBox="1"/>
          <p:nvPr/>
        </p:nvSpPr>
        <p:spPr>
          <a:xfrm>
            <a:off x="5679069" y="6127455"/>
            <a:ext cx="1000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foundry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4E1FBE-37C4-B447-916E-BFF7DDFF5E85}"/>
              </a:ext>
            </a:extLst>
          </p:cNvPr>
          <p:cNvSpPr txBox="1"/>
          <p:nvPr/>
        </p:nvSpPr>
        <p:spPr>
          <a:xfrm>
            <a:off x="7596772" y="5789230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un + found + ed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A20501-E96C-A0D4-0917-9A8A541E6950}"/>
              </a:ext>
            </a:extLst>
          </p:cNvPr>
          <p:cNvSpPr txBox="1"/>
          <p:nvPr/>
        </p:nvSpPr>
        <p:spPr>
          <a:xfrm>
            <a:off x="9550726" y="5797637"/>
            <a:ext cx="1291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unfounded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6E84A7-0100-CA24-F10A-5C7BEB0376FD}"/>
              </a:ext>
            </a:extLst>
          </p:cNvPr>
          <p:cNvSpPr txBox="1"/>
          <p:nvPr/>
        </p:nvSpPr>
        <p:spPr>
          <a:xfrm>
            <a:off x="7596772" y="5107573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co + found + ed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98C934-C475-767F-9206-0703A8F4CEE1}"/>
              </a:ext>
            </a:extLst>
          </p:cNvPr>
          <p:cNvSpPr txBox="1"/>
          <p:nvPr/>
        </p:nvSpPr>
        <p:spPr>
          <a:xfrm>
            <a:off x="7596772" y="5444671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co + found + er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AD8CA-C0A8-C4E5-DAA2-60A9FEADD84F}"/>
              </a:ext>
            </a:extLst>
          </p:cNvPr>
          <p:cNvSpPr txBox="1"/>
          <p:nvPr/>
        </p:nvSpPr>
        <p:spPr>
          <a:xfrm>
            <a:off x="9519881" y="5112348"/>
            <a:ext cx="139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co-founded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513EBE-8E4C-CFB3-0FE2-43127E59E541}"/>
              </a:ext>
            </a:extLst>
          </p:cNvPr>
          <p:cNvSpPr txBox="1"/>
          <p:nvPr/>
        </p:nvSpPr>
        <p:spPr>
          <a:xfrm>
            <a:off x="9484619" y="5442278"/>
            <a:ext cx="1357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co-founder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68209E-8F36-9131-B55D-D0587FACE1D3}"/>
              </a:ext>
            </a:extLst>
          </p:cNvPr>
          <p:cNvSpPr txBox="1"/>
          <p:nvPr/>
        </p:nvSpPr>
        <p:spPr>
          <a:xfrm>
            <a:off x="7596772" y="4764868"/>
            <a:ext cx="3315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latin typeface="EdShed" pitchFamily="2" charset="0"/>
                <a:ea typeface="Sassoon Infant 2023" panose="02000503030000020003" pitchFamily="2" charset="0"/>
              </a:rPr>
              <a:t>Let’s add prefixes and suffixes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68863C-9FA0-7045-7D4C-9DB24891BF46}"/>
              </a:ext>
            </a:extLst>
          </p:cNvPr>
          <p:cNvSpPr txBox="1"/>
          <p:nvPr/>
        </p:nvSpPr>
        <p:spPr>
          <a:xfrm>
            <a:off x="2686866" y="5132229"/>
            <a:ext cx="184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co-found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DC0996-8370-019F-23FE-1EB15014BDF5}"/>
              </a:ext>
            </a:extLst>
          </p:cNvPr>
          <p:cNvSpPr txBox="1"/>
          <p:nvPr/>
        </p:nvSpPr>
        <p:spPr>
          <a:xfrm>
            <a:off x="7596772" y="6134735"/>
            <a:ext cx="189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found + </a:t>
            </a:r>
            <a:r>
              <a:rPr lang="en-GB" sz="2000" dirty="0" err="1">
                <a:latin typeface="EdShed" pitchFamily="2" charset="0"/>
                <a:ea typeface="Sassoon Infant 2023" panose="02000503030000020003" pitchFamily="2" charset="0"/>
              </a:rPr>
              <a:t>ry</a:t>
            </a: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 + s =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FA66E8-8A95-7C4B-D358-96DED471BF74}"/>
              </a:ext>
            </a:extLst>
          </p:cNvPr>
          <p:cNvSpPr txBox="1"/>
          <p:nvPr/>
        </p:nvSpPr>
        <p:spPr>
          <a:xfrm>
            <a:off x="9366302" y="6124544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foundries</a:t>
            </a:r>
          </a:p>
        </p:txBody>
      </p:sp>
    </p:spTree>
    <p:extLst>
      <p:ext uri="{BB962C8B-B14F-4D97-AF65-F5344CB8AC3E}">
        <p14:creationId xmlns:p14="http://schemas.microsoft.com/office/powerpoint/2010/main" val="42862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3273DC"/>
                </a:solidFill>
              </a:rPr>
              <a:t>Can you sort this week’s words according to the number of sounds?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3A84B9-23B0-6A40-ECDF-70041CEBE665}"/>
              </a:ext>
            </a:extLst>
          </p:cNvPr>
          <p:cNvGrpSpPr/>
          <p:nvPr/>
        </p:nvGrpSpPr>
        <p:grpSpPr>
          <a:xfrm>
            <a:off x="641578" y="2783425"/>
            <a:ext cx="11038776" cy="2469094"/>
            <a:chOff x="576612" y="3428239"/>
            <a:chExt cx="11038776" cy="246909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61345F-20A6-44DD-4B00-9B15720D32D5}"/>
                </a:ext>
              </a:extLst>
            </p:cNvPr>
            <p:cNvSpPr/>
            <p:nvPr/>
          </p:nvSpPr>
          <p:spPr>
            <a:xfrm>
              <a:off x="576612" y="3428239"/>
              <a:ext cx="2501060" cy="2461464"/>
            </a:xfrm>
            <a:prstGeom prst="ellipse">
              <a:avLst/>
            </a:prstGeom>
            <a:noFill/>
            <a:ln w="635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6A81B8D-290C-A1AB-C83F-A3EA59338E10}"/>
                </a:ext>
              </a:extLst>
            </p:cNvPr>
            <p:cNvSpPr/>
            <p:nvPr/>
          </p:nvSpPr>
          <p:spPr>
            <a:xfrm>
              <a:off x="6268422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B51146D-2AB2-D2FC-4D87-0E182F308011}"/>
                </a:ext>
              </a:extLst>
            </p:cNvPr>
            <p:cNvSpPr/>
            <p:nvPr/>
          </p:nvSpPr>
          <p:spPr>
            <a:xfrm>
              <a:off x="9114328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18EDDC-30CD-D60F-AA6B-3964259E0708}"/>
                </a:ext>
              </a:extLst>
            </p:cNvPr>
            <p:cNvSpPr/>
            <p:nvPr/>
          </p:nvSpPr>
          <p:spPr>
            <a:xfrm>
              <a:off x="3422517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8854CD-B65D-7559-6CE9-A549AD2C0F1E}"/>
              </a:ext>
            </a:extLst>
          </p:cNvPr>
          <p:cNvGrpSpPr/>
          <p:nvPr/>
        </p:nvGrpSpPr>
        <p:grpSpPr>
          <a:xfrm>
            <a:off x="1233527" y="5274067"/>
            <a:ext cx="9800198" cy="534451"/>
            <a:chOff x="1033733" y="6010084"/>
            <a:chExt cx="9800198" cy="5344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5EE266-876B-6587-5A01-95D3AC6E842A}"/>
                </a:ext>
              </a:extLst>
            </p:cNvPr>
            <p:cNvSpPr/>
            <p:nvPr/>
          </p:nvSpPr>
          <p:spPr>
            <a:xfrm>
              <a:off x="1033733" y="602131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7956D6"/>
                  </a:solidFill>
                  <a:latin typeface="EdShed" pitchFamily="2" charset="0"/>
                  <a:cs typeface="Rubik" pitchFamily="2" charset="-79"/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12849A-D38C-E4DB-0574-7DA9900DEFEE}"/>
                </a:ext>
              </a:extLst>
            </p:cNvPr>
            <p:cNvSpPr/>
            <p:nvPr/>
          </p:nvSpPr>
          <p:spPr>
            <a:xfrm>
              <a:off x="3932793" y="6010084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  <a:cs typeface="Rubik" pitchFamily="2" charset="-79"/>
                </a:rPr>
                <a:t>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CBC51-0EDE-77E3-C4AC-7F9E50E2E137}"/>
                </a:ext>
              </a:extLst>
            </p:cNvPr>
            <p:cNvSpPr/>
            <p:nvPr/>
          </p:nvSpPr>
          <p:spPr>
            <a:xfrm>
              <a:off x="6812673" y="601624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25D160"/>
                  </a:solidFill>
                  <a:latin typeface="EdShed" pitchFamily="2" charset="0"/>
                  <a:cs typeface="Rubik" pitchFamily="2" charset="-79"/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DC2ACE-F59B-951E-6EB0-BC75C2C4F5D2}"/>
                </a:ext>
              </a:extLst>
            </p:cNvPr>
            <p:cNvSpPr/>
            <p:nvPr/>
          </p:nvSpPr>
          <p:spPr>
            <a:xfrm>
              <a:off x="9626129" y="602131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3760"/>
                  </a:solidFill>
                  <a:latin typeface="EdShed" pitchFamily="2" charset="0"/>
                  <a:cs typeface="Rubik" pitchFamily="2" charset="-79"/>
                </a:rPr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068D42-9497-76D7-60DD-274F3FEADBF6}"/>
              </a:ext>
            </a:extLst>
          </p:cNvPr>
          <p:cNvGrpSpPr/>
          <p:nvPr/>
        </p:nvGrpSpPr>
        <p:grpSpPr>
          <a:xfrm>
            <a:off x="5340355" y="5030907"/>
            <a:ext cx="1772729" cy="1535327"/>
            <a:chOff x="2210162" y="5140694"/>
            <a:chExt cx="1772729" cy="15353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256A6D-0EA7-E879-729C-AF20D894A9F3}"/>
                </a:ext>
              </a:extLst>
            </p:cNvPr>
            <p:cNvSpPr txBox="1"/>
            <p:nvPr/>
          </p:nvSpPr>
          <p:spPr>
            <a:xfrm>
              <a:off x="2210162" y="5448097"/>
              <a:ext cx="17727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EdShed" pitchFamily="2" charset="0"/>
                  <a:ea typeface="OpenDyslexic" charset="0"/>
                  <a:cs typeface="OpenDyslexic" charset="0"/>
                </a:rPr>
                <a:t>‘found’ has four sounds;</a:t>
              </a:r>
            </a:p>
            <a:p>
              <a:pPr algn="ctr"/>
              <a:r>
                <a:rPr lang="en-GB" sz="2000" dirty="0">
                  <a:latin typeface="EdShed" pitchFamily="2" charset="0"/>
                  <a:ea typeface="OpenDyslexic" charset="0"/>
                  <a:cs typeface="OpenDyslexic" charset="0"/>
                </a:rPr>
                <a:t>f-ou-n-d</a:t>
              </a:r>
            </a:p>
          </p:txBody>
        </p:sp>
        <p:sp>
          <p:nvSpPr>
            <p:cNvPr id="18" name="Oval Callout 17">
              <a:extLst>
                <a:ext uri="{FF2B5EF4-FFF2-40B4-BE49-F238E27FC236}">
                  <a16:creationId xmlns:a16="http://schemas.microsoft.com/office/drawing/2014/main" id="{BDE25669-D36A-7375-D01A-EC22886C4DAA}"/>
                </a:ext>
              </a:extLst>
            </p:cNvPr>
            <p:cNvSpPr/>
            <p:nvPr/>
          </p:nvSpPr>
          <p:spPr>
            <a:xfrm>
              <a:off x="2210162" y="5140694"/>
              <a:ext cx="1732795" cy="1535327"/>
            </a:xfrm>
            <a:prstGeom prst="wedgeEllipseCallout">
              <a:avLst>
                <a:gd name="adj1" fmla="val -68061"/>
                <a:gd name="adj2" fmla="val 20892"/>
              </a:avLst>
            </a:prstGeom>
            <a:noFill/>
            <a:ln w="38100">
              <a:solidFill>
                <a:srgbClr val="FFDE5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EdShed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E9B906-D5D8-1C3A-B4AE-3B09D951970C}"/>
              </a:ext>
            </a:extLst>
          </p:cNvPr>
          <p:cNvGrpSpPr/>
          <p:nvPr/>
        </p:nvGrpSpPr>
        <p:grpSpPr>
          <a:xfrm>
            <a:off x="1333883" y="1779892"/>
            <a:ext cx="9637438" cy="923740"/>
            <a:chOff x="1333883" y="1525309"/>
            <a:chExt cx="9637438" cy="923740"/>
          </a:xfrm>
        </p:grpSpPr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E11708F2-B3C8-7CD6-6182-AB3C6781055E}"/>
                </a:ext>
              </a:extLst>
            </p:cNvPr>
            <p:cNvSpPr txBox="1">
              <a:spLocks/>
            </p:cNvSpPr>
            <p:nvPr/>
          </p:nvSpPr>
          <p:spPr>
            <a:xfrm>
              <a:off x="1333883" y="1989308"/>
              <a:ext cx="1141851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mouth</a:t>
              </a:r>
            </a:p>
          </p:txBody>
        </p: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13734E6F-7DDC-F49A-0602-C3DBCD762163}"/>
                </a:ext>
              </a:extLst>
            </p:cNvPr>
            <p:cNvSpPr txBox="1">
              <a:spLocks/>
            </p:cNvSpPr>
            <p:nvPr/>
          </p:nvSpPr>
          <p:spPr>
            <a:xfrm>
              <a:off x="5532849" y="1989308"/>
              <a:ext cx="110985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sprout</a:t>
              </a:r>
            </a:p>
          </p:txBody>
        </p:sp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7A3AA42A-F1B3-50B7-4686-809EE49C95D5}"/>
                </a:ext>
              </a:extLst>
            </p:cNvPr>
            <p:cNvSpPr txBox="1">
              <a:spLocks/>
            </p:cNvSpPr>
            <p:nvPr/>
          </p:nvSpPr>
          <p:spPr>
            <a:xfrm>
              <a:off x="5593474" y="1525309"/>
              <a:ext cx="988605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spout</a:t>
              </a:r>
            </a:p>
          </p:txBody>
        </p: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9D5CEF37-7CD2-2806-BC99-5BBDBE07B05B}"/>
                </a:ext>
              </a:extLst>
            </p:cNvPr>
            <p:cNvSpPr txBox="1">
              <a:spLocks/>
            </p:cNvSpPr>
            <p:nvPr/>
          </p:nvSpPr>
          <p:spPr>
            <a:xfrm>
              <a:off x="7735550" y="1525309"/>
              <a:ext cx="913070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ouch</a:t>
              </a: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F81102AC-FD03-C228-93B8-C7D5D0EF3FAB}"/>
                </a:ext>
              </a:extLst>
            </p:cNvPr>
            <p:cNvSpPr txBox="1">
              <a:spLocks/>
            </p:cNvSpPr>
            <p:nvPr/>
          </p:nvSpPr>
          <p:spPr>
            <a:xfrm>
              <a:off x="1373509" y="1525309"/>
              <a:ext cx="1062600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sound</a:t>
              </a:r>
            </a:p>
          </p:txBody>
        </p:sp>
        <p:sp>
          <p:nvSpPr>
            <p:cNvPr id="26" name="Text Placeholder 1">
              <a:extLst>
                <a:ext uri="{FF2B5EF4-FFF2-40B4-BE49-F238E27FC236}">
                  <a16:creationId xmlns:a16="http://schemas.microsoft.com/office/drawing/2014/main" id="{930B4F6D-6BB1-161D-5FEB-E1B606DF2A89}"/>
                </a:ext>
              </a:extLst>
            </p:cNvPr>
            <p:cNvSpPr txBox="1">
              <a:spLocks/>
            </p:cNvSpPr>
            <p:nvPr/>
          </p:nvSpPr>
          <p:spPr>
            <a:xfrm>
              <a:off x="3434887" y="1525309"/>
              <a:ext cx="110036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hound</a:t>
              </a: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D41ED9BF-10AA-4EAF-C643-4D1671F82681}"/>
                </a:ext>
              </a:extLst>
            </p:cNvPr>
            <p:cNvSpPr txBox="1">
              <a:spLocks/>
            </p:cNvSpPr>
            <p:nvPr/>
          </p:nvSpPr>
          <p:spPr>
            <a:xfrm>
              <a:off x="7733305" y="1989308"/>
              <a:ext cx="917559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trout</a:t>
              </a:r>
            </a:p>
          </p:txBody>
        </p:sp>
        <p:sp>
          <p:nvSpPr>
            <p:cNvPr id="28" name="Text Placeholder 1">
              <a:extLst>
                <a:ext uri="{FF2B5EF4-FFF2-40B4-BE49-F238E27FC236}">
                  <a16:creationId xmlns:a16="http://schemas.microsoft.com/office/drawing/2014/main" id="{2AB7E6A8-D7DD-05B3-0B9B-637926FC3CE1}"/>
                </a:ext>
              </a:extLst>
            </p:cNvPr>
            <p:cNvSpPr txBox="1">
              <a:spLocks/>
            </p:cNvSpPr>
            <p:nvPr/>
          </p:nvSpPr>
          <p:spPr>
            <a:xfrm>
              <a:off x="9841204" y="1525309"/>
              <a:ext cx="1027397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found</a:t>
              </a:r>
            </a:p>
          </p:txBody>
        </p: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31C6317E-4665-08FB-D6F0-7CC089B6037B}"/>
                </a:ext>
              </a:extLst>
            </p:cNvPr>
            <p:cNvSpPr txBox="1">
              <a:spLocks/>
            </p:cNvSpPr>
            <p:nvPr/>
          </p:nvSpPr>
          <p:spPr>
            <a:xfrm>
              <a:off x="9738483" y="1989308"/>
              <a:ext cx="1232838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around</a:t>
              </a:r>
            </a:p>
          </p:txBody>
        </p:sp>
        <p:sp>
          <p:nvSpPr>
            <p:cNvPr id="30" name="Text Placeholder 1">
              <a:extLst>
                <a:ext uri="{FF2B5EF4-FFF2-40B4-BE49-F238E27FC236}">
                  <a16:creationId xmlns:a16="http://schemas.microsoft.com/office/drawing/2014/main" id="{30115925-DE0E-2550-1023-A86B1D0300B9}"/>
                </a:ext>
              </a:extLst>
            </p:cNvPr>
            <p:cNvSpPr txBox="1">
              <a:spLocks/>
            </p:cNvSpPr>
            <p:nvPr/>
          </p:nvSpPr>
          <p:spPr>
            <a:xfrm>
              <a:off x="3469545" y="1989308"/>
              <a:ext cx="1031051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proud</a:t>
              </a:r>
            </a:p>
          </p:txBody>
        </p:sp>
      </p:grp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C9FAAD6C-64B9-0F6F-AD93-1A92A1791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67" t="14185" r="11483" b="31554"/>
          <a:stretch/>
        </p:blipFill>
        <p:spPr>
          <a:xfrm>
            <a:off x="4255093" y="5750144"/>
            <a:ext cx="679551" cy="7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3C4A4-923D-38C9-E368-D0DA04D041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539311-E0B7-7645-2D5A-85AB222045AB}"/>
              </a:ext>
            </a:extLst>
          </p:cNvPr>
          <p:cNvGrpSpPr/>
          <p:nvPr/>
        </p:nvGrpSpPr>
        <p:grpSpPr>
          <a:xfrm>
            <a:off x="641578" y="2783425"/>
            <a:ext cx="11038776" cy="2469094"/>
            <a:chOff x="576612" y="3428239"/>
            <a:chExt cx="11038776" cy="246909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A00598C-4B21-A275-E0D7-833814EF5BE5}"/>
                </a:ext>
              </a:extLst>
            </p:cNvPr>
            <p:cNvSpPr/>
            <p:nvPr/>
          </p:nvSpPr>
          <p:spPr>
            <a:xfrm>
              <a:off x="576612" y="3428239"/>
              <a:ext cx="2501060" cy="2461464"/>
            </a:xfrm>
            <a:prstGeom prst="ellipse">
              <a:avLst/>
            </a:prstGeom>
            <a:noFill/>
            <a:ln w="635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FF91A7-4320-538E-62F2-97F930936584}"/>
                </a:ext>
              </a:extLst>
            </p:cNvPr>
            <p:cNvSpPr/>
            <p:nvPr/>
          </p:nvSpPr>
          <p:spPr>
            <a:xfrm>
              <a:off x="6268422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654A61-FD06-9B1C-C0FF-DEE85DCB4AC8}"/>
                </a:ext>
              </a:extLst>
            </p:cNvPr>
            <p:cNvSpPr/>
            <p:nvPr/>
          </p:nvSpPr>
          <p:spPr>
            <a:xfrm>
              <a:off x="9114328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C79C8BD-F235-8DA1-2D3E-0DBF21F79BCB}"/>
                </a:ext>
              </a:extLst>
            </p:cNvPr>
            <p:cNvSpPr/>
            <p:nvPr/>
          </p:nvSpPr>
          <p:spPr>
            <a:xfrm>
              <a:off x="3422517" y="3435870"/>
              <a:ext cx="2501060" cy="2461463"/>
            </a:xfrm>
            <a:prstGeom prst="ellipse">
              <a:avLst/>
            </a:prstGeom>
            <a:noFill/>
            <a:ln w="635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C17D075-B052-BE7A-B54D-9EA7DA8C0496}"/>
              </a:ext>
            </a:extLst>
          </p:cNvPr>
          <p:cNvGrpSpPr/>
          <p:nvPr/>
        </p:nvGrpSpPr>
        <p:grpSpPr>
          <a:xfrm>
            <a:off x="1233527" y="5274067"/>
            <a:ext cx="9800198" cy="534451"/>
            <a:chOff x="1033733" y="6010084"/>
            <a:chExt cx="9800198" cy="5344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02C0C2-D4D7-49BB-591F-EFEC831697C3}"/>
                </a:ext>
              </a:extLst>
            </p:cNvPr>
            <p:cNvSpPr/>
            <p:nvPr/>
          </p:nvSpPr>
          <p:spPr>
            <a:xfrm>
              <a:off x="1033733" y="602131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7956D6"/>
                  </a:solidFill>
                  <a:latin typeface="EdShed" pitchFamily="2" charset="0"/>
                  <a:cs typeface="Rubik" pitchFamily="2" charset="-79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42FB57-0F79-A6BC-D145-2054AF393772}"/>
                </a:ext>
              </a:extLst>
            </p:cNvPr>
            <p:cNvSpPr/>
            <p:nvPr/>
          </p:nvSpPr>
          <p:spPr>
            <a:xfrm>
              <a:off x="3932793" y="6010084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  <a:cs typeface="Rubik" pitchFamily="2" charset="-79"/>
                </a:rPr>
                <a:t>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D84544-0251-129B-D753-4B1E3B37CE15}"/>
                </a:ext>
              </a:extLst>
            </p:cNvPr>
            <p:cNvSpPr/>
            <p:nvPr/>
          </p:nvSpPr>
          <p:spPr>
            <a:xfrm>
              <a:off x="6812673" y="601624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25D160"/>
                  </a:solidFill>
                  <a:latin typeface="EdShed" pitchFamily="2" charset="0"/>
                  <a:cs typeface="Rubik" pitchFamily="2" charset="-79"/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A4F1FD-C10C-6A31-BDBE-DDEBD397787D}"/>
                </a:ext>
              </a:extLst>
            </p:cNvPr>
            <p:cNvSpPr/>
            <p:nvPr/>
          </p:nvSpPr>
          <p:spPr>
            <a:xfrm>
              <a:off x="9626129" y="6021315"/>
              <a:ext cx="1207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3760"/>
                  </a:solidFill>
                  <a:latin typeface="EdShed" pitchFamily="2" charset="0"/>
                  <a:cs typeface="Rubik" pitchFamily="2" charset="-79"/>
                </a:rPr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E2E25B-782D-DD24-3B0A-413CEB8C335C}"/>
              </a:ext>
            </a:extLst>
          </p:cNvPr>
          <p:cNvGrpSpPr/>
          <p:nvPr/>
        </p:nvGrpSpPr>
        <p:grpSpPr>
          <a:xfrm>
            <a:off x="5340355" y="5030907"/>
            <a:ext cx="1772729" cy="1535327"/>
            <a:chOff x="2210162" y="5140694"/>
            <a:chExt cx="1772729" cy="15353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2FF0D2-6C77-A5B5-578C-F4A49670CAE3}"/>
                </a:ext>
              </a:extLst>
            </p:cNvPr>
            <p:cNvSpPr txBox="1"/>
            <p:nvPr/>
          </p:nvSpPr>
          <p:spPr>
            <a:xfrm>
              <a:off x="2210162" y="5448097"/>
              <a:ext cx="17727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EdShed" pitchFamily="2" charset="0"/>
                  <a:ea typeface="OpenDyslexic" charset="0"/>
                  <a:cs typeface="OpenDyslexic" charset="0"/>
                </a:rPr>
                <a:t>‘found’ has four sounds;</a:t>
              </a:r>
            </a:p>
            <a:p>
              <a:pPr algn="ctr"/>
              <a:r>
                <a:rPr lang="en-GB" sz="2000" dirty="0">
                  <a:latin typeface="EdShed" pitchFamily="2" charset="0"/>
                  <a:ea typeface="OpenDyslexic" charset="0"/>
                  <a:cs typeface="OpenDyslexic" charset="0"/>
                </a:rPr>
                <a:t>f-ou-n-d</a:t>
              </a:r>
            </a:p>
          </p:txBody>
        </p:sp>
        <p:sp>
          <p:nvSpPr>
            <p:cNvPr id="17" name="Oval Callout 16">
              <a:extLst>
                <a:ext uri="{FF2B5EF4-FFF2-40B4-BE49-F238E27FC236}">
                  <a16:creationId xmlns:a16="http://schemas.microsoft.com/office/drawing/2014/main" id="{E17841B4-93FF-9D0E-3001-30A952D9EC85}"/>
                </a:ext>
              </a:extLst>
            </p:cNvPr>
            <p:cNvSpPr/>
            <p:nvPr/>
          </p:nvSpPr>
          <p:spPr>
            <a:xfrm>
              <a:off x="2210162" y="5140694"/>
              <a:ext cx="1732795" cy="1535327"/>
            </a:xfrm>
            <a:prstGeom prst="wedgeEllipseCallout">
              <a:avLst>
                <a:gd name="adj1" fmla="val -68061"/>
                <a:gd name="adj2" fmla="val 20892"/>
              </a:avLst>
            </a:prstGeom>
            <a:noFill/>
            <a:ln w="38100">
              <a:solidFill>
                <a:srgbClr val="FFDE5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EdShed" pitchFamily="2" charset="0"/>
              </a:endParaRPr>
            </a:p>
          </p:txBody>
        </p:sp>
      </p:grp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F6115666-E5AB-DE75-1A11-008FC3302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67" t="14185" r="11483" b="31554"/>
          <a:stretch/>
        </p:blipFill>
        <p:spPr>
          <a:xfrm>
            <a:off x="4255093" y="5750144"/>
            <a:ext cx="679551" cy="72687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9E13A1E-3AE4-3EC5-3E72-FAB433890AD4}"/>
              </a:ext>
            </a:extLst>
          </p:cNvPr>
          <p:cNvGrpSpPr/>
          <p:nvPr/>
        </p:nvGrpSpPr>
        <p:grpSpPr>
          <a:xfrm>
            <a:off x="1362957" y="3033022"/>
            <a:ext cx="10005188" cy="2053319"/>
            <a:chOff x="1362957" y="2978430"/>
            <a:chExt cx="10005188" cy="2053319"/>
          </a:xfrm>
        </p:grpSpPr>
        <p:sp>
          <p:nvSpPr>
            <p:cNvPr id="31" name="Text Placeholder 1">
              <a:extLst>
                <a:ext uri="{FF2B5EF4-FFF2-40B4-BE49-F238E27FC236}">
                  <a16:creationId xmlns:a16="http://schemas.microsoft.com/office/drawing/2014/main" id="{46635C92-3B96-EA4C-D78E-D6695BCB944A}"/>
                </a:ext>
              </a:extLst>
            </p:cNvPr>
            <p:cNvSpPr txBox="1">
              <a:spLocks/>
            </p:cNvSpPr>
            <p:nvPr/>
          </p:nvSpPr>
          <p:spPr>
            <a:xfrm>
              <a:off x="4019707" y="3729694"/>
              <a:ext cx="1436612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m-ou-</a:t>
              </a:r>
              <a:r>
                <a:rPr lang="en-US" sz="2800" b="0" dirty="0" err="1">
                  <a:solidFill>
                    <a:schemeClr val="tx1"/>
                  </a:solidFill>
                  <a:latin typeface="EdShed" pitchFamily="2" charset="0"/>
                </a:rPr>
                <a:t>th</a:t>
              </a:r>
              <a:endParaRPr lang="en-US" sz="2800" b="0" dirty="0"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32" name="Text Placeholder 1">
              <a:extLst>
                <a:ext uri="{FF2B5EF4-FFF2-40B4-BE49-F238E27FC236}">
                  <a16:creationId xmlns:a16="http://schemas.microsoft.com/office/drawing/2014/main" id="{1F60BC38-1CC6-5583-6A1E-3101EE5A6260}"/>
                </a:ext>
              </a:extLst>
            </p:cNvPr>
            <p:cNvSpPr txBox="1">
              <a:spLocks/>
            </p:cNvSpPr>
            <p:nvPr/>
          </p:nvSpPr>
          <p:spPr>
            <a:xfrm>
              <a:off x="9622146" y="3380138"/>
              <a:ext cx="1688284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s-p-r-ou-t</a:t>
              </a:r>
            </a:p>
          </p:txBody>
        </p:sp>
        <p:sp>
          <p:nvSpPr>
            <p:cNvPr id="33" name="Text Placeholder 1">
              <a:extLst>
                <a:ext uri="{FF2B5EF4-FFF2-40B4-BE49-F238E27FC236}">
                  <a16:creationId xmlns:a16="http://schemas.microsoft.com/office/drawing/2014/main" id="{376239FB-2F7B-8F54-5050-463C9281DC51}"/>
                </a:ext>
              </a:extLst>
            </p:cNvPr>
            <p:cNvSpPr txBox="1">
              <a:spLocks/>
            </p:cNvSpPr>
            <p:nvPr/>
          </p:nvSpPr>
          <p:spPr>
            <a:xfrm>
              <a:off x="7534655" y="3384678"/>
              <a:ext cx="1244251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s-p-ou-t</a:t>
              </a:r>
            </a:p>
          </p:txBody>
        </p:sp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970F1407-33E1-0A62-A012-5C9665989D30}"/>
                </a:ext>
              </a:extLst>
            </p:cNvPr>
            <p:cNvSpPr txBox="1">
              <a:spLocks/>
            </p:cNvSpPr>
            <p:nvPr/>
          </p:nvSpPr>
          <p:spPr>
            <a:xfrm>
              <a:off x="1362957" y="3729694"/>
              <a:ext cx="1058303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ou-</a:t>
              </a:r>
              <a:r>
                <a:rPr lang="en-US" sz="2800" b="0" dirty="0" err="1">
                  <a:solidFill>
                    <a:schemeClr val="tx1"/>
                  </a:solidFill>
                  <a:latin typeface="EdShed" pitchFamily="2" charset="0"/>
                </a:rPr>
                <a:t>ch</a:t>
              </a:r>
              <a:endParaRPr lang="en-US" sz="2800" b="0" dirty="0"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35" name="Text Placeholder 1">
              <a:extLst>
                <a:ext uri="{FF2B5EF4-FFF2-40B4-BE49-F238E27FC236}">
                  <a16:creationId xmlns:a16="http://schemas.microsoft.com/office/drawing/2014/main" id="{A3435564-5649-EF2D-EA6D-AFA5F5B421AE}"/>
                </a:ext>
              </a:extLst>
            </p:cNvPr>
            <p:cNvSpPr txBox="1">
              <a:spLocks/>
            </p:cNvSpPr>
            <p:nvPr/>
          </p:nvSpPr>
          <p:spPr>
            <a:xfrm>
              <a:off x="6942004" y="2978430"/>
              <a:ext cx="1305165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s-ou-n-d</a:t>
              </a:r>
            </a:p>
          </p:txBody>
        </p:sp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id="{7A9F032D-1482-78FD-37B7-D91B30EC5E31}"/>
                </a:ext>
              </a:extLst>
            </p:cNvPr>
            <p:cNvSpPr txBox="1">
              <a:spLocks/>
            </p:cNvSpPr>
            <p:nvPr/>
          </p:nvSpPr>
          <p:spPr>
            <a:xfrm>
              <a:off x="6944407" y="4181151"/>
              <a:ext cx="1335623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h-ou-n-d</a:t>
              </a:r>
            </a:p>
          </p:txBody>
        </p:sp>
        <p:sp>
          <p:nvSpPr>
            <p:cNvPr id="37" name="Text Placeholder 1">
              <a:extLst>
                <a:ext uri="{FF2B5EF4-FFF2-40B4-BE49-F238E27FC236}">
                  <a16:creationId xmlns:a16="http://schemas.microsoft.com/office/drawing/2014/main" id="{216B2C2E-98B9-8917-9B8E-B6D6B664AD32}"/>
                </a:ext>
              </a:extLst>
            </p:cNvPr>
            <p:cNvSpPr txBox="1">
              <a:spLocks/>
            </p:cNvSpPr>
            <p:nvPr/>
          </p:nvSpPr>
          <p:spPr>
            <a:xfrm>
              <a:off x="6519966" y="3384678"/>
              <a:ext cx="1183337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t-r-ou-t</a:t>
              </a:r>
            </a:p>
          </p:txBody>
        </p:sp>
        <p:sp>
          <p:nvSpPr>
            <p:cNvPr id="38" name="Text Placeholder 1">
              <a:extLst>
                <a:ext uri="{FF2B5EF4-FFF2-40B4-BE49-F238E27FC236}">
                  <a16:creationId xmlns:a16="http://schemas.microsoft.com/office/drawing/2014/main" id="{FCDA7336-04EC-64C8-8240-C2EFC0ED455B}"/>
                </a:ext>
              </a:extLst>
            </p:cNvPr>
            <p:cNvSpPr txBox="1">
              <a:spLocks/>
            </p:cNvSpPr>
            <p:nvPr/>
          </p:nvSpPr>
          <p:spPr>
            <a:xfrm>
              <a:off x="6960438" y="3789191"/>
              <a:ext cx="1303563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f-ou-n-d</a:t>
              </a:r>
            </a:p>
          </p:txBody>
        </p:sp>
        <p:sp>
          <p:nvSpPr>
            <p:cNvPr id="39" name="Text Placeholder 1">
              <a:extLst>
                <a:ext uri="{FF2B5EF4-FFF2-40B4-BE49-F238E27FC236}">
                  <a16:creationId xmlns:a16="http://schemas.microsoft.com/office/drawing/2014/main" id="{C5CAB55E-E41C-0190-B404-FC643B79FA5C}"/>
                </a:ext>
              </a:extLst>
            </p:cNvPr>
            <p:cNvSpPr txBox="1">
              <a:spLocks/>
            </p:cNvSpPr>
            <p:nvPr/>
          </p:nvSpPr>
          <p:spPr>
            <a:xfrm>
              <a:off x="9570858" y="4026962"/>
              <a:ext cx="1797287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chemeClr val="tx1"/>
                  </a:solidFill>
                  <a:latin typeface="EdShed" pitchFamily="2" charset="0"/>
                </a:rPr>
                <a:t>a-r-ou-n-d</a:t>
              </a:r>
            </a:p>
          </p:txBody>
        </p:sp>
        <p:sp>
          <p:nvSpPr>
            <p:cNvPr id="40" name="Text Placeholder 1">
              <a:extLst>
                <a:ext uri="{FF2B5EF4-FFF2-40B4-BE49-F238E27FC236}">
                  <a16:creationId xmlns:a16="http://schemas.microsoft.com/office/drawing/2014/main" id="{928DD771-22AD-BA1E-B6FD-59ADC9D4D7E7}"/>
                </a:ext>
              </a:extLst>
            </p:cNvPr>
            <p:cNvSpPr txBox="1">
              <a:spLocks/>
            </p:cNvSpPr>
            <p:nvPr/>
          </p:nvSpPr>
          <p:spPr>
            <a:xfrm>
              <a:off x="6969255" y="4587397"/>
              <a:ext cx="1285929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chemeClr val="tx1"/>
                  </a:solidFill>
                  <a:latin typeface="EdShed" pitchFamily="2" charset="0"/>
                </a:rPr>
                <a:t>p-r-ou-d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39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Syllables and Sound Buttons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FA50EC-60CC-C24B-26C0-68FDB6F94BAF}"/>
              </a:ext>
            </a:extLst>
          </p:cNvPr>
          <p:cNvGrpSpPr/>
          <p:nvPr/>
        </p:nvGrpSpPr>
        <p:grpSpPr>
          <a:xfrm>
            <a:off x="802550" y="1983107"/>
            <a:ext cx="3285050" cy="2190216"/>
            <a:chOff x="626347" y="1937371"/>
            <a:chExt cx="3285050" cy="2190216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4CF8D345-4219-5EAF-D126-A90BFFB13817}"/>
                </a:ext>
              </a:extLst>
            </p:cNvPr>
            <p:cNvSpPr/>
            <p:nvPr/>
          </p:nvSpPr>
          <p:spPr>
            <a:xfrm flipH="1">
              <a:off x="1833829" y="2199166"/>
              <a:ext cx="2077568" cy="1928421"/>
            </a:xfrm>
            <a:prstGeom prst="wedgeEllipseCallout">
              <a:avLst>
                <a:gd name="adj1" fmla="val 63112"/>
                <a:gd name="adj2" fmla="val -19883"/>
              </a:avLst>
            </a:prstGeom>
            <a:noFill/>
            <a:ln w="57150">
              <a:solidFill>
                <a:srgbClr val="25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EdShed" pitchFamily="2" charset="0"/>
                </a:rPr>
                <a:t>Syllables are separated by long syllable breaks.</a:t>
              </a:r>
            </a:p>
          </p:txBody>
        </p:sp>
        <p:pic>
          <p:nvPicPr>
            <p:cNvPr id="6" name="Picture 5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772CBA4-EB26-DEBE-424E-F05DB09D0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347" y="1937371"/>
              <a:ext cx="972985" cy="219021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0801D8E-06A8-BF74-C17D-DE0EBE26E0D8}"/>
              </a:ext>
            </a:extLst>
          </p:cNvPr>
          <p:cNvGrpSpPr/>
          <p:nvPr/>
        </p:nvGrpSpPr>
        <p:grpSpPr>
          <a:xfrm>
            <a:off x="7707264" y="2048875"/>
            <a:ext cx="3768888" cy="2326316"/>
            <a:chOff x="7966425" y="1937371"/>
            <a:chExt cx="3768888" cy="2326316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073309C3-3BAE-1D9D-6430-D6DD4B83AA33}"/>
                </a:ext>
              </a:extLst>
            </p:cNvPr>
            <p:cNvSpPr/>
            <p:nvPr/>
          </p:nvSpPr>
          <p:spPr>
            <a:xfrm flipH="1">
              <a:off x="7966425" y="1937371"/>
              <a:ext cx="2468317" cy="2326316"/>
            </a:xfrm>
            <a:prstGeom prst="wedgeEllipseCallout">
              <a:avLst>
                <a:gd name="adj1" fmla="val -55551"/>
                <a:gd name="adj2" fmla="val -16780"/>
              </a:avLst>
            </a:prstGeom>
            <a:noFill/>
            <a:ln w="57150">
              <a:solidFill>
                <a:srgbClr val="209CE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EdShed" pitchFamily="2" charset="0"/>
              </a:endParaRPr>
            </a:p>
            <a:p>
              <a:pPr algn="ctr"/>
              <a:r>
                <a:rPr lang="en-GB" sz="1100" dirty="0">
                  <a:latin typeface="EdShed" pitchFamily="2" charset="0"/>
                </a:rPr>
                <a:t>.</a:t>
              </a:r>
              <a:endParaRPr lang="en-US" sz="1100" dirty="0">
                <a:latin typeface="EdShed" pitchFamily="2" charset="0"/>
              </a:endParaRPr>
            </a:p>
          </p:txBody>
        </p:sp>
        <p:pic>
          <p:nvPicPr>
            <p:cNvPr id="9" name="Picture 8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60EFBB2D-25AC-99C9-B80A-6B2830207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17702" y="2043830"/>
              <a:ext cx="1017611" cy="187610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1DC4BB-ADC0-F9AB-7556-1C81820A50DB}"/>
                </a:ext>
              </a:extLst>
            </p:cNvPr>
            <p:cNvSpPr/>
            <p:nvPr/>
          </p:nvSpPr>
          <p:spPr>
            <a:xfrm>
              <a:off x="8237550" y="2246713"/>
              <a:ext cx="1979074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0"/>
                </a:rPr>
                <a:t>Draw a dot below </a:t>
              </a:r>
            </a:p>
            <a:p>
              <a:pPr algn="ctr"/>
              <a:r>
                <a:rPr lang="en-GB" sz="1400" dirty="0">
                  <a:latin typeface="EdShed" pitchFamily="2" charset="0"/>
                </a:rPr>
                <a:t>each single letter sound. I have used </a:t>
              </a:r>
              <a:r>
                <a:rPr lang="en-GB" sz="1400" dirty="0">
                  <a:solidFill>
                    <a:srgbClr val="FF3760"/>
                  </a:solidFill>
                  <a:latin typeface="EdShed" pitchFamily="2" charset="0"/>
                </a:rPr>
                <a:t>red</a:t>
              </a:r>
              <a:r>
                <a:rPr lang="en-GB" sz="1400" dirty="0">
                  <a:latin typeface="EdShed" pitchFamily="2" charset="0"/>
                </a:rPr>
                <a:t> sound buttons to show the consonant blends. When more than one letter makes a sound, we </a:t>
              </a:r>
            </a:p>
            <a:p>
              <a:pPr algn="ctr"/>
              <a:r>
                <a:rPr lang="en-GB" sz="1400" dirty="0">
                  <a:latin typeface="EdShed" pitchFamily="2" charset="0"/>
                </a:rPr>
                <a:t>use a line</a:t>
              </a:r>
              <a:r>
                <a:rPr lang="en-GB" sz="1200" dirty="0">
                  <a:latin typeface="EdShed" pitchFamily="2" charset="0"/>
                </a:rPr>
                <a:t>.</a:t>
              </a:r>
            </a:p>
            <a:p>
              <a:pPr algn="ctr"/>
              <a:endParaRPr lang="en-US" sz="1100" dirty="0">
                <a:latin typeface="EdShed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D9E31-BA20-4F95-6CA3-42F5F5E7EA8B}"/>
              </a:ext>
            </a:extLst>
          </p:cNvPr>
          <p:cNvSpPr/>
          <p:nvPr/>
        </p:nvSpPr>
        <p:spPr>
          <a:xfrm>
            <a:off x="5330363" y="1858895"/>
            <a:ext cx="1533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cap="none" spc="0" dirty="0">
                <a:ln w="0"/>
                <a:solidFill>
                  <a:schemeClr val="tx1"/>
                </a:solidFill>
                <a:latin typeface="EdShed" pitchFamily="2" charset="0"/>
              </a:rPr>
              <a:t>around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D76A43-2628-4236-A90F-799FE50F42B9}"/>
              </a:ext>
            </a:extLst>
          </p:cNvPr>
          <p:cNvSpPr/>
          <p:nvPr/>
        </p:nvSpPr>
        <p:spPr>
          <a:xfrm>
            <a:off x="5367537" y="2678339"/>
            <a:ext cx="145129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 err="1">
                <a:ln w="0"/>
                <a:latin typeface="EdShed" pitchFamily="2" charset="0"/>
              </a:rPr>
              <a:t>a</a:t>
            </a:r>
            <a:r>
              <a:rPr lang="en-GB" sz="3200" cap="none" spc="0" dirty="0" err="1">
                <a:ln w="0"/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n w="0"/>
                <a:latin typeface="EdShed" pitchFamily="2" charset="0"/>
              </a:rPr>
              <a:t>round</a:t>
            </a:r>
            <a:endParaRPr lang="en-GB" sz="32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  <a:p>
            <a:pPr algn="ctr"/>
            <a:r>
              <a:rPr lang="en-GB" sz="2000" dirty="0">
                <a:ln w="0"/>
                <a:solidFill>
                  <a:srgbClr val="FF3760"/>
                </a:solidFill>
                <a:latin typeface="EdShed" pitchFamily="2" charset="0"/>
              </a:rPr>
              <a:t>2</a:t>
            </a:r>
            <a:endParaRPr lang="en-GB" sz="2400" cap="none" spc="0" dirty="0">
              <a:ln w="0"/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952036-5603-DE02-1077-89C59DFF45F6}"/>
              </a:ext>
            </a:extLst>
          </p:cNvPr>
          <p:cNvSpPr/>
          <p:nvPr/>
        </p:nvSpPr>
        <p:spPr>
          <a:xfrm>
            <a:off x="1905482" y="5492639"/>
            <a:ext cx="101758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latin typeface="EdShed" pitchFamily="2" charset="0"/>
              </a:rPr>
              <a:t>ouch</a:t>
            </a:r>
          </a:p>
          <a:p>
            <a:pPr algn="ctr"/>
            <a:r>
              <a:rPr lang="en-GB" sz="2000" dirty="0">
                <a:ln w="0"/>
                <a:solidFill>
                  <a:srgbClr val="FF3760"/>
                </a:solidFill>
                <a:latin typeface="EdShed" pitchFamily="2" charset="0"/>
              </a:rPr>
              <a:t>1</a:t>
            </a:r>
            <a:endParaRPr lang="en-GB" sz="2400" cap="none" spc="0" dirty="0">
              <a:ln w="0"/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57D76B-77D5-0228-11D4-0AAD093CD6FF}"/>
              </a:ext>
            </a:extLst>
          </p:cNvPr>
          <p:cNvSpPr/>
          <p:nvPr/>
        </p:nvSpPr>
        <p:spPr>
          <a:xfrm>
            <a:off x="8925023" y="5492639"/>
            <a:ext cx="127810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latin typeface="EdShed" pitchFamily="2" charset="0"/>
              </a:rPr>
              <a:t>mouth</a:t>
            </a:r>
            <a:endParaRPr lang="en-GB" sz="36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  <a:p>
            <a:pPr algn="ctr"/>
            <a:r>
              <a:rPr lang="en-GB" sz="2000" dirty="0">
                <a:ln w="0"/>
                <a:solidFill>
                  <a:srgbClr val="FF3760"/>
                </a:solidFill>
                <a:latin typeface="EdShed" pitchFamily="2" charset="0"/>
              </a:rPr>
              <a:t>1</a:t>
            </a:r>
            <a:endParaRPr lang="en-GB" sz="2400" cap="none" spc="0" dirty="0">
              <a:ln w="0"/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008C42-2C7C-194F-A491-48DADD65B155}"/>
              </a:ext>
            </a:extLst>
          </p:cNvPr>
          <p:cNvGrpSpPr/>
          <p:nvPr/>
        </p:nvGrpSpPr>
        <p:grpSpPr>
          <a:xfrm>
            <a:off x="1837813" y="3782381"/>
            <a:ext cx="8433444" cy="1637219"/>
            <a:chOff x="2028472" y="3544623"/>
            <a:chExt cx="8433444" cy="16372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48A0C4-A4C8-9F38-FBFA-35277782FAFB}"/>
                </a:ext>
              </a:extLst>
            </p:cNvPr>
            <p:cNvSpPr/>
            <p:nvPr/>
          </p:nvSpPr>
          <p:spPr>
            <a:xfrm>
              <a:off x="2028472" y="4535511"/>
              <a:ext cx="11204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dirty="0">
                  <a:ln w="0"/>
                  <a:latin typeface="EdShed" pitchFamily="2" charset="0"/>
                </a:rPr>
                <a:t>ouch</a:t>
              </a:r>
              <a:endParaRPr lang="en-GB" sz="3600" cap="none" spc="0" dirty="0">
                <a:ln w="0"/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909064-0D02-9C28-0381-75CDE7E8934A}"/>
                </a:ext>
              </a:extLst>
            </p:cNvPr>
            <p:cNvSpPr/>
            <p:nvPr/>
          </p:nvSpPr>
          <p:spPr>
            <a:xfrm>
              <a:off x="9047554" y="4535511"/>
              <a:ext cx="141436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mouth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2F035D-2FD9-8B13-B196-7C2AB346C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909411" y="3544623"/>
              <a:ext cx="759478" cy="83285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68AF2E-D097-9622-1EC5-823869903D8A}"/>
                </a:ext>
              </a:extLst>
            </p:cNvPr>
            <p:cNvSpPr/>
            <p:nvPr/>
          </p:nvSpPr>
          <p:spPr>
            <a:xfrm>
              <a:off x="5596635" y="4516608"/>
              <a:ext cx="137441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sprout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6E9B13A-3692-3174-41C0-EC7FE05625E7}"/>
              </a:ext>
            </a:extLst>
          </p:cNvPr>
          <p:cNvSpPr/>
          <p:nvPr/>
        </p:nvSpPr>
        <p:spPr>
          <a:xfrm>
            <a:off x="5472503" y="5510281"/>
            <a:ext cx="124136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latin typeface="EdShed" pitchFamily="2" charset="0"/>
              </a:rPr>
              <a:t>sprout</a:t>
            </a:r>
            <a:endParaRPr lang="en-GB" sz="36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  <a:p>
            <a:pPr algn="ctr"/>
            <a:r>
              <a:rPr lang="en-GB" sz="2000" dirty="0">
                <a:ln w="0"/>
                <a:solidFill>
                  <a:srgbClr val="FF3760"/>
                </a:solidFill>
                <a:latin typeface="EdShed" pitchFamily="2" charset="0"/>
              </a:rPr>
              <a:t>1</a:t>
            </a:r>
            <a:endParaRPr lang="en-GB" sz="2400" cap="none" spc="0" dirty="0">
              <a:ln w="0"/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431D17-D41C-5130-6AFF-8701651407B7}"/>
              </a:ext>
            </a:extLst>
          </p:cNvPr>
          <p:cNvGrpSpPr/>
          <p:nvPr/>
        </p:nvGrpSpPr>
        <p:grpSpPr>
          <a:xfrm>
            <a:off x="5533636" y="5286664"/>
            <a:ext cx="1142585" cy="108000"/>
            <a:chOff x="5520804" y="1720101"/>
            <a:chExt cx="1142585" cy="108000"/>
          </a:xfrm>
          <a:solidFill>
            <a:srgbClr val="3371DD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7CFF7C8-CE15-6960-D5F2-79A1FB19F4DF}"/>
                </a:ext>
              </a:extLst>
            </p:cNvPr>
            <p:cNvGrpSpPr/>
            <p:nvPr/>
          </p:nvGrpSpPr>
          <p:grpSpPr>
            <a:xfrm>
              <a:off x="5520804" y="1720101"/>
              <a:ext cx="976579" cy="108000"/>
              <a:chOff x="5736804" y="5230704"/>
              <a:chExt cx="976579" cy="108000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3BE4CBA-1BD4-DE0E-5E82-0F988B9850E4}"/>
                  </a:ext>
                </a:extLst>
              </p:cNvPr>
              <p:cNvSpPr/>
              <p:nvPr/>
            </p:nvSpPr>
            <p:spPr>
              <a:xfrm>
                <a:off x="5736804" y="5230704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46B3D3B-DF00-E028-6BB7-57A3AD0906EF}"/>
                  </a:ext>
                </a:extLst>
              </p:cNvPr>
              <p:cNvSpPr/>
              <p:nvPr/>
            </p:nvSpPr>
            <p:spPr>
              <a:xfrm>
                <a:off x="5972464" y="5230704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703AF2E-9DF5-54B3-1680-05095A752FF6}"/>
                  </a:ext>
                </a:extLst>
              </p:cNvPr>
              <p:cNvSpPr/>
              <p:nvPr/>
            </p:nvSpPr>
            <p:spPr>
              <a:xfrm>
                <a:off x="6304476" y="5248990"/>
                <a:ext cx="408907" cy="85806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0F16CF-D7F6-7608-9109-6B9D338F1C0F}"/>
                </a:ext>
              </a:extLst>
            </p:cNvPr>
            <p:cNvSpPr/>
            <p:nvPr/>
          </p:nvSpPr>
          <p:spPr>
            <a:xfrm>
              <a:off x="5922470" y="1720101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8CF042-54F8-2D1A-6156-B593CFA38972}"/>
                </a:ext>
              </a:extLst>
            </p:cNvPr>
            <p:cNvSpPr/>
            <p:nvPr/>
          </p:nvSpPr>
          <p:spPr>
            <a:xfrm>
              <a:off x="6555389" y="1720101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C6B965-6E92-B5C8-D063-1B156504596E}"/>
              </a:ext>
            </a:extLst>
          </p:cNvPr>
          <p:cNvGrpSpPr/>
          <p:nvPr/>
        </p:nvGrpSpPr>
        <p:grpSpPr>
          <a:xfrm>
            <a:off x="5497052" y="2382852"/>
            <a:ext cx="1187880" cy="108210"/>
            <a:chOff x="5497688" y="1723884"/>
            <a:chExt cx="1187880" cy="108210"/>
          </a:xfrm>
          <a:solidFill>
            <a:srgbClr val="3371DD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4B2A659-BD1E-35C5-DF56-6C7A98C71336}"/>
                </a:ext>
              </a:extLst>
            </p:cNvPr>
            <p:cNvGrpSpPr/>
            <p:nvPr/>
          </p:nvGrpSpPr>
          <p:grpSpPr>
            <a:xfrm>
              <a:off x="5852895" y="1724094"/>
              <a:ext cx="832673" cy="108000"/>
              <a:chOff x="6068895" y="5234697"/>
              <a:chExt cx="832673" cy="108000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807B49C-AFE6-4274-2633-3C7783B3F8A5}"/>
                  </a:ext>
                </a:extLst>
              </p:cNvPr>
              <p:cNvSpPr/>
              <p:nvPr/>
            </p:nvSpPr>
            <p:spPr>
              <a:xfrm>
                <a:off x="6587202" y="5234697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A6CF11A-5C0E-D986-8451-2D949340745D}"/>
                  </a:ext>
                </a:extLst>
              </p:cNvPr>
              <p:cNvSpPr/>
              <p:nvPr/>
            </p:nvSpPr>
            <p:spPr>
              <a:xfrm>
                <a:off x="6793568" y="5234697"/>
                <a:ext cx="108000" cy="108000"/>
              </a:xfrm>
              <a:prstGeom prst="ellipse">
                <a:avLst/>
              </a:prstGeom>
              <a:solidFill>
                <a:srgbClr val="FF3760"/>
              </a:solidFill>
              <a:ln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F08AC69-D2F6-1795-DA62-EDF2D298524A}"/>
                  </a:ext>
                </a:extLst>
              </p:cNvPr>
              <p:cNvSpPr/>
              <p:nvPr/>
            </p:nvSpPr>
            <p:spPr>
              <a:xfrm>
                <a:off x="6068895" y="5247496"/>
                <a:ext cx="420500" cy="89516"/>
              </a:xfrm>
              <a:prstGeom prst="rect">
                <a:avLst/>
              </a:prstGeom>
              <a:grpFill/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DD7F6B1-715E-2236-2157-DA10AA30259E}"/>
                </a:ext>
              </a:extLst>
            </p:cNvPr>
            <p:cNvSpPr/>
            <p:nvPr/>
          </p:nvSpPr>
          <p:spPr>
            <a:xfrm>
              <a:off x="5497688" y="1723884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4D7B02-B11F-2722-8AF0-B9E6017CC141}"/>
                </a:ext>
              </a:extLst>
            </p:cNvPr>
            <p:cNvSpPr/>
            <p:nvPr/>
          </p:nvSpPr>
          <p:spPr>
            <a:xfrm>
              <a:off x="5691788" y="1723884"/>
              <a:ext cx="108000" cy="108000"/>
            </a:xfrm>
            <a:prstGeom prst="ellipse">
              <a:avLst/>
            </a:prstGeom>
            <a:grpFill/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ADF9521-9B12-BC05-13B8-3575624A1B65}"/>
              </a:ext>
            </a:extLst>
          </p:cNvPr>
          <p:cNvGrpSpPr/>
          <p:nvPr/>
        </p:nvGrpSpPr>
        <p:grpSpPr>
          <a:xfrm>
            <a:off x="1962492" y="5304950"/>
            <a:ext cx="871139" cy="72000"/>
            <a:chOff x="1945694" y="5294522"/>
            <a:chExt cx="871139" cy="72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87B5E79-A2B4-A054-45C2-174F9BD974A5}"/>
                </a:ext>
              </a:extLst>
            </p:cNvPr>
            <p:cNvSpPr/>
            <p:nvPr/>
          </p:nvSpPr>
          <p:spPr>
            <a:xfrm>
              <a:off x="1945694" y="5294522"/>
              <a:ext cx="432000" cy="72000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D7F856-F490-8932-651F-B6F682D5141A}"/>
                </a:ext>
              </a:extLst>
            </p:cNvPr>
            <p:cNvSpPr/>
            <p:nvPr/>
          </p:nvSpPr>
          <p:spPr>
            <a:xfrm>
              <a:off x="2428277" y="5294522"/>
              <a:ext cx="388556" cy="72000"/>
            </a:xfrm>
            <a:prstGeom prst="rect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4FA1BD-56E2-E59B-1294-854CE0855067}"/>
              </a:ext>
            </a:extLst>
          </p:cNvPr>
          <p:cNvGrpSpPr/>
          <p:nvPr/>
        </p:nvGrpSpPr>
        <p:grpSpPr>
          <a:xfrm>
            <a:off x="9084332" y="5313479"/>
            <a:ext cx="1074002" cy="108000"/>
            <a:chOff x="9290961" y="5401333"/>
            <a:chExt cx="1074002" cy="108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2548D30-BD9D-261F-4564-CB30E371D6DE}"/>
                </a:ext>
              </a:extLst>
            </p:cNvPr>
            <p:cNvSpPr/>
            <p:nvPr/>
          </p:nvSpPr>
          <p:spPr>
            <a:xfrm flipV="1">
              <a:off x="9290961" y="5401333"/>
              <a:ext cx="108000" cy="108000"/>
            </a:xfrm>
            <a:prstGeom prst="ellipse">
              <a:avLst/>
            </a:prstGeom>
            <a:solidFill>
              <a:srgbClr val="3371DD"/>
            </a:solidFill>
            <a:ln>
              <a:solidFill>
                <a:srgbClr val="3371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521B4C1-C5B7-E9D1-22B3-879D5B00B67F}"/>
                </a:ext>
              </a:extLst>
            </p:cNvPr>
            <p:cNvGrpSpPr/>
            <p:nvPr/>
          </p:nvGrpSpPr>
          <p:grpSpPr>
            <a:xfrm>
              <a:off x="9577155" y="5414444"/>
              <a:ext cx="787808" cy="72000"/>
              <a:chOff x="1906153" y="5294522"/>
              <a:chExt cx="787808" cy="72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98A6BA-C13A-A684-A37F-1D5B3F9CB935}"/>
                  </a:ext>
                </a:extLst>
              </p:cNvPr>
              <p:cNvSpPr/>
              <p:nvPr/>
            </p:nvSpPr>
            <p:spPr>
              <a:xfrm>
                <a:off x="1906153" y="5294522"/>
                <a:ext cx="391390" cy="72000"/>
              </a:xfrm>
              <a:prstGeom prst="rect">
                <a:avLst/>
              </a:prstGeom>
              <a:solidFill>
                <a:srgbClr val="3371DD"/>
              </a:solidFill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9E62679-4AF3-97D0-443F-699B94DBEFB4}"/>
                  </a:ext>
                </a:extLst>
              </p:cNvPr>
              <p:cNvSpPr/>
              <p:nvPr/>
            </p:nvSpPr>
            <p:spPr>
              <a:xfrm>
                <a:off x="2355948" y="5294522"/>
                <a:ext cx="338013" cy="72000"/>
              </a:xfrm>
              <a:prstGeom prst="rect">
                <a:avLst/>
              </a:prstGeom>
              <a:solidFill>
                <a:srgbClr val="3371DD"/>
              </a:solidFill>
              <a:ln>
                <a:solidFill>
                  <a:srgbClr val="3371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44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16517</TotalTime>
  <Words>1064</Words>
  <Application>Microsoft Macintosh PowerPoint</Application>
  <PresentationFormat>Widescreen</PresentationFormat>
  <Paragraphs>333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Sassoon Infant 2023</vt:lpstr>
      <vt:lpstr>Arial</vt:lpstr>
      <vt:lpstr>EdShed</vt:lpstr>
      <vt:lpstr>Calibri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889</cp:revision>
  <cp:lastPrinted>2023-01-25T13:58:17Z</cp:lastPrinted>
  <dcterms:created xsi:type="dcterms:W3CDTF">2022-07-19T20:08:30Z</dcterms:created>
  <dcterms:modified xsi:type="dcterms:W3CDTF">2024-08-08T07:53:42Z</dcterms:modified>
</cp:coreProperties>
</file>