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80" r:id="rId6"/>
    <p:sldId id="318" r:id="rId7"/>
    <p:sldId id="262" r:id="rId8"/>
    <p:sldId id="263" r:id="rId9"/>
    <p:sldId id="269" r:id="rId10"/>
    <p:sldId id="320" r:id="rId11"/>
    <p:sldId id="264" r:id="rId12"/>
    <p:sldId id="277" r:id="rId13"/>
    <p:sldId id="266" r:id="rId14"/>
    <p:sldId id="278" r:id="rId15"/>
    <p:sldId id="270" r:id="rId16"/>
    <p:sldId id="275" r:id="rId17"/>
    <p:sldId id="319" r:id="rId18"/>
  </p:sldIdLst>
  <p:sldSz cx="12192000" cy="6858000"/>
  <p:notesSz cx="6858000" cy="9144000"/>
  <p:embeddedFontLst>
    <p:embeddedFont>
      <p:font typeface="EdShed" pitchFamily="2" charset="0"/>
      <p:regular r:id="rId21"/>
      <p:bold r:id="rId22"/>
    </p:embeddedFont>
    <p:embeddedFont>
      <p:font typeface="Sassoon Infant 2023" panose="02000503030000020003" pitchFamily="2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56"/>
    <a:srgbClr val="FF3760"/>
    <a:srgbClr val="3273DC"/>
    <a:srgbClr val="4A4A4A"/>
    <a:srgbClr val="F76DD7"/>
    <a:srgbClr val="9F93C0"/>
    <a:srgbClr val="25D160"/>
    <a:srgbClr val="FF9300"/>
    <a:srgbClr val="219CEE"/>
    <a:srgbClr val="F13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5"/>
    <p:restoredTop sz="94797"/>
  </p:normalViewPr>
  <p:slideViewPr>
    <p:cSldViewPr snapToGrid="0" snapToObjects="1">
      <p:cViewPr varScale="1">
        <p:scale>
          <a:sx n="100" d="100"/>
          <a:sy n="100" d="100"/>
        </p:scale>
        <p:origin x="744" y="168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>
                <a:latin typeface="EdShed" pitchFamily="2" charset="0"/>
              </a:rPr>
              <a:t>8/8/24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>
                <a:latin typeface="EdShed" pitchFamily="2" charset="0"/>
              </a:rPr>
              <a:t>‹#›</a:t>
            </a:fld>
            <a:endParaRPr lang="en-US" dirty="0"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7AEF229B-8876-6441-8901-E5E5390D5590}" type="datetimeFigureOut">
              <a:rPr lang="en-US" smtClean="0"/>
              <a:pPr/>
              <a:t>8/8/24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8AABE850-C615-DA41-B158-FBF094A0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words to move them to the correct circle.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2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EdSh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24603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82905" y="2011698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1441" y="2046110"/>
            <a:ext cx="535806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0743" y="2046787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396551" y="2013407"/>
            <a:ext cx="12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Lesson: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9709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99" y="6051777"/>
            <a:ext cx="1046140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241214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149FAE15-6FD8-DFF4-7A02-5454466F6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6" name="Picture 5" descr="A yellow and grey text&#10;&#10;Description automatically generated">
            <a:extLst>
              <a:ext uri="{FF2B5EF4-FFF2-40B4-BE49-F238E27FC236}">
                <a16:creationId xmlns:a16="http://schemas.microsoft.com/office/drawing/2014/main" id="{E218E480-2368-2CC2-BE80-1B93C49A7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5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DDA499ED-C79E-F2C5-AF10-658A3695A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5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0B915-4CBD-703E-7539-5EB06BD72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6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E8D001C-8556-B5D1-C0FF-98AF8FC79D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5FC74FF-5008-9ECB-E018-2B72A80C7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FB5B7-BC97-1061-D4F9-2945D13D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DF69CEE-0860-0267-19A1-D20B0C520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3EF6408-E4F7-DA58-C230-8BB8A6BB0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3CC30-78F7-5200-2672-E02512307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3" name="Picture 2" descr="A yellow and grey text&#10;&#10;Description automatically generated">
            <a:extLst>
              <a:ext uri="{FF2B5EF4-FFF2-40B4-BE49-F238E27FC236}">
                <a16:creationId xmlns:a16="http://schemas.microsoft.com/office/drawing/2014/main" id="{1E026117-17C0-AC79-F458-6C66BAB7B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9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6416" y="203496"/>
            <a:ext cx="857916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  <p:pic>
        <p:nvPicPr>
          <p:cNvPr id="7" name="Picture 6" descr="A yellow and grey text&#10;&#10;Description automatically generated">
            <a:extLst>
              <a:ext uri="{FF2B5EF4-FFF2-40B4-BE49-F238E27FC236}">
                <a16:creationId xmlns:a16="http://schemas.microsoft.com/office/drawing/2014/main" id="{3BE3CA92-3FCE-0992-3524-2684BA2DAF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2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83E5FE0-F257-6A29-3CBA-97CDCBA5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88222DB-3FA8-6DAA-06E5-9CAA44CA3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B13D-1BD0-CE32-7E7E-C4185AF22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E0B081B0-B863-8A71-0C03-AC6A81ED8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65E12-3043-B060-4F6F-84BDEAF73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5C064-633B-A816-A126-93B9F3605675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36CAC-9630-AFB5-C83B-F6B4ACFE7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4026" y="38938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5531FE01-A40B-A5AB-9D39-F9B88AA1C5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7AA6-9170-6543-6CC4-080946660A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5708" y="367867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846C0EF-DD51-2D8E-3DCD-48DEB0DB2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4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3403252C-7E3D-1749-8409-A4F8F98D5649}" type="datetime1">
              <a:rPr lang="en-GB" smtClean="0"/>
              <a:pPr/>
              <a:t>08/08/2024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EEA9F226-F87C-E84C-97C9-94623B944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dSh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66A3881-E6F0-89AB-0422-6EC9EDE4DF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use knowledge of blending and segmenting to read and write words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31E9636-A552-3C67-027C-41021662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Sassoon Infant 2023" panose="02000503030000020003" pitchFamily="2" charset="0"/>
                <a:cs typeface="Arial" panose="020B0604020202020204" pitchFamily="34" charset="0"/>
              </a:rPr>
              <a:t>To spell words where the digraph </a:t>
            </a:r>
            <a:r>
              <a:rPr lang="en-GB" dirty="0"/>
              <a:t>‘ge’ sounds like /j/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sz="1600" dirty="0"/>
              <a:t>This week’s words: change, charge, range, orange, hinge, strange, dungeon, sponge, pigeon, fringe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9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85D6E7-2E04-F29D-7A75-3297A5504B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27">
            <a:extLst>
              <a:ext uri="{FF2B5EF4-FFF2-40B4-BE49-F238E27FC236}">
                <a16:creationId xmlns:a16="http://schemas.microsoft.com/office/drawing/2014/main" id="{80E061EE-3E51-41F0-29C7-3405A5A2C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74437"/>
              </p:ext>
            </p:extLst>
          </p:nvPr>
        </p:nvGraphicFramePr>
        <p:xfrm>
          <a:off x="380396" y="1835872"/>
          <a:ext cx="4950960" cy="46668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5480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2475480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38665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Scrambled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r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f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i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 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r t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s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p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ar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endParaRPr lang="en-GB" sz="2000" b="0" i="0" u="sng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p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i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d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o u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 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909D65-05ED-215B-BD9E-1CDC1B7A9C67}"/>
              </a:ext>
            </a:extLst>
          </p:cNvPr>
          <p:cNvSpPr txBox="1"/>
          <p:nvPr/>
        </p:nvSpPr>
        <p:spPr>
          <a:xfrm>
            <a:off x="6624826" y="2148088"/>
            <a:ext cx="4144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EdShed" pitchFamily="2" charset="0"/>
                <a:ea typeface="OpenDyslexic" charset="0"/>
                <a:cs typeface="OpenDyslexic" charset="0"/>
              </a:rPr>
              <a:t>Write the word ‘fringe’ in a sentence.</a:t>
            </a:r>
            <a:endParaRPr lang="en-GB" baseline="0" dirty="0">
              <a:latin typeface="EdShed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0ABAB9-0979-2B3F-7419-C4F0C830256C}"/>
              </a:ext>
            </a:extLst>
          </p:cNvPr>
          <p:cNvCxnSpPr>
            <a:cxnSpLocks/>
          </p:cNvCxnSpPr>
          <p:nvPr/>
        </p:nvCxnSpPr>
        <p:spPr>
          <a:xfrm>
            <a:off x="5901964" y="308870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CF267B-4845-D9B3-1509-8D36D721B6BA}"/>
              </a:ext>
            </a:extLst>
          </p:cNvPr>
          <p:cNvCxnSpPr>
            <a:cxnSpLocks/>
          </p:cNvCxnSpPr>
          <p:nvPr/>
        </p:nvCxnSpPr>
        <p:spPr>
          <a:xfrm>
            <a:off x="5901964" y="375977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64930E-85C6-12A0-E75C-5D19A8FCE60C}"/>
              </a:ext>
            </a:extLst>
          </p:cNvPr>
          <p:cNvSpPr txBox="1"/>
          <p:nvPr/>
        </p:nvSpPr>
        <p:spPr>
          <a:xfrm>
            <a:off x="6102898" y="4371328"/>
            <a:ext cx="5188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EdShed" pitchFamily="2" charset="0"/>
                <a:ea typeface="OpenDyslexic" charset="0"/>
                <a:cs typeface="OpenDyslexic" charset="0"/>
              </a:rPr>
              <a:t>Choose another two words to write in one sentence.</a:t>
            </a:r>
            <a:endParaRPr lang="en-GB" baseline="0" dirty="0">
              <a:latin typeface="EdShed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87BE3-1FB1-C313-87B6-38480D960820}"/>
              </a:ext>
            </a:extLst>
          </p:cNvPr>
          <p:cNvCxnSpPr>
            <a:cxnSpLocks/>
          </p:cNvCxnSpPr>
          <p:nvPr/>
        </p:nvCxnSpPr>
        <p:spPr>
          <a:xfrm>
            <a:off x="5901964" y="5349992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8C87EE-1CBD-0006-92F7-D1C6CAF949E9}"/>
              </a:ext>
            </a:extLst>
          </p:cNvPr>
          <p:cNvCxnSpPr>
            <a:cxnSpLocks/>
          </p:cNvCxnSpPr>
          <p:nvPr/>
        </p:nvCxnSpPr>
        <p:spPr>
          <a:xfrm>
            <a:off x="5901964" y="6021057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C5BE572-459E-F744-23E2-F2B16E8D3859}"/>
              </a:ext>
            </a:extLst>
          </p:cNvPr>
          <p:cNvSpPr txBox="1"/>
          <p:nvPr/>
        </p:nvSpPr>
        <p:spPr>
          <a:xfrm>
            <a:off x="5901964" y="2519497"/>
            <a:ext cx="479129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She stared at me from beneath her </a:t>
            </a:r>
            <a:r>
              <a:rPr lang="en-GB" sz="2000" dirty="0">
                <a:latin typeface="EdShed" pitchFamily="2" charset="0"/>
              </a:rPr>
              <a:t>fringe</a:t>
            </a:r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.</a:t>
            </a:r>
            <a:endParaRPr lang="en-GB" sz="20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438F4-C26F-0BC4-F022-FBE39ACAAB3F}"/>
              </a:ext>
            </a:extLst>
          </p:cNvPr>
          <p:cNvSpPr txBox="1"/>
          <p:nvPr/>
        </p:nvSpPr>
        <p:spPr>
          <a:xfrm>
            <a:off x="5901964" y="4795764"/>
            <a:ext cx="51884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I used the </a:t>
            </a:r>
            <a:r>
              <a:rPr lang="en-GB" sz="2000" dirty="0">
                <a:latin typeface="EdShed" pitchFamily="2" charset="0"/>
              </a:rPr>
              <a:t>orange</a:t>
            </a:r>
            <a:r>
              <a:rPr lang="en-GB" sz="2000" dirty="0">
                <a:solidFill>
                  <a:srgbClr val="FF0000"/>
                </a:solidFill>
                <a:latin typeface="EdShed" pitchFamily="2" charset="0"/>
              </a:rPr>
              <a:t> </a:t>
            </a:r>
            <a:r>
              <a:rPr lang="en-GB" sz="2000" dirty="0">
                <a:latin typeface="EdShed" pitchFamily="2" charset="0"/>
              </a:rPr>
              <a:t>sponge</a:t>
            </a:r>
            <a:r>
              <a:rPr lang="en-GB" sz="2000" dirty="0">
                <a:solidFill>
                  <a:srgbClr val="FF0000"/>
                </a:solidFill>
                <a:latin typeface="EdShed" pitchFamily="2" charset="0"/>
              </a:rPr>
              <a:t> </a:t>
            </a:r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to wash the dishes.</a:t>
            </a:r>
            <a:endParaRPr lang="en-GB" sz="20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F5D79-C90B-E8E1-3782-20C7BE96D754}"/>
              </a:ext>
            </a:extLst>
          </p:cNvPr>
          <p:cNvSpPr txBox="1"/>
          <p:nvPr/>
        </p:nvSpPr>
        <p:spPr>
          <a:xfrm>
            <a:off x="3410382" y="2375093"/>
            <a:ext cx="1371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fr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in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4DB51-F2C6-F444-7508-178AA2FCF342}"/>
              </a:ext>
            </a:extLst>
          </p:cNvPr>
          <p:cNvSpPr txBox="1"/>
          <p:nvPr/>
        </p:nvSpPr>
        <p:spPr>
          <a:xfrm>
            <a:off x="3214348" y="2784256"/>
            <a:ext cx="1763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str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an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B88BB-C769-6EB8-8462-41B08FFE3C33}"/>
              </a:ext>
            </a:extLst>
          </p:cNvPr>
          <p:cNvSpPr txBox="1"/>
          <p:nvPr/>
        </p:nvSpPr>
        <p:spPr>
          <a:xfrm>
            <a:off x="3431978" y="3201947"/>
            <a:ext cx="1328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hin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E2C6E-5D95-D510-66DE-7E67A80D6890}"/>
              </a:ext>
            </a:extLst>
          </p:cNvPr>
          <p:cNvSpPr txBox="1"/>
          <p:nvPr/>
        </p:nvSpPr>
        <p:spPr>
          <a:xfrm>
            <a:off x="3276477" y="3619813"/>
            <a:ext cx="1639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ch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an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37520-DAE7-D8AF-E783-D121CE81DEA2}"/>
              </a:ext>
            </a:extLst>
          </p:cNvPr>
          <p:cNvSpPr txBox="1"/>
          <p:nvPr/>
        </p:nvSpPr>
        <p:spPr>
          <a:xfrm>
            <a:off x="3283676" y="4011339"/>
            <a:ext cx="1624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sp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on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F91C2-F9DE-787C-C8FB-317F84113CCD}"/>
              </a:ext>
            </a:extLst>
          </p:cNvPr>
          <p:cNvSpPr txBox="1"/>
          <p:nvPr/>
        </p:nvSpPr>
        <p:spPr>
          <a:xfrm>
            <a:off x="3313912" y="4436825"/>
            <a:ext cx="1564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ch</a:t>
            </a:r>
            <a:r>
              <a:rPr lang="en-GB" sz="400" dirty="0">
                <a:latin typeface="EdShed" pitchFamily="2" charset="0"/>
                <a:ea typeface="OpenDyslexic" charset="0"/>
                <a:cs typeface="OpenDyslexic" charset="0"/>
              </a:rPr>
              <a:t> </a:t>
            </a:r>
            <a:r>
              <a:rPr lang="en-GB" sz="2000" u="sng" dirty="0" err="1">
                <a:latin typeface="EdShed" pitchFamily="2" charset="0"/>
                <a:ea typeface="OpenDyslexic" charset="0"/>
                <a:cs typeface="OpenDyslexic" charset="0"/>
              </a:rPr>
              <a:t>ar</a:t>
            </a:r>
            <a:r>
              <a:rPr lang="en-GB" sz="400" dirty="0">
                <a:latin typeface="EdShed" pitchFamily="2" charset="0"/>
                <a:ea typeface="OpenDyslexic" charset="0"/>
                <a:cs typeface="OpenDyslexic" charset="0"/>
              </a:rPr>
              <a:t> 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215D7-7223-9DDE-D88E-2B7F8769C68E}"/>
              </a:ext>
            </a:extLst>
          </p:cNvPr>
          <p:cNvSpPr txBox="1"/>
          <p:nvPr/>
        </p:nvSpPr>
        <p:spPr>
          <a:xfrm>
            <a:off x="3406062" y="4838193"/>
            <a:ext cx="1379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ran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07EC7-AE15-9D5B-7115-5046F0F5CEC1}"/>
              </a:ext>
            </a:extLst>
          </p:cNvPr>
          <p:cNvSpPr txBox="1"/>
          <p:nvPr/>
        </p:nvSpPr>
        <p:spPr>
          <a:xfrm>
            <a:off x="3316791" y="5238303"/>
            <a:ext cx="1558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pi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on</a:t>
            </a:r>
            <a:endParaRPr lang="en-GB" sz="2000" baseline="0" dirty="0">
              <a:latin typeface="EdShe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437E4-4FC0-102F-E864-178793538027}"/>
              </a:ext>
            </a:extLst>
          </p:cNvPr>
          <p:cNvSpPr txBox="1"/>
          <p:nvPr/>
        </p:nvSpPr>
        <p:spPr>
          <a:xfrm>
            <a:off x="3138489" y="5665516"/>
            <a:ext cx="1915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dun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on</a:t>
            </a:r>
            <a:endParaRPr lang="en-GB" sz="2000" baseline="0" dirty="0">
              <a:latin typeface="EdShe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A1999-5604-2CF1-460A-ADD0449C710D}"/>
              </a:ext>
            </a:extLst>
          </p:cNvPr>
          <p:cNvSpPr txBox="1"/>
          <p:nvPr/>
        </p:nvSpPr>
        <p:spPr>
          <a:xfrm>
            <a:off x="3290875" y="6076040"/>
            <a:ext cx="1610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oran</a:t>
            </a:r>
            <a:r>
              <a:rPr lang="en-GB" sz="2000" u="sng" dirty="0">
                <a:latin typeface="EdShed" pitchFamily="2" charset="0"/>
                <a:ea typeface="OpenDyslexic" charset="0"/>
                <a:cs typeface="OpenDyslexic" charset="0"/>
              </a:rPr>
              <a:t>ge</a:t>
            </a:r>
            <a:endParaRPr lang="en-GB" sz="2000" u="sng" baseline="0" dirty="0">
              <a:latin typeface="EdShed" pitchFamily="2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AA51151-1C80-2350-F7CF-BACADF8DA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Scramble and Sentences</a:t>
            </a:r>
          </a:p>
        </p:txBody>
      </p:sp>
    </p:spTree>
    <p:extLst>
      <p:ext uri="{BB962C8B-B14F-4D97-AF65-F5344CB8AC3E}">
        <p14:creationId xmlns:p14="http://schemas.microsoft.com/office/powerpoint/2010/main" val="32706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2" grpId="0"/>
      <p:bldP spid="3" grpId="0"/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10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026BBB-D5AF-078E-CC0B-115C05002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  <a:latin typeface="EdShed" pitchFamily="2" charset="0"/>
              </a:rPr>
              <a:t>Write a sentence about the pictures below. Remember to include the word in your sentence. Then read the sentences and replace the underlined word with one of the blue words.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E284BF-FD8C-C662-3453-26E94C50D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Sentences and Synonyms</a:t>
            </a:r>
          </a:p>
        </p:txBody>
      </p:sp>
      <p:graphicFrame>
        <p:nvGraphicFramePr>
          <p:cNvPr id="2" name="Table 48">
            <a:extLst>
              <a:ext uri="{FF2B5EF4-FFF2-40B4-BE49-F238E27FC236}">
                <a16:creationId xmlns:a16="http://schemas.microsoft.com/office/drawing/2014/main" id="{9CD781C0-46F5-0BDD-EB9A-A2AA79E84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64817"/>
              </p:ext>
            </p:extLst>
          </p:nvPr>
        </p:nvGraphicFramePr>
        <p:xfrm>
          <a:off x="415656" y="36706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There was an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unusual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sound </a:t>
                      </a:r>
                    </a:p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coming from the forest.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“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Attack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!” shouted Ben.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Can I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swap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seats with you?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cell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was cold and dark.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A19AFF-2566-BEDC-FBEC-B9C7CF254DE0}"/>
              </a:ext>
            </a:extLst>
          </p:cNvPr>
          <p:cNvSpPr txBox="1"/>
          <p:nvPr/>
        </p:nvSpPr>
        <p:spPr>
          <a:xfrm>
            <a:off x="615679" y="5189899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51EF4-6DAA-D33A-E285-1D296D1FD9E8}"/>
              </a:ext>
            </a:extLst>
          </p:cNvPr>
          <p:cNvSpPr txBox="1"/>
          <p:nvPr/>
        </p:nvSpPr>
        <p:spPr>
          <a:xfrm>
            <a:off x="687066" y="37928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3B6AF-FB66-DCE3-10EC-A91134582B23}"/>
              </a:ext>
            </a:extLst>
          </p:cNvPr>
          <p:cNvSpPr txBox="1"/>
          <p:nvPr/>
        </p:nvSpPr>
        <p:spPr>
          <a:xfrm>
            <a:off x="567364" y="5886267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7A286-645F-616C-9050-3C7012849944}"/>
              </a:ext>
            </a:extLst>
          </p:cNvPr>
          <p:cNvSpPr txBox="1"/>
          <p:nvPr/>
        </p:nvSpPr>
        <p:spPr>
          <a:xfrm>
            <a:off x="687066" y="4466411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5437D-9DB6-E412-B19E-3DB492E4E539}"/>
              </a:ext>
            </a:extLst>
          </p:cNvPr>
          <p:cNvSpPr txBox="1"/>
          <p:nvPr/>
        </p:nvSpPr>
        <p:spPr>
          <a:xfrm>
            <a:off x="8944265" y="194489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0"/>
                <a:ea typeface="OpenDyslexic" charset="0"/>
                <a:cs typeface="OpenDyslexic" charset="0"/>
              </a:rPr>
              <a:t>sponge</a:t>
            </a:r>
            <a:endParaRPr lang="en-GB" sz="2400" baseline="0" dirty="0">
              <a:latin typeface="EdShed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33D5AA-0B4D-F3C7-EA08-C257F61FA124}"/>
              </a:ext>
            </a:extLst>
          </p:cNvPr>
          <p:cNvCxnSpPr>
            <a:cxnSpLocks/>
          </p:cNvCxnSpPr>
          <p:nvPr/>
        </p:nvCxnSpPr>
        <p:spPr>
          <a:xfrm>
            <a:off x="7920429" y="2804364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C402D9-B9D5-D1AF-2D4D-88CDBC3FD15F}"/>
              </a:ext>
            </a:extLst>
          </p:cNvPr>
          <p:cNvCxnSpPr>
            <a:cxnSpLocks/>
          </p:cNvCxnSpPr>
          <p:nvPr/>
        </p:nvCxnSpPr>
        <p:spPr>
          <a:xfrm>
            <a:off x="7920429" y="3263735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4CD2D88-D5B0-BA81-C626-773CF89A00BE}"/>
              </a:ext>
            </a:extLst>
          </p:cNvPr>
          <p:cNvSpPr txBox="1"/>
          <p:nvPr/>
        </p:nvSpPr>
        <p:spPr>
          <a:xfrm>
            <a:off x="3203669" y="19495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0"/>
                <a:ea typeface="OpenDyslexic" charset="0"/>
                <a:cs typeface="OpenDyslexic" charset="0"/>
              </a:rPr>
              <a:t>orange</a:t>
            </a:r>
            <a:endParaRPr lang="en-GB" sz="2400" baseline="0" dirty="0">
              <a:latin typeface="EdShed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0E341-5844-9D5D-403B-A8263A9E678A}"/>
              </a:ext>
            </a:extLst>
          </p:cNvPr>
          <p:cNvCxnSpPr>
            <a:cxnSpLocks/>
          </p:cNvCxnSpPr>
          <p:nvPr/>
        </p:nvCxnSpPr>
        <p:spPr>
          <a:xfrm>
            <a:off x="2029023" y="2804364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946952-D76D-F696-576C-5CC96D31EF3E}"/>
              </a:ext>
            </a:extLst>
          </p:cNvPr>
          <p:cNvCxnSpPr>
            <a:cxnSpLocks/>
          </p:cNvCxnSpPr>
          <p:nvPr/>
        </p:nvCxnSpPr>
        <p:spPr>
          <a:xfrm>
            <a:off x="2029023" y="3263735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D845069-E32D-A568-6FD7-B76B6555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29" y="1980909"/>
            <a:ext cx="1282968" cy="1282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D1E312-60B2-9096-2BBE-2DFCDA8F1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2076454"/>
            <a:ext cx="1579935" cy="1102251"/>
          </a:xfrm>
          <a:prstGeom prst="round1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11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0D3C1-D5E9-ACCB-38B9-8FB4FC85CC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Words in 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C33C5-C1FF-2625-0C99-A5F4642E0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3372DC"/>
                </a:solidFill>
                <a:latin typeface="EdShed" pitchFamily="2" charset="0"/>
              </a:rPr>
              <a:t>Can you write a description of this picture?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99307-DC7D-63A2-B65B-C66B0D4EB95B}"/>
              </a:ext>
            </a:extLst>
          </p:cNvPr>
          <p:cNvSpPr txBox="1"/>
          <p:nvPr/>
        </p:nvSpPr>
        <p:spPr>
          <a:xfrm>
            <a:off x="2607731" y="1983285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Words to include: orange, pigeon, strange</a:t>
            </a:r>
            <a:endParaRPr lang="en-GB" sz="2000" baseline="0" dirty="0">
              <a:latin typeface="EdShe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041815-41B8-3B65-5D71-65F39693469F}"/>
              </a:ext>
            </a:extLst>
          </p:cNvPr>
          <p:cNvGrpSpPr/>
          <p:nvPr/>
        </p:nvGrpSpPr>
        <p:grpSpPr>
          <a:xfrm>
            <a:off x="456987" y="2751086"/>
            <a:ext cx="5166096" cy="3621507"/>
            <a:chOff x="1335942" y="2914155"/>
            <a:chExt cx="4760058" cy="32066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6A151C-48A9-7932-AEEB-1E2C97C7C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F01A5E2-5109-FE54-5A7B-BEF19EDEF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071ED20-6283-4028-A72B-63B7B6F31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5F737F71-DB71-D59D-E156-7A5567D1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1B004A3-ADC4-8B20-5ECA-2E399D73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68892CB3-DEFE-4444-CFF1-419F58EC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668CEB-328D-F78E-E39D-6874191BA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C89B48-94BD-BB47-F59D-E2B65B8455CF}"/>
              </a:ext>
            </a:extLst>
          </p:cNvPr>
          <p:cNvGrpSpPr/>
          <p:nvPr/>
        </p:nvGrpSpPr>
        <p:grpSpPr>
          <a:xfrm>
            <a:off x="5892800" y="3421671"/>
            <a:ext cx="5867613" cy="2938618"/>
            <a:chOff x="5880100" y="3421671"/>
            <a:chExt cx="5867613" cy="293861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31F8A8-6075-F7FC-9707-DA7D6CC74994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3421671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08B88D-331E-1911-A36E-A311DB2F504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6360289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795AF3-AB72-5037-CAF3-26CFE1A2D7F5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5625636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7B65FD-4298-F0EC-85A9-EDE60A091E15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4890981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835409-90AF-8DAC-1824-9E58C8897EE0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4156326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C362-7A80-5890-43B2-63F4B5576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48">
            <a:extLst>
              <a:ext uri="{FF2B5EF4-FFF2-40B4-BE49-F238E27FC236}">
                <a16:creationId xmlns:a16="http://schemas.microsoft.com/office/drawing/2014/main" id="{9539A962-AA61-8244-AD4B-BA146D92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58856"/>
              </p:ext>
            </p:extLst>
          </p:nvPr>
        </p:nvGraphicFramePr>
        <p:xfrm>
          <a:off x="415656" y="36706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There was an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unusual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sound </a:t>
                      </a:r>
                    </a:p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coming from the forest.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“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Attack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!” shouted Ben.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Can I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swap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seats with you?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cell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was cold and dark.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4164A64-4D4A-124B-335A-C275261A7EE4}"/>
              </a:ext>
            </a:extLst>
          </p:cNvPr>
          <p:cNvSpPr txBox="1"/>
          <p:nvPr/>
        </p:nvSpPr>
        <p:spPr>
          <a:xfrm>
            <a:off x="615679" y="5189899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5DE3B-CF60-D14C-77D1-1F00E8D8FE99}"/>
              </a:ext>
            </a:extLst>
          </p:cNvPr>
          <p:cNvSpPr txBox="1"/>
          <p:nvPr/>
        </p:nvSpPr>
        <p:spPr>
          <a:xfrm>
            <a:off x="687066" y="37928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017E97-E497-DB4C-C37D-E1C29E51F15D}"/>
              </a:ext>
            </a:extLst>
          </p:cNvPr>
          <p:cNvSpPr txBox="1"/>
          <p:nvPr/>
        </p:nvSpPr>
        <p:spPr>
          <a:xfrm>
            <a:off x="567364" y="5886267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88F7B-ACC0-FCE7-D72C-7C57910BBCE4}"/>
              </a:ext>
            </a:extLst>
          </p:cNvPr>
          <p:cNvSpPr txBox="1"/>
          <p:nvPr/>
        </p:nvSpPr>
        <p:spPr>
          <a:xfrm>
            <a:off x="687066" y="4466411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C46CA9-A4AF-41BE-3B8D-2E76309AD496}"/>
              </a:ext>
            </a:extLst>
          </p:cNvPr>
          <p:cNvSpPr txBox="1"/>
          <p:nvPr/>
        </p:nvSpPr>
        <p:spPr>
          <a:xfrm>
            <a:off x="4014998" y="582860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80A89-F4C3-720A-50CF-7E9E7AB7260C}"/>
              </a:ext>
            </a:extLst>
          </p:cNvPr>
          <p:cNvSpPr txBox="1"/>
          <p:nvPr/>
        </p:nvSpPr>
        <p:spPr>
          <a:xfrm>
            <a:off x="8662569" y="5790015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1C848-7841-E7AD-2E6F-409686450DEF}"/>
              </a:ext>
            </a:extLst>
          </p:cNvPr>
          <p:cNvSpPr txBox="1"/>
          <p:nvPr/>
        </p:nvSpPr>
        <p:spPr>
          <a:xfrm>
            <a:off x="3943613" y="4386417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4FBC89-08C5-6996-33C6-60F80D62B0A7}"/>
              </a:ext>
            </a:extLst>
          </p:cNvPr>
          <p:cNvSpPr txBox="1"/>
          <p:nvPr/>
        </p:nvSpPr>
        <p:spPr>
          <a:xfrm>
            <a:off x="8779259" y="437831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A3E92-8998-6CD8-B143-D2DF911371E0}"/>
              </a:ext>
            </a:extLst>
          </p:cNvPr>
          <p:cNvSpPr txBox="1"/>
          <p:nvPr/>
        </p:nvSpPr>
        <p:spPr>
          <a:xfrm>
            <a:off x="8944265" y="194489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0"/>
                <a:ea typeface="OpenDyslexic" charset="0"/>
                <a:cs typeface="OpenDyslexic" charset="0"/>
              </a:rPr>
              <a:t>sponge</a:t>
            </a:r>
            <a:endParaRPr lang="en-GB" sz="2400" baseline="0" dirty="0">
              <a:latin typeface="EdShed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C1F5B2-03B6-6AC5-AEE4-BFDE94768AC5}"/>
              </a:ext>
            </a:extLst>
          </p:cNvPr>
          <p:cNvCxnSpPr>
            <a:cxnSpLocks/>
          </p:cNvCxnSpPr>
          <p:nvPr/>
        </p:nvCxnSpPr>
        <p:spPr>
          <a:xfrm>
            <a:off x="7920429" y="2804364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EEFEC8-157B-7EDD-6F28-198A6A1FE8FD}"/>
              </a:ext>
            </a:extLst>
          </p:cNvPr>
          <p:cNvCxnSpPr>
            <a:cxnSpLocks/>
          </p:cNvCxnSpPr>
          <p:nvPr/>
        </p:nvCxnSpPr>
        <p:spPr>
          <a:xfrm>
            <a:off x="7920429" y="3263735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F9208D-1965-6383-1A6B-FDEF3BE8DCE2}"/>
              </a:ext>
            </a:extLst>
          </p:cNvPr>
          <p:cNvSpPr txBox="1"/>
          <p:nvPr/>
        </p:nvSpPr>
        <p:spPr>
          <a:xfrm>
            <a:off x="3203669" y="19495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0"/>
                <a:ea typeface="OpenDyslexic" charset="0"/>
                <a:cs typeface="OpenDyslexic" charset="0"/>
              </a:rPr>
              <a:t>orange</a:t>
            </a:r>
            <a:endParaRPr lang="en-GB" sz="2400" baseline="0" dirty="0">
              <a:latin typeface="EdShed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5BC735-B29B-D1F2-A5E5-DE79EEF28BFA}"/>
              </a:ext>
            </a:extLst>
          </p:cNvPr>
          <p:cNvCxnSpPr>
            <a:cxnSpLocks/>
          </p:cNvCxnSpPr>
          <p:nvPr/>
        </p:nvCxnSpPr>
        <p:spPr>
          <a:xfrm>
            <a:off x="2029023" y="2804364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960A64-1180-0D4C-B512-1FD6424735EC}"/>
              </a:ext>
            </a:extLst>
          </p:cNvPr>
          <p:cNvCxnSpPr>
            <a:cxnSpLocks/>
          </p:cNvCxnSpPr>
          <p:nvPr/>
        </p:nvCxnSpPr>
        <p:spPr>
          <a:xfrm>
            <a:off x="2029023" y="3263735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03E8CD2-329C-5D1D-F895-4A1D84BB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29" y="1980909"/>
            <a:ext cx="1282968" cy="1282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98141-3203-1A8E-3A93-55B3513C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2076454"/>
            <a:ext cx="1579935" cy="1102251"/>
          </a:xfrm>
          <a:prstGeom prst="round1Rect">
            <a:avLst>
              <a:gd name="adj" fmla="val 0"/>
            </a:avLst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AA9A2F-4A3B-E4CE-3B4D-709474C31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Sentences and Synonyms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4E5A5A-8BA5-E002-7E2A-FF4EB1424AFD}"/>
              </a:ext>
            </a:extLst>
          </p:cNvPr>
          <p:cNvSpPr txBox="1"/>
          <p:nvPr/>
        </p:nvSpPr>
        <p:spPr>
          <a:xfrm>
            <a:off x="1973914" y="23824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My favourite fruit is an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orange</a:t>
            </a: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 because they’re so tasty.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5D08C-40E1-D812-ED97-72B7CD3E50E2}"/>
              </a:ext>
            </a:extLst>
          </p:cNvPr>
          <p:cNvSpPr txBox="1"/>
          <p:nvPr/>
        </p:nvSpPr>
        <p:spPr>
          <a:xfrm>
            <a:off x="7840157" y="23824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You can use a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sponge</a:t>
            </a:r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OpenDyslexic" charset="0"/>
                <a:cs typeface="OpenDyslexic" charset="0"/>
              </a:rPr>
              <a:t> to clean things.</a:t>
            </a:r>
          </a:p>
        </p:txBody>
      </p:sp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3D54C-C15C-9AC8-20EA-E8EE381324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4E68A-9AAD-7950-051C-37DB394FA036}"/>
              </a:ext>
            </a:extLst>
          </p:cNvPr>
          <p:cNvSpPr txBox="1"/>
          <p:nvPr/>
        </p:nvSpPr>
        <p:spPr>
          <a:xfrm>
            <a:off x="2607731" y="1983285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Words to include: orange, pigeon, strange</a:t>
            </a:r>
            <a:endParaRPr lang="en-GB" sz="2000" baseline="0" dirty="0">
              <a:latin typeface="EdShe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E85643-5674-7723-34A4-FF672E6F0184}"/>
              </a:ext>
            </a:extLst>
          </p:cNvPr>
          <p:cNvGrpSpPr/>
          <p:nvPr/>
        </p:nvGrpSpPr>
        <p:grpSpPr>
          <a:xfrm>
            <a:off x="456987" y="2751086"/>
            <a:ext cx="5166096" cy="3621507"/>
            <a:chOff x="1335942" y="2914155"/>
            <a:chExt cx="4760058" cy="3206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0F4383-CD11-D584-CECB-4228A64D7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075B7752-C29F-6430-8FF5-7CBE49CE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5F4DF2F7-530C-3E87-E6D3-04F6E851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7D9C829-D26F-A91A-25F9-2C3721113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BCB28CD6-1030-B0BD-7E02-7A99CF42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18BDC02-8733-C899-64F7-FCB1E8C4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89D93F-5EBD-3400-3A96-C46C1492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9C93FF-038B-363B-3625-4D25C79A0ED6}"/>
              </a:ext>
            </a:extLst>
          </p:cNvPr>
          <p:cNvGrpSpPr/>
          <p:nvPr/>
        </p:nvGrpSpPr>
        <p:grpSpPr>
          <a:xfrm>
            <a:off x="5892800" y="3421671"/>
            <a:ext cx="5867613" cy="2938618"/>
            <a:chOff x="5880100" y="3421671"/>
            <a:chExt cx="5867613" cy="2938618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EBC86514-ACBF-3255-3B06-D8CA1FE81674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3421671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2AEE12F-1465-3677-FD99-B4B1670B9C55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6360289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A71ED0-A785-6ECA-E322-C63586841522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5625636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D050183-D523-BBC6-42C7-F73F94C2A0EB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4890981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34C8B7-F863-9D06-EA0A-E48883CAC228}"/>
                </a:ext>
              </a:extLst>
            </p:cNvPr>
            <p:cNvCxnSpPr>
              <a:cxnSpLocks/>
            </p:cNvCxnSpPr>
            <p:nvPr/>
          </p:nvCxnSpPr>
          <p:spPr>
            <a:xfrm>
              <a:off x="5880100" y="4156326"/>
              <a:ext cx="58676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1BE0B4A-3D8D-2372-9058-A3813D43F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Words in Action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245011-1727-12E1-4489-BB303B8F93CD}"/>
              </a:ext>
            </a:extLst>
          </p:cNvPr>
          <p:cNvSpPr txBox="1"/>
          <p:nvPr/>
        </p:nvSpPr>
        <p:spPr>
          <a:xfrm>
            <a:off x="5840372" y="2793960"/>
            <a:ext cx="5867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The </a:t>
            </a:r>
            <a:r>
              <a:rPr lang="en-GB" sz="2400" dirty="0">
                <a:latin typeface="EdShed" pitchFamily="2" charset="0"/>
              </a:rPr>
              <a:t>pigeon</a:t>
            </a:r>
            <a:r>
              <a:rPr lang="en-GB" sz="2400" dirty="0">
                <a:solidFill>
                  <a:srgbClr val="FF0000"/>
                </a:solidFill>
                <a:latin typeface="EdShed" pitchFamily="2" charset="0"/>
              </a:rPr>
              <a:t> 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and the </a:t>
            </a:r>
            <a:r>
              <a:rPr lang="en-GB" sz="2400" dirty="0">
                <a:latin typeface="EdShed" pitchFamily="2" charset="0"/>
              </a:rPr>
              <a:t>orange</a:t>
            </a:r>
            <a:r>
              <a:rPr lang="en-GB" sz="2400" dirty="0">
                <a:solidFill>
                  <a:srgbClr val="FF0000"/>
                </a:solidFill>
                <a:latin typeface="EdShed" pitchFamily="2" charset="0"/>
              </a:rPr>
              <a:t> 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cat saw some very </a:t>
            </a:r>
            <a:r>
              <a:rPr lang="en-GB" sz="2400" dirty="0">
                <a:latin typeface="EdShed" pitchFamily="2" charset="0"/>
              </a:rPr>
              <a:t>strange</a:t>
            </a:r>
            <a:r>
              <a:rPr lang="en-GB" sz="2400" dirty="0">
                <a:solidFill>
                  <a:srgbClr val="FF0000"/>
                </a:solidFill>
                <a:latin typeface="EdShed" pitchFamily="2" charset="0"/>
              </a:rPr>
              <a:t> 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things in the garden.</a:t>
            </a:r>
            <a:endParaRPr lang="en-GB" sz="2000" dirty="0">
              <a:solidFill>
                <a:srgbClr val="FF3760"/>
              </a:solidFill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Spotter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Clap your hands when you see one of this week’s words.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244FDCD-E718-C9C1-4C80-B67C605B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77318" y="5045847"/>
            <a:ext cx="1348219" cy="136736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6B1AD30-25EA-ADF3-B5DF-7E6BB2D7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" y="5045847"/>
            <a:ext cx="1348219" cy="136736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A34365-513E-C3F7-CED0-C4F7A070EBF4}"/>
              </a:ext>
            </a:extLst>
          </p:cNvPr>
          <p:cNvSpPr/>
          <p:nvPr/>
        </p:nvSpPr>
        <p:spPr>
          <a:xfrm>
            <a:off x="384096" y="2483692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0"/>
              </a:rPr>
              <a:t>sponge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4C7486-4E65-DE2D-F8DC-BE0760467A94}"/>
              </a:ext>
            </a:extLst>
          </p:cNvPr>
          <p:cNvSpPr/>
          <p:nvPr/>
        </p:nvSpPr>
        <p:spPr>
          <a:xfrm>
            <a:off x="528059" y="373172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0"/>
              </a:rPr>
              <a:t>fringe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7BF9A7B-557F-A07B-2331-EA31648EF3B0}"/>
              </a:ext>
            </a:extLst>
          </p:cNvPr>
          <p:cNvSpPr/>
          <p:nvPr/>
        </p:nvSpPr>
        <p:spPr>
          <a:xfrm>
            <a:off x="9218466" y="19225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76C31B-5E69-140F-FE78-D9B57B3E903A}"/>
              </a:ext>
            </a:extLst>
          </p:cNvPr>
          <p:cNvSpPr/>
          <p:nvPr/>
        </p:nvSpPr>
        <p:spPr>
          <a:xfrm>
            <a:off x="6670599" y="192428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0"/>
              </a:rPr>
              <a:t>range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32851B-7510-A581-0F07-292F80F4EEB5}"/>
              </a:ext>
            </a:extLst>
          </p:cNvPr>
          <p:cNvSpPr/>
          <p:nvPr/>
        </p:nvSpPr>
        <p:spPr>
          <a:xfrm>
            <a:off x="2933382" y="323097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0"/>
              </a:rPr>
              <a:t>dungeon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6B1F2C-4866-5AA2-F670-0027135F0952}"/>
              </a:ext>
            </a:extLst>
          </p:cNvPr>
          <p:cNvSpPr/>
          <p:nvPr/>
        </p:nvSpPr>
        <p:spPr>
          <a:xfrm>
            <a:off x="2389281" y="460989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strange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5447D6-08C4-59EE-DA9C-74C904446789}"/>
              </a:ext>
            </a:extLst>
          </p:cNvPr>
          <p:cNvSpPr/>
          <p:nvPr/>
        </p:nvSpPr>
        <p:spPr>
          <a:xfrm>
            <a:off x="5874395" y="334949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0"/>
              </a:rPr>
              <a:t>hinge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59857F9-3BAC-9246-727C-AA72107F5BF9}"/>
              </a:ext>
            </a:extLst>
          </p:cNvPr>
          <p:cNvSpPr/>
          <p:nvPr/>
        </p:nvSpPr>
        <p:spPr>
          <a:xfrm>
            <a:off x="7184423" y="561649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0"/>
              </a:rPr>
              <a:t>pigeon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DCE23-1CAC-A3A3-54BB-D19980791B69}"/>
              </a:ext>
            </a:extLst>
          </p:cNvPr>
          <p:cNvSpPr/>
          <p:nvPr/>
        </p:nvSpPr>
        <p:spPr>
          <a:xfrm>
            <a:off x="4429697" y="2315010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0"/>
              </a:rPr>
              <a:t>change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FDA0CA5-B88A-D68C-B516-9E59AD2253E8}"/>
              </a:ext>
            </a:extLst>
          </p:cNvPr>
          <p:cNvSpPr/>
          <p:nvPr/>
        </p:nvSpPr>
        <p:spPr>
          <a:xfrm>
            <a:off x="2005595" y="1866814"/>
            <a:ext cx="297856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charge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FD58D46-EDDE-35FE-3FFC-3B5898092E26}"/>
              </a:ext>
            </a:extLst>
          </p:cNvPr>
          <p:cNvSpPr/>
          <p:nvPr/>
        </p:nvSpPr>
        <p:spPr>
          <a:xfrm>
            <a:off x="4691939" y="431966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0"/>
              </a:rPr>
              <a:t>fudge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6CF813C-8C55-9FA8-AE77-5045DAA03ED4}"/>
              </a:ext>
            </a:extLst>
          </p:cNvPr>
          <p:cNvSpPr/>
          <p:nvPr/>
        </p:nvSpPr>
        <p:spPr>
          <a:xfrm>
            <a:off x="9342216" y="402253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ridge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703870E-759C-A916-429B-7771E278E046}"/>
              </a:ext>
            </a:extLst>
          </p:cNvPr>
          <p:cNvSpPr/>
          <p:nvPr/>
        </p:nvSpPr>
        <p:spPr>
          <a:xfrm>
            <a:off x="4651637" y="54337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lodge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34052E-663C-5BA0-7CE9-C68B746B545E}"/>
              </a:ext>
            </a:extLst>
          </p:cNvPr>
          <p:cNvSpPr/>
          <p:nvPr/>
        </p:nvSpPr>
        <p:spPr>
          <a:xfrm>
            <a:off x="8761191" y="2945839"/>
            <a:ext cx="1743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0"/>
              </a:rPr>
              <a:t>badge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1A598A2-749F-8F70-ED25-89088ED87CB7}"/>
              </a:ext>
            </a:extLst>
          </p:cNvPr>
          <p:cNvSpPr/>
          <p:nvPr/>
        </p:nvSpPr>
        <p:spPr>
          <a:xfrm>
            <a:off x="7592738" y="4470588"/>
            <a:ext cx="2040341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0"/>
              </a:rPr>
              <a:t>smudge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740FD1-B67D-61A9-F87C-7F74F11FD2C3}"/>
              </a:ext>
            </a:extLst>
          </p:cNvPr>
          <p:cNvSpPr/>
          <p:nvPr/>
        </p:nvSpPr>
        <p:spPr>
          <a:xfrm>
            <a:off x="2417365" y="5652687"/>
            <a:ext cx="185182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0"/>
              </a:rPr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a typeface="Sassoon Infant 2023" panose="02000503030000020003" pitchFamily="2" charset="0"/>
              </a:rPr>
              <a:t>Words cards for </a:t>
            </a:r>
            <a:r>
              <a:rPr lang="en-GB" dirty="0">
                <a:solidFill>
                  <a:srgbClr val="000000"/>
                </a:solidFill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</a:t>
            </a:r>
            <a:endParaRPr lang="en-US" dirty="0">
              <a:ea typeface="Sassoon Infant 2023" panose="02000503030000020003" pitchFamily="2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717869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orange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strange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sponge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fringe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hinge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dungeon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pigeon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16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5772" y="347663"/>
            <a:ext cx="7960454" cy="320675"/>
          </a:xfrm>
        </p:spPr>
        <p:txBody>
          <a:bodyPr/>
          <a:lstStyle/>
          <a:p>
            <a:r>
              <a:rPr lang="en-US" sz="1800" b="0" dirty="0"/>
              <a:t>Sorting Mat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17EEC34-E41B-634A-D0A0-7E6B8339660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9500" y="729495"/>
            <a:ext cx="10033000" cy="802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3273DC"/>
                </a:solidFill>
              </a:rPr>
              <a:t>Can you sort the words according to the number of syllables?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28FCB9-2AE0-37F2-13AA-E56171E4A82F}"/>
              </a:ext>
            </a:extLst>
          </p:cNvPr>
          <p:cNvGrpSpPr/>
          <p:nvPr/>
        </p:nvGrpSpPr>
        <p:grpSpPr>
          <a:xfrm>
            <a:off x="1200132" y="1988558"/>
            <a:ext cx="4483068" cy="4289862"/>
            <a:chOff x="1308132" y="1988558"/>
            <a:chExt cx="3456000" cy="3456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01CAB5-2117-31E9-3570-32CB6461F1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8132" y="1988558"/>
              <a:ext cx="3456000" cy="3456000"/>
            </a:xfrm>
            <a:prstGeom prst="ellipse">
              <a:avLst/>
            </a:prstGeom>
            <a:noFill/>
            <a:ln w="635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3123C-1F2F-D250-BBE1-D7CDD879C850}"/>
                </a:ext>
              </a:extLst>
            </p:cNvPr>
            <p:cNvSpPr/>
            <p:nvPr/>
          </p:nvSpPr>
          <p:spPr>
            <a:xfrm>
              <a:off x="2432231" y="2173077"/>
              <a:ext cx="1207802" cy="47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7956D6"/>
                  </a:solidFill>
                  <a:latin typeface="EdShed" pitchFamily="2" charset="0"/>
                  <a:cs typeface="Rubik" pitchFamily="2" charset="-79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939331-BEFE-B1ED-3AFA-A2DE55E86C29}"/>
              </a:ext>
            </a:extLst>
          </p:cNvPr>
          <p:cNvGrpSpPr/>
          <p:nvPr/>
        </p:nvGrpSpPr>
        <p:grpSpPr>
          <a:xfrm>
            <a:off x="6508799" y="1979895"/>
            <a:ext cx="4483069" cy="4307187"/>
            <a:chOff x="7557637" y="1996439"/>
            <a:chExt cx="3456000" cy="3456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F5D9CFD-4B38-3A34-1070-A39A5AEC3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7637" y="1996439"/>
              <a:ext cx="3456000" cy="3456000"/>
            </a:xfrm>
            <a:prstGeom prst="ellipse">
              <a:avLst/>
            </a:prstGeom>
            <a:noFill/>
            <a:ln w="635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03988E-E8ED-926C-C5B4-EE8145151B46}"/>
                </a:ext>
              </a:extLst>
            </p:cNvPr>
            <p:cNvSpPr/>
            <p:nvPr/>
          </p:nvSpPr>
          <p:spPr>
            <a:xfrm>
              <a:off x="8681737" y="2180215"/>
              <a:ext cx="1207802" cy="469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219CEE"/>
                  </a:solidFill>
                  <a:latin typeface="EdShed" pitchFamily="2" charset="0"/>
                  <a:cs typeface="Rubik" pitchFamily="2" charset="-79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27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 that matches the picture?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47FDF-D01A-8D89-CE0E-820E8A8EC0EA}"/>
              </a:ext>
            </a:extLst>
          </p:cNvPr>
          <p:cNvSpPr txBox="1"/>
          <p:nvPr/>
        </p:nvSpPr>
        <p:spPr>
          <a:xfrm>
            <a:off x="9304142" y="5906487"/>
            <a:ext cx="992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edge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84581-2C1D-F186-45B0-911233BC182B}"/>
              </a:ext>
            </a:extLst>
          </p:cNvPr>
          <p:cNvSpPr txBox="1"/>
          <p:nvPr/>
        </p:nvSpPr>
        <p:spPr>
          <a:xfrm>
            <a:off x="5553671" y="5906487"/>
            <a:ext cx="109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lodge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EFA37-8E5D-DDB5-3F50-3DE2E045545E}"/>
              </a:ext>
            </a:extLst>
          </p:cNvPr>
          <p:cNvSpPr txBox="1"/>
          <p:nvPr/>
        </p:nvSpPr>
        <p:spPr>
          <a:xfrm>
            <a:off x="1655524" y="5906487"/>
            <a:ext cx="1215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badge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6439B1-1B4F-01A0-5495-36231EB4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35" y="1884918"/>
            <a:ext cx="2000227" cy="1411328"/>
          </a:xfrm>
          <a:prstGeom prst="round1Rect">
            <a:avLst>
              <a:gd name="adj" fmla="val 0"/>
            </a:avLst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A1B4C-9E3E-2216-033D-B657FD726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569" y="4265191"/>
            <a:ext cx="1160865" cy="1590815"/>
          </a:xfrm>
          <a:prstGeom prst="round1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CEF4E3-8834-3318-B7F9-BDC2753FD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117" y="1884918"/>
            <a:ext cx="2109256" cy="14113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C962D2-CD7B-BDFF-F234-7D5B8F326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320" y="1887577"/>
            <a:ext cx="2521844" cy="14113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2252973-6658-DC1A-B60C-C3656F03FB8A}"/>
              </a:ext>
            </a:extLst>
          </p:cNvPr>
          <p:cNvGrpSpPr/>
          <p:nvPr/>
        </p:nvGrpSpPr>
        <p:grpSpPr>
          <a:xfrm>
            <a:off x="8636414" y="4262162"/>
            <a:ext cx="1895205" cy="1480141"/>
            <a:chOff x="8775700" y="4337962"/>
            <a:chExt cx="1718867" cy="13424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5DB346-ECBC-689D-86A4-E39E277E8B83}"/>
                </a:ext>
              </a:extLst>
            </p:cNvPr>
            <p:cNvGrpSpPr/>
            <p:nvPr/>
          </p:nvGrpSpPr>
          <p:grpSpPr>
            <a:xfrm>
              <a:off x="9168434" y="4337962"/>
              <a:ext cx="1326133" cy="1342422"/>
              <a:chOff x="4338177" y="2102291"/>
              <a:chExt cx="2460254" cy="2799075"/>
            </a:xfrm>
          </p:grpSpPr>
          <p:pic>
            <p:nvPicPr>
              <p:cNvPr id="36" name="Picture 2" descr="Free vector graphics of Cliff">
                <a:extLst>
                  <a:ext uri="{FF2B5EF4-FFF2-40B4-BE49-F238E27FC236}">
                    <a16:creationId xmlns:a16="http://schemas.microsoft.com/office/drawing/2014/main" id="{EA24CEC3-A56C-0026-A054-A253F61F8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8177" y="2102973"/>
                <a:ext cx="2460254" cy="2798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A724BE-60D5-16B9-2227-8DEA059CE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7325" y="2102291"/>
                <a:ext cx="346482" cy="432000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EF3847-8B99-FA80-84D5-03A1974FD843}"/>
                </a:ext>
              </a:extLst>
            </p:cNvPr>
            <p:cNvCxnSpPr/>
            <p:nvPr/>
          </p:nvCxnSpPr>
          <p:spPr>
            <a:xfrm>
              <a:off x="8775700" y="4545147"/>
              <a:ext cx="660400" cy="1411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59B0293-801C-149D-D5ED-BE69A8A750FF}"/>
              </a:ext>
            </a:extLst>
          </p:cNvPr>
          <p:cNvSpPr txBox="1"/>
          <p:nvPr/>
        </p:nvSpPr>
        <p:spPr>
          <a:xfrm>
            <a:off x="1725311" y="3385688"/>
            <a:ext cx="1237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bridge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830995-D7EB-1043-9FDF-02FA91A039CB}"/>
              </a:ext>
            </a:extLst>
          </p:cNvPr>
          <p:cNvSpPr txBox="1"/>
          <p:nvPr/>
        </p:nvSpPr>
        <p:spPr>
          <a:xfrm>
            <a:off x="9129620" y="3385688"/>
            <a:ext cx="1292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wedge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66705-0634-B89F-7264-6917E0293074}"/>
              </a:ext>
            </a:extLst>
          </p:cNvPr>
          <p:cNvSpPr txBox="1"/>
          <p:nvPr/>
        </p:nvSpPr>
        <p:spPr>
          <a:xfrm>
            <a:off x="5556877" y="3385688"/>
            <a:ext cx="1150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0"/>
              </a:rPr>
              <a:t>judge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4678D-961A-0ED3-D3B9-1C4D6ABAD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961" y="4568419"/>
            <a:ext cx="2599203" cy="122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7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1514011" y="2010392"/>
            <a:ext cx="158178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change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5340442" y="2010392"/>
            <a:ext cx="1511119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5492246" y="2838219"/>
            <a:ext cx="120751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hinge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9111436" y="2838219"/>
            <a:ext cx="14446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pigeon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554472" y="2838219"/>
            <a:ext cx="150086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charge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1670370" y="3602037"/>
            <a:ext cx="1269065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range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5293570" y="3602037"/>
            <a:ext cx="1604863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strange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9183443" y="3602037"/>
            <a:ext cx="1300677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fringe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9072837" y="2010392"/>
            <a:ext cx="15218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sponge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5178056" y="4354990"/>
            <a:ext cx="1835888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dungeon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245D4-092A-2D52-F417-AD71481B9069}"/>
              </a:ext>
            </a:extLst>
          </p:cNvPr>
          <p:cNvGrpSpPr/>
          <p:nvPr/>
        </p:nvGrpSpPr>
        <p:grpSpPr>
          <a:xfrm>
            <a:off x="702161" y="4363319"/>
            <a:ext cx="3815042" cy="1982586"/>
            <a:chOff x="877093" y="4288095"/>
            <a:chExt cx="3815042" cy="19825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993334" y="4342966"/>
              <a:ext cx="2698801" cy="1927715"/>
              <a:chOff x="2529224" y="4436220"/>
              <a:chExt cx="2698801" cy="192771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914767" y="4050677"/>
                <a:ext cx="1927715" cy="2698801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239116" y="4711723"/>
                <a:ext cx="1755844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0"/>
                  </a:rPr>
                  <a:t>This week’s words all have the digraph ‘</a:t>
                </a:r>
                <a:r>
                  <a:rPr lang="en-GB" dirty="0" err="1">
                    <a:latin typeface="EdShed" pitchFamily="2" charset="0"/>
                  </a:rPr>
                  <a:t>ge</a:t>
                </a:r>
                <a:r>
                  <a:rPr lang="en-GB" dirty="0">
                    <a:latin typeface="EdShed" pitchFamily="2" charset="0"/>
                  </a:rPr>
                  <a:t>’. What does it sound like?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8F67BC-2D54-1A80-A4AD-37A0A101D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093" y="4288095"/>
              <a:ext cx="947323" cy="195205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C91082-1AFB-CA12-2091-16E024C27A2E}"/>
              </a:ext>
            </a:extLst>
          </p:cNvPr>
          <p:cNvGrpSpPr/>
          <p:nvPr/>
        </p:nvGrpSpPr>
        <p:grpSpPr>
          <a:xfrm>
            <a:off x="7565858" y="5100431"/>
            <a:ext cx="4090285" cy="1346778"/>
            <a:chOff x="7342496" y="5025673"/>
            <a:chExt cx="4090285" cy="13467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0AC596-4092-91DF-FC9F-424D7732CD99}"/>
                </a:ext>
              </a:extLst>
            </p:cNvPr>
            <p:cNvGrpSpPr/>
            <p:nvPr/>
          </p:nvGrpSpPr>
          <p:grpSpPr>
            <a:xfrm>
              <a:off x="7444287" y="5172122"/>
              <a:ext cx="3988494" cy="1200329"/>
              <a:chOff x="7191144" y="5157913"/>
              <a:chExt cx="3988494" cy="120032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191144" y="5157913"/>
                <a:ext cx="22330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0"/>
                  </a:rPr>
                  <a:t>Does the sound occur in the same place in all the words?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3A9205F-BC2C-5932-F3F8-AF998D849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192" b="1192"/>
              <a:stretch/>
            </p:blipFill>
            <p:spPr>
              <a:xfrm flipH="1">
                <a:off x="10006169" y="5157913"/>
                <a:ext cx="1173469" cy="1200329"/>
              </a:xfrm>
              <a:prstGeom prst="ellipse">
                <a:avLst/>
              </a:prstGeom>
            </p:spPr>
          </p:pic>
        </p:grp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3DE86BF8-9A53-368B-2C22-6435E34166AE}"/>
                </a:ext>
              </a:extLst>
            </p:cNvPr>
            <p:cNvSpPr/>
            <p:nvPr/>
          </p:nvSpPr>
          <p:spPr>
            <a:xfrm>
              <a:off x="7342496" y="5025673"/>
              <a:ext cx="2456429" cy="1188933"/>
            </a:xfrm>
            <a:prstGeom prst="wedgeRoundRectCallout">
              <a:avLst>
                <a:gd name="adj1" fmla="val 65442"/>
                <a:gd name="adj2" fmla="val 16327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83B947-C6FD-7D98-E232-64901C8C5391}"/>
              </a:ext>
            </a:extLst>
          </p:cNvPr>
          <p:cNvGrpSpPr/>
          <p:nvPr/>
        </p:nvGrpSpPr>
        <p:grpSpPr>
          <a:xfrm>
            <a:off x="2287318" y="2004789"/>
            <a:ext cx="8300621" cy="2840720"/>
            <a:chOff x="2083605" y="2025257"/>
            <a:chExt cx="8300621" cy="2840720"/>
          </a:xfrm>
        </p:grpSpPr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2949EED1-6056-9526-55B4-A4852442F294}"/>
                </a:ext>
              </a:extLst>
            </p:cNvPr>
            <p:cNvSpPr txBox="1">
              <a:spLocks/>
            </p:cNvSpPr>
            <p:nvPr/>
          </p:nvSpPr>
          <p:spPr>
            <a:xfrm>
              <a:off x="2244084" y="2025257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219453D2-0B9B-68B0-787F-629CD6DF3170}"/>
                </a:ext>
              </a:extLst>
            </p:cNvPr>
            <p:cNvSpPr txBox="1">
              <a:spLocks/>
            </p:cNvSpPr>
            <p:nvPr/>
          </p:nvSpPr>
          <p:spPr>
            <a:xfrm>
              <a:off x="5998942" y="2030425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8B8E43E9-84A8-86D4-DD0C-2473D44A3FFB}"/>
                </a:ext>
              </a:extLst>
            </p:cNvPr>
            <p:cNvSpPr txBox="1">
              <a:spLocks/>
            </p:cNvSpPr>
            <p:nvPr/>
          </p:nvSpPr>
          <p:spPr>
            <a:xfrm>
              <a:off x="5848897" y="2858687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4F4BE13B-3BA9-A16C-A6A2-97B883B4E812}"/>
                </a:ext>
              </a:extLst>
            </p:cNvPr>
            <p:cNvSpPr txBox="1">
              <a:spLocks/>
            </p:cNvSpPr>
            <p:nvPr/>
          </p:nvSpPr>
          <p:spPr>
            <a:xfrm>
              <a:off x="9233144" y="2858686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599B0314-EDA0-2B7C-C2D1-5C189E3FDFF5}"/>
                </a:ext>
              </a:extLst>
            </p:cNvPr>
            <p:cNvSpPr txBox="1">
              <a:spLocks/>
            </p:cNvSpPr>
            <p:nvPr/>
          </p:nvSpPr>
          <p:spPr>
            <a:xfrm>
              <a:off x="2202201" y="2860193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19D55CCD-9E0F-BAEE-36D1-F3C1BC5C50AC}"/>
                </a:ext>
              </a:extLst>
            </p:cNvPr>
            <p:cNvSpPr txBox="1">
              <a:spLocks/>
            </p:cNvSpPr>
            <p:nvPr/>
          </p:nvSpPr>
          <p:spPr>
            <a:xfrm>
              <a:off x="2083605" y="3621990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0DA849D3-B491-8564-DD0C-85403C774E90}"/>
                </a:ext>
              </a:extLst>
            </p:cNvPr>
            <p:cNvSpPr txBox="1">
              <a:spLocks/>
            </p:cNvSpPr>
            <p:nvPr/>
          </p:nvSpPr>
          <p:spPr>
            <a:xfrm>
              <a:off x="6041910" y="3621990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1668C6AF-03BC-CB73-8E90-698A4FDA447C}"/>
                </a:ext>
              </a:extLst>
            </p:cNvPr>
            <p:cNvSpPr txBox="1">
              <a:spLocks/>
            </p:cNvSpPr>
            <p:nvPr/>
          </p:nvSpPr>
          <p:spPr>
            <a:xfrm>
              <a:off x="9635912" y="3621989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48" name="Text Placeholder 1">
              <a:extLst>
                <a:ext uri="{FF2B5EF4-FFF2-40B4-BE49-F238E27FC236}">
                  <a16:creationId xmlns:a16="http://schemas.microsoft.com/office/drawing/2014/main" id="{4AD48B0B-7ECF-AA8A-45DD-DE82A8C4C6DA}"/>
                </a:ext>
              </a:extLst>
            </p:cNvPr>
            <p:cNvSpPr txBox="1">
              <a:spLocks/>
            </p:cNvSpPr>
            <p:nvPr/>
          </p:nvSpPr>
          <p:spPr>
            <a:xfrm>
              <a:off x="9739498" y="2030425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  <p:sp>
          <p:nvSpPr>
            <p:cNvPr id="49" name="Text Placeholder 1">
              <a:extLst>
                <a:ext uri="{FF2B5EF4-FFF2-40B4-BE49-F238E27FC236}">
                  <a16:creationId xmlns:a16="http://schemas.microsoft.com/office/drawing/2014/main" id="{956B6D94-85ED-A28A-E833-B82F5F34B202}"/>
                </a:ext>
              </a:extLst>
            </p:cNvPr>
            <p:cNvSpPr txBox="1">
              <a:spLocks/>
            </p:cNvSpPr>
            <p:nvPr/>
          </p:nvSpPr>
          <p:spPr>
            <a:xfrm>
              <a:off x="5687898" y="4375458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0"/>
                </a:rPr>
                <a:t>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sort this week’s words by how many sounds are in each word? Can you think of any other words that match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330828" y="247917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pigeon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1676705" y="1848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change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3140346" y="2480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range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4457518" y="1848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orange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3140346" y="1848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strange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4457518" y="247917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fringe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5921159" y="248176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sponge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5921159" y="1848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dungeon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330828" y="184822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charge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1676705" y="247917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0"/>
              </a:rPr>
              <a:t>hinge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576612" y="3429000"/>
            <a:ext cx="2501060" cy="2460703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1223241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6268422" y="3436630"/>
            <a:ext cx="2501060" cy="2460703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9114328" y="3436630"/>
            <a:ext cx="2501060" cy="246070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3422517" y="3436630"/>
            <a:ext cx="2501060" cy="2460703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4113998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EdShed" pitchFamily="2" charset="0"/>
                <a:cs typeface="Rubik" pitchFamily="2" charset="-79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6993822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EdShed" pitchFamily="2" charset="0"/>
                <a:cs typeface="Rubik" pitchFamily="2" charset="-79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9836144" y="5980906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EdShed" pitchFamily="2" charset="0"/>
                <a:cs typeface="Rubik" pitchFamily="2" charset="-79"/>
              </a:rPr>
              <a:t>6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01C0771D-5AEA-BFC4-8567-A09539763B7A}"/>
              </a:ext>
            </a:extLst>
          </p:cNvPr>
          <p:cNvSpPr/>
          <p:nvPr/>
        </p:nvSpPr>
        <p:spPr>
          <a:xfrm>
            <a:off x="8059950" y="1931419"/>
            <a:ext cx="1919659" cy="1374301"/>
          </a:xfrm>
          <a:prstGeom prst="wedgeEllipseCallout">
            <a:avLst>
              <a:gd name="adj1" fmla="val 61030"/>
              <a:gd name="adj2" fmla="val -4486"/>
            </a:avLst>
          </a:prstGeom>
          <a:noFill/>
          <a:ln w="38100">
            <a:solidFill>
              <a:srgbClr val="FFDE5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  <a:t>‘Change’ has four sounds: </a:t>
            </a:r>
            <a:br>
              <a:rPr lang="en-GB" sz="1600" dirty="0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</a:br>
            <a:r>
              <a:rPr lang="en-GB" sz="1600" dirty="0" err="1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  <a:t>ch</a:t>
            </a:r>
            <a:r>
              <a:rPr lang="en-GB" sz="1600" dirty="0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  <a:t>-a-n-</a:t>
            </a:r>
            <a:r>
              <a:rPr lang="en-GB" sz="1600" dirty="0" err="1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  <a:t>ge</a:t>
            </a:r>
            <a:r>
              <a:rPr lang="en-GB" sz="1600" dirty="0">
                <a:latin typeface="EdShed" pitchFamily="2" charset="0"/>
                <a:ea typeface="Sassoon Infant 2023" panose="02000503030000020003" pitchFamily="2" charset="0"/>
                <a:cs typeface="Muli" pitchFamily="2" charset="77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9B377A-8A95-BA73-9355-1B86C988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2" b="1192"/>
          <a:stretch/>
        </p:blipFill>
        <p:spPr>
          <a:xfrm flipH="1">
            <a:off x="10186444" y="1880390"/>
            <a:ext cx="1173469" cy="1200329"/>
          </a:xfrm>
          <a:prstGeom prst="ellipse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44C4A4C-3799-15F6-84FA-35963A65A871}"/>
              </a:ext>
            </a:extLst>
          </p:cNvPr>
          <p:cNvGrpSpPr/>
          <p:nvPr/>
        </p:nvGrpSpPr>
        <p:grpSpPr>
          <a:xfrm>
            <a:off x="1168111" y="4567589"/>
            <a:ext cx="1262932" cy="1103074"/>
            <a:chOff x="1136323" y="4666981"/>
            <a:chExt cx="1262932" cy="11030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D72461-B8C8-1F85-C0F7-10D7B44F3CBA}"/>
                </a:ext>
              </a:extLst>
            </p:cNvPr>
            <p:cNvSpPr txBox="1"/>
            <p:nvPr/>
          </p:nvSpPr>
          <p:spPr>
            <a:xfrm>
              <a:off x="1136323" y="4666981"/>
              <a:ext cx="1262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l</a:t>
              </a:r>
              <a:r>
                <a:rPr lang="en-GB" sz="2000" dirty="0">
                  <a:solidFill>
                    <a:srgbClr val="FF3760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-ar-ge</a:t>
              </a:r>
              <a:endParaRPr lang="en-GB" sz="20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AC3273-C09D-49C2-716F-4ADEB3BDDB49}"/>
                </a:ext>
              </a:extLst>
            </p:cNvPr>
            <p:cNvSpPr txBox="1"/>
            <p:nvPr/>
          </p:nvSpPr>
          <p:spPr>
            <a:xfrm>
              <a:off x="1136323" y="5018463"/>
              <a:ext cx="1262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f-o</a:t>
              </a:r>
              <a:r>
                <a:rPr lang="en-GB" sz="2000" dirty="0">
                  <a:solidFill>
                    <a:srgbClr val="FF3760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r-ge</a:t>
              </a:r>
              <a:endParaRPr lang="en-GB" sz="20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C5DD90-E0FE-6A8E-011E-773BFA058900}"/>
                </a:ext>
              </a:extLst>
            </p:cNvPr>
            <p:cNvSpPr txBox="1"/>
            <p:nvPr/>
          </p:nvSpPr>
          <p:spPr>
            <a:xfrm>
              <a:off x="1136323" y="5369945"/>
              <a:ext cx="1262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m-e</a:t>
              </a:r>
              <a:r>
                <a:rPr lang="en-GB" sz="2000" dirty="0">
                  <a:solidFill>
                    <a:srgbClr val="FF3760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r-ge</a:t>
              </a:r>
              <a:endParaRPr lang="en-GB" sz="20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87A880-87E1-02B6-7633-E587D12A439B}"/>
              </a:ext>
            </a:extLst>
          </p:cNvPr>
          <p:cNvGrpSpPr/>
          <p:nvPr/>
        </p:nvGrpSpPr>
        <p:grpSpPr>
          <a:xfrm>
            <a:off x="6483186" y="4468843"/>
            <a:ext cx="2198962" cy="1581238"/>
            <a:chOff x="6869012" y="4568267"/>
            <a:chExt cx="1370196" cy="15812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C32490-322D-5EC0-EC6C-8FFC3137DF64}"/>
                </a:ext>
              </a:extLst>
            </p:cNvPr>
            <p:cNvSpPr txBox="1"/>
            <p:nvPr/>
          </p:nvSpPr>
          <p:spPr>
            <a:xfrm>
              <a:off x="6869012" y="4568267"/>
              <a:ext cx="1370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m</a:t>
              </a:r>
              <a:r>
                <a:rPr lang="en-GB" sz="2000" dirty="0">
                  <a:solidFill>
                    <a:srgbClr val="FF3760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-e-ss-a-ge</a:t>
              </a:r>
              <a:endParaRPr lang="en-GB" sz="20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2080F6-2886-E544-7F6F-B32E6CA8411B}"/>
                </a:ext>
              </a:extLst>
            </p:cNvPr>
            <p:cNvSpPr txBox="1"/>
            <p:nvPr/>
          </p:nvSpPr>
          <p:spPr>
            <a:xfrm>
              <a:off x="6922644" y="4859384"/>
              <a:ext cx="1262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v-i-</a:t>
              </a:r>
              <a:r>
                <a:rPr lang="en-GB" sz="2000" dirty="0" err="1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ll</a:t>
              </a:r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-a-ge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5E2B66-FCBD-0A7A-3F0B-F5DF032E9D31}"/>
                </a:ext>
              </a:extLst>
            </p:cNvPr>
            <p:cNvSpPr txBox="1"/>
            <p:nvPr/>
          </p:nvSpPr>
          <p:spPr>
            <a:xfrm>
              <a:off x="6922644" y="5441619"/>
              <a:ext cx="12629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p-l-u-n-ge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021622-9889-35FA-AE56-923FBB7794B6}"/>
                </a:ext>
              </a:extLst>
            </p:cNvPr>
            <p:cNvSpPr txBox="1"/>
            <p:nvPr/>
          </p:nvSpPr>
          <p:spPr>
            <a:xfrm>
              <a:off x="6922644" y="5150501"/>
              <a:ext cx="12629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ea typeface="Sassoon Infant 2023" panose="02000503030000020003" pitchFamily="2" charset="0"/>
                </a:rPr>
                <a:t>s-ur-ge-o-n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BAC27B5-483E-CE66-2FA6-56D4759C769A}"/>
              </a:ext>
            </a:extLst>
          </p:cNvPr>
          <p:cNvSpPr txBox="1"/>
          <p:nvPr/>
        </p:nvSpPr>
        <p:spPr>
          <a:xfrm>
            <a:off x="9543036" y="5070498"/>
            <a:ext cx="170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p-o-s-t-a-ge</a:t>
            </a:r>
            <a:endParaRPr lang="en-GB" sz="2000" dirty="0">
              <a:solidFill>
                <a:srgbClr val="FF3760"/>
              </a:solidFill>
              <a:latin typeface="EdShed" pitchFamily="2" charset="0"/>
              <a:ea typeface="Sassoon Infant 2023" panose="0200050303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ED121B-E441-9D48-8467-3CCF36F9CC12}"/>
              </a:ext>
            </a:extLst>
          </p:cNvPr>
          <p:cNvSpPr txBox="1"/>
          <p:nvPr/>
        </p:nvSpPr>
        <p:spPr>
          <a:xfrm>
            <a:off x="4058868" y="5218518"/>
            <a:ext cx="126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l-ou-n-ge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4818 0.287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14856 0.32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65 L 0.52291 0.262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7904 0.230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9401 0.359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475 0.179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9453 0.1620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7448 0.301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17904 0.219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9922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4E9D8-2278-0521-4FB6-6A25BD63E7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03BA6-83B9-68B1-D849-5A7ABD285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Etymology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A1EE4-70BA-D672-8045-49935935E8B7}"/>
              </a:ext>
            </a:extLst>
          </p:cNvPr>
          <p:cNvSpPr txBox="1"/>
          <p:nvPr/>
        </p:nvSpPr>
        <p:spPr>
          <a:xfrm>
            <a:off x="5359921" y="4758329"/>
            <a:ext cx="62322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The word ‘pigeon’ comes from the Old French word ‘</a:t>
            </a:r>
            <a:r>
              <a:rPr lang="en-GB" sz="2400" dirty="0" err="1">
                <a:solidFill>
                  <a:srgbClr val="3273DC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pijon</a:t>
            </a:r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’, used in the 1400s to </a:t>
            </a:r>
            <a:r>
              <a:rPr lang="en-GB" sz="2400" dirty="0">
                <a:latin typeface="EdShed" pitchFamily="2" charset="0"/>
                <a:ea typeface="Sassoon Infant 2023" panose="02000503030000020003" pitchFamily="2" charset="0"/>
              </a:rPr>
              <a:t>mean a ‘</a:t>
            </a:r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young dove’. This comes from the Late Latin word ‘</a:t>
            </a:r>
            <a:r>
              <a:rPr lang="en-GB" sz="2400" dirty="0" err="1">
                <a:solidFill>
                  <a:srgbClr val="3273DC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pipio</a:t>
            </a:r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’ meaning ‘a young chirping bird’.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E8C19-6142-1C22-3FE8-5EB7A5B286F1}"/>
              </a:ext>
            </a:extLst>
          </p:cNvPr>
          <p:cNvSpPr txBox="1"/>
          <p:nvPr/>
        </p:nvSpPr>
        <p:spPr>
          <a:xfrm>
            <a:off x="716306" y="2087618"/>
            <a:ext cx="4888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Etymology is the study of the origin and meaning of </a:t>
            </a:r>
            <a:r>
              <a:rPr lang="en-GB" sz="2400" u="none" strike="noStrike" dirty="0">
                <a:effectLst/>
                <a:latin typeface="EdShed" pitchFamily="2" charset="0"/>
                <a:ea typeface="Sassoon Infant 2023" panose="02000503030000020003" pitchFamily="2" charset="0"/>
              </a:rPr>
              <a:t>words</a:t>
            </a:r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. It tells us </a:t>
            </a:r>
            <a:r>
              <a:rPr lang="en-GB" sz="2400" dirty="0">
                <a:latin typeface="EdShed" pitchFamily="2" charset="0"/>
                <a:ea typeface="Sassoon Infant 2023" panose="02000503030000020003" pitchFamily="2" charset="0"/>
              </a:rPr>
              <a:t>which other languages words come from and how </a:t>
            </a:r>
            <a:r>
              <a:rPr lang="en-GB" sz="2400" dirty="0">
                <a:effectLst/>
                <a:latin typeface="EdShed" pitchFamily="2" charset="0"/>
                <a:ea typeface="Sassoon Infant 2023" panose="02000503030000020003" pitchFamily="2" charset="0"/>
              </a:rPr>
              <a:t>their meanings may have changed over time</a:t>
            </a:r>
            <a:r>
              <a:rPr lang="en-GB" sz="2400" dirty="0">
                <a:latin typeface="EdShed" pitchFamily="2" charset="0"/>
                <a:ea typeface="Sassoon Infant 2023" panose="02000503030000020003" pitchFamily="2" charset="0"/>
              </a:rPr>
              <a:t>.</a:t>
            </a:r>
            <a:endParaRPr lang="en-GB" sz="2400" dirty="0">
              <a:effectLst/>
              <a:latin typeface="EdShed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188B4-9AEC-DA26-D159-77B604E00AD7}"/>
              </a:ext>
            </a:extLst>
          </p:cNvPr>
          <p:cNvSpPr txBox="1"/>
          <p:nvPr/>
        </p:nvSpPr>
        <p:spPr>
          <a:xfrm>
            <a:off x="2267338" y="4319733"/>
            <a:ext cx="17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etymology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B276C3-3A4F-A069-4172-5DD15B7530BB}"/>
              </a:ext>
            </a:extLst>
          </p:cNvPr>
          <p:cNvGrpSpPr/>
          <p:nvPr/>
        </p:nvGrpSpPr>
        <p:grpSpPr>
          <a:xfrm>
            <a:off x="813632" y="4888734"/>
            <a:ext cx="2055223" cy="1476410"/>
            <a:chOff x="3733884" y="3809218"/>
            <a:chExt cx="2055223" cy="147641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C7075C-D683-654B-929C-145AF7F16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5640" y="3809218"/>
              <a:ext cx="277623" cy="422557"/>
            </a:xfrm>
            <a:prstGeom prst="straightConnector1">
              <a:avLst/>
            </a:prstGeom>
            <a:ln w="31750">
              <a:solidFill>
                <a:srgbClr val="25D16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C1D63C-BDD8-EA70-DE65-F65E13EE5EEF}"/>
                </a:ext>
              </a:extLst>
            </p:cNvPr>
            <p:cNvSpPr txBox="1"/>
            <p:nvPr/>
          </p:nvSpPr>
          <p:spPr>
            <a:xfrm>
              <a:off x="3733884" y="4362298"/>
              <a:ext cx="2055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EdShed" pitchFamily="2" charset="0"/>
                  <a:ea typeface="Sassoon Infant 2023" panose="02000503030000020003" pitchFamily="2" charset="0"/>
                </a:rPr>
                <a:t>From the Greek word ‘</a:t>
              </a:r>
              <a:r>
                <a:rPr lang="en-GB" dirty="0" err="1">
                  <a:solidFill>
                    <a:srgbClr val="3273DC"/>
                  </a:solidFill>
                  <a:latin typeface="EdShed" pitchFamily="2" charset="0"/>
                  <a:ea typeface="Sassoon Infant 2023" panose="02000503030000020003" pitchFamily="2" charset="0"/>
                </a:rPr>
                <a:t>e</a:t>
              </a:r>
              <a:r>
                <a:rPr lang="en-GB" sz="1800" dirty="0" err="1">
                  <a:solidFill>
                    <a:srgbClr val="3273DC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tymos</a:t>
              </a:r>
              <a:r>
                <a:rPr lang="en-GB" sz="1800" dirty="0">
                  <a:latin typeface="EdShed" pitchFamily="2" charset="0"/>
                  <a:ea typeface="Sassoon Infant 2023" panose="02000503030000020003" pitchFamily="2" charset="0"/>
                </a:rPr>
                <a:t>’ meaning ‘</a:t>
              </a:r>
              <a:r>
                <a:rPr lang="en-GB" sz="1800" dirty="0">
                  <a:effectLst/>
                  <a:latin typeface="EdShed" pitchFamily="2" charset="0"/>
                  <a:ea typeface="Sassoon Infant 2023" panose="02000503030000020003" pitchFamily="2" charset="0"/>
                </a:rPr>
                <a:t>true’.</a:t>
              </a:r>
              <a:endParaRPr lang="en-GB" sz="1800" dirty="0"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002599-C139-013F-0FB7-27B084274DBC}"/>
              </a:ext>
            </a:extLst>
          </p:cNvPr>
          <p:cNvGrpSpPr/>
          <p:nvPr/>
        </p:nvGrpSpPr>
        <p:grpSpPr>
          <a:xfrm>
            <a:off x="2803846" y="4883593"/>
            <a:ext cx="2185240" cy="1481551"/>
            <a:chOff x="5656366" y="3804077"/>
            <a:chExt cx="2185240" cy="148155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107ED1-5D27-CEE8-BEDD-5C30A19D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275104" y="3804077"/>
              <a:ext cx="272282" cy="427698"/>
            </a:xfrm>
            <a:prstGeom prst="straightConnector1">
              <a:avLst/>
            </a:prstGeom>
            <a:ln w="31750">
              <a:solidFill>
                <a:srgbClr val="25D16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B1F643-8CC0-5649-2E56-16C10F7622FB}"/>
                </a:ext>
              </a:extLst>
            </p:cNvPr>
            <p:cNvSpPr txBox="1"/>
            <p:nvPr/>
          </p:nvSpPr>
          <p:spPr>
            <a:xfrm>
              <a:off x="5656366" y="4362298"/>
              <a:ext cx="2185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EdShed" pitchFamily="2" charset="0"/>
                  <a:ea typeface="Sassoon Infant 2023" panose="02000503030000020003" pitchFamily="2" charset="0"/>
                </a:rPr>
                <a:t>From the Greek word ‘</a:t>
              </a:r>
              <a:r>
                <a:rPr lang="en-GB" dirty="0">
                  <a:solidFill>
                    <a:srgbClr val="3273DC"/>
                  </a:solidFill>
                  <a:effectLst/>
                  <a:latin typeface="EdShed" pitchFamily="2" charset="0"/>
                  <a:ea typeface="Sassoon Infant 2023" panose="02000503030000020003" pitchFamily="2" charset="0"/>
                </a:rPr>
                <a:t>logia</a:t>
              </a:r>
              <a:r>
                <a:rPr lang="en-GB" sz="1800" dirty="0">
                  <a:latin typeface="EdShed" pitchFamily="2" charset="0"/>
                  <a:ea typeface="Sassoon Infant 2023" panose="02000503030000020003" pitchFamily="2" charset="0"/>
                </a:rPr>
                <a:t>’ meaning ‘</a:t>
              </a:r>
              <a:r>
                <a:rPr lang="en-GB" sz="1800" dirty="0">
                  <a:effectLst/>
                  <a:highlight>
                    <a:srgbClr val="FFFFFF"/>
                  </a:highlight>
                  <a:latin typeface="EdShed" pitchFamily="2" charset="0"/>
                  <a:ea typeface="Sassoon Infant 2023" panose="02000503030000020003" pitchFamily="2" charset="0"/>
                </a:rPr>
                <a:t>word’ or ‘study’.</a:t>
              </a:r>
              <a:endParaRPr lang="en-GB" sz="1800" dirty="0"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D345-55C9-A5A6-E573-BB3392214A13}"/>
              </a:ext>
            </a:extLst>
          </p:cNvPr>
          <p:cNvGrpSpPr/>
          <p:nvPr/>
        </p:nvGrpSpPr>
        <p:grpSpPr>
          <a:xfrm>
            <a:off x="6095999" y="1963952"/>
            <a:ext cx="5150593" cy="2476551"/>
            <a:chOff x="6678820" y="1815166"/>
            <a:chExt cx="5150593" cy="2476551"/>
          </a:xfrm>
        </p:grpSpPr>
        <p:pic>
          <p:nvPicPr>
            <p:cNvPr id="8" name="Picture 7" descr="A cartoon of a bird&#10;&#10;Description automatically generated">
              <a:extLst>
                <a:ext uri="{FF2B5EF4-FFF2-40B4-BE49-F238E27FC236}">
                  <a16:creationId xmlns:a16="http://schemas.microsoft.com/office/drawing/2014/main" id="{B96AEECF-7734-CDA7-A4DA-AE34E827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7413" y="1979535"/>
              <a:ext cx="2052000" cy="2098997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9668843-1C79-DE41-1E3F-642ACA8001B5}"/>
                </a:ext>
              </a:extLst>
            </p:cNvPr>
            <p:cNvSpPr/>
            <p:nvPr/>
          </p:nvSpPr>
          <p:spPr>
            <a:xfrm>
              <a:off x="6678820" y="1815166"/>
              <a:ext cx="2607070" cy="2476551"/>
            </a:xfrm>
            <a:prstGeom prst="wedgeEllipseCallout">
              <a:avLst>
                <a:gd name="adj1" fmla="val 63538"/>
                <a:gd name="adj2" fmla="val -18488"/>
              </a:avLst>
            </a:prstGeom>
            <a:noFill/>
            <a:ln w="60325">
              <a:solidFill>
                <a:srgbClr val="F76D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CDB44F-D33C-F4B9-5FF7-EF73EC4A2A12}"/>
                </a:ext>
              </a:extLst>
            </p:cNvPr>
            <p:cNvSpPr txBox="1"/>
            <p:nvPr/>
          </p:nvSpPr>
          <p:spPr>
            <a:xfrm>
              <a:off x="6993195" y="2276348"/>
              <a:ext cx="205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effectLst/>
                  <a:latin typeface="EdShed" pitchFamily="2" charset="0"/>
                  <a:ea typeface="Sassoon Infant 2023" panose="02000503030000020003" pitchFamily="2" charset="0"/>
                </a:rPr>
                <a:t>Where does this week’s</a:t>
              </a:r>
              <a:r>
                <a:rPr lang="en-GB" sz="2400" dirty="0">
                  <a:latin typeface="EdShed" pitchFamily="2" charset="0"/>
                  <a:ea typeface="Sassoon Infant 2023" panose="02000503030000020003" pitchFamily="2" charset="0"/>
                </a:rPr>
                <a:t> word ‘pigeon’ come from?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5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B06A96-4DC3-AB08-8EC7-A5722853C2DD}"/>
              </a:ext>
            </a:extLst>
          </p:cNvPr>
          <p:cNvGrpSpPr/>
          <p:nvPr/>
        </p:nvGrpSpPr>
        <p:grpSpPr>
          <a:xfrm>
            <a:off x="727011" y="1967420"/>
            <a:ext cx="3354524" cy="2226127"/>
            <a:chOff x="398382" y="1863984"/>
            <a:chExt cx="3354524" cy="2226127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B243F22C-6BDB-5451-D2E3-7F33C5E15AAE}"/>
                </a:ext>
              </a:extLst>
            </p:cNvPr>
            <p:cNvSpPr/>
            <p:nvPr/>
          </p:nvSpPr>
          <p:spPr>
            <a:xfrm flipH="1">
              <a:off x="1659601" y="2089404"/>
              <a:ext cx="2093305" cy="1898822"/>
            </a:xfrm>
            <a:prstGeom prst="wedgeEllipseCallout">
              <a:avLst>
                <a:gd name="adj1" fmla="val 58168"/>
                <a:gd name="adj2" fmla="val -17238"/>
              </a:avLst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EdShed" pitchFamily="2" charset="0"/>
                </a:rPr>
                <a:t>Syllables are separated by long syllable breaks.</a:t>
              </a:r>
            </a:p>
          </p:txBody>
        </p:sp>
        <p:pic>
          <p:nvPicPr>
            <p:cNvPr id="6" name="Picture 5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3CADDA3-EAE8-A2EA-9658-F07B2EDE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382" y="1863984"/>
              <a:ext cx="988938" cy="222612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C910F5-D579-A5A1-F626-FB20145C2B90}"/>
              </a:ext>
            </a:extLst>
          </p:cNvPr>
          <p:cNvGrpSpPr/>
          <p:nvPr/>
        </p:nvGrpSpPr>
        <p:grpSpPr>
          <a:xfrm>
            <a:off x="7508177" y="1944012"/>
            <a:ext cx="4048555" cy="2452125"/>
            <a:chOff x="7617165" y="1896512"/>
            <a:chExt cx="4048555" cy="2452125"/>
          </a:xfrm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F685AE95-2BD4-9B6B-8DFB-7F49F31D95D9}"/>
                </a:ext>
              </a:extLst>
            </p:cNvPr>
            <p:cNvSpPr/>
            <p:nvPr/>
          </p:nvSpPr>
          <p:spPr>
            <a:xfrm flipH="1">
              <a:off x="7617165" y="1896512"/>
              <a:ext cx="2509019" cy="2452125"/>
            </a:xfrm>
            <a:prstGeom prst="wedgeEllipseCallout">
              <a:avLst>
                <a:gd name="adj1" fmla="val -63697"/>
                <a:gd name="adj2" fmla="val -12271"/>
              </a:avLst>
            </a:prstGeom>
            <a:noFill/>
            <a:ln w="57150">
              <a:solidFill>
                <a:srgbClr val="209CE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100" dirty="0">
                <a:latin typeface="EdShed" pitchFamily="2" charset="0"/>
              </a:endParaRPr>
            </a:p>
            <a:p>
              <a:pPr algn="ctr"/>
              <a:r>
                <a:rPr lang="en-GB" sz="1100" dirty="0">
                  <a:latin typeface="EdShed" pitchFamily="2" charset="0"/>
                </a:rPr>
                <a:t>.</a:t>
              </a:r>
              <a:endParaRPr lang="en-US" sz="1100" dirty="0">
                <a:latin typeface="EdShed" pitchFamily="2" charset="0"/>
              </a:endParaRPr>
            </a:p>
          </p:txBody>
        </p:sp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CE2E7B-7E35-08D9-A5A1-CA2D22179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8109" y="2133620"/>
              <a:ext cx="1017611" cy="187610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D46830-C793-47B1-027A-A3662AB9C922}"/>
                </a:ext>
              </a:extLst>
            </p:cNvPr>
            <p:cNvSpPr/>
            <p:nvPr/>
          </p:nvSpPr>
          <p:spPr>
            <a:xfrm>
              <a:off x="7935765" y="2225687"/>
              <a:ext cx="1930633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EdShed" pitchFamily="2" charset="0"/>
                </a:rPr>
                <a:t>Draw a dot below </a:t>
              </a:r>
            </a:p>
            <a:p>
              <a:pPr algn="ctr"/>
              <a:r>
                <a:rPr lang="en-GB" sz="1400" dirty="0">
                  <a:latin typeface="EdShed" pitchFamily="2" charset="0"/>
                </a:rPr>
                <a:t>each single letter sound. Use </a:t>
              </a:r>
              <a:r>
                <a:rPr lang="en-GB" sz="1400" dirty="0">
                  <a:solidFill>
                    <a:srgbClr val="FF3760"/>
                  </a:solidFill>
                  <a:latin typeface="EdShed" pitchFamily="2" charset="0"/>
                </a:rPr>
                <a:t>red</a:t>
              </a:r>
              <a:r>
                <a:rPr lang="en-GB" sz="1400" dirty="0">
                  <a:latin typeface="EdShed" pitchFamily="2" charset="0"/>
                </a:rPr>
                <a:t> sound buttons to show the adjacent consonants. When two or more letters represent one sound, we use a line</a:t>
              </a:r>
              <a:r>
                <a:rPr lang="en-GB" sz="1200" dirty="0">
                  <a:latin typeface="EdShed" pitchFamily="2" charset="0"/>
                </a:rPr>
                <a:t>.</a:t>
              </a:r>
            </a:p>
            <a:p>
              <a:pPr algn="ctr"/>
              <a:endParaRPr lang="en-US" sz="1100" dirty="0">
                <a:latin typeface="EdShed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61241-50A8-BCE0-BA4F-D8952BC77FE9}"/>
              </a:ext>
            </a:extLst>
          </p:cNvPr>
          <p:cNvSpPr/>
          <p:nvPr/>
        </p:nvSpPr>
        <p:spPr>
          <a:xfrm>
            <a:off x="5340444" y="1835651"/>
            <a:ext cx="15111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cap="none" spc="0" dirty="0">
                <a:ln w="0"/>
                <a:solidFill>
                  <a:schemeClr val="tx1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5C26F1-15E3-55B9-85AB-833B73A132CF}"/>
              </a:ext>
            </a:extLst>
          </p:cNvPr>
          <p:cNvSpPr txBox="1"/>
          <p:nvPr/>
        </p:nvSpPr>
        <p:spPr>
          <a:xfrm>
            <a:off x="11930408" y="51222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EdShe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C8A1C-2D04-A336-3D3C-77ED4E9D6F4E}"/>
              </a:ext>
            </a:extLst>
          </p:cNvPr>
          <p:cNvSpPr txBox="1"/>
          <p:nvPr/>
        </p:nvSpPr>
        <p:spPr>
          <a:xfrm>
            <a:off x="5226802" y="2736897"/>
            <a:ext cx="17560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0"/>
              </a:rPr>
              <a:t>or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ange</a:t>
            </a:r>
            <a:endParaRPr lang="en-GB" sz="3200" dirty="0">
              <a:latin typeface="EdShed" pitchFamily="2" charset="0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2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0D79BB3-201D-C8F2-73D2-0ACAAF23BEF6}"/>
              </a:ext>
            </a:extLst>
          </p:cNvPr>
          <p:cNvGrpSpPr/>
          <p:nvPr/>
        </p:nvGrpSpPr>
        <p:grpSpPr>
          <a:xfrm>
            <a:off x="2026092" y="3809992"/>
            <a:ext cx="8174219" cy="1599411"/>
            <a:chOff x="2026092" y="3956068"/>
            <a:chExt cx="8174219" cy="15994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AE56E-6070-6571-99CE-C048D233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710773" y="3956068"/>
              <a:ext cx="759478" cy="832858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64F4D61-5D3F-6FBD-2D0C-2780556466B3}"/>
                </a:ext>
              </a:extLst>
            </p:cNvPr>
            <p:cNvSpPr/>
            <p:nvPr/>
          </p:nvSpPr>
          <p:spPr>
            <a:xfrm>
              <a:off x="8595448" y="4909148"/>
              <a:ext cx="160486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strange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E0B2383-7319-8D97-B604-4F507FEA636E}"/>
                </a:ext>
              </a:extLst>
            </p:cNvPr>
            <p:cNvSpPr/>
            <p:nvPr/>
          </p:nvSpPr>
          <p:spPr>
            <a:xfrm>
              <a:off x="2026092" y="4909148"/>
              <a:ext cx="150085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charge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80AF199-28A8-58AC-B894-7E9FF2B5FD5A}"/>
                </a:ext>
              </a:extLst>
            </p:cNvPr>
            <p:cNvSpPr/>
            <p:nvPr/>
          </p:nvSpPr>
          <p:spPr>
            <a:xfrm>
              <a:off x="5382462" y="4909148"/>
              <a:ext cx="144469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pigeon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866BE74-6D1C-B0D4-F2E6-8D8AA96E7D0F}"/>
              </a:ext>
            </a:extLst>
          </p:cNvPr>
          <p:cNvSpPr txBox="1"/>
          <p:nvPr/>
        </p:nvSpPr>
        <p:spPr>
          <a:xfrm>
            <a:off x="1916116" y="5650740"/>
            <a:ext cx="17560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EdShed" pitchFamily="2" charset="0"/>
              </a:rPr>
              <a:t>charge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EADDD9-8D2F-9D26-0DEF-5CAA289E427F}"/>
              </a:ext>
            </a:extLst>
          </p:cNvPr>
          <p:cNvSpPr txBox="1"/>
          <p:nvPr/>
        </p:nvSpPr>
        <p:spPr>
          <a:xfrm>
            <a:off x="5260951" y="5650740"/>
            <a:ext cx="17560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0"/>
              </a:rPr>
              <a:t>pi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geon</a:t>
            </a:r>
            <a:endParaRPr lang="en-GB" sz="3200" dirty="0">
              <a:latin typeface="EdShed" pitchFamily="2" charset="0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FA0BDC7-53DB-B25E-E672-5DAF0D563ABB}"/>
              </a:ext>
            </a:extLst>
          </p:cNvPr>
          <p:cNvSpPr txBox="1"/>
          <p:nvPr/>
        </p:nvSpPr>
        <p:spPr>
          <a:xfrm>
            <a:off x="8519873" y="5650740"/>
            <a:ext cx="17560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EdShed" pitchFamily="2" charset="0"/>
              </a:rPr>
              <a:t>strange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01D7E1-D099-DBE2-6B29-05A9322D0A26}"/>
              </a:ext>
            </a:extLst>
          </p:cNvPr>
          <p:cNvGrpSpPr/>
          <p:nvPr/>
        </p:nvGrpSpPr>
        <p:grpSpPr>
          <a:xfrm>
            <a:off x="5506355" y="2457405"/>
            <a:ext cx="1224705" cy="108011"/>
            <a:chOff x="6970078" y="6001315"/>
            <a:chExt cx="1747420" cy="154111"/>
          </a:xfrm>
          <a:solidFill>
            <a:srgbClr val="3372DC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93182E-8972-5D8A-6D59-7E24EB73A5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3062" y="6001332"/>
              <a:ext cx="154095" cy="154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2AFD27D-BD5B-EF68-2B32-0BC6D22E0E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2680" y="6001326"/>
              <a:ext cx="154095" cy="154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013DC5-860E-7E54-B6A1-B5FB358ECAE6}"/>
                </a:ext>
              </a:extLst>
            </p:cNvPr>
            <p:cNvSpPr/>
            <p:nvPr/>
          </p:nvSpPr>
          <p:spPr>
            <a:xfrm>
              <a:off x="8146765" y="6013627"/>
              <a:ext cx="570733" cy="128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9C0991-BB83-12A2-0463-E23AF8AD54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1744" y="6001315"/>
              <a:ext cx="154095" cy="154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09A3870-59D3-9325-9DE3-D2D130642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0078" y="6001315"/>
              <a:ext cx="154095" cy="154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519703-9D82-E037-2E7A-ACDB7AA1B6BA}"/>
              </a:ext>
            </a:extLst>
          </p:cNvPr>
          <p:cNvGrpSpPr/>
          <p:nvPr/>
        </p:nvGrpSpPr>
        <p:grpSpPr>
          <a:xfrm>
            <a:off x="2161159" y="5401536"/>
            <a:ext cx="1233796" cy="72000"/>
            <a:chOff x="7708976" y="6025706"/>
            <a:chExt cx="1748120" cy="102015"/>
          </a:xfrm>
          <a:solidFill>
            <a:srgbClr val="3372DC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2910B6-7F0C-C600-D86D-365A40C765D3}"/>
                </a:ext>
              </a:extLst>
            </p:cNvPr>
            <p:cNvSpPr/>
            <p:nvPr/>
          </p:nvSpPr>
          <p:spPr>
            <a:xfrm>
              <a:off x="8334764" y="6031650"/>
              <a:ext cx="498380" cy="96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B6289B5-448D-B4B9-D4C9-2974529DA820}"/>
                </a:ext>
              </a:extLst>
            </p:cNvPr>
            <p:cNvSpPr/>
            <p:nvPr/>
          </p:nvSpPr>
          <p:spPr>
            <a:xfrm>
              <a:off x="8897921" y="6031637"/>
              <a:ext cx="559175" cy="960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8085E-5145-F20A-454E-32FC1C77B029}"/>
                </a:ext>
              </a:extLst>
            </p:cNvPr>
            <p:cNvSpPr/>
            <p:nvPr/>
          </p:nvSpPr>
          <p:spPr>
            <a:xfrm>
              <a:off x="7708976" y="6025706"/>
              <a:ext cx="559176" cy="96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F7F3FC-643D-04E1-CB22-C8A8D5B7E453}"/>
              </a:ext>
            </a:extLst>
          </p:cNvPr>
          <p:cNvGrpSpPr/>
          <p:nvPr/>
        </p:nvGrpSpPr>
        <p:grpSpPr>
          <a:xfrm>
            <a:off x="5528264" y="5383526"/>
            <a:ext cx="1135477" cy="108016"/>
            <a:chOff x="7062926" y="5993921"/>
            <a:chExt cx="1608822" cy="153044"/>
          </a:xfrm>
          <a:solidFill>
            <a:srgbClr val="3372DC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10D42D9-D0CC-1DE1-3E80-27161A955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1207" y="5993921"/>
              <a:ext cx="153020" cy="1530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0892953-942E-EB97-F7BE-37734A04AB0B}"/>
                </a:ext>
              </a:extLst>
            </p:cNvPr>
            <p:cNvSpPr/>
            <p:nvPr/>
          </p:nvSpPr>
          <p:spPr>
            <a:xfrm>
              <a:off x="7504675" y="6019424"/>
              <a:ext cx="561079" cy="102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DA8A9F-2175-9A7C-6305-DC488E1D3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935" y="5993921"/>
              <a:ext cx="153022" cy="1530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39880C5-9BAB-A94F-9C41-A930A0887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8726" y="5993944"/>
              <a:ext cx="153022" cy="1530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F2C6498-BB90-DBB8-FADE-C41090795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926" y="5993921"/>
              <a:ext cx="153020" cy="1530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A41DC6-DA8E-3B3A-189B-570CEF88826A}"/>
              </a:ext>
            </a:extLst>
          </p:cNvPr>
          <p:cNvGrpSpPr/>
          <p:nvPr/>
        </p:nvGrpSpPr>
        <p:grpSpPr>
          <a:xfrm>
            <a:off x="8723709" y="5384624"/>
            <a:ext cx="1366849" cy="108000"/>
            <a:chOff x="9151504" y="5686243"/>
            <a:chExt cx="1366849" cy="1080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8A96007-DEA0-5A7F-22DA-D9F922BB2101}"/>
                </a:ext>
              </a:extLst>
            </p:cNvPr>
            <p:cNvGrpSpPr/>
            <p:nvPr/>
          </p:nvGrpSpPr>
          <p:grpSpPr>
            <a:xfrm>
              <a:off x="9151504" y="5686243"/>
              <a:ext cx="1366849" cy="108000"/>
              <a:chOff x="4961530" y="2949341"/>
              <a:chExt cx="658552" cy="54000"/>
            </a:xfrm>
            <a:solidFill>
              <a:srgbClr val="3372DC"/>
            </a:solidFill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DF2548C-548D-8F3B-1DA2-08D1A628D1F8}"/>
                  </a:ext>
                </a:extLst>
              </p:cNvPr>
              <p:cNvSpPr/>
              <p:nvPr/>
            </p:nvSpPr>
            <p:spPr>
              <a:xfrm>
                <a:off x="5413459" y="2958341"/>
                <a:ext cx="206623" cy="354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747DEA4-2489-BADF-206D-C2D7735B0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3891" y="2949341"/>
                <a:ext cx="52035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A8B81FC-6EAA-2410-A497-951C480F67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1530" y="2949341"/>
                <a:ext cx="52035" cy="54000"/>
              </a:xfrm>
              <a:prstGeom prst="ellipse">
                <a:avLst/>
              </a:prstGeom>
              <a:solidFill>
                <a:srgbClr val="FF3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A8B5B4F-2B2A-C986-6459-DFCC1269B5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24363" y="2949341"/>
                <a:ext cx="52035" cy="54000"/>
              </a:xfrm>
              <a:prstGeom prst="ellipse">
                <a:avLst/>
              </a:prstGeom>
              <a:solidFill>
                <a:srgbClr val="FF3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8BB5ED7-1E62-6372-3310-94A5CC05F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043" y="5686243"/>
              <a:ext cx="108001" cy="108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D4E62D-83D1-B7BF-74CD-E8CE4FCB7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6250" y="5686243"/>
              <a:ext cx="108001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4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9" grpId="0"/>
      <p:bldP spid="90" grpId="0"/>
      <p:bldP spid="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6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C8522E-D88D-E112-E128-39F108C98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5C74F7-5731-F5A3-354B-DE6630DA1F67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2200" dirty="0">
                <a:solidFill>
                  <a:schemeClr val="tx1"/>
                </a:solidFill>
                <a:latin typeface="EdShed" pitchFamily="2" charset="0"/>
              </a:rPr>
              <a:t>Write this week’s words next to the correct phoneme map.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47EFAA-C9CC-47C9-D375-6B09C333AD49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0B6712-4230-BB93-00BD-FC17DD99BCA6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0FA4C671-9DEE-15D1-DEC2-39D6A9F8CFE0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02220A4-E77A-54C5-3BDB-2060321FD2DF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6D90F4A8-6742-CB4A-A74F-2FEF7D257894}"/>
                    </a:ext>
                  </a:extLst>
                </p:cNvPr>
                <p:cNvCxnSpPr>
                  <a:cxnSpLocks/>
                  <a:endCxn id="27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CEF5E194-D261-AD92-659D-C0B288975970}"/>
                    </a:ext>
                  </a:extLst>
                </p:cNvPr>
                <p:cNvCxnSpPr>
                  <a:cxnSpLocks/>
                  <a:stCxn id="15" idx="3"/>
                  <a:endCxn id="22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3CBD888-7249-E789-4808-41FEBF999D28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72AD8DC8-021E-3167-CE73-391EF7595D7E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0"/>
                  </a:endParaRPr>
                </a:p>
              </p:txBody>
            </p:sp>
          </p:grp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44972F8-7B0E-5D32-6712-5E806F04AA8F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A18A0C0-F319-AF9B-B883-0CD87AC70ACF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E05406-08DE-1004-83A3-D12088AA2190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6CF2DB-DD57-A554-7BA6-E4E4F020A197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D10E66A-59FA-369F-F2D0-0881B2691841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340F19B-3097-9EB4-6A51-017F872187BF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74D303F-4370-8405-D990-C69C033BB633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3EEC61E-1135-F73F-1759-E439CD7B6AEB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5A740F-156F-283A-26A2-E11EC68FF3C1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26AFC45-4418-067B-03ED-A3E9F2A4FF81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C3827AE0-96A4-4D00-CA87-C061BDFEA159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580624-C85D-7B45-2522-A37DD3402B20}"/>
                  </a:ext>
                </a:extLst>
              </p:cNvPr>
              <p:cNvCxnSpPr>
                <a:cxnSpLocks/>
                <a:stCxn id="30" idx="3"/>
                <a:endCxn id="38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CE7009F-3B0F-2D8F-A131-BD21577AD05D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3BFE28-5B81-86A2-88FF-9A79A95C61E2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ACFBC2-17A5-B945-EB28-68CDB9F011A5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85BF2FE-8F19-83B3-E2A6-639CE152A737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CA71657-D099-3DCB-94CD-4D8498127DFF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4A6E2AD-7002-CBDA-DB42-45E09EF269C8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77C39C-D0A3-FE99-67B2-DA811F3A8290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771761B-F75D-6921-C4D0-3CA1BAB99B21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436107-732C-82BD-94F8-3CBE211B8A72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7F02CDA-1F11-0C08-A7D2-F1B79CEA78B6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3A8FB640-9085-9406-5078-285D7CE75233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FC31AAA-C34C-745D-C2C0-FDAB8143D66D}"/>
                  </a:ext>
                </a:extLst>
              </p:cNvPr>
              <p:cNvCxnSpPr>
                <a:cxnSpLocks/>
                <a:stCxn id="42" idx="3"/>
                <a:endCxn id="5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61F6F93D-E601-3255-4561-6DA3FE1E99B2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1DD1117-398C-8E64-D6EA-92406239C0DE}"/>
                </a:ext>
              </a:extLst>
            </p:cNvPr>
            <p:cNvGrpSpPr/>
            <p:nvPr/>
          </p:nvGrpSpPr>
          <p:grpSpPr>
            <a:xfrm>
              <a:off x="4348710" y="4017884"/>
              <a:ext cx="1686786" cy="108000"/>
              <a:chOff x="4084033" y="3157144"/>
              <a:chExt cx="1686786" cy="108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2D7ED29-E245-2BD9-B85B-CC36EA1C91FC}"/>
                  </a:ext>
                </a:extLst>
              </p:cNvPr>
              <p:cNvSpPr/>
              <p:nvPr/>
            </p:nvSpPr>
            <p:spPr>
              <a:xfrm flipV="1">
                <a:off x="5279240" y="3175144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07210C6-DE93-8DA1-09CE-ACDB46C20F91}"/>
                  </a:ext>
                </a:extLst>
              </p:cNvPr>
              <p:cNvSpPr/>
              <p:nvPr/>
            </p:nvSpPr>
            <p:spPr>
              <a:xfrm flipV="1">
                <a:off x="4554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A89217B-3DAF-C018-4424-EB58E4D0D99D}"/>
                  </a:ext>
                </a:extLst>
              </p:cNvPr>
              <p:cNvSpPr/>
              <p:nvPr/>
            </p:nvSpPr>
            <p:spPr>
              <a:xfrm flipV="1">
                <a:off x="5027545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D9DFD56-BED3-9B72-773B-6613ABE5B866}"/>
                  </a:ext>
                </a:extLst>
              </p:cNvPr>
              <p:cNvSpPr/>
              <p:nvPr/>
            </p:nvSpPr>
            <p:spPr>
              <a:xfrm flipV="1">
                <a:off x="432342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1C788E0-2547-FE00-1A3A-65CCF512AC5C}"/>
                  </a:ext>
                </a:extLst>
              </p:cNvPr>
              <p:cNvSpPr/>
              <p:nvPr/>
            </p:nvSpPr>
            <p:spPr>
              <a:xfrm flipV="1">
                <a:off x="408403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71991B-891C-575F-20F5-E286BB87817D}"/>
                  </a:ext>
                </a:extLst>
              </p:cNvPr>
              <p:cNvSpPr/>
              <p:nvPr/>
            </p:nvSpPr>
            <p:spPr>
              <a:xfrm flipV="1">
                <a:off x="47897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DC44D77-8DB1-188E-90E8-8465FC3C2B06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B354EB-0F52-FB64-3F07-D1510D68BFAB}"/>
              </a:ext>
            </a:extLst>
          </p:cNvPr>
          <p:cNvCxnSpPr>
            <a:cxnSpLocks/>
            <a:stCxn id="55" idx="3"/>
            <a:endCxn id="52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68492A8-93E0-D14B-BAEE-4D30BA3AD162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1C86BCC4-D9A7-99A3-FEA1-100D536D6853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BB2FD9-CEC6-54F7-0C4B-79A164941454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8F1617-0578-4DEB-5D72-B44C1B9C9E83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00824B5-546F-0A35-A571-7A5A880A9282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EDB345-72E0-4044-D794-34994E05A755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30BAC52-A7DC-B0DE-D097-A4BCFBAC6E3A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D10F605-17F1-9B7A-3E4B-7F014B753380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455BC6A-4D39-B0C4-0B5E-4942DCF9A6DE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FAB33686-BF77-BBFD-FE19-C3FA81A64A6C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95F29C0-8FF4-A60E-FF98-532F2028BB25}"/>
                  </a:ext>
                </a:extLst>
              </p:cNvPr>
              <p:cNvCxnSpPr>
                <a:cxnSpLocks/>
                <a:stCxn id="63" idx="3"/>
                <a:endCxn id="6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A93D7C1-131E-81F7-EED0-27DC30A044E1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34DC26C-21C1-E677-92C0-4BAA099A4DFB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C8B5C5C-C220-B38B-DC25-6318BF51BAD2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B972A60-CD3F-F264-C4FA-32A8FC730CA4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B0C352B-DEC8-234D-20D2-95145383A38D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AEF2D6C-1945-59F5-26C8-7725DB4633B1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EC643C8-E55D-6D26-9447-0AFC9D4673BA}"/>
              </a:ext>
            </a:extLst>
          </p:cNvPr>
          <p:cNvCxnSpPr>
            <a:cxnSpLocks/>
            <a:stCxn id="55" idx="3"/>
            <a:endCxn id="54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575DD5C-AA59-CFFA-4A3B-582C2C52A2DF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0B5976-EDB9-901E-FAB0-147F636F5F05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B822707B-214D-13D9-06F2-0D39D46A8571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928B4904-18EE-6C45-8D74-2C2A3595F059}"/>
                  </a:ext>
                </a:extLst>
              </p:cNvPr>
              <p:cNvCxnSpPr>
                <a:cxnSpLocks/>
                <a:stCxn id="74" idx="3"/>
                <a:endCxn id="7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5CD55560-2310-7583-B903-759414E3E4A6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F462537-A190-62D7-1E91-C5C309C5BB05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E8AEFE1-937B-7E92-4464-CA40F25B8BD0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0A7FC00-7E98-A4E4-9007-43A0CF301989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11D32F6-DB86-8FA5-CB33-60D5ACDA81AC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ADCF9B-DBBC-36F9-01B1-3C37F62BB998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3E53FEA-D6CD-1894-C546-2D86A9DE6833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844BF473-5048-F9E8-5706-8E6048236CE9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31CDD02-07AF-95D6-3113-E13E803CEFC3}"/>
                  </a:ext>
                </a:extLst>
              </p:cNvPr>
              <p:cNvCxnSpPr>
                <a:cxnSpLocks/>
                <a:stCxn id="83" idx="3"/>
                <a:endCxn id="9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F564F894-EEEA-B8AD-839E-E6A967F1DF4B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1723359-9904-0195-4724-F08EBB864976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C9EC594-F469-DC4B-961A-DA2422DC8ED7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40C9DD0-43BB-4A5F-3A07-11D73C49AE65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DD2786B-4D1B-1EB2-99D0-950F5E4808AA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35F7A39-F68A-AC0F-F3C3-08B2CB1E12C0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8BDB8CF-3B10-66AB-83F8-C9678C61EEDC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7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B2DD9-4889-96A3-DB96-21920EE62E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35255C1-24A1-41C9-FDBF-6DBF48BF7A93}"/>
              </a:ext>
            </a:extLst>
          </p:cNvPr>
          <p:cNvSpPr/>
          <p:nvPr/>
        </p:nvSpPr>
        <p:spPr>
          <a:xfrm>
            <a:off x="4043164" y="2004905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orange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6C4CBA-520D-907F-79C3-40590F915D9E}"/>
              </a:ext>
            </a:extLst>
          </p:cNvPr>
          <p:cNvGrpSpPr/>
          <p:nvPr/>
        </p:nvGrpSpPr>
        <p:grpSpPr>
          <a:xfrm>
            <a:off x="4332855" y="2574550"/>
            <a:ext cx="950410" cy="73172"/>
            <a:chOff x="1426897" y="2573906"/>
            <a:chExt cx="950410" cy="7317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39169AA-5036-D41C-5CBF-C869B99B606E}"/>
                </a:ext>
              </a:extLst>
            </p:cNvPr>
            <p:cNvSpPr/>
            <p:nvPr/>
          </p:nvSpPr>
          <p:spPr>
            <a:xfrm flipV="1">
              <a:off x="2064844" y="2589430"/>
              <a:ext cx="312463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FF6B744-460F-3C87-802F-5362474C7F81}"/>
                </a:ext>
              </a:extLst>
            </p:cNvPr>
            <p:cNvSpPr/>
            <p:nvPr/>
          </p:nvSpPr>
          <p:spPr>
            <a:xfrm flipV="1">
              <a:off x="1584151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EF838F6-93E7-948B-315A-2F2E0CD1FA01}"/>
                </a:ext>
              </a:extLst>
            </p:cNvPr>
            <p:cNvSpPr/>
            <p:nvPr/>
          </p:nvSpPr>
          <p:spPr>
            <a:xfrm flipV="1">
              <a:off x="1917542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6CAE886-E65C-27CC-0ACA-429D5E8076CE}"/>
                </a:ext>
              </a:extLst>
            </p:cNvPr>
            <p:cNvSpPr/>
            <p:nvPr/>
          </p:nvSpPr>
          <p:spPr>
            <a:xfrm flipV="1">
              <a:off x="17255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9DCE71E-06D6-E62E-2969-A6E9570B2A71}"/>
                </a:ext>
              </a:extLst>
            </p:cNvPr>
            <p:cNvSpPr/>
            <p:nvPr/>
          </p:nvSpPr>
          <p:spPr>
            <a:xfrm flipV="1">
              <a:off x="142689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D39D4DF-5F29-787C-8CA8-F9824ABC1185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F208794-D965-1626-4E0A-0E89894CACEA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08C8F16E-9812-D81F-4E2D-C68526966160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1C86166-B72F-4478-F8A4-381599D7A7A7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40F5B85D-55A0-8355-031D-564CC300CE59}"/>
                    </a:ext>
                  </a:extLst>
                </p:cNvPr>
                <p:cNvCxnSpPr>
                  <a:cxnSpLocks/>
                  <a:endCxn id="154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D9DF2774-CAE9-D4FB-BAAE-78CDB82349D1}"/>
                    </a:ext>
                  </a:extLst>
                </p:cNvPr>
                <p:cNvCxnSpPr>
                  <a:cxnSpLocks/>
                  <a:stCxn id="92" idx="3"/>
                  <a:endCxn id="99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B7F9B88F-114A-B9F8-88D2-EAC2A2729400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E7F650DA-DE4C-9B8A-B26B-7366BC4B3099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0"/>
                  </a:endParaRPr>
                </a:p>
              </p:txBody>
            </p:sp>
          </p:grpSp>
        </p:grp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9CEFBF-FF14-0A53-B83A-BEB2D5C4BB15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1689880-B698-0490-0356-82E7A3BF9AB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C720A26-6E3E-CD1A-F8DD-EBF83136479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C8DB251-67D1-AE30-EAB6-C9611B8E9D03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0E26DD9-B2FC-4902-572F-8E4C9C45CABF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363861-1651-672E-7730-538B9AD44E2B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6185214-9D9D-0A9F-5756-4C7D6FDBC9AA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2EC8D6-9DD4-09B1-A721-05DACE211A4D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F80DDAA-8B93-2E97-48B3-E51309D4982D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518A299-E8FB-15EC-AD4B-1563726F3B74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65" name="Rounded Rectangle 164">
                <a:extLst>
                  <a:ext uri="{FF2B5EF4-FFF2-40B4-BE49-F238E27FC236}">
                    <a16:creationId xmlns:a16="http://schemas.microsoft.com/office/drawing/2014/main" id="{36797A18-FF39-85FB-4B04-06B9BDBAFD4B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4A7A612E-31FD-E4D7-1D68-EDC290192FA8}"/>
                  </a:ext>
                </a:extLst>
              </p:cNvPr>
              <p:cNvCxnSpPr>
                <a:cxnSpLocks/>
                <a:stCxn id="157" idx="3"/>
                <a:endCxn id="165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5B7E8ED7-8DB1-901D-EBA6-CDD8BB8DE755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6741BC5-B240-F2FC-062D-57D96CCBE56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52E414-9394-827C-6A03-0464023FA107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0C74B15-E559-3A2B-4362-DBAD360BF37B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0D5A573-8988-FBAF-85D5-087F9D1F1049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370FDFB-F5B5-A5BB-49C8-207D69D1CB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79A5ABA-30D4-6CC5-CD50-DB5053EFA343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C0F545F-CE0C-B063-0B78-82C20C68A84A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9BE3596-7957-A300-DD53-93CC00859BAC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12B80BE-3D53-9942-3B96-15A846A45567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77" name="Rounded Rectangle 176">
                <a:extLst>
                  <a:ext uri="{FF2B5EF4-FFF2-40B4-BE49-F238E27FC236}">
                    <a16:creationId xmlns:a16="http://schemas.microsoft.com/office/drawing/2014/main" id="{146C6DDB-378D-31ED-9DA4-A26DDABE4524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3DDA9A8B-1709-34FD-4E88-1D89A6F26067}"/>
                  </a:ext>
                </a:extLst>
              </p:cNvPr>
              <p:cNvCxnSpPr>
                <a:cxnSpLocks/>
                <a:stCxn id="169" idx="3"/>
                <a:endCxn id="17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A6AB7CEC-80CC-309B-B4F3-F4995B50A123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4E6F8A3-FFC8-5B0E-6468-1BC9E2303D07}"/>
                </a:ext>
              </a:extLst>
            </p:cNvPr>
            <p:cNvGrpSpPr/>
            <p:nvPr/>
          </p:nvGrpSpPr>
          <p:grpSpPr>
            <a:xfrm>
              <a:off x="4348710" y="4017884"/>
              <a:ext cx="1686786" cy="108000"/>
              <a:chOff x="4084033" y="3157144"/>
              <a:chExt cx="1686786" cy="108000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084670C-0651-6D83-8E4B-F9D6FC458EEC}"/>
                  </a:ext>
                </a:extLst>
              </p:cNvPr>
              <p:cNvSpPr/>
              <p:nvPr/>
            </p:nvSpPr>
            <p:spPr>
              <a:xfrm flipV="1">
                <a:off x="5279240" y="3175144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30DA4E3-B918-2AFF-F8EA-82AE531A2EC1}"/>
                  </a:ext>
                </a:extLst>
              </p:cNvPr>
              <p:cNvSpPr/>
              <p:nvPr/>
            </p:nvSpPr>
            <p:spPr>
              <a:xfrm flipV="1">
                <a:off x="4554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0F4B108-520F-8522-2051-2E998B1E7DF4}"/>
                  </a:ext>
                </a:extLst>
              </p:cNvPr>
              <p:cNvSpPr/>
              <p:nvPr/>
            </p:nvSpPr>
            <p:spPr>
              <a:xfrm flipV="1">
                <a:off x="5027545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3B6D03C-9874-49C0-8327-F14A9DB6EC3E}"/>
                  </a:ext>
                </a:extLst>
              </p:cNvPr>
              <p:cNvSpPr/>
              <p:nvPr/>
            </p:nvSpPr>
            <p:spPr>
              <a:xfrm flipV="1">
                <a:off x="432342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67A924F1-3B31-8DC5-FAB3-0F6835242EC0}"/>
                  </a:ext>
                </a:extLst>
              </p:cNvPr>
              <p:cNvSpPr/>
              <p:nvPr/>
            </p:nvSpPr>
            <p:spPr>
              <a:xfrm flipV="1">
                <a:off x="408403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54AEFF5-00A8-7279-B1B1-4115C25F62A3}"/>
                  </a:ext>
                </a:extLst>
              </p:cNvPr>
              <p:cNvSpPr/>
              <p:nvPr/>
            </p:nvSpPr>
            <p:spPr>
              <a:xfrm flipV="1">
                <a:off x="47897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A73BEA74-9F43-FCCC-8A18-D959930A7127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F33CE66-22CA-A20D-203A-ADEA86B8CD64}"/>
              </a:ext>
            </a:extLst>
          </p:cNvPr>
          <p:cNvCxnSpPr>
            <a:cxnSpLocks/>
            <a:stCxn id="182" idx="3"/>
            <a:endCxn id="179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id="{ADCFDDF3-0C4D-F949-7D72-1F35CC063E48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99AF2886-29A8-4A9E-E924-BC4146360CB4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40D5F86-70CE-92C3-0C73-A6544B097DC9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9780FB5-BFA4-841B-4F44-F58F1E2F4C43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1DBEE965-548C-9F0B-0E61-1F31B85706A9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3035D37-280C-7CAA-3B18-2019DF8E2201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D422709-FAAE-C990-7D82-25ACEFB52943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6867756-DD17-022E-6802-01F8930675CE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28328DB-6B11-9538-30F7-AF39C2E29420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62C8B2AE-C79A-9FAD-473E-017AAC3896EE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23401A9B-AE10-83E6-3AD6-5CB3FC169F77}"/>
                  </a:ext>
                </a:extLst>
              </p:cNvPr>
              <p:cNvCxnSpPr>
                <a:cxnSpLocks/>
                <a:stCxn id="190" idx="3"/>
                <a:endCxn id="19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09EA0017-0FEB-868F-FACA-119F4410D3C0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26A7CB8-5200-E0BC-529C-047FF2B18A88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93EE6F8-9466-0244-E8A5-3A0315C691F2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ED2BEEAF-ECBC-9642-299D-2DA284960D92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EEA351A-70EE-E438-3DA6-C828CCA55A6C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17D139E-6E5B-ED2D-1EB6-C880360AFFBE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6832112B-4B96-242D-C9EE-48A63FD6302A}"/>
              </a:ext>
            </a:extLst>
          </p:cNvPr>
          <p:cNvCxnSpPr>
            <a:cxnSpLocks/>
            <a:stCxn id="182" idx="3"/>
            <a:endCxn id="181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0D4D9B8-F587-50D9-735B-CA58F025A2C3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08A7667-0EA6-D54B-6560-9D4FA5CA0835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EBE15B4-BBDA-9F2A-6A37-846F592DB976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9993786-BD6D-181A-90A5-0D234FD2F2D0}"/>
                  </a:ext>
                </a:extLst>
              </p:cNvPr>
              <p:cNvCxnSpPr>
                <a:cxnSpLocks/>
                <a:stCxn id="201" idx="3"/>
                <a:endCxn id="20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F8F9E9AF-BD63-4635-3C97-616DB00E4771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F23BC20-4220-668E-5A76-427E06AA07DE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BD9D25CF-9BD5-0A55-0AA0-EE73EBA11A1A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9E55D9F-4E61-00C5-9014-186F0466F5C6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CB92425-AB76-A586-3257-B72FA8487E56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865EFBD-B46B-DBFB-D37E-442A0FABFA9D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9B7D77D-6BB1-FA9C-5406-A7491C003521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DD10E3AA-632D-4080-F1A4-412ABE437E52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2EB709FC-CCCF-4B78-D061-2590466836A2}"/>
                  </a:ext>
                </a:extLst>
              </p:cNvPr>
              <p:cNvCxnSpPr>
                <a:cxnSpLocks/>
                <a:stCxn id="210" idx="3"/>
                <a:endCxn id="21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3A8344DC-C36C-0668-4DB1-76382AEE48D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A149233-9E37-3D95-6574-3A625C85E1EE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CE374534-C2E5-33B7-7596-0C37F1DFBFEC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615B157-A10E-A2F9-427C-D9A50D39FB48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EF1FD940-CEF8-7022-818F-9A66BC8182AF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B1E77D8-17C7-62D3-E890-96041D7245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F70CDB92-8F1A-C196-C70E-E0839AAE56A7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0"/>
                </a:endParaRPr>
              </a:p>
            </p:txBody>
          </p:sp>
        </p:grpSp>
      </p:grpSp>
      <p:sp>
        <p:nvSpPr>
          <p:cNvPr id="223" name="Rounded Rectangle 222">
            <a:extLst>
              <a:ext uri="{FF2B5EF4-FFF2-40B4-BE49-F238E27FC236}">
                <a16:creationId xmlns:a16="http://schemas.microsoft.com/office/drawing/2014/main" id="{29773B86-7BCD-13A2-1DB7-C8205600BDD0}"/>
              </a:ext>
            </a:extLst>
          </p:cNvPr>
          <p:cNvSpPr/>
          <p:nvPr/>
        </p:nvSpPr>
        <p:spPr>
          <a:xfrm>
            <a:off x="4058626" y="2872646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sponge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59F82AB-2B8B-9A53-3E2C-10D52680449D}"/>
              </a:ext>
            </a:extLst>
          </p:cNvPr>
          <p:cNvGrpSpPr/>
          <p:nvPr/>
        </p:nvGrpSpPr>
        <p:grpSpPr>
          <a:xfrm>
            <a:off x="4323810" y="3435568"/>
            <a:ext cx="978555" cy="73171"/>
            <a:chOff x="1393962" y="2573907"/>
            <a:chExt cx="978555" cy="73171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45EA1AA-F1C7-7D86-2EEF-5E135BA20C6B}"/>
                </a:ext>
              </a:extLst>
            </p:cNvPr>
            <p:cNvSpPr/>
            <p:nvPr/>
          </p:nvSpPr>
          <p:spPr>
            <a:xfrm flipV="1">
              <a:off x="2055484" y="2587632"/>
              <a:ext cx="317033" cy="54533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C9BACB53-DD98-30CD-886C-83A76B8A7836}"/>
                </a:ext>
              </a:extLst>
            </p:cNvPr>
            <p:cNvSpPr/>
            <p:nvPr/>
          </p:nvSpPr>
          <p:spPr>
            <a:xfrm flipV="1">
              <a:off x="1557594" y="2573907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342AA9F-E46D-9DCE-6406-48C2D700687E}"/>
                </a:ext>
              </a:extLst>
            </p:cNvPr>
            <p:cNvSpPr/>
            <p:nvPr/>
          </p:nvSpPr>
          <p:spPr>
            <a:xfrm flipV="1">
              <a:off x="1910810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A46F17C4-9777-442C-EDB2-5FCE9D57FF78}"/>
                </a:ext>
              </a:extLst>
            </p:cNvPr>
            <p:cNvSpPr/>
            <p:nvPr/>
          </p:nvSpPr>
          <p:spPr>
            <a:xfrm flipV="1">
              <a:off x="1734229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F0C1818-461D-B358-2DAC-6041EA8F2F25}"/>
                </a:ext>
              </a:extLst>
            </p:cNvPr>
            <p:cNvSpPr/>
            <p:nvPr/>
          </p:nvSpPr>
          <p:spPr>
            <a:xfrm flipV="1">
              <a:off x="1393962" y="2573907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EF4F2F74-E21B-6616-A658-439D38DE9120}"/>
              </a:ext>
            </a:extLst>
          </p:cNvPr>
          <p:cNvSpPr/>
          <p:nvPr/>
        </p:nvSpPr>
        <p:spPr>
          <a:xfrm>
            <a:off x="4077031" y="3764512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fringe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12A03BD-63F7-5C69-1192-F3626692607E}"/>
              </a:ext>
            </a:extLst>
          </p:cNvPr>
          <p:cNvGrpSpPr/>
          <p:nvPr/>
        </p:nvGrpSpPr>
        <p:grpSpPr>
          <a:xfrm>
            <a:off x="4424629" y="4320709"/>
            <a:ext cx="817121" cy="73172"/>
            <a:chOff x="1509996" y="2573906"/>
            <a:chExt cx="817121" cy="73172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B7A54D87-9B82-2460-3270-372054A3BBC0}"/>
                </a:ext>
              </a:extLst>
            </p:cNvPr>
            <p:cNvSpPr/>
            <p:nvPr/>
          </p:nvSpPr>
          <p:spPr>
            <a:xfrm flipV="1">
              <a:off x="2004194" y="2589430"/>
              <a:ext cx="322923" cy="57646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9BE7BD5-B3EF-DD86-B662-2759408B2225}"/>
                </a:ext>
              </a:extLst>
            </p:cNvPr>
            <p:cNvSpPr/>
            <p:nvPr/>
          </p:nvSpPr>
          <p:spPr>
            <a:xfrm flipV="1">
              <a:off x="1608665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993985C-BF35-E16F-50E2-079D7F931568}"/>
                </a:ext>
              </a:extLst>
            </p:cNvPr>
            <p:cNvSpPr/>
            <p:nvPr/>
          </p:nvSpPr>
          <p:spPr>
            <a:xfrm flipV="1">
              <a:off x="1862085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2802280-E01B-C5E9-8060-B7A84636A540}"/>
                </a:ext>
              </a:extLst>
            </p:cNvPr>
            <p:cNvSpPr/>
            <p:nvPr/>
          </p:nvSpPr>
          <p:spPr>
            <a:xfrm flipV="1">
              <a:off x="173308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1ACD65B-B619-C77D-6C2F-345CBB5444FB}"/>
                </a:ext>
              </a:extLst>
            </p:cNvPr>
            <p:cNvSpPr/>
            <p:nvPr/>
          </p:nvSpPr>
          <p:spPr>
            <a:xfrm flipV="1">
              <a:off x="1509996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id="{0BA9786B-CE83-B452-2AD6-D67242FE7EF7}"/>
              </a:ext>
            </a:extLst>
          </p:cNvPr>
          <p:cNvSpPr/>
          <p:nvPr/>
        </p:nvSpPr>
        <p:spPr>
          <a:xfrm>
            <a:off x="3964763" y="4610620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dungeon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1590D4D-F462-310C-C4A0-BA82B53D8C2D}"/>
              </a:ext>
            </a:extLst>
          </p:cNvPr>
          <p:cNvGrpSpPr/>
          <p:nvPr/>
        </p:nvGrpSpPr>
        <p:grpSpPr>
          <a:xfrm>
            <a:off x="4223555" y="5174269"/>
            <a:ext cx="1152796" cy="73172"/>
            <a:chOff x="1342872" y="2573906"/>
            <a:chExt cx="1152796" cy="73172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A40E090-2757-2B3A-1E86-9BFC48B6CA0C}"/>
                </a:ext>
              </a:extLst>
            </p:cNvPr>
            <p:cNvSpPr/>
            <p:nvPr/>
          </p:nvSpPr>
          <p:spPr>
            <a:xfrm flipV="1">
              <a:off x="184682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E26572C-884D-9AF3-D3F9-4E3C90D043B4}"/>
                </a:ext>
              </a:extLst>
            </p:cNvPr>
            <p:cNvSpPr/>
            <p:nvPr/>
          </p:nvSpPr>
          <p:spPr>
            <a:xfrm flipV="1">
              <a:off x="1527471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1A9BFBB-0EE4-F430-55B9-79ADF12FF258}"/>
                </a:ext>
              </a:extLst>
            </p:cNvPr>
            <p:cNvSpPr/>
            <p:nvPr/>
          </p:nvSpPr>
          <p:spPr>
            <a:xfrm flipV="1">
              <a:off x="2422497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37EBB9DA-B6D8-7865-01A2-CA4CF7D99DB9}"/>
                </a:ext>
              </a:extLst>
            </p:cNvPr>
            <p:cNvSpPr/>
            <p:nvPr/>
          </p:nvSpPr>
          <p:spPr>
            <a:xfrm flipV="1">
              <a:off x="170338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0A960C5-D25C-2F15-6026-394894F599E9}"/>
                </a:ext>
              </a:extLst>
            </p:cNvPr>
            <p:cNvSpPr/>
            <p:nvPr/>
          </p:nvSpPr>
          <p:spPr>
            <a:xfrm flipV="1">
              <a:off x="134287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6ED24C6A-BAC9-07F0-58AD-B66FFE79D21F}"/>
                </a:ext>
              </a:extLst>
            </p:cNvPr>
            <p:cNvSpPr/>
            <p:nvPr/>
          </p:nvSpPr>
          <p:spPr>
            <a:xfrm flipV="1">
              <a:off x="224392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45" name="Rounded Rectangle 244">
            <a:extLst>
              <a:ext uri="{FF2B5EF4-FFF2-40B4-BE49-F238E27FC236}">
                <a16:creationId xmlns:a16="http://schemas.microsoft.com/office/drawing/2014/main" id="{CCB67ED2-B1ED-7E58-00A5-F8514AEC94CF}"/>
              </a:ext>
            </a:extLst>
          </p:cNvPr>
          <p:cNvSpPr/>
          <p:nvPr/>
        </p:nvSpPr>
        <p:spPr>
          <a:xfrm>
            <a:off x="3986504" y="5435245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strange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CB6E8D3-C8CC-B09D-A065-F7381FBEB39B}"/>
              </a:ext>
            </a:extLst>
          </p:cNvPr>
          <p:cNvGrpSpPr/>
          <p:nvPr/>
        </p:nvGrpSpPr>
        <p:grpSpPr>
          <a:xfrm>
            <a:off x="4310708" y="5997975"/>
            <a:ext cx="1061151" cy="73172"/>
            <a:chOff x="1450819" y="2573906"/>
            <a:chExt cx="1061151" cy="73172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D56455E-5C6F-9D4B-07EA-D81A50DA2C65}"/>
                </a:ext>
              </a:extLst>
            </p:cNvPr>
            <p:cNvSpPr/>
            <p:nvPr/>
          </p:nvSpPr>
          <p:spPr>
            <a:xfrm flipV="1">
              <a:off x="2173015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A84D9A5-485D-3655-39BF-B414184C7760}"/>
                </a:ext>
              </a:extLst>
            </p:cNvPr>
            <p:cNvSpPr/>
            <p:nvPr/>
          </p:nvSpPr>
          <p:spPr>
            <a:xfrm flipV="1">
              <a:off x="1581859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813EA6C-427A-9A2F-C337-3D0D9270A3C4}"/>
                </a:ext>
              </a:extLst>
            </p:cNvPr>
            <p:cNvSpPr/>
            <p:nvPr/>
          </p:nvSpPr>
          <p:spPr>
            <a:xfrm flipV="1">
              <a:off x="2030899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AEC35B3-E5B6-BBAB-016F-A2B707CA11D7}"/>
                </a:ext>
              </a:extLst>
            </p:cNvPr>
            <p:cNvSpPr/>
            <p:nvPr/>
          </p:nvSpPr>
          <p:spPr>
            <a:xfrm flipV="1">
              <a:off x="1697896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0B6E1F9-24AB-551F-0B29-7AD4FDDC0A6C}"/>
                </a:ext>
              </a:extLst>
            </p:cNvPr>
            <p:cNvSpPr/>
            <p:nvPr/>
          </p:nvSpPr>
          <p:spPr>
            <a:xfrm flipV="1">
              <a:off x="1450819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0815B9B-078A-04E4-97A7-594C0AD5B708}"/>
                </a:ext>
              </a:extLst>
            </p:cNvPr>
            <p:cNvSpPr/>
            <p:nvPr/>
          </p:nvSpPr>
          <p:spPr>
            <a:xfrm flipV="1">
              <a:off x="184517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53" name="Rounded Rectangle 252">
            <a:extLst>
              <a:ext uri="{FF2B5EF4-FFF2-40B4-BE49-F238E27FC236}">
                <a16:creationId xmlns:a16="http://schemas.microsoft.com/office/drawing/2014/main" id="{AF5C2862-92E4-CF02-8B76-2EC1DEAE6B08}"/>
              </a:ext>
            </a:extLst>
          </p:cNvPr>
          <p:cNvSpPr/>
          <p:nvPr/>
        </p:nvSpPr>
        <p:spPr>
          <a:xfrm>
            <a:off x="6588306" y="5463232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change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B750084C-E611-1ABB-8656-B7F2A597199D}"/>
              </a:ext>
            </a:extLst>
          </p:cNvPr>
          <p:cNvGrpSpPr/>
          <p:nvPr/>
        </p:nvGrpSpPr>
        <p:grpSpPr>
          <a:xfrm>
            <a:off x="6918231" y="6016437"/>
            <a:ext cx="1045951" cy="73172"/>
            <a:chOff x="1408915" y="2573906"/>
            <a:chExt cx="1045951" cy="73172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F7D216B-8B7F-5893-D9C4-78E0DAD6DBFF}"/>
                </a:ext>
              </a:extLst>
            </p:cNvPr>
            <p:cNvSpPr/>
            <p:nvPr/>
          </p:nvSpPr>
          <p:spPr>
            <a:xfrm flipV="1">
              <a:off x="2115911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66D80F4-E77A-A0EF-2DFF-82A568D3BAAF}"/>
                </a:ext>
              </a:extLst>
            </p:cNvPr>
            <p:cNvSpPr/>
            <p:nvPr/>
          </p:nvSpPr>
          <p:spPr>
            <a:xfrm flipV="1">
              <a:off x="197523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C99D026D-DE70-4FC8-1679-31632DE72060}"/>
                </a:ext>
              </a:extLst>
            </p:cNvPr>
            <p:cNvSpPr/>
            <p:nvPr/>
          </p:nvSpPr>
          <p:spPr>
            <a:xfrm flipV="1">
              <a:off x="179181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25C9B71-59CC-C134-3D29-607A47C3A1A3}"/>
                </a:ext>
              </a:extLst>
            </p:cNvPr>
            <p:cNvSpPr/>
            <p:nvPr/>
          </p:nvSpPr>
          <p:spPr>
            <a:xfrm flipV="1">
              <a:off x="1408915" y="2589430"/>
              <a:ext cx="31525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id="{83A86DC6-3883-F32A-5672-2D869ACA0409}"/>
              </a:ext>
            </a:extLst>
          </p:cNvPr>
          <p:cNvSpPr/>
          <p:nvPr/>
        </p:nvSpPr>
        <p:spPr>
          <a:xfrm>
            <a:off x="6599644" y="4625726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hinge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5A8F6DDD-913F-7C19-67E1-BE30720592BF}"/>
              </a:ext>
            </a:extLst>
          </p:cNvPr>
          <p:cNvGrpSpPr/>
          <p:nvPr/>
        </p:nvGrpSpPr>
        <p:grpSpPr>
          <a:xfrm>
            <a:off x="7097581" y="5178931"/>
            <a:ext cx="709118" cy="73171"/>
            <a:chOff x="1590375" y="2573906"/>
            <a:chExt cx="709118" cy="73171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D10750A-D5C5-4DAC-D71E-6800BD442E1D}"/>
                </a:ext>
              </a:extLst>
            </p:cNvPr>
            <p:cNvSpPr/>
            <p:nvPr/>
          </p:nvSpPr>
          <p:spPr>
            <a:xfrm flipV="1">
              <a:off x="1991738" y="2589430"/>
              <a:ext cx="3077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EFA2985-CE8F-EFB3-FEFB-63303DDA17C2}"/>
                </a:ext>
              </a:extLst>
            </p:cNvPr>
            <p:cNvSpPr/>
            <p:nvPr/>
          </p:nvSpPr>
          <p:spPr>
            <a:xfrm flipV="1">
              <a:off x="171624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82618C6-2F54-4582-F8A3-594D3D5C1B59}"/>
                </a:ext>
              </a:extLst>
            </p:cNvPr>
            <p:cNvSpPr/>
            <p:nvPr/>
          </p:nvSpPr>
          <p:spPr>
            <a:xfrm flipV="1">
              <a:off x="184492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3562D10-6497-49A0-8804-0B4016BB0ECE}"/>
                </a:ext>
              </a:extLst>
            </p:cNvPr>
            <p:cNvSpPr/>
            <p:nvPr/>
          </p:nvSpPr>
          <p:spPr>
            <a:xfrm flipV="1">
              <a:off x="159037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70" name="Rounded Rectangle 269">
            <a:extLst>
              <a:ext uri="{FF2B5EF4-FFF2-40B4-BE49-F238E27FC236}">
                <a16:creationId xmlns:a16="http://schemas.microsoft.com/office/drawing/2014/main" id="{B671B8BD-508D-4D5D-017F-C057D858036C}"/>
              </a:ext>
            </a:extLst>
          </p:cNvPr>
          <p:cNvSpPr/>
          <p:nvPr/>
        </p:nvSpPr>
        <p:spPr>
          <a:xfrm>
            <a:off x="6591297" y="3721519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range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65144237-D024-D4D2-0B6B-28EE075965B1}"/>
              </a:ext>
            </a:extLst>
          </p:cNvPr>
          <p:cNvGrpSpPr/>
          <p:nvPr/>
        </p:nvGrpSpPr>
        <p:grpSpPr>
          <a:xfrm>
            <a:off x="7036551" y="4284249"/>
            <a:ext cx="792928" cy="73171"/>
            <a:chOff x="1505019" y="2573906"/>
            <a:chExt cx="792928" cy="73171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E3550C3-C8B8-C2BF-3AEE-09C60B9FF764}"/>
                </a:ext>
              </a:extLst>
            </p:cNvPr>
            <p:cNvSpPr/>
            <p:nvPr/>
          </p:nvSpPr>
          <p:spPr>
            <a:xfrm flipV="1">
              <a:off x="1985089" y="2589430"/>
              <a:ext cx="312858" cy="57646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EC89C03-D5FC-F790-D651-6EB4C3EFF727}"/>
                </a:ext>
              </a:extLst>
            </p:cNvPr>
            <p:cNvSpPr/>
            <p:nvPr/>
          </p:nvSpPr>
          <p:spPr>
            <a:xfrm flipV="1">
              <a:off x="165321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D11B4AC-5944-C4B3-7A85-93D9104A966F}"/>
                </a:ext>
              </a:extLst>
            </p:cNvPr>
            <p:cNvSpPr/>
            <p:nvPr/>
          </p:nvSpPr>
          <p:spPr>
            <a:xfrm flipV="1">
              <a:off x="18298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A1ED6A96-EBC5-6088-AEC1-40DADEE78BEE}"/>
                </a:ext>
              </a:extLst>
            </p:cNvPr>
            <p:cNvSpPr/>
            <p:nvPr/>
          </p:nvSpPr>
          <p:spPr>
            <a:xfrm flipV="1">
              <a:off x="150501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276" name="Rounded Rectangle 275">
            <a:extLst>
              <a:ext uri="{FF2B5EF4-FFF2-40B4-BE49-F238E27FC236}">
                <a16:creationId xmlns:a16="http://schemas.microsoft.com/office/drawing/2014/main" id="{103BAEC6-97CC-36ED-4454-B3F349CFB9BA}"/>
              </a:ext>
            </a:extLst>
          </p:cNvPr>
          <p:cNvSpPr/>
          <p:nvPr/>
        </p:nvSpPr>
        <p:spPr>
          <a:xfrm>
            <a:off x="6591297" y="2911635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charge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A27468A-2CC6-39A1-4AF5-C715EE97F058}"/>
              </a:ext>
            </a:extLst>
          </p:cNvPr>
          <p:cNvGrpSpPr/>
          <p:nvPr/>
        </p:nvGrpSpPr>
        <p:grpSpPr>
          <a:xfrm>
            <a:off x="6963620" y="3479043"/>
            <a:ext cx="938063" cy="46800"/>
            <a:chOff x="1432088" y="2588109"/>
            <a:chExt cx="938063" cy="4680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05BFB98-8F58-664F-29A4-3B0DD262BF24}"/>
                </a:ext>
              </a:extLst>
            </p:cNvPr>
            <p:cNvSpPr/>
            <p:nvPr/>
          </p:nvSpPr>
          <p:spPr>
            <a:xfrm flipV="1">
              <a:off x="2082151" y="2588650"/>
              <a:ext cx="288000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0F97636-4AA6-72A6-270B-144465969361}"/>
                </a:ext>
              </a:extLst>
            </p:cNvPr>
            <p:cNvSpPr/>
            <p:nvPr/>
          </p:nvSpPr>
          <p:spPr>
            <a:xfrm flipV="1">
              <a:off x="1432088" y="2588109"/>
              <a:ext cx="288000" cy="468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95ACA5E-F22B-DB9B-3822-271D32E67E37}"/>
                </a:ext>
              </a:extLst>
            </p:cNvPr>
            <p:cNvSpPr/>
            <p:nvPr/>
          </p:nvSpPr>
          <p:spPr>
            <a:xfrm flipV="1">
              <a:off x="1775264" y="2588109"/>
              <a:ext cx="252000" cy="468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sp>
        <p:nvSpPr>
          <p:cNvPr id="287" name="Rounded Rectangle 286">
            <a:extLst>
              <a:ext uri="{FF2B5EF4-FFF2-40B4-BE49-F238E27FC236}">
                <a16:creationId xmlns:a16="http://schemas.microsoft.com/office/drawing/2014/main" id="{505B7326-CA2D-6862-E061-BC2AE25A98CB}"/>
              </a:ext>
            </a:extLst>
          </p:cNvPr>
          <p:cNvSpPr/>
          <p:nvPr/>
        </p:nvSpPr>
        <p:spPr>
          <a:xfrm>
            <a:off x="6673779" y="2026802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pigeon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BE94A28-DC2D-ED04-E19D-B2CE75887930}"/>
              </a:ext>
            </a:extLst>
          </p:cNvPr>
          <p:cNvGrpSpPr/>
          <p:nvPr/>
        </p:nvGrpSpPr>
        <p:grpSpPr>
          <a:xfrm>
            <a:off x="6983881" y="2583183"/>
            <a:ext cx="866663" cy="73171"/>
            <a:chOff x="1438880" y="2573907"/>
            <a:chExt cx="866663" cy="73171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D38E332-4FF1-DAE7-F488-EA190E5073A8}"/>
                </a:ext>
              </a:extLst>
            </p:cNvPr>
            <p:cNvSpPr/>
            <p:nvPr/>
          </p:nvSpPr>
          <p:spPr>
            <a:xfrm flipV="1">
              <a:off x="1677850" y="2587633"/>
              <a:ext cx="288000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88B41D3-DA9E-4062-18AE-11AEF660DFF3}"/>
                </a:ext>
              </a:extLst>
            </p:cNvPr>
            <p:cNvSpPr/>
            <p:nvPr/>
          </p:nvSpPr>
          <p:spPr>
            <a:xfrm flipV="1">
              <a:off x="1572380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42E3579-EBE1-D33B-0BD8-87DB8D72C750}"/>
                </a:ext>
              </a:extLst>
            </p:cNvPr>
            <p:cNvSpPr/>
            <p:nvPr/>
          </p:nvSpPr>
          <p:spPr>
            <a:xfrm flipV="1">
              <a:off x="2232372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EF1EFD1C-F166-2082-4660-1E9F9142AC97}"/>
                </a:ext>
              </a:extLst>
            </p:cNvPr>
            <p:cNvSpPr/>
            <p:nvPr/>
          </p:nvSpPr>
          <p:spPr>
            <a:xfrm flipV="1">
              <a:off x="2043297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00D391F2-2FE5-F722-CF12-1F94E3CFCEB8}"/>
                </a:ext>
              </a:extLst>
            </p:cNvPr>
            <p:cNvSpPr/>
            <p:nvPr/>
          </p:nvSpPr>
          <p:spPr>
            <a:xfrm flipV="1">
              <a:off x="1438880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DC19A-EA6E-5665-261D-42CF72509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3" grpId="0"/>
      <p:bldP spid="230" grpId="0"/>
      <p:bldP spid="237" grpId="0"/>
      <p:bldP spid="245" grpId="0"/>
      <p:bldP spid="253" grpId="0"/>
      <p:bldP spid="262" grpId="0"/>
      <p:bldP spid="270" grpId="0"/>
      <p:bldP spid="276" grpId="0"/>
      <p:bldP spid="2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8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EBCB1-DFB1-2165-E819-8EB3D96043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  <a:latin typeface="EdShed" pitchFamily="2" charset="0"/>
              </a:rPr>
              <a:t>Use the underlined digraphs and red consonant blends to help you unscramble this week’s words. Then complete the sentence activities.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30502A-2E23-8619-86B2-909EA477D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Scramble and Sentences</a:t>
            </a:r>
          </a:p>
        </p:txBody>
      </p:sp>
      <p:graphicFrame>
        <p:nvGraphicFramePr>
          <p:cNvPr id="5" name="Table 27">
            <a:extLst>
              <a:ext uri="{FF2B5EF4-FFF2-40B4-BE49-F238E27FC236}">
                <a16:creationId xmlns:a16="http://schemas.microsoft.com/office/drawing/2014/main" id="{BAD698E0-E9A2-D0CB-E41D-DA8D6E9FC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72517"/>
              </p:ext>
            </p:extLst>
          </p:nvPr>
        </p:nvGraphicFramePr>
        <p:xfrm>
          <a:off x="380396" y="1835872"/>
          <a:ext cx="4950960" cy="46668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5480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2475480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38665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Scrambled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r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f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i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 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r t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s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p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ar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h</a:t>
                      </a:r>
                      <a:endParaRPr lang="en-GB" sz="2000" b="0" i="0" u="sng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p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i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d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o u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 n </a:t>
                      </a:r>
                      <a:r>
                        <a:rPr lang="en-GB" sz="2000" b="0" i="0" u="sng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E75F82-C2E7-4BF5-6751-764F6612A3D5}"/>
              </a:ext>
            </a:extLst>
          </p:cNvPr>
          <p:cNvSpPr txBox="1"/>
          <p:nvPr/>
        </p:nvSpPr>
        <p:spPr>
          <a:xfrm>
            <a:off x="6624826" y="2148088"/>
            <a:ext cx="4144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EdShed" pitchFamily="2" charset="0"/>
                <a:ea typeface="OpenDyslexic" charset="0"/>
                <a:cs typeface="OpenDyslexic" charset="0"/>
              </a:rPr>
              <a:t>Write the word ‘fringe’ in a sentence.</a:t>
            </a:r>
            <a:endParaRPr lang="en-GB" baseline="0" dirty="0">
              <a:latin typeface="EdShe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D86EB2-01E3-60BC-1E97-FC8FDCBBEC23}"/>
              </a:ext>
            </a:extLst>
          </p:cNvPr>
          <p:cNvCxnSpPr>
            <a:cxnSpLocks/>
          </p:cNvCxnSpPr>
          <p:nvPr/>
        </p:nvCxnSpPr>
        <p:spPr>
          <a:xfrm>
            <a:off x="5901964" y="308870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E438B1-4904-5E1F-3A58-7B96C0F97B1C}"/>
              </a:ext>
            </a:extLst>
          </p:cNvPr>
          <p:cNvCxnSpPr>
            <a:cxnSpLocks/>
          </p:cNvCxnSpPr>
          <p:nvPr/>
        </p:nvCxnSpPr>
        <p:spPr>
          <a:xfrm>
            <a:off x="5901964" y="375977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AC1575-C68A-A6BA-C6D0-580612AA2D23}"/>
              </a:ext>
            </a:extLst>
          </p:cNvPr>
          <p:cNvSpPr txBox="1"/>
          <p:nvPr/>
        </p:nvSpPr>
        <p:spPr>
          <a:xfrm>
            <a:off x="6102898" y="4371328"/>
            <a:ext cx="5188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EdShed" pitchFamily="2" charset="0"/>
                <a:ea typeface="OpenDyslexic" charset="0"/>
                <a:cs typeface="OpenDyslexic" charset="0"/>
              </a:rPr>
              <a:t>Choose another two words to write in one sentence.</a:t>
            </a:r>
            <a:endParaRPr lang="en-GB" baseline="0" dirty="0">
              <a:latin typeface="EdShed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C43F0-FCE3-C987-F906-2F351E882D10}"/>
              </a:ext>
            </a:extLst>
          </p:cNvPr>
          <p:cNvCxnSpPr>
            <a:cxnSpLocks/>
          </p:cNvCxnSpPr>
          <p:nvPr/>
        </p:nvCxnSpPr>
        <p:spPr>
          <a:xfrm>
            <a:off x="5901964" y="5349992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3A8BAA-FA88-BDF8-4A0B-88FBFE535CE3}"/>
              </a:ext>
            </a:extLst>
          </p:cNvPr>
          <p:cNvCxnSpPr>
            <a:cxnSpLocks/>
          </p:cNvCxnSpPr>
          <p:nvPr/>
        </p:nvCxnSpPr>
        <p:spPr>
          <a:xfrm>
            <a:off x="5901964" y="6021057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4687</TotalTime>
  <Words>903</Words>
  <Application>Microsoft Macintosh PowerPoint</Application>
  <PresentationFormat>Widescreen</PresentationFormat>
  <Paragraphs>249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Sassoon Infant 2023</vt:lpstr>
      <vt:lpstr>Arial</vt:lpstr>
      <vt:lpstr>EdShed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142</cp:revision>
  <dcterms:created xsi:type="dcterms:W3CDTF">2022-07-19T20:08:30Z</dcterms:created>
  <dcterms:modified xsi:type="dcterms:W3CDTF">2024-08-08T07:53:37Z</dcterms:modified>
</cp:coreProperties>
</file>