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318" r:id="rId6"/>
    <p:sldId id="262" r:id="rId7"/>
    <p:sldId id="263" r:id="rId8"/>
    <p:sldId id="268" r:id="rId9"/>
    <p:sldId id="269" r:id="rId10"/>
    <p:sldId id="264" r:id="rId11"/>
    <p:sldId id="277" r:id="rId12"/>
    <p:sldId id="266" r:id="rId13"/>
    <p:sldId id="278" r:id="rId14"/>
    <p:sldId id="270" r:id="rId15"/>
    <p:sldId id="279" r:id="rId16"/>
    <p:sldId id="280" r:id="rId17"/>
    <p:sldId id="281" r:id="rId18"/>
    <p:sldId id="282" r:id="rId19"/>
    <p:sldId id="275" r:id="rId20"/>
    <p:sldId id="319" r:id="rId21"/>
    <p:sldId id="320" r:id="rId22"/>
    <p:sldId id="276" r:id="rId23"/>
  </p:sldIdLst>
  <p:sldSz cx="12192000" cy="6858000"/>
  <p:notesSz cx="6858000" cy="9144000"/>
  <p:embeddedFontLst>
    <p:embeddedFont>
      <p:font typeface="EdShed" pitchFamily="2" charset="0"/>
      <p:regular r:id="rId26"/>
      <p:bold r:id="rId27"/>
    </p:embeddedFont>
    <p:embeddedFont>
      <p:font typeface="Sassoon Infant 2023" panose="02000503030000020003" pitchFamily="2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56D6"/>
    <a:srgbClr val="FF3760"/>
    <a:srgbClr val="25D160"/>
    <a:srgbClr val="FFDE57"/>
    <a:srgbClr val="3273DC"/>
    <a:srgbClr val="4A4A4A"/>
    <a:srgbClr val="FF9300"/>
    <a:srgbClr val="3372DC"/>
    <a:srgbClr val="219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/>
    <p:restoredTop sz="92960"/>
  </p:normalViewPr>
  <p:slideViewPr>
    <p:cSldViewPr snapToGrid="0" snapToObjects="1">
      <p:cViewPr varScale="1">
        <p:scale>
          <a:sx n="100" d="100"/>
          <a:sy n="100" d="100"/>
        </p:scale>
        <p:origin x="10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8/8/24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8/8/24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8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0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45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723636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3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9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0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7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7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6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1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08/08/2024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ice-3-b.svg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hyperlink" Target="https://commons.wikimedia.org/wiki/File:Dice-5-b.sv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mmons.wikimedia.org/wiki/File:Dice-2-b.svg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s://commons.wikimedia.org/wiki/File:Dice-4-b.svg" TargetMode="External"/><Relationship Id="rId4" Type="http://schemas.openxmlformats.org/officeDocument/2006/relationships/hyperlink" Target="https://commons.wikimedia.org/wiki/File:Dice-1-b.svg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s://commons.wikimedia.org/wiki/File:Dice-6a-b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dirty="0"/>
              <a:t>To use knowledge of blending and segmenting to read and write words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1D1C1D"/>
                </a:solidFill>
                <a:ea typeface="Sassoon Infant 2023" panose="02000503030000020003" pitchFamily="2" charset="0"/>
                <a:cs typeface="Arial" panose="020B0604020202020204" pitchFamily="34" charset="0"/>
              </a:rPr>
              <a:t>To spell words where the trigraph </a:t>
            </a:r>
            <a:r>
              <a:rPr lang="en-GB" dirty="0"/>
              <a:t>‘dge’ sounds like /j/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This week’s words: badge, edge, bridge, dodge, fudge, ridge, smudge, judge, wedge, lodge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5E301F-CFFF-2F59-8F2A-1939F104DB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Write a sentence about the pictures below. Remember to include the word in your sentence. Then read the sentences and replace the underlined word with one of the blue words.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16F9E5-90BD-9D98-AC69-9F6C38F88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Sentences and Synonyms</a:t>
            </a:r>
          </a:p>
        </p:txBody>
      </p:sp>
      <p:graphicFrame>
        <p:nvGraphicFramePr>
          <p:cNvPr id="3" name="Table 48">
            <a:extLst>
              <a:ext uri="{FF2B5EF4-FFF2-40B4-BE49-F238E27FC236}">
                <a16:creationId xmlns:a16="http://schemas.microsoft.com/office/drawing/2014/main" id="{B5CC1578-30F8-0EC5-F087-1E4FE8FA5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38294"/>
              </p:ext>
            </p:extLst>
          </p:nvPr>
        </p:nvGraphicFramePr>
        <p:xfrm>
          <a:off x="402956" y="3657988"/>
          <a:ext cx="11380174" cy="27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90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hikers stayed in the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cabin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on 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their long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mouse ate a huge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chunk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of cheese.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 was able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avoid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the slow-moving cars.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hill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gave Isla the best view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of the railway bridge.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2C2DD4-FA5D-1B19-0696-4A8D02E9A561}"/>
              </a:ext>
            </a:extLst>
          </p:cNvPr>
          <p:cNvSpPr txBox="1"/>
          <p:nvPr/>
        </p:nvSpPr>
        <p:spPr>
          <a:xfrm>
            <a:off x="9125590" y="1892274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badge</a:t>
            </a:r>
            <a:endParaRPr lang="en-GB" sz="2400" baseline="0" dirty="0">
              <a:latin typeface="EdShed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002310-527C-A2A6-3832-937E70C8F306}"/>
              </a:ext>
            </a:extLst>
          </p:cNvPr>
          <p:cNvCxnSpPr>
            <a:cxnSpLocks/>
          </p:cNvCxnSpPr>
          <p:nvPr/>
        </p:nvCxnSpPr>
        <p:spPr>
          <a:xfrm>
            <a:off x="7873139" y="2795704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A1B6592-5DF7-3777-51D1-393B8F43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2" y="1918442"/>
            <a:ext cx="1946859" cy="1373673"/>
          </a:xfrm>
          <a:prstGeom prst="round1Rect">
            <a:avLst>
              <a:gd name="adj" fmla="val 0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EF8BE-9B03-4369-4217-F66E6A0E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35" y="1862172"/>
            <a:ext cx="1102433" cy="1510741"/>
          </a:xfrm>
          <a:prstGeom prst="round1Rect">
            <a:avLst>
              <a:gd name="adj" fmla="val 50000"/>
            </a:avLst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A1ED05-7916-ABA5-AA72-4BBD8DC21FFB}"/>
              </a:ext>
            </a:extLst>
          </p:cNvPr>
          <p:cNvCxnSpPr>
            <a:cxnSpLocks/>
          </p:cNvCxnSpPr>
          <p:nvPr/>
        </p:nvCxnSpPr>
        <p:spPr>
          <a:xfrm>
            <a:off x="7873139" y="3247691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A8599AD-3C81-FE09-3D02-FE2297C21842}"/>
              </a:ext>
            </a:extLst>
          </p:cNvPr>
          <p:cNvSpPr txBox="1"/>
          <p:nvPr/>
        </p:nvSpPr>
        <p:spPr>
          <a:xfrm>
            <a:off x="3820251" y="189693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bridge</a:t>
            </a:r>
            <a:endParaRPr lang="en-GB" sz="2400" baseline="0" dirty="0">
              <a:latin typeface="EdShed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6C84BD-F4CC-6E79-0EAE-ED75421DEFA8}"/>
              </a:ext>
            </a:extLst>
          </p:cNvPr>
          <p:cNvCxnSpPr>
            <a:cxnSpLocks/>
          </p:cNvCxnSpPr>
          <p:nvPr/>
        </p:nvCxnSpPr>
        <p:spPr>
          <a:xfrm>
            <a:off x="2619214" y="2795704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88358C-4CA8-055A-8AD3-0AF0DEBD6699}"/>
              </a:ext>
            </a:extLst>
          </p:cNvPr>
          <p:cNvCxnSpPr>
            <a:cxnSpLocks/>
          </p:cNvCxnSpPr>
          <p:nvPr/>
        </p:nvCxnSpPr>
        <p:spPr>
          <a:xfrm>
            <a:off x="2619214" y="3247691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20EECA-3E53-C810-2663-8BF1EC11CF44}"/>
              </a:ext>
            </a:extLst>
          </p:cNvPr>
          <p:cNvSpPr txBox="1"/>
          <p:nvPr/>
        </p:nvSpPr>
        <p:spPr>
          <a:xfrm>
            <a:off x="674366" y="517719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wedge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9EB7AF-2042-2776-E7F0-2CB06A270B4B}"/>
              </a:ext>
            </a:extLst>
          </p:cNvPr>
          <p:cNvSpPr txBox="1"/>
          <p:nvPr/>
        </p:nvSpPr>
        <p:spPr>
          <a:xfrm>
            <a:off x="674366" y="378015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dodge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2261AE-91E4-BA2D-4B5E-F807E5FA11D1}"/>
              </a:ext>
            </a:extLst>
          </p:cNvPr>
          <p:cNvSpPr txBox="1"/>
          <p:nvPr/>
        </p:nvSpPr>
        <p:spPr>
          <a:xfrm>
            <a:off x="705362" y="5873567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lodge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790CB-8ED3-2F5A-4BD7-84C944C3594B}"/>
              </a:ext>
            </a:extLst>
          </p:cNvPr>
          <p:cNvSpPr txBox="1"/>
          <p:nvPr/>
        </p:nvSpPr>
        <p:spPr>
          <a:xfrm>
            <a:off x="674366" y="4453711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ridge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3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EC5D73-7008-2F8A-29CC-4AE7714EF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in 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2DBEEA-D9BF-DDCF-5B70-BC900F0BB7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72DC"/>
                </a:solidFill>
                <a:latin typeface="EdShed" pitchFamily="2" charset="0"/>
              </a:rPr>
              <a:t>Can you write a description of this picture?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7631341-9C76-C9C9-061F-955E459938EF}"/>
              </a:ext>
            </a:extLst>
          </p:cNvPr>
          <p:cNvCxnSpPr>
            <a:cxnSpLocks/>
          </p:cNvCxnSpPr>
          <p:nvPr/>
        </p:nvCxnSpPr>
        <p:spPr>
          <a:xfrm>
            <a:off x="5594885" y="3447071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8EE6238-A3D4-C4BD-8BF1-A2986B9AF0B0}"/>
              </a:ext>
            </a:extLst>
          </p:cNvPr>
          <p:cNvSpPr txBox="1"/>
          <p:nvPr/>
        </p:nvSpPr>
        <p:spPr>
          <a:xfrm>
            <a:off x="2594083" y="2036976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Words to include: bridge, lodge, edge</a:t>
            </a:r>
            <a:endParaRPr lang="en-GB" sz="2000" baseline="0" dirty="0">
              <a:latin typeface="EdShed" pitchFamily="2" charset="0"/>
            </a:endParaRPr>
          </a:p>
        </p:txBody>
      </p:sp>
      <p:pic>
        <p:nvPicPr>
          <p:cNvPr id="5" name="Picture 4" descr="Free vector graphics of Bridge">
            <a:extLst>
              <a:ext uri="{FF2B5EF4-FFF2-40B4-BE49-F238E27FC236}">
                <a16:creationId xmlns:a16="http://schemas.microsoft.com/office/drawing/2014/main" id="{CA0FE7BE-5628-775F-C6B0-F5B1DCE5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9" y="2814587"/>
            <a:ext cx="4995618" cy="36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E80B72-3346-21B2-49ED-39C389990FFC}"/>
              </a:ext>
            </a:extLst>
          </p:cNvPr>
          <p:cNvCxnSpPr>
            <a:cxnSpLocks/>
          </p:cNvCxnSpPr>
          <p:nvPr/>
        </p:nvCxnSpPr>
        <p:spPr>
          <a:xfrm>
            <a:off x="5594885" y="615708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627672-7BB3-8B7F-0F7E-315203EC8A5F}"/>
              </a:ext>
            </a:extLst>
          </p:cNvPr>
          <p:cNvCxnSpPr>
            <a:cxnSpLocks/>
          </p:cNvCxnSpPr>
          <p:nvPr/>
        </p:nvCxnSpPr>
        <p:spPr>
          <a:xfrm>
            <a:off x="5594885" y="5479583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03274B-09EE-1800-AAEA-2DBAF650CBA4}"/>
              </a:ext>
            </a:extLst>
          </p:cNvPr>
          <p:cNvCxnSpPr>
            <a:cxnSpLocks/>
          </p:cNvCxnSpPr>
          <p:nvPr/>
        </p:nvCxnSpPr>
        <p:spPr>
          <a:xfrm>
            <a:off x="5594885" y="480207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E26F66-4A48-8E85-97E3-63361548DB29}"/>
              </a:ext>
            </a:extLst>
          </p:cNvPr>
          <p:cNvCxnSpPr>
            <a:cxnSpLocks/>
          </p:cNvCxnSpPr>
          <p:nvPr/>
        </p:nvCxnSpPr>
        <p:spPr>
          <a:xfrm>
            <a:off x="5594885" y="4124575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4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AB4E5A5A-8BA5-E002-7E2A-FF4EB1424AFD}"/>
              </a:ext>
            </a:extLst>
          </p:cNvPr>
          <p:cNvSpPr txBox="1"/>
          <p:nvPr/>
        </p:nvSpPr>
        <p:spPr>
          <a:xfrm>
            <a:off x="2522071" y="2349935"/>
            <a:ext cx="4068864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The wooden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bridge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 crossed the river.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A6266-422A-23C2-9430-8BC3319769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7" name="Table 48">
            <a:extLst>
              <a:ext uri="{FF2B5EF4-FFF2-40B4-BE49-F238E27FC236}">
                <a16:creationId xmlns:a16="http://schemas.microsoft.com/office/drawing/2014/main" id="{9539A962-AA61-8244-AD4B-BA146D928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805162"/>
              </p:ext>
            </p:extLst>
          </p:nvPr>
        </p:nvGraphicFramePr>
        <p:xfrm>
          <a:off x="402956" y="3657988"/>
          <a:ext cx="11380174" cy="27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90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hikers stayed in the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cabin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on 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their long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mouse ate a huge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chunk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of cheese.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 was able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avoid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the slow-moving cars.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hill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gave Isla the best view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of the railway bridge.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833CBE-2306-02E1-A225-4E636B7CD8FD}"/>
              </a:ext>
            </a:extLst>
          </p:cNvPr>
          <p:cNvSpPr txBox="1"/>
          <p:nvPr/>
        </p:nvSpPr>
        <p:spPr>
          <a:xfrm>
            <a:off x="9125590" y="1892274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badge</a:t>
            </a:r>
            <a:endParaRPr lang="en-GB" sz="2400" baseline="0" dirty="0">
              <a:latin typeface="EdShed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5972A-B666-D37A-1373-79D110454330}"/>
              </a:ext>
            </a:extLst>
          </p:cNvPr>
          <p:cNvCxnSpPr>
            <a:cxnSpLocks/>
          </p:cNvCxnSpPr>
          <p:nvPr/>
        </p:nvCxnSpPr>
        <p:spPr>
          <a:xfrm>
            <a:off x="7873139" y="2795704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C2F02DD-630C-A69F-0A0C-E686A7D8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42" y="1918442"/>
            <a:ext cx="1946859" cy="1373673"/>
          </a:xfrm>
          <a:prstGeom prst="round1Rect">
            <a:avLst>
              <a:gd name="adj" fmla="val 0"/>
            </a:avLst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2A1E03-2310-9504-42F3-407DE9E77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935" y="1862172"/>
            <a:ext cx="1102433" cy="1510741"/>
          </a:xfrm>
          <a:prstGeom prst="round1Rect">
            <a:avLst>
              <a:gd name="adj" fmla="val 50000"/>
            </a:avLst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F801F7-6AEB-64BE-46D9-123F84103E06}"/>
              </a:ext>
            </a:extLst>
          </p:cNvPr>
          <p:cNvCxnSpPr>
            <a:cxnSpLocks/>
          </p:cNvCxnSpPr>
          <p:nvPr/>
        </p:nvCxnSpPr>
        <p:spPr>
          <a:xfrm>
            <a:off x="7873139" y="3247691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507316D-B6B9-1BF0-98EC-7F1B9E540B7C}"/>
              </a:ext>
            </a:extLst>
          </p:cNvPr>
          <p:cNvSpPr txBox="1"/>
          <p:nvPr/>
        </p:nvSpPr>
        <p:spPr>
          <a:xfrm>
            <a:off x="3820251" y="189693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bridge</a:t>
            </a:r>
            <a:endParaRPr lang="en-GB" sz="2400" baseline="0" dirty="0">
              <a:latin typeface="EdShed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FB72AC-4D1B-820F-5319-B0FD9BEFA1AB}"/>
              </a:ext>
            </a:extLst>
          </p:cNvPr>
          <p:cNvCxnSpPr>
            <a:cxnSpLocks/>
          </p:cNvCxnSpPr>
          <p:nvPr/>
        </p:nvCxnSpPr>
        <p:spPr>
          <a:xfrm>
            <a:off x="2619214" y="2795704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5FF4E7-8FBE-5C47-0A8C-33B78B831AE3}"/>
              </a:ext>
            </a:extLst>
          </p:cNvPr>
          <p:cNvCxnSpPr>
            <a:cxnSpLocks/>
          </p:cNvCxnSpPr>
          <p:nvPr/>
        </p:nvCxnSpPr>
        <p:spPr>
          <a:xfrm>
            <a:off x="2619214" y="3247691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4164A64-4D4A-124B-335A-C275261A7EE4}"/>
              </a:ext>
            </a:extLst>
          </p:cNvPr>
          <p:cNvSpPr txBox="1"/>
          <p:nvPr/>
        </p:nvSpPr>
        <p:spPr>
          <a:xfrm>
            <a:off x="674366" y="517719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wedge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15DE3B-CF60-D14C-77D1-1F00E8D8FE99}"/>
              </a:ext>
            </a:extLst>
          </p:cNvPr>
          <p:cNvSpPr txBox="1"/>
          <p:nvPr/>
        </p:nvSpPr>
        <p:spPr>
          <a:xfrm>
            <a:off x="674366" y="378015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dodge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017E97-E497-DB4C-C37D-E1C29E51F15D}"/>
              </a:ext>
            </a:extLst>
          </p:cNvPr>
          <p:cNvSpPr txBox="1"/>
          <p:nvPr/>
        </p:nvSpPr>
        <p:spPr>
          <a:xfrm>
            <a:off x="705362" y="5873567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lodge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788F7B-ACC0-FCE7-D72C-7C57910BBCE4}"/>
              </a:ext>
            </a:extLst>
          </p:cNvPr>
          <p:cNvSpPr txBox="1"/>
          <p:nvPr/>
        </p:nvSpPr>
        <p:spPr>
          <a:xfrm>
            <a:off x="674366" y="4453711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ridge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65D08C-40E1-D812-ED97-72B7CD3E50E2}"/>
              </a:ext>
            </a:extLst>
          </p:cNvPr>
          <p:cNvSpPr txBox="1"/>
          <p:nvPr/>
        </p:nvSpPr>
        <p:spPr>
          <a:xfrm>
            <a:off x="7800238" y="2349935"/>
            <a:ext cx="406886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I won a gold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badge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 for finishing the race first.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65A1647-ACAA-706F-8DA9-BF98E216E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Sentences and Synonyms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C46CA9-A4AF-41BE-3B8D-2E76309AD496}"/>
              </a:ext>
            </a:extLst>
          </p:cNvPr>
          <p:cNvSpPr txBox="1"/>
          <p:nvPr/>
        </p:nvSpPr>
        <p:spPr>
          <a:xfrm>
            <a:off x="3930913" y="5789460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dodge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D80A89-F4C3-720A-50CF-7E9E7AB7260C}"/>
              </a:ext>
            </a:extLst>
          </p:cNvPr>
          <p:cNvSpPr txBox="1"/>
          <p:nvPr/>
        </p:nvSpPr>
        <p:spPr>
          <a:xfrm>
            <a:off x="8704878" y="577097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ridge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B1C848-7841-E7AD-2E6F-409686450DEF}"/>
              </a:ext>
            </a:extLst>
          </p:cNvPr>
          <p:cNvSpPr txBox="1"/>
          <p:nvPr/>
        </p:nvSpPr>
        <p:spPr>
          <a:xfrm>
            <a:off x="3930913" y="4426311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lodge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4FBC89-08C5-6996-33C6-60F80D62B0A7}"/>
              </a:ext>
            </a:extLst>
          </p:cNvPr>
          <p:cNvSpPr txBox="1"/>
          <p:nvPr/>
        </p:nvSpPr>
        <p:spPr>
          <a:xfrm>
            <a:off x="8704879" y="4433684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wedge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C7F18-CF99-2641-2CB1-3F765A7C9E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A93294-B54F-D43E-4B01-E110A6822310}"/>
              </a:ext>
            </a:extLst>
          </p:cNvPr>
          <p:cNvCxnSpPr>
            <a:cxnSpLocks/>
          </p:cNvCxnSpPr>
          <p:nvPr/>
        </p:nvCxnSpPr>
        <p:spPr>
          <a:xfrm>
            <a:off x="5594885" y="3447071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B4E68A-9AAD-7950-051C-37DB394FA036}"/>
              </a:ext>
            </a:extLst>
          </p:cNvPr>
          <p:cNvSpPr txBox="1"/>
          <p:nvPr/>
        </p:nvSpPr>
        <p:spPr>
          <a:xfrm>
            <a:off x="2594083" y="2036976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Words to include: bridge, lodge, edge</a:t>
            </a:r>
            <a:endParaRPr lang="en-GB" sz="2000" baseline="0" dirty="0">
              <a:latin typeface="EdShed" pitchFamily="2" charset="0"/>
            </a:endParaRPr>
          </a:p>
        </p:txBody>
      </p:sp>
      <p:pic>
        <p:nvPicPr>
          <p:cNvPr id="21" name="Picture 20" descr="Free vector graphics of Bridge">
            <a:extLst>
              <a:ext uri="{FF2B5EF4-FFF2-40B4-BE49-F238E27FC236}">
                <a16:creationId xmlns:a16="http://schemas.microsoft.com/office/drawing/2014/main" id="{1985C9E2-97E9-B2F1-6BF0-7E1A146F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9" y="2814587"/>
            <a:ext cx="4995618" cy="36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C9D5CF-7BAF-A944-BCED-2F3307F0B334}"/>
              </a:ext>
            </a:extLst>
          </p:cNvPr>
          <p:cNvCxnSpPr>
            <a:cxnSpLocks/>
          </p:cNvCxnSpPr>
          <p:nvPr/>
        </p:nvCxnSpPr>
        <p:spPr>
          <a:xfrm>
            <a:off x="5594885" y="615708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EAAFBF-7042-B74F-FDB2-4A79FFA93A4D}"/>
              </a:ext>
            </a:extLst>
          </p:cNvPr>
          <p:cNvCxnSpPr>
            <a:cxnSpLocks/>
          </p:cNvCxnSpPr>
          <p:nvPr/>
        </p:nvCxnSpPr>
        <p:spPr>
          <a:xfrm>
            <a:off x="5594885" y="5479583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04B283-C918-49B9-DB23-EABAFB75635F}"/>
              </a:ext>
            </a:extLst>
          </p:cNvPr>
          <p:cNvCxnSpPr>
            <a:cxnSpLocks/>
          </p:cNvCxnSpPr>
          <p:nvPr/>
        </p:nvCxnSpPr>
        <p:spPr>
          <a:xfrm>
            <a:off x="5594885" y="480207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08F354-5CEE-F0C5-4287-FA5769D16A0C}"/>
              </a:ext>
            </a:extLst>
          </p:cNvPr>
          <p:cNvCxnSpPr>
            <a:cxnSpLocks/>
          </p:cNvCxnSpPr>
          <p:nvPr/>
        </p:nvCxnSpPr>
        <p:spPr>
          <a:xfrm>
            <a:off x="5594885" y="4124575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9AD5-55CE-49CD-E865-D8BA7B379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in Action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245011-1727-12E1-4489-BB303B8F93CD}"/>
              </a:ext>
            </a:extLst>
          </p:cNvPr>
          <p:cNvSpPr txBox="1"/>
          <p:nvPr/>
        </p:nvSpPr>
        <p:spPr>
          <a:xfrm>
            <a:off x="5518312" y="2863405"/>
            <a:ext cx="6230611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>
                <a:solidFill>
                  <a:srgbClr val="FF3760"/>
                </a:solidFill>
                <a:latin typeface="EdShed" pitchFamily="2" charset="0"/>
              </a:rPr>
              <a:t>On the </a:t>
            </a:r>
            <a:r>
              <a:rPr lang="en-GB" sz="2200" dirty="0">
                <a:latin typeface="EdShed" pitchFamily="2" charset="0"/>
              </a:rPr>
              <a:t>edge</a:t>
            </a:r>
            <a:r>
              <a:rPr lang="en-GB" sz="2200" dirty="0">
                <a:solidFill>
                  <a:srgbClr val="FF3760"/>
                </a:solidFill>
                <a:latin typeface="EdShed" pitchFamily="2" charset="0"/>
              </a:rPr>
              <a:t> of the forest was a beautiful wooden </a:t>
            </a:r>
            <a:r>
              <a:rPr lang="en-GB" sz="2200" dirty="0">
                <a:latin typeface="EdShed" pitchFamily="2" charset="0"/>
              </a:rPr>
              <a:t>lodge</a:t>
            </a:r>
            <a:r>
              <a:rPr lang="en-GB" sz="2200" dirty="0">
                <a:solidFill>
                  <a:srgbClr val="FF3760"/>
                </a:solidFill>
                <a:latin typeface="EdShed" pitchFamily="2" charset="0"/>
              </a:rPr>
              <a:t>. The only way to reach it was by crossing a tall, stone </a:t>
            </a:r>
            <a:r>
              <a:rPr lang="en-GB" sz="2200" dirty="0">
                <a:latin typeface="EdShed" pitchFamily="2" charset="0"/>
              </a:rPr>
              <a:t>bridge</a:t>
            </a:r>
            <a:r>
              <a:rPr lang="en-GB" sz="2200" dirty="0">
                <a:solidFill>
                  <a:srgbClr val="FF3760"/>
                </a:solidFill>
                <a:latin typeface="EdShed" pitchFamily="2" charset="0"/>
              </a:rPr>
              <a:t>. On the ridge stood a huge windmill with white sails.</a:t>
            </a:r>
          </a:p>
        </p:txBody>
      </p:sp>
    </p:spTree>
    <p:extLst>
      <p:ext uri="{BB962C8B-B14F-4D97-AF65-F5344CB8AC3E}">
        <p14:creationId xmlns:p14="http://schemas.microsoft.com/office/powerpoint/2010/main" val="1020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1297145" y="2086152"/>
            <a:ext cx="959770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Our school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has a picture of 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on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615279" y="5431246"/>
            <a:ext cx="1634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bridge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785241" y="6175614"/>
            <a:ext cx="1311268" cy="108002"/>
            <a:chOff x="5282589" y="2942085"/>
            <a:chExt cx="673777" cy="54001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2589" y="2942085"/>
              <a:ext cx="55494" cy="5400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4382" y="2942085"/>
              <a:ext cx="55494" cy="5400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586404" y="2952230"/>
              <a:ext cx="369962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BEEAE8-F59D-29BA-8481-B540D4266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1719" y="2942085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3545100" y="5431246"/>
            <a:ext cx="1602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badge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8D6769-1024-F062-A703-9AAD7A3D31C7}"/>
              </a:ext>
            </a:extLst>
          </p:cNvPr>
          <p:cNvGrpSpPr/>
          <p:nvPr/>
        </p:nvGrpSpPr>
        <p:grpSpPr>
          <a:xfrm>
            <a:off x="3462397" y="2901999"/>
            <a:ext cx="5516281" cy="2293896"/>
            <a:chOff x="3385145" y="2901999"/>
            <a:chExt cx="5516281" cy="22938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530BBB-0D5A-4011-6D4F-DB83A8AA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1413" y="2901999"/>
              <a:ext cx="3150013" cy="2222598"/>
            </a:xfrm>
            <a:prstGeom prst="round1Rect">
              <a:avLst>
                <a:gd name="adj" fmla="val 0"/>
              </a:avLst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DE4D479-15B0-E55D-8EF0-97D179852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5145" y="2909882"/>
              <a:ext cx="1668172" cy="2286013"/>
            </a:xfrm>
            <a:prstGeom prst="round1Rect">
              <a:avLst>
                <a:gd name="adj" fmla="val 50000"/>
              </a:avLst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7986744" y="2030759"/>
            <a:ext cx="110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bridge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3711642" y="6175613"/>
            <a:ext cx="1253050" cy="108002"/>
            <a:chOff x="5303909" y="2948786"/>
            <a:chExt cx="643865" cy="54001"/>
          </a:xfrm>
          <a:solidFill>
            <a:srgbClr val="3372DC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8D509F-F94E-DB8F-4C76-2E63A5017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3909" y="294878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596310" y="2958931"/>
              <a:ext cx="351464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1412" y="294878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3997500" y="2030759"/>
            <a:ext cx="108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badge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7B6545-86F2-F823-7A84-116CB1F4D4F8}"/>
              </a:ext>
            </a:extLst>
          </p:cNvPr>
          <p:cNvGrpSpPr/>
          <p:nvPr/>
        </p:nvGrpSpPr>
        <p:grpSpPr>
          <a:xfrm>
            <a:off x="537837" y="3639930"/>
            <a:ext cx="1823417" cy="2791635"/>
            <a:chOff x="537837" y="3639930"/>
            <a:chExt cx="1823417" cy="27916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D827060-B615-CF7C-464D-B4BFCC1A1A9C}"/>
                </a:ext>
              </a:extLst>
            </p:cNvPr>
            <p:cNvGrpSpPr/>
            <p:nvPr/>
          </p:nvGrpSpPr>
          <p:grpSpPr>
            <a:xfrm>
              <a:off x="537837" y="3775692"/>
              <a:ext cx="1823417" cy="2655873"/>
              <a:chOff x="361868" y="3754177"/>
              <a:chExt cx="1823417" cy="265587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72F62-EB10-91A2-8B1F-8ABFB292C197}"/>
                  </a:ext>
                </a:extLst>
              </p:cNvPr>
              <p:cNvSpPr txBox="1"/>
              <p:nvPr/>
            </p:nvSpPr>
            <p:spPr>
              <a:xfrm>
                <a:off x="389503" y="3754177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them like this? Did you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remember the ‘</a:t>
                </a:r>
                <a:r>
                  <a:rPr lang="en-GB" dirty="0" err="1">
                    <a:latin typeface="EdShed" pitchFamily="2" charset="0"/>
                  </a:rPr>
                  <a:t>dge</a:t>
                </a:r>
                <a:r>
                  <a:rPr lang="en-GB" dirty="0">
                    <a:latin typeface="EdShed" pitchFamily="2" charset="0"/>
                  </a:rPr>
                  <a:t>’ trigraph?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0A829DA-C73B-ED31-815E-116468F09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2425" b="2425"/>
              <a:stretch/>
            </p:blipFill>
            <p:spPr>
              <a:xfrm>
                <a:off x="361868" y="5487258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300A8FFB-5725-21B9-C0C8-0E7A52080B8C}"/>
                </a:ext>
              </a:extLst>
            </p:cNvPr>
            <p:cNvSpPr/>
            <p:nvPr/>
          </p:nvSpPr>
          <p:spPr>
            <a:xfrm>
              <a:off x="565472" y="3639930"/>
              <a:ext cx="1795782" cy="1748852"/>
            </a:xfrm>
            <a:prstGeom prst="wedgeRoundRectCallout">
              <a:avLst>
                <a:gd name="adj1" fmla="val 2530"/>
                <a:gd name="adj2" fmla="val 73572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88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737654" y="2067259"/>
            <a:ext cx="10716688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competition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said my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tasted the best.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796252" y="5419816"/>
            <a:ext cx="1509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fudge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926427" y="6154293"/>
            <a:ext cx="1228879" cy="108002"/>
            <a:chOff x="5194826" y="2947896"/>
            <a:chExt cx="631442" cy="54001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4826" y="294789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3109" y="294789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456306" y="2958041"/>
              <a:ext cx="369962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3793794" y="5419816"/>
            <a:ext cx="1511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judge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6936697" y="2009589"/>
            <a:ext cx="102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fudge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3942217" y="6154293"/>
            <a:ext cx="1204435" cy="108002"/>
            <a:chOff x="5235625" y="2948786"/>
            <a:chExt cx="618881" cy="54001"/>
          </a:xfrm>
          <a:solidFill>
            <a:srgbClr val="3372DC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8D509F-F94E-DB8F-4C76-2E63A5017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5625" y="294878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484545" y="2958931"/>
              <a:ext cx="369961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8489" y="294878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4364313" y="2004936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judge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95F15C-8F04-3A5A-CC45-8F51D624DF20}"/>
              </a:ext>
            </a:extLst>
          </p:cNvPr>
          <p:cNvGrpSpPr/>
          <p:nvPr/>
        </p:nvGrpSpPr>
        <p:grpSpPr>
          <a:xfrm>
            <a:off x="3625506" y="2796972"/>
            <a:ext cx="5261027" cy="2451297"/>
            <a:chOff x="3758511" y="1890094"/>
            <a:chExt cx="5261027" cy="2451297"/>
          </a:xfrm>
        </p:grpSpPr>
        <p:pic>
          <p:nvPicPr>
            <p:cNvPr id="12" name="Picture 2" descr="Free photos of Yorkshire">
              <a:extLst>
                <a:ext uri="{FF2B5EF4-FFF2-40B4-BE49-F238E27FC236}">
                  <a16:creationId xmlns:a16="http://schemas.microsoft.com/office/drawing/2014/main" id="{12A0AF91-F5E6-4D71-A8A3-D4A708FAD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152" y="2374005"/>
              <a:ext cx="2902386" cy="1605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1BA61B-68DB-A5FD-5307-5FBCA11F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8511" y="1890094"/>
              <a:ext cx="2001375" cy="245129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A111B6-EB59-4C16-1E37-ADB22AA0E882}"/>
              </a:ext>
            </a:extLst>
          </p:cNvPr>
          <p:cNvGrpSpPr/>
          <p:nvPr/>
        </p:nvGrpSpPr>
        <p:grpSpPr>
          <a:xfrm>
            <a:off x="537837" y="3639930"/>
            <a:ext cx="1823417" cy="2791635"/>
            <a:chOff x="537837" y="3639930"/>
            <a:chExt cx="1823417" cy="279163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01CDF97-076F-494C-5FDC-012B2A5F5F4D}"/>
                </a:ext>
              </a:extLst>
            </p:cNvPr>
            <p:cNvGrpSpPr/>
            <p:nvPr/>
          </p:nvGrpSpPr>
          <p:grpSpPr>
            <a:xfrm>
              <a:off x="537837" y="3775692"/>
              <a:ext cx="1823417" cy="2655873"/>
              <a:chOff x="361868" y="3754177"/>
              <a:chExt cx="1823417" cy="265587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6335DB-CC58-6A55-1D6D-085DAC98C868}"/>
                  </a:ext>
                </a:extLst>
              </p:cNvPr>
              <p:cNvSpPr txBox="1"/>
              <p:nvPr/>
            </p:nvSpPr>
            <p:spPr>
              <a:xfrm>
                <a:off x="389503" y="3754177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them like this? Did you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remember the ‘</a:t>
                </a:r>
                <a:r>
                  <a:rPr lang="en-GB" dirty="0" err="1">
                    <a:latin typeface="EdShed" pitchFamily="2" charset="0"/>
                  </a:rPr>
                  <a:t>dge</a:t>
                </a:r>
                <a:r>
                  <a:rPr lang="en-GB" dirty="0">
                    <a:latin typeface="EdShed" pitchFamily="2" charset="0"/>
                  </a:rPr>
                  <a:t>’ trigraph?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A5CD865-7FC9-6E1D-05E3-3E523F01F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2425" b="2425"/>
              <a:stretch/>
            </p:blipFill>
            <p:spPr>
              <a:xfrm>
                <a:off x="361868" y="5487258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22" name="Rounded Rectangular Callout 21">
              <a:extLst>
                <a:ext uri="{FF2B5EF4-FFF2-40B4-BE49-F238E27FC236}">
                  <a16:creationId xmlns:a16="http://schemas.microsoft.com/office/drawing/2014/main" id="{8C6DE592-524C-D783-EC69-68D7529CE1DA}"/>
                </a:ext>
              </a:extLst>
            </p:cNvPr>
            <p:cNvSpPr/>
            <p:nvPr/>
          </p:nvSpPr>
          <p:spPr>
            <a:xfrm>
              <a:off x="565472" y="3639930"/>
              <a:ext cx="1795782" cy="1748852"/>
            </a:xfrm>
            <a:prstGeom prst="wedgeRoundRectCallout">
              <a:avLst>
                <a:gd name="adj1" fmla="val 2530"/>
                <a:gd name="adj2" fmla="val 73572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2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737654" y="2086152"/>
            <a:ext cx="10716688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I used a door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to hold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door open.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7419080" y="5334851"/>
            <a:ext cx="1438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lodge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7535107" y="6074063"/>
            <a:ext cx="1161060" cy="108000"/>
            <a:chOff x="5173953" y="2947896"/>
            <a:chExt cx="596592" cy="54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3953" y="2947896"/>
              <a:ext cx="55494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2888" y="2947896"/>
              <a:ext cx="55494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419082" y="2961224"/>
              <a:ext cx="351463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3476004" y="5334851"/>
            <a:ext cx="1710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wedge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7289912" y="2035944"/>
            <a:ext cx="9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lodge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3744331" y="6074063"/>
            <a:ext cx="1286593" cy="108002"/>
            <a:chOff x="5372206" y="2954755"/>
            <a:chExt cx="661096" cy="54001"/>
          </a:xfrm>
          <a:solidFill>
            <a:srgbClr val="3372DC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8D509F-F94E-DB8F-4C76-2E63A5017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2206" y="2954755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44842" y="2967041"/>
              <a:ext cx="388460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5422" y="2954755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4195943" y="2035944"/>
            <a:ext cx="115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wedge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52762F-DFE0-A3DB-C0B7-71C2989923A1}"/>
              </a:ext>
            </a:extLst>
          </p:cNvPr>
          <p:cNvGrpSpPr/>
          <p:nvPr/>
        </p:nvGrpSpPr>
        <p:grpSpPr>
          <a:xfrm>
            <a:off x="3060189" y="2953607"/>
            <a:ext cx="6812088" cy="1897186"/>
            <a:chOff x="3060189" y="2953607"/>
            <a:chExt cx="6812088" cy="18971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23C97A-5C9E-5A18-9624-B171ACA1F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0189" y="3183195"/>
              <a:ext cx="2492301" cy="16675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01BAD6-6C91-6B04-7AFF-50E104C9E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1375" y="2953607"/>
              <a:ext cx="4020902" cy="189718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C677DC-F75E-6685-4CE8-FB54EF22272E}"/>
              </a:ext>
            </a:extLst>
          </p:cNvPr>
          <p:cNvGrpSpPr/>
          <p:nvPr/>
        </p:nvGrpSpPr>
        <p:grpSpPr>
          <a:xfrm>
            <a:off x="537837" y="3639930"/>
            <a:ext cx="1823417" cy="2791635"/>
            <a:chOff x="537837" y="3639930"/>
            <a:chExt cx="1823417" cy="279163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F3704E-CE26-91DB-DE8F-9455864163EA}"/>
                </a:ext>
              </a:extLst>
            </p:cNvPr>
            <p:cNvGrpSpPr/>
            <p:nvPr/>
          </p:nvGrpSpPr>
          <p:grpSpPr>
            <a:xfrm>
              <a:off x="537837" y="3775692"/>
              <a:ext cx="1823417" cy="2655873"/>
              <a:chOff x="361868" y="3754177"/>
              <a:chExt cx="1823417" cy="265587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519516-C163-5EDC-1C23-BEA27FF1FF3E}"/>
                  </a:ext>
                </a:extLst>
              </p:cNvPr>
              <p:cNvSpPr txBox="1"/>
              <p:nvPr/>
            </p:nvSpPr>
            <p:spPr>
              <a:xfrm>
                <a:off x="389503" y="3754177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them like this? Did you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remember the ‘</a:t>
                </a:r>
                <a:r>
                  <a:rPr lang="en-GB" dirty="0" err="1">
                    <a:latin typeface="EdShed" pitchFamily="2" charset="0"/>
                  </a:rPr>
                  <a:t>dge</a:t>
                </a:r>
                <a:r>
                  <a:rPr lang="en-GB" dirty="0">
                    <a:latin typeface="EdShed" pitchFamily="2" charset="0"/>
                  </a:rPr>
                  <a:t>’ trigraph?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E6A723C-00BE-47F6-6FCC-49879F319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2425" b="2425"/>
              <a:stretch/>
            </p:blipFill>
            <p:spPr>
              <a:xfrm>
                <a:off x="361868" y="5487258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21" name="Rounded Rectangular Callout 20">
              <a:extLst>
                <a:ext uri="{FF2B5EF4-FFF2-40B4-BE49-F238E27FC236}">
                  <a16:creationId xmlns:a16="http://schemas.microsoft.com/office/drawing/2014/main" id="{FC04DE4C-5B40-4D5F-456A-CE5D4A5615A1}"/>
                </a:ext>
              </a:extLst>
            </p:cNvPr>
            <p:cNvSpPr/>
            <p:nvPr/>
          </p:nvSpPr>
          <p:spPr>
            <a:xfrm>
              <a:off x="565472" y="3639930"/>
              <a:ext cx="1795782" cy="1748852"/>
            </a:xfrm>
            <a:prstGeom prst="wedgeRoundRectCallout">
              <a:avLst>
                <a:gd name="adj1" fmla="val 2530"/>
                <a:gd name="adj2" fmla="val 73572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5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737654" y="2086152"/>
            <a:ext cx="10716688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Olivia had to be careful at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of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610724" y="5454106"/>
            <a:ext cx="1352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ridge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736284" y="6172162"/>
            <a:ext cx="1072516" cy="108000"/>
            <a:chOff x="5205673" y="2960596"/>
            <a:chExt cx="551096" cy="54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5673" y="2960596"/>
              <a:ext cx="55493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7027" y="2960596"/>
              <a:ext cx="55493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386808" y="2969965"/>
              <a:ext cx="369961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4207279" y="5454106"/>
            <a:ext cx="1297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edge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8916502" y="2030866"/>
            <a:ext cx="929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ridge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4387737" y="6167082"/>
            <a:ext cx="953521" cy="108002"/>
            <a:chOff x="5546906" y="2958056"/>
            <a:chExt cx="489952" cy="54001"/>
          </a:xfrm>
          <a:solidFill>
            <a:srgbClr val="3372DC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66897" y="2969965"/>
              <a:ext cx="369961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6906" y="295805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610724" y="2030866"/>
            <a:ext cx="89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edge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FC4E44-12D5-3A2A-8A34-773481CBC883}"/>
              </a:ext>
            </a:extLst>
          </p:cNvPr>
          <p:cNvGrpSpPr/>
          <p:nvPr/>
        </p:nvGrpSpPr>
        <p:grpSpPr>
          <a:xfrm>
            <a:off x="4959505" y="2703901"/>
            <a:ext cx="2292820" cy="2608582"/>
            <a:chOff x="4338177" y="2102291"/>
            <a:chExt cx="2460254" cy="2799075"/>
          </a:xfrm>
        </p:grpSpPr>
        <p:pic>
          <p:nvPicPr>
            <p:cNvPr id="12" name="Picture 2" descr="Free vector graphics of Cliff">
              <a:extLst>
                <a:ext uri="{FF2B5EF4-FFF2-40B4-BE49-F238E27FC236}">
                  <a16:creationId xmlns:a16="http://schemas.microsoft.com/office/drawing/2014/main" id="{14754A89-BF42-09C3-A778-52F333A11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177" y="2102973"/>
              <a:ext cx="2460254" cy="279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CF5BE6-C89B-3C7A-5D11-1F66C3278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7325" y="2102291"/>
              <a:ext cx="346482" cy="432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9FDC41-7781-82E1-CC8F-C4B3FB1943F6}"/>
              </a:ext>
            </a:extLst>
          </p:cNvPr>
          <p:cNvGrpSpPr/>
          <p:nvPr/>
        </p:nvGrpSpPr>
        <p:grpSpPr>
          <a:xfrm>
            <a:off x="537837" y="3639930"/>
            <a:ext cx="1823417" cy="2791635"/>
            <a:chOff x="537837" y="3639930"/>
            <a:chExt cx="1823417" cy="279163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4955B8-1300-6DCB-3DBC-44CF3213038F}"/>
                </a:ext>
              </a:extLst>
            </p:cNvPr>
            <p:cNvGrpSpPr/>
            <p:nvPr/>
          </p:nvGrpSpPr>
          <p:grpSpPr>
            <a:xfrm>
              <a:off x="537837" y="3775692"/>
              <a:ext cx="1823417" cy="2655873"/>
              <a:chOff x="361868" y="3754177"/>
              <a:chExt cx="1823417" cy="265587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5FD47DF-6DA4-9106-4281-C9BAFED3FB23}"/>
                  </a:ext>
                </a:extLst>
              </p:cNvPr>
              <p:cNvSpPr txBox="1"/>
              <p:nvPr/>
            </p:nvSpPr>
            <p:spPr>
              <a:xfrm>
                <a:off x="389503" y="3754177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them like this? Did you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remember the ‘</a:t>
                </a:r>
                <a:r>
                  <a:rPr lang="en-GB" dirty="0" err="1">
                    <a:latin typeface="EdShed" pitchFamily="2" charset="0"/>
                  </a:rPr>
                  <a:t>dge</a:t>
                </a:r>
                <a:r>
                  <a:rPr lang="en-GB" dirty="0">
                    <a:latin typeface="EdShed" pitchFamily="2" charset="0"/>
                  </a:rPr>
                  <a:t>’ trigraph?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554337D-D4B6-0867-A6DC-3AF7DB281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2425" b="2425"/>
              <a:stretch/>
            </p:blipFill>
            <p:spPr>
              <a:xfrm>
                <a:off x="361868" y="5487258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22" name="Rounded Rectangular Callout 21">
              <a:extLst>
                <a:ext uri="{FF2B5EF4-FFF2-40B4-BE49-F238E27FC236}">
                  <a16:creationId xmlns:a16="http://schemas.microsoft.com/office/drawing/2014/main" id="{A34EDF94-1A2D-E623-CC54-EB50890DE95D}"/>
                </a:ext>
              </a:extLst>
            </p:cNvPr>
            <p:cNvSpPr/>
            <p:nvPr/>
          </p:nvSpPr>
          <p:spPr>
            <a:xfrm>
              <a:off x="565472" y="3639930"/>
              <a:ext cx="1795782" cy="1748852"/>
            </a:xfrm>
            <a:prstGeom prst="wedgeRoundRectCallout">
              <a:avLst>
                <a:gd name="adj1" fmla="val 2530"/>
                <a:gd name="adj2" fmla="val 73572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5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354767" y="1980088"/>
            <a:ext cx="7482462" cy="9508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0"/>
              </a:rPr>
              <a:t>Kai almost managed 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the ball,</a:t>
            </a:r>
          </a:p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0"/>
              </a:rPr>
              <a:t>but got 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of mud on his cheek.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414779" y="5419816"/>
            <a:ext cx="1990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smudge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575104" y="6134806"/>
            <a:ext cx="1692521" cy="108000"/>
            <a:chOff x="5226432" y="2978871"/>
            <a:chExt cx="869678" cy="54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6432" y="2978871"/>
              <a:ext cx="55493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2611" y="2978871"/>
              <a:ext cx="55493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707650" y="2989015"/>
              <a:ext cx="388460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9AFD26A-2680-EBE8-2D38-51B38386C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8944" y="2978871"/>
              <a:ext cx="55493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3774708" y="5419816"/>
            <a:ext cx="1610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dodge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4617932" y="2378905"/>
            <a:ext cx="1335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smudge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3959196" y="6134804"/>
            <a:ext cx="1265960" cy="108004"/>
            <a:chOff x="5336607" y="2950182"/>
            <a:chExt cx="650495" cy="54002"/>
          </a:xfrm>
          <a:solidFill>
            <a:srgbClr val="3372DC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17140" y="2960328"/>
              <a:ext cx="369962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5963" y="2950182"/>
              <a:ext cx="55494" cy="54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500FA3-1326-96C9-F81D-E17502454F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6607" y="2950182"/>
              <a:ext cx="55494" cy="54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602835" y="1987624"/>
            <a:ext cx="109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dodge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6E5005-A319-4FB5-79E3-E5E0870F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84" y="3129949"/>
            <a:ext cx="1912427" cy="21343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B8E62D-C31B-0A0B-8A4C-EB2FDBDA47C5}"/>
              </a:ext>
            </a:extLst>
          </p:cNvPr>
          <p:cNvGrpSpPr/>
          <p:nvPr/>
        </p:nvGrpSpPr>
        <p:grpSpPr>
          <a:xfrm>
            <a:off x="537837" y="3639930"/>
            <a:ext cx="1823417" cy="2791635"/>
            <a:chOff x="537837" y="3639930"/>
            <a:chExt cx="1823417" cy="27916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0D436D-19D2-4D57-9554-824C064B6EF1}"/>
                </a:ext>
              </a:extLst>
            </p:cNvPr>
            <p:cNvGrpSpPr/>
            <p:nvPr/>
          </p:nvGrpSpPr>
          <p:grpSpPr>
            <a:xfrm>
              <a:off x="537837" y="3775692"/>
              <a:ext cx="1823417" cy="2655873"/>
              <a:chOff x="361868" y="3754177"/>
              <a:chExt cx="1823417" cy="265587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C7BABE-4DE5-DFED-A362-9AE58BA42C9E}"/>
                  </a:ext>
                </a:extLst>
              </p:cNvPr>
              <p:cNvSpPr txBox="1"/>
              <p:nvPr/>
            </p:nvSpPr>
            <p:spPr>
              <a:xfrm>
                <a:off x="389503" y="3754177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them like this? Did you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remember the ‘</a:t>
                </a:r>
                <a:r>
                  <a:rPr lang="en-GB" dirty="0" err="1">
                    <a:latin typeface="EdShed" pitchFamily="2" charset="0"/>
                  </a:rPr>
                  <a:t>dge</a:t>
                </a:r>
                <a:r>
                  <a:rPr lang="en-GB" dirty="0">
                    <a:latin typeface="EdShed" pitchFamily="2" charset="0"/>
                  </a:rPr>
                  <a:t>’ trigraph?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4674D3A-93A8-414E-2418-7CB80E5B4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2425" b="2425"/>
              <a:stretch/>
            </p:blipFill>
            <p:spPr>
              <a:xfrm>
                <a:off x="361868" y="5487258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20" name="Rounded Rectangular Callout 19">
              <a:extLst>
                <a:ext uri="{FF2B5EF4-FFF2-40B4-BE49-F238E27FC236}">
                  <a16:creationId xmlns:a16="http://schemas.microsoft.com/office/drawing/2014/main" id="{6996DE76-BB5E-4F2B-CA63-D91879E7F2FC}"/>
                </a:ext>
              </a:extLst>
            </p:cNvPr>
            <p:cNvSpPr/>
            <p:nvPr/>
          </p:nvSpPr>
          <p:spPr>
            <a:xfrm>
              <a:off x="565472" y="3639930"/>
              <a:ext cx="1795782" cy="1748852"/>
            </a:xfrm>
            <a:prstGeom prst="wedgeRoundRectCallout">
              <a:avLst>
                <a:gd name="adj1" fmla="val 2530"/>
                <a:gd name="adj2" fmla="val 73572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34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Sassoon Infant 2023" panose="02000503030000020003" pitchFamily="2" charset="0"/>
              </a:rPr>
              <a:t>Words cards for </a:t>
            </a:r>
            <a:r>
              <a:rPr lang="en-GB" dirty="0">
                <a:solidFill>
                  <a:srgbClr val="000000"/>
                </a:solidFill>
                <a:effectLst/>
                <a:ea typeface="Sassoon Infant 2023" panose="02000503030000020003" pitchFamily="2" charset="0"/>
                <a:cs typeface="Calibri" panose="020F0502020204030204" pitchFamily="34" charset="0"/>
              </a:rPr>
              <a:t>Independent Extended Learning</a:t>
            </a:r>
            <a:endParaRPr lang="en-US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06876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judge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badge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smudge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61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Where do the sound buttons go in these words?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460CA-C217-753B-14E1-38EF6B45C9E9}"/>
              </a:ext>
            </a:extLst>
          </p:cNvPr>
          <p:cNvSpPr/>
          <p:nvPr/>
        </p:nvSpPr>
        <p:spPr>
          <a:xfrm>
            <a:off x="898170" y="1910148"/>
            <a:ext cx="2239716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latin typeface="EdShed" pitchFamily="2" charset="0"/>
              </a:rPr>
              <a:t>dolphin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45DC9-B9D7-956F-5FCD-76F43E67D012}"/>
              </a:ext>
            </a:extLst>
          </p:cNvPr>
          <p:cNvSpPr/>
          <p:nvPr/>
        </p:nvSpPr>
        <p:spPr>
          <a:xfrm>
            <a:off x="4402207" y="1894085"/>
            <a:ext cx="3387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spc="0" dirty="0">
                <a:ln w="0"/>
                <a:latin typeface="EdShed" pitchFamily="2" charset="0"/>
              </a:rPr>
              <a:t>playground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6AAFC-D14F-743E-AF02-747871A90B3C}"/>
              </a:ext>
            </a:extLst>
          </p:cNvPr>
          <p:cNvSpPr/>
          <p:nvPr/>
        </p:nvSpPr>
        <p:spPr>
          <a:xfrm>
            <a:off x="9518593" y="1910148"/>
            <a:ext cx="1372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latin typeface="EdShed" pitchFamily="2" charset="0"/>
              </a:rPr>
              <a:t>st</a:t>
            </a:r>
            <a:r>
              <a:rPr lang="en-GB" sz="5400" cap="none" spc="0" dirty="0">
                <a:ln w="0"/>
                <a:latin typeface="EdShed" pitchFamily="2" charset="0"/>
              </a:rPr>
              <a:t>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11B374-9DDA-DA02-2162-F3E0A9A92CEA}"/>
              </a:ext>
            </a:extLst>
          </p:cNvPr>
          <p:cNvSpPr/>
          <p:nvPr/>
        </p:nvSpPr>
        <p:spPr>
          <a:xfrm>
            <a:off x="1224791" y="3208700"/>
            <a:ext cx="1716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spc="0" dirty="0">
                <a:ln w="0"/>
                <a:latin typeface="EdShed" pitchFamily="2" charset="0"/>
              </a:rPr>
              <a:t>same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94DFE-1191-5B21-46AF-5E3E7CF9D71A}"/>
              </a:ext>
            </a:extLst>
          </p:cNvPr>
          <p:cNvSpPr/>
          <p:nvPr/>
        </p:nvSpPr>
        <p:spPr>
          <a:xfrm>
            <a:off x="5186060" y="3208700"/>
            <a:ext cx="1735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latin typeface="EdShed" pitchFamily="2" charset="0"/>
              </a:rPr>
              <a:t>shout</a:t>
            </a:r>
            <a:endParaRPr lang="en-GB" sz="5400" cap="none" spc="0" dirty="0">
              <a:ln w="0"/>
              <a:latin typeface="EdShe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D5CCD-759F-1983-E85E-B46EE7FBA0E1}"/>
              </a:ext>
            </a:extLst>
          </p:cNvPr>
          <p:cNvSpPr/>
          <p:nvPr/>
        </p:nvSpPr>
        <p:spPr>
          <a:xfrm>
            <a:off x="9289701" y="3208700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spc="0" dirty="0">
                <a:ln w="0"/>
                <a:latin typeface="EdShed" pitchFamily="2" charset="0"/>
              </a:rPr>
              <a:t>happy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C2E7A09-EF7E-E70F-349F-046A982024E7}"/>
              </a:ext>
            </a:extLst>
          </p:cNvPr>
          <p:cNvGrpSpPr/>
          <p:nvPr/>
        </p:nvGrpSpPr>
        <p:grpSpPr>
          <a:xfrm>
            <a:off x="8818541" y="4621202"/>
            <a:ext cx="2421389" cy="1780793"/>
            <a:chOff x="8818541" y="4567404"/>
            <a:chExt cx="2421389" cy="1780793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4FE10EC-3085-6F1E-4101-1211CB62EF62}"/>
                </a:ext>
              </a:extLst>
            </p:cNvPr>
            <p:cNvSpPr/>
            <p:nvPr/>
          </p:nvSpPr>
          <p:spPr>
            <a:xfrm rot="16626670">
              <a:off x="9138839" y="4247106"/>
              <a:ext cx="1780793" cy="2421389"/>
            </a:xfrm>
            <a:custGeom>
              <a:avLst/>
              <a:gdLst>
                <a:gd name="connsiteX0" fmla="*/ 1621573 w 1780793"/>
                <a:gd name="connsiteY0" fmla="*/ 692999 h 2421389"/>
                <a:gd name="connsiteX1" fmla="*/ 1778397 w 1780793"/>
                <a:gd name="connsiteY1" fmla="*/ 1950054 h 2421389"/>
                <a:gd name="connsiteX2" fmla="*/ 1511457 w 1780793"/>
                <a:gd name="connsiteY2" fmla="*/ 2293090 h 2421389"/>
                <a:gd name="connsiteX3" fmla="*/ 502256 w 1780793"/>
                <a:gd name="connsiteY3" fmla="*/ 2418993 h 2421389"/>
                <a:gd name="connsiteX4" fmla="*/ 159219 w 1780793"/>
                <a:gd name="connsiteY4" fmla="*/ 2152054 h 2421389"/>
                <a:gd name="connsiteX5" fmla="*/ 2396 w 1780793"/>
                <a:gd name="connsiteY5" fmla="*/ 894999 h 2421389"/>
                <a:gd name="connsiteX6" fmla="*/ 269335 w 1780793"/>
                <a:gd name="connsiteY6" fmla="*/ 551963 h 2421389"/>
                <a:gd name="connsiteX7" fmla="*/ 653406 w 1780793"/>
                <a:gd name="connsiteY7" fmla="*/ 504048 h 2421389"/>
                <a:gd name="connsiteX8" fmla="*/ 783961 w 1780793"/>
                <a:gd name="connsiteY8" fmla="*/ 0 h 2421389"/>
                <a:gd name="connsiteX9" fmla="*/ 906343 w 1780793"/>
                <a:gd name="connsiteY9" fmla="*/ 472493 h 2421389"/>
                <a:gd name="connsiteX10" fmla="*/ 1278537 w 1780793"/>
                <a:gd name="connsiteY10" fmla="*/ 426060 h 2421389"/>
                <a:gd name="connsiteX11" fmla="*/ 1621573 w 1780793"/>
                <a:gd name="connsiteY11" fmla="*/ 692999 h 242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0793" h="2421389">
                  <a:moveTo>
                    <a:pt x="1621573" y="692999"/>
                  </a:moveTo>
                  <a:lnTo>
                    <a:pt x="1778397" y="1950054"/>
                  </a:lnTo>
                  <a:cubicBezTo>
                    <a:pt x="1799410" y="2118494"/>
                    <a:pt x="1679898" y="2272077"/>
                    <a:pt x="1511457" y="2293090"/>
                  </a:cubicBezTo>
                  <a:lnTo>
                    <a:pt x="502256" y="2418993"/>
                  </a:lnTo>
                  <a:cubicBezTo>
                    <a:pt x="333815" y="2440006"/>
                    <a:pt x="180233" y="2320494"/>
                    <a:pt x="159219" y="2152054"/>
                  </a:cubicBezTo>
                  <a:lnTo>
                    <a:pt x="2396" y="894999"/>
                  </a:lnTo>
                  <a:cubicBezTo>
                    <a:pt x="-18618" y="726559"/>
                    <a:pt x="100895" y="572976"/>
                    <a:pt x="269335" y="551963"/>
                  </a:cubicBezTo>
                  <a:lnTo>
                    <a:pt x="653406" y="504048"/>
                  </a:lnTo>
                  <a:lnTo>
                    <a:pt x="783961" y="0"/>
                  </a:lnTo>
                  <a:lnTo>
                    <a:pt x="906343" y="472493"/>
                  </a:lnTo>
                  <a:lnTo>
                    <a:pt x="1278537" y="426060"/>
                  </a:lnTo>
                  <a:cubicBezTo>
                    <a:pt x="1446977" y="405046"/>
                    <a:pt x="1600560" y="524559"/>
                    <a:pt x="1621573" y="692999"/>
                  </a:cubicBezTo>
                  <a:close/>
                </a:path>
              </a:pathLst>
            </a:cu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BE5773-C8D9-08A8-8BAD-3115F5FA2091}"/>
                </a:ext>
              </a:extLst>
            </p:cNvPr>
            <p:cNvSpPr txBox="1"/>
            <p:nvPr/>
          </p:nvSpPr>
          <p:spPr>
            <a:xfrm>
              <a:off x="9361293" y="4769520"/>
              <a:ext cx="17498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0"/>
                </a:rPr>
                <a:t>A split digraph is represented by underlined letters joined by a curved line.</a:t>
              </a:r>
              <a:endParaRPr lang="en-US" dirty="0">
                <a:latin typeface="EdShed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13A9DB0-A76A-84CF-2635-C7EF7846842D}"/>
              </a:ext>
            </a:extLst>
          </p:cNvPr>
          <p:cNvSpPr/>
          <p:nvPr/>
        </p:nvSpPr>
        <p:spPr>
          <a:xfrm>
            <a:off x="4713566" y="4535262"/>
            <a:ext cx="2680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spc="0" dirty="0">
                <a:ln w="0"/>
                <a:latin typeface="EdShed" pitchFamily="2" charset="0"/>
              </a:rPr>
              <a:t>midnight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D78494-3096-B288-E272-111C9E18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751" y="4699815"/>
            <a:ext cx="863294" cy="1694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22878E-DC2E-CC3D-6BCA-30537EAC9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465" y="4634260"/>
            <a:ext cx="960103" cy="17595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8079F5-F315-0A72-8422-2D789FB8C22E}"/>
              </a:ext>
            </a:extLst>
          </p:cNvPr>
          <p:cNvSpPr txBox="1"/>
          <p:nvPr/>
        </p:nvSpPr>
        <p:spPr>
          <a:xfrm>
            <a:off x="807990" y="5111609"/>
            <a:ext cx="2310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EdShed" pitchFamily="2" charset="0"/>
              </a:rPr>
              <a:t>Use sound buttons for each phoneme. Draw a dot for each single letter sound and a line when two or more letters represent one sound. 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8471F07-4BD7-9540-32DF-57989CE11B25}"/>
              </a:ext>
            </a:extLst>
          </p:cNvPr>
          <p:cNvSpPr/>
          <p:nvPr/>
        </p:nvSpPr>
        <p:spPr>
          <a:xfrm rot="4507613" flipH="1">
            <a:off x="1252280" y="4216099"/>
            <a:ext cx="1728544" cy="2848044"/>
          </a:xfrm>
          <a:custGeom>
            <a:avLst/>
            <a:gdLst>
              <a:gd name="connsiteX0" fmla="*/ 1865617 w 2410627"/>
              <a:gd name="connsiteY0" fmla="*/ 1294193 h 4270470"/>
              <a:gd name="connsiteX1" fmla="*/ 2386815 w 2410627"/>
              <a:gd name="connsiteY1" fmla="*/ 3256707 h 4270470"/>
              <a:gd name="connsiteX2" fmla="*/ 1886005 w 2410627"/>
              <a:gd name="connsiteY2" fmla="*/ 4119716 h 4270470"/>
              <a:gd name="connsiteX3" fmla="*/ 1408020 w 2410627"/>
              <a:gd name="connsiteY3" fmla="*/ 4246658 h 4270470"/>
              <a:gd name="connsiteX4" fmla="*/ 545011 w 2410627"/>
              <a:gd name="connsiteY4" fmla="*/ 3745848 h 4270470"/>
              <a:gd name="connsiteX5" fmla="*/ 23812 w 2410627"/>
              <a:gd name="connsiteY5" fmla="*/ 1783334 h 4270470"/>
              <a:gd name="connsiteX6" fmla="*/ 524623 w 2410627"/>
              <a:gd name="connsiteY6" fmla="*/ 920325 h 4270470"/>
              <a:gd name="connsiteX7" fmla="*/ 634484 w 2410627"/>
              <a:gd name="connsiteY7" fmla="*/ 891148 h 4270470"/>
              <a:gd name="connsiteX8" fmla="*/ 776459 w 2410627"/>
              <a:gd name="connsiteY8" fmla="*/ 0 h 4270470"/>
              <a:gd name="connsiteX9" fmla="*/ 1066293 w 2410627"/>
              <a:gd name="connsiteY9" fmla="*/ 783163 h 4270470"/>
              <a:gd name="connsiteX10" fmla="*/ 1143715 w 2410627"/>
              <a:gd name="connsiteY10" fmla="*/ 770739 h 4270470"/>
              <a:gd name="connsiteX11" fmla="*/ 1865617 w 2410627"/>
              <a:gd name="connsiteY11" fmla="*/ 1294193 h 4270470"/>
              <a:gd name="connsiteX0" fmla="*/ 1865617 w 2410627"/>
              <a:gd name="connsiteY0" fmla="*/ 995604 h 3971881"/>
              <a:gd name="connsiteX1" fmla="*/ 2386815 w 2410627"/>
              <a:gd name="connsiteY1" fmla="*/ 2958118 h 3971881"/>
              <a:gd name="connsiteX2" fmla="*/ 1886005 w 2410627"/>
              <a:gd name="connsiteY2" fmla="*/ 3821127 h 3971881"/>
              <a:gd name="connsiteX3" fmla="*/ 1408020 w 2410627"/>
              <a:gd name="connsiteY3" fmla="*/ 3948069 h 3971881"/>
              <a:gd name="connsiteX4" fmla="*/ 545011 w 2410627"/>
              <a:gd name="connsiteY4" fmla="*/ 3447259 h 3971881"/>
              <a:gd name="connsiteX5" fmla="*/ 23812 w 2410627"/>
              <a:gd name="connsiteY5" fmla="*/ 1484745 h 3971881"/>
              <a:gd name="connsiteX6" fmla="*/ 524623 w 2410627"/>
              <a:gd name="connsiteY6" fmla="*/ 621736 h 3971881"/>
              <a:gd name="connsiteX7" fmla="*/ 634484 w 2410627"/>
              <a:gd name="connsiteY7" fmla="*/ 592559 h 3971881"/>
              <a:gd name="connsiteX8" fmla="*/ 871174 w 2410627"/>
              <a:gd name="connsiteY8" fmla="*/ 0 h 3971881"/>
              <a:gd name="connsiteX9" fmla="*/ 1066293 w 2410627"/>
              <a:gd name="connsiteY9" fmla="*/ 484574 h 3971881"/>
              <a:gd name="connsiteX10" fmla="*/ 1143715 w 2410627"/>
              <a:gd name="connsiteY10" fmla="*/ 472150 h 3971881"/>
              <a:gd name="connsiteX11" fmla="*/ 1865617 w 2410627"/>
              <a:gd name="connsiteY11" fmla="*/ 995604 h 39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0627" h="3971881">
                <a:moveTo>
                  <a:pt x="1865617" y="995604"/>
                </a:moveTo>
                <a:lnTo>
                  <a:pt x="2386815" y="2958118"/>
                </a:lnTo>
                <a:cubicBezTo>
                  <a:pt x="2486834" y="3334726"/>
                  <a:pt x="2262613" y="3721109"/>
                  <a:pt x="1886005" y="3821127"/>
                </a:cubicBezTo>
                <a:lnTo>
                  <a:pt x="1408020" y="3948069"/>
                </a:lnTo>
                <a:cubicBezTo>
                  <a:pt x="1031412" y="4048087"/>
                  <a:pt x="645030" y="3823867"/>
                  <a:pt x="545011" y="3447259"/>
                </a:cubicBezTo>
                <a:lnTo>
                  <a:pt x="23812" y="1484745"/>
                </a:lnTo>
                <a:cubicBezTo>
                  <a:pt x="-76206" y="1108137"/>
                  <a:pt x="148015" y="721754"/>
                  <a:pt x="524623" y="621736"/>
                </a:cubicBezTo>
                <a:lnTo>
                  <a:pt x="634484" y="592559"/>
                </a:lnTo>
                <a:lnTo>
                  <a:pt x="871174" y="0"/>
                </a:lnTo>
                <a:lnTo>
                  <a:pt x="1066293" y="484574"/>
                </a:lnTo>
                <a:lnTo>
                  <a:pt x="1143715" y="472150"/>
                </a:lnTo>
                <a:cubicBezTo>
                  <a:pt x="1471337" y="453212"/>
                  <a:pt x="1778101" y="666072"/>
                  <a:pt x="1865617" y="995604"/>
                </a:cubicBezTo>
                <a:close/>
              </a:path>
            </a:pathLst>
          </a:custGeom>
          <a:noFill/>
          <a:ln w="381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64F207-031B-559B-9DAD-024CC9236FE0}"/>
              </a:ext>
            </a:extLst>
          </p:cNvPr>
          <p:cNvGrpSpPr/>
          <p:nvPr/>
        </p:nvGrpSpPr>
        <p:grpSpPr>
          <a:xfrm>
            <a:off x="1415981" y="3723435"/>
            <a:ext cx="1421022" cy="628664"/>
            <a:chOff x="4615191" y="5633736"/>
            <a:chExt cx="1786137" cy="748408"/>
          </a:xfrm>
          <a:solidFill>
            <a:srgbClr val="3372DC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70B9A8F-645B-C87B-DEF6-1B3EAE4D4374}"/>
                </a:ext>
              </a:extLst>
            </p:cNvPr>
            <p:cNvSpPr/>
            <p:nvPr/>
          </p:nvSpPr>
          <p:spPr>
            <a:xfrm flipV="1">
              <a:off x="4892762" y="5928713"/>
              <a:ext cx="404880" cy="838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E6D7C024-0B28-E969-0B6A-0B3ACD6BEC4C}"/>
                </a:ext>
              </a:extLst>
            </p:cNvPr>
            <p:cNvSpPr/>
            <p:nvPr/>
          </p:nvSpPr>
          <p:spPr>
            <a:xfrm rot="10800000">
              <a:off x="5042344" y="5633736"/>
              <a:ext cx="1169851" cy="748408"/>
            </a:xfrm>
            <a:prstGeom prst="blockArc">
              <a:avLst>
                <a:gd name="adj1" fmla="val 10784453"/>
                <a:gd name="adj2" fmla="val 135885"/>
                <a:gd name="adj3" fmla="val 8708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1DFF448-567D-47C5-09CF-1C63F6F3F70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15191" y="5906691"/>
              <a:ext cx="135749" cy="128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EBC3826-2EDD-6DDC-ACB7-9ED704C9E57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570634" y="5908197"/>
              <a:ext cx="135749" cy="128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938213D-627D-5F38-F4DE-55DFE2224BD8}"/>
                </a:ext>
              </a:extLst>
            </p:cNvPr>
            <p:cNvSpPr/>
            <p:nvPr/>
          </p:nvSpPr>
          <p:spPr>
            <a:xfrm flipV="1">
              <a:off x="5996448" y="5928713"/>
              <a:ext cx="404880" cy="838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EA60870-3B05-03FC-A964-44809ACEFCB0}"/>
              </a:ext>
            </a:extLst>
          </p:cNvPr>
          <p:cNvGrpSpPr/>
          <p:nvPr/>
        </p:nvGrpSpPr>
        <p:grpSpPr>
          <a:xfrm>
            <a:off x="4629486" y="2789536"/>
            <a:ext cx="2931353" cy="108005"/>
            <a:chOff x="4226398" y="5861122"/>
            <a:chExt cx="3684531" cy="128577"/>
          </a:xfrm>
          <a:solidFill>
            <a:srgbClr val="3372DC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718BAF4-5F54-13ED-1A38-CCFD49A5E5B7}"/>
                </a:ext>
              </a:extLst>
            </p:cNvPr>
            <p:cNvSpPr/>
            <p:nvPr/>
          </p:nvSpPr>
          <p:spPr>
            <a:xfrm flipV="1">
              <a:off x="4828533" y="5878122"/>
              <a:ext cx="633497" cy="945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822466A-44EA-486C-CD91-60C028B4D13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44247" y="5861128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345E4CC-8464-2FC7-29BE-1D4D9362E93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19184" y="5861128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9216371-7F43-2657-749C-EF755307C0C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26398" y="5861128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C749F95-181B-8383-9082-889A20E0630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100968" y="5861122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7411CA0-F3C6-9086-7884-EA0F1584D659}"/>
                </a:ext>
              </a:extLst>
            </p:cNvPr>
            <p:cNvSpPr/>
            <p:nvPr/>
          </p:nvSpPr>
          <p:spPr>
            <a:xfrm flipV="1">
              <a:off x="6391410" y="5878122"/>
              <a:ext cx="723997" cy="945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335B185-A534-F048-ABA2-9A71CC06A76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336536" y="5861128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AF72A8A-54B3-8CEA-529D-DC7191116EB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775180" y="5861128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9F880F7-7C0A-C037-F898-59DF02B95799}"/>
              </a:ext>
            </a:extLst>
          </p:cNvPr>
          <p:cNvGrpSpPr/>
          <p:nvPr/>
        </p:nvGrpSpPr>
        <p:grpSpPr>
          <a:xfrm>
            <a:off x="9715370" y="2804037"/>
            <a:ext cx="1031655" cy="108007"/>
            <a:chOff x="4211276" y="5915810"/>
            <a:chExt cx="1296724" cy="128579"/>
          </a:xfrm>
          <a:solidFill>
            <a:srgbClr val="3372DC"/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C81DD56-073F-D60A-7BD7-990C06284F89}"/>
                </a:ext>
              </a:extLst>
            </p:cNvPr>
            <p:cNvSpPr/>
            <p:nvPr/>
          </p:nvSpPr>
          <p:spPr>
            <a:xfrm flipV="1">
              <a:off x="4789474" y="5928710"/>
              <a:ext cx="718526" cy="98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8A66AE6-9FA9-B7B4-BF0A-7C0A0346DE4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11276" y="5915810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0C9A2C8-DC6D-7E6A-3C98-041CDB76072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32562" y="5915818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D019A79-0A81-C199-26D3-D94CBC2EF638}"/>
              </a:ext>
            </a:extLst>
          </p:cNvPr>
          <p:cNvGrpSpPr/>
          <p:nvPr/>
        </p:nvGrpSpPr>
        <p:grpSpPr>
          <a:xfrm>
            <a:off x="5309581" y="3939662"/>
            <a:ext cx="1461397" cy="108000"/>
            <a:chOff x="4196730" y="5883295"/>
            <a:chExt cx="1836886" cy="128571"/>
          </a:xfrm>
          <a:solidFill>
            <a:srgbClr val="3372DC"/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CB12094-DE6A-BA28-397B-6595006BE52E}"/>
                </a:ext>
              </a:extLst>
            </p:cNvPr>
            <p:cNvSpPr/>
            <p:nvPr/>
          </p:nvSpPr>
          <p:spPr>
            <a:xfrm flipV="1">
              <a:off x="5015475" y="5900274"/>
              <a:ext cx="723997" cy="945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4AE91F0-A852-908D-178B-4F466890D79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897867" y="5883295"/>
              <a:ext cx="135749" cy="128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9F130F5-AB44-234B-40CE-10467F73A741}"/>
                </a:ext>
              </a:extLst>
            </p:cNvPr>
            <p:cNvSpPr/>
            <p:nvPr/>
          </p:nvSpPr>
          <p:spPr>
            <a:xfrm flipV="1">
              <a:off x="4196730" y="5900273"/>
              <a:ext cx="723997" cy="945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2DC8D3-CAB9-42E1-E791-456E70A959F3}"/>
              </a:ext>
            </a:extLst>
          </p:cNvPr>
          <p:cNvGrpSpPr/>
          <p:nvPr/>
        </p:nvGrpSpPr>
        <p:grpSpPr>
          <a:xfrm>
            <a:off x="9518593" y="4119160"/>
            <a:ext cx="1465758" cy="108002"/>
            <a:chOff x="9482404" y="4132826"/>
            <a:chExt cx="1465758" cy="108002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50FBBD10-2512-D115-60FF-D77D609242C2}"/>
                </a:ext>
              </a:extLst>
            </p:cNvPr>
            <p:cNvGrpSpPr/>
            <p:nvPr/>
          </p:nvGrpSpPr>
          <p:grpSpPr>
            <a:xfrm>
              <a:off x="9482404" y="4132828"/>
              <a:ext cx="1186946" cy="108000"/>
              <a:chOff x="5599237" y="6025932"/>
              <a:chExt cx="1491917" cy="128571"/>
            </a:xfrm>
            <a:solidFill>
              <a:srgbClr val="3372DC"/>
            </a:solidFill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C298F33-91BF-5030-15D8-46E3572C9D67}"/>
                  </a:ext>
                </a:extLst>
              </p:cNvPr>
              <p:cNvSpPr/>
              <p:nvPr/>
            </p:nvSpPr>
            <p:spPr>
              <a:xfrm flipV="1">
                <a:off x="6367158" y="6041743"/>
                <a:ext cx="723996" cy="969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F42D279-B76B-5F99-3C9B-E737B1E61BE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5599237" y="6025932"/>
                <a:ext cx="135749" cy="1285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A08774-AFF1-9006-37DB-BC1082B15DE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826792" y="41328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A8B410-D29C-2CEC-06B0-50CE470BC8F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840162" y="41328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D7E8D7-962F-EDFF-C3CE-0D17519982EE}"/>
              </a:ext>
            </a:extLst>
          </p:cNvPr>
          <p:cNvGrpSpPr/>
          <p:nvPr/>
        </p:nvGrpSpPr>
        <p:grpSpPr>
          <a:xfrm>
            <a:off x="1121056" y="2786789"/>
            <a:ext cx="1820838" cy="109447"/>
            <a:chOff x="4173034" y="5861122"/>
            <a:chExt cx="2288682" cy="130294"/>
          </a:xfrm>
          <a:solidFill>
            <a:srgbClr val="3372DC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2F86C0-A17F-2F25-D298-585752A7541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08944" y="5861128"/>
              <a:ext cx="135749" cy="1285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05312B-7F17-3EBB-2F4E-587CD1264F8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30954" y="5861128"/>
              <a:ext cx="135749" cy="1285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32C9B3-A17E-10E1-497A-AED30D00CC9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73034" y="5861128"/>
              <a:ext cx="135749" cy="1285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1375C1-944B-9A29-4924-648400B49EF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011282" y="5861122"/>
              <a:ext cx="135749" cy="1285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C7A577-B6E0-7267-7528-36CB1B525F3A}"/>
                </a:ext>
              </a:extLst>
            </p:cNvPr>
            <p:cNvSpPr/>
            <p:nvPr/>
          </p:nvSpPr>
          <p:spPr>
            <a:xfrm flipV="1">
              <a:off x="5140474" y="5876973"/>
              <a:ext cx="769247" cy="94583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90EB7C-947E-6CFE-0B8E-F22376052C6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25967" y="5862845"/>
              <a:ext cx="135749" cy="1285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B597A2-6ABB-2445-7B5E-3E2807B8AD57}"/>
              </a:ext>
            </a:extLst>
          </p:cNvPr>
          <p:cNvGrpSpPr/>
          <p:nvPr/>
        </p:nvGrpSpPr>
        <p:grpSpPr>
          <a:xfrm>
            <a:off x="5028892" y="5421968"/>
            <a:ext cx="2214846" cy="108006"/>
            <a:chOff x="5028892" y="5456980"/>
            <a:chExt cx="2214846" cy="108006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3A93D2F-B805-FD45-E0DB-A5E6FEE52AB2}"/>
                </a:ext>
              </a:extLst>
            </p:cNvPr>
            <p:cNvGrpSpPr/>
            <p:nvPr/>
          </p:nvGrpSpPr>
          <p:grpSpPr>
            <a:xfrm>
              <a:off x="5653157" y="5456980"/>
              <a:ext cx="1590581" cy="108006"/>
              <a:chOff x="4696709" y="5915738"/>
              <a:chExt cx="1999260" cy="128579"/>
            </a:xfrm>
            <a:solidFill>
              <a:srgbClr val="3372DC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3FB6D208-50E0-FA91-54C6-CCA8DD982721}"/>
                  </a:ext>
                </a:extLst>
              </p:cNvPr>
              <p:cNvSpPr/>
              <p:nvPr/>
            </p:nvSpPr>
            <p:spPr>
              <a:xfrm flipV="1">
                <a:off x="5496318" y="5927551"/>
                <a:ext cx="904996" cy="1049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76FC74-7A15-F49E-FB91-2C628903770D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4696709" y="5915738"/>
                <a:ext cx="135749" cy="128571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904EBAF-8DF3-08A5-B474-2A96555181DA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5154255" y="5915745"/>
                <a:ext cx="135749" cy="128572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B01EFD41-FAFF-5D4B-0B6C-5AE5521B4EA4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6560220" y="5915740"/>
                <a:ext cx="135749" cy="1285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E6B16F-BD99-51CD-BE2F-C5FA52D0D3C9}"/>
                </a:ext>
              </a:extLst>
            </p:cNvPr>
            <p:cNvSpPr>
              <a:spLocks/>
            </p:cNvSpPr>
            <p:nvPr/>
          </p:nvSpPr>
          <p:spPr>
            <a:xfrm flipV="1">
              <a:off x="5028892" y="545698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C2C1D9-9FF3-29B9-1C69-15CF172D278A}"/>
                </a:ext>
              </a:extLst>
            </p:cNvPr>
            <p:cNvSpPr>
              <a:spLocks/>
            </p:cNvSpPr>
            <p:nvPr/>
          </p:nvSpPr>
          <p:spPr>
            <a:xfrm flipV="1">
              <a:off x="5400843" y="545698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Sassoon Infant 2023" panose="02000503030000020003" pitchFamily="2" charset="0"/>
              </a:rPr>
              <a:t>Additional decodable words for </a:t>
            </a:r>
            <a:r>
              <a:rPr lang="en-GB" dirty="0">
                <a:solidFill>
                  <a:srgbClr val="000000"/>
                </a:solidFill>
                <a:effectLst/>
                <a:ea typeface="Sassoon Infant 2023" panose="02000503030000020003" pitchFamily="2" charset="0"/>
                <a:cs typeface="Calibri" panose="020F0502020204030204" pitchFamily="34" charset="0"/>
              </a:rPr>
              <a:t>Independent Extended Learning</a:t>
            </a:r>
            <a:endParaRPr lang="en-US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36110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dislodge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drawbridge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porridge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nudge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6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5772" y="366659"/>
            <a:ext cx="7960454" cy="320675"/>
          </a:xfrm>
        </p:spPr>
        <p:txBody>
          <a:bodyPr/>
          <a:lstStyle/>
          <a:p>
            <a:r>
              <a:rPr lang="en-US" sz="1800" b="0" dirty="0"/>
              <a:t>Sorting Mat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55555" y="751620"/>
            <a:ext cx="8680888" cy="3894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273DC"/>
                </a:solidFill>
              </a:rPr>
              <a:t>Can you sort the words by the sound heard before ‘</a:t>
            </a:r>
            <a:r>
              <a:rPr lang="en-US" sz="2200" b="1" dirty="0" err="1">
                <a:solidFill>
                  <a:srgbClr val="3273DC"/>
                </a:solidFill>
              </a:rPr>
              <a:t>dge</a:t>
            </a:r>
            <a:r>
              <a:rPr lang="en-US" sz="2200" b="1" dirty="0">
                <a:solidFill>
                  <a:srgbClr val="3273DC"/>
                </a:solidFill>
              </a:rPr>
              <a:t>’?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D917E2-D0D7-FFE8-408D-8F6CE5CF808A}"/>
              </a:ext>
            </a:extLst>
          </p:cNvPr>
          <p:cNvGrpSpPr/>
          <p:nvPr/>
        </p:nvGrpSpPr>
        <p:grpSpPr>
          <a:xfrm>
            <a:off x="588277" y="1807199"/>
            <a:ext cx="3240000" cy="2426362"/>
            <a:chOff x="607301" y="1837179"/>
            <a:chExt cx="3240000" cy="21600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01CAB5-2117-31E9-3570-32CB6461F188}"/>
                </a:ext>
              </a:extLst>
            </p:cNvPr>
            <p:cNvSpPr>
              <a:spLocks/>
            </p:cNvSpPr>
            <p:nvPr/>
          </p:nvSpPr>
          <p:spPr>
            <a:xfrm rot="5400000">
              <a:off x="1147300" y="1297180"/>
              <a:ext cx="2160001" cy="3240000"/>
            </a:xfrm>
            <a:prstGeom prst="ellipse">
              <a:avLst/>
            </a:prstGeom>
            <a:noFill/>
            <a:ln w="635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13123C-1F2F-D250-BBE1-D7CDD879C850}"/>
                </a:ext>
              </a:extLst>
            </p:cNvPr>
            <p:cNvSpPr/>
            <p:nvPr/>
          </p:nvSpPr>
          <p:spPr>
            <a:xfrm>
              <a:off x="1623400" y="2033235"/>
              <a:ext cx="1207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3760"/>
                  </a:solidFill>
                  <a:latin typeface="EdShed" pitchFamily="2" charset="0"/>
                  <a:cs typeface="Rubik" pitchFamily="2" charset="-79"/>
                </a:rPr>
                <a:t>/a/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38B77D-37BB-8294-78AE-C60A0CCB2B0C}"/>
              </a:ext>
            </a:extLst>
          </p:cNvPr>
          <p:cNvGrpSpPr/>
          <p:nvPr/>
        </p:nvGrpSpPr>
        <p:grpSpPr>
          <a:xfrm>
            <a:off x="4469691" y="1807196"/>
            <a:ext cx="3240000" cy="2426361"/>
            <a:chOff x="4644095" y="1837177"/>
            <a:chExt cx="3240000" cy="216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5D9CFD-4B38-3A34-1070-A39A5AEC396B}"/>
                </a:ext>
              </a:extLst>
            </p:cNvPr>
            <p:cNvSpPr/>
            <p:nvPr/>
          </p:nvSpPr>
          <p:spPr>
            <a:xfrm>
              <a:off x="4644095" y="1837177"/>
              <a:ext cx="3240000" cy="2160000"/>
            </a:xfrm>
            <a:prstGeom prst="ellipse">
              <a:avLst/>
            </a:prstGeom>
            <a:noFill/>
            <a:ln w="635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03988E-E8ED-926C-C5B4-EE8145151B46}"/>
                </a:ext>
              </a:extLst>
            </p:cNvPr>
            <p:cNvSpPr/>
            <p:nvPr/>
          </p:nvSpPr>
          <p:spPr>
            <a:xfrm>
              <a:off x="5660194" y="2033235"/>
              <a:ext cx="1207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19CEE"/>
                  </a:solidFill>
                  <a:latin typeface="EdShed" pitchFamily="2" charset="0"/>
                  <a:cs typeface="Rubik" pitchFamily="2" charset="-79"/>
                </a:rPr>
                <a:t>/o/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54A30D-EADE-47F9-9513-07AF113AACF3}"/>
              </a:ext>
            </a:extLst>
          </p:cNvPr>
          <p:cNvGrpSpPr/>
          <p:nvPr/>
        </p:nvGrpSpPr>
        <p:grpSpPr>
          <a:xfrm>
            <a:off x="8351105" y="1862416"/>
            <a:ext cx="3240000" cy="2302304"/>
            <a:chOff x="8680888" y="1892396"/>
            <a:chExt cx="3240000" cy="204956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2CB4D8-3269-CADF-DE80-8FFBA867407F}"/>
                </a:ext>
              </a:extLst>
            </p:cNvPr>
            <p:cNvSpPr/>
            <p:nvPr/>
          </p:nvSpPr>
          <p:spPr>
            <a:xfrm rot="5400000">
              <a:off x="9276107" y="1297177"/>
              <a:ext cx="2049562" cy="3240000"/>
            </a:xfrm>
            <a:prstGeom prst="ellipse">
              <a:avLst/>
            </a:prstGeom>
            <a:noFill/>
            <a:ln w="635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C2A6D-98DD-3478-B292-D330867FE958}"/>
                </a:ext>
              </a:extLst>
            </p:cNvPr>
            <p:cNvSpPr/>
            <p:nvPr/>
          </p:nvSpPr>
          <p:spPr>
            <a:xfrm>
              <a:off x="9696987" y="2033236"/>
              <a:ext cx="1207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5D160"/>
                  </a:solidFill>
                  <a:latin typeface="EdShed" pitchFamily="2" charset="0"/>
                  <a:cs typeface="Rubik" pitchFamily="2" charset="-79"/>
                </a:rPr>
                <a:t>/e/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C2F2C5-0EC4-48C8-CD6A-C345D96EFE9B}"/>
              </a:ext>
            </a:extLst>
          </p:cNvPr>
          <p:cNvGrpSpPr/>
          <p:nvPr/>
        </p:nvGrpSpPr>
        <p:grpSpPr>
          <a:xfrm>
            <a:off x="2528984" y="4064979"/>
            <a:ext cx="3240000" cy="2426361"/>
            <a:chOff x="2625698" y="4133220"/>
            <a:chExt cx="3240000" cy="216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7E18DB-8767-F9DD-B966-818C1D9083F2}"/>
                </a:ext>
              </a:extLst>
            </p:cNvPr>
            <p:cNvSpPr/>
            <p:nvPr/>
          </p:nvSpPr>
          <p:spPr>
            <a:xfrm>
              <a:off x="2625698" y="4133220"/>
              <a:ext cx="3240000" cy="2160000"/>
            </a:xfrm>
            <a:prstGeom prst="ellipse">
              <a:avLst/>
            </a:prstGeom>
            <a:noFill/>
            <a:ln w="635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DA4D6C-E9B8-EADD-6374-A874A22A3866}"/>
                </a:ext>
              </a:extLst>
            </p:cNvPr>
            <p:cNvSpPr/>
            <p:nvPr/>
          </p:nvSpPr>
          <p:spPr>
            <a:xfrm>
              <a:off x="3641797" y="4299865"/>
              <a:ext cx="1207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956D6"/>
                  </a:solidFill>
                  <a:latin typeface="EdShed" pitchFamily="2" charset="0"/>
                  <a:cs typeface="Rubik" pitchFamily="2" charset="-79"/>
                </a:rPr>
                <a:t>/u/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5DB8BF-C760-C0CF-C95A-2C5522534E57}"/>
              </a:ext>
            </a:extLst>
          </p:cNvPr>
          <p:cNvGrpSpPr/>
          <p:nvPr/>
        </p:nvGrpSpPr>
        <p:grpSpPr>
          <a:xfrm>
            <a:off x="6438008" y="4064979"/>
            <a:ext cx="3240000" cy="2426361"/>
            <a:chOff x="6662492" y="4133220"/>
            <a:chExt cx="3240000" cy="2160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164713-2345-6062-8383-BBD5D4D9706C}"/>
                </a:ext>
              </a:extLst>
            </p:cNvPr>
            <p:cNvSpPr/>
            <p:nvPr/>
          </p:nvSpPr>
          <p:spPr>
            <a:xfrm>
              <a:off x="6662492" y="4133220"/>
              <a:ext cx="3240000" cy="2160000"/>
            </a:xfrm>
            <a:prstGeom prst="ellipse">
              <a:avLst/>
            </a:prstGeom>
            <a:noFill/>
            <a:ln w="635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615B42-9BB7-8717-825F-CD1E72A56DF8}"/>
                </a:ext>
              </a:extLst>
            </p:cNvPr>
            <p:cNvSpPr/>
            <p:nvPr/>
          </p:nvSpPr>
          <p:spPr>
            <a:xfrm>
              <a:off x="7678591" y="4299865"/>
              <a:ext cx="1207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9300"/>
                  </a:solidFill>
                  <a:latin typeface="EdShed" pitchFamily="2" charset="0"/>
                  <a:cs typeface="Rubik" pitchFamily="2" charset="-79"/>
                </a:rPr>
                <a:t>/</a:t>
              </a:r>
              <a:r>
                <a:rPr lang="en-GB" sz="2400" b="1" dirty="0" err="1">
                  <a:solidFill>
                    <a:srgbClr val="FF9300"/>
                  </a:solidFill>
                  <a:latin typeface="EdShed" pitchFamily="2" charset="0"/>
                  <a:cs typeface="Rubik" pitchFamily="2" charset="-79"/>
                </a:rPr>
                <a:t>i</a:t>
              </a:r>
              <a:r>
                <a:rPr lang="en-GB" sz="2400" b="1" dirty="0">
                  <a:solidFill>
                    <a:srgbClr val="FF9300"/>
                  </a:solidFill>
                  <a:latin typeface="EdShed" pitchFamily="2" charset="0"/>
                  <a:cs typeface="Rubik" pitchFamily="2" charset="-79"/>
                </a:rPr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5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9E12F8-E34E-64E9-0D50-D7522B7ADEF5}"/>
              </a:ext>
            </a:extLst>
          </p:cNvPr>
          <p:cNvSpPr txBox="1"/>
          <p:nvPr/>
        </p:nvSpPr>
        <p:spPr>
          <a:xfrm>
            <a:off x="-146691" y="303974"/>
            <a:ext cx="279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EdShed" pitchFamily="2" charset="0"/>
              </a:rPr>
              <a:t>Roll and Read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53D628-D46D-9FCD-489F-9ED1E361795F}"/>
              </a:ext>
            </a:extLst>
          </p:cNvPr>
          <p:cNvGrpSpPr/>
          <p:nvPr/>
        </p:nvGrpSpPr>
        <p:grpSpPr>
          <a:xfrm>
            <a:off x="984813" y="2237527"/>
            <a:ext cx="10182618" cy="597442"/>
            <a:chOff x="1708448" y="1953645"/>
            <a:chExt cx="10182618" cy="5974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5CFB94-0C42-66BC-4F58-418DD629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708448" y="1953645"/>
              <a:ext cx="597410" cy="5974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2CCEC97-481C-7C23-C77F-F34E67D7F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628348" y="1965175"/>
              <a:ext cx="578918" cy="5743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2528193-3BD0-1A18-069B-B26E68AE8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529756" y="1953834"/>
              <a:ext cx="602647" cy="5970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EB8D35-2AB5-55E1-425A-B47DBA01B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454893" y="1953834"/>
              <a:ext cx="597064" cy="59706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30BB35-ECAE-43CB-DFFA-37FB86DC8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374447" y="1953834"/>
              <a:ext cx="597064" cy="5970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BCF1E4-8F14-8D45-322D-1F80588A1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1294002" y="1953834"/>
              <a:ext cx="597064" cy="59706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1CB01A5-7C85-3D31-1E99-BBD5DF4EEB72}"/>
              </a:ext>
            </a:extLst>
          </p:cNvPr>
          <p:cNvSpPr txBox="1"/>
          <p:nvPr/>
        </p:nvSpPr>
        <p:spPr>
          <a:xfrm>
            <a:off x="274532" y="796075"/>
            <a:ext cx="86880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Play with a partner. You will need a die and two different-coloured counters.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Take it in turns to roll a die.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Whichever number you land on, read a word from that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If you are correct, put a counter over the word.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The first person to get four counters in a row wins.</a:t>
            </a:r>
          </a:p>
        </p:txBody>
      </p:sp>
      <p:graphicFrame>
        <p:nvGraphicFramePr>
          <p:cNvPr id="22" name="Table 7">
            <a:extLst>
              <a:ext uri="{FF2B5EF4-FFF2-40B4-BE49-F238E27FC236}">
                <a16:creationId xmlns:a16="http://schemas.microsoft.com/office/drawing/2014/main" id="{8D6AC795-CEB0-CD8D-BEED-1144354A4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4196"/>
              </p:ext>
            </p:extLst>
          </p:nvPr>
        </p:nvGraphicFramePr>
        <p:xfrm>
          <a:off x="371061" y="3102843"/>
          <a:ext cx="11457240" cy="342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40">
                  <a:extLst>
                    <a:ext uri="{9D8B030D-6E8A-4147-A177-3AD203B41FA5}">
                      <a16:colId xmlns:a16="http://schemas.microsoft.com/office/drawing/2014/main" val="94965364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13261939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2788387766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38722650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841995074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4207895851"/>
                    </a:ext>
                  </a:extLst>
                </a:gridCol>
              </a:tblGrid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dodge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fudge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901014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smudge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judge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wedge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19861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dodge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fudge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smudge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judge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294607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wedge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dodge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6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7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1632057" y="2062643"/>
            <a:ext cx="134568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badge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5540095" y="2062643"/>
            <a:ext cx="109536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edge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5453052" y="2887358"/>
            <a:ext cx="1269451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fudge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9263337" y="2887358"/>
            <a:ext cx="114089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ridge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628307" y="2887358"/>
            <a:ext cx="1353191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dodge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1474097" y="3712073"/>
            <a:ext cx="166160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smudge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5452122" y="3712073"/>
            <a:ext cx="127131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judge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9117304" y="3712073"/>
            <a:ext cx="1432956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wedge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9147921" y="2062643"/>
            <a:ext cx="1371722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bridge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5481810" y="4536788"/>
            <a:ext cx="121193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lodge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B7683C-55C2-F5DB-A381-4B237D90552F}"/>
              </a:ext>
            </a:extLst>
          </p:cNvPr>
          <p:cNvGrpSpPr/>
          <p:nvPr/>
        </p:nvGrpSpPr>
        <p:grpSpPr>
          <a:xfrm>
            <a:off x="2094211" y="2058929"/>
            <a:ext cx="8454768" cy="2975815"/>
            <a:chOff x="2094211" y="2006677"/>
            <a:chExt cx="8454768" cy="2975815"/>
          </a:xfrm>
        </p:grpSpPr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A94AA377-FD0B-5791-2CC2-F606DDE48741}"/>
                </a:ext>
              </a:extLst>
            </p:cNvPr>
            <p:cNvSpPr txBox="1">
              <a:spLocks/>
            </p:cNvSpPr>
            <p:nvPr/>
          </p:nvSpPr>
          <p:spPr>
            <a:xfrm>
              <a:off x="2094211" y="2011730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2846349D-A61F-DA3A-C198-BFBBC8C0D159}"/>
                </a:ext>
              </a:extLst>
            </p:cNvPr>
            <p:cNvSpPr txBox="1">
              <a:spLocks/>
            </p:cNvSpPr>
            <p:nvPr/>
          </p:nvSpPr>
          <p:spPr>
            <a:xfrm>
              <a:off x="5754258" y="2006677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CDDBAF61-56CC-6613-F42B-664E604096F6}"/>
                </a:ext>
              </a:extLst>
            </p:cNvPr>
            <p:cNvSpPr txBox="1">
              <a:spLocks/>
            </p:cNvSpPr>
            <p:nvPr/>
          </p:nvSpPr>
          <p:spPr>
            <a:xfrm>
              <a:off x="5843073" y="2831392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  <p:sp>
          <p:nvSpPr>
            <p:cNvPr id="28" name="Text Placeholder 1">
              <a:extLst>
                <a:ext uri="{FF2B5EF4-FFF2-40B4-BE49-F238E27FC236}">
                  <a16:creationId xmlns:a16="http://schemas.microsoft.com/office/drawing/2014/main" id="{C0783EBF-0A34-9F39-A51D-C98930E53257}"/>
                </a:ext>
              </a:extLst>
            </p:cNvPr>
            <p:cNvSpPr txBox="1">
              <a:spLocks/>
            </p:cNvSpPr>
            <p:nvPr/>
          </p:nvSpPr>
          <p:spPr>
            <a:xfrm>
              <a:off x="9522957" y="2829480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4D45C2E1-37F4-BA41-80D3-B62A0F145F48}"/>
                </a:ext>
              </a:extLst>
            </p:cNvPr>
            <p:cNvSpPr txBox="1">
              <a:spLocks/>
            </p:cNvSpPr>
            <p:nvPr/>
          </p:nvSpPr>
          <p:spPr>
            <a:xfrm>
              <a:off x="2094213" y="2836445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162554CF-6383-3096-2FAD-71ADF468877D}"/>
                </a:ext>
              </a:extLst>
            </p:cNvPr>
            <p:cNvSpPr txBox="1">
              <a:spLocks/>
            </p:cNvSpPr>
            <p:nvPr/>
          </p:nvSpPr>
          <p:spPr>
            <a:xfrm>
              <a:off x="2249540" y="3661160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  <p:sp>
          <p:nvSpPr>
            <p:cNvPr id="31" name="Text Placeholder 1">
              <a:extLst>
                <a:ext uri="{FF2B5EF4-FFF2-40B4-BE49-F238E27FC236}">
                  <a16:creationId xmlns:a16="http://schemas.microsoft.com/office/drawing/2014/main" id="{B3B2EE42-B9DE-A0B2-0932-43752F22B1CC}"/>
                </a:ext>
              </a:extLst>
            </p:cNvPr>
            <p:cNvSpPr txBox="1">
              <a:spLocks/>
            </p:cNvSpPr>
            <p:nvPr/>
          </p:nvSpPr>
          <p:spPr>
            <a:xfrm>
              <a:off x="5842680" y="3656500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084704FD-7566-DD77-9DB7-EA5F431C5D28}"/>
                </a:ext>
              </a:extLst>
            </p:cNvPr>
            <p:cNvSpPr txBox="1">
              <a:spLocks/>
            </p:cNvSpPr>
            <p:nvPr/>
          </p:nvSpPr>
          <p:spPr>
            <a:xfrm>
              <a:off x="9667135" y="3656500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id="{D3A1889A-6346-024B-3CEC-253B8B21CB9A}"/>
                </a:ext>
              </a:extLst>
            </p:cNvPr>
            <p:cNvSpPr txBox="1">
              <a:spLocks/>
            </p:cNvSpPr>
            <p:nvPr/>
          </p:nvSpPr>
          <p:spPr>
            <a:xfrm>
              <a:off x="9634467" y="2006677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1B1A9AEE-15DA-193D-4CA1-6477BA43A02E}"/>
                </a:ext>
              </a:extLst>
            </p:cNvPr>
            <p:cNvSpPr txBox="1">
              <a:spLocks/>
            </p:cNvSpPr>
            <p:nvPr/>
          </p:nvSpPr>
          <p:spPr>
            <a:xfrm>
              <a:off x="5810405" y="4491973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0"/>
                </a:rPr>
                <a:t>dge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868BAD-4E5E-AD7F-CCB8-65AB0F9A0BE2}"/>
              </a:ext>
            </a:extLst>
          </p:cNvPr>
          <p:cNvGrpSpPr/>
          <p:nvPr/>
        </p:nvGrpSpPr>
        <p:grpSpPr>
          <a:xfrm>
            <a:off x="714841" y="4391844"/>
            <a:ext cx="3052264" cy="1952059"/>
            <a:chOff x="464132" y="4491973"/>
            <a:chExt cx="3052264" cy="195205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96245D4-092A-2D52-F417-AD71481B9069}"/>
                </a:ext>
              </a:extLst>
            </p:cNvPr>
            <p:cNvGrpSpPr/>
            <p:nvPr/>
          </p:nvGrpSpPr>
          <p:grpSpPr>
            <a:xfrm>
              <a:off x="464132" y="4491973"/>
              <a:ext cx="3030748" cy="1952059"/>
              <a:chOff x="1082842" y="4288095"/>
              <a:chExt cx="3030748" cy="195205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509589" y="4755663"/>
                <a:ext cx="1604001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EdShed" pitchFamily="2" charset="0"/>
                  </a:rPr>
                  <a:t>This week’s words all have the trigraph ‘dge’. What does it sound like?</a:t>
                </a:r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28F67BC-2D54-1A80-A4AD-37A0A101D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2842" y="4288095"/>
                <a:ext cx="947323" cy="1952059"/>
              </a:xfrm>
              <a:prstGeom prst="rect">
                <a:avLst/>
              </a:prstGeom>
            </p:spPr>
          </p:pic>
        </p:grp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362B840D-A831-74EB-D528-0EAA0FACFE7B}"/>
                </a:ext>
              </a:extLst>
            </p:cNvPr>
            <p:cNvSpPr/>
            <p:nvPr/>
          </p:nvSpPr>
          <p:spPr>
            <a:xfrm>
              <a:off x="1818810" y="4811207"/>
              <a:ext cx="1697586" cy="1632825"/>
            </a:xfrm>
            <a:prstGeom prst="wedgeRoundRectCallout">
              <a:avLst>
                <a:gd name="adj1" fmla="val -67490"/>
                <a:gd name="adj2" fmla="val -21947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45369F-AF42-8AF9-713B-C67BC4639495}"/>
              </a:ext>
            </a:extLst>
          </p:cNvPr>
          <p:cNvGrpSpPr/>
          <p:nvPr/>
        </p:nvGrpSpPr>
        <p:grpSpPr>
          <a:xfrm>
            <a:off x="8583665" y="4880738"/>
            <a:ext cx="3077631" cy="1463165"/>
            <a:chOff x="8273203" y="4737232"/>
            <a:chExt cx="3077631" cy="146316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40AC596-4092-91DF-FC9F-424D7732CD99}"/>
                </a:ext>
              </a:extLst>
            </p:cNvPr>
            <p:cNvGrpSpPr/>
            <p:nvPr/>
          </p:nvGrpSpPr>
          <p:grpSpPr>
            <a:xfrm>
              <a:off x="8381866" y="4737232"/>
              <a:ext cx="2968968" cy="1355785"/>
              <a:chOff x="8381866" y="4737232"/>
              <a:chExt cx="2968968" cy="135578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8381866" y="4892688"/>
                <a:ext cx="13216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How many syllables does each word have?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3A9205F-BC2C-5932-F3F8-AF998D849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1192" b="1192"/>
              <a:stretch/>
            </p:blipFill>
            <p:spPr>
              <a:xfrm flipH="1">
                <a:off x="10177365" y="4737232"/>
                <a:ext cx="1173469" cy="1200329"/>
              </a:xfrm>
              <a:prstGeom prst="ellipse">
                <a:avLst/>
              </a:prstGeom>
            </p:spPr>
          </p:pic>
        </p:grp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296C007C-0157-7090-5813-B6343865839C}"/>
                </a:ext>
              </a:extLst>
            </p:cNvPr>
            <p:cNvSpPr/>
            <p:nvPr/>
          </p:nvSpPr>
          <p:spPr>
            <a:xfrm>
              <a:off x="8273203" y="4779442"/>
              <a:ext cx="1527015" cy="1420955"/>
            </a:xfrm>
            <a:prstGeom prst="wedgeRoundRectCallout">
              <a:avLst>
                <a:gd name="adj1" fmla="val 72979"/>
                <a:gd name="adj2" fmla="val -13491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sort the words by the sound heard before ‘</a:t>
            </a:r>
            <a:r>
              <a:rPr lang="en-US" dirty="0" err="1"/>
              <a:t>dge</a:t>
            </a:r>
            <a:r>
              <a:rPr lang="en-US" dirty="0"/>
              <a:t>’?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91FC6D-FAEB-977F-77E2-F1CE7B1C357C}"/>
              </a:ext>
            </a:extLst>
          </p:cNvPr>
          <p:cNvSpPr/>
          <p:nvPr/>
        </p:nvSpPr>
        <p:spPr>
          <a:xfrm>
            <a:off x="1450795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fudge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0C565A-0018-4E9B-0D9B-432DC1E8DCCC}"/>
              </a:ext>
            </a:extLst>
          </p:cNvPr>
          <p:cNvSpPr/>
          <p:nvPr/>
        </p:nvSpPr>
        <p:spPr>
          <a:xfrm>
            <a:off x="3375297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badge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86E70D-DB80-3AEA-50AA-9D13E21DA964}"/>
              </a:ext>
            </a:extLst>
          </p:cNvPr>
          <p:cNvSpPr/>
          <p:nvPr/>
        </p:nvSpPr>
        <p:spPr>
          <a:xfrm>
            <a:off x="5253332" y="265632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lodge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550D09-6E1B-E118-FACE-F6CF9B958E92}"/>
              </a:ext>
            </a:extLst>
          </p:cNvPr>
          <p:cNvSpPr/>
          <p:nvPr/>
        </p:nvSpPr>
        <p:spPr>
          <a:xfrm>
            <a:off x="7177834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dodge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C1646D-FA7E-C99B-22C4-228C4618146F}"/>
              </a:ext>
            </a:extLst>
          </p:cNvPr>
          <p:cNvSpPr/>
          <p:nvPr/>
        </p:nvSpPr>
        <p:spPr>
          <a:xfrm>
            <a:off x="5253332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edge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4A733A-AE4F-B726-19FD-23EE1A2DCDBD}"/>
              </a:ext>
            </a:extLst>
          </p:cNvPr>
          <p:cNvSpPr/>
          <p:nvPr/>
        </p:nvSpPr>
        <p:spPr>
          <a:xfrm>
            <a:off x="7177834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wedge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659CB1-790B-521D-4E51-35F4824A1FF6}"/>
              </a:ext>
            </a:extLst>
          </p:cNvPr>
          <p:cNvSpPr/>
          <p:nvPr/>
        </p:nvSpPr>
        <p:spPr>
          <a:xfrm>
            <a:off x="8936286" y="265762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smudge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45B601-1D5F-84F1-4141-85AFF4FA8F7D}"/>
              </a:ext>
            </a:extLst>
          </p:cNvPr>
          <p:cNvSpPr/>
          <p:nvPr/>
        </p:nvSpPr>
        <p:spPr>
          <a:xfrm>
            <a:off x="8936286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judge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BAFB05-2900-EA3D-6DF5-B92B7D34D1B5}"/>
              </a:ext>
            </a:extLst>
          </p:cNvPr>
          <p:cNvSpPr/>
          <p:nvPr/>
        </p:nvSpPr>
        <p:spPr>
          <a:xfrm>
            <a:off x="1450795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bridge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D9F4A68-EEDC-744B-E797-55DFF89A9F0F}"/>
              </a:ext>
            </a:extLst>
          </p:cNvPr>
          <p:cNvSpPr/>
          <p:nvPr/>
        </p:nvSpPr>
        <p:spPr>
          <a:xfrm>
            <a:off x="3375297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0"/>
              </a:rPr>
              <a:t>ridge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01CAB5-2117-31E9-3570-32CB6461F188}"/>
              </a:ext>
            </a:extLst>
          </p:cNvPr>
          <p:cNvSpPr/>
          <p:nvPr/>
        </p:nvSpPr>
        <p:spPr>
          <a:xfrm>
            <a:off x="598619" y="3571219"/>
            <a:ext cx="2049562" cy="2016490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3123C-1F2F-D250-BBE1-D7CDD879C850}"/>
              </a:ext>
            </a:extLst>
          </p:cNvPr>
          <p:cNvSpPr/>
          <p:nvPr/>
        </p:nvSpPr>
        <p:spPr>
          <a:xfrm>
            <a:off x="101949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3760"/>
                </a:solidFill>
                <a:latin typeface="EdShed" pitchFamily="2" charset="0"/>
                <a:cs typeface="Rubik" pitchFamily="2" charset="-79"/>
              </a:rPr>
              <a:t>/a/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2CB4D8-3269-CADF-DE80-8FFBA867407F}"/>
              </a:ext>
            </a:extLst>
          </p:cNvPr>
          <p:cNvSpPr/>
          <p:nvPr/>
        </p:nvSpPr>
        <p:spPr>
          <a:xfrm>
            <a:off x="5051595" y="3578849"/>
            <a:ext cx="2049562" cy="2016490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7E18DB-8767-F9DD-B966-818C1D9083F2}"/>
              </a:ext>
            </a:extLst>
          </p:cNvPr>
          <p:cNvSpPr/>
          <p:nvPr/>
        </p:nvSpPr>
        <p:spPr>
          <a:xfrm>
            <a:off x="7278083" y="3578849"/>
            <a:ext cx="2049562" cy="2016490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5D9CFD-4B38-3A34-1070-A39A5AEC396B}"/>
              </a:ext>
            </a:extLst>
          </p:cNvPr>
          <p:cNvSpPr/>
          <p:nvPr/>
        </p:nvSpPr>
        <p:spPr>
          <a:xfrm>
            <a:off x="2825107" y="3578849"/>
            <a:ext cx="2049562" cy="2016490"/>
          </a:xfrm>
          <a:prstGeom prst="ellipse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164713-2345-6062-8383-BBD5D4D9706C}"/>
              </a:ext>
            </a:extLst>
          </p:cNvPr>
          <p:cNvSpPr/>
          <p:nvPr/>
        </p:nvSpPr>
        <p:spPr>
          <a:xfrm>
            <a:off x="9504571" y="3578849"/>
            <a:ext cx="2049562" cy="2016490"/>
          </a:xfrm>
          <a:prstGeom prst="ellipse">
            <a:avLst/>
          </a:prstGeom>
          <a:noFill/>
          <a:ln w="635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3988E-E8ED-926C-C5B4-EE8145151B46}"/>
              </a:ext>
            </a:extLst>
          </p:cNvPr>
          <p:cNvSpPr/>
          <p:nvPr/>
        </p:nvSpPr>
        <p:spPr>
          <a:xfrm>
            <a:off x="324598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19CEE"/>
                </a:solidFill>
                <a:latin typeface="EdShed" pitchFamily="2" charset="0"/>
                <a:cs typeface="Rubik" pitchFamily="2" charset="-79"/>
              </a:rPr>
              <a:t>/o/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1C2A6D-98DD-3478-B292-D330867FE958}"/>
              </a:ext>
            </a:extLst>
          </p:cNvPr>
          <p:cNvSpPr/>
          <p:nvPr/>
        </p:nvSpPr>
        <p:spPr>
          <a:xfrm>
            <a:off x="550005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5D160"/>
                </a:solidFill>
                <a:latin typeface="EdShed" pitchFamily="2" charset="0"/>
                <a:cs typeface="Rubik" pitchFamily="2" charset="-79"/>
              </a:rPr>
              <a:t>/e/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DA4D6C-E9B8-EADD-6374-A874A22A3866}"/>
              </a:ext>
            </a:extLst>
          </p:cNvPr>
          <p:cNvSpPr/>
          <p:nvPr/>
        </p:nvSpPr>
        <p:spPr>
          <a:xfrm>
            <a:off x="772654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956D6"/>
                </a:solidFill>
                <a:latin typeface="EdShed" pitchFamily="2" charset="0"/>
                <a:cs typeface="Rubik" pitchFamily="2" charset="-79"/>
              </a:rPr>
              <a:t>/u/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15B42-9BB7-8717-825F-CD1E72A56DF8}"/>
              </a:ext>
            </a:extLst>
          </p:cNvPr>
          <p:cNvSpPr/>
          <p:nvPr/>
        </p:nvSpPr>
        <p:spPr>
          <a:xfrm>
            <a:off x="998206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/</a:t>
            </a:r>
            <a:r>
              <a:rPr lang="en-GB" sz="3200" b="1" dirty="0" err="1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i</a:t>
            </a:r>
            <a:r>
              <a:rPr lang="en-GB" sz="3200" b="1" dirty="0">
                <a:solidFill>
                  <a:srgbClr val="FF9300"/>
                </a:solidFill>
                <a:latin typeface="EdShed" pitchFamily="2" charset="0"/>
                <a:cs typeface="Rubik" pitchFamily="2" charset="-79"/>
              </a:rPr>
              <a:t>/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86D2A74-8BB0-B1B2-AADB-0E8BEDD12002}"/>
              </a:ext>
            </a:extLst>
          </p:cNvPr>
          <p:cNvSpPr/>
          <p:nvPr/>
        </p:nvSpPr>
        <p:spPr>
          <a:xfrm>
            <a:off x="2989943" y="4773897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splodge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B0F1D9-8011-49B5-A403-10BAA65F0D45}"/>
              </a:ext>
            </a:extLst>
          </p:cNvPr>
          <p:cNvSpPr/>
          <p:nvPr/>
        </p:nvSpPr>
        <p:spPr>
          <a:xfrm>
            <a:off x="5210628" y="4885027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sledge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BE653F-132D-AD8C-B9BD-EBF952AEFE8F}"/>
              </a:ext>
            </a:extLst>
          </p:cNvPr>
          <p:cNvSpPr/>
          <p:nvPr/>
        </p:nvSpPr>
        <p:spPr>
          <a:xfrm>
            <a:off x="5210628" y="455845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pledge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9DB1C0-CBB5-F51C-9B68-583A016051E8}"/>
              </a:ext>
            </a:extLst>
          </p:cNvPr>
          <p:cNvSpPr/>
          <p:nvPr/>
        </p:nvSpPr>
        <p:spPr>
          <a:xfrm>
            <a:off x="5210628" y="424821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hedge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248765A-75A7-2B7A-7EA7-065EDAC2F15C}"/>
              </a:ext>
            </a:extLst>
          </p:cNvPr>
          <p:cNvSpPr/>
          <p:nvPr/>
        </p:nvSpPr>
        <p:spPr>
          <a:xfrm>
            <a:off x="7431314" y="4885027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budge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F79C246-61F4-7244-76C4-1CBF5385A520}"/>
              </a:ext>
            </a:extLst>
          </p:cNvPr>
          <p:cNvSpPr/>
          <p:nvPr/>
        </p:nvSpPr>
        <p:spPr>
          <a:xfrm>
            <a:off x="7431314" y="457478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nudge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18AE6F-48D6-A2A3-8C05-42EB818D4055}"/>
              </a:ext>
            </a:extLst>
          </p:cNvPr>
          <p:cNvSpPr/>
          <p:nvPr/>
        </p:nvSpPr>
        <p:spPr>
          <a:xfrm>
            <a:off x="9652001" y="483921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fridge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1E753A6-600F-C8F6-348B-1AD1284869B7}"/>
              </a:ext>
            </a:extLst>
          </p:cNvPr>
          <p:cNvSpPr/>
          <p:nvPr/>
        </p:nvSpPr>
        <p:spPr>
          <a:xfrm>
            <a:off x="9652001" y="449631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porridge</a:t>
            </a:r>
          </a:p>
        </p:txBody>
      </p: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01C0771D-5AEA-BFC4-8567-A09539763B7A}"/>
              </a:ext>
            </a:extLst>
          </p:cNvPr>
          <p:cNvSpPr>
            <a:spLocks noChangeAspect="1"/>
          </p:cNvSpPr>
          <p:nvPr/>
        </p:nvSpPr>
        <p:spPr>
          <a:xfrm>
            <a:off x="4330236" y="1874724"/>
            <a:ext cx="2049562" cy="1449397"/>
          </a:xfrm>
          <a:prstGeom prst="wedgeEllipseCallout">
            <a:avLst>
              <a:gd name="adj1" fmla="val 59010"/>
              <a:gd name="adj2" fmla="val 18670"/>
            </a:avLst>
          </a:prstGeom>
          <a:noFill/>
          <a:ln w="57150">
            <a:solidFill>
              <a:srgbClr val="FFDE5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EdShed" pitchFamily="2" charset="0"/>
                <a:ea typeface="Sassoon Infant 2023" panose="02000503030000020003" pitchFamily="2" charset="0"/>
                <a:cs typeface="Muli" pitchFamily="2" charset="77"/>
              </a:rPr>
              <a:t>Can you think of any more words that fit these patterns?</a:t>
            </a:r>
            <a:endParaRPr lang="en-GB" sz="1500" dirty="0">
              <a:latin typeface="EdShed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39B377A-8A95-BA73-9355-1B86C98864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2" b="1192"/>
          <a:stretch/>
        </p:blipFill>
        <p:spPr>
          <a:xfrm flipH="1">
            <a:off x="6656564" y="2242478"/>
            <a:ext cx="1173469" cy="12003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67265 0.2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1641 0.34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299 0.2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34571 0.26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669 0.25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9036 0.2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51393 0.2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0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8697 0.234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16081 0.189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12487 0.195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3" grpId="0"/>
      <p:bldP spid="19" grpId="0"/>
      <p:bldP spid="20" grpId="0"/>
      <p:bldP spid="21" grpId="0"/>
      <p:bldP spid="30" grpId="0"/>
      <p:bldP spid="31" grpId="0"/>
      <p:bldP spid="32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Sound Buttons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B06A96-4DC3-AB08-8EC7-A5722853C2DD}"/>
              </a:ext>
            </a:extLst>
          </p:cNvPr>
          <p:cNvGrpSpPr/>
          <p:nvPr/>
        </p:nvGrpSpPr>
        <p:grpSpPr>
          <a:xfrm>
            <a:off x="746355" y="2126574"/>
            <a:ext cx="3244951" cy="1913945"/>
            <a:chOff x="562645" y="2130956"/>
            <a:chExt cx="3244951" cy="1913945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B243F22C-6BDB-5451-D2E3-7F33C5E15AAE}"/>
                </a:ext>
              </a:extLst>
            </p:cNvPr>
            <p:cNvSpPr/>
            <p:nvPr/>
          </p:nvSpPr>
          <p:spPr>
            <a:xfrm flipH="1">
              <a:off x="1721208" y="2242176"/>
              <a:ext cx="2086388" cy="1802725"/>
            </a:xfrm>
            <a:prstGeom prst="wedgeEllipseCallout">
              <a:avLst>
                <a:gd name="adj1" fmla="val 58168"/>
                <a:gd name="adj2" fmla="val -17238"/>
              </a:avLst>
            </a:prstGeom>
            <a:noFill/>
            <a:ln w="5715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EdShed" pitchFamily="2" charset="0"/>
                </a:rPr>
                <a:t>This week’s words only have one syllable.</a:t>
              </a:r>
            </a:p>
          </p:txBody>
        </p:sp>
        <p:pic>
          <p:nvPicPr>
            <p:cNvPr id="6" name="Picture 5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C3CADDA3-EAE8-A2EA-9658-F07B2EDED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645" y="2130956"/>
              <a:ext cx="850254" cy="191394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C910F5-D579-A5A1-F626-FB20145C2B90}"/>
              </a:ext>
            </a:extLst>
          </p:cNvPr>
          <p:cNvGrpSpPr/>
          <p:nvPr/>
        </p:nvGrpSpPr>
        <p:grpSpPr>
          <a:xfrm>
            <a:off x="7617165" y="1896512"/>
            <a:ext cx="4096055" cy="2452125"/>
            <a:chOff x="7617165" y="1896512"/>
            <a:chExt cx="4096055" cy="2452125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F685AE95-2BD4-9B6B-8DFB-7F49F31D95D9}"/>
                </a:ext>
              </a:extLst>
            </p:cNvPr>
            <p:cNvSpPr/>
            <p:nvPr/>
          </p:nvSpPr>
          <p:spPr>
            <a:xfrm flipH="1">
              <a:off x="7617165" y="1896512"/>
              <a:ext cx="2509019" cy="2452125"/>
            </a:xfrm>
            <a:prstGeom prst="wedgeEllipseCallout">
              <a:avLst>
                <a:gd name="adj1" fmla="val -63697"/>
                <a:gd name="adj2" fmla="val -12271"/>
              </a:avLst>
            </a:prstGeom>
            <a:noFill/>
            <a:ln w="57150">
              <a:solidFill>
                <a:srgbClr val="20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0"/>
              </a:endParaRPr>
            </a:p>
            <a:p>
              <a:pPr algn="ctr"/>
              <a:r>
                <a:rPr lang="en-GB" sz="1100" dirty="0">
                  <a:latin typeface="EdShed" pitchFamily="2" charset="0"/>
                </a:rPr>
                <a:t>.</a:t>
              </a:r>
              <a:endParaRPr lang="en-US" sz="1100" dirty="0">
                <a:latin typeface="EdShed" pitchFamily="2" charset="0"/>
              </a:endParaRPr>
            </a:p>
          </p:txBody>
        </p:sp>
        <p:pic>
          <p:nvPicPr>
            <p:cNvPr id="9" name="Picture 8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8CE2E7B-7E35-08D9-A5A1-CA2D22179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5609" y="2145495"/>
              <a:ext cx="1017611" cy="187610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D46830-C793-47B1-027A-A3662AB9C922}"/>
                </a:ext>
              </a:extLst>
            </p:cNvPr>
            <p:cNvSpPr/>
            <p:nvPr/>
          </p:nvSpPr>
          <p:spPr>
            <a:xfrm>
              <a:off x="7935765" y="2261312"/>
              <a:ext cx="1930633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0"/>
                </a:rPr>
                <a:t>Draw a dot below </a:t>
              </a:r>
            </a:p>
            <a:p>
              <a:pPr algn="ctr"/>
              <a:r>
                <a:rPr lang="en-GB" sz="1400" dirty="0">
                  <a:latin typeface="EdShed" pitchFamily="2" charset="0"/>
                </a:rPr>
                <a:t>each single letter sound. Use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sz="1400" dirty="0">
                  <a:latin typeface="EdShed" pitchFamily="2" charset="0"/>
                </a:rPr>
                <a:t> sound buttons to show the adjacent consonants. When two or more letters represent one sound, we use a line</a:t>
              </a:r>
              <a:r>
                <a:rPr lang="en-GB" sz="1200" dirty="0">
                  <a:latin typeface="EdShed" pitchFamily="2" charset="0"/>
                </a:rPr>
                <a:t>.</a:t>
              </a:r>
            </a:p>
            <a:p>
              <a:pPr algn="ctr"/>
              <a:endParaRPr lang="en-US" sz="1100" dirty="0">
                <a:latin typeface="EdShed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61241-50A8-BCE0-BA4F-D8952BC77FE9}"/>
              </a:ext>
            </a:extLst>
          </p:cNvPr>
          <p:cNvSpPr/>
          <p:nvPr/>
        </p:nvSpPr>
        <p:spPr>
          <a:xfrm>
            <a:off x="5259752" y="1899165"/>
            <a:ext cx="16616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cap="none" spc="0" dirty="0">
                <a:ln w="0"/>
                <a:solidFill>
                  <a:schemeClr val="tx1"/>
                </a:solidFill>
                <a:latin typeface="EdShed" pitchFamily="2" charset="0"/>
              </a:rPr>
              <a:t>smudge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5C26F1-15E3-55B9-85AB-833B73A132CF}"/>
              </a:ext>
            </a:extLst>
          </p:cNvPr>
          <p:cNvSpPr txBox="1"/>
          <p:nvPr/>
        </p:nvSpPr>
        <p:spPr>
          <a:xfrm>
            <a:off x="11930408" y="5180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EdShe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8A1C-2D04-A336-3D3C-77ED4E9D6F4E}"/>
              </a:ext>
            </a:extLst>
          </p:cNvPr>
          <p:cNvSpPr txBox="1"/>
          <p:nvPr/>
        </p:nvSpPr>
        <p:spPr>
          <a:xfrm>
            <a:off x="5207951" y="2755068"/>
            <a:ext cx="17560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smudge</a:t>
            </a: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1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0D79BB3-201D-C8F2-73D2-0ACAAF23BEF6}"/>
              </a:ext>
            </a:extLst>
          </p:cNvPr>
          <p:cNvGrpSpPr/>
          <p:nvPr/>
        </p:nvGrpSpPr>
        <p:grpSpPr>
          <a:xfrm>
            <a:off x="2072394" y="3814733"/>
            <a:ext cx="8171001" cy="1616996"/>
            <a:chOff x="2072394" y="3955202"/>
            <a:chExt cx="8171001" cy="16169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AE56E-6070-6571-99CE-C048D2330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706218" y="3955202"/>
              <a:ext cx="759478" cy="832858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64F4D61-5D3F-6FBD-2D0C-2780556466B3}"/>
                </a:ext>
              </a:extLst>
            </p:cNvPr>
            <p:cNvSpPr/>
            <p:nvPr/>
          </p:nvSpPr>
          <p:spPr>
            <a:xfrm>
              <a:off x="8871674" y="4925867"/>
              <a:ext cx="13717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bridge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E0B2383-7319-8D97-B604-4F507FEA636E}"/>
                </a:ext>
              </a:extLst>
            </p:cNvPr>
            <p:cNvSpPr/>
            <p:nvPr/>
          </p:nvSpPr>
          <p:spPr>
            <a:xfrm>
              <a:off x="2072394" y="4925867"/>
              <a:ext cx="134568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badge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80AF199-28A8-58AC-B894-7E9FF2B5FD5A}"/>
                </a:ext>
              </a:extLst>
            </p:cNvPr>
            <p:cNvSpPr/>
            <p:nvPr/>
          </p:nvSpPr>
          <p:spPr>
            <a:xfrm>
              <a:off x="5538275" y="4925866"/>
              <a:ext cx="109536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edge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7866BE74-6D1C-B0D4-F2E6-8D8AA96E7D0F}"/>
              </a:ext>
            </a:extLst>
          </p:cNvPr>
          <p:cNvSpPr txBox="1"/>
          <p:nvPr/>
        </p:nvSpPr>
        <p:spPr>
          <a:xfrm>
            <a:off x="1867232" y="5606199"/>
            <a:ext cx="17560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badge</a:t>
            </a: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EADDD9-8D2F-9D26-0DEF-5CAA289E427F}"/>
              </a:ext>
            </a:extLst>
          </p:cNvPr>
          <p:cNvSpPr txBox="1"/>
          <p:nvPr/>
        </p:nvSpPr>
        <p:spPr>
          <a:xfrm>
            <a:off x="5217993" y="5607204"/>
            <a:ext cx="17560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edge</a:t>
            </a: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FA0BDC7-53DB-B25E-E672-5DAF0D563ABB}"/>
              </a:ext>
            </a:extLst>
          </p:cNvPr>
          <p:cNvSpPr txBox="1"/>
          <p:nvPr/>
        </p:nvSpPr>
        <p:spPr>
          <a:xfrm>
            <a:off x="8679528" y="5606199"/>
            <a:ext cx="17560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bridge</a:t>
            </a: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639D77-5F52-46BF-DC72-797A3830C6DA}"/>
              </a:ext>
            </a:extLst>
          </p:cNvPr>
          <p:cNvGrpSpPr/>
          <p:nvPr/>
        </p:nvGrpSpPr>
        <p:grpSpPr>
          <a:xfrm>
            <a:off x="5395511" y="2519975"/>
            <a:ext cx="1380499" cy="108000"/>
            <a:chOff x="4905247" y="2965994"/>
            <a:chExt cx="665129" cy="54000"/>
          </a:xfrm>
          <a:solidFill>
            <a:srgbClr val="3372DC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6773B8-758F-8A3B-C0D2-1C36AFA40910}"/>
                </a:ext>
              </a:extLst>
            </p:cNvPr>
            <p:cNvSpPr>
              <a:spLocks/>
            </p:cNvSpPr>
            <p:nvPr/>
          </p:nvSpPr>
          <p:spPr>
            <a:xfrm>
              <a:off x="5185871" y="2965994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FFC7EC-A9B9-739B-36D9-F2E40FF2E2F6}"/>
                </a:ext>
              </a:extLst>
            </p:cNvPr>
            <p:cNvSpPr>
              <a:spLocks/>
            </p:cNvSpPr>
            <p:nvPr/>
          </p:nvSpPr>
          <p:spPr>
            <a:xfrm>
              <a:off x="5033865" y="2965994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9E3EB7-0B34-95CF-B2D4-77882C6DC652}"/>
                </a:ext>
              </a:extLst>
            </p:cNvPr>
            <p:cNvSpPr/>
            <p:nvPr/>
          </p:nvSpPr>
          <p:spPr>
            <a:xfrm>
              <a:off x="5284815" y="2974994"/>
              <a:ext cx="285561" cy="361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933E99-9A11-70D1-9700-23C1B63DE2BD}"/>
                </a:ext>
              </a:extLst>
            </p:cNvPr>
            <p:cNvSpPr>
              <a:spLocks/>
            </p:cNvSpPr>
            <p:nvPr/>
          </p:nvSpPr>
          <p:spPr>
            <a:xfrm>
              <a:off x="4905247" y="2965994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D1008C-387B-C550-E663-5426E8C7874C}"/>
              </a:ext>
            </a:extLst>
          </p:cNvPr>
          <p:cNvGrpSpPr/>
          <p:nvPr/>
        </p:nvGrpSpPr>
        <p:grpSpPr>
          <a:xfrm>
            <a:off x="2229594" y="5386385"/>
            <a:ext cx="1070648" cy="108000"/>
            <a:chOff x="5467483" y="2947133"/>
            <a:chExt cx="515839" cy="54000"/>
          </a:xfrm>
          <a:solidFill>
            <a:srgbClr val="3372DC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A42C68-427D-D4F1-8B1A-67C5E432953B}"/>
                </a:ext>
              </a:extLst>
            </p:cNvPr>
            <p:cNvSpPr/>
            <p:nvPr/>
          </p:nvSpPr>
          <p:spPr>
            <a:xfrm>
              <a:off x="5685619" y="2956133"/>
              <a:ext cx="297703" cy="351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FDCE78-EBAD-64B8-5B29-9FD8FCE859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7483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8F1102-551A-6565-5615-EF3B4D046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1457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44D053-069B-154B-47D4-5FB1C9BC1445}"/>
              </a:ext>
            </a:extLst>
          </p:cNvPr>
          <p:cNvGrpSpPr/>
          <p:nvPr/>
        </p:nvGrpSpPr>
        <p:grpSpPr>
          <a:xfrm>
            <a:off x="5699774" y="5385011"/>
            <a:ext cx="821018" cy="108000"/>
            <a:chOff x="5422023" y="2941983"/>
            <a:chExt cx="395572" cy="54000"/>
          </a:xfrm>
          <a:solidFill>
            <a:srgbClr val="3372DC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DC4751-8861-E81E-3554-DF60410FD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2023" y="294198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F40D29B-7A79-577F-392F-7F882A587B9A}"/>
                </a:ext>
              </a:extLst>
            </p:cNvPr>
            <p:cNvSpPr/>
            <p:nvPr/>
          </p:nvSpPr>
          <p:spPr>
            <a:xfrm>
              <a:off x="5510733" y="2953052"/>
              <a:ext cx="306862" cy="338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A96007-DEA0-5A7F-22DA-D9F922BB2101}"/>
              </a:ext>
            </a:extLst>
          </p:cNvPr>
          <p:cNvGrpSpPr/>
          <p:nvPr/>
        </p:nvGrpSpPr>
        <p:grpSpPr>
          <a:xfrm>
            <a:off x="9027050" y="5385717"/>
            <a:ext cx="1092594" cy="108000"/>
            <a:chOff x="5000587" y="2950643"/>
            <a:chExt cx="526413" cy="54000"/>
          </a:xfrm>
          <a:solidFill>
            <a:srgbClr val="3372DC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F2548C-548D-8F3B-1DA2-08D1A628D1F8}"/>
                </a:ext>
              </a:extLst>
            </p:cNvPr>
            <p:cNvSpPr/>
            <p:nvPr/>
          </p:nvSpPr>
          <p:spPr>
            <a:xfrm>
              <a:off x="5232217" y="2959643"/>
              <a:ext cx="294783" cy="35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747DEA4-2489-BADF-206D-C2D7735B0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5672" y="295064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A8B81FC-6EAA-2410-A497-951C480F6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0587" y="2950643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A8B5B4F-2B2A-C986-6459-DFCC1269B5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3112" y="2950643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4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9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272E3B-FDFE-C167-0492-A4DC8D652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Phoneme Maps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D19B36-26FE-68A1-350D-713980210C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Write this week’s words next to the correct phoneme map.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77C56E-4B98-F5D8-F83F-82FE61602CFD}"/>
              </a:ext>
            </a:extLst>
          </p:cNvPr>
          <p:cNvGrpSpPr/>
          <p:nvPr/>
        </p:nvGrpSpPr>
        <p:grpSpPr>
          <a:xfrm>
            <a:off x="963784" y="2118942"/>
            <a:ext cx="7277487" cy="2371095"/>
            <a:chOff x="2253174" y="2094404"/>
            <a:chExt cx="7277487" cy="23710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3A77E9-9AF5-3B73-FB03-CA55AB368331}"/>
                </a:ext>
              </a:extLst>
            </p:cNvPr>
            <p:cNvGrpSpPr/>
            <p:nvPr/>
          </p:nvGrpSpPr>
          <p:grpSpPr>
            <a:xfrm>
              <a:off x="2253174" y="2094404"/>
              <a:ext cx="7277487" cy="2371095"/>
              <a:chOff x="1147117" y="2313662"/>
              <a:chExt cx="7277487" cy="237109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73860527-393C-FA31-3AF0-249FD19AC5B8}"/>
                  </a:ext>
                </a:extLst>
              </p:cNvPr>
              <p:cNvSpPr/>
              <p:nvPr/>
            </p:nvSpPr>
            <p:spPr>
              <a:xfrm>
                <a:off x="6369095" y="3177954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0860176-D7B7-6DB9-0004-BEA5C4712DE4}"/>
                  </a:ext>
                </a:extLst>
              </p:cNvPr>
              <p:cNvGrpSpPr/>
              <p:nvPr/>
            </p:nvGrpSpPr>
            <p:grpSpPr>
              <a:xfrm>
                <a:off x="3202626" y="2313662"/>
                <a:ext cx="5221977" cy="2049362"/>
                <a:chOff x="3194892" y="2242974"/>
                <a:chExt cx="5221977" cy="2049362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8FC6354-D8D0-AA31-7727-ECB4A7B965FE}"/>
                    </a:ext>
                  </a:extLst>
                </p:cNvPr>
                <p:cNvCxnSpPr>
                  <a:cxnSpLocks/>
                  <a:stCxn id="50" idx="3"/>
                  <a:endCxn id="51" idx="1"/>
                </p:cNvCxnSpPr>
                <p:nvPr/>
              </p:nvCxnSpPr>
              <p:spPr>
                <a:xfrm>
                  <a:off x="5516435" y="2564708"/>
                  <a:ext cx="844925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FC5A2D54-9866-2F0C-1E25-E5634A43049E}"/>
                    </a:ext>
                  </a:extLst>
                </p:cNvPr>
                <p:cNvCxnSpPr>
                  <a:cxnSpLocks/>
                  <a:endCxn id="43" idx="1"/>
                </p:cNvCxnSpPr>
                <p:nvPr/>
              </p:nvCxnSpPr>
              <p:spPr>
                <a:xfrm>
                  <a:off x="5516435" y="2717006"/>
                  <a:ext cx="844926" cy="7119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CDAD3681-E60F-C9ED-88E2-1A3FBBF24771}"/>
                    </a:ext>
                  </a:extLst>
                </p:cNvPr>
                <p:cNvCxnSpPr>
                  <a:cxnSpLocks/>
                  <a:endCxn id="19" idx="1"/>
                </p:cNvCxnSpPr>
                <p:nvPr/>
              </p:nvCxnSpPr>
              <p:spPr>
                <a:xfrm>
                  <a:off x="5459910" y="2895335"/>
                  <a:ext cx="901451" cy="138906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3893CC3D-233F-A50F-C971-0BF0420E27E7}"/>
                    </a:ext>
                  </a:extLst>
                </p:cNvPr>
                <p:cNvCxnSpPr>
                  <a:cxnSpLocks/>
                  <a:stCxn id="50" idx="2"/>
                  <a:endCxn id="38" idx="0"/>
                </p:cNvCxnSpPr>
                <p:nvPr/>
              </p:nvCxnSpPr>
              <p:spPr>
                <a:xfrm flipH="1">
                  <a:off x="4796868" y="2886441"/>
                  <a:ext cx="1" cy="1084161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58CE66BE-A30C-4BC5-4AEC-A1F0B422ACD1}"/>
                    </a:ext>
                  </a:extLst>
                </p:cNvPr>
                <p:cNvSpPr/>
                <p:nvPr/>
              </p:nvSpPr>
              <p:spPr>
                <a:xfrm>
                  <a:off x="4077302" y="2242974"/>
                  <a:ext cx="1439133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CFACE150-4451-09B8-4A77-22AB7BE6D22D}"/>
                    </a:ext>
                  </a:extLst>
                </p:cNvPr>
                <p:cNvSpPr/>
                <p:nvPr/>
              </p:nvSpPr>
              <p:spPr>
                <a:xfrm>
                  <a:off x="6361360" y="2251868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29B671E7-6102-4E49-D0E9-A245ADD61B73}"/>
                    </a:ext>
                  </a:extLst>
                </p:cNvPr>
                <p:cNvCxnSpPr>
                  <a:cxnSpLocks/>
                  <a:stCxn id="50" idx="1"/>
                  <a:endCxn id="21" idx="3"/>
                </p:cNvCxnSpPr>
                <p:nvPr/>
              </p:nvCxnSpPr>
              <p:spPr>
                <a:xfrm flipH="1">
                  <a:off x="3202654" y="2564708"/>
                  <a:ext cx="874648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765D6204-E373-CA5D-958C-E8A703E00266}"/>
                    </a:ext>
                  </a:extLst>
                </p:cNvPr>
                <p:cNvCxnSpPr>
                  <a:cxnSpLocks/>
                  <a:endCxn id="45" idx="3"/>
                </p:cNvCxnSpPr>
                <p:nvPr/>
              </p:nvCxnSpPr>
              <p:spPr>
                <a:xfrm flipH="1">
                  <a:off x="3194892" y="2886441"/>
                  <a:ext cx="938935" cy="1405895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625C50FB-FBAF-1339-A433-D32FD69F30CC}"/>
                    </a:ext>
                  </a:extLst>
                </p:cNvPr>
                <p:cNvCxnSpPr>
                  <a:cxnSpLocks/>
                  <a:endCxn id="36" idx="3"/>
                </p:cNvCxnSpPr>
                <p:nvPr/>
              </p:nvCxnSpPr>
              <p:spPr>
                <a:xfrm flipH="1">
                  <a:off x="3202655" y="2717006"/>
                  <a:ext cx="871008" cy="71199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42FF70E2-B135-9DBE-D002-AD6F45DBE38D}"/>
                  </a:ext>
                </a:extLst>
              </p:cNvPr>
              <p:cNvSpPr/>
              <p:nvPr/>
            </p:nvSpPr>
            <p:spPr>
              <a:xfrm>
                <a:off x="1147117" y="4041290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EB2660-3EB4-294F-9D74-9C81C2A7F5BE}"/>
                </a:ext>
              </a:extLst>
            </p:cNvPr>
            <p:cNvGrpSpPr/>
            <p:nvPr/>
          </p:nvGrpSpPr>
          <p:grpSpPr>
            <a:xfrm>
              <a:off x="2260936" y="2103298"/>
              <a:ext cx="7269725" cy="2362201"/>
              <a:chOff x="2283271" y="2534773"/>
              <a:chExt cx="7269725" cy="2362201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39CA616-64DD-45C6-2DC5-7C13222CF2E7}"/>
                  </a:ext>
                </a:extLst>
              </p:cNvPr>
              <p:cNvSpPr/>
              <p:nvPr/>
            </p:nvSpPr>
            <p:spPr>
              <a:xfrm>
                <a:off x="7497487" y="4245568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A856940-0D8F-32CE-491C-880EDF66A18B}"/>
                  </a:ext>
                </a:extLst>
              </p:cNvPr>
              <p:cNvGrpSpPr/>
              <p:nvPr/>
            </p:nvGrpSpPr>
            <p:grpSpPr>
              <a:xfrm>
                <a:off x="2283271" y="2534773"/>
                <a:ext cx="4677477" cy="2362201"/>
                <a:chOff x="2283271" y="2534773"/>
                <a:chExt cx="4677477" cy="2362201"/>
              </a:xfrm>
            </p:grpSpPr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9033CDD3-251D-E987-24ED-4D2B2A37CD51}"/>
                    </a:ext>
                  </a:extLst>
                </p:cNvPr>
                <p:cNvSpPr/>
                <p:nvPr/>
              </p:nvSpPr>
              <p:spPr>
                <a:xfrm>
                  <a:off x="2283271" y="2534773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7B5965C1-AACC-4BE9-33FF-CFAD89CE47D7}"/>
                    </a:ext>
                  </a:extLst>
                </p:cNvPr>
                <p:cNvSpPr/>
                <p:nvPr/>
              </p:nvSpPr>
              <p:spPr>
                <a:xfrm>
                  <a:off x="2283272" y="3390169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3050DC89-44BD-4708-6BCF-F03D884327DB}"/>
                    </a:ext>
                  </a:extLst>
                </p:cNvPr>
                <p:cNvGrpSpPr/>
                <p:nvPr/>
              </p:nvGrpSpPr>
              <p:grpSpPr>
                <a:xfrm>
                  <a:off x="4905239" y="2797164"/>
                  <a:ext cx="2055509" cy="2099810"/>
                  <a:chOff x="4905239" y="2797164"/>
                  <a:chExt cx="2055509" cy="2099810"/>
                </a:xfrm>
              </p:grpSpPr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745E0640-C547-15F8-FA4B-CD79E05C41EB}"/>
                      </a:ext>
                    </a:extLst>
                  </p:cNvPr>
                  <p:cNvSpPr/>
                  <p:nvPr/>
                </p:nvSpPr>
                <p:spPr>
                  <a:xfrm>
                    <a:off x="4905239" y="4253507"/>
                    <a:ext cx="2055509" cy="643467"/>
                  </a:xfrm>
                  <a:prstGeom prst="roundRect">
                    <a:avLst/>
                  </a:prstGeom>
                  <a:noFill/>
                  <a:ln w="47625">
                    <a:solidFill>
                      <a:srgbClr val="219C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EdShed" pitchFamily="2" charset="0"/>
                    </a:endParaRPr>
                  </a:p>
                </p:txBody>
              </p: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E44B6F2F-62EA-3C80-C520-0D65AA35AF90}"/>
                      </a:ext>
                    </a:extLst>
                  </p:cNvPr>
                  <p:cNvGrpSpPr/>
                  <p:nvPr/>
                </p:nvGrpSpPr>
                <p:grpSpPr>
                  <a:xfrm>
                    <a:off x="5381322" y="2797164"/>
                    <a:ext cx="1127503" cy="108000"/>
                    <a:chOff x="708552" y="2665896"/>
                    <a:chExt cx="1127503" cy="108000"/>
                  </a:xfrm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759E26FA-8592-3841-6B96-F4B99C77167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296055" y="2683896"/>
                      <a:ext cx="540000" cy="72000"/>
                    </a:xfrm>
                    <a:prstGeom prst="rect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936D0A70-FAD0-7228-06DD-1EC317F5BD0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8552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789D264F-AAD4-EF1E-4905-50AA74B4CCB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06711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0ED1DC4-03B6-1878-BBAA-7CEAC10E6B8F}"/>
              </a:ext>
            </a:extLst>
          </p:cNvPr>
          <p:cNvGrpSpPr/>
          <p:nvPr/>
        </p:nvGrpSpPr>
        <p:grpSpPr>
          <a:xfrm>
            <a:off x="971546" y="5472814"/>
            <a:ext cx="7269723" cy="643798"/>
            <a:chOff x="3701693" y="5704568"/>
            <a:chExt cx="7269723" cy="643798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D99FF64E-A1CE-A8E3-B9DF-16B90C0A7B74}"/>
                </a:ext>
              </a:extLst>
            </p:cNvPr>
            <p:cNvSpPr/>
            <p:nvPr/>
          </p:nvSpPr>
          <p:spPr>
            <a:xfrm>
              <a:off x="8915907" y="5704899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2F99F07-4F95-8F0D-F91A-074D35F9BADC}"/>
                </a:ext>
              </a:extLst>
            </p:cNvPr>
            <p:cNvGrpSpPr/>
            <p:nvPr/>
          </p:nvGrpSpPr>
          <p:grpSpPr>
            <a:xfrm>
              <a:off x="3701693" y="5704568"/>
              <a:ext cx="5214214" cy="643798"/>
              <a:chOff x="3947617" y="5649469"/>
              <a:chExt cx="5214214" cy="643798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E1D7A07-017B-DD72-17B8-51C94D0F4040}"/>
                  </a:ext>
                </a:extLst>
              </p:cNvPr>
              <p:cNvCxnSpPr>
                <a:cxnSpLocks/>
                <a:stCxn id="60" idx="1"/>
                <a:endCxn id="59" idx="3"/>
              </p:cNvCxnSpPr>
              <p:nvPr/>
            </p:nvCxnSpPr>
            <p:spPr>
              <a:xfrm flipH="1" flipV="1">
                <a:off x="6003126" y="5971203"/>
                <a:ext cx="642011" cy="331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8A20D37-275C-E89F-0A5C-5D73CA8DE394}"/>
                  </a:ext>
                </a:extLst>
              </p:cNvPr>
              <p:cNvSpPr/>
              <p:nvPr/>
            </p:nvSpPr>
            <p:spPr>
              <a:xfrm>
                <a:off x="3947617" y="5649469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D1D975A-0727-2122-6B0F-B30F0C44DC57}"/>
                  </a:ext>
                </a:extLst>
              </p:cNvPr>
              <p:cNvSpPr/>
              <p:nvPr/>
            </p:nvSpPr>
            <p:spPr>
              <a:xfrm>
                <a:off x="6645137" y="5649800"/>
                <a:ext cx="1874683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725B187-7CD6-2C2D-90AE-AC4E50710343}"/>
                  </a:ext>
                </a:extLst>
              </p:cNvPr>
              <p:cNvCxnSpPr>
                <a:cxnSpLocks/>
                <a:stCxn id="60" idx="3"/>
                <a:endCxn id="56" idx="1"/>
              </p:cNvCxnSpPr>
              <p:nvPr/>
            </p:nvCxnSpPr>
            <p:spPr>
              <a:xfrm>
                <a:off x="8519820" y="5971534"/>
                <a:ext cx="642011" cy="0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58AF1F7-8B2B-65E0-46BF-612F1AB61E4E}"/>
                  </a:ext>
                </a:extLst>
              </p:cNvPr>
              <p:cNvGrpSpPr/>
              <p:nvPr/>
            </p:nvGrpSpPr>
            <p:grpSpPr>
              <a:xfrm>
                <a:off x="6889431" y="5935247"/>
                <a:ext cx="1453927" cy="108000"/>
                <a:chOff x="6889431" y="5935247"/>
                <a:chExt cx="1453927" cy="108000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6224855-846C-4307-CEAB-D8AF4A75A8E9}"/>
                    </a:ext>
                  </a:extLst>
                </p:cNvPr>
                <p:cNvSpPr/>
                <p:nvPr/>
              </p:nvSpPr>
              <p:spPr>
                <a:xfrm flipV="1">
                  <a:off x="7803358" y="5953247"/>
                  <a:ext cx="540000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5BBE96D2-E2CF-624A-B519-DFC11342116C}"/>
                    </a:ext>
                  </a:extLst>
                </p:cNvPr>
                <p:cNvSpPr/>
                <p:nvPr/>
              </p:nvSpPr>
              <p:spPr>
                <a:xfrm flipV="1">
                  <a:off x="7173540" y="5935247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4AA3BE1-0934-4B9D-1030-062B2BE021F1}"/>
                    </a:ext>
                  </a:extLst>
                </p:cNvPr>
                <p:cNvSpPr/>
                <p:nvPr/>
              </p:nvSpPr>
              <p:spPr>
                <a:xfrm flipV="1">
                  <a:off x="7480408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87864A1A-2B1B-800C-3FD8-5B017E714DA0}"/>
                    </a:ext>
                  </a:extLst>
                </p:cNvPr>
                <p:cNvSpPr/>
                <p:nvPr/>
              </p:nvSpPr>
              <p:spPr>
                <a:xfrm flipV="1">
                  <a:off x="6889431" y="5935247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4820E3-0417-ACB6-8455-19E8D0B870E8}"/>
              </a:ext>
            </a:extLst>
          </p:cNvPr>
          <p:cNvGrpSpPr/>
          <p:nvPr/>
        </p:nvGrpSpPr>
        <p:grpSpPr>
          <a:xfrm>
            <a:off x="9126871" y="2127836"/>
            <a:ext cx="2055509" cy="3962114"/>
            <a:chOff x="1163281" y="4694876"/>
            <a:chExt cx="2055509" cy="396211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1FE20986-237C-9DAE-536E-D9AC291C493A}"/>
                </a:ext>
              </a:extLst>
            </p:cNvPr>
            <p:cNvSpPr/>
            <p:nvPr/>
          </p:nvSpPr>
          <p:spPr>
            <a:xfrm>
              <a:off x="1538261" y="4694876"/>
              <a:ext cx="1305551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49A6666-59A8-8714-03CD-F4F9054B6203}"/>
                </a:ext>
              </a:extLst>
            </p:cNvPr>
            <p:cNvSpPr/>
            <p:nvPr/>
          </p:nvSpPr>
          <p:spPr>
            <a:xfrm flipV="1">
              <a:off x="2057624" y="4991903"/>
              <a:ext cx="57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E87B904-8131-8632-BF71-9AC6A6293176}"/>
                </a:ext>
              </a:extLst>
            </p:cNvPr>
            <p:cNvSpPr/>
            <p:nvPr/>
          </p:nvSpPr>
          <p:spPr>
            <a:xfrm flipV="1">
              <a:off x="1766221" y="4973903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800D91D-C81A-94FC-7A19-A2432B44FE7B}"/>
                </a:ext>
              </a:extLst>
            </p:cNvPr>
            <p:cNvCxnSpPr>
              <a:cxnSpLocks/>
              <a:stCxn id="86" idx="2"/>
              <a:endCxn id="90" idx="0"/>
            </p:cNvCxnSpPr>
            <p:nvPr/>
          </p:nvCxnSpPr>
          <p:spPr>
            <a:xfrm flipH="1">
              <a:off x="2191036" y="5338343"/>
              <a:ext cx="1" cy="2675180"/>
            </a:xfrm>
            <a:prstGeom prst="straightConnector1">
              <a:avLst/>
            </a:prstGeom>
            <a:ln w="44450">
              <a:solidFill>
                <a:srgbClr val="FFDE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5702FB0-AAF8-4AD3-D886-FE03354A4AFD}"/>
                </a:ext>
              </a:extLst>
            </p:cNvPr>
            <p:cNvSpPr/>
            <p:nvPr/>
          </p:nvSpPr>
          <p:spPr>
            <a:xfrm>
              <a:off x="1163281" y="8013523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28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Phoneme Maps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9A6D5-DC3C-91CB-B71C-7BC6D78AEB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D0E614-D0F5-CA07-778F-FA4681D286FE}"/>
              </a:ext>
            </a:extLst>
          </p:cNvPr>
          <p:cNvGrpSpPr/>
          <p:nvPr/>
        </p:nvGrpSpPr>
        <p:grpSpPr>
          <a:xfrm>
            <a:off x="963784" y="2118942"/>
            <a:ext cx="7277487" cy="2371095"/>
            <a:chOff x="2253174" y="2094404"/>
            <a:chExt cx="7277487" cy="23710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E5C1A6-C8FF-3794-415D-437EA5035CBA}"/>
                </a:ext>
              </a:extLst>
            </p:cNvPr>
            <p:cNvGrpSpPr/>
            <p:nvPr/>
          </p:nvGrpSpPr>
          <p:grpSpPr>
            <a:xfrm>
              <a:off x="2253174" y="2094404"/>
              <a:ext cx="7277487" cy="2371095"/>
              <a:chOff x="1147117" y="2313662"/>
              <a:chExt cx="7277487" cy="2371095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1D902D8-7668-D22E-DF98-53E6536E38FE}"/>
                  </a:ext>
                </a:extLst>
              </p:cNvPr>
              <p:cNvSpPr/>
              <p:nvPr/>
            </p:nvSpPr>
            <p:spPr>
              <a:xfrm>
                <a:off x="6369095" y="3177954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C47E559-1934-4011-98F3-309022EEBADC}"/>
                  </a:ext>
                </a:extLst>
              </p:cNvPr>
              <p:cNvGrpSpPr/>
              <p:nvPr/>
            </p:nvGrpSpPr>
            <p:grpSpPr>
              <a:xfrm>
                <a:off x="3202626" y="2313662"/>
                <a:ext cx="5221977" cy="2049362"/>
                <a:chOff x="3194892" y="2242974"/>
                <a:chExt cx="5221977" cy="2049362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89746439-7049-9A09-7ADC-F21B14BE0B2F}"/>
                    </a:ext>
                  </a:extLst>
                </p:cNvPr>
                <p:cNvCxnSpPr>
                  <a:cxnSpLocks/>
                  <a:stCxn id="30" idx="3"/>
                  <a:endCxn id="31" idx="1"/>
                </p:cNvCxnSpPr>
                <p:nvPr/>
              </p:nvCxnSpPr>
              <p:spPr>
                <a:xfrm>
                  <a:off x="5516435" y="2564708"/>
                  <a:ext cx="844925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48C76169-CB9C-EF96-8AEC-D138918D3D78}"/>
                    </a:ext>
                  </a:extLst>
                </p:cNvPr>
                <p:cNvCxnSpPr>
                  <a:cxnSpLocks/>
                  <a:endCxn id="23" idx="1"/>
                </p:cNvCxnSpPr>
                <p:nvPr/>
              </p:nvCxnSpPr>
              <p:spPr>
                <a:xfrm>
                  <a:off x="5516435" y="2717006"/>
                  <a:ext cx="844926" cy="7119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DE962FE-8142-12A2-BC1C-7912B943057A}"/>
                    </a:ext>
                  </a:extLst>
                </p:cNvPr>
                <p:cNvCxnSpPr>
                  <a:cxnSpLocks/>
                  <a:endCxn id="13" idx="1"/>
                </p:cNvCxnSpPr>
                <p:nvPr/>
              </p:nvCxnSpPr>
              <p:spPr>
                <a:xfrm>
                  <a:off x="5459910" y="2895335"/>
                  <a:ext cx="901451" cy="138906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D903D201-4C85-4A96-7A0F-055D9C103D4A}"/>
                    </a:ext>
                  </a:extLst>
                </p:cNvPr>
                <p:cNvCxnSpPr>
                  <a:cxnSpLocks/>
                  <a:stCxn id="30" idx="2"/>
                  <a:endCxn id="18" idx="0"/>
                </p:cNvCxnSpPr>
                <p:nvPr/>
              </p:nvCxnSpPr>
              <p:spPr>
                <a:xfrm flipH="1">
                  <a:off x="4796868" y="2886441"/>
                  <a:ext cx="1" cy="1084161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EEE1C029-5AA8-974C-C963-B9066B094BE2}"/>
                    </a:ext>
                  </a:extLst>
                </p:cNvPr>
                <p:cNvSpPr/>
                <p:nvPr/>
              </p:nvSpPr>
              <p:spPr>
                <a:xfrm>
                  <a:off x="4077302" y="2242974"/>
                  <a:ext cx="1439133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89E10F8D-8403-8CD4-262B-D6A61C38CF2E}"/>
                    </a:ext>
                  </a:extLst>
                </p:cNvPr>
                <p:cNvSpPr/>
                <p:nvPr/>
              </p:nvSpPr>
              <p:spPr>
                <a:xfrm>
                  <a:off x="6361360" y="2251868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0851434B-02C5-A656-9CE8-AD0173EFB073}"/>
                    </a:ext>
                  </a:extLst>
                </p:cNvPr>
                <p:cNvCxnSpPr>
                  <a:cxnSpLocks/>
                  <a:stCxn id="30" idx="1"/>
                  <a:endCxn id="15" idx="3"/>
                </p:cNvCxnSpPr>
                <p:nvPr/>
              </p:nvCxnSpPr>
              <p:spPr>
                <a:xfrm flipH="1">
                  <a:off x="3202654" y="2564708"/>
                  <a:ext cx="874648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077630FD-8CDB-530C-F36A-F5069DFD3059}"/>
                    </a:ext>
                  </a:extLst>
                </p:cNvPr>
                <p:cNvCxnSpPr>
                  <a:cxnSpLocks/>
                  <a:endCxn id="25" idx="3"/>
                </p:cNvCxnSpPr>
                <p:nvPr/>
              </p:nvCxnSpPr>
              <p:spPr>
                <a:xfrm flipH="1">
                  <a:off x="3194892" y="2886441"/>
                  <a:ext cx="938935" cy="1405895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8645A5A1-FD89-17C9-D020-C26BDA216E5D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H="1">
                  <a:off x="3202655" y="2717006"/>
                  <a:ext cx="871008" cy="71199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9C6770C-18C7-0717-1633-8AC7686C7383}"/>
                  </a:ext>
                </a:extLst>
              </p:cNvPr>
              <p:cNvSpPr/>
              <p:nvPr/>
            </p:nvSpPr>
            <p:spPr>
              <a:xfrm>
                <a:off x="1147117" y="4041290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4E01E8-3D8A-C692-B698-75E9335A9B5F}"/>
                </a:ext>
              </a:extLst>
            </p:cNvPr>
            <p:cNvGrpSpPr/>
            <p:nvPr/>
          </p:nvGrpSpPr>
          <p:grpSpPr>
            <a:xfrm>
              <a:off x="2260936" y="2103298"/>
              <a:ext cx="7269725" cy="2362201"/>
              <a:chOff x="2283271" y="2534773"/>
              <a:chExt cx="7269725" cy="2362201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C2F4944-6E7E-F12F-4A5E-DAF79FD66ED9}"/>
                  </a:ext>
                </a:extLst>
              </p:cNvPr>
              <p:cNvSpPr/>
              <p:nvPr/>
            </p:nvSpPr>
            <p:spPr>
              <a:xfrm>
                <a:off x="7497487" y="4245568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6B504B-FF9E-0A43-4040-91382631F21B}"/>
                  </a:ext>
                </a:extLst>
              </p:cNvPr>
              <p:cNvGrpSpPr/>
              <p:nvPr/>
            </p:nvGrpSpPr>
            <p:grpSpPr>
              <a:xfrm>
                <a:off x="2283271" y="2534773"/>
                <a:ext cx="4677477" cy="2362201"/>
                <a:chOff x="2283271" y="2534773"/>
                <a:chExt cx="4677477" cy="2362201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F67D7DC7-ED52-0D4A-3E88-B6060DD82523}"/>
                    </a:ext>
                  </a:extLst>
                </p:cNvPr>
                <p:cNvSpPr/>
                <p:nvPr/>
              </p:nvSpPr>
              <p:spPr>
                <a:xfrm>
                  <a:off x="2283271" y="2534773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10BD3587-9297-EA98-D5A1-25199D40CC29}"/>
                    </a:ext>
                  </a:extLst>
                </p:cNvPr>
                <p:cNvSpPr/>
                <p:nvPr/>
              </p:nvSpPr>
              <p:spPr>
                <a:xfrm>
                  <a:off x="2283272" y="3390169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901B1F39-4FCA-D8C0-CE17-8CAF7FE12EE5}"/>
                    </a:ext>
                  </a:extLst>
                </p:cNvPr>
                <p:cNvGrpSpPr/>
                <p:nvPr/>
              </p:nvGrpSpPr>
              <p:grpSpPr>
                <a:xfrm>
                  <a:off x="4905239" y="2797164"/>
                  <a:ext cx="2055509" cy="2099810"/>
                  <a:chOff x="4905239" y="2797164"/>
                  <a:chExt cx="2055509" cy="2099810"/>
                </a:xfrm>
              </p:grpSpPr>
              <p:sp>
                <p:nvSpPr>
                  <p:cNvPr id="18" name="Rounded Rectangle 17">
                    <a:extLst>
                      <a:ext uri="{FF2B5EF4-FFF2-40B4-BE49-F238E27FC236}">
                        <a16:creationId xmlns:a16="http://schemas.microsoft.com/office/drawing/2014/main" id="{794C429B-0DEF-CC75-066D-757267611F46}"/>
                      </a:ext>
                    </a:extLst>
                  </p:cNvPr>
                  <p:cNvSpPr/>
                  <p:nvPr/>
                </p:nvSpPr>
                <p:spPr>
                  <a:xfrm>
                    <a:off x="4905239" y="4253507"/>
                    <a:ext cx="2055509" cy="643467"/>
                  </a:xfrm>
                  <a:prstGeom prst="roundRect">
                    <a:avLst/>
                  </a:prstGeom>
                  <a:noFill/>
                  <a:ln w="47625">
                    <a:solidFill>
                      <a:srgbClr val="219C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EdShed" pitchFamily="2" charset="0"/>
                    </a:endParaRPr>
                  </a:p>
                </p:txBody>
              </p: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07D99E66-48C5-E343-B600-093A46293D79}"/>
                      </a:ext>
                    </a:extLst>
                  </p:cNvPr>
                  <p:cNvGrpSpPr/>
                  <p:nvPr/>
                </p:nvGrpSpPr>
                <p:grpSpPr>
                  <a:xfrm>
                    <a:off x="5381322" y="2797164"/>
                    <a:ext cx="1127503" cy="108000"/>
                    <a:chOff x="708552" y="2665896"/>
                    <a:chExt cx="1127503" cy="108000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809E0DAF-240A-A649-8DB7-5C87CED43E2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296055" y="2683896"/>
                      <a:ext cx="540000" cy="72000"/>
                    </a:xfrm>
                    <a:prstGeom prst="rect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210CC60-32E2-FBAC-59D7-CBB47DC8B93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8552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0"/>
                      </a:endParaRP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EA1348D0-12B2-9BB0-44A6-078BCB5AD93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06711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1AFFE4-0F40-3DE2-CBBE-33DC3DFFFC01}"/>
              </a:ext>
            </a:extLst>
          </p:cNvPr>
          <p:cNvGrpSpPr/>
          <p:nvPr/>
        </p:nvGrpSpPr>
        <p:grpSpPr>
          <a:xfrm>
            <a:off x="971546" y="5472814"/>
            <a:ext cx="7269723" cy="643798"/>
            <a:chOff x="3701693" y="5704568"/>
            <a:chExt cx="7269723" cy="64379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CDC6193-9EDF-4A50-B0B8-3BC53FF7F1D6}"/>
                </a:ext>
              </a:extLst>
            </p:cNvPr>
            <p:cNvSpPr/>
            <p:nvPr/>
          </p:nvSpPr>
          <p:spPr>
            <a:xfrm>
              <a:off x="8915907" y="5704899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BE27D3-BF78-931F-DF74-158B1D5DFDAF}"/>
                </a:ext>
              </a:extLst>
            </p:cNvPr>
            <p:cNvGrpSpPr/>
            <p:nvPr/>
          </p:nvGrpSpPr>
          <p:grpSpPr>
            <a:xfrm>
              <a:off x="3701693" y="5704568"/>
              <a:ext cx="5214214" cy="643798"/>
              <a:chOff x="3947617" y="5649469"/>
              <a:chExt cx="5214214" cy="643798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F41A9CA-E918-FC8A-E048-7D1673229A5B}"/>
                  </a:ext>
                </a:extLst>
              </p:cNvPr>
              <p:cNvCxnSpPr>
                <a:cxnSpLocks/>
                <a:stCxn id="40" idx="1"/>
                <a:endCxn id="39" idx="3"/>
              </p:cNvCxnSpPr>
              <p:nvPr/>
            </p:nvCxnSpPr>
            <p:spPr>
              <a:xfrm flipH="1" flipV="1">
                <a:off x="6003126" y="5971203"/>
                <a:ext cx="642011" cy="331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B28BEB6-789A-3E04-E83C-B4A8E995FD97}"/>
                  </a:ext>
                </a:extLst>
              </p:cNvPr>
              <p:cNvSpPr/>
              <p:nvPr/>
            </p:nvSpPr>
            <p:spPr>
              <a:xfrm>
                <a:off x="3947617" y="5649469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99935D4D-1394-C99F-609E-DC7E117870B2}"/>
                  </a:ext>
                </a:extLst>
              </p:cNvPr>
              <p:cNvSpPr/>
              <p:nvPr/>
            </p:nvSpPr>
            <p:spPr>
              <a:xfrm>
                <a:off x="6645137" y="5649800"/>
                <a:ext cx="1874683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9F06635-6BCC-0F46-C3C3-AF18FF29C84A}"/>
                  </a:ext>
                </a:extLst>
              </p:cNvPr>
              <p:cNvCxnSpPr>
                <a:cxnSpLocks/>
                <a:stCxn id="40" idx="3"/>
                <a:endCxn id="36" idx="1"/>
              </p:cNvCxnSpPr>
              <p:nvPr/>
            </p:nvCxnSpPr>
            <p:spPr>
              <a:xfrm>
                <a:off x="8519820" y="5971534"/>
                <a:ext cx="642011" cy="0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8685888-7E33-825A-3530-980701B7C336}"/>
                  </a:ext>
                </a:extLst>
              </p:cNvPr>
              <p:cNvGrpSpPr/>
              <p:nvPr/>
            </p:nvGrpSpPr>
            <p:grpSpPr>
              <a:xfrm>
                <a:off x="6889431" y="5935247"/>
                <a:ext cx="1453927" cy="108000"/>
                <a:chOff x="6889431" y="5935247"/>
                <a:chExt cx="1453927" cy="10800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71ECBA2-AAC2-5197-6664-907E0DE443A0}"/>
                    </a:ext>
                  </a:extLst>
                </p:cNvPr>
                <p:cNvSpPr/>
                <p:nvPr/>
              </p:nvSpPr>
              <p:spPr>
                <a:xfrm flipV="1">
                  <a:off x="7803358" y="5953247"/>
                  <a:ext cx="540000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18244E0-A520-C14F-23C5-C911DBF6E353}"/>
                    </a:ext>
                  </a:extLst>
                </p:cNvPr>
                <p:cNvSpPr/>
                <p:nvPr/>
              </p:nvSpPr>
              <p:spPr>
                <a:xfrm flipV="1">
                  <a:off x="7173540" y="5935247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331EE9F-ABFB-01D6-94EB-15B90F9FE384}"/>
                    </a:ext>
                  </a:extLst>
                </p:cNvPr>
                <p:cNvSpPr/>
                <p:nvPr/>
              </p:nvSpPr>
              <p:spPr>
                <a:xfrm flipV="1">
                  <a:off x="7480408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9294356-0C81-2934-9B3C-5C52120F3100}"/>
                    </a:ext>
                  </a:extLst>
                </p:cNvPr>
                <p:cNvSpPr/>
                <p:nvPr/>
              </p:nvSpPr>
              <p:spPr>
                <a:xfrm flipV="1">
                  <a:off x="6889431" y="5935247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0"/>
                  </a:endParaRPr>
                </a:p>
              </p:txBody>
            </p:sp>
          </p:grp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01B2E9-E606-F1C2-CE09-8DB120C3E614}"/>
              </a:ext>
            </a:extLst>
          </p:cNvPr>
          <p:cNvGrpSpPr/>
          <p:nvPr/>
        </p:nvGrpSpPr>
        <p:grpSpPr>
          <a:xfrm>
            <a:off x="9126871" y="2127836"/>
            <a:ext cx="2055509" cy="3962114"/>
            <a:chOff x="1163281" y="4694876"/>
            <a:chExt cx="2055509" cy="3962114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E2AEBAF-49BE-1E89-95CB-1FFBF446AF75}"/>
                </a:ext>
              </a:extLst>
            </p:cNvPr>
            <p:cNvSpPr/>
            <p:nvPr/>
          </p:nvSpPr>
          <p:spPr>
            <a:xfrm>
              <a:off x="1538261" y="4694876"/>
              <a:ext cx="1305551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39BDC7F-7E4C-5587-2E29-5CEDCB039D96}"/>
                </a:ext>
              </a:extLst>
            </p:cNvPr>
            <p:cNvSpPr/>
            <p:nvPr/>
          </p:nvSpPr>
          <p:spPr>
            <a:xfrm flipV="1">
              <a:off x="2057624" y="4991903"/>
              <a:ext cx="57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CF98083-FBDA-D5F2-4788-A691850AE75C}"/>
                </a:ext>
              </a:extLst>
            </p:cNvPr>
            <p:cNvSpPr/>
            <p:nvPr/>
          </p:nvSpPr>
          <p:spPr>
            <a:xfrm flipV="1">
              <a:off x="1766221" y="4973903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C6D10B4-3D3A-AC97-3C10-E181ED516D48}"/>
                </a:ext>
              </a:extLst>
            </p:cNvPr>
            <p:cNvCxnSpPr>
              <a:cxnSpLocks/>
              <a:stCxn id="48" idx="2"/>
              <a:endCxn id="52" idx="0"/>
            </p:cNvCxnSpPr>
            <p:nvPr/>
          </p:nvCxnSpPr>
          <p:spPr>
            <a:xfrm flipH="1">
              <a:off x="2191036" y="5338343"/>
              <a:ext cx="1" cy="2675180"/>
            </a:xfrm>
            <a:prstGeom prst="straightConnector1">
              <a:avLst/>
            </a:prstGeom>
            <a:ln w="44450">
              <a:solidFill>
                <a:srgbClr val="FFDE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342B4374-A776-EB3C-10F2-A3C6DDBB5768}"/>
                </a:ext>
              </a:extLst>
            </p:cNvPr>
            <p:cNvSpPr/>
            <p:nvPr/>
          </p:nvSpPr>
          <p:spPr>
            <a:xfrm>
              <a:off x="1163281" y="8013523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35255C1-24A1-41C9-FDBF-6DBF48BF7A93}"/>
              </a:ext>
            </a:extLst>
          </p:cNvPr>
          <p:cNvSpPr/>
          <p:nvPr/>
        </p:nvSpPr>
        <p:spPr>
          <a:xfrm>
            <a:off x="1205270" y="2057920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wedge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96C4CBA-520D-907F-79C3-40590F915D9E}"/>
              </a:ext>
            </a:extLst>
          </p:cNvPr>
          <p:cNvGrpSpPr/>
          <p:nvPr/>
        </p:nvGrpSpPr>
        <p:grpSpPr>
          <a:xfrm>
            <a:off x="1578132" y="2610370"/>
            <a:ext cx="818642" cy="73172"/>
            <a:chOff x="1549557" y="2573906"/>
            <a:chExt cx="818642" cy="7317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39169AA-5036-D41C-5CBF-C869B99B606E}"/>
                </a:ext>
              </a:extLst>
            </p:cNvPr>
            <p:cNvSpPr/>
            <p:nvPr/>
          </p:nvSpPr>
          <p:spPr>
            <a:xfrm flipV="1">
              <a:off x="1900199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FF6B744-460F-3C87-802F-5362474C7F81}"/>
                </a:ext>
              </a:extLst>
            </p:cNvPr>
            <p:cNvSpPr/>
            <p:nvPr/>
          </p:nvSpPr>
          <p:spPr>
            <a:xfrm flipV="1">
              <a:off x="1549557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EF838F6-93E7-948B-315A-2F2E0CD1FA01}"/>
                </a:ext>
              </a:extLst>
            </p:cNvPr>
            <p:cNvSpPr/>
            <p:nvPr/>
          </p:nvSpPr>
          <p:spPr>
            <a:xfrm flipV="1">
              <a:off x="1758745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FE723876-7830-6CC9-B52F-D5F074630E98}"/>
              </a:ext>
            </a:extLst>
          </p:cNvPr>
          <p:cNvSpPr/>
          <p:nvPr/>
        </p:nvSpPr>
        <p:spPr>
          <a:xfrm>
            <a:off x="1218851" y="2906116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judge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951D498-B436-4D9B-5726-B7E36D346710}"/>
              </a:ext>
            </a:extLst>
          </p:cNvPr>
          <p:cNvGrpSpPr/>
          <p:nvPr/>
        </p:nvGrpSpPr>
        <p:grpSpPr>
          <a:xfrm>
            <a:off x="1594051" y="3478819"/>
            <a:ext cx="761923" cy="73172"/>
            <a:chOff x="1520591" y="2573906"/>
            <a:chExt cx="761923" cy="7317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6A5EC84-553C-AB93-C116-00B0AC33D75C}"/>
                </a:ext>
              </a:extLst>
            </p:cNvPr>
            <p:cNvSpPr/>
            <p:nvPr/>
          </p:nvSpPr>
          <p:spPr>
            <a:xfrm flipV="1">
              <a:off x="1814514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AE314C2-487B-D845-44AB-FB14EDD8393F}"/>
                </a:ext>
              </a:extLst>
            </p:cNvPr>
            <p:cNvSpPr/>
            <p:nvPr/>
          </p:nvSpPr>
          <p:spPr>
            <a:xfrm flipV="1">
              <a:off x="1520591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697E1F3-07E2-4DFC-8113-3F9433551158}"/>
                </a:ext>
              </a:extLst>
            </p:cNvPr>
            <p:cNvSpPr/>
            <p:nvPr/>
          </p:nvSpPr>
          <p:spPr>
            <a:xfrm flipV="1">
              <a:off x="1653387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56862444-FAD9-5BC6-5696-8A82C82CFED5}"/>
              </a:ext>
            </a:extLst>
          </p:cNvPr>
          <p:cNvSpPr/>
          <p:nvPr/>
        </p:nvSpPr>
        <p:spPr>
          <a:xfrm>
            <a:off x="1246011" y="3773362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lodge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0E13F16-6295-0BAB-A376-833616D815CF}"/>
              </a:ext>
            </a:extLst>
          </p:cNvPr>
          <p:cNvGrpSpPr/>
          <p:nvPr/>
        </p:nvGrpSpPr>
        <p:grpSpPr>
          <a:xfrm>
            <a:off x="1609245" y="4340171"/>
            <a:ext cx="742585" cy="73172"/>
            <a:chOff x="1539929" y="2573906"/>
            <a:chExt cx="742585" cy="7317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B60684B-E8AE-248B-25C0-48122C76C063}"/>
                </a:ext>
              </a:extLst>
            </p:cNvPr>
            <p:cNvSpPr/>
            <p:nvPr/>
          </p:nvSpPr>
          <p:spPr>
            <a:xfrm flipV="1">
              <a:off x="1814514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F2AD62E-0BFC-0178-BD9A-40637F163D2D}"/>
                </a:ext>
              </a:extLst>
            </p:cNvPr>
            <p:cNvSpPr/>
            <p:nvPr/>
          </p:nvSpPr>
          <p:spPr>
            <a:xfrm flipV="1">
              <a:off x="1539929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980DD64-B8F5-0E14-6778-1690FA0DAE95}"/>
                </a:ext>
              </a:extLst>
            </p:cNvPr>
            <p:cNvSpPr/>
            <p:nvPr/>
          </p:nvSpPr>
          <p:spPr>
            <a:xfrm flipV="1">
              <a:off x="1663220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C26BA791-657B-7BEB-B048-05394BBF88D3}"/>
              </a:ext>
            </a:extLst>
          </p:cNvPr>
          <p:cNvSpPr/>
          <p:nvPr/>
        </p:nvSpPr>
        <p:spPr>
          <a:xfrm>
            <a:off x="3897072" y="3786943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badge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2D65EE0-921D-D68A-818A-1F8E44CAF711}"/>
              </a:ext>
            </a:extLst>
          </p:cNvPr>
          <p:cNvGrpSpPr/>
          <p:nvPr/>
        </p:nvGrpSpPr>
        <p:grpSpPr>
          <a:xfrm>
            <a:off x="4247384" y="4342117"/>
            <a:ext cx="820253" cy="73172"/>
            <a:chOff x="1530442" y="2573906"/>
            <a:chExt cx="820253" cy="7317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1C394B0-3732-B8D8-B904-FF80570918DC}"/>
                </a:ext>
              </a:extLst>
            </p:cNvPr>
            <p:cNvSpPr/>
            <p:nvPr/>
          </p:nvSpPr>
          <p:spPr>
            <a:xfrm flipV="1">
              <a:off x="1882695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FF5065E-FC2B-3B7D-94C8-AD00C1436748}"/>
                </a:ext>
              </a:extLst>
            </p:cNvPr>
            <p:cNvSpPr/>
            <p:nvPr/>
          </p:nvSpPr>
          <p:spPr>
            <a:xfrm flipV="1">
              <a:off x="1530442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162CBD3-1003-3F1C-84D6-7B67EDF24C47}"/>
                </a:ext>
              </a:extLst>
            </p:cNvPr>
            <p:cNvSpPr/>
            <p:nvPr/>
          </p:nvSpPr>
          <p:spPr>
            <a:xfrm flipV="1">
              <a:off x="1720048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AE6BEEFE-0E30-4D46-FF26-4D4F5BFAF7CD}"/>
              </a:ext>
            </a:extLst>
          </p:cNvPr>
          <p:cNvSpPr/>
          <p:nvPr/>
        </p:nvSpPr>
        <p:spPr>
          <a:xfrm>
            <a:off x="6446975" y="3775120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ridge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72EFD34-88EA-7C4E-31FD-D1013F698040}"/>
              </a:ext>
            </a:extLst>
          </p:cNvPr>
          <p:cNvGrpSpPr/>
          <p:nvPr/>
        </p:nvGrpSpPr>
        <p:grpSpPr>
          <a:xfrm>
            <a:off x="6834951" y="4337013"/>
            <a:ext cx="694224" cy="73172"/>
            <a:chOff x="1552257" y="2573906"/>
            <a:chExt cx="694224" cy="73172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35CA05-7D30-2C70-773A-99B409AA5E3F}"/>
                </a:ext>
              </a:extLst>
            </p:cNvPr>
            <p:cNvSpPr/>
            <p:nvPr/>
          </p:nvSpPr>
          <p:spPr>
            <a:xfrm flipV="1">
              <a:off x="1778481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CFD7362-9541-8FA1-42CF-43135F5B369E}"/>
                </a:ext>
              </a:extLst>
            </p:cNvPr>
            <p:cNvSpPr/>
            <p:nvPr/>
          </p:nvSpPr>
          <p:spPr>
            <a:xfrm flipV="1">
              <a:off x="1552257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8BEF429-CF5E-C7A0-0D11-B57EA2698E4D}"/>
                </a:ext>
              </a:extLst>
            </p:cNvPr>
            <p:cNvSpPr/>
            <p:nvPr/>
          </p:nvSpPr>
          <p:spPr>
            <a:xfrm flipV="1">
              <a:off x="1671909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EB459E8C-7128-A00D-FECC-F22DA8BB4721}"/>
              </a:ext>
            </a:extLst>
          </p:cNvPr>
          <p:cNvSpPr/>
          <p:nvPr/>
        </p:nvSpPr>
        <p:spPr>
          <a:xfrm>
            <a:off x="6441501" y="2883697"/>
            <a:ext cx="1492937" cy="747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fudge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6B956B5-A508-4648-B910-153D00CA6959}"/>
              </a:ext>
            </a:extLst>
          </p:cNvPr>
          <p:cNvGrpSpPr/>
          <p:nvPr/>
        </p:nvGrpSpPr>
        <p:grpSpPr>
          <a:xfrm>
            <a:off x="6781792" y="3470235"/>
            <a:ext cx="792913" cy="80489"/>
            <a:chOff x="1573313" y="2573906"/>
            <a:chExt cx="724768" cy="73172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7FE757C-3FB3-35B7-8CBB-98AD48D4C3D1}"/>
                </a:ext>
              </a:extLst>
            </p:cNvPr>
            <p:cNvSpPr/>
            <p:nvPr/>
          </p:nvSpPr>
          <p:spPr>
            <a:xfrm flipV="1">
              <a:off x="1858290" y="2589432"/>
              <a:ext cx="439791" cy="45068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A0802FD-3780-34EA-42A0-377EE7871720}"/>
                </a:ext>
              </a:extLst>
            </p:cNvPr>
            <p:cNvSpPr/>
            <p:nvPr/>
          </p:nvSpPr>
          <p:spPr>
            <a:xfrm flipV="1">
              <a:off x="1573313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F1F9181-95EC-BB64-B297-7E7A6EE3A269}"/>
                </a:ext>
              </a:extLst>
            </p:cNvPr>
            <p:cNvSpPr/>
            <p:nvPr/>
          </p:nvSpPr>
          <p:spPr>
            <a:xfrm flipV="1">
              <a:off x="1712123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FFC82D90-2C63-33F4-537D-D88B7722AEC4}"/>
              </a:ext>
            </a:extLst>
          </p:cNvPr>
          <p:cNvSpPr/>
          <p:nvPr/>
        </p:nvSpPr>
        <p:spPr>
          <a:xfrm>
            <a:off x="6421795" y="2057920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dodge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1BCB6DE-C84C-417A-3BEE-06B19195A3B2}"/>
              </a:ext>
            </a:extLst>
          </p:cNvPr>
          <p:cNvGrpSpPr/>
          <p:nvPr/>
        </p:nvGrpSpPr>
        <p:grpSpPr>
          <a:xfrm>
            <a:off x="6773619" y="2619811"/>
            <a:ext cx="821533" cy="73172"/>
            <a:chOff x="1496930" y="2573906"/>
            <a:chExt cx="821533" cy="73172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334B8FF-A532-BFF5-EA74-8651D80E89B1}"/>
                </a:ext>
              </a:extLst>
            </p:cNvPr>
            <p:cNvSpPr/>
            <p:nvPr/>
          </p:nvSpPr>
          <p:spPr>
            <a:xfrm flipV="1">
              <a:off x="1850463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0C7E7B6-97A9-EA2C-B4EA-4E3B499F1F5F}"/>
                </a:ext>
              </a:extLst>
            </p:cNvPr>
            <p:cNvSpPr/>
            <p:nvPr/>
          </p:nvSpPr>
          <p:spPr>
            <a:xfrm flipV="1">
              <a:off x="1496930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1C291DB-18A5-C55C-872D-F4FE038B4347}"/>
                </a:ext>
              </a:extLst>
            </p:cNvPr>
            <p:cNvSpPr/>
            <p:nvPr/>
          </p:nvSpPr>
          <p:spPr>
            <a:xfrm flipV="1">
              <a:off x="1677890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FFBC7579-44EA-229A-0A78-603C14C8B0E1}"/>
              </a:ext>
            </a:extLst>
          </p:cNvPr>
          <p:cNvSpPr/>
          <p:nvPr/>
        </p:nvSpPr>
        <p:spPr>
          <a:xfrm>
            <a:off x="9400435" y="5373165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edge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69A8AAC-4B8D-CCB8-B3D2-12E1420313FC}"/>
              </a:ext>
            </a:extLst>
          </p:cNvPr>
          <p:cNvGrpSpPr/>
          <p:nvPr/>
        </p:nvGrpSpPr>
        <p:grpSpPr>
          <a:xfrm>
            <a:off x="9841537" y="5936530"/>
            <a:ext cx="614606" cy="73171"/>
            <a:chOff x="1617797" y="2573906"/>
            <a:chExt cx="614606" cy="73171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C1BA962-F8C0-8227-B8DC-D6BE823B1FD2}"/>
                </a:ext>
              </a:extLst>
            </p:cNvPr>
            <p:cNvSpPr/>
            <p:nvPr/>
          </p:nvSpPr>
          <p:spPr>
            <a:xfrm flipV="1">
              <a:off x="1767330" y="2589432"/>
              <a:ext cx="465073" cy="53982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E1B3814-24A4-88C3-B78C-4A4EC004D1D0}"/>
                </a:ext>
              </a:extLst>
            </p:cNvPr>
            <p:cNvSpPr/>
            <p:nvPr/>
          </p:nvSpPr>
          <p:spPr>
            <a:xfrm flipV="1">
              <a:off x="1617797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C98A822C-DC83-8093-E352-25D31A75C778}"/>
              </a:ext>
            </a:extLst>
          </p:cNvPr>
          <p:cNvSpPr/>
          <p:nvPr/>
        </p:nvSpPr>
        <p:spPr>
          <a:xfrm>
            <a:off x="1226534" y="5413207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bridge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CCDE83-94A7-0529-60D1-0990CFF1F06F}"/>
              </a:ext>
            </a:extLst>
          </p:cNvPr>
          <p:cNvGrpSpPr/>
          <p:nvPr/>
        </p:nvGrpSpPr>
        <p:grpSpPr>
          <a:xfrm>
            <a:off x="1567588" y="5967007"/>
            <a:ext cx="831231" cy="73172"/>
            <a:chOff x="1451283" y="2573906"/>
            <a:chExt cx="831231" cy="73172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6462D5D-5C90-57C3-8221-9B99D0E65C14}"/>
                </a:ext>
              </a:extLst>
            </p:cNvPr>
            <p:cNvSpPr/>
            <p:nvPr/>
          </p:nvSpPr>
          <p:spPr>
            <a:xfrm flipV="1">
              <a:off x="1814514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D9D9312-3C77-DA27-8C82-687FD9E0C0C1}"/>
                </a:ext>
              </a:extLst>
            </p:cNvPr>
            <p:cNvSpPr/>
            <p:nvPr/>
          </p:nvSpPr>
          <p:spPr>
            <a:xfrm flipV="1">
              <a:off x="1596514" y="2573906"/>
              <a:ext cx="73171" cy="731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0AACEB4-A5E2-555E-29D3-FB1A76D7B348}"/>
                </a:ext>
              </a:extLst>
            </p:cNvPr>
            <p:cNvSpPr/>
            <p:nvPr/>
          </p:nvSpPr>
          <p:spPr>
            <a:xfrm flipV="1">
              <a:off x="1702498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436D83C-D0A8-6371-7187-838036BF3FE0}"/>
                </a:ext>
              </a:extLst>
            </p:cNvPr>
            <p:cNvSpPr/>
            <p:nvPr/>
          </p:nvSpPr>
          <p:spPr>
            <a:xfrm flipV="1">
              <a:off x="1451283" y="2573906"/>
              <a:ext cx="73171" cy="731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2AE45E24-DDAB-48C1-58F3-3FE5D2A0DC4D}"/>
              </a:ext>
            </a:extLst>
          </p:cNvPr>
          <p:cNvSpPr/>
          <p:nvPr/>
        </p:nvSpPr>
        <p:spPr>
          <a:xfrm>
            <a:off x="6438630" y="5405006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smudge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5A0C959-58C7-A920-EF7D-F050ABC3F4D7}"/>
              </a:ext>
            </a:extLst>
          </p:cNvPr>
          <p:cNvGrpSpPr/>
          <p:nvPr/>
        </p:nvGrpSpPr>
        <p:grpSpPr>
          <a:xfrm>
            <a:off x="6651476" y="5965852"/>
            <a:ext cx="1070245" cy="73172"/>
            <a:chOff x="1335375" y="2573906"/>
            <a:chExt cx="1070245" cy="7317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401D0CC-CC03-F974-572B-05A2D23A1D8F}"/>
                </a:ext>
              </a:extLst>
            </p:cNvPr>
            <p:cNvSpPr/>
            <p:nvPr/>
          </p:nvSpPr>
          <p:spPr>
            <a:xfrm flipV="1">
              <a:off x="1937620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C890BB2-1266-D78D-CB2F-3704D04E1AF1}"/>
                </a:ext>
              </a:extLst>
            </p:cNvPr>
            <p:cNvSpPr/>
            <p:nvPr/>
          </p:nvSpPr>
          <p:spPr>
            <a:xfrm flipV="1">
              <a:off x="1534301" y="2573906"/>
              <a:ext cx="73171" cy="731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F5527E8-50A9-2ACC-4B31-F9C83DFBB0D1}"/>
                </a:ext>
              </a:extLst>
            </p:cNvPr>
            <p:cNvSpPr/>
            <p:nvPr/>
          </p:nvSpPr>
          <p:spPr>
            <a:xfrm flipV="1">
              <a:off x="1772348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C583145-8F71-F8A9-D10B-6C40DA2C2FE8}"/>
                </a:ext>
              </a:extLst>
            </p:cNvPr>
            <p:cNvSpPr/>
            <p:nvPr/>
          </p:nvSpPr>
          <p:spPr>
            <a:xfrm flipV="1">
              <a:off x="1335375" y="2573906"/>
              <a:ext cx="73171" cy="731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05" grpId="0"/>
      <p:bldP spid="110" grpId="0"/>
      <p:bldP spid="115" grpId="0"/>
      <p:bldP spid="120" grpId="0"/>
      <p:bldP spid="125" grpId="0"/>
      <p:bldP spid="130" grpId="0"/>
      <p:bldP spid="135" grpId="0"/>
      <p:bldP spid="140" grpId="0"/>
      <p:bldP spid="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A3966B-C315-3D45-5817-C89B6B9DE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8702" y="550678"/>
            <a:ext cx="8754592" cy="749135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000" dirty="0">
                <a:solidFill>
                  <a:schemeClr val="tx1"/>
                </a:solidFill>
                <a:latin typeface="EdShed" pitchFamily="2" charset="0"/>
              </a:rPr>
              <a:t>Read the words. Put a tick if the word is spelled correctly and a cross if it is incorrect. Correct the incorrect words, then complete the sentence activities.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248A3B-68B5-BA6B-3F05-D0742EB84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Spell Check and Sentences</a:t>
            </a:r>
          </a:p>
        </p:txBody>
      </p:sp>
      <p:graphicFrame>
        <p:nvGraphicFramePr>
          <p:cNvPr id="2" name="Table 27">
            <a:extLst>
              <a:ext uri="{FF2B5EF4-FFF2-40B4-BE49-F238E27FC236}">
                <a16:creationId xmlns:a16="http://schemas.microsoft.com/office/drawing/2014/main" id="{E1F69CC5-CB3A-C1D4-6A08-95E1E255E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98409"/>
              </p:ext>
            </p:extLst>
          </p:nvPr>
        </p:nvGraphicFramePr>
        <p:xfrm>
          <a:off x="357536" y="1835872"/>
          <a:ext cx="5501898" cy="46668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252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1164604">
                  <a:extLst>
                    <a:ext uri="{9D8B030D-6E8A-4147-A177-3AD203B41FA5}">
                      <a16:colId xmlns:a16="http://schemas.microsoft.com/office/drawing/2014/main" val="409481055"/>
                    </a:ext>
                  </a:extLst>
                </a:gridCol>
                <a:gridCol w="2592042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538665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Spelled Correctly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754855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edje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172240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brige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0217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35501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fuj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40537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rijge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judje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lodje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D923BA-AABB-2FBD-723E-C335AC60B866}"/>
              </a:ext>
            </a:extLst>
          </p:cNvPr>
          <p:cNvSpPr txBox="1"/>
          <p:nvPr/>
        </p:nvSpPr>
        <p:spPr>
          <a:xfrm>
            <a:off x="6095998" y="2248626"/>
            <a:ext cx="562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EdShed" pitchFamily="2" charset="0"/>
                <a:ea typeface="OpenDyslexic" charset="0"/>
                <a:cs typeface="OpenDyslexic" charset="0"/>
              </a:rPr>
              <a:t>Write the word ‘bridge’ in a sentence.</a:t>
            </a:r>
            <a:endParaRPr lang="en-GB" baseline="0" dirty="0">
              <a:latin typeface="EdShed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D299F-98FC-6B0E-89FA-656CCE9B1C5C}"/>
              </a:ext>
            </a:extLst>
          </p:cNvPr>
          <p:cNvCxnSpPr>
            <a:cxnSpLocks/>
          </p:cNvCxnSpPr>
          <p:nvPr/>
        </p:nvCxnSpPr>
        <p:spPr>
          <a:xfrm>
            <a:off x="6160883" y="3160897"/>
            <a:ext cx="37589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E65B3C-804F-7B1F-03E3-84F33C927117}"/>
              </a:ext>
            </a:extLst>
          </p:cNvPr>
          <p:cNvCxnSpPr>
            <a:cxnSpLocks/>
          </p:cNvCxnSpPr>
          <p:nvPr/>
        </p:nvCxnSpPr>
        <p:spPr>
          <a:xfrm>
            <a:off x="6160883" y="3831962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2CF3A0-DE1A-160B-8832-4C9C10298FEB}"/>
              </a:ext>
            </a:extLst>
          </p:cNvPr>
          <p:cNvSpPr txBox="1"/>
          <p:nvPr/>
        </p:nvSpPr>
        <p:spPr>
          <a:xfrm>
            <a:off x="6095998" y="4495590"/>
            <a:ext cx="562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EdShed" pitchFamily="2" charset="0"/>
                <a:ea typeface="OpenDyslexic" charset="0"/>
                <a:cs typeface="OpenDyslexic" charset="0"/>
              </a:rPr>
              <a:t>Choose another two words to write in one sentence.</a:t>
            </a:r>
            <a:endParaRPr lang="en-GB" baseline="0" dirty="0">
              <a:latin typeface="EdShed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AACA8B-83B5-2EF9-A827-607FE2B1FFEE}"/>
              </a:ext>
            </a:extLst>
          </p:cNvPr>
          <p:cNvCxnSpPr>
            <a:cxnSpLocks/>
          </p:cNvCxnSpPr>
          <p:nvPr/>
        </p:nvCxnSpPr>
        <p:spPr>
          <a:xfrm>
            <a:off x="6160883" y="5422184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F36208-AD43-C8B8-ECCD-6FAC628B3343}"/>
              </a:ext>
            </a:extLst>
          </p:cNvPr>
          <p:cNvCxnSpPr>
            <a:cxnSpLocks/>
          </p:cNvCxnSpPr>
          <p:nvPr/>
        </p:nvCxnSpPr>
        <p:spPr>
          <a:xfrm>
            <a:off x="6160883" y="6093249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D448CA8-7ECE-4234-F378-D3FA51C51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539" y="2079377"/>
            <a:ext cx="1552414" cy="1095359"/>
          </a:xfrm>
          <a:prstGeom prst="round1Rect">
            <a:avLst>
              <a:gd name="adj" fmla="val 0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D1D4A7-6D6B-12B3-6DD9-ADA7D7577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284" y="1965493"/>
            <a:ext cx="259465" cy="2594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D5F82-7E7A-5BA6-56A6-2C2A48550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74" y="1993331"/>
            <a:ext cx="208219" cy="2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5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C2E578-043C-4508-3778-EDFB8E5575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7" name="Table 27">
            <a:extLst>
              <a:ext uri="{FF2B5EF4-FFF2-40B4-BE49-F238E27FC236}">
                <a16:creationId xmlns:a16="http://schemas.microsoft.com/office/drawing/2014/main" id="{80E061EE-3E51-41F0-29C7-3405A5A2C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30810"/>
              </p:ext>
            </p:extLst>
          </p:nvPr>
        </p:nvGraphicFramePr>
        <p:xfrm>
          <a:off x="357536" y="1835872"/>
          <a:ext cx="5501898" cy="46668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252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1164604">
                  <a:extLst>
                    <a:ext uri="{9D8B030D-6E8A-4147-A177-3AD203B41FA5}">
                      <a16:colId xmlns:a16="http://schemas.microsoft.com/office/drawing/2014/main" val="409481055"/>
                    </a:ext>
                  </a:extLst>
                </a:gridCol>
                <a:gridCol w="2592042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538665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Spelled Correctly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754855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edje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172240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brige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0217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35501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fuj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fudge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40537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rijge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judje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judge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lodje</a:t>
                      </a:r>
                      <a:endParaRPr lang="en-GB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909D65-05ED-215B-BD9E-1CDC1B7A9C67}"/>
              </a:ext>
            </a:extLst>
          </p:cNvPr>
          <p:cNvSpPr txBox="1"/>
          <p:nvPr/>
        </p:nvSpPr>
        <p:spPr>
          <a:xfrm>
            <a:off x="6095998" y="2248626"/>
            <a:ext cx="562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EdShed" pitchFamily="2" charset="0"/>
                <a:ea typeface="OpenDyslexic" charset="0"/>
                <a:cs typeface="OpenDyslexic" charset="0"/>
              </a:rPr>
              <a:t>Write the word ‘bridge’ in a sentence.</a:t>
            </a:r>
            <a:endParaRPr lang="en-GB" baseline="0" dirty="0">
              <a:latin typeface="EdShed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0ABAB9-0979-2B3F-7419-C4F0C830256C}"/>
              </a:ext>
            </a:extLst>
          </p:cNvPr>
          <p:cNvCxnSpPr>
            <a:cxnSpLocks/>
          </p:cNvCxnSpPr>
          <p:nvPr/>
        </p:nvCxnSpPr>
        <p:spPr>
          <a:xfrm>
            <a:off x="6160883" y="3160897"/>
            <a:ext cx="37589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CF267B-4845-D9B3-1509-8D36D721B6BA}"/>
              </a:ext>
            </a:extLst>
          </p:cNvPr>
          <p:cNvCxnSpPr>
            <a:cxnSpLocks/>
          </p:cNvCxnSpPr>
          <p:nvPr/>
        </p:nvCxnSpPr>
        <p:spPr>
          <a:xfrm>
            <a:off x="6160883" y="3831962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64930E-85C6-12A0-E75C-5D19A8FCE60C}"/>
              </a:ext>
            </a:extLst>
          </p:cNvPr>
          <p:cNvSpPr txBox="1"/>
          <p:nvPr/>
        </p:nvSpPr>
        <p:spPr>
          <a:xfrm>
            <a:off x="6095998" y="4495590"/>
            <a:ext cx="562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EdShed" pitchFamily="2" charset="0"/>
                <a:ea typeface="OpenDyslexic" charset="0"/>
                <a:cs typeface="OpenDyslexic" charset="0"/>
              </a:rPr>
              <a:t>Choose another two words to write in one sentence.</a:t>
            </a:r>
            <a:endParaRPr lang="en-GB" baseline="0" dirty="0">
              <a:latin typeface="EdShed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E87BE3-1FB1-C313-87B6-38480D960820}"/>
              </a:ext>
            </a:extLst>
          </p:cNvPr>
          <p:cNvCxnSpPr>
            <a:cxnSpLocks/>
          </p:cNvCxnSpPr>
          <p:nvPr/>
        </p:nvCxnSpPr>
        <p:spPr>
          <a:xfrm>
            <a:off x="6160883" y="5422184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8C87EE-1CBD-0006-92F7-D1C6CAF949E9}"/>
              </a:ext>
            </a:extLst>
          </p:cNvPr>
          <p:cNvCxnSpPr>
            <a:cxnSpLocks/>
          </p:cNvCxnSpPr>
          <p:nvPr/>
        </p:nvCxnSpPr>
        <p:spPr>
          <a:xfrm>
            <a:off x="6160883" y="6093249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41B8EDD-96AF-864C-2739-16B34CED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49" y="2428246"/>
            <a:ext cx="316919" cy="3169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CDFC9-2ACB-9A07-4EDD-28871181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2856554"/>
            <a:ext cx="285909" cy="285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66F702-F5C3-8498-2D10-58E603EC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3259203"/>
            <a:ext cx="285909" cy="2859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FA17D1-2E68-DF76-FCFE-64622591F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49" y="3655935"/>
            <a:ext cx="316919" cy="3169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3C23BE-813F-42F9-2BA0-F0C56164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4096883"/>
            <a:ext cx="285909" cy="2859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5FB55B-AED1-F540-5B93-F77721088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4506821"/>
            <a:ext cx="285909" cy="2859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8B9456-E63E-3B1D-95C9-1ADB9631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49" y="4892507"/>
            <a:ext cx="316919" cy="3169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16184D-6513-3A3F-67B4-35628A3CB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5329219"/>
            <a:ext cx="285909" cy="2859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9046AE-6310-E680-8E5B-1F0F236B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49" y="5726900"/>
            <a:ext cx="316919" cy="3169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F9373F-E78F-C7F9-B132-713AB5927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6155591"/>
            <a:ext cx="285909" cy="28590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5BE572-459E-F744-23E2-F2B16E8D3859}"/>
              </a:ext>
            </a:extLst>
          </p:cNvPr>
          <p:cNvSpPr txBox="1"/>
          <p:nvPr/>
        </p:nvSpPr>
        <p:spPr>
          <a:xfrm>
            <a:off x="6160883" y="2598944"/>
            <a:ext cx="479129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The</a:t>
            </a:r>
            <a:r>
              <a:rPr lang="en-GB" sz="200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sz="2000" dirty="0">
                <a:latin typeface="EdShed" pitchFamily="2" charset="0"/>
              </a:rPr>
              <a:t>bridge</a:t>
            </a:r>
            <a:r>
              <a:rPr lang="en-GB" sz="200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crossed over the river. </a:t>
            </a:r>
            <a:endParaRPr lang="en-GB" sz="20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438F4-C26F-0BC4-F022-FBE39ACAAB3F}"/>
              </a:ext>
            </a:extLst>
          </p:cNvPr>
          <p:cNvSpPr txBox="1"/>
          <p:nvPr/>
        </p:nvSpPr>
        <p:spPr>
          <a:xfrm>
            <a:off x="6160883" y="4871031"/>
            <a:ext cx="5188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The</a:t>
            </a:r>
            <a:r>
              <a:rPr lang="en-GB" sz="200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sz="2000" dirty="0">
                <a:latin typeface="EdShed" pitchFamily="2" charset="0"/>
              </a:rPr>
              <a:t>judge</a:t>
            </a:r>
            <a:r>
              <a:rPr lang="en-GB" sz="200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loved to eat vanilla </a:t>
            </a:r>
            <a:r>
              <a:rPr lang="en-GB" sz="2000" dirty="0">
                <a:latin typeface="EdShed" pitchFamily="2" charset="0"/>
              </a:rPr>
              <a:t>fudge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.</a:t>
            </a:r>
            <a:endParaRPr lang="en-GB" sz="20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BAE81-1B51-6A8E-25BE-FB8AA5C0B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Spell Check and Sentences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864EC-A250-3C93-E172-F2AD07F43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539" y="2079377"/>
            <a:ext cx="1552414" cy="1095359"/>
          </a:xfrm>
          <a:prstGeom prst="round1Rect">
            <a:avLst>
              <a:gd name="adj" fmla="val 0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20B08-1F27-7F26-3FB2-AEB3A2A7B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284" y="1965493"/>
            <a:ext cx="259465" cy="259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1A126F-E994-9D82-882E-CCEC1855E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74" y="1993331"/>
            <a:ext cx="208219" cy="2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8671</TotalTime>
  <Words>1091</Words>
  <Application>Microsoft Macintosh PowerPoint</Application>
  <PresentationFormat>Widescreen</PresentationFormat>
  <Paragraphs>330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Sassoon Infant 2023</vt:lpstr>
      <vt:lpstr>Arial</vt:lpstr>
      <vt:lpstr>EdShed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132</cp:revision>
  <dcterms:created xsi:type="dcterms:W3CDTF">2022-07-19T20:08:30Z</dcterms:created>
  <dcterms:modified xsi:type="dcterms:W3CDTF">2024-08-08T07:52:22Z</dcterms:modified>
</cp:coreProperties>
</file>