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 autoCompressPictures="0">
  <p:sldMasterIdLst>
    <p:sldMasterId id="2147483669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9" r:id="rId3"/>
    <p:sldId id="292" r:id="rId4"/>
    <p:sldId id="367" r:id="rId5"/>
    <p:sldId id="318" r:id="rId6"/>
    <p:sldId id="262" r:id="rId7"/>
    <p:sldId id="263" r:id="rId8"/>
    <p:sldId id="434" r:id="rId9"/>
    <p:sldId id="439" r:id="rId10"/>
    <p:sldId id="444" r:id="rId11"/>
    <p:sldId id="435" r:id="rId12"/>
    <p:sldId id="425" r:id="rId13"/>
    <p:sldId id="426" r:id="rId14"/>
    <p:sldId id="429" r:id="rId15"/>
    <p:sldId id="445" r:id="rId16"/>
    <p:sldId id="446" r:id="rId17"/>
    <p:sldId id="448" r:id="rId18"/>
    <p:sldId id="449" r:id="rId19"/>
    <p:sldId id="450" r:id="rId20"/>
    <p:sldId id="451" r:id="rId21"/>
    <p:sldId id="452" r:id="rId22"/>
    <p:sldId id="431" r:id="rId23"/>
    <p:sldId id="275" r:id="rId24"/>
    <p:sldId id="443" r:id="rId25"/>
  </p:sldIdLst>
  <p:sldSz cx="12192000" cy="6858000"/>
  <p:notesSz cx="6858000" cy="9144000"/>
  <p:embeddedFontLst>
    <p:embeddedFont>
      <p:font typeface="EdShed" pitchFamily="2" charset="0"/>
      <p:regular r:id="rId28"/>
      <p:bold r:id="rId29"/>
    </p:embeddedFont>
    <p:embeddedFont>
      <p:font typeface="Sassoon Infant 2023" panose="02000503030000020003" pitchFamily="2" charset="0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D160"/>
    <a:srgbClr val="3372DC"/>
    <a:srgbClr val="FF3760"/>
    <a:srgbClr val="7956D6"/>
    <a:srgbClr val="73FEFF"/>
    <a:srgbClr val="FF9300"/>
    <a:srgbClr val="219CEE"/>
    <a:srgbClr val="4A4A4A"/>
    <a:srgbClr val="FFDE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71"/>
    <p:restoredTop sz="90976" autoAdjust="0"/>
  </p:normalViewPr>
  <p:slideViewPr>
    <p:cSldViewPr snapToGrid="0" snapToObjects="1">
      <p:cViewPr varScale="1">
        <p:scale>
          <a:sx n="96" d="100"/>
          <a:sy n="96" d="100"/>
        </p:scale>
        <p:origin x="728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399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FBDBF2-E0CC-ABCE-C3DF-BD12B5C19C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EdShed" pitchFamily="2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77D3C0-0598-E91C-6199-EEC00BBE4C2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71E75-F88C-B947-AD7D-D88D20E295CE}" type="datetimeFigureOut">
              <a:rPr lang="en-US" smtClean="0">
                <a:latin typeface="EdShed" pitchFamily="2" charset="0"/>
              </a:rPr>
              <a:t>8/8/24</a:t>
            </a:fld>
            <a:endParaRPr lang="en-US" dirty="0">
              <a:latin typeface="EdShed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EF2D00-464E-81FB-3D6D-001FB92E05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EdShed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A1819C-C27C-8BD2-2ED7-E3A30ABAC45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03EF08-EA61-9C4E-8C30-F57133C96BF4}" type="slidenum">
              <a:rPr lang="en-US" smtClean="0">
                <a:latin typeface="EdShed" pitchFamily="2" charset="0"/>
              </a:rPr>
              <a:t>‹#›</a:t>
            </a:fld>
            <a:endParaRPr lang="en-US" dirty="0">
              <a:latin typeface="EdSh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6718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EdShed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EdShed" pitchFamily="2" charset="0"/>
              </a:defRPr>
            </a:lvl1pPr>
          </a:lstStyle>
          <a:p>
            <a:fld id="{7AEF229B-8876-6441-8901-E5E5390D5590}" type="datetimeFigureOut">
              <a:rPr lang="en-US" smtClean="0"/>
              <a:pPr/>
              <a:t>8/8/24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EdShed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EdShed" pitchFamily="2" charset="0"/>
              </a:defRPr>
            </a:lvl1pPr>
          </a:lstStyle>
          <a:p>
            <a:fld id="{8AABE850-C615-DA41-B158-FBF094A09B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29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EdShed" pitchFamily="2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EdShed" pitchFamily="2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EdShed" pitchFamily="2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EdShed" pitchFamily="2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EdShed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75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05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on the words to move them to the correct circle.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879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885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104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32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231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588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0903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Month, three, bath, moth, third, feather, teeth, thief, weather, clothes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486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F4C56A49-496E-E6EC-08FF-65C863548F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4B95B34-E0F4-958E-D548-03070AD820B4}"/>
              </a:ext>
            </a:extLst>
          </p:cNvPr>
          <p:cNvSpPr/>
          <p:nvPr userDrawn="1"/>
        </p:nvSpPr>
        <p:spPr>
          <a:xfrm>
            <a:off x="0" y="4976734"/>
            <a:ext cx="12192000" cy="1618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n>
                <a:noFill/>
              </a:ln>
              <a:latin typeface="EdShed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E12F01-B309-0982-A5D5-11ACB68A0D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42855" y="706024"/>
            <a:ext cx="5812672" cy="1010383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222327-3CA8-86D0-9AA8-F9DEF02F12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43364" y="5224603"/>
            <a:ext cx="9105272" cy="31219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latin typeface="EdShed" pitchFamily="2" charset="0"/>
              </a:defRPr>
            </a:lvl1pPr>
          </a:lstStyle>
          <a:p>
            <a:pPr lvl="0"/>
            <a:r>
              <a:rPr lang="en-US" dirty="0"/>
              <a:t>To be able to segment words into the correct syllables and phonemes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AB9E0338-111E-84F1-9158-64EE47494689}"/>
              </a:ext>
            </a:extLst>
          </p:cNvPr>
          <p:cNvSpPr/>
          <p:nvPr userDrawn="1"/>
        </p:nvSpPr>
        <p:spPr>
          <a:xfrm>
            <a:off x="6279260" y="1960604"/>
            <a:ext cx="1670132" cy="532262"/>
          </a:xfrm>
          <a:prstGeom prst="roundRect">
            <a:avLst>
              <a:gd name="adj" fmla="val 446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E721A56-A5F1-60E3-363C-7E1FFA1CE6CA}"/>
              </a:ext>
            </a:extLst>
          </p:cNvPr>
          <p:cNvSpPr/>
          <p:nvPr userDrawn="1"/>
        </p:nvSpPr>
        <p:spPr>
          <a:xfrm>
            <a:off x="4242609" y="1960604"/>
            <a:ext cx="1670132" cy="532262"/>
          </a:xfrm>
          <a:prstGeom prst="roundRect">
            <a:avLst>
              <a:gd name="adj" fmla="val 446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CE32201-0533-432D-C8E5-C92B2FB023E3}"/>
              </a:ext>
            </a:extLst>
          </p:cNvPr>
          <p:cNvSpPr txBox="1"/>
          <p:nvPr userDrawn="1"/>
        </p:nvSpPr>
        <p:spPr>
          <a:xfrm>
            <a:off x="4382905" y="2011698"/>
            <a:ext cx="1256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4A4A4A"/>
                </a:solidFill>
                <a:latin typeface="EdShed" pitchFamily="2" charset="0"/>
                <a:cs typeface="Rubik Medium" pitchFamily="2" charset="-79"/>
              </a:rPr>
              <a:t>Stage: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52076676-A967-CDEB-429E-01971165CF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1441" y="2046110"/>
            <a:ext cx="535806" cy="395154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4A4A4A"/>
                </a:solidFill>
                <a:latin typeface="EdShed" pitchFamily="2" charset="0"/>
                <a:cs typeface="Rubik Light" pitchFamily="2" charset="-79"/>
              </a:defRPr>
            </a:lvl1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54" name="Text Placeholder 52">
            <a:extLst>
              <a:ext uri="{FF2B5EF4-FFF2-40B4-BE49-F238E27FC236}">
                <a16:creationId xmlns:a16="http://schemas.microsoft.com/office/drawing/2014/main" id="{ECA6A188-9BBA-AFB0-180D-64AF436C0D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30743" y="2046787"/>
            <a:ext cx="595891" cy="395155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4A4A4A"/>
                </a:solidFill>
                <a:latin typeface="EdShed" pitchFamily="2" charset="0"/>
                <a:cs typeface="Rubik Light" pitchFamily="2" charset="-79"/>
              </a:defRPr>
            </a:lvl1pPr>
          </a:lstStyle>
          <a:p>
            <a:pPr lvl="0"/>
            <a:r>
              <a:rPr lang="en-US" dirty="0"/>
              <a:t>36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1F5854A-9838-4914-7A8B-4ECEAE4DDB68}"/>
              </a:ext>
            </a:extLst>
          </p:cNvPr>
          <p:cNvSpPr txBox="1"/>
          <p:nvPr userDrawn="1"/>
        </p:nvSpPr>
        <p:spPr>
          <a:xfrm>
            <a:off x="6396551" y="2013407"/>
            <a:ext cx="1268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4A4A4A"/>
                </a:solidFill>
                <a:latin typeface="EdShed" pitchFamily="2" charset="0"/>
                <a:cs typeface="Rubik Medium" pitchFamily="2" charset="-79"/>
              </a:rPr>
              <a:t>Lesson: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BE9772B-C7C1-353F-2475-A7E844F441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43364" y="5597098"/>
            <a:ext cx="9105272" cy="31219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latin typeface="EdShed" pitchFamily="2" charset="0"/>
              </a:defRPr>
            </a:lvl1pPr>
          </a:lstStyle>
          <a:p>
            <a:pPr lvl="0"/>
            <a:r>
              <a:rPr lang="en-US" dirty="0"/>
              <a:t>To spell words with irregular spelling patterns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F1D6F095-6BB8-9DC8-585C-714F7FE767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5299" y="6051777"/>
            <a:ext cx="10461402" cy="312191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latin typeface="EdShed" pitchFamily="2" charset="0"/>
              </a:defRPr>
            </a:lvl1pPr>
          </a:lstStyle>
          <a:p>
            <a:pPr lvl="0"/>
            <a:r>
              <a:rPr lang="en-US" dirty="0"/>
              <a:t>This week’s words: accommodate, available, competition, determined, existence, identity, muscle, prejudice, rhyme, suggest</a:t>
            </a:r>
          </a:p>
        </p:txBody>
      </p:sp>
    </p:spTree>
    <p:extLst>
      <p:ext uri="{BB962C8B-B14F-4D97-AF65-F5344CB8AC3E}">
        <p14:creationId xmlns:p14="http://schemas.microsoft.com/office/powerpoint/2010/main" val="4029987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67E957F-5785-BE83-5088-3216AED63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7615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dShed" pitchFamily="2" charset="0"/>
              </a:defRPr>
            </a:lvl1pPr>
          </a:lstStyle>
          <a:p>
            <a:r>
              <a:rPr lang="en-US" dirty="0"/>
              <a:t>7.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ext Placeholder 18">
            <a:extLst>
              <a:ext uri="{FF2B5EF4-FFF2-40B4-BE49-F238E27FC236}">
                <a16:creationId xmlns:a16="http://schemas.microsoft.com/office/drawing/2014/main" id="{149FAE15-6FD8-DFF4-7A02-5454466F63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5772" y="586478"/>
            <a:ext cx="7960454" cy="320675"/>
          </a:xfrm>
        </p:spPr>
        <p:txBody>
          <a:bodyPr>
            <a:noAutofit/>
          </a:bodyPr>
          <a:lstStyle>
            <a:lvl1pPr marL="0" indent="0" algn="ctr">
              <a:buNone/>
              <a:defRPr sz="2200" b="1" i="0">
                <a:solidFill>
                  <a:schemeClr val="tx1"/>
                </a:solidFill>
                <a:latin typeface="EdShed" pitchFamily="2" charset="0"/>
              </a:defRPr>
            </a:lvl1pPr>
          </a:lstStyle>
          <a:p>
            <a:pPr lvl="0"/>
            <a:r>
              <a:rPr lang="en-US" dirty="0"/>
              <a:t>Words where ‘ex’ means ‘out’</a:t>
            </a:r>
          </a:p>
        </p:txBody>
      </p:sp>
      <p:pic>
        <p:nvPicPr>
          <p:cNvPr id="6" name="Picture 5" descr="A yellow and grey text&#10;&#10;Description automatically generated">
            <a:extLst>
              <a:ext uri="{FF2B5EF4-FFF2-40B4-BE49-F238E27FC236}">
                <a16:creationId xmlns:a16="http://schemas.microsoft.com/office/drawing/2014/main" id="{E218E480-2368-2CC2-BE80-1B93C49A7E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51269" y="186249"/>
            <a:ext cx="1431998" cy="69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79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2D389F5B-2B8C-AA13-C05C-23647DEDAD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49799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9062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dShed" pitchFamily="2" charset="0"/>
              </a:defRPr>
            </a:lvl1pPr>
          </a:lstStyle>
          <a:p>
            <a:r>
              <a:rPr lang="en-US" dirty="0"/>
              <a:t>7.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A yellow and grey text&#10;&#10;Description automatically generated">
            <a:extLst>
              <a:ext uri="{FF2B5EF4-FFF2-40B4-BE49-F238E27FC236}">
                <a16:creationId xmlns:a16="http://schemas.microsoft.com/office/drawing/2014/main" id="{DDA499ED-C79E-F2C5-AF10-658A3695AE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89820" y="289489"/>
            <a:ext cx="1431998" cy="69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134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- Sub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C156E33-FC78-D728-4CA2-9D4F4F9DBB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47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7615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dShed" pitchFamily="2" charset="0"/>
              </a:defRPr>
            </a:lvl1pPr>
          </a:lstStyle>
          <a:p>
            <a:r>
              <a:rPr lang="en-US"/>
              <a:t>7.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297A089E-FCCB-4F7A-9B2E-C32263A9D3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97294" y="550678"/>
            <a:ext cx="8597407" cy="749135"/>
          </a:xfrm>
        </p:spPr>
        <p:txBody>
          <a:bodyPr anchor="ctr">
            <a:noAutofit/>
          </a:bodyPr>
          <a:lstStyle>
            <a:lvl1pPr marL="0" indent="0" algn="ctr">
              <a:lnSpc>
                <a:spcPts val="2700"/>
              </a:lnSpc>
              <a:spcBef>
                <a:spcPts val="0"/>
              </a:spcBef>
              <a:buNone/>
              <a:defRPr sz="2200" b="1" i="0">
                <a:solidFill>
                  <a:srgbClr val="3372DC"/>
                </a:solidFill>
                <a:latin typeface="EdShed" pitchFamily="2" charset="0"/>
              </a:defRPr>
            </a:lvl1pPr>
          </a:lstStyle>
          <a:p>
            <a:pPr lvl="0"/>
            <a:r>
              <a:rPr lang="en-US" dirty="0"/>
              <a:t>Can you help correct these few spelling mistakes on these Stage 5 words as a starter?</a:t>
            </a: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099993FA-553C-DC24-8035-F3C4D06A6C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211731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EdShed" pitchFamily="2" charset="0"/>
              </a:defRPr>
            </a:lvl1pPr>
          </a:lstStyle>
          <a:p>
            <a:pPr lvl="0"/>
            <a:r>
              <a:rPr lang="en-US" dirty="0"/>
              <a:t>Starter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00B915-4CBD-703E-7539-5EB06BD72D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9195" y="205165"/>
            <a:ext cx="1048133" cy="1069769"/>
          </a:xfrm>
          <a:prstGeom prst="rect">
            <a:avLst/>
          </a:prstGeom>
        </p:spPr>
      </p:pic>
      <p:pic>
        <p:nvPicPr>
          <p:cNvPr id="4" name="Picture 3" descr="A yellow and grey text&#10;&#10;Description automatically generated">
            <a:extLst>
              <a:ext uri="{FF2B5EF4-FFF2-40B4-BE49-F238E27FC236}">
                <a16:creationId xmlns:a16="http://schemas.microsoft.com/office/drawing/2014/main" id="{ABE9C1ED-E55B-92D0-3E3C-6C41122119B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51269" y="186249"/>
            <a:ext cx="1431998" cy="69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776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- Sub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915C26A-DB07-AD98-AD97-AAAA73C74C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7615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dShed" pitchFamily="2" charset="0"/>
              </a:defRPr>
            </a:lvl1pPr>
          </a:lstStyle>
          <a:p>
            <a:r>
              <a:rPr lang="en-US" dirty="0"/>
              <a:t>7.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DE8D001C-8556-B5D1-C0FF-98AF8FC79D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342478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EdShed" pitchFamily="2" charset="0"/>
              </a:defRPr>
            </a:lvl1pPr>
          </a:lstStyle>
          <a:p>
            <a:pPr lvl="0"/>
            <a:r>
              <a:rPr lang="en-US" dirty="0"/>
              <a:t>This Week’s Words</a:t>
            </a: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35FC74FF-5008-9ECB-E018-2B72A80C75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07717" y="770233"/>
            <a:ext cx="8376562" cy="365127"/>
          </a:xfrm>
        </p:spPr>
        <p:txBody>
          <a:bodyPr anchor="ctr">
            <a:noAutofit/>
          </a:bodyPr>
          <a:lstStyle>
            <a:lvl1pPr marL="0" indent="0" algn="ctr">
              <a:spcBef>
                <a:spcPts val="500"/>
              </a:spcBef>
              <a:buNone/>
              <a:defRPr sz="2200" b="1" i="0">
                <a:solidFill>
                  <a:srgbClr val="3372DC"/>
                </a:solidFill>
                <a:latin typeface="EdShed" pitchFamily="2" charset="0"/>
              </a:defRPr>
            </a:lvl1pPr>
          </a:lstStyle>
          <a:p>
            <a:pPr lvl="0"/>
            <a:r>
              <a:rPr lang="en-US" dirty="0"/>
              <a:t>Do you know what they mean?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6FB5B7-BC97-1061-D4F9-2945D13DCC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9195" y="205165"/>
            <a:ext cx="1048133" cy="1069769"/>
          </a:xfrm>
          <a:prstGeom prst="rect">
            <a:avLst/>
          </a:prstGeom>
        </p:spPr>
      </p:pic>
      <p:pic>
        <p:nvPicPr>
          <p:cNvPr id="5" name="Picture 4" descr="A yellow and grey text&#10;&#10;Description automatically generated">
            <a:extLst>
              <a:ext uri="{FF2B5EF4-FFF2-40B4-BE49-F238E27FC236}">
                <a16:creationId xmlns:a16="http://schemas.microsoft.com/office/drawing/2014/main" id="{EDF69CEE-0860-0267-19A1-D20B0C520D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51269" y="186249"/>
            <a:ext cx="1431998" cy="69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646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- 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67E957F-5785-BE83-5088-3216AED63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7615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dShed" pitchFamily="2" charset="0"/>
              </a:defRPr>
            </a:lvl1pPr>
          </a:lstStyle>
          <a:p>
            <a:r>
              <a:rPr lang="en-US" dirty="0"/>
              <a:t>7.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E3EF6408-E4F7-DA58-C230-8BB8A6BB0E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5772" y="586478"/>
            <a:ext cx="7960454" cy="320675"/>
          </a:xfrm>
        </p:spPr>
        <p:txBody>
          <a:bodyPr>
            <a:noAutofit/>
          </a:bodyPr>
          <a:lstStyle>
            <a:lvl1pPr marL="0" indent="0" algn="ctr">
              <a:buNone/>
              <a:defRPr sz="2200" b="1" i="0">
                <a:solidFill>
                  <a:schemeClr val="tx1"/>
                </a:solidFill>
                <a:latin typeface="EdShed" pitchFamily="2" charset="0"/>
              </a:defRPr>
            </a:lvl1pPr>
          </a:lstStyle>
          <a:p>
            <a:pPr lvl="0"/>
            <a:r>
              <a:rPr lang="en-US" dirty="0"/>
              <a:t>Words where ‘ex’ means ‘out’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83CC30-78F7-5200-2672-E025123071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9195" y="205165"/>
            <a:ext cx="1048133" cy="1069769"/>
          </a:xfrm>
          <a:prstGeom prst="rect">
            <a:avLst/>
          </a:prstGeom>
        </p:spPr>
      </p:pic>
      <p:pic>
        <p:nvPicPr>
          <p:cNvPr id="3" name="Picture 2" descr="A yellow and grey text&#10;&#10;Description automatically generated">
            <a:extLst>
              <a:ext uri="{FF2B5EF4-FFF2-40B4-BE49-F238E27FC236}">
                <a16:creationId xmlns:a16="http://schemas.microsoft.com/office/drawing/2014/main" id="{1E026117-17C0-AC79-F458-6C66BAB7B9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51269" y="186249"/>
            <a:ext cx="1431998" cy="69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271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die - Sub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AC2EA55-C874-53A3-E5B7-0B4873DAAC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223B41F-7C39-A2B6-4475-3BC4511DB4EF}"/>
              </a:ext>
            </a:extLst>
          </p:cNvPr>
          <p:cNvSpPr/>
          <p:nvPr userDrawn="1"/>
        </p:nvSpPr>
        <p:spPr>
          <a:xfrm>
            <a:off x="0" y="-47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7615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dShed" pitchFamily="2" charset="0"/>
              </a:defRPr>
            </a:lvl1pPr>
          </a:lstStyle>
          <a:p>
            <a:r>
              <a:rPr lang="en-US" dirty="0"/>
              <a:t>7.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51225A-A422-9053-4DED-767BC3F7D5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8366" y="237511"/>
            <a:ext cx="946558" cy="1038013"/>
          </a:xfrm>
          <a:prstGeom prst="rect">
            <a:avLst/>
          </a:prstGeom>
        </p:spPr>
      </p:pic>
      <p:sp>
        <p:nvSpPr>
          <p:cNvPr id="3" name="Text Placeholder 18">
            <a:extLst>
              <a:ext uri="{FF2B5EF4-FFF2-40B4-BE49-F238E27FC236}">
                <a16:creationId xmlns:a16="http://schemas.microsoft.com/office/drawing/2014/main" id="{D3BE8E32-2B39-B15C-AAC8-33B3D08B73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06416" y="203496"/>
            <a:ext cx="8579166" cy="1038013"/>
          </a:xfrm>
        </p:spPr>
        <p:txBody>
          <a:bodyPr anchor="ctr">
            <a:no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2000" b="1" i="0">
                <a:solidFill>
                  <a:srgbClr val="3372DC"/>
                </a:solidFill>
                <a:latin typeface="EdShed" pitchFamily="2" charset="0"/>
              </a:defRPr>
            </a:lvl1pPr>
          </a:lstStyle>
          <a:p>
            <a:pPr lvl="0"/>
            <a:r>
              <a:rPr lang="en-US" dirty="0"/>
              <a:t>To spell words using sound-spelling patterns and phonemic awareness</a:t>
            </a:r>
          </a:p>
          <a:p>
            <a:pPr lvl="0"/>
            <a:r>
              <a:rPr lang="en-US" dirty="0"/>
              <a:t>To spell words with closed syllables</a:t>
            </a:r>
          </a:p>
        </p:txBody>
      </p:sp>
      <p:pic>
        <p:nvPicPr>
          <p:cNvPr id="7" name="Picture 6" descr="A yellow and grey text&#10;&#10;Description automatically generated">
            <a:extLst>
              <a:ext uri="{FF2B5EF4-FFF2-40B4-BE49-F238E27FC236}">
                <a16:creationId xmlns:a16="http://schemas.microsoft.com/office/drawing/2014/main" id="{3BE3CA92-3FCE-0992-3524-2684BA2DAF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51269" y="186249"/>
            <a:ext cx="1431998" cy="69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65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die - Sub 2 Line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C156E33-FC78-D728-4CA2-9D4F4F9DBB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47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7615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dShed" pitchFamily="2" charset="0"/>
              </a:defRPr>
            </a:lvl1pPr>
          </a:lstStyle>
          <a:p>
            <a:r>
              <a:rPr lang="en-US" dirty="0"/>
              <a:t>7.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783E5FE0-F257-6A29-3CBA-97CDCBA550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97294" y="550678"/>
            <a:ext cx="8597407" cy="749135"/>
          </a:xfrm>
        </p:spPr>
        <p:txBody>
          <a:bodyPr anchor="ctr">
            <a:noAutofit/>
          </a:bodyPr>
          <a:lstStyle>
            <a:lvl1pPr marL="0" indent="0" algn="ctr">
              <a:lnSpc>
                <a:spcPts val="2700"/>
              </a:lnSpc>
              <a:spcBef>
                <a:spcPts val="0"/>
              </a:spcBef>
              <a:buNone/>
              <a:defRPr sz="2200" b="1" i="0">
                <a:solidFill>
                  <a:srgbClr val="3372DC"/>
                </a:solidFill>
                <a:latin typeface="EdShed" pitchFamily="2" charset="0"/>
              </a:defRPr>
            </a:lvl1pPr>
          </a:lstStyle>
          <a:p>
            <a:pPr lvl="0"/>
            <a:r>
              <a:rPr lang="en-US" dirty="0"/>
              <a:t>Can you help correct these few spelling mistakes on these Stage 5 words as a starter?</a:t>
            </a:r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488222DB-3FA8-6DAA-06E5-9CAA44CA3B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211731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EdShed" pitchFamily="2" charset="0"/>
              </a:defRPr>
            </a:lvl1pPr>
          </a:lstStyle>
          <a:p>
            <a:pPr lvl="0"/>
            <a:r>
              <a:rPr lang="en-US" dirty="0"/>
              <a:t>Starter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432B13D-1BD0-CE32-7E7E-C4185AF22C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8366" y="237511"/>
            <a:ext cx="946558" cy="1038013"/>
          </a:xfrm>
          <a:prstGeom prst="rect">
            <a:avLst/>
          </a:prstGeom>
        </p:spPr>
      </p:pic>
      <p:pic>
        <p:nvPicPr>
          <p:cNvPr id="4" name="Picture 3" descr="A yellow and grey text&#10;&#10;Description automatically generated">
            <a:extLst>
              <a:ext uri="{FF2B5EF4-FFF2-40B4-BE49-F238E27FC236}">
                <a16:creationId xmlns:a16="http://schemas.microsoft.com/office/drawing/2014/main" id="{E0B081B0-B863-8A71-0C03-AC6A81ED88A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51269" y="186249"/>
            <a:ext cx="1431998" cy="69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86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die - Sub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915C26A-DB07-AD98-AD97-AAAA73C74C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7615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dShed" pitchFamily="2" charset="0"/>
              </a:defRPr>
            </a:lvl1pPr>
          </a:lstStyle>
          <a:p>
            <a:r>
              <a:rPr lang="en-US" dirty="0"/>
              <a:t>7.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18">
            <a:extLst>
              <a:ext uri="{FF2B5EF4-FFF2-40B4-BE49-F238E27FC236}">
                <a16:creationId xmlns:a16="http://schemas.microsoft.com/office/drawing/2014/main" id="{E31E29BA-61D9-D977-2CC6-69DDEAB52E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342478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EdShed" pitchFamily="2" charset="0"/>
              </a:defRPr>
            </a:lvl1pPr>
          </a:lstStyle>
          <a:p>
            <a:pPr lvl="0"/>
            <a:r>
              <a:rPr lang="en-US" dirty="0"/>
              <a:t>This Week’s Words</a:t>
            </a:r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AE5DF925-C2B1-18EA-03AF-3B91500DF0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07717" y="770233"/>
            <a:ext cx="8376562" cy="365127"/>
          </a:xfrm>
        </p:spPr>
        <p:txBody>
          <a:bodyPr anchor="ctr">
            <a:noAutofit/>
          </a:bodyPr>
          <a:lstStyle>
            <a:lvl1pPr marL="0" indent="0" algn="ctr">
              <a:spcBef>
                <a:spcPts val="500"/>
              </a:spcBef>
              <a:buNone/>
              <a:defRPr sz="2200" b="1" i="0">
                <a:solidFill>
                  <a:srgbClr val="3372DC"/>
                </a:solidFill>
                <a:latin typeface="EdShed" pitchFamily="2" charset="0"/>
              </a:defRPr>
            </a:lvl1pPr>
          </a:lstStyle>
          <a:p>
            <a:pPr lvl="0"/>
            <a:r>
              <a:rPr lang="en-US" dirty="0"/>
              <a:t>Do you know what they mean?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365E12-3043-B060-4F6F-84BDEAF732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8366" y="237511"/>
            <a:ext cx="946558" cy="1038013"/>
          </a:xfrm>
          <a:prstGeom prst="rect">
            <a:avLst/>
          </a:prstGeom>
        </p:spPr>
      </p:pic>
      <p:pic>
        <p:nvPicPr>
          <p:cNvPr id="5" name="Picture 4" descr="A yellow and grey text&#10;&#10;Description automatically generated">
            <a:extLst>
              <a:ext uri="{FF2B5EF4-FFF2-40B4-BE49-F238E27FC236}">
                <a16:creationId xmlns:a16="http://schemas.microsoft.com/office/drawing/2014/main" id="{2E43DC4A-BCFD-A945-D83D-85054A3508D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51269" y="186249"/>
            <a:ext cx="1431998" cy="69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32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die - Word Sh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33807233-9F93-3CBB-2788-AB0F5F000A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25C064-633B-A816-A126-93B9F3605675}"/>
              </a:ext>
            </a:extLst>
          </p:cNvPr>
          <p:cNvSpPr/>
          <p:nvPr userDrawn="1"/>
        </p:nvSpPr>
        <p:spPr>
          <a:xfrm>
            <a:off x="164275" y="151976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9062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dShed" pitchFamily="2" charset="0"/>
              </a:defRPr>
            </a:lvl1pPr>
          </a:lstStyle>
          <a:p>
            <a:r>
              <a:rPr lang="en-US" dirty="0"/>
              <a:t>7.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CE29E751-25AC-BFA8-46A4-706C6A4277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6390" y="281440"/>
            <a:ext cx="10199217" cy="628707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B08E96-5E7F-DF53-EADD-D1745781BF09}"/>
              </a:ext>
            </a:extLst>
          </p:cNvPr>
          <p:cNvCxnSpPr>
            <a:cxnSpLocks/>
          </p:cNvCxnSpPr>
          <p:nvPr userDrawn="1"/>
        </p:nvCxnSpPr>
        <p:spPr>
          <a:xfrm>
            <a:off x="5485844" y="2107826"/>
            <a:ext cx="0" cy="42425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90C64E0-1960-B2EB-4E5C-70B2EFAC9CA7}"/>
              </a:ext>
            </a:extLst>
          </p:cNvPr>
          <p:cNvCxnSpPr>
            <a:cxnSpLocks/>
          </p:cNvCxnSpPr>
          <p:nvPr userDrawn="1"/>
        </p:nvCxnSpPr>
        <p:spPr>
          <a:xfrm flipH="1">
            <a:off x="2083981" y="4101690"/>
            <a:ext cx="6730235" cy="315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C1FD4EF-E3AC-4BFD-123B-C5310FFF8F1B}"/>
              </a:ext>
            </a:extLst>
          </p:cNvPr>
          <p:cNvSpPr/>
          <p:nvPr userDrawn="1"/>
        </p:nvSpPr>
        <p:spPr>
          <a:xfrm>
            <a:off x="4631891" y="3880396"/>
            <a:ext cx="1707905" cy="473018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 b="0" i="0" dirty="0">
              <a:latin typeface="EdShed" pitchFamily="2" charset="0"/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1E2199E-F359-2404-55C9-935E12C78A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5396" y="3952790"/>
            <a:ext cx="1580893" cy="34925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 i="0">
                <a:latin typeface="EdShed" pitchFamily="2" charset="0"/>
              </a:defRPr>
            </a:lvl1pPr>
          </a:lstStyle>
          <a:p>
            <a:pPr lvl="0"/>
            <a:r>
              <a:rPr lang="en-US" dirty="0"/>
              <a:t>determined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136CAC-9630-AFB5-C83B-F6B4ACFE70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64026" y="389381"/>
            <a:ext cx="946558" cy="1038013"/>
          </a:xfrm>
          <a:prstGeom prst="rect">
            <a:avLst/>
          </a:prstGeom>
        </p:spPr>
      </p:pic>
      <p:pic>
        <p:nvPicPr>
          <p:cNvPr id="5" name="Picture 4" descr="A yellow and grey text&#10;&#10;Description automatically generated">
            <a:extLst>
              <a:ext uri="{FF2B5EF4-FFF2-40B4-BE49-F238E27FC236}">
                <a16:creationId xmlns:a16="http://schemas.microsoft.com/office/drawing/2014/main" id="{5531FE01-A40B-A5AB-9D39-F9B88AA1C52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89820" y="289489"/>
            <a:ext cx="1431998" cy="69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920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- Word Sh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2D389F5B-2B8C-AA13-C05C-23647DEDAD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51976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9062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dShed" pitchFamily="2" charset="0"/>
              </a:defRPr>
            </a:lvl1pPr>
          </a:lstStyle>
          <a:p>
            <a:r>
              <a:rPr lang="en-US" dirty="0"/>
              <a:t>7.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831DBA19-0604-C5FF-AC4B-78F2A88025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6390" y="281440"/>
            <a:ext cx="10199217" cy="628707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93FF02A-DF74-9CB2-CFBB-A3DFB5E68816}"/>
              </a:ext>
            </a:extLst>
          </p:cNvPr>
          <p:cNvCxnSpPr>
            <a:cxnSpLocks/>
          </p:cNvCxnSpPr>
          <p:nvPr userDrawn="1"/>
        </p:nvCxnSpPr>
        <p:spPr>
          <a:xfrm>
            <a:off x="5485844" y="2107826"/>
            <a:ext cx="0" cy="42425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26371C-7C1B-30AA-0700-0525D268D221}"/>
              </a:ext>
            </a:extLst>
          </p:cNvPr>
          <p:cNvCxnSpPr>
            <a:cxnSpLocks/>
          </p:cNvCxnSpPr>
          <p:nvPr userDrawn="1"/>
        </p:nvCxnSpPr>
        <p:spPr>
          <a:xfrm flipH="1">
            <a:off x="2083981" y="4101690"/>
            <a:ext cx="6730235" cy="315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B451504-0DC0-0134-175A-109A85965815}"/>
              </a:ext>
            </a:extLst>
          </p:cNvPr>
          <p:cNvSpPr/>
          <p:nvPr userDrawn="1"/>
        </p:nvSpPr>
        <p:spPr>
          <a:xfrm>
            <a:off x="4631891" y="3880396"/>
            <a:ext cx="1707905" cy="473018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 b="0" i="0" dirty="0">
              <a:latin typeface="EdShed" pitchFamily="2" charset="0"/>
            </a:endParaRPr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915F3ED2-9B19-56D4-9CDB-8B91715432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5396" y="3952790"/>
            <a:ext cx="1580893" cy="34925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 i="0">
                <a:latin typeface="EdShed" pitchFamily="2" charset="0"/>
              </a:defRPr>
            </a:lvl1pPr>
          </a:lstStyle>
          <a:p>
            <a:pPr lvl="0"/>
            <a:r>
              <a:rPr lang="en-US" dirty="0"/>
              <a:t>determined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5B7AA6-9170-6543-6CC4-080946660AD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15708" y="367867"/>
            <a:ext cx="1048133" cy="1069769"/>
          </a:xfrm>
          <a:prstGeom prst="rect">
            <a:avLst/>
          </a:prstGeom>
        </p:spPr>
      </p:pic>
      <p:pic>
        <p:nvPicPr>
          <p:cNvPr id="5" name="Picture 4" descr="A yellow and grey text&#10;&#10;Description automatically generated">
            <a:extLst>
              <a:ext uri="{FF2B5EF4-FFF2-40B4-BE49-F238E27FC236}">
                <a16:creationId xmlns:a16="http://schemas.microsoft.com/office/drawing/2014/main" id="{E846C0EF-DD51-2D8E-3DCD-48DEB0DB2C6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89820" y="289489"/>
            <a:ext cx="1431998" cy="69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815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EB19C3-256C-757A-1C11-005A1E261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AA1149-8044-D8DF-7BE6-E115305BD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55750-BDE3-B78F-DB51-7C817E39F0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EdShed" pitchFamily="2" charset="0"/>
              </a:defRPr>
            </a:lvl1pPr>
          </a:lstStyle>
          <a:p>
            <a:fld id="{3403252C-7E3D-1749-8409-A4F8F98D5649}" type="datetime1">
              <a:rPr lang="en-GB" smtClean="0"/>
              <a:pPr/>
              <a:t>08/08/2024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0A41E-4263-FAC8-9253-A8FF133105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EdShed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60B5C-B851-659C-C303-EE30E7847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EdShed" pitchFamily="2" charset="0"/>
              </a:defRPr>
            </a:lvl1pPr>
          </a:lstStyle>
          <a:p>
            <a:fld id="{EEA9F226-F87C-E84C-97C9-94623B9445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39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EdShe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EdShed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EdShed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EdShed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EdShed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EdShed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D9C1FFCA-31D0-60E0-E63D-5F87151CD10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43364" y="5177103"/>
            <a:ext cx="9105272" cy="312190"/>
          </a:xfrm>
        </p:spPr>
        <p:txBody>
          <a:bodyPr>
            <a:noAutofit/>
          </a:bodyPr>
          <a:lstStyle/>
          <a:p>
            <a:r>
              <a:rPr lang="en-GB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Sassoon Infant 2023" panose="02000503030000020003" pitchFamily="2" charset="0"/>
              </a:rPr>
              <a:t>To spell single syllable words with common letter patterns</a:t>
            </a:r>
            <a:endParaRPr lang="en-US" sz="1800" dirty="0">
              <a:ea typeface="Sassoon Infant 2023" panose="02000503030000020003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BAD0E8-9139-3B35-1AEA-C12772E1AA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C32C4-2160-E64A-735F-CC424DC4DD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4EDAB08E-62B7-E313-2647-92E97A6E4A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43364" y="5549598"/>
            <a:ext cx="9105272" cy="312190"/>
          </a:xfrm>
        </p:spPr>
        <p:txBody>
          <a:bodyPr/>
          <a:lstStyle/>
          <a:p>
            <a:r>
              <a:rPr lang="en-GB" altLang="en-US" sz="1800" dirty="0">
                <a:solidFill>
                  <a:srgbClr val="1D1C1D"/>
                </a:solidFill>
                <a:ea typeface="Sassoon Infant 2023" panose="02000503030000020003" pitchFamily="2" charset="0"/>
                <a:cs typeface="Arial" panose="020B0604020202020204" pitchFamily="34" charset="0"/>
              </a:rPr>
              <a:t>To spell w</a:t>
            </a:r>
            <a:r>
              <a:rPr lang="en-GB" sz="1800" dirty="0">
                <a:ea typeface="Sassoon Infant 2023" panose="02000503030000020003" pitchFamily="2" charset="0"/>
              </a:rPr>
              <a:t>ords with the voiced and unvoiced ‘</a:t>
            </a:r>
            <a:r>
              <a:rPr lang="en-GB" sz="1800" dirty="0" err="1">
                <a:ea typeface="Sassoon Infant 2023" panose="02000503030000020003" pitchFamily="2" charset="0"/>
              </a:rPr>
              <a:t>th</a:t>
            </a:r>
            <a:r>
              <a:rPr lang="en-GB" sz="1800" dirty="0">
                <a:ea typeface="Sassoon Infant 2023" panose="02000503030000020003" pitchFamily="2" charset="0"/>
              </a:rPr>
              <a:t>’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D4221A-9EF9-69DC-3A36-287CA66E1B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65299" y="5928355"/>
            <a:ext cx="10461402" cy="312191"/>
          </a:xfrm>
        </p:spPr>
        <p:txBody>
          <a:bodyPr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/>
              <a:t>This week’s words: </a:t>
            </a:r>
            <a:r>
              <a:rPr lang="en-US" u="none" strike="noStrike" dirty="0">
                <a:effectLst/>
              </a:rPr>
              <a:t>they*, that, with, thin, thorn, them, think, thing, thank</a:t>
            </a:r>
            <a:r>
              <a:rPr lang="en-US" dirty="0"/>
              <a:t>, the*</a:t>
            </a:r>
            <a:endParaRPr lang="en-GB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DB647B5D-97C8-9F39-6167-A7AB222194D2}"/>
              </a:ext>
            </a:extLst>
          </p:cNvPr>
          <p:cNvSpPr txBox="1">
            <a:spLocks/>
          </p:cNvSpPr>
          <p:nvPr/>
        </p:nvSpPr>
        <p:spPr>
          <a:xfrm>
            <a:off x="836159" y="6204921"/>
            <a:ext cx="10519682" cy="3121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Sassoon Infant 2023" panose="0200050303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assoon Infant 2023" panose="0200050303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assoon Infant 2023" panose="0200050303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assoon Infant 2023" panose="0200050303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assoon Infant 2023" panose="0200050303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latin typeface="EdShed" pitchFamily="2" charset="0"/>
              </a:rPr>
              <a:t>* High frequency word and common exception word</a:t>
            </a:r>
          </a:p>
        </p:txBody>
      </p:sp>
    </p:spTree>
    <p:extLst>
      <p:ext uri="{BB962C8B-B14F-4D97-AF65-F5344CB8AC3E}">
        <p14:creationId xmlns:p14="http://schemas.microsoft.com/office/powerpoint/2010/main" val="3354380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0"/>
              </a:rPr>
              <a:t>2.</a:t>
            </a:r>
            <a:fld id="{46F6552A-941E-B249-8E39-1E2EE7BF53B4}" type="slidenum">
              <a:rPr lang="en-US" smtClean="0">
                <a:latin typeface="EdShed" pitchFamily="2" charset="0"/>
              </a:rPr>
              <a:pPr/>
              <a:t>9</a:t>
            </a:fld>
            <a:endParaRPr lang="en-US" dirty="0">
              <a:latin typeface="EdShed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401750-7EFF-89CB-0457-9D9CB6CE6B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  <a:latin typeface="EdShed" pitchFamily="2" charset="0"/>
              </a:rPr>
              <a:t>Choose the correct word to complete the sentences, </a:t>
            </a:r>
          </a:p>
          <a:p>
            <a:r>
              <a:rPr lang="en-GB" dirty="0">
                <a:solidFill>
                  <a:schemeClr val="tx1"/>
                </a:solidFill>
                <a:latin typeface="EdShed" pitchFamily="2" charset="0"/>
              </a:rPr>
              <a:t>then write three sentences of your own.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AE1B8B-A057-102C-7261-8D2732B1CD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 a Sentence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8AC8132-63A0-B7C4-74C9-EA42C54C7F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9903582"/>
              </p:ext>
            </p:extLst>
          </p:nvPr>
        </p:nvGraphicFramePr>
        <p:xfrm>
          <a:off x="490359" y="1857377"/>
          <a:ext cx="1681240" cy="46190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1240">
                  <a:extLst>
                    <a:ext uri="{9D8B030D-6E8A-4147-A177-3AD203B41FA5}">
                      <a16:colId xmlns:a16="http://schemas.microsoft.com/office/drawing/2014/main" val="1990358411"/>
                    </a:ext>
                  </a:extLst>
                </a:gridCol>
              </a:tblGrid>
              <a:tr h="46190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they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7286984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thorn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8063391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them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8942181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thin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0875640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that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7402431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with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9935397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think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2119554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thing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9898552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thank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8554686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the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5534220"/>
                  </a:ext>
                </a:extLst>
              </a:tr>
            </a:tbl>
          </a:graphicData>
        </a:graphic>
      </p:graphicFrame>
      <p:graphicFrame>
        <p:nvGraphicFramePr>
          <p:cNvPr id="6" name="Table 27">
            <a:extLst>
              <a:ext uri="{FF2B5EF4-FFF2-40B4-BE49-F238E27FC236}">
                <a16:creationId xmlns:a16="http://schemas.microsoft.com/office/drawing/2014/main" id="{2AF10A82-EFAB-1E0D-B25E-DE175C65AE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8403134"/>
              </p:ext>
            </p:extLst>
          </p:nvPr>
        </p:nvGraphicFramePr>
        <p:xfrm>
          <a:off x="2497856" y="1857375"/>
          <a:ext cx="9227682" cy="461905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64995">
                  <a:extLst>
                    <a:ext uri="{9D8B030D-6E8A-4147-A177-3AD203B41FA5}">
                      <a16:colId xmlns:a16="http://schemas.microsoft.com/office/drawing/2014/main" val="1401758981"/>
                    </a:ext>
                  </a:extLst>
                </a:gridCol>
                <a:gridCol w="1164995">
                  <a:extLst>
                    <a:ext uri="{9D8B030D-6E8A-4147-A177-3AD203B41FA5}">
                      <a16:colId xmlns:a16="http://schemas.microsoft.com/office/drawing/2014/main" val="4267267598"/>
                    </a:ext>
                  </a:extLst>
                </a:gridCol>
                <a:gridCol w="6897692">
                  <a:extLst>
                    <a:ext uri="{9D8B030D-6E8A-4147-A177-3AD203B41FA5}">
                      <a16:colId xmlns:a16="http://schemas.microsoft.com/office/drawing/2014/main" val="3049100000"/>
                    </a:ext>
                  </a:extLst>
                </a:gridCol>
              </a:tblGrid>
              <a:tr h="606443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Your Word(s)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Your Sentence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859061"/>
                  </a:ext>
                </a:extLst>
              </a:tr>
              <a:tr h="802522">
                <a:tc gridSpan="2"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EdShe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dirty="0">
                          <a:latin typeface="EdShed" pitchFamily="2" charset="0"/>
                        </a:rPr>
                        <a:t>My dog had a </a:t>
                      </a:r>
                      <a:r>
                        <a:rPr lang="en-US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_________</a:t>
                      </a:r>
                      <a:r>
                        <a:rPr lang="en-US" sz="2400" b="0" i="0" dirty="0">
                          <a:latin typeface="EdShed" pitchFamily="2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i="0" dirty="0">
                          <a:latin typeface="EdShed" pitchFamily="2" charset="0"/>
                          <a:cs typeface="Calibri" panose="020F0502020204030204" pitchFamily="34" charset="0"/>
                        </a:rPr>
                        <a:t>in his foot.</a:t>
                      </a:r>
                      <a:endParaRPr lang="en-GB" sz="2400" b="0" i="0" dirty="0">
                        <a:latin typeface="EdShe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2830204"/>
                  </a:ext>
                </a:extLst>
              </a:tr>
              <a:tr h="802522">
                <a:tc gridSpan="2"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EdShe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We saw </a:t>
                      </a:r>
                      <a:r>
                        <a:rPr lang="en-US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_________</a:t>
                      </a:r>
                      <a:r>
                        <a:rPr lang="en-US" sz="2400" b="0" i="0" dirty="0">
                          <a:solidFill>
                            <a:prstClr val="black"/>
                          </a:solidFill>
                          <a:latin typeface="EdShed" pitchFamily="2" charset="0"/>
                          <a:cs typeface="Arial" panose="020B0604020202020204" pitchFamily="34" charset="0"/>
                        </a:rPr>
                        <a:t> at the shops</a:t>
                      </a:r>
                      <a:r>
                        <a:rPr lang="en-US" sz="2400" b="0" i="0" dirty="0">
                          <a:solidFill>
                            <a:prstClr val="black"/>
                          </a:solidFill>
                          <a:latin typeface="EdShed" pitchFamily="2" charset="0"/>
                          <a:cs typeface="Calibri" panose="020F0502020204030204" pitchFamily="34" charset="0"/>
                        </a:rPr>
                        <a:t>.</a:t>
                      </a:r>
                      <a:r>
                        <a:rPr lang="en-US" sz="2400" b="0" i="0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 </a:t>
                      </a:r>
                      <a:endParaRPr lang="en-GB" sz="2400" b="0" i="0" dirty="0">
                        <a:solidFill>
                          <a:schemeClr val="tx1"/>
                        </a:solidFill>
                        <a:latin typeface="EdShe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19774"/>
                  </a:ext>
                </a:extLst>
              </a:tr>
              <a:tr h="802522">
                <a:tc gridSpan="2"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EdShe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solidFill>
                          <a:srgbClr val="FF3760"/>
                        </a:solidFill>
                        <a:latin typeface="EdShe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7068403"/>
                  </a:ext>
                </a:extLst>
              </a:tr>
              <a:tr h="802522"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EdShe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EdShe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solidFill>
                          <a:srgbClr val="FF3760"/>
                        </a:solidFill>
                        <a:latin typeface="EdShe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0150696"/>
                  </a:ext>
                </a:extLst>
              </a:tr>
              <a:tr h="802522"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EdShe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EdShe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solidFill>
                          <a:srgbClr val="FF3760"/>
                        </a:solidFill>
                        <a:latin typeface="EdShe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83539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5776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706974-82C3-6F4F-9C71-ED10DB34A32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0"/>
              </a:rPr>
              <a:t>2.</a:t>
            </a:r>
            <a:fld id="{46F6552A-941E-B249-8E39-1E2EE7BF53B4}" type="slidenum">
              <a:rPr lang="en-US" smtClean="0">
                <a:latin typeface="EdShed" pitchFamily="2" charset="0"/>
              </a:rPr>
              <a:pPr/>
              <a:t>10</a:t>
            </a:fld>
            <a:endParaRPr lang="en-US" dirty="0">
              <a:latin typeface="EdShed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7B597F-79E9-6E26-99C8-C0B5881F8C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Possible Answers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42EEACDA-6612-0389-5882-6FD41EC1B3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5332184"/>
              </p:ext>
            </p:extLst>
          </p:nvPr>
        </p:nvGraphicFramePr>
        <p:xfrm>
          <a:off x="490359" y="1857377"/>
          <a:ext cx="1681240" cy="46190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1240">
                  <a:extLst>
                    <a:ext uri="{9D8B030D-6E8A-4147-A177-3AD203B41FA5}">
                      <a16:colId xmlns:a16="http://schemas.microsoft.com/office/drawing/2014/main" val="1990358411"/>
                    </a:ext>
                  </a:extLst>
                </a:gridCol>
              </a:tblGrid>
              <a:tr h="46190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they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7286984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thorn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8063391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them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8942181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thin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0875640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that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7402431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with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9935397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think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2119554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thing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9898552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thank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8554686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the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5534220"/>
                  </a:ext>
                </a:extLst>
              </a:tr>
            </a:tbl>
          </a:graphicData>
        </a:graphic>
      </p:graphicFrame>
      <p:graphicFrame>
        <p:nvGraphicFramePr>
          <p:cNvPr id="16" name="Table 27">
            <a:extLst>
              <a:ext uri="{FF2B5EF4-FFF2-40B4-BE49-F238E27FC236}">
                <a16:creationId xmlns:a16="http://schemas.microsoft.com/office/drawing/2014/main" id="{213A7DFE-7C37-601D-43FB-DA1E18A896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2706975"/>
              </p:ext>
            </p:extLst>
          </p:nvPr>
        </p:nvGraphicFramePr>
        <p:xfrm>
          <a:off x="2497856" y="1857375"/>
          <a:ext cx="9227682" cy="461905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64995">
                  <a:extLst>
                    <a:ext uri="{9D8B030D-6E8A-4147-A177-3AD203B41FA5}">
                      <a16:colId xmlns:a16="http://schemas.microsoft.com/office/drawing/2014/main" val="1401758981"/>
                    </a:ext>
                  </a:extLst>
                </a:gridCol>
                <a:gridCol w="1164995">
                  <a:extLst>
                    <a:ext uri="{9D8B030D-6E8A-4147-A177-3AD203B41FA5}">
                      <a16:colId xmlns:a16="http://schemas.microsoft.com/office/drawing/2014/main" val="4267267598"/>
                    </a:ext>
                  </a:extLst>
                </a:gridCol>
                <a:gridCol w="6897692">
                  <a:extLst>
                    <a:ext uri="{9D8B030D-6E8A-4147-A177-3AD203B41FA5}">
                      <a16:colId xmlns:a16="http://schemas.microsoft.com/office/drawing/2014/main" val="3049100000"/>
                    </a:ext>
                  </a:extLst>
                </a:gridCol>
              </a:tblGrid>
              <a:tr h="606443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Your Word(s)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Your Sentence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859061"/>
                  </a:ext>
                </a:extLst>
              </a:tr>
              <a:tr h="802522">
                <a:tc gridSpan="2"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EdShe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dirty="0">
                          <a:latin typeface="EdShed" pitchFamily="2" charset="0"/>
                        </a:rPr>
                        <a:t>My dog had a </a:t>
                      </a:r>
                      <a:r>
                        <a:rPr lang="en-US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_________</a:t>
                      </a:r>
                      <a:r>
                        <a:rPr lang="en-US" sz="2400" b="0" i="0" dirty="0">
                          <a:latin typeface="EdShed" pitchFamily="2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i="0" dirty="0">
                          <a:latin typeface="EdShed" pitchFamily="2" charset="0"/>
                          <a:cs typeface="Calibri" panose="020F0502020204030204" pitchFamily="34" charset="0"/>
                        </a:rPr>
                        <a:t>in his foot.</a:t>
                      </a:r>
                      <a:endParaRPr lang="en-GB" sz="2400" b="0" i="0" dirty="0">
                        <a:latin typeface="EdShe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2830204"/>
                  </a:ext>
                </a:extLst>
              </a:tr>
              <a:tr h="802522">
                <a:tc gridSpan="2"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EdShe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We saw </a:t>
                      </a:r>
                      <a:r>
                        <a:rPr lang="en-US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_________</a:t>
                      </a:r>
                      <a:r>
                        <a:rPr lang="en-US" sz="2400" b="0" i="0" dirty="0">
                          <a:solidFill>
                            <a:prstClr val="black"/>
                          </a:solidFill>
                          <a:latin typeface="EdShed" pitchFamily="2" charset="0"/>
                          <a:cs typeface="Arial" panose="020B0604020202020204" pitchFamily="34" charset="0"/>
                        </a:rPr>
                        <a:t> at the shops</a:t>
                      </a:r>
                      <a:r>
                        <a:rPr lang="en-US" sz="2400" b="0" i="0" dirty="0">
                          <a:solidFill>
                            <a:prstClr val="black"/>
                          </a:solidFill>
                          <a:latin typeface="EdShed" pitchFamily="2" charset="0"/>
                          <a:cs typeface="Calibri" panose="020F0502020204030204" pitchFamily="34" charset="0"/>
                        </a:rPr>
                        <a:t>.</a:t>
                      </a:r>
                      <a:r>
                        <a:rPr lang="en-US" sz="2400" b="0" i="0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 </a:t>
                      </a:r>
                      <a:endParaRPr lang="en-GB" sz="2400" b="0" i="0" dirty="0">
                        <a:solidFill>
                          <a:schemeClr val="tx1"/>
                        </a:solidFill>
                        <a:latin typeface="EdShe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19774"/>
                  </a:ext>
                </a:extLst>
              </a:tr>
              <a:tr h="802522">
                <a:tc gridSpan="2"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EdShe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solidFill>
                          <a:srgbClr val="FF3760"/>
                        </a:solidFill>
                        <a:latin typeface="EdShe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7068403"/>
                  </a:ext>
                </a:extLst>
              </a:tr>
              <a:tr h="802522"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EdShe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EdShe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solidFill>
                          <a:srgbClr val="FF3760"/>
                        </a:solidFill>
                        <a:latin typeface="EdShe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0150696"/>
                  </a:ext>
                </a:extLst>
              </a:tr>
              <a:tr h="802522"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EdShe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EdShe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solidFill>
                          <a:srgbClr val="FF3760"/>
                        </a:solidFill>
                        <a:latin typeface="EdShe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8353956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55E76BFF-A65B-A967-7012-EE9CA557FDA4}"/>
              </a:ext>
            </a:extLst>
          </p:cNvPr>
          <p:cNvSpPr txBox="1"/>
          <p:nvPr/>
        </p:nvSpPr>
        <p:spPr>
          <a:xfrm>
            <a:off x="5910359" y="3408431"/>
            <a:ext cx="1751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3760"/>
                </a:solidFill>
                <a:latin typeface="EdShed" pitchFamily="2" charset="0"/>
              </a:rPr>
              <a:t>them</a:t>
            </a:r>
            <a:endParaRPr lang="en-GB" sz="2400" dirty="0">
              <a:solidFill>
                <a:srgbClr val="FF3760"/>
              </a:solidFill>
              <a:latin typeface="EdShed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E91EB6-BABF-DB92-9131-23643E860FBF}"/>
              </a:ext>
            </a:extLst>
          </p:cNvPr>
          <p:cNvSpPr txBox="1"/>
          <p:nvPr/>
        </p:nvSpPr>
        <p:spPr>
          <a:xfrm>
            <a:off x="2892694" y="3457576"/>
            <a:ext cx="1580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3760"/>
                </a:solidFill>
                <a:latin typeface="EdShed" pitchFamily="2" charset="0"/>
              </a:rPr>
              <a:t>them</a:t>
            </a:r>
            <a:endParaRPr lang="en-GB" sz="2400" dirty="0">
              <a:solidFill>
                <a:srgbClr val="FF3760"/>
              </a:solidFill>
              <a:latin typeface="EdShed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8F145B-CC34-CF84-33C1-00842332C635}"/>
              </a:ext>
            </a:extLst>
          </p:cNvPr>
          <p:cNvSpPr txBox="1"/>
          <p:nvPr/>
        </p:nvSpPr>
        <p:spPr>
          <a:xfrm>
            <a:off x="3005248" y="2657476"/>
            <a:ext cx="135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3760"/>
                </a:solidFill>
                <a:latin typeface="EdShed" pitchFamily="2" charset="0"/>
              </a:rPr>
              <a:t>thorn</a:t>
            </a:r>
            <a:endParaRPr lang="en-GB" sz="2400" dirty="0">
              <a:solidFill>
                <a:srgbClr val="FF3760"/>
              </a:solidFill>
              <a:latin typeface="EdShed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8F9279-10B6-9AF8-1749-F27BC3B86918}"/>
              </a:ext>
            </a:extLst>
          </p:cNvPr>
          <p:cNvSpPr txBox="1"/>
          <p:nvPr/>
        </p:nvSpPr>
        <p:spPr>
          <a:xfrm>
            <a:off x="3005248" y="4243388"/>
            <a:ext cx="135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3760"/>
                </a:solidFill>
                <a:latin typeface="EdShed" pitchFamily="2" charset="0"/>
              </a:rPr>
              <a:t>the</a:t>
            </a:r>
            <a:endParaRPr lang="en-GB" sz="2400" dirty="0">
              <a:solidFill>
                <a:srgbClr val="FF3760"/>
              </a:solidFill>
              <a:latin typeface="EdShed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7128B25-72A0-2BE2-FB36-1FD3E543AE2C}"/>
              </a:ext>
            </a:extLst>
          </p:cNvPr>
          <p:cNvSpPr txBox="1"/>
          <p:nvPr/>
        </p:nvSpPr>
        <p:spPr>
          <a:xfrm>
            <a:off x="2410508" y="5049595"/>
            <a:ext cx="135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3760"/>
                </a:solidFill>
                <a:latin typeface="EdShed" pitchFamily="2" charset="0"/>
              </a:rPr>
              <a:t>think</a:t>
            </a:r>
            <a:endParaRPr lang="en-GB" sz="2400" dirty="0">
              <a:solidFill>
                <a:srgbClr val="FF3760"/>
              </a:solidFill>
              <a:latin typeface="EdShed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7FF465A-92AC-2C22-5FA0-49B815B8CA41}"/>
              </a:ext>
            </a:extLst>
          </p:cNvPr>
          <p:cNvSpPr txBox="1"/>
          <p:nvPr/>
        </p:nvSpPr>
        <p:spPr>
          <a:xfrm>
            <a:off x="3581096" y="5036343"/>
            <a:ext cx="135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3760"/>
                </a:solidFill>
                <a:latin typeface="EdShed" pitchFamily="2" charset="0"/>
              </a:rPr>
              <a:t>with</a:t>
            </a:r>
            <a:endParaRPr lang="en-GB" sz="2400" dirty="0">
              <a:solidFill>
                <a:srgbClr val="FF3760"/>
              </a:solidFill>
              <a:latin typeface="EdShed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6752E0A-DEDE-49A1-D1FC-19775CC6EB43}"/>
              </a:ext>
            </a:extLst>
          </p:cNvPr>
          <p:cNvSpPr txBox="1"/>
          <p:nvPr/>
        </p:nvSpPr>
        <p:spPr>
          <a:xfrm>
            <a:off x="6786296" y="2624186"/>
            <a:ext cx="135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3760"/>
                </a:solidFill>
                <a:latin typeface="EdShed" pitchFamily="2" charset="0"/>
              </a:rPr>
              <a:t>thorn</a:t>
            </a:r>
            <a:endParaRPr lang="en-GB" sz="2400" dirty="0">
              <a:solidFill>
                <a:srgbClr val="FF3760"/>
              </a:solidFill>
              <a:latin typeface="EdShed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03406A-AA2A-264E-A3C4-15237CF6273C}"/>
              </a:ext>
            </a:extLst>
          </p:cNvPr>
          <p:cNvSpPr txBox="1"/>
          <p:nvPr/>
        </p:nvSpPr>
        <p:spPr>
          <a:xfrm>
            <a:off x="2423760" y="5865756"/>
            <a:ext cx="135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3760"/>
                </a:solidFill>
                <a:latin typeface="EdShed" pitchFamily="2" charset="0"/>
              </a:rPr>
              <a:t>that</a:t>
            </a:r>
            <a:endParaRPr lang="en-GB" sz="2400" dirty="0">
              <a:solidFill>
                <a:srgbClr val="FF3760"/>
              </a:solidFill>
              <a:latin typeface="EdShed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958796-8140-0B5A-3735-D369550E88BB}"/>
              </a:ext>
            </a:extLst>
          </p:cNvPr>
          <p:cNvSpPr txBox="1"/>
          <p:nvPr/>
        </p:nvSpPr>
        <p:spPr>
          <a:xfrm>
            <a:off x="3581096" y="5857864"/>
            <a:ext cx="135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3760"/>
                </a:solidFill>
                <a:latin typeface="EdShed" pitchFamily="2" charset="0"/>
              </a:rPr>
              <a:t>thing</a:t>
            </a:r>
            <a:endParaRPr lang="en-GB" sz="2400" dirty="0">
              <a:solidFill>
                <a:srgbClr val="FF3760"/>
              </a:solidFill>
              <a:latin typeface="EdShed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9E6988-C562-68A6-503A-DF261F6FAA0F}"/>
              </a:ext>
            </a:extLst>
          </p:cNvPr>
          <p:cNvSpPr txBox="1"/>
          <p:nvPr/>
        </p:nvSpPr>
        <p:spPr>
          <a:xfrm>
            <a:off x="4908013" y="4252910"/>
            <a:ext cx="2375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3760"/>
                </a:solidFill>
                <a:latin typeface="EdShed" pitchFamily="2" charset="0"/>
              </a:rPr>
              <a:t>I got into </a:t>
            </a:r>
            <a:r>
              <a:rPr lang="en-US" sz="2400" dirty="0">
                <a:latin typeface="EdShed" pitchFamily="2" charset="0"/>
              </a:rPr>
              <a:t>the</a:t>
            </a:r>
            <a:r>
              <a:rPr lang="en-US" sz="2400" dirty="0">
                <a:solidFill>
                  <a:srgbClr val="FF3760"/>
                </a:solidFill>
                <a:latin typeface="EdShed" pitchFamily="2" charset="0"/>
              </a:rPr>
              <a:t> car.</a:t>
            </a:r>
            <a:endParaRPr lang="en-GB" sz="2400" dirty="0">
              <a:solidFill>
                <a:srgbClr val="FF3760"/>
              </a:solidFill>
              <a:latin typeface="EdShe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94086D-ED9B-C2BF-BA95-77D3976F57FA}"/>
              </a:ext>
            </a:extLst>
          </p:cNvPr>
          <p:cNvSpPr txBox="1"/>
          <p:nvPr/>
        </p:nvSpPr>
        <p:spPr>
          <a:xfrm>
            <a:off x="4908013" y="5082434"/>
            <a:ext cx="3993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3760"/>
                </a:solidFill>
                <a:latin typeface="EdShed" pitchFamily="2" charset="0"/>
              </a:rPr>
              <a:t>I </a:t>
            </a:r>
            <a:r>
              <a:rPr lang="en-US" sz="2400" dirty="0">
                <a:latin typeface="EdShed" pitchFamily="2" charset="0"/>
                <a:cs typeface="Arial" panose="020B0604020202020204" pitchFamily="34" charset="0"/>
              </a:rPr>
              <a:t>think</a:t>
            </a:r>
            <a:r>
              <a:rPr lang="en-US" sz="2400" dirty="0">
                <a:solidFill>
                  <a:srgbClr val="FF3760"/>
                </a:solidFill>
                <a:latin typeface="EdShed" pitchFamily="2" charset="0"/>
              </a:rPr>
              <a:t> I will play </a:t>
            </a:r>
            <a:r>
              <a:rPr lang="en-US" sz="2400" dirty="0">
                <a:latin typeface="EdShed" pitchFamily="2" charset="0"/>
                <a:cs typeface="Arial" panose="020B0604020202020204" pitchFamily="34" charset="0"/>
              </a:rPr>
              <a:t>with</a:t>
            </a:r>
            <a:r>
              <a:rPr lang="en-US" sz="2400" dirty="0">
                <a:solidFill>
                  <a:srgbClr val="FF3760"/>
                </a:solidFill>
                <a:latin typeface="EdShed" pitchFamily="2" charset="0"/>
              </a:rPr>
              <a:t> my doll.</a:t>
            </a:r>
            <a:endParaRPr lang="en-GB" sz="2400" dirty="0">
              <a:solidFill>
                <a:srgbClr val="FF3760"/>
              </a:solidFill>
              <a:latin typeface="EdShed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7DAD2B-3503-65AF-4097-D411E105732F}"/>
              </a:ext>
            </a:extLst>
          </p:cNvPr>
          <p:cNvSpPr txBox="1"/>
          <p:nvPr/>
        </p:nvSpPr>
        <p:spPr>
          <a:xfrm>
            <a:off x="4908013" y="5865756"/>
            <a:ext cx="470673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FF3760"/>
                </a:solidFill>
                <a:latin typeface="EdShed" pitchFamily="2" charset="0"/>
              </a:rPr>
              <a:t>Can you pass me </a:t>
            </a:r>
            <a:r>
              <a:rPr lang="en-US" sz="2400" dirty="0">
                <a:solidFill>
                  <a:schemeClr val="tx1"/>
                </a:solidFill>
                <a:latin typeface="EdShed" pitchFamily="2" charset="0"/>
              </a:rPr>
              <a:t>that</a:t>
            </a:r>
            <a:r>
              <a:rPr lang="en-US" sz="2400" dirty="0">
                <a:solidFill>
                  <a:srgbClr val="FF3760"/>
                </a:solidFill>
                <a:latin typeface="EdShed" pitchFamily="2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EdShed" pitchFamily="2" charset="0"/>
              </a:rPr>
              <a:t>thing, </a:t>
            </a:r>
            <a:r>
              <a:rPr lang="en-US" sz="2400" dirty="0">
                <a:solidFill>
                  <a:srgbClr val="FF3760"/>
                </a:solidFill>
                <a:latin typeface="EdShed" pitchFamily="2" charset="0"/>
              </a:rPr>
              <a:t>please?</a:t>
            </a:r>
            <a:endParaRPr lang="en-GB" sz="2400" dirty="0">
              <a:solidFill>
                <a:srgbClr val="FF3760"/>
              </a:solidFill>
              <a:latin typeface="EdShed" pitchFamily="2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D886C6F-BCB2-98CB-94C3-3E4ABA46BE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 a Sentence</a:t>
            </a:r>
          </a:p>
        </p:txBody>
      </p:sp>
    </p:spTree>
    <p:extLst>
      <p:ext uri="{BB962C8B-B14F-4D97-AF65-F5344CB8AC3E}">
        <p14:creationId xmlns:p14="http://schemas.microsoft.com/office/powerpoint/2010/main" val="325045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2" grpId="0"/>
      <p:bldP spid="23" grpId="0"/>
      <p:bldP spid="24" grpId="0"/>
      <p:bldP spid="25" grpId="0"/>
      <p:bldP spid="26" grpId="0"/>
      <p:bldP spid="2" grpId="0"/>
      <p:bldP spid="3" grpId="0"/>
      <p:bldP spid="7" grpId="0"/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FED31B19-6D63-B356-52A1-27B62C223B29}"/>
              </a:ext>
            </a:extLst>
          </p:cNvPr>
          <p:cNvGrpSpPr/>
          <p:nvPr/>
        </p:nvGrpSpPr>
        <p:grpSpPr>
          <a:xfrm>
            <a:off x="4303454" y="2332226"/>
            <a:ext cx="3585086" cy="3084635"/>
            <a:chOff x="4690648" y="2787650"/>
            <a:chExt cx="2830927" cy="2435751"/>
          </a:xfrm>
        </p:grpSpPr>
        <p:pic>
          <p:nvPicPr>
            <p:cNvPr id="6" name="Picture 5" descr="A child and child fighting with a frisbee&#10;&#10;Description automatically generated">
              <a:extLst>
                <a:ext uri="{FF2B5EF4-FFF2-40B4-BE49-F238E27FC236}">
                  <a16:creationId xmlns:a16="http://schemas.microsoft.com/office/drawing/2014/main" id="{7D25090C-1663-8163-E7C4-121A6AF0B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90648" y="2855169"/>
              <a:ext cx="2810699" cy="2368232"/>
            </a:xfrm>
            <a:prstGeom prst="rect">
              <a:avLst/>
            </a:prstGeom>
          </p:spPr>
        </p:pic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885383E7-E3AD-6B4B-CFA0-FEE9273A5754}"/>
                </a:ext>
              </a:extLst>
            </p:cNvPr>
            <p:cNvSpPr/>
            <p:nvPr/>
          </p:nvSpPr>
          <p:spPr>
            <a:xfrm>
              <a:off x="5641975" y="2787650"/>
              <a:ext cx="1879600" cy="752475"/>
            </a:xfrm>
            <a:custGeom>
              <a:avLst/>
              <a:gdLst>
                <a:gd name="connsiteX0" fmla="*/ 95250 w 1879600"/>
                <a:gd name="connsiteY0" fmla="*/ 327025 h 752475"/>
                <a:gd name="connsiteX1" fmla="*/ 168275 w 1879600"/>
                <a:gd name="connsiteY1" fmla="*/ 422275 h 752475"/>
                <a:gd name="connsiteX2" fmla="*/ 285750 w 1879600"/>
                <a:gd name="connsiteY2" fmla="*/ 523875 h 752475"/>
                <a:gd name="connsiteX3" fmla="*/ 657225 w 1879600"/>
                <a:gd name="connsiteY3" fmla="*/ 663575 h 752475"/>
                <a:gd name="connsiteX4" fmla="*/ 1073150 w 1879600"/>
                <a:gd name="connsiteY4" fmla="*/ 663575 h 752475"/>
                <a:gd name="connsiteX5" fmla="*/ 1123950 w 1879600"/>
                <a:gd name="connsiteY5" fmla="*/ 669925 h 752475"/>
                <a:gd name="connsiteX6" fmla="*/ 1263650 w 1879600"/>
                <a:gd name="connsiteY6" fmla="*/ 631825 h 752475"/>
                <a:gd name="connsiteX7" fmla="*/ 1701800 w 1879600"/>
                <a:gd name="connsiteY7" fmla="*/ 752475 h 752475"/>
                <a:gd name="connsiteX8" fmla="*/ 1879600 w 1879600"/>
                <a:gd name="connsiteY8" fmla="*/ 514350 h 752475"/>
                <a:gd name="connsiteX9" fmla="*/ 1752600 w 1879600"/>
                <a:gd name="connsiteY9" fmla="*/ 95250 h 752475"/>
                <a:gd name="connsiteX10" fmla="*/ 669925 w 1879600"/>
                <a:gd name="connsiteY10" fmla="*/ 50800 h 752475"/>
                <a:gd name="connsiteX11" fmla="*/ 0 w 1879600"/>
                <a:gd name="connsiteY11" fmla="*/ 0 h 752475"/>
                <a:gd name="connsiteX12" fmla="*/ 95250 w 1879600"/>
                <a:gd name="connsiteY12" fmla="*/ 327025 h 7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79600" h="752475">
                  <a:moveTo>
                    <a:pt x="95250" y="327025"/>
                  </a:moveTo>
                  <a:lnTo>
                    <a:pt x="168275" y="422275"/>
                  </a:lnTo>
                  <a:lnTo>
                    <a:pt x="285750" y="523875"/>
                  </a:lnTo>
                  <a:lnTo>
                    <a:pt x="657225" y="663575"/>
                  </a:lnTo>
                  <a:lnTo>
                    <a:pt x="1073150" y="663575"/>
                  </a:lnTo>
                  <a:lnTo>
                    <a:pt x="1123950" y="669925"/>
                  </a:lnTo>
                  <a:lnTo>
                    <a:pt x="1263650" y="631825"/>
                  </a:lnTo>
                  <a:lnTo>
                    <a:pt x="1701800" y="752475"/>
                  </a:lnTo>
                  <a:lnTo>
                    <a:pt x="1879600" y="514350"/>
                  </a:lnTo>
                  <a:lnTo>
                    <a:pt x="1752600" y="95250"/>
                  </a:lnTo>
                  <a:lnTo>
                    <a:pt x="669925" y="50800"/>
                  </a:lnTo>
                  <a:lnTo>
                    <a:pt x="0" y="0"/>
                  </a:lnTo>
                  <a:lnTo>
                    <a:pt x="95250" y="32702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0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CB5C7-9399-074C-87E7-231286D4B79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0"/>
              </a:rPr>
              <a:t>2.</a:t>
            </a:r>
            <a:fld id="{46F6552A-941E-B249-8E39-1E2EE7BF53B4}" type="slidenum">
              <a:rPr lang="en-US" smtClean="0">
                <a:latin typeface="EdShed" pitchFamily="2" charset="0"/>
              </a:rPr>
              <a:pPr/>
              <a:t>11</a:t>
            </a:fld>
            <a:endParaRPr lang="en-US" dirty="0">
              <a:latin typeface="EdShed" pitchFamily="2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0D79FD-B1E8-674B-9DF4-F3996679BD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Missing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9E6330-7687-2343-B093-2849846AB7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Can you write the missing word to finish the sentence?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970FEC0-0732-8D41-8483-4B42E87B8FD6}"/>
              </a:ext>
            </a:extLst>
          </p:cNvPr>
          <p:cNvSpPr txBox="1"/>
          <p:nvPr/>
        </p:nvSpPr>
        <p:spPr>
          <a:xfrm>
            <a:off x="5539594" y="5517613"/>
            <a:ext cx="11483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EdShed" pitchFamily="2" charset="0"/>
              </a:rPr>
              <a:t>that</a:t>
            </a:r>
            <a:endParaRPr lang="en-GB" sz="2400" dirty="0">
              <a:latin typeface="EdShed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5968F23-4DAA-658F-1D28-5FE07DFF60B0}"/>
              </a:ext>
            </a:extLst>
          </p:cNvPr>
          <p:cNvSpPr txBox="1">
            <a:spLocks/>
          </p:cNvSpPr>
          <p:nvPr/>
        </p:nvSpPr>
        <p:spPr>
          <a:xfrm>
            <a:off x="1399534" y="1948820"/>
            <a:ext cx="9392926" cy="6799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>
                <a:latin typeface="EdShed" pitchFamily="2" charset="0"/>
              </a:rPr>
              <a:t>I asked you not to do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_______</a:t>
            </a:r>
            <a:r>
              <a:rPr lang="en-GB" sz="2800" dirty="0">
                <a:latin typeface="EdShed" pitchFamily="2" charset="0"/>
                <a:cs typeface="Arial" panose="020B0604020202020204" pitchFamily="34" charset="0"/>
              </a:rPr>
              <a:t> </a:t>
            </a:r>
            <a:r>
              <a:rPr lang="en-GB" sz="2800" dirty="0">
                <a:latin typeface="EdShed" pitchFamily="2" charset="0"/>
              </a:rPr>
              <a:t>anymore.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C21F81-FCA0-1AD8-66AC-14ECB5BC1AFE}"/>
              </a:ext>
            </a:extLst>
          </p:cNvPr>
          <p:cNvSpPr txBox="1"/>
          <p:nvPr/>
        </p:nvSpPr>
        <p:spPr>
          <a:xfrm>
            <a:off x="6436890" y="1884499"/>
            <a:ext cx="862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3760"/>
                </a:solidFill>
                <a:latin typeface="EdShed" pitchFamily="2" charset="0"/>
              </a:rPr>
              <a:t>that</a:t>
            </a:r>
            <a:r>
              <a:rPr lang="en-GB" sz="2800" dirty="0">
                <a:solidFill>
                  <a:srgbClr val="3372DC"/>
                </a:solidFill>
                <a:latin typeface="EdShed" pitchFamily="2" charset="0"/>
              </a:rPr>
              <a:t> </a:t>
            </a:r>
            <a:endParaRPr lang="en-GB" sz="2400" dirty="0">
              <a:solidFill>
                <a:srgbClr val="3372DC"/>
              </a:solidFill>
              <a:latin typeface="EdShed" pitchFamily="2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C063F7F-B43F-2762-08D2-C0E90048E9A9}"/>
              </a:ext>
            </a:extLst>
          </p:cNvPr>
          <p:cNvGrpSpPr/>
          <p:nvPr/>
        </p:nvGrpSpPr>
        <p:grpSpPr>
          <a:xfrm>
            <a:off x="5698618" y="6163878"/>
            <a:ext cx="854033" cy="104070"/>
            <a:chOff x="5660610" y="6112362"/>
            <a:chExt cx="854033" cy="10407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F6270CA-0013-F9C7-4626-1F7FBFD6839C}"/>
                </a:ext>
              </a:extLst>
            </p:cNvPr>
            <p:cNvGrpSpPr/>
            <p:nvPr/>
          </p:nvGrpSpPr>
          <p:grpSpPr>
            <a:xfrm>
              <a:off x="6176099" y="6112362"/>
              <a:ext cx="338544" cy="104070"/>
              <a:chOff x="5251215" y="2947130"/>
              <a:chExt cx="163112" cy="52035"/>
            </a:xfrm>
            <a:solidFill>
              <a:srgbClr val="3372DC"/>
            </a:solidFill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BFA649C6-C98B-A10C-4CFA-0BA14E0057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51215" y="2947130"/>
                <a:ext cx="52035" cy="520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EdShed" pitchFamily="2" charset="0"/>
                </a:endParaRP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576C6FAF-4BF9-19C3-B6B9-721A320969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62292" y="2947130"/>
                <a:ext cx="52035" cy="520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EdShed" pitchFamily="2" charset="0"/>
                </a:endParaRP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F743A7C-6DAF-7FF6-927C-C68D111F8B54}"/>
                </a:ext>
              </a:extLst>
            </p:cNvPr>
            <p:cNvSpPr/>
            <p:nvPr/>
          </p:nvSpPr>
          <p:spPr>
            <a:xfrm>
              <a:off x="5660610" y="6128397"/>
              <a:ext cx="396000" cy="72000"/>
            </a:xfrm>
            <a:prstGeom prst="rect">
              <a:avLst/>
            </a:prstGeom>
            <a:solidFill>
              <a:srgbClr val="3372DC"/>
            </a:solidFill>
            <a:ln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D81299A-9832-5DD0-CEE5-45691235A04F}"/>
              </a:ext>
            </a:extLst>
          </p:cNvPr>
          <p:cNvGrpSpPr/>
          <p:nvPr/>
        </p:nvGrpSpPr>
        <p:grpSpPr>
          <a:xfrm>
            <a:off x="517039" y="3607317"/>
            <a:ext cx="3004255" cy="2679737"/>
            <a:chOff x="4567134" y="6501164"/>
            <a:chExt cx="3004255" cy="2679737"/>
          </a:xfrm>
        </p:grpSpPr>
        <p:sp>
          <p:nvSpPr>
            <p:cNvPr id="10" name="Oval Callout 9">
              <a:extLst>
                <a:ext uri="{FF2B5EF4-FFF2-40B4-BE49-F238E27FC236}">
                  <a16:creationId xmlns:a16="http://schemas.microsoft.com/office/drawing/2014/main" id="{FEDA2B7D-956B-E568-1FC5-4E8D30A2BB27}"/>
                </a:ext>
              </a:extLst>
            </p:cNvPr>
            <p:cNvSpPr/>
            <p:nvPr/>
          </p:nvSpPr>
          <p:spPr>
            <a:xfrm flipH="1">
              <a:off x="5755119" y="6501164"/>
              <a:ext cx="1816270" cy="1736652"/>
            </a:xfrm>
            <a:prstGeom prst="wedgeEllipseCallout">
              <a:avLst>
                <a:gd name="adj1" fmla="val 50226"/>
                <a:gd name="adj2" fmla="val 41287"/>
              </a:avLst>
            </a:prstGeom>
            <a:noFill/>
            <a:ln w="38100">
              <a:solidFill>
                <a:srgbClr val="FFDE57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300" dirty="0">
                <a:latin typeface="EdShed" pitchFamily="2" charset="0"/>
              </a:endParaRPr>
            </a:p>
          </p:txBody>
        </p: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FE3D4AF1-86C0-2B3D-849D-DD830B819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7134" y="7249653"/>
              <a:ext cx="1065441" cy="1931248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103A31C-90F0-9CEC-CEC2-9FF5E1BA6336}"/>
                </a:ext>
              </a:extLst>
            </p:cNvPr>
            <p:cNvSpPr txBox="1"/>
            <p:nvPr/>
          </p:nvSpPr>
          <p:spPr>
            <a:xfrm>
              <a:off x="5872196" y="6852369"/>
              <a:ext cx="1675443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>
                  <a:latin typeface="EdShed" pitchFamily="2" charset="0"/>
                </a:rPr>
                <a:t>Did you spell </a:t>
              </a:r>
            </a:p>
            <a:p>
              <a:pPr algn="ctr"/>
              <a:r>
                <a:rPr lang="en-GB" sz="1600" dirty="0">
                  <a:latin typeface="EdShed" pitchFamily="2" charset="0"/>
                </a:rPr>
                <a:t>it like this? </a:t>
              </a:r>
            </a:p>
            <a:p>
              <a:pPr algn="ctr"/>
              <a:r>
                <a:rPr lang="en-GB" sz="1600" dirty="0">
                  <a:latin typeface="EdShed" pitchFamily="2" charset="0"/>
                </a:rPr>
                <a:t>Is ‘th’ voiced or unvoiced?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037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1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CB5C7-9399-074C-87E7-231286D4B79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0"/>
              </a:rPr>
              <a:t>2.</a:t>
            </a:r>
            <a:fld id="{46F6552A-941E-B249-8E39-1E2EE7BF53B4}" type="slidenum">
              <a:rPr lang="en-US" smtClean="0">
                <a:latin typeface="EdShed" pitchFamily="2" charset="0"/>
              </a:rPr>
              <a:pPr/>
              <a:t>12</a:t>
            </a:fld>
            <a:endParaRPr lang="en-US" dirty="0">
              <a:latin typeface="EdShed" pitchFamily="2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0D79FD-B1E8-674B-9DF4-F3996679BD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Missing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9E6330-7687-2343-B093-2849846AB7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Can you write the missing word to finish the sentence?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7A7E9F-6B47-0565-3E19-E4BCE2675C6E}"/>
              </a:ext>
            </a:extLst>
          </p:cNvPr>
          <p:cNvSpPr txBox="1"/>
          <p:nvPr/>
        </p:nvSpPr>
        <p:spPr>
          <a:xfrm>
            <a:off x="5513145" y="5522542"/>
            <a:ext cx="12119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EdShed" pitchFamily="2" charset="0"/>
              </a:rPr>
              <a:t>with</a:t>
            </a:r>
            <a:endParaRPr lang="en-GB" sz="2400" dirty="0">
              <a:latin typeface="EdShed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D4C23BA-514E-7B4F-53BC-0D9433B5681A}"/>
              </a:ext>
            </a:extLst>
          </p:cNvPr>
          <p:cNvSpPr txBox="1">
            <a:spLocks/>
          </p:cNvSpPr>
          <p:nvPr/>
        </p:nvSpPr>
        <p:spPr>
          <a:xfrm>
            <a:off x="1110274" y="1992605"/>
            <a:ext cx="9971447" cy="6799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EdShed" pitchFamily="2" charset="0"/>
              </a:rPr>
              <a:t>I asked her to go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_______</a:t>
            </a:r>
            <a:r>
              <a:rPr lang="en-GB" sz="2800" dirty="0">
                <a:latin typeface="EdShed" pitchFamily="2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EdShed" pitchFamily="2" charset="0"/>
              </a:rPr>
              <a:t>me to the shop</a:t>
            </a:r>
            <a:r>
              <a:rPr lang="en-GB" sz="2800" dirty="0">
                <a:latin typeface="EdShed" pitchFamily="2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FE5CE1-8547-2F6A-5CC6-131B66FD8DBB}"/>
              </a:ext>
            </a:extLst>
          </p:cNvPr>
          <p:cNvSpPr txBox="1"/>
          <p:nvPr/>
        </p:nvSpPr>
        <p:spPr>
          <a:xfrm>
            <a:off x="5567726" y="1950273"/>
            <a:ext cx="1209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3760"/>
                </a:solidFill>
                <a:latin typeface="EdShed" pitchFamily="2" charset="0"/>
              </a:rPr>
              <a:t>with</a:t>
            </a:r>
            <a:r>
              <a:rPr lang="en-GB" sz="2800" dirty="0">
                <a:solidFill>
                  <a:srgbClr val="3372DC"/>
                </a:solidFill>
                <a:latin typeface="EdShed" pitchFamily="2" charset="0"/>
              </a:rPr>
              <a:t> </a:t>
            </a:r>
            <a:endParaRPr lang="en-GB" sz="2400" dirty="0">
              <a:solidFill>
                <a:srgbClr val="3372DC"/>
              </a:solidFill>
              <a:latin typeface="EdShed" pitchFamily="2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98DE5EA-E1F4-203D-68C3-09ACB88609E3}"/>
              </a:ext>
            </a:extLst>
          </p:cNvPr>
          <p:cNvGrpSpPr/>
          <p:nvPr/>
        </p:nvGrpSpPr>
        <p:grpSpPr>
          <a:xfrm>
            <a:off x="5768210" y="6159284"/>
            <a:ext cx="827056" cy="108000"/>
            <a:chOff x="5946570" y="6128964"/>
            <a:chExt cx="827056" cy="1080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494CF14-3805-6AB1-C577-A3093E0D3F7E}"/>
                </a:ext>
              </a:extLst>
            </p:cNvPr>
            <p:cNvGrpSpPr/>
            <p:nvPr/>
          </p:nvGrpSpPr>
          <p:grpSpPr>
            <a:xfrm>
              <a:off x="5946570" y="6130929"/>
              <a:ext cx="827056" cy="104070"/>
              <a:chOff x="5473539" y="2961038"/>
              <a:chExt cx="398478" cy="52035"/>
            </a:xfrm>
            <a:solidFill>
              <a:srgbClr val="3372DC"/>
            </a:solidFill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ECCBC86-F3F9-6B04-BE27-218A8DB24F5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73539" y="2961038"/>
                <a:ext cx="52035" cy="520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EdShed" pitchFamily="2" charset="0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C7D12BB-AAAD-E2D5-86C6-D2FE4A336D38}"/>
                  </a:ext>
                </a:extLst>
              </p:cNvPr>
              <p:cNvSpPr/>
              <p:nvPr/>
            </p:nvSpPr>
            <p:spPr>
              <a:xfrm>
                <a:off x="5691615" y="2969056"/>
                <a:ext cx="180402" cy="36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EdShed" pitchFamily="2" charset="0"/>
                </a:endParaRPr>
              </a:p>
            </p:txBody>
          </p:sp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C07322C-5147-88C4-C233-E181281C1CF2}"/>
                </a:ext>
              </a:extLst>
            </p:cNvPr>
            <p:cNvSpPr>
              <a:spLocks/>
            </p:cNvSpPr>
            <p:nvPr/>
          </p:nvSpPr>
          <p:spPr>
            <a:xfrm>
              <a:off x="6226349" y="6128964"/>
              <a:ext cx="108000" cy="108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0"/>
              </a:endParaRPr>
            </a:p>
          </p:txBody>
        </p:sp>
      </p:grpSp>
      <p:pic>
        <p:nvPicPr>
          <p:cNvPr id="17" name="Picture 16" descr="A person and person holding shopping bags&#10;&#10;Description automatically generated">
            <a:extLst>
              <a:ext uri="{FF2B5EF4-FFF2-40B4-BE49-F238E27FC236}">
                <a16:creationId xmlns:a16="http://schemas.microsoft.com/office/drawing/2014/main" id="{5B8C7708-B033-33CF-FC1F-B2B211DF0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4838" y="2741856"/>
            <a:ext cx="2277417" cy="267750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4A9B9FF-290D-30A9-A28C-5F3DAFBC4A76}"/>
              </a:ext>
            </a:extLst>
          </p:cNvPr>
          <p:cNvGrpSpPr/>
          <p:nvPr/>
        </p:nvGrpSpPr>
        <p:grpSpPr>
          <a:xfrm>
            <a:off x="517039" y="3607317"/>
            <a:ext cx="3004255" cy="2679737"/>
            <a:chOff x="4567134" y="6501164"/>
            <a:chExt cx="3004255" cy="2679737"/>
          </a:xfrm>
        </p:grpSpPr>
        <p:sp>
          <p:nvSpPr>
            <p:cNvPr id="13" name="Oval Callout 12">
              <a:extLst>
                <a:ext uri="{FF2B5EF4-FFF2-40B4-BE49-F238E27FC236}">
                  <a16:creationId xmlns:a16="http://schemas.microsoft.com/office/drawing/2014/main" id="{BF9B7AE4-11EB-E846-3DA7-48B01A706192}"/>
                </a:ext>
              </a:extLst>
            </p:cNvPr>
            <p:cNvSpPr/>
            <p:nvPr/>
          </p:nvSpPr>
          <p:spPr>
            <a:xfrm flipH="1">
              <a:off x="5755119" y="6501164"/>
              <a:ext cx="1816270" cy="1736652"/>
            </a:xfrm>
            <a:prstGeom prst="wedgeEllipseCallout">
              <a:avLst>
                <a:gd name="adj1" fmla="val 50226"/>
                <a:gd name="adj2" fmla="val 41287"/>
              </a:avLst>
            </a:prstGeom>
            <a:noFill/>
            <a:ln w="38100">
              <a:solidFill>
                <a:srgbClr val="FFDE57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300" dirty="0">
                <a:latin typeface="EdShed" pitchFamily="2" charset="0"/>
              </a:endParaRPr>
            </a:p>
          </p:txBody>
        </p:sp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C17B9FA6-37BC-BDD4-3EE6-1772216C8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7134" y="7249653"/>
              <a:ext cx="1065441" cy="193124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B180F7C-B210-5F82-FF2F-6EEC20EE9973}"/>
                </a:ext>
              </a:extLst>
            </p:cNvPr>
            <p:cNvSpPr txBox="1"/>
            <p:nvPr/>
          </p:nvSpPr>
          <p:spPr>
            <a:xfrm>
              <a:off x="5872196" y="6852369"/>
              <a:ext cx="1675443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>
                  <a:latin typeface="EdShed" pitchFamily="2" charset="0"/>
                </a:rPr>
                <a:t>Did you spell </a:t>
              </a:r>
            </a:p>
            <a:p>
              <a:pPr algn="ctr"/>
              <a:r>
                <a:rPr lang="en-GB" sz="1600" dirty="0">
                  <a:latin typeface="EdShed" pitchFamily="2" charset="0"/>
                </a:rPr>
                <a:t>it like this? </a:t>
              </a:r>
            </a:p>
            <a:p>
              <a:pPr algn="ctr"/>
              <a:r>
                <a:rPr lang="en-GB" sz="1600" dirty="0">
                  <a:latin typeface="EdShed" pitchFamily="2" charset="0"/>
                </a:rPr>
                <a:t>Is ‘th’ voiced or unvoiced?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904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CB5C7-9399-074C-87E7-231286D4B79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0"/>
              </a:rPr>
              <a:t>2.</a:t>
            </a:r>
            <a:fld id="{46F6552A-941E-B249-8E39-1E2EE7BF53B4}" type="slidenum">
              <a:rPr lang="en-US" smtClean="0">
                <a:latin typeface="EdShed" pitchFamily="2" charset="0"/>
              </a:rPr>
              <a:pPr/>
              <a:t>13</a:t>
            </a:fld>
            <a:endParaRPr lang="en-US" dirty="0">
              <a:latin typeface="EdShed" pitchFamily="2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0D79FD-B1E8-674B-9DF4-F3996679BD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Missing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9E6330-7687-2343-B093-2849846AB7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Can you write the missing word to finish the sentence?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249BB5-4D72-6381-0817-DEEA02E239DF}"/>
              </a:ext>
            </a:extLst>
          </p:cNvPr>
          <p:cNvSpPr txBox="1"/>
          <p:nvPr/>
        </p:nvSpPr>
        <p:spPr>
          <a:xfrm>
            <a:off x="5439408" y="5566684"/>
            <a:ext cx="14022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EdShed" pitchFamily="2" charset="0"/>
              </a:rPr>
              <a:t>them</a:t>
            </a:r>
            <a:endParaRPr lang="en-GB" sz="2400" dirty="0">
              <a:latin typeface="EdShed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C52E443-C8F2-9FA2-6BFD-FB3E265E0892}"/>
              </a:ext>
            </a:extLst>
          </p:cNvPr>
          <p:cNvSpPr txBox="1">
            <a:spLocks/>
          </p:cNvSpPr>
          <p:nvPr/>
        </p:nvSpPr>
        <p:spPr>
          <a:xfrm>
            <a:off x="1399535" y="2089066"/>
            <a:ext cx="9392926" cy="6799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>
                <a:latin typeface="EdShed" pitchFamily="2" charset="0"/>
              </a:rPr>
              <a:t>We saw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_______</a:t>
            </a:r>
            <a:r>
              <a:rPr lang="en-GB" sz="2800" dirty="0">
                <a:latin typeface="EdShed" pitchFamily="2" charset="0"/>
                <a:cs typeface="Arial" panose="020B0604020202020204" pitchFamily="34" charset="0"/>
              </a:rPr>
              <a:t> </a:t>
            </a:r>
            <a:r>
              <a:rPr lang="en-GB" sz="2800" dirty="0">
                <a:latin typeface="EdShed" pitchFamily="2" charset="0"/>
              </a:rPr>
              <a:t>at the park.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DE9913-BB90-CF92-1D41-6B20AA401FC2}"/>
              </a:ext>
            </a:extLst>
          </p:cNvPr>
          <p:cNvSpPr txBox="1"/>
          <p:nvPr/>
        </p:nvSpPr>
        <p:spPr>
          <a:xfrm>
            <a:off x="5160950" y="2023966"/>
            <a:ext cx="1380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3760"/>
                </a:solidFill>
                <a:latin typeface="EdShed" pitchFamily="2" charset="0"/>
              </a:rPr>
              <a:t>them</a:t>
            </a:r>
            <a:r>
              <a:rPr lang="en-GB" sz="2800" dirty="0">
                <a:solidFill>
                  <a:srgbClr val="3372DC"/>
                </a:solidFill>
                <a:latin typeface="EdShed" pitchFamily="2" charset="0"/>
              </a:rPr>
              <a:t> </a:t>
            </a:r>
            <a:endParaRPr lang="en-GB" sz="2400" dirty="0">
              <a:solidFill>
                <a:srgbClr val="3372DC"/>
              </a:solidFill>
              <a:latin typeface="EdShed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CFD473E-90C6-2BBE-9D25-22B1DBC65A45}"/>
              </a:ext>
            </a:extLst>
          </p:cNvPr>
          <p:cNvGrpSpPr/>
          <p:nvPr/>
        </p:nvGrpSpPr>
        <p:grpSpPr>
          <a:xfrm>
            <a:off x="5592749" y="6189054"/>
            <a:ext cx="949089" cy="72000"/>
            <a:chOff x="5863042" y="2947130"/>
            <a:chExt cx="457274" cy="36000"/>
          </a:xfrm>
          <a:solidFill>
            <a:srgbClr val="3372DC"/>
          </a:solidFill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DBF4ECB-5B0B-ADA5-5A7C-8B57F196E8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05302" y="2947130"/>
              <a:ext cx="36000" cy="36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9F9A839-21A2-BCB7-8116-D34D599FE6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84316" y="2947130"/>
              <a:ext cx="36000" cy="36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893736D-8CDB-3359-6B00-203E9E601A49}"/>
                </a:ext>
              </a:extLst>
            </p:cNvPr>
            <p:cNvSpPr/>
            <p:nvPr/>
          </p:nvSpPr>
          <p:spPr>
            <a:xfrm>
              <a:off x="5863042" y="2947130"/>
              <a:ext cx="190794" cy="3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D7703CD-8C74-A2F5-70E2-ECC52CDC35E4}"/>
              </a:ext>
            </a:extLst>
          </p:cNvPr>
          <p:cNvGrpSpPr/>
          <p:nvPr/>
        </p:nvGrpSpPr>
        <p:grpSpPr>
          <a:xfrm>
            <a:off x="4451448" y="2733057"/>
            <a:ext cx="3289099" cy="2643671"/>
            <a:chOff x="4378697" y="2768883"/>
            <a:chExt cx="3289099" cy="2643671"/>
          </a:xfrm>
        </p:grpSpPr>
        <p:pic>
          <p:nvPicPr>
            <p:cNvPr id="7" name="Picture 6" descr="A bench and trees on a hill&#10;&#10;Description automatically generated">
              <a:extLst>
                <a:ext uri="{FF2B5EF4-FFF2-40B4-BE49-F238E27FC236}">
                  <a16:creationId xmlns:a16="http://schemas.microsoft.com/office/drawing/2014/main" id="{FABE18F0-D367-6099-0F73-4197564AC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55084" y="2768883"/>
              <a:ext cx="3212712" cy="2643671"/>
            </a:xfrm>
            <a:prstGeom prst="rect">
              <a:avLst/>
            </a:prstGeom>
          </p:spPr>
        </p:pic>
        <p:pic>
          <p:nvPicPr>
            <p:cNvPr id="19" name="Picture 18" descr="A cartoon of two boys shaking hands&#10;&#10;Description automatically generated">
              <a:extLst>
                <a:ext uri="{FF2B5EF4-FFF2-40B4-BE49-F238E27FC236}">
                  <a16:creationId xmlns:a16="http://schemas.microsoft.com/office/drawing/2014/main" id="{96410334-1631-E1D2-033A-4884B003E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19513" y="3614039"/>
              <a:ext cx="770367" cy="910738"/>
            </a:xfrm>
            <a:prstGeom prst="rect">
              <a:avLst/>
            </a:prstGeom>
          </p:spPr>
        </p:pic>
        <p:pic>
          <p:nvPicPr>
            <p:cNvPr id="21" name="Picture 20" descr="A cartoon of a child&#10;&#10;Description automatically generated">
              <a:extLst>
                <a:ext uri="{FF2B5EF4-FFF2-40B4-BE49-F238E27FC236}">
                  <a16:creationId xmlns:a16="http://schemas.microsoft.com/office/drawing/2014/main" id="{8290988C-A5F5-B861-1358-75A90BF0E4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2897"/>
            <a:stretch/>
          </p:blipFill>
          <p:spPr>
            <a:xfrm>
              <a:off x="4378697" y="4667329"/>
              <a:ext cx="338919" cy="745225"/>
            </a:xfrm>
            <a:prstGeom prst="rect">
              <a:avLst/>
            </a:prstGeom>
          </p:spPr>
        </p:pic>
        <p:pic>
          <p:nvPicPr>
            <p:cNvPr id="9" name="Picture 8" descr="Cartoon character walking with arms out&#10;&#10;Description automatically generated">
              <a:extLst>
                <a:ext uri="{FF2B5EF4-FFF2-40B4-BE49-F238E27FC236}">
                  <a16:creationId xmlns:a16="http://schemas.microsoft.com/office/drawing/2014/main" id="{4B4B9418-09C5-62F0-EC39-926824BA4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48156" y="4578742"/>
              <a:ext cx="540043" cy="833812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42F9D01-2C65-25EB-7A11-2EE24829FF35}"/>
              </a:ext>
            </a:extLst>
          </p:cNvPr>
          <p:cNvGrpSpPr/>
          <p:nvPr/>
        </p:nvGrpSpPr>
        <p:grpSpPr>
          <a:xfrm>
            <a:off x="517039" y="3607317"/>
            <a:ext cx="3004255" cy="2679737"/>
            <a:chOff x="4567134" y="6501164"/>
            <a:chExt cx="3004255" cy="2679737"/>
          </a:xfrm>
        </p:grpSpPr>
        <p:sp>
          <p:nvSpPr>
            <p:cNvPr id="13" name="Oval Callout 12">
              <a:extLst>
                <a:ext uri="{FF2B5EF4-FFF2-40B4-BE49-F238E27FC236}">
                  <a16:creationId xmlns:a16="http://schemas.microsoft.com/office/drawing/2014/main" id="{D12644EC-990F-AFE5-9931-7AAE033D6C0C}"/>
                </a:ext>
              </a:extLst>
            </p:cNvPr>
            <p:cNvSpPr/>
            <p:nvPr/>
          </p:nvSpPr>
          <p:spPr>
            <a:xfrm flipH="1">
              <a:off x="5755119" y="6501164"/>
              <a:ext cx="1816270" cy="1736652"/>
            </a:xfrm>
            <a:prstGeom prst="wedgeEllipseCallout">
              <a:avLst>
                <a:gd name="adj1" fmla="val 50226"/>
                <a:gd name="adj2" fmla="val 41287"/>
              </a:avLst>
            </a:prstGeom>
            <a:noFill/>
            <a:ln w="38100">
              <a:solidFill>
                <a:srgbClr val="FFDE57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300" dirty="0">
                <a:latin typeface="EdShed" pitchFamily="2" charset="0"/>
              </a:endParaRPr>
            </a:p>
          </p:txBody>
        </p:sp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C3FFF44A-F563-C839-BA7E-9F16106F9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67134" y="7249653"/>
              <a:ext cx="1065441" cy="193124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3F53355-B758-7621-4458-6D9BD1310378}"/>
                </a:ext>
              </a:extLst>
            </p:cNvPr>
            <p:cNvSpPr txBox="1"/>
            <p:nvPr/>
          </p:nvSpPr>
          <p:spPr>
            <a:xfrm>
              <a:off x="5872196" y="6852369"/>
              <a:ext cx="1675443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>
                  <a:latin typeface="EdShed" pitchFamily="2" charset="0"/>
                </a:rPr>
                <a:t>Did you spell </a:t>
              </a:r>
            </a:p>
            <a:p>
              <a:pPr algn="ctr"/>
              <a:r>
                <a:rPr lang="en-GB" sz="1600" dirty="0">
                  <a:latin typeface="EdShed" pitchFamily="2" charset="0"/>
                </a:rPr>
                <a:t>it like this? </a:t>
              </a:r>
            </a:p>
            <a:p>
              <a:pPr algn="ctr"/>
              <a:r>
                <a:rPr lang="en-GB" sz="1600" dirty="0">
                  <a:latin typeface="EdShed" pitchFamily="2" charset="0"/>
                </a:rPr>
                <a:t>Is ‘th’ voiced or unvoiced?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241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CB5C7-9399-074C-87E7-231286D4B79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0"/>
              </a:rPr>
              <a:t>2.</a:t>
            </a:r>
            <a:fld id="{46F6552A-941E-B249-8E39-1E2EE7BF53B4}" type="slidenum">
              <a:rPr lang="en-US" smtClean="0">
                <a:latin typeface="EdShed" pitchFamily="2" charset="0"/>
              </a:rPr>
              <a:pPr/>
              <a:t>14</a:t>
            </a:fld>
            <a:endParaRPr lang="en-US" dirty="0">
              <a:latin typeface="EdShed" pitchFamily="2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0D79FD-B1E8-674B-9DF4-F3996679BD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Missing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9E6330-7687-2343-B093-2849846AB7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Can you write the missing word to finish the sentence?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249BB5-4D72-6381-0817-DEEA02E239DF}"/>
              </a:ext>
            </a:extLst>
          </p:cNvPr>
          <p:cNvSpPr txBox="1"/>
          <p:nvPr/>
        </p:nvSpPr>
        <p:spPr>
          <a:xfrm>
            <a:off x="5439408" y="5566684"/>
            <a:ext cx="14409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EdShed" pitchFamily="2" charset="0"/>
              </a:rPr>
              <a:t>thorn</a:t>
            </a:r>
            <a:endParaRPr lang="en-GB" sz="2400" dirty="0">
              <a:latin typeface="EdShed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C52E443-C8F2-9FA2-6BFD-FB3E265E0892}"/>
              </a:ext>
            </a:extLst>
          </p:cNvPr>
          <p:cNvSpPr txBox="1">
            <a:spLocks/>
          </p:cNvSpPr>
          <p:nvPr/>
        </p:nvSpPr>
        <p:spPr>
          <a:xfrm>
            <a:off x="1399535" y="1964143"/>
            <a:ext cx="9392926" cy="6799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>
                <a:latin typeface="EdShed" pitchFamily="2" charset="0"/>
              </a:rPr>
              <a:t>I got a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_______</a:t>
            </a:r>
            <a:r>
              <a:rPr lang="en-GB" sz="2800" dirty="0">
                <a:latin typeface="EdShed" pitchFamily="2" charset="0"/>
              </a:rPr>
              <a:t> stuck in my hand.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DE9913-BB90-CF92-1D41-6B20AA401FC2}"/>
              </a:ext>
            </a:extLst>
          </p:cNvPr>
          <p:cNvSpPr txBox="1"/>
          <p:nvPr/>
        </p:nvSpPr>
        <p:spPr>
          <a:xfrm>
            <a:off x="4714303" y="1893560"/>
            <a:ext cx="1202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3760"/>
                </a:solidFill>
                <a:latin typeface="EdShed" pitchFamily="2" charset="0"/>
              </a:rPr>
              <a:t>thorn</a:t>
            </a:r>
            <a:r>
              <a:rPr lang="en-GB" sz="2800" dirty="0">
                <a:solidFill>
                  <a:srgbClr val="3372DC"/>
                </a:solidFill>
                <a:latin typeface="EdShed" pitchFamily="2" charset="0"/>
              </a:rPr>
              <a:t> </a:t>
            </a:r>
            <a:endParaRPr lang="en-GB" sz="2400" dirty="0">
              <a:solidFill>
                <a:srgbClr val="3372DC"/>
              </a:solidFill>
              <a:latin typeface="EdShed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D241836-3C18-DADC-5B98-BECDAABD6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5436" y="2591291"/>
            <a:ext cx="3771115" cy="324526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6166A88-AB27-53F1-01BC-5679CE4251D2}"/>
              </a:ext>
            </a:extLst>
          </p:cNvPr>
          <p:cNvGrpSpPr/>
          <p:nvPr/>
        </p:nvGrpSpPr>
        <p:grpSpPr>
          <a:xfrm>
            <a:off x="5586909" y="6199289"/>
            <a:ext cx="1081665" cy="72000"/>
            <a:chOff x="5586909" y="6193542"/>
            <a:chExt cx="1081665" cy="720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CFD473E-90C6-2BBE-9D25-22B1DBC65A45}"/>
                </a:ext>
              </a:extLst>
            </p:cNvPr>
            <p:cNvGrpSpPr/>
            <p:nvPr/>
          </p:nvGrpSpPr>
          <p:grpSpPr>
            <a:xfrm>
              <a:off x="5586909" y="6193542"/>
              <a:ext cx="1081665" cy="72000"/>
              <a:chOff x="5873170" y="2949374"/>
              <a:chExt cx="521148" cy="36000"/>
            </a:xfrm>
            <a:solidFill>
              <a:srgbClr val="3372DC"/>
            </a:solidFill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99F9A839-21A2-BCB7-8116-D34D599FE6A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58318" y="2949374"/>
                <a:ext cx="36000" cy="36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EdShed" pitchFamily="2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893736D-8CDB-3359-6B00-203E9E601A49}"/>
                  </a:ext>
                </a:extLst>
              </p:cNvPr>
              <p:cNvSpPr/>
              <p:nvPr/>
            </p:nvSpPr>
            <p:spPr>
              <a:xfrm>
                <a:off x="5873170" y="2949374"/>
                <a:ext cx="190794" cy="36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EdShed" pitchFamily="2" charset="0"/>
                </a:endParaRPr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68AF26A-B90E-3011-57A5-CFF9C153D037}"/>
                </a:ext>
              </a:extLst>
            </p:cNvPr>
            <p:cNvSpPr/>
            <p:nvPr/>
          </p:nvSpPr>
          <p:spPr>
            <a:xfrm>
              <a:off x="6052994" y="6193542"/>
              <a:ext cx="396000" cy="72000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21D824D-B4D4-8FCD-BBD3-4F6E63563DBE}"/>
              </a:ext>
            </a:extLst>
          </p:cNvPr>
          <p:cNvGrpSpPr/>
          <p:nvPr/>
        </p:nvGrpSpPr>
        <p:grpSpPr>
          <a:xfrm>
            <a:off x="517039" y="3607317"/>
            <a:ext cx="3004255" cy="2679737"/>
            <a:chOff x="4567134" y="6501164"/>
            <a:chExt cx="3004255" cy="2679737"/>
          </a:xfrm>
        </p:grpSpPr>
        <p:sp>
          <p:nvSpPr>
            <p:cNvPr id="9" name="Oval Callout 8">
              <a:extLst>
                <a:ext uri="{FF2B5EF4-FFF2-40B4-BE49-F238E27FC236}">
                  <a16:creationId xmlns:a16="http://schemas.microsoft.com/office/drawing/2014/main" id="{CB6B78AF-93A3-60EE-9B44-CEB797B91ED2}"/>
                </a:ext>
              </a:extLst>
            </p:cNvPr>
            <p:cNvSpPr/>
            <p:nvPr/>
          </p:nvSpPr>
          <p:spPr>
            <a:xfrm flipH="1">
              <a:off x="5755119" y="6501164"/>
              <a:ext cx="1816270" cy="1736652"/>
            </a:xfrm>
            <a:prstGeom prst="wedgeEllipseCallout">
              <a:avLst>
                <a:gd name="adj1" fmla="val 50226"/>
                <a:gd name="adj2" fmla="val 41287"/>
              </a:avLst>
            </a:prstGeom>
            <a:noFill/>
            <a:ln w="38100">
              <a:solidFill>
                <a:srgbClr val="FFDE57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300" dirty="0">
                <a:latin typeface="EdShed" pitchFamily="2" charset="0"/>
              </a:endParaRPr>
            </a:p>
          </p:txBody>
        </p:sp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AA32D99C-EFDB-0493-AE44-375E95744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7134" y="7249653"/>
              <a:ext cx="1065441" cy="193124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CFAC2EF-FD5C-02C7-64C7-645E2B5FF334}"/>
                </a:ext>
              </a:extLst>
            </p:cNvPr>
            <p:cNvSpPr txBox="1"/>
            <p:nvPr/>
          </p:nvSpPr>
          <p:spPr>
            <a:xfrm>
              <a:off x="5872196" y="6852369"/>
              <a:ext cx="1675443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>
                  <a:latin typeface="EdShed" pitchFamily="2" charset="0"/>
                </a:rPr>
                <a:t>Did you spell </a:t>
              </a:r>
            </a:p>
            <a:p>
              <a:pPr algn="ctr"/>
              <a:r>
                <a:rPr lang="en-GB" sz="1600" dirty="0">
                  <a:latin typeface="EdShed" pitchFamily="2" charset="0"/>
                </a:rPr>
                <a:t>it like this? </a:t>
              </a:r>
            </a:p>
            <a:p>
              <a:pPr algn="ctr"/>
              <a:r>
                <a:rPr lang="en-GB" sz="1600" dirty="0">
                  <a:latin typeface="EdShed" pitchFamily="2" charset="0"/>
                </a:rPr>
                <a:t>Is ‘th’ voiced or unvoiced?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782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CB5C7-9399-074C-87E7-231286D4B79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0"/>
              </a:rPr>
              <a:t>2.</a:t>
            </a:r>
            <a:fld id="{46F6552A-941E-B249-8E39-1E2EE7BF53B4}" type="slidenum">
              <a:rPr lang="en-US" smtClean="0">
                <a:latin typeface="EdShed" pitchFamily="2" charset="0"/>
              </a:rPr>
              <a:pPr/>
              <a:t>15</a:t>
            </a:fld>
            <a:endParaRPr lang="en-US" dirty="0">
              <a:latin typeface="EdShed" pitchFamily="2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0D79FD-B1E8-674B-9DF4-F3996679BD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Missing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9E6330-7687-2343-B093-2849846AB7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Can you write the missing word to finish the sentence?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249BB5-4D72-6381-0817-DEEA02E239DF}"/>
              </a:ext>
            </a:extLst>
          </p:cNvPr>
          <p:cNvSpPr txBox="1"/>
          <p:nvPr/>
        </p:nvSpPr>
        <p:spPr>
          <a:xfrm>
            <a:off x="5626510" y="5661813"/>
            <a:ext cx="9389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EdShed" pitchFamily="2" charset="0"/>
              </a:rPr>
              <a:t>the</a:t>
            </a:r>
            <a:endParaRPr lang="en-GB" sz="2400" dirty="0">
              <a:latin typeface="EdShed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C52E443-C8F2-9FA2-6BFD-FB3E265E0892}"/>
              </a:ext>
            </a:extLst>
          </p:cNvPr>
          <p:cNvSpPr txBox="1">
            <a:spLocks/>
          </p:cNvSpPr>
          <p:nvPr/>
        </p:nvSpPr>
        <p:spPr>
          <a:xfrm>
            <a:off x="1399535" y="1964143"/>
            <a:ext cx="9392926" cy="6799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>
                <a:latin typeface="EdShed" pitchFamily="2" charset="0"/>
              </a:rPr>
              <a:t>There is a dog in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_______</a:t>
            </a:r>
            <a:r>
              <a:rPr lang="en-GB" sz="2800" dirty="0">
                <a:latin typeface="EdShed" pitchFamily="2" charset="0"/>
              </a:rPr>
              <a:t> pond.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DE9913-BB90-CF92-1D41-6B20AA401FC2}"/>
              </a:ext>
            </a:extLst>
          </p:cNvPr>
          <p:cNvSpPr txBox="1"/>
          <p:nvPr/>
        </p:nvSpPr>
        <p:spPr>
          <a:xfrm>
            <a:off x="6481971" y="1905953"/>
            <a:ext cx="837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3760"/>
                </a:solidFill>
                <a:latin typeface="EdShed" pitchFamily="2" charset="0"/>
              </a:rPr>
              <a:t>the</a:t>
            </a:r>
            <a:r>
              <a:rPr lang="en-GB" sz="2800" dirty="0">
                <a:solidFill>
                  <a:srgbClr val="3372DC"/>
                </a:solidFill>
                <a:latin typeface="EdShed" pitchFamily="2" charset="0"/>
              </a:rPr>
              <a:t> </a:t>
            </a:r>
            <a:endParaRPr lang="en-GB" sz="2400" dirty="0">
              <a:solidFill>
                <a:srgbClr val="3372DC"/>
              </a:solidFill>
              <a:latin typeface="EdShed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CFD473E-90C6-2BBE-9D25-22B1DBC65A45}"/>
              </a:ext>
            </a:extLst>
          </p:cNvPr>
          <p:cNvGrpSpPr/>
          <p:nvPr/>
        </p:nvGrpSpPr>
        <p:grpSpPr>
          <a:xfrm>
            <a:off x="5767979" y="6279750"/>
            <a:ext cx="611924" cy="72000"/>
            <a:chOff x="5863042" y="2947130"/>
            <a:chExt cx="294827" cy="36000"/>
          </a:xfrm>
          <a:solidFill>
            <a:srgbClr val="3372DC"/>
          </a:solidFill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DBF4ECB-5B0B-ADA5-5A7C-8B57F196E8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21869" y="2947130"/>
              <a:ext cx="36000" cy="36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893736D-8CDB-3359-6B00-203E9E601A49}"/>
                </a:ext>
              </a:extLst>
            </p:cNvPr>
            <p:cNvSpPr/>
            <p:nvPr/>
          </p:nvSpPr>
          <p:spPr>
            <a:xfrm>
              <a:off x="5863042" y="2947130"/>
              <a:ext cx="190794" cy="3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0"/>
              </a:endParaRPr>
            </a:p>
          </p:txBody>
        </p:sp>
      </p:grpSp>
      <p:pic>
        <p:nvPicPr>
          <p:cNvPr id="12" name="Picture 11" descr="A cartoon dog in a pond&#10;&#10;Description automatically generated">
            <a:extLst>
              <a:ext uri="{FF2B5EF4-FFF2-40B4-BE49-F238E27FC236}">
                <a16:creationId xmlns:a16="http://schemas.microsoft.com/office/drawing/2014/main" id="{8D2BD60D-CC6D-B12B-87EF-EBE690E50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449" y="2661834"/>
            <a:ext cx="4381867" cy="281144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31B9CCB-EF4E-82BE-D003-D8E642400653}"/>
              </a:ext>
            </a:extLst>
          </p:cNvPr>
          <p:cNvGrpSpPr/>
          <p:nvPr/>
        </p:nvGrpSpPr>
        <p:grpSpPr>
          <a:xfrm>
            <a:off x="517039" y="3607317"/>
            <a:ext cx="3004255" cy="2679737"/>
            <a:chOff x="4567134" y="6501164"/>
            <a:chExt cx="3004255" cy="2679737"/>
          </a:xfrm>
        </p:grpSpPr>
        <p:sp>
          <p:nvSpPr>
            <p:cNvPr id="9" name="Oval Callout 8">
              <a:extLst>
                <a:ext uri="{FF2B5EF4-FFF2-40B4-BE49-F238E27FC236}">
                  <a16:creationId xmlns:a16="http://schemas.microsoft.com/office/drawing/2014/main" id="{4234A598-F818-C4C6-AA3E-6AFFD288286F}"/>
                </a:ext>
              </a:extLst>
            </p:cNvPr>
            <p:cNvSpPr/>
            <p:nvPr/>
          </p:nvSpPr>
          <p:spPr>
            <a:xfrm flipH="1">
              <a:off x="5755119" y="6501164"/>
              <a:ext cx="1816270" cy="1736652"/>
            </a:xfrm>
            <a:prstGeom prst="wedgeEllipseCallout">
              <a:avLst>
                <a:gd name="adj1" fmla="val 50226"/>
                <a:gd name="adj2" fmla="val 41287"/>
              </a:avLst>
            </a:prstGeom>
            <a:noFill/>
            <a:ln w="38100">
              <a:solidFill>
                <a:srgbClr val="FFDE57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300" dirty="0">
                <a:latin typeface="EdShed" pitchFamily="2" charset="0"/>
              </a:endParaRPr>
            </a:p>
          </p:txBody>
        </p:sp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52016D24-B1E2-9849-91D6-83E6C2A9A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7134" y="7249653"/>
              <a:ext cx="1065441" cy="193124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9BE64F7-6D52-B80E-2A9B-1FC42158FFA1}"/>
                </a:ext>
              </a:extLst>
            </p:cNvPr>
            <p:cNvSpPr txBox="1"/>
            <p:nvPr/>
          </p:nvSpPr>
          <p:spPr>
            <a:xfrm>
              <a:off x="5872196" y="6852369"/>
              <a:ext cx="1675443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>
                  <a:latin typeface="EdShed" pitchFamily="2" charset="0"/>
                </a:rPr>
                <a:t>Did you spell </a:t>
              </a:r>
            </a:p>
            <a:p>
              <a:pPr algn="ctr"/>
              <a:r>
                <a:rPr lang="en-GB" sz="1600" dirty="0">
                  <a:latin typeface="EdShed" pitchFamily="2" charset="0"/>
                </a:rPr>
                <a:t>it like this? </a:t>
              </a:r>
            </a:p>
            <a:p>
              <a:pPr algn="ctr"/>
              <a:r>
                <a:rPr lang="en-GB" sz="1600" dirty="0">
                  <a:latin typeface="EdShed" pitchFamily="2" charset="0"/>
                </a:rPr>
                <a:t>Is ‘th’ voiced or unvoiced?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726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CB5C7-9399-074C-87E7-231286D4B79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0"/>
              </a:rPr>
              <a:t>2.</a:t>
            </a:r>
            <a:fld id="{46F6552A-941E-B249-8E39-1E2EE7BF53B4}" type="slidenum">
              <a:rPr lang="en-US" smtClean="0">
                <a:latin typeface="EdShed" pitchFamily="2" charset="0"/>
              </a:rPr>
              <a:pPr/>
              <a:t>16</a:t>
            </a:fld>
            <a:endParaRPr lang="en-US" dirty="0">
              <a:latin typeface="EdShed" pitchFamily="2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0D79FD-B1E8-674B-9DF4-F3996679BD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Missing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9E6330-7687-2343-B093-2849846AB7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Can you write the missing word to finish the sentence?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249BB5-4D72-6381-0817-DEEA02E239DF}"/>
              </a:ext>
            </a:extLst>
          </p:cNvPr>
          <p:cNvSpPr txBox="1"/>
          <p:nvPr/>
        </p:nvSpPr>
        <p:spPr>
          <a:xfrm>
            <a:off x="5439408" y="5566684"/>
            <a:ext cx="13388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EdShed" pitchFamily="2" charset="0"/>
              </a:rPr>
              <a:t>think</a:t>
            </a:r>
            <a:endParaRPr lang="en-GB" sz="2400" dirty="0">
              <a:latin typeface="EdShed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C52E443-C8F2-9FA2-6BFD-FB3E265E0892}"/>
              </a:ext>
            </a:extLst>
          </p:cNvPr>
          <p:cNvSpPr txBox="1">
            <a:spLocks/>
          </p:cNvSpPr>
          <p:nvPr/>
        </p:nvSpPr>
        <p:spPr>
          <a:xfrm>
            <a:off x="1393513" y="1964143"/>
            <a:ext cx="9392926" cy="6799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>
                <a:latin typeface="EdShed" pitchFamily="2" charset="0"/>
              </a:rPr>
              <a:t>I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_______</a:t>
            </a:r>
            <a:r>
              <a:rPr lang="en-GB" sz="2800" dirty="0">
                <a:latin typeface="EdShed" pitchFamily="2" charset="0"/>
              </a:rPr>
              <a:t> five add five equals 10.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DE9913-BB90-CF92-1D41-6B20AA401FC2}"/>
              </a:ext>
            </a:extLst>
          </p:cNvPr>
          <p:cNvSpPr txBox="1"/>
          <p:nvPr/>
        </p:nvSpPr>
        <p:spPr>
          <a:xfrm>
            <a:off x="4054819" y="1896785"/>
            <a:ext cx="1007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3760"/>
                </a:solidFill>
                <a:latin typeface="EdShed" pitchFamily="2" charset="0"/>
              </a:rPr>
              <a:t>think</a:t>
            </a:r>
            <a:r>
              <a:rPr lang="en-GB" sz="2800" dirty="0">
                <a:solidFill>
                  <a:srgbClr val="3372DC"/>
                </a:solidFill>
                <a:latin typeface="EdShed" pitchFamily="2" charset="0"/>
              </a:rPr>
              <a:t> </a:t>
            </a:r>
            <a:endParaRPr lang="en-GB" sz="2400" dirty="0">
              <a:solidFill>
                <a:srgbClr val="3372DC"/>
              </a:solidFill>
              <a:latin typeface="EdShed" pitchFamily="2" charset="0"/>
            </a:endParaRPr>
          </a:p>
        </p:txBody>
      </p:sp>
      <p:pic>
        <p:nvPicPr>
          <p:cNvPr id="10" name="Picture 9" descr="A cartoon of a child thinking&#10;&#10;Description automatically generated">
            <a:extLst>
              <a:ext uri="{FF2B5EF4-FFF2-40B4-BE49-F238E27FC236}">
                <a16:creationId xmlns:a16="http://schemas.microsoft.com/office/drawing/2014/main" id="{69EDFA28-38FA-38EA-4D01-F019C3498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3998" y="2675009"/>
            <a:ext cx="2853044" cy="260520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F0DF8AA-7FD7-B9CC-9FE6-52BEEAF691BA}"/>
              </a:ext>
            </a:extLst>
          </p:cNvPr>
          <p:cNvGrpSpPr/>
          <p:nvPr/>
        </p:nvGrpSpPr>
        <p:grpSpPr>
          <a:xfrm>
            <a:off x="5584720" y="6189054"/>
            <a:ext cx="1006702" cy="72000"/>
            <a:chOff x="5565931" y="6189054"/>
            <a:chExt cx="1006702" cy="7200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BD4B0BF-8EDE-F868-E199-6E3F75CECFB7}"/>
                </a:ext>
              </a:extLst>
            </p:cNvPr>
            <p:cNvGrpSpPr/>
            <p:nvPr/>
          </p:nvGrpSpPr>
          <p:grpSpPr>
            <a:xfrm>
              <a:off x="5565931" y="6189054"/>
              <a:ext cx="726380" cy="72000"/>
              <a:chOff x="5863042" y="2947130"/>
              <a:chExt cx="349970" cy="36000"/>
            </a:xfrm>
            <a:solidFill>
              <a:srgbClr val="3372DC"/>
            </a:solidFill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58EDCD23-D9A5-F2D1-CEF0-2E076A69F64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82437" y="2947130"/>
                <a:ext cx="36000" cy="36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EdShed" pitchFamily="2" charset="0"/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FCD038B2-7861-36DA-D98A-A8B7167D3B7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7012" y="2947130"/>
                <a:ext cx="36000" cy="36000"/>
              </a:xfrm>
              <a:prstGeom prst="ellipse">
                <a:avLst/>
              </a:prstGeom>
              <a:solidFill>
                <a:srgbClr val="FF37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EdShed" pitchFamily="2" charset="0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749481A-2E3E-4E22-073E-8E2A2C8A2503}"/>
                  </a:ext>
                </a:extLst>
              </p:cNvPr>
              <p:cNvSpPr/>
              <p:nvPr/>
            </p:nvSpPr>
            <p:spPr>
              <a:xfrm>
                <a:off x="5863042" y="2947130"/>
                <a:ext cx="190794" cy="36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EdShed" pitchFamily="2" charset="0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C63F790-BD1E-E0AA-C127-CAD79CE1C8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97913" y="6189054"/>
              <a:ext cx="74720" cy="72000"/>
            </a:xfrm>
            <a:prstGeom prst="ellipse">
              <a:avLst/>
            </a:prstGeom>
            <a:solidFill>
              <a:srgbClr val="FF37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D580BAE-DFD4-C42B-768D-82DF6D0E9A08}"/>
              </a:ext>
            </a:extLst>
          </p:cNvPr>
          <p:cNvGrpSpPr/>
          <p:nvPr/>
        </p:nvGrpSpPr>
        <p:grpSpPr>
          <a:xfrm>
            <a:off x="517039" y="3607317"/>
            <a:ext cx="3004255" cy="2679737"/>
            <a:chOff x="4567134" y="6501164"/>
            <a:chExt cx="3004255" cy="2679737"/>
          </a:xfrm>
        </p:grpSpPr>
        <p:sp>
          <p:nvSpPr>
            <p:cNvPr id="9" name="Oval Callout 8">
              <a:extLst>
                <a:ext uri="{FF2B5EF4-FFF2-40B4-BE49-F238E27FC236}">
                  <a16:creationId xmlns:a16="http://schemas.microsoft.com/office/drawing/2014/main" id="{046453FB-A978-A94F-C235-5DC4726FF035}"/>
                </a:ext>
              </a:extLst>
            </p:cNvPr>
            <p:cNvSpPr/>
            <p:nvPr/>
          </p:nvSpPr>
          <p:spPr>
            <a:xfrm flipH="1">
              <a:off x="5755119" y="6501164"/>
              <a:ext cx="1816270" cy="1736652"/>
            </a:xfrm>
            <a:prstGeom prst="wedgeEllipseCallout">
              <a:avLst>
                <a:gd name="adj1" fmla="val 50226"/>
                <a:gd name="adj2" fmla="val 41287"/>
              </a:avLst>
            </a:prstGeom>
            <a:noFill/>
            <a:ln w="38100">
              <a:solidFill>
                <a:srgbClr val="FFDE57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300" dirty="0">
                <a:latin typeface="EdShed" pitchFamily="2" charset="0"/>
              </a:endParaRPr>
            </a:p>
          </p:txBody>
        </p:sp>
        <p:pic>
          <p:nvPicPr>
            <p:cNvPr id="21" name="Picture 20" descr="Icon&#10;&#10;Description automatically generated">
              <a:extLst>
                <a:ext uri="{FF2B5EF4-FFF2-40B4-BE49-F238E27FC236}">
                  <a16:creationId xmlns:a16="http://schemas.microsoft.com/office/drawing/2014/main" id="{6914646D-5C30-3AA2-D2CE-F1AB5EC8A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7134" y="7249653"/>
              <a:ext cx="1065441" cy="1931248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930E597-975E-8105-45AA-44586CAAC627}"/>
                </a:ext>
              </a:extLst>
            </p:cNvPr>
            <p:cNvSpPr txBox="1"/>
            <p:nvPr/>
          </p:nvSpPr>
          <p:spPr>
            <a:xfrm>
              <a:off x="5872196" y="6852369"/>
              <a:ext cx="1675443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>
                  <a:latin typeface="EdShed" pitchFamily="2" charset="0"/>
                </a:rPr>
                <a:t>Did you spell </a:t>
              </a:r>
            </a:p>
            <a:p>
              <a:pPr algn="ctr"/>
              <a:r>
                <a:rPr lang="en-GB" sz="1600" dirty="0">
                  <a:latin typeface="EdShed" pitchFamily="2" charset="0"/>
                </a:rPr>
                <a:t>it like this? </a:t>
              </a:r>
            </a:p>
            <a:p>
              <a:pPr algn="ctr"/>
              <a:r>
                <a:rPr lang="en-GB" sz="1600" dirty="0">
                  <a:latin typeface="EdShed" pitchFamily="2" charset="0"/>
                </a:rPr>
                <a:t>Is ‘th’ voiced or unvoiced?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456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CB5C7-9399-074C-87E7-231286D4B79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0"/>
              </a:rPr>
              <a:t>2.</a:t>
            </a:r>
            <a:fld id="{46F6552A-941E-B249-8E39-1E2EE7BF53B4}" type="slidenum">
              <a:rPr lang="en-US" smtClean="0">
                <a:latin typeface="EdShed" pitchFamily="2" charset="0"/>
              </a:rPr>
              <a:pPr/>
              <a:t>17</a:t>
            </a:fld>
            <a:endParaRPr lang="en-US" dirty="0">
              <a:latin typeface="EdShed" pitchFamily="2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0D79FD-B1E8-674B-9DF4-F3996679BD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Missing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9E6330-7687-2343-B093-2849846AB7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Can you write the missing word to finish the sentence?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249BB5-4D72-6381-0817-DEEA02E239DF}"/>
              </a:ext>
            </a:extLst>
          </p:cNvPr>
          <p:cNvSpPr txBox="1"/>
          <p:nvPr/>
        </p:nvSpPr>
        <p:spPr>
          <a:xfrm>
            <a:off x="5336014" y="5622439"/>
            <a:ext cx="15199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EdShed" pitchFamily="2" charset="0"/>
              </a:rPr>
              <a:t>thank</a:t>
            </a:r>
            <a:endParaRPr lang="en-GB" sz="2400" dirty="0">
              <a:latin typeface="EdShed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C52E443-C8F2-9FA2-6BFD-FB3E265E0892}"/>
              </a:ext>
            </a:extLst>
          </p:cNvPr>
          <p:cNvSpPr txBox="1">
            <a:spLocks/>
          </p:cNvSpPr>
          <p:nvPr/>
        </p:nvSpPr>
        <p:spPr>
          <a:xfrm>
            <a:off x="1399535" y="1964143"/>
            <a:ext cx="9392926" cy="6799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>
                <a:latin typeface="EdShed" pitchFamily="2" charset="0"/>
              </a:rPr>
              <a:t>I bought a gift to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_______</a:t>
            </a:r>
            <a:r>
              <a:rPr lang="en-GB" sz="2800" dirty="0">
                <a:latin typeface="EdShed" pitchFamily="2" charset="0"/>
              </a:rPr>
              <a:t> our vet for looking after the cat.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DE9913-BB90-CF92-1D41-6B20AA401FC2}"/>
              </a:ext>
            </a:extLst>
          </p:cNvPr>
          <p:cNvSpPr txBox="1"/>
          <p:nvPr/>
        </p:nvSpPr>
        <p:spPr>
          <a:xfrm>
            <a:off x="4421284" y="1906938"/>
            <a:ext cx="1342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3760"/>
                </a:solidFill>
                <a:latin typeface="EdShed" pitchFamily="2" charset="0"/>
              </a:rPr>
              <a:t>thank</a:t>
            </a:r>
            <a:r>
              <a:rPr lang="en-GB" sz="2800" dirty="0">
                <a:solidFill>
                  <a:srgbClr val="3372DC"/>
                </a:solidFill>
                <a:latin typeface="EdShed" pitchFamily="2" charset="0"/>
              </a:rPr>
              <a:t> </a:t>
            </a:r>
            <a:endParaRPr lang="en-GB" sz="2400" dirty="0">
              <a:solidFill>
                <a:srgbClr val="3372DC"/>
              </a:solidFill>
              <a:latin typeface="EdShed" pitchFamily="2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F0DF8AA-7FD7-B9CC-9FE6-52BEEAF691BA}"/>
              </a:ext>
            </a:extLst>
          </p:cNvPr>
          <p:cNvGrpSpPr/>
          <p:nvPr/>
        </p:nvGrpSpPr>
        <p:grpSpPr>
          <a:xfrm>
            <a:off x="5482777" y="6238766"/>
            <a:ext cx="1170988" cy="72000"/>
            <a:chOff x="5565942" y="6189054"/>
            <a:chExt cx="1170988" cy="7200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BD4B0BF-8EDE-F868-E199-6E3F75CECFB7}"/>
                </a:ext>
              </a:extLst>
            </p:cNvPr>
            <p:cNvGrpSpPr/>
            <p:nvPr/>
          </p:nvGrpSpPr>
          <p:grpSpPr>
            <a:xfrm>
              <a:off x="5565942" y="6189054"/>
              <a:ext cx="900893" cy="72000"/>
              <a:chOff x="5863042" y="2947130"/>
              <a:chExt cx="434050" cy="36000"/>
            </a:xfrm>
            <a:solidFill>
              <a:srgbClr val="3372DC"/>
            </a:solidFill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58EDCD23-D9A5-F2D1-CEF0-2E076A69F64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19802" y="2947130"/>
                <a:ext cx="36000" cy="36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EdShed" pitchFamily="2" charset="0"/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FCD038B2-7861-36DA-D98A-A8B7167D3B7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261092" y="2947130"/>
                <a:ext cx="36000" cy="36000"/>
              </a:xfrm>
              <a:prstGeom prst="ellipse">
                <a:avLst/>
              </a:prstGeom>
              <a:solidFill>
                <a:srgbClr val="FF37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EdShed" pitchFamily="2" charset="0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749481A-2E3E-4E22-073E-8E2A2C8A2503}"/>
                  </a:ext>
                </a:extLst>
              </p:cNvPr>
              <p:cNvSpPr/>
              <p:nvPr/>
            </p:nvSpPr>
            <p:spPr>
              <a:xfrm>
                <a:off x="5863042" y="2947130"/>
                <a:ext cx="190794" cy="36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EdShed" pitchFamily="2" charset="0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C63F790-BD1E-E0AA-C127-CAD79CE1C8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62210" y="6189054"/>
              <a:ext cx="74720" cy="72000"/>
            </a:xfrm>
            <a:prstGeom prst="ellipse">
              <a:avLst/>
            </a:prstGeom>
            <a:solidFill>
              <a:srgbClr val="FF37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0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077139A5-018B-1E20-52BE-3A49651B5F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83"/>
          <a:stretch/>
        </p:blipFill>
        <p:spPr>
          <a:xfrm>
            <a:off x="4277320" y="2560637"/>
            <a:ext cx="3835938" cy="296923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D49D940-9372-04E9-D35F-97317F6B77CF}"/>
              </a:ext>
            </a:extLst>
          </p:cNvPr>
          <p:cNvGrpSpPr/>
          <p:nvPr/>
        </p:nvGrpSpPr>
        <p:grpSpPr>
          <a:xfrm>
            <a:off x="517039" y="3607317"/>
            <a:ext cx="3004255" cy="2679737"/>
            <a:chOff x="4567134" y="6501164"/>
            <a:chExt cx="3004255" cy="2679737"/>
          </a:xfrm>
        </p:grpSpPr>
        <p:sp>
          <p:nvSpPr>
            <p:cNvPr id="9" name="Oval Callout 8">
              <a:extLst>
                <a:ext uri="{FF2B5EF4-FFF2-40B4-BE49-F238E27FC236}">
                  <a16:creationId xmlns:a16="http://schemas.microsoft.com/office/drawing/2014/main" id="{0EA86013-6383-3135-F9D8-E9DB38E49F92}"/>
                </a:ext>
              </a:extLst>
            </p:cNvPr>
            <p:cNvSpPr/>
            <p:nvPr/>
          </p:nvSpPr>
          <p:spPr>
            <a:xfrm flipH="1">
              <a:off x="5755119" y="6501164"/>
              <a:ext cx="1816270" cy="1736652"/>
            </a:xfrm>
            <a:prstGeom prst="wedgeEllipseCallout">
              <a:avLst>
                <a:gd name="adj1" fmla="val 50226"/>
                <a:gd name="adj2" fmla="val 41287"/>
              </a:avLst>
            </a:prstGeom>
            <a:noFill/>
            <a:ln w="38100">
              <a:solidFill>
                <a:srgbClr val="FFDE57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300" dirty="0">
                <a:latin typeface="EdShed" pitchFamily="2" charset="0"/>
              </a:endParaRPr>
            </a:p>
          </p:txBody>
        </p:sp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C6628F87-BA6C-DA66-789B-39ECD135C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7134" y="7249653"/>
              <a:ext cx="1065441" cy="193124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723A918-5F6A-D200-0978-1160EE56F328}"/>
                </a:ext>
              </a:extLst>
            </p:cNvPr>
            <p:cNvSpPr txBox="1"/>
            <p:nvPr/>
          </p:nvSpPr>
          <p:spPr>
            <a:xfrm>
              <a:off x="5872196" y="6852369"/>
              <a:ext cx="1675443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>
                  <a:latin typeface="EdShed" pitchFamily="2" charset="0"/>
                </a:rPr>
                <a:t>Did you spell </a:t>
              </a:r>
            </a:p>
            <a:p>
              <a:pPr algn="ctr"/>
              <a:r>
                <a:rPr lang="en-GB" sz="1600" dirty="0">
                  <a:latin typeface="EdShed" pitchFamily="2" charset="0"/>
                </a:rPr>
                <a:t>it like this? </a:t>
              </a:r>
            </a:p>
            <a:p>
              <a:pPr algn="ctr"/>
              <a:r>
                <a:rPr lang="en-GB" sz="1600" dirty="0">
                  <a:latin typeface="EdShed" pitchFamily="2" charset="0"/>
                </a:rPr>
                <a:t>Is ‘th’ voiced or unvoiced?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846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CB5C7-9399-074C-87E7-231286D4B79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0"/>
              </a:rPr>
              <a:t>2.</a:t>
            </a:r>
            <a:fld id="{46F6552A-941E-B249-8E39-1E2EE7BF53B4}" type="slidenum">
              <a:rPr lang="en-US" smtClean="0">
                <a:latin typeface="EdShed" pitchFamily="2" charset="0"/>
              </a:rPr>
              <a:pPr/>
              <a:t>18</a:t>
            </a:fld>
            <a:endParaRPr lang="en-US" dirty="0">
              <a:latin typeface="EdShed" pitchFamily="2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0D79FD-B1E8-674B-9DF4-F3996679BD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Missing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9E6330-7687-2343-B093-2849846AB7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Can you write the missing word to finish the sentence?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249BB5-4D72-6381-0817-DEEA02E239DF}"/>
              </a:ext>
            </a:extLst>
          </p:cNvPr>
          <p:cNvSpPr txBox="1"/>
          <p:nvPr/>
        </p:nvSpPr>
        <p:spPr>
          <a:xfrm>
            <a:off x="5736964" y="5464369"/>
            <a:ext cx="1078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EdShed" pitchFamily="2" charset="0"/>
              </a:rPr>
              <a:t>thin</a:t>
            </a:r>
            <a:endParaRPr lang="en-GB" sz="2400" dirty="0">
              <a:latin typeface="EdShed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C52E443-C8F2-9FA2-6BFD-FB3E265E0892}"/>
              </a:ext>
            </a:extLst>
          </p:cNvPr>
          <p:cNvSpPr txBox="1">
            <a:spLocks/>
          </p:cNvSpPr>
          <p:nvPr/>
        </p:nvSpPr>
        <p:spPr>
          <a:xfrm>
            <a:off x="1399535" y="2156297"/>
            <a:ext cx="9392926" cy="6799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>
                <a:latin typeface="EdShed" pitchFamily="2" charset="0"/>
              </a:rPr>
              <a:t>It is dangerous to walk on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_______</a:t>
            </a:r>
            <a:r>
              <a:rPr lang="en-GB" sz="2800" dirty="0">
                <a:latin typeface="EdShed" pitchFamily="2" charset="0"/>
              </a:rPr>
              <a:t> ice.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DE9913-BB90-CF92-1D41-6B20AA401FC2}"/>
              </a:ext>
            </a:extLst>
          </p:cNvPr>
          <p:cNvSpPr txBox="1"/>
          <p:nvPr/>
        </p:nvSpPr>
        <p:spPr>
          <a:xfrm>
            <a:off x="7058802" y="2114819"/>
            <a:ext cx="1247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3760"/>
                </a:solidFill>
                <a:latin typeface="EdShed" pitchFamily="2" charset="0"/>
              </a:rPr>
              <a:t>thin</a:t>
            </a:r>
            <a:r>
              <a:rPr lang="en-GB" sz="2800" dirty="0">
                <a:solidFill>
                  <a:srgbClr val="3372DC"/>
                </a:solidFill>
                <a:latin typeface="EdShed" pitchFamily="2" charset="0"/>
              </a:rPr>
              <a:t> </a:t>
            </a:r>
            <a:endParaRPr lang="en-GB" sz="2400" dirty="0">
              <a:solidFill>
                <a:srgbClr val="3372DC"/>
              </a:solidFill>
              <a:latin typeface="EdShed" pitchFamily="2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BD4B0BF-8EDE-F868-E199-6E3F75CECFB7}"/>
              </a:ext>
            </a:extLst>
          </p:cNvPr>
          <p:cNvGrpSpPr/>
          <p:nvPr/>
        </p:nvGrpSpPr>
        <p:grpSpPr>
          <a:xfrm>
            <a:off x="5886809" y="6087767"/>
            <a:ext cx="725888" cy="72000"/>
            <a:chOff x="5863042" y="2947644"/>
            <a:chExt cx="349733" cy="36000"/>
          </a:xfrm>
          <a:solidFill>
            <a:srgbClr val="3372DC"/>
          </a:solidFill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8EDCD23-D9A5-F2D1-CEF0-2E076A69F6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81832" y="2947644"/>
              <a:ext cx="36000" cy="36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CD038B2-7861-36DA-D98A-A8B7167D3B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76775" y="2947644"/>
              <a:ext cx="36000" cy="36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749481A-2E3E-4E22-073E-8E2A2C8A2503}"/>
                </a:ext>
              </a:extLst>
            </p:cNvPr>
            <p:cNvSpPr/>
            <p:nvPr/>
          </p:nvSpPr>
          <p:spPr>
            <a:xfrm>
              <a:off x="5863042" y="2947644"/>
              <a:ext cx="190794" cy="3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0"/>
              </a:endParaRPr>
            </a:p>
          </p:txBody>
        </p:sp>
      </p:grpSp>
      <p:pic>
        <p:nvPicPr>
          <p:cNvPr id="2052" name="Picture 4" descr="Free Frozen Ice photo and picture">
            <a:extLst>
              <a:ext uri="{FF2B5EF4-FFF2-40B4-BE49-F238E27FC236}">
                <a16:creationId xmlns:a16="http://schemas.microsoft.com/office/drawing/2014/main" id="{21966F69-F6A9-B360-E785-0621DB3BFE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75" r="6629"/>
          <a:stretch/>
        </p:blipFill>
        <p:spPr bwMode="auto">
          <a:xfrm>
            <a:off x="4032657" y="3069430"/>
            <a:ext cx="4406230" cy="203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BAD1536-93B0-D01F-0FBB-30DA0E2B59DB}"/>
              </a:ext>
            </a:extLst>
          </p:cNvPr>
          <p:cNvGrpSpPr/>
          <p:nvPr/>
        </p:nvGrpSpPr>
        <p:grpSpPr>
          <a:xfrm>
            <a:off x="517039" y="3607317"/>
            <a:ext cx="3004255" cy="2679737"/>
            <a:chOff x="4567134" y="6501164"/>
            <a:chExt cx="3004255" cy="2679737"/>
          </a:xfrm>
        </p:grpSpPr>
        <p:sp>
          <p:nvSpPr>
            <p:cNvPr id="9" name="Oval Callout 8">
              <a:extLst>
                <a:ext uri="{FF2B5EF4-FFF2-40B4-BE49-F238E27FC236}">
                  <a16:creationId xmlns:a16="http://schemas.microsoft.com/office/drawing/2014/main" id="{BD73678E-55B7-B053-EB62-E404BE1CD3E7}"/>
                </a:ext>
              </a:extLst>
            </p:cNvPr>
            <p:cNvSpPr/>
            <p:nvPr/>
          </p:nvSpPr>
          <p:spPr>
            <a:xfrm flipH="1">
              <a:off x="5755119" y="6501164"/>
              <a:ext cx="1816270" cy="1736652"/>
            </a:xfrm>
            <a:prstGeom prst="wedgeEllipseCallout">
              <a:avLst>
                <a:gd name="adj1" fmla="val 50226"/>
                <a:gd name="adj2" fmla="val 41287"/>
              </a:avLst>
            </a:prstGeom>
            <a:noFill/>
            <a:ln w="38100">
              <a:solidFill>
                <a:srgbClr val="FFDE57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300" dirty="0">
                <a:latin typeface="EdShed" pitchFamily="2" charset="0"/>
              </a:endParaRPr>
            </a:p>
          </p:txBody>
        </p:sp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9F96B59D-D413-731F-C26C-601085738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7134" y="7249653"/>
              <a:ext cx="1065441" cy="193124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290663-FD85-7B41-B938-9B7410868CE8}"/>
                </a:ext>
              </a:extLst>
            </p:cNvPr>
            <p:cNvSpPr txBox="1"/>
            <p:nvPr/>
          </p:nvSpPr>
          <p:spPr>
            <a:xfrm>
              <a:off x="5872196" y="6852369"/>
              <a:ext cx="1675443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>
                  <a:latin typeface="EdShed" pitchFamily="2" charset="0"/>
                </a:rPr>
                <a:t>Did you spell </a:t>
              </a:r>
            </a:p>
            <a:p>
              <a:pPr algn="ctr"/>
              <a:r>
                <a:rPr lang="en-GB" sz="1600" dirty="0">
                  <a:latin typeface="EdShed" pitchFamily="2" charset="0"/>
                </a:rPr>
                <a:t>it like this? </a:t>
              </a:r>
            </a:p>
            <a:p>
              <a:pPr algn="ctr"/>
              <a:r>
                <a:rPr lang="en-GB" sz="1600" dirty="0">
                  <a:latin typeface="EdShed" pitchFamily="2" charset="0"/>
                </a:rPr>
                <a:t>Is ‘th’ voiced or unvoiced?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804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C0CB06-75FB-1332-34CA-ABECA30F810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0"/>
              </a:rPr>
              <a:t>2.</a:t>
            </a:r>
            <a:fld id="{46F6552A-941E-B249-8E39-1E2EE7BF53B4}" type="slidenum">
              <a:rPr lang="en-US" smtClean="0">
                <a:latin typeface="EdShed" pitchFamily="2" charset="0"/>
              </a:rPr>
              <a:pPr/>
              <a:t>1</a:t>
            </a:fld>
            <a:endParaRPr lang="en-US" dirty="0">
              <a:latin typeface="EdShed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6D085D-A800-BFEE-6E5C-98E70FA7E4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Word Sort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97051-1182-E29E-D4BE-E48C5B84F8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Can you sort the words by their final digraph?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391FC6D-FAEB-977F-77E2-F1CE7B1C357C}"/>
              </a:ext>
            </a:extLst>
          </p:cNvPr>
          <p:cNvSpPr/>
          <p:nvPr/>
        </p:nvSpPr>
        <p:spPr>
          <a:xfrm>
            <a:off x="1450795" y="2655032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EdShed" pitchFamily="2" charset="0"/>
              </a:rPr>
              <a:t>puff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90C565A-0018-4E9B-0D9B-432DC1E8DCCC}"/>
              </a:ext>
            </a:extLst>
          </p:cNvPr>
          <p:cNvSpPr/>
          <p:nvPr/>
        </p:nvSpPr>
        <p:spPr>
          <a:xfrm>
            <a:off x="3375297" y="1942193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EdShed" pitchFamily="2" charset="0"/>
              </a:rPr>
              <a:t>fluff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086E70D-DB80-3AEA-50AA-9D13E21DA964}"/>
              </a:ext>
            </a:extLst>
          </p:cNvPr>
          <p:cNvSpPr/>
          <p:nvPr/>
        </p:nvSpPr>
        <p:spPr>
          <a:xfrm>
            <a:off x="5253332" y="2656328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EdShed" pitchFamily="2" charset="0"/>
              </a:rPr>
              <a:t>bell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F550D09-6E1B-E118-FACE-F6CF9B958E92}"/>
              </a:ext>
            </a:extLst>
          </p:cNvPr>
          <p:cNvSpPr/>
          <p:nvPr/>
        </p:nvSpPr>
        <p:spPr>
          <a:xfrm>
            <a:off x="7177834" y="1942193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EdShed" pitchFamily="2" charset="0"/>
              </a:rPr>
              <a:t>doll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CC1646D-FA7E-C99B-22C4-228C4618146F}"/>
              </a:ext>
            </a:extLst>
          </p:cNvPr>
          <p:cNvSpPr/>
          <p:nvPr/>
        </p:nvSpPr>
        <p:spPr>
          <a:xfrm>
            <a:off x="5253332" y="1942193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EdShed" pitchFamily="2" charset="0"/>
              </a:rPr>
              <a:t>grass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D4A733A-AE4F-B726-19FD-23EE1A2DCDBD}"/>
              </a:ext>
            </a:extLst>
          </p:cNvPr>
          <p:cNvSpPr/>
          <p:nvPr/>
        </p:nvSpPr>
        <p:spPr>
          <a:xfrm>
            <a:off x="7177834" y="2655032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EdShed" pitchFamily="2" charset="0"/>
              </a:rPr>
              <a:t>kiss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C659CB1-790B-521D-4E51-35F4824A1FF6}"/>
              </a:ext>
            </a:extLst>
          </p:cNvPr>
          <p:cNvSpPr/>
          <p:nvPr/>
        </p:nvSpPr>
        <p:spPr>
          <a:xfrm>
            <a:off x="8936286" y="2657624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EdShed" pitchFamily="2" charset="0"/>
              </a:rPr>
              <a:t>buzz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E45B601-1D5F-84F1-4141-85AFF4FA8F7D}"/>
              </a:ext>
            </a:extLst>
          </p:cNvPr>
          <p:cNvSpPr/>
          <p:nvPr/>
        </p:nvSpPr>
        <p:spPr>
          <a:xfrm>
            <a:off x="8936286" y="1942193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EdShed" pitchFamily="2" charset="0"/>
              </a:rPr>
              <a:t>fizz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BBAFB05-2900-EA3D-6DF5-B92B7D34D1B5}"/>
              </a:ext>
            </a:extLst>
          </p:cNvPr>
          <p:cNvSpPr/>
          <p:nvPr/>
        </p:nvSpPr>
        <p:spPr>
          <a:xfrm>
            <a:off x="1450795" y="1942193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EdShed" pitchFamily="2" charset="0"/>
              </a:rPr>
              <a:t>clock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D9F4A68-EEDC-744B-E797-55DFF89A9F0F}"/>
              </a:ext>
            </a:extLst>
          </p:cNvPr>
          <p:cNvSpPr/>
          <p:nvPr/>
        </p:nvSpPr>
        <p:spPr>
          <a:xfrm>
            <a:off x="3375297" y="2655032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EdShed" pitchFamily="2" charset="0"/>
              </a:rPr>
              <a:t>back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1E4F8FC-4514-64F0-D875-1B419F1FBB02}"/>
              </a:ext>
            </a:extLst>
          </p:cNvPr>
          <p:cNvGrpSpPr/>
          <p:nvPr/>
        </p:nvGrpSpPr>
        <p:grpSpPr>
          <a:xfrm>
            <a:off x="598619" y="3571219"/>
            <a:ext cx="2049562" cy="2816104"/>
            <a:chOff x="598619" y="3571219"/>
            <a:chExt cx="2049562" cy="2816104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E01CAB5-2117-31E9-3570-32CB6461F188}"/>
                </a:ext>
              </a:extLst>
            </p:cNvPr>
            <p:cNvSpPr/>
            <p:nvPr/>
          </p:nvSpPr>
          <p:spPr>
            <a:xfrm>
              <a:off x="598619" y="3571219"/>
              <a:ext cx="2049562" cy="2016490"/>
            </a:xfrm>
            <a:prstGeom prst="ellipse">
              <a:avLst/>
            </a:prstGeom>
            <a:noFill/>
            <a:ln w="63500">
              <a:solidFill>
                <a:srgbClr val="FF37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D13123C-1F2F-D250-BBE1-D7CDD879C850}"/>
                </a:ext>
              </a:extLst>
            </p:cNvPr>
            <p:cNvSpPr/>
            <p:nvPr/>
          </p:nvSpPr>
          <p:spPr>
            <a:xfrm>
              <a:off x="1019499" y="5802548"/>
              <a:ext cx="120780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b="1" dirty="0">
                  <a:solidFill>
                    <a:srgbClr val="FF3760"/>
                  </a:solidFill>
                  <a:latin typeface="EdShed" pitchFamily="2" charset="0"/>
                  <a:cs typeface="Rubik" pitchFamily="2" charset="-79"/>
                </a:rPr>
                <a:t>‘ff’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C36A61C-0F7E-49A5-1366-2D57A0A7E5B4}"/>
              </a:ext>
            </a:extLst>
          </p:cNvPr>
          <p:cNvGrpSpPr/>
          <p:nvPr/>
        </p:nvGrpSpPr>
        <p:grpSpPr>
          <a:xfrm>
            <a:off x="2825107" y="3578849"/>
            <a:ext cx="2049562" cy="2808474"/>
            <a:chOff x="2825107" y="3578849"/>
            <a:chExt cx="2049562" cy="2808474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F5D9CFD-4B38-3A34-1070-A39A5AEC396B}"/>
                </a:ext>
              </a:extLst>
            </p:cNvPr>
            <p:cNvSpPr/>
            <p:nvPr/>
          </p:nvSpPr>
          <p:spPr>
            <a:xfrm>
              <a:off x="2825107" y="3578849"/>
              <a:ext cx="2049562" cy="2016490"/>
            </a:xfrm>
            <a:prstGeom prst="ellipse">
              <a:avLst/>
            </a:prstGeom>
            <a:noFill/>
            <a:ln w="63500">
              <a:solidFill>
                <a:srgbClr val="219C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803988E-E8ED-926C-C5B4-EE8145151B46}"/>
                </a:ext>
              </a:extLst>
            </p:cNvPr>
            <p:cNvSpPr/>
            <p:nvPr/>
          </p:nvSpPr>
          <p:spPr>
            <a:xfrm>
              <a:off x="3245987" y="5802548"/>
              <a:ext cx="120780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b="1" dirty="0">
                  <a:solidFill>
                    <a:srgbClr val="219CEE"/>
                  </a:solidFill>
                  <a:latin typeface="EdShed" pitchFamily="2" charset="0"/>
                  <a:cs typeface="Rubik" pitchFamily="2" charset="-79"/>
                </a:rPr>
                <a:t>‘ll’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3951E04-278F-AC4A-F4B7-9BB98EF1DA3D}"/>
              </a:ext>
            </a:extLst>
          </p:cNvPr>
          <p:cNvGrpSpPr/>
          <p:nvPr/>
        </p:nvGrpSpPr>
        <p:grpSpPr>
          <a:xfrm>
            <a:off x="5051595" y="3578849"/>
            <a:ext cx="2049562" cy="2808474"/>
            <a:chOff x="5051595" y="3578849"/>
            <a:chExt cx="2049562" cy="280847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62CB4D8-3269-CADF-DE80-8FFBA867407F}"/>
                </a:ext>
              </a:extLst>
            </p:cNvPr>
            <p:cNvSpPr/>
            <p:nvPr/>
          </p:nvSpPr>
          <p:spPr>
            <a:xfrm>
              <a:off x="5051595" y="3578849"/>
              <a:ext cx="2049562" cy="2016490"/>
            </a:xfrm>
            <a:prstGeom prst="ellipse">
              <a:avLst/>
            </a:prstGeom>
            <a:noFill/>
            <a:ln w="63500">
              <a:solidFill>
                <a:srgbClr val="25D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61C2A6D-98DD-3478-B292-D330867FE958}"/>
                </a:ext>
              </a:extLst>
            </p:cNvPr>
            <p:cNvSpPr/>
            <p:nvPr/>
          </p:nvSpPr>
          <p:spPr>
            <a:xfrm>
              <a:off x="5500059" y="5802548"/>
              <a:ext cx="120780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b="1" dirty="0">
                  <a:solidFill>
                    <a:srgbClr val="25D160"/>
                  </a:solidFill>
                  <a:latin typeface="EdShed" pitchFamily="2" charset="0"/>
                  <a:cs typeface="Rubik" pitchFamily="2" charset="-79"/>
                </a:rPr>
                <a:t>‘ss’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B921C85-EBC2-BD32-CE1F-8F1296CA1FC6}"/>
              </a:ext>
            </a:extLst>
          </p:cNvPr>
          <p:cNvGrpSpPr/>
          <p:nvPr/>
        </p:nvGrpSpPr>
        <p:grpSpPr>
          <a:xfrm>
            <a:off x="7278083" y="3578849"/>
            <a:ext cx="2049562" cy="2808474"/>
            <a:chOff x="7278083" y="3578849"/>
            <a:chExt cx="2049562" cy="2808474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67E18DB-8767-F9DD-B966-818C1D9083F2}"/>
                </a:ext>
              </a:extLst>
            </p:cNvPr>
            <p:cNvSpPr/>
            <p:nvPr/>
          </p:nvSpPr>
          <p:spPr>
            <a:xfrm>
              <a:off x="7278083" y="3578849"/>
              <a:ext cx="2049562" cy="2016490"/>
            </a:xfrm>
            <a:prstGeom prst="ellipse">
              <a:avLst/>
            </a:prstGeom>
            <a:noFill/>
            <a:ln w="63500">
              <a:solidFill>
                <a:srgbClr val="7956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2DA4D6C-E9B8-EADD-6374-A874A22A3866}"/>
                </a:ext>
              </a:extLst>
            </p:cNvPr>
            <p:cNvSpPr/>
            <p:nvPr/>
          </p:nvSpPr>
          <p:spPr>
            <a:xfrm>
              <a:off x="7726547" y="5802548"/>
              <a:ext cx="120780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b="1" dirty="0">
                  <a:solidFill>
                    <a:srgbClr val="7956D6"/>
                  </a:solidFill>
                  <a:latin typeface="EdShed" pitchFamily="2" charset="0"/>
                  <a:cs typeface="Rubik" pitchFamily="2" charset="-79"/>
                </a:rPr>
                <a:t>‘</a:t>
              </a:r>
              <a:r>
                <a:rPr lang="en-GB" sz="3200" b="1" dirty="0" err="1">
                  <a:solidFill>
                    <a:srgbClr val="7956D6"/>
                  </a:solidFill>
                  <a:latin typeface="EdShed" pitchFamily="2" charset="0"/>
                  <a:cs typeface="Rubik" pitchFamily="2" charset="-79"/>
                </a:rPr>
                <a:t>zz</a:t>
              </a:r>
              <a:r>
                <a:rPr lang="en-GB" sz="3200" b="1" dirty="0">
                  <a:solidFill>
                    <a:srgbClr val="7956D6"/>
                  </a:solidFill>
                  <a:latin typeface="EdShed" pitchFamily="2" charset="0"/>
                  <a:cs typeface="Rubik" pitchFamily="2" charset="-79"/>
                </a:rPr>
                <a:t>’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2DBC712-41E7-10B4-0F18-F88141AD7152}"/>
              </a:ext>
            </a:extLst>
          </p:cNvPr>
          <p:cNvGrpSpPr/>
          <p:nvPr/>
        </p:nvGrpSpPr>
        <p:grpSpPr>
          <a:xfrm>
            <a:off x="9504571" y="3578849"/>
            <a:ext cx="2049562" cy="2808474"/>
            <a:chOff x="9504571" y="3578849"/>
            <a:chExt cx="2049562" cy="2808474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B164713-2345-6062-8383-BBD5D4D9706C}"/>
                </a:ext>
              </a:extLst>
            </p:cNvPr>
            <p:cNvSpPr/>
            <p:nvPr/>
          </p:nvSpPr>
          <p:spPr>
            <a:xfrm>
              <a:off x="9504571" y="3578849"/>
              <a:ext cx="2049562" cy="2016490"/>
            </a:xfrm>
            <a:prstGeom prst="ellipse">
              <a:avLst/>
            </a:prstGeom>
            <a:noFill/>
            <a:ln w="63500">
              <a:solidFill>
                <a:srgbClr val="FFDE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3615B42-9BB7-8717-825F-CD1E72A56DF8}"/>
                </a:ext>
              </a:extLst>
            </p:cNvPr>
            <p:cNvSpPr/>
            <p:nvPr/>
          </p:nvSpPr>
          <p:spPr>
            <a:xfrm>
              <a:off x="9982067" y="5802548"/>
              <a:ext cx="120780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b="1" dirty="0">
                  <a:solidFill>
                    <a:srgbClr val="FFDE57"/>
                  </a:solidFill>
                  <a:latin typeface="EdShed" pitchFamily="2" charset="0"/>
                  <a:cs typeface="Rubik" pitchFamily="2" charset="-79"/>
                </a:rPr>
                <a:t>‘ck’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721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0.67265 0.293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33" y="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-0.21641 0.2939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20" y="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111E-6 L -0.00299 0.2939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11111E-6 L -0.34453 0.2939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27" y="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-0.12539 0.2939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76" y="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-0.0586 0.2784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0" y="1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0.51562 0.2715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1" y="1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44444E-6 L -0.18593 0.2763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97" y="1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07407E-6 L -0.16081 0.2724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47" y="1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96296E-6 L -0.12669 0.2710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41" y="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CB5C7-9399-074C-87E7-231286D4B79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0"/>
              </a:rPr>
              <a:t>2.</a:t>
            </a:r>
            <a:fld id="{46F6552A-941E-B249-8E39-1E2EE7BF53B4}" type="slidenum">
              <a:rPr lang="en-US" smtClean="0">
                <a:latin typeface="EdShed" pitchFamily="2" charset="0"/>
              </a:rPr>
              <a:pPr/>
              <a:t>19</a:t>
            </a:fld>
            <a:endParaRPr lang="en-US" dirty="0">
              <a:latin typeface="EdShed" pitchFamily="2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0D79FD-B1E8-674B-9DF4-F3996679BD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Missing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9E6330-7687-2343-B093-2849846AB7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Can you write the missing word to finish the sentence?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249BB5-4D72-6381-0817-DEEA02E239DF}"/>
              </a:ext>
            </a:extLst>
          </p:cNvPr>
          <p:cNvSpPr txBox="1"/>
          <p:nvPr/>
        </p:nvSpPr>
        <p:spPr>
          <a:xfrm>
            <a:off x="5599112" y="5601830"/>
            <a:ext cx="12114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EdShed" pitchFamily="2" charset="0"/>
              </a:rPr>
              <a:t>they</a:t>
            </a:r>
            <a:endParaRPr lang="en-GB" sz="2400" dirty="0">
              <a:latin typeface="EdShed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C52E443-C8F2-9FA2-6BFD-FB3E265E0892}"/>
              </a:ext>
            </a:extLst>
          </p:cNvPr>
          <p:cNvSpPr txBox="1">
            <a:spLocks/>
          </p:cNvSpPr>
          <p:nvPr/>
        </p:nvSpPr>
        <p:spPr>
          <a:xfrm>
            <a:off x="1399534" y="1964143"/>
            <a:ext cx="9392926" cy="6799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_______</a:t>
            </a:r>
            <a:r>
              <a:rPr lang="en-GB" sz="2800" dirty="0">
                <a:latin typeface="EdShed" pitchFamily="2" charset="0"/>
              </a:rPr>
              <a:t> are playing in the sand.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DE9913-BB90-CF92-1D41-6B20AA401FC2}"/>
              </a:ext>
            </a:extLst>
          </p:cNvPr>
          <p:cNvSpPr txBox="1"/>
          <p:nvPr/>
        </p:nvSpPr>
        <p:spPr>
          <a:xfrm>
            <a:off x="3845576" y="1921107"/>
            <a:ext cx="1146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3760"/>
                </a:solidFill>
                <a:latin typeface="EdShed" pitchFamily="2" charset="0"/>
              </a:rPr>
              <a:t>They</a:t>
            </a:r>
            <a:r>
              <a:rPr lang="en-GB" sz="2800" dirty="0">
                <a:solidFill>
                  <a:srgbClr val="3372DC"/>
                </a:solidFill>
                <a:latin typeface="EdShed" pitchFamily="2" charset="0"/>
              </a:rPr>
              <a:t> </a:t>
            </a:r>
            <a:endParaRPr lang="en-GB" sz="2400" dirty="0">
              <a:solidFill>
                <a:srgbClr val="3372DC"/>
              </a:solidFill>
              <a:latin typeface="EdShed" pitchFamily="2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EC7EA6A-6EA0-6F71-6DC4-8E7977E11585}"/>
              </a:ext>
            </a:extLst>
          </p:cNvPr>
          <p:cNvGrpSpPr/>
          <p:nvPr/>
        </p:nvGrpSpPr>
        <p:grpSpPr>
          <a:xfrm>
            <a:off x="4322120" y="2644079"/>
            <a:ext cx="3497361" cy="2818088"/>
            <a:chOff x="3849067" y="2521428"/>
            <a:chExt cx="3923897" cy="3161780"/>
          </a:xfrm>
        </p:grpSpPr>
        <p:pic>
          <p:nvPicPr>
            <p:cNvPr id="12" name="Picture 11" descr="A cartoon of kids playing in a playground&#10;&#10;Description automatically generated">
              <a:extLst>
                <a:ext uri="{FF2B5EF4-FFF2-40B4-BE49-F238E27FC236}">
                  <a16:creationId xmlns:a16="http://schemas.microsoft.com/office/drawing/2014/main" id="{91D04417-61B5-6FE8-DFAE-89E589AEE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9031" y="2521428"/>
              <a:ext cx="3353933" cy="3161780"/>
            </a:xfrm>
            <a:prstGeom prst="rect">
              <a:avLst/>
            </a:prstGeom>
          </p:spPr>
        </p:pic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995F7FFE-6C2C-0A01-64EE-B95157C0626C}"/>
                </a:ext>
              </a:extLst>
            </p:cNvPr>
            <p:cNvCxnSpPr>
              <a:cxnSpLocks/>
            </p:cNvCxnSpPr>
            <p:nvPr/>
          </p:nvCxnSpPr>
          <p:spPr>
            <a:xfrm>
              <a:off x="3849067" y="4797813"/>
              <a:ext cx="756000" cy="0"/>
            </a:xfrm>
            <a:prstGeom prst="straightConnector1">
              <a:avLst/>
            </a:prstGeom>
            <a:ln w="44450" cap="rnd">
              <a:solidFill>
                <a:srgbClr val="7956D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5C66BD0-4ACB-8E25-2080-2A8A73D1C5ED}"/>
              </a:ext>
            </a:extLst>
          </p:cNvPr>
          <p:cNvGrpSpPr/>
          <p:nvPr/>
        </p:nvGrpSpPr>
        <p:grpSpPr>
          <a:xfrm>
            <a:off x="5747453" y="6357849"/>
            <a:ext cx="927775" cy="72000"/>
            <a:chOff x="5565940" y="6299271"/>
            <a:chExt cx="927775" cy="72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749481A-2E3E-4E22-073E-8E2A2C8A2503}"/>
                </a:ext>
              </a:extLst>
            </p:cNvPr>
            <p:cNvSpPr/>
            <p:nvPr/>
          </p:nvSpPr>
          <p:spPr>
            <a:xfrm>
              <a:off x="5565940" y="6299271"/>
              <a:ext cx="396003" cy="72000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2361888-A12E-E386-204B-C94694A2DECE}"/>
                </a:ext>
              </a:extLst>
            </p:cNvPr>
            <p:cNvSpPr/>
            <p:nvPr/>
          </p:nvSpPr>
          <p:spPr>
            <a:xfrm>
              <a:off x="6032057" y="6299271"/>
              <a:ext cx="461658" cy="72000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388689B-C4E4-E7A9-23E6-F6F6720AFDC0}"/>
              </a:ext>
            </a:extLst>
          </p:cNvPr>
          <p:cNvGrpSpPr/>
          <p:nvPr/>
        </p:nvGrpSpPr>
        <p:grpSpPr>
          <a:xfrm>
            <a:off x="517039" y="3607317"/>
            <a:ext cx="3004255" cy="2679737"/>
            <a:chOff x="4567134" y="6501164"/>
            <a:chExt cx="3004255" cy="2679737"/>
          </a:xfrm>
        </p:grpSpPr>
        <p:sp>
          <p:nvSpPr>
            <p:cNvPr id="9" name="Oval Callout 8">
              <a:extLst>
                <a:ext uri="{FF2B5EF4-FFF2-40B4-BE49-F238E27FC236}">
                  <a16:creationId xmlns:a16="http://schemas.microsoft.com/office/drawing/2014/main" id="{F61A9AF1-596E-C955-27D4-39F845D44231}"/>
                </a:ext>
              </a:extLst>
            </p:cNvPr>
            <p:cNvSpPr/>
            <p:nvPr/>
          </p:nvSpPr>
          <p:spPr>
            <a:xfrm flipH="1">
              <a:off x="5755119" y="6501164"/>
              <a:ext cx="1816270" cy="1736652"/>
            </a:xfrm>
            <a:prstGeom prst="wedgeEllipseCallout">
              <a:avLst>
                <a:gd name="adj1" fmla="val 50226"/>
                <a:gd name="adj2" fmla="val 41287"/>
              </a:avLst>
            </a:prstGeom>
            <a:noFill/>
            <a:ln w="38100">
              <a:solidFill>
                <a:srgbClr val="FFDE57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300" dirty="0">
                <a:latin typeface="EdShed" pitchFamily="2" charset="0"/>
              </a:endParaRPr>
            </a:p>
          </p:txBody>
        </p:sp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82C85CF4-9837-6188-6F95-193FFF38D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7134" y="7249653"/>
              <a:ext cx="1065441" cy="193124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7D8692-AFBC-1CFA-F034-2FFF0C920246}"/>
                </a:ext>
              </a:extLst>
            </p:cNvPr>
            <p:cNvSpPr txBox="1"/>
            <p:nvPr/>
          </p:nvSpPr>
          <p:spPr>
            <a:xfrm>
              <a:off x="5872196" y="6852369"/>
              <a:ext cx="1675443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>
                  <a:latin typeface="EdShed" pitchFamily="2" charset="0"/>
                </a:rPr>
                <a:t>Did you spell </a:t>
              </a:r>
            </a:p>
            <a:p>
              <a:pPr algn="ctr"/>
              <a:r>
                <a:rPr lang="en-GB" sz="1600" dirty="0">
                  <a:latin typeface="EdShed" pitchFamily="2" charset="0"/>
                </a:rPr>
                <a:t>it like this? </a:t>
              </a:r>
            </a:p>
            <a:p>
              <a:pPr algn="ctr"/>
              <a:r>
                <a:rPr lang="en-GB" sz="1600" dirty="0">
                  <a:latin typeface="EdShed" pitchFamily="2" charset="0"/>
                </a:rPr>
                <a:t>Is ‘th’ voiced or unvoiced?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6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CB5C7-9399-074C-87E7-231286D4B79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0"/>
              </a:rPr>
              <a:t>2.</a:t>
            </a:r>
            <a:fld id="{46F6552A-941E-B249-8E39-1E2EE7BF53B4}" type="slidenum">
              <a:rPr lang="en-US" smtClean="0">
                <a:latin typeface="EdShed" pitchFamily="2" charset="0"/>
              </a:rPr>
              <a:pPr/>
              <a:t>20</a:t>
            </a:fld>
            <a:endParaRPr lang="en-US" dirty="0">
              <a:latin typeface="EdShed" pitchFamily="2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0D79FD-B1E8-674B-9DF4-F3996679BD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Missing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9E6330-7687-2343-B093-2849846AB7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Can you write the missing word to finish the sentence?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249BB5-4D72-6381-0817-DEEA02E239DF}"/>
              </a:ext>
            </a:extLst>
          </p:cNvPr>
          <p:cNvSpPr txBox="1"/>
          <p:nvPr/>
        </p:nvSpPr>
        <p:spPr>
          <a:xfrm>
            <a:off x="5418888" y="5539385"/>
            <a:ext cx="13542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EdShed" pitchFamily="2" charset="0"/>
              </a:rPr>
              <a:t>thing</a:t>
            </a:r>
            <a:endParaRPr lang="en-GB" sz="2400" dirty="0">
              <a:latin typeface="EdShed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C52E443-C8F2-9FA2-6BFD-FB3E265E0892}"/>
              </a:ext>
            </a:extLst>
          </p:cNvPr>
          <p:cNvSpPr txBox="1">
            <a:spLocks/>
          </p:cNvSpPr>
          <p:nvPr/>
        </p:nvSpPr>
        <p:spPr>
          <a:xfrm>
            <a:off x="1399535" y="2043638"/>
            <a:ext cx="9392926" cy="6799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>
                <a:latin typeface="EdShed" pitchFamily="2" charset="0"/>
              </a:rPr>
              <a:t>I need to unpack the last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_______</a:t>
            </a:r>
            <a:r>
              <a:rPr lang="en-GB" sz="2800" dirty="0">
                <a:latin typeface="EdShed" pitchFamily="2" charset="0"/>
              </a:rPr>
              <a:t> in the box.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DE9913-BB90-CF92-1D41-6B20AA401FC2}"/>
              </a:ext>
            </a:extLst>
          </p:cNvPr>
          <p:cNvSpPr txBox="1"/>
          <p:nvPr/>
        </p:nvSpPr>
        <p:spPr>
          <a:xfrm>
            <a:off x="6610902" y="2008492"/>
            <a:ext cx="1175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3760"/>
                </a:solidFill>
                <a:latin typeface="EdShed" pitchFamily="2" charset="0"/>
              </a:rPr>
              <a:t>thing</a:t>
            </a:r>
            <a:r>
              <a:rPr lang="en-GB" sz="2800" dirty="0">
                <a:solidFill>
                  <a:srgbClr val="3372DC"/>
                </a:solidFill>
                <a:latin typeface="EdShed" pitchFamily="2" charset="0"/>
              </a:rPr>
              <a:t> </a:t>
            </a:r>
            <a:endParaRPr lang="en-GB" sz="2400" dirty="0">
              <a:solidFill>
                <a:srgbClr val="3372DC"/>
              </a:solidFill>
              <a:latin typeface="EdShed" pitchFamily="2" charset="0"/>
            </a:endParaRPr>
          </a:p>
        </p:txBody>
      </p:sp>
      <p:pic>
        <p:nvPicPr>
          <p:cNvPr id="9" name="Picture 8" descr="A box with books and cans&#10;&#10;Description automatically generated">
            <a:extLst>
              <a:ext uri="{FF2B5EF4-FFF2-40B4-BE49-F238E27FC236}">
                <a16:creationId xmlns:a16="http://schemas.microsoft.com/office/drawing/2014/main" id="{FAD99268-B53F-3137-659C-3E6381660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9062" y="2832776"/>
            <a:ext cx="2473871" cy="243998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E221F74-C643-91A1-D295-6639D4F364A7}"/>
              </a:ext>
            </a:extLst>
          </p:cNvPr>
          <p:cNvGrpSpPr/>
          <p:nvPr/>
        </p:nvGrpSpPr>
        <p:grpSpPr>
          <a:xfrm>
            <a:off x="5565940" y="6298412"/>
            <a:ext cx="1058408" cy="72859"/>
            <a:chOff x="5565940" y="6298412"/>
            <a:chExt cx="1058408" cy="72859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5C66BD0-4ACB-8E25-2080-2A8A73D1C5ED}"/>
                </a:ext>
              </a:extLst>
            </p:cNvPr>
            <p:cNvGrpSpPr/>
            <p:nvPr/>
          </p:nvGrpSpPr>
          <p:grpSpPr>
            <a:xfrm>
              <a:off x="5565940" y="6299271"/>
              <a:ext cx="1058408" cy="72000"/>
              <a:chOff x="5565940" y="6299271"/>
              <a:chExt cx="1058408" cy="72000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749481A-2E3E-4E22-073E-8E2A2C8A2503}"/>
                  </a:ext>
                </a:extLst>
              </p:cNvPr>
              <p:cNvSpPr/>
              <p:nvPr/>
            </p:nvSpPr>
            <p:spPr>
              <a:xfrm>
                <a:off x="5565940" y="6299271"/>
                <a:ext cx="396003" cy="72000"/>
              </a:xfrm>
              <a:prstGeom prst="rect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EdShed" pitchFamily="2" charset="0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2361888-A12E-E386-204B-C94694A2DECE}"/>
                  </a:ext>
                </a:extLst>
              </p:cNvPr>
              <p:cNvSpPr/>
              <p:nvPr/>
            </p:nvSpPr>
            <p:spPr>
              <a:xfrm>
                <a:off x="6151179" y="6299271"/>
                <a:ext cx="473169" cy="71140"/>
              </a:xfrm>
              <a:prstGeom prst="rect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EdShed" pitchFamily="2" charset="0"/>
                </a:endParaRPr>
              </a:p>
            </p:txBody>
          </p:sp>
        </p:grp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40E954C-D05F-9877-C3B4-6021BBB4B1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13838" y="6298412"/>
              <a:ext cx="72000" cy="71999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18B016F-8D45-AC88-3FFF-08C45C1E5278}"/>
              </a:ext>
            </a:extLst>
          </p:cNvPr>
          <p:cNvGrpSpPr/>
          <p:nvPr/>
        </p:nvGrpSpPr>
        <p:grpSpPr>
          <a:xfrm>
            <a:off x="517039" y="3607317"/>
            <a:ext cx="3004255" cy="2679737"/>
            <a:chOff x="4567134" y="6501164"/>
            <a:chExt cx="3004255" cy="2679737"/>
          </a:xfrm>
        </p:grpSpPr>
        <p:sp>
          <p:nvSpPr>
            <p:cNvPr id="12" name="Oval Callout 11">
              <a:extLst>
                <a:ext uri="{FF2B5EF4-FFF2-40B4-BE49-F238E27FC236}">
                  <a16:creationId xmlns:a16="http://schemas.microsoft.com/office/drawing/2014/main" id="{C8738970-F830-91CA-640B-AD2671A095F3}"/>
                </a:ext>
              </a:extLst>
            </p:cNvPr>
            <p:cNvSpPr/>
            <p:nvPr/>
          </p:nvSpPr>
          <p:spPr>
            <a:xfrm flipH="1">
              <a:off x="5755119" y="6501164"/>
              <a:ext cx="1816270" cy="1736652"/>
            </a:xfrm>
            <a:prstGeom prst="wedgeEllipseCallout">
              <a:avLst>
                <a:gd name="adj1" fmla="val 50226"/>
                <a:gd name="adj2" fmla="val 41287"/>
              </a:avLst>
            </a:prstGeom>
            <a:noFill/>
            <a:ln w="38100">
              <a:solidFill>
                <a:srgbClr val="FFDE57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300" dirty="0">
                <a:latin typeface="EdShed" pitchFamily="2" charset="0"/>
              </a:endParaRPr>
            </a:p>
          </p:txBody>
        </p:sp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3D987CF4-77FD-7DAA-D947-D607054DC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7134" y="7249653"/>
              <a:ext cx="1065441" cy="193124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C075BD2-33CB-2703-2872-121CE1D49EE2}"/>
                </a:ext>
              </a:extLst>
            </p:cNvPr>
            <p:cNvSpPr txBox="1"/>
            <p:nvPr/>
          </p:nvSpPr>
          <p:spPr>
            <a:xfrm>
              <a:off x="5872196" y="6852369"/>
              <a:ext cx="1675443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>
                  <a:latin typeface="EdShed" pitchFamily="2" charset="0"/>
                </a:rPr>
                <a:t>Did you spell </a:t>
              </a:r>
            </a:p>
            <a:p>
              <a:pPr algn="ctr"/>
              <a:r>
                <a:rPr lang="en-GB" sz="1600" dirty="0">
                  <a:latin typeface="EdShed" pitchFamily="2" charset="0"/>
                </a:rPr>
                <a:t>it like this? </a:t>
              </a:r>
            </a:p>
            <a:p>
              <a:pPr algn="ctr"/>
              <a:r>
                <a:rPr lang="en-GB" sz="1600" dirty="0">
                  <a:latin typeface="EdShed" pitchFamily="2" charset="0"/>
                </a:rPr>
                <a:t>Is ‘th’ voiced or unvoiced?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969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0"/>
              </a:rPr>
              <a:t>2.</a:t>
            </a:r>
            <a:fld id="{46F6552A-941E-B249-8E39-1E2EE7BF53B4}" type="slidenum">
              <a:rPr lang="en-US" smtClean="0">
                <a:latin typeface="EdShed" pitchFamily="2" charset="0"/>
              </a:rPr>
              <a:pPr/>
              <a:t>21</a:t>
            </a:fld>
            <a:endParaRPr lang="en-US" dirty="0">
              <a:latin typeface="EdShed" pitchFamily="2" charset="0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69B351E3-77AC-28A3-1715-A96AD31B28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ea typeface="Sassoon Infant 2023" panose="02000503030000020003" pitchFamily="2" charset="0"/>
              </a:rPr>
              <a:t>Word cards for </a:t>
            </a:r>
            <a:r>
              <a:rPr lang="en-GB" dirty="0">
                <a:effectLst/>
                <a:ea typeface="Sassoon Infant 2023" panose="02000503030000020003" pitchFamily="2" charset="0"/>
                <a:cs typeface="Times New Roman" panose="02020603050405020304" pitchFamily="18" charset="0"/>
              </a:rPr>
              <a:t>Independent Extended Learning</a:t>
            </a:r>
            <a:endParaRPr lang="en-GB" dirty="0">
              <a:ea typeface="Sassoon Infant 2023" panose="02000503030000020003" pitchFamily="2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EB4DFC9-E58D-2ECB-453D-8288AF828C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3418306"/>
              </p:ext>
            </p:extLst>
          </p:nvPr>
        </p:nvGraphicFramePr>
        <p:xfrm>
          <a:off x="301170" y="1736491"/>
          <a:ext cx="11586030" cy="48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7206">
                  <a:extLst>
                    <a:ext uri="{9D8B030D-6E8A-4147-A177-3AD203B41FA5}">
                      <a16:colId xmlns:a16="http://schemas.microsoft.com/office/drawing/2014/main" val="339552166"/>
                    </a:ext>
                  </a:extLst>
                </a:gridCol>
                <a:gridCol w="2317206">
                  <a:extLst>
                    <a:ext uri="{9D8B030D-6E8A-4147-A177-3AD203B41FA5}">
                      <a16:colId xmlns:a16="http://schemas.microsoft.com/office/drawing/2014/main" val="2116028060"/>
                    </a:ext>
                  </a:extLst>
                </a:gridCol>
                <a:gridCol w="2317206">
                  <a:extLst>
                    <a:ext uri="{9D8B030D-6E8A-4147-A177-3AD203B41FA5}">
                      <a16:colId xmlns:a16="http://schemas.microsoft.com/office/drawing/2014/main" val="3102027189"/>
                    </a:ext>
                  </a:extLst>
                </a:gridCol>
                <a:gridCol w="2317206">
                  <a:extLst>
                    <a:ext uri="{9D8B030D-6E8A-4147-A177-3AD203B41FA5}">
                      <a16:colId xmlns:a16="http://schemas.microsoft.com/office/drawing/2014/main" val="3668570163"/>
                    </a:ext>
                  </a:extLst>
                </a:gridCol>
                <a:gridCol w="2317206">
                  <a:extLst>
                    <a:ext uri="{9D8B030D-6E8A-4147-A177-3AD203B41FA5}">
                      <a16:colId xmlns:a16="http://schemas.microsoft.com/office/drawing/2014/main" val="3621474053"/>
                    </a:ext>
                  </a:extLst>
                </a:gridCol>
              </a:tblGrid>
              <a:tr h="2416024">
                <a:tc>
                  <a:txBody>
                    <a:bodyPr/>
                    <a:lstStyle/>
                    <a:p>
                      <a:pPr algn="ctr"/>
                      <a:r>
                        <a:rPr lang="en-GB" sz="4400" b="0" i="0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them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400" b="0" i="0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they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400" b="0" i="0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that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400" b="0" i="0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with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400" b="0" i="0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thorn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8617191"/>
                  </a:ext>
                </a:extLst>
              </a:tr>
              <a:tr h="2416024">
                <a:tc>
                  <a:txBody>
                    <a:bodyPr/>
                    <a:lstStyle/>
                    <a:p>
                      <a:pPr algn="ctr"/>
                      <a:r>
                        <a:rPr lang="en-GB" sz="4400" b="0" i="0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then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400" b="0" i="0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thing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400" b="0" i="0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thin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400" b="0" i="0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think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400" b="0" i="0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the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43695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77260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0"/>
              </a:rPr>
              <a:t>2.</a:t>
            </a:r>
            <a:fld id="{46F6552A-941E-B249-8E39-1E2EE7BF53B4}" type="slidenum">
              <a:rPr lang="en-US" smtClean="0">
                <a:latin typeface="EdShed" pitchFamily="2" charset="0"/>
              </a:rPr>
              <a:pPr/>
              <a:t>22</a:t>
            </a:fld>
            <a:endParaRPr lang="en-US" dirty="0">
              <a:latin typeface="EdShed" pitchFamily="2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Picture cards for Independent Extended Learning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EB4DFC9-E58D-2ECB-453D-8288AF828C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5511198"/>
              </p:ext>
            </p:extLst>
          </p:nvPr>
        </p:nvGraphicFramePr>
        <p:xfrm>
          <a:off x="301170" y="1736491"/>
          <a:ext cx="11586030" cy="48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7206">
                  <a:extLst>
                    <a:ext uri="{9D8B030D-6E8A-4147-A177-3AD203B41FA5}">
                      <a16:colId xmlns:a16="http://schemas.microsoft.com/office/drawing/2014/main" val="339552166"/>
                    </a:ext>
                  </a:extLst>
                </a:gridCol>
                <a:gridCol w="2317206">
                  <a:extLst>
                    <a:ext uri="{9D8B030D-6E8A-4147-A177-3AD203B41FA5}">
                      <a16:colId xmlns:a16="http://schemas.microsoft.com/office/drawing/2014/main" val="2116028060"/>
                    </a:ext>
                  </a:extLst>
                </a:gridCol>
                <a:gridCol w="2317206">
                  <a:extLst>
                    <a:ext uri="{9D8B030D-6E8A-4147-A177-3AD203B41FA5}">
                      <a16:colId xmlns:a16="http://schemas.microsoft.com/office/drawing/2014/main" val="3102027189"/>
                    </a:ext>
                  </a:extLst>
                </a:gridCol>
                <a:gridCol w="2317206">
                  <a:extLst>
                    <a:ext uri="{9D8B030D-6E8A-4147-A177-3AD203B41FA5}">
                      <a16:colId xmlns:a16="http://schemas.microsoft.com/office/drawing/2014/main" val="3668570163"/>
                    </a:ext>
                  </a:extLst>
                </a:gridCol>
                <a:gridCol w="2317206">
                  <a:extLst>
                    <a:ext uri="{9D8B030D-6E8A-4147-A177-3AD203B41FA5}">
                      <a16:colId xmlns:a16="http://schemas.microsoft.com/office/drawing/2014/main" val="3621474053"/>
                    </a:ext>
                  </a:extLst>
                </a:gridCol>
              </a:tblGrid>
              <a:tr h="2416024">
                <a:tc>
                  <a:txBody>
                    <a:bodyPr/>
                    <a:lstStyle/>
                    <a:p>
                      <a:pPr algn="ctr"/>
                      <a:endParaRPr lang="en-GB" sz="3600" b="0" i="0" dirty="0">
                        <a:solidFill>
                          <a:schemeClr val="tx1"/>
                        </a:solidFill>
                        <a:latin typeface="EdShe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 i="0" dirty="0">
                        <a:solidFill>
                          <a:schemeClr val="tx1"/>
                        </a:solidFill>
                        <a:latin typeface="EdShe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 i="0" dirty="0">
                        <a:solidFill>
                          <a:schemeClr val="tx1"/>
                        </a:solidFill>
                        <a:latin typeface="EdShe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 i="0" dirty="0">
                        <a:solidFill>
                          <a:schemeClr val="tx1"/>
                        </a:solidFill>
                        <a:latin typeface="EdShe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 i="0" dirty="0">
                        <a:solidFill>
                          <a:schemeClr val="tx1"/>
                        </a:solidFill>
                        <a:latin typeface="EdShe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8617191"/>
                  </a:ext>
                </a:extLst>
              </a:tr>
              <a:tr h="2416024">
                <a:tc>
                  <a:txBody>
                    <a:bodyPr/>
                    <a:lstStyle/>
                    <a:p>
                      <a:pPr algn="ctr"/>
                      <a:endParaRPr lang="en-GB" sz="3600" b="0" i="0" dirty="0">
                        <a:solidFill>
                          <a:schemeClr val="tx1"/>
                        </a:solidFill>
                        <a:latin typeface="EdShe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 i="0" dirty="0">
                        <a:solidFill>
                          <a:schemeClr val="tx1"/>
                        </a:solidFill>
                        <a:latin typeface="EdShe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 i="0" dirty="0">
                        <a:solidFill>
                          <a:schemeClr val="tx1"/>
                        </a:solidFill>
                        <a:latin typeface="EdShe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 i="0" dirty="0">
                        <a:solidFill>
                          <a:schemeClr val="tx1"/>
                        </a:solidFill>
                        <a:latin typeface="EdShe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600" b="0" i="0" dirty="0">
                        <a:solidFill>
                          <a:schemeClr val="tx1"/>
                        </a:solidFill>
                        <a:latin typeface="EdShe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4369593"/>
                  </a:ext>
                </a:extLst>
              </a:tr>
            </a:tbl>
          </a:graphicData>
        </a:graphic>
      </p:graphicFrame>
      <p:pic>
        <p:nvPicPr>
          <p:cNvPr id="14" name="Picture 13" descr="A cartoon of a bathtub with foam&#10;&#10;Description automatically generated">
            <a:extLst>
              <a:ext uri="{FF2B5EF4-FFF2-40B4-BE49-F238E27FC236}">
                <a16:creationId xmlns:a16="http://schemas.microsoft.com/office/drawing/2014/main" id="{0305908D-CB0C-06F7-99A3-E086D72B5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6201" y="2178779"/>
            <a:ext cx="2193094" cy="1509544"/>
          </a:xfrm>
          <a:prstGeom prst="rect">
            <a:avLst/>
          </a:prstGeom>
        </p:spPr>
      </p:pic>
      <p:pic>
        <p:nvPicPr>
          <p:cNvPr id="16" name="Picture 15" descr="A close up of a moth&#10;&#10;Description automatically generated">
            <a:extLst>
              <a:ext uri="{FF2B5EF4-FFF2-40B4-BE49-F238E27FC236}">
                <a16:creationId xmlns:a16="http://schemas.microsoft.com/office/drawing/2014/main" id="{DD3206E2-E660-A892-37A1-E747F729E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663931">
            <a:off x="7231288" y="2346547"/>
            <a:ext cx="2453810" cy="1283407"/>
          </a:xfrm>
          <a:prstGeom prst="rect">
            <a:avLst/>
          </a:prstGeom>
        </p:spPr>
      </p:pic>
      <p:pic>
        <p:nvPicPr>
          <p:cNvPr id="18" name="Picture 17" descr="A pink number on a black background&#10;&#10;Description automatically generated">
            <a:extLst>
              <a:ext uri="{FF2B5EF4-FFF2-40B4-BE49-F238E27FC236}">
                <a16:creationId xmlns:a16="http://schemas.microsoft.com/office/drawing/2014/main" id="{C17D2C75-FCDE-4C21-1FDF-CB3FBCD265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216" y="1707443"/>
            <a:ext cx="2541104" cy="2541104"/>
          </a:xfrm>
          <a:prstGeom prst="rect">
            <a:avLst/>
          </a:prstGeom>
        </p:spPr>
      </p:pic>
      <p:pic>
        <p:nvPicPr>
          <p:cNvPr id="7" name="Picture 6" descr="A colorful feather on a black background&#10;&#10;Description automatically generated">
            <a:extLst>
              <a:ext uri="{FF2B5EF4-FFF2-40B4-BE49-F238E27FC236}">
                <a16:creationId xmlns:a16="http://schemas.microsoft.com/office/drawing/2014/main" id="{F6F3C349-F6FB-569B-7E77-22BDAB2A3C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1230">
            <a:off x="630145" y="4164390"/>
            <a:ext cx="1691180" cy="2346280"/>
          </a:xfrm>
          <a:prstGeom prst="rect">
            <a:avLst/>
          </a:prstGeom>
        </p:spPr>
      </p:pic>
      <p:pic>
        <p:nvPicPr>
          <p:cNvPr id="1026" name="Picture 2" descr="Free teeth dentist mouth illustration">
            <a:extLst>
              <a:ext uri="{FF2B5EF4-FFF2-40B4-BE49-F238E27FC236}">
                <a16:creationId xmlns:a16="http://schemas.microsoft.com/office/drawing/2014/main" id="{95ADD140-5998-D52B-C7A6-4622525E7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945" y="4152196"/>
            <a:ext cx="3557647" cy="237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50EE5F-3813-F7E9-BEA8-A733BEBB9D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839" y="1972721"/>
            <a:ext cx="1792123" cy="18658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A0D852-D402-DFE8-4B41-B6A80F6D23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7423" y="4476005"/>
            <a:ext cx="1913523" cy="1778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FD5594-6EBC-3062-0ADE-B33518AAF6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29604" y="4731968"/>
            <a:ext cx="1956974" cy="1243064"/>
          </a:xfrm>
          <a:prstGeom prst="rect">
            <a:avLst/>
          </a:prstGeom>
        </p:spPr>
      </p:pic>
      <p:pic>
        <p:nvPicPr>
          <p:cNvPr id="32" name="Picture 31" descr="A gold medal with red ribbons&#10;&#10;Description automatically generated">
            <a:extLst>
              <a:ext uri="{FF2B5EF4-FFF2-40B4-BE49-F238E27FC236}">
                <a16:creationId xmlns:a16="http://schemas.microsoft.com/office/drawing/2014/main" id="{AD949FAD-934E-DCEC-3519-22653211BA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74812" y="2035897"/>
            <a:ext cx="1914609" cy="183453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160ADFC-E2B9-1458-1BF9-BC620A58837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62549" y="4248547"/>
            <a:ext cx="2099287" cy="223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5597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0"/>
              </a:rPr>
              <a:t>2.</a:t>
            </a:r>
            <a:fld id="{46F6552A-941E-B249-8E39-1E2EE7BF53B4}" type="slidenum">
              <a:rPr lang="en-US" smtClean="0">
                <a:latin typeface="EdShed" pitchFamily="2" charset="0"/>
              </a:rPr>
              <a:pPr/>
              <a:t>23</a:t>
            </a:fld>
            <a:endParaRPr lang="en-US" dirty="0">
              <a:latin typeface="EdShed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C65FCA-6E48-984D-C7E0-AF4F56A417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15770" y="226139"/>
            <a:ext cx="7960454" cy="320675"/>
          </a:xfrm>
        </p:spPr>
        <p:txBody>
          <a:bodyPr/>
          <a:lstStyle/>
          <a:p>
            <a:r>
              <a:rPr lang="en-US" sz="1800" b="0" dirty="0"/>
              <a:t>Sorting Mat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7CD46C97-CD65-6D51-75A1-A31DECEF1A77}"/>
              </a:ext>
            </a:extLst>
          </p:cNvPr>
          <p:cNvSpPr txBox="1">
            <a:spLocks/>
          </p:cNvSpPr>
          <p:nvPr/>
        </p:nvSpPr>
        <p:spPr>
          <a:xfrm>
            <a:off x="2695905" y="525127"/>
            <a:ext cx="6800185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200" dirty="0">
                <a:solidFill>
                  <a:srgbClr val="3372DC"/>
                </a:solidFill>
                <a:latin typeface="EdShed" pitchFamily="2" charset="0"/>
              </a:rPr>
              <a:t>Can you sort the words or pictures based on       whether is has a voiced or unvoiced /th/?</a:t>
            </a:r>
          </a:p>
        </p:txBody>
      </p: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588ADD53-F926-F647-F1E9-3AAF83A9AD45}"/>
              </a:ext>
            </a:extLst>
          </p:cNvPr>
          <p:cNvSpPr/>
          <p:nvPr/>
        </p:nvSpPr>
        <p:spPr>
          <a:xfrm>
            <a:off x="6235887" y="1839198"/>
            <a:ext cx="5460202" cy="3725013"/>
          </a:xfrm>
          <a:prstGeom prst="roundRect">
            <a:avLst/>
          </a:prstGeom>
          <a:solidFill>
            <a:schemeClr val="bg1"/>
          </a:solidFill>
          <a:ln w="50800"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EdShed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3C39F55-B39A-3188-E1C4-3EBAF72DC928}"/>
              </a:ext>
            </a:extLst>
          </p:cNvPr>
          <p:cNvGrpSpPr/>
          <p:nvPr/>
        </p:nvGrpSpPr>
        <p:grpSpPr>
          <a:xfrm>
            <a:off x="495911" y="1839197"/>
            <a:ext cx="5460202" cy="3725013"/>
            <a:chOff x="381535" y="1831725"/>
            <a:chExt cx="5460202" cy="3725013"/>
          </a:xfrm>
        </p:grpSpPr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id="{9951AA7E-BFD8-D2E9-C75F-DF3F6A9DC4E4}"/>
                </a:ext>
              </a:extLst>
            </p:cNvPr>
            <p:cNvSpPr/>
            <p:nvPr/>
          </p:nvSpPr>
          <p:spPr>
            <a:xfrm>
              <a:off x="381535" y="1831725"/>
              <a:ext cx="5460202" cy="3725013"/>
            </a:xfrm>
            <a:prstGeom prst="roundRect">
              <a:avLst/>
            </a:prstGeom>
            <a:solidFill>
              <a:schemeClr val="bg1"/>
            </a:solidFill>
            <a:ln w="50800">
              <a:solidFill>
                <a:srgbClr val="7956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0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39658FB3-EFD9-4921-014F-22AD8336C183}"/>
                </a:ext>
              </a:extLst>
            </p:cNvPr>
            <p:cNvSpPr txBox="1"/>
            <p:nvPr/>
          </p:nvSpPr>
          <p:spPr>
            <a:xfrm>
              <a:off x="2314800" y="1965055"/>
              <a:ext cx="1678601" cy="461665"/>
            </a:xfrm>
            <a:prstGeom prst="rect">
              <a:avLst/>
            </a:prstGeom>
            <a:noFill/>
            <a:ln w="50800"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7956D6"/>
                  </a:solidFill>
                  <a:latin typeface="EdShed" pitchFamily="2" charset="0"/>
                </a:rPr>
                <a:t>voiced /</a:t>
              </a:r>
              <a:r>
                <a:rPr lang="en-GB" sz="2400" b="1" dirty="0" err="1">
                  <a:solidFill>
                    <a:srgbClr val="7956D6"/>
                  </a:solidFill>
                  <a:latin typeface="EdShed" pitchFamily="2" charset="0"/>
                </a:rPr>
                <a:t>th</a:t>
              </a:r>
              <a:r>
                <a:rPr lang="en-GB" sz="2400" b="1" dirty="0">
                  <a:solidFill>
                    <a:srgbClr val="7956D6"/>
                  </a:solidFill>
                  <a:latin typeface="EdShed" pitchFamily="2" charset="0"/>
                </a:rPr>
                <a:t>/</a:t>
              </a:r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12C6328D-F45C-23CD-01CA-54CF6197DC29}"/>
              </a:ext>
            </a:extLst>
          </p:cNvPr>
          <p:cNvSpPr txBox="1"/>
          <p:nvPr/>
        </p:nvSpPr>
        <p:spPr>
          <a:xfrm>
            <a:off x="7969337" y="1965055"/>
            <a:ext cx="1993302" cy="461665"/>
          </a:xfrm>
          <a:prstGeom prst="rect">
            <a:avLst/>
          </a:prstGeom>
          <a:noFill/>
          <a:ln w="50800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GB" sz="2400" b="1" dirty="0">
                <a:solidFill>
                  <a:srgbClr val="FF9300"/>
                </a:solidFill>
                <a:latin typeface="EdShed" pitchFamily="2" charset="0"/>
              </a:rPr>
              <a:t>unvoiced /</a:t>
            </a:r>
            <a:r>
              <a:rPr lang="en-GB" sz="2400" b="1" dirty="0" err="1">
                <a:solidFill>
                  <a:srgbClr val="FF9300"/>
                </a:solidFill>
                <a:latin typeface="EdShed" pitchFamily="2" charset="0"/>
              </a:rPr>
              <a:t>th</a:t>
            </a:r>
            <a:r>
              <a:rPr lang="en-GB" sz="2400" b="1" dirty="0">
                <a:solidFill>
                  <a:srgbClr val="FF9300"/>
                </a:solidFill>
                <a:latin typeface="EdShed" pitchFamily="2" charset="0"/>
              </a:rPr>
              <a:t>/</a:t>
            </a:r>
          </a:p>
        </p:txBody>
      </p:sp>
      <p:sp>
        <p:nvSpPr>
          <p:cNvPr id="101" name="Text Placeholder 1">
            <a:extLst>
              <a:ext uri="{FF2B5EF4-FFF2-40B4-BE49-F238E27FC236}">
                <a16:creationId xmlns:a16="http://schemas.microsoft.com/office/drawing/2014/main" id="{56583D9C-591B-01A1-582F-B24F3A40AEF1}"/>
              </a:ext>
            </a:extLst>
          </p:cNvPr>
          <p:cNvSpPr txBox="1">
            <a:spLocks/>
          </p:cNvSpPr>
          <p:nvPr/>
        </p:nvSpPr>
        <p:spPr>
          <a:xfrm>
            <a:off x="2151230" y="5814028"/>
            <a:ext cx="7889533" cy="320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3372DC"/>
                </a:solidFill>
                <a:latin typeface="EdShed" pitchFamily="2" charset="0"/>
              </a:rPr>
              <a:t>Can you add any of your own words to the lists?</a:t>
            </a:r>
          </a:p>
        </p:txBody>
      </p:sp>
      <p:sp>
        <p:nvSpPr>
          <p:cNvPr id="102" name="Text Placeholder 1">
            <a:extLst>
              <a:ext uri="{FF2B5EF4-FFF2-40B4-BE49-F238E27FC236}">
                <a16:creationId xmlns:a16="http://schemas.microsoft.com/office/drawing/2014/main" id="{0CEF5195-6A1D-EC57-9A76-A47856379703}"/>
              </a:ext>
            </a:extLst>
          </p:cNvPr>
          <p:cNvSpPr txBox="1">
            <a:spLocks/>
          </p:cNvSpPr>
          <p:nvPr/>
        </p:nvSpPr>
        <p:spPr>
          <a:xfrm>
            <a:off x="1758691" y="6191384"/>
            <a:ext cx="8674610" cy="386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0" dirty="0">
                <a:latin typeface="EdShed" pitchFamily="2" charset="0"/>
              </a:rPr>
              <a:t>When the words have been sorted, see how fast you can read them.</a:t>
            </a:r>
          </a:p>
        </p:txBody>
      </p:sp>
    </p:spTree>
    <p:extLst>
      <p:ext uri="{BB962C8B-B14F-4D97-AF65-F5344CB8AC3E}">
        <p14:creationId xmlns:p14="http://schemas.microsoft.com/office/powerpoint/2010/main" val="51192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E9FF6-06FD-EB16-3843-3085273F701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0"/>
              </a:rPr>
              <a:t>2.</a:t>
            </a:r>
            <a:fld id="{46F6552A-941E-B249-8E39-1E2EE7BF53B4}" type="slidenum">
              <a:rPr lang="en-US" smtClean="0">
                <a:latin typeface="EdShed" pitchFamily="2" charset="0"/>
              </a:rPr>
              <a:pPr/>
              <a:t>2</a:t>
            </a:fld>
            <a:endParaRPr lang="en-US" dirty="0">
              <a:latin typeface="EdShed" pitchFamily="2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498147-E49F-F7CE-729E-03616EFB47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Do you know what they all mean?</a:t>
            </a:r>
          </a:p>
          <a:p>
            <a:r>
              <a:rPr lang="en-US" dirty="0"/>
              <a:t>What do the words have in common?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BE8682-67F2-4D0E-BB68-564A2F0780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This Week’s Words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1F60036F-B70A-058B-214E-3966AEC8684B}"/>
              </a:ext>
            </a:extLst>
          </p:cNvPr>
          <p:cNvSpPr txBox="1">
            <a:spLocks/>
          </p:cNvSpPr>
          <p:nvPr/>
        </p:nvSpPr>
        <p:spPr>
          <a:xfrm>
            <a:off x="2068908" y="2088620"/>
            <a:ext cx="1211485" cy="5212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0" dirty="0">
                <a:solidFill>
                  <a:schemeClr val="tx1"/>
                </a:solidFill>
                <a:latin typeface="EdShed" pitchFamily="2" charset="0"/>
              </a:rPr>
              <a:t>they</a:t>
            </a:r>
          </a:p>
        </p:txBody>
      </p:sp>
      <p:sp>
        <p:nvSpPr>
          <p:cNvPr id="30" name="Text Placeholder 1">
            <a:extLst>
              <a:ext uri="{FF2B5EF4-FFF2-40B4-BE49-F238E27FC236}">
                <a16:creationId xmlns:a16="http://schemas.microsoft.com/office/drawing/2014/main" id="{04C3A754-CB16-4F5F-22E8-57D223206F16}"/>
              </a:ext>
            </a:extLst>
          </p:cNvPr>
          <p:cNvSpPr txBox="1">
            <a:spLocks/>
          </p:cNvSpPr>
          <p:nvPr/>
        </p:nvSpPr>
        <p:spPr>
          <a:xfrm>
            <a:off x="4288527" y="2088620"/>
            <a:ext cx="1338829" cy="5212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0" dirty="0">
                <a:solidFill>
                  <a:schemeClr val="tx1"/>
                </a:solidFill>
                <a:latin typeface="EdShed" pitchFamily="2" charset="0"/>
              </a:rPr>
              <a:t>think</a:t>
            </a:r>
          </a:p>
        </p:txBody>
      </p:sp>
      <p:sp>
        <p:nvSpPr>
          <p:cNvPr id="31" name="Text Placeholder 1">
            <a:extLst>
              <a:ext uri="{FF2B5EF4-FFF2-40B4-BE49-F238E27FC236}">
                <a16:creationId xmlns:a16="http://schemas.microsoft.com/office/drawing/2014/main" id="{07C9557D-52F7-3B95-4D5A-ED12934AC0E9}"/>
              </a:ext>
            </a:extLst>
          </p:cNvPr>
          <p:cNvSpPr txBox="1">
            <a:spLocks/>
          </p:cNvSpPr>
          <p:nvPr/>
        </p:nvSpPr>
        <p:spPr>
          <a:xfrm>
            <a:off x="2209647" y="2864532"/>
            <a:ext cx="949299" cy="5212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0" dirty="0">
                <a:solidFill>
                  <a:schemeClr val="tx1"/>
                </a:solidFill>
                <a:latin typeface="EdShed" pitchFamily="2" charset="0"/>
              </a:rPr>
              <a:t>the</a:t>
            </a:r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3B9BDC38-E393-E3FE-8572-D11F7ABFCB0D}"/>
              </a:ext>
            </a:extLst>
          </p:cNvPr>
          <p:cNvSpPr txBox="1">
            <a:spLocks/>
          </p:cNvSpPr>
          <p:nvPr/>
        </p:nvSpPr>
        <p:spPr>
          <a:xfrm>
            <a:off x="4383311" y="2864532"/>
            <a:ext cx="1148328" cy="5212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0" dirty="0">
                <a:solidFill>
                  <a:schemeClr val="tx1"/>
                </a:solidFill>
                <a:latin typeface="EdShed" pitchFamily="2" charset="0"/>
              </a:rPr>
              <a:t>that</a:t>
            </a:r>
          </a:p>
        </p:txBody>
      </p:sp>
      <p:sp>
        <p:nvSpPr>
          <p:cNvPr id="33" name="Text Placeholder 1">
            <a:extLst>
              <a:ext uri="{FF2B5EF4-FFF2-40B4-BE49-F238E27FC236}">
                <a16:creationId xmlns:a16="http://schemas.microsoft.com/office/drawing/2014/main" id="{5BA8B8C8-C6FB-7625-285E-CEBF83090A2F}"/>
              </a:ext>
            </a:extLst>
          </p:cNvPr>
          <p:cNvSpPr txBox="1">
            <a:spLocks/>
          </p:cNvSpPr>
          <p:nvPr/>
        </p:nvSpPr>
        <p:spPr>
          <a:xfrm>
            <a:off x="8837607" y="2088620"/>
            <a:ext cx="1519968" cy="5212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0" dirty="0">
                <a:solidFill>
                  <a:schemeClr val="tx1"/>
                </a:solidFill>
                <a:latin typeface="EdShed" pitchFamily="2" charset="0"/>
              </a:rPr>
              <a:t>thank</a:t>
            </a:r>
          </a:p>
        </p:txBody>
      </p:sp>
      <p:sp>
        <p:nvSpPr>
          <p:cNvPr id="34" name="Text Placeholder 1">
            <a:extLst>
              <a:ext uri="{FF2B5EF4-FFF2-40B4-BE49-F238E27FC236}">
                <a16:creationId xmlns:a16="http://schemas.microsoft.com/office/drawing/2014/main" id="{DAE0BCE6-A7B7-2B1E-2072-3B32D58DC7CA}"/>
              </a:ext>
            </a:extLst>
          </p:cNvPr>
          <p:cNvSpPr txBox="1">
            <a:spLocks/>
          </p:cNvSpPr>
          <p:nvPr/>
        </p:nvSpPr>
        <p:spPr>
          <a:xfrm>
            <a:off x="6623147" y="2864532"/>
            <a:ext cx="1211999" cy="5212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0" dirty="0">
                <a:solidFill>
                  <a:schemeClr val="tx1"/>
                </a:solidFill>
                <a:latin typeface="EdShed" pitchFamily="2" charset="0"/>
              </a:rPr>
              <a:t>with</a:t>
            </a:r>
          </a:p>
        </p:txBody>
      </p:sp>
      <p:sp>
        <p:nvSpPr>
          <p:cNvPr id="36" name="Text Placeholder 1">
            <a:extLst>
              <a:ext uri="{FF2B5EF4-FFF2-40B4-BE49-F238E27FC236}">
                <a16:creationId xmlns:a16="http://schemas.microsoft.com/office/drawing/2014/main" id="{577A3B99-5A61-4A41-AB07-CE4C8339A0C3}"/>
              </a:ext>
            </a:extLst>
          </p:cNvPr>
          <p:cNvSpPr txBox="1">
            <a:spLocks/>
          </p:cNvSpPr>
          <p:nvPr/>
        </p:nvSpPr>
        <p:spPr>
          <a:xfrm>
            <a:off x="6523107" y="3647499"/>
            <a:ext cx="1402243" cy="5212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0" dirty="0">
                <a:solidFill>
                  <a:schemeClr val="tx1"/>
                </a:solidFill>
                <a:latin typeface="EdShed" pitchFamily="2" charset="0"/>
              </a:rPr>
              <a:t>them</a:t>
            </a:r>
          </a:p>
        </p:txBody>
      </p:sp>
      <p:sp>
        <p:nvSpPr>
          <p:cNvPr id="46" name="Text Placeholder 1">
            <a:extLst>
              <a:ext uri="{FF2B5EF4-FFF2-40B4-BE49-F238E27FC236}">
                <a16:creationId xmlns:a16="http://schemas.microsoft.com/office/drawing/2014/main" id="{0A66DB37-5D08-2C45-1669-32EABBB6B4B2}"/>
              </a:ext>
            </a:extLst>
          </p:cNvPr>
          <p:cNvSpPr txBox="1">
            <a:spLocks/>
          </p:cNvSpPr>
          <p:nvPr/>
        </p:nvSpPr>
        <p:spPr>
          <a:xfrm>
            <a:off x="9058148" y="2864532"/>
            <a:ext cx="1078885" cy="5212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0" dirty="0">
                <a:solidFill>
                  <a:schemeClr val="tx1"/>
                </a:solidFill>
                <a:latin typeface="EdShed" pitchFamily="2" charset="0"/>
              </a:rPr>
              <a:t>thin</a:t>
            </a:r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3D5A2831-F325-738D-271F-F81BF5F596EF}"/>
              </a:ext>
            </a:extLst>
          </p:cNvPr>
          <p:cNvSpPr txBox="1">
            <a:spLocks/>
          </p:cNvSpPr>
          <p:nvPr/>
        </p:nvSpPr>
        <p:spPr>
          <a:xfrm>
            <a:off x="6552039" y="2088620"/>
            <a:ext cx="1354217" cy="5212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0" dirty="0">
                <a:solidFill>
                  <a:schemeClr val="tx1"/>
                </a:solidFill>
                <a:latin typeface="EdShed" pitchFamily="2" charset="0"/>
              </a:rPr>
              <a:t>thing</a:t>
            </a: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64A495C2-28CF-CBD3-A1C3-0D9245B9BF99}"/>
              </a:ext>
            </a:extLst>
          </p:cNvPr>
          <p:cNvSpPr txBox="1">
            <a:spLocks/>
          </p:cNvSpPr>
          <p:nvPr/>
        </p:nvSpPr>
        <p:spPr>
          <a:xfrm>
            <a:off x="4236989" y="3647499"/>
            <a:ext cx="1440972" cy="5212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0" dirty="0">
                <a:solidFill>
                  <a:schemeClr val="tx1"/>
                </a:solidFill>
                <a:latin typeface="EdShed" pitchFamily="2" charset="0"/>
              </a:rPr>
              <a:t>thorn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E54F405-1FC8-A940-AE68-7F47C886F8D3}"/>
              </a:ext>
            </a:extLst>
          </p:cNvPr>
          <p:cNvGrpSpPr/>
          <p:nvPr/>
        </p:nvGrpSpPr>
        <p:grpSpPr>
          <a:xfrm>
            <a:off x="8100888" y="3515100"/>
            <a:ext cx="3664911" cy="2904163"/>
            <a:chOff x="8325738" y="3515100"/>
            <a:chExt cx="3664911" cy="2904163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D0D5B026-2169-B778-5137-61D814BC93ED}"/>
                </a:ext>
              </a:extLst>
            </p:cNvPr>
            <p:cNvGrpSpPr/>
            <p:nvPr/>
          </p:nvGrpSpPr>
          <p:grpSpPr>
            <a:xfrm>
              <a:off x="8325738" y="3515100"/>
              <a:ext cx="2579454" cy="1700627"/>
              <a:chOff x="7667730" y="3547595"/>
              <a:chExt cx="2579454" cy="1700627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A78078E-C975-7805-7A41-A54D2F93072A}"/>
                  </a:ext>
                </a:extLst>
              </p:cNvPr>
              <p:cNvSpPr txBox="1"/>
              <p:nvPr/>
            </p:nvSpPr>
            <p:spPr>
              <a:xfrm>
                <a:off x="7772254" y="3709339"/>
                <a:ext cx="2404731" cy="15388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latin typeface="EdShed" pitchFamily="2" charset="0"/>
                  </a:rPr>
                  <a:t>Gently place a finger on your throat and say each word. Can you feel the vibrations when saying some ‘th’ digraphs?</a:t>
                </a:r>
              </a:p>
              <a:p>
                <a:pPr algn="ctr"/>
                <a:endParaRPr lang="en-GB" sz="1400" dirty="0">
                  <a:latin typeface="EdShed" pitchFamily="2" charset="0"/>
                </a:endParaRPr>
              </a:p>
            </p:txBody>
          </p:sp>
          <p:sp>
            <p:nvSpPr>
              <p:cNvPr id="50" name="Rounded Rectangular Callout 49">
                <a:extLst>
                  <a:ext uri="{FF2B5EF4-FFF2-40B4-BE49-F238E27FC236}">
                    <a16:creationId xmlns:a16="http://schemas.microsoft.com/office/drawing/2014/main" id="{D3757D25-DCEA-397A-0640-142AE1937E32}"/>
                  </a:ext>
                </a:extLst>
              </p:cNvPr>
              <p:cNvSpPr/>
              <p:nvPr/>
            </p:nvSpPr>
            <p:spPr>
              <a:xfrm>
                <a:off x="7667730" y="3547595"/>
                <a:ext cx="2579454" cy="1590123"/>
              </a:xfrm>
              <a:prstGeom prst="wedgeRoundRectCallout">
                <a:avLst>
                  <a:gd name="adj1" fmla="val 41305"/>
                  <a:gd name="adj2" fmla="val 67254"/>
                  <a:gd name="adj3" fmla="val 16667"/>
                </a:avLst>
              </a:prstGeom>
              <a:noFill/>
              <a:ln w="38100">
                <a:solidFill>
                  <a:srgbClr val="3372D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EdShed" pitchFamily="2" charset="0"/>
                </a:endParaRPr>
              </a:p>
            </p:txBody>
          </p:sp>
        </p:grpSp>
        <p:pic>
          <p:nvPicPr>
            <p:cNvPr id="52" name="Picture 51" descr="Icon&#10;&#10;Description automatically generated">
              <a:extLst>
                <a:ext uri="{FF2B5EF4-FFF2-40B4-BE49-F238E27FC236}">
                  <a16:creationId xmlns:a16="http://schemas.microsoft.com/office/drawing/2014/main" id="{A52A4440-790C-A547-AF17-BE54A03C0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59395" y="4724329"/>
              <a:ext cx="1031254" cy="1694934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C1ECD01-7CD1-CCBA-D656-9FED347074D8}"/>
              </a:ext>
            </a:extLst>
          </p:cNvPr>
          <p:cNvSpPr txBox="1"/>
          <p:nvPr/>
        </p:nvSpPr>
        <p:spPr>
          <a:xfrm>
            <a:off x="5707805" y="5668606"/>
            <a:ext cx="4721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EdShed" pitchFamily="2" charset="0"/>
              </a:rPr>
              <a:t>If you felt a vibration, it is a </a:t>
            </a:r>
            <a:r>
              <a:rPr lang="en-US" dirty="0">
                <a:solidFill>
                  <a:srgbClr val="7956D6"/>
                </a:solidFill>
                <a:latin typeface="EdShed" pitchFamily="2" charset="0"/>
              </a:rPr>
              <a:t>voiced</a:t>
            </a:r>
            <a:r>
              <a:rPr lang="en-US" dirty="0">
                <a:latin typeface="EdShed" pitchFamily="2" charset="0"/>
              </a:rPr>
              <a:t> ‘</a:t>
            </a:r>
            <a:r>
              <a:rPr lang="en-US" dirty="0" err="1">
                <a:latin typeface="EdShed" pitchFamily="2" charset="0"/>
              </a:rPr>
              <a:t>th</a:t>
            </a:r>
            <a:r>
              <a:rPr lang="en-US" dirty="0">
                <a:latin typeface="EdShed" pitchFamily="2" charset="0"/>
              </a:rPr>
              <a:t>’. If you didn’t feel a vibration, it is an </a:t>
            </a:r>
            <a:r>
              <a:rPr lang="en-US" dirty="0">
                <a:solidFill>
                  <a:srgbClr val="FF9300"/>
                </a:solidFill>
                <a:latin typeface="EdShed" pitchFamily="2" charset="0"/>
              </a:rPr>
              <a:t>unvoiced</a:t>
            </a:r>
            <a:r>
              <a:rPr lang="en-US" dirty="0">
                <a:latin typeface="EdShed" pitchFamily="2" charset="0"/>
              </a:rPr>
              <a:t> ‘</a:t>
            </a:r>
            <a:r>
              <a:rPr lang="en-US" dirty="0" err="1">
                <a:latin typeface="EdShed" pitchFamily="2" charset="0"/>
              </a:rPr>
              <a:t>th</a:t>
            </a:r>
            <a:r>
              <a:rPr lang="en-US" dirty="0">
                <a:latin typeface="EdShed" pitchFamily="2" charset="0"/>
              </a:rPr>
              <a:t>’.</a:t>
            </a:r>
            <a:endParaRPr lang="en-GB" dirty="0">
              <a:latin typeface="EdShed" pitchFamily="2" charset="0"/>
            </a:endParaRPr>
          </a:p>
        </p:txBody>
      </p:sp>
      <p:sp>
        <p:nvSpPr>
          <p:cNvPr id="20" name="Rounded Rectangular Callout 49">
            <a:extLst>
              <a:ext uri="{FF2B5EF4-FFF2-40B4-BE49-F238E27FC236}">
                <a16:creationId xmlns:a16="http://schemas.microsoft.com/office/drawing/2014/main" id="{5EC3B890-44B3-71EA-C502-EC6504830F33}"/>
              </a:ext>
            </a:extLst>
          </p:cNvPr>
          <p:cNvSpPr/>
          <p:nvPr/>
        </p:nvSpPr>
        <p:spPr>
          <a:xfrm>
            <a:off x="5769562" y="5539335"/>
            <a:ext cx="4606226" cy="861399"/>
          </a:xfrm>
          <a:prstGeom prst="wedgeRoundRectCallout">
            <a:avLst>
              <a:gd name="adj1" fmla="val 56022"/>
              <a:gd name="adj2" fmla="val -37121"/>
              <a:gd name="adj3" fmla="val 16667"/>
            </a:avLst>
          </a:prstGeom>
          <a:noFill/>
          <a:ln w="38100">
            <a:solidFill>
              <a:srgbClr val="3372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EdShed" pitchFamily="2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9F89792-066C-A69A-A298-9F44A220015F}"/>
              </a:ext>
            </a:extLst>
          </p:cNvPr>
          <p:cNvGrpSpPr/>
          <p:nvPr/>
        </p:nvGrpSpPr>
        <p:grpSpPr>
          <a:xfrm>
            <a:off x="2208693" y="2474997"/>
            <a:ext cx="7396602" cy="1559977"/>
            <a:chOff x="2406426" y="2398225"/>
            <a:chExt cx="7396602" cy="155997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883EDF2-B95B-5E46-FEF7-86D7A00F7683}"/>
                </a:ext>
              </a:extLst>
            </p:cNvPr>
            <p:cNvGrpSpPr/>
            <p:nvPr/>
          </p:nvGrpSpPr>
          <p:grpSpPr>
            <a:xfrm>
              <a:off x="2406426" y="2398225"/>
              <a:ext cx="7178870" cy="1559977"/>
              <a:chOff x="2406426" y="2398225"/>
              <a:chExt cx="7178870" cy="1559977"/>
            </a:xfrm>
          </p:grpSpPr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08CC5B8A-8513-7EE5-A9AB-35A38C2B11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06426" y="2407249"/>
                <a:ext cx="434502" cy="0"/>
              </a:xfrm>
              <a:prstGeom prst="line">
                <a:avLst/>
              </a:prstGeom>
              <a:ln w="57150">
                <a:solidFill>
                  <a:srgbClr val="7956D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DFAD0DE5-1EB7-E77D-8123-0893301BB9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08278" y="2407249"/>
                <a:ext cx="433854" cy="1917"/>
              </a:xfrm>
              <a:prstGeom prst="line">
                <a:avLst/>
              </a:prstGeom>
              <a:ln w="57150">
                <a:solidFill>
                  <a:srgbClr val="FF9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3BB21308-8D3A-19C7-696E-4DE44585BC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93923" y="2398225"/>
                <a:ext cx="412796" cy="0"/>
              </a:xfrm>
              <a:prstGeom prst="line">
                <a:avLst/>
              </a:prstGeom>
              <a:ln w="57150">
                <a:solidFill>
                  <a:srgbClr val="FF9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26220625-6C92-2B87-5FBD-81F9FCB0A9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67495" y="2407249"/>
                <a:ext cx="417801" cy="0"/>
              </a:xfrm>
              <a:prstGeom prst="line">
                <a:avLst/>
              </a:prstGeom>
              <a:ln w="57150">
                <a:solidFill>
                  <a:srgbClr val="FF9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785DB1CE-1645-DFAA-4401-36ABF071E8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46842" y="3182070"/>
                <a:ext cx="423979" cy="0"/>
              </a:xfrm>
              <a:prstGeom prst="line">
                <a:avLst/>
              </a:prstGeom>
              <a:ln w="57150">
                <a:solidFill>
                  <a:srgbClr val="7956D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B9B71CD0-CB9C-5FA2-1639-6F93B2D8D1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07082" y="3182070"/>
                <a:ext cx="433854" cy="0"/>
              </a:xfrm>
              <a:prstGeom prst="line">
                <a:avLst/>
              </a:prstGeom>
              <a:ln w="57150">
                <a:solidFill>
                  <a:srgbClr val="7956D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FE65CDDD-F28B-EBE8-F356-2ACD8DD441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10788" y="3167601"/>
                <a:ext cx="398715" cy="0"/>
              </a:xfrm>
              <a:prstGeom prst="line">
                <a:avLst/>
              </a:prstGeom>
              <a:ln w="57150">
                <a:solidFill>
                  <a:srgbClr val="7956D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258D2211-34EA-6026-66B1-0773610C0E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58002" y="3956797"/>
                <a:ext cx="442250" cy="0"/>
              </a:xfrm>
              <a:prstGeom prst="line">
                <a:avLst/>
              </a:prstGeom>
              <a:ln w="57150">
                <a:solidFill>
                  <a:srgbClr val="FF9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D5E4885A-CAF8-F0A5-39AC-C7A81D1016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45086" y="3956797"/>
                <a:ext cx="445221" cy="1405"/>
              </a:xfrm>
              <a:prstGeom prst="line">
                <a:avLst/>
              </a:prstGeom>
              <a:ln w="57150">
                <a:solidFill>
                  <a:srgbClr val="7956D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6E48C899-F0FC-ED9F-B350-A8218A6C7AE6}"/>
                </a:ext>
              </a:extLst>
            </p:cNvPr>
            <p:cNvCxnSpPr>
              <a:cxnSpLocks/>
            </p:cNvCxnSpPr>
            <p:nvPr/>
          </p:nvCxnSpPr>
          <p:spPr>
            <a:xfrm>
              <a:off x="9388907" y="3167601"/>
              <a:ext cx="414121" cy="0"/>
            </a:xfrm>
            <a:prstGeom prst="line">
              <a:avLst/>
            </a:prstGeom>
            <a:ln w="57150">
              <a:solidFill>
                <a:srgbClr val="FF9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4CF9D0F-7516-FA94-B1DC-889C1E582B83}"/>
              </a:ext>
            </a:extLst>
          </p:cNvPr>
          <p:cNvGrpSpPr/>
          <p:nvPr/>
        </p:nvGrpSpPr>
        <p:grpSpPr>
          <a:xfrm>
            <a:off x="532970" y="4667056"/>
            <a:ext cx="3999687" cy="1790829"/>
            <a:chOff x="532970" y="4667056"/>
            <a:chExt cx="3999687" cy="179082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82A3E8C-014C-8694-3D5D-068854D80A82}"/>
                </a:ext>
              </a:extLst>
            </p:cNvPr>
            <p:cNvGrpSpPr/>
            <p:nvPr/>
          </p:nvGrpSpPr>
          <p:grpSpPr>
            <a:xfrm>
              <a:off x="532970" y="4667056"/>
              <a:ext cx="3879143" cy="1790829"/>
              <a:chOff x="568253" y="4477232"/>
              <a:chExt cx="3879143" cy="1790829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7037D63-B4C4-9B15-13A8-F719A71C510D}"/>
                  </a:ext>
                </a:extLst>
              </p:cNvPr>
              <p:cNvSpPr txBox="1"/>
              <p:nvPr/>
            </p:nvSpPr>
            <p:spPr>
              <a:xfrm>
                <a:off x="2237253" y="4924784"/>
                <a:ext cx="2210143" cy="12003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EdShed" pitchFamily="2" charset="0"/>
                  </a:rPr>
                  <a:t>This week’s words all have the digraph ‘</a:t>
                </a:r>
                <a:r>
                  <a:rPr lang="en-GB" dirty="0" err="1">
                    <a:latin typeface="EdShed" pitchFamily="2" charset="0"/>
                  </a:rPr>
                  <a:t>th</a:t>
                </a:r>
                <a:r>
                  <a:rPr lang="en-GB" dirty="0">
                    <a:latin typeface="EdShed" pitchFamily="2" charset="0"/>
                  </a:rPr>
                  <a:t>’.</a:t>
                </a:r>
              </a:p>
              <a:p>
                <a:pPr algn="ctr"/>
                <a:r>
                  <a:rPr lang="en-GB" dirty="0">
                    <a:latin typeface="EdShed" pitchFamily="2" charset="0"/>
                  </a:rPr>
                  <a:t>Does it sound the same in each word? </a:t>
                </a:r>
              </a:p>
            </p:txBody>
          </p:sp>
          <p:pic>
            <p:nvPicPr>
              <p:cNvPr id="2" name="Picture 1" descr="Icon&#10;&#10;Description automatically generated">
                <a:extLst>
                  <a:ext uri="{FF2B5EF4-FFF2-40B4-BE49-F238E27FC236}">
                    <a16:creationId xmlns:a16="http://schemas.microsoft.com/office/drawing/2014/main" id="{55D4AB49-947A-8A69-04E5-320936C014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8253" y="4477232"/>
                <a:ext cx="1042500" cy="1790829"/>
              </a:xfrm>
              <a:prstGeom prst="rect">
                <a:avLst/>
              </a:prstGeom>
            </p:spPr>
          </p:pic>
        </p:grpSp>
        <p:sp>
          <p:nvSpPr>
            <p:cNvPr id="16" name="Rounded Rectangular Callout 15">
              <a:extLst>
                <a:ext uri="{FF2B5EF4-FFF2-40B4-BE49-F238E27FC236}">
                  <a16:creationId xmlns:a16="http://schemas.microsoft.com/office/drawing/2014/main" id="{38EFEBFE-B4A4-C906-EA61-528152627A7C}"/>
                </a:ext>
              </a:extLst>
            </p:cNvPr>
            <p:cNvSpPr/>
            <p:nvPr/>
          </p:nvSpPr>
          <p:spPr>
            <a:xfrm>
              <a:off x="2056145" y="4991321"/>
              <a:ext cx="2476512" cy="1427941"/>
            </a:xfrm>
            <a:prstGeom prst="wedgeRoundRectCallout">
              <a:avLst>
                <a:gd name="adj1" fmla="val -63865"/>
                <a:gd name="adj2" fmla="val -12914"/>
                <a:gd name="adj3" fmla="val 16667"/>
              </a:avLst>
            </a:prstGeom>
            <a:noFill/>
            <a:ln w="38100">
              <a:solidFill>
                <a:srgbClr val="25D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371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0" grpId="0"/>
      <p:bldP spid="31" grpId="0"/>
      <p:bldP spid="32" grpId="0"/>
      <p:bldP spid="33" grpId="0"/>
      <p:bldP spid="34" grpId="0"/>
      <p:bldP spid="36" grpId="0"/>
      <p:bldP spid="46" grpId="0"/>
      <p:bldP spid="47" grpId="0"/>
      <p:bldP spid="48" grpId="0"/>
      <p:bldP spid="3" grpId="0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352AE0-50E9-1029-B690-D510CADBD30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0"/>
              </a:rPr>
              <a:t>2.</a:t>
            </a:r>
            <a:fld id="{46F6552A-941E-B249-8E39-1E2EE7BF53B4}" type="slidenum">
              <a:rPr lang="en-US" smtClean="0">
                <a:latin typeface="EdShed" pitchFamily="2" charset="0"/>
              </a:rPr>
              <a:pPr/>
              <a:t>3</a:t>
            </a:fld>
            <a:endParaRPr lang="en-US" dirty="0">
              <a:latin typeface="EdShed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8F914B-2A3C-9803-BFFA-5B66638A6F1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Can you sort the words according to whether </a:t>
            </a:r>
          </a:p>
          <a:p>
            <a:pPr>
              <a:lnSpc>
                <a:spcPct val="100000"/>
              </a:lnSpc>
            </a:pPr>
            <a:r>
              <a:rPr lang="en-US" dirty="0"/>
              <a:t>they have a voiced or unvoiced ‘th’?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6B7D4D-B770-0FD8-8E91-74BDD6B9BA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Word Sort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A14C4-4A40-E733-7F66-EABDE1E037A9}"/>
              </a:ext>
            </a:extLst>
          </p:cNvPr>
          <p:cNvSpPr/>
          <p:nvPr/>
        </p:nvSpPr>
        <p:spPr>
          <a:xfrm>
            <a:off x="3834268" y="3400950"/>
            <a:ext cx="17003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 b="1" dirty="0">
                <a:solidFill>
                  <a:srgbClr val="7956D6"/>
                </a:solidFill>
                <a:latin typeface="EdShed" pitchFamily="2" charset="0"/>
                <a:cs typeface="Rubik" pitchFamily="2" charset="-79"/>
              </a:rPr>
              <a:t>Voiced /th/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2CD784C-734D-A63D-427B-7C83E6D789F6}"/>
              </a:ext>
            </a:extLst>
          </p:cNvPr>
          <p:cNvSpPr/>
          <p:nvPr/>
        </p:nvSpPr>
        <p:spPr>
          <a:xfrm>
            <a:off x="6198999" y="3400950"/>
            <a:ext cx="20146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FF9300"/>
                </a:solidFill>
                <a:latin typeface="EdShed" pitchFamily="2" charset="0"/>
                <a:cs typeface="Rubik" pitchFamily="2" charset="-79"/>
              </a:rPr>
              <a:t>Unvoiced /th/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BD0F3B-7FA5-BCFA-34D1-C142ED3C47BE}"/>
              </a:ext>
            </a:extLst>
          </p:cNvPr>
          <p:cNvGrpSpPr/>
          <p:nvPr/>
        </p:nvGrpSpPr>
        <p:grpSpPr>
          <a:xfrm>
            <a:off x="596735" y="2029613"/>
            <a:ext cx="4937870" cy="1492502"/>
            <a:chOff x="2316604" y="1924592"/>
            <a:chExt cx="4937870" cy="149250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E85AA7F-2CED-A982-8DC0-F83037B24640}"/>
                </a:ext>
              </a:extLst>
            </p:cNvPr>
            <p:cNvGrpSpPr/>
            <p:nvPr/>
          </p:nvGrpSpPr>
          <p:grpSpPr>
            <a:xfrm>
              <a:off x="2316604" y="1924592"/>
              <a:ext cx="4807448" cy="1492502"/>
              <a:chOff x="3521128" y="1666399"/>
              <a:chExt cx="4807448" cy="1492502"/>
            </a:xfrm>
          </p:grpSpPr>
          <p:pic>
            <p:nvPicPr>
              <p:cNvPr id="25" name="Picture 24" descr="Shape, icon&#10;&#10;Description automatically generated">
                <a:extLst>
                  <a:ext uri="{FF2B5EF4-FFF2-40B4-BE49-F238E27FC236}">
                    <a16:creationId xmlns:a16="http://schemas.microsoft.com/office/drawing/2014/main" id="{913BF47B-4B00-2C58-6B40-BA47E59F47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21128" y="1666399"/>
                <a:ext cx="1044341" cy="1492502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D1596C6-9129-868E-117F-83C3EA5934B9}"/>
                  </a:ext>
                </a:extLst>
              </p:cNvPr>
              <p:cNvSpPr txBox="1"/>
              <p:nvPr/>
            </p:nvSpPr>
            <p:spPr>
              <a:xfrm>
                <a:off x="4961283" y="1796650"/>
                <a:ext cx="336729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dirty="0">
                    <a:latin typeface="EdShed" pitchFamily="2" charset="0"/>
                  </a:rPr>
                  <a:t>Can you think of any more words to match the patterns?</a:t>
                </a:r>
              </a:p>
            </p:txBody>
          </p:sp>
        </p:grpSp>
        <p:sp>
          <p:nvSpPr>
            <p:cNvPr id="27" name="Speech Bubble: Rectangle with Corners Rounded 26">
              <a:extLst>
                <a:ext uri="{FF2B5EF4-FFF2-40B4-BE49-F238E27FC236}">
                  <a16:creationId xmlns:a16="http://schemas.microsoft.com/office/drawing/2014/main" id="{33B81C97-954C-AC3B-5954-9195928E8854}"/>
                </a:ext>
              </a:extLst>
            </p:cNvPr>
            <p:cNvSpPr/>
            <p:nvPr/>
          </p:nvSpPr>
          <p:spPr>
            <a:xfrm>
              <a:off x="3646133" y="1956548"/>
              <a:ext cx="3608341" cy="896426"/>
            </a:xfrm>
            <a:prstGeom prst="wedgeRoundRectCallout">
              <a:avLst>
                <a:gd name="adj1" fmla="val -59979"/>
                <a:gd name="adj2" fmla="val 20824"/>
                <a:gd name="adj3" fmla="val 16667"/>
              </a:avLst>
            </a:prstGeom>
            <a:noFill/>
            <a:ln w="38100">
              <a:solidFill>
                <a:srgbClr val="7956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0"/>
              </a:endParaRPr>
            </a:p>
          </p:txBody>
        </p:sp>
      </p:grp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FEA55AD0-B86B-1D86-F57A-7E00211DB13F}"/>
              </a:ext>
            </a:extLst>
          </p:cNvPr>
          <p:cNvSpPr txBox="1">
            <a:spLocks/>
          </p:cNvSpPr>
          <p:nvPr/>
        </p:nvSpPr>
        <p:spPr>
          <a:xfrm>
            <a:off x="3706348" y="1978409"/>
            <a:ext cx="931409" cy="47513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>
                <a:solidFill>
                  <a:schemeClr val="tx1"/>
                </a:solidFill>
                <a:latin typeface="EdShed" pitchFamily="2" charset="0"/>
              </a:rPr>
              <a:t>they</a:t>
            </a: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51A1CD8B-D0E6-EC0F-B1FF-41C1951DBC28}"/>
              </a:ext>
            </a:extLst>
          </p:cNvPr>
          <p:cNvSpPr txBox="1">
            <a:spLocks/>
          </p:cNvSpPr>
          <p:nvPr/>
        </p:nvSpPr>
        <p:spPr>
          <a:xfrm>
            <a:off x="5718640" y="1978409"/>
            <a:ext cx="1028423" cy="47513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>
                <a:solidFill>
                  <a:schemeClr val="tx1"/>
                </a:solidFill>
                <a:latin typeface="EdShed" pitchFamily="2" charset="0"/>
              </a:rPr>
              <a:t>think</a:t>
            </a: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860E0CB8-1B25-A311-E25F-064052896E77}"/>
              </a:ext>
            </a:extLst>
          </p:cNvPr>
          <p:cNvSpPr txBox="1">
            <a:spLocks/>
          </p:cNvSpPr>
          <p:nvPr/>
        </p:nvSpPr>
        <p:spPr>
          <a:xfrm>
            <a:off x="3805736" y="2742789"/>
            <a:ext cx="732636" cy="47513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>
                <a:solidFill>
                  <a:schemeClr val="tx1"/>
                </a:solidFill>
                <a:latin typeface="EdShed" pitchFamily="2" charset="0"/>
              </a:rPr>
              <a:t>the</a:t>
            </a:r>
          </a:p>
        </p:txBody>
      </p:sp>
      <p:sp>
        <p:nvSpPr>
          <p:cNvPr id="29" name="Text Placeholder 1">
            <a:extLst>
              <a:ext uri="{FF2B5EF4-FFF2-40B4-BE49-F238E27FC236}">
                <a16:creationId xmlns:a16="http://schemas.microsoft.com/office/drawing/2014/main" id="{84F46B95-4316-F6EC-E308-8A0021F7F486}"/>
              </a:ext>
            </a:extLst>
          </p:cNvPr>
          <p:cNvSpPr txBox="1">
            <a:spLocks/>
          </p:cNvSpPr>
          <p:nvPr/>
        </p:nvSpPr>
        <p:spPr>
          <a:xfrm>
            <a:off x="5790390" y="2742789"/>
            <a:ext cx="884922" cy="47513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>
                <a:solidFill>
                  <a:schemeClr val="tx1"/>
                </a:solidFill>
                <a:latin typeface="EdShed" pitchFamily="2" charset="0"/>
              </a:rPr>
              <a:t>that</a:t>
            </a:r>
          </a:p>
        </p:txBody>
      </p:sp>
      <p:sp>
        <p:nvSpPr>
          <p:cNvPr id="30" name="Text Placeholder 1">
            <a:extLst>
              <a:ext uri="{FF2B5EF4-FFF2-40B4-BE49-F238E27FC236}">
                <a16:creationId xmlns:a16="http://schemas.microsoft.com/office/drawing/2014/main" id="{E5B9DB39-CEF1-0E92-A8A6-D0947A6640E8}"/>
              </a:ext>
            </a:extLst>
          </p:cNvPr>
          <p:cNvSpPr txBox="1">
            <a:spLocks/>
          </p:cNvSpPr>
          <p:nvPr/>
        </p:nvSpPr>
        <p:spPr>
          <a:xfrm>
            <a:off x="9846934" y="1978409"/>
            <a:ext cx="1156086" cy="47513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>
                <a:solidFill>
                  <a:schemeClr val="tx1"/>
                </a:solidFill>
                <a:latin typeface="EdShed" pitchFamily="2" charset="0"/>
              </a:rPr>
              <a:t>thank</a:t>
            </a:r>
          </a:p>
        </p:txBody>
      </p:sp>
      <p:sp>
        <p:nvSpPr>
          <p:cNvPr id="31" name="Text Placeholder 1">
            <a:extLst>
              <a:ext uri="{FF2B5EF4-FFF2-40B4-BE49-F238E27FC236}">
                <a16:creationId xmlns:a16="http://schemas.microsoft.com/office/drawing/2014/main" id="{7BB4F8C3-59EB-F201-7ADA-01A657ECF59A}"/>
              </a:ext>
            </a:extLst>
          </p:cNvPr>
          <p:cNvSpPr txBox="1">
            <a:spLocks/>
          </p:cNvSpPr>
          <p:nvPr/>
        </p:nvSpPr>
        <p:spPr>
          <a:xfrm>
            <a:off x="7889019" y="2742789"/>
            <a:ext cx="931089" cy="47513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>
                <a:solidFill>
                  <a:schemeClr val="tx1"/>
                </a:solidFill>
                <a:latin typeface="EdShed" pitchFamily="2" charset="0"/>
              </a:rPr>
              <a:t>with</a:t>
            </a:r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D57FB21A-11DF-DCFF-4606-543D11783DE2}"/>
              </a:ext>
            </a:extLst>
          </p:cNvPr>
          <p:cNvSpPr txBox="1">
            <a:spLocks/>
          </p:cNvSpPr>
          <p:nvPr/>
        </p:nvSpPr>
        <p:spPr>
          <a:xfrm>
            <a:off x="1550172" y="2742789"/>
            <a:ext cx="1069267" cy="47513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>
                <a:solidFill>
                  <a:schemeClr val="tx1"/>
                </a:solidFill>
                <a:latin typeface="EdShed" pitchFamily="2" charset="0"/>
              </a:rPr>
              <a:t>them</a:t>
            </a:r>
          </a:p>
        </p:txBody>
      </p:sp>
      <p:sp>
        <p:nvSpPr>
          <p:cNvPr id="33" name="Text Placeholder 1">
            <a:extLst>
              <a:ext uri="{FF2B5EF4-FFF2-40B4-BE49-F238E27FC236}">
                <a16:creationId xmlns:a16="http://schemas.microsoft.com/office/drawing/2014/main" id="{63F3AB79-A14F-7A29-E283-0E734A1DC059}"/>
              </a:ext>
            </a:extLst>
          </p:cNvPr>
          <p:cNvSpPr txBox="1">
            <a:spLocks/>
          </p:cNvSpPr>
          <p:nvPr/>
        </p:nvSpPr>
        <p:spPr>
          <a:xfrm>
            <a:off x="10007748" y="2742789"/>
            <a:ext cx="834459" cy="47513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>
                <a:solidFill>
                  <a:schemeClr val="tx1"/>
                </a:solidFill>
                <a:latin typeface="EdShed" pitchFamily="2" charset="0"/>
              </a:rPr>
              <a:t>thin</a:t>
            </a:r>
          </a:p>
        </p:txBody>
      </p:sp>
      <p:sp>
        <p:nvSpPr>
          <p:cNvPr id="34" name="Text Placeholder 1">
            <a:extLst>
              <a:ext uri="{FF2B5EF4-FFF2-40B4-BE49-F238E27FC236}">
                <a16:creationId xmlns:a16="http://schemas.microsoft.com/office/drawing/2014/main" id="{C45269D7-D6DF-ED0C-F1AC-6420BBA76D9D}"/>
              </a:ext>
            </a:extLst>
          </p:cNvPr>
          <p:cNvSpPr txBox="1">
            <a:spLocks/>
          </p:cNvSpPr>
          <p:nvPr/>
        </p:nvSpPr>
        <p:spPr>
          <a:xfrm>
            <a:off x="7837210" y="1978409"/>
            <a:ext cx="1034706" cy="47513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>
                <a:solidFill>
                  <a:schemeClr val="tx1"/>
                </a:solidFill>
                <a:latin typeface="EdShed" pitchFamily="2" charset="0"/>
              </a:rPr>
              <a:t>thing</a:t>
            </a:r>
          </a:p>
        </p:txBody>
      </p:sp>
      <p:sp>
        <p:nvSpPr>
          <p:cNvPr id="35" name="Text Placeholder 1">
            <a:extLst>
              <a:ext uri="{FF2B5EF4-FFF2-40B4-BE49-F238E27FC236}">
                <a16:creationId xmlns:a16="http://schemas.microsoft.com/office/drawing/2014/main" id="{D59D0844-53C9-18F1-20C0-6889E7302F0E}"/>
              </a:ext>
            </a:extLst>
          </p:cNvPr>
          <p:cNvSpPr txBox="1">
            <a:spLocks/>
          </p:cNvSpPr>
          <p:nvPr/>
        </p:nvSpPr>
        <p:spPr>
          <a:xfrm>
            <a:off x="1535777" y="1978409"/>
            <a:ext cx="1098058" cy="47513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>
                <a:solidFill>
                  <a:schemeClr val="tx1"/>
                </a:solidFill>
                <a:latin typeface="EdShed" pitchFamily="2" charset="0"/>
              </a:rPr>
              <a:t>thorn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A8717ED-CB61-9396-505E-13AE72C84036}"/>
              </a:ext>
            </a:extLst>
          </p:cNvPr>
          <p:cNvSpPr/>
          <p:nvPr/>
        </p:nvSpPr>
        <p:spPr>
          <a:xfrm>
            <a:off x="8002106" y="4549605"/>
            <a:ext cx="37874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u="sng" dirty="0">
                <a:solidFill>
                  <a:srgbClr val="FF9300"/>
                </a:solidFill>
                <a:latin typeface="EdShed" pitchFamily="2" charset="0"/>
                <a:cs typeface="Rubik" pitchFamily="2" charset="-79"/>
              </a:rPr>
              <a:t>th</a:t>
            </a:r>
            <a:r>
              <a:rPr lang="en-GB" sz="2000" dirty="0">
                <a:solidFill>
                  <a:srgbClr val="FF9300"/>
                </a:solidFill>
                <a:latin typeface="EdShed" pitchFamily="2" charset="0"/>
                <a:cs typeface="Rubik" pitchFamily="2" charset="-79"/>
              </a:rPr>
              <a:t>ird, </a:t>
            </a:r>
            <a:r>
              <a:rPr lang="en-GB" sz="2000" u="sng" dirty="0">
                <a:solidFill>
                  <a:srgbClr val="FF9300"/>
                </a:solidFill>
                <a:latin typeface="EdShed" pitchFamily="2" charset="0"/>
                <a:cs typeface="Rubik" pitchFamily="2" charset="-79"/>
              </a:rPr>
              <a:t>th</a:t>
            </a:r>
            <a:r>
              <a:rPr lang="en-GB" sz="2000" dirty="0">
                <a:solidFill>
                  <a:srgbClr val="FF9300"/>
                </a:solidFill>
                <a:latin typeface="EdShed" pitchFamily="2" charset="0"/>
                <a:cs typeface="Rubik" pitchFamily="2" charset="-79"/>
              </a:rPr>
              <a:t>ree, </a:t>
            </a:r>
            <a:r>
              <a:rPr lang="en-GB" sz="2000" u="sng" dirty="0">
                <a:solidFill>
                  <a:srgbClr val="FF9300"/>
                </a:solidFill>
                <a:latin typeface="EdShed" pitchFamily="2" charset="0"/>
                <a:cs typeface="Rubik" pitchFamily="2" charset="-79"/>
              </a:rPr>
              <a:t>th</a:t>
            </a:r>
            <a:r>
              <a:rPr lang="en-GB" sz="2000" dirty="0">
                <a:solidFill>
                  <a:srgbClr val="FF9300"/>
                </a:solidFill>
                <a:latin typeface="EdShed" pitchFamily="2" charset="0"/>
                <a:cs typeface="Rubik" pitchFamily="2" charset="-79"/>
              </a:rPr>
              <a:t>under, </a:t>
            </a:r>
            <a:r>
              <a:rPr lang="en-GB" sz="2000" u="sng" dirty="0">
                <a:solidFill>
                  <a:srgbClr val="FF9300"/>
                </a:solidFill>
                <a:latin typeface="EdShed" pitchFamily="2" charset="0"/>
                <a:cs typeface="Rubik" pitchFamily="2" charset="-79"/>
              </a:rPr>
              <a:t>th</a:t>
            </a:r>
            <a:r>
              <a:rPr lang="en-GB" sz="2000" dirty="0">
                <a:solidFill>
                  <a:srgbClr val="FF9300"/>
                </a:solidFill>
                <a:latin typeface="EdShed" pitchFamily="2" charset="0"/>
                <a:cs typeface="Rubik" pitchFamily="2" charset="-79"/>
              </a:rPr>
              <a:t>ief</a:t>
            </a:r>
          </a:p>
          <a:p>
            <a:pPr algn="ctr"/>
            <a:r>
              <a:rPr lang="en-GB" sz="2000" dirty="0">
                <a:solidFill>
                  <a:srgbClr val="FF9300"/>
                </a:solidFill>
                <a:latin typeface="EdShed" pitchFamily="2" charset="0"/>
                <a:cs typeface="Rubik" pitchFamily="2" charset="-79"/>
              </a:rPr>
              <a:t>heal</a:t>
            </a:r>
            <a:r>
              <a:rPr lang="en-GB" sz="2000" u="sng" dirty="0">
                <a:solidFill>
                  <a:srgbClr val="FF9300"/>
                </a:solidFill>
                <a:latin typeface="EdShed" pitchFamily="2" charset="0"/>
                <a:cs typeface="Rubik" pitchFamily="2" charset="-79"/>
              </a:rPr>
              <a:t>th</a:t>
            </a:r>
            <a:r>
              <a:rPr lang="en-GB" sz="2000" dirty="0">
                <a:solidFill>
                  <a:srgbClr val="FF9300"/>
                </a:solidFill>
                <a:latin typeface="EdShed" pitchFamily="2" charset="0"/>
                <a:cs typeface="Rubik" pitchFamily="2" charset="-79"/>
              </a:rPr>
              <a:t>y, tru</a:t>
            </a:r>
            <a:r>
              <a:rPr lang="en-GB" sz="2000" u="sng" dirty="0">
                <a:solidFill>
                  <a:srgbClr val="FF9300"/>
                </a:solidFill>
                <a:latin typeface="EdShed" pitchFamily="2" charset="0"/>
                <a:cs typeface="Rubik" pitchFamily="2" charset="-79"/>
              </a:rPr>
              <a:t>th</a:t>
            </a:r>
            <a:r>
              <a:rPr lang="en-GB" sz="2000" dirty="0">
                <a:solidFill>
                  <a:srgbClr val="FF9300"/>
                </a:solidFill>
                <a:latin typeface="EdShed" pitchFamily="2" charset="0"/>
                <a:cs typeface="Rubik" pitchFamily="2" charset="-79"/>
              </a:rPr>
              <a:t>ful, bir</a:t>
            </a:r>
            <a:r>
              <a:rPr lang="en-GB" sz="2000" u="sng" dirty="0">
                <a:solidFill>
                  <a:srgbClr val="FF9300"/>
                </a:solidFill>
                <a:latin typeface="EdShed" pitchFamily="2" charset="0"/>
                <a:cs typeface="Rubik" pitchFamily="2" charset="-79"/>
              </a:rPr>
              <a:t>th</a:t>
            </a:r>
            <a:r>
              <a:rPr lang="en-GB" sz="2000" dirty="0">
                <a:solidFill>
                  <a:srgbClr val="FF9300"/>
                </a:solidFill>
                <a:latin typeface="EdShed" pitchFamily="2" charset="0"/>
                <a:cs typeface="Rubik" pitchFamily="2" charset="-79"/>
              </a:rPr>
              <a:t>day, pan</a:t>
            </a:r>
            <a:r>
              <a:rPr lang="en-GB" sz="2000" u="sng" dirty="0">
                <a:solidFill>
                  <a:srgbClr val="FF9300"/>
                </a:solidFill>
                <a:latin typeface="EdShed" pitchFamily="2" charset="0"/>
                <a:cs typeface="Rubik" pitchFamily="2" charset="-79"/>
              </a:rPr>
              <a:t>th</a:t>
            </a:r>
            <a:r>
              <a:rPr lang="en-GB" sz="2000" dirty="0">
                <a:solidFill>
                  <a:srgbClr val="FF9300"/>
                </a:solidFill>
                <a:latin typeface="EdShed" pitchFamily="2" charset="0"/>
                <a:cs typeface="Rubik" pitchFamily="2" charset="-79"/>
              </a:rPr>
              <a:t>er</a:t>
            </a:r>
          </a:p>
          <a:p>
            <a:pPr algn="ctr"/>
            <a:r>
              <a:rPr lang="en-GB" sz="2000" dirty="0">
                <a:solidFill>
                  <a:srgbClr val="FF9300"/>
                </a:solidFill>
                <a:latin typeface="EdShed" pitchFamily="2" charset="0"/>
                <a:cs typeface="Rubik" pitchFamily="2" charset="-79"/>
              </a:rPr>
              <a:t>ba</a:t>
            </a:r>
            <a:r>
              <a:rPr lang="en-GB" sz="2000" u="sng" dirty="0">
                <a:solidFill>
                  <a:srgbClr val="FF9300"/>
                </a:solidFill>
                <a:latin typeface="EdShed" pitchFamily="2" charset="0"/>
                <a:cs typeface="Rubik" pitchFamily="2" charset="-79"/>
              </a:rPr>
              <a:t>th</a:t>
            </a:r>
            <a:r>
              <a:rPr lang="en-GB" sz="2000" dirty="0">
                <a:solidFill>
                  <a:srgbClr val="FF9300"/>
                </a:solidFill>
                <a:latin typeface="EdShed" pitchFamily="2" charset="0"/>
                <a:cs typeface="Rubik" pitchFamily="2" charset="-79"/>
              </a:rPr>
              <a:t>, tee</a:t>
            </a:r>
            <a:r>
              <a:rPr lang="en-GB" sz="2000" u="sng" dirty="0">
                <a:solidFill>
                  <a:srgbClr val="FF9300"/>
                </a:solidFill>
                <a:latin typeface="EdShed" pitchFamily="2" charset="0"/>
                <a:cs typeface="Rubik" pitchFamily="2" charset="-79"/>
              </a:rPr>
              <a:t>th</a:t>
            </a:r>
            <a:r>
              <a:rPr lang="en-GB" sz="2000" dirty="0">
                <a:solidFill>
                  <a:srgbClr val="FF9300"/>
                </a:solidFill>
                <a:latin typeface="EdShed" pitchFamily="2" charset="0"/>
                <a:cs typeface="Rubik" pitchFamily="2" charset="-79"/>
              </a:rPr>
              <a:t>, mon</a:t>
            </a:r>
            <a:r>
              <a:rPr lang="en-GB" sz="2000" u="sng" dirty="0">
                <a:solidFill>
                  <a:srgbClr val="FF9300"/>
                </a:solidFill>
                <a:latin typeface="EdShed" pitchFamily="2" charset="0"/>
                <a:cs typeface="Rubik" pitchFamily="2" charset="-79"/>
              </a:rPr>
              <a:t>th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3223CD6-0C62-7204-A3E1-B841B8470BE3}"/>
              </a:ext>
            </a:extLst>
          </p:cNvPr>
          <p:cNvSpPr/>
          <p:nvPr/>
        </p:nvSpPr>
        <p:spPr>
          <a:xfrm>
            <a:off x="402448" y="4057748"/>
            <a:ext cx="37874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u="sng" dirty="0">
                <a:solidFill>
                  <a:srgbClr val="7956D6"/>
                </a:solidFill>
                <a:latin typeface="EdShed" pitchFamily="2" charset="0"/>
                <a:cs typeface="Rubik" pitchFamily="2" charset="-79"/>
              </a:rPr>
              <a:t>th</a:t>
            </a:r>
            <a:r>
              <a:rPr lang="en-GB" sz="2000" dirty="0">
                <a:solidFill>
                  <a:srgbClr val="7956D6"/>
                </a:solidFill>
                <a:latin typeface="EdShed" pitchFamily="2" charset="0"/>
                <a:cs typeface="Rubik" pitchFamily="2" charset="-79"/>
              </a:rPr>
              <a:t>ese, </a:t>
            </a:r>
            <a:r>
              <a:rPr lang="en-GB" sz="2000" u="sng" dirty="0">
                <a:solidFill>
                  <a:srgbClr val="7956D6"/>
                </a:solidFill>
                <a:latin typeface="EdShed" pitchFamily="2" charset="0"/>
                <a:cs typeface="Rubik" pitchFamily="2" charset="-79"/>
              </a:rPr>
              <a:t>th</a:t>
            </a:r>
            <a:r>
              <a:rPr lang="en-GB" sz="2000" dirty="0">
                <a:solidFill>
                  <a:srgbClr val="7956D6"/>
                </a:solidFill>
                <a:latin typeface="EdShed" pitchFamily="2" charset="0"/>
                <a:cs typeface="Rubik" pitchFamily="2" charset="-79"/>
              </a:rPr>
              <a:t>eir, </a:t>
            </a:r>
            <a:r>
              <a:rPr lang="en-GB" sz="2000" u="sng" dirty="0">
                <a:solidFill>
                  <a:srgbClr val="7956D6"/>
                </a:solidFill>
                <a:latin typeface="EdShed" pitchFamily="2" charset="0"/>
                <a:cs typeface="Rubik" pitchFamily="2" charset="-79"/>
              </a:rPr>
              <a:t>th</a:t>
            </a:r>
            <a:r>
              <a:rPr lang="en-GB" sz="2000" dirty="0">
                <a:solidFill>
                  <a:srgbClr val="7956D6"/>
                </a:solidFill>
                <a:latin typeface="EdShed" pitchFamily="2" charset="0"/>
                <a:cs typeface="Rubik" pitchFamily="2" charset="-79"/>
              </a:rPr>
              <a:t>is, </a:t>
            </a:r>
          </a:p>
          <a:p>
            <a:pPr algn="ctr"/>
            <a:r>
              <a:rPr lang="en-GB" sz="2000" dirty="0">
                <a:solidFill>
                  <a:srgbClr val="7956D6"/>
                </a:solidFill>
                <a:latin typeface="EdShed" pitchFamily="2" charset="0"/>
                <a:cs typeface="Rubik" pitchFamily="2" charset="-79"/>
              </a:rPr>
              <a:t>fea</a:t>
            </a:r>
            <a:r>
              <a:rPr lang="en-GB" sz="2000" u="sng" dirty="0">
                <a:solidFill>
                  <a:srgbClr val="7956D6"/>
                </a:solidFill>
                <a:latin typeface="EdShed" pitchFamily="2" charset="0"/>
                <a:cs typeface="Rubik" pitchFamily="2" charset="-79"/>
              </a:rPr>
              <a:t>th</a:t>
            </a:r>
            <a:r>
              <a:rPr lang="en-GB" sz="2000" dirty="0">
                <a:solidFill>
                  <a:srgbClr val="7956D6"/>
                </a:solidFill>
                <a:latin typeface="EdShed" pitchFamily="2" charset="0"/>
                <a:cs typeface="Rubik" pitchFamily="2" charset="-79"/>
              </a:rPr>
              <a:t>er, clo</a:t>
            </a:r>
            <a:r>
              <a:rPr lang="en-GB" sz="2000" u="sng" dirty="0">
                <a:solidFill>
                  <a:srgbClr val="7956D6"/>
                </a:solidFill>
                <a:latin typeface="EdShed" pitchFamily="2" charset="0"/>
                <a:cs typeface="Rubik" pitchFamily="2" charset="-79"/>
              </a:rPr>
              <a:t>th</a:t>
            </a:r>
            <a:r>
              <a:rPr lang="en-GB" sz="2000" dirty="0">
                <a:solidFill>
                  <a:srgbClr val="7956D6"/>
                </a:solidFill>
                <a:latin typeface="EdShed" pitchFamily="2" charset="0"/>
                <a:cs typeface="Rubik" pitchFamily="2" charset="-79"/>
              </a:rPr>
              <a:t>ing, toge</a:t>
            </a:r>
            <a:r>
              <a:rPr lang="en-GB" sz="2000" u="sng" dirty="0">
                <a:solidFill>
                  <a:srgbClr val="7956D6"/>
                </a:solidFill>
                <a:latin typeface="EdShed" pitchFamily="2" charset="0"/>
                <a:cs typeface="Rubik" pitchFamily="2" charset="-79"/>
              </a:rPr>
              <a:t>th</a:t>
            </a:r>
            <a:r>
              <a:rPr lang="en-GB" sz="2000" dirty="0">
                <a:solidFill>
                  <a:srgbClr val="7956D6"/>
                </a:solidFill>
                <a:latin typeface="EdShed" pitchFamily="2" charset="0"/>
                <a:cs typeface="Rubik" pitchFamily="2" charset="-79"/>
              </a:rPr>
              <a:t>er, mo</a:t>
            </a:r>
            <a:r>
              <a:rPr lang="en-GB" sz="2000" u="sng" dirty="0">
                <a:solidFill>
                  <a:srgbClr val="7956D6"/>
                </a:solidFill>
                <a:latin typeface="EdShed" pitchFamily="2" charset="0"/>
                <a:cs typeface="Rubik" pitchFamily="2" charset="-79"/>
              </a:rPr>
              <a:t>th</a:t>
            </a:r>
            <a:r>
              <a:rPr lang="en-GB" sz="2000" dirty="0">
                <a:solidFill>
                  <a:srgbClr val="7956D6"/>
                </a:solidFill>
                <a:latin typeface="EdShed" pitchFamily="2" charset="0"/>
                <a:cs typeface="Rubik" pitchFamily="2" charset="-79"/>
              </a:rPr>
              <a:t>er</a:t>
            </a:r>
          </a:p>
          <a:p>
            <a:pPr algn="ctr"/>
            <a:r>
              <a:rPr lang="en-GB" sz="2000" dirty="0">
                <a:solidFill>
                  <a:srgbClr val="7956D6"/>
                </a:solidFill>
                <a:latin typeface="EdShed" pitchFamily="2" charset="0"/>
                <a:cs typeface="Rubik" pitchFamily="2" charset="-79"/>
              </a:rPr>
              <a:t>smoo</a:t>
            </a:r>
            <a:r>
              <a:rPr lang="en-GB" sz="2000" u="sng" dirty="0">
                <a:solidFill>
                  <a:srgbClr val="7956D6"/>
                </a:solidFill>
                <a:latin typeface="EdShed" pitchFamily="2" charset="0"/>
                <a:cs typeface="Rubik" pitchFamily="2" charset="-79"/>
              </a:rPr>
              <a:t>th</a:t>
            </a:r>
            <a:r>
              <a:rPr lang="en-GB" sz="2000" dirty="0">
                <a:solidFill>
                  <a:srgbClr val="7956D6"/>
                </a:solidFill>
                <a:latin typeface="EdShed" pitchFamily="2" charset="0"/>
                <a:cs typeface="Rubik" pitchFamily="2" charset="-79"/>
              </a:rPr>
              <a:t>, ba</a:t>
            </a:r>
            <a:r>
              <a:rPr lang="en-GB" sz="2000" u="sng" dirty="0">
                <a:solidFill>
                  <a:srgbClr val="7956D6"/>
                </a:solidFill>
                <a:latin typeface="EdShed" pitchFamily="2" charset="0"/>
                <a:cs typeface="Rubik" pitchFamily="2" charset="-79"/>
              </a:rPr>
              <a:t>the</a:t>
            </a:r>
            <a:r>
              <a:rPr lang="en-GB" sz="2000" dirty="0">
                <a:solidFill>
                  <a:srgbClr val="7956D6"/>
                </a:solidFill>
                <a:latin typeface="EdShed" pitchFamily="2" charset="0"/>
                <a:cs typeface="Rubik" pitchFamily="2" charset="-79"/>
              </a:rPr>
              <a:t>, tee</a:t>
            </a:r>
            <a:r>
              <a:rPr lang="en-GB" sz="2000" u="sng" dirty="0">
                <a:solidFill>
                  <a:srgbClr val="7956D6"/>
                </a:solidFill>
                <a:latin typeface="EdShed" pitchFamily="2" charset="0"/>
                <a:cs typeface="Rubik" pitchFamily="2" charset="-79"/>
              </a:rPr>
              <a:t>the</a:t>
            </a:r>
            <a:r>
              <a:rPr lang="en-GB" sz="2000" dirty="0">
                <a:solidFill>
                  <a:srgbClr val="7956D6"/>
                </a:solidFill>
                <a:latin typeface="EdShed" pitchFamily="2" charset="0"/>
                <a:cs typeface="Rubik" pitchFamily="2" charset="-79"/>
              </a:rPr>
              <a:t>, brea</a:t>
            </a:r>
            <a:r>
              <a:rPr lang="en-GB" sz="2000" u="sng" dirty="0">
                <a:solidFill>
                  <a:srgbClr val="7956D6"/>
                </a:solidFill>
                <a:latin typeface="EdShed" pitchFamily="2" charset="0"/>
                <a:cs typeface="Rubik" pitchFamily="2" charset="-79"/>
              </a:rPr>
              <a:t>the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1EEA9DB-5495-0F2A-C5E4-4F3E2959F751}"/>
              </a:ext>
            </a:extLst>
          </p:cNvPr>
          <p:cNvGrpSpPr/>
          <p:nvPr/>
        </p:nvGrpSpPr>
        <p:grpSpPr>
          <a:xfrm>
            <a:off x="600751" y="5057437"/>
            <a:ext cx="3303460" cy="978053"/>
            <a:chOff x="389386" y="5780276"/>
            <a:chExt cx="3303460" cy="978053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C504E4C-9889-FE7B-35AC-78C915FB9522}"/>
                </a:ext>
              </a:extLst>
            </p:cNvPr>
            <p:cNvSpPr/>
            <p:nvPr/>
          </p:nvSpPr>
          <p:spPr>
            <a:xfrm>
              <a:off x="389386" y="6050443"/>
              <a:ext cx="330346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000" dirty="0">
                  <a:solidFill>
                    <a:srgbClr val="FF3760"/>
                  </a:solidFill>
                  <a:latin typeface="EdShed" pitchFamily="2" charset="0"/>
                  <a:cs typeface="Rubik" pitchFamily="2" charset="-79"/>
                </a:rPr>
                <a:t>Many voiced /</a:t>
              </a:r>
              <a:r>
                <a:rPr lang="en-GB" sz="2000" dirty="0" err="1">
                  <a:solidFill>
                    <a:srgbClr val="FF3760"/>
                  </a:solidFill>
                  <a:latin typeface="EdShed" pitchFamily="2" charset="0"/>
                  <a:cs typeface="Rubik" pitchFamily="2" charset="-79"/>
                </a:rPr>
                <a:t>th</a:t>
              </a:r>
              <a:r>
                <a:rPr lang="en-GB" sz="2000" dirty="0">
                  <a:solidFill>
                    <a:srgbClr val="FF3760"/>
                  </a:solidFill>
                  <a:latin typeface="EdShed" pitchFamily="2" charset="0"/>
                  <a:cs typeface="Rubik" pitchFamily="2" charset="-79"/>
                </a:rPr>
                <a:t>/ sounds are part of the trigraph ‘the’. 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D11F9305-6F89-5B93-3587-A04D6A61CA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09992" y="5787651"/>
              <a:ext cx="0" cy="324000"/>
            </a:xfrm>
            <a:prstGeom prst="straightConnector1">
              <a:avLst/>
            </a:prstGeom>
            <a:ln w="22225">
              <a:solidFill>
                <a:srgbClr val="20D1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8720FC9F-F6A3-339F-491D-F27AD625864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00921" y="5780276"/>
              <a:ext cx="504000" cy="324000"/>
            </a:xfrm>
            <a:prstGeom prst="straightConnector1">
              <a:avLst/>
            </a:prstGeom>
            <a:ln w="22225">
              <a:solidFill>
                <a:srgbClr val="20D1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D98F41F0-D529-648B-C5D3-85AE2ED03C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11621" y="5780276"/>
              <a:ext cx="504000" cy="324000"/>
            </a:xfrm>
            <a:prstGeom prst="straightConnector1">
              <a:avLst/>
            </a:prstGeom>
            <a:ln w="22225">
              <a:solidFill>
                <a:srgbClr val="20D1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7665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85185E-6 L 0.41836 0.2935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11" y="1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0.04661 0.2921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1" y="1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85185E-6 L 0.07643 0.3650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5" y="1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85185E-6 L -0.09909 0.437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1" y="2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85185E-6 L -0.26888 0.587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51" y="2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1 -7.40741E-7 L 0.21693 0.3326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81" y="1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0208 L 0.04778 0.2567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3" y="1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12461 0.4064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37" y="20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29857 0.4763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35" y="2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.00116 L -0.27097 0.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55" y="1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4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9" grpId="0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706B-19D3-8F40-73B7-B866CF20A9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0"/>
              </a:rPr>
              <a:t>2.</a:t>
            </a:r>
            <a:fld id="{46F6552A-941E-B249-8E39-1E2EE7BF53B4}" type="slidenum">
              <a:rPr lang="en-US" smtClean="0">
                <a:latin typeface="EdShed" pitchFamily="2" charset="0"/>
              </a:rPr>
              <a:pPr/>
              <a:t>4</a:t>
            </a:fld>
            <a:endParaRPr lang="en-US" dirty="0">
              <a:latin typeface="EdShed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1A72E-D66C-3368-3671-BADCD87FFD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Sound Buttons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1B06A96-4DC3-AB08-8EC7-A5722853C2DD}"/>
              </a:ext>
            </a:extLst>
          </p:cNvPr>
          <p:cNvGrpSpPr/>
          <p:nvPr/>
        </p:nvGrpSpPr>
        <p:grpSpPr>
          <a:xfrm>
            <a:off x="968313" y="2149859"/>
            <a:ext cx="3178354" cy="1913945"/>
            <a:chOff x="562645" y="2130956"/>
            <a:chExt cx="3178354" cy="1913945"/>
          </a:xfrm>
        </p:grpSpPr>
        <p:sp>
          <p:nvSpPr>
            <p:cNvPr id="5" name="Oval Callout 4">
              <a:extLst>
                <a:ext uri="{FF2B5EF4-FFF2-40B4-BE49-F238E27FC236}">
                  <a16:creationId xmlns:a16="http://schemas.microsoft.com/office/drawing/2014/main" id="{B243F22C-6BDB-5451-D2E3-7F33C5E15AAE}"/>
                </a:ext>
              </a:extLst>
            </p:cNvPr>
            <p:cNvSpPr/>
            <p:nvPr/>
          </p:nvSpPr>
          <p:spPr>
            <a:xfrm flipH="1">
              <a:off x="1721208" y="2242176"/>
              <a:ext cx="2019791" cy="1802725"/>
            </a:xfrm>
            <a:prstGeom prst="wedgeEllipseCallout">
              <a:avLst>
                <a:gd name="adj1" fmla="val 58168"/>
                <a:gd name="adj2" fmla="val -17238"/>
              </a:avLst>
            </a:prstGeom>
            <a:noFill/>
            <a:ln w="57150">
              <a:solidFill>
                <a:srgbClr val="25D16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EdShed" pitchFamily="2" charset="0"/>
                </a:rPr>
                <a:t>This week’s words are all one-syllable words.</a:t>
              </a:r>
            </a:p>
          </p:txBody>
        </p:sp>
        <p:pic>
          <p:nvPicPr>
            <p:cNvPr id="6" name="Picture 5" descr="A cartoon of a person&#10;&#10;Description automatically generated with low confidence">
              <a:extLst>
                <a:ext uri="{FF2B5EF4-FFF2-40B4-BE49-F238E27FC236}">
                  <a16:creationId xmlns:a16="http://schemas.microsoft.com/office/drawing/2014/main" id="{C3CADDA3-EAE8-A2EA-9658-F07B2EDED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2645" y="2130956"/>
              <a:ext cx="850254" cy="1913945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DC910F5-D579-A5A1-F626-FB20145C2B90}"/>
              </a:ext>
            </a:extLst>
          </p:cNvPr>
          <p:cNvGrpSpPr/>
          <p:nvPr/>
        </p:nvGrpSpPr>
        <p:grpSpPr>
          <a:xfrm>
            <a:off x="7539440" y="2000315"/>
            <a:ext cx="3916605" cy="3102167"/>
            <a:chOff x="7617165" y="1896512"/>
            <a:chExt cx="3916605" cy="3102167"/>
          </a:xfrm>
        </p:grpSpPr>
        <p:sp>
          <p:nvSpPr>
            <p:cNvPr id="8" name="Oval Callout 7">
              <a:extLst>
                <a:ext uri="{FF2B5EF4-FFF2-40B4-BE49-F238E27FC236}">
                  <a16:creationId xmlns:a16="http://schemas.microsoft.com/office/drawing/2014/main" id="{F685AE95-2BD4-9B6B-8DFB-7F49F31D95D9}"/>
                </a:ext>
              </a:extLst>
            </p:cNvPr>
            <p:cNvSpPr/>
            <p:nvPr/>
          </p:nvSpPr>
          <p:spPr>
            <a:xfrm flipH="1">
              <a:off x="7617165" y="1896512"/>
              <a:ext cx="2509019" cy="2452125"/>
            </a:xfrm>
            <a:prstGeom prst="wedgeEllipseCallout">
              <a:avLst>
                <a:gd name="adj1" fmla="val -57714"/>
                <a:gd name="adj2" fmla="val 22793"/>
              </a:avLst>
            </a:prstGeom>
            <a:noFill/>
            <a:ln w="57150">
              <a:solidFill>
                <a:srgbClr val="209CEE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100" dirty="0">
                <a:latin typeface="EdShed" pitchFamily="2" charset="0"/>
              </a:endParaRPr>
            </a:p>
            <a:p>
              <a:pPr algn="ctr"/>
              <a:r>
                <a:rPr lang="en-GB" sz="1100" dirty="0">
                  <a:latin typeface="EdShed" pitchFamily="2" charset="0"/>
                </a:rPr>
                <a:t>.</a:t>
              </a:r>
              <a:endParaRPr lang="en-US" sz="1100" dirty="0">
                <a:latin typeface="EdShed" pitchFamily="2" charset="0"/>
              </a:endParaRPr>
            </a:p>
          </p:txBody>
        </p:sp>
        <p:pic>
          <p:nvPicPr>
            <p:cNvPr id="9" name="Picture 8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A8CE2E7B-7E35-08D9-A5A1-CA2D22179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16159" y="3122574"/>
              <a:ext cx="1017611" cy="1876105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6D46830-C793-47B1-027A-A3662AB9C922}"/>
                </a:ext>
              </a:extLst>
            </p:cNvPr>
            <p:cNvSpPr/>
            <p:nvPr/>
          </p:nvSpPr>
          <p:spPr>
            <a:xfrm>
              <a:off x="7935765" y="2248433"/>
              <a:ext cx="1930633" cy="19851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latin typeface="EdShed" pitchFamily="2" charset="0"/>
                </a:rPr>
                <a:t>Draw a dot below </a:t>
              </a:r>
            </a:p>
            <a:p>
              <a:pPr algn="ctr"/>
              <a:r>
                <a:rPr lang="en-GB" sz="1400" dirty="0">
                  <a:latin typeface="EdShed" pitchFamily="2" charset="0"/>
                </a:rPr>
                <a:t>each single letter sound. Use </a:t>
              </a:r>
              <a:r>
                <a:rPr lang="en-GB" sz="1400" dirty="0">
                  <a:solidFill>
                    <a:srgbClr val="FF3760"/>
                  </a:solidFill>
                  <a:latin typeface="EdShed" pitchFamily="2" charset="0"/>
                </a:rPr>
                <a:t>red</a:t>
              </a:r>
              <a:r>
                <a:rPr lang="en-GB" sz="1400" dirty="0">
                  <a:latin typeface="EdShed" pitchFamily="2" charset="0"/>
                </a:rPr>
                <a:t> sound buttons to show the adjacent consonants. When two or more letters represent one sound, we use a line</a:t>
              </a:r>
              <a:r>
                <a:rPr lang="en-GB" sz="1200" dirty="0">
                  <a:latin typeface="EdShed" pitchFamily="2" charset="0"/>
                </a:rPr>
                <a:t>.</a:t>
              </a:r>
            </a:p>
            <a:p>
              <a:pPr algn="ctr"/>
              <a:endParaRPr lang="en-US" sz="1100" dirty="0">
                <a:latin typeface="EdShed" pitchFamily="2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07461241-50A8-BCE0-BA4F-D8952BC77FE9}"/>
              </a:ext>
            </a:extLst>
          </p:cNvPr>
          <p:cNvSpPr/>
          <p:nvPr/>
        </p:nvSpPr>
        <p:spPr>
          <a:xfrm>
            <a:off x="5426585" y="2352236"/>
            <a:ext cx="133882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400" cap="none" spc="0" dirty="0">
                <a:ln w="0"/>
                <a:solidFill>
                  <a:schemeClr val="tx1"/>
                </a:solidFill>
                <a:latin typeface="EdShed" pitchFamily="2" charset="0"/>
              </a:rPr>
              <a:t>think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BA7F691-92C7-AC4A-DD30-91AF7C9F0F12}"/>
              </a:ext>
            </a:extLst>
          </p:cNvPr>
          <p:cNvGrpSpPr/>
          <p:nvPr/>
        </p:nvGrpSpPr>
        <p:grpSpPr>
          <a:xfrm>
            <a:off x="1638081" y="3803934"/>
            <a:ext cx="8812939" cy="2152459"/>
            <a:chOff x="1828740" y="3152493"/>
            <a:chExt cx="8812939" cy="215245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C293424-FD0A-7856-4EC5-C3070A6A53B7}"/>
                </a:ext>
              </a:extLst>
            </p:cNvPr>
            <p:cNvSpPr/>
            <p:nvPr/>
          </p:nvSpPr>
          <p:spPr>
            <a:xfrm>
              <a:off x="1828740" y="4535511"/>
              <a:ext cx="1519968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dirty="0">
                  <a:ln w="0"/>
                  <a:latin typeface="EdShed" pitchFamily="2" charset="0"/>
                </a:rPr>
                <a:t>thank</a:t>
              </a:r>
              <a:endParaRPr lang="en-GB" sz="4400" cap="none" spc="0" dirty="0">
                <a:ln w="0"/>
                <a:solidFill>
                  <a:schemeClr val="tx1"/>
                </a:solidFill>
                <a:latin typeface="EdShed" pitchFamily="2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97A04A9-1078-BB45-40B1-6A825F528709}"/>
                </a:ext>
              </a:extLst>
            </p:cNvPr>
            <p:cNvSpPr/>
            <p:nvPr/>
          </p:nvSpPr>
          <p:spPr>
            <a:xfrm>
              <a:off x="9429680" y="4535511"/>
              <a:ext cx="1211999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cap="none" spc="0" dirty="0">
                  <a:ln w="0"/>
                  <a:solidFill>
                    <a:schemeClr val="tx1"/>
                  </a:solidFill>
                  <a:latin typeface="EdShed" pitchFamily="2" charset="0"/>
                </a:rPr>
                <a:t>with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52AE56E-6070-6571-99CE-C048D2330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5912497" y="3152493"/>
              <a:ext cx="759478" cy="832858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2732F70-B332-099F-3CE0-4FA76638F8F1}"/>
                </a:ext>
              </a:extLst>
            </p:cNvPr>
            <p:cNvSpPr/>
            <p:nvPr/>
          </p:nvSpPr>
          <p:spPr>
            <a:xfrm>
              <a:off x="5566176" y="4535511"/>
              <a:ext cx="1440972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cap="none" spc="0" dirty="0">
                  <a:ln w="0"/>
                  <a:solidFill>
                    <a:schemeClr val="tx1"/>
                  </a:solidFill>
                  <a:latin typeface="EdShed" pitchFamily="2" charset="0"/>
                </a:rPr>
                <a:t>thorn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C5C26F1-15E3-55B9-85AB-833B73A132CF}"/>
              </a:ext>
            </a:extLst>
          </p:cNvPr>
          <p:cNvSpPr txBox="1"/>
          <p:nvPr/>
        </p:nvSpPr>
        <p:spPr>
          <a:xfrm>
            <a:off x="11930408" y="51808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>
              <a:latin typeface="EdShed" pitchFamily="2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151E5DE-39AE-5A54-18EC-9D440EB4F3BC}"/>
              </a:ext>
            </a:extLst>
          </p:cNvPr>
          <p:cNvGrpSpPr/>
          <p:nvPr/>
        </p:nvGrpSpPr>
        <p:grpSpPr>
          <a:xfrm>
            <a:off x="5527381" y="5804055"/>
            <a:ext cx="1095670" cy="108000"/>
            <a:chOff x="5992286" y="2728400"/>
            <a:chExt cx="1095670" cy="10800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FB263B0-E2EC-1B78-6BDD-06BD6D255900}"/>
                </a:ext>
              </a:extLst>
            </p:cNvPr>
            <p:cNvGrpSpPr/>
            <p:nvPr/>
          </p:nvGrpSpPr>
          <p:grpSpPr>
            <a:xfrm>
              <a:off x="5992286" y="2728400"/>
              <a:ext cx="1095670" cy="108000"/>
              <a:chOff x="5941497" y="1694306"/>
              <a:chExt cx="1095670" cy="108000"/>
            </a:xfrm>
            <a:solidFill>
              <a:srgbClr val="3371DD"/>
            </a:solidFill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0337234-6027-923E-2124-E4068472D729}"/>
                  </a:ext>
                </a:extLst>
              </p:cNvPr>
              <p:cNvSpPr/>
              <p:nvPr/>
            </p:nvSpPr>
            <p:spPr>
              <a:xfrm>
                <a:off x="5941497" y="1712306"/>
                <a:ext cx="396000" cy="72000"/>
              </a:xfrm>
              <a:prstGeom prst="rect">
                <a:avLst/>
              </a:prstGeom>
              <a:grpFill/>
              <a:ln>
                <a:solidFill>
                  <a:srgbClr val="3371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EdShed" pitchFamily="2" charset="0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BC36F937-A486-5A90-8ECF-BFAB013692CC}"/>
                  </a:ext>
                </a:extLst>
              </p:cNvPr>
              <p:cNvSpPr/>
              <p:nvPr/>
            </p:nvSpPr>
            <p:spPr>
              <a:xfrm>
                <a:off x="6929167" y="1694306"/>
                <a:ext cx="108000" cy="108000"/>
              </a:xfrm>
              <a:prstGeom prst="ellipse">
                <a:avLst/>
              </a:prstGeom>
              <a:grpFill/>
              <a:ln>
                <a:solidFill>
                  <a:srgbClr val="3371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EdShed" pitchFamily="2" charset="0"/>
                </a:endParaRPr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A611887-5220-E3E5-368C-B9744745C88E}"/>
                </a:ext>
              </a:extLst>
            </p:cNvPr>
            <p:cNvSpPr/>
            <p:nvPr/>
          </p:nvSpPr>
          <p:spPr>
            <a:xfrm>
              <a:off x="6474998" y="2746400"/>
              <a:ext cx="360000" cy="72000"/>
            </a:xfrm>
            <a:prstGeom prst="rect">
              <a:avLst/>
            </a:prstGeom>
            <a:solidFill>
              <a:srgbClr val="3371DD"/>
            </a:solidFill>
            <a:ln>
              <a:solidFill>
                <a:srgbClr val="3371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447D92C-F1A3-94C6-FA73-237999EB93B9}"/>
              </a:ext>
            </a:extLst>
          </p:cNvPr>
          <p:cNvGrpSpPr/>
          <p:nvPr/>
        </p:nvGrpSpPr>
        <p:grpSpPr>
          <a:xfrm>
            <a:off x="5568269" y="2954719"/>
            <a:ext cx="1019279" cy="108000"/>
            <a:chOff x="5859468" y="1706212"/>
            <a:chExt cx="1019279" cy="108000"/>
          </a:xfrm>
          <a:solidFill>
            <a:srgbClr val="3371DD"/>
          </a:solidFill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329936A1-2A4E-3018-7982-22220B421E4C}"/>
                </a:ext>
              </a:extLst>
            </p:cNvPr>
            <p:cNvGrpSpPr/>
            <p:nvPr/>
          </p:nvGrpSpPr>
          <p:grpSpPr>
            <a:xfrm>
              <a:off x="5859468" y="1706212"/>
              <a:ext cx="749866" cy="108000"/>
              <a:chOff x="6075468" y="5216815"/>
              <a:chExt cx="749866" cy="108000"/>
            </a:xfrm>
            <a:grpFill/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00287C31-42FD-04E6-B0A5-9C5BF1818833}"/>
                  </a:ext>
                </a:extLst>
              </p:cNvPr>
              <p:cNvSpPr/>
              <p:nvPr/>
            </p:nvSpPr>
            <p:spPr>
              <a:xfrm>
                <a:off x="6717334" y="5216815"/>
                <a:ext cx="108000" cy="108000"/>
              </a:xfrm>
              <a:prstGeom prst="ellipse">
                <a:avLst/>
              </a:prstGeom>
              <a:solidFill>
                <a:srgbClr val="FF3760"/>
              </a:solidFill>
              <a:ln>
                <a:solidFill>
                  <a:srgbClr val="FF37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EdShed" pitchFamily="2" charset="0"/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A206B96-3CBB-9FBC-919D-C63DC6A59E77}"/>
                  </a:ext>
                </a:extLst>
              </p:cNvPr>
              <p:cNvSpPr/>
              <p:nvPr/>
            </p:nvSpPr>
            <p:spPr>
              <a:xfrm>
                <a:off x="6075468" y="5234815"/>
                <a:ext cx="396000" cy="72000"/>
              </a:xfrm>
              <a:prstGeom prst="rect">
                <a:avLst/>
              </a:prstGeom>
              <a:grpFill/>
              <a:ln>
                <a:solidFill>
                  <a:srgbClr val="3371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EdShed" pitchFamily="2" charset="0"/>
                </a:endParaRPr>
              </a:p>
            </p:txBody>
          </p:sp>
        </p:grp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8785C07-046A-1D63-7B34-31DBCAB8DCAB}"/>
                </a:ext>
              </a:extLst>
            </p:cNvPr>
            <p:cNvSpPr/>
            <p:nvPr/>
          </p:nvSpPr>
          <p:spPr>
            <a:xfrm>
              <a:off x="6770747" y="1706212"/>
              <a:ext cx="108000" cy="108000"/>
            </a:xfrm>
            <a:prstGeom prst="ellipse">
              <a:avLst/>
            </a:prstGeom>
            <a:solidFill>
              <a:srgbClr val="FF3760"/>
            </a:solidFill>
            <a:ln>
              <a:solidFill>
                <a:srgbClr val="FF37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78E3A9D-710B-4B15-D0C7-A2D9C60DD105}"/>
                </a:ext>
              </a:extLst>
            </p:cNvPr>
            <p:cNvSpPr/>
            <p:nvPr/>
          </p:nvSpPr>
          <p:spPr>
            <a:xfrm>
              <a:off x="6305884" y="1706212"/>
              <a:ext cx="108000" cy="108000"/>
            </a:xfrm>
            <a:prstGeom prst="ellipse">
              <a:avLst/>
            </a:prstGeom>
            <a:grpFill/>
            <a:ln>
              <a:solidFill>
                <a:srgbClr val="3371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F0B8E89-5708-2935-3738-3D17533D9D69}"/>
              </a:ext>
            </a:extLst>
          </p:cNvPr>
          <p:cNvGrpSpPr/>
          <p:nvPr/>
        </p:nvGrpSpPr>
        <p:grpSpPr>
          <a:xfrm>
            <a:off x="9499229" y="5799944"/>
            <a:ext cx="836530" cy="108000"/>
            <a:chOff x="8921381" y="5368726"/>
            <a:chExt cx="836530" cy="108000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A542DF4C-66CF-6F16-2418-53483D1EE3F9}"/>
                </a:ext>
              </a:extLst>
            </p:cNvPr>
            <p:cNvSpPr/>
            <p:nvPr/>
          </p:nvSpPr>
          <p:spPr>
            <a:xfrm>
              <a:off x="9361911" y="5386726"/>
              <a:ext cx="396000" cy="72000"/>
            </a:xfrm>
            <a:prstGeom prst="rect">
              <a:avLst/>
            </a:prstGeom>
            <a:solidFill>
              <a:srgbClr val="3371DD"/>
            </a:solidFill>
            <a:ln>
              <a:solidFill>
                <a:srgbClr val="3371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B5B54F5-5938-2345-5E0A-B17299171EEF}"/>
                </a:ext>
              </a:extLst>
            </p:cNvPr>
            <p:cNvSpPr/>
            <p:nvPr/>
          </p:nvSpPr>
          <p:spPr>
            <a:xfrm>
              <a:off x="8921381" y="5368726"/>
              <a:ext cx="108000" cy="108000"/>
            </a:xfrm>
            <a:prstGeom prst="ellipse">
              <a:avLst/>
            </a:prstGeom>
            <a:solidFill>
              <a:srgbClr val="3372DC"/>
            </a:solidFill>
            <a:ln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CAAACB7-2061-6A96-5430-89C2E344A322}"/>
                </a:ext>
              </a:extLst>
            </p:cNvPr>
            <p:cNvSpPr/>
            <p:nvPr/>
          </p:nvSpPr>
          <p:spPr>
            <a:xfrm>
              <a:off x="9202876" y="5368726"/>
              <a:ext cx="108000" cy="108000"/>
            </a:xfrm>
            <a:prstGeom prst="ellipse">
              <a:avLst/>
            </a:prstGeom>
            <a:solidFill>
              <a:srgbClr val="3372DC"/>
            </a:solidFill>
            <a:ln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50B0AC5-EC2C-6CF0-4DB8-8910D88A383F}"/>
              </a:ext>
            </a:extLst>
          </p:cNvPr>
          <p:cNvGrpSpPr/>
          <p:nvPr/>
        </p:nvGrpSpPr>
        <p:grpSpPr>
          <a:xfrm>
            <a:off x="1792773" y="5799944"/>
            <a:ext cx="1181707" cy="108000"/>
            <a:chOff x="5873144" y="1706212"/>
            <a:chExt cx="1181707" cy="108000"/>
          </a:xfrm>
          <a:solidFill>
            <a:srgbClr val="3371DD"/>
          </a:solidFill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DBAD8B98-4319-D74E-3772-F5D6A83807E2}"/>
                </a:ext>
              </a:extLst>
            </p:cNvPr>
            <p:cNvGrpSpPr/>
            <p:nvPr/>
          </p:nvGrpSpPr>
          <p:grpSpPr>
            <a:xfrm>
              <a:off x="5873144" y="1706212"/>
              <a:ext cx="906718" cy="108000"/>
              <a:chOff x="6089144" y="5216815"/>
              <a:chExt cx="906718" cy="108000"/>
            </a:xfrm>
            <a:grpFill/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702AD35E-5AA1-8240-7B30-140F8E3BD54A}"/>
                  </a:ext>
                </a:extLst>
              </p:cNvPr>
              <p:cNvSpPr/>
              <p:nvPr/>
            </p:nvSpPr>
            <p:spPr>
              <a:xfrm>
                <a:off x="6887862" y="5216815"/>
                <a:ext cx="108000" cy="108000"/>
              </a:xfrm>
              <a:prstGeom prst="ellipse">
                <a:avLst/>
              </a:prstGeom>
              <a:solidFill>
                <a:srgbClr val="FF3760"/>
              </a:solidFill>
              <a:ln>
                <a:solidFill>
                  <a:srgbClr val="FF37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EdShed" pitchFamily="2" charset="0"/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DC9A12E8-21DF-5205-C468-1414AA680EA9}"/>
                  </a:ext>
                </a:extLst>
              </p:cNvPr>
              <p:cNvSpPr/>
              <p:nvPr/>
            </p:nvSpPr>
            <p:spPr>
              <a:xfrm>
                <a:off x="6089144" y="5234815"/>
                <a:ext cx="396000" cy="72000"/>
              </a:xfrm>
              <a:prstGeom prst="rect">
                <a:avLst/>
              </a:prstGeom>
              <a:grpFill/>
              <a:ln>
                <a:solidFill>
                  <a:srgbClr val="3371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EdShed" pitchFamily="2" charset="0"/>
                </a:endParaRPr>
              </a:p>
            </p:txBody>
          </p:sp>
        </p:grp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B3F4BFB4-FDA9-C8B6-7803-9181ADD76721}"/>
                </a:ext>
              </a:extLst>
            </p:cNvPr>
            <p:cNvSpPr/>
            <p:nvPr/>
          </p:nvSpPr>
          <p:spPr>
            <a:xfrm>
              <a:off x="6946851" y="1706212"/>
              <a:ext cx="108000" cy="108000"/>
            </a:xfrm>
            <a:prstGeom prst="ellipse">
              <a:avLst/>
            </a:prstGeom>
            <a:solidFill>
              <a:srgbClr val="FF3760"/>
            </a:solidFill>
            <a:ln>
              <a:solidFill>
                <a:srgbClr val="FF37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0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43B2084-63A1-17FD-F139-02DAF562500E}"/>
                </a:ext>
              </a:extLst>
            </p:cNvPr>
            <p:cNvSpPr/>
            <p:nvPr/>
          </p:nvSpPr>
          <p:spPr>
            <a:xfrm>
              <a:off x="6371490" y="1706212"/>
              <a:ext cx="108000" cy="108000"/>
            </a:xfrm>
            <a:prstGeom prst="ellipse">
              <a:avLst/>
            </a:prstGeom>
            <a:grpFill/>
            <a:ln>
              <a:solidFill>
                <a:srgbClr val="3371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449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0"/>
              </a:rPr>
              <a:t>2.</a:t>
            </a:r>
            <a:fld id="{46F6552A-941E-B249-8E39-1E2EE7BF53B4}" type="slidenum">
              <a:rPr lang="en-US" smtClean="0">
                <a:latin typeface="EdShed" pitchFamily="2" charset="0"/>
              </a:rPr>
              <a:pPr/>
              <a:t>5</a:t>
            </a:fld>
            <a:endParaRPr lang="en-US" dirty="0">
              <a:latin typeface="EdShed" pitchFamily="2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A00585D-46C2-81BA-76DD-01C43EFA5FA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  <a:latin typeface="EdShed" pitchFamily="2" charset="0"/>
              </a:rPr>
              <a:t>Read the word. Write each word out, adding the sound buttons </a:t>
            </a:r>
          </a:p>
          <a:p>
            <a:r>
              <a:rPr lang="en-GB" dirty="0">
                <a:solidFill>
                  <a:schemeClr val="tx1"/>
                </a:solidFill>
                <a:latin typeface="EdShed" pitchFamily="2" charset="0"/>
              </a:rPr>
              <a:t>for each phoneme. Finally, rewrite the whole word.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6C5DB97-B721-6894-E785-7B53F73DCA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Word Maps</a:t>
            </a:r>
          </a:p>
        </p:txBody>
      </p:sp>
      <p:graphicFrame>
        <p:nvGraphicFramePr>
          <p:cNvPr id="2" name="Table 10">
            <a:extLst>
              <a:ext uri="{FF2B5EF4-FFF2-40B4-BE49-F238E27FC236}">
                <a16:creationId xmlns:a16="http://schemas.microsoft.com/office/drawing/2014/main" id="{FCE696DF-37B7-F8C9-401D-A9B733BE55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9028614"/>
              </p:ext>
            </p:extLst>
          </p:nvPr>
        </p:nvGraphicFramePr>
        <p:xfrm>
          <a:off x="299222" y="1773564"/>
          <a:ext cx="11609016" cy="4810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9672">
                  <a:extLst>
                    <a:ext uri="{9D8B030D-6E8A-4147-A177-3AD203B41FA5}">
                      <a16:colId xmlns:a16="http://schemas.microsoft.com/office/drawing/2014/main" val="3223077605"/>
                    </a:ext>
                  </a:extLst>
                </a:gridCol>
                <a:gridCol w="3869672">
                  <a:extLst>
                    <a:ext uri="{9D8B030D-6E8A-4147-A177-3AD203B41FA5}">
                      <a16:colId xmlns:a16="http://schemas.microsoft.com/office/drawing/2014/main" val="3864665642"/>
                    </a:ext>
                  </a:extLst>
                </a:gridCol>
                <a:gridCol w="3869672">
                  <a:extLst>
                    <a:ext uri="{9D8B030D-6E8A-4147-A177-3AD203B41FA5}">
                      <a16:colId xmlns:a16="http://schemas.microsoft.com/office/drawing/2014/main" val="3961588993"/>
                    </a:ext>
                  </a:extLst>
                </a:gridCol>
              </a:tblGrid>
              <a:tr h="596214">
                <a:tc>
                  <a:txBody>
                    <a:bodyPr/>
                    <a:lstStyle/>
                    <a:p>
                      <a:pPr algn="ctr"/>
                      <a:r>
                        <a:rPr lang="en-GB" sz="2000" b="1" i="0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Words</a:t>
                      </a: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i="0" kern="1200" dirty="0">
                          <a:solidFill>
                            <a:schemeClr val="tx1"/>
                          </a:solidFill>
                          <a:effectLst/>
                          <a:latin typeface="EdShed" pitchFamily="2" charset="0"/>
                          <a:ea typeface="+mn-ea"/>
                          <a:cs typeface="+mn-cs"/>
                        </a:rPr>
                        <a:t>Sound Buttons</a:t>
                      </a:r>
                      <a:endParaRPr lang="en-GB" sz="2000" b="1" i="0" dirty="0">
                        <a:solidFill>
                          <a:schemeClr val="tx1"/>
                        </a:solidFill>
                        <a:latin typeface="EdShed" pitchFamily="2" charset="0"/>
                      </a:endParaRP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i="0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My Word</a:t>
                      </a: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5839281"/>
                  </a:ext>
                </a:extLst>
              </a:tr>
              <a:tr h="70231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i="0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they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i="0" dirty="0">
                        <a:solidFill>
                          <a:srgbClr val="FF3760"/>
                        </a:solidFill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marT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i="0" dirty="0">
                        <a:solidFill>
                          <a:srgbClr val="FF3760"/>
                        </a:solidFill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4244416"/>
                  </a:ext>
                </a:extLst>
              </a:tr>
              <a:tr h="702317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think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i="0" dirty="0">
                        <a:solidFill>
                          <a:srgbClr val="FF3760"/>
                        </a:solidFill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marT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i="0" dirty="0">
                        <a:solidFill>
                          <a:srgbClr val="FF3760"/>
                        </a:solidFill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56951"/>
                  </a:ext>
                </a:extLst>
              </a:tr>
              <a:tr h="702317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then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i="0" dirty="0">
                        <a:solidFill>
                          <a:srgbClr val="FF3760"/>
                        </a:solidFill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marT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i="0" dirty="0">
                        <a:solidFill>
                          <a:srgbClr val="FF3760"/>
                        </a:solidFill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363421"/>
                  </a:ext>
                </a:extLst>
              </a:tr>
              <a:tr h="702317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thing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i="0" dirty="0">
                        <a:solidFill>
                          <a:srgbClr val="FF3760"/>
                        </a:solidFill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marT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i="0" dirty="0">
                        <a:solidFill>
                          <a:srgbClr val="FF3760"/>
                        </a:solidFill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2950961"/>
                  </a:ext>
                </a:extLst>
              </a:tr>
              <a:tr h="702317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thank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i="0" dirty="0">
                        <a:solidFill>
                          <a:srgbClr val="FF3760"/>
                        </a:solidFill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marT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i="0" dirty="0">
                        <a:solidFill>
                          <a:srgbClr val="FF3760"/>
                        </a:solidFill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1995585"/>
                  </a:ext>
                </a:extLst>
              </a:tr>
              <a:tr h="702317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the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i="0" dirty="0">
                        <a:solidFill>
                          <a:srgbClr val="FF3760"/>
                        </a:solidFill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marT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i="0" dirty="0">
                        <a:solidFill>
                          <a:srgbClr val="FF3760"/>
                        </a:solidFill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89127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1284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2764D-9CBD-6DE3-3CC9-35AD075AEC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0"/>
              </a:rPr>
              <a:t>2.</a:t>
            </a:r>
            <a:fld id="{46F6552A-941E-B249-8E39-1E2EE7BF53B4}" type="slidenum">
              <a:rPr lang="en-US" smtClean="0">
                <a:latin typeface="EdShed" pitchFamily="2" charset="0"/>
              </a:rPr>
              <a:pPr/>
              <a:t>6</a:t>
            </a:fld>
            <a:endParaRPr lang="en-US" dirty="0">
              <a:latin typeface="EdShed" pitchFamily="2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5F708FC-9C00-C33B-49E0-6472322197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Answers</a:t>
            </a:r>
          </a:p>
        </p:txBody>
      </p:sp>
      <p:graphicFrame>
        <p:nvGraphicFramePr>
          <p:cNvPr id="7" name="Table 10">
            <a:extLst>
              <a:ext uri="{FF2B5EF4-FFF2-40B4-BE49-F238E27FC236}">
                <a16:creationId xmlns:a16="http://schemas.microsoft.com/office/drawing/2014/main" id="{27E72E80-3A54-B001-D43F-E065F9CFF5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9972558"/>
              </p:ext>
            </p:extLst>
          </p:nvPr>
        </p:nvGraphicFramePr>
        <p:xfrm>
          <a:off x="299222" y="1773564"/>
          <a:ext cx="11609016" cy="4810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9672">
                  <a:extLst>
                    <a:ext uri="{9D8B030D-6E8A-4147-A177-3AD203B41FA5}">
                      <a16:colId xmlns:a16="http://schemas.microsoft.com/office/drawing/2014/main" val="3223077605"/>
                    </a:ext>
                  </a:extLst>
                </a:gridCol>
                <a:gridCol w="3869672">
                  <a:extLst>
                    <a:ext uri="{9D8B030D-6E8A-4147-A177-3AD203B41FA5}">
                      <a16:colId xmlns:a16="http://schemas.microsoft.com/office/drawing/2014/main" val="3864665642"/>
                    </a:ext>
                  </a:extLst>
                </a:gridCol>
                <a:gridCol w="3869672">
                  <a:extLst>
                    <a:ext uri="{9D8B030D-6E8A-4147-A177-3AD203B41FA5}">
                      <a16:colId xmlns:a16="http://schemas.microsoft.com/office/drawing/2014/main" val="3961588993"/>
                    </a:ext>
                  </a:extLst>
                </a:gridCol>
              </a:tblGrid>
              <a:tr h="596214">
                <a:tc>
                  <a:txBody>
                    <a:bodyPr/>
                    <a:lstStyle/>
                    <a:p>
                      <a:pPr algn="ctr"/>
                      <a:r>
                        <a:rPr lang="en-GB" sz="2000" b="1" i="0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Words</a:t>
                      </a: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i="0" kern="1200" dirty="0">
                          <a:solidFill>
                            <a:schemeClr val="tx1"/>
                          </a:solidFill>
                          <a:effectLst/>
                          <a:latin typeface="EdShed" pitchFamily="2" charset="0"/>
                          <a:ea typeface="+mn-ea"/>
                          <a:cs typeface="+mn-cs"/>
                        </a:rPr>
                        <a:t>Sound Buttons</a:t>
                      </a:r>
                      <a:endParaRPr lang="en-GB" sz="2000" b="1" i="0" dirty="0">
                        <a:solidFill>
                          <a:schemeClr val="tx1"/>
                        </a:solidFill>
                        <a:latin typeface="EdShed" pitchFamily="2" charset="0"/>
                      </a:endParaRP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i="0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My Word</a:t>
                      </a: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5839281"/>
                  </a:ext>
                </a:extLst>
              </a:tr>
              <a:tr h="70231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i="0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they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they</a:t>
                      </a:r>
                    </a:p>
                  </a:txBody>
                  <a:tcPr marT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they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4244416"/>
                  </a:ext>
                </a:extLst>
              </a:tr>
              <a:tr h="702317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think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think</a:t>
                      </a:r>
                    </a:p>
                  </a:txBody>
                  <a:tcPr marT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think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56951"/>
                  </a:ext>
                </a:extLst>
              </a:tr>
              <a:tr h="702317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then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then</a:t>
                      </a:r>
                    </a:p>
                  </a:txBody>
                  <a:tcPr marT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then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363421"/>
                  </a:ext>
                </a:extLst>
              </a:tr>
              <a:tr h="702317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thing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thing</a:t>
                      </a:r>
                    </a:p>
                  </a:txBody>
                  <a:tcPr marT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thing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2950961"/>
                  </a:ext>
                </a:extLst>
              </a:tr>
              <a:tr h="702317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thank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thank</a:t>
                      </a:r>
                    </a:p>
                  </a:txBody>
                  <a:tcPr marT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thank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1995585"/>
                  </a:ext>
                </a:extLst>
              </a:tr>
              <a:tr h="702317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the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the</a:t>
                      </a:r>
                    </a:p>
                  </a:txBody>
                  <a:tcPr marT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the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8912724"/>
                  </a:ext>
                </a:extLst>
              </a:tr>
            </a:tbl>
          </a:graphicData>
        </a:graphic>
      </p:graphicFrame>
      <p:grpSp>
        <p:nvGrpSpPr>
          <p:cNvPr id="32" name="Group 31">
            <a:extLst>
              <a:ext uri="{FF2B5EF4-FFF2-40B4-BE49-F238E27FC236}">
                <a16:creationId xmlns:a16="http://schemas.microsoft.com/office/drawing/2014/main" id="{D4861B45-8E7E-3A8D-9680-D933000FC39C}"/>
              </a:ext>
            </a:extLst>
          </p:cNvPr>
          <p:cNvGrpSpPr/>
          <p:nvPr/>
        </p:nvGrpSpPr>
        <p:grpSpPr>
          <a:xfrm>
            <a:off x="5774039" y="2904863"/>
            <a:ext cx="643507" cy="3477122"/>
            <a:chOff x="5754526" y="2764904"/>
            <a:chExt cx="643507" cy="347712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97A3136-0114-C9F6-B83B-69C0FD022DA4}"/>
                </a:ext>
              </a:extLst>
            </p:cNvPr>
            <p:cNvGrpSpPr/>
            <p:nvPr/>
          </p:nvGrpSpPr>
          <p:grpSpPr>
            <a:xfrm>
              <a:off x="5754526" y="2764904"/>
              <a:ext cx="643507" cy="3477122"/>
              <a:chOff x="5754526" y="2764904"/>
              <a:chExt cx="643507" cy="3477122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E25E7BFF-CCF7-196A-73CF-EA7C9747D5A4}"/>
                  </a:ext>
                </a:extLst>
              </p:cNvPr>
              <p:cNvGrpSpPr/>
              <p:nvPr/>
            </p:nvGrpSpPr>
            <p:grpSpPr>
              <a:xfrm>
                <a:off x="5754526" y="2764904"/>
                <a:ext cx="624253" cy="3477122"/>
                <a:chOff x="5754526" y="2764904"/>
                <a:chExt cx="624253" cy="3477122"/>
              </a:xfrm>
            </p:grpSpPr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92B80CB9-B057-31DB-76BD-4DB37DE3FE65}"/>
                    </a:ext>
                  </a:extLst>
                </p:cNvPr>
                <p:cNvGrpSpPr/>
                <p:nvPr/>
              </p:nvGrpSpPr>
              <p:grpSpPr>
                <a:xfrm>
                  <a:off x="5754526" y="2764904"/>
                  <a:ext cx="603224" cy="3477122"/>
                  <a:chOff x="5754526" y="2764904"/>
                  <a:chExt cx="603224" cy="3477122"/>
                </a:xfrm>
              </p:grpSpPr>
              <p:grpSp>
                <p:nvGrpSpPr>
                  <p:cNvPr id="14" name="Group 13">
                    <a:extLst>
                      <a:ext uri="{FF2B5EF4-FFF2-40B4-BE49-F238E27FC236}">
                        <a16:creationId xmlns:a16="http://schemas.microsoft.com/office/drawing/2014/main" id="{9EB6F835-7E6C-F3E3-5E0B-54E340FE2982}"/>
                      </a:ext>
                    </a:extLst>
                  </p:cNvPr>
                  <p:cNvGrpSpPr/>
                  <p:nvPr/>
                </p:nvGrpSpPr>
                <p:grpSpPr>
                  <a:xfrm>
                    <a:off x="5801524" y="3377750"/>
                    <a:ext cx="556226" cy="59385"/>
                    <a:chOff x="8835238" y="6044438"/>
                    <a:chExt cx="1475597" cy="157542"/>
                  </a:xfrm>
                  <a:solidFill>
                    <a:srgbClr val="3372DC"/>
                  </a:solidFill>
                </p:grpSpPr>
                <p:sp>
                  <p:nvSpPr>
                    <p:cNvPr id="15" name="Oval 14">
                      <a:extLst>
                        <a:ext uri="{FF2B5EF4-FFF2-40B4-BE49-F238E27FC236}">
                          <a16:creationId xmlns:a16="http://schemas.microsoft.com/office/drawing/2014/main" id="{4D3DF6F2-33FB-DE71-FD81-80333E338F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53302" y="6044438"/>
                      <a:ext cx="157533" cy="157531"/>
                    </a:xfrm>
                    <a:prstGeom prst="ellipse">
                      <a:avLst/>
                    </a:prstGeom>
                    <a:solidFill>
                      <a:srgbClr val="FF376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EdShed" pitchFamily="2" charset="0"/>
                      </a:endParaRPr>
                    </a:p>
                  </p:txBody>
                </p:sp>
                <p:sp>
                  <p:nvSpPr>
                    <p:cNvPr id="16" name="Oval 15">
                      <a:extLst>
                        <a:ext uri="{FF2B5EF4-FFF2-40B4-BE49-F238E27FC236}">
                          <a16:creationId xmlns:a16="http://schemas.microsoft.com/office/drawing/2014/main" id="{C7495103-2544-B729-408E-48A884E1A3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79435" y="6044449"/>
                      <a:ext cx="157533" cy="157531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EdShed" pitchFamily="2" charset="0"/>
                      </a:endParaRPr>
                    </a:p>
                  </p:txBody>
                </p:sp>
                <p:sp>
                  <p:nvSpPr>
                    <p:cNvPr id="18" name="Rectangle 17">
                      <a:extLst>
                        <a:ext uri="{FF2B5EF4-FFF2-40B4-BE49-F238E27FC236}">
                          <a16:creationId xmlns:a16="http://schemas.microsoft.com/office/drawing/2014/main" id="{DD5CCB43-EADC-5520-8C86-DC1B310E8F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35238" y="6062594"/>
                      <a:ext cx="573021" cy="121288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EdShed" pitchFamily="2" charset="0"/>
                      </a:endParaRPr>
                    </a:p>
                  </p:txBody>
                </p:sp>
              </p:grpSp>
              <p:grpSp>
                <p:nvGrpSpPr>
                  <p:cNvPr id="26" name="Group 25">
                    <a:extLst>
                      <a:ext uri="{FF2B5EF4-FFF2-40B4-BE49-F238E27FC236}">
                        <a16:creationId xmlns:a16="http://schemas.microsoft.com/office/drawing/2014/main" id="{3C4D8B6F-3E26-A624-9C8F-3D23F7B2355B}"/>
                      </a:ext>
                    </a:extLst>
                  </p:cNvPr>
                  <p:cNvGrpSpPr/>
                  <p:nvPr/>
                </p:nvGrpSpPr>
                <p:grpSpPr>
                  <a:xfrm>
                    <a:off x="5837520" y="4077005"/>
                    <a:ext cx="478699" cy="60712"/>
                    <a:chOff x="9013916" y="6032766"/>
                    <a:chExt cx="1269928" cy="161061"/>
                  </a:xfrm>
                  <a:solidFill>
                    <a:srgbClr val="3372DC"/>
                  </a:solidFill>
                </p:grpSpPr>
                <p:sp>
                  <p:nvSpPr>
                    <p:cNvPr id="27" name="Oval 26">
                      <a:extLst>
                        <a:ext uri="{FF2B5EF4-FFF2-40B4-BE49-F238E27FC236}">
                          <a16:creationId xmlns:a16="http://schemas.microsoft.com/office/drawing/2014/main" id="{58D720E4-6A54-78BE-69E5-086274AB6D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6311" y="6032766"/>
                      <a:ext cx="157533" cy="157530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EdShed" pitchFamily="2" charset="0"/>
                      </a:endParaRPr>
                    </a:p>
                  </p:txBody>
                </p:sp>
                <p:sp>
                  <p:nvSpPr>
                    <p:cNvPr id="28" name="Oval 27">
                      <a:extLst>
                        <a:ext uri="{FF2B5EF4-FFF2-40B4-BE49-F238E27FC236}">
                          <a16:creationId xmlns:a16="http://schemas.microsoft.com/office/drawing/2014/main" id="{FA2E6C85-189E-FB4F-7C0E-231559E7F8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29513" y="6036297"/>
                      <a:ext cx="157533" cy="157530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EdShed" pitchFamily="2" charset="0"/>
                      </a:endParaRPr>
                    </a:p>
                  </p:txBody>
                </p:sp>
                <p:sp>
                  <p:nvSpPr>
                    <p:cNvPr id="30" name="Rectangle 29">
                      <a:extLst>
                        <a:ext uri="{FF2B5EF4-FFF2-40B4-BE49-F238E27FC236}">
                          <a16:creationId xmlns:a16="http://schemas.microsoft.com/office/drawing/2014/main" id="{907E461C-4E3B-BBF4-6E9C-B1130426C4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013916" y="6059762"/>
                      <a:ext cx="573021" cy="121287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EdShed" pitchFamily="2" charset="0"/>
                      </a:endParaRPr>
                    </a:p>
                  </p:txBody>
                </p:sp>
              </p:grpSp>
              <p:grpSp>
                <p:nvGrpSpPr>
                  <p:cNvPr id="39" name="Group 38">
                    <a:extLst>
                      <a:ext uri="{FF2B5EF4-FFF2-40B4-BE49-F238E27FC236}">
                        <a16:creationId xmlns:a16="http://schemas.microsoft.com/office/drawing/2014/main" id="{70BBACDA-032D-BC9B-E3A2-5A5D61ED302B}"/>
                      </a:ext>
                    </a:extLst>
                  </p:cNvPr>
                  <p:cNvGrpSpPr/>
                  <p:nvPr/>
                </p:nvGrpSpPr>
                <p:grpSpPr>
                  <a:xfrm>
                    <a:off x="5754526" y="5489430"/>
                    <a:ext cx="497121" cy="59391"/>
                    <a:chOff x="7752907" y="5423719"/>
                    <a:chExt cx="1318801" cy="157554"/>
                  </a:xfrm>
                  <a:solidFill>
                    <a:srgbClr val="3372DC"/>
                  </a:solidFill>
                </p:grpSpPr>
                <p:sp>
                  <p:nvSpPr>
                    <p:cNvPr id="40" name="Oval 39">
                      <a:extLst>
                        <a:ext uri="{FF2B5EF4-FFF2-40B4-BE49-F238E27FC236}">
                          <a16:creationId xmlns:a16="http://schemas.microsoft.com/office/drawing/2014/main" id="{C02F7F4D-C1F1-DC18-3D24-AA47FADEF1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01023" y="5423746"/>
                      <a:ext cx="157533" cy="157527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EdShed" pitchFamily="2" charset="0"/>
                      </a:endParaRPr>
                    </a:p>
                  </p:txBody>
                </p:sp>
                <p:sp>
                  <p:nvSpPr>
                    <p:cNvPr id="41" name="Oval 40">
                      <a:extLst>
                        <a:ext uri="{FF2B5EF4-FFF2-40B4-BE49-F238E27FC236}">
                          <a16:creationId xmlns:a16="http://schemas.microsoft.com/office/drawing/2014/main" id="{2001310D-06FC-345A-AA5F-9493C8D3B7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14175" y="5423719"/>
                      <a:ext cx="157533" cy="157530"/>
                    </a:xfrm>
                    <a:prstGeom prst="ellipse">
                      <a:avLst/>
                    </a:prstGeom>
                    <a:solidFill>
                      <a:srgbClr val="FF376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EdShed" pitchFamily="2" charset="0"/>
                      </a:endParaRPr>
                    </a:p>
                  </p:txBody>
                </p:sp>
                <p:sp>
                  <p:nvSpPr>
                    <p:cNvPr id="42" name="Rectangle 41">
                      <a:extLst>
                        <a:ext uri="{FF2B5EF4-FFF2-40B4-BE49-F238E27FC236}">
                          <a16:creationId xmlns:a16="http://schemas.microsoft.com/office/drawing/2014/main" id="{6A79AF88-0215-F485-3362-AEFCE3DED2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52907" y="5441864"/>
                      <a:ext cx="573021" cy="121285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EdShed" pitchFamily="2" charset="0"/>
                      </a:endParaRPr>
                    </a:p>
                  </p:txBody>
                </p:sp>
              </p:grpSp>
              <p:grpSp>
                <p:nvGrpSpPr>
                  <p:cNvPr id="45" name="Group 44">
                    <a:extLst>
                      <a:ext uri="{FF2B5EF4-FFF2-40B4-BE49-F238E27FC236}">
                        <a16:creationId xmlns:a16="http://schemas.microsoft.com/office/drawing/2014/main" id="{48D70200-C0E5-3D1C-63EE-7E1636255E90}"/>
                      </a:ext>
                    </a:extLst>
                  </p:cNvPr>
                  <p:cNvGrpSpPr/>
                  <p:nvPr/>
                </p:nvGrpSpPr>
                <p:grpSpPr>
                  <a:xfrm>
                    <a:off x="5915955" y="6182645"/>
                    <a:ext cx="328379" cy="59381"/>
                    <a:chOff x="9013916" y="6078412"/>
                    <a:chExt cx="871149" cy="157530"/>
                  </a:xfrm>
                  <a:solidFill>
                    <a:srgbClr val="3372DC"/>
                  </a:solidFill>
                </p:grpSpPr>
                <p:sp>
                  <p:nvSpPr>
                    <p:cNvPr id="47" name="Oval 46">
                      <a:extLst>
                        <a:ext uri="{FF2B5EF4-FFF2-40B4-BE49-F238E27FC236}">
                          <a16:creationId xmlns:a16="http://schemas.microsoft.com/office/drawing/2014/main" id="{C83C865A-FCEA-85D2-DD81-226F02AAA4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27532" y="6078412"/>
                      <a:ext cx="157533" cy="157530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EdShed" pitchFamily="2" charset="0"/>
                      </a:endParaRPr>
                    </a:p>
                  </p:txBody>
                </p:sp>
                <p:sp>
                  <p:nvSpPr>
                    <p:cNvPr id="55" name="Rectangle 54">
                      <a:extLst>
                        <a:ext uri="{FF2B5EF4-FFF2-40B4-BE49-F238E27FC236}">
                          <a16:creationId xmlns:a16="http://schemas.microsoft.com/office/drawing/2014/main" id="{17389524-226B-90A4-396D-92B3AC9585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013916" y="6101877"/>
                      <a:ext cx="573021" cy="121287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EdShed" pitchFamily="2" charset="0"/>
                      </a:endParaRPr>
                    </a:p>
                  </p:txBody>
                </p:sp>
              </p:grpSp>
              <p:grpSp>
                <p:nvGrpSpPr>
                  <p:cNvPr id="9" name="Group 8">
                    <a:extLst>
                      <a:ext uri="{FF2B5EF4-FFF2-40B4-BE49-F238E27FC236}">
                        <a16:creationId xmlns:a16="http://schemas.microsoft.com/office/drawing/2014/main" id="{B9760CBF-24A6-BA1C-9F86-5673EF91287A}"/>
                      </a:ext>
                    </a:extLst>
                  </p:cNvPr>
                  <p:cNvGrpSpPr/>
                  <p:nvPr/>
                </p:nvGrpSpPr>
                <p:grpSpPr>
                  <a:xfrm>
                    <a:off x="5829264" y="2764904"/>
                    <a:ext cx="517089" cy="45720"/>
                    <a:chOff x="5829264" y="2764904"/>
                    <a:chExt cx="517089" cy="45720"/>
                  </a:xfrm>
                </p:grpSpPr>
                <p:sp>
                  <p:nvSpPr>
                    <p:cNvPr id="13" name="Rectangle 12">
                      <a:extLst>
                        <a:ext uri="{FF2B5EF4-FFF2-40B4-BE49-F238E27FC236}">
                          <a16:creationId xmlns:a16="http://schemas.microsoft.com/office/drawing/2014/main" id="{D11D8346-A326-25C7-BAA6-3A51E76AAD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9264" y="2764905"/>
                      <a:ext cx="238694" cy="45719"/>
                    </a:xfrm>
                    <a:prstGeom prst="rect">
                      <a:avLst/>
                    </a:prstGeom>
                    <a:solidFill>
                      <a:srgbClr val="3372DC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EdShed" pitchFamily="2" charset="0"/>
                      </a:endParaRPr>
                    </a:p>
                  </p:txBody>
                </p:sp>
                <p:sp>
                  <p:nvSpPr>
                    <p:cNvPr id="8" name="Rectangle 7">
                      <a:extLst>
                        <a:ext uri="{FF2B5EF4-FFF2-40B4-BE49-F238E27FC236}">
                          <a16:creationId xmlns:a16="http://schemas.microsoft.com/office/drawing/2014/main" id="{0E4F03CE-A58B-B463-3A1B-036CE89C52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07659" y="2764904"/>
                      <a:ext cx="238694" cy="45719"/>
                    </a:xfrm>
                    <a:prstGeom prst="rect">
                      <a:avLst/>
                    </a:prstGeom>
                    <a:solidFill>
                      <a:srgbClr val="3372DC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EdShed" pitchFamily="2" charset="0"/>
                      </a:endParaRPr>
                    </a:p>
                  </p:txBody>
                </p:sp>
              </p:grpSp>
              <p:grpSp>
                <p:nvGrpSpPr>
                  <p:cNvPr id="31" name="Group 30">
                    <a:extLst>
                      <a:ext uri="{FF2B5EF4-FFF2-40B4-BE49-F238E27FC236}">
                        <a16:creationId xmlns:a16="http://schemas.microsoft.com/office/drawing/2014/main" id="{7F650532-89D2-5EBF-7AE4-BC068B728B98}"/>
                      </a:ext>
                    </a:extLst>
                  </p:cNvPr>
                  <p:cNvGrpSpPr/>
                  <p:nvPr/>
                </p:nvGrpSpPr>
                <p:grpSpPr>
                  <a:xfrm>
                    <a:off x="5798741" y="4863316"/>
                    <a:ext cx="298646" cy="59381"/>
                    <a:chOff x="9109637" y="6038064"/>
                    <a:chExt cx="792269" cy="157530"/>
                  </a:xfrm>
                  <a:solidFill>
                    <a:srgbClr val="3372DC"/>
                  </a:solidFill>
                </p:grpSpPr>
                <p:sp>
                  <p:nvSpPr>
                    <p:cNvPr id="33" name="Oval 32">
                      <a:extLst>
                        <a:ext uri="{FF2B5EF4-FFF2-40B4-BE49-F238E27FC236}">
                          <a16:creationId xmlns:a16="http://schemas.microsoft.com/office/drawing/2014/main" id="{32C962CD-1116-98CD-6B15-18132D8E8D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44373" y="6038064"/>
                      <a:ext cx="157533" cy="157530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EdShed" pitchFamily="2" charset="0"/>
                      </a:endParaRPr>
                    </a:p>
                  </p:txBody>
                </p:sp>
                <p:sp>
                  <p:nvSpPr>
                    <p:cNvPr id="34" name="Rectangle 33">
                      <a:extLst>
                        <a:ext uri="{FF2B5EF4-FFF2-40B4-BE49-F238E27FC236}">
                          <a16:creationId xmlns:a16="http://schemas.microsoft.com/office/drawing/2014/main" id="{85667C90-2626-64AC-0E63-575976D631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09637" y="6056186"/>
                      <a:ext cx="573019" cy="121287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EdShed" pitchFamily="2" charset="0"/>
                      </a:endParaRPr>
                    </a:p>
                  </p:txBody>
                </p:sp>
              </p:grpSp>
            </p:grp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8BCDFCAB-85D2-BFC7-8127-9F5CB4208F82}"/>
                    </a:ext>
                  </a:extLst>
                </p:cNvPr>
                <p:cNvSpPr/>
                <p:nvPr/>
              </p:nvSpPr>
              <p:spPr>
                <a:xfrm>
                  <a:off x="6126779" y="4870147"/>
                  <a:ext cx="252000" cy="45719"/>
                </a:xfrm>
                <a:prstGeom prst="rect">
                  <a:avLst/>
                </a:prstGeom>
                <a:solidFill>
                  <a:srgbClr val="3372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EdShed" pitchFamily="2" charset="0"/>
                  </a:endParaRPr>
                </a:p>
              </p:txBody>
            </p:sp>
          </p:grp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32C29A29-D047-C968-2563-9597EE26E278}"/>
                  </a:ext>
                </a:extLst>
              </p:cNvPr>
              <p:cNvSpPr/>
              <p:nvPr/>
            </p:nvSpPr>
            <p:spPr>
              <a:xfrm>
                <a:off x="6338651" y="5489408"/>
                <a:ext cx="59382" cy="59381"/>
              </a:xfrm>
              <a:prstGeom prst="ellipse">
                <a:avLst/>
              </a:prstGeom>
              <a:solidFill>
                <a:srgbClr val="FF37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EdShed" pitchFamily="2" charset="0"/>
                </a:endParaRPr>
              </a:p>
            </p:txBody>
          </p:sp>
        </p:grp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0DC973F-32E1-C514-685E-F96D9AF9E58C}"/>
                </a:ext>
              </a:extLst>
            </p:cNvPr>
            <p:cNvSpPr/>
            <p:nvPr/>
          </p:nvSpPr>
          <p:spPr>
            <a:xfrm>
              <a:off x="6147962" y="3377763"/>
              <a:ext cx="59382" cy="59381"/>
            </a:xfrm>
            <a:prstGeom prst="ellipse">
              <a:avLst/>
            </a:prstGeom>
            <a:solidFill>
              <a:srgbClr val="FF37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0"/>
              </a:endParaRPr>
            </a:p>
          </p:txBody>
        </p: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687A4F-216A-85BC-981B-3090237D98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Word Maps</a:t>
            </a:r>
          </a:p>
        </p:txBody>
      </p:sp>
    </p:spTree>
    <p:extLst>
      <p:ext uri="{BB962C8B-B14F-4D97-AF65-F5344CB8AC3E}">
        <p14:creationId xmlns:p14="http://schemas.microsoft.com/office/powerpoint/2010/main" val="1187883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0"/>
              </a:rPr>
              <a:t>2.</a:t>
            </a:r>
            <a:fld id="{46F6552A-941E-B249-8E39-1E2EE7BF53B4}" type="slidenum">
              <a:rPr lang="en-US" smtClean="0">
                <a:latin typeface="EdShed" pitchFamily="2" charset="0"/>
              </a:rPr>
              <a:pPr/>
              <a:t>7</a:t>
            </a:fld>
            <a:endParaRPr lang="en-US" dirty="0">
              <a:latin typeface="EdShed" pitchFamily="2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DF3A03B-4140-AD8A-B2BD-6545BBED1CA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  <a:latin typeface="EdShed" pitchFamily="2" charset="0"/>
              </a:rPr>
              <a:t>Unscramble the graphemes and write this week’s words. </a:t>
            </a:r>
          </a:p>
          <a:p>
            <a:r>
              <a:rPr lang="en-GB" dirty="0">
                <a:solidFill>
                  <a:schemeClr val="tx1"/>
                </a:solidFill>
                <a:latin typeface="EdShed" pitchFamily="2" charset="0"/>
              </a:rPr>
              <a:t>Then choose two or more words to write into sentences of your own.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D111458-1642-EB07-17DC-4D3D7B578D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Grapheme Scramble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79548F6-F9BF-3652-2CD6-93CEC1E858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7217332"/>
              </p:ext>
            </p:extLst>
          </p:nvPr>
        </p:nvGraphicFramePr>
        <p:xfrm>
          <a:off x="2107204" y="1874653"/>
          <a:ext cx="3829566" cy="2117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14783">
                  <a:extLst>
                    <a:ext uri="{9D8B030D-6E8A-4147-A177-3AD203B41FA5}">
                      <a16:colId xmlns:a16="http://schemas.microsoft.com/office/drawing/2014/main" val="1990358411"/>
                    </a:ext>
                  </a:extLst>
                </a:gridCol>
                <a:gridCol w="1914783">
                  <a:extLst>
                    <a:ext uri="{9D8B030D-6E8A-4147-A177-3AD203B41FA5}">
                      <a16:colId xmlns:a16="http://schemas.microsoft.com/office/drawing/2014/main" val="1497465869"/>
                    </a:ext>
                  </a:extLst>
                </a:gridCol>
              </a:tblGrid>
              <a:tr h="4235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dirty="0" err="1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ey</a:t>
                      </a:r>
                      <a:r>
                        <a:rPr lang="en-GB" sz="2000" b="0" i="0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 </a:t>
                      </a:r>
                      <a:r>
                        <a:rPr lang="en-GB" sz="2000" b="0" i="0" dirty="0" err="1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th</a:t>
                      </a:r>
                      <a:endParaRPr lang="en-GB" sz="2000" b="0" i="0" dirty="0"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0" i="0" dirty="0">
                        <a:solidFill>
                          <a:srgbClr val="FF3760"/>
                        </a:solidFill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7286984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or n </a:t>
                      </a:r>
                      <a:r>
                        <a:rPr lang="en-GB" sz="2000" b="0" i="0" dirty="0" err="1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th</a:t>
                      </a:r>
                      <a:endParaRPr lang="en-GB" sz="2000" b="0" i="0" dirty="0"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solidFill>
                          <a:srgbClr val="FF3760"/>
                        </a:solidFill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8063391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i </a:t>
                      </a:r>
                      <a:r>
                        <a:rPr lang="en-GB" sz="2000" b="0" i="0" dirty="0" err="1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th</a:t>
                      </a:r>
                      <a:r>
                        <a:rPr lang="en-GB" sz="2000" b="0" i="0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 k 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solidFill>
                          <a:srgbClr val="FF3760"/>
                        </a:solidFill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8942181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 err="1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i</a:t>
                      </a:r>
                      <a:r>
                        <a:rPr lang="en-GB" sz="2000" b="0" i="0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 w </a:t>
                      </a:r>
                      <a:r>
                        <a:rPr lang="en-GB" sz="2000" b="0" i="0" dirty="0" err="1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th</a:t>
                      </a:r>
                      <a:endParaRPr lang="en-GB" sz="2000" b="0" i="0" dirty="0"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solidFill>
                          <a:srgbClr val="FF3760"/>
                        </a:solidFill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0875640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a k </a:t>
                      </a:r>
                      <a:r>
                        <a:rPr lang="en-GB" sz="2000" b="0" i="0" dirty="0" err="1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th</a:t>
                      </a:r>
                      <a:r>
                        <a:rPr lang="en-GB" sz="2000" b="0" i="0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 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solidFill>
                          <a:srgbClr val="FF3760"/>
                        </a:solidFill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7402431"/>
                  </a:ext>
                </a:extLst>
              </a:tr>
            </a:tbl>
          </a:graphicData>
        </a:graphic>
      </p:graphicFrame>
      <p:graphicFrame>
        <p:nvGraphicFramePr>
          <p:cNvPr id="5" name="Table 27">
            <a:extLst>
              <a:ext uri="{FF2B5EF4-FFF2-40B4-BE49-F238E27FC236}">
                <a16:creationId xmlns:a16="http://schemas.microsoft.com/office/drawing/2014/main" id="{FEA65458-0F7F-022D-F590-E9CD551558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806967"/>
              </p:ext>
            </p:extLst>
          </p:nvPr>
        </p:nvGraphicFramePr>
        <p:xfrm>
          <a:off x="341828" y="4227445"/>
          <a:ext cx="11549657" cy="230587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916287">
                  <a:extLst>
                    <a:ext uri="{9D8B030D-6E8A-4147-A177-3AD203B41FA5}">
                      <a16:colId xmlns:a16="http://schemas.microsoft.com/office/drawing/2014/main" val="1401758981"/>
                    </a:ext>
                  </a:extLst>
                </a:gridCol>
                <a:gridCol w="8633370">
                  <a:extLst>
                    <a:ext uri="{9D8B030D-6E8A-4147-A177-3AD203B41FA5}">
                      <a16:colId xmlns:a16="http://schemas.microsoft.com/office/drawing/2014/main" val="3049100000"/>
                    </a:ext>
                  </a:extLst>
                </a:gridCol>
              </a:tblGrid>
              <a:tr h="477078"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Your Word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Your Sentence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859061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solidFill>
                          <a:srgbClr val="FF3760"/>
                        </a:solidFill>
                        <a:latin typeface="EdShe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eaLnBrk="1" fontAlgn="auto" latinLnBrk="0" hangingPunct="1"/>
                      <a:endParaRPr lang="en-US" sz="2400" b="0" i="0" dirty="0">
                        <a:solidFill>
                          <a:srgbClr val="FF3760"/>
                        </a:solidFill>
                        <a:effectLst/>
                        <a:latin typeface="EdShe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2830204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solidFill>
                          <a:srgbClr val="FF3760"/>
                        </a:solidFill>
                        <a:latin typeface="EdShe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eaLnBrk="1" fontAlgn="auto" latinLnBrk="0" hangingPunct="1"/>
                      <a:endParaRPr lang="en-US" sz="2400" b="0" i="0" dirty="0">
                        <a:solidFill>
                          <a:srgbClr val="FF3760"/>
                        </a:solidFill>
                        <a:effectLst/>
                        <a:latin typeface="EdShe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19774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F042254-F3EF-9BA2-2802-089F5A3464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8183838"/>
              </p:ext>
            </p:extLst>
          </p:nvPr>
        </p:nvGraphicFramePr>
        <p:xfrm>
          <a:off x="6312368" y="1874653"/>
          <a:ext cx="3829758" cy="2117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14879">
                  <a:extLst>
                    <a:ext uri="{9D8B030D-6E8A-4147-A177-3AD203B41FA5}">
                      <a16:colId xmlns:a16="http://schemas.microsoft.com/office/drawing/2014/main" val="2850665071"/>
                    </a:ext>
                  </a:extLst>
                </a:gridCol>
                <a:gridCol w="1914879">
                  <a:extLst>
                    <a:ext uri="{9D8B030D-6E8A-4147-A177-3AD203B41FA5}">
                      <a16:colId xmlns:a16="http://schemas.microsoft.com/office/drawing/2014/main" val="3124294292"/>
                    </a:ext>
                  </a:extLst>
                </a:gridCol>
              </a:tblGrid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e </a:t>
                      </a:r>
                      <a:r>
                        <a:rPr lang="en-GB" sz="2000" b="0" i="0" dirty="0" err="1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th</a:t>
                      </a:r>
                      <a:endParaRPr lang="en-GB" sz="2000" b="0" i="0" dirty="0"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solidFill>
                          <a:srgbClr val="FF3760"/>
                        </a:solidFill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01196214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ng th 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solidFill>
                          <a:srgbClr val="FF3760"/>
                        </a:solidFill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7303831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a t </a:t>
                      </a:r>
                      <a:r>
                        <a:rPr lang="en-GB" sz="2000" b="0" i="0" dirty="0" err="1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th</a:t>
                      </a:r>
                      <a:endParaRPr lang="en-GB" sz="2000" b="0" i="0" dirty="0"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solidFill>
                          <a:srgbClr val="FF3760"/>
                        </a:solidFill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5445010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n i </a:t>
                      </a:r>
                      <a:r>
                        <a:rPr lang="en-GB" sz="2000" b="0" i="0" dirty="0" err="1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th</a:t>
                      </a:r>
                      <a:endParaRPr lang="en-GB" sz="2000" b="0" i="0" dirty="0"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solidFill>
                          <a:srgbClr val="FF3760"/>
                        </a:solidFill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0325075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e m </a:t>
                      </a:r>
                      <a:r>
                        <a:rPr lang="en-GB" sz="2000" b="0" i="0" dirty="0" err="1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th</a:t>
                      </a:r>
                      <a:endParaRPr lang="en-GB" sz="2000" b="0" i="0" dirty="0"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solidFill>
                          <a:srgbClr val="FF3760"/>
                        </a:solidFill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657438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6061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0"/>
              </a:rPr>
              <a:t>2.</a:t>
            </a:r>
            <a:fld id="{46F6552A-941E-B249-8E39-1E2EE7BF53B4}" type="slidenum">
              <a:rPr lang="en-US" smtClean="0">
                <a:latin typeface="EdShed" pitchFamily="2" charset="0"/>
              </a:rPr>
              <a:pPr/>
              <a:t>8</a:t>
            </a:fld>
            <a:endParaRPr lang="en-US" dirty="0">
              <a:latin typeface="EdShed" pitchFamily="2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83C4872-6A8A-A722-F015-C6AF998ADA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Answers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CBF33850-2E9F-AA1A-6ECF-44007673B9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195743"/>
              </p:ext>
            </p:extLst>
          </p:nvPr>
        </p:nvGraphicFramePr>
        <p:xfrm>
          <a:off x="2107204" y="1874653"/>
          <a:ext cx="3829566" cy="2117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14783">
                  <a:extLst>
                    <a:ext uri="{9D8B030D-6E8A-4147-A177-3AD203B41FA5}">
                      <a16:colId xmlns:a16="http://schemas.microsoft.com/office/drawing/2014/main" val="1990358411"/>
                    </a:ext>
                  </a:extLst>
                </a:gridCol>
                <a:gridCol w="1914783">
                  <a:extLst>
                    <a:ext uri="{9D8B030D-6E8A-4147-A177-3AD203B41FA5}">
                      <a16:colId xmlns:a16="http://schemas.microsoft.com/office/drawing/2014/main" val="1497465869"/>
                    </a:ext>
                  </a:extLst>
                </a:gridCol>
              </a:tblGrid>
              <a:tr h="4235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dirty="0" err="1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ey</a:t>
                      </a:r>
                      <a:r>
                        <a:rPr lang="en-GB" sz="2000" b="0" i="0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 </a:t>
                      </a:r>
                      <a:r>
                        <a:rPr lang="en-GB" sz="2000" b="0" i="0" dirty="0" err="1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th</a:t>
                      </a:r>
                      <a:endParaRPr lang="en-GB" sz="2000" b="0" i="0" dirty="0"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dirty="0">
                          <a:solidFill>
                            <a:srgbClr val="FF3760"/>
                          </a:solidFill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they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7286984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or n </a:t>
                      </a:r>
                      <a:r>
                        <a:rPr lang="en-GB" sz="2000" b="0" i="0" dirty="0" err="1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th</a:t>
                      </a:r>
                      <a:endParaRPr lang="en-GB" sz="2000" b="0" i="0" dirty="0"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solidFill>
                            <a:srgbClr val="FF3760"/>
                          </a:solidFill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thorn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8063391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i </a:t>
                      </a:r>
                      <a:r>
                        <a:rPr lang="en-GB" sz="2000" b="0" i="0" dirty="0" err="1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th</a:t>
                      </a:r>
                      <a:r>
                        <a:rPr lang="en-GB" sz="2000" b="0" i="0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 k 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solidFill>
                            <a:srgbClr val="FF3760"/>
                          </a:solidFill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think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8942181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 err="1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i</a:t>
                      </a:r>
                      <a:r>
                        <a:rPr lang="en-GB" sz="2000" b="0" i="0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 w </a:t>
                      </a:r>
                      <a:r>
                        <a:rPr lang="en-GB" sz="2000" b="0" i="0" dirty="0" err="1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th</a:t>
                      </a:r>
                      <a:endParaRPr lang="en-GB" sz="2000" b="0" i="0" dirty="0"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solidFill>
                            <a:srgbClr val="FF3760"/>
                          </a:solidFill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with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0875640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a k </a:t>
                      </a:r>
                      <a:r>
                        <a:rPr lang="en-GB" sz="2000" b="0" i="0" dirty="0" err="1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th</a:t>
                      </a:r>
                      <a:r>
                        <a:rPr lang="en-GB" sz="2000" b="0" i="0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 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solidFill>
                            <a:srgbClr val="FF3760"/>
                          </a:solidFill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thank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7402431"/>
                  </a:ext>
                </a:extLst>
              </a:tr>
            </a:tbl>
          </a:graphicData>
        </a:graphic>
      </p:graphicFrame>
      <p:graphicFrame>
        <p:nvGraphicFramePr>
          <p:cNvPr id="14" name="Table 27">
            <a:extLst>
              <a:ext uri="{FF2B5EF4-FFF2-40B4-BE49-F238E27FC236}">
                <a16:creationId xmlns:a16="http://schemas.microsoft.com/office/drawing/2014/main" id="{659C5DFF-B88E-3B5B-D235-FDF6FF8796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6605006"/>
              </p:ext>
            </p:extLst>
          </p:nvPr>
        </p:nvGraphicFramePr>
        <p:xfrm>
          <a:off x="341828" y="4227445"/>
          <a:ext cx="11549657" cy="230587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916287">
                  <a:extLst>
                    <a:ext uri="{9D8B030D-6E8A-4147-A177-3AD203B41FA5}">
                      <a16:colId xmlns:a16="http://schemas.microsoft.com/office/drawing/2014/main" val="1401758981"/>
                    </a:ext>
                  </a:extLst>
                </a:gridCol>
                <a:gridCol w="8633370">
                  <a:extLst>
                    <a:ext uri="{9D8B030D-6E8A-4147-A177-3AD203B41FA5}">
                      <a16:colId xmlns:a16="http://schemas.microsoft.com/office/drawing/2014/main" val="3049100000"/>
                    </a:ext>
                  </a:extLst>
                </a:gridCol>
              </a:tblGrid>
              <a:tr h="477078"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Your Word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Your Sentence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859061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rgbClr val="FF3760"/>
                          </a:solidFill>
                          <a:latin typeface="EdShed" pitchFamily="2" charset="0"/>
                        </a:rPr>
                        <a:t>fish</a:t>
                      </a:r>
                    </a:p>
                    <a:p>
                      <a:pPr algn="ctr"/>
                      <a:r>
                        <a:rPr lang="en-US" b="0" i="0" dirty="0">
                          <a:solidFill>
                            <a:srgbClr val="FF3760"/>
                          </a:solidFill>
                          <a:latin typeface="EdShed" pitchFamily="2" charset="0"/>
                        </a:rPr>
                        <a:t>with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eaLnBrk="1" fontAlgn="auto" latinLnBrk="0" hangingPunct="1"/>
                      <a:r>
                        <a:rPr lang="en-US" sz="2400" b="0" i="0" dirty="0">
                          <a:solidFill>
                            <a:srgbClr val="FF3760"/>
                          </a:solidFill>
                          <a:effectLst/>
                          <a:latin typeface="EdShed" pitchFamily="2" charset="0"/>
                        </a:rPr>
                        <a:t>The </a:t>
                      </a:r>
                      <a:r>
                        <a:rPr lang="en-US" sz="2400" b="0" i="0" u="sng" dirty="0">
                          <a:solidFill>
                            <a:srgbClr val="FF3760"/>
                          </a:solidFill>
                          <a:effectLst/>
                          <a:latin typeface="EdShed" pitchFamily="2" charset="0"/>
                        </a:rPr>
                        <a:t>fish</a:t>
                      </a:r>
                      <a:r>
                        <a:rPr lang="en-US" sz="2400" b="0" i="0" dirty="0">
                          <a:solidFill>
                            <a:srgbClr val="FF3760"/>
                          </a:solidFill>
                          <a:effectLst/>
                          <a:latin typeface="EdShed" pitchFamily="2" charset="0"/>
                        </a:rPr>
                        <a:t> swims </a:t>
                      </a:r>
                      <a:r>
                        <a:rPr lang="en-US" sz="2400" b="0" i="0" u="sng" dirty="0">
                          <a:solidFill>
                            <a:srgbClr val="FF3760"/>
                          </a:solidFill>
                          <a:effectLst/>
                          <a:latin typeface="EdShed" pitchFamily="2" charset="0"/>
                        </a:rPr>
                        <a:t>with</a:t>
                      </a:r>
                      <a:r>
                        <a:rPr lang="en-US" sz="2400" b="0" i="0" dirty="0">
                          <a:solidFill>
                            <a:srgbClr val="FF3760"/>
                          </a:solidFill>
                          <a:effectLst/>
                          <a:latin typeface="EdShed" pitchFamily="2" charset="0"/>
                        </a:rPr>
                        <a:t> sharks.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2830204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rgbClr val="FF3760"/>
                          </a:solidFill>
                          <a:latin typeface="EdShed" pitchFamily="2" charset="0"/>
                        </a:rPr>
                        <a:t>check</a:t>
                      </a:r>
                    </a:p>
                    <a:p>
                      <a:pPr algn="ctr"/>
                      <a:r>
                        <a:rPr lang="en-US" b="0" i="0" dirty="0">
                          <a:solidFill>
                            <a:srgbClr val="FF3760"/>
                          </a:solidFill>
                          <a:latin typeface="EdShed" pitchFamily="2" charset="0"/>
                        </a:rPr>
                        <a:t>much</a:t>
                      </a:r>
                    </a:p>
                    <a:p>
                      <a:pPr algn="ctr"/>
                      <a:r>
                        <a:rPr lang="en-US" b="0" i="0" dirty="0">
                          <a:solidFill>
                            <a:srgbClr val="FF3760"/>
                          </a:solidFill>
                          <a:latin typeface="EdShed" pitchFamily="2" charset="0"/>
                        </a:rPr>
                        <a:t>ship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eaLnBrk="1" fontAlgn="auto" latinLnBrk="0" hangingPunct="1"/>
                      <a:r>
                        <a:rPr lang="en-US" sz="2400" b="0" i="0" u="sng" dirty="0">
                          <a:solidFill>
                            <a:srgbClr val="FF3760"/>
                          </a:solidFill>
                          <a:effectLst/>
                          <a:latin typeface="EdShed" pitchFamily="2" charset="0"/>
                        </a:rPr>
                        <a:t>Check</a:t>
                      </a:r>
                      <a:r>
                        <a:rPr lang="en-US" sz="2400" b="0" i="0" dirty="0">
                          <a:solidFill>
                            <a:srgbClr val="FF3760"/>
                          </a:solidFill>
                          <a:effectLst/>
                          <a:latin typeface="EdShed" pitchFamily="2" charset="0"/>
                        </a:rPr>
                        <a:t> to see how </a:t>
                      </a:r>
                      <a:r>
                        <a:rPr lang="en-US" sz="2400" b="0" i="0" u="sng" dirty="0">
                          <a:solidFill>
                            <a:srgbClr val="FF3760"/>
                          </a:solidFill>
                          <a:effectLst/>
                          <a:latin typeface="EdShed" pitchFamily="2" charset="0"/>
                        </a:rPr>
                        <a:t>much</a:t>
                      </a:r>
                      <a:r>
                        <a:rPr lang="en-US" sz="2400" b="0" i="0" dirty="0">
                          <a:solidFill>
                            <a:srgbClr val="FF3760"/>
                          </a:solidFill>
                          <a:effectLst/>
                          <a:latin typeface="EdShed" pitchFamily="2" charset="0"/>
                        </a:rPr>
                        <a:t> water got in the </a:t>
                      </a:r>
                      <a:r>
                        <a:rPr lang="en-US" sz="2400" b="0" i="0" u="sng" dirty="0">
                          <a:solidFill>
                            <a:srgbClr val="FF3760"/>
                          </a:solidFill>
                          <a:effectLst/>
                          <a:latin typeface="EdShed" pitchFamily="2" charset="0"/>
                        </a:rPr>
                        <a:t>ship</a:t>
                      </a:r>
                      <a:r>
                        <a:rPr lang="en-US" sz="2400" b="0" i="0" dirty="0">
                          <a:solidFill>
                            <a:srgbClr val="FF3760"/>
                          </a:solidFill>
                          <a:effectLst/>
                          <a:latin typeface="EdShed" pitchFamily="2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19774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91CE0DD-4D54-4013-9397-018D2A94CE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2457594"/>
              </p:ext>
            </p:extLst>
          </p:nvPr>
        </p:nvGraphicFramePr>
        <p:xfrm>
          <a:off x="6312368" y="1874653"/>
          <a:ext cx="3829758" cy="2117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14879">
                  <a:extLst>
                    <a:ext uri="{9D8B030D-6E8A-4147-A177-3AD203B41FA5}">
                      <a16:colId xmlns:a16="http://schemas.microsoft.com/office/drawing/2014/main" val="2850665071"/>
                    </a:ext>
                  </a:extLst>
                </a:gridCol>
                <a:gridCol w="1914879">
                  <a:extLst>
                    <a:ext uri="{9D8B030D-6E8A-4147-A177-3AD203B41FA5}">
                      <a16:colId xmlns:a16="http://schemas.microsoft.com/office/drawing/2014/main" val="3124294292"/>
                    </a:ext>
                  </a:extLst>
                </a:gridCol>
              </a:tblGrid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e </a:t>
                      </a:r>
                      <a:r>
                        <a:rPr lang="en-GB" sz="2000" b="0" i="0" dirty="0" err="1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th</a:t>
                      </a:r>
                      <a:endParaRPr lang="en-GB" sz="2000" b="0" i="0" dirty="0"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solidFill>
                            <a:srgbClr val="FF3760"/>
                          </a:solidFill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the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01196214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ng th 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solidFill>
                            <a:srgbClr val="FF3760"/>
                          </a:solidFill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thing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7303831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a t </a:t>
                      </a:r>
                      <a:r>
                        <a:rPr lang="en-GB" sz="2000" b="0" i="0" dirty="0" err="1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th</a:t>
                      </a:r>
                      <a:endParaRPr lang="en-GB" sz="2000" b="0" i="0" dirty="0"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solidFill>
                            <a:srgbClr val="FF3760"/>
                          </a:solidFill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that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5445010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n i </a:t>
                      </a:r>
                      <a:r>
                        <a:rPr lang="en-GB" sz="2000" b="0" i="0" dirty="0" err="1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th</a:t>
                      </a:r>
                      <a:endParaRPr lang="en-GB" sz="2000" b="0" i="0" dirty="0"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solidFill>
                            <a:srgbClr val="FF3760"/>
                          </a:solidFill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thin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0325075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e m </a:t>
                      </a:r>
                      <a:r>
                        <a:rPr lang="en-GB" sz="2000" b="0" i="0" dirty="0" err="1"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th</a:t>
                      </a:r>
                      <a:endParaRPr lang="en-GB" sz="2000" b="0" i="0" dirty="0"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solidFill>
                            <a:srgbClr val="FF3760"/>
                          </a:solidFill>
                          <a:latin typeface="EdShed" pitchFamily="2" charset="0"/>
                          <a:ea typeface="OpenDyslexic" charset="0"/>
                          <a:cs typeface="OpenDyslexic" charset="0"/>
                        </a:rPr>
                        <a:t>them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65743836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75954699-A6CF-7705-A2AE-743F232561E4}"/>
              </a:ext>
            </a:extLst>
          </p:cNvPr>
          <p:cNvSpPr/>
          <p:nvPr/>
        </p:nvSpPr>
        <p:spPr>
          <a:xfrm>
            <a:off x="4462958" y="1912568"/>
            <a:ext cx="936703" cy="357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EdShed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9C8142-96C8-DFD9-431F-67F292343064}"/>
              </a:ext>
            </a:extLst>
          </p:cNvPr>
          <p:cNvSpPr/>
          <p:nvPr/>
        </p:nvSpPr>
        <p:spPr>
          <a:xfrm>
            <a:off x="4462958" y="2331114"/>
            <a:ext cx="936703" cy="357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EdShed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75AF07-B942-F05F-396B-E0C79B6B0639}"/>
              </a:ext>
            </a:extLst>
          </p:cNvPr>
          <p:cNvSpPr/>
          <p:nvPr/>
        </p:nvSpPr>
        <p:spPr>
          <a:xfrm>
            <a:off x="4462958" y="2755714"/>
            <a:ext cx="936703" cy="357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EdShed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5CD9A3-A454-BAC6-55A8-92DCD7612E9B}"/>
              </a:ext>
            </a:extLst>
          </p:cNvPr>
          <p:cNvSpPr/>
          <p:nvPr/>
        </p:nvSpPr>
        <p:spPr>
          <a:xfrm>
            <a:off x="4462958" y="3178105"/>
            <a:ext cx="936703" cy="357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EdShed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0416D9-856C-4324-97F4-7064E0B49947}"/>
              </a:ext>
            </a:extLst>
          </p:cNvPr>
          <p:cNvSpPr/>
          <p:nvPr/>
        </p:nvSpPr>
        <p:spPr>
          <a:xfrm>
            <a:off x="4462958" y="3599730"/>
            <a:ext cx="936703" cy="357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EdShed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6431417-AD11-B8B6-7B43-F399C27CB4B6}"/>
              </a:ext>
            </a:extLst>
          </p:cNvPr>
          <p:cNvSpPr/>
          <p:nvPr/>
        </p:nvSpPr>
        <p:spPr>
          <a:xfrm>
            <a:off x="8829829" y="1914901"/>
            <a:ext cx="936703" cy="357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EdShed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45CC31-4AF1-2E91-C973-2A0FFE720622}"/>
              </a:ext>
            </a:extLst>
          </p:cNvPr>
          <p:cNvSpPr/>
          <p:nvPr/>
        </p:nvSpPr>
        <p:spPr>
          <a:xfrm>
            <a:off x="8829825" y="2347174"/>
            <a:ext cx="936703" cy="357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EdShed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33F916-C11A-40EF-0B95-2C582F26A1A4}"/>
              </a:ext>
            </a:extLst>
          </p:cNvPr>
          <p:cNvSpPr/>
          <p:nvPr/>
        </p:nvSpPr>
        <p:spPr>
          <a:xfrm>
            <a:off x="8829829" y="2763875"/>
            <a:ext cx="936703" cy="357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EdShed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E90921-848A-4816-4801-7446D20ECC08}"/>
              </a:ext>
            </a:extLst>
          </p:cNvPr>
          <p:cNvSpPr/>
          <p:nvPr/>
        </p:nvSpPr>
        <p:spPr>
          <a:xfrm>
            <a:off x="8829827" y="3184459"/>
            <a:ext cx="936703" cy="357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EdShed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C3DEE7F-0119-FA9D-7861-206BAC69F5EB}"/>
              </a:ext>
            </a:extLst>
          </p:cNvPr>
          <p:cNvSpPr/>
          <p:nvPr/>
        </p:nvSpPr>
        <p:spPr>
          <a:xfrm>
            <a:off x="8829826" y="3603765"/>
            <a:ext cx="936703" cy="357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EdShed" pitchFamily="2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769DE1D-01D1-27F0-068A-46E6829913B1}"/>
              </a:ext>
            </a:extLst>
          </p:cNvPr>
          <p:cNvGrpSpPr/>
          <p:nvPr/>
        </p:nvGrpSpPr>
        <p:grpSpPr>
          <a:xfrm>
            <a:off x="1296752" y="4910935"/>
            <a:ext cx="8364083" cy="506291"/>
            <a:chOff x="1442873" y="4812001"/>
            <a:chExt cx="5996145" cy="50629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86633D0-C4FC-D762-F764-C775CC8D3EED}"/>
                </a:ext>
              </a:extLst>
            </p:cNvPr>
            <p:cNvSpPr/>
            <p:nvPr/>
          </p:nvSpPr>
          <p:spPr>
            <a:xfrm>
              <a:off x="3480619" y="4886326"/>
              <a:ext cx="3958399" cy="4319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F5B0769-3355-51C5-9EC7-AE33FA002871}"/>
                </a:ext>
              </a:extLst>
            </p:cNvPr>
            <p:cNvSpPr/>
            <p:nvPr/>
          </p:nvSpPr>
          <p:spPr>
            <a:xfrm>
              <a:off x="1442873" y="4812001"/>
              <a:ext cx="936703" cy="5062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F4C8823-3B97-F5A3-976A-DD9D5E430219}"/>
              </a:ext>
            </a:extLst>
          </p:cNvPr>
          <p:cNvGrpSpPr/>
          <p:nvPr/>
        </p:nvGrpSpPr>
        <p:grpSpPr>
          <a:xfrm>
            <a:off x="1296752" y="5665670"/>
            <a:ext cx="9490518" cy="834174"/>
            <a:chOff x="1296752" y="4610516"/>
            <a:chExt cx="7802643" cy="83417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BC8B55C-49D6-ACE7-584F-A423215B5A9F}"/>
                </a:ext>
              </a:extLst>
            </p:cNvPr>
            <p:cNvSpPr/>
            <p:nvPr/>
          </p:nvSpPr>
          <p:spPr>
            <a:xfrm>
              <a:off x="3334498" y="4742304"/>
              <a:ext cx="5764897" cy="462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3E67679-2847-0C97-C09F-29E4ADCA86D1}"/>
                </a:ext>
              </a:extLst>
            </p:cNvPr>
            <p:cNvSpPr/>
            <p:nvPr/>
          </p:nvSpPr>
          <p:spPr>
            <a:xfrm>
              <a:off x="1296752" y="4610516"/>
              <a:ext cx="936703" cy="8341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0"/>
              </a:endParaRPr>
            </a:p>
          </p:txBody>
        </p:sp>
      </p:grp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7C314EC6-FF50-4D14-3813-FDE7895A51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Grapheme Scramble</a:t>
            </a:r>
          </a:p>
        </p:txBody>
      </p:sp>
    </p:spTree>
    <p:extLst>
      <p:ext uri="{BB962C8B-B14F-4D97-AF65-F5344CB8AC3E}">
        <p14:creationId xmlns:p14="http://schemas.microsoft.com/office/powerpoint/2010/main" val="213626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9" grpId="0" animBg="1"/>
      <p:bldP spid="10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Spelling Sh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1800" b="1" i="0" dirty="0">
            <a:latin typeface="OpenDyslexicAlta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12798</TotalTime>
  <Words>1191</Words>
  <Application>Microsoft Macintosh PowerPoint</Application>
  <PresentationFormat>Widescreen</PresentationFormat>
  <Paragraphs>332</Paragraphs>
  <Slides>24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Sassoon Infant 2023</vt:lpstr>
      <vt:lpstr>Arial</vt:lpstr>
      <vt:lpstr>EdShed</vt:lpstr>
      <vt:lpstr>Spelling Shed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Alexandra Oliver</dc:creator>
  <cp:lastModifiedBy>Alexandra Oliver</cp:lastModifiedBy>
  <cp:revision>378</cp:revision>
  <dcterms:created xsi:type="dcterms:W3CDTF">2022-07-19T20:08:30Z</dcterms:created>
  <dcterms:modified xsi:type="dcterms:W3CDTF">2024-08-08T07:52:18Z</dcterms:modified>
</cp:coreProperties>
</file>