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52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545" r:id="rId25"/>
    <p:sldId id="546" r:id="rId26"/>
    <p:sldId id="549" r:id="rId27"/>
    <p:sldId id="548" r:id="rId28"/>
  </p:sldIdLst>
  <p:sldSz cx="12192000" cy="6858000"/>
  <p:notesSz cx="6858000" cy="9144000"/>
  <p:embeddedFontLst>
    <p:embeddedFont>
      <p:font typeface="EdShed" pitchFamily="2" charset="0"/>
      <p:regular r:id="rId31"/>
      <p:bold r:id="rId32"/>
    </p:embeddedFont>
    <p:embeddedFont>
      <p:font typeface="Sassoon Infant 2023" panose="02000503030000020003" pitchFamily="2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60"/>
    <a:srgbClr val="25D160"/>
    <a:srgbClr val="7956D6"/>
    <a:srgbClr val="FFDE57"/>
    <a:srgbClr val="3373DC"/>
    <a:srgbClr val="4A4A4A"/>
    <a:srgbClr val="3372DC"/>
    <a:srgbClr val="219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5"/>
    <p:restoredTop sz="91463"/>
  </p:normalViewPr>
  <p:slideViewPr>
    <p:cSldViewPr snapToGrid="0" snapToObjects="1">
      <p:cViewPr varScale="1">
        <p:scale>
          <a:sx n="96" d="100"/>
          <a:sy n="96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0"/>
              </a:rPr>
              <a:t>8/8/24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0"/>
              </a:rPr>
              <a:t>‹#›</a:t>
            </a:fld>
            <a:endParaRPr lang="en-US" dirty="0"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7AEF229B-8876-6441-8901-E5E5390D5590}" type="datetimeFigureOut">
              <a:rPr lang="en-US" smtClean="0"/>
              <a:pPr/>
              <a:t>8/8/24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68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8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2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76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5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1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words to move them to the correct circle.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5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4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6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9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3636772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1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8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5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23B41F-7C39-A2B6-4475-3BC4511DB4EF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1225A-A422-9053-4DED-767BC3F7D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3BE8E32-2B39-B15C-AAC8-33B3D08B7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6416" y="203496"/>
            <a:ext cx="8579166" cy="10380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using sound-spelling patterns and phonemic awareness</a:t>
            </a:r>
          </a:p>
          <a:p>
            <a:pPr lvl="0"/>
            <a:r>
              <a:rPr lang="en-US" dirty="0"/>
              <a:t>To spell words with closed syllables</a:t>
            </a:r>
          </a:p>
        </p:txBody>
      </p:sp>
      <p:pic>
        <p:nvPicPr>
          <p:cNvPr id="7" name="Picture 6" descr="A yellow and grey text&#10;&#10;Description automatically generated">
            <a:extLst>
              <a:ext uri="{FF2B5EF4-FFF2-40B4-BE49-F238E27FC236}">
                <a16:creationId xmlns:a16="http://schemas.microsoft.com/office/drawing/2014/main" id="{3BE3CA92-3FCE-0992-3524-2684BA2DA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7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2 Lin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2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5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2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3403252C-7E3D-1749-8409-A4F8F98D5649}" type="datetime1">
              <a:rPr lang="en-GB" smtClean="0"/>
              <a:pPr/>
              <a:t>08/08/2024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960C7-170D-3174-8B20-A83607F8C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Sassoon Infant 2023" panose="02000503030000020003" pitchFamily="2" charset="0"/>
              </a:rPr>
              <a:t>To spell single syllable words with common letter patterns</a:t>
            </a:r>
            <a:endParaRPr lang="en-US" sz="1800" dirty="0">
              <a:ea typeface="Sassoon Infant 2023" panose="0200050303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C605-1EA6-9E86-A100-740941BDB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sz="1800" dirty="0">
                <a:solidFill>
                  <a:srgbClr val="1D1C1D"/>
                </a:solidFill>
                <a:ea typeface="Sassoon Infant 2023" panose="02000503030000020003" pitchFamily="2" charset="0"/>
                <a:cs typeface="Arial" panose="020B0604020202020204" pitchFamily="34" charset="0"/>
              </a:rPr>
              <a:t>To spell w</a:t>
            </a:r>
            <a:r>
              <a:rPr lang="en-GB" sz="1800" dirty="0">
                <a:ea typeface="Sassoon Infant 2023" panose="02000503030000020003" pitchFamily="2" charset="0"/>
              </a:rPr>
              <a:t>ords ending with ‘ff’, ‘ll’, ‘ss’, ‘</a:t>
            </a:r>
            <a:r>
              <a:rPr lang="en-GB" sz="1800" dirty="0" err="1">
                <a:ea typeface="Sassoon Infant 2023" panose="02000503030000020003" pitchFamily="2" charset="0"/>
              </a:rPr>
              <a:t>zz</a:t>
            </a:r>
            <a:r>
              <a:rPr lang="en-GB" sz="1800" dirty="0">
                <a:ea typeface="Sassoon Infant 2023" panose="02000503030000020003" pitchFamily="2" charset="0"/>
              </a:rPr>
              <a:t>’ and ‘ck’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700" dirty="0"/>
              <a:t>This week’s words: puff, fluff, bell, doll, grass, kiss, buzz, fizz, clock, back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E8A0C-E495-A9B1-AC00-BB1392D513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pic>
        <p:nvPicPr>
          <p:cNvPr id="2" name="Picture 6" descr="Lawn, Green, Grama, Grass, Nature, Colour, Sheets">
            <a:extLst>
              <a:ext uri="{FF2B5EF4-FFF2-40B4-BE49-F238E27FC236}">
                <a16:creationId xmlns:a16="http://schemas.microsoft.com/office/drawing/2014/main" id="{2002FD5E-FE19-8212-D55E-638C7F88C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04" y="2136297"/>
            <a:ext cx="1164965" cy="12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864112-64F4-069D-03C0-651DD8AD97B8}"/>
              </a:ext>
            </a:extLst>
          </p:cNvPr>
          <p:cNvCxnSpPr>
            <a:cxnSpLocks/>
          </p:cNvCxnSpPr>
          <p:nvPr/>
        </p:nvCxnSpPr>
        <p:spPr>
          <a:xfrm>
            <a:off x="848652" y="4034491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F4791E-8494-B15F-F04B-AAE04B9B486E}"/>
              </a:ext>
            </a:extLst>
          </p:cNvPr>
          <p:cNvCxnSpPr>
            <a:cxnSpLocks/>
          </p:cNvCxnSpPr>
          <p:nvPr/>
        </p:nvCxnSpPr>
        <p:spPr>
          <a:xfrm>
            <a:off x="3723761" y="4034491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0FF1BC-176E-D5FA-550C-B6EC7D803FE1}"/>
              </a:ext>
            </a:extLst>
          </p:cNvPr>
          <p:cNvCxnSpPr>
            <a:cxnSpLocks/>
          </p:cNvCxnSpPr>
          <p:nvPr/>
        </p:nvCxnSpPr>
        <p:spPr>
          <a:xfrm>
            <a:off x="6643440" y="4034491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479D8F-BCC7-1184-3044-6283A44185C9}"/>
              </a:ext>
            </a:extLst>
          </p:cNvPr>
          <p:cNvCxnSpPr>
            <a:cxnSpLocks/>
          </p:cNvCxnSpPr>
          <p:nvPr/>
        </p:nvCxnSpPr>
        <p:spPr>
          <a:xfrm>
            <a:off x="9581872" y="4034491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372220-9315-EFBD-11B7-AFED13D11DEE}"/>
              </a:ext>
            </a:extLst>
          </p:cNvPr>
          <p:cNvCxnSpPr>
            <a:cxnSpLocks/>
          </p:cNvCxnSpPr>
          <p:nvPr/>
        </p:nvCxnSpPr>
        <p:spPr>
          <a:xfrm>
            <a:off x="2034156" y="6233999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F7EE6D-01FA-77E7-725A-DCA228308BC1}"/>
              </a:ext>
            </a:extLst>
          </p:cNvPr>
          <p:cNvCxnSpPr>
            <a:cxnSpLocks/>
          </p:cNvCxnSpPr>
          <p:nvPr/>
        </p:nvCxnSpPr>
        <p:spPr>
          <a:xfrm>
            <a:off x="5142000" y="6247132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6AEA12-366D-9D3E-4AEF-E8D9A211D109}"/>
              </a:ext>
            </a:extLst>
          </p:cNvPr>
          <p:cNvCxnSpPr>
            <a:cxnSpLocks/>
          </p:cNvCxnSpPr>
          <p:nvPr/>
        </p:nvCxnSpPr>
        <p:spPr>
          <a:xfrm>
            <a:off x="8437866" y="6247132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AA41F6-3F47-ECF3-B18F-2B66E7EDC839}"/>
              </a:ext>
            </a:extLst>
          </p:cNvPr>
          <p:cNvGrpSpPr/>
          <p:nvPr/>
        </p:nvGrpSpPr>
        <p:grpSpPr>
          <a:xfrm>
            <a:off x="8451463" y="4406932"/>
            <a:ext cx="1823397" cy="1304313"/>
            <a:chOff x="2994178" y="4633554"/>
            <a:chExt cx="1823397" cy="13043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957928E-E57C-8004-E44A-3F1ED0174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994178" y="4633554"/>
              <a:ext cx="1244726" cy="130431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ABF1A4-F84F-AFA8-3F44-AC409AA88244}"/>
                </a:ext>
              </a:extLst>
            </p:cNvPr>
            <p:cNvSpPr txBox="1"/>
            <p:nvPr/>
          </p:nvSpPr>
          <p:spPr>
            <a:xfrm>
              <a:off x="4110540" y="5082239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EdShed" pitchFamily="2" charset="0"/>
                </a:rPr>
                <a:t>z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F7CF71-5D06-294C-8673-A379B3D21CD4}"/>
                </a:ext>
              </a:extLst>
            </p:cNvPr>
            <p:cNvSpPr txBox="1"/>
            <p:nvPr/>
          </p:nvSpPr>
          <p:spPr>
            <a:xfrm>
              <a:off x="4295522" y="4917041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EdShed" pitchFamily="2" charset="0"/>
                </a:rPr>
                <a:t>z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B412D6-2071-3625-865A-3A2F1F0AA33D}"/>
                </a:ext>
              </a:extLst>
            </p:cNvPr>
            <p:cNvSpPr txBox="1"/>
            <p:nvPr/>
          </p:nvSpPr>
          <p:spPr>
            <a:xfrm>
              <a:off x="4509477" y="477746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EdShed" pitchFamily="2" charset="0"/>
                </a:rPr>
                <a:t>z</a:t>
              </a:r>
            </a:p>
          </p:txBody>
        </p:sp>
      </p:grp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E8E0E9DA-D948-7ADA-65DC-A6F2BFC15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632" y="2095311"/>
            <a:ext cx="1061119" cy="130344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9582A43-4267-573D-FDD7-EF4426769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4513" y="2193678"/>
            <a:ext cx="1426654" cy="123223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2D3154E1-7DB8-DEB6-6A64-015FF6E26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191" y="1847400"/>
            <a:ext cx="469361" cy="1626109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CA06EE97-0540-2F0B-971D-C0F2756DF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6422" y="4508062"/>
            <a:ext cx="1146445" cy="114644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0FF2B0B5-37BB-2FBE-2788-AA0B1505B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861" y="4470716"/>
            <a:ext cx="1265926" cy="119264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3E28BC5-E080-ECF8-F60E-19450C437409}"/>
              </a:ext>
            </a:extLst>
          </p:cNvPr>
          <p:cNvSpPr txBox="1"/>
          <p:nvPr/>
        </p:nvSpPr>
        <p:spPr>
          <a:xfrm>
            <a:off x="3749889" y="359322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grass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BE5119-4BB3-43C9-F980-C8C9F2A07A42}"/>
              </a:ext>
            </a:extLst>
          </p:cNvPr>
          <p:cNvSpPr txBox="1"/>
          <p:nvPr/>
        </p:nvSpPr>
        <p:spPr>
          <a:xfrm>
            <a:off x="883756" y="359322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bell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180A20-3B60-B921-421E-2D87791C1382}"/>
              </a:ext>
            </a:extLst>
          </p:cNvPr>
          <p:cNvSpPr txBox="1"/>
          <p:nvPr/>
        </p:nvSpPr>
        <p:spPr>
          <a:xfrm>
            <a:off x="6682867" y="359322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puff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B96132-8651-C9DD-18AF-694E72B81C99}"/>
              </a:ext>
            </a:extLst>
          </p:cNvPr>
          <p:cNvSpPr txBox="1"/>
          <p:nvPr/>
        </p:nvSpPr>
        <p:spPr>
          <a:xfrm>
            <a:off x="9584329" y="359322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fizz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7F4E0D-4525-6D86-41CE-492EEC53FF6F}"/>
              </a:ext>
            </a:extLst>
          </p:cNvPr>
          <p:cNvSpPr txBox="1"/>
          <p:nvPr/>
        </p:nvSpPr>
        <p:spPr>
          <a:xfrm>
            <a:off x="5195244" y="58088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clock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5CD79C-C11C-F9E3-D18D-B91AA8A5002D}"/>
              </a:ext>
            </a:extLst>
          </p:cNvPr>
          <p:cNvSpPr txBox="1"/>
          <p:nvPr/>
        </p:nvSpPr>
        <p:spPr>
          <a:xfrm>
            <a:off x="2026756" y="58088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kiss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45D198-7157-7ACE-6A8F-176012012EDD}"/>
              </a:ext>
            </a:extLst>
          </p:cNvPr>
          <p:cNvSpPr txBox="1"/>
          <p:nvPr/>
        </p:nvSpPr>
        <p:spPr>
          <a:xfrm>
            <a:off x="8476497" y="58088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buzz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D3253F-7423-D1F7-5F14-78BD09FD32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Match</a:t>
            </a:r>
          </a:p>
        </p:txBody>
      </p:sp>
    </p:spTree>
    <p:extLst>
      <p:ext uri="{BB962C8B-B14F-4D97-AF65-F5344CB8AC3E}">
        <p14:creationId xmlns:p14="http://schemas.microsoft.com/office/powerpoint/2010/main" val="42714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D1C2C3-02F3-7640-A650-EDA1634425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E92BE7-CB42-66E7-70A7-A9B1B18541AD}"/>
              </a:ext>
            </a:extLst>
          </p:cNvPr>
          <p:cNvCxnSpPr>
            <a:cxnSpLocks/>
          </p:cNvCxnSpPr>
          <p:nvPr/>
        </p:nvCxnSpPr>
        <p:spPr>
          <a:xfrm>
            <a:off x="1483382" y="4357473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2494E0-80D9-A94E-BA9F-DFBEDA9D85F9}"/>
              </a:ext>
            </a:extLst>
          </p:cNvPr>
          <p:cNvCxnSpPr>
            <a:cxnSpLocks/>
          </p:cNvCxnSpPr>
          <p:nvPr/>
        </p:nvCxnSpPr>
        <p:spPr>
          <a:xfrm>
            <a:off x="5142000" y="4370606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08FCE0-A5C3-21A2-C7BC-C1D02098F176}"/>
              </a:ext>
            </a:extLst>
          </p:cNvPr>
          <p:cNvCxnSpPr>
            <a:cxnSpLocks/>
          </p:cNvCxnSpPr>
          <p:nvPr/>
        </p:nvCxnSpPr>
        <p:spPr>
          <a:xfrm>
            <a:off x="9037425" y="4370606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5666405-7408-E8D2-9C47-F07C4726037A}"/>
              </a:ext>
            </a:extLst>
          </p:cNvPr>
          <p:cNvSpPr txBox="1">
            <a:spLocks/>
          </p:cNvSpPr>
          <p:nvPr/>
        </p:nvSpPr>
        <p:spPr>
          <a:xfrm>
            <a:off x="1763052" y="4913724"/>
            <a:ext cx="8693187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GB" sz="1800" b="0" dirty="0">
                <a:solidFill>
                  <a:schemeClr val="tx1"/>
                </a:solidFill>
                <a:latin typeface="EdShed" pitchFamily="2" charset="0"/>
              </a:rPr>
              <a:t>Choose one of this week’s words to write in a sentence.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9CBEAA-443F-3E8A-A1B8-53D20D9271B4}"/>
              </a:ext>
            </a:extLst>
          </p:cNvPr>
          <p:cNvCxnSpPr>
            <a:cxnSpLocks/>
          </p:cNvCxnSpPr>
          <p:nvPr/>
        </p:nvCxnSpPr>
        <p:spPr>
          <a:xfrm>
            <a:off x="573437" y="5805873"/>
            <a:ext cx="110192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AA92FD-5167-F30E-C1B8-4CB54C1CFCF3}"/>
              </a:ext>
            </a:extLst>
          </p:cNvPr>
          <p:cNvCxnSpPr>
            <a:cxnSpLocks/>
          </p:cNvCxnSpPr>
          <p:nvPr/>
        </p:nvCxnSpPr>
        <p:spPr>
          <a:xfrm>
            <a:off x="573437" y="6363812"/>
            <a:ext cx="110192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DEBE96E-ED3F-F849-AE0D-E2F446065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847" y="2097155"/>
            <a:ext cx="1547703" cy="1602978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3735B1FA-D231-3431-86AD-C19CB765D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246" y="2206039"/>
            <a:ext cx="1003867" cy="1503752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136C19A4-D51A-A73E-EA14-E2ED8A301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091" y="2186832"/>
            <a:ext cx="1460798" cy="151330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78BF677-B238-866C-93A8-A884019396AB}"/>
              </a:ext>
            </a:extLst>
          </p:cNvPr>
          <p:cNvSpPr txBox="1"/>
          <p:nvPr/>
        </p:nvSpPr>
        <p:spPr>
          <a:xfrm>
            <a:off x="2841872" y="5376752"/>
            <a:ext cx="664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I have a </a:t>
            </a:r>
            <a:r>
              <a:rPr lang="en-US" sz="2800" dirty="0">
                <a:latin typeface="EdShed" pitchFamily="2" charset="0"/>
              </a:rPr>
              <a:t>clock</a:t>
            </a:r>
            <a:r>
              <a:rPr lang="en-US" sz="2800" dirty="0">
                <a:solidFill>
                  <a:srgbClr val="FF0000"/>
                </a:solidFill>
                <a:latin typeface="EdShed" pitchFamily="2" charset="0"/>
              </a:rPr>
              <a:t> </a:t>
            </a:r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in my room.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9CF307-5417-40A3-D7C2-A0BA15016493}"/>
              </a:ext>
            </a:extLst>
          </p:cNvPr>
          <p:cNvSpPr txBox="1"/>
          <p:nvPr/>
        </p:nvSpPr>
        <p:spPr>
          <a:xfrm>
            <a:off x="5132779" y="392589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doll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72698E-1722-3681-8F81-733881BD47D2}"/>
              </a:ext>
            </a:extLst>
          </p:cNvPr>
          <p:cNvSpPr txBox="1"/>
          <p:nvPr/>
        </p:nvSpPr>
        <p:spPr>
          <a:xfrm>
            <a:off x="1475179" y="392589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fluff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081D00-F86C-54F2-93AC-69DF0D13D1DB}"/>
              </a:ext>
            </a:extLst>
          </p:cNvPr>
          <p:cNvSpPr txBox="1"/>
          <p:nvPr/>
        </p:nvSpPr>
        <p:spPr>
          <a:xfrm>
            <a:off x="9089317" y="392589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back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D1E20-5E09-EF2C-87F4-96EB614CE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Match</a:t>
            </a:r>
          </a:p>
        </p:txBody>
      </p:sp>
    </p:spTree>
    <p:extLst>
      <p:ext uri="{BB962C8B-B14F-4D97-AF65-F5344CB8AC3E}">
        <p14:creationId xmlns:p14="http://schemas.microsoft.com/office/powerpoint/2010/main" val="321529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B3D972-E59F-0E00-4ED0-92D6E4DAF2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Choose the correct word to complete the sentences, </a:t>
            </a:r>
          </a:p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then write three sentences of your own.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7EB552-74D2-367E-C258-336D0DEE3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 Sentence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2B6173-B307-C0DD-27E6-AAC335CD1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467786"/>
              </p:ext>
            </p:extLst>
          </p:nvPr>
        </p:nvGraphicFramePr>
        <p:xfrm>
          <a:off x="490359" y="1857377"/>
          <a:ext cx="1681240" cy="4619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1240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doll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grass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buzz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fizz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clock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  <p:graphicFrame>
        <p:nvGraphicFramePr>
          <p:cNvPr id="3" name="Table 27">
            <a:extLst>
              <a:ext uri="{FF2B5EF4-FFF2-40B4-BE49-F238E27FC236}">
                <a16:creationId xmlns:a16="http://schemas.microsoft.com/office/drawing/2014/main" id="{FD2FC17A-B91D-9789-BC24-00DD6B689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995581"/>
              </p:ext>
            </p:extLst>
          </p:nvPr>
        </p:nvGraphicFramePr>
        <p:xfrm>
          <a:off x="2497856" y="1857375"/>
          <a:ext cx="9227681" cy="46190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9989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6897692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60644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80252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EdShed" pitchFamily="2" charset="0"/>
                        </a:rPr>
                        <a:t>The clouds looked like balls of</a:t>
                      </a:r>
                      <a:r>
                        <a:rPr lang="en-US" sz="2400" b="0" i="0" dirty="0">
                          <a:latin typeface="EdShed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</a:t>
                      </a:r>
                      <a:r>
                        <a:rPr lang="en-US" sz="2400" b="0" i="0" dirty="0">
                          <a:latin typeface="EdShed" pitchFamily="2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4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80252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I will ring the </a:t>
                      </a:r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</a:t>
                      </a:r>
                      <a:r>
                        <a:rPr lang="en-US" sz="2400" b="0" i="0" dirty="0">
                          <a:solidFill>
                            <a:prstClr val="black"/>
                          </a:solidFill>
                          <a:latin typeface="EdShed" pitchFamily="2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</a:t>
                      </a:r>
                      <a:endParaRPr lang="en-GB" sz="24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  <a:tr h="80252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68403"/>
                  </a:ext>
                </a:extLst>
              </a:tr>
              <a:tr h="80252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50696"/>
                  </a:ext>
                </a:extLst>
              </a:tr>
              <a:tr h="80252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3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75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2F20F-7A1D-15C3-1F52-46DFC34333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3F127C-8745-8DB0-C3C1-E9B8DB615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98056"/>
              </p:ext>
            </p:extLst>
          </p:nvPr>
        </p:nvGraphicFramePr>
        <p:xfrm>
          <a:off x="490359" y="1857377"/>
          <a:ext cx="1681240" cy="4619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1240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doll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grass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buzz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fizz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clock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6190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  <p:graphicFrame>
        <p:nvGraphicFramePr>
          <p:cNvPr id="3" name="Table 27">
            <a:extLst>
              <a:ext uri="{FF2B5EF4-FFF2-40B4-BE49-F238E27FC236}">
                <a16:creationId xmlns:a16="http://schemas.microsoft.com/office/drawing/2014/main" id="{1895D366-7A90-94C7-1286-021E6CEB2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24434"/>
              </p:ext>
            </p:extLst>
          </p:nvPr>
        </p:nvGraphicFramePr>
        <p:xfrm>
          <a:off x="2497856" y="1857375"/>
          <a:ext cx="9227681" cy="46190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9989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6897692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60644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80252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EdShed" pitchFamily="2" charset="0"/>
                        </a:rPr>
                        <a:t>The clouds looked like balls of</a:t>
                      </a:r>
                      <a:r>
                        <a:rPr lang="en-US" sz="2400" b="0" i="0" dirty="0">
                          <a:latin typeface="EdShed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</a:t>
                      </a:r>
                      <a:r>
                        <a:rPr lang="en-US" sz="2400" b="0" i="0" dirty="0">
                          <a:latin typeface="EdShed" pitchFamily="2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4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80252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I will ring the </a:t>
                      </a:r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</a:t>
                      </a:r>
                      <a:r>
                        <a:rPr lang="en-US" sz="2400" b="0" i="0" dirty="0">
                          <a:solidFill>
                            <a:prstClr val="black"/>
                          </a:solidFill>
                          <a:latin typeface="EdShed" pitchFamily="2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</a:t>
                      </a:r>
                      <a:endParaRPr lang="en-GB" sz="24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  <a:tr h="80252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Bees can </a:t>
                      </a:r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</a:t>
                      </a:r>
                      <a:r>
                        <a:rPr lang="en-US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all day.</a:t>
                      </a: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68403"/>
                  </a:ext>
                </a:extLst>
              </a:tr>
              <a:tr h="80252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I have a </a:t>
                      </a:r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</a:t>
                      </a:r>
                      <a:r>
                        <a:rPr lang="en-US" sz="24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 in my room.</a:t>
                      </a: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50696"/>
                  </a:ext>
                </a:extLst>
              </a:tr>
              <a:tr h="80252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We like to play football on the </a:t>
                      </a:r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</a:t>
                      </a:r>
                      <a:r>
                        <a:rPr lang="en-US" sz="24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.</a:t>
                      </a: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395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3629F9-58EB-0988-E998-07F87748AC91}"/>
              </a:ext>
            </a:extLst>
          </p:cNvPr>
          <p:cNvSpPr txBox="1"/>
          <p:nvPr/>
        </p:nvSpPr>
        <p:spPr>
          <a:xfrm>
            <a:off x="6954485" y="3431609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bell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00B51-B551-D0E3-2B4C-7E7D1D7CD8A5}"/>
              </a:ext>
            </a:extLst>
          </p:cNvPr>
          <p:cNvSpPr txBox="1"/>
          <p:nvPr/>
        </p:nvSpPr>
        <p:spPr>
          <a:xfrm>
            <a:off x="3005248" y="3457576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bell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217CD7-F947-71F2-D020-EF0FA24C7D28}"/>
              </a:ext>
            </a:extLst>
          </p:cNvPr>
          <p:cNvSpPr txBox="1"/>
          <p:nvPr/>
        </p:nvSpPr>
        <p:spPr>
          <a:xfrm>
            <a:off x="3005248" y="2657476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fluff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5798-B01C-FCF3-4015-0B276C96BB7B}"/>
              </a:ext>
            </a:extLst>
          </p:cNvPr>
          <p:cNvSpPr txBox="1"/>
          <p:nvPr/>
        </p:nvSpPr>
        <p:spPr>
          <a:xfrm>
            <a:off x="3005248" y="4243388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buzz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214C7B-873C-DF95-1DA7-71E240704B46}"/>
              </a:ext>
            </a:extLst>
          </p:cNvPr>
          <p:cNvSpPr txBox="1"/>
          <p:nvPr/>
        </p:nvSpPr>
        <p:spPr>
          <a:xfrm>
            <a:off x="3005248" y="5072063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clock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89D000-C2C5-B2F3-7F25-7D1E6EAE314C}"/>
              </a:ext>
            </a:extLst>
          </p:cNvPr>
          <p:cNvSpPr txBox="1"/>
          <p:nvPr/>
        </p:nvSpPr>
        <p:spPr>
          <a:xfrm>
            <a:off x="3005248" y="5857875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grass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27F484-EE43-365E-1EB5-DA2E0BE62507}"/>
              </a:ext>
            </a:extLst>
          </p:cNvPr>
          <p:cNvSpPr txBox="1"/>
          <p:nvPr/>
        </p:nvSpPr>
        <p:spPr>
          <a:xfrm>
            <a:off x="9016696" y="2633725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fluff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DCFF59-31E5-6578-4ABD-C6690B90E0DC}"/>
              </a:ext>
            </a:extLst>
          </p:cNvPr>
          <p:cNvSpPr txBox="1"/>
          <p:nvPr/>
        </p:nvSpPr>
        <p:spPr>
          <a:xfrm>
            <a:off x="6434248" y="4243388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buzz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155473-7CAA-D93F-3D50-57E60FB1F48A}"/>
              </a:ext>
            </a:extLst>
          </p:cNvPr>
          <p:cNvSpPr txBox="1"/>
          <p:nvPr/>
        </p:nvSpPr>
        <p:spPr>
          <a:xfrm>
            <a:off x="6277037" y="5029638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clock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5F2EA1-A2B6-1816-2BEB-54B068F5B61F}"/>
              </a:ext>
            </a:extLst>
          </p:cNvPr>
          <p:cNvSpPr txBox="1"/>
          <p:nvPr/>
        </p:nvSpPr>
        <p:spPr>
          <a:xfrm>
            <a:off x="9068076" y="5833184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grass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59AE5C-0460-C12B-90B9-A366980676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 Sentence</a:t>
            </a:r>
          </a:p>
        </p:txBody>
      </p:sp>
    </p:spTree>
    <p:extLst>
      <p:ext uri="{BB962C8B-B14F-4D97-AF65-F5344CB8AC3E}">
        <p14:creationId xmlns:p14="http://schemas.microsoft.com/office/powerpoint/2010/main" val="124595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2087147" y="2098505"/>
            <a:ext cx="8017702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cat’s fur has lots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7334468" y="2042881"/>
            <a:ext cx="828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fluff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pic>
        <p:nvPicPr>
          <p:cNvPr id="12" name="Picture 2" descr="Cat, Tabby, Face, Whiskers, Pet, Animal, Head">
            <a:extLst>
              <a:ext uri="{FF2B5EF4-FFF2-40B4-BE49-F238E27FC236}">
                <a16:creationId xmlns:a16="http://schemas.microsoft.com/office/drawing/2014/main" id="{4A07D96F-8788-C725-0CEA-80FDF6834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27" y="2919706"/>
            <a:ext cx="3949745" cy="22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451879" y="5458858"/>
            <a:ext cx="128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fluff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54E335-5D63-55B4-217E-ECD7B08C0F7B}"/>
              </a:ext>
            </a:extLst>
          </p:cNvPr>
          <p:cNvGrpSpPr/>
          <p:nvPr/>
        </p:nvGrpSpPr>
        <p:grpSpPr>
          <a:xfrm>
            <a:off x="5604468" y="6138431"/>
            <a:ext cx="969833" cy="107999"/>
            <a:chOff x="7304922" y="6025567"/>
            <a:chExt cx="969833" cy="107999"/>
          </a:xfrm>
          <a:solidFill>
            <a:srgbClr val="3372DC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F406EF6-CA59-12D7-5698-5FED748982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2672" y="6025567"/>
              <a:ext cx="108000" cy="107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C121D65-76F6-0A73-F39B-315FB6A761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7516" y="6025567"/>
              <a:ext cx="108000" cy="107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58074CC-9B96-04DD-8103-E4BEA67A35FB}"/>
                </a:ext>
              </a:extLst>
            </p:cNvPr>
            <p:cNvSpPr/>
            <p:nvPr/>
          </p:nvSpPr>
          <p:spPr>
            <a:xfrm>
              <a:off x="7934948" y="6034188"/>
              <a:ext cx="339807" cy="9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5FE22F4-F317-EDF7-48C4-1C31ACD8D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04922" y="6025567"/>
              <a:ext cx="108000" cy="107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5402F4-0560-26C5-911C-A906C750B8F8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18A0CC4-0C78-7EB7-57E9-858862B21C77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B72B69-BE02-4A3D-8CC5-B66477863B51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 dirty="0">
                    <a:latin typeface="EdShed" pitchFamily="2" charset="0"/>
                  </a:rPr>
                  <a:t>it like this? Did you remember ‘ff’ at the end?</a:t>
                </a:r>
              </a:p>
            </p:txBody>
          </p:sp>
          <p:pic>
            <p:nvPicPr>
              <p:cNvPr id="18" name="Picture 17" descr="Icon&#10;&#10;Description automatically generated">
                <a:extLst>
                  <a:ext uri="{FF2B5EF4-FFF2-40B4-BE49-F238E27FC236}">
                    <a16:creationId xmlns:a16="http://schemas.microsoft.com/office/drawing/2014/main" id="{9851CA21-4B60-98A0-4A53-2651E13B03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4B0EA2DB-C111-27D6-52F3-27526CB53A95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88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3141788" y="2137028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has a red dress.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4883566" y="2078870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doll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551618" y="5466310"/>
            <a:ext cx="1088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doll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5748684" y="6139320"/>
            <a:ext cx="770935" cy="110992"/>
            <a:chOff x="5370274" y="2947897"/>
            <a:chExt cx="396136" cy="55496"/>
          </a:xfrm>
          <a:solidFill>
            <a:srgbClr val="3372DC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0274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657597" y="2960730"/>
              <a:ext cx="108813" cy="374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BEEAE8-F59D-29BA-8481-B540D4266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9341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3BF2A29-434B-7EEF-1FD3-31DA6E3BF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03917">
            <a:off x="5287523" y="2875122"/>
            <a:ext cx="1616954" cy="242213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411A824-3F96-C916-4689-4D6302B3DE75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C6515FC-E659-6822-B9A7-144EA7F15BB2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9A0E28-5560-65CA-46C3-33DAA3244F37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 dirty="0">
                    <a:latin typeface="EdShed" pitchFamily="2" charset="0"/>
                  </a:rPr>
                  <a:t>it like this? Did you remember ‘ll’ at the end?</a:t>
                </a: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8622014D-CCF3-0F2B-660D-69DE0D790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E8E06E9-D52E-3A72-A48F-47D18522C2B9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94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3141788" y="2137028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teacher rang 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7221732" y="2082541"/>
            <a:ext cx="69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bell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567872" y="5482880"/>
            <a:ext cx="105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bell</a:t>
            </a:r>
            <a:endParaRPr lang="en-GB" sz="2400" dirty="0">
              <a:latin typeface="EdShed" pitchFamily="2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009F25F-A345-8903-CF73-3E3DD702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482" y="2914200"/>
            <a:ext cx="1841035" cy="226146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C09A357-73B0-D8ED-385F-76734041571E}"/>
              </a:ext>
            </a:extLst>
          </p:cNvPr>
          <p:cNvGrpSpPr/>
          <p:nvPr/>
        </p:nvGrpSpPr>
        <p:grpSpPr>
          <a:xfrm>
            <a:off x="5759913" y="6151608"/>
            <a:ext cx="749103" cy="110992"/>
            <a:chOff x="5374828" y="2947897"/>
            <a:chExt cx="384916" cy="55496"/>
          </a:xfrm>
          <a:solidFill>
            <a:srgbClr val="3372DC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E45561-8467-664F-5BF4-E488DED251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4828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347D8C-1C73-665A-8DEC-F38C253DAABB}"/>
                </a:ext>
              </a:extLst>
            </p:cNvPr>
            <p:cNvSpPr/>
            <p:nvPr/>
          </p:nvSpPr>
          <p:spPr>
            <a:xfrm>
              <a:off x="5642447" y="2960486"/>
              <a:ext cx="117297" cy="374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8112FF2-3129-3825-3F5F-BF87CF1074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9341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73CCCB-5ECC-6E71-1804-67A925878F41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9CD60A-510B-6223-1D2E-4DCCE886493C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E3CCC58-0A12-4546-26FA-E786F977E5C9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 dirty="0">
                    <a:latin typeface="EdShed" pitchFamily="2" charset="0"/>
                  </a:rPr>
                  <a:t>it like this? Did you remember ‘ll’ at the end?</a:t>
                </a: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414F70E6-7109-52CA-21F9-89BCE7B7B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45E0E008-9EDF-1647-EF68-5FC5C22D75F1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317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2977486" y="2137028"/>
            <a:ext cx="6237023" cy="7085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at the park is green.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4520929" y="2103476"/>
            <a:ext cx="953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grass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344926" y="5208826"/>
            <a:ext cx="150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>
                <a:latin typeface="EdShed" pitchFamily="2" charset="0"/>
              </a:rPr>
              <a:t>grass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DFDE74-423B-1A81-4FEF-B8AAE00D69F3}"/>
              </a:ext>
            </a:extLst>
          </p:cNvPr>
          <p:cNvGrpSpPr/>
          <p:nvPr/>
        </p:nvGrpSpPr>
        <p:grpSpPr>
          <a:xfrm>
            <a:off x="5552203" y="6039823"/>
            <a:ext cx="1147753" cy="107999"/>
            <a:chOff x="7271462" y="6016189"/>
            <a:chExt cx="1147753" cy="107999"/>
          </a:xfrm>
          <a:solidFill>
            <a:srgbClr val="3372DC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227300-27C7-3F02-C1E5-321E57F420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3599" y="6016189"/>
              <a:ext cx="108000" cy="107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4BB4A1-DD77-FCC4-528B-2F4A841242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4484" y="6016189"/>
              <a:ext cx="108000" cy="107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EA6690-8233-8E53-1377-D8EA5579CF16}"/>
                </a:ext>
              </a:extLst>
            </p:cNvPr>
            <p:cNvSpPr/>
            <p:nvPr/>
          </p:nvSpPr>
          <p:spPr>
            <a:xfrm>
              <a:off x="8019745" y="6022900"/>
              <a:ext cx="399470" cy="9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6B6821-1586-9D37-F02A-FEF0BB63E2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462" y="6016189"/>
              <a:ext cx="108000" cy="107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45EEDA-FDA2-EF5A-4C58-B5AB46AB74F9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BD795A-B6E2-5083-26C2-DFCF0AD0E08B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F3682B-FC56-D7EB-8ED1-4E1E778ED677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 dirty="0">
                    <a:latin typeface="EdShed" pitchFamily="2" charset="0"/>
                  </a:rPr>
                  <a:t>it like this? Did you remember ‘ss’ at the end?</a:t>
                </a:r>
              </a:p>
            </p:txBody>
          </p:sp>
          <p:pic>
            <p:nvPicPr>
              <p:cNvPr id="18" name="Picture 17" descr="Icon&#10;&#10;Description automatically generated">
                <a:extLst>
                  <a:ext uri="{FF2B5EF4-FFF2-40B4-BE49-F238E27FC236}">
                    <a16:creationId xmlns:a16="http://schemas.microsoft.com/office/drawing/2014/main" id="{DC3D4238-85E4-5DC7-7301-9F520C67D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E75AE073-1F62-3A8D-3185-F3B95D0F5189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20B1F7-C2C9-700D-3280-87F8488583B2}"/>
              </a:ext>
            </a:extLst>
          </p:cNvPr>
          <p:cNvGrpSpPr/>
          <p:nvPr/>
        </p:nvGrpSpPr>
        <p:grpSpPr>
          <a:xfrm>
            <a:off x="4017205" y="2983504"/>
            <a:ext cx="4611672" cy="2222733"/>
            <a:chOff x="4017205" y="2983504"/>
            <a:chExt cx="4611672" cy="22227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D69E4F-F2DE-8247-A2D0-046EE96DA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156" b="29538"/>
            <a:stretch/>
          </p:blipFill>
          <p:spPr>
            <a:xfrm>
              <a:off x="4017205" y="2983504"/>
              <a:ext cx="4021109" cy="154034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E84D8B2-F39C-2BAA-B17A-9FDD3567F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156" b="29538"/>
            <a:stretch/>
          </p:blipFill>
          <p:spPr>
            <a:xfrm>
              <a:off x="4607768" y="3665892"/>
              <a:ext cx="4021109" cy="1540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27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3141788" y="2137028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mermaid blew 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7195792" y="2068078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kiss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553221" y="5520980"/>
            <a:ext cx="1085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kiss</a:t>
            </a:r>
            <a:endParaRPr lang="en-GB" sz="2400" dirty="0">
              <a:latin typeface="EdShed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BCFB7-8A46-BAEE-19FF-F88354FE61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625" y="2835559"/>
            <a:ext cx="3830646" cy="26910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D00858E-9796-3D2F-1A11-F73304F4547D}"/>
              </a:ext>
            </a:extLst>
          </p:cNvPr>
          <p:cNvGrpSpPr/>
          <p:nvPr/>
        </p:nvGrpSpPr>
        <p:grpSpPr>
          <a:xfrm>
            <a:off x="5732328" y="6189759"/>
            <a:ext cx="765078" cy="110992"/>
            <a:chOff x="5414671" y="2947897"/>
            <a:chExt cx="393125" cy="55496"/>
          </a:xfrm>
          <a:solidFill>
            <a:srgbClr val="3372DC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7BA5691-EB89-FB50-3E71-72447B1EE7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14671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95C2FD-E6D3-E1F8-CBE6-55BFEDC65896}"/>
                </a:ext>
              </a:extLst>
            </p:cNvPr>
            <p:cNvSpPr/>
            <p:nvPr/>
          </p:nvSpPr>
          <p:spPr>
            <a:xfrm>
              <a:off x="5610036" y="2955231"/>
              <a:ext cx="197760" cy="44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77A5735-AB63-3BE1-6FBF-BCED4C6B20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4779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195F2F-9255-BD89-3D27-91D034BF5FA8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F34198-5071-AD6A-00EC-67C87F0A6451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517F60-2293-5480-2FC4-2A8730256C12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 dirty="0">
                    <a:latin typeface="EdShed" pitchFamily="2" charset="0"/>
                  </a:rPr>
                  <a:t>it like this? Did you remember ‘ss’ at the end?</a:t>
                </a: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ED3FD17C-86A2-79DD-C3F2-7A81D12F1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02D5EA91-D67F-5A9C-32FD-5F77BF3603C3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69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3141787" y="2137028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Bumble’s wings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6759339" y="2093478"/>
            <a:ext cx="87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buzz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408593" y="5444780"/>
            <a:ext cx="1376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buzz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5605363" y="6131777"/>
            <a:ext cx="1046556" cy="144000"/>
            <a:chOff x="5340376" y="2947896"/>
            <a:chExt cx="537758" cy="72000"/>
          </a:xfrm>
          <a:solidFill>
            <a:srgbClr val="3372DC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/>
            <p:nvPr/>
          </p:nvSpPr>
          <p:spPr>
            <a:xfrm>
              <a:off x="5340376" y="294789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604116" y="2958874"/>
              <a:ext cx="274018" cy="488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BEEAE8-F59D-29BA-8481-B540D426676C}"/>
                </a:ext>
              </a:extLst>
            </p:cNvPr>
            <p:cNvSpPr/>
            <p:nvPr/>
          </p:nvSpPr>
          <p:spPr>
            <a:xfrm>
              <a:off x="5484704" y="294789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EC7BAE-F073-9632-47BA-2AE19FC9D3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83043" y="2799891"/>
            <a:ext cx="2440951" cy="25578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479807-78B1-B61D-A596-F26A5673614B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A2E0B6-597A-7F43-F71C-2D31D9B20330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F80FBD-6938-7B5F-FEFC-0AACDCC27883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 dirty="0">
                    <a:latin typeface="EdShed" pitchFamily="2" charset="0"/>
                  </a:rPr>
                  <a:t>it like this? Did you remember ‘</a:t>
                </a:r>
                <a:r>
                  <a:rPr lang="en-GB" sz="2000" dirty="0" err="1">
                    <a:latin typeface="EdShed" pitchFamily="2" charset="0"/>
                  </a:rPr>
                  <a:t>zz</a:t>
                </a:r>
                <a:r>
                  <a:rPr lang="en-GB" sz="2000" dirty="0">
                    <a:latin typeface="EdShed" pitchFamily="2" charset="0"/>
                  </a:rPr>
                  <a:t>’ at the end?</a:t>
                </a: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C3FFAEFB-818F-E829-D317-1543848CE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AC024EE3-84CB-65CC-529D-B42F0C86C9B7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26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Where do the sound buttons go in these words?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4460CA-C217-753B-14E1-38EF6B45C9E9}"/>
              </a:ext>
            </a:extLst>
          </p:cNvPr>
          <p:cNvSpPr/>
          <p:nvPr/>
        </p:nvSpPr>
        <p:spPr>
          <a:xfrm>
            <a:off x="2224701" y="1898573"/>
            <a:ext cx="1148392" cy="1015663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/>
                <a:latin typeface="EdShed" pitchFamily="2" charset="0"/>
              </a:rPr>
              <a:t>sat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745DC9-B9D7-956F-5FCD-76F43E67D012}"/>
              </a:ext>
            </a:extLst>
          </p:cNvPr>
          <p:cNvSpPr/>
          <p:nvPr/>
        </p:nvSpPr>
        <p:spPr>
          <a:xfrm>
            <a:off x="5436352" y="1904278"/>
            <a:ext cx="1234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 dirty="0">
                <a:ln w="0"/>
                <a:latin typeface="EdShed" pitchFamily="2" charset="0"/>
              </a:rPr>
              <a:t>tap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6AAFC-D14F-743E-AF02-747871A90B3C}"/>
              </a:ext>
            </a:extLst>
          </p:cNvPr>
          <p:cNvSpPr/>
          <p:nvPr/>
        </p:nvSpPr>
        <p:spPr>
          <a:xfrm>
            <a:off x="8699330" y="1898573"/>
            <a:ext cx="13501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 dirty="0">
                <a:ln w="0"/>
                <a:latin typeface="EdShed" pitchFamily="2" charset="0"/>
              </a:rPr>
              <a:t>cup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11B374-9DDA-DA02-2162-F3E0A9A92CEA}"/>
              </a:ext>
            </a:extLst>
          </p:cNvPr>
          <p:cNvSpPr/>
          <p:nvPr/>
        </p:nvSpPr>
        <p:spPr>
          <a:xfrm>
            <a:off x="2123069" y="3197125"/>
            <a:ext cx="13516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 dirty="0">
                <a:ln w="0"/>
                <a:latin typeface="EdShed" pitchFamily="2" charset="0"/>
              </a:rPr>
              <a:t>dog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594DFE-1191-5B21-46AF-5E3E7CF9D71A}"/>
              </a:ext>
            </a:extLst>
          </p:cNvPr>
          <p:cNvSpPr/>
          <p:nvPr/>
        </p:nvSpPr>
        <p:spPr>
          <a:xfrm>
            <a:off x="5330713" y="3197125"/>
            <a:ext cx="14461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/>
                <a:latin typeface="EdShed" pitchFamily="2" charset="0"/>
              </a:rPr>
              <a:t>snip</a:t>
            </a:r>
            <a:endParaRPr lang="en-GB" sz="6000" cap="none" spc="0" dirty="0">
              <a:ln w="0"/>
              <a:latin typeface="EdShed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AD5CCD-759F-1983-E85E-B46EE7FBA0E1}"/>
              </a:ext>
            </a:extLst>
          </p:cNvPr>
          <p:cNvSpPr/>
          <p:nvPr/>
        </p:nvSpPr>
        <p:spPr>
          <a:xfrm>
            <a:off x="8712828" y="3197125"/>
            <a:ext cx="14187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 dirty="0">
                <a:ln w="0"/>
                <a:latin typeface="EdShed" pitchFamily="2" charset="0"/>
              </a:rPr>
              <a:t>star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A10E44-0CE9-FF4C-586E-20BFBC8CAEE5}"/>
              </a:ext>
            </a:extLst>
          </p:cNvPr>
          <p:cNvGrpSpPr/>
          <p:nvPr/>
        </p:nvGrpSpPr>
        <p:grpSpPr>
          <a:xfrm>
            <a:off x="2395402" y="2739079"/>
            <a:ext cx="841888" cy="157531"/>
            <a:chOff x="6082289" y="2224096"/>
            <a:chExt cx="841888" cy="157531"/>
          </a:xfrm>
          <a:solidFill>
            <a:srgbClr val="3372DC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82699B-F465-8E17-D4EE-3F7A14407892}"/>
                </a:ext>
              </a:extLst>
            </p:cNvPr>
            <p:cNvSpPr/>
            <p:nvPr/>
          </p:nvSpPr>
          <p:spPr>
            <a:xfrm>
              <a:off x="6082289" y="2224096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30493E-9A64-9CA9-A36C-739DEA8A7DCA}"/>
                </a:ext>
              </a:extLst>
            </p:cNvPr>
            <p:cNvSpPr/>
            <p:nvPr/>
          </p:nvSpPr>
          <p:spPr>
            <a:xfrm>
              <a:off x="6435859" y="2224096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DD400-475D-D84C-A0AF-3F26D7C206D6}"/>
                </a:ext>
              </a:extLst>
            </p:cNvPr>
            <p:cNvSpPr/>
            <p:nvPr/>
          </p:nvSpPr>
          <p:spPr>
            <a:xfrm>
              <a:off x="6766644" y="2224096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FC96FA-ECE7-BD30-D253-AB19D2E4F2A8}"/>
              </a:ext>
            </a:extLst>
          </p:cNvPr>
          <p:cNvGrpSpPr/>
          <p:nvPr/>
        </p:nvGrpSpPr>
        <p:grpSpPr>
          <a:xfrm>
            <a:off x="5611753" y="2739079"/>
            <a:ext cx="864030" cy="157531"/>
            <a:chOff x="6102007" y="2228499"/>
            <a:chExt cx="864030" cy="157531"/>
          </a:xfrm>
          <a:solidFill>
            <a:srgbClr val="3372DC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DF9D71E-EF92-CF4E-CD62-92E59FB8F829}"/>
                </a:ext>
              </a:extLst>
            </p:cNvPr>
            <p:cNvSpPr/>
            <p:nvPr/>
          </p:nvSpPr>
          <p:spPr>
            <a:xfrm>
              <a:off x="6102007" y="2228499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29D7AAD-1DBB-7F04-B07F-20D6939D6DF6}"/>
                </a:ext>
              </a:extLst>
            </p:cNvPr>
            <p:cNvSpPr/>
            <p:nvPr/>
          </p:nvSpPr>
          <p:spPr>
            <a:xfrm>
              <a:off x="6413608" y="2228499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6465562-B76A-A54C-0177-BBF681E1E075}"/>
                </a:ext>
              </a:extLst>
            </p:cNvPr>
            <p:cNvSpPr/>
            <p:nvPr/>
          </p:nvSpPr>
          <p:spPr>
            <a:xfrm>
              <a:off x="6808504" y="2228499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9C2F66-887D-C1A2-603E-5A57F69DFE95}"/>
              </a:ext>
            </a:extLst>
          </p:cNvPr>
          <p:cNvGrpSpPr/>
          <p:nvPr/>
        </p:nvGrpSpPr>
        <p:grpSpPr>
          <a:xfrm>
            <a:off x="2341379" y="4205030"/>
            <a:ext cx="939475" cy="157567"/>
            <a:chOff x="6081638" y="2224078"/>
            <a:chExt cx="939475" cy="157567"/>
          </a:xfrm>
          <a:solidFill>
            <a:srgbClr val="3372DC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62395D0-8219-B652-4FD8-AA8ECE74FF9A}"/>
                </a:ext>
              </a:extLst>
            </p:cNvPr>
            <p:cNvSpPr/>
            <p:nvPr/>
          </p:nvSpPr>
          <p:spPr>
            <a:xfrm>
              <a:off x="6081638" y="2224114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4BE86F-0D9E-2816-8EC3-C3EF1F5BF3D6}"/>
                </a:ext>
              </a:extLst>
            </p:cNvPr>
            <p:cNvSpPr/>
            <p:nvPr/>
          </p:nvSpPr>
          <p:spPr>
            <a:xfrm>
              <a:off x="6461131" y="2224078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A5EA311-2CA2-F756-50E2-6C7682C9EF55}"/>
                </a:ext>
              </a:extLst>
            </p:cNvPr>
            <p:cNvSpPr/>
            <p:nvPr/>
          </p:nvSpPr>
          <p:spPr>
            <a:xfrm>
              <a:off x="6863580" y="2224114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D1A458-8547-A7F2-2B9D-7733B46451EF}"/>
              </a:ext>
            </a:extLst>
          </p:cNvPr>
          <p:cNvGrpSpPr/>
          <p:nvPr/>
        </p:nvGrpSpPr>
        <p:grpSpPr>
          <a:xfrm>
            <a:off x="8918651" y="2737721"/>
            <a:ext cx="946684" cy="157531"/>
            <a:chOff x="6048995" y="2227167"/>
            <a:chExt cx="946684" cy="157531"/>
          </a:xfrm>
          <a:solidFill>
            <a:srgbClr val="3372DC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939F72F-7BFC-F52B-9E61-905312227227}"/>
                </a:ext>
              </a:extLst>
            </p:cNvPr>
            <p:cNvSpPr/>
            <p:nvPr/>
          </p:nvSpPr>
          <p:spPr>
            <a:xfrm>
              <a:off x="6048995" y="222716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1BB9B9-2119-76A8-64C4-DFC017FB86FC}"/>
                </a:ext>
              </a:extLst>
            </p:cNvPr>
            <p:cNvSpPr/>
            <p:nvPr/>
          </p:nvSpPr>
          <p:spPr>
            <a:xfrm>
              <a:off x="6418184" y="222716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3E062FF-48A4-5675-5206-539C5D1DD404}"/>
                </a:ext>
              </a:extLst>
            </p:cNvPr>
            <p:cNvSpPr/>
            <p:nvPr/>
          </p:nvSpPr>
          <p:spPr>
            <a:xfrm>
              <a:off x="6838146" y="222716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72575CB-6948-2EF5-CE33-BC451EBC64E7}"/>
              </a:ext>
            </a:extLst>
          </p:cNvPr>
          <p:cNvGrpSpPr/>
          <p:nvPr/>
        </p:nvGrpSpPr>
        <p:grpSpPr>
          <a:xfrm>
            <a:off x="5504779" y="4016269"/>
            <a:ext cx="1084742" cy="157531"/>
            <a:chOff x="4679508" y="6059616"/>
            <a:chExt cx="1084742" cy="157531"/>
          </a:xfrm>
          <a:solidFill>
            <a:srgbClr val="3372DC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B317244-9AE1-26B2-990B-A12600D887F0}"/>
                </a:ext>
              </a:extLst>
            </p:cNvPr>
            <p:cNvSpPr/>
            <p:nvPr/>
          </p:nvSpPr>
          <p:spPr>
            <a:xfrm>
              <a:off x="4679508" y="6059616"/>
              <a:ext cx="157533" cy="15753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682CEAA-3933-0B74-630D-A0A8F76D6C5E}"/>
                </a:ext>
              </a:extLst>
            </p:cNvPr>
            <p:cNvSpPr/>
            <p:nvPr/>
          </p:nvSpPr>
          <p:spPr>
            <a:xfrm>
              <a:off x="5304848" y="6059616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21DAE29-BB7A-C022-3EEE-A379A5FFB6AB}"/>
                </a:ext>
              </a:extLst>
            </p:cNvPr>
            <p:cNvSpPr/>
            <p:nvPr/>
          </p:nvSpPr>
          <p:spPr>
            <a:xfrm>
              <a:off x="5606717" y="6059616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D2C00F3-9A8D-B936-2FAD-A0639365EF2E}"/>
                </a:ext>
              </a:extLst>
            </p:cNvPr>
            <p:cNvSpPr/>
            <p:nvPr/>
          </p:nvSpPr>
          <p:spPr>
            <a:xfrm>
              <a:off x="5029916" y="6059616"/>
              <a:ext cx="157533" cy="15753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5E068C-F706-4ACA-49C1-B03DDCA1D0C5}"/>
              </a:ext>
            </a:extLst>
          </p:cNvPr>
          <p:cNvGrpSpPr/>
          <p:nvPr/>
        </p:nvGrpSpPr>
        <p:grpSpPr>
          <a:xfrm>
            <a:off x="8884670" y="4016269"/>
            <a:ext cx="1099886" cy="157531"/>
            <a:chOff x="7594681" y="6016452"/>
            <a:chExt cx="1099886" cy="157531"/>
          </a:xfrm>
          <a:solidFill>
            <a:srgbClr val="3372DC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A1A511D-E098-6098-7D8D-D1D7B32E0724}"/>
                </a:ext>
              </a:extLst>
            </p:cNvPr>
            <p:cNvSpPr/>
            <p:nvPr/>
          </p:nvSpPr>
          <p:spPr>
            <a:xfrm>
              <a:off x="7594681" y="6016452"/>
              <a:ext cx="157533" cy="15753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EA1908E-767E-205B-E976-F819987162BF}"/>
                </a:ext>
              </a:extLst>
            </p:cNvPr>
            <p:cNvSpPr/>
            <p:nvPr/>
          </p:nvSpPr>
          <p:spPr>
            <a:xfrm>
              <a:off x="7879179" y="6016452"/>
              <a:ext cx="157533" cy="15753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3CFC395-466E-8445-8043-E74D225B6DBD}"/>
                </a:ext>
              </a:extLst>
            </p:cNvPr>
            <p:cNvSpPr/>
            <p:nvPr/>
          </p:nvSpPr>
          <p:spPr>
            <a:xfrm>
              <a:off x="8115520" y="6032578"/>
              <a:ext cx="579047" cy="126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6FAE57C-C480-147F-6456-37499147814A}"/>
              </a:ext>
            </a:extLst>
          </p:cNvPr>
          <p:cNvGrpSpPr/>
          <p:nvPr/>
        </p:nvGrpSpPr>
        <p:grpSpPr>
          <a:xfrm>
            <a:off x="554495" y="4658117"/>
            <a:ext cx="3742219" cy="1801011"/>
            <a:chOff x="528369" y="4671180"/>
            <a:chExt cx="3742219" cy="180101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430D9A4-D210-1B30-951C-BAB1B51C0CE6}"/>
                </a:ext>
              </a:extLst>
            </p:cNvPr>
            <p:cNvGrpSpPr/>
            <p:nvPr/>
          </p:nvGrpSpPr>
          <p:grpSpPr>
            <a:xfrm>
              <a:off x="528369" y="4671180"/>
              <a:ext cx="3713550" cy="1801011"/>
              <a:chOff x="528369" y="4690215"/>
              <a:chExt cx="3713550" cy="1801011"/>
            </a:xfrm>
          </p:grpSpPr>
          <p:pic>
            <p:nvPicPr>
              <p:cNvPr id="39" name="Picture 38" descr="Icon&#10;&#10;Description automatically generated">
                <a:extLst>
                  <a:ext uri="{FF2B5EF4-FFF2-40B4-BE49-F238E27FC236}">
                    <a16:creationId xmlns:a16="http://schemas.microsoft.com/office/drawing/2014/main" id="{4EC02594-A37B-BEA1-AFC4-1C07B3A17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369" y="4690215"/>
                <a:ext cx="1095796" cy="1801011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C3DE3FB-F8C8-ADED-CF5D-D8B662C7207E}"/>
                  </a:ext>
                </a:extLst>
              </p:cNvPr>
              <p:cNvSpPr txBox="1"/>
              <p:nvPr/>
            </p:nvSpPr>
            <p:spPr>
              <a:xfrm>
                <a:off x="2000402" y="5130121"/>
                <a:ext cx="22415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How many sounds are in the word ‘sat’? We use a dot for each sound we hear.</a:t>
                </a:r>
              </a:p>
            </p:txBody>
          </p:sp>
        </p:grpSp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EE268824-8C1E-0074-B2FA-65EEF329C271}"/>
                </a:ext>
              </a:extLst>
            </p:cNvPr>
            <p:cNvSpPr/>
            <p:nvPr/>
          </p:nvSpPr>
          <p:spPr>
            <a:xfrm>
              <a:off x="1928493" y="4999151"/>
              <a:ext cx="2342095" cy="1416743"/>
            </a:xfrm>
            <a:prstGeom prst="wedgeRoundRectCallout">
              <a:avLst>
                <a:gd name="adj1" fmla="val -63377"/>
                <a:gd name="adj2" fmla="val 4606"/>
                <a:gd name="adj3" fmla="val 16667"/>
              </a:avLst>
            </a:prstGeom>
            <a:noFill/>
            <a:ln w="3810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1C238-B105-D08F-4A4D-0F69095DDCD6}"/>
              </a:ext>
            </a:extLst>
          </p:cNvPr>
          <p:cNvGrpSpPr/>
          <p:nvPr/>
        </p:nvGrpSpPr>
        <p:grpSpPr>
          <a:xfrm>
            <a:off x="4938634" y="4686341"/>
            <a:ext cx="3057262" cy="1764572"/>
            <a:chOff x="4372952" y="4686341"/>
            <a:chExt cx="3057262" cy="176457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40AFA43-FCE7-B5F0-87EB-02F99FC4E234}"/>
                </a:ext>
              </a:extLst>
            </p:cNvPr>
            <p:cNvGrpSpPr/>
            <p:nvPr/>
          </p:nvGrpSpPr>
          <p:grpSpPr>
            <a:xfrm>
              <a:off x="4372952" y="4694248"/>
              <a:ext cx="3036249" cy="1756665"/>
              <a:chOff x="4372952" y="4653935"/>
              <a:chExt cx="3036249" cy="1756665"/>
            </a:xfrm>
          </p:grpSpPr>
          <p:pic>
            <p:nvPicPr>
              <p:cNvPr id="58" name="Picture 57" descr="Icon&#10;&#10;Description automatically generated">
                <a:extLst>
                  <a:ext uri="{FF2B5EF4-FFF2-40B4-BE49-F238E27FC236}">
                    <a16:creationId xmlns:a16="http://schemas.microsoft.com/office/drawing/2014/main" id="{12987A3D-FE87-C519-0C4D-534FE01E9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2952" y="4653935"/>
                <a:ext cx="1178251" cy="1756665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2F8228E-9E55-903B-092C-DC201B97EB89}"/>
                  </a:ext>
                </a:extLst>
              </p:cNvPr>
              <p:cNvSpPr txBox="1"/>
              <p:nvPr/>
            </p:nvSpPr>
            <p:spPr>
              <a:xfrm>
                <a:off x="5924326" y="4761269"/>
                <a:ext cx="148487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Use red dots to show when two or more consonants are together.</a:t>
                </a:r>
              </a:p>
            </p:txBody>
          </p:sp>
        </p:grpSp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D4118C5F-8CF2-05C9-D783-D4E3928CF32A}"/>
                </a:ext>
              </a:extLst>
            </p:cNvPr>
            <p:cNvSpPr/>
            <p:nvPr/>
          </p:nvSpPr>
          <p:spPr>
            <a:xfrm>
              <a:off x="5835763" y="4686341"/>
              <a:ext cx="1594451" cy="1706027"/>
            </a:xfrm>
            <a:prstGeom prst="wedgeRoundRectCallout">
              <a:avLst>
                <a:gd name="adj1" fmla="val -71009"/>
                <a:gd name="adj2" fmla="val 9970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76553B-A46B-3AE3-DEC7-73E7287BC0B5}"/>
              </a:ext>
            </a:extLst>
          </p:cNvPr>
          <p:cNvGrpSpPr/>
          <p:nvPr/>
        </p:nvGrpSpPr>
        <p:grpSpPr>
          <a:xfrm>
            <a:off x="8672912" y="4593872"/>
            <a:ext cx="2917404" cy="1835085"/>
            <a:chOff x="8400978" y="4580809"/>
            <a:chExt cx="2917404" cy="183508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C2E7A09-EF7E-E70F-349F-046A982024E7}"/>
                </a:ext>
              </a:extLst>
            </p:cNvPr>
            <p:cNvGrpSpPr/>
            <p:nvPr/>
          </p:nvGrpSpPr>
          <p:grpSpPr>
            <a:xfrm>
              <a:off x="8400978" y="4580809"/>
              <a:ext cx="2917404" cy="1835085"/>
              <a:chOff x="8400978" y="4632516"/>
              <a:chExt cx="2917404" cy="1835085"/>
            </a:xfrm>
          </p:grpSpPr>
          <p:pic>
            <p:nvPicPr>
              <p:cNvPr id="51" name="Picture 50" descr="Icon&#10;&#10;Description automatically generated">
                <a:extLst>
                  <a:ext uri="{FF2B5EF4-FFF2-40B4-BE49-F238E27FC236}">
                    <a16:creationId xmlns:a16="http://schemas.microsoft.com/office/drawing/2014/main" id="{0AAB62A2-F1E8-DE82-DC65-B3AB96118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0978" y="4632516"/>
                <a:ext cx="870661" cy="1835085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2BE5773-C8D9-08A8-8BAD-3115F5FA2091}"/>
                  </a:ext>
                </a:extLst>
              </p:cNvPr>
              <p:cNvSpPr txBox="1"/>
              <p:nvPr/>
            </p:nvSpPr>
            <p:spPr>
              <a:xfrm>
                <a:off x="9723931" y="4852397"/>
                <a:ext cx="159445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The digraph ‘ar’ is one sound, so we draw a line beneath it.</a:t>
                </a:r>
              </a:p>
            </p:txBody>
          </p:sp>
        </p:grpSp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43170FE6-7D88-981F-748E-DDFDE72ED2F2}"/>
                </a:ext>
              </a:extLst>
            </p:cNvPr>
            <p:cNvSpPr/>
            <p:nvPr/>
          </p:nvSpPr>
          <p:spPr>
            <a:xfrm>
              <a:off x="9712623" y="4657097"/>
              <a:ext cx="1594451" cy="1706027"/>
            </a:xfrm>
            <a:prstGeom prst="wedgeRoundRectCallout">
              <a:avLst>
                <a:gd name="adj1" fmla="val -71009"/>
                <a:gd name="adj2" fmla="val 649"/>
                <a:gd name="adj3" fmla="val 16667"/>
              </a:avLst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24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3141788" y="2137028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can was full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7057249" y="2079928"/>
            <a:ext cx="71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fizz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543950" y="5494769"/>
            <a:ext cx="1092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fizz</a:t>
            </a:r>
            <a:endParaRPr lang="en-GB" sz="2400" dirty="0">
              <a:latin typeface="EdShed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60FCD-2804-4302-8BBD-574F399C8C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548" y="2846768"/>
            <a:ext cx="1596525" cy="24098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DEED82F-6B0C-FC99-216F-BD0D9E258567}"/>
              </a:ext>
            </a:extLst>
          </p:cNvPr>
          <p:cNvGrpSpPr/>
          <p:nvPr/>
        </p:nvGrpSpPr>
        <p:grpSpPr>
          <a:xfrm>
            <a:off x="5671305" y="6146198"/>
            <a:ext cx="832300" cy="110992"/>
            <a:chOff x="5391508" y="2947897"/>
            <a:chExt cx="427665" cy="55496"/>
          </a:xfrm>
          <a:solidFill>
            <a:srgbClr val="3372DC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2552A3F-FEF9-950F-7C5F-E0DA1EDF87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508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EF6006-0EA9-993C-ADDB-ADCAB55E9A1C}"/>
                </a:ext>
              </a:extLst>
            </p:cNvPr>
            <p:cNvSpPr/>
            <p:nvPr/>
          </p:nvSpPr>
          <p:spPr>
            <a:xfrm>
              <a:off x="5556321" y="2953039"/>
              <a:ext cx="262852" cy="44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95F2AF-796E-272E-A1AF-14DDA70834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2357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8BD774-D944-2431-4DD1-A0FE9094334B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8FF8CDE-4701-05D3-0C30-C81916DC1D4E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120E2D-B4DD-44E1-2E82-8F739C1592C5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 dirty="0">
                    <a:latin typeface="EdShed" pitchFamily="2" charset="0"/>
                  </a:rPr>
                  <a:t>it like this? Did you remember ‘</a:t>
                </a:r>
                <a:r>
                  <a:rPr lang="en-GB" sz="2000" dirty="0" err="1">
                    <a:latin typeface="EdShed" pitchFamily="2" charset="0"/>
                  </a:rPr>
                  <a:t>zz</a:t>
                </a:r>
                <a:r>
                  <a:rPr lang="en-GB" sz="2000" dirty="0">
                    <a:latin typeface="EdShed" pitchFamily="2" charset="0"/>
                  </a:rPr>
                  <a:t>’ at the end?</a:t>
                </a: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8069A3A2-F482-0286-672B-64F6959A1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26C6F03D-56ED-4446-AFBB-B57A5FAC8917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53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2865582" y="2074299"/>
            <a:ext cx="6460832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You tell the time by using 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7557619" y="2016934"/>
            <a:ext cx="970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clock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310900" y="5482880"/>
            <a:ext cx="1533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clock</a:t>
            </a:r>
            <a:endParaRPr lang="en-GB" sz="2400" dirty="0">
              <a:latin typeface="EdShed" pitchFamily="2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52D43F8-B7F1-CEB8-FB60-F38D6BA8B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331" y="2932218"/>
            <a:ext cx="2283333" cy="22833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34F5F4-3B4B-903B-9997-A96BF5686A13}"/>
              </a:ext>
            </a:extLst>
          </p:cNvPr>
          <p:cNvGrpSpPr/>
          <p:nvPr/>
        </p:nvGrpSpPr>
        <p:grpSpPr>
          <a:xfrm>
            <a:off x="5507190" y="6154268"/>
            <a:ext cx="1200681" cy="107999"/>
            <a:chOff x="7259639" y="6028012"/>
            <a:chExt cx="1200681" cy="107999"/>
          </a:xfrm>
          <a:solidFill>
            <a:srgbClr val="3372DC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EB9BE74-FE22-A134-336E-2E120C358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78731" y="6028012"/>
              <a:ext cx="108000" cy="107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5B21A5-1999-C115-18D1-E6AF2569AC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5715" y="6028012"/>
              <a:ext cx="108000" cy="107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70679E-EF04-B68C-4D66-09FCDDA34927}"/>
                </a:ext>
              </a:extLst>
            </p:cNvPr>
            <p:cNvSpPr/>
            <p:nvPr/>
          </p:nvSpPr>
          <p:spPr>
            <a:xfrm>
              <a:off x="7944935" y="6038129"/>
              <a:ext cx="515385" cy="9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CD8154-A44F-9070-4E9B-890781D23D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9639" y="6028012"/>
              <a:ext cx="108000" cy="107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C969CB-E395-0EBB-5AF7-27811E8D9865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A1D4E9-51BF-4379-4082-0FEB7DA2981D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14D3F-FE59-A95B-57F5-6E50DB447628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 dirty="0">
                    <a:latin typeface="EdShed" pitchFamily="2" charset="0"/>
                  </a:rPr>
                  <a:t>it like this? Did you remember ‘ck’ at the end?</a:t>
                </a:r>
              </a:p>
            </p:txBody>
          </p:sp>
          <p:pic>
            <p:nvPicPr>
              <p:cNvPr id="18" name="Picture 17" descr="Icon&#10;&#10;Description automatically generated">
                <a:extLst>
                  <a:ext uri="{FF2B5EF4-FFF2-40B4-BE49-F238E27FC236}">
                    <a16:creationId xmlns:a16="http://schemas.microsoft.com/office/drawing/2014/main" id="{CFBF74CA-63E4-A911-35A4-57E0D7BC0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4899C311-3329-2617-07C5-C4CDCC6A342B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40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2296288" y="2060486"/>
            <a:ext cx="7599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girl’s hair ran down her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7605095" y="1987543"/>
            <a:ext cx="89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back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392183" y="5482880"/>
            <a:ext cx="1407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back</a:t>
            </a:r>
            <a:endParaRPr lang="en-GB" sz="2400" dirty="0">
              <a:latin typeface="EdShed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3DBCF-260F-CCEE-40DC-4B51E7B122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655" y="2510763"/>
            <a:ext cx="2979971" cy="29799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6B2E9DB-7D37-C772-B922-5373FA333BF5}"/>
              </a:ext>
            </a:extLst>
          </p:cNvPr>
          <p:cNvGrpSpPr/>
          <p:nvPr/>
        </p:nvGrpSpPr>
        <p:grpSpPr>
          <a:xfrm>
            <a:off x="5584690" y="6162458"/>
            <a:ext cx="1080627" cy="110990"/>
            <a:chOff x="5329745" y="2947896"/>
            <a:chExt cx="555264" cy="55495"/>
          </a:xfrm>
          <a:solidFill>
            <a:srgbClr val="3372DC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54C0D5C-8867-1F24-53E1-5AE6D2E000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9745" y="2947896"/>
              <a:ext cx="55494" cy="554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0B2197-4120-FC32-C448-778D0EFF795B}"/>
                </a:ext>
              </a:extLst>
            </p:cNvPr>
            <p:cNvSpPr/>
            <p:nvPr/>
          </p:nvSpPr>
          <p:spPr>
            <a:xfrm>
              <a:off x="5622742" y="2953532"/>
              <a:ext cx="262267" cy="419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C1F8D32-C287-DC67-2E67-D0435E204C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4703" y="2947896"/>
              <a:ext cx="55494" cy="554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180671-BE10-DCE4-C5E6-830A874D137B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5BC76C-67C1-D72E-867C-A473D79E1181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0B3019-CD7F-F424-0895-BED39D99E3B3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 dirty="0">
                    <a:latin typeface="EdShed" pitchFamily="2" charset="0"/>
                  </a:rPr>
                  <a:t>it like this? Did you remember ‘ck’ at the end?</a:t>
                </a: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1043AD94-DC98-9930-30ED-2638F134F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A8B52648-52DB-253A-8F62-BE69D5353BEA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76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2620909" y="2109560"/>
            <a:ext cx="6950182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of smoke came from the train.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3695000" y="2053843"/>
            <a:ext cx="79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puff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608118" y="5526841"/>
            <a:ext cx="1150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puff</a:t>
            </a:r>
            <a:endParaRPr lang="en-GB" sz="2400" dirty="0">
              <a:latin typeface="EdShed" pitchFamily="2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F01884E-28C6-A95F-8C17-A8C97F6FA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688" y="2803144"/>
            <a:ext cx="2886619" cy="24932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C03FD75-6187-B0A6-502F-95B7205C17EB}"/>
              </a:ext>
            </a:extLst>
          </p:cNvPr>
          <p:cNvGrpSpPr/>
          <p:nvPr/>
        </p:nvGrpSpPr>
        <p:grpSpPr>
          <a:xfrm>
            <a:off x="5804242" y="6149312"/>
            <a:ext cx="813613" cy="110992"/>
            <a:chOff x="5340375" y="2947897"/>
            <a:chExt cx="418064" cy="55496"/>
          </a:xfrm>
          <a:solidFill>
            <a:srgbClr val="3372DC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8844B8-2585-EF20-768E-70828549C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0375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6909E20-395A-553C-F626-1D7C48D03708}"/>
                </a:ext>
              </a:extLst>
            </p:cNvPr>
            <p:cNvSpPr/>
            <p:nvPr/>
          </p:nvSpPr>
          <p:spPr>
            <a:xfrm>
              <a:off x="5587126" y="2954204"/>
              <a:ext cx="171313" cy="445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4E1CAF-9676-00C0-1732-8E179EDC15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4703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2CFCF5-8589-ADA3-B41E-E3CCAF625416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F119F4-4C85-3521-3A70-D03C2663AB07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272F62-EB10-91A2-8B1F-8ABFB292C197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 dirty="0">
                    <a:latin typeface="EdShed" pitchFamily="2" charset="0"/>
                  </a:rPr>
                  <a:t>it like this? Did you remember ‘ff’ at the end?</a:t>
                </a:r>
              </a:p>
            </p:txBody>
          </p:sp>
          <p:pic>
            <p:nvPicPr>
              <p:cNvPr id="9" name="Picture 8" descr="Icon&#10;&#10;Description automatically generated">
                <a:extLst>
                  <a:ext uri="{FF2B5EF4-FFF2-40B4-BE49-F238E27FC236}">
                    <a16:creationId xmlns:a16="http://schemas.microsoft.com/office/drawing/2014/main" id="{B896A191-7037-8F06-D067-CB17A42C8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429037F0-38DB-A0CC-DA88-BF59241214CD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852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F0AD1-FE93-2B89-3C7E-7E523450E9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83183-C08A-3C9B-B2CD-1AF703B2D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Word cards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456A20-0F51-B99C-92B1-93D782449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47941"/>
              </p:ext>
            </p:extLst>
          </p:nvPr>
        </p:nvGraphicFramePr>
        <p:xfrm>
          <a:off x="307690" y="1769512"/>
          <a:ext cx="11579510" cy="479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8194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puff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fluff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pull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doll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grass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194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kiss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buzz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fizz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clock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430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5BCC09B-53E2-8C36-AF84-4F93BAF71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046429"/>
              </p:ext>
            </p:extLst>
          </p:nvPr>
        </p:nvGraphicFramePr>
        <p:xfrm>
          <a:off x="307690" y="1769512"/>
          <a:ext cx="11579510" cy="479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8194">
                <a:tc>
                  <a:txBody>
                    <a:bodyPr/>
                    <a:lstStyle/>
                    <a:p>
                      <a:pPr algn="ctr"/>
                      <a:endParaRPr lang="en-GB" sz="44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194">
                <a:tc>
                  <a:txBody>
                    <a:bodyPr/>
                    <a:lstStyle/>
                    <a:p>
                      <a:pPr algn="ctr"/>
                      <a:endParaRPr lang="en-GB" sz="44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F0AD1-FE93-2B89-3C7E-7E523450E9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83183-C08A-3C9B-B2CD-1AF703B2D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Picture cards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BE3CE3-66FD-A2D4-BD6D-56ECE6427DAE}"/>
              </a:ext>
            </a:extLst>
          </p:cNvPr>
          <p:cNvGrpSpPr/>
          <p:nvPr/>
        </p:nvGrpSpPr>
        <p:grpSpPr>
          <a:xfrm>
            <a:off x="688083" y="2003998"/>
            <a:ext cx="10971656" cy="4267524"/>
            <a:chOff x="688083" y="2003998"/>
            <a:chExt cx="10971656" cy="4267524"/>
          </a:xfrm>
        </p:grpSpPr>
        <p:pic>
          <p:nvPicPr>
            <p:cNvPr id="2" name="Picture 6" descr="Lawn, Green, Grama, Grass, Nature, Colour, Sheets">
              <a:extLst>
                <a:ext uri="{FF2B5EF4-FFF2-40B4-BE49-F238E27FC236}">
                  <a16:creationId xmlns:a16="http://schemas.microsoft.com/office/drawing/2014/main" id="{12B4CBE1-1F1B-3DCC-96B9-474BA018B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404" y="2173528"/>
              <a:ext cx="1536536" cy="1658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CAFF2-B58C-1458-9156-B4B439B83A9D}"/>
                </a:ext>
              </a:extLst>
            </p:cNvPr>
            <p:cNvGrpSpPr/>
            <p:nvPr/>
          </p:nvGrpSpPr>
          <p:grpSpPr>
            <a:xfrm>
              <a:off x="9656625" y="2252032"/>
              <a:ext cx="2003114" cy="1504368"/>
              <a:chOff x="3053000" y="4678529"/>
              <a:chExt cx="2003114" cy="150436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61C6374-76AD-1F96-D21F-30CE13372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3053000" y="4678529"/>
                <a:ext cx="1435642" cy="1504368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B0996B-4668-433D-F5CE-ACB2F9AB2D72}"/>
                  </a:ext>
                </a:extLst>
              </p:cNvPr>
              <p:cNvSpPr txBox="1"/>
              <p:nvPr/>
            </p:nvSpPr>
            <p:spPr>
              <a:xfrm>
                <a:off x="4349079" y="5029230"/>
                <a:ext cx="3080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EdShed" pitchFamily="2" charset="0"/>
                  </a:rPr>
                  <a:t>z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75A2B6-5063-F7CA-5599-6E22D5F00145}"/>
                  </a:ext>
                </a:extLst>
              </p:cNvPr>
              <p:cNvSpPr txBox="1"/>
              <p:nvPr/>
            </p:nvSpPr>
            <p:spPr>
              <a:xfrm>
                <a:off x="4534061" y="4864032"/>
                <a:ext cx="3080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EdShed" pitchFamily="2" charset="0"/>
                  </a:rPr>
                  <a:t>z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AD3577-909D-99B0-CE75-116D76B7FD07}"/>
                  </a:ext>
                </a:extLst>
              </p:cNvPr>
              <p:cNvSpPr txBox="1"/>
              <p:nvPr/>
            </p:nvSpPr>
            <p:spPr>
              <a:xfrm>
                <a:off x="4748016" y="4724457"/>
                <a:ext cx="3080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EdShed" pitchFamily="2" charset="0"/>
                  </a:rPr>
                  <a:t>z</a:t>
                </a:r>
              </a:p>
            </p:txBody>
          </p:sp>
        </p:grp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C9B3E0CC-2168-6D9B-EA6C-1BDF12770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220" y="2046160"/>
              <a:ext cx="1536537" cy="1887429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73ADE99D-7569-9764-9D5C-A607CD785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6108" y="2167342"/>
              <a:ext cx="1839783" cy="1589058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21598F7E-4530-B8DE-8A70-457F04A41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76592" y="2003998"/>
              <a:ext cx="549308" cy="1903087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2F2A4F4E-F98D-F087-EA6A-01FF9C52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38719" y="4539267"/>
              <a:ext cx="1685589" cy="1685589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07D1F8F1-3B0A-3EB8-E69F-389481BD0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8083" y="4579023"/>
              <a:ext cx="1633747" cy="1539179"/>
            </a:xfrm>
            <a:prstGeom prst="rect">
              <a:avLst/>
            </a:prstGeom>
          </p:spPr>
        </p:pic>
        <p:pic>
          <p:nvPicPr>
            <p:cNvPr id="16" name="Picture 15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9D12D710-DFE0-F55E-444C-A3D0152C8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22421" y="4368586"/>
              <a:ext cx="1837318" cy="1902936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638FC913-8A33-52F0-7F8A-D4F0CBB32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63743" y="4478685"/>
              <a:ext cx="1196853" cy="1792837"/>
            </a:xfrm>
            <a:prstGeom prst="rect">
              <a:avLst/>
            </a:prstGeom>
          </p:spPr>
        </p:pic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D102115A-5509-A7BA-8172-1AB34719D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80953" y="4478685"/>
              <a:ext cx="1685589" cy="1746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560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F0AD1-FE93-2B89-3C7E-7E523450E9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83183-C08A-3C9B-B2CD-1AF703B2D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663" y="586478"/>
            <a:ext cx="9022126" cy="320675"/>
          </a:xfrm>
        </p:spPr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Additional decodable word cards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CB273C-B88D-1820-C3FD-D44069404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297576"/>
              </p:ext>
            </p:extLst>
          </p:nvPr>
        </p:nvGraphicFramePr>
        <p:xfrm>
          <a:off x="307690" y="1769512"/>
          <a:ext cx="11579510" cy="479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8194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huff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stuff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bull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troll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class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194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miss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fuzz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frizz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block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pack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007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5D433-B22F-8B16-780C-8FAF25A42E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511B1115-02ED-C630-75B4-01F5CC44F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5772" y="329707"/>
            <a:ext cx="7960454" cy="320675"/>
          </a:xfrm>
        </p:spPr>
        <p:txBody>
          <a:bodyPr/>
          <a:lstStyle/>
          <a:p>
            <a:r>
              <a:rPr lang="en-US" sz="1800" b="0" dirty="0"/>
              <a:t>Sorting Mat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4AE4890A-2107-D93F-B132-BF8666C26F9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11385" y="755650"/>
            <a:ext cx="7769225" cy="36512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3373DC"/>
                </a:solidFill>
              </a:rPr>
              <a:t>Can you sort the words by their final digraph?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8347CB-C2DB-1003-96D4-FEDE13BA6AE4}"/>
              </a:ext>
            </a:extLst>
          </p:cNvPr>
          <p:cNvSpPr>
            <a:spLocks noChangeAspect="1"/>
          </p:cNvSpPr>
          <p:nvPr/>
        </p:nvSpPr>
        <p:spPr>
          <a:xfrm>
            <a:off x="292101" y="1744674"/>
            <a:ext cx="3927928" cy="2358000"/>
          </a:xfrm>
          <a:prstGeom prst="rect">
            <a:avLst/>
          </a:prstGeom>
          <a:noFill/>
          <a:ln w="53975">
            <a:solidFill>
              <a:srgbClr val="FF3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EAA695-DD23-1509-89A2-8551EE9174DC}"/>
              </a:ext>
            </a:extLst>
          </p:cNvPr>
          <p:cNvSpPr>
            <a:spLocks noChangeAspect="1"/>
          </p:cNvSpPr>
          <p:nvPr/>
        </p:nvSpPr>
        <p:spPr>
          <a:xfrm>
            <a:off x="292100" y="4238994"/>
            <a:ext cx="3927929" cy="2358000"/>
          </a:xfrm>
          <a:prstGeom prst="rect">
            <a:avLst/>
          </a:prstGeom>
          <a:noFill/>
          <a:ln w="53975">
            <a:solidFill>
              <a:srgbClr val="219C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178260-2443-9B2A-D4E4-A53FD88785C9}"/>
              </a:ext>
            </a:extLst>
          </p:cNvPr>
          <p:cNvSpPr>
            <a:spLocks noChangeAspect="1"/>
          </p:cNvSpPr>
          <p:nvPr/>
        </p:nvSpPr>
        <p:spPr>
          <a:xfrm>
            <a:off x="7971972" y="1744675"/>
            <a:ext cx="3927928" cy="2358000"/>
          </a:xfrm>
          <a:prstGeom prst="rect">
            <a:avLst/>
          </a:prstGeom>
          <a:noFill/>
          <a:ln w="53975">
            <a:solidFill>
              <a:srgbClr val="FFDE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FFEB7F-DB29-C64D-E563-F32FB0E68DA5}"/>
              </a:ext>
            </a:extLst>
          </p:cNvPr>
          <p:cNvSpPr>
            <a:spLocks noChangeAspect="1"/>
          </p:cNvSpPr>
          <p:nvPr/>
        </p:nvSpPr>
        <p:spPr>
          <a:xfrm>
            <a:off x="7971972" y="4238994"/>
            <a:ext cx="3927928" cy="2362657"/>
          </a:xfrm>
          <a:prstGeom prst="rect">
            <a:avLst/>
          </a:prstGeom>
          <a:noFill/>
          <a:ln w="53975">
            <a:solidFill>
              <a:srgbClr val="7956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69D17-8B1E-8E8B-7A87-C8CE87ED221B}"/>
              </a:ext>
            </a:extLst>
          </p:cNvPr>
          <p:cNvSpPr>
            <a:spLocks noChangeAspect="1"/>
          </p:cNvSpPr>
          <p:nvPr/>
        </p:nvSpPr>
        <p:spPr>
          <a:xfrm>
            <a:off x="4357914" y="1744674"/>
            <a:ext cx="3462280" cy="4852320"/>
          </a:xfrm>
          <a:prstGeom prst="rect">
            <a:avLst/>
          </a:prstGeom>
          <a:solidFill>
            <a:schemeClr val="bg1"/>
          </a:solidFill>
          <a:ln w="53975">
            <a:solidFill>
              <a:srgbClr val="25D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F16083-D1B2-40A1-2883-A3CB6113B8F1}"/>
              </a:ext>
            </a:extLst>
          </p:cNvPr>
          <p:cNvSpPr/>
          <p:nvPr/>
        </p:nvSpPr>
        <p:spPr>
          <a:xfrm>
            <a:off x="5480238" y="1886326"/>
            <a:ext cx="120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25D160"/>
                </a:solidFill>
                <a:latin typeface="EdShed" pitchFamily="2" charset="0"/>
                <a:cs typeface="Rubik" pitchFamily="2" charset="-79"/>
              </a:rPr>
              <a:t>‘ss’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DCFEB6-048C-870C-C4C6-B75C74C688E5}"/>
              </a:ext>
            </a:extLst>
          </p:cNvPr>
          <p:cNvSpPr/>
          <p:nvPr/>
        </p:nvSpPr>
        <p:spPr>
          <a:xfrm>
            <a:off x="1652163" y="4364888"/>
            <a:ext cx="120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219CEE"/>
                </a:solidFill>
                <a:latin typeface="EdShed" pitchFamily="2" charset="0"/>
                <a:cs typeface="Rubik" pitchFamily="2" charset="-79"/>
              </a:rPr>
              <a:t>‘ll’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D65004-D043-BD54-5297-BDB98A97CBBA}"/>
              </a:ext>
            </a:extLst>
          </p:cNvPr>
          <p:cNvSpPr/>
          <p:nvPr/>
        </p:nvSpPr>
        <p:spPr>
          <a:xfrm>
            <a:off x="9332035" y="4364888"/>
            <a:ext cx="120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‘</a:t>
            </a:r>
            <a:r>
              <a:rPr lang="en-GB" sz="3600" b="1" dirty="0" err="1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zz</a:t>
            </a:r>
            <a:r>
              <a:rPr lang="en-GB" sz="3600" b="1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’</a:t>
            </a:r>
            <a:endParaRPr lang="en-GB" sz="2400" b="1" dirty="0">
              <a:solidFill>
                <a:srgbClr val="7956D6"/>
              </a:solidFill>
              <a:latin typeface="EdShed" pitchFamily="2" charset="0"/>
              <a:cs typeface="Rubik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C1D93A-6401-A4AB-9E44-248B69DAFC11}"/>
              </a:ext>
            </a:extLst>
          </p:cNvPr>
          <p:cNvSpPr/>
          <p:nvPr/>
        </p:nvSpPr>
        <p:spPr>
          <a:xfrm>
            <a:off x="1652163" y="1891901"/>
            <a:ext cx="120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3760"/>
                </a:solidFill>
                <a:latin typeface="EdShed" pitchFamily="2" charset="0"/>
                <a:cs typeface="Rubik" pitchFamily="2" charset="-79"/>
              </a:rPr>
              <a:t>‘ff’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66387D-8451-91B6-DB71-74DC6DADBDF4}"/>
              </a:ext>
            </a:extLst>
          </p:cNvPr>
          <p:cNvSpPr/>
          <p:nvPr/>
        </p:nvSpPr>
        <p:spPr>
          <a:xfrm>
            <a:off x="9332035" y="1891901"/>
            <a:ext cx="120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DE57"/>
                </a:solidFill>
                <a:latin typeface="EdShed" pitchFamily="2" charset="0"/>
                <a:cs typeface="Rubik" pitchFamily="2" charset="-79"/>
              </a:rPr>
              <a:t>‘ck’</a:t>
            </a:r>
          </a:p>
        </p:txBody>
      </p:sp>
    </p:spTree>
    <p:extLst>
      <p:ext uri="{BB962C8B-B14F-4D97-AF65-F5344CB8AC3E}">
        <p14:creationId xmlns:p14="http://schemas.microsoft.com/office/powerpoint/2010/main" val="413292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How many syllables are in each word?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EF6DB4-2BD9-6AF1-63E1-7E2056245675}"/>
              </a:ext>
            </a:extLst>
          </p:cNvPr>
          <p:cNvSpPr txBox="1">
            <a:spLocks/>
          </p:cNvSpPr>
          <p:nvPr/>
        </p:nvSpPr>
        <p:spPr>
          <a:xfrm>
            <a:off x="1905113" y="2025780"/>
            <a:ext cx="799578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puff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C3511-2F1F-7AEE-7990-6EB65B09374A}"/>
              </a:ext>
            </a:extLst>
          </p:cNvPr>
          <p:cNvSpPr txBox="1">
            <a:spLocks/>
          </p:cNvSpPr>
          <p:nvPr/>
        </p:nvSpPr>
        <p:spPr>
          <a:xfrm>
            <a:off x="5602323" y="2025780"/>
            <a:ext cx="970908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clock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F2920D7-4579-696C-1A90-EB16D06D1DFF}"/>
              </a:ext>
            </a:extLst>
          </p:cNvPr>
          <p:cNvSpPr txBox="1">
            <a:spLocks/>
          </p:cNvSpPr>
          <p:nvPr/>
        </p:nvSpPr>
        <p:spPr>
          <a:xfrm>
            <a:off x="5740631" y="2850495"/>
            <a:ext cx="69429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bell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651642-83C5-ADC4-3FCF-1452689A8CAB}"/>
              </a:ext>
            </a:extLst>
          </p:cNvPr>
          <p:cNvSpPr txBox="1">
            <a:spLocks/>
          </p:cNvSpPr>
          <p:nvPr/>
        </p:nvSpPr>
        <p:spPr>
          <a:xfrm>
            <a:off x="9356920" y="2850495"/>
            <a:ext cx="953724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grass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E742A48-1E61-B822-6EA1-E16DE886617E}"/>
              </a:ext>
            </a:extLst>
          </p:cNvPr>
          <p:cNvSpPr txBox="1">
            <a:spLocks/>
          </p:cNvSpPr>
          <p:nvPr/>
        </p:nvSpPr>
        <p:spPr>
          <a:xfrm>
            <a:off x="1856542" y="2850495"/>
            <a:ext cx="89672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back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C15FAA1-F541-030D-4320-71F59C349C1D}"/>
              </a:ext>
            </a:extLst>
          </p:cNvPr>
          <p:cNvSpPr txBox="1">
            <a:spLocks/>
          </p:cNvSpPr>
          <p:nvPr/>
        </p:nvSpPr>
        <p:spPr>
          <a:xfrm>
            <a:off x="1948073" y="3675210"/>
            <a:ext cx="71365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doll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84B884-6263-0B91-6913-23403BADDBA5}"/>
              </a:ext>
            </a:extLst>
          </p:cNvPr>
          <p:cNvSpPr txBox="1">
            <a:spLocks/>
          </p:cNvSpPr>
          <p:nvPr/>
        </p:nvSpPr>
        <p:spPr>
          <a:xfrm>
            <a:off x="5732551" y="3675210"/>
            <a:ext cx="71045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kiss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4A6DE01-A898-A3A0-608C-D0152B11432B}"/>
              </a:ext>
            </a:extLst>
          </p:cNvPr>
          <p:cNvSpPr txBox="1">
            <a:spLocks/>
          </p:cNvSpPr>
          <p:nvPr/>
        </p:nvSpPr>
        <p:spPr>
          <a:xfrm>
            <a:off x="9394527" y="3675210"/>
            <a:ext cx="87851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buzz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B6251F5-B5A0-72E4-8D4C-708BC53AEDBF}"/>
              </a:ext>
            </a:extLst>
          </p:cNvPr>
          <p:cNvSpPr txBox="1">
            <a:spLocks/>
          </p:cNvSpPr>
          <p:nvPr/>
        </p:nvSpPr>
        <p:spPr>
          <a:xfrm>
            <a:off x="9419565" y="2025780"/>
            <a:ext cx="82843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fluff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18A7C6D-4008-4637-2882-0487BA07CD19}"/>
              </a:ext>
            </a:extLst>
          </p:cNvPr>
          <p:cNvSpPr txBox="1">
            <a:spLocks/>
          </p:cNvSpPr>
          <p:nvPr/>
        </p:nvSpPr>
        <p:spPr>
          <a:xfrm>
            <a:off x="5731109" y="4499925"/>
            <a:ext cx="71333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fizz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858E12-4B10-F6CE-7F2E-C34D9E68B0F0}"/>
              </a:ext>
            </a:extLst>
          </p:cNvPr>
          <p:cNvGrpSpPr/>
          <p:nvPr/>
        </p:nvGrpSpPr>
        <p:grpSpPr>
          <a:xfrm>
            <a:off x="2258927" y="2025780"/>
            <a:ext cx="8048126" cy="2933886"/>
            <a:chOff x="2258927" y="2025780"/>
            <a:chExt cx="8048126" cy="2933886"/>
          </a:xfrm>
        </p:grpSpPr>
        <p:sp>
          <p:nvSpPr>
            <p:cNvPr id="2" name="Text Placeholder 1">
              <a:extLst>
                <a:ext uri="{FF2B5EF4-FFF2-40B4-BE49-F238E27FC236}">
                  <a16:creationId xmlns:a16="http://schemas.microsoft.com/office/drawing/2014/main" id="{98B0BC8C-251B-C1AE-E609-548A02A88DC6}"/>
                </a:ext>
              </a:extLst>
            </p:cNvPr>
            <p:cNvSpPr txBox="1">
              <a:spLocks/>
            </p:cNvSpPr>
            <p:nvPr/>
          </p:nvSpPr>
          <p:spPr>
            <a:xfrm>
              <a:off x="2258927" y="2025780"/>
              <a:ext cx="444482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latin typeface="EdShed" pitchFamily="2" charset="0"/>
                </a:rPr>
                <a:t>ff</a:t>
              </a:r>
            </a:p>
          </p:txBody>
        </p:sp>
        <p:sp>
          <p:nvSpPr>
            <p:cNvPr id="9" name="Text Placeholder 1">
              <a:extLst>
                <a:ext uri="{FF2B5EF4-FFF2-40B4-BE49-F238E27FC236}">
                  <a16:creationId xmlns:a16="http://schemas.microsoft.com/office/drawing/2014/main" id="{83CD72E8-5A19-0D98-92B0-64FAE0347B50}"/>
                </a:ext>
              </a:extLst>
            </p:cNvPr>
            <p:cNvSpPr txBox="1">
              <a:spLocks/>
            </p:cNvSpPr>
            <p:nvPr/>
          </p:nvSpPr>
          <p:spPr>
            <a:xfrm>
              <a:off x="6089757" y="2850495"/>
              <a:ext cx="342401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 err="1">
                  <a:latin typeface="EdShed" pitchFamily="2" charset="0"/>
                </a:rPr>
                <a:t>ll</a:t>
              </a:r>
              <a:endParaRPr lang="en-US" sz="2800" b="0" dirty="0">
                <a:latin typeface="EdShed" pitchFamily="2" charset="0"/>
              </a:endParaRPr>
            </a:p>
          </p:txBody>
        </p:sp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69E5EE9D-6FF4-D769-7724-4E1B1E36039B}"/>
                </a:ext>
              </a:extLst>
            </p:cNvPr>
            <p:cNvSpPr txBox="1">
              <a:spLocks/>
            </p:cNvSpPr>
            <p:nvPr/>
          </p:nvSpPr>
          <p:spPr>
            <a:xfrm>
              <a:off x="9840259" y="2850495"/>
              <a:ext cx="466794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latin typeface="EdShed" pitchFamily="2" charset="0"/>
                </a:rPr>
                <a:t>ss</a:t>
              </a:r>
            </a:p>
          </p:txBody>
        </p:sp>
        <p:sp>
          <p:nvSpPr>
            <p:cNvPr id="14" name="Text Placeholder 1">
              <a:extLst>
                <a:ext uri="{FF2B5EF4-FFF2-40B4-BE49-F238E27FC236}">
                  <a16:creationId xmlns:a16="http://schemas.microsoft.com/office/drawing/2014/main" id="{CEF85777-02C2-B7A5-925A-A5A265513BB5}"/>
                </a:ext>
              </a:extLst>
            </p:cNvPr>
            <p:cNvSpPr txBox="1">
              <a:spLocks/>
            </p:cNvSpPr>
            <p:nvPr/>
          </p:nvSpPr>
          <p:spPr>
            <a:xfrm>
              <a:off x="2314832" y="3675210"/>
              <a:ext cx="342401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 err="1">
                  <a:latin typeface="EdShed" pitchFamily="2" charset="0"/>
                </a:rPr>
                <a:t>ll</a:t>
              </a:r>
              <a:endParaRPr lang="en-US" sz="2800" b="0" dirty="0">
                <a:latin typeface="EdShed" pitchFamily="2" charset="0"/>
              </a:endParaRPr>
            </a:p>
          </p:txBody>
        </p:sp>
        <p:sp>
          <p:nvSpPr>
            <p:cNvPr id="37" name="Text Placeholder 1">
              <a:extLst>
                <a:ext uri="{FF2B5EF4-FFF2-40B4-BE49-F238E27FC236}">
                  <a16:creationId xmlns:a16="http://schemas.microsoft.com/office/drawing/2014/main" id="{0738BB02-9DA4-E908-B52F-3523AE259637}"/>
                </a:ext>
              </a:extLst>
            </p:cNvPr>
            <p:cNvSpPr txBox="1">
              <a:spLocks/>
            </p:cNvSpPr>
            <p:nvPr/>
          </p:nvSpPr>
          <p:spPr>
            <a:xfrm>
              <a:off x="5978076" y="3675210"/>
              <a:ext cx="466794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latin typeface="EdShed" pitchFamily="2" charset="0"/>
                </a:rPr>
                <a:t>ss</a:t>
              </a:r>
            </a:p>
          </p:txBody>
        </p:sp>
        <p:sp>
          <p:nvSpPr>
            <p:cNvPr id="38" name="Text Placeholder 1">
              <a:extLst>
                <a:ext uri="{FF2B5EF4-FFF2-40B4-BE49-F238E27FC236}">
                  <a16:creationId xmlns:a16="http://schemas.microsoft.com/office/drawing/2014/main" id="{26BA45FC-B8C4-178F-C97B-12002810AF57}"/>
                </a:ext>
              </a:extLst>
            </p:cNvPr>
            <p:cNvSpPr txBox="1">
              <a:spLocks/>
            </p:cNvSpPr>
            <p:nvPr/>
          </p:nvSpPr>
          <p:spPr>
            <a:xfrm>
              <a:off x="9759338" y="3675210"/>
              <a:ext cx="517322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 err="1">
                  <a:latin typeface="EdShed" pitchFamily="2" charset="0"/>
                </a:rPr>
                <a:t>zz</a:t>
              </a:r>
              <a:endParaRPr lang="en-US" sz="2800" b="0" dirty="0">
                <a:latin typeface="EdShed" pitchFamily="2" charset="0"/>
              </a:endParaRPr>
            </a:p>
          </p:txBody>
        </p:sp>
        <p:sp>
          <p:nvSpPr>
            <p:cNvPr id="39" name="Text Placeholder 1">
              <a:extLst>
                <a:ext uri="{FF2B5EF4-FFF2-40B4-BE49-F238E27FC236}">
                  <a16:creationId xmlns:a16="http://schemas.microsoft.com/office/drawing/2014/main" id="{E66F21FD-152B-0339-BA1F-2E9BBC7C0495}"/>
                </a:ext>
              </a:extLst>
            </p:cNvPr>
            <p:cNvSpPr txBox="1">
              <a:spLocks/>
            </p:cNvSpPr>
            <p:nvPr/>
          </p:nvSpPr>
          <p:spPr>
            <a:xfrm>
              <a:off x="9799312" y="2025780"/>
              <a:ext cx="444482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latin typeface="EdShed" pitchFamily="2" charset="0"/>
                </a:rPr>
                <a:t>ff</a:t>
              </a:r>
            </a:p>
          </p:txBody>
        </p:sp>
        <p:sp>
          <p:nvSpPr>
            <p:cNvPr id="40" name="Text Placeholder 1">
              <a:extLst>
                <a:ext uri="{FF2B5EF4-FFF2-40B4-BE49-F238E27FC236}">
                  <a16:creationId xmlns:a16="http://schemas.microsoft.com/office/drawing/2014/main" id="{00AFA6E7-D9C0-B29F-FD1C-0D82F3FAC392}"/>
                </a:ext>
              </a:extLst>
            </p:cNvPr>
            <p:cNvSpPr txBox="1">
              <a:spLocks/>
            </p:cNvSpPr>
            <p:nvPr/>
          </p:nvSpPr>
          <p:spPr>
            <a:xfrm>
              <a:off x="5925873" y="4499925"/>
              <a:ext cx="517322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 err="1">
                  <a:latin typeface="EdShed" pitchFamily="2" charset="0"/>
                </a:rPr>
                <a:t>zz</a:t>
              </a:r>
              <a:endParaRPr lang="en-US" sz="2800" b="0" dirty="0">
                <a:latin typeface="EdShed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B4D7D9-E0FF-59BB-F163-DC70C73BD901}"/>
              </a:ext>
            </a:extLst>
          </p:cNvPr>
          <p:cNvGrpSpPr/>
          <p:nvPr/>
        </p:nvGrpSpPr>
        <p:grpSpPr>
          <a:xfrm>
            <a:off x="622238" y="4577410"/>
            <a:ext cx="3316413" cy="1773976"/>
            <a:chOff x="569230" y="4577410"/>
            <a:chExt cx="3316413" cy="177397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E3A079B-4015-91E9-2F76-DF991C61A21F}"/>
                </a:ext>
              </a:extLst>
            </p:cNvPr>
            <p:cNvGrpSpPr/>
            <p:nvPr/>
          </p:nvGrpSpPr>
          <p:grpSpPr>
            <a:xfrm>
              <a:off x="569230" y="4577410"/>
              <a:ext cx="3316413" cy="1773976"/>
              <a:chOff x="1330546" y="4618029"/>
              <a:chExt cx="3316413" cy="1773976"/>
            </a:xfrm>
          </p:grpSpPr>
          <p:pic>
            <p:nvPicPr>
              <p:cNvPr id="13" name="Picture 12" descr="Shape, icon&#10;&#10;Description automatically generated">
                <a:extLst>
                  <a:ext uri="{FF2B5EF4-FFF2-40B4-BE49-F238E27FC236}">
                    <a16:creationId xmlns:a16="http://schemas.microsoft.com/office/drawing/2014/main" id="{D8678DF7-E426-62D4-00B0-291D9E72C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30546" y="4618029"/>
                <a:ext cx="1241295" cy="1773976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037D63-B4C4-9B15-13A8-F719A71C510D}"/>
                  </a:ext>
                </a:extLst>
              </p:cNvPr>
              <p:cNvSpPr txBox="1"/>
              <p:nvPr/>
            </p:nvSpPr>
            <p:spPr>
              <a:xfrm>
                <a:off x="2802387" y="4901537"/>
                <a:ext cx="18445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This week’s words all have one syllable.</a:t>
                </a:r>
              </a:p>
            </p:txBody>
          </p:sp>
        </p:grpSp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29A22DAC-5C3B-DEB0-EF01-CE2B1A6C3DA8}"/>
                </a:ext>
              </a:extLst>
            </p:cNvPr>
            <p:cNvSpPr/>
            <p:nvPr/>
          </p:nvSpPr>
          <p:spPr>
            <a:xfrm>
              <a:off x="2091149" y="4677767"/>
              <a:ext cx="1717445" cy="1306147"/>
            </a:xfrm>
            <a:prstGeom prst="wedgeRoundRectCallout">
              <a:avLst>
                <a:gd name="adj1" fmla="val -69066"/>
                <a:gd name="adj2" fmla="val 6065"/>
                <a:gd name="adj3" fmla="val 16667"/>
              </a:avLst>
            </a:prstGeom>
            <a:noFill/>
            <a:ln w="3810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C51882-353E-5711-AAA0-BECBA947CF10}"/>
              </a:ext>
            </a:extLst>
          </p:cNvPr>
          <p:cNvGrpSpPr/>
          <p:nvPr/>
        </p:nvGrpSpPr>
        <p:grpSpPr>
          <a:xfrm>
            <a:off x="8007470" y="4451844"/>
            <a:ext cx="3493016" cy="1899542"/>
            <a:chOff x="8007470" y="4451844"/>
            <a:chExt cx="3493016" cy="189954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789F085-5EB6-09B5-32FE-065F1DDE86F4}"/>
                </a:ext>
              </a:extLst>
            </p:cNvPr>
            <p:cNvGrpSpPr/>
            <p:nvPr/>
          </p:nvGrpSpPr>
          <p:grpSpPr>
            <a:xfrm>
              <a:off x="8152157" y="4451844"/>
              <a:ext cx="3348329" cy="1899542"/>
              <a:chOff x="7146357" y="4417521"/>
              <a:chExt cx="3348329" cy="1899542"/>
            </a:xfrm>
          </p:grpSpPr>
          <p:pic>
            <p:nvPicPr>
              <p:cNvPr id="10" name="Picture 9" descr="Icon&#10;&#10;Description automatically generated">
                <a:extLst>
                  <a:ext uri="{FF2B5EF4-FFF2-40B4-BE49-F238E27FC236}">
                    <a16:creationId xmlns:a16="http://schemas.microsoft.com/office/drawing/2014/main" id="{A7EC4858-E3D5-DB0A-B5BA-4A49CE7434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88901" y="4417521"/>
                <a:ext cx="1105785" cy="189954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EEBD29-78F9-71C5-5B89-7E297ED3D966}"/>
                  </a:ext>
                </a:extLst>
              </p:cNvPr>
              <p:cNvSpPr txBox="1"/>
              <p:nvPr/>
            </p:nvSpPr>
            <p:spPr>
              <a:xfrm>
                <a:off x="7146357" y="4734016"/>
                <a:ext cx="18445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Look at the ends of the words. A lot of our words have double letters at the end.</a:t>
                </a:r>
              </a:p>
            </p:txBody>
          </p:sp>
        </p:grpSp>
        <p:sp>
          <p:nvSpPr>
            <p:cNvPr id="28" name="Rounded Rectangular Callout 27">
              <a:extLst>
                <a:ext uri="{FF2B5EF4-FFF2-40B4-BE49-F238E27FC236}">
                  <a16:creationId xmlns:a16="http://schemas.microsoft.com/office/drawing/2014/main" id="{62206E4F-E693-38CD-4023-3E811EB71EBD}"/>
                </a:ext>
              </a:extLst>
            </p:cNvPr>
            <p:cNvSpPr/>
            <p:nvPr/>
          </p:nvSpPr>
          <p:spPr>
            <a:xfrm>
              <a:off x="8007470" y="4665349"/>
              <a:ext cx="2066531" cy="1641973"/>
            </a:xfrm>
            <a:prstGeom prst="wedgeRoundRectCallout">
              <a:avLst>
                <a:gd name="adj1" fmla="val 65065"/>
                <a:gd name="adj2" fmla="val 5095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11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0CB06-75FB-1332-34CA-ABECA30F81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D085D-A800-BFEE-6E5C-98E70FA7E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97051-1182-E29E-D4BE-E48C5B84F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sort the words by their final sound?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391FC6D-FAEB-977F-77E2-F1CE7B1C357C}"/>
              </a:ext>
            </a:extLst>
          </p:cNvPr>
          <p:cNvSpPr/>
          <p:nvPr/>
        </p:nvSpPr>
        <p:spPr>
          <a:xfrm>
            <a:off x="1450795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0"/>
              </a:rPr>
              <a:t>puff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90C565A-0018-4E9B-0D9B-432DC1E8DCCC}"/>
              </a:ext>
            </a:extLst>
          </p:cNvPr>
          <p:cNvSpPr/>
          <p:nvPr/>
        </p:nvSpPr>
        <p:spPr>
          <a:xfrm>
            <a:off x="3375297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0"/>
              </a:rPr>
              <a:t>fluff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086E70D-DB80-3AEA-50AA-9D13E21DA964}"/>
              </a:ext>
            </a:extLst>
          </p:cNvPr>
          <p:cNvSpPr/>
          <p:nvPr/>
        </p:nvSpPr>
        <p:spPr>
          <a:xfrm>
            <a:off x="5253332" y="2656328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0"/>
              </a:rPr>
              <a:t>bell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F550D09-6E1B-E118-FACE-F6CF9B958E92}"/>
              </a:ext>
            </a:extLst>
          </p:cNvPr>
          <p:cNvSpPr/>
          <p:nvPr/>
        </p:nvSpPr>
        <p:spPr>
          <a:xfrm>
            <a:off x="7177834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0"/>
              </a:rPr>
              <a:t>doll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C1646D-FA7E-C99B-22C4-228C4618146F}"/>
              </a:ext>
            </a:extLst>
          </p:cNvPr>
          <p:cNvSpPr/>
          <p:nvPr/>
        </p:nvSpPr>
        <p:spPr>
          <a:xfrm>
            <a:off x="5253332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0"/>
              </a:rPr>
              <a:t>grass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4A733A-AE4F-B726-19FD-23EE1A2DCDBD}"/>
              </a:ext>
            </a:extLst>
          </p:cNvPr>
          <p:cNvSpPr/>
          <p:nvPr/>
        </p:nvSpPr>
        <p:spPr>
          <a:xfrm>
            <a:off x="7177834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0"/>
              </a:rPr>
              <a:t>kiss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C659CB1-790B-521D-4E51-35F4824A1FF6}"/>
              </a:ext>
            </a:extLst>
          </p:cNvPr>
          <p:cNvSpPr/>
          <p:nvPr/>
        </p:nvSpPr>
        <p:spPr>
          <a:xfrm>
            <a:off x="8936286" y="2657624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0"/>
              </a:rPr>
              <a:t>buzz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E45B601-1D5F-84F1-4141-85AFF4FA8F7D}"/>
              </a:ext>
            </a:extLst>
          </p:cNvPr>
          <p:cNvSpPr/>
          <p:nvPr/>
        </p:nvSpPr>
        <p:spPr>
          <a:xfrm>
            <a:off x="8936286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0"/>
              </a:rPr>
              <a:t>fizz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BAFB05-2900-EA3D-6DF5-B92B7D34D1B5}"/>
              </a:ext>
            </a:extLst>
          </p:cNvPr>
          <p:cNvSpPr/>
          <p:nvPr/>
        </p:nvSpPr>
        <p:spPr>
          <a:xfrm>
            <a:off x="1450795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0"/>
              </a:rPr>
              <a:t>clock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D9F4A68-EEDC-744B-E797-55DFF89A9F0F}"/>
              </a:ext>
            </a:extLst>
          </p:cNvPr>
          <p:cNvSpPr/>
          <p:nvPr/>
        </p:nvSpPr>
        <p:spPr>
          <a:xfrm>
            <a:off x="3375297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0"/>
              </a:rPr>
              <a:t>back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01CAB5-2117-31E9-3570-32CB6461F188}"/>
              </a:ext>
            </a:extLst>
          </p:cNvPr>
          <p:cNvSpPr/>
          <p:nvPr/>
        </p:nvSpPr>
        <p:spPr>
          <a:xfrm>
            <a:off x="598619" y="3571219"/>
            <a:ext cx="2049562" cy="2016490"/>
          </a:xfrm>
          <a:prstGeom prst="ellipse">
            <a:avLst/>
          </a:prstGeom>
          <a:noFill/>
          <a:ln w="63500">
            <a:solidFill>
              <a:srgbClr val="FF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3123C-1F2F-D250-BBE1-D7CDD879C850}"/>
              </a:ext>
            </a:extLst>
          </p:cNvPr>
          <p:cNvSpPr/>
          <p:nvPr/>
        </p:nvSpPr>
        <p:spPr>
          <a:xfrm>
            <a:off x="1019499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3760"/>
                </a:solidFill>
                <a:latin typeface="EdShed" pitchFamily="2" charset="0"/>
                <a:cs typeface="Rubik" pitchFamily="2" charset="-79"/>
              </a:rPr>
              <a:t>/f/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2CB4D8-3269-CADF-DE80-8FFBA867407F}"/>
              </a:ext>
            </a:extLst>
          </p:cNvPr>
          <p:cNvSpPr/>
          <p:nvPr/>
        </p:nvSpPr>
        <p:spPr>
          <a:xfrm>
            <a:off x="5051595" y="3578849"/>
            <a:ext cx="2049562" cy="2016490"/>
          </a:xfrm>
          <a:prstGeom prst="ellipse">
            <a:avLst/>
          </a:prstGeom>
          <a:noFill/>
          <a:ln w="635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7E18DB-8767-F9DD-B966-818C1D9083F2}"/>
              </a:ext>
            </a:extLst>
          </p:cNvPr>
          <p:cNvSpPr/>
          <p:nvPr/>
        </p:nvSpPr>
        <p:spPr>
          <a:xfrm>
            <a:off x="7278083" y="3578849"/>
            <a:ext cx="2049562" cy="2016490"/>
          </a:xfrm>
          <a:prstGeom prst="ellipse">
            <a:avLst/>
          </a:prstGeom>
          <a:noFill/>
          <a:ln w="635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5D9CFD-4B38-3A34-1070-A39A5AEC396B}"/>
              </a:ext>
            </a:extLst>
          </p:cNvPr>
          <p:cNvSpPr/>
          <p:nvPr/>
        </p:nvSpPr>
        <p:spPr>
          <a:xfrm>
            <a:off x="2825107" y="3578849"/>
            <a:ext cx="2049562" cy="2016490"/>
          </a:xfrm>
          <a:prstGeom prst="ellipse">
            <a:avLst/>
          </a:prstGeom>
          <a:noFill/>
          <a:ln w="6350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164713-2345-6062-8383-BBD5D4D9706C}"/>
              </a:ext>
            </a:extLst>
          </p:cNvPr>
          <p:cNvSpPr/>
          <p:nvPr/>
        </p:nvSpPr>
        <p:spPr>
          <a:xfrm>
            <a:off x="9504571" y="3578849"/>
            <a:ext cx="2049562" cy="2016490"/>
          </a:xfrm>
          <a:prstGeom prst="ellipse">
            <a:avLst/>
          </a:prstGeom>
          <a:noFill/>
          <a:ln w="63500">
            <a:solidFill>
              <a:srgbClr val="FFD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03988E-E8ED-926C-C5B4-EE8145151B46}"/>
              </a:ext>
            </a:extLst>
          </p:cNvPr>
          <p:cNvSpPr/>
          <p:nvPr/>
        </p:nvSpPr>
        <p:spPr>
          <a:xfrm>
            <a:off x="3245987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19CEE"/>
                </a:solidFill>
                <a:latin typeface="EdShed" pitchFamily="2" charset="0"/>
                <a:cs typeface="Rubik" pitchFamily="2" charset="-79"/>
              </a:rPr>
              <a:t>/l/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1C2A6D-98DD-3478-B292-D330867FE958}"/>
              </a:ext>
            </a:extLst>
          </p:cNvPr>
          <p:cNvSpPr/>
          <p:nvPr/>
        </p:nvSpPr>
        <p:spPr>
          <a:xfrm>
            <a:off x="5500059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5D160"/>
                </a:solidFill>
                <a:latin typeface="EdShed" pitchFamily="2" charset="0"/>
                <a:cs typeface="Rubik" pitchFamily="2" charset="-79"/>
              </a:rPr>
              <a:t>/s/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DA4D6C-E9B8-EADD-6374-A874A22A3866}"/>
              </a:ext>
            </a:extLst>
          </p:cNvPr>
          <p:cNvSpPr/>
          <p:nvPr/>
        </p:nvSpPr>
        <p:spPr>
          <a:xfrm>
            <a:off x="7726547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/z/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615B42-9BB7-8717-825F-CD1E72A56DF8}"/>
              </a:ext>
            </a:extLst>
          </p:cNvPr>
          <p:cNvSpPr/>
          <p:nvPr/>
        </p:nvSpPr>
        <p:spPr>
          <a:xfrm>
            <a:off x="9982067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DE57"/>
                </a:solidFill>
                <a:latin typeface="EdShed" pitchFamily="2" charset="0"/>
                <a:cs typeface="Rubik" pitchFamily="2" charset="-79"/>
              </a:rPr>
              <a:t>/k/</a:t>
            </a:r>
          </a:p>
        </p:txBody>
      </p:sp>
    </p:spTree>
    <p:extLst>
      <p:ext uri="{BB962C8B-B14F-4D97-AF65-F5344CB8AC3E}">
        <p14:creationId xmlns:p14="http://schemas.microsoft.com/office/powerpoint/2010/main" val="36472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67265 0.2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33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21641 0.293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00299 0.29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34453 0.293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2539 0.293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586 0.278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51562 0.271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18593 0.2763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16081 0.272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12669 0.2710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Some of our new words have consonant blends. </a:t>
            </a:r>
          </a:p>
          <a:p>
            <a:r>
              <a:rPr lang="en-US" b="1" dirty="0"/>
              <a:t>What is a consonant blend?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Sound Buttons</a:t>
            </a:r>
          </a:p>
        </p:txBody>
      </p:sp>
      <p:sp>
        <p:nvSpPr>
          <p:cNvPr id="2" name="Rectangle 22">
            <a:extLst>
              <a:ext uri="{FF2B5EF4-FFF2-40B4-BE49-F238E27FC236}">
                <a16:creationId xmlns:a16="http://schemas.microsoft.com/office/drawing/2014/main" id="{2BC3B5E6-8B6D-B802-7271-FD83E57E9E65}"/>
              </a:ext>
            </a:extLst>
          </p:cNvPr>
          <p:cNvSpPr txBox="1"/>
          <p:nvPr/>
        </p:nvSpPr>
        <p:spPr>
          <a:xfrm>
            <a:off x="6544926" y="2080896"/>
            <a:ext cx="174079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latin typeface="OpenDyslexicAlta"/>
                <a:ea typeface="OpenDyslexicAlta"/>
                <a:cs typeface="OpenDyslexicAlta"/>
                <a:sym typeface="OpenDyslexicAlta"/>
              </a:defRPr>
            </a:lvl1pPr>
          </a:lstStyle>
          <a:p>
            <a:r>
              <a:rPr lang="en-GB" sz="6000" dirty="0">
                <a:latin typeface="EdShed" pitchFamily="2" charset="0"/>
              </a:rPr>
              <a:t>grass</a:t>
            </a:r>
            <a:endParaRPr sz="66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1FC31F-72F6-9883-BBAF-597FFF2B5351}"/>
              </a:ext>
            </a:extLst>
          </p:cNvPr>
          <p:cNvGrpSpPr/>
          <p:nvPr/>
        </p:nvGrpSpPr>
        <p:grpSpPr>
          <a:xfrm>
            <a:off x="4310606" y="3169186"/>
            <a:ext cx="1705816" cy="1245847"/>
            <a:chOff x="3617166" y="3103155"/>
            <a:chExt cx="1705816" cy="124584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79CAAAA-F073-CC66-05E8-60A7902AF4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9775" y="3103155"/>
              <a:ext cx="0" cy="373221"/>
            </a:xfrm>
            <a:prstGeom prst="straightConnector1">
              <a:avLst/>
            </a:prstGeom>
            <a:ln w="22225">
              <a:solidFill>
                <a:srgbClr val="20D1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A52587-81BD-BD5E-B5AA-445A9E6C9E00}"/>
                </a:ext>
              </a:extLst>
            </p:cNvPr>
            <p:cNvSpPr/>
            <p:nvPr/>
          </p:nvSpPr>
          <p:spPr>
            <a:xfrm>
              <a:off x="3617166" y="3518005"/>
              <a:ext cx="170581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1600" dirty="0">
                  <a:ln w="0"/>
                  <a:latin typeface="EdShed" pitchFamily="2" charset="0"/>
                </a:rPr>
                <a:t>The two consonants here make one sound.</a:t>
              </a:r>
              <a:endParaRPr lang="en-GB" sz="1600" cap="none" spc="0" dirty="0">
                <a:ln w="0"/>
                <a:latin typeface="EdShed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7F3BBB-2E1D-5011-E493-54B5BD2C911B}"/>
              </a:ext>
            </a:extLst>
          </p:cNvPr>
          <p:cNvGrpSpPr/>
          <p:nvPr/>
        </p:nvGrpSpPr>
        <p:grpSpPr>
          <a:xfrm>
            <a:off x="6101423" y="3260788"/>
            <a:ext cx="1706221" cy="1154245"/>
            <a:chOff x="5723609" y="3149507"/>
            <a:chExt cx="1706221" cy="115424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B7B15F9-895F-379A-97F7-9E60761314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8619" y="3149507"/>
              <a:ext cx="132415" cy="297900"/>
            </a:xfrm>
            <a:prstGeom prst="straightConnector1">
              <a:avLst/>
            </a:prstGeom>
            <a:ln w="22225">
              <a:solidFill>
                <a:srgbClr val="20D1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96ED82-EE33-4272-143B-E123C679A0C3}"/>
                </a:ext>
              </a:extLst>
            </p:cNvPr>
            <p:cNvSpPr/>
            <p:nvPr/>
          </p:nvSpPr>
          <p:spPr>
            <a:xfrm>
              <a:off x="5723609" y="3472755"/>
              <a:ext cx="170622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1600" dirty="0">
                  <a:ln w="0"/>
                  <a:latin typeface="EdShed" pitchFamily="2" charset="0"/>
                </a:rPr>
                <a:t>The two consonants here make two sounds.</a:t>
              </a:r>
              <a:endParaRPr lang="en-GB" sz="1600" cap="none" spc="0" dirty="0">
                <a:ln w="0"/>
                <a:latin typeface="EdShed" pitchFamily="2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AB1753C-8F58-BEF4-E90F-9B06C469EF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14698" y="3149507"/>
              <a:ext cx="153922" cy="297900"/>
            </a:xfrm>
            <a:prstGeom prst="straightConnector1">
              <a:avLst/>
            </a:prstGeom>
            <a:ln w="22225">
              <a:solidFill>
                <a:srgbClr val="20D1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3F8B80B-BB9D-8013-8FCE-4CBB2943D8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51103" y="5125586"/>
            <a:ext cx="727651" cy="797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06F4FB3-FB66-42D5-30C3-71404B97D912}"/>
              </a:ext>
            </a:extLst>
          </p:cNvPr>
          <p:cNvGrpSpPr/>
          <p:nvPr/>
        </p:nvGrpSpPr>
        <p:grpSpPr>
          <a:xfrm>
            <a:off x="579494" y="2328975"/>
            <a:ext cx="2655234" cy="4029690"/>
            <a:chOff x="669806" y="2317686"/>
            <a:chExt cx="2655234" cy="4029690"/>
          </a:xfrm>
        </p:grpSpPr>
        <p:pic>
          <p:nvPicPr>
            <p:cNvPr id="19" name="Picture 46" descr="Picture 46">
              <a:extLst>
                <a:ext uri="{FF2B5EF4-FFF2-40B4-BE49-F238E27FC236}">
                  <a16:creationId xmlns:a16="http://schemas.microsoft.com/office/drawing/2014/main" id="{BCE4C30F-2777-EB55-EF85-944C3AAB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806" y="4547374"/>
              <a:ext cx="815630" cy="1800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03DB55-5F37-6046-6393-0536BFD9B3B2}"/>
                </a:ext>
              </a:extLst>
            </p:cNvPr>
            <p:cNvSpPr txBox="1"/>
            <p:nvPr/>
          </p:nvSpPr>
          <p:spPr>
            <a:xfrm>
              <a:off x="1508073" y="2439544"/>
              <a:ext cx="1692002" cy="1815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latin typeface="OpenDyslexicAlta"/>
                  <a:ea typeface="OpenDyslexicAlta"/>
                  <a:cs typeface="OpenDyslexicAlta"/>
                  <a:sym typeface="OpenDyslexicAlta"/>
                </a:defRPr>
              </a:lvl1pPr>
            </a:lstStyle>
            <a:p>
              <a:pPr algn="ctr"/>
              <a:r>
                <a:rPr lang="en-GB" sz="1600" dirty="0">
                  <a:latin typeface="EdShed" pitchFamily="2" charset="0"/>
                </a:rPr>
                <a:t>A </a:t>
              </a:r>
              <a:r>
                <a:rPr lang="en-GB" sz="1600" dirty="0">
                  <a:solidFill>
                    <a:srgbClr val="7957D5"/>
                  </a:solidFill>
                  <a:latin typeface="EdShed" pitchFamily="2" charset="0"/>
                </a:rPr>
                <a:t>consonant blend </a:t>
              </a:r>
              <a:r>
                <a:rPr lang="en-GB" sz="1600" dirty="0">
                  <a:latin typeface="EdShed" pitchFamily="2" charset="0"/>
                </a:rPr>
                <a:t>is two or more consonants next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to each other. </a:t>
              </a:r>
            </a:p>
            <a:p>
              <a:pPr algn="ctr"/>
              <a:r>
                <a:rPr lang="en-GB" sz="1600" dirty="0">
                  <a:solidFill>
                    <a:srgbClr val="F139C4"/>
                  </a:solidFill>
                  <a:latin typeface="EdShed" pitchFamily="2" charset="0"/>
                </a:rPr>
                <a:t>Unlike a digraph, you can hear both letter sounds.</a:t>
              </a:r>
            </a:p>
          </p:txBody>
        </p:sp>
        <p:sp>
          <p:nvSpPr>
            <p:cNvPr id="21" name="Rounded Rectangular Callout 20">
              <a:extLst>
                <a:ext uri="{FF2B5EF4-FFF2-40B4-BE49-F238E27FC236}">
                  <a16:creationId xmlns:a16="http://schemas.microsoft.com/office/drawing/2014/main" id="{FFEDE318-A744-31F9-51CC-7FD95B459769}"/>
                </a:ext>
              </a:extLst>
            </p:cNvPr>
            <p:cNvSpPr/>
            <p:nvPr/>
          </p:nvSpPr>
          <p:spPr>
            <a:xfrm>
              <a:off x="1335783" y="2317686"/>
              <a:ext cx="1989257" cy="2014808"/>
            </a:xfrm>
            <a:prstGeom prst="wedgeRoundRectCallout">
              <a:avLst>
                <a:gd name="adj1" fmla="val -35763"/>
                <a:gd name="adj2" fmla="val 71713"/>
                <a:gd name="adj3" fmla="val 16667"/>
              </a:avLst>
            </a:prstGeom>
            <a:noFill/>
            <a:ln w="38100">
              <a:solidFill>
                <a:srgbClr val="FFDE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22">
            <a:extLst>
              <a:ext uri="{FF2B5EF4-FFF2-40B4-BE49-F238E27FC236}">
                <a16:creationId xmlns:a16="http://schemas.microsoft.com/office/drawing/2014/main" id="{A23D5914-D18E-75BE-E3CA-ADE47734FA0D}"/>
              </a:ext>
            </a:extLst>
          </p:cNvPr>
          <p:cNvSpPr txBox="1"/>
          <p:nvPr/>
        </p:nvSpPr>
        <p:spPr>
          <a:xfrm>
            <a:off x="4239299" y="2080896"/>
            <a:ext cx="118461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latin typeface="OpenDyslexicAlta"/>
                <a:ea typeface="OpenDyslexicAlta"/>
                <a:cs typeface="OpenDyslexicAlta"/>
                <a:sym typeface="OpenDyslexicAlta"/>
              </a:defRPr>
            </a:lvl1pPr>
          </a:lstStyle>
          <a:p>
            <a:r>
              <a:rPr lang="en-GB" sz="6000" dirty="0">
                <a:latin typeface="EdShed" pitchFamily="2" charset="0"/>
              </a:rPr>
              <a:t>bell</a:t>
            </a:r>
            <a:endParaRPr sz="66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1DE1A60B-65C4-EB88-0DBA-1CBC93B0AD52}"/>
              </a:ext>
            </a:extLst>
          </p:cNvPr>
          <p:cNvSpPr txBox="1"/>
          <p:nvPr/>
        </p:nvSpPr>
        <p:spPr>
          <a:xfrm>
            <a:off x="5284138" y="4965031"/>
            <a:ext cx="177830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latin typeface="OpenDyslexicAlta"/>
                <a:ea typeface="OpenDyslexicAlta"/>
                <a:cs typeface="OpenDyslexicAlta"/>
                <a:sym typeface="OpenDyslexicAlta"/>
              </a:defRPr>
            </a:lvl1pPr>
          </a:lstStyle>
          <a:p>
            <a:r>
              <a:rPr lang="en-GB" sz="6000" dirty="0">
                <a:latin typeface="EdShed" pitchFamily="2" charset="0"/>
                <a:ea typeface="Sassoon Infant 2023" panose="02000503030000020003" pitchFamily="2" charset="0"/>
              </a:rPr>
              <a:t>clock</a:t>
            </a:r>
            <a:endParaRPr sz="66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E713C5-98A4-2801-7697-83CE6698F99E}"/>
              </a:ext>
            </a:extLst>
          </p:cNvPr>
          <p:cNvGrpSpPr/>
          <p:nvPr/>
        </p:nvGrpSpPr>
        <p:grpSpPr>
          <a:xfrm>
            <a:off x="5479312" y="5780341"/>
            <a:ext cx="1481391" cy="108000"/>
            <a:chOff x="5045312" y="2894390"/>
            <a:chExt cx="1481391" cy="108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301A1D-DF3E-A8EA-C176-40ACD556B479}"/>
                </a:ext>
              </a:extLst>
            </p:cNvPr>
            <p:cNvSpPr/>
            <p:nvPr/>
          </p:nvSpPr>
          <p:spPr>
            <a:xfrm flipV="1">
              <a:off x="5599900" y="2894390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57" name="Oval 49">
              <a:extLst>
                <a:ext uri="{FF2B5EF4-FFF2-40B4-BE49-F238E27FC236}">
                  <a16:creationId xmlns:a16="http://schemas.microsoft.com/office/drawing/2014/main" id="{B3C1E207-4E89-27B1-8857-3F19FE1AD6CA}"/>
                </a:ext>
              </a:extLst>
            </p:cNvPr>
            <p:cNvSpPr/>
            <p:nvPr/>
          </p:nvSpPr>
          <p:spPr>
            <a:xfrm>
              <a:off x="5045312" y="2894390"/>
              <a:ext cx="108000" cy="108000"/>
            </a:xfrm>
            <a:prstGeom prst="ellipse">
              <a:avLst/>
            </a:prstGeom>
            <a:solidFill>
              <a:srgbClr val="FF376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Muli Regular"/>
                  <a:ea typeface="Muli Regular"/>
                  <a:cs typeface="Muli Regular"/>
                  <a:sym typeface="Muli Regular"/>
                </a:defRPr>
              </a:pPr>
              <a:endParaRPr dirty="0"/>
            </a:p>
          </p:txBody>
        </p:sp>
        <p:sp>
          <p:nvSpPr>
            <p:cNvPr id="58" name="Oval 49">
              <a:extLst>
                <a:ext uri="{FF2B5EF4-FFF2-40B4-BE49-F238E27FC236}">
                  <a16:creationId xmlns:a16="http://schemas.microsoft.com/office/drawing/2014/main" id="{62D1B673-30D2-123E-E315-88DFC3A357A6}"/>
                </a:ext>
              </a:extLst>
            </p:cNvPr>
            <p:cNvSpPr/>
            <p:nvPr/>
          </p:nvSpPr>
          <p:spPr>
            <a:xfrm>
              <a:off x="5331438" y="2894390"/>
              <a:ext cx="108000" cy="108000"/>
            </a:xfrm>
            <a:prstGeom prst="ellipse">
              <a:avLst/>
            </a:prstGeom>
            <a:solidFill>
              <a:srgbClr val="FF376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Muli Regular"/>
                  <a:ea typeface="Muli Regular"/>
                  <a:cs typeface="Muli Regular"/>
                  <a:sym typeface="Muli Regular"/>
                </a:defRPr>
              </a:pPr>
              <a:endParaRPr dirty="0"/>
            </a:p>
          </p:txBody>
        </p:sp>
        <p:sp>
          <p:nvSpPr>
            <p:cNvPr id="60" name="Rectangle 50">
              <a:extLst>
                <a:ext uri="{FF2B5EF4-FFF2-40B4-BE49-F238E27FC236}">
                  <a16:creationId xmlns:a16="http://schemas.microsoft.com/office/drawing/2014/main" id="{CBA3C26D-E66F-7BEB-1502-4230E3D346F8}"/>
                </a:ext>
              </a:extLst>
            </p:cNvPr>
            <p:cNvSpPr/>
            <p:nvPr/>
          </p:nvSpPr>
          <p:spPr>
            <a:xfrm>
              <a:off x="5906234" y="2894390"/>
              <a:ext cx="620469" cy="108000"/>
            </a:xfrm>
            <a:prstGeom prst="rect">
              <a:avLst/>
            </a:prstGeom>
            <a:solidFill>
              <a:srgbClr val="3372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Muli Regular"/>
                  <a:ea typeface="Muli Regular"/>
                  <a:cs typeface="Muli Regular"/>
                  <a:sym typeface="Muli Regular"/>
                </a:defRPr>
              </a:pPr>
              <a:endParaRPr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24B560-D566-F425-BBC1-DB719BD7C0B3}"/>
              </a:ext>
            </a:extLst>
          </p:cNvPr>
          <p:cNvGrpSpPr/>
          <p:nvPr/>
        </p:nvGrpSpPr>
        <p:grpSpPr>
          <a:xfrm>
            <a:off x="4392204" y="2916504"/>
            <a:ext cx="962186" cy="161061"/>
            <a:chOff x="7678258" y="6014687"/>
            <a:chExt cx="962186" cy="161061"/>
          </a:xfrm>
          <a:solidFill>
            <a:srgbClr val="3372DC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9478429-3583-C4DF-6550-0F4B9EDEC980}"/>
                </a:ext>
              </a:extLst>
            </p:cNvPr>
            <p:cNvSpPr/>
            <p:nvPr/>
          </p:nvSpPr>
          <p:spPr>
            <a:xfrm>
              <a:off x="7678258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D2567CE-6E06-75F5-F1D2-615DD307A7F6}"/>
                </a:ext>
              </a:extLst>
            </p:cNvPr>
            <p:cNvSpPr/>
            <p:nvPr/>
          </p:nvSpPr>
          <p:spPr>
            <a:xfrm>
              <a:off x="8060868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6D76626-4676-EF35-9FEB-8EDDEA28EDB8}"/>
                </a:ext>
              </a:extLst>
            </p:cNvPr>
            <p:cNvSpPr/>
            <p:nvPr/>
          </p:nvSpPr>
          <p:spPr>
            <a:xfrm>
              <a:off x="8346045" y="6027846"/>
              <a:ext cx="294399" cy="131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7317BF-B919-9B87-5AA5-EB329A3C1C7C}"/>
              </a:ext>
            </a:extLst>
          </p:cNvPr>
          <p:cNvGrpSpPr/>
          <p:nvPr/>
        </p:nvGrpSpPr>
        <p:grpSpPr>
          <a:xfrm>
            <a:off x="6714537" y="3079831"/>
            <a:ext cx="1449879" cy="162304"/>
            <a:chOff x="7333056" y="6014687"/>
            <a:chExt cx="1449879" cy="162304"/>
          </a:xfrm>
          <a:solidFill>
            <a:srgbClr val="3372DC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5A0C51E-DA84-9172-2DBF-D40CDC74DCC3}"/>
                </a:ext>
              </a:extLst>
            </p:cNvPr>
            <p:cNvSpPr/>
            <p:nvPr/>
          </p:nvSpPr>
          <p:spPr>
            <a:xfrm>
              <a:off x="7653000" y="6014687"/>
              <a:ext cx="157533" cy="15753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0E90BE0-1C15-EDD1-558B-01246E085716}"/>
                </a:ext>
              </a:extLst>
            </p:cNvPr>
            <p:cNvSpPr/>
            <p:nvPr/>
          </p:nvSpPr>
          <p:spPr>
            <a:xfrm>
              <a:off x="7978663" y="6019460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452DB39-700C-5383-3E88-29B057AA74D2}"/>
                </a:ext>
              </a:extLst>
            </p:cNvPr>
            <p:cNvSpPr/>
            <p:nvPr/>
          </p:nvSpPr>
          <p:spPr>
            <a:xfrm>
              <a:off x="8314935" y="6029843"/>
              <a:ext cx="468000" cy="131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A34E53F-C9F8-7A1B-CADF-D633B3B67425}"/>
                </a:ext>
              </a:extLst>
            </p:cNvPr>
            <p:cNvSpPr/>
            <p:nvPr/>
          </p:nvSpPr>
          <p:spPr>
            <a:xfrm>
              <a:off x="7333056" y="6014687"/>
              <a:ext cx="157533" cy="15753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A6ECE4-EE43-78CE-A5CC-62C9E9602D0A}"/>
              </a:ext>
            </a:extLst>
          </p:cNvPr>
          <p:cNvGrpSpPr/>
          <p:nvPr/>
        </p:nvGrpSpPr>
        <p:grpSpPr>
          <a:xfrm>
            <a:off x="8917647" y="3260788"/>
            <a:ext cx="2846800" cy="3104039"/>
            <a:chOff x="8917647" y="3260788"/>
            <a:chExt cx="2846800" cy="310403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35345C8-28CA-BA9C-5D6A-5DB22F9C5A05}"/>
                </a:ext>
              </a:extLst>
            </p:cNvPr>
            <p:cNvGrpSpPr/>
            <p:nvPr/>
          </p:nvGrpSpPr>
          <p:grpSpPr>
            <a:xfrm>
              <a:off x="8917647" y="3260788"/>
              <a:ext cx="1989258" cy="1549979"/>
              <a:chOff x="8917647" y="3260788"/>
              <a:chExt cx="1989258" cy="1549979"/>
            </a:xfrm>
          </p:grpSpPr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7670E640-F3F5-F9BC-E7BD-8780AD871302}"/>
                  </a:ext>
                </a:extLst>
              </p:cNvPr>
              <p:cNvSpPr/>
              <p:nvPr/>
            </p:nvSpPr>
            <p:spPr>
              <a:xfrm>
                <a:off x="8917647" y="3260788"/>
                <a:ext cx="1989258" cy="1549979"/>
              </a:xfrm>
              <a:prstGeom prst="wedgeRoundRectCallout">
                <a:avLst>
                  <a:gd name="adj1" fmla="val 36208"/>
                  <a:gd name="adj2" fmla="val 72890"/>
                  <a:gd name="adj3" fmla="val 16667"/>
                </a:avLst>
              </a:prstGeom>
              <a:noFill/>
              <a:ln w="381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25">
                <a:extLst>
                  <a:ext uri="{FF2B5EF4-FFF2-40B4-BE49-F238E27FC236}">
                    <a16:creationId xmlns:a16="http://schemas.microsoft.com/office/drawing/2014/main" id="{4DED24DD-9C2D-3B3B-BFE6-EA739AD089E2}"/>
                  </a:ext>
                </a:extLst>
              </p:cNvPr>
              <p:cNvSpPr txBox="1"/>
              <p:nvPr/>
            </p:nvSpPr>
            <p:spPr>
              <a:xfrm>
                <a:off x="9018515" y="3445834"/>
                <a:ext cx="1826147" cy="12003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600">
                    <a:latin typeface="OpenDyslexicAlta"/>
                    <a:ea typeface="OpenDyslexicAlta"/>
                    <a:cs typeface="OpenDyslexicAlta"/>
                    <a:sym typeface="OpenDyslexicAlta"/>
                  </a:defRPr>
                </a:lvl1pPr>
              </a:lstStyle>
              <a:p>
                <a:pPr algn="ctr"/>
                <a:r>
                  <a:rPr lang="en-GB" sz="1800" dirty="0">
                    <a:latin typeface="EdShed" pitchFamily="2" charset="0"/>
                  </a:rPr>
                  <a:t>I have used red sound buttons     to show the consonant blends.</a:t>
                </a:r>
              </a:p>
            </p:txBody>
          </p:sp>
        </p:grpSp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9D9110D2-1C02-8D8F-CCCC-03AD47755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80279" y="4580896"/>
              <a:ext cx="984168" cy="1783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5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22" grpId="0" animBg="1" advAuto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1D2AAF-CEB7-70AB-FAC9-B14D1B2D3B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Read the word. Write each word out, adding the sound buttons          for each phoneme. Finally, rewrite the whole word.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9C7A5-0DDE-ACAE-D42A-9060776C10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9766D168-915D-BFA6-5C95-62EAEBF80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414266"/>
              </p:ext>
            </p:extLst>
          </p:nvPr>
        </p:nvGraphicFramePr>
        <p:xfrm>
          <a:off x="360787" y="1803400"/>
          <a:ext cx="11495934" cy="472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978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3831978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3831978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585956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My 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grass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clock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28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84EF2-E210-8B01-D98E-6EE724F7EE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27E72E80-3A54-B001-D43F-E065F9CFF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964740"/>
              </p:ext>
            </p:extLst>
          </p:nvPr>
        </p:nvGraphicFramePr>
        <p:xfrm>
          <a:off x="360787" y="1803400"/>
          <a:ext cx="11495934" cy="472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978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3831978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3831978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585956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My 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grass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grass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grass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clock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clock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clock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D03837B-013F-D3A8-8A31-E151898DB32A}"/>
              </a:ext>
            </a:extLst>
          </p:cNvPr>
          <p:cNvGrpSpPr/>
          <p:nvPr/>
        </p:nvGrpSpPr>
        <p:grpSpPr>
          <a:xfrm>
            <a:off x="5902434" y="2867218"/>
            <a:ext cx="447565" cy="68683"/>
            <a:chOff x="7586443" y="6018357"/>
            <a:chExt cx="1026650" cy="157549"/>
          </a:xfrm>
          <a:solidFill>
            <a:srgbClr val="3372DC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7508BE8-684F-B327-6B48-FD6FDD59F450}"/>
                </a:ext>
              </a:extLst>
            </p:cNvPr>
            <p:cNvSpPr/>
            <p:nvPr/>
          </p:nvSpPr>
          <p:spPr>
            <a:xfrm>
              <a:off x="7586443" y="6018357"/>
              <a:ext cx="157533" cy="1575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25DB5FC-9B3A-3CA4-E1A2-CDF69F94B9AB}"/>
                </a:ext>
              </a:extLst>
            </p:cNvPr>
            <p:cNvSpPr/>
            <p:nvPr/>
          </p:nvSpPr>
          <p:spPr>
            <a:xfrm>
              <a:off x="7924314" y="6018375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6D1D70-CF1A-34C2-9156-B433D9FAEC25}"/>
                </a:ext>
              </a:extLst>
            </p:cNvPr>
            <p:cNvSpPr/>
            <p:nvPr/>
          </p:nvSpPr>
          <p:spPr>
            <a:xfrm>
              <a:off x="8195703" y="6035182"/>
              <a:ext cx="417390" cy="1238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1A0CA03-B1B1-5E2C-3AAD-584F1A9AC822}"/>
              </a:ext>
            </a:extLst>
          </p:cNvPr>
          <p:cNvGrpSpPr/>
          <p:nvPr/>
        </p:nvGrpSpPr>
        <p:grpSpPr>
          <a:xfrm>
            <a:off x="5923557" y="4928579"/>
            <a:ext cx="401978" cy="70214"/>
            <a:chOff x="7727029" y="6014687"/>
            <a:chExt cx="922080" cy="161061"/>
          </a:xfrm>
          <a:solidFill>
            <a:srgbClr val="3372DC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9F8CD88-6D22-E97B-C3F7-1A8EDAF94971}"/>
                </a:ext>
              </a:extLst>
            </p:cNvPr>
            <p:cNvSpPr/>
            <p:nvPr/>
          </p:nvSpPr>
          <p:spPr>
            <a:xfrm>
              <a:off x="7727029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833F92B-7FCE-4BB8-2450-21029CAC8EF5}"/>
                </a:ext>
              </a:extLst>
            </p:cNvPr>
            <p:cNvSpPr/>
            <p:nvPr/>
          </p:nvSpPr>
          <p:spPr>
            <a:xfrm>
              <a:off x="7951834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4F2300C-AEFA-EEE4-72A5-D8676EF9F627}"/>
                </a:ext>
              </a:extLst>
            </p:cNvPr>
            <p:cNvSpPr/>
            <p:nvPr/>
          </p:nvSpPr>
          <p:spPr>
            <a:xfrm>
              <a:off x="8153636" y="6031785"/>
              <a:ext cx="495473" cy="131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472B25-4DE0-D447-2D57-202D76A7CC8A}"/>
              </a:ext>
            </a:extLst>
          </p:cNvPr>
          <p:cNvGrpSpPr/>
          <p:nvPr/>
        </p:nvGrpSpPr>
        <p:grpSpPr>
          <a:xfrm>
            <a:off x="5846988" y="6311290"/>
            <a:ext cx="546366" cy="70214"/>
            <a:chOff x="7695479" y="6021970"/>
            <a:chExt cx="1253286" cy="161061"/>
          </a:xfrm>
          <a:solidFill>
            <a:srgbClr val="3372DC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141123B-A0E0-3411-429A-94DD2A199B83}"/>
                </a:ext>
              </a:extLst>
            </p:cNvPr>
            <p:cNvSpPr/>
            <p:nvPr/>
          </p:nvSpPr>
          <p:spPr>
            <a:xfrm>
              <a:off x="7695479" y="6021970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F40E863-42C6-8557-311C-DCDEA78035D4}"/>
                </a:ext>
              </a:extLst>
            </p:cNvPr>
            <p:cNvSpPr/>
            <p:nvPr/>
          </p:nvSpPr>
          <p:spPr>
            <a:xfrm>
              <a:off x="8058347" y="6025500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811875D-A122-46B3-6D48-B573C7068857}"/>
                </a:ext>
              </a:extLst>
            </p:cNvPr>
            <p:cNvSpPr/>
            <p:nvPr/>
          </p:nvSpPr>
          <p:spPr>
            <a:xfrm>
              <a:off x="8351231" y="6032769"/>
              <a:ext cx="597534" cy="139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1B614D2-12D6-6A06-5074-5D1BFD4B46D2}"/>
              </a:ext>
            </a:extLst>
          </p:cNvPr>
          <p:cNvGrpSpPr/>
          <p:nvPr/>
        </p:nvGrpSpPr>
        <p:grpSpPr>
          <a:xfrm>
            <a:off x="5846989" y="3554519"/>
            <a:ext cx="528410" cy="71999"/>
            <a:chOff x="7333056" y="6016046"/>
            <a:chExt cx="528410" cy="71999"/>
          </a:xfrm>
          <a:solidFill>
            <a:srgbClr val="3372DC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01B9EAA-A7A5-D9FC-9CC4-5137D170A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36245" y="6016046"/>
              <a:ext cx="72000" cy="71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A629D5-D064-6D92-6728-4588D41012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2382" y="6016046"/>
              <a:ext cx="72000" cy="71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650C13-CA66-8580-12F1-D86A7E34052E}"/>
                </a:ext>
              </a:extLst>
            </p:cNvPr>
            <p:cNvSpPr/>
            <p:nvPr/>
          </p:nvSpPr>
          <p:spPr>
            <a:xfrm>
              <a:off x="7673919" y="6025045"/>
              <a:ext cx="187547" cy="53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985224-4DC5-A96D-C0A1-BF0D994403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3056" y="6016046"/>
              <a:ext cx="72000" cy="71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6C7EFD-106E-1ED1-ADC5-A0BD56818CF1}"/>
              </a:ext>
            </a:extLst>
          </p:cNvPr>
          <p:cNvGrpSpPr/>
          <p:nvPr/>
        </p:nvGrpSpPr>
        <p:grpSpPr>
          <a:xfrm>
            <a:off x="5829831" y="4318079"/>
            <a:ext cx="598732" cy="71999"/>
            <a:chOff x="7333056" y="6016046"/>
            <a:chExt cx="598732" cy="71999"/>
          </a:xfrm>
          <a:solidFill>
            <a:srgbClr val="3372DC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F644E4-69A6-FDAA-F54B-C243558EC5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6911" y="6016046"/>
              <a:ext cx="72000" cy="71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E016FB0-7F88-89E3-F5D4-891F9C1B38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7291" y="6016046"/>
              <a:ext cx="72000" cy="71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60A729-3C84-99BE-3C7E-315737C8EC25}"/>
                </a:ext>
              </a:extLst>
            </p:cNvPr>
            <p:cNvSpPr/>
            <p:nvPr/>
          </p:nvSpPr>
          <p:spPr>
            <a:xfrm>
              <a:off x="7715788" y="6025045"/>
              <a:ext cx="216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0715B0D-3441-94AD-025D-F050A184F8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3056" y="6016046"/>
              <a:ext cx="72000" cy="71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EDBB19-CF7D-9BA8-8C41-6F8BF2DE856B}"/>
              </a:ext>
            </a:extLst>
          </p:cNvPr>
          <p:cNvGrpSpPr/>
          <p:nvPr/>
        </p:nvGrpSpPr>
        <p:grpSpPr>
          <a:xfrm>
            <a:off x="5818910" y="5617490"/>
            <a:ext cx="609653" cy="71999"/>
            <a:chOff x="7390530" y="6019221"/>
            <a:chExt cx="609653" cy="71999"/>
          </a:xfrm>
          <a:solidFill>
            <a:srgbClr val="3372DC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81DC7F6-99D6-F9F2-1307-E592273CAD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93515" y="6019221"/>
              <a:ext cx="72000" cy="71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5F1844-CC6D-8E06-D163-5581779C5D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5721" y="6019221"/>
              <a:ext cx="72000" cy="71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11A5A6-71EE-4157-F744-8B626A29D50C}"/>
                </a:ext>
              </a:extLst>
            </p:cNvPr>
            <p:cNvSpPr/>
            <p:nvPr/>
          </p:nvSpPr>
          <p:spPr>
            <a:xfrm>
              <a:off x="7739691" y="6028220"/>
              <a:ext cx="260492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E9924DF-6E9A-D608-7AC5-1F7366A792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0530" y="6019221"/>
              <a:ext cx="72000" cy="71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88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1EB216-03D8-FF01-E360-3C63C6A3B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Match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EEADE-E04B-888D-895E-FEF8EEB5E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Write the word that matches the picture.</a:t>
            </a:r>
          </a:p>
        </p:txBody>
      </p:sp>
      <p:pic>
        <p:nvPicPr>
          <p:cNvPr id="2" name="Picture 6" descr="Lawn, Green, Grama, Grass, Nature, Colour, Sheets">
            <a:extLst>
              <a:ext uri="{FF2B5EF4-FFF2-40B4-BE49-F238E27FC236}">
                <a16:creationId xmlns:a16="http://schemas.microsoft.com/office/drawing/2014/main" id="{D59E7915-49EB-9D80-9112-81663BCC6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04" y="2136297"/>
            <a:ext cx="1164965" cy="12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DB48AC-6EA2-1A90-1408-A6AB3C5B2F46}"/>
              </a:ext>
            </a:extLst>
          </p:cNvPr>
          <p:cNvCxnSpPr>
            <a:cxnSpLocks/>
          </p:cNvCxnSpPr>
          <p:nvPr/>
        </p:nvCxnSpPr>
        <p:spPr>
          <a:xfrm>
            <a:off x="848652" y="4034491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A1A378-ED08-9D7A-121B-88A1CBD2779D}"/>
              </a:ext>
            </a:extLst>
          </p:cNvPr>
          <p:cNvCxnSpPr>
            <a:cxnSpLocks/>
          </p:cNvCxnSpPr>
          <p:nvPr/>
        </p:nvCxnSpPr>
        <p:spPr>
          <a:xfrm>
            <a:off x="3723761" y="4034491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87ABEA-8845-2912-2ED1-AC20B7BE2AF3}"/>
              </a:ext>
            </a:extLst>
          </p:cNvPr>
          <p:cNvCxnSpPr>
            <a:cxnSpLocks/>
          </p:cNvCxnSpPr>
          <p:nvPr/>
        </p:nvCxnSpPr>
        <p:spPr>
          <a:xfrm>
            <a:off x="6643440" y="4034491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CEEB12-57E6-7B4E-40B0-8BB21435E291}"/>
              </a:ext>
            </a:extLst>
          </p:cNvPr>
          <p:cNvCxnSpPr>
            <a:cxnSpLocks/>
          </p:cNvCxnSpPr>
          <p:nvPr/>
        </p:nvCxnSpPr>
        <p:spPr>
          <a:xfrm>
            <a:off x="9581872" y="4034491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D62921-E12A-155F-19D8-6EB801EC5680}"/>
              </a:ext>
            </a:extLst>
          </p:cNvPr>
          <p:cNvCxnSpPr>
            <a:cxnSpLocks/>
          </p:cNvCxnSpPr>
          <p:nvPr/>
        </p:nvCxnSpPr>
        <p:spPr>
          <a:xfrm>
            <a:off x="2034156" y="6233999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1AE1DA-793A-E6EA-D9F5-1A0AF14FB429}"/>
              </a:ext>
            </a:extLst>
          </p:cNvPr>
          <p:cNvCxnSpPr>
            <a:cxnSpLocks/>
          </p:cNvCxnSpPr>
          <p:nvPr/>
        </p:nvCxnSpPr>
        <p:spPr>
          <a:xfrm>
            <a:off x="5142000" y="6247132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59D1B2-5E73-FE46-5B78-77AB0428356D}"/>
              </a:ext>
            </a:extLst>
          </p:cNvPr>
          <p:cNvCxnSpPr>
            <a:cxnSpLocks/>
          </p:cNvCxnSpPr>
          <p:nvPr/>
        </p:nvCxnSpPr>
        <p:spPr>
          <a:xfrm>
            <a:off x="8437866" y="6247132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D0FC87D-75E2-DC92-118F-98D20BC37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632" y="2095311"/>
            <a:ext cx="1061119" cy="130344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D41FA68-1EE6-C94C-488D-523D6EB0A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513" y="2193678"/>
            <a:ext cx="1426654" cy="123223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A4F09C5-66D3-23EE-BB2D-BC9AEA55B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1191" y="1847400"/>
            <a:ext cx="469361" cy="162610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E7073BEE-6FB5-A41F-28FC-D9B87D7A1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422" y="4508062"/>
            <a:ext cx="1146445" cy="1146445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79B1FE1-7CD1-60F6-F850-5AE90C76A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5861" y="4470716"/>
            <a:ext cx="1265926" cy="119264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A8980AB-1D16-688A-2FA1-01C5C824EA4D}"/>
              </a:ext>
            </a:extLst>
          </p:cNvPr>
          <p:cNvGrpSpPr/>
          <p:nvPr/>
        </p:nvGrpSpPr>
        <p:grpSpPr>
          <a:xfrm>
            <a:off x="8451463" y="4406932"/>
            <a:ext cx="1823397" cy="1304313"/>
            <a:chOff x="2994178" y="4633554"/>
            <a:chExt cx="1823397" cy="130431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EEE9B94-610A-1FC7-295D-474068972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2994178" y="4633554"/>
              <a:ext cx="1244726" cy="130431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0693DC-B69F-0CA9-173B-8875E4004FFA}"/>
                </a:ext>
              </a:extLst>
            </p:cNvPr>
            <p:cNvSpPr txBox="1"/>
            <p:nvPr/>
          </p:nvSpPr>
          <p:spPr>
            <a:xfrm>
              <a:off x="4110540" y="5082239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EdShed" pitchFamily="2" charset="0"/>
                </a:rPr>
                <a:t>z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42F66E-FAAB-B75E-5DA8-50D9B3E9771E}"/>
                </a:ext>
              </a:extLst>
            </p:cNvPr>
            <p:cNvSpPr txBox="1"/>
            <p:nvPr/>
          </p:nvSpPr>
          <p:spPr>
            <a:xfrm>
              <a:off x="4295522" y="4917041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EdShed" pitchFamily="2" charset="0"/>
                </a:rPr>
                <a:t>z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63CE42-447E-09C6-A682-9A45AE730A37}"/>
                </a:ext>
              </a:extLst>
            </p:cNvPr>
            <p:cNvSpPr txBox="1"/>
            <p:nvPr/>
          </p:nvSpPr>
          <p:spPr>
            <a:xfrm>
              <a:off x="4509477" y="477746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EdShed" pitchFamily="2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43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F409CC-545E-2C32-3724-FD7C3DB7E8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E440-1D8D-B138-E4EE-E14E59BCBA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Write the word that matches the picture.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BF7532-99B8-1BF9-9788-15CE47284ABD}"/>
              </a:ext>
            </a:extLst>
          </p:cNvPr>
          <p:cNvCxnSpPr>
            <a:cxnSpLocks/>
          </p:cNvCxnSpPr>
          <p:nvPr/>
        </p:nvCxnSpPr>
        <p:spPr>
          <a:xfrm>
            <a:off x="1483382" y="4357473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5E6DDE-9144-F0EB-AA87-3B30A4ED77BD}"/>
              </a:ext>
            </a:extLst>
          </p:cNvPr>
          <p:cNvCxnSpPr>
            <a:cxnSpLocks/>
          </p:cNvCxnSpPr>
          <p:nvPr/>
        </p:nvCxnSpPr>
        <p:spPr>
          <a:xfrm>
            <a:off x="5142000" y="4370606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302671-E093-5A07-8453-F7D22113280A}"/>
              </a:ext>
            </a:extLst>
          </p:cNvPr>
          <p:cNvCxnSpPr>
            <a:cxnSpLocks/>
          </p:cNvCxnSpPr>
          <p:nvPr/>
        </p:nvCxnSpPr>
        <p:spPr>
          <a:xfrm>
            <a:off x="9037425" y="4370606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D830DC-6AC9-F88A-AC12-ECF8A6613D2F}"/>
              </a:ext>
            </a:extLst>
          </p:cNvPr>
          <p:cNvSpPr txBox="1">
            <a:spLocks/>
          </p:cNvSpPr>
          <p:nvPr/>
        </p:nvSpPr>
        <p:spPr>
          <a:xfrm>
            <a:off x="1763052" y="4913724"/>
            <a:ext cx="8693187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GB" sz="1800" b="0" dirty="0">
                <a:solidFill>
                  <a:schemeClr val="tx1"/>
                </a:solidFill>
                <a:latin typeface="EdShed" pitchFamily="2" charset="0"/>
              </a:rPr>
              <a:t>Choose one of this week’s words to write in a sentence.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44728B-4C8E-2CF1-3D82-E77D05CF6889}"/>
              </a:ext>
            </a:extLst>
          </p:cNvPr>
          <p:cNvCxnSpPr>
            <a:cxnSpLocks/>
          </p:cNvCxnSpPr>
          <p:nvPr/>
        </p:nvCxnSpPr>
        <p:spPr>
          <a:xfrm>
            <a:off x="573437" y="5805873"/>
            <a:ext cx="110192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28032-ED1A-02F3-C4D3-816932BEB433}"/>
              </a:ext>
            </a:extLst>
          </p:cNvPr>
          <p:cNvCxnSpPr>
            <a:cxnSpLocks/>
          </p:cNvCxnSpPr>
          <p:nvPr/>
        </p:nvCxnSpPr>
        <p:spPr>
          <a:xfrm>
            <a:off x="573437" y="6363812"/>
            <a:ext cx="110192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CE5EC0B-11B8-1B20-F848-9E20D0560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847" y="2097155"/>
            <a:ext cx="1547703" cy="16029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6744D28-7450-B02A-09D5-D6D95C0B0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246" y="2206039"/>
            <a:ext cx="1003867" cy="150375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B2A03F-0C72-253A-E71B-C9CEA53FA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091" y="2186832"/>
            <a:ext cx="1460798" cy="15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68435"/>
      </p:ext>
    </p:extLst>
  </p:cSld>
  <p:clrMapOvr>
    <a:masterClrMapping/>
  </p:clrMapOvr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4224</TotalTime>
  <Words>1056</Words>
  <Application>Microsoft Macintosh PowerPoint</Application>
  <PresentationFormat>Widescreen</PresentationFormat>
  <Paragraphs>319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Sassoon Infant 2023</vt:lpstr>
      <vt:lpstr>Arial</vt:lpstr>
      <vt:lpstr>EdShed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Alexandra Oliver</cp:lastModifiedBy>
  <cp:revision>119</cp:revision>
  <dcterms:created xsi:type="dcterms:W3CDTF">2022-07-19T20:08:30Z</dcterms:created>
  <dcterms:modified xsi:type="dcterms:W3CDTF">2024-08-08T07:52:15Z</dcterms:modified>
</cp:coreProperties>
</file>