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0" r:id="rId2"/>
    <p:sldId id="321" r:id="rId3"/>
    <p:sldId id="376" r:id="rId4"/>
    <p:sldId id="377" r:id="rId5"/>
    <p:sldId id="380" r:id="rId6"/>
    <p:sldId id="381" r:id="rId7"/>
    <p:sldId id="378" r:id="rId8"/>
    <p:sldId id="379" r:id="rId9"/>
    <p:sldId id="382" r:id="rId10"/>
    <p:sldId id="383" r:id="rId11"/>
    <p:sldId id="386" r:id="rId12"/>
    <p:sldId id="387" r:id="rId13"/>
    <p:sldId id="384" r:id="rId14"/>
    <p:sldId id="385" r:id="rId15"/>
    <p:sldId id="402" r:id="rId16"/>
    <p:sldId id="403" r:id="rId17"/>
    <p:sldId id="404" r:id="rId18"/>
    <p:sldId id="405" r:id="rId19"/>
    <p:sldId id="388" r:id="rId20"/>
    <p:sldId id="398" r:id="rId21"/>
    <p:sldId id="399" r:id="rId22"/>
    <p:sldId id="400" r:id="rId23"/>
    <p:sldId id="397" r:id="rId24"/>
    <p:sldId id="393" r:id="rId25"/>
    <p:sldId id="394" r:id="rId26"/>
    <p:sldId id="395" r:id="rId27"/>
    <p:sldId id="392" r:id="rId28"/>
    <p:sldId id="389" r:id="rId29"/>
    <p:sldId id="390" r:id="rId30"/>
    <p:sldId id="396" r:id="rId31"/>
    <p:sldId id="370" r:id="rId32"/>
    <p:sldId id="401" r:id="rId33"/>
    <p:sldId id="391" r:id="rId34"/>
  </p:sldIdLst>
  <p:sldSz cx="12192000" cy="6858000"/>
  <p:notesSz cx="6858000" cy="9144000"/>
  <p:embeddedFontLst>
    <p:embeddedFont>
      <p:font typeface="OpenDyslexicAlta" panose="00000500000000000000" pitchFamily="2" charset="0"/>
      <p:regular r:id="rId37"/>
      <p:bold r:id="rId38"/>
      <p:italic r:id="rId39"/>
      <p:boldItalic r:id="rId40"/>
    </p:embeddedFont>
    <p:embeddedFont>
      <p:font typeface="Lato" panose="020F0502020204030203" pitchFamily="34" charset="0"/>
      <p:regular r:id="rId41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Muli" panose="020B0604020202020204" charset="0"/>
      <p:regular r:id="rId47"/>
      <p:bold r:id="rId48"/>
      <p:italic r:id="rId49"/>
      <p:boldItalic r:id="rId50"/>
    </p:embeddedFont>
    <p:embeddedFont>
      <p:font typeface="Lato Light" panose="020F0302020204030203" pitchFamily="34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09CEE"/>
    <a:srgbClr val="FFDD57"/>
    <a:srgbClr val="7957D5"/>
    <a:srgbClr val="F337C7"/>
    <a:srgbClr val="23D160"/>
    <a:srgbClr val="3273DC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162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488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889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247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69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105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12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4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470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459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54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570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86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9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925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6293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439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59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5275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08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184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47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73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459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03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906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081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674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97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88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09/01/2021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17.emf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11" Type="http://schemas.openxmlformats.org/officeDocument/2006/relationships/image" Target="../media/image23.emf"/><Relationship Id="rId5" Type="http://schemas.openxmlformats.org/officeDocument/2006/relationships/image" Target="../media/image14.emf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image" Target="../media/image15.emf"/><Relationship Id="rId1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0.emf"/><Relationship Id="rId3" Type="http://schemas.openxmlformats.org/officeDocument/2006/relationships/image" Target="../media/image13.emf"/><Relationship Id="rId7" Type="http://schemas.openxmlformats.org/officeDocument/2006/relationships/image" Target="../media/image23.emf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11" Type="http://schemas.openxmlformats.org/officeDocument/2006/relationships/image" Target="../media/image17.emf"/><Relationship Id="rId5" Type="http://schemas.openxmlformats.org/officeDocument/2006/relationships/image" Target="../media/image15.emf"/><Relationship Id="rId10" Type="http://schemas.openxmlformats.org/officeDocument/2006/relationships/image" Target="../media/image24.emf"/><Relationship Id="rId4" Type="http://schemas.openxmlformats.org/officeDocument/2006/relationships/image" Target="../media/image22.emf"/><Relationship Id="rId9" Type="http://schemas.openxmlformats.org/officeDocument/2006/relationships/image" Target="../media/image19.emf"/><Relationship Id="rId1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1 </a:t>
            </a:r>
            <a:br>
              <a:rPr lang="en-GB" dirty="0"/>
            </a:br>
            <a:r>
              <a:rPr lang="en-GB" dirty="0"/>
              <a:t>Summer Block 2: Fractions</a:t>
            </a:r>
          </a:p>
          <a:p>
            <a:r>
              <a:rPr lang="en-GB" dirty="0"/>
              <a:t>Lesson 1: To be able to use shapes and real-world objects </a:t>
            </a:r>
            <a:br>
              <a:rPr lang="en-GB" dirty="0"/>
            </a:br>
            <a:r>
              <a:rPr lang="en-GB" dirty="0"/>
              <a:t>to find a half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2 – Fractions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</a:t>
            </a:r>
            <a:r>
              <a:rPr lang="en-GB" sz="2000" smtClean="0">
                <a:solidFill>
                  <a:schemeClr val="bg1"/>
                </a:solidFill>
              </a:rPr>
              <a:t>: </a:t>
            </a:r>
            <a:r>
              <a:rPr lang="en-GB" sz="2000" b="1" smtClean="0">
                <a:solidFill>
                  <a:schemeClr val="bg1"/>
                </a:solidFill>
              </a:rPr>
              <a:t>QQQONZQ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orange square does not belong as it has not been split in half. The green, purple and yellow squares have each been cut in half.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11594A8-ED85-E04C-ABC1-49AD0C390BD8}"/>
              </a:ext>
            </a:extLst>
          </p:cNvPr>
          <p:cNvSpPr/>
          <p:nvPr/>
        </p:nvSpPr>
        <p:spPr>
          <a:xfrm>
            <a:off x="1113182" y="2753175"/>
            <a:ext cx="1802296" cy="1802296"/>
          </a:xfrm>
          <a:prstGeom prst="rect">
            <a:avLst/>
          </a:prstGeom>
          <a:solidFill>
            <a:srgbClr val="23D1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D1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A15382E-8122-5449-993E-CF36874822C8}"/>
              </a:ext>
            </a:extLst>
          </p:cNvPr>
          <p:cNvSpPr/>
          <p:nvPr/>
        </p:nvSpPr>
        <p:spPr>
          <a:xfrm>
            <a:off x="3816626" y="2753175"/>
            <a:ext cx="1802296" cy="1802296"/>
          </a:xfrm>
          <a:prstGeom prst="rect">
            <a:avLst/>
          </a:prstGeom>
          <a:solidFill>
            <a:srgbClr val="7957D5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A0C4F88-FEE7-164E-B0DE-FB0BACEBABFC}"/>
              </a:ext>
            </a:extLst>
          </p:cNvPr>
          <p:cNvSpPr/>
          <p:nvPr/>
        </p:nvSpPr>
        <p:spPr>
          <a:xfrm>
            <a:off x="9203498" y="2753175"/>
            <a:ext cx="1802296" cy="1802296"/>
          </a:xfrm>
          <a:prstGeom prst="rect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FA95AA6-5A96-B641-95DA-CFB0A9871F7C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1113182" y="3654323"/>
            <a:ext cx="180229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03774FD-D177-1948-A5FC-E54635E4FB14}"/>
              </a:ext>
            </a:extLst>
          </p:cNvPr>
          <p:cNvCxnSpPr>
            <a:cxnSpLocks/>
          </p:cNvCxnSpPr>
          <p:nvPr/>
        </p:nvCxnSpPr>
        <p:spPr>
          <a:xfrm>
            <a:off x="3816626" y="2753175"/>
            <a:ext cx="1802296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4C90AF6D-8614-5741-8C79-5ABBA95682F2}"/>
              </a:ext>
            </a:extLst>
          </p:cNvPr>
          <p:cNvCxnSpPr>
            <a:cxnSpLocks/>
            <a:stCxn id="14" idx="0"/>
          </p:cNvCxnSpPr>
          <p:nvPr/>
        </p:nvCxnSpPr>
        <p:spPr>
          <a:xfrm>
            <a:off x="10104646" y="2753175"/>
            <a:ext cx="0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EC5243A-2A6A-9D4C-A59A-0C00D2F28747}"/>
              </a:ext>
            </a:extLst>
          </p:cNvPr>
          <p:cNvSpPr/>
          <p:nvPr/>
        </p:nvSpPr>
        <p:spPr>
          <a:xfrm>
            <a:off x="6510062" y="2763114"/>
            <a:ext cx="1802296" cy="1802296"/>
          </a:xfrm>
          <a:prstGeom prst="rect">
            <a:avLst/>
          </a:prstGeom>
          <a:solidFill>
            <a:schemeClr val="accent2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1CCDD71-48B8-1E43-BF24-C7F0359ED47D}"/>
              </a:ext>
            </a:extLst>
          </p:cNvPr>
          <p:cNvCxnSpPr>
            <a:cxnSpLocks/>
            <a:stCxn id="10" idx="1"/>
          </p:cNvCxnSpPr>
          <p:nvPr/>
        </p:nvCxnSpPr>
        <p:spPr>
          <a:xfrm>
            <a:off x="6510062" y="3664262"/>
            <a:ext cx="901148" cy="90114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1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11594A8-ED85-E04C-ABC1-49AD0C390BD8}"/>
              </a:ext>
            </a:extLst>
          </p:cNvPr>
          <p:cNvSpPr/>
          <p:nvPr/>
        </p:nvSpPr>
        <p:spPr>
          <a:xfrm>
            <a:off x="1113182" y="3016251"/>
            <a:ext cx="1802296" cy="932897"/>
          </a:xfrm>
          <a:prstGeom prst="rect">
            <a:avLst/>
          </a:prstGeom>
          <a:solidFill>
            <a:srgbClr val="23D1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D1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A15382E-8122-5449-993E-CF36874822C8}"/>
              </a:ext>
            </a:extLst>
          </p:cNvPr>
          <p:cNvSpPr/>
          <p:nvPr/>
        </p:nvSpPr>
        <p:spPr>
          <a:xfrm>
            <a:off x="3816626" y="3016251"/>
            <a:ext cx="1802296" cy="932897"/>
          </a:xfrm>
          <a:prstGeom prst="rect">
            <a:avLst/>
          </a:prstGeom>
          <a:solidFill>
            <a:srgbClr val="7957D5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A0C4F88-FEE7-164E-B0DE-FB0BACEBABFC}"/>
              </a:ext>
            </a:extLst>
          </p:cNvPr>
          <p:cNvSpPr/>
          <p:nvPr/>
        </p:nvSpPr>
        <p:spPr>
          <a:xfrm>
            <a:off x="9203498" y="3016251"/>
            <a:ext cx="1802296" cy="932897"/>
          </a:xfrm>
          <a:prstGeom prst="rect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FA95AA6-5A96-B641-95DA-CFB0A9871F7C}"/>
              </a:ext>
            </a:extLst>
          </p:cNvPr>
          <p:cNvCxnSpPr>
            <a:cxnSpLocks/>
          </p:cNvCxnSpPr>
          <p:nvPr/>
        </p:nvCxnSpPr>
        <p:spPr>
          <a:xfrm>
            <a:off x="1113182" y="3459008"/>
            <a:ext cx="180229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03774FD-D177-1948-A5FC-E54635E4FB14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3806618" y="3030505"/>
            <a:ext cx="911156" cy="91864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4C90AF6D-8614-5741-8C79-5ABBA95682F2}"/>
              </a:ext>
            </a:extLst>
          </p:cNvPr>
          <p:cNvCxnSpPr>
            <a:cxnSpLocks/>
            <a:stCxn id="14" idx="0"/>
            <a:endCxn id="14" idx="2"/>
          </p:cNvCxnSpPr>
          <p:nvPr/>
        </p:nvCxnSpPr>
        <p:spPr>
          <a:xfrm>
            <a:off x="10104646" y="3016251"/>
            <a:ext cx="0" cy="93289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EC5243A-2A6A-9D4C-A59A-0C00D2F28747}"/>
              </a:ext>
            </a:extLst>
          </p:cNvPr>
          <p:cNvSpPr/>
          <p:nvPr/>
        </p:nvSpPr>
        <p:spPr>
          <a:xfrm>
            <a:off x="6510062" y="3026190"/>
            <a:ext cx="1802296" cy="932897"/>
          </a:xfrm>
          <a:prstGeom prst="rect">
            <a:avLst/>
          </a:prstGeom>
          <a:solidFill>
            <a:schemeClr val="accent2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1CCDD71-48B8-1E43-BF24-C7F0359ED47D}"/>
              </a:ext>
            </a:extLst>
          </p:cNvPr>
          <p:cNvCxnSpPr>
            <a:cxnSpLocks/>
          </p:cNvCxnSpPr>
          <p:nvPr/>
        </p:nvCxnSpPr>
        <p:spPr>
          <a:xfrm>
            <a:off x="6520070" y="3057939"/>
            <a:ext cx="1782280" cy="89120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868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purple rectangle does not belong as it has not been cut in half. Whereas, the green, orange and yellow rectangles have each been cut in half.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11594A8-ED85-E04C-ABC1-49AD0C390BD8}"/>
              </a:ext>
            </a:extLst>
          </p:cNvPr>
          <p:cNvSpPr/>
          <p:nvPr/>
        </p:nvSpPr>
        <p:spPr>
          <a:xfrm>
            <a:off x="1113182" y="3016251"/>
            <a:ext cx="1802296" cy="932897"/>
          </a:xfrm>
          <a:prstGeom prst="rect">
            <a:avLst/>
          </a:prstGeom>
          <a:solidFill>
            <a:srgbClr val="23D1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D1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A15382E-8122-5449-993E-CF36874822C8}"/>
              </a:ext>
            </a:extLst>
          </p:cNvPr>
          <p:cNvSpPr/>
          <p:nvPr/>
        </p:nvSpPr>
        <p:spPr>
          <a:xfrm>
            <a:off x="3816626" y="3016251"/>
            <a:ext cx="1802296" cy="932897"/>
          </a:xfrm>
          <a:prstGeom prst="rect">
            <a:avLst/>
          </a:prstGeom>
          <a:solidFill>
            <a:srgbClr val="7957D5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A0C4F88-FEE7-164E-B0DE-FB0BACEBABFC}"/>
              </a:ext>
            </a:extLst>
          </p:cNvPr>
          <p:cNvSpPr/>
          <p:nvPr/>
        </p:nvSpPr>
        <p:spPr>
          <a:xfrm>
            <a:off x="9203498" y="3016251"/>
            <a:ext cx="1802296" cy="932897"/>
          </a:xfrm>
          <a:prstGeom prst="rect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FA95AA6-5A96-B641-95DA-CFB0A9871F7C}"/>
              </a:ext>
            </a:extLst>
          </p:cNvPr>
          <p:cNvCxnSpPr>
            <a:cxnSpLocks/>
          </p:cNvCxnSpPr>
          <p:nvPr/>
        </p:nvCxnSpPr>
        <p:spPr>
          <a:xfrm>
            <a:off x="1113182" y="3459008"/>
            <a:ext cx="180229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03774FD-D177-1948-A5FC-E54635E4FB14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3806618" y="3030505"/>
            <a:ext cx="911156" cy="91864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4C90AF6D-8614-5741-8C79-5ABBA95682F2}"/>
              </a:ext>
            </a:extLst>
          </p:cNvPr>
          <p:cNvCxnSpPr>
            <a:cxnSpLocks/>
            <a:stCxn id="14" idx="0"/>
            <a:endCxn id="14" idx="2"/>
          </p:cNvCxnSpPr>
          <p:nvPr/>
        </p:nvCxnSpPr>
        <p:spPr>
          <a:xfrm>
            <a:off x="10104646" y="3016251"/>
            <a:ext cx="0" cy="93289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EC5243A-2A6A-9D4C-A59A-0C00D2F28747}"/>
              </a:ext>
            </a:extLst>
          </p:cNvPr>
          <p:cNvSpPr/>
          <p:nvPr/>
        </p:nvSpPr>
        <p:spPr>
          <a:xfrm>
            <a:off x="6510062" y="3026190"/>
            <a:ext cx="1802296" cy="932897"/>
          </a:xfrm>
          <a:prstGeom prst="rect">
            <a:avLst/>
          </a:prstGeom>
          <a:solidFill>
            <a:schemeClr val="accent2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1CCDD71-48B8-1E43-BF24-C7F0359ED47D}"/>
              </a:ext>
            </a:extLst>
          </p:cNvPr>
          <p:cNvCxnSpPr>
            <a:cxnSpLocks/>
          </p:cNvCxnSpPr>
          <p:nvPr/>
        </p:nvCxnSpPr>
        <p:spPr>
          <a:xfrm>
            <a:off x="6520070" y="3057939"/>
            <a:ext cx="1782280" cy="89120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906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="" xmlns:a16="http://schemas.microsoft.com/office/drawing/2014/main" id="{4C901B86-C651-A043-8C44-8799BCE6CF11}"/>
              </a:ext>
            </a:extLst>
          </p:cNvPr>
          <p:cNvSpPr/>
          <p:nvPr/>
        </p:nvSpPr>
        <p:spPr>
          <a:xfrm>
            <a:off x="1000535" y="2951954"/>
            <a:ext cx="1802296" cy="1553703"/>
          </a:xfrm>
          <a:prstGeom prst="triangle">
            <a:avLst/>
          </a:prstGeom>
          <a:solidFill>
            <a:srgbClr val="F337C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3FC3707E-1070-B54A-BA6B-38458245E5DD}"/>
              </a:ext>
            </a:extLst>
          </p:cNvPr>
          <p:cNvSpPr/>
          <p:nvPr/>
        </p:nvSpPr>
        <p:spPr>
          <a:xfrm>
            <a:off x="3796747" y="2951954"/>
            <a:ext cx="1802296" cy="1553703"/>
          </a:xfrm>
          <a:prstGeom prst="triangle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="" xmlns:a16="http://schemas.microsoft.com/office/drawing/2014/main" id="{477CF7F4-C24D-6F49-9F01-E9F9EDE9F978}"/>
              </a:ext>
            </a:extLst>
          </p:cNvPr>
          <p:cNvSpPr/>
          <p:nvPr/>
        </p:nvSpPr>
        <p:spPr>
          <a:xfrm rot="10800000">
            <a:off x="6592959" y="2951954"/>
            <a:ext cx="1802296" cy="1553703"/>
          </a:xfrm>
          <a:prstGeom prst="triangle">
            <a:avLst/>
          </a:prstGeom>
          <a:solidFill>
            <a:schemeClr val="accent2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="" xmlns:a16="http://schemas.microsoft.com/office/drawing/2014/main" id="{B435AA4F-D33B-6340-887E-3F6B0F47D8A0}"/>
              </a:ext>
            </a:extLst>
          </p:cNvPr>
          <p:cNvSpPr/>
          <p:nvPr/>
        </p:nvSpPr>
        <p:spPr>
          <a:xfrm>
            <a:off x="9389171" y="2951953"/>
            <a:ext cx="1802296" cy="1553703"/>
          </a:xfrm>
          <a:prstGeom prst="triangle">
            <a:avLst/>
          </a:prstGeom>
          <a:solidFill>
            <a:srgbClr val="23D1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19DAF3CB-AE94-5B47-A897-B20B76D8F16F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1901683" y="2951954"/>
            <a:ext cx="0" cy="155370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D169F16-B763-6C46-ABF8-FA109DFCE3E9}"/>
              </a:ext>
            </a:extLst>
          </p:cNvPr>
          <p:cNvCxnSpPr>
            <a:cxnSpLocks/>
            <a:endCxn id="16" idx="1"/>
          </p:cNvCxnSpPr>
          <p:nvPr/>
        </p:nvCxnSpPr>
        <p:spPr>
          <a:xfrm flipH="1" flipV="1">
            <a:off x="4247321" y="3728806"/>
            <a:ext cx="1351722" cy="75951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8E85770-4DCB-634D-8CAB-C9D75290B323}"/>
              </a:ext>
            </a:extLst>
          </p:cNvPr>
          <p:cNvCxnSpPr>
            <a:cxnSpLocks/>
            <a:stCxn id="17" idx="0"/>
            <a:endCxn id="17" idx="3"/>
          </p:cNvCxnSpPr>
          <p:nvPr/>
        </p:nvCxnSpPr>
        <p:spPr>
          <a:xfrm flipV="1">
            <a:off x="7494107" y="2951954"/>
            <a:ext cx="0" cy="155370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2436307-FA3D-D643-8DA7-F37DA3AD2DD4}"/>
              </a:ext>
            </a:extLst>
          </p:cNvPr>
          <p:cNvCxnSpPr>
            <a:cxnSpLocks/>
            <a:stCxn id="18" idx="3"/>
            <a:endCxn id="18" idx="1"/>
          </p:cNvCxnSpPr>
          <p:nvPr/>
        </p:nvCxnSpPr>
        <p:spPr>
          <a:xfrm flipH="1" flipV="1">
            <a:off x="9839745" y="3728805"/>
            <a:ext cx="450574" cy="77685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406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green triangle does not belong as it has not been split in half. Whereas, the pink, yellow and orange triangles have each been cut in half. 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="" xmlns:a16="http://schemas.microsoft.com/office/drawing/2014/main" id="{4C901B86-C651-A043-8C44-8799BCE6CF11}"/>
              </a:ext>
            </a:extLst>
          </p:cNvPr>
          <p:cNvSpPr/>
          <p:nvPr/>
        </p:nvSpPr>
        <p:spPr>
          <a:xfrm>
            <a:off x="1000535" y="2951954"/>
            <a:ext cx="1802296" cy="1553703"/>
          </a:xfrm>
          <a:prstGeom prst="triangle">
            <a:avLst/>
          </a:prstGeom>
          <a:solidFill>
            <a:srgbClr val="F337C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3FC3707E-1070-B54A-BA6B-38458245E5DD}"/>
              </a:ext>
            </a:extLst>
          </p:cNvPr>
          <p:cNvSpPr/>
          <p:nvPr/>
        </p:nvSpPr>
        <p:spPr>
          <a:xfrm>
            <a:off x="3796747" y="2951954"/>
            <a:ext cx="1802296" cy="1553703"/>
          </a:xfrm>
          <a:prstGeom prst="triangle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="" xmlns:a16="http://schemas.microsoft.com/office/drawing/2014/main" id="{477CF7F4-C24D-6F49-9F01-E9F9EDE9F978}"/>
              </a:ext>
            </a:extLst>
          </p:cNvPr>
          <p:cNvSpPr/>
          <p:nvPr/>
        </p:nvSpPr>
        <p:spPr>
          <a:xfrm rot="10800000">
            <a:off x="6592959" y="2951954"/>
            <a:ext cx="1802296" cy="1553703"/>
          </a:xfrm>
          <a:prstGeom prst="triangle">
            <a:avLst/>
          </a:prstGeom>
          <a:solidFill>
            <a:schemeClr val="accent2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="" xmlns:a16="http://schemas.microsoft.com/office/drawing/2014/main" id="{B435AA4F-D33B-6340-887E-3F6B0F47D8A0}"/>
              </a:ext>
            </a:extLst>
          </p:cNvPr>
          <p:cNvSpPr/>
          <p:nvPr/>
        </p:nvSpPr>
        <p:spPr>
          <a:xfrm>
            <a:off x="9389171" y="2951953"/>
            <a:ext cx="1802296" cy="1553703"/>
          </a:xfrm>
          <a:prstGeom prst="triangle">
            <a:avLst/>
          </a:prstGeom>
          <a:solidFill>
            <a:srgbClr val="23D1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19DAF3CB-AE94-5B47-A897-B20B76D8F16F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1901683" y="2951954"/>
            <a:ext cx="0" cy="155370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D169F16-B763-6C46-ABF8-FA109DFCE3E9}"/>
              </a:ext>
            </a:extLst>
          </p:cNvPr>
          <p:cNvCxnSpPr>
            <a:cxnSpLocks/>
            <a:endCxn id="16" idx="1"/>
          </p:cNvCxnSpPr>
          <p:nvPr/>
        </p:nvCxnSpPr>
        <p:spPr>
          <a:xfrm flipH="1" flipV="1">
            <a:off x="4247321" y="3728806"/>
            <a:ext cx="1351722" cy="75951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8E85770-4DCB-634D-8CAB-C9D75290B323}"/>
              </a:ext>
            </a:extLst>
          </p:cNvPr>
          <p:cNvCxnSpPr>
            <a:cxnSpLocks/>
            <a:stCxn id="17" idx="0"/>
            <a:endCxn id="17" idx="3"/>
          </p:cNvCxnSpPr>
          <p:nvPr/>
        </p:nvCxnSpPr>
        <p:spPr>
          <a:xfrm flipV="1">
            <a:off x="7494107" y="2951954"/>
            <a:ext cx="0" cy="155370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2436307-FA3D-D643-8DA7-F37DA3AD2DD4}"/>
              </a:ext>
            </a:extLst>
          </p:cNvPr>
          <p:cNvCxnSpPr>
            <a:cxnSpLocks/>
            <a:stCxn id="18" idx="3"/>
            <a:endCxn id="18" idx="1"/>
          </p:cNvCxnSpPr>
          <p:nvPr/>
        </p:nvCxnSpPr>
        <p:spPr>
          <a:xfrm flipH="1" flipV="1">
            <a:off x="9839745" y="3728805"/>
            <a:ext cx="450574" cy="77685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926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shapes below. Shade in half of each shape.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Triangle 3">
            <a:extLst>
              <a:ext uri="{FF2B5EF4-FFF2-40B4-BE49-F238E27FC236}">
                <a16:creationId xmlns="" xmlns:a16="http://schemas.microsoft.com/office/drawing/2014/main" id="{4C901B86-C651-A043-8C44-8799BCE6CF11}"/>
              </a:ext>
            </a:extLst>
          </p:cNvPr>
          <p:cNvSpPr/>
          <p:nvPr/>
        </p:nvSpPr>
        <p:spPr>
          <a:xfrm>
            <a:off x="1000535" y="2951954"/>
            <a:ext cx="1802296" cy="1553703"/>
          </a:xfrm>
          <a:prstGeom prst="triangl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19DAF3CB-AE94-5B47-A897-B20B76D8F16F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1901683" y="2951954"/>
            <a:ext cx="0" cy="155370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B2E737D-682A-6E47-9289-A6D695C0DC09}"/>
              </a:ext>
            </a:extLst>
          </p:cNvPr>
          <p:cNvSpPr/>
          <p:nvPr/>
        </p:nvSpPr>
        <p:spPr>
          <a:xfrm>
            <a:off x="3703978" y="3317082"/>
            <a:ext cx="4830421" cy="93289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01F9BA4C-8D98-4E4F-9513-29056106B9DB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6119189" y="3317082"/>
            <a:ext cx="0" cy="93289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5AA1A7A-A827-8A41-A9D5-47633F57CC68}"/>
              </a:ext>
            </a:extLst>
          </p:cNvPr>
          <p:cNvSpPr/>
          <p:nvPr/>
        </p:nvSpPr>
        <p:spPr>
          <a:xfrm>
            <a:off x="9435546" y="2703360"/>
            <a:ext cx="1802296" cy="180229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346B77F-DB23-7649-989D-688A4DF03262}"/>
              </a:ext>
            </a:extLst>
          </p:cNvPr>
          <p:cNvCxnSpPr>
            <a:cxnSpLocks/>
          </p:cNvCxnSpPr>
          <p:nvPr/>
        </p:nvCxnSpPr>
        <p:spPr>
          <a:xfrm>
            <a:off x="9435546" y="2703360"/>
            <a:ext cx="1802296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046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shapes below. Shade in half of each shape.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Triangle 3">
            <a:extLst>
              <a:ext uri="{FF2B5EF4-FFF2-40B4-BE49-F238E27FC236}">
                <a16:creationId xmlns="" xmlns:a16="http://schemas.microsoft.com/office/drawing/2014/main" id="{4C901B86-C651-A043-8C44-8799BCE6CF11}"/>
              </a:ext>
            </a:extLst>
          </p:cNvPr>
          <p:cNvSpPr/>
          <p:nvPr/>
        </p:nvSpPr>
        <p:spPr>
          <a:xfrm>
            <a:off x="1000535" y="2951954"/>
            <a:ext cx="1802296" cy="1553703"/>
          </a:xfrm>
          <a:prstGeom prst="triangl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B2E737D-682A-6E47-9289-A6D695C0DC09}"/>
              </a:ext>
            </a:extLst>
          </p:cNvPr>
          <p:cNvSpPr/>
          <p:nvPr/>
        </p:nvSpPr>
        <p:spPr>
          <a:xfrm>
            <a:off x="3703978" y="3317082"/>
            <a:ext cx="4830421" cy="93289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17E47FA-0457-8C49-B25E-3D93E71C1F65}"/>
              </a:ext>
            </a:extLst>
          </p:cNvPr>
          <p:cNvSpPr/>
          <p:nvPr/>
        </p:nvSpPr>
        <p:spPr>
          <a:xfrm>
            <a:off x="3727497" y="3340378"/>
            <a:ext cx="2374218" cy="887993"/>
          </a:xfrm>
          <a:prstGeom prst="rect">
            <a:avLst/>
          </a:prstGeom>
          <a:solidFill>
            <a:srgbClr val="FF3860"/>
          </a:solidFill>
          <a:ln w="28575">
            <a:solidFill>
              <a:srgbClr val="FF38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01F9BA4C-8D98-4E4F-9513-29056106B9DB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6119189" y="3317082"/>
            <a:ext cx="0" cy="93289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5AA1A7A-A827-8A41-A9D5-47633F57CC68}"/>
              </a:ext>
            </a:extLst>
          </p:cNvPr>
          <p:cNvSpPr/>
          <p:nvPr/>
        </p:nvSpPr>
        <p:spPr>
          <a:xfrm>
            <a:off x="9435546" y="2703360"/>
            <a:ext cx="1802296" cy="180229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="" xmlns:a16="http://schemas.microsoft.com/office/drawing/2014/main" id="{1663CB5B-C28E-C648-BAC3-7E6562754E7E}"/>
              </a:ext>
            </a:extLst>
          </p:cNvPr>
          <p:cNvSpPr/>
          <p:nvPr/>
        </p:nvSpPr>
        <p:spPr>
          <a:xfrm>
            <a:off x="9454795" y="2740112"/>
            <a:ext cx="1755919" cy="1755919"/>
          </a:xfrm>
          <a:prstGeom prst="rtTriangle">
            <a:avLst/>
          </a:prstGeom>
          <a:solidFill>
            <a:srgbClr val="F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F97D332-6E74-A54F-937D-B86006591E3A}"/>
              </a:ext>
            </a:extLst>
          </p:cNvPr>
          <p:cNvCxnSpPr>
            <a:cxnSpLocks/>
          </p:cNvCxnSpPr>
          <p:nvPr/>
        </p:nvCxnSpPr>
        <p:spPr>
          <a:xfrm>
            <a:off x="9435546" y="2703360"/>
            <a:ext cx="1802296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ight Triangle 16">
            <a:extLst>
              <a:ext uri="{FF2B5EF4-FFF2-40B4-BE49-F238E27FC236}">
                <a16:creationId xmlns="" xmlns:a16="http://schemas.microsoft.com/office/drawing/2014/main" id="{64795426-368A-E94E-8955-CBA082931D14}"/>
              </a:ext>
            </a:extLst>
          </p:cNvPr>
          <p:cNvSpPr/>
          <p:nvPr/>
        </p:nvSpPr>
        <p:spPr>
          <a:xfrm flipH="1">
            <a:off x="1000535" y="2951953"/>
            <a:ext cx="901148" cy="1553703"/>
          </a:xfrm>
          <a:prstGeom prst="rtTriangle">
            <a:avLst/>
          </a:prstGeom>
          <a:solidFill>
            <a:srgbClr val="F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1AC5D7A6-1EEC-DA45-8E25-2D0D70DDA5F8}"/>
              </a:ext>
            </a:extLst>
          </p:cNvPr>
          <p:cNvCxnSpPr>
            <a:cxnSpLocks/>
          </p:cNvCxnSpPr>
          <p:nvPr/>
        </p:nvCxnSpPr>
        <p:spPr>
          <a:xfrm>
            <a:off x="1901683" y="2951954"/>
            <a:ext cx="0" cy="155370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3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Split each of the shapes below in half.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gular Pentagon 4">
            <a:extLst>
              <a:ext uri="{FF2B5EF4-FFF2-40B4-BE49-F238E27FC236}">
                <a16:creationId xmlns="" xmlns:a16="http://schemas.microsoft.com/office/drawing/2014/main" id="{44275969-4001-D24F-84B9-2217136AEE20}"/>
              </a:ext>
            </a:extLst>
          </p:cNvPr>
          <p:cNvSpPr/>
          <p:nvPr/>
        </p:nvSpPr>
        <p:spPr>
          <a:xfrm>
            <a:off x="1198809" y="3106403"/>
            <a:ext cx="1814848" cy="1728427"/>
          </a:xfrm>
          <a:prstGeom prst="pent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="" xmlns:a16="http://schemas.microsoft.com/office/drawing/2014/main" id="{C53F11E5-BC98-B745-8248-59606E60ED1B}"/>
              </a:ext>
            </a:extLst>
          </p:cNvPr>
          <p:cNvSpPr/>
          <p:nvPr/>
        </p:nvSpPr>
        <p:spPr>
          <a:xfrm>
            <a:off x="3837905" y="3032349"/>
            <a:ext cx="1814848" cy="1814848"/>
          </a:xfrm>
          <a:prstGeom prst="hear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="" xmlns:a16="http://schemas.microsoft.com/office/drawing/2014/main" id="{B1FC9987-D072-0C45-AD4A-33C9B9D844EF}"/>
              </a:ext>
            </a:extLst>
          </p:cNvPr>
          <p:cNvSpPr/>
          <p:nvPr/>
        </p:nvSpPr>
        <p:spPr>
          <a:xfrm>
            <a:off x="6539249" y="3429000"/>
            <a:ext cx="1814847" cy="898943"/>
          </a:xfrm>
          <a:prstGeom prst="leftArrow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BD8DA061-AC6B-BC4E-BFD8-AB267494113E}"/>
              </a:ext>
            </a:extLst>
          </p:cNvPr>
          <p:cNvSpPr/>
          <p:nvPr/>
        </p:nvSpPr>
        <p:spPr>
          <a:xfrm>
            <a:off x="9619013" y="2965116"/>
            <a:ext cx="1199241" cy="18024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69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Split each of the shapes below in half.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gular Pentagon 4">
            <a:extLst>
              <a:ext uri="{FF2B5EF4-FFF2-40B4-BE49-F238E27FC236}">
                <a16:creationId xmlns="" xmlns:a16="http://schemas.microsoft.com/office/drawing/2014/main" id="{44275969-4001-D24F-84B9-2217136AEE20}"/>
              </a:ext>
            </a:extLst>
          </p:cNvPr>
          <p:cNvSpPr/>
          <p:nvPr/>
        </p:nvSpPr>
        <p:spPr>
          <a:xfrm>
            <a:off x="1198809" y="3106403"/>
            <a:ext cx="1814848" cy="1728427"/>
          </a:xfrm>
          <a:prstGeom prst="pent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="" xmlns:a16="http://schemas.microsoft.com/office/drawing/2014/main" id="{C53F11E5-BC98-B745-8248-59606E60ED1B}"/>
              </a:ext>
            </a:extLst>
          </p:cNvPr>
          <p:cNvSpPr/>
          <p:nvPr/>
        </p:nvSpPr>
        <p:spPr>
          <a:xfrm>
            <a:off x="3837905" y="3032349"/>
            <a:ext cx="1814848" cy="1814848"/>
          </a:xfrm>
          <a:prstGeom prst="hear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="" xmlns:a16="http://schemas.microsoft.com/office/drawing/2014/main" id="{B1FC9987-D072-0C45-AD4A-33C9B9D844EF}"/>
              </a:ext>
            </a:extLst>
          </p:cNvPr>
          <p:cNvSpPr/>
          <p:nvPr/>
        </p:nvSpPr>
        <p:spPr>
          <a:xfrm>
            <a:off x="6539249" y="3429000"/>
            <a:ext cx="1814847" cy="898943"/>
          </a:xfrm>
          <a:prstGeom prst="leftArrow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BD8DA061-AC6B-BC4E-BFD8-AB267494113E}"/>
              </a:ext>
            </a:extLst>
          </p:cNvPr>
          <p:cNvSpPr/>
          <p:nvPr/>
        </p:nvSpPr>
        <p:spPr>
          <a:xfrm>
            <a:off x="9619013" y="2965116"/>
            <a:ext cx="1199241" cy="18024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96F1F0B-BCDB-DC4B-9D19-696C59005F16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2100981" y="3106403"/>
            <a:ext cx="5252" cy="1728427"/>
          </a:xfrm>
          <a:prstGeom prst="line">
            <a:avLst/>
          </a:prstGeom>
          <a:ln w="28575">
            <a:solidFill>
              <a:srgbClr val="FF386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8E14E5E8-3B79-B542-9B6E-1600D7D22891}"/>
              </a:ext>
            </a:extLst>
          </p:cNvPr>
          <p:cNvCxnSpPr>
            <a:cxnSpLocks/>
          </p:cNvCxnSpPr>
          <p:nvPr/>
        </p:nvCxnSpPr>
        <p:spPr>
          <a:xfrm>
            <a:off x="4740077" y="3233045"/>
            <a:ext cx="5252" cy="1728427"/>
          </a:xfrm>
          <a:prstGeom prst="line">
            <a:avLst/>
          </a:prstGeom>
          <a:ln w="28575">
            <a:solidFill>
              <a:srgbClr val="FF386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783A34B-BBA6-894D-BFCE-00B080CDCCC7}"/>
              </a:ext>
            </a:extLst>
          </p:cNvPr>
          <p:cNvCxnSpPr>
            <a:cxnSpLocks/>
            <a:stCxn id="7" idx="1"/>
            <a:endCxn id="7" idx="3"/>
          </p:cNvCxnSpPr>
          <p:nvPr/>
        </p:nvCxnSpPr>
        <p:spPr>
          <a:xfrm>
            <a:off x="6539249" y="3878472"/>
            <a:ext cx="1814847" cy="0"/>
          </a:xfrm>
          <a:prstGeom prst="line">
            <a:avLst/>
          </a:prstGeom>
          <a:ln w="28575">
            <a:solidFill>
              <a:srgbClr val="FF386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0B9ABDF-BE76-6F41-B7EA-896B1A9828CD}"/>
              </a:ext>
            </a:extLst>
          </p:cNvPr>
          <p:cNvCxnSpPr>
            <a:cxnSpLocks/>
          </p:cNvCxnSpPr>
          <p:nvPr/>
        </p:nvCxnSpPr>
        <p:spPr>
          <a:xfrm>
            <a:off x="9311209" y="3866141"/>
            <a:ext cx="1814847" cy="0"/>
          </a:xfrm>
          <a:prstGeom prst="line">
            <a:avLst/>
          </a:prstGeom>
          <a:ln w="28575">
            <a:solidFill>
              <a:srgbClr val="FF386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98A6E2C-33FB-EA41-9D25-2FA64E38607A}"/>
              </a:ext>
            </a:extLst>
          </p:cNvPr>
          <p:cNvCxnSpPr>
            <a:cxnSpLocks/>
            <a:stCxn id="8" idx="0"/>
            <a:endCxn id="8" idx="4"/>
          </p:cNvCxnSpPr>
          <p:nvPr/>
        </p:nvCxnSpPr>
        <p:spPr>
          <a:xfrm>
            <a:off x="10218634" y="2965116"/>
            <a:ext cx="0" cy="1802481"/>
          </a:xfrm>
          <a:prstGeom prst="line">
            <a:avLst/>
          </a:prstGeom>
          <a:ln w="28575">
            <a:solidFill>
              <a:srgbClr val="FF386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3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half to its partner!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="" xmlns:a16="http://schemas.microsoft.com/office/drawing/2014/main" id="{9732C8EC-76A1-F643-8F55-EDA9FF950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72567" y="5500834"/>
            <a:ext cx="816367" cy="10800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="" xmlns:a16="http://schemas.microsoft.com/office/drawing/2014/main" id="{9C63F32C-5CD9-2A46-A48A-5829F80DCE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72568" y="4133434"/>
            <a:ext cx="816367" cy="108000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="" xmlns:a16="http://schemas.microsoft.com/office/drawing/2014/main" id="{6586E972-6B1B-1D45-B4EB-3D5ACAE035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542" y="5502026"/>
            <a:ext cx="835313" cy="10800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="" xmlns:a16="http://schemas.microsoft.com/office/drawing/2014/main" id="{1723EF35-9E06-2543-A038-1B64F2A995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653" y="2766034"/>
            <a:ext cx="835313" cy="10800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="" xmlns:a16="http://schemas.microsoft.com/office/drawing/2014/main" id="{FF9235D7-4417-F84B-B43A-E59EBCE06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364388" y="4106225"/>
            <a:ext cx="841890" cy="108000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="" xmlns:a16="http://schemas.microsoft.com/office/drawing/2014/main" id="{6B7866EB-6621-AA45-8E6D-125B74F2D3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722" y="2766034"/>
            <a:ext cx="83531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6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shapes and real-world objects to identify and make a half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shapes and real-world objects to identify and make a half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1 - Summer Block 2 - Fractions - Lesson 1 - To be able to use shapes and real-world objects to find a half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half to its partner!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="" xmlns:a16="http://schemas.microsoft.com/office/drawing/2014/main" id="{9732C8EC-76A1-F643-8F55-EDA9FF950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72567" y="5500834"/>
            <a:ext cx="816367" cy="10800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="" xmlns:a16="http://schemas.microsoft.com/office/drawing/2014/main" id="{9C63F32C-5CD9-2A46-A48A-5829F80DCE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72568" y="4133434"/>
            <a:ext cx="816367" cy="108000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="" xmlns:a16="http://schemas.microsoft.com/office/drawing/2014/main" id="{6586E972-6B1B-1D45-B4EB-3D5ACAE035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542" y="5502026"/>
            <a:ext cx="835313" cy="10800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="" xmlns:a16="http://schemas.microsoft.com/office/drawing/2014/main" id="{1723EF35-9E06-2543-A038-1B64F2A995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653" y="2766034"/>
            <a:ext cx="835313" cy="10800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="" xmlns:a16="http://schemas.microsoft.com/office/drawing/2014/main" id="{FF9235D7-4417-F84B-B43A-E59EBCE06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364388" y="4106225"/>
            <a:ext cx="841890" cy="108000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="" xmlns:a16="http://schemas.microsoft.com/office/drawing/2014/main" id="{6B7866EB-6621-AA45-8E6D-125B74F2D3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722" y="2766034"/>
            <a:ext cx="835313" cy="1080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E478AED3-76E1-9048-AD93-EC9E81B7EACE}"/>
              </a:ext>
            </a:extLst>
          </p:cNvPr>
          <p:cNvCxnSpPr>
            <a:cxnSpLocks/>
          </p:cNvCxnSpPr>
          <p:nvPr/>
        </p:nvCxnSpPr>
        <p:spPr>
          <a:xfrm flipH="1" flipV="1">
            <a:off x="2188255" y="3306034"/>
            <a:ext cx="7790890" cy="2735992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50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half to its partner!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="" xmlns:a16="http://schemas.microsoft.com/office/drawing/2014/main" id="{9732C8EC-76A1-F643-8F55-EDA9FF950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72567" y="5500834"/>
            <a:ext cx="816367" cy="10800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="" xmlns:a16="http://schemas.microsoft.com/office/drawing/2014/main" id="{9C63F32C-5CD9-2A46-A48A-5829F80DCE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72568" y="4133434"/>
            <a:ext cx="816367" cy="108000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="" xmlns:a16="http://schemas.microsoft.com/office/drawing/2014/main" id="{6586E972-6B1B-1D45-B4EB-3D5ACAE035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542" y="5502026"/>
            <a:ext cx="835313" cy="10800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="" xmlns:a16="http://schemas.microsoft.com/office/drawing/2014/main" id="{1723EF35-9E06-2543-A038-1B64F2A995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653" y="2766034"/>
            <a:ext cx="835313" cy="10800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="" xmlns:a16="http://schemas.microsoft.com/office/drawing/2014/main" id="{FF9235D7-4417-F84B-B43A-E59EBCE06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364388" y="4106225"/>
            <a:ext cx="841890" cy="108000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="" xmlns:a16="http://schemas.microsoft.com/office/drawing/2014/main" id="{6B7866EB-6621-AA45-8E6D-125B74F2D3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722" y="2766034"/>
            <a:ext cx="835313" cy="1080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E478AED3-76E1-9048-AD93-EC9E81B7EACE}"/>
              </a:ext>
            </a:extLst>
          </p:cNvPr>
          <p:cNvCxnSpPr>
            <a:cxnSpLocks/>
          </p:cNvCxnSpPr>
          <p:nvPr/>
        </p:nvCxnSpPr>
        <p:spPr>
          <a:xfrm flipH="1" flipV="1">
            <a:off x="2188255" y="3306034"/>
            <a:ext cx="7790890" cy="2735992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44F0374-B3B5-AF46-96B1-DE71D912E8CE}"/>
              </a:ext>
            </a:extLst>
          </p:cNvPr>
          <p:cNvCxnSpPr>
            <a:cxnSpLocks/>
            <a:stCxn id="126" idx="1"/>
            <a:endCxn id="125" idx="1"/>
          </p:cNvCxnSpPr>
          <p:nvPr/>
        </p:nvCxnSpPr>
        <p:spPr>
          <a:xfrm flipH="1">
            <a:off x="2206278" y="3306034"/>
            <a:ext cx="7779444" cy="1340191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82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half to its partner!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="" xmlns:a16="http://schemas.microsoft.com/office/drawing/2014/main" id="{9732C8EC-76A1-F643-8F55-EDA9FF950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72567" y="5500834"/>
            <a:ext cx="816367" cy="10800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="" xmlns:a16="http://schemas.microsoft.com/office/drawing/2014/main" id="{9C63F32C-5CD9-2A46-A48A-5829F80DCE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72568" y="4133434"/>
            <a:ext cx="816367" cy="108000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="" xmlns:a16="http://schemas.microsoft.com/office/drawing/2014/main" id="{6586E972-6B1B-1D45-B4EB-3D5ACAE035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542" y="5502026"/>
            <a:ext cx="835313" cy="10800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="" xmlns:a16="http://schemas.microsoft.com/office/drawing/2014/main" id="{1723EF35-9E06-2543-A038-1B64F2A995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653" y="2766034"/>
            <a:ext cx="835313" cy="10800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="" xmlns:a16="http://schemas.microsoft.com/office/drawing/2014/main" id="{FF9235D7-4417-F84B-B43A-E59EBCE06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364388" y="4106225"/>
            <a:ext cx="841890" cy="108000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="" xmlns:a16="http://schemas.microsoft.com/office/drawing/2014/main" id="{6B7866EB-6621-AA45-8E6D-125B74F2D3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722" y="2766034"/>
            <a:ext cx="835313" cy="1080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E478AED3-76E1-9048-AD93-EC9E81B7EACE}"/>
              </a:ext>
            </a:extLst>
          </p:cNvPr>
          <p:cNvCxnSpPr>
            <a:cxnSpLocks/>
          </p:cNvCxnSpPr>
          <p:nvPr/>
        </p:nvCxnSpPr>
        <p:spPr>
          <a:xfrm flipH="1" flipV="1">
            <a:off x="2188255" y="3306034"/>
            <a:ext cx="7790890" cy="2735992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44F0374-B3B5-AF46-96B1-DE71D912E8CE}"/>
              </a:ext>
            </a:extLst>
          </p:cNvPr>
          <p:cNvCxnSpPr>
            <a:cxnSpLocks/>
            <a:stCxn id="126" idx="1"/>
            <a:endCxn id="125" idx="1"/>
          </p:cNvCxnSpPr>
          <p:nvPr/>
        </p:nvCxnSpPr>
        <p:spPr>
          <a:xfrm flipH="1">
            <a:off x="2206278" y="3306034"/>
            <a:ext cx="7779444" cy="1340191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8A41E2A-BD34-BB45-8E15-81E70E1A43BF}"/>
              </a:ext>
            </a:extLst>
          </p:cNvPr>
          <p:cNvCxnSpPr>
            <a:cxnSpLocks/>
            <a:stCxn id="122" idx="3"/>
          </p:cNvCxnSpPr>
          <p:nvPr/>
        </p:nvCxnSpPr>
        <p:spPr>
          <a:xfrm flipH="1">
            <a:off x="2184968" y="4673434"/>
            <a:ext cx="7787600" cy="1368592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522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half to its partner!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BA28CD-4FC7-CC46-8D7B-031992090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979145" y="5502026"/>
            <a:ext cx="841890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7CF1E3E-7521-5842-BD6B-B8692C042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370965" y="4106225"/>
            <a:ext cx="841890" cy="108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B342E8E1-4D13-1742-B71B-C41BE024E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>
            <a:off x="9979145" y="4106225"/>
            <a:ext cx="823330" cy="108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E649ECCF-4EF1-1E47-B009-8F2BB84DF0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4117" y="2766034"/>
            <a:ext cx="833386" cy="1080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B47B42B6-4F00-0A40-A2CA-853BCA2264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365" y="2766034"/>
            <a:ext cx="841890" cy="10800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43F88C73-EB17-8148-B067-B46ED910C88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965" y="5502026"/>
            <a:ext cx="83531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28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half to its partner!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BA28CD-4FC7-CC46-8D7B-031992090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979145" y="5502026"/>
            <a:ext cx="841890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7CF1E3E-7521-5842-BD6B-B8692C042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370965" y="4106225"/>
            <a:ext cx="841890" cy="108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B342E8E1-4D13-1742-B71B-C41BE024E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>
            <a:off x="9979145" y="4106225"/>
            <a:ext cx="823330" cy="108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E649ECCF-4EF1-1E47-B009-8F2BB84DF0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4117" y="2766034"/>
            <a:ext cx="833386" cy="1080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B47B42B6-4F00-0A40-A2CA-853BCA2264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365" y="2766034"/>
            <a:ext cx="841890" cy="10800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43F88C73-EB17-8148-B067-B46ED910C88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965" y="5502026"/>
            <a:ext cx="835313" cy="1080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18CF700F-1013-B84C-B92A-E8AC360C0E80}"/>
              </a:ext>
            </a:extLst>
          </p:cNvPr>
          <p:cNvCxnSpPr>
            <a:cxnSpLocks/>
            <a:stCxn id="5" idx="3"/>
            <a:endCxn id="90" idx="3"/>
          </p:cNvCxnSpPr>
          <p:nvPr/>
        </p:nvCxnSpPr>
        <p:spPr>
          <a:xfrm flipH="1" flipV="1">
            <a:off x="2188255" y="3306034"/>
            <a:ext cx="7790890" cy="2735992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477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half to its partner!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BA28CD-4FC7-CC46-8D7B-031992090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979145" y="5502026"/>
            <a:ext cx="841890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7CF1E3E-7521-5842-BD6B-B8692C042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370965" y="4106225"/>
            <a:ext cx="841890" cy="108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B342E8E1-4D13-1742-B71B-C41BE024E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>
            <a:off x="9979145" y="4106225"/>
            <a:ext cx="823330" cy="108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E649ECCF-4EF1-1E47-B009-8F2BB84DF0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4117" y="2766034"/>
            <a:ext cx="833386" cy="1080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B47B42B6-4F00-0A40-A2CA-853BCA2264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365" y="2766034"/>
            <a:ext cx="841890" cy="10800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43F88C73-EB17-8148-B067-B46ED910C88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965" y="5502026"/>
            <a:ext cx="835313" cy="1080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18CF700F-1013-B84C-B92A-E8AC360C0E80}"/>
              </a:ext>
            </a:extLst>
          </p:cNvPr>
          <p:cNvCxnSpPr>
            <a:cxnSpLocks/>
            <a:stCxn id="5" idx="3"/>
            <a:endCxn id="90" idx="3"/>
          </p:cNvCxnSpPr>
          <p:nvPr/>
        </p:nvCxnSpPr>
        <p:spPr>
          <a:xfrm flipH="1" flipV="1">
            <a:off x="2188255" y="3306034"/>
            <a:ext cx="7790890" cy="2735992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827BC41-18B7-3445-8A4A-3B132F979D99}"/>
              </a:ext>
            </a:extLst>
          </p:cNvPr>
          <p:cNvCxnSpPr>
            <a:cxnSpLocks/>
            <a:stCxn id="78" idx="1"/>
          </p:cNvCxnSpPr>
          <p:nvPr/>
        </p:nvCxnSpPr>
        <p:spPr>
          <a:xfrm flipH="1">
            <a:off x="2181679" y="3306034"/>
            <a:ext cx="7792438" cy="1367996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07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half to its partner!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BA28CD-4FC7-CC46-8D7B-031992090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979145" y="5502026"/>
            <a:ext cx="841890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7CF1E3E-7521-5842-BD6B-B8692C042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370965" y="4106225"/>
            <a:ext cx="841890" cy="108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B342E8E1-4D13-1742-B71B-C41BE024E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>
            <a:off x="9979145" y="4106225"/>
            <a:ext cx="823330" cy="108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E649ECCF-4EF1-1E47-B009-8F2BB84DF0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4117" y="2766034"/>
            <a:ext cx="833386" cy="1080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B47B42B6-4F00-0A40-A2CA-853BCA2264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365" y="2766034"/>
            <a:ext cx="841890" cy="10800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43F88C73-EB17-8148-B067-B46ED910C88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965" y="5502026"/>
            <a:ext cx="835313" cy="1080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18CF700F-1013-B84C-B92A-E8AC360C0E80}"/>
              </a:ext>
            </a:extLst>
          </p:cNvPr>
          <p:cNvCxnSpPr>
            <a:cxnSpLocks/>
            <a:stCxn id="5" idx="3"/>
            <a:endCxn id="90" idx="3"/>
          </p:cNvCxnSpPr>
          <p:nvPr/>
        </p:nvCxnSpPr>
        <p:spPr>
          <a:xfrm flipH="1" flipV="1">
            <a:off x="2188255" y="3306034"/>
            <a:ext cx="7790890" cy="2735992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827BC41-18B7-3445-8A4A-3B132F979D99}"/>
              </a:ext>
            </a:extLst>
          </p:cNvPr>
          <p:cNvCxnSpPr>
            <a:cxnSpLocks/>
            <a:stCxn id="78" idx="1"/>
          </p:cNvCxnSpPr>
          <p:nvPr/>
        </p:nvCxnSpPr>
        <p:spPr>
          <a:xfrm flipH="1">
            <a:off x="2181679" y="3306034"/>
            <a:ext cx="7792438" cy="1367996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5EDD1C5-38A0-5A43-A1DA-010DD8A50BEE}"/>
              </a:ext>
            </a:extLst>
          </p:cNvPr>
          <p:cNvCxnSpPr>
            <a:cxnSpLocks/>
            <a:stCxn id="73" idx="1"/>
            <a:endCxn id="95" idx="3"/>
          </p:cNvCxnSpPr>
          <p:nvPr/>
        </p:nvCxnSpPr>
        <p:spPr>
          <a:xfrm flipH="1">
            <a:off x="2206278" y="4646225"/>
            <a:ext cx="7772867" cy="1395801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601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Matching halves card sort!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BA28CD-4FC7-CC46-8D7B-031992090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302057" y="4730764"/>
            <a:ext cx="1257300" cy="161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F47BE5-EA8A-BE46-9E5C-0F4C03E22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93610" y="4718065"/>
            <a:ext cx="1228784" cy="162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3FD7526-0404-A946-A71B-3DCEEA89E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188260" y="4738066"/>
            <a:ext cx="1228784" cy="1625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7CF1E3E-7521-5842-BD6B-B8692C042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3111830" y="4713978"/>
            <a:ext cx="1257300" cy="16129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B342E8E1-4D13-1742-B71B-C41BE024EA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H="1">
            <a:off x="7778891" y="2780766"/>
            <a:ext cx="1229582" cy="16129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E649ECCF-4EF1-1E47-B009-8F2BB84DF0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5674" y="2747886"/>
            <a:ext cx="1244600" cy="16129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7BC649AB-4AB7-E746-85EA-1BEDEF11C5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8931" y="2728407"/>
            <a:ext cx="1257300" cy="16256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A5ADD1CD-DB79-BC4B-9FD0-37E4A65349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1830" y="2766034"/>
            <a:ext cx="1257300" cy="16256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B47B42B6-4F00-0A40-A2CA-853BCA2264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5087" y="2759902"/>
            <a:ext cx="1257300" cy="16129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43F88C73-EB17-8148-B067-B46ED910C8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4913" y="4707628"/>
            <a:ext cx="1257300" cy="162560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="" xmlns:a16="http://schemas.microsoft.com/office/drawing/2014/main" id="{B15210F1-CC67-A04E-BB02-2E28E0F3EB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7778891" y="4738066"/>
            <a:ext cx="1257300" cy="161290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773E60D8-E48D-584A-969E-E3C035CA2F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02057" y="2780766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30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Matching halves card sort!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F47BE5-EA8A-BE46-9E5C-0F4C03E22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40346" y="4718065"/>
            <a:ext cx="1228784" cy="16256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E649ECCF-4EF1-1E47-B009-8F2BB84DF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674" y="2747886"/>
            <a:ext cx="1244600" cy="16129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7BC649AB-4AB7-E746-85EA-1BEDEF11C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931" y="2728407"/>
            <a:ext cx="1257300" cy="16256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A5ADD1CD-DB79-BC4B-9FD0-37E4A6534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1830" y="2766034"/>
            <a:ext cx="1257300" cy="16256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B47B42B6-4F00-0A40-A2CA-853BCA2264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5087" y="2759902"/>
            <a:ext cx="1257300" cy="161290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773E60D8-E48D-584A-969E-E3C035CA2F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2057" y="2780766"/>
            <a:ext cx="1257300" cy="1625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8DCE3AF-0304-BC47-94C2-F02A2ED065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1525087" y="4707628"/>
            <a:ext cx="1257300" cy="1612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B55BA4E-7E13-CC4E-9C36-F527E29F77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4069" y="2766034"/>
            <a:ext cx="1257300" cy="1625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4094283-D8AA-7743-939B-3BA6B92453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9302057" y="4738066"/>
            <a:ext cx="1257300" cy="1612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2AC916A-EB8C-1B4F-8DA6-D179465DC4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4693610" y="4713978"/>
            <a:ext cx="1228784" cy="1625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3ECBF2E-4F30-0647-9AC5-CA728F9D69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6270228" y="4738066"/>
            <a:ext cx="1257300" cy="16129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AA31D36-4180-A948-B902-014AA94439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 flipH="1">
            <a:off x="7851210" y="4704074"/>
            <a:ext cx="1229582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11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Sort the cards into the table below.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41537337-506B-AD43-9FB3-760DC00E8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447611"/>
              </p:ext>
            </p:extLst>
          </p:nvPr>
        </p:nvGraphicFramePr>
        <p:xfrm>
          <a:off x="860650" y="2634834"/>
          <a:ext cx="10515600" cy="23864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082661104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1417894333"/>
                    </a:ext>
                  </a:extLst>
                </a:gridCol>
              </a:tblGrid>
              <a:tr h="4661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split in half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not split in half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914568"/>
                  </a:ext>
                </a:extLst>
              </a:tr>
              <a:tr h="126623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/>
                      </a:r>
                      <a:br>
                        <a:rPr lang="en-US" sz="2400" dirty="0">
                          <a:latin typeface="OpenDyslexicAlta" pitchFamily="2" charset="77"/>
                        </a:rPr>
                      </a:br>
                      <a:r>
                        <a:rPr lang="en-US" sz="2400" dirty="0">
                          <a:latin typeface="OpenDyslexicAlta" pitchFamily="2" charset="77"/>
                        </a:rPr>
                        <a:t/>
                      </a:r>
                      <a:br>
                        <a:rPr lang="en-US" sz="2400" dirty="0">
                          <a:latin typeface="OpenDyslexicAlta" pitchFamily="2" charset="77"/>
                        </a:rPr>
                      </a:br>
                      <a:r>
                        <a:rPr lang="en-US" sz="2400" dirty="0">
                          <a:latin typeface="OpenDyslexicAlta" pitchFamily="2" charset="77"/>
                        </a:rPr>
                        <a:t/>
                      </a:r>
                      <a:br>
                        <a:rPr lang="en-US" sz="2400" dirty="0">
                          <a:latin typeface="OpenDyslexicAlta" pitchFamily="2" charset="77"/>
                        </a:rPr>
                      </a:br>
                      <a:r>
                        <a:rPr lang="en-US" sz="2400" dirty="0">
                          <a:latin typeface="OpenDyslexicAlta" pitchFamily="2" charset="77"/>
                        </a:rPr>
                        <a:t/>
                      </a:r>
                      <a:br>
                        <a:rPr lang="en-US" sz="2400" dirty="0">
                          <a:latin typeface="OpenDyslexicAlta" pitchFamily="2" charset="77"/>
                        </a:rPr>
                      </a:br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6924274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1BF01D9-6337-EF4E-9E1E-F81AF5980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34" y="5120894"/>
            <a:ext cx="10931663" cy="15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3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48A9E734-7CCC-E74E-AFE2-82E9655AFAC7}"/>
              </a:ext>
            </a:extLst>
          </p:cNvPr>
          <p:cNvSpPr/>
          <p:nvPr/>
        </p:nvSpPr>
        <p:spPr>
          <a:xfrm>
            <a:off x="1033669" y="3016251"/>
            <a:ext cx="1802296" cy="1802296"/>
          </a:xfrm>
          <a:prstGeom prst="ellipse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C69FE2B-66E9-F441-BD7E-4FC64F21F559}"/>
              </a:ext>
            </a:extLst>
          </p:cNvPr>
          <p:cNvSpPr/>
          <p:nvPr/>
        </p:nvSpPr>
        <p:spPr>
          <a:xfrm>
            <a:off x="3823252" y="3016251"/>
            <a:ext cx="1802296" cy="1802296"/>
          </a:xfrm>
          <a:prstGeom prst="ellipse">
            <a:avLst/>
          </a:prstGeom>
          <a:solidFill>
            <a:srgbClr val="23D1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3A0F2CBF-7842-1448-B631-0002FC1A8193}"/>
              </a:ext>
            </a:extLst>
          </p:cNvPr>
          <p:cNvSpPr/>
          <p:nvPr/>
        </p:nvSpPr>
        <p:spPr>
          <a:xfrm>
            <a:off x="6612835" y="3016251"/>
            <a:ext cx="1802296" cy="1802296"/>
          </a:xfrm>
          <a:prstGeom prst="ellipse">
            <a:avLst/>
          </a:prstGeom>
          <a:solidFill>
            <a:srgbClr val="209CEE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0C462371-9BE3-A749-A6D7-2D84F19329C2}"/>
              </a:ext>
            </a:extLst>
          </p:cNvPr>
          <p:cNvSpPr/>
          <p:nvPr/>
        </p:nvSpPr>
        <p:spPr>
          <a:xfrm>
            <a:off x="9402418" y="3016251"/>
            <a:ext cx="1802296" cy="1802296"/>
          </a:xfrm>
          <a:prstGeom prst="ellipse">
            <a:avLst/>
          </a:prstGeom>
          <a:solidFill>
            <a:srgbClr val="F337C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5958331B-26AB-4A40-88D4-6CA70D7E7236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033669" y="3917399"/>
            <a:ext cx="1838739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6613CCC-20BE-334F-BE7E-60EEFAC9A58E}"/>
              </a:ext>
            </a:extLst>
          </p:cNvPr>
          <p:cNvCxnSpPr>
            <a:cxnSpLocks/>
            <a:stCxn id="17" idx="0"/>
            <a:endCxn id="17" idx="2"/>
          </p:cNvCxnSpPr>
          <p:nvPr/>
        </p:nvCxnSpPr>
        <p:spPr>
          <a:xfrm flipH="1">
            <a:off x="3823252" y="3016251"/>
            <a:ext cx="901148" cy="90114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2E1482F7-F418-1E48-9131-769A4B00ED94}"/>
              </a:ext>
            </a:extLst>
          </p:cNvPr>
          <p:cNvCxnSpPr>
            <a:cxnSpLocks/>
            <a:stCxn id="18" idx="0"/>
            <a:endCxn id="18" idx="4"/>
          </p:cNvCxnSpPr>
          <p:nvPr/>
        </p:nvCxnSpPr>
        <p:spPr>
          <a:xfrm>
            <a:off x="7513983" y="3016251"/>
            <a:ext cx="0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269202E8-3CD0-0043-A39A-709C5F7D0A2C}"/>
              </a:ext>
            </a:extLst>
          </p:cNvPr>
          <p:cNvCxnSpPr>
            <a:cxnSpLocks/>
            <a:stCxn id="19" idx="1"/>
            <a:endCxn id="19" idx="5"/>
          </p:cNvCxnSpPr>
          <p:nvPr/>
        </p:nvCxnSpPr>
        <p:spPr>
          <a:xfrm>
            <a:off x="9666358" y="3280191"/>
            <a:ext cx="1274416" cy="127441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Sort the cards into the table below.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41537337-506B-AD43-9FB3-760DC00E83BD}"/>
              </a:ext>
            </a:extLst>
          </p:cNvPr>
          <p:cNvGraphicFramePr>
            <a:graphicFrameLocks noGrp="1"/>
          </p:cNvGraphicFramePr>
          <p:nvPr/>
        </p:nvGraphicFramePr>
        <p:xfrm>
          <a:off x="860650" y="2634834"/>
          <a:ext cx="10515600" cy="23864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082661104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1417894333"/>
                    </a:ext>
                  </a:extLst>
                </a:gridCol>
              </a:tblGrid>
              <a:tr h="4661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split in half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not split in half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914568"/>
                  </a:ext>
                </a:extLst>
              </a:tr>
              <a:tr h="126623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/>
                      </a:r>
                      <a:br>
                        <a:rPr lang="en-US" sz="2400" dirty="0">
                          <a:latin typeface="OpenDyslexicAlta" pitchFamily="2" charset="77"/>
                        </a:rPr>
                      </a:br>
                      <a:r>
                        <a:rPr lang="en-US" sz="2400" dirty="0">
                          <a:latin typeface="OpenDyslexicAlta" pitchFamily="2" charset="77"/>
                        </a:rPr>
                        <a:t/>
                      </a:r>
                      <a:br>
                        <a:rPr lang="en-US" sz="2400" dirty="0">
                          <a:latin typeface="OpenDyslexicAlta" pitchFamily="2" charset="77"/>
                        </a:rPr>
                      </a:br>
                      <a:r>
                        <a:rPr lang="en-US" sz="2400" dirty="0">
                          <a:latin typeface="OpenDyslexicAlta" pitchFamily="2" charset="77"/>
                        </a:rPr>
                        <a:t/>
                      </a:r>
                      <a:br>
                        <a:rPr lang="en-US" sz="2400" dirty="0">
                          <a:latin typeface="OpenDyslexicAlta" pitchFamily="2" charset="77"/>
                        </a:rPr>
                      </a:br>
                      <a:r>
                        <a:rPr lang="en-US" sz="2400" dirty="0">
                          <a:latin typeface="OpenDyslexicAlta" pitchFamily="2" charset="77"/>
                        </a:rPr>
                        <a:t/>
                      </a:r>
                      <a:br>
                        <a:rPr lang="en-US" sz="2400" dirty="0">
                          <a:latin typeface="OpenDyslexicAlta" pitchFamily="2" charset="77"/>
                        </a:rPr>
                      </a:br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692427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B6386D-9717-D142-9113-B29AA3D95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0" y="3302788"/>
            <a:ext cx="102743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09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Provide a sketch or photo to </a:t>
            </a:r>
            <a:r>
              <a:rPr lang="en-GB" sz="2200">
                <a:solidFill>
                  <a:srgbClr val="3273DC"/>
                </a:solidFill>
              </a:rPr>
              <a:t>help explain </a:t>
            </a:r>
            <a:r>
              <a:rPr lang="en-GB" sz="2200" dirty="0">
                <a:solidFill>
                  <a:srgbClr val="3273DC"/>
                </a:solidFill>
              </a:rPr>
              <a:t>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78843" y="2675553"/>
            <a:ext cx="3437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Each shape can only be split in half one way.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For example, rectangles can be split in half multiple ways…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78843" y="2675553"/>
            <a:ext cx="3437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>
                <a:solidFill>
                  <a:srgbClr val="3273DC"/>
                </a:solidFill>
                <a:latin typeface="OpenDyslexicAlta" pitchFamily="2" charset="77"/>
              </a:rPr>
              <a:t>Each </a:t>
            </a: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shape can only be split in half one way.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CC96774-C0AC-D540-B33B-2457342035A6}"/>
              </a:ext>
            </a:extLst>
          </p:cNvPr>
          <p:cNvSpPr/>
          <p:nvPr/>
        </p:nvSpPr>
        <p:spPr>
          <a:xfrm>
            <a:off x="6795120" y="1825625"/>
            <a:ext cx="1802296" cy="932897"/>
          </a:xfrm>
          <a:prstGeom prst="rect">
            <a:avLst/>
          </a:prstGeom>
          <a:solidFill>
            <a:srgbClr val="209CEE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D16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4D26071-95D9-BF4A-9BE9-102D13E320C8}"/>
              </a:ext>
            </a:extLst>
          </p:cNvPr>
          <p:cNvCxnSpPr>
            <a:cxnSpLocks/>
          </p:cNvCxnSpPr>
          <p:nvPr/>
        </p:nvCxnSpPr>
        <p:spPr>
          <a:xfrm>
            <a:off x="6795120" y="2268382"/>
            <a:ext cx="180229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78C0830-BBF9-8543-AC95-3D089D81F90E}"/>
              </a:ext>
            </a:extLst>
          </p:cNvPr>
          <p:cNvSpPr/>
          <p:nvPr/>
        </p:nvSpPr>
        <p:spPr>
          <a:xfrm>
            <a:off x="8156850" y="3215533"/>
            <a:ext cx="1802296" cy="932897"/>
          </a:xfrm>
          <a:prstGeom prst="rect">
            <a:avLst/>
          </a:prstGeom>
          <a:solidFill>
            <a:srgbClr val="209CEE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7E48A16A-A4BD-1148-823D-98454CAC0A53}"/>
              </a:ext>
            </a:extLst>
          </p:cNvPr>
          <p:cNvCxnSpPr>
            <a:cxnSpLocks/>
          </p:cNvCxnSpPr>
          <p:nvPr/>
        </p:nvCxnSpPr>
        <p:spPr>
          <a:xfrm>
            <a:off x="8166858" y="3247282"/>
            <a:ext cx="1782280" cy="89120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BABD0D2-978A-F540-B9B7-AA79F593C318}"/>
              </a:ext>
            </a:extLst>
          </p:cNvPr>
          <p:cNvSpPr/>
          <p:nvPr/>
        </p:nvSpPr>
        <p:spPr>
          <a:xfrm>
            <a:off x="9498564" y="1839879"/>
            <a:ext cx="1802296" cy="932897"/>
          </a:xfrm>
          <a:prstGeom prst="rect">
            <a:avLst/>
          </a:prstGeom>
          <a:solidFill>
            <a:srgbClr val="209CEE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09C41526-7357-F648-B65F-B469BB28E15F}"/>
              </a:ext>
            </a:extLst>
          </p:cNvPr>
          <p:cNvCxnSpPr>
            <a:cxnSpLocks/>
            <a:stCxn id="15" idx="0"/>
            <a:endCxn id="15" idx="2"/>
          </p:cNvCxnSpPr>
          <p:nvPr/>
        </p:nvCxnSpPr>
        <p:spPr>
          <a:xfrm>
            <a:off x="10399712" y="1839879"/>
            <a:ext cx="0" cy="93289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397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shapes and real-world objects to identify and make a half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shapes and real-world objects to identify and make a half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1 - Summer Block 2 - Fractions - Lesson 1 - To be able to use shapes and real-world objects to find a half</a:t>
            </a:r>
          </a:p>
        </p:txBody>
      </p:sp>
    </p:spTree>
    <p:extLst>
      <p:ext uri="{BB962C8B-B14F-4D97-AF65-F5344CB8AC3E}">
        <p14:creationId xmlns:p14="http://schemas.microsoft.com/office/powerpoint/2010/main" val="316103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green circle does not belong as it has not been cut in half. Whereas, the yellow, blue and pink circles have each been cut in half.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48A9E734-7CCC-E74E-AFE2-82E9655AFAC7}"/>
              </a:ext>
            </a:extLst>
          </p:cNvPr>
          <p:cNvSpPr/>
          <p:nvPr/>
        </p:nvSpPr>
        <p:spPr>
          <a:xfrm>
            <a:off x="1033669" y="3016251"/>
            <a:ext cx="1802296" cy="1802296"/>
          </a:xfrm>
          <a:prstGeom prst="ellipse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C69FE2B-66E9-F441-BD7E-4FC64F21F559}"/>
              </a:ext>
            </a:extLst>
          </p:cNvPr>
          <p:cNvSpPr/>
          <p:nvPr/>
        </p:nvSpPr>
        <p:spPr>
          <a:xfrm>
            <a:off x="3823252" y="3016251"/>
            <a:ext cx="1802296" cy="1802296"/>
          </a:xfrm>
          <a:prstGeom prst="ellipse">
            <a:avLst/>
          </a:prstGeom>
          <a:solidFill>
            <a:srgbClr val="23D1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3A0F2CBF-7842-1448-B631-0002FC1A8193}"/>
              </a:ext>
            </a:extLst>
          </p:cNvPr>
          <p:cNvSpPr/>
          <p:nvPr/>
        </p:nvSpPr>
        <p:spPr>
          <a:xfrm>
            <a:off x="6612835" y="3016251"/>
            <a:ext cx="1802296" cy="1802296"/>
          </a:xfrm>
          <a:prstGeom prst="ellipse">
            <a:avLst/>
          </a:prstGeom>
          <a:solidFill>
            <a:srgbClr val="209CEE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0C462371-9BE3-A749-A6D7-2D84F19329C2}"/>
              </a:ext>
            </a:extLst>
          </p:cNvPr>
          <p:cNvSpPr/>
          <p:nvPr/>
        </p:nvSpPr>
        <p:spPr>
          <a:xfrm>
            <a:off x="9402418" y="3016251"/>
            <a:ext cx="1802296" cy="1802296"/>
          </a:xfrm>
          <a:prstGeom prst="ellipse">
            <a:avLst/>
          </a:prstGeom>
          <a:solidFill>
            <a:srgbClr val="F337C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5958331B-26AB-4A40-88D4-6CA70D7E7236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033669" y="3917399"/>
            <a:ext cx="1838739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6613CCC-20BE-334F-BE7E-60EEFAC9A58E}"/>
              </a:ext>
            </a:extLst>
          </p:cNvPr>
          <p:cNvCxnSpPr>
            <a:cxnSpLocks/>
            <a:stCxn id="17" idx="0"/>
            <a:endCxn id="17" idx="2"/>
          </p:cNvCxnSpPr>
          <p:nvPr/>
        </p:nvCxnSpPr>
        <p:spPr>
          <a:xfrm flipH="1">
            <a:off x="3823252" y="3016251"/>
            <a:ext cx="901148" cy="90114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2E1482F7-F418-1E48-9131-769A4B00ED94}"/>
              </a:ext>
            </a:extLst>
          </p:cNvPr>
          <p:cNvCxnSpPr>
            <a:cxnSpLocks/>
            <a:stCxn id="18" idx="0"/>
            <a:endCxn id="18" idx="4"/>
          </p:cNvCxnSpPr>
          <p:nvPr/>
        </p:nvCxnSpPr>
        <p:spPr>
          <a:xfrm>
            <a:off x="7513983" y="3016251"/>
            <a:ext cx="0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269202E8-3CD0-0043-A39A-709C5F7D0A2C}"/>
              </a:ext>
            </a:extLst>
          </p:cNvPr>
          <p:cNvCxnSpPr>
            <a:cxnSpLocks/>
            <a:stCxn id="19" idx="1"/>
            <a:endCxn id="19" idx="5"/>
          </p:cNvCxnSpPr>
          <p:nvPr/>
        </p:nvCxnSpPr>
        <p:spPr>
          <a:xfrm>
            <a:off x="9666358" y="3280191"/>
            <a:ext cx="1274416" cy="127441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5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 selection of real-world objects, spend time cutting things in half.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objects can be halved in many different ways?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93B8420-9868-D345-9748-206F92A9D0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60" y="2960477"/>
            <a:ext cx="1800000" cy="18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F5C38F2-40E9-3947-9DDB-A6D1C67CDF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1633">
            <a:off x="9313599" y="2417825"/>
            <a:ext cx="2564957" cy="25649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D8F441D-FA8A-6D4B-9A8A-121CC6B00B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124" y="2960477"/>
            <a:ext cx="1800000" cy="1800000"/>
          </a:xfrm>
          <a:prstGeom prst="rect">
            <a:avLst/>
          </a:prstGeom>
        </p:spPr>
      </p:pic>
      <p:pic>
        <p:nvPicPr>
          <p:cNvPr id="6" name="Picture 5" descr="A piece of bread&#10;&#10;Description automatically generated">
            <a:extLst>
              <a:ext uri="{FF2B5EF4-FFF2-40B4-BE49-F238E27FC236}">
                <a16:creationId xmlns="" xmlns:a16="http://schemas.microsoft.com/office/drawing/2014/main" id="{AF46B2B6-D7A9-CA40-A05F-56EC2399A0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168" y="2960477"/>
            <a:ext cx="1800000" cy="1800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276B819-DC39-134D-B7DA-CF492B3E059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599" y="2817595"/>
            <a:ext cx="2097523" cy="20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15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 selection of real-world objects, spend time cutting things in half.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93B8420-9868-D345-9748-206F92A9D0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60" y="2960477"/>
            <a:ext cx="1800000" cy="18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F5C38F2-40E9-3947-9DDB-A6D1C67CDF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1633">
            <a:off x="9313599" y="2417825"/>
            <a:ext cx="2564957" cy="25649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D8F441D-FA8A-6D4B-9A8A-121CC6B00B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124" y="2960477"/>
            <a:ext cx="1800000" cy="1800000"/>
          </a:xfrm>
          <a:prstGeom prst="rect">
            <a:avLst/>
          </a:prstGeom>
        </p:spPr>
      </p:pic>
      <p:pic>
        <p:nvPicPr>
          <p:cNvPr id="6" name="Picture 5" descr="A piece of bread&#10;&#10;Description automatically generated">
            <a:extLst>
              <a:ext uri="{FF2B5EF4-FFF2-40B4-BE49-F238E27FC236}">
                <a16:creationId xmlns="" xmlns:a16="http://schemas.microsoft.com/office/drawing/2014/main" id="{AF46B2B6-D7A9-CA40-A05F-56EC2399A0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168" y="2960477"/>
            <a:ext cx="1800000" cy="1800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276B819-DC39-134D-B7DA-CF492B3E059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599" y="2817595"/>
            <a:ext cx="2097523" cy="20975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85F4A36-0E54-5840-B2D8-27FC46816E6C}"/>
              </a:ext>
            </a:extLst>
          </p:cNvPr>
          <p:cNvCxnSpPr>
            <a:cxnSpLocks/>
          </p:cNvCxnSpPr>
          <p:nvPr/>
        </p:nvCxnSpPr>
        <p:spPr>
          <a:xfrm>
            <a:off x="1683026" y="2960477"/>
            <a:ext cx="0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89EE88C-9093-A146-8DBA-E99B0B12B40B}"/>
              </a:ext>
            </a:extLst>
          </p:cNvPr>
          <p:cNvCxnSpPr>
            <a:cxnSpLocks/>
          </p:cNvCxnSpPr>
          <p:nvPr/>
        </p:nvCxnSpPr>
        <p:spPr>
          <a:xfrm>
            <a:off x="3717235" y="2958181"/>
            <a:ext cx="0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A52C19F-FAC2-3B4E-9DC5-D4E10A661812}"/>
              </a:ext>
            </a:extLst>
          </p:cNvPr>
          <p:cNvCxnSpPr>
            <a:cxnSpLocks/>
          </p:cNvCxnSpPr>
          <p:nvPr/>
        </p:nvCxnSpPr>
        <p:spPr>
          <a:xfrm>
            <a:off x="10575236" y="2517913"/>
            <a:ext cx="0" cy="232910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3D40AB37-0F28-FC4E-A301-5D13BB3CA415}"/>
              </a:ext>
            </a:extLst>
          </p:cNvPr>
          <p:cNvCxnSpPr>
            <a:cxnSpLocks/>
          </p:cNvCxnSpPr>
          <p:nvPr/>
        </p:nvCxnSpPr>
        <p:spPr>
          <a:xfrm>
            <a:off x="7458880" y="3044723"/>
            <a:ext cx="1802296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18BB4C7-5747-CF4A-A511-D5BD919EE018}"/>
              </a:ext>
            </a:extLst>
          </p:cNvPr>
          <p:cNvCxnSpPr>
            <a:cxnSpLocks/>
          </p:cNvCxnSpPr>
          <p:nvPr/>
        </p:nvCxnSpPr>
        <p:spPr>
          <a:xfrm>
            <a:off x="4996508" y="2888642"/>
            <a:ext cx="1802296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96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 and what’s different about the squares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11594A8-ED85-E04C-ABC1-49AD0C390BD8}"/>
              </a:ext>
            </a:extLst>
          </p:cNvPr>
          <p:cNvSpPr/>
          <p:nvPr/>
        </p:nvSpPr>
        <p:spPr>
          <a:xfrm>
            <a:off x="1113182" y="2753175"/>
            <a:ext cx="1802296" cy="1802296"/>
          </a:xfrm>
          <a:prstGeom prst="rect">
            <a:avLst/>
          </a:prstGeom>
          <a:solidFill>
            <a:srgbClr val="F337C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A15382E-8122-5449-993E-CF36874822C8}"/>
              </a:ext>
            </a:extLst>
          </p:cNvPr>
          <p:cNvSpPr/>
          <p:nvPr/>
        </p:nvSpPr>
        <p:spPr>
          <a:xfrm>
            <a:off x="5158340" y="2753175"/>
            <a:ext cx="1802296" cy="1802296"/>
          </a:xfrm>
          <a:prstGeom prst="rect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A0C4F88-FEE7-164E-B0DE-FB0BACEBABFC}"/>
              </a:ext>
            </a:extLst>
          </p:cNvPr>
          <p:cNvSpPr/>
          <p:nvPr/>
        </p:nvSpPr>
        <p:spPr>
          <a:xfrm>
            <a:off x="9203498" y="2753175"/>
            <a:ext cx="1802296" cy="1802296"/>
          </a:xfrm>
          <a:prstGeom prst="rect">
            <a:avLst/>
          </a:prstGeom>
          <a:solidFill>
            <a:schemeClr val="accent2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FA95AA6-5A96-B641-95DA-CFB0A9871F7C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1113182" y="3654323"/>
            <a:ext cx="180229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03774FD-D177-1948-A5FC-E54635E4FB14}"/>
              </a:ext>
            </a:extLst>
          </p:cNvPr>
          <p:cNvCxnSpPr>
            <a:cxnSpLocks/>
          </p:cNvCxnSpPr>
          <p:nvPr/>
        </p:nvCxnSpPr>
        <p:spPr>
          <a:xfrm>
            <a:off x="5158340" y="2753175"/>
            <a:ext cx="1802296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4C90AF6D-8614-5741-8C79-5ABBA95682F2}"/>
              </a:ext>
            </a:extLst>
          </p:cNvPr>
          <p:cNvCxnSpPr>
            <a:cxnSpLocks/>
            <a:stCxn id="14" idx="0"/>
          </p:cNvCxnSpPr>
          <p:nvPr/>
        </p:nvCxnSpPr>
        <p:spPr>
          <a:xfrm>
            <a:off x="10104646" y="2753175"/>
            <a:ext cx="0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86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6225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 and what’s different about the squares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All of the squares have been split in half. The pink square has been split horizontally, the yellow circle diagonally and the orange circle has been split vertically.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11594A8-ED85-E04C-ABC1-49AD0C390BD8}"/>
              </a:ext>
            </a:extLst>
          </p:cNvPr>
          <p:cNvSpPr/>
          <p:nvPr/>
        </p:nvSpPr>
        <p:spPr>
          <a:xfrm>
            <a:off x="1113182" y="2753175"/>
            <a:ext cx="1802296" cy="1802296"/>
          </a:xfrm>
          <a:prstGeom prst="rect">
            <a:avLst/>
          </a:prstGeom>
          <a:solidFill>
            <a:srgbClr val="F337C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A15382E-8122-5449-993E-CF36874822C8}"/>
              </a:ext>
            </a:extLst>
          </p:cNvPr>
          <p:cNvSpPr/>
          <p:nvPr/>
        </p:nvSpPr>
        <p:spPr>
          <a:xfrm>
            <a:off x="5158340" y="2753175"/>
            <a:ext cx="1802296" cy="1802296"/>
          </a:xfrm>
          <a:prstGeom prst="rect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A0C4F88-FEE7-164E-B0DE-FB0BACEBABFC}"/>
              </a:ext>
            </a:extLst>
          </p:cNvPr>
          <p:cNvSpPr/>
          <p:nvPr/>
        </p:nvSpPr>
        <p:spPr>
          <a:xfrm>
            <a:off x="9203498" y="2753175"/>
            <a:ext cx="1802296" cy="1802296"/>
          </a:xfrm>
          <a:prstGeom prst="rect">
            <a:avLst/>
          </a:prstGeom>
          <a:solidFill>
            <a:schemeClr val="accent2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FA95AA6-5A96-B641-95DA-CFB0A9871F7C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1113182" y="3654323"/>
            <a:ext cx="180229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03774FD-D177-1948-A5FC-E54635E4FB14}"/>
              </a:ext>
            </a:extLst>
          </p:cNvPr>
          <p:cNvCxnSpPr>
            <a:cxnSpLocks/>
          </p:cNvCxnSpPr>
          <p:nvPr/>
        </p:nvCxnSpPr>
        <p:spPr>
          <a:xfrm>
            <a:off x="5158340" y="2753175"/>
            <a:ext cx="1802296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4C90AF6D-8614-5741-8C79-5ABBA95682F2}"/>
              </a:ext>
            </a:extLst>
          </p:cNvPr>
          <p:cNvCxnSpPr>
            <a:cxnSpLocks/>
            <a:stCxn id="14" idx="0"/>
          </p:cNvCxnSpPr>
          <p:nvPr/>
        </p:nvCxnSpPr>
        <p:spPr>
          <a:xfrm>
            <a:off x="10104646" y="2753175"/>
            <a:ext cx="0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41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11594A8-ED85-E04C-ABC1-49AD0C390BD8}"/>
              </a:ext>
            </a:extLst>
          </p:cNvPr>
          <p:cNvSpPr/>
          <p:nvPr/>
        </p:nvSpPr>
        <p:spPr>
          <a:xfrm>
            <a:off x="1113182" y="2753175"/>
            <a:ext cx="1802296" cy="1802296"/>
          </a:xfrm>
          <a:prstGeom prst="rect">
            <a:avLst/>
          </a:prstGeom>
          <a:solidFill>
            <a:srgbClr val="23D1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D1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A15382E-8122-5449-993E-CF36874822C8}"/>
              </a:ext>
            </a:extLst>
          </p:cNvPr>
          <p:cNvSpPr/>
          <p:nvPr/>
        </p:nvSpPr>
        <p:spPr>
          <a:xfrm>
            <a:off x="3816626" y="2753175"/>
            <a:ext cx="1802296" cy="1802296"/>
          </a:xfrm>
          <a:prstGeom prst="rect">
            <a:avLst/>
          </a:prstGeom>
          <a:solidFill>
            <a:srgbClr val="7957D5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A0C4F88-FEE7-164E-B0DE-FB0BACEBABFC}"/>
              </a:ext>
            </a:extLst>
          </p:cNvPr>
          <p:cNvSpPr/>
          <p:nvPr/>
        </p:nvSpPr>
        <p:spPr>
          <a:xfrm>
            <a:off x="9203498" y="2753175"/>
            <a:ext cx="1802296" cy="1802296"/>
          </a:xfrm>
          <a:prstGeom prst="rect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FA95AA6-5A96-B641-95DA-CFB0A9871F7C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1113182" y="3654323"/>
            <a:ext cx="180229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03774FD-D177-1948-A5FC-E54635E4FB14}"/>
              </a:ext>
            </a:extLst>
          </p:cNvPr>
          <p:cNvCxnSpPr>
            <a:cxnSpLocks/>
          </p:cNvCxnSpPr>
          <p:nvPr/>
        </p:nvCxnSpPr>
        <p:spPr>
          <a:xfrm>
            <a:off x="3816626" y="2753175"/>
            <a:ext cx="1802296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4C90AF6D-8614-5741-8C79-5ABBA95682F2}"/>
              </a:ext>
            </a:extLst>
          </p:cNvPr>
          <p:cNvCxnSpPr>
            <a:cxnSpLocks/>
            <a:stCxn id="14" idx="0"/>
          </p:cNvCxnSpPr>
          <p:nvPr/>
        </p:nvCxnSpPr>
        <p:spPr>
          <a:xfrm>
            <a:off x="10104646" y="2753175"/>
            <a:ext cx="0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EC5243A-2A6A-9D4C-A59A-0C00D2F28747}"/>
              </a:ext>
            </a:extLst>
          </p:cNvPr>
          <p:cNvSpPr/>
          <p:nvPr/>
        </p:nvSpPr>
        <p:spPr>
          <a:xfrm>
            <a:off x="6510062" y="2763114"/>
            <a:ext cx="1802296" cy="1802296"/>
          </a:xfrm>
          <a:prstGeom prst="rect">
            <a:avLst/>
          </a:prstGeom>
          <a:solidFill>
            <a:schemeClr val="accent2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1CCDD71-48B8-1E43-BF24-C7F0359ED47D}"/>
              </a:ext>
            </a:extLst>
          </p:cNvPr>
          <p:cNvCxnSpPr>
            <a:cxnSpLocks/>
            <a:stCxn id="10" idx="1"/>
          </p:cNvCxnSpPr>
          <p:nvPr/>
        </p:nvCxnSpPr>
        <p:spPr>
          <a:xfrm>
            <a:off x="6510062" y="3664262"/>
            <a:ext cx="901148" cy="90114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90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13783</TotalTime>
  <Words>1165</Words>
  <Application>Microsoft Office PowerPoint</Application>
  <PresentationFormat>Custom</PresentationFormat>
  <Paragraphs>320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Wingdings</vt:lpstr>
      <vt:lpstr>OpenDyslexicAlta</vt:lpstr>
      <vt:lpstr>Lato</vt:lpstr>
      <vt:lpstr>Calibri</vt:lpstr>
      <vt:lpstr>Muli</vt:lpstr>
      <vt:lpstr>Lato Light</vt:lpstr>
      <vt:lpstr>Office Theme</vt:lpstr>
      <vt:lpstr>PowerPoint Presentation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703</cp:revision>
  <cp:lastPrinted>2019-06-17T16:19:05Z</cp:lastPrinted>
  <dcterms:created xsi:type="dcterms:W3CDTF">2018-08-06T08:16:18Z</dcterms:created>
  <dcterms:modified xsi:type="dcterms:W3CDTF">2021-01-09T19:45:20Z</dcterms:modified>
</cp:coreProperties>
</file>