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webextensions/taskpanes.xml" ContentType="application/vnd.ms-office.webextensiontaskpanes+xml"/>
  <Override PartName="/ppt/webextensions/webextension1.xml" ContentType="application/vnd.ms-office.webextension+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70"/>
  </p:notesMasterIdLst>
  <p:handoutMasterIdLst>
    <p:handoutMasterId r:id="rId71"/>
  </p:handoutMasterIdLst>
  <p:sldIdLst>
    <p:sldId id="320" r:id="rId2"/>
    <p:sldId id="321" r:id="rId3"/>
    <p:sldId id="346" r:id="rId4"/>
    <p:sldId id="389" r:id="rId5"/>
    <p:sldId id="379" r:id="rId6"/>
    <p:sldId id="382" r:id="rId7"/>
    <p:sldId id="381" r:id="rId8"/>
    <p:sldId id="380" r:id="rId9"/>
    <p:sldId id="375" r:id="rId10"/>
    <p:sldId id="378" r:id="rId11"/>
    <p:sldId id="377" r:id="rId12"/>
    <p:sldId id="376" r:id="rId13"/>
    <p:sldId id="371" r:id="rId14"/>
    <p:sldId id="374" r:id="rId15"/>
    <p:sldId id="373" r:id="rId16"/>
    <p:sldId id="372" r:id="rId17"/>
    <p:sldId id="383" r:id="rId18"/>
    <p:sldId id="386" r:id="rId19"/>
    <p:sldId id="385" r:id="rId20"/>
    <p:sldId id="384" r:id="rId21"/>
    <p:sldId id="387" r:id="rId22"/>
    <p:sldId id="388" r:id="rId23"/>
    <p:sldId id="357" r:id="rId24"/>
    <p:sldId id="392" r:id="rId25"/>
    <p:sldId id="393" r:id="rId26"/>
    <p:sldId id="394" r:id="rId27"/>
    <p:sldId id="395" r:id="rId28"/>
    <p:sldId id="396" r:id="rId29"/>
    <p:sldId id="391" r:id="rId30"/>
    <p:sldId id="398" r:id="rId31"/>
    <p:sldId id="399" r:id="rId32"/>
    <p:sldId id="400" r:id="rId33"/>
    <p:sldId id="401" r:id="rId34"/>
    <p:sldId id="402" r:id="rId35"/>
    <p:sldId id="403" r:id="rId36"/>
    <p:sldId id="397" r:id="rId37"/>
    <p:sldId id="405" r:id="rId38"/>
    <p:sldId id="404" r:id="rId39"/>
    <p:sldId id="390" r:id="rId40"/>
    <p:sldId id="411" r:id="rId41"/>
    <p:sldId id="410" r:id="rId42"/>
    <p:sldId id="409" r:id="rId43"/>
    <p:sldId id="408" r:id="rId44"/>
    <p:sldId id="407" r:id="rId45"/>
    <p:sldId id="419" r:id="rId46"/>
    <p:sldId id="425" r:id="rId47"/>
    <p:sldId id="424" r:id="rId48"/>
    <p:sldId id="423" r:id="rId49"/>
    <p:sldId id="422" r:id="rId50"/>
    <p:sldId id="421" r:id="rId51"/>
    <p:sldId id="420" r:id="rId52"/>
    <p:sldId id="406" r:id="rId53"/>
    <p:sldId id="418" r:id="rId54"/>
    <p:sldId id="417" r:id="rId55"/>
    <p:sldId id="416" r:id="rId56"/>
    <p:sldId id="415" r:id="rId57"/>
    <p:sldId id="414" r:id="rId58"/>
    <p:sldId id="413" r:id="rId59"/>
    <p:sldId id="412" r:id="rId60"/>
    <p:sldId id="370" r:id="rId61"/>
    <p:sldId id="426" r:id="rId62"/>
    <p:sldId id="427" r:id="rId63"/>
    <p:sldId id="428" r:id="rId64"/>
    <p:sldId id="429" r:id="rId65"/>
    <p:sldId id="430" r:id="rId66"/>
    <p:sldId id="348" r:id="rId67"/>
    <p:sldId id="432" r:id="rId68"/>
    <p:sldId id="431" r:id="rId69"/>
  </p:sldIdLst>
  <p:sldSz cx="12192000" cy="6858000"/>
  <p:notesSz cx="6858000" cy="9144000"/>
  <p:embeddedFontLst>
    <p:embeddedFont>
      <p:font typeface="Lato Light" panose="020F0302020204030203" pitchFamily="34" charset="0"/>
      <p:regular r:id="rId72"/>
    </p:embeddedFont>
    <p:embeddedFont>
      <p:font typeface="Lato" panose="020F0502020204030203" pitchFamily="34" charset="0"/>
      <p:regular r:id="rId73"/>
      <p:bold r:id="rId74"/>
    </p:embeddedFont>
    <p:embeddedFont>
      <p:font typeface="Calibri" panose="020F0502020204030204" pitchFamily="34" charset="0"/>
      <p:regular r:id="rId75"/>
      <p:bold r:id="rId76"/>
      <p:italic r:id="rId77"/>
      <p:boldItalic r:id="rId78"/>
    </p:embeddedFont>
    <p:embeddedFont>
      <p:font typeface="OpenDyslexicAlta" panose="020B0604020202020204" charset="0"/>
      <p:regular r:id="rId79"/>
      <p:bold r:id="rId80"/>
      <p:italic r:id="rId81"/>
      <p:boldItalic r:id="rId82"/>
    </p:embeddedFont>
    <p:embeddedFont>
      <p:font typeface="Muli" panose="020B0604020202020204" charset="0"/>
      <p:regular r:id="rId83"/>
      <p:bold r:id="rId84"/>
      <p:italic r:id="rId85"/>
      <p:boldItalic r:id="rId8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860"/>
    <a:srgbClr val="3273DC"/>
    <a:srgbClr val="23D160"/>
    <a:srgbClr val="7957D5"/>
    <a:srgbClr val="FFDD57"/>
    <a:srgbClr val="209CEE"/>
    <a:srgbClr val="000000"/>
    <a:srgbClr val="121212"/>
    <a:srgbClr val="44A6ED"/>
    <a:srgbClr val="A4BF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580" autoAdjust="0"/>
    <p:restoredTop sz="90093" autoAdjust="0"/>
  </p:normalViewPr>
  <p:slideViewPr>
    <p:cSldViewPr snapToGrid="0" snapToObjects="1">
      <p:cViewPr>
        <p:scale>
          <a:sx n="73" d="100"/>
          <a:sy n="73" d="100"/>
        </p:scale>
        <p:origin x="-192"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0" d="100"/>
          <a:sy n="90" d="100"/>
        </p:scale>
        <p:origin x="3840"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3.fntdata"/><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3.fntdata"/><Relationship Id="rId79" Type="http://schemas.openxmlformats.org/officeDocument/2006/relationships/font" Target="fonts/font8.fntdata"/><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fntdata"/><Relationship Id="rId80" Type="http://schemas.openxmlformats.org/officeDocument/2006/relationships/font" Target="fonts/font9.fntdata"/><Relationship Id="rId85"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font" Target="fonts/font4.fntdata"/><Relationship Id="rId83" Type="http://schemas.openxmlformats.org/officeDocument/2006/relationships/font" Target="fonts/font12.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font" Target="fonts/font11.fntdata"/><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AC86F298-EB3E-D446-A729-C248AB8A5D7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xmlns="" id="{F37BEABC-4AC1-4C4F-BDDB-0B8FF7D20C2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GB"/>
              <a:t>10/07/2019</a:t>
            </a:r>
          </a:p>
        </p:txBody>
      </p:sp>
      <p:sp>
        <p:nvSpPr>
          <p:cNvPr id="4" name="Footer Placeholder 3">
            <a:extLst>
              <a:ext uri="{FF2B5EF4-FFF2-40B4-BE49-F238E27FC236}">
                <a16:creationId xmlns:a16="http://schemas.microsoft.com/office/drawing/2014/main" xmlns="" id="{67DF2A76-21C6-4F49-AC41-288B2976B3A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GB"/>
              <a:t>Place Value Lesson 1</a:t>
            </a:r>
          </a:p>
        </p:txBody>
      </p:sp>
      <p:sp>
        <p:nvSpPr>
          <p:cNvPr id="5" name="Slide Number Placeholder 4">
            <a:extLst>
              <a:ext uri="{FF2B5EF4-FFF2-40B4-BE49-F238E27FC236}">
                <a16:creationId xmlns:a16="http://schemas.microsoft.com/office/drawing/2014/main" xmlns="" id="{B0984667-866C-EF45-A262-122686295C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BC7A863-B317-0C4D-8D45-833380E63946}" type="slidenum">
              <a:rPr lang="en-GB" smtClean="0"/>
              <a:t>‹#›</a:t>
            </a:fld>
            <a:endParaRPr lang="en-GB"/>
          </a:p>
        </p:txBody>
      </p:sp>
    </p:spTree>
    <p:extLst>
      <p:ext uri="{BB962C8B-B14F-4D97-AF65-F5344CB8AC3E}">
        <p14:creationId xmlns:p14="http://schemas.microsoft.com/office/powerpoint/2010/main" val="4203359319"/>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lang="en-GB"/>
              <a:t>10/07/2019</a:t>
            </a: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GB"/>
              <a:t>Place Value Lesson 1</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7C66A0-413B-D942-BD25-075929779430}" type="slidenum">
              <a:rPr lang="en-GB" smtClean="0"/>
              <a:t>‹#›</a:t>
            </a:fld>
            <a:endParaRPr lang="en-GB"/>
          </a:p>
        </p:txBody>
      </p:sp>
    </p:spTree>
    <p:extLst>
      <p:ext uri="{BB962C8B-B14F-4D97-AF65-F5344CB8AC3E}">
        <p14:creationId xmlns:p14="http://schemas.microsoft.com/office/powerpoint/2010/main" val="785309553"/>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a:t>
            </a:fld>
            <a:endParaRPr lang="en-GB"/>
          </a:p>
        </p:txBody>
      </p:sp>
    </p:spTree>
    <p:extLst>
      <p:ext uri="{BB962C8B-B14F-4D97-AF65-F5344CB8AC3E}">
        <p14:creationId xmlns:p14="http://schemas.microsoft.com/office/powerpoint/2010/main" val="1056410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12</a:t>
            </a:fld>
            <a:endParaRPr lang="en-GB"/>
          </a:p>
        </p:txBody>
      </p:sp>
    </p:spTree>
    <p:extLst>
      <p:ext uri="{BB962C8B-B14F-4D97-AF65-F5344CB8AC3E}">
        <p14:creationId xmlns:p14="http://schemas.microsoft.com/office/powerpoint/2010/main" val="2362890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13</a:t>
            </a:fld>
            <a:endParaRPr lang="en-GB"/>
          </a:p>
        </p:txBody>
      </p:sp>
    </p:spTree>
    <p:extLst>
      <p:ext uri="{BB962C8B-B14F-4D97-AF65-F5344CB8AC3E}">
        <p14:creationId xmlns:p14="http://schemas.microsoft.com/office/powerpoint/2010/main" val="3967786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14</a:t>
            </a:fld>
            <a:endParaRPr lang="en-GB"/>
          </a:p>
        </p:txBody>
      </p:sp>
    </p:spTree>
    <p:extLst>
      <p:ext uri="{BB962C8B-B14F-4D97-AF65-F5344CB8AC3E}">
        <p14:creationId xmlns:p14="http://schemas.microsoft.com/office/powerpoint/2010/main" val="1009709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15</a:t>
            </a:fld>
            <a:endParaRPr lang="en-GB"/>
          </a:p>
        </p:txBody>
      </p:sp>
    </p:spTree>
    <p:extLst>
      <p:ext uri="{BB962C8B-B14F-4D97-AF65-F5344CB8AC3E}">
        <p14:creationId xmlns:p14="http://schemas.microsoft.com/office/powerpoint/2010/main" val="2494420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16</a:t>
            </a:fld>
            <a:endParaRPr lang="en-GB"/>
          </a:p>
        </p:txBody>
      </p:sp>
    </p:spTree>
    <p:extLst>
      <p:ext uri="{BB962C8B-B14F-4D97-AF65-F5344CB8AC3E}">
        <p14:creationId xmlns:p14="http://schemas.microsoft.com/office/powerpoint/2010/main" val="1483690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17</a:t>
            </a:fld>
            <a:endParaRPr lang="en-GB"/>
          </a:p>
        </p:txBody>
      </p:sp>
    </p:spTree>
    <p:extLst>
      <p:ext uri="{BB962C8B-B14F-4D97-AF65-F5344CB8AC3E}">
        <p14:creationId xmlns:p14="http://schemas.microsoft.com/office/powerpoint/2010/main" val="1804362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18</a:t>
            </a:fld>
            <a:endParaRPr lang="en-GB"/>
          </a:p>
        </p:txBody>
      </p:sp>
    </p:spTree>
    <p:extLst>
      <p:ext uri="{BB962C8B-B14F-4D97-AF65-F5344CB8AC3E}">
        <p14:creationId xmlns:p14="http://schemas.microsoft.com/office/powerpoint/2010/main" val="1097798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19</a:t>
            </a:fld>
            <a:endParaRPr lang="en-GB"/>
          </a:p>
        </p:txBody>
      </p:sp>
    </p:spTree>
    <p:extLst>
      <p:ext uri="{BB962C8B-B14F-4D97-AF65-F5344CB8AC3E}">
        <p14:creationId xmlns:p14="http://schemas.microsoft.com/office/powerpoint/2010/main" val="313581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20</a:t>
            </a:fld>
            <a:endParaRPr lang="en-GB"/>
          </a:p>
        </p:txBody>
      </p:sp>
    </p:spTree>
    <p:extLst>
      <p:ext uri="{BB962C8B-B14F-4D97-AF65-F5344CB8AC3E}">
        <p14:creationId xmlns:p14="http://schemas.microsoft.com/office/powerpoint/2010/main" val="1972782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21</a:t>
            </a:fld>
            <a:endParaRPr lang="en-GB"/>
          </a:p>
        </p:txBody>
      </p:sp>
    </p:spTree>
    <p:extLst>
      <p:ext uri="{BB962C8B-B14F-4D97-AF65-F5344CB8AC3E}">
        <p14:creationId xmlns:p14="http://schemas.microsoft.com/office/powerpoint/2010/main" val="2771117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a:t>
            </a:fld>
            <a:endParaRPr lang="en-GB"/>
          </a:p>
        </p:txBody>
      </p:sp>
    </p:spTree>
    <p:extLst>
      <p:ext uri="{BB962C8B-B14F-4D97-AF65-F5344CB8AC3E}">
        <p14:creationId xmlns:p14="http://schemas.microsoft.com/office/powerpoint/2010/main" val="3267283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22</a:t>
            </a:fld>
            <a:endParaRPr lang="en-GB"/>
          </a:p>
        </p:txBody>
      </p:sp>
    </p:spTree>
    <p:extLst>
      <p:ext uri="{BB962C8B-B14F-4D97-AF65-F5344CB8AC3E}">
        <p14:creationId xmlns:p14="http://schemas.microsoft.com/office/powerpoint/2010/main" val="2828663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23</a:t>
            </a:fld>
            <a:endParaRPr lang="en-GB"/>
          </a:p>
        </p:txBody>
      </p:sp>
    </p:spTree>
    <p:extLst>
      <p:ext uri="{BB962C8B-B14F-4D97-AF65-F5344CB8AC3E}">
        <p14:creationId xmlns:p14="http://schemas.microsoft.com/office/powerpoint/2010/main" val="2418256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24</a:t>
            </a:fld>
            <a:endParaRPr lang="en-GB"/>
          </a:p>
        </p:txBody>
      </p:sp>
    </p:spTree>
    <p:extLst>
      <p:ext uri="{BB962C8B-B14F-4D97-AF65-F5344CB8AC3E}">
        <p14:creationId xmlns:p14="http://schemas.microsoft.com/office/powerpoint/2010/main" val="4148559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25</a:t>
            </a:fld>
            <a:endParaRPr lang="en-GB"/>
          </a:p>
        </p:txBody>
      </p:sp>
    </p:spTree>
    <p:extLst>
      <p:ext uri="{BB962C8B-B14F-4D97-AF65-F5344CB8AC3E}">
        <p14:creationId xmlns:p14="http://schemas.microsoft.com/office/powerpoint/2010/main" val="2179242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26</a:t>
            </a:fld>
            <a:endParaRPr lang="en-GB"/>
          </a:p>
        </p:txBody>
      </p:sp>
    </p:spTree>
    <p:extLst>
      <p:ext uri="{BB962C8B-B14F-4D97-AF65-F5344CB8AC3E}">
        <p14:creationId xmlns:p14="http://schemas.microsoft.com/office/powerpoint/2010/main" val="3407300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27</a:t>
            </a:fld>
            <a:endParaRPr lang="en-GB"/>
          </a:p>
        </p:txBody>
      </p:sp>
    </p:spTree>
    <p:extLst>
      <p:ext uri="{BB962C8B-B14F-4D97-AF65-F5344CB8AC3E}">
        <p14:creationId xmlns:p14="http://schemas.microsoft.com/office/powerpoint/2010/main" val="2256431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28</a:t>
            </a:fld>
            <a:endParaRPr lang="en-GB"/>
          </a:p>
        </p:txBody>
      </p:sp>
    </p:spTree>
    <p:extLst>
      <p:ext uri="{BB962C8B-B14F-4D97-AF65-F5344CB8AC3E}">
        <p14:creationId xmlns:p14="http://schemas.microsoft.com/office/powerpoint/2010/main" val="15250718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29</a:t>
            </a:fld>
            <a:endParaRPr lang="en-GB"/>
          </a:p>
        </p:txBody>
      </p:sp>
    </p:spTree>
    <p:extLst>
      <p:ext uri="{BB962C8B-B14F-4D97-AF65-F5344CB8AC3E}">
        <p14:creationId xmlns:p14="http://schemas.microsoft.com/office/powerpoint/2010/main" val="41258461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30</a:t>
            </a:fld>
            <a:endParaRPr lang="en-GB"/>
          </a:p>
        </p:txBody>
      </p:sp>
    </p:spTree>
    <p:extLst>
      <p:ext uri="{BB962C8B-B14F-4D97-AF65-F5344CB8AC3E}">
        <p14:creationId xmlns:p14="http://schemas.microsoft.com/office/powerpoint/2010/main" val="13095870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31</a:t>
            </a:fld>
            <a:endParaRPr lang="en-GB"/>
          </a:p>
        </p:txBody>
      </p:sp>
    </p:spTree>
    <p:extLst>
      <p:ext uri="{BB962C8B-B14F-4D97-AF65-F5344CB8AC3E}">
        <p14:creationId xmlns:p14="http://schemas.microsoft.com/office/powerpoint/2010/main" val="2226207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a:t>
            </a:fld>
            <a:endParaRPr lang="en-GB"/>
          </a:p>
        </p:txBody>
      </p:sp>
    </p:spTree>
    <p:extLst>
      <p:ext uri="{BB962C8B-B14F-4D97-AF65-F5344CB8AC3E}">
        <p14:creationId xmlns:p14="http://schemas.microsoft.com/office/powerpoint/2010/main" val="1496289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32</a:t>
            </a:fld>
            <a:endParaRPr lang="en-GB"/>
          </a:p>
        </p:txBody>
      </p:sp>
    </p:spTree>
    <p:extLst>
      <p:ext uri="{BB962C8B-B14F-4D97-AF65-F5344CB8AC3E}">
        <p14:creationId xmlns:p14="http://schemas.microsoft.com/office/powerpoint/2010/main" val="14728133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33</a:t>
            </a:fld>
            <a:endParaRPr lang="en-GB"/>
          </a:p>
        </p:txBody>
      </p:sp>
    </p:spTree>
    <p:extLst>
      <p:ext uri="{BB962C8B-B14F-4D97-AF65-F5344CB8AC3E}">
        <p14:creationId xmlns:p14="http://schemas.microsoft.com/office/powerpoint/2010/main" val="38371508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34</a:t>
            </a:fld>
            <a:endParaRPr lang="en-GB"/>
          </a:p>
        </p:txBody>
      </p:sp>
    </p:spTree>
    <p:extLst>
      <p:ext uri="{BB962C8B-B14F-4D97-AF65-F5344CB8AC3E}">
        <p14:creationId xmlns:p14="http://schemas.microsoft.com/office/powerpoint/2010/main" val="4957590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35</a:t>
            </a:fld>
            <a:endParaRPr lang="en-GB"/>
          </a:p>
        </p:txBody>
      </p:sp>
    </p:spTree>
    <p:extLst>
      <p:ext uri="{BB962C8B-B14F-4D97-AF65-F5344CB8AC3E}">
        <p14:creationId xmlns:p14="http://schemas.microsoft.com/office/powerpoint/2010/main" val="30361219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36</a:t>
            </a:fld>
            <a:endParaRPr lang="en-GB"/>
          </a:p>
        </p:txBody>
      </p:sp>
    </p:spTree>
    <p:extLst>
      <p:ext uri="{BB962C8B-B14F-4D97-AF65-F5344CB8AC3E}">
        <p14:creationId xmlns:p14="http://schemas.microsoft.com/office/powerpoint/2010/main" val="31786177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37</a:t>
            </a:fld>
            <a:endParaRPr lang="en-GB"/>
          </a:p>
        </p:txBody>
      </p:sp>
    </p:spTree>
    <p:extLst>
      <p:ext uri="{BB962C8B-B14F-4D97-AF65-F5344CB8AC3E}">
        <p14:creationId xmlns:p14="http://schemas.microsoft.com/office/powerpoint/2010/main" val="36392587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38</a:t>
            </a:fld>
            <a:endParaRPr lang="en-GB"/>
          </a:p>
        </p:txBody>
      </p:sp>
    </p:spTree>
    <p:extLst>
      <p:ext uri="{BB962C8B-B14F-4D97-AF65-F5344CB8AC3E}">
        <p14:creationId xmlns:p14="http://schemas.microsoft.com/office/powerpoint/2010/main" val="30714599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39</a:t>
            </a:fld>
            <a:endParaRPr lang="en-GB"/>
          </a:p>
        </p:txBody>
      </p:sp>
    </p:spTree>
    <p:extLst>
      <p:ext uri="{BB962C8B-B14F-4D97-AF65-F5344CB8AC3E}">
        <p14:creationId xmlns:p14="http://schemas.microsoft.com/office/powerpoint/2010/main" val="32414028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40</a:t>
            </a:fld>
            <a:endParaRPr lang="en-GB"/>
          </a:p>
        </p:txBody>
      </p:sp>
    </p:spTree>
    <p:extLst>
      <p:ext uri="{BB962C8B-B14F-4D97-AF65-F5344CB8AC3E}">
        <p14:creationId xmlns:p14="http://schemas.microsoft.com/office/powerpoint/2010/main" val="23142249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41</a:t>
            </a:fld>
            <a:endParaRPr lang="en-GB"/>
          </a:p>
        </p:txBody>
      </p:sp>
    </p:spTree>
    <p:extLst>
      <p:ext uri="{BB962C8B-B14F-4D97-AF65-F5344CB8AC3E}">
        <p14:creationId xmlns:p14="http://schemas.microsoft.com/office/powerpoint/2010/main" val="2761006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6</a:t>
            </a:fld>
            <a:endParaRPr lang="en-GB"/>
          </a:p>
        </p:txBody>
      </p:sp>
    </p:spTree>
    <p:extLst>
      <p:ext uri="{BB962C8B-B14F-4D97-AF65-F5344CB8AC3E}">
        <p14:creationId xmlns:p14="http://schemas.microsoft.com/office/powerpoint/2010/main" val="20466824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42</a:t>
            </a:fld>
            <a:endParaRPr lang="en-GB"/>
          </a:p>
        </p:txBody>
      </p:sp>
    </p:spTree>
    <p:extLst>
      <p:ext uri="{BB962C8B-B14F-4D97-AF65-F5344CB8AC3E}">
        <p14:creationId xmlns:p14="http://schemas.microsoft.com/office/powerpoint/2010/main" val="294420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43</a:t>
            </a:fld>
            <a:endParaRPr lang="en-GB"/>
          </a:p>
        </p:txBody>
      </p:sp>
    </p:spTree>
    <p:extLst>
      <p:ext uri="{BB962C8B-B14F-4D97-AF65-F5344CB8AC3E}">
        <p14:creationId xmlns:p14="http://schemas.microsoft.com/office/powerpoint/2010/main" val="32925564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44</a:t>
            </a:fld>
            <a:endParaRPr lang="en-GB"/>
          </a:p>
        </p:txBody>
      </p:sp>
    </p:spTree>
    <p:extLst>
      <p:ext uri="{BB962C8B-B14F-4D97-AF65-F5344CB8AC3E}">
        <p14:creationId xmlns:p14="http://schemas.microsoft.com/office/powerpoint/2010/main" val="28634608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45</a:t>
            </a:fld>
            <a:endParaRPr lang="en-GB"/>
          </a:p>
        </p:txBody>
      </p:sp>
    </p:spTree>
    <p:extLst>
      <p:ext uri="{BB962C8B-B14F-4D97-AF65-F5344CB8AC3E}">
        <p14:creationId xmlns:p14="http://schemas.microsoft.com/office/powerpoint/2010/main" val="29713937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46</a:t>
            </a:fld>
            <a:endParaRPr lang="en-GB"/>
          </a:p>
        </p:txBody>
      </p:sp>
    </p:spTree>
    <p:extLst>
      <p:ext uri="{BB962C8B-B14F-4D97-AF65-F5344CB8AC3E}">
        <p14:creationId xmlns:p14="http://schemas.microsoft.com/office/powerpoint/2010/main" val="17583107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47</a:t>
            </a:fld>
            <a:endParaRPr lang="en-GB"/>
          </a:p>
        </p:txBody>
      </p:sp>
    </p:spTree>
    <p:extLst>
      <p:ext uri="{BB962C8B-B14F-4D97-AF65-F5344CB8AC3E}">
        <p14:creationId xmlns:p14="http://schemas.microsoft.com/office/powerpoint/2010/main" val="34880682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48</a:t>
            </a:fld>
            <a:endParaRPr lang="en-GB"/>
          </a:p>
        </p:txBody>
      </p:sp>
    </p:spTree>
    <p:extLst>
      <p:ext uri="{BB962C8B-B14F-4D97-AF65-F5344CB8AC3E}">
        <p14:creationId xmlns:p14="http://schemas.microsoft.com/office/powerpoint/2010/main" val="14631165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49</a:t>
            </a:fld>
            <a:endParaRPr lang="en-GB"/>
          </a:p>
        </p:txBody>
      </p:sp>
    </p:spTree>
    <p:extLst>
      <p:ext uri="{BB962C8B-B14F-4D97-AF65-F5344CB8AC3E}">
        <p14:creationId xmlns:p14="http://schemas.microsoft.com/office/powerpoint/2010/main" val="19090913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50</a:t>
            </a:fld>
            <a:endParaRPr lang="en-GB"/>
          </a:p>
        </p:txBody>
      </p:sp>
    </p:spTree>
    <p:extLst>
      <p:ext uri="{BB962C8B-B14F-4D97-AF65-F5344CB8AC3E}">
        <p14:creationId xmlns:p14="http://schemas.microsoft.com/office/powerpoint/2010/main" val="30228056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51</a:t>
            </a:fld>
            <a:endParaRPr lang="en-GB"/>
          </a:p>
        </p:txBody>
      </p:sp>
    </p:spTree>
    <p:extLst>
      <p:ext uri="{BB962C8B-B14F-4D97-AF65-F5344CB8AC3E}">
        <p14:creationId xmlns:p14="http://schemas.microsoft.com/office/powerpoint/2010/main" val="1245294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7</a:t>
            </a:fld>
            <a:endParaRPr lang="en-GB"/>
          </a:p>
        </p:txBody>
      </p:sp>
    </p:spTree>
    <p:extLst>
      <p:ext uri="{BB962C8B-B14F-4D97-AF65-F5344CB8AC3E}">
        <p14:creationId xmlns:p14="http://schemas.microsoft.com/office/powerpoint/2010/main" val="20119748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52</a:t>
            </a:fld>
            <a:endParaRPr lang="en-GB"/>
          </a:p>
        </p:txBody>
      </p:sp>
    </p:spTree>
    <p:extLst>
      <p:ext uri="{BB962C8B-B14F-4D97-AF65-F5344CB8AC3E}">
        <p14:creationId xmlns:p14="http://schemas.microsoft.com/office/powerpoint/2010/main" val="33524127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53</a:t>
            </a:fld>
            <a:endParaRPr lang="en-GB"/>
          </a:p>
        </p:txBody>
      </p:sp>
    </p:spTree>
    <p:extLst>
      <p:ext uri="{BB962C8B-B14F-4D97-AF65-F5344CB8AC3E}">
        <p14:creationId xmlns:p14="http://schemas.microsoft.com/office/powerpoint/2010/main" val="5586674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54</a:t>
            </a:fld>
            <a:endParaRPr lang="en-GB"/>
          </a:p>
        </p:txBody>
      </p:sp>
    </p:spTree>
    <p:extLst>
      <p:ext uri="{BB962C8B-B14F-4D97-AF65-F5344CB8AC3E}">
        <p14:creationId xmlns:p14="http://schemas.microsoft.com/office/powerpoint/2010/main" val="2831280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55</a:t>
            </a:fld>
            <a:endParaRPr lang="en-GB"/>
          </a:p>
        </p:txBody>
      </p:sp>
    </p:spTree>
    <p:extLst>
      <p:ext uri="{BB962C8B-B14F-4D97-AF65-F5344CB8AC3E}">
        <p14:creationId xmlns:p14="http://schemas.microsoft.com/office/powerpoint/2010/main" val="5197602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56</a:t>
            </a:fld>
            <a:endParaRPr lang="en-GB"/>
          </a:p>
        </p:txBody>
      </p:sp>
    </p:spTree>
    <p:extLst>
      <p:ext uri="{BB962C8B-B14F-4D97-AF65-F5344CB8AC3E}">
        <p14:creationId xmlns:p14="http://schemas.microsoft.com/office/powerpoint/2010/main" val="5726919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57</a:t>
            </a:fld>
            <a:endParaRPr lang="en-GB"/>
          </a:p>
        </p:txBody>
      </p:sp>
    </p:spTree>
    <p:extLst>
      <p:ext uri="{BB962C8B-B14F-4D97-AF65-F5344CB8AC3E}">
        <p14:creationId xmlns:p14="http://schemas.microsoft.com/office/powerpoint/2010/main" val="12514756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58</a:t>
            </a:fld>
            <a:endParaRPr lang="en-GB"/>
          </a:p>
        </p:txBody>
      </p:sp>
    </p:spTree>
    <p:extLst>
      <p:ext uri="{BB962C8B-B14F-4D97-AF65-F5344CB8AC3E}">
        <p14:creationId xmlns:p14="http://schemas.microsoft.com/office/powerpoint/2010/main" val="22267696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59</a:t>
            </a:fld>
            <a:endParaRPr lang="en-GB"/>
          </a:p>
        </p:txBody>
      </p:sp>
    </p:spTree>
    <p:extLst>
      <p:ext uri="{BB962C8B-B14F-4D97-AF65-F5344CB8AC3E}">
        <p14:creationId xmlns:p14="http://schemas.microsoft.com/office/powerpoint/2010/main" val="8935434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children might benefit from using a Twenty Frame (two Ten Frames) and counters to reinforce the exchange that takes place in b) and c) </a:t>
            </a:r>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60</a:t>
            </a:fld>
            <a:endParaRPr lang="en-GB"/>
          </a:p>
        </p:txBody>
      </p:sp>
    </p:spTree>
    <p:extLst>
      <p:ext uri="{BB962C8B-B14F-4D97-AF65-F5344CB8AC3E}">
        <p14:creationId xmlns:p14="http://schemas.microsoft.com/office/powerpoint/2010/main" val="28322572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61</a:t>
            </a:fld>
            <a:endParaRPr lang="en-GB"/>
          </a:p>
        </p:txBody>
      </p:sp>
    </p:spTree>
    <p:extLst>
      <p:ext uri="{BB962C8B-B14F-4D97-AF65-F5344CB8AC3E}">
        <p14:creationId xmlns:p14="http://schemas.microsoft.com/office/powerpoint/2010/main" val="3676815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8</a:t>
            </a:fld>
            <a:endParaRPr lang="en-GB"/>
          </a:p>
        </p:txBody>
      </p:sp>
    </p:spTree>
    <p:extLst>
      <p:ext uri="{BB962C8B-B14F-4D97-AF65-F5344CB8AC3E}">
        <p14:creationId xmlns:p14="http://schemas.microsoft.com/office/powerpoint/2010/main" val="3840098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children might benefit from using a Twenty Frame (two Ten Frames) and counters to reinforce the exchange that takes place in b) and c) </a:t>
            </a:r>
          </a:p>
          <a:p>
            <a:endParaRPr lang="en-US" dirty="0"/>
          </a:p>
          <a:p>
            <a:r>
              <a:rPr lang="en-US" dirty="0"/>
              <a:t>Children should continue to use a number line as a support. </a:t>
            </a:r>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62</a:t>
            </a:fld>
            <a:endParaRPr lang="en-GB"/>
          </a:p>
        </p:txBody>
      </p:sp>
    </p:spTree>
    <p:extLst>
      <p:ext uri="{BB962C8B-B14F-4D97-AF65-F5344CB8AC3E}">
        <p14:creationId xmlns:p14="http://schemas.microsoft.com/office/powerpoint/2010/main" val="5728392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children might benefit from using a Twenty Frame (two Ten Frames) and counters to reinforce the exchange that takes place in b) and c) </a:t>
            </a:r>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63</a:t>
            </a:fld>
            <a:endParaRPr lang="en-GB"/>
          </a:p>
        </p:txBody>
      </p:sp>
    </p:spTree>
    <p:extLst>
      <p:ext uri="{BB962C8B-B14F-4D97-AF65-F5344CB8AC3E}">
        <p14:creationId xmlns:p14="http://schemas.microsoft.com/office/powerpoint/2010/main" val="35255963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children might benefit from using a Twenty Frame (two Ten Frames) and counters to reinforce the exchange that takes place in b) and c) </a:t>
            </a:r>
          </a:p>
          <a:p>
            <a:endParaRPr lang="en-US" dirty="0"/>
          </a:p>
          <a:p>
            <a:r>
              <a:rPr lang="en-US" dirty="0"/>
              <a:t>Children should continue to use a number line as a support. </a:t>
            </a:r>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64</a:t>
            </a:fld>
            <a:endParaRPr lang="en-GB"/>
          </a:p>
        </p:txBody>
      </p:sp>
    </p:spTree>
    <p:extLst>
      <p:ext uri="{BB962C8B-B14F-4D97-AF65-F5344CB8AC3E}">
        <p14:creationId xmlns:p14="http://schemas.microsoft.com/office/powerpoint/2010/main" val="36592629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children might benefit from using a Twenty Frame (two Ten Frames) and counters to reinforce the exchange that takes place in b) and c) </a:t>
            </a:r>
          </a:p>
          <a:p>
            <a:endParaRPr lang="en-US" dirty="0"/>
          </a:p>
          <a:p>
            <a:r>
              <a:rPr lang="en-US" dirty="0"/>
              <a:t>Children should continue to use a number line as a support. </a:t>
            </a:r>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65</a:t>
            </a:fld>
            <a:endParaRPr lang="en-GB"/>
          </a:p>
        </p:txBody>
      </p:sp>
    </p:spTree>
    <p:extLst>
      <p:ext uri="{BB962C8B-B14F-4D97-AF65-F5344CB8AC3E}">
        <p14:creationId xmlns:p14="http://schemas.microsoft.com/office/powerpoint/2010/main" val="16739591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66</a:t>
            </a:fld>
            <a:endParaRPr lang="en-GB"/>
          </a:p>
        </p:txBody>
      </p:sp>
    </p:spTree>
    <p:extLst>
      <p:ext uri="{BB962C8B-B14F-4D97-AF65-F5344CB8AC3E}">
        <p14:creationId xmlns:p14="http://schemas.microsoft.com/office/powerpoint/2010/main" val="21426193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67</a:t>
            </a:fld>
            <a:endParaRPr lang="en-GB"/>
          </a:p>
        </p:txBody>
      </p:sp>
    </p:spTree>
    <p:extLst>
      <p:ext uri="{BB962C8B-B14F-4D97-AF65-F5344CB8AC3E}">
        <p14:creationId xmlns:p14="http://schemas.microsoft.com/office/powerpoint/2010/main" val="3650049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9</a:t>
            </a:fld>
            <a:endParaRPr lang="en-GB"/>
          </a:p>
        </p:txBody>
      </p:sp>
    </p:spTree>
    <p:extLst>
      <p:ext uri="{BB962C8B-B14F-4D97-AF65-F5344CB8AC3E}">
        <p14:creationId xmlns:p14="http://schemas.microsoft.com/office/powerpoint/2010/main" val="3850945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10</a:t>
            </a:fld>
            <a:endParaRPr lang="en-GB"/>
          </a:p>
        </p:txBody>
      </p:sp>
    </p:spTree>
    <p:extLst>
      <p:ext uri="{BB962C8B-B14F-4D97-AF65-F5344CB8AC3E}">
        <p14:creationId xmlns:p14="http://schemas.microsoft.com/office/powerpoint/2010/main" val="2661095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11</a:t>
            </a:fld>
            <a:endParaRPr lang="en-GB"/>
          </a:p>
        </p:txBody>
      </p:sp>
    </p:spTree>
    <p:extLst>
      <p:ext uri="{BB962C8B-B14F-4D97-AF65-F5344CB8AC3E}">
        <p14:creationId xmlns:p14="http://schemas.microsoft.com/office/powerpoint/2010/main" val="29776642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666346"/>
            <a:ext cx="9144000" cy="1870364"/>
          </a:xfrm>
        </p:spPr>
        <p:txBody>
          <a:bodyPr anchor="ctr">
            <a:normAutofit/>
          </a:bodyPr>
          <a:lstStyle>
            <a:lvl1pPr marL="0" indent="0" algn="ctr">
              <a:lnSpc>
                <a:spcPct val="15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4" name="Text Placeholder 13">
            <a:extLst>
              <a:ext uri="{FF2B5EF4-FFF2-40B4-BE49-F238E27FC236}">
                <a16:creationId xmlns:a16="http://schemas.microsoft.com/office/drawing/2014/main" xmlns="" id="{B2F3C88D-BF6E-6D4C-9A25-CACB03AA208B}"/>
              </a:ext>
            </a:extLst>
          </p:cNvPr>
          <p:cNvSpPr>
            <a:spLocks noGrp="1"/>
          </p:cNvSpPr>
          <p:nvPr>
            <p:ph type="body" sz="quarter" idx="13"/>
          </p:nvPr>
        </p:nvSpPr>
        <p:spPr>
          <a:xfrm>
            <a:off x="3917911" y="6244985"/>
            <a:ext cx="3369375" cy="369332"/>
          </a:xfrm>
        </p:spPr>
        <p:txBody>
          <a:bodyPr anchor="b">
            <a:normAutofit/>
          </a:bodyPr>
          <a:lstStyle>
            <a:lvl1pPr marL="0" indent="0">
              <a:buNone/>
              <a:defRPr sz="1800" b="0" i="0">
                <a:solidFill>
                  <a:schemeClr val="bg1"/>
                </a:solidFill>
                <a:latin typeface="Muli" pitchFamily="2" charset="77"/>
              </a:defRPr>
            </a:lvl1pPr>
          </a:lstStyle>
          <a:p>
            <a:pPr lvl="0"/>
            <a:endParaRPr lang="en-GB" dirty="0"/>
          </a:p>
        </p:txBody>
      </p:sp>
      <p:sp>
        <p:nvSpPr>
          <p:cNvPr id="15" name="TextBox 14">
            <a:extLst>
              <a:ext uri="{FF2B5EF4-FFF2-40B4-BE49-F238E27FC236}">
                <a16:creationId xmlns:a16="http://schemas.microsoft.com/office/drawing/2014/main" xmlns="" id="{A1D45BA0-7B16-364F-96FA-7CCD74809633}"/>
              </a:ext>
            </a:extLst>
          </p:cNvPr>
          <p:cNvSpPr txBox="1"/>
          <p:nvPr userDrawn="1"/>
        </p:nvSpPr>
        <p:spPr>
          <a:xfrm>
            <a:off x="3283162" y="6261027"/>
            <a:ext cx="717425" cy="338554"/>
          </a:xfrm>
          <a:prstGeom prst="rect">
            <a:avLst/>
          </a:prstGeom>
          <a:noFill/>
        </p:spPr>
        <p:txBody>
          <a:bodyPr wrap="square" rtlCol="0" anchor="b">
            <a:spAutoFit/>
          </a:bodyPr>
          <a:lstStyle/>
          <a:p>
            <a:r>
              <a:rPr lang="en-GB" sz="1600" b="1" i="0" dirty="0">
                <a:solidFill>
                  <a:schemeClr val="bg1"/>
                </a:solidFill>
                <a:latin typeface="Muli" pitchFamily="2" charset="77"/>
              </a:rPr>
              <a:t>Unit:</a:t>
            </a:r>
          </a:p>
        </p:txBody>
      </p:sp>
      <p:sp>
        <p:nvSpPr>
          <p:cNvPr id="16" name="Text Placeholder 13">
            <a:extLst>
              <a:ext uri="{FF2B5EF4-FFF2-40B4-BE49-F238E27FC236}">
                <a16:creationId xmlns:a16="http://schemas.microsoft.com/office/drawing/2014/main" xmlns="" id="{204E8ED3-ED92-2F44-AA0C-C3500973984C}"/>
              </a:ext>
            </a:extLst>
          </p:cNvPr>
          <p:cNvSpPr>
            <a:spLocks noGrp="1"/>
          </p:cNvSpPr>
          <p:nvPr>
            <p:ph type="body" sz="quarter" idx="14"/>
          </p:nvPr>
        </p:nvSpPr>
        <p:spPr>
          <a:xfrm>
            <a:off x="11001412" y="6244985"/>
            <a:ext cx="641969" cy="369332"/>
          </a:xfrm>
        </p:spPr>
        <p:txBody>
          <a:bodyPr anchor="b">
            <a:normAutofit/>
          </a:bodyPr>
          <a:lstStyle>
            <a:lvl1pPr marL="0" indent="0">
              <a:buNone/>
              <a:defRPr sz="1800" b="0" i="0">
                <a:solidFill>
                  <a:schemeClr val="bg1"/>
                </a:solidFill>
                <a:latin typeface="Muli" pitchFamily="2" charset="77"/>
              </a:defRPr>
            </a:lvl1pPr>
          </a:lstStyle>
          <a:p>
            <a:pPr lvl="0"/>
            <a:endParaRPr lang="en-GB" dirty="0"/>
          </a:p>
        </p:txBody>
      </p:sp>
      <p:sp>
        <p:nvSpPr>
          <p:cNvPr id="17" name="TextBox 16">
            <a:extLst>
              <a:ext uri="{FF2B5EF4-FFF2-40B4-BE49-F238E27FC236}">
                <a16:creationId xmlns:a16="http://schemas.microsoft.com/office/drawing/2014/main" xmlns="" id="{543EE4B3-C0E4-AE42-921D-72A75F2D0332}"/>
              </a:ext>
            </a:extLst>
          </p:cNvPr>
          <p:cNvSpPr txBox="1"/>
          <p:nvPr userDrawn="1"/>
        </p:nvSpPr>
        <p:spPr>
          <a:xfrm>
            <a:off x="10038030" y="6261027"/>
            <a:ext cx="963382" cy="338554"/>
          </a:xfrm>
          <a:prstGeom prst="rect">
            <a:avLst/>
          </a:prstGeom>
          <a:noFill/>
        </p:spPr>
        <p:txBody>
          <a:bodyPr wrap="square" rtlCol="0" anchor="b">
            <a:spAutoFit/>
          </a:bodyPr>
          <a:lstStyle/>
          <a:p>
            <a:r>
              <a:rPr lang="en-GB" sz="1600" b="1" i="0" dirty="0">
                <a:solidFill>
                  <a:schemeClr val="bg1"/>
                </a:solidFill>
                <a:latin typeface="Muli" pitchFamily="2" charset="77"/>
              </a:rPr>
              <a:t>Lesson:</a:t>
            </a:r>
          </a:p>
        </p:txBody>
      </p:sp>
      <p:sp>
        <p:nvSpPr>
          <p:cNvPr id="19" name="TextBox 18">
            <a:extLst>
              <a:ext uri="{FF2B5EF4-FFF2-40B4-BE49-F238E27FC236}">
                <a16:creationId xmlns:a16="http://schemas.microsoft.com/office/drawing/2014/main" xmlns="" id="{B555FC76-808A-0046-94B4-D7D729C67DD3}"/>
              </a:ext>
            </a:extLst>
          </p:cNvPr>
          <p:cNvSpPr txBox="1"/>
          <p:nvPr userDrawn="1"/>
        </p:nvSpPr>
        <p:spPr>
          <a:xfrm>
            <a:off x="236893" y="6261027"/>
            <a:ext cx="787235" cy="338554"/>
          </a:xfrm>
          <a:prstGeom prst="rect">
            <a:avLst/>
          </a:prstGeom>
          <a:noFill/>
        </p:spPr>
        <p:txBody>
          <a:bodyPr wrap="square" rtlCol="0" anchor="b">
            <a:spAutoFit/>
          </a:bodyPr>
          <a:lstStyle/>
          <a:p>
            <a:r>
              <a:rPr lang="en-GB" sz="1600" b="1" i="0" dirty="0">
                <a:solidFill>
                  <a:schemeClr val="bg1"/>
                </a:solidFill>
                <a:latin typeface="Muli" pitchFamily="2" charset="77"/>
              </a:rPr>
              <a:t>Term:</a:t>
            </a:r>
          </a:p>
        </p:txBody>
      </p:sp>
      <p:sp>
        <p:nvSpPr>
          <p:cNvPr id="13" name="Text Placeholder 12">
            <a:extLst>
              <a:ext uri="{FF2B5EF4-FFF2-40B4-BE49-F238E27FC236}">
                <a16:creationId xmlns:a16="http://schemas.microsoft.com/office/drawing/2014/main" xmlns="" id="{5F8ED0D7-1D3B-EA40-89A6-FE5BFCF6799A}"/>
              </a:ext>
            </a:extLst>
          </p:cNvPr>
          <p:cNvSpPr>
            <a:spLocks noGrp="1"/>
          </p:cNvSpPr>
          <p:nvPr>
            <p:ph type="body" sz="quarter" idx="15"/>
          </p:nvPr>
        </p:nvSpPr>
        <p:spPr>
          <a:xfrm>
            <a:off x="955020" y="6247672"/>
            <a:ext cx="2213630" cy="366645"/>
          </a:xfrm>
        </p:spPr>
        <p:txBody>
          <a:bodyPr anchor="b">
            <a:noAutofit/>
          </a:bodyPr>
          <a:lstStyle>
            <a:lvl1pPr marL="0" indent="0">
              <a:buNone/>
              <a:defRPr sz="1800">
                <a:solidFill>
                  <a:schemeClr val="bg1"/>
                </a:solidFill>
                <a:latin typeface="Muli" pitchFamily="2" charset="77"/>
              </a:defRPr>
            </a:lvl1pPr>
            <a:lvl2pPr>
              <a:defRPr sz="1800">
                <a:solidFill>
                  <a:schemeClr val="bg1"/>
                </a:solidFill>
                <a:latin typeface="Muli" pitchFamily="2" charset="77"/>
              </a:defRPr>
            </a:lvl2pPr>
            <a:lvl3pPr>
              <a:defRPr sz="1800">
                <a:solidFill>
                  <a:schemeClr val="bg1"/>
                </a:solidFill>
                <a:latin typeface="Muli" pitchFamily="2" charset="77"/>
              </a:defRPr>
            </a:lvl3pPr>
            <a:lvl4pPr>
              <a:defRPr sz="1800">
                <a:solidFill>
                  <a:schemeClr val="bg1"/>
                </a:solidFill>
                <a:latin typeface="Muli" pitchFamily="2" charset="77"/>
              </a:defRPr>
            </a:lvl4pPr>
            <a:lvl5pPr>
              <a:defRPr sz="1800">
                <a:solidFill>
                  <a:schemeClr val="bg1"/>
                </a:solidFill>
                <a:latin typeface="Muli" pitchFamily="2" charset="77"/>
              </a:defRPr>
            </a:lvl5pPr>
          </a:lstStyle>
          <a:p>
            <a:pPr lvl="0"/>
            <a:endParaRPr lang="en-GB" dirty="0"/>
          </a:p>
        </p:txBody>
      </p:sp>
      <p:pic>
        <p:nvPicPr>
          <p:cNvPr id="10" name="Picture 9"/>
          <p:cNvPicPr/>
          <p:nvPr userDrawn="1"/>
        </p:nvPicPr>
        <p:blipFill>
          <a:blip r:embed="rId2"/>
          <a:stretch>
            <a:fillRect/>
          </a:stretch>
        </p:blipFill>
        <p:spPr>
          <a:xfrm>
            <a:off x="3168000" y="928800"/>
            <a:ext cx="5280660" cy="899795"/>
          </a:xfrm>
          <a:prstGeom prst="rect">
            <a:avLst/>
          </a:prstGeom>
          <a:noFill/>
          <a:ln>
            <a:noFill/>
            <a:prstDash/>
          </a:ln>
        </p:spPr>
      </p:pic>
    </p:spTree>
    <p:extLst>
      <p:ext uri="{BB962C8B-B14F-4D97-AF65-F5344CB8AC3E}">
        <p14:creationId xmlns:p14="http://schemas.microsoft.com/office/powerpoint/2010/main" val="1961826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962764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689809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514044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007757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84442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107926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D22C0101-D23A-5C4E-A28F-EEE925C2BAFE}"/>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graphicFrame>
        <p:nvGraphicFramePr>
          <p:cNvPr id="7" name="Table 6">
            <a:extLst>
              <a:ext uri="{FF2B5EF4-FFF2-40B4-BE49-F238E27FC236}">
                <a16:creationId xmlns:a16="http://schemas.microsoft.com/office/drawing/2014/main" xmlns="" id="{5BA0AB86-75A7-554E-9835-D9E30F3233C2}"/>
              </a:ext>
            </a:extLst>
          </p:cNvPr>
          <p:cNvGraphicFramePr>
            <a:graphicFrameLocks noGrp="1"/>
          </p:cNvGraphicFramePr>
          <p:nvPr userDrawn="1">
            <p:extLst>
              <p:ext uri="{D42A27DB-BD31-4B8C-83A1-F6EECF244321}">
                <p14:modId xmlns:p14="http://schemas.microsoft.com/office/powerpoint/2010/main" val="821396605"/>
              </p:ext>
            </p:extLst>
          </p:nvPr>
        </p:nvGraphicFramePr>
        <p:xfrm>
          <a:off x="368075" y="335814"/>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xmlns="" val="20000"/>
                    </a:ext>
                  </a:extLst>
                </a:gridCol>
                <a:gridCol w="7890066">
                  <a:extLst>
                    <a:ext uri="{9D8B030D-6E8A-4147-A177-3AD203B41FA5}">
                      <a16:colId xmlns:a16="http://schemas.microsoft.com/office/drawing/2014/main" xmlns="" val="20001"/>
                    </a:ext>
                  </a:extLst>
                </a:gridCol>
              </a:tblGrid>
              <a:tr h="433917">
                <a:tc>
                  <a:txBody>
                    <a:bodyPr/>
                    <a:lstStyle/>
                    <a:p>
                      <a:endParaRPr lang="en-GB" sz="1400" dirty="0">
                        <a:latin typeface="Lato" panose="020F0502020204030203" pitchFamily="34" charset="77"/>
                      </a:endParaRP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Lato" panose="020F0502020204030203" pitchFamily="34" charset="77"/>
                      </a:endParaRPr>
                    </a:p>
                  </a:txBody>
                  <a:tcPr/>
                </a:tc>
                <a:extLst>
                  <a:ext uri="{0D108BD9-81ED-4DB2-BD59-A6C34878D82A}">
                    <a16:rowId xmlns:a16="http://schemas.microsoft.com/office/drawing/2014/main" xmlns="" val="10000"/>
                  </a:ext>
                </a:extLst>
              </a:tr>
              <a:tr h="433917">
                <a:tc>
                  <a:txBody>
                    <a:bodyPr/>
                    <a:lstStyle/>
                    <a:p>
                      <a:r>
                        <a:rPr lang="en-GB" sz="1400" dirty="0">
                          <a:latin typeface="Lato" panose="020F0502020204030203" pitchFamily="34" charset="77"/>
                        </a:rPr>
                        <a:t>Lesson: </a:t>
                      </a:r>
                    </a:p>
                  </a:txBody>
                  <a:tcPr/>
                </a:tc>
                <a:tc vMerge="1">
                  <a:txBody>
                    <a:bodyPr/>
                    <a:lstStyle/>
                    <a:p>
                      <a:endParaRPr lang="en-GB" dirty="0"/>
                    </a:p>
                  </a:txBody>
                  <a:tcPr/>
                </a:tc>
                <a:extLst>
                  <a:ext uri="{0D108BD9-81ED-4DB2-BD59-A6C34878D82A}">
                    <a16:rowId xmlns:a16="http://schemas.microsoft.com/office/drawing/2014/main" xmlns="" val="10001"/>
                  </a:ext>
                </a:extLst>
              </a:tr>
            </a:tbl>
          </a:graphicData>
        </a:graphic>
      </p:graphicFrame>
      <p:sp>
        <p:nvSpPr>
          <p:cNvPr id="10" name="Text Placeholder 8">
            <a:extLst>
              <a:ext uri="{FF2B5EF4-FFF2-40B4-BE49-F238E27FC236}">
                <a16:creationId xmlns:a16="http://schemas.microsoft.com/office/drawing/2014/main" xmlns="" id="{D89521DD-EB1B-DB4F-AF92-E0AA49E4BF8E}"/>
              </a:ext>
            </a:extLst>
          </p:cNvPr>
          <p:cNvSpPr>
            <a:spLocks noGrp="1"/>
          </p:cNvSpPr>
          <p:nvPr>
            <p:ph type="body" sz="quarter" idx="14" hasCustomPrompt="1"/>
          </p:nvPr>
        </p:nvSpPr>
        <p:spPr>
          <a:xfrm>
            <a:off x="1091130" y="805579"/>
            <a:ext cx="427037" cy="362803"/>
          </a:xfrm>
        </p:spPr>
        <p:txBody>
          <a:bodyPr>
            <a:normAutofit/>
          </a:bodyPr>
          <a:lstStyle>
            <a:lvl1pPr marL="0" indent="0">
              <a:buNone/>
              <a:defRPr sz="1400">
                <a:latin typeface="Lato" panose="020F0502020204030203" pitchFamily="34" charset="77"/>
              </a:defRPr>
            </a:lvl1pPr>
          </a:lstStyle>
          <a:p>
            <a:pPr lvl="0"/>
            <a:r>
              <a:rPr lang="en-GB" dirty="0"/>
              <a:t>1</a:t>
            </a:r>
          </a:p>
        </p:txBody>
      </p:sp>
      <p:sp>
        <p:nvSpPr>
          <p:cNvPr id="9" name="Text Placeholder 8">
            <a:extLst>
              <a:ext uri="{FF2B5EF4-FFF2-40B4-BE49-F238E27FC236}">
                <a16:creationId xmlns:a16="http://schemas.microsoft.com/office/drawing/2014/main" xmlns="" id="{7CCCC1F5-259E-4B4B-BD71-985F50066023}"/>
              </a:ext>
            </a:extLst>
          </p:cNvPr>
          <p:cNvSpPr>
            <a:spLocks noGrp="1"/>
          </p:cNvSpPr>
          <p:nvPr>
            <p:ph type="body" sz="quarter" idx="13" hasCustomPrompt="1"/>
          </p:nvPr>
        </p:nvSpPr>
        <p:spPr>
          <a:xfrm>
            <a:off x="363622" y="325965"/>
            <a:ext cx="1154545" cy="419131"/>
          </a:xfrm>
        </p:spPr>
        <p:txBody>
          <a:bodyPr>
            <a:normAutofit/>
          </a:bodyPr>
          <a:lstStyle>
            <a:lvl1pPr marL="0" indent="0">
              <a:buNone/>
              <a:defRPr sz="1400">
                <a:latin typeface="Lato" panose="020F0502020204030203" pitchFamily="34" charset="77"/>
              </a:defRPr>
            </a:lvl1pPr>
          </a:lstStyle>
          <a:p>
            <a:pPr lvl="0"/>
            <a:r>
              <a:rPr lang="en-GB" dirty="0"/>
              <a:t>Place Value</a:t>
            </a:r>
          </a:p>
        </p:txBody>
      </p:sp>
      <p:sp>
        <p:nvSpPr>
          <p:cNvPr id="11" name="Text Placeholder 8">
            <a:extLst>
              <a:ext uri="{FF2B5EF4-FFF2-40B4-BE49-F238E27FC236}">
                <a16:creationId xmlns:a16="http://schemas.microsoft.com/office/drawing/2014/main" xmlns="" id="{2B829687-5986-4D4A-9EAC-01CD129F7C40}"/>
              </a:ext>
            </a:extLst>
          </p:cNvPr>
          <p:cNvSpPr>
            <a:spLocks noGrp="1"/>
          </p:cNvSpPr>
          <p:nvPr>
            <p:ph type="body" sz="quarter" idx="15"/>
          </p:nvPr>
        </p:nvSpPr>
        <p:spPr>
          <a:xfrm>
            <a:off x="1518167" y="325967"/>
            <a:ext cx="7900555" cy="867834"/>
          </a:xfrm>
        </p:spPr>
        <p:txBody>
          <a:bodyPr>
            <a:normAutofit/>
          </a:bodyPr>
          <a:lstStyle>
            <a:lvl1pPr marL="0" indent="0">
              <a:buNone/>
              <a:defRPr sz="1400">
                <a:latin typeface="Lato" panose="020F0502020204030203" pitchFamily="34" charset="77"/>
              </a:defRPr>
            </a:lvl1pPr>
          </a:lstStyle>
          <a:p>
            <a:pPr lvl="0"/>
            <a:endParaRPr lang="en-GB" dirty="0"/>
          </a:p>
        </p:txBody>
      </p:sp>
      <p:sp>
        <p:nvSpPr>
          <p:cNvPr id="18" name="Content Placeholder 2">
            <a:extLst>
              <a:ext uri="{FF2B5EF4-FFF2-40B4-BE49-F238E27FC236}">
                <a16:creationId xmlns:a16="http://schemas.microsoft.com/office/drawing/2014/main" xmlns="" id="{3A402356-13E0-F64F-AEAF-C92A30D3DD4E}"/>
              </a:ext>
            </a:extLst>
          </p:cNvPr>
          <p:cNvSpPr>
            <a:spLocks noGrp="1"/>
          </p:cNvSpPr>
          <p:nvPr>
            <p:ph idx="1"/>
          </p:nvPr>
        </p:nvSpPr>
        <p:spPr>
          <a:xfrm>
            <a:off x="336885" y="1468986"/>
            <a:ext cx="11556570" cy="5039298"/>
          </a:xfrm>
        </p:spPr>
        <p:txBody>
          <a:bodyPr/>
          <a:lstStyle>
            <a:lvl1pPr>
              <a:defRPr>
                <a:latin typeface="Muli" pitchFamily="2" charset="77"/>
              </a:defRPr>
            </a:lvl1pPr>
            <a:lvl2pPr>
              <a:defRPr>
                <a:latin typeface="Muli" pitchFamily="2" charset="77"/>
              </a:defRPr>
            </a:lvl2pPr>
            <a:lvl3pPr>
              <a:defRPr>
                <a:latin typeface="Muli" pitchFamily="2" charset="77"/>
              </a:defRPr>
            </a:lvl3pPr>
            <a:lvl4pPr>
              <a:defRPr>
                <a:latin typeface="Muli" pitchFamily="2" charset="77"/>
              </a:defRPr>
            </a:lvl4pPr>
            <a:lvl5pPr>
              <a:defRPr>
                <a:latin typeface="Muli"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2" name="Picture 11"/>
          <p:cNvPicPr/>
          <p:nvPr userDrawn="1"/>
        </p:nvPicPr>
        <p:blipFill>
          <a:blip r:embed="rId2"/>
          <a:stretch>
            <a:fillRect/>
          </a:stretch>
        </p:blipFill>
        <p:spPr>
          <a:xfrm>
            <a:off x="9720000" y="360000"/>
            <a:ext cx="2159635" cy="1007110"/>
          </a:xfrm>
          <a:prstGeom prst="rect">
            <a:avLst/>
          </a:prstGeom>
          <a:noFill/>
          <a:ln>
            <a:noFill/>
            <a:prstDash/>
          </a:ln>
        </p:spPr>
      </p:pic>
    </p:spTree>
    <p:extLst>
      <p:ext uri="{BB962C8B-B14F-4D97-AF65-F5344CB8AC3E}">
        <p14:creationId xmlns:p14="http://schemas.microsoft.com/office/powerpoint/2010/main" val="562970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D22C0101-D23A-5C4E-A28F-EEE925C2BAFE}"/>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graphicFrame>
        <p:nvGraphicFramePr>
          <p:cNvPr id="7" name="Table 6">
            <a:extLst>
              <a:ext uri="{FF2B5EF4-FFF2-40B4-BE49-F238E27FC236}">
                <a16:creationId xmlns:a16="http://schemas.microsoft.com/office/drawing/2014/main" xmlns="" id="{5BA0AB86-75A7-554E-9835-D9E30F3233C2}"/>
              </a:ext>
            </a:extLst>
          </p:cNvPr>
          <p:cNvGraphicFramePr>
            <a:graphicFrameLocks noGrp="1"/>
          </p:cNvGraphicFramePr>
          <p:nvPr userDrawn="1">
            <p:extLst>
              <p:ext uri="{D42A27DB-BD31-4B8C-83A1-F6EECF244321}">
                <p14:modId xmlns:p14="http://schemas.microsoft.com/office/powerpoint/2010/main" val="2077034169"/>
              </p:ext>
            </p:extLst>
          </p:nvPr>
        </p:nvGraphicFramePr>
        <p:xfrm>
          <a:off x="384117" y="335814"/>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xmlns="" val="20000"/>
                    </a:ext>
                  </a:extLst>
                </a:gridCol>
                <a:gridCol w="7890066">
                  <a:extLst>
                    <a:ext uri="{9D8B030D-6E8A-4147-A177-3AD203B41FA5}">
                      <a16:colId xmlns:a16="http://schemas.microsoft.com/office/drawing/2014/main" xmlns="" val="20001"/>
                    </a:ext>
                  </a:extLst>
                </a:gridCol>
              </a:tblGrid>
              <a:tr h="433917">
                <a:tc>
                  <a:txBody>
                    <a:bodyPr/>
                    <a:lstStyle/>
                    <a:p>
                      <a:endParaRPr lang="en-GB" sz="1400" dirty="0">
                        <a:latin typeface="Lato" panose="020F0502020204030203" pitchFamily="34" charset="77"/>
                      </a:endParaRP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Lato" panose="020F0502020204030203" pitchFamily="34" charset="77"/>
                      </a:endParaRPr>
                    </a:p>
                  </a:txBody>
                  <a:tcPr/>
                </a:tc>
                <a:extLst>
                  <a:ext uri="{0D108BD9-81ED-4DB2-BD59-A6C34878D82A}">
                    <a16:rowId xmlns:a16="http://schemas.microsoft.com/office/drawing/2014/main" xmlns="" val="10000"/>
                  </a:ext>
                </a:extLst>
              </a:tr>
              <a:tr h="433917">
                <a:tc>
                  <a:txBody>
                    <a:bodyPr/>
                    <a:lstStyle/>
                    <a:p>
                      <a:r>
                        <a:rPr lang="en-GB" sz="1400" dirty="0">
                          <a:latin typeface="Lato" panose="020F0502020204030203" pitchFamily="34" charset="77"/>
                        </a:rPr>
                        <a:t>Lesson: </a:t>
                      </a:r>
                    </a:p>
                  </a:txBody>
                  <a:tcPr/>
                </a:tc>
                <a:tc vMerge="1">
                  <a:txBody>
                    <a:bodyPr/>
                    <a:lstStyle/>
                    <a:p>
                      <a:endParaRPr lang="en-GB" dirty="0"/>
                    </a:p>
                  </a:txBody>
                  <a:tcPr/>
                </a:tc>
                <a:extLst>
                  <a:ext uri="{0D108BD9-81ED-4DB2-BD59-A6C34878D82A}">
                    <a16:rowId xmlns:a16="http://schemas.microsoft.com/office/drawing/2014/main" xmlns="" val="10001"/>
                  </a:ext>
                </a:extLst>
              </a:tr>
            </a:tbl>
          </a:graphicData>
        </a:graphic>
      </p:graphicFrame>
      <p:sp>
        <p:nvSpPr>
          <p:cNvPr id="10" name="Text Placeholder 8">
            <a:extLst>
              <a:ext uri="{FF2B5EF4-FFF2-40B4-BE49-F238E27FC236}">
                <a16:creationId xmlns:a16="http://schemas.microsoft.com/office/drawing/2014/main" xmlns="" id="{D89521DD-EB1B-DB4F-AF92-E0AA49E4BF8E}"/>
              </a:ext>
            </a:extLst>
          </p:cNvPr>
          <p:cNvSpPr>
            <a:spLocks noGrp="1"/>
          </p:cNvSpPr>
          <p:nvPr>
            <p:ph type="body" sz="quarter" idx="14" hasCustomPrompt="1"/>
          </p:nvPr>
        </p:nvSpPr>
        <p:spPr>
          <a:xfrm>
            <a:off x="1107172" y="805579"/>
            <a:ext cx="427037" cy="362803"/>
          </a:xfrm>
        </p:spPr>
        <p:txBody>
          <a:bodyPr>
            <a:normAutofit/>
          </a:bodyPr>
          <a:lstStyle>
            <a:lvl1pPr marL="0" indent="0">
              <a:buNone/>
              <a:defRPr sz="1400">
                <a:latin typeface="Lato" panose="020F0502020204030203" pitchFamily="34" charset="77"/>
              </a:defRPr>
            </a:lvl1pPr>
          </a:lstStyle>
          <a:p>
            <a:pPr lvl="0"/>
            <a:r>
              <a:rPr lang="en-GB" dirty="0"/>
              <a:t>1</a:t>
            </a:r>
          </a:p>
        </p:txBody>
      </p:sp>
      <p:sp>
        <p:nvSpPr>
          <p:cNvPr id="9" name="Text Placeholder 8">
            <a:extLst>
              <a:ext uri="{FF2B5EF4-FFF2-40B4-BE49-F238E27FC236}">
                <a16:creationId xmlns:a16="http://schemas.microsoft.com/office/drawing/2014/main" xmlns="" id="{7CCCC1F5-259E-4B4B-BD71-985F50066023}"/>
              </a:ext>
            </a:extLst>
          </p:cNvPr>
          <p:cNvSpPr>
            <a:spLocks noGrp="1"/>
          </p:cNvSpPr>
          <p:nvPr>
            <p:ph type="body" sz="quarter" idx="13" hasCustomPrompt="1"/>
          </p:nvPr>
        </p:nvSpPr>
        <p:spPr>
          <a:xfrm>
            <a:off x="379664" y="325965"/>
            <a:ext cx="1154545" cy="419131"/>
          </a:xfrm>
        </p:spPr>
        <p:txBody>
          <a:bodyPr>
            <a:normAutofit/>
          </a:bodyPr>
          <a:lstStyle>
            <a:lvl1pPr marL="0" indent="0">
              <a:buNone/>
              <a:defRPr sz="1400">
                <a:latin typeface="Lato" panose="020F0502020204030203" pitchFamily="34" charset="77"/>
              </a:defRPr>
            </a:lvl1pPr>
          </a:lstStyle>
          <a:p>
            <a:pPr lvl="0"/>
            <a:r>
              <a:rPr lang="en-GB" dirty="0"/>
              <a:t>Place Value</a:t>
            </a:r>
          </a:p>
        </p:txBody>
      </p:sp>
      <p:sp>
        <p:nvSpPr>
          <p:cNvPr id="11" name="Text Placeholder 8">
            <a:extLst>
              <a:ext uri="{FF2B5EF4-FFF2-40B4-BE49-F238E27FC236}">
                <a16:creationId xmlns:a16="http://schemas.microsoft.com/office/drawing/2014/main" xmlns="" id="{2B829687-5986-4D4A-9EAC-01CD129F7C40}"/>
              </a:ext>
            </a:extLst>
          </p:cNvPr>
          <p:cNvSpPr>
            <a:spLocks noGrp="1"/>
          </p:cNvSpPr>
          <p:nvPr>
            <p:ph type="body" sz="quarter" idx="15"/>
          </p:nvPr>
        </p:nvSpPr>
        <p:spPr>
          <a:xfrm>
            <a:off x="1534209" y="325967"/>
            <a:ext cx="7900555" cy="867834"/>
          </a:xfrm>
        </p:spPr>
        <p:txBody>
          <a:bodyPr>
            <a:normAutofit/>
          </a:bodyPr>
          <a:lstStyle>
            <a:lvl1pPr marL="0" indent="0">
              <a:buNone/>
              <a:defRPr sz="1400">
                <a:latin typeface="Lato" panose="020F0502020204030203" pitchFamily="34" charset="77"/>
              </a:defRPr>
            </a:lvl1pPr>
          </a:lstStyle>
          <a:p>
            <a:pPr lvl="0"/>
            <a:endParaRPr lang="en-GB" dirty="0"/>
          </a:p>
        </p:txBody>
      </p:sp>
      <p:pic>
        <p:nvPicPr>
          <p:cNvPr id="12" name="Picture 11"/>
          <p:cNvPicPr/>
          <p:nvPr userDrawn="1"/>
        </p:nvPicPr>
        <p:blipFill>
          <a:blip r:embed="rId2"/>
          <a:stretch>
            <a:fillRect/>
          </a:stretch>
        </p:blipFill>
        <p:spPr>
          <a:xfrm>
            <a:off x="9720000" y="360000"/>
            <a:ext cx="2159635" cy="1007110"/>
          </a:xfrm>
          <a:prstGeom prst="rect">
            <a:avLst/>
          </a:prstGeom>
          <a:noFill/>
          <a:ln>
            <a:noFill/>
            <a:prstDash/>
          </a:ln>
        </p:spPr>
      </p:pic>
    </p:spTree>
    <p:extLst>
      <p:ext uri="{BB962C8B-B14F-4D97-AF65-F5344CB8AC3E}">
        <p14:creationId xmlns:p14="http://schemas.microsoft.com/office/powerpoint/2010/main" val="2787758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2CA7A3E8-3E3C-9545-B15C-D2AF00F7E362}"/>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2" name="Title 1"/>
          <p:cNvSpPr>
            <a:spLocks noGrp="1"/>
          </p:cNvSpPr>
          <p:nvPr>
            <p:ph type="title"/>
          </p:nvPr>
        </p:nvSpPr>
        <p:spPr>
          <a:xfrm>
            <a:off x="838200" y="365125"/>
            <a:ext cx="8780813" cy="1325563"/>
          </a:xfrm>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a:latin typeface="Muli" pitchFamily="2" charset="77"/>
              </a:defRPr>
            </a:lvl1pPr>
            <a:lvl2pPr>
              <a:defRPr>
                <a:latin typeface="Muli" pitchFamily="2" charset="77"/>
              </a:defRPr>
            </a:lvl2pPr>
            <a:lvl3pPr>
              <a:defRPr>
                <a:latin typeface="Muli" pitchFamily="2" charset="77"/>
              </a:defRPr>
            </a:lvl3pPr>
            <a:lvl4pPr>
              <a:defRPr>
                <a:latin typeface="Muli" pitchFamily="2" charset="77"/>
              </a:defRPr>
            </a:lvl4pPr>
            <a:lvl5pPr>
              <a:defRPr>
                <a:latin typeface="Muli"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Muli" pitchFamily="2" charset="77"/>
              </a:defRPr>
            </a:lvl1pPr>
          </a:lstStyle>
          <a:p>
            <a:r>
              <a:rPr lang="en-GB"/>
              <a:t>Sample Slides</a:t>
            </a:r>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lgn="r">
              <a:defRPr>
                <a:latin typeface="Muli" pitchFamily="2" charset="77"/>
              </a:defRPr>
            </a:lvl1pPr>
          </a:lstStyle>
          <a:p>
            <a:fld id="{29D7F810-DEEF-074C-B140-2A2C318EAFDC}" type="slidenum">
              <a:rPr lang="en-GB" smtClean="0"/>
              <a:pPr/>
              <a:t>‹#›</a:t>
            </a:fld>
            <a:endParaRPr lang="en-GB"/>
          </a:p>
        </p:txBody>
      </p:sp>
      <p:pic>
        <p:nvPicPr>
          <p:cNvPr id="13" name="Picture 12"/>
          <p:cNvPicPr/>
          <p:nvPr userDrawn="1"/>
        </p:nvPicPr>
        <p:blipFill>
          <a:blip r:embed="rId2"/>
          <a:stretch>
            <a:fillRect/>
          </a:stretch>
        </p:blipFill>
        <p:spPr>
          <a:xfrm>
            <a:off x="9720000" y="360000"/>
            <a:ext cx="2159635" cy="1007110"/>
          </a:xfrm>
          <a:prstGeom prst="rect">
            <a:avLst/>
          </a:prstGeom>
          <a:noFill/>
          <a:ln>
            <a:noFill/>
            <a:prstDash/>
          </a:ln>
        </p:spPr>
      </p:pic>
    </p:spTree>
    <p:extLst>
      <p:ext uri="{BB962C8B-B14F-4D97-AF65-F5344CB8AC3E}">
        <p14:creationId xmlns:p14="http://schemas.microsoft.com/office/powerpoint/2010/main" val="3990141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2CA7A3E8-3E3C-9545-B15C-D2AF00F7E362}"/>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2" name="Title 1"/>
          <p:cNvSpPr>
            <a:spLocks noGrp="1"/>
          </p:cNvSpPr>
          <p:nvPr>
            <p:ph type="title"/>
          </p:nvPr>
        </p:nvSpPr>
        <p:spPr>
          <a:xfrm>
            <a:off x="838200" y="365125"/>
            <a:ext cx="8780813" cy="1325563"/>
          </a:xfrm>
        </p:spPr>
        <p:txBody>
          <a:bodyPr/>
          <a:lstStyle/>
          <a:p>
            <a:r>
              <a:rPr lang="en-US"/>
              <a:t>Click to edit Master title style</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Muli" pitchFamily="2" charset="77"/>
              </a:defRPr>
            </a:lvl1pPr>
          </a:lstStyle>
          <a:p>
            <a:r>
              <a:rPr lang="en-GB"/>
              <a:t>Sample Slides</a:t>
            </a:r>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lgn="r">
              <a:defRPr>
                <a:latin typeface="Muli" pitchFamily="2" charset="77"/>
              </a:defRPr>
            </a:lvl1pPr>
          </a:lstStyle>
          <a:p>
            <a:fld id="{29D7F810-DEEF-074C-B140-2A2C318EAFDC}" type="slidenum">
              <a:rPr lang="en-GB" smtClean="0"/>
              <a:pPr/>
              <a:t>‹#›</a:t>
            </a:fld>
            <a:endParaRPr lang="en-GB"/>
          </a:p>
        </p:txBody>
      </p:sp>
      <p:pic>
        <p:nvPicPr>
          <p:cNvPr id="13" name="Picture 12"/>
          <p:cNvPicPr/>
          <p:nvPr userDrawn="1"/>
        </p:nvPicPr>
        <p:blipFill>
          <a:blip r:embed="rId2"/>
          <a:stretch>
            <a:fillRect/>
          </a:stretch>
        </p:blipFill>
        <p:spPr>
          <a:xfrm>
            <a:off x="9720000" y="360000"/>
            <a:ext cx="2159635" cy="1007110"/>
          </a:xfrm>
          <a:prstGeom prst="rect">
            <a:avLst/>
          </a:prstGeom>
          <a:noFill/>
          <a:ln>
            <a:noFill/>
            <a:prstDash/>
          </a:ln>
        </p:spPr>
      </p:pic>
    </p:spTree>
    <p:extLst>
      <p:ext uri="{BB962C8B-B14F-4D97-AF65-F5344CB8AC3E}">
        <p14:creationId xmlns:p14="http://schemas.microsoft.com/office/powerpoint/2010/main" val="2701400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Question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403F0EC-BACB-B74E-A7F5-23CAB3DFDA3B}"/>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2" name="Title 1"/>
          <p:cNvSpPr>
            <a:spLocks noGrp="1"/>
          </p:cNvSpPr>
          <p:nvPr>
            <p:ph type="title"/>
          </p:nvPr>
        </p:nvSpPr>
        <p:spPr>
          <a:xfrm>
            <a:off x="838200" y="1431925"/>
            <a:ext cx="10515600" cy="1325563"/>
          </a:xfrm>
        </p:spPr>
        <p:txBody>
          <a:bodyPr/>
          <a:lstStyle>
            <a:lvl1pPr algn="ctr">
              <a:defRPr>
                <a:latin typeface="OpenDyslexicAlta" pitchFamily="2" charset="77"/>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838200" y="3520441"/>
            <a:ext cx="10515600" cy="2656522"/>
          </a:xfrm>
        </p:spPr>
        <p:txBody>
          <a:bodyPr>
            <a:normAutofit/>
          </a:bodyPr>
          <a:lstStyle>
            <a:lvl1pPr marL="0" indent="0">
              <a:buNone/>
              <a:defRPr sz="4200">
                <a:solidFill>
                  <a:srgbClr val="0070C0"/>
                </a:solidFill>
              </a:defRPr>
            </a:lvl1pPr>
            <a:lvl2pPr>
              <a:defRPr>
                <a:solidFill>
                  <a:srgbClr val="0070C0"/>
                </a:solidFill>
              </a:defRPr>
            </a:lvl2pPr>
            <a:lvl3pPr>
              <a:defRPr>
                <a:solidFill>
                  <a:srgbClr val="0070C0"/>
                </a:solidFill>
              </a:defRPr>
            </a:lvl3pPr>
            <a:lvl4pPr>
              <a:defRPr>
                <a:solidFill>
                  <a:srgbClr val="0070C0"/>
                </a:solidFill>
              </a:defRPr>
            </a:lvl4pPr>
            <a:lvl5pPr>
              <a:defRPr>
                <a:solidFill>
                  <a:srgbClr val="0070C0"/>
                </a:solidFill>
              </a:defRPr>
            </a:lvl5pPr>
          </a:lstStyle>
          <a:p>
            <a:pPr lvl="0"/>
            <a:r>
              <a:rPr lang="en-US" dirty="0"/>
              <a:t>Click to edit Master text styles</a:t>
            </a:r>
          </a:p>
        </p:txBody>
      </p:sp>
      <p:pic>
        <p:nvPicPr>
          <p:cNvPr id="11" name="Picture 10"/>
          <p:cNvPicPr/>
          <p:nvPr userDrawn="1"/>
        </p:nvPicPr>
        <p:blipFill>
          <a:blip r:embed="rId2"/>
          <a:stretch>
            <a:fillRect/>
          </a:stretch>
        </p:blipFill>
        <p:spPr>
          <a:xfrm>
            <a:off x="9720000" y="360000"/>
            <a:ext cx="2159635" cy="1007110"/>
          </a:xfrm>
          <a:prstGeom prst="rect">
            <a:avLst/>
          </a:prstGeom>
          <a:noFill/>
          <a:ln>
            <a:noFill/>
            <a:prstDash/>
          </a:ln>
        </p:spPr>
      </p:pic>
    </p:spTree>
    <p:extLst>
      <p:ext uri="{BB962C8B-B14F-4D97-AF65-F5344CB8AC3E}">
        <p14:creationId xmlns:p14="http://schemas.microsoft.com/office/powerpoint/2010/main" val="2739744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en-GB"/>
              <a:t>10/07/2019</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
        <p:nvSpPr>
          <p:cNvPr id="7" name="Date Placeholder 3">
            <a:extLst>
              <a:ext uri="{FF2B5EF4-FFF2-40B4-BE49-F238E27FC236}">
                <a16:creationId xmlns:a16="http://schemas.microsoft.com/office/drawing/2014/main" xmlns="" id="{4A8255E2-8D62-EF46-8A29-C45CCF03D89D}"/>
              </a:ext>
            </a:extLst>
          </p:cNvPr>
          <p:cNvSpPr txBox="1">
            <a:spLocks/>
          </p:cNvSpPr>
          <p:nvPr userDrawn="1"/>
        </p:nvSpPr>
        <p:spPr>
          <a:xfrm>
            <a:off x="838200" y="12854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uli"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E6FE96F-DDC5-F246-8640-2EF68EEC1D75}" type="datetime1">
              <a:rPr lang="en-GB" smtClean="0"/>
              <a:pPr/>
              <a:t>08/08/2020</a:t>
            </a:fld>
            <a:endParaRPr lang="en-GB" dirty="0"/>
          </a:p>
        </p:txBody>
      </p:sp>
    </p:spTree>
    <p:extLst>
      <p:ext uri="{BB962C8B-B14F-4D97-AF65-F5344CB8AC3E}">
        <p14:creationId xmlns:p14="http://schemas.microsoft.com/office/powerpoint/2010/main" val="926327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683537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2112335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61597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60" r:id="rId4"/>
    <p:sldLayoutId id="2147483664" r:id="rId5"/>
    <p:sldLayoutId id="2147483662"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hf hdr="0"/>
  <p:txStyles>
    <p:titleStyle>
      <a:lvl1pPr algn="l" defTabSz="914400" rtl="0" eaLnBrk="1" latinLnBrk="0" hangingPunct="1">
        <a:lnSpc>
          <a:spcPct val="90000"/>
        </a:lnSpc>
        <a:spcBef>
          <a:spcPct val="0"/>
        </a:spcBef>
        <a:buNone/>
        <a:defRPr sz="4400" b="0" i="0" kern="1200">
          <a:solidFill>
            <a:schemeClr val="tx1"/>
          </a:solidFill>
          <a:latin typeface="Lato Light" panose="020F030202020403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OpenDyslexicAlta" pitchFamily="2" charset="77"/>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OpenDyslexicAlta" pitchFamily="2" charset="77"/>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image" Target="../media/image11.tiff"/></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12.tiff"/></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5.xml"/><Relationship Id="rId1" Type="http://schemas.openxmlformats.org/officeDocument/2006/relationships/slideLayout" Target="../slideLayouts/slideLayout4.xml"/><Relationship Id="rId5" Type="http://schemas.openxmlformats.org/officeDocument/2006/relationships/image" Target="../media/image10.tiff"/><Relationship Id="rId4" Type="http://schemas.openxmlformats.org/officeDocument/2006/relationships/image" Target="../media/image12.tif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xmlns="" id="{FDEECE2B-4F07-3243-A1BF-25C2CD33540E}"/>
              </a:ext>
            </a:extLst>
          </p:cNvPr>
          <p:cNvSpPr>
            <a:spLocks noGrp="1"/>
          </p:cNvSpPr>
          <p:nvPr>
            <p:ph type="subTitle" idx="1"/>
          </p:nvPr>
        </p:nvSpPr>
        <p:spPr/>
        <p:txBody>
          <a:bodyPr>
            <a:normAutofit/>
          </a:bodyPr>
          <a:lstStyle/>
          <a:p>
            <a:r>
              <a:rPr lang="en-GB" dirty="0"/>
              <a:t>Foundation </a:t>
            </a:r>
            <a:br>
              <a:rPr lang="en-GB" dirty="0"/>
            </a:br>
            <a:r>
              <a:rPr lang="en-GB" dirty="0"/>
              <a:t>Term 2 Block 2: Addition and Subtraction</a:t>
            </a:r>
          </a:p>
          <a:p>
            <a:r>
              <a:rPr lang="en-GB" dirty="0"/>
              <a:t>Lesson 1: To be able to add by counting on</a:t>
            </a:r>
          </a:p>
        </p:txBody>
      </p:sp>
      <p:sp>
        <p:nvSpPr>
          <p:cNvPr id="3" name="Text Placeholder 2">
            <a:extLst>
              <a:ext uri="{FF2B5EF4-FFF2-40B4-BE49-F238E27FC236}">
                <a16:creationId xmlns:a16="http://schemas.microsoft.com/office/drawing/2014/main" xmlns="" id="{46096D93-4A8A-F349-8E04-EC67E07A6F7B}"/>
              </a:ext>
            </a:extLst>
          </p:cNvPr>
          <p:cNvSpPr>
            <a:spLocks noGrp="1"/>
          </p:cNvSpPr>
          <p:nvPr>
            <p:ph type="body" sz="quarter" idx="13"/>
          </p:nvPr>
        </p:nvSpPr>
        <p:spPr>
          <a:xfrm>
            <a:off x="3917911" y="6221692"/>
            <a:ext cx="3369375" cy="369332"/>
          </a:xfrm>
        </p:spPr>
        <p:txBody>
          <a:bodyPr>
            <a:normAutofit fontScale="85000" lnSpcReduction="10000"/>
          </a:bodyPr>
          <a:lstStyle/>
          <a:p>
            <a:r>
              <a:rPr lang="en-GB" dirty="0"/>
              <a:t>Block 2 – Addition and Subtraction</a:t>
            </a:r>
          </a:p>
        </p:txBody>
      </p:sp>
      <p:sp>
        <p:nvSpPr>
          <p:cNvPr id="6" name="Text Placeholder 5">
            <a:extLst>
              <a:ext uri="{FF2B5EF4-FFF2-40B4-BE49-F238E27FC236}">
                <a16:creationId xmlns:a16="http://schemas.microsoft.com/office/drawing/2014/main" xmlns="" id="{BE0A8668-F4BF-FD46-97FE-DF79A2E595C7}"/>
              </a:ext>
            </a:extLst>
          </p:cNvPr>
          <p:cNvSpPr>
            <a:spLocks noGrp="1"/>
          </p:cNvSpPr>
          <p:nvPr>
            <p:ph type="body" sz="quarter" idx="14"/>
          </p:nvPr>
        </p:nvSpPr>
        <p:spPr/>
        <p:txBody>
          <a:bodyPr/>
          <a:lstStyle/>
          <a:p>
            <a:r>
              <a:rPr lang="en-GB" dirty="0"/>
              <a:t>1</a:t>
            </a:r>
          </a:p>
        </p:txBody>
      </p:sp>
      <p:pic>
        <p:nvPicPr>
          <p:cNvPr id="11" name="Picture 10">
            <a:extLst>
              <a:ext uri="{FF2B5EF4-FFF2-40B4-BE49-F238E27FC236}">
                <a16:creationId xmlns:a16="http://schemas.microsoft.com/office/drawing/2014/main" xmlns="" id="{FFFB0E5C-B4F3-0F47-AF95-9A5EE6D06A15}"/>
              </a:ext>
            </a:extLst>
          </p:cNvPr>
          <p:cNvPicPr>
            <a:picLocks noChangeAspect="1"/>
          </p:cNvPicPr>
          <p:nvPr/>
        </p:nvPicPr>
        <p:blipFill>
          <a:blip r:embed="rId2"/>
          <a:stretch>
            <a:fillRect/>
          </a:stretch>
        </p:blipFill>
        <p:spPr>
          <a:xfrm>
            <a:off x="10855981" y="1956878"/>
            <a:ext cx="1574800" cy="3289300"/>
          </a:xfrm>
          <a:prstGeom prst="rect">
            <a:avLst/>
          </a:prstGeom>
        </p:spPr>
      </p:pic>
      <p:pic>
        <p:nvPicPr>
          <p:cNvPr id="13" name="Picture 12">
            <a:extLst>
              <a:ext uri="{FF2B5EF4-FFF2-40B4-BE49-F238E27FC236}">
                <a16:creationId xmlns:a16="http://schemas.microsoft.com/office/drawing/2014/main" xmlns="" id="{46C1748E-6744-A341-9185-05FF18F81B25}"/>
              </a:ext>
            </a:extLst>
          </p:cNvPr>
          <p:cNvPicPr>
            <a:picLocks noChangeAspect="1"/>
          </p:cNvPicPr>
          <p:nvPr/>
        </p:nvPicPr>
        <p:blipFill>
          <a:blip r:embed="rId3"/>
          <a:stretch>
            <a:fillRect/>
          </a:stretch>
        </p:blipFill>
        <p:spPr>
          <a:xfrm>
            <a:off x="372735" y="4752914"/>
            <a:ext cx="1689100" cy="1244600"/>
          </a:xfrm>
          <a:prstGeom prst="rect">
            <a:avLst/>
          </a:prstGeom>
        </p:spPr>
      </p:pic>
      <p:pic>
        <p:nvPicPr>
          <p:cNvPr id="19" name="Picture 18">
            <a:extLst>
              <a:ext uri="{FF2B5EF4-FFF2-40B4-BE49-F238E27FC236}">
                <a16:creationId xmlns:a16="http://schemas.microsoft.com/office/drawing/2014/main" xmlns="" id="{EC9A0CFD-E109-4140-B996-30988653C0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6144" y="-288436"/>
            <a:ext cx="1777758" cy="1637842"/>
          </a:xfrm>
          <a:prstGeom prst="rect">
            <a:avLst/>
          </a:prstGeom>
        </p:spPr>
      </p:pic>
      <p:pic>
        <p:nvPicPr>
          <p:cNvPr id="21" name="Picture 20">
            <a:extLst>
              <a:ext uri="{FF2B5EF4-FFF2-40B4-BE49-F238E27FC236}">
                <a16:creationId xmlns:a16="http://schemas.microsoft.com/office/drawing/2014/main" xmlns="" id="{D6DF2BA4-3A7B-0E4E-95B5-A4D9B2FD0805}"/>
              </a:ext>
            </a:extLst>
          </p:cNvPr>
          <p:cNvPicPr>
            <a:picLocks noChangeAspect="1"/>
          </p:cNvPicPr>
          <p:nvPr/>
        </p:nvPicPr>
        <p:blipFill>
          <a:blip r:embed="rId5"/>
          <a:stretch>
            <a:fillRect/>
          </a:stretch>
        </p:blipFill>
        <p:spPr>
          <a:xfrm>
            <a:off x="7765730" y="4958851"/>
            <a:ext cx="876300" cy="939800"/>
          </a:xfrm>
          <a:prstGeom prst="rect">
            <a:avLst/>
          </a:prstGeom>
        </p:spPr>
      </p:pic>
      <p:sp>
        <p:nvSpPr>
          <p:cNvPr id="4" name="Text Placeholder 3">
            <a:extLst>
              <a:ext uri="{FF2B5EF4-FFF2-40B4-BE49-F238E27FC236}">
                <a16:creationId xmlns:a16="http://schemas.microsoft.com/office/drawing/2014/main" xmlns="" id="{60C74A61-CF8A-0745-B69B-DD1646654FF2}"/>
              </a:ext>
            </a:extLst>
          </p:cNvPr>
          <p:cNvSpPr>
            <a:spLocks noGrp="1"/>
          </p:cNvSpPr>
          <p:nvPr>
            <p:ph type="body" sz="quarter" idx="15"/>
          </p:nvPr>
        </p:nvSpPr>
        <p:spPr/>
        <p:txBody>
          <a:bodyPr/>
          <a:lstStyle/>
          <a:p>
            <a:r>
              <a:rPr lang="en-US" dirty="0"/>
              <a:t>2</a:t>
            </a:r>
          </a:p>
        </p:txBody>
      </p:sp>
      <p:sp>
        <p:nvSpPr>
          <p:cNvPr id="8" name="TextBox 7">
            <a:extLst>
              <a:ext uri="{FF2B5EF4-FFF2-40B4-BE49-F238E27FC236}">
                <a16:creationId xmlns:a16="http://schemas.microsoft.com/office/drawing/2014/main" xmlns="" id="{AC9EFBDC-A8B5-9549-8D36-873513E4D40C}"/>
              </a:ext>
            </a:extLst>
          </p:cNvPr>
          <p:cNvSpPr txBox="1"/>
          <p:nvPr/>
        </p:nvSpPr>
        <p:spPr>
          <a:xfrm>
            <a:off x="596348" y="6533322"/>
            <a:ext cx="184731" cy="369332"/>
          </a:xfrm>
          <a:prstGeom prst="rect">
            <a:avLst/>
          </a:prstGeom>
          <a:noFill/>
        </p:spPr>
        <p:txBody>
          <a:bodyPr wrap="none" rtlCol="0">
            <a:spAutoFit/>
          </a:bodyPr>
          <a:lstStyle/>
          <a:p>
            <a:endParaRPr lang="en-US" dirty="0"/>
          </a:p>
        </p:txBody>
      </p:sp>
      <p:sp>
        <p:nvSpPr>
          <p:cNvPr id="9" name="TextBox 8">
            <a:extLst>
              <a:ext uri="{FF2B5EF4-FFF2-40B4-BE49-F238E27FC236}">
                <a16:creationId xmlns:a16="http://schemas.microsoft.com/office/drawing/2014/main" xmlns="" id="{F8D65072-FC35-D84F-937B-70E91C6BD3D3}"/>
              </a:ext>
            </a:extLst>
          </p:cNvPr>
          <p:cNvSpPr txBox="1"/>
          <p:nvPr/>
        </p:nvSpPr>
        <p:spPr>
          <a:xfrm>
            <a:off x="9262471" y="385638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440285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xmlns=""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xmlns=""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xmlns=""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xmlns=""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xmlns=""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xmlns=""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xmlns=""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xmlns=""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xmlns=""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xmlns=""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xmlns=""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xmlns=""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a16="http://schemas.microsoft.com/office/drawing/2014/main" xmlns="" id="{DBFB31BD-6068-7C49-88ED-EE3F3E0640F5}"/>
              </a:ext>
            </a:extLst>
          </p:cNvPr>
          <p:cNvSpPr>
            <a:spLocks noChangeArrowheads="1"/>
          </p:cNvSpPr>
          <p:nvPr/>
        </p:nvSpPr>
        <p:spPr bwMode="auto">
          <a:xfrm>
            <a:off x="4306888"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a16="http://schemas.microsoft.com/office/drawing/2014/main" xmlns="" id="{57BDB76F-A43D-B041-80A7-9754A743BEA0}"/>
              </a:ext>
            </a:extLst>
          </p:cNvPr>
          <p:cNvSpPr>
            <a:spLocks noChangeArrowheads="1"/>
          </p:cNvSpPr>
          <p:nvPr/>
        </p:nvSpPr>
        <p:spPr bwMode="auto">
          <a:xfrm>
            <a:off x="9434514" y="3410293"/>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xmlns=""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a16="http://schemas.microsoft.com/office/drawing/2014/main" xmlns="" id="{2826892A-C8B8-734D-A04F-05D231AC163A}"/>
              </a:ext>
            </a:extLst>
          </p:cNvPr>
          <p:cNvSpPr>
            <a:spLocks noChangeArrowheads="1"/>
          </p:cNvSpPr>
          <p:nvPr/>
        </p:nvSpPr>
        <p:spPr bwMode="auto">
          <a:xfrm>
            <a:off x="8496301" y="2812986"/>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xmlns=""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xmlns=""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xmlns=""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6 people at the bus stop. </a:t>
            </a:r>
          </a:p>
          <a:p>
            <a:r>
              <a:rPr lang="en-US" sz="2400" dirty="0">
                <a:solidFill>
                  <a:schemeClr val="tx1"/>
                </a:solidFill>
                <a:latin typeface="OpenDyslexicAlta" pitchFamily="2" charset="77"/>
              </a:rPr>
              <a:t>Then another 2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2455089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xmlns=""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xmlns=""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xmlns=""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xmlns=""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xmlns=""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xmlns=""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xmlns=""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xmlns=""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xmlns=""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xmlns=""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xmlns=""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xmlns=""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a16="http://schemas.microsoft.com/office/drawing/2014/main" xmlns="" id="{DBFB31BD-6068-7C49-88ED-EE3F3E0640F5}"/>
              </a:ext>
            </a:extLst>
          </p:cNvPr>
          <p:cNvSpPr>
            <a:spLocks noChangeArrowheads="1"/>
          </p:cNvSpPr>
          <p:nvPr/>
        </p:nvSpPr>
        <p:spPr bwMode="auto">
          <a:xfrm>
            <a:off x="4306888"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a16="http://schemas.microsoft.com/office/drawing/2014/main" xmlns="" id="{57BDB76F-A43D-B041-80A7-9754A743BEA0}"/>
              </a:ext>
            </a:extLst>
          </p:cNvPr>
          <p:cNvSpPr>
            <a:spLocks noChangeArrowheads="1"/>
          </p:cNvSpPr>
          <p:nvPr/>
        </p:nvSpPr>
        <p:spPr bwMode="auto">
          <a:xfrm>
            <a:off x="5027613"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xmlns=""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a16="http://schemas.microsoft.com/office/drawing/2014/main" xmlns="" id="{2826892A-C8B8-734D-A04F-05D231AC163A}"/>
              </a:ext>
            </a:extLst>
          </p:cNvPr>
          <p:cNvSpPr>
            <a:spLocks noChangeArrowheads="1"/>
          </p:cNvSpPr>
          <p:nvPr/>
        </p:nvSpPr>
        <p:spPr bwMode="auto">
          <a:xfrm>
            <a:off x="5746750"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xmlns=""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xmlns=""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xmlns=""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6 people at the bus stop. </a:t>
            </a:r>
          </a:p>
          <a:p>
            <a:r>
              <a:rPr lang="en-US" sz="2400" dirty="0">
                <a:solidFill>
                  <a:schemeClr val="tx1"/>
                </a:solidFill>
                <a:latin typeface="OpenDyslexicAlta" pitchFamily="2" charset="77"/>
              </a:rPr>
              <a:t>Then another 2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732723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xmlns=""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xmlns=""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xmlns=""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xmlns=""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xmlns=""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xmlns=""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xmlns=""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xmlns=""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xmlns=""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xmlns=""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xmlns=""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xmlns=""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a16="http://schemas.microsoft.com/office/drawing/2014/main" xmlns="" id="{DBFB31BD-6068-7C49-88ED-EE3F3E0640F5}"/>
              </a:ext>
            </a:extLst>
          </p:cNvPr>
          <p:cNvSpPr>
            <a:spLocks noChangeArrowheads="1"/>
          </p:cNvSpPr>
          <p:nvPr/>
        </p:nvSpPr>
        <p:spPr bwMode="auto">
          <a:xfrm>
            <a:off x="4306888"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a16="http://schemas.microsoft.com/office/drawing/2014/main" xmlns="" id="{57BDB76F-A43D-B041-80A7-9754A743BEA0}"/>
              </a:ext>
            </a:extLst>
          </p:cNvPr>
          <p:cNvSpPr>
            <a:spLocks noChangeArrowheads="1"/>
          </p:cNvSpPr>
          <p:nvPr/>
        </p:nvSpPr>
        <p:spPr bwMode="auto">
          <a:xfrm>
            <a:off x="5027613"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xmlns=""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a16="http://schemas.microsoft.com/office/drawing/2014/main" xmlns="" id="{2826892A-C8B8-734D-A04F-05D231AC163A}"/>
              </a:ext>
            </a:extLst>
          </p:cNvPr>
          <p:cNvSpPr>
            <a:spLocks noChangeArrowheads="1"/>
          </p:cNvSpPr>
          <p:nvPr/>
        </p:nvSpPr>
        <p:spPr bwMode="auto">
          <a:xfrm>
            <a:off x="5746750"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xmlns=""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xmlns=""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xmlns=""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6 people at the bus stop. </a:t>
            </a:r>
          </a:p>
          <a:p>
            <a:r>
              <a:rPr lang="en-US" sz="2400" dirty="0">
                <a:solidFill>
                  <a:schemeClr val="tx1"/>
                </a:solidFill>
                <a:latin typeface="OpenDyslexicAlta" pitchFamily="2" charset="77"/>
              </a:rPr>
              <a:t>Then another 2 people arrived. </a:t>
            </a:r>
          </a:p>
          <a:p>
            <a:r>
              <a:rPr lang="en-US" sz="2400" dirty="0">
                <a:solidFill>
                  <a:schemeClr val="tx1"/>
                </a:solidFill>
                <a:latin typeface="OpenDyslexicAlta" pitchFamily="2" charset="77"/>
              </a:rPr>
              <a:t>There are </a:t>
            </a:r>
            <a:r>
              <a:rPr lang="en-US" sz="2400" u="sng" dirty="0">
                <a:solidFill>
                  <a:srgbClr val="FF3860"/>
                </a:solidFill>
                <a:latin typeface="OpenDyslexicAlta" pitchFamily="2" charset="77"/>
              </a:rPr>
              <a:t>8</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1421730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xmlns=""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xmlns=""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xmlns=""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xmlns=""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xmlns=""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xmlns=""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xmlns=""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xmlns=""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xmlns=""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xmlns=""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xmlns=""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xmlns=""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a16="http://schemas.microsoft.com/office/drawing/2014/main" xmlns="" id="{DBFB31BD-6068-7C49-88ED-EE3F3E0640F5}"/>
              </a:ext>
            </a:extLst>
          </p:cNvPr>
          <p:cNvSpPr>
            <a:spLocks noChangeArrowheads="1"/>
          </p:cNvSpPr>
          <p:nvPr/>
        </p:nvSpPr>
        <p:spPr bwMode="auto">
          <a:xfrm>
            <a:off x="4306888"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a16="http://schemas.microsoft.com/office/drawing/2014/main" xmlns="" id="{57BDB76F-A43D-B041-80A7-9754A743BEA0}"/>
              </a:ext>
            </a:extLst>
          </p:cNvPr>
          <p:cNvSpPr>
            <a:spLocks noChangeArrowheads="1"/>
          </p:cNvSpPr>
          <p:nvPr/>
        </p:nvSpPr>
        <p:spPr bwMode="auto">
          <a:xfrm>
            <a:off x="5027613"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xmlns=""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xmlns=""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xmlns=""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xmlns=""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7 people at the bus stop. </a:t>
            </a:r>
          </a:p>
          <a:p>
            <a:r>
              <a:rPr lang="en-US" sz="2400" dirty="0">
                <a:solidFill>
                  <a:schemeClr val="tx1"/>
                </a:solidFill>
                <a:latin typeface="OpenDyslexicAlta" pitchFamily="2" charset="77"/>
              </a:rPr>
              <a:t>Then another 3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248147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xmlns=""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xmlns=""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xmlns=""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xmlns=""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xmlns=""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xmlns=""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xmlns=""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xmlns=""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xmlns=""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xmlns=""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xmlns=""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xmlns=""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a16="http://schemas.microsoft.com/office/drawing/2014/main" xmlns="" id="{DBFB31BD-6068-7C49-88ED-EE3F3E0640F5}"/>
              </a:ext>
            </a:extLst>
          </p:cNvPr>
          <p:cNvSpPr>
            <a:spLocks noChangeArrowheads="1"/>
          </p:cNvSpPr>
          <p:nvPr/>
        </p:nvSpPr>
        <p:spPr bwMode="auto">
          <a:xfrm>
            <a:off x="4306888"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a16="http://schemas.microsoft.com/office/drawing/2014/main" xmlns="" id="{57BDB76F-A43D-B041-80A7-9754A743BEA0}"/>
              </a:ext>
            </a:extLst>
          </p:cNvPr>
          <p:cNvSpPr>
            <a:spLocks noChangeArrowheads="1"/>
          </p:cNvSpPr>
          <p:nvPr/>
        </p:nvSpPr>
        <p:spPr bwMode="auto">
          <a:xfrm>
            <a:off x="5027613"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xmlns=""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a16="http://schemas.microsoft.com/office/drawing/2014/main" xmlns="" id="{2826892A-C8B8-734D-A04F-05D231AC163A}"/>
              </a:ext>
            </a:extLst>
          </p:cNvPr>
          <p:cNvSpPr>
            <a:spLocks noChangeArrowheads="1"/>
          </p:cNvSpPr>
          <p:nvPr/>
        </p:nvSpPr>
        <p:spPr bwMode="auto">
          <a:xfrm>
            <a:off x="10069513" y="29059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1" name="Oval 20">
            <a:extLst>
              <a:ext uri="{FF2B5EF4-FFF2-40B4-BE49-F238E27FC236}">
                <a16:creationId xmlns:a16="http://schemas.microsoft.com/office/drawing/2014/main" xmlns="" id="{94AB5D3E-2E2E-F146-8909-A91A80BA8E60}"/>
              </a:ext>
            </a:extLst>
          </p:cNvPr>
          <p:cNvSpPr>
            <a:spLocks noChangeArrowheads="1"/>
          </p:cNvSpPr>
          <p:nvPr/>
        </p:nvSpPr>
        <p:spPr bwMode="auto">
          <a:xfrm>
            <a:off x="9348788" y="3518565"/>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xmlns=""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xmlns=""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4" name="Oval 23">
            <a:extLst>
              <a:ext uri="{FF2B5EF4-FFF2-40B4-BE49-F238E27FC236}">
                <a16:creationId xmlns:a16="http://schemas.microsoft.com/office/drawing/2014/main" xmlns="" id="{F7E01B99-EB1C-8F49-B67C-C0A528A7CF45}"/>
              </a:ext>
            </a:extLst>
          </p:cNvPr>
          <p:cNvSpPr>
            <a:spLocks noChangeArrowheads="1"/>
          </p:cNvSpPr>
          <p:nvPr/>
        </p:nvSpPr>
        <p:spPr bwMode="auto">
          <a:xfrm>
            <a:off x="8628063" y="2885303"/>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xmlns=""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7 people at the bus stop. </a:t>
            </a:r>
          </a:p>
          <a:p>
            <a:r>
              <a:rPr lang="en-US" sz="2400" dirty="0">
                <a:solidFill>
                  <a:schemeClr val="tx1"/>
                </a:solidFill>
                <a:latin typeface="OpenDyslexicAlta" pitchFamily="2" charset="77"/>
              </a:rPr>
              <a:t>Then another 3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1516582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xmlns=""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xmlns=""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xmlns=""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xmlns=""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xmlns=""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xmlns=""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xmlns=""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xmlns=""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xmlns=""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xmlns=""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xmlns=""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xmlns=""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a16="http://schemas.microsoft.com/office/drawing/2014/main" xmlns="" id="{DBFB31BD-6068-7C49-88ED-EE3F3E0640F5}"/>
              </a:ext>
            </a:extLst>
          </p:cNvPr>
          <p:cNvSpPr>
            <a:spLocks noChangeArrowheads="1"/>
          </p:cNvSpPr>
          <p:nvPr/>
        </p:nvSpPr>
        <p:spPr bwMode="auto">
          <a:xfrm>
            <a:off x="4306888"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a16="http://schemas.microsoft.com/office/drawing/2014/main" xmlns="" id="{57BDB76F-A43D-B041-80A7-9754A743BEA0}"/>
              </a:ext>
            </a:extLst>
          </p:cNvPr>
          <p:cNvSpPr>
            <a:spLocks noChangeArrowheads="1"/>
          </p:cNvSpPr>
          <p:nvPr/>
        </p:nvSpPr>
        <p:spPr bwMode="auto">
          <a:xfrm>
            <a:off x="5027613"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xmlns=""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a16="http://schemas.microsoft.com/office/drawing/2014/main" xmlns="" id="{2826892A-C8B8-734D-A04F-05D231AC163A}"/>
              </a:ext>
            </a:extLst>
          </p:cNvPr>
          <p:cNvSpPr>
            <a:spLocks noChangeArrowheads="1"/>
          </p:cNvSpPr>
          <p:nvPr/>
        </p:nvSpPr>
        <p:spPr bwMode="auto">
          <a:xfrm>
            <a:off x="5746750"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1" name="Oval 20">
            <a:extLst>
              <a:ext uri="{FF2B5EF4-FFF2-40B4-BE49-F238E27FC236}">
                <a16:creationId xmlns:a16="http://schemas.microsoft.com/office/drawing/2014/main" xmlns="" id="{94AB5D3E-2E2E-F146-8909-A91A80BA8E60}"/>
              </a:ext>
            </a:extLst>
          </p:cNvPr>
          <p:cNvSpPr>
            <a:spLocks noChangeArrowheads="1"/>
          </p:cNvSpPr>
          <p:nvPr/>
        </p:nvSpPr>
        <p:spPr bwMode="auto">
          <a:xfrm>
            <a:off x="6467475"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xmlns=""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xmlns=""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4" name="Oval 23">
            <a:extLst>
              <a:ext uri="{FF2B5EF4-FFF2-40B4-BE49-F238E27FC236}">
                <a16:creationId xmlns:a16="http://schemas.microsoft.com/office/drawing/2014/main" xmlns="" id="{F7E01B99-EB1C-8F49-B67C-C0A528A7CF45}"/>
              </a:ext>
            </a:extLst>
          </p:cNvPr>
          <p:cNvSpPr>
            <a:spLocks noChangeArrowheads="1"/>
          </p:cNvSpPr>
          <p:nvPr/>
        </p:nvSpPr>
        <p:spPr bwMode="auto">
          <a:xfrm>
            <a:off x="7196137"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xmlns=""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7 people at the bus stop. </a:t>
            </a:r>
          </a:p>
          <a:p>
            <a:r>
              <a:rPr lang="en-US" sz="2400" dirty="0">
                <a:solidFill>
                  <a:schemeClr val="tx1"/>
                </a:solidFill>
                <a:latin typeface="OpenDyslexicAlta" pitchFamily="2" charset="77"/>
              </a:rPr>
              <a:t>Then another 3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3414776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xmlns=""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xmlns=""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xmlns=""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xmlns=""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xmlns=""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xmlns=""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xmlns=""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xmlns=""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xmlns=""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xmlns=""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xmlns=""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xmlns=""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a16="http://schemas.microsoft.com/office/drawing/2014/main" xmlns="" id="{DBFB31BD-6068-7C49-88ED-EE3F3E0640F5}"/>
              </a:ext>
            </a:extLst>
          </p:cNvPr>
          <p:cNvSpPr>
            <a:spLocks noChangeArrowheads="1"/>
          </p:cNvSpPr>
          <p:nvPr/>
        </p:nvSpPr>
        <p:spPr bwMode="auto">
          <a:xfrm>
            <a:off x="4306888"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a16="http://schemas.microsoft.com/office/drawing/2014/main" xmlns="" id="{57BDB76F-A43D-B041-80A7-9754A743BEA0}"/>
              </a:ext>
            </a:extLst>
          </p:cNvPr>
          <p:cNvSpPr>
            <a:spLocks noChangeArrowheads="1"/>
          </p:cNvSpPr>
          <p:nvPr/>
        </p:nvSpPr>
        <p:spPr bwMode="auto">
          <a:xfrm>
            <a:off x="5027613"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xmlns=""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a16="http://schemas.microsoft.com/office/drawing/2014/main" xmlns="" id="{2826892A-C8B8-734D-A04F-05D231AC163A}"/>
              </a:ext>
            </a:extLst>
          </p:cNvPr>
          <p:cNvSpPr>
            <a:spLocks noChangeArrowheads="1"/>
          </p:cNvSpPr>
          <p:nvPr/>
        </p:nvSpPr>
        <p:spPr bwMode="auto">
          <a:xfrm>
            <a:off x="5746750"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1" name="Oval 20">
            <a:extLst>
              <a:ext uri="{FF2B5EF4-FFF2-40B4-BE49-F238E27FC236}">
                <a16:creationId xmlns:a16="http://schemas.microsoft.com/office/drawing/2014/main" xmlns="" id="{94AB5D3E-2E2E-F146-8909-A91A80BA8E60}"/>
              </a:ext>
            </a:extLst>
          </p:cNvPr>
          <p:cNvSpPr>
            <a:spLocks noChangeArrowheads="1"/>
          </p:cNvSpPr>
          <p:nvPr/>
        </p:nvSpPr>
        <p:spPr bwMode="auto">
          <a:xfrm>
            <a:off x="6467475"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xmlns=""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xmlns=""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4" name="Oval 23">
            <a:extLst>
              <a:ext uri="{FF2B5EF4-FFF2-40B4-BE49-F238E27FC236}">
                <a16:creationId xmlns:a16="http://schemas.microsoft.com/office/drawing/2014/main" xmlns="" id="{F7E01B99-EB1C-8F49-B67C-C0A528A7CF45}"/>
              </a:ext>
            </a:extLst>
          </p:cNvPr>
          <p:cNvSpPr>
            <a:spLocks noChangeArrowheads="1"/>
          </p:cNvSpPr>
          <p:nvPr/>
        </p:nvSpPr>
        <p:spPr bwMode="auto">
          <a:xfrm>
            <a:off x="7196137"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xmlns=""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7 people at the bus stop. </a:t>
            </a:r>
          </a:p>
          <a:p>
            <a:r>
              <a:rPr lang="en-US" sz="2400" dirty="0">
                <a:solidFill>
                  <a:schemeClr val="tx1"/>
                </a:solidFill>
                <a:latin typeface="OpenDyslexicAlta" pitchFamily="2" charset="77"/>
              </a:rPr>
              <a:t>Then another 3 people arrived. </a:t>
            </a:r>
          </a:p>
          <a:p>
            <a:r>
              <a:rPr lang="en-US" sz="2400" dirty="0">
                <a:solidFill>
                  <a:schemeClr val="tx1"/>
                </a:solidFill>
                <a:latin typeface="OpenDyslexicAlta" pitchFamily="2" charset="77"/>
              </a:rPr>
              <a:t>There are </a:t>
            </a:r>
            <a:r>
              <a:rPr lang="en-US" sz="2400" u="sng" dirty="0">
                <a:solidFill>
                  <a:srgbClr val="FF3860"/>
                </a:solidFill>
                <a:latin typeface="OpenDyslexicAlta" pitchFamily="2" charset="77"/>
              </a:rPr>
              <a:t>10</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2914014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xmlns=""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xmlns=""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xmlns=""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xmlns=""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xmlns=""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xmlns=""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xmlns=""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xmlns=""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xmlns=""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xmlns=""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xmlns=""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xmlns=""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xmlns=""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xmlns=""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xmlns=""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4 people at the bus stop. </a:t>
            </a:r>
          </a:p>
          <a:p>
            <a:r>
              <a:rPr lang="en-US" sz="2400" dirty="0">
                <a:solidFill>
                  <a:schemeClr val="tx1"/>
                </a:solidFill>
                <a:latin typeface="OpenDyslexicAlta" pitchFamily="2" charset="77"/>
              </a:rPr>
              <a:t>Then another 5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1872526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xmlns=""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xmlns=""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xmlns=""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xmlns=""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xmlns=""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xmlns=""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xmlns=""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xmlns=""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xmlns=""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xmlns=""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xmlns=""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xmlns=""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a16="http://schemas.microsoft.com/office/drawing/2014/main" xmlns="" id="{DBFB31BD-6068-7C49-88ED-EE3F3E0640F5}"/>
              </a:ext>
            </a:extLst>
          </p:cNvPr>
          <p:cNvSpPr>
            <a:spLocks noChangeArrowheads="1"/>
          </p:cNvSpPr>
          <p:nvPr/>
        </p:nvSpPr>
        <p:spPr bwMode="auto">
          <a:xfrm>
            <a:off x="10627297" y="3439062"/>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a16="http://schemas.microsoft.com/office/drawing/2014/main" xmlns="" id="{57BDB76F-A43D-B041-80A7-9754A743BEA0}"/>
              </a:ext>
            </a:extLst>
          </p:cNvPr>
          <p:cNvSpPr>
            <a:spLocks noChangeArrowheads="1"/>
          </p:cNvSpPr>
          <p:nvPr/>
        </p:nvSpPr>
        <p:spPr bwMode="auto">
          <a:xfrm>
            <a:off x="9912257" y="2895622"/>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xmlns=""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a16="http://schemas.microsoft.com/office/drawing/2014/main" xmlns="" id="{2826892A-C8B8-734D-A04F-05D231AC163A}"/>
              </a:ext>
            </a:extLst>
          </p:cNvPr>
          <p:cNvSpPr>
            <a:spLocks noChangeArrowheads="1"/>
          </p:cNvSpPr>
          <p:nvPr/>
        </p:nvSpPr>
        <p:spPr bwMode="auto">
          <a:xfrm>
            <a:off x="9269763" y="3518565"/>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1" name="Oval 20">
            <a:extLst>
              <a:ext uri="{FF2B5EF4-FFF2-40B4-BE49-F238E27FC236}">
                <a16:creationId xmlns:a16="http://schemas.microsoft.com/office/drawing/2014/main" xmlns="" id="{94AB5D3E-2E2E-F146-8909-A91A80BA8E60}"/>
              </a:ext>
            </a:extLst>
          </p:cNvPr>
          <p:cNvSpPr>
            <a:spLocks noChangeArrowheads="1"/>
          </p:cNvSpPr>
          <p:nvPr/>
        </p:nvSpPr>
        <p:spPr bwMode="auto">
          <a:xfrm>
            <a:off x="8278019" y="3617247"/>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xmlns=""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xmlns="" id="{9FDF4EEF-39BD-AA4E-8A41-1FC2A5B70FCC}"/>
              </a:ext>
            </a:extLst>
          </p:cNvPr>
          <p:cNvSpPr>
            <a:spLocks noChangeArrowheads="1"/>
          </p:cNvSpPr>
          <p:nvPr/>
        </p:nvSpPr>
        <p:spPr bwMode="auto">
          <a:xfrm>
            <a:off x="8628063" y="2810819"/>
            <a:ext cx="696913"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xmlns=""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4 people at the bus stop. </a:t>
            </a:r>
          </a:p>
          <a:p>
            <a:r>
              <a:rPr lang="en-US" sz="2400" dirty="0">
                <a:solidFill>
                  <a:schemeClr val="tx1"/>
                </a:solidFill>
                <a:latin typeface="OpenDyslexicAlta" pitchFamily="2" charset="77"/>
              </a:rPr>
              <a:t>Then another 5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1741593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xmlns=""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xmlns=""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xmlns=""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xmlns=""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xmlns=""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xmlns=""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xmlns=""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xmlns=""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xmlns=""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xmlns=""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xmlns=""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xmlns=""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a16="http://schemas.microsoft.com/office/drawing/2014/main" xmlns="" id="{DBFB31BD-6068-7C49-88ED-EE3F3E0640F5}"/>
              </a:ext>
            </a:extLst>
          </p:cNvPr>
          <p:cNvSpPr>
            <a:spLocks noChangeArrowheads="1"/>
          </p:cNvSpPr>
          <p:nvPr/>
        </p:nvSpPr>
        <p:spPr bwMode="auto">
          <a:xfrm>
            <a:off x="4306888"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a16="http://schemas.microsoft.com/office/drawing/2014/main" xmlns="" id="{57BDB76F-A43D-B041-80A7-9754A743BEA0}"/>
              </a:ext>
            </a:extLst>
          </p:cNvPr>
          <p:cNvSpPr>
            <a:spLocks noChangeArrowheads="1"/>
          </p:cNvSpPr>
          <p:nvPr/>
        </p:nvSpPr>
        <p:spPr bwMode="auto">
          <a:xfrm>
            <a:off x="5027613"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xmlns=""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a16="http://schemas.microsoft.com/office/drawing/2014/main" xmlns="" id="{2826892A-C8B8-734D-A04F-05D231AC163A}"/>
              </a:ext>
            </a:extLst>
          </p:cNvPr>
          <p:cNvSpPr>
            <a:spLocks noChangeArrowheads="1"/>
          </p:cNvSpPr>
          <p:nvPr/>
        </p:nvSpPr>
        <p:spPr bwMode="auto">
          <a:xfrm>
            <a:off x="5746750"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1" name="Oval 20">
            <a:extLst>
              <a:ext uri="{FF2B5EF4-FFF2-40B4-BE49-F238E27FC236}">
                <a16:creationId xmlns:a16="http://schemas.microsoft.com/office/drawing/2014/main" xmlns="" id="{94AB5D3E-2E2E-F146-8909-A91A80BA8E60}"/>
              </a:ext>
            </a:extLst>
          </p:cNvPr>
          <p:cNvSpPr>
            <a:spLocks noChangeArrowheads="1"/>
          </p:cNvSpPr>
          <p:nvPr/>
        </p:nvSpPr>
        <p:spPr bwMode="auto">
          <a:xfrm>
            <a:off x="6467475"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xmlns=""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xmlns="" id="{9FDF4EEF-39BD-AA4E-8A41-1FC2A5B70FCC}"/>
              </a:ext>
            </a:extLst>
          </p:cNvPr>
          <p:cNvSpPr>
            <a:spLocks noChangeArrowheads="1"/>
          </p:cNvSpPr>
          <p:nvPr/>
        </p:nvSpPr>
        <p:spPr bwMode="auto">
          <a:xfrm>
            <a:off x="7188200" y="2885303"/>
            <a:ext cx="696913"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xmlns=""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4 people at the bus stop. </a:t>
            </a:r>
          </a:p>
          <a:p>
            <a:r>
              <a:rPr lang="en-US" sz="2400" dirty="0">
                <a:solidFill>
                  <a:schemeClr val="tx1"/>
                </a:solidFill>
                <a:latin typeface="OpenDyslexicAlta" pitchFamily="2" charset="77"/>
              </a:rPr>
              <a:t>Then another 5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2319048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Success criteria:</a:t>
            </a:r>
          </a:p>
          <a:p>
            <a:pPr>
              <a:buClr>
                <a:srgbClr val="23D160"/>
              </a:buClr>
              <a:buSzPct val="85000"/>
              <a:buFont typeface="Wingdings" pitchFamily="2" charset="2"/>
              <a:buChar char="ü"/>
            </a:pPr>
            <a:r>
              <a:rPr lang="en-GB" sz="2200" dirty="0"/>
              <a:t>I can use mathematical equipment and pictorial representations to help me add by counting on from a given amount or number </a:t>
            </a:r>
          </a:p>
          <a:p>
            <a:pPr>
              <a:buClr>
                <a:srgbClr val="23D160"/>
              </a:buClr>
              <a:buSzPct val="85000"/>
              <a:buFont typeface="Wingdings" pitchFamily="2" charset="2"/>
              <a:buChar char="ü"/>
            </a:pPr>
            <a:r>
              <a:rPr lang="en-GB" sz="2200" dirty="0"/>
              <a:t> I can explain my reasoning when using mathematical equipment and pictorial representations to help me add by counting on from a given amount or number </a:t>
            </a:r>
          </a:p>
        </p:txBody>
      </p:sp>
      <p:sp>
        <p:nvSpPr>
          <p:cNvPr id="5" name="Footer Placeholder 4">
            <a:extLst>
              <a:ext uri="{FF2B5EF4-FFF2-40B4-BE49-F238E27FC236}">
                <a16:creationId xmlns:a16="http://schemas.microsoft.com/office/drawing/2014/main" xmlns="" id="{349F46F5-B8A3-5848-8248-C9D634933261}"/>
              </a:ext>
            </a:extLst>
          </p:cNvPr>
          <p:cNvSpPr>
            <a:spLocks noGrp="1"/>
          </p:cNvSpPr>
          <p:nvPr>
            <p:ph type="ftr" sz="quarter" idx="11"/>
          </p:nvPr>
        </p:nvSpPr>
        <p:spPr>
          <a:xfrm>
            <a:off x="838199" y="6298060"/>
            <a:ext cx="10515599" cy="365125"/>
          </a:xfrm>
        </p:spPr>
        <p:txBody>
          <a:bodyPr/>
          <a:lstStyle/>
          <a:p>
            <a:r>
              <a:rPr lang="en-GB" sz="1400" dirty="0"/>
              <a:t>Foundation– Term 2 Block 2 – Addition and Subtraction - Lesson 1 - To be able to add by counting on</a:t>
            </a:r>
          </a:p>
        </p:txBody>
      </p:sp>
    </p:spTree>
    <p:extLst>
      <p:ext uri="{BB962C8B-B14F-4D97-AF65-F5344CB8AC3E}">
        <p14:creationId xmlns:p14="http://schemas.microsoft.com/office/powerpoint/2010/main" val="43468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xmlns=""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xmlns=""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xmlns=""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xmlns=""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xmlns=""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xmlns=""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xmlns=""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xmlns=""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xmlns=""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xmlns=""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xmlns=""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xmlns=""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a16="http://schemas.microsoft.com/office/drawing/2014/main" xmlns="" id="{DBFB31BD-6068-7C49-88ED-EE3F3E0640F5}"/>
              </a:ext>
            </a:extLst>
          </p:cNvPr>
          <p:cNvSpPr>
            <a:spLocks noChangeArrowheads="1"/>
          </p:cNvSpPr>
          <p:nvPr/>
        </p:nvSpPr>
        <p:spPr bwMode="auto">
          <a:xfrm>
            <a:off x="4306888"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a16="http://schemas.microsoft.com/office/drawing/2014/main" xmlns="" id="{57BDB76F-A43D-B041-80A7-9754A743BEA0}"/>
              </a:ext>
            </a:extLst>
          </p:cNvPr>
          <p:cNvSpPr>
            <a:spLocks noChangeArrowheads="1"/>
          </p:cNvSpPr>
          <p:nvPr/>
        </p:nvSpPr>
        <p:spPr bwMode="auto">
          <a:xfrm>
            <a:off x="5027613"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xmlns=""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a16="http://schemas.microsoft.com/office/drawing/2014/main" xmlns="" id="{2826892A-C8B8-734D-A04F-05D231AC163A}"/>
              </a:ext>
            </a:extLst>
          </p:cNvPr>
          <p:cNvSpPr>
            <a:spLocks noChangeArrowheads="1"/>
          </p:cNvSpPr>
          <p:nvPr/>
        </p:nvSpPr>
        <p:spPr bwMode="auto">
          <a:xfrm>
            <a:off x="5746750"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1" name="Oval 20">
            <a:extLst>
              <a:ext uri="{FF2B5EF4-FFF2-40B4-BE49-F238E27FC236}">
                <a16:creationId xmlns:a16="http://schemas.microsoft.com/office/drawing/2014/main" xmlns="" id="{94AB5D3E-2E2E-F146-8909-A91A80BA8E60}"/>
              </a:ext>
            </a:extLst>
          </p:cNvPr>
          <p:cNvSpPr>
            <a:spLocks noChangeArrowheads="1"/>
          </p:cNvSpPr>
          <p:nvPr/>
        </p:nvSpPr>
        <p:spPr bwMode="auto">
          <a:xfrm>
            <a:off x="6467475"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xmlns=""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xmlns="" id="{9FDF4EEF-39BD-AA4E-8A41-1FC2A5B70FCC}"/>
              </a:ext>
            </a:extLst>
          </p:cNvPr>
          <p:cNvSpPr>
            <a:spLocks noChangeArrowheads="1"/>
          </p:cNvSpPr>
          <p:nvPr/>
        </p:nvSpPr>
        <p:spPr bwMode="auto">
          <a:xfrm>
            <a:off x="7188200" y="2885303"/>
            <a:ext cx="696913"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xmlns=""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4 people at the bus stop. </a:t>
            </a:r>
          </a:p>
          <a:p>
            <a:r>
              <a:rPr lang="en-US" sz="2400" dirty="0">
                <a:solidFill>
                  <a:schemeClr val="tx1"/>
                </a:solidFill>
                <a:latin typeface="OpenDyslexicAlta" pitchFamily="2" charset="77"/>
              </a:rPr>
              <a:t>Then another 5 people arrived. </a:t>
            </a:r>
          </a:p>
          <a:p>
            <a:r>
              <a:rPr lang="en-US" sz="2400" dirty="0">
                <a:solidFill>
                  <a:schemeClr val="tx1"/>
                </a:solidFill>
                <a:latin typeface="OpenDyslexicAlta" pitchFamily="2" charset="77"/>
              </a:rPr>
              <a:t>There are </a:t>
            </a:r>
            <a:r>
              <a:rPr lang="en-US" sz="2400" u="sng" dirty="0">
                <a:solidFill>
                  <a:srgbClr val="FF3860"/>
                </a:solidFill>
                <a:latin typeface="OpenDyslexicAlta" pitchFamily="2" charset="77"/>
              </a:rPr>
              <a:t>9</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927484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a:xfrm>
            <a:off x="838200" y="1428772"/>
            <a:ext cx="10515600" cy="4351338"/>
          </a:xfrm>
        </p:spPr>
        <p:txBody>
          <a:bodyPr/>
          <a:lstStyle/>
          <a:p>
            <a:pPr marL="0" indent="0">
              <a:buNone/>
            </a:pPr>
            <a:r>
              <a:rPr lang="en-GB" dirty="0"/>
              <a:t>Activity 1:</a:t>
            </a:r>
          </a:p>
          <a:p>
            <a:pPr marL="0" indent="0">
              <a:buClr>
                <a:srgbClr val="23D160"/>
              </a:buClr>
              <a:buSzPct val="85000"/>
              <a:buNone/>
            </a:pPr>
            <a:r>
              <a:rPr lang="en-GB" sz="2200" dirty="0"/>
              <a:t>Use the ten frame and counters to help you complete the number story in as many ways as possible.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xmlns=""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xmlns=""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xmlns=""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xmlns=""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xmlns=""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xmlns=""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xmlns=""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xmlns=""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xmlns=""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xmlns=""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5" name="Rounded Rectangle 24">
            <a:extLst>
              <a:ext uri="{FF2B5EF4-FFF2-40B4-BE49-F238E27FC236}">
                <a16:creationId xmlns:a16="http://schemas.microsoft.com/office/drawing/2014/main" xmlns=""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a:t>
            </a:r>
          </a:p>
          <a:p>
            <a:r>
              <a:rPr lang="en-US" sz="2400" dirty="0">
                <a:solidFill>
                  <a:schemeClr val="tx1"/>
                </a:solidFill>
                <a:latin typeface="OpenDyslexicAlta" pitchFamily="2" charset="77"/>
              </a:rPr>
              <a:t>Then another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1713006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a:xfrm>
            <a:off x="838200" y="1428772"/>
            <a:ext cx="10515600" cy="4351338"/>
          </a:xfrm>
        </p:spPr>
        <p:txBody>
          <a:bodyPr/>
          <a:lstStyle/>
          <a:p>
            <a:pPr marL="0" indent="0">
              <a:buNone/>
            </a:pPr>
            <a:r>
              <a:rPr lang="en-GB" dirty="0"/>
              <a:t>Activity 1:</a:t>
            </a:r>
          </a:p>
          <a:p>
            <a:pPr marL="0" indent="0">
              <a:buClr>
                <a:srgbClr val="23D160"/>
              </a:buClr>
              <a:buSzPct val="85000"/>
              <a:buNone/>
            </a:pPr>
            <a:r>
              <a:rPr lang="en-GB" sz="2200" dirty="0"/>
              <a:t>Use the ten frame and counters to help you complete the number story in as many ways as possible.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25" name="Rounded Rectangle 24">
            <a:extLst>
              <a:ext uri="{FF2B5EF4-FFF2-40B4-BE49-F238E27FC236}">
                <a16:creationId xmlns:a16="http://schemas.microsoft.com/office/drawing/2014/main" xmlns=""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3860"/>
                </a:solidFill>
                <a:latin typeface="OpenDyslexicAlta" pitchFamily="2" charset="77"/>
              </a:rPr>
              <a:t>Example:</a:t>
            </a:r>
          </a:p>
          <a:p>
            <a:r>
              <a:rPr lang="en-US" sz="2400" dirty="0">
                <a:solidFill>
                  <a:srgbClr val="FF3860"/>
                </a:solidFill>
                <a:latin typeface="OpenDyslexicAlta" pitchFamily="2" charset="77"/>
              </a:rPr>
              <a:t>There were </a:t>
            </a:r>
            <a:r>
              <a:rPr lang="en-US" sz="2400" dirty="0">
                <a:solidFill>
                  <a:srgbClr val="FF3860"/>
                </a:solidFill>
                <a:latin typeface="OpenDyslexicAlta" pitchFamily="2" charset="77"/>
                <a:cs typeface="Calibri" panose="020F0502020204030204" pitchFamily="34" charset="0"/>
              </a:rPr>
              <a:t>2</a:t>
            </a:r>
            <a:r>
              <a:rPr lang="en-US" sz="2400" dirty="0">
                <a:solidFill>
                  <a:srgbClr val="FF3860"/>
                </a:solidFill>
                <a:latin typeface="OpenDyslexicAlta" pitchFamily="2" charset="77"/>
              </a:rPr>
              <a:t> people at the bus stop. </a:t>
            </a:r>
          </a:p>
          <a:p>
            <a:r>
              <a:rPr lang="en-US" sz="2400" dirty="0">
                <a:solidFill>
                  <a:srgbClr val="FF3860"/>
                </a:solidFill>
                <a:latin typeface="OpenDyslexicAlta" pitchFamily="2" charset="77"/>
              </a:rPr>
              <a:t>Then another </a:t>
            </a:r>
            <a:r>
              <a:rPr lang="en-US" sz="2400" dirty="0">
                <a:solidFill>
                  <a:srgbClr val="FF3860"/>
                </a:solidFill>
                <a:latin typeface="OpenDyslexicAlta" pitchFamily="2" charset="77"/>
                <a:cs typeface="Calibri" panose="020F0502020204030204" pitchFamily="34" charset="0"/>
              </a:rPr>
              <a:t>7</a:t>
            </a:r>
            <a:r>
              <a:rPr lang="en-US" sz="2400" dirty="0">
                <a:solidFill>
                  <a:srgbClr val="FF3860"/>
                </a:solidFill>
                <a:latin typeface="OpenDyslexicAlta" pitchFamily="2" charset="77"/>
              </a:rPr>
              <a:t> people arrived. </a:t>
            </a:r>
          </a:p>
          <a:p>
            <a:r>
              <a:rPr lang="en-US" sz="2400" dirty="0">
                <a:solidFill>
                  <a:srgbClr val="FF3860"/>
                </a:solidFill>
                <a:latin typeface="OpenDyslexicAlta" pitchFamily="2" charset="77"/>
              </a:rPr>
              <a:t>There are </a:t>
            </a:r>
            <a:r>
              <a:rPr lang="en-US" sz="2400" u="sng" dirty="0">
                <a:solidFill>
                  <a:srgbClr val="FF3860"/>
                </a:solidFill>
                <a:latin typeface="OpenDyslexicAlta" pitchFamily="2" charset="77"/>
                <a:cs typeface="Calibri" panose="020F0502020204030204" pitchFamily="34" charset="0"/>
              </a:rPr>
              <a:t>9</a:t>
            </a:r>
            <a:r>
              <a:rPr lang="en-US" sz="2400" dirty="0">
                <a:solidFill>
                  <a:srgbClr val="FF3860"/>
                </a:solidFill>
                <a:latin typeface="OpenDyslexicAlta" pitchFamily="2" charset="77"/>
              </a:rPr>
              <a:t> people at the bus stop now. </a:t>
            </a:r>
          </a:p>
        </p:txBody>
      </p:sp>
      <p:sp>
        <p:nvSpPr>
          <p:cNvPr id="15" name="Rectangle 14">
            <a:extLst>
              <a:ext uri="{FF2B5EF4-FFF2-40B4-BE49-F238E27FC236}">
                <a16:creationId xmlns:a16="http://schemas.microsoft.com/office/drawing/2014/main" xmlns="" id="{327D019B-D572-B94C-BBCF-81A16A8CF873}"/>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6" name="Rectangle 15">
            <a:extLst>
              <a:ext uri="{FF2B5EF4-FFF2-40B4-BE49-F238E27FC236}">
                <a16:creationId xmlns:a16="http://schemas.microsoft.com/office/drawing/2014/main" xmlns="" id="{45CC63C6-3BD8-2848-8687-24E51F3EDA6D}"/>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7" name="Rectangle 16">
            <a:extLst>
              <a:ext uri="{FF2B5EF4-FFF2-40B4-BE49-F238E27FC236}">
                <a16:creationId xmlns:a16="http://schemas.microsoft.com/office/drawing/2014/main" xmlns="" id="{4196DD79-0DE3-D444-B46F-CFCA30E2CFB6}"/>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8" name="Rectangle 17">
            <a:extLst>
              <a:ext uri="{FF2B5EF4-FFF2-40B4-BE49-F238E27FC236}">
                <a16:creationId xmlns:a16="http://schemas.microsoft.com/office/drawing/2014/main" xmlns="" id="{A4C3ACB8-B6F8-9848-B3A0-18050B89E3FF}"/>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9" name="Rectangle 18">
            <a:extLst>
              <a:ext uri="{FF2B5EF4-FFF2-40B4-BE49-F238E27FC236}">
                <a16:creationId xmlns:a16="http://schemas.microsoft.com/office/drawing/2014/main" xmlns="" id="{7E5157EE-000A-A848-A97B-70C462D3BB96}"/>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0" name="Rectangle 19">
            <a:extLst>
              <a:ext uri="{FF2B5EF4-FFF2-40B4-BE49-F238E27FC236}">
                <a16:creationId xmlns:a16="http://schemas.microsoft.com/office/drawing/2014/main" xmlns="" id="{5B275109-68C5-ED45-9408-5623475F206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1" name="Rectangle 20">
            <a:extLst>
              <a:ext uri="{FF2B5EF4-FFF2-40B4-BE49-F238E27FC236}">
                <a16:creationId xmlns:a16="http://schemas.microsoft.com/office/drawing/2014/main" xmlns="" id="{4B6C1559-6ADC-0B49-973C-3B906856451E}"/>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2" name="Rectangle 21">
            <a:extLst>
              <a:ext uri="{FF2B5EF4-FFF2-40B4-BE49-F238E27FC236}">
                <a16:creationId xmlns:a16="http://schemas.microsoft.com/office/drawing/2014/main" xmlns="" id="{95CE7AED-5261-6D4E-9DC3-85F8DF315CC6}"/>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3" name="Rectangle 22">
            <a:extLst>
              <a:ext uri="{FF2B5EF4-FFF2-40B4-BE49-F238E27FC236}">
                <a16:creationId xmlns:a16="http://schemas.microsoft.com/office/drawing/2014/main" xmlns="" id="{08573E3C-0193-BA48-9A96-06A2D67C1CED}"/>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4" name="Rectangle 23">
            <a:extLst>
              <a:ext uri="{FF2B5EF4-FFF2-40B4-BE49-F238E27FC236}">
                <a16:creationId xmlns:a16="http://schemas.microsoft.com/office/drawing/2014/main" xmlns="" id="{3C186E3A-E895-FF41-BFD0-03038D46FBA0}"/>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6" name="Oval 25">
            <a:extLst>
              <a:ext uri="{FF2B5EF4-FFF2-40B4-BE49-F238E27FC236}">
                <a16:creationId xmlns:a16="http://schemas.microsoft.com/office/drawing/2014/main" xmlns="" id="{CA3A63E0-E86E-574C-A545-E7B9AEFA2ED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7" name="Oval 26">
            <a:extLst>
              <a:ext uri="{FF2B5EF4-FFF2-40B4-BE49-F238E27FC236}">
                <a16:creationId xmlns:a16="http://schemas.microsoft.com/office/drawing/2014/main" xmlns="" id="{B7ACDE35-75C4-264A-8B0C-F7A59F2150CC}"/>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8" name="Oval 27">
            <a:extLst>
              <a:ext uri="{FF2B5EF4-FFF2-40B4-BE49-F238E27FC236}">
                <a16:creationId xmlns:a16="http://schemas.microsoft.com/office/drawing/2014/main" xmlns="" id="{FEB72135-2A86-0B49-AB77-46F0AA5BE49F}"/>
              </a:ext>
            </a:extLst>
          </p:cNvPr>
          <p:cNvSpPr>
            <a:spLocks noChangeArrowheads="1"/>
          </p:cNvSpPr>
          <p:nvPr/>
        </p:nvSpPr>
        <p:spPr bwMode="auto">
          <a:xfrm>
            <a:off x="4306888"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9" name="Oval 28">
            <a:extLst>
              <a:ext uri="{FF2B5EF4-FFF2-40B4-BE49-F238E27FC236}">
                <a16:creationId xmlns:a16="http://schemas.microsoft.com/office/drawing/2014/main" xmlns="" id="{6B972928-1259-1449-B427-6246C0301E65}"/>
              </a:ext>
            </a:extLst>
          </p:cNvPr>
          <p:cNvSpPr>
            <a:spLocks noChangeArrowheads="1"/>
          </p:cNvSpPr>
          <p:nvPr/>
        </p:nvSpPr>
        <p:spPr bwMode="auto">
          <a:xfrm>
            <a:off x="5027613"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0" name="Oval 29">
            <a:extLst>
              <a:ext uri="{FF2B5EF4-FFF2-40B4-BE49-F238E27FC236}">
                <a16:creationId xmlns:a16="http://schemas.microsoft.com/office/drawing/2014/main" xmlns="" id="{AFD251DC-A4A2-3746-ACC0-1E4D13392D26}"/>
              </a:ext>
            </a:extLst>
          </p:cNvPr>
          <p:cNvSpPr>
            <a:spLocks noChangeArrowheads="1"/>
          </p:cNvSpPr>
          <p:nvPr/>
        </p:nvSpPr>
        <p:spPr bwMode="auto">
          <a:xfrm>
            <a:off x="5746750" y="2885303"/>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rgbClr val="FF3860"/>
              </a:solidFill>
              <a:latin typeface="+mn-lt"/>
              <a:ea typeface="+mn-ea"/>
            </a:endParaRPr>
          </a:p>
        </p:txBody>
      </p:sp>
      <p:sp>
        <p:nvSpPr>
          <p:cNvPr id="31" name="Oval 30">
            <a:extLst>
              <a:ext uri="{FF2B5EF4-FFF2-40B4-BE49-F238E27FC236}">
                <a16:creationId xmlns:a16="http://schemas.microsoft.com/office/drawing/2014/main" xmlns="" id="{31133C71-DE74-B242-9436-4E483B3AC7AB}"/>
              </a:ext>
            </a:extLst>
          </p:cNvPr>
          <p:cNvSpPr>
            <a:spLocks noChangeArrowheads="1"/>
          </p:cNvSpPr>
          <p:nvPr/>
        </p:nvSpPr>
        <p:spPr bwMode="auto">
          <a:xfrm>
            <a:off x="5746750"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2" name="Oval 31">
            <a:extLst>
              <a:ext uri="{FF2B5EF4-FFF2-40B4-BE49-F238E27FC236}">
                <a16:creationId xmlns:a16="http://schemas.microsoft.com/office/drawing/2014/main" xmlns="" id="{D9A8361F-FF6E-B448-82DF-D96947EB2371}"/>
              </a:ext>
            </a:extLst>
          </p:cNvPr>
          <p:cNvSpPr>
            <a:spLocks noChangeArrowheads="1"/>
          </p:cNvSpPr>
          <p:nvPr/>
        </p:nvSpPr>
        <p:spPr bwMode="auto">
          <a:xfrm>
            <a:off x="6467475"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3" name="Oval 32">
            <a:extLst>
              <a:ext uri="{FF2B5EF4-FFF2-40B4-BE49-F238E27FC236}">
                <a16:creationId xmlns:a16="http://schemas.microsoft.com/office/drawing/2014/main" xmlns="" id="{0B3DABAE-1305-5544-829A-4E5548216E1A}"/>
              </a:ext>
            </a:extLst>
          </p:cNvPr>
          <p:cNvSpPr>
            <a:spLocks noChangeArrowheads="1"/>
          </p:cNvSpPr>
          <p:nvPr/>
        </p:nvSpPr>
        <p:spPr bwMode="auto">
          <a:xfrm>
            <a:off x="6467475" y="2885303"/>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rgbClr val="FF3860"/>
              </a:solidFill>
              <a:latin typeface="+mn-lt"/>
              <a:ea typeface="+mn-ea"/>
            </a:endParaRPr>
          </a:p>
        </p:txBody>
      </p:sp>
      <p:sp>
        <p:nvSpPr>
          <p:cNvPr id="34" name="Oval 33">
            <a:extLst>
              <a:ext uri="{FF2B5EF4-FFF2-40B4-BE49-F238E27FC236}">
                <a16:creationId xmlns:a16="http://schemas.microsoft.com/office/drawing/2014/main" xmlns="" id="{3FE8105D-871A-5E4B-B8E3-2FE65D2B32E4}"/>
              </a:ext>
            </a:extLst>
          </p:cNvPr>
          <p:cNvSpPr>
            <a:spLocks noChangeArrowheads="1"/>
          </p:cNvSpPr>
          <p:nvPr/>
        </p:nvSpPr>
        <p:spPr bwMode="auto">
          <a:xfrm>
            <a:off x="7188200" y="2885303"/>
            <a:ext cx="696913"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Tree>
    <p:extLst>
      <p:ext uri="{BB962C8B-B14F-4D97-AF65-F5344CB8AC3E}">
        <p14:creationId xmlns:p14="http://schemas.microsoft.com/office/powerpoint/2010/main" val="954979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Farmer Sam has 14 apples in her basket. </a:t>
            </a:r>
          </a:p>
          <a:p>
            <a:pPr marL="0" indent="0">
              <a:buClr>
                <a:srgbClr val="23D160"/>
              </a:buClr>
              <a:buSzPct val="85000"/>
              <a:buNone/>
            </a:pPr>
            <a:r>
              <a:rPr lang="en-GB" sz="2200" dirty="0"/>
              <a:t>She picks another 3 apples.</a:t>
            </a:r>
          </a:p>
          <a:p>
            <a:pPr marL="0" indent="0">
              <a:buClr>
                <a:srgbClr val="23D160"/>
              </a:buClr>
              <a:buSzPct val="85000"/>
              <a:buNone/>
            </a:pPr>
            <a:r>
              <a:rPr lang="en-GB" sz="2200" dirty="0"/>
              <a:t>How many apples does Farmer Sam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xmlns="" id="{143BA0EA-4E14-5D46-907E-EB916C6BB84C}"/>
              </a:ext>
            </a:extLst>
          </p:cNvPr>
          <p:cNvGraphicFramePr>
            <a:graphicFrameLocks noGrp="1"/>
          </p:cNvGraphicFramePr>
          <p:nvPr>
            <p:extLst>
              <p:ext uri="{D42A27DB-BD31-4B8C-83A1-F6EECF244321}">
                <p14:modId xmlns:p14="http://schemas.microsoft.com/office/powerpoint/2010/main" val="86720844"/>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5689600">
                  <a:extLst>
                    <a:ext uri="{9D8B030D-6E8A-4147-A177-3AD203B41FA5}">
                      <a16:colId xmlns:a16="http://schemas.microsoft.com/office/drawing/2014/main" xmlns="" val="3832304379"/>
                    </a:ext>
                  </a:extLst>
                </a:gridCol>
                <a:gridCol w="812800">
                  <a:extLst>
                    <a:ext uri="{9D8B030D-6E8A-4147-A177-3AD203B41FA5}">
                      <a16:colId xmlns:a16="http://schemas.microsoft.com/office/drawing/2014/main" xmlns="" val="1303083688"/>
                    </a:ext>
                  </a:extLst>
                </a:gridCol>
                <a:gridCol w="812800">
                  <a:extLst>
                    <a:ext uri="{9D8B030D-6E8A-4147-A177-3AD203B41FA5}">
                      <a16:colId xmlns:a16="http://schemas.microsoft.com/office/drawing/2014/main" xmlns="" val="2666476212"/>
                    </a:ext>
                  </a:extLst>
                </a:gridCol>
                <a:gridCol w="812800">
                  <a:extLst>
                    <a:ext uri="{9D8B030D-6E8A-4147-A177-3AD203B41FA5}">
                      <a16:colId xmlns:a16="http://schemas.microsoft.com/office/drawing/2014/main" xmlns="" val="3963384584"/>
                    </a:ext>
                  </a:extLst>
                </a:gridCol>
              </a:tblGrid>
              <a:tr h="370840">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a16="http://schemas.microsoft.com/office/drawing/2014/main" xmlns="" val="3963596720"/>
                  </a:ext>
                </a:extLst>
              </a:tr>
            </a:tbl>
          </a:graphicData>
        </a:graphic>
      </p:graphicFrame>
    </p:spTree>
    <p:extLst>
      <p:ext uri="{BB962C8B-B14F-4D97-AF65-F5344CB8AC3E}">
        <p14:creationId xmlns:p14="http://schemas.microsoft.com/office/powerpoint/2010/main" val="1739253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Farmer Sam has 14 apples in her basket. </a:t>
            </a:r>
          </a:p>
          <a:p>
            <a:pPr marL="0" indent="0">
              <a:buClr>
                <a:srgbClr val="23D160"/>
              </a:buClr>
              <a:buSzPct val="85000"/>
              <a:buNone/>
            </a:pPr>
            <a:r>
              <a:rPr lang="en-GB" sz="2200" dirty="0"/>
              <a:t>She picks another 3 apples.</a:t>
            </a:r>
          </a:p>
          <a:p>
            <a:pPr marL="0" indent="0">
              <a:buClr>
                <a:srgbClr val="23D160"/>
              </a:buClr>
              <a:buSzPct val="85000"/>
              <a:buNone/>
            </a:pPr>
            <a:r>
              <a:rPr lang="en-GB" sz="2200" dirty="0"/>
              <a:t>How many apples does Farmer Sam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xmlns="" id="{143BA0EA-4E14-5D46-907E-EB916C6BB84C}"/>
              </a:ext>
            </a:extLst>
          </p:cNvPr>
          <p:cNvGraphicFramePr>
            <a:graphicFrameLocks noGrp="1"/>
          </p:cNvGraphicFramePr>
          <p:nvPr/>
        </p:nvGraphicFramePr>
        <p:xfrm>
          <a:off x="2032000" y="3108960"/>
          <a:ext cx="8128000" cy="640080"/>
        </p:xfrm>
        <a:graphic>
          <a:graphicData uri="http://schemas.openxmlformats.org/drawingml/2006/table">
            <a:tbl>
              <a:tblPr firstRow="1" bandRow="1">
                <a:tableStyleId>{5940675A-B579-460E-94D1-54222C63F5DA}</a:tableStyleId>
              </a:tblPr>
              <a:tblGrid>
                <a:gridCol w="5689600">
                  <a:extLst>
                    <a:ext uri="{9D8B030D-6E8A-4147-A177-3AD203B41FA5}">
                      <a16:colId xmlns:a16="http://schemas.microsoft.com/office/drawing/2014/main" xmlns="" val="3832304379"/>
                    </a:ext>
                  </a:extLst>
                </a:gridCol>
                <a:gridCol w="812800">
                  <a:extLst>
                    <a:ext uri="{9D8B030D-6E8A-4147-A177-3AD203B41FA5}">
                      <a16:colId xmlns:a16="http://schemas.microsoft.com/office/drawing/2014/main" xmlns="" val="1303083688"/>
                    </a:ext>
                  </a:extLst>
                </a:gridCol>
                <a:gridCol w="812800">
                  <a:extLst>
                    <a:ext uri="{9D8B030D-6E8A-4147-A177-3AD203B41FA5}">
                      <a16:colId xmlns:a16="http://schemas.microsoft.com/office/drawing/2014/main" xmlns="" val="2666476212"/>
                    </a:ext>
                  </a:extLst>
                </a:gridCol>
                <a:gridCol w="812800">
                  <a:extLst>
                    <a:ext uri="{9D8B030D-6E8A-4147-A177-3AD203B41FA5}">
                      <a16:colId xmlns:a16="http://schemas.microsoft.com/office/drawing/2014/main" xmlns="" val="3963384584"/>
                    </a:ext>
                  </a:extLst>
                </a:gridCol>
              </a:tblGrid>
              <a:tr h="370840">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a16="http://schemas.microsoft.com/office/drawing/2014/main" xmlns="" val="3963596720"/>
                  </a:ext>
                </a:extLst>
              </a:tr>
            </a:tbl>
          </a:graphicData>
        </a:graphic>
      </p:graphicFrame>
    </p:spTree>
    <p:extLst>
      <p:ext uri="{BB962C8B-B14F-4D97-AF65-F5344CB8AC3E}">
        <p14:creationId xmlns:p14="http://schemas.microsoft.com/office/powerpoint/2010/main" val="986889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Farmer Sam has 14 apples in her basket. </a:t>
            </a:r>
          </a:p>
          <a:p>
            <a:pPr marL="0" indent="0">
              <a:buClr>
                <a:srgbClr val="23D160"/>
              </a:buClr>
              <a:buSzPct val="85000"/>
              <a:buNone/>
            </a:pPr>
            <a:r>
              <a:rPr lang="en-GB" sz="2200" dirty="0"/>
              <a:t>She picks another 3 apples.</a:t>
            </a:r>
          </a:p>
          <a:p>
            <a:pPr marL="0" indent="0">
              <a:buClr>
                <a:srgbClr val="23D160"/>
              </a:buClr>
              <a:buSzPct val="85000"/>
              <a:buNone/>
            </a:pPr>
            <a:r>
              <a:rPr lang="en-GB" sz="2200" dirty="0"/>
              <a:t>How many apples does Farmer Sam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xmlns="" id="{143BA0EA-4E14-5D46-907E-EB916C6BB84C}"/>
              </a:ext>
            </a:extLst>
          </p:cNvPr>
          <p:cNvGraphicFramePr>
            <a:graphicFrameLocks noGrp="1"/>
          </p:cNvGraphicFramePr>
          <p:nvPr>
            <p:extLst>
              <p:ext uri="{D42A27DB-BD31-4B8C-83A1-F6EECF244321}">
                <p14:modId xmlns:p14="http://schemas.microsoft.com/office/powerpoint/2010/main" val="4169899032"/>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5689600">
                  <a:extLst>
                    <a:ext uri="{9D8B030D-6E8A-4147-A177-3AD203B41FA5}">
                      <a16:colId xmlns:a16="http://schemas.microsoft.com/office/drawing/2014/main" xmlns="" val="3832304379"/>
                    </a:ext>
                  </a:extLst>
                </a:gridCol>
                <a:gridCol w="812800">
                  <a:extLst>
                    <a:ext uri="{9D8B030D-6E8A-4147-A177-3AD203B41FA5}">
                      <a16:colId xmlns:a16="http://schemas.microsoft.com/office/drawing/2014/main" xmlns="" val="1303083688"/>
                    </a:ext>
                  </a:extLst>
                </a:gridCol>
                <a:gridCol w="812800">
                  <a:extLst>
                    <a:ext uri="{9D8B030D-6E8A-4147-A177-3AD203B41FA5}">
                      <a16:colId xmlns:a16="http://schemas.microsoft.com/office/drawing/2014/main" xmlns="" val="2666476212"/>
                    </a:ext>
                  </a:extLst>
                </a:gridCol>
                <a:gridCol w="812800">
                  <a:extLst>
                    <a:ext uri="{9D8B030D-6E8A-4147-A177-3AD203B41FA5}">
                      <a16:colId xmlns:a16="http://schemas.microsoft.com/office/drawing/2014/main" xmlns="" val="3963384584"/>
                    </a:ext>
                  </a:extLst>
                </a:gridCol>
              </a:tblGrid>
              <a:tr h="370840">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r>
                        <a:rPr lang="en-US" sz="3600" dirty="0">
                          <a:solidFill>
                            <a:schemeClr val="tx1"/>
                          </a:solidFill>
                          <a:latin typeface="OpenDyslexicAlta" pitchFamily="2" charset="77"/>
                        </a:rPr>
                        <a:t>15</a:t>
                      </a: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a16="http://schemas.microsoft.com/office/drawing/2014/main" xmlns="" val="3963596720"/>
                  </a:ext>
                </a:extLst>
              </a:tr>
            </a:tbl>
          </a:graphicData>
        </a:graphic>
      </p:graphicFrame>
    </p:spTree>
    <p:extLst>
      <p:ext uri="{BB962C8B-B14F-4D97-AF65-F5344CB8AC3E}">
        <p14:creationId xmlns:p14="http://schemas.microsoft.com/office/powerpoint/2010/main" val="1544413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Farmer Sam has 14 apples in her basket. </a:t>
            </a:r>
          </a:p>
          <a:p>
            <a:pPr marL="0" indent="0">
              <a:buClr>
                <a:srgbClr val="23D160"/>
              </a:buClr>
              <a:buSzPct val="85000"/>
              <a:buNone/>
            </a:pPr>
            <a:r>
              <a:rPr lang="en-GB" sz="2200" dirty="0"/>
              <a:t>She picks another 3 apples.</a:t>
            </a:r>
          </a:p>
          <a:p>
            <a:pPr marL="0" indent="0">
              <a:buClr>
                <a:srgbClr val="23D160"/>
              </a:buClr>
              <a:buSzPct val="85000"/>
              <a:buNone/>
            </a:pPr>
            <a:r>
              <a:rPr lang="en-GB" sz="2200" dirty="0"/>
              <a:t>How many apples does Farmer Sam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xmlns="" id="{143BA0EA-4E14-5D46-907E-EB916C6BB84C}"/>
              </a:ext>
            </a:extLst>
          </p:cNvPr>
          <p:cNvGraphicFramePr>
            <a:graphicFrameLocks noGrp="1"/>
          </p:cNvGraphicFramePr>
          <p:nvPr>
            <p:extLst>
              <p:ext uri="{D42A27DB-BD31-4B8C-83A1-F6EECF244321}">
                <p14:modId xmlns:p14="http://schemas.microsoft.com/office/powerpoint/2010/main" val="2297385659"/>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5689600">
                  <a:extLst>
                    <a:ext uri="{9D8B030D-6E8A-4147-A177-3AD203B41FA5}">
                      <a16:colId xmlns:a16="http://schemas.microsoft.com/office/drawing/2014/main" xmlns="" val="3832304379"/>
                    </a:ext>
                  </a:extLst>
                </a:gridCol>
                <a:gridCol w="812800">
                  <a:extLst>
                    <a:ext uri="{9D8B030D-6E8A-4147-A177-3AD203B41FA5}">
                      <a16:colId xmlns:a16="http://schemas.microsoft.com/office/drawing/2014/main" xmlns="" val="1303083688"/>
                    </a:ext>
                  </a:extLst>
                </a:gridCol>
                <a:gridCol w="812800">
                  <a:extLst>
                    <a:ext uri="{9D8B030D-6E8A-4147-A177-3AD203B41FA5}">
                      <a16:colId xmlns:a16="http://schemas.microsoft.com/office/drawing/2014/main" xmlns="" val="2666476212"/>
                    </a:ext>
                  </a:extLst>
                </a:gridCol>
                <a:gridCol w="812800">
                  <a:extLst>
                    <a:ext uri="{9D8B030D-6E8A-4147-A177-3AD203B41FA5}">
                      <a16:colId xmlns:a16="http://schemas.microsoft.com/office/drawing/2014/main" xmlns="" val="3963384584"/>
                    </a:ext>
                  </a:extLst>
                </a:gridCol>
              </a:tblGrid>
              <a:tr h="370840">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r>
                        <a:rPr lang="en-US" sz="3600" dirty="0">
                          <a:solidFill>
                            <a:schemeClr val="tx1"/>
                          </a:solidFill>
                          <a:latin typeface="OpenDyslexicAlta" pitchFamily="2" charset="77"/>
                        </a:rPr>
                        <a:t>15</a:t>
                      </a:r>
                    </a:p>
                  </a:txBody>
                  <a:tcPr>
                    <a:solidFill>
                      <a:schemeClr val="bg1"/>
                    </a:solidFill>
                  </a:tcPr>
                </a:tc>
                <a:tc>
                  <a:txBody>
                    <a:bodyPr/>
                    <a:lstStyle/>
                    <a:p>
                      <a:pPr algn="ctr"/>
                      <a:r>
                        <a:rPr lang="en-US" sz="3600" dirty="0">
                          <a:solidFill>
                            <a:schemeClr val="tx1"/>
                          </a:solidFill>
                          <a:latin typeface="OpenDyslexicAlta" pitchFamily="2" charset="77"/>
                        </a:rPr>
                        <a:t>16</a:t>
                      </a: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a16="http://schemas.microsoft.com/office/drawing/2014/main" xmlns="" val="3963596720"/>
                  </a:ext>
                </a:extLst>
              </a:tr>
            </a:tbl>
          </a:graphicData>
        </a:graphic>
      </p:graphicFrame>
    </p:spTree>
    <p:extLst>
      <p:ext uri="{BB962C8B-B14F-4D97-AF65-F5344CB8AC3E}">
        <p14:creationId xmlns:p14="http://schemas.microsoft.com/office/powerpoint/2010/main" val="29243752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Farmer Sam has 14 apples in her basket. </a:t>
            </a:r>
          </a:p>
          <a:p>
            <a:pPr marL="0" indent="0">
              <a:buClr>
                <a:srgbClr val="23D160"/>
              </a:buClr>
              <a:buSzPct val="85000"/>
              <a:buNone/>
            </a:pPr>
            <a:r>
              <a:rPr lang="en-GB" sz="2200" dirty="0"/>
              <a:t>She picks another 3 apples.</a:t>
            </a:r>
          </a:p>
          <a:p>
            <a:pPr marL="0" indent="0">
              <a:buClr>
                <a:srgbClr val="23D160"/>
              </a:buClr>
              <a:buSzPct val="85000"/>
              <a:buNone/>
            </a:pPr>
            <a:r>
              <a:rPr lang="en-GB" sz="2200" dirty="0"/>
              <a:t>How many apples does Farmer Sam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xmlns="" id="{143BA0EA-4E14-5D46-907E-EB916C6BB84C}"/>
              </a:ext>
            </a:extLst>
          </p:cNvPr>
          <p:cNvGraphicFramePr>
            <a:graphicFrameLocks noGrp="1"/>
          </p:cNvGraphicFramePr>
          <p:nvPr>
            <p:extLst>
              <p:ext uri="{D42A27DB-BD31-4B8C-83A1-F6EECF244321}">
                <p14:modId xmlns:p14="http://schemas.microsoft.com/office/powerpoint/2010/main" val="594588613"/>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5689600">
                  <a:extLst>
                    <a:ext uri="{9D8B030D-6E8A-4147-A177-3AD203B41FA5}">
                      <a16:colId xmlns:a16="http://schemas.microsoft.com/office/drawing/2014/main" xmlns="" val="3832304379"/>
                    </a:ext>
                  </a:extLst>
                </a:gridCol>
                <a:gridCol w="812800">
                  <a:extLst>
                    <a:ext uri="{9D8B030D-6E8A-4147-A177-3AD203B41FA5}">
                      <a16:colId xmlns:a16="http://schemas.microsoft.com/office/drawing/2014/main" xmlns="" val="1303083688"/>
                    </a:ext>
                  </a:extLst>
                </a:gridCol>
                <a:gridCol w="812800">
                  <a:extLst>
                    <a:ext uri="{9D8B030D-6E8A-4147-A177-3AD203B41FA5}">
                      <a16:colId xmlns:a16="http://schemas.microsoft.com/office/drawing/2014/main" xmlns="" val="2666476212"/>
                    </a:ext>
                  </a:extLst>
                </a:gridCol>
                <a:gridCol w="812800">
                  <a:extLst>
                    <a:ext uri="{9D8B030D-6E8A-4147-A177-3AD203B41FA5}">
                      <a16:colId xmlns:a16="http://schemas.microsoft.com/office/drawing/2014/main" xmlns="" val="3963384584"/>
                    </a:ext>
                  </a:extLst>
                </a:gridCol>
              </a:tblGrid>
              <a:tr h="370840">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r>
                        <a:rPr lang="en-US" sz="3600" dirty="0">
                          <a:solidFill>
                            <a:schemeClr val="tx1"/>
                          </a:solidFill>
                          <a:latin typeface="OpenDyslexicAlta" pitchFamily="2" charset="77"/>
                        </a:rPr>
                        <a:t>15</a:t>
                      </a:r>
                    </a:p>
                  </a:txBody>
                  <a:tcPr>
                    <a:solidFill>
                      <a:schemeClr val="bg1"/>
                    </a:solidFill>
                  </a:tcPr>
                </a:tc>
                <a:tc>
                  <a:txBody>
                    <a:bodyPr/>
                    <a:lstStyle/>
                    <a:p>
                      <a:pPr algn="ctr"/>
                      <a:r>
                        <a:rPr lang="en-US" sz="3600" dirty="0">
                          <a:solidFill>
                            <a:schemeClr val="tx1"/>
                          </a:solidFill>
                          <a:latin typeface="OpenDyslexicAlta" pitchFamily="2" charset="77"/>
                        </a:rPr>
                        <a:t>16</a:t>
                      </a:r>
                    </a:p>
                  </a:txBody>
                  <a:tcPr>
                    <a:solidFill>
                      <a:schemeClr val="bg1"/>
                    </a:solidFill>
                  </a:tcPr>
                </a:tc>
                <a:tc>
                  <a:txBody>
                    <a:bodyPr/>
                    <a:lstStyle/>
                    <a:p>
                      <a:pPr algn="ctr"/>
                      <a:r>
                        <a:rPr lang="en-US" sz="3600" dirty="0">
                          <a:solidFill>
                            <a:srgbClr val="FF3860"/>
                          </a:solidFill>
                          <a:latin typeface="OpenDyslexicAlta" pitchFamily="2" charset="77"/>
                        </a:rPr>
                        <a:t>17</a:t>
                      </a:r>
                    </a:p>
                  </a:txBody>
                  <a:tcPr>
                    <a:solidFill>
                      <a:schemeClr val="bg1"/>
                    </a:solidFill>
                  </a:tcPr>
                </a:tc>
                <a:extLst>
                  <a:ext uri="{0D108BD9-81ED-4DB2-BD59-A6C34878D82A}">
                    <a16:rowId xmlns:a16="http://schemas.microsoft.com/office/drawing/2014/main" xmlns="" val="3963596720"/>
                  </a:ext>
                </a:extLst>
              </a:tr>
            </a:tbl>
          </a:graphicData>
        </a:graphic>
      </p:graphicFrame>
    </p:spTree>
    <p:extLst>
      <p:ext uri="{BB962C8B-B14F-4D97-AF65-F5344CB8AC3E}">
        <p14:creationId xmlns:p14="http://schemas.microsoft.com/office/powerpoint/2010/main" val="4003316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Farmer Sam has 14 apples in her basket. </a:t>
            </a:r>
          </a:p>
          <a:p>
            <a:pPr marL="0" indent="0">
              <a:buClr>
                <a:srgbClr val="23D160"/>
              </a:buClr>
              <a:buSzPct val="85000"/>
              <a:buNone/>
            </a:pPr>
            <a:r>
              <a:rPr lang="en-GB" sz="2200" dirty="0"/>
              <a:t>She picks another 3 apples.</a:t>
            </a:r>
          </a:p>
          <a:p>
            <a:pPr marL="0" indent="0">
              <a:buClr>
                <a:srgbClr val="23D160"/>
              </a:buClr>
              <a:buSzPct val="85000"/>
              <a:buNone/>
            </a:pPr>
            <a:r>
              <a:rPr lang="en-GB" sz="2200" dirty="0"/>
              <a:t>How many apples does Farmer Sam have now?  </a:t>
            </a:r>
          </a:p>
          <a:p>
            <a:pPr marL="0" indent="0">
              <a:buClr>
                <a:srgbClr val="23D160"/>
              </a:buClr>
              <a:buSzPct val="85000"/>
              <a:buNone/>
            </a:pPr>
            <a:r>
              <a:rPr lang="en-GB" sz="2200" dirty="0">
                <a:solidFill>
                  <a:srgbClr val="FF3860"/>
                </a:solidFill>
              </a:rPr>
              <a:t>Now, Farmer Sam has 17 apples.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xmlns="" id="{143BA0EA-4E14-5D46-907E-EB916C6BB84C}"/>
              </a:ext>
            </a:extLst>
          </p:cNvPr>
          <p:cNvGraphicFramePr>
            <a:graphicFrameLocks noGrp="1"/>
          </p:cNvGraphicFramePr>
          <p:nvPr/>
        </p:nvGraphicFramePr>
        <p:xfrm>
          <a:off x="2032000" y="3108960"/>
          <a:ext cx="8128000" cy="640080"/>
        </p:xfrm>
        <a:graphic>
          <a:graphicData uri="http://schemas.openxmlformats.org/drawingml/2006/table">
            <a:tbl>
              <a:tblPr firstRow="1" bandRow="1">
                <a:tableStyleId>{5940675A-B579-460E-94D1-54222C63F5DA}</a:tableStyleId>
              </a:tblPr>
              <a:tblGrid>
                <a:gridCol w="5689600">
                  <a:extLst>
                    <a:ext uri="{9D8B030D-6E8A-4147-A177-3AD203B41FA5}">
                      <a16:colId xmlns:a16="http://schemas.microsoft.com/office/drawing/2014/main" xmlns="" val="3832304379"/>
                    </a:ext>
                  </a:extLst>
                </a:gridCol>
                <a:gridCol w="812800">
                  <a:extLst>
                    <a:ext uri="{9D8B030D-6E8A-4147-A177-3AD203B41FA5}">
                      <a16:colId xmlns:a16="http://schemas.microsoft.com/office/drawing/2014/main" xmlns="" val="1303083688"/>
                    </a:ext>
                  </a:extLst>
                </a:gridCol>
                <a:gridCol w="812800">
                  <a:extLst>
                    <a:ext uri="{9D8B030D-6E8A-4147-A177-3AD203B41FA5}">
                      <a16:colId xmlns:a16="http://schemas.microsoft.com/office/drawing/2014/main" xmlns="" val="2666476212"/>
                    </a:ext>
                  </a:extLst>
                </a:gridCol>
                <a:gridCol w="812800">
                  <a:extLst>
                    <a:ext uri="{9D8B030D-6E8A-4147-A177-3AD203B41FA5}">
                      <a16:colId xmlns:a16="http://schemas.microsoft.com/office/drawing/2014/main" xmlns="" val="3963384584"/>
                    </a:ext>
                  </a:extLst>
                </a:gridCol>
              </a:tblGrid>
              <a:tr h="370840">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r>
                        <a:rPr lang="en-US" sz="3600" dirty="0">
                          <a:solidFill>
                            <a:schemeClr val="tx1"/>
                          </a:solidFill>
                          <a:latin typeface="OpenDyslexicAlta" pitchFamily="2" charset="77"/>
                        </a:rPr>
                        <a:t>15</a:t>
                      </a:r>
                    </a:p>
                  </a:txBody>
                  <a:tcPr>
                    <a:solidFill>
                      <a:schemeClr val="bg1"/>
                    </a:solidFill>
                  </a:tcPr>
                </a:tc>
                <a:tc>
                  <a:txBody>
                    <a:bodyPr/>
                    <a:lstStyle/>
                    <a:p>
                      <a:pPr algn="ctr"/>
                      <a:r>
                        <a:rPr lang="en-US" sz="3600" dirty="0">
                          <a:solidFill>
                            <a:schemeClr val="tx1"/>
                          </a:solidFill>
                          <a:latin typeface="OpenDyslexicAlta" pitchFamily="2" charset="77"/>
                        </a:rPr>
                        <a:t>16</a:t>
                      </a:r>
                    </a:p>
                  </a:txBody>
                  <a:tcPr>
                    <a:solidFill>
                      <a:schemeClr val="bg1"/>
                    </a:solidFill>
                  </a:tcPr>
                </a:tc>
                <a:tc>
                  <a:txBody>
                    <a:bodyPr/>
                    <a:lstStyle/>
                    <a:p>
                      <a:pPr algn="ctr"/>
                      <a:r>
                        <a:rPr lang="en-US" sz="3600" dirty="0">
                          <a:solidFill>
                            <a:srgbClr val="FF3860"/>
                          </a:solidFill>
                          <a:latin typeface="OpenDyslexicAlta" pitchFamily="2" charset="77"/>
                        </a:rPr>
                        <a:t>17</a:t>
                      </a:r>
                    </a:p>
                  </a:txBody>
                  <a:tcPr>
                    <a:solidFill>
                      <a:schemeClr val="bg1"/>
                    </a:solidFill>
                  </a:tcPr>
                </a:tc>
                <a:extLst>
                  <a:ext uri="{0D108BD9-81ED-4DB2-BD59-A6C34878D82A}">
                    <a16:rowId xmlns:a16="http://schemas.microsoft.com/office/drawing/2014/main" xmlns="" val="3963596720"/>
                  </a:ext>
                </a:extLst>
              </a:tr>
            </a:tbl>
          </a:graphicData>
        </a:graphic>
      </p:graphicFrame>
    </p:spTree>
    <p:extLst>
      <p:ext uri="{BB962C8B-B14F-4D97-AF65-F5344CB8AC3E}">
        <p14:creationId xmlns:p14="http://schemas.microsoft.com/office/powerpoint/2010/main" val="1937163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Jamal has 12 stickers. </a:t>
            </a:r>
          </a:p>
          <a:p>
            <a:pPr marL="0" indent="0">
              <a:buClr>
                <a:srgbClr val="23D160"/>
              </a:buClr>
              <a:buSzPct val="85000"/>
              <a:buNone/>
            </a:pPr>
            <a:r>
              <a:rPr lang="en-GB" sz="2200" dirty="0"/>
              <a:t>He buys another 4 stickers.</a:t>
            </a:r>
          </a:p>
          <a:p>
            <a:pPr marL="0" indent="0">
              <a:buClr>
                <a:srgbClr val="23D160"/>
              </a:buClr>
              <a:buSzPct val="85000"/>
              <a:buNone/>
            </a:pPr>
            <a:r>
              <a:rPr lang="en-GB" sz="2200" dirty="0"/>
              <a:t>How many stickers does Jamal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xmlns="" id="{143BA0EA-4E14-5D46-907E-EB916C6BB84C}"/>
              </a:ext>
            </a:extLst>
          </p:cNvPr>
          <p:cNvGraphicFramePr>
            <a:graphicFrameLocks noGrp="1"/>
          </p:cNvGraphicFramePr>
          <p:nvPr>
            <p:extLst>
              <p:ext uri="{D42A27DB-BD31-4B8C-83A1-F6EECF244321}">
                <p14:modId xmlns:p14="http://schemas.microsoft.com/office/powerpoint/2010/main" val="1506667781"/>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4876800">
                  <a:extLst>
                    <a:ext uri="{9D8B030D-6E8A-4147-A177-3AD203B41FA5}">
                      <a16:colId xmlns:a16="http://schemas.microsoft.com/office/drawing/2014/main" xmlns="" val="3832304379"/>
                    </a:ext>
                  </a:extLst>
                </a:gridCol>
                <a:gridCol w="812800">
                  <a:extLst>
                    <a:ext uri="{9D8B030D-6E8A-4147-A177-3AD203B41FA5}">
                      <a16:colId xmlns:a16="http://schemas.microsoft.com/office/drawing/2014/main" xmlns="" val="250777113"/>
                    </a:ext>
                  </a:extLst>
                </a:gridCol>
                <a:gridCol w="812800">
                  <a:extLst>
                    <a:ext uri="{9D8B030D-6E8A-4147-A177-3AD203B41FA5}">
                      <a16:colId xmlns:a16="http://schemas.microsoft.com/office/drawing/2014/main" xmlns="" val="1303083688"/>
                    </a:ext>
                  </a:extLst>
                </a:gridCol>
                <a:gridCol w="812800">
                  <a:extLst>
                    <a:ext uri="{9D8B030D-6E8A-4147-A177-3AD203B41FA5}">
                      <a16:colId xmlns:a16="http://schemas.microsoft.com/office/drawing/2014/main" xmlns="" val="2666476212"/>
                    </a:ext>
                  </a:extLst>
                </a:gridCol>
                <a:gridCol w="812800">
                  <a:extLst>
                    <a:ext uri="{9D8B030D-6E8A-4147-A177-3AD203B41FA5}">
                      <a16:colId xmlns:a16="http://schemas.microsoft.com/office/drawing/2014/main" xmlns="" val="3963384584"/>
                    </a:ext>
                  </a:extLst>
                </a:gridCol>
              </a:tblGrid>
              <a:tr h="370840">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a16="http://schemas.microsoft.com/office/drawing/2014/main" xmlns="" val="3963596720"/>
                  </a:ext>
                </a:extLst>
              </a:tr>
            </a:tbl>
          </a:graphicData>
        </a:graphic>
      </p:graphicFrame>
    </p:spTree>
    <p:extLst>
      <p:ext uri="{BB962C8B-B14F-4D97-AF65-F5344CB8AC3E}">
        <p14:creationId xmlns:p14="http://schemas.microsoft.com/office/powerpoint/2010/main" val="4089132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Starter:</a:t>
            </a:r>
          </a:p>
          <a:p>
            <a:pPr marL="0" indent="0">
              <a:buClr>
                <a:srgbClr val="23D160"/>
              </a:buClr>
              <a:buSzPct val="85000"/>
              <a:buNone/>
            </a:pPr>
            <a:r>
              <a:rPr lang="en-GB" sz="2200" dirty="0"/>
              <a:t>What’s the same? What’s different?</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Explain your answer. </a:t>
            </a:r>
          </a:p>
        </p:txBody>
      </p:sp>
      <p:sp>
        <p:nvSpPr>
          <p:cNvPr id="20" name="Rectangle 19">
            <a:extLst>
              <a:ext uri="{FF2B5EF4-FFF2-40B4-BE49-F238E27FC236}">
                <a16:creationId xmlns:a16="http://schemas.microsoft.com/office/drawing/2014/main" xmlns="" id="{0C9BFFA7-E28C-9C44-921A-CEBFB98AEB3E}"/>
              </a:ext>
            </a:extLst>
          </p:cNvPr>
          <p:cNvSpPr>
            <a:spLocks noChangeArrowheads="1"/>
          </p:cNvSpPr>
          <p:nvPr/>
        </p:nvSpPr>
        <p:spPr bwMode="auto">
          <a:xfrm>
            <a:off x="838200" y="3429000"/>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2" name="Rectangle 21">
            <a:extLst>
              <a:ext uri="{FF2B5EF4-FFF2-40B4-BE49-F238E27FC236}">
                <a16:creationId xmlns:a16="http://schemas.microsoft.com/office/drawing/2014/main" xmlns="" id="{0DA9D830-2C61-0E49-8042-900019F838CD}"/>
              </a:ext>
            </a:extLst>
          </p:cNvPr>
          <p:cNvSpPr>
            <a:spLocks noChangeArrowheads="1"/>
          </p:cNvSpPr>
          <p:nvPr/>
        </p:nvSpPr>
        <p:spPr bwMode="auto">
          <a:xfrm>
            <a:off x="1558925" y="3429000"/>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4" name="Rectangle 23">
            <a:extLst>
              <a:ext uri="{FF2B5EF4-FFF2-40B4-BE49-F238E27FC236}">
                <a16:creationId xmlns:a16="http://schemas.microsoft.com/office/drawing/2014/main" xmlns="" id="{BD6EE26C-B059-D943-AEA5-7D8716F1F832}"/>
              </a:ext>
            </a:extLst>
          </p:cNvPr>
          <p:cNvSpPr>
            <a:spLocks noChangeArrowheads="1"/>
          </p:cNvSpPr>
          <p:nvPr/>
        </p:nvSpPr>
        <p:spPr bwMode="auto">
          <a:xfrm>
            <a:off x="2278062" y="3429000"/>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5" name="Rectangle 24">
            <a:extLst>
              <a:ext uri="{FF2B5EF4-FFF2-40B4-BE49-F238E27FC236}">
                <a16:creationId xmlns:a16="http://schemas.microsoft.com/office/drawing/2014/main" xmlns="" id="{55D5F1AE-A2F5-4E48-9781-5F23044C0DED}"/>
              </a:ext>
            </a:extLst>
          </p:cNvPr>
          <p:cNvSpPr>
            <a:spLocks noChangeArrowheads="1"/>
          </p:cNvSpPr>
          <p:nvPr/>
        </p:nvSpPr>
        <p:spPr bwMode="auto">
          <a:xfrm>
            <a:off x="2998787" y="3429000"/>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6" name="Rectangle 25">
            <a:extLst>
              <a:ext uri="{FF2B5EF4-FFF2-40B4-BE49-F238E27FC236}">
                <a16:creationId xmlns:a16="http://schemas.microsoft.com/office/drawing/2014/main" xmlns="" id="{4554945A-BB6D-2F4B-92EE-4DE9E644A5E4}"/>
              </a:ext>
            </a:extLst>
          </p:cNvPr>
          <p:cNvSpPr>
            <a:spLocks noChangeArrowheads="1"/>
          </p:cNvSpPr>
          <p:nvPr/>
        </p:nvSpPr>
        <p:spPr bwMode="auto">
          <a:xfrm>
            <a:off x="838200" y="4148138"/>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7" name="Rectangle 26">
            <a:extLst>
              <a:ext uri="{FF2B5EF4-FFF2-40B4-BE49-F238E27FC236}">
                <a16:creationId xmlns:a16="http://schemas.microsoft.com/office/drawing/2014/main" xmlns="" id="{DD68FC07-5593-3148-81BE-C4BB8A57B98C}"/>
              </a:ext>
            </a:extLst>
          </p:cNvPr>
          <p:cNvSpPr>
            <a:spLocks noChangeArrowheads="1"/>
          </p:cNvSpPr>
          <p:nvPr/>
        </p:nvSpPr>
        <p:spPr bwMode="auto">
          <a:xfrm>
            <a:off x="1558925" y="4148138"/>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8" name="Rectangle 27">
            <a:extLst>
              <a:ext uri="{FF2B5EF4-FFF2-40B4-BE49-F238E27FC236}">
                <a16:creationId xmlns:a16="http://schemas.microsoft.com/office/drawing/2014/main" xmlns="" id="{33B67DFB-D548-964A-9D99-CC1539255085}"/>
              </a:ext>
            </a:extLst>
          </p:cNvPr>
          <p:cNvSpPr>
            <a:spLocks noChangeArrowheads="1"/>
          </p:cNvSpPr>
          <p:nvPr/>
        </p:nvSpPr>
        <p:spPr bwMode="auto">
          <a:xfrm>
            <a:off x="2278062" y="4148138"/>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9" name="Rectangle 28">
            <a:extLst>
              <a:ext uri="{FF2B5EF4-FFF2-40B4-BE49-F238E27FC236}">
                <a16:creationId xmlns:a16="http://schemas.microsoft.com/office/drawing/2014/main" xmlns="" id="{A8CF9DC1-9A15-2943-B485-6AB38533C360}"/>
              </a:ext>
            </a:extLst>
          </p:cNvPr>
          <p:cNvSpPr>
            <a:spLocks noChangeArrowheads="1"/>
          </p:cNvSpPr>
          <p:nvPr/>
        </p:nvSpPr>
        <p:spPr bwMode="auto">
          <a:xfrm>
            <a:off x="2998787" y="4148138"/>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36" name="Rectangle 35">
            <a:extLst>
              <a:ext uri="{FF2B5EF4-FFF2-40B4-BE49-F238E27FC236}">
                <a16:creationId xmlns:a16="http://schemas.microsoft.com/office/drawing/2014/main" xmlns="" id="{849B8437-887B-A94A-9663-D4390E858B55}"/>
              </a:ext>
            </a:extLst>
          </p:cNvPr>
          <p:cNvSpPr>
            <a:spLocks noChangeArrowheads="1"/>
          </p:cNvSpPr>
          <p:nvPr/>
        </p:nvSpPr>
        <p:spPr bwMode="auto">
          <a:xfrm>
            <a:off x="3719512" y="3429000"/>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37" name="Rectangle 36">
            <a:extLst>
              <a:ext uri="{FF2B5EF4-FFF2-40B4-BE49-F238E27FC236}">
                <a16:creationId xmlns:a16="http://schemas.microsoft.com/office/drawing/2014/main" xmlns="" id="{57EAE8F9-F38A-754F-A8A9-0070882B6593}"/>
              </a:ext>
            </a:extLst>
          </p:cNvPr>
          <p:cNvSpPr>
            <a:spLocks noChangeArrowheads="1"/>
          </p:cNvSpPr>
          <p:nvPr/>
        </p:nvSpPr>
        <p:spPr bwMode="auto">
          <a:xfrm>
            <a:off x="3719512" y="4148138"/>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38" name="Oval 37">
            <a:extLst>
              <a:ext uri="{FF2B5EF4-FFF2-40B4-BE49-F238E27FC236}">
                <a16:creationId xmlns:a16="http://schemas.microsoft.com/office/drawing/2014/main" xmlns="" id="{6932B8E0-2E4D-B848-ABCE-E5B2A43EA90D}"/>
              </a:ext>
            </a:extLst>
          </p:cNvPr>
          <p:cNvSpPr>
            <a:spLocks noChangeArrowheads="1"/>
          </p:cNvSpPr>
          <p:nvPr/>
        </p:nvSpPr>
        <p:spPr bwMode="auto">
          <a:xfrm>
            <a:off x="838200" y="3429000"/>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9" name="Oval 38">
            <a:extLst>
              <a:ext uri="{FF2B5EF4-FFF2-40B4-BE49-F238E27FC236}">
                <a16:creationId xmlns:a16="http://schemas.microsoft.com/office/drawing/2014/main" xmlns="" id="{6F106612-786B-464F-9FD6-21D624F0EEEC}"/>
              </a:ext>
            </a:extLst>
          </p:cNvPr>
          <p:cNvSpPr>
            <a:spLocks noChangeArrowheads="1"/>
          </p:cNvSpPr>
          <p:nvPr/>
        </p:nvSpPr>
        <p:spPr bwMode="auto">
          <a:xfrm>
            <a:off x="1566862" y="3429000"/>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0" name="Oval 39">
            <a:extLst>
              <a:ext uri="{FF2B5EF4-FFF2-40B4-BE49-F238E27FC236}">
                <a16:creationId xmlns:a16="http://schemas.microsoft.com/office/drawing/2014/main" xmlns="" id="{DD562F12-9E35-5C4F-B3D6-DA4A7802A918}"/>
              </a:ext>
            </a:extLst>
          </p:cNvPr>
          <p:cNvSpPr>
            <a:spLocks noChangeArrowheads="1"/>
          </p:cNvSpPr>
          <p:nvPr/>
        </p:nvSpPr>
        <p:spPr bwMode="auto">
          <a:xfrm>
            <a:off x="838200" y="4148138"/>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1" name="Oval 40">
            <a:extLst>
              <a:ext uri="{FF2B5EF4-FFF2-40B4-BE49-F238E27FC236}">
                <a16:creationId xmlns:a16="http://schemas.microsoft.com/office/drawing/2014/main" xmlns="" id="{A8CD8D81-FB9E-8248-880E-F90CC31FE144}"/>
              </a:ext>
            </a:extLst>
          </p:cNvPr>
          <p:cNvSpPr>
            <a:spLocks noChangeArrowheads="1"/>
          </p:cNvSpPr>
          <p:nvPr/>
        </p:nvSpPr>
        <p:spPr bwMode="auto">
          <a:xfrm>
            <a:off x="1558925" y="4148138"/>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2" name="Oval 41">
            <a:extLst>
              <a:ext uri="{FF2B5EF4-FFF2-40B4-BE49-F238E27FC236}">
                <a16:creationId xmlns:a16="http://schemas.microsoft.com/office/drawing/2014/main" xmlns="" id="{E222DC00-3B91-3246-B8C8-E4116BE39773}"/>
              </a:ext>
            </a:extLst>
          </p:cNvPr>
          <p:cNvSpPr>
            <a:spLocks noChangeArrowheads="1"/>
          </p:cNvSpPr>
          <p:nvPr/>
        </p:nvSpPr>
        <p:spPr bwMode="auto">
          <a:xfrm>
            <a:off x="2278062" y="3429000"/>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3" name="Oval 42">
            <a:extLst>
              <a:ext uri="{FF2B5EF4-FFF2-40B4-BE49-F238E27FC236}">
                <a16:creationId xmlns:a16="http://schemas.microsoft.com/office/drawing/2014/main" xmlns="" id="{58E69809-27F1-FB43-AB99-8060D9175110}"/>
              </a:ext>
            </a:extLst>
          </p:cNvPr>
          <p:cNvSpPr>
            <a:spLocks noChangeArrowheads="1"/>
          </p:cNvSpPr>
          <p:nvPr/>
        </p:nvSpPr>
        <p:spPr bwMode="auto">
          <a:xfrm>
            <a:off x="2278062" y="4148138"/>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4" name="Oval 43">
            <a:extLst>
              <a:ext uri="{FF2B5EF4-FFF2-40B4-BE49-F238E27FC236}">
                <a16:creationId xmlns:a16="http://schemas.microsoft.com/office/drawing/2014/main" xmlns="" id="{7E9A74BF-2F2E-8B48-904A-871B15EAD6C8}"/>
              </a:ext>
            </a:extLst>
          </p:cNvPr>
          <p:cNvSpPr>
            <a:spLocks noChangeArrowheads="1"/>
          </p:cNvSpPr>
          <p:nvPr/>
        </p:nvSpPr>
        <p:spPr bwMode="auto">
          <a:xfrm>
            <a:off x="2998787" y="3429000"/>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5" name="Oval 44">
            <a:extLst>
              <a:ext uri="{FF2B5EF4-FFF2-40B4-BE49-F238E27FC236}">
                <a16:creationId xmlns:a16="http://schemas.microsoft.com/office/drawing/2014/main" xmlns="" id="{F9CEC514-74AD-7841-8AC1-E1C5066C003B}"/>
              </a:ext>
            </a:extLst>
          </p:cNvPr>
          <p:cNvSpPr>
            <a:spLocks noChangeArrowheads="1"/>
          </p:cNvSpPr>
          <p:nvPr/>
        </p:nvSpPr>
        <p:spPr bwMode="auto">
          <a:xfrm>
            <a:off x="3719512" y="3429000"/>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pic>
        <p:nvPicPr>
          <p:cNvPr id="4" name="Picture 3">
            <a:extLst>
              <a:ext uri="{FF2B5EF4-FFF2-40B4-BE49-F238E27FC236}">
                <a16:creationId xmlns:a16="http://schemas.microsoft.com/office/drawing/2014/main" xmlns="" id="{079B138F-2C25-A94C-8401-D96BD5F9255C}"/>
              </a:ext>
            </a:extLst>
          </p:cNvPr>
          <p:cNvPicPr>
            <a:picLocks noChangeAspect="1"/>
          </p:cNvPicPr>
          <p:nvPr/>
        </p:nvPicPr>
        <p:blipFill>
          <a:blip r:embed="rId3"/>
          <a:stretch>
            <a:fillRect/>
          </a:stretch>
        </p:blipFill>
        <p:spPr>
          <a:xfrm>
            <a:off x="5570537" y="2501900"/>
            <a:ext cx="6502400" cy="3251200"/>
          </a:xfrm>
          <a:prstGeom prst="rect">
            <a:avLst/>
          </a:prstGeom>
        </p:spPr>
      </p:pic>
      <p:sp>
        <p:nvSpPr>
          <p:cNvPr id="5" name="Oval 4">
            <a:extLst>
              <a:ext uri="{FF2B5EF4-FFF2-40B4-BE49-F238E27FC236}">
                <a16:creationId xmlns:a16="http://schemas.microsoft.com/office/drawing/2014/main" xmlns="" id="{5CD060BD-990C-0E4A-A386-EBBAF24447D4}"/>
              </a:ext>
            </a:extLst>
          </p:cNvPr>
          <p:cNvSpPr/>
          <p:nvPr/>
        </p:nvSpPr>
        <p:spPr>
          <a:xfrm>
            <a:off x="8241957" y="4389439"/>
            <a:ext cx="516495" cy="516495"/>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rved Down Arrow 5">
            <a:extLst>
              <a:ext uri="{FF2B5EF4-FFF2-40B4-BE49-F238E27FC236}">
                <a16:creationId xmlns:a16="http://schemas.microsoft.com/office/drawing/2014/main" xmlns="" id="{575137CD-CF04-9D4D-95DE-6E84B7E49799}"/>
              </a:ext>
            </a:extLst>
          </p:cNvPr>
          <p:cNvSpPr/>
          <p:nvPr/>
        </p:nvSpPr>
        <p:spPr>
          <a:xfrm>
            <a:off x="8428037" y="3395980"/>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Curved Down Arrow 45">
            <a:extLst>
              <a:ext uri="{FF2B5EF4-FFF2-40B4-BE49-F238E27FC236}">
                <a16:creationId xmlns:a16="http://schemas.microsoft.com/office/drawing/2014/main" xmlns="" id="{8039D6FA-3117-9240-BF3E-31D2E22FAA30}"/>
              </a:ext>
            </a:extLst>
          </p:cNvPr>
          <p:cNvSpPr/>
          <p:nvPr/>
        </p:nvSpPr>
        <p:spPr>
          <a:xfrm>
            <a:off x="8988211" y="3378217"/>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Oval 46">
            <a:extLst>
              <a:ext uri="{FF2B5EF4-FFF2-40B4-BE49-F238E27FC236}">
                <a16:creationId xmlns:a16="http://schemas.microsoft.com/office/drawing/2014/main" xmlns="" id="{BD02CE18-65A4-2448-9BA0-C9AA52F6543A}"/>
              </a:ext>
            </a:extLst>
          </p:cNvPr>
          <p:cNvSpPr/>
          <p:nvPr/>
        </p:nvSpPr>
        <p:spPr>
          <a:xfrm>
            <a:off x="9336051" y="4389438"/>
            <a:ext cx="516495" cy="516495"/>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9467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Jamal has 12 stickers. </a:t>
            </a:r>
          </a:p>
          <a:p>
            <a:pPr marL="0" indent="0">
              <a:buClr>
                <a:srgbClr val="23D160"/>
              </a:buClr>
              <a:buSzPct val="85000"/>
              <a:buNone/>
            </a:pPr>
            <a:r>
              <a:rPr lang="en-GB" sz="2200" dirty="0"/>
              <a:t>He buys another 4 stickers.</a:t>
            </a:r>
          </a:p>
          <a:p>
            <a:pPr marL="0" indent="0">
              <a:buClr>
                <a:srgbClr val="23D160"/>
              </a:buClr>
              <a:buSzPct val="85000"/>
              <a:buNone/>
            </a:pPr>
            <a:r>
              <a:rPr lang="en-GB" sz="2200" dirty="0"/>
              <a:t>How many stickers does Jamal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xmlns="" id="{143BA0EA-4E14-5D46-907E-EB916C6BB84C}"/>
              </a:ext>
            </a:extLst>
          </p:cNvPr>
          <p:cNvGraphicFramePr>
            <a:graphicFrameLocks noGrp="1"/>
          </p:cNvGraphicFramePr>
          <p:nvPr>
            <p:extLst>
              <p:ext uri="{D42A27DB-BD31-4B8C-83A1-F6EECF244321}">
                <p14:modId xmlns:p14="http://schemas.microsoft.com/office/powerpoint/2010/main" val="2320347795"/>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4876800">
                  <a:extLst>
                    <a:ext uri="{9D8B030D-6E8A-4147-A177-3AD203B41FA5}">
                      <a16:colId xmlns:a16="http://schemas.microsoft.com/office/drawing/2014/main" xmlns="" val="3832304379"/>
                    </a:ext>
                  </a:extLst>
                </a:gridCol>
                <a:gridCol w="812800">
                  <a:extLst>
                    <a:ext uri="{9D8B030D-6E8A-4147-A177-3AD203B41FA5}">
                      <a16:colId xmlns:a16="http://schemas.microsoft.com/office/drawing/2014/main" xmlns="" val="250777113"/>
                    </a:ext>
                  </a:extLst>
                </a:gridCol>
                <a:gridCol w="812800">
                  <a:extLst>
                    <a:ext uri="{9D8B030D-6E8A-4147-A177-3AD203B41FA5}">
                      <a16:colId xmlns:a16="http://schemas.microsoft.com/office/drawing/2014/main" xmlns="" val="1303083688"/>
                    </a:ext>
                  </a:extLst>
                </a:gridCol>
                <a:gridCol w="812800">
                  <a:extLst>
                    <a:ext uri="{9D8B030D-6E8A-4147-A177-3AD203B41FA5}">
                      <a16:colId xmlns:a16="http://schemas.microsoft.com/office/drawing/2014/main" xmlns="" val="2666476212"/>
                    </a:ext>
                  </a:extLst>
                </a:gridCol>
                <a:gridCol w="812800">
                  <a:extLst>
                    <a:ext uri="{9D8B030D-6E8A-4147-A177-3AD203B41FA5}">
                      <a16:colId xmlns:a16="http://schemas.microsoft.com/office/drawing/2014/main" xmlns="" val="3963384584"/>
                    </a:ext>
                  </a:extLst>
                </a:gridCol>
              </a:tblGrid>
              <a:tr h="370840">
                <a:tc>
                  <a:txBody>
                    <a:bodyPr/>
                    <a:lstStyle/>
                    <a:p>
                      <a:pPr algn="ctr"/>
                      <a:r>
                        <a:rPr lang="en-US" sz="3600" dirty="0">
                          <a:solidFill>
                            <a:schemeClr val="tx1"/>
                          </a:solidFill>
                          <a:latin typeface="OpenDyslexicAlta" pitchFamily="2" charset="77"/>
                        </a:rPr>
                        <a:t>12</a:t>
                      </a: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a16="http://schemas.microsoft.com/office/drawing/2014/main" xmlns="" val="3963596720"/>
                  </a:ext>
                </a:extLst>
              </a:tr>
            </a:tbl>
          </a:graphicData>
        </a:graphic>
      </p:graphicFrame>
    </p:spTree>
    <p:extLst>
      <p:ext uri="{BB962C8B-B14F-4D97-AF65-F5344CB8AC3E}">
        <p14:creationId xmlns:p14="http://schemas.microsoft.com/office/powerpoint/2010/main" val="12512789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Jamal has 12 stickers. </a:t>
            </a:r>
          </a:p>
          <a:p>
            <a:pPr marL="0" indent="0">
              <a:buClr>
                <a:srgbClr val="23D160"/>
              </a:buClr>
              <a:buSzPct val="85000"/>
              <a:buNone/>
            </a:pPr>
            <a:r>
              <a:rPr lang="en-GB" sz="2200" dirty="0"/>
              <a:t>He buys another 4 stickers.</a:t>
            </a:r>
          </a:p>
          <a:p>
            <a:pPr marL="0" indent="0">
              <a:buClr>
                <a:srgbClr val="23D160"/>
              </a:buClr>
              <a:buSzPct val="85000"/>
              <a:buNone/>
            </a:pPr>
            <a:r>
              <a:rPr lang="en-GB" sz="2200" dirty="0"/>
              <a:t>How many stickers does Jamal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xmlns="" id="{143BA0EA-4E14-5D46-907E-EB916C6BB84C}"/>
              </a:ext>
            </a:extLst>
          </p:cNvPr>
          <p:cNvGraphicFramePr>
            <a:graphicFrameLocks noGrp="1"/>
          </p:cNvGraphicFramePr>
          <p:nvPr>
            <p:extLst>
              <p:ext uri="{D42A27DB-BD31-4B8C-83A1-F6EECF244321}">
                <p14:modId xmlns:p14="http://schemas.microsoft.com/office/powerpoint/2010/main" val="2366746941"/>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4876800">
                  <a:extLst>
                    <a:ext uri="{9D8B030D-6E8A-4147-A177-3AD203B41FA5}">
                      <a16:colId xmlns:a16="http://schemas.microsoft.com/office/drawing/2014/main" xmlns="" val="3832304379"/>
                    </a:ext>
                  </a:extLst>
                </a:gridCol>
                <a:gridCol w="812800">
                  <a:extLst>
                    <a:ext uri="{9D8B030D-6E8A-4147-A177-3AD203B41FA5}">
                      <a16:colId xmlns:a16="http://schemas.microsoft.com/office/drawing/2014/main" xmlns="" val="250777113"/>
                    </a:ext>
                  </a:extLst>
                </a:gridCol>
                <a:gridCol w="812800">
                  <a:extLst>
                    <a:ext uri="{9D8B030D-6E8A-4147-A177-3AD203B41FA5}">
                      <a16:colId xmlns:a16="http://schemas.microsoft.com/office/drawing/2014/main" xmlns="" val="1303083688"/>
                    </a:ext>
                  </a:extLst>
                </a:gridCol>
                <a:gridCol w="812800">
                  <a:extLst>
                    <a:ext uri="{9D8B030D-6E8A-4147-A177-3AD203B41FA5}">
                      <a16:colId xmlns:a16="http://schemas.microsoft.com/office/drawing/2014/main" xmlns="" val="2666476212"/>
                    </a:ext>
                  </a:extLst>
                </a:gridCol>
                <a:gridCol w="812800">
                  <a:extLst>
                    <a:ext uri="{9D8B030D-6E8A-4147-A177-3AD203B41FA5}">
                      <a16:colId xmlns:a16="http://schemas.microsoft.com/office/drawing/2014/main" xmlns="" val="3963384584"/>
                    </a:ext>
                  </a:extLst>
                </a:gridCol>
              </a:tblGrid>
              <a:tr h="370840">
                <a:tc>
                  <a:txBody>
                    <a:bodyPr/>
                    <a:lstStyle/>
                    <a:p>
                      <a:pPr algn="ctr"/>
                      <a:r>
                        <a:rPr lang="en-US" sz="3600" dirty="0">
                          <a:solidFill>
                            <a:schemeClr val="tx1"/>
                          </a:solidFill>
                          <a:latin typeface="OpenDyslexicAlta" pitchFamily="2" charset="77"/>
                        </a:rPr>
                        <a:t>12</a:t>
                      </a:r>
                    </a:p>
                  </a:txBody>
                  <a:tcPr>
                    <a:solidFill>
                      <a:schemeClr val="bg1"/>
                    </a:solidFill>
                  </a:tcPr>
                </a:tc>
                <a:tc>
                  <a:txBody>
                    <a:bodyPr/>
                    <a:lstStyle/>
                    <a:p>
                      <a:pPr algn="ctr"/>
                      <a:r>
                        <a:rPr lang="en-US" sz="3600" dirty="0">
                          <a:solidFill>
                            <a:schemeClr val="tx1"/>
                          </a:solidFill>
                          <a:latin typeface="OpenDyslexicAlta" pitchFamily="2" charset="77"/>
                        </a:rPr>
                        <a:t>13</a:t>
                      </a: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a16="http://schemas.microsoft.com/office/drawing/2014/main" xmlns="" val="3963596720"/>
                  </a:ext>
                </a:extLst>
              </a:tr>
            </a:tbl>
          </a:graphicData>
        </a:graphic>
      </p:graphicFrame>
    </p:spTree>
    <p:extLst>
      <p:ext uri="{BB962C8B-B14F-4D97-AF65-F5344CB8AC3E}">
        <p14:creationId xmlns:p14="http://schemas.microsoft.com/office/powerpoint/2010/main" val="10657698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Jamal has 12 stickers. </a:t>
            </a:r>
          </a:p>
          <a:p>
            <a:pPr marL="0" indent="0">
              <a:buClr>
                <a:srgbClr val="23D160"/>
              </a:buClr>
              <a:buSzPct val="85000"/>
              <a:buNone/>
            </a:pPr>
            <a:r>
              <a:rPr lang="en-GB" sz="2200" dirty="0"/>
              <a:t>He buys another 4 stickers.</a:t>
            </a:r>
          </a:p>
          <a:p>
            <a:pPr marL="0" indent="0">
              <a:buClr>
                <a:srgbClr val="23D160"/>
              </a:buClr>
              <a:buSzPct val="85000"/>
              <a:buNone/>
            </a:pPr>
            <a:r>
              <a:rPr lang="en-GB" sz="2200" dirty="0"/>
              <a:t>How many stickers does Jamal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xmlns="" id="{143BA0EA-4E14-5D46-907E-EB916C6BB84C}"/>
              </a:ext>
            </a:extLst>
          </p:cNvPr>
          <p:cNvGraphicFramePr>
            <a:graphicFrameLocks noGrp="1"/>
          </p:cNvGraphicFramePr>
          <p:nvPr>
            <p:extLst>
              <p:ext uri="{D42A27DB-BD31-4B8C-83A1-F6EECF244321}">
                <p14:modId xmlns:p14="http://schemas.microsoft.com/office/powerpoint/2010/main" val="2290898094"/>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4876800">
                  <a:extLst>
                    <a:ext uri="{9D8B030D-6E8A-4147-A177-3AD203B41FA5}">
                      <a16:colId xmlns:a16="http://schemas.microsoft.com/office/drawing/2014/main" xmlns="" val="3832304379"/>
                    </a:ext>
                  </a:extLst>
                </a:gridCol>
                <a:gridCol w="812800">
                  <a:extLst>
                    <a:ext uri="{9D8B030D-6E8A-4147-A177-3AD203B41FA5}">
                      <a16:colId xmlns:a16="http://schemas.microsoft.com/office/drawing/2014/main" xmlns="" val="250777113"/>
                    </a:ext>
                  </a:extLst>
                </a:gridCol>
                <a:gridCol w="812800">
                  <a:extLst>
                    <a:ext uri="{9D8B030D-6E8A-4147-A177-3AD203B41FA5}">
                      <a16:colId xmlns:a16="http://schemas.microsoft.com/office/drawing/2014/main" xmlns="" val="1303083688"/>
                    </a:ext>
                  </a:extLst>
                </a:gridCol>
                <a:gridCol w="812800">
                  <a:extLst>
                    <a:ext uri="{9D8B030D-6E8A-4147-A177-3AD203B41FA5}">
                      <a16:colId xmlns:a16="http://schemas.microsoft.com/office/drawing/2014/main" xmlns="" val="2666476212"/>
                    </a:ext>
                  </a:extLst>
                </a:gridCol>
                <a:gridCol w="812800">
                  <a:extLst>
                    <a:ext uri="{9D8B030D-6E8A-4147-A177-3AD203B41FA5}">
                      <a16:colId xmlns:a16="http://schemas.microsoft.com/office/drawing/2014/main" xmlns="" val="3963384584"/>
                    </a:ext>
                  </a:extLst>
                </a:gridCol>
              </a:tblGrid>
              <a:tr h="370840">
                <a:tc>
                  <a:txBody>
                    <a:bodyPr/>
                    <a:lstStyle/>
                    <a:p>
                      <a:pPr algn="ctr"/>
                      <a:r>
                        <a:rPr lang="en-US" sz="3600" dirty="0">
                          <a:solidFill>
                            <a:schemeClr val="tx1"/>
                          </a:solidFill>
                          <a:latin typeface="OpenDyslexicAlta" pitchFamily="2" charset="77"/>
                        </a:rPr>
                        <a:t>12</a:t>
                      </a:r>
                    </a:p>
                  </a:txBody>
                  <a:tcPr>
                    <a:solidFill>
                      <a:schemeClr val="bg1"/>
                    </a:solidFill>
                  </a:tcPr>
                </a:tc>
                <a:tc>
                  <a:txBody>
                    <a:bodyPr/>
                    <a:lstStyle/>
                    <a:p>
                      <a:pPr algn="ctr"/>
                      <a:r>
                        <a:rPr lang="en-US" sz="3600" dirty="0">
                          <a:solidFill>
                            <a:schemeClr val="tx1"/>
                          </a:solidFill>
                          <a:latin typeface="OpenDyslexicAlta" pitchFamily="2" charset="77"/>
                        </a:rPr>
                        <a:t>13</a:t>
                      </a:r>
                    </a:p>
                  </a:txBody>
                  <a:tcPr>
                    <a:solidFill>
                      <a:schemeClr val="bg1"/>
                    </a:solidFill>
                  </a:tcPr>
                </a:tc>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a16="http://schemas.microsoft.com/office/drawing/2014/main" xmlns="" val="3963596720"/>
                  </a:ext>
                </a:extLst>
              </a:tr>
            </a:tbl>
          </a:graphicData>
        </a:graphic>
      </p:graphicFrame>
    </p:spTree>
    <p:extLst>
      <p:ext uri="{BB962C8B-B14F-4D97-AF65-F5344CB8AC3E}">
        <p14:creationId xmlns:p14="http://schemas.microsoft.com/office/powerpoint/2010/main" val="383298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Jamal has 12 stickers. </a:t>
            </a:r>
          </a:p>
          <a:p>
            <a:pPr marL="0" indent="0">
              <a:buClr>
                <a:srgbClr val="23D160"/>
              </a:buClr>
              <a:buSzPct val="85000"/>
              <a:buNone/>
            </a:pPr>
            <a:r>
              <a:rPr lang="en-GB" sz="2200" dirty="0"/>
              <a:t>He buys another 4 stickers.</a:t>
            </a:r>
          </a:p>
          <a:p>
            <a:pPr marL="0" indent="0">
              <a:buClr>
                <a:srgbClr val="23D160"/>
              </a:buClr>
              <a:buSzPct val="85000"/>
              <a:buNone/>
            </a:pPr>
            <a:r>
              <a:rPr lang="en-GB" sz="2200" dirty="0"/>
              <a:t>How many stickers does Jamal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xmlns="" id="{143BA0EA-4E14-5D46-907E-EB916C6BB84C}"/>
              </a:ext>
            </a:extLst>
          </p:cNvPr>
          <p:cNvGraphicFramePr>
            <a:graphicFrameLocks noGrp="1"/>
          </p:cNvGraphicFramePr>
          <p:nvPr>
            <p:extLst>
              <p:ext uri="{D42A27DB-BD31-4B8C-83A1-F6EECF244321}">
                <p14:modId xmlns:p14="http://schemas.microsoft.com/office/powerpoint/2010/main" val="2533385296"/>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4876800">
                  <a:extLst>
                    <a:ext uri="{9D8B030D-6E8A-4147-A177-3AD203B41FA5}">
                      <a16:colId xmlns:a16="http://schemas.microsoft.com/office/drawing/2014/main" xmlns="" val="3832304379"/>
                    </a:ext>
                  </a:extLst>
                </a:gridCol>
                <a:gridCol w="812800">
                  <a:extLst>
                    <a:ext uri="{9D8B030D-6E8A-4147-A177-3AD203B41FA5}">
                      <a16:colId xmlns:a16="http://schemas.microsoft.com/office/drawing/2014/main" xmlns="" val="250777113"/>
                    </a:ext>
                  </a:extLst>
                </a:gridCol>
                <a:gridCol w="812800">
                  <a:extLst>
                    <a:ext uri="{9D8B030D-6E8A-4147-A177-3AD203B41FA5}">
                      <a16:colId xmlns:a16="http://schemas.microsoft.com/office/drawing/2014/main" xmlns="" val="1303083688"/>
                    </a:ext>
                  </a:extLst>
                </a:gridCol>
                <a:gridCol w="812800">
                  <a:extLst>
                    <a:ext uri="{9D8B030D-6E8A-4147-A177-3AD203B41FA5}">
                      <a16:colId xmlns:a16="http://schemas.microsoft.com/office/drawing/2014/main" xmlns="" val="2666476212"/>
                    </a:ext>
                  </a:extLst>
                </a:gridCol>
                <a:gridCol w="812800">
                  <a:extLst>
                    <a:ext uri="{9D8B030D-6E8A-4147-A177-3AD203B41FA5}">
                      <a16:colId xmlns:a16="http://schemas.microsoft.com/office/drawing/2014/main" xmlns="" val="3963384584"/>
                    </a:ext>
                  </a:extLst>
                </a:gridCol>
              </a:tblGrid>
              <a:tr h="370840">
                <a:tc>
                  <a:txBody>
                    <a:bodyPr/>
                    <a:lstStyle/>
                    <a:p>
                      <a:pPr algn="ctr"/>
                      <a:r>
                        <a:rPr lang="en-US" sz="3600" dirty="0">
                          <a:solidFill>
                            <a:schemeClr val="tx1"/>
                          </a:solidFill>
                          <a:latin typeface="OpenDyslexicAlta" pitchFamily="2" charset="77"/>
                        </a:rPr>
                        <a:t>12</a:t>
                      </a:r>
                    </a:p>
                  </a:txBody>
                  <a:tcPr>
                    <a:solidFill>
                      <a:schemeClr val="bg1"/>
                    </a:solidFill>
                  </a:tcPr>
                </a:tc>
                <a:tc>
                  <a:txBody>
                    <a:bodyPr/>
                    <a:lstStyle/>
                    <a:p>
                      <a:pPr algn="ctr"/>
                      <a:r>
                        <a:rPr lang="en-US" sz="3600" dirty="0">
                          <a:solidFill>
                            <a:schemeClr val="tx1"/>
                          </a:solidFill>
                          <a:latin typeface="OpenDyslexicAlta" pitchFamily="2" charset="77"/>
                        </a:rPr>
                        <a:t>13</a:t>
                      </a:r>
                    </a:p>
                  </a:txBody>
                  <a:tcPr>
                    <a:solidFill>
                      <a:schemeClr val="bg1"/>
                    </a:solidFill>
                  </a:tcPr>
                </a:tc>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r>
                        <a:rPr lang="en-US" sz="3600" dirty="0">
                          <a:solidFill>
                            <a:schemeClr val="tx1"/>
                          </a:solidFill>
                          <a:latin typeface="OpenDyslexicAlta" pitchFamily="2" charset="77"/>
                        </a:rPr>
                        <a:t>15</a:t>
                      </a: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a16="http://schemas.microsoft.com/office/drawing/2014/main" xmlns="" val="3963596720"/>
                  </a:ext>
                </a:extLst>
              </a:tr>
            </a:tbl>
          </a:graphicData>
        </a:graphic>
      </p:graphicFrame>
    </p:spTree>
    <p:extLst>
      <p:ext uri="{BB962C8B-B14F-4D97-AF65-F5344CB8AC3E}">
        <p14:creationId xmlns:p14="http://schemas.microsoft.com/office/powerpoint/2010/main" val="38949708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Jamal has 12 stickers. </a:t>
            </a:r>
          </a:p>
          <a:p>
            <a:pPr marL="0" indent="0">
              <a:buClr>
                <a:srgbClr val="23D160"/>
              </a:buClr>
              <a:buSzPct val="85000"/>
              <a:buNone/>
            </a:pPr>
            <a:r>
              <a:rPr lang="en-GB" sz="2200" dirty="0"/>
              <a:t>He buys another 4 stickers.</a:t>
            </a:r>
          </a:p>
          <a:p>
            <a:pPr marL="0" indent="0">
              <a:buClr>
                <a:srgbClr val="23D160"/>
              </a:buClr>
              <a:buSzPct val="85000"/>
              <a:buNone/>
            </a:pPr>
            <a:r>
              <a:rPr lang="en-GB" sz="2200" dirty="0"/>
              <a:t>How many stickers does Jamal have now?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xmlns="" id="{143BA0EA-4E14-5D46-907E-EB916C6BB84C}"/>
              </a:ext>
            </a:extLst>
          </p:cNvPr>
          <p:cNvGraphicFramePr>
            <a:graphicFrameLocks noGrp="1"/>
          </p:cNvGraphicFramePr>
          <p:nvPr>
            <p:extLst>
              <p:ext uri="{D42A27DB-BD31-4B8C-83A1-F6EECF244321}">
                <p14:modId xmlns:p14="http://schemas.microsoft.com/office/powerpoint/2010/main" val="266308993"/>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4876800">
                  <a:extLst>
                    <a:ext uri="{9D8B030D-6E8A-4147-A177-3AD203B41FA5}">
                      <a16:colId xmlns:a16="http://schemas.microsoft.com/office/drawing/2014/main" xmlns="" val="3832304379"/>
                    </a:ext>
                  </a:extLst>
                </a:gridCol>
                <a:gridCol w="812800">
                  <a:extLst>
                    <a:ext uri="{9D8B030D-6E8A-4147-A177-3AD203B41FA5}">
                      <a16:colId xmlns:a16="http://schemas.microsoft.com/office/drawing/2014/main" xmlns="" val="250777113"/>
                    </a:ext>
                  </a:extLst>
                </a:gridCol>
                <a:gridCol w="812800">
                  <a:extLst>
                    <a:ext uri="{9D8B030D-6E8A-4147-A177-3AD203B41FA5}">
                      <a16:colId xmlns:a16="http://schemas.microsoft.com/office/drawing/2014/main" xmlns="" val="1303083688"/>
                    </a:ext>
                  </a:extLst>
                </a:gridCol>
                <a:gridCol w="812800">
                  <a:extLst>
                    <a:ext uri="{9D8B030D-6E8A-4147-A177-3AD203B41FA5}">
                      <a16:colId xmlns:a16="http://schemas.microsoft.com/office/drawing/2014/main" xmlns="" val="2666476212"/>
                    </a:ext>
                  </a:extLst>
                </a:gridCol>
                <a:gridCol w="812800">
                  <a:extLst>
                    <a:ext uri="{9D8B030D-6E8A-4147-A177-3AD203B41FA5}">
                      <a16:colId xmlns:a16="http://schemas.microsoft.com/office/drawing/2014/main" xmlns="" val="3963384584"/>
                    </a:ext>
                  </a:extLst>
                </a:gridCol>
              </a:tblGrid>
              <a:tr h="370840">
                <a:tc>
                  <a:txBody>
                    <a:bodyPr/>
                    <a:lstStyle/>
                    <a:p>
                      <a:pPr algn="ctr"/>
                      <a:r>
                        <a:rPr lang="en-US" sz="3600" dirty="0">
                          <a:solidFill>
                            <a:schemeClr val="tx1"/>
                          </a:solidFill>
                          <a:latin typeface="OpenDyslexicAlta" pitchFamily="2" charset="77"/>
                        </a:rPr>
                        <a:t>12</a:t>
                      </a:r>
                    </a:p>
                  </a:txBody>
                  <a:tcPr>
                    <a:solidFill>
                      <a:schemeClr val="bg1"/>
                    </a:solidFill>
                  </a:tcPr>
                </a:tc>
                <a:tc>
                  <a:txBody>
                    <a:bodyPr/>
                    <a:lstStyle/>
                    <a:p>
                      <a:pPr algn="ctr"/>
                      <a:r>
                        <a:rPr lang="en-US" sz="3600" dirty="0">
                          <a:solidFill>
                            <a:schemeClr val="tx1"/>
                          </a:solidFill>
                          <a:latin typeface="OpenDyslexicAlta" pitchFamily="2" charset="77"/>
                        </a:rPr>
                        <a:t>13</a:t>
                      </a:r>
                    </a:p>
                  </a:txBody>
                  <a:tcPr>
                    <a:solidFill>
                      <a:schemeClr val="bg1"/>
                    </a:solidFill>
                  </a:tcPr>
                </a:tc>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r>
                        <a:rPr lang="en-US" sz="3600" dirty="0">
                          <a:solidFill>
                            <a:schemeClr val="tx1"/>
                          </a:solidFill>
                          <a:latin typeface="OpenDyslexicAlta" pitchFamily="2" charset="77"/>
                        </a:rPr>
                        <a:t>15</a:t>
                      </a:r>
                    </a:p>
                  </a:txBody>
                  <a:tcPr>
                    <a:solidFill>
                      <a:schemeClr val="bg1"/>
                    </a:solidFill>
                  </a:tcPr>
                </a:tc>
                <a:tc>
                  <a:txBody>
                    <a:bodyPr/>
                    <a:lstStyle/>
                    <a:p>
                      <a:pPr algn="ctr"/>
                      <a:r>
                        <a:rPr lang="en-US" sz="3600" dirty="0">
                          <a:solidFill>
                            <a:srgbClr val="FF3860"/>
                          </a:solidFill>
                          <a:latin typeface="OpenDyslexicAlta" pitchFamily="2" charset="77"/>
                        </a:rPr>
                        <a:t>16</a:t>
                      </a:r>
                    </a:p>
                  </a:txBody>
                  <a:tcPr>
                    <a:solidFill>
                      <a:schemeClr val="bg1"/>
                    </a:solidFill>
                  </a:tcPr>
                </a:tc>
                <a:extLst>
                  <a:ext uri="{0D108BD9-81ED-4DB2-BD59-A6C34878D82A}">
                    <a16:rowId xmlns:a16="http://schemas.microsoft.com/office/drawing/2014/main" xmlns="" val="3963596720"/>
                  </a:ext>
                </a:extLst>
              </a:tr>
            </a:tbl>
          </a:graphicData>
        </a:graphic>
      </p:graphicFrame>
    </p:spTree>
    <p:extLst>
      <p:ext uri="{BB962C8B-B14F-4D97-AF65-F5344CB8AC3E}">
        <p14:creationId xmlns:p14="http://schemas.microsoft.com/office/powerpoint/2010/main" val="2308773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bar model below to help you calculate the following.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Jamal has 12 stickers. </a:t>
            </a:r>
          </a:p>
          <a:p>
            <a:pPr marL="0" indent="0">
              <a:buClr>
                <a:srgbClr val="23D160"/>
              </a:buClr>
              <a:buSzPct val="85000"/>
              <a:buNone/>
            </a:pPr>
            <a:r>
              <a:rPr lang="en-GB" sz="2200" dirty="0"/>
              <a:t>He buys another 4 stickers.</a:t>
            </a:r>
          </a:p>
          <a:p>
            <a:pPr marL="0" indent="0">
              <a:buClr>
                <a:srgbClr val="23D160"/>
              </a:buClr>
              <a:buSzPct val="85000"/>
              <a:buNone/>
            </a:pPr>
            <a:r>
              <a:rPr lang="en-GB" sz="2200" dirty="0"/>
              <a:t>How many stickers does Jamal have now?</a:t>
            </a:r>
          </a:p>
          <a:p>
            <a:pPr marL="0" indent="0">
              <a:buClr>
                <a:srgbClr val="23D160"/>
              </a:buClr>
              <a:buSzPct val="85000"/>
              <a:buNone/>
            </a:pPr>
            <a:r>
              <a:rPr lang="en-GB" sz="2200" dirty="0">
                <a:solidFill>
                  <a:srgbClr val="FF3860"/>
                </a:solidFill>
              </a:rPr>
              <a:t>Now, Jamal has 16 stickers.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xmlns="" id="{143BA0EA-4E14-5D46-907E-EB916C6BB84C}"/>
              </a:ext>
            </a:extLst>
          </p:cNvPr>
          <p:cNvGraphicFramePr>
            <a:graphicFrameLocks noGrp="1"/>
          </p:cNvGraphicFramePr>
          <p:nvPr/>
        </p:nvGraphicFramePr>
        <p:xfrm>
          <a:off x="2032000" y="3108960"/>
          <a:ext cx="8128000" cy="640080"/>
        </p:xfrm>
        <a:graphic>
          <a:graphicData uri="http://schemas.openxmlformats.org/drawingml/2006/table">
            <a:tbl>
              <a:tblPr firstRow="1" bandRow="1">
                <a:tableStyleId>{5940675A-B579-460E-94D1-54222C63F5DA}</a:tableStyleId>
              </a:tblPr>
              <a:tblGrid>
                <a:gridCol w="4876800">
                  <a:extLst>
                    <a:ext uri="{9D8B030D-6E8A-4147-A177-3AD203B41FA5}">
                      <a16:colId xmlns:a16="http://schemas.microsoft.com/office/drawing/2014/main" xmlns="" val="3832304379"/>
                    </a:ext>
                  </a:extLst>
                </a:gridCol>
                <a:gridCol w="812800">
                  <a:extLst>
                    <a:ext uri="{9D8B030D-6E8A-4147-A177-3AD203B41FA5}">
                      <a16:colId xmlns:a16="http://schemas.microsoft.com/office/drawing/2014/main" xmlns="" val="250777113"/>
                    </a:ext>
                  </a:extLst>
                </a:gridCol>
                <a:gridCol w="812800">
                  <a:extLst>
                    <a:ext uri="{9D8B030D-6E8A-4147-A177-3AD203B41FA5}">
                      <a16:colId xmlns:a16="http://schemas.microsoft.com/office/drawing/2014/main" xmlns="" val="1303083688"/>
                    </a:ext>
                  </a:extLst>
                </a:gridCol>
                <a:gridCol w="812800">
                  <a:extLst>
                    <a:ext uri="{9D8B030D-6E8A-4147-A177-3AD203B41FA5}">
                      <a16:colId xmlns:a16="http://schemas.microsoft.com/office/drawing/2014/main" xmlns="" val="2666476212"/>
                    </a:ext>
                  </a:extLst>
                </a:gridCol>
                <a:gridCol w="812800">
                  <a:extLst>
                    <a:ext uri="{9D8B030D-6E8A-4147-A177-3AD203B41FA5}">
                      <a16:colId xmlns:a16="http://schemas.microsoft.com/office/drawing/2014/main" xmlns="" val="3963384584"/>
                    </a:ext>
                  </a:extLst>
                </a:gridCol>
              </a:tblGrid>
              <a:tr h="370840">
                <a:tc>
                  <a:txBody>
                    <a:bodyPr/>
                    <a:lstStyle/>
                    <a:p>
                      <a:pPr algn="ctr"/>
                      <a:r>
                        <a:rPr lang="en-US" sz="3600" dirty="0">
                          <a:solidFill>
                            <a:schemeClr val="tx1"/>
                          </a:solidFill>
                          <a:latin typeface="OpenDyslexicAlta" pitchFamily="2" charset="77"/>
                        </a:rPr>
                        <a:t>12</a:t>
                      </a:r>
                    </a:p>
                  </a:txBody>
                  <a:tcPr>
                    <a:solidFill>
                      <a:schemeClr val="bg1"/>
                    </a:solidFill>
                  </a:tcPr>
                </a:tc>
                <a:tc>
                  <a:txBody>
                    <a:bodyPr/>
                    <a:lstStyle/>
                    <a:p>
                      <a:pPr algn="ctr"/>
                      <a:r>
                        <a:rPr lang="en-US" sz="3600" dirty="0">
                          <a:solidFill>
                            <a:schemeClr val="tx1"/>
                          </a:solidFill>
                          <a:latin typeface="OpenDyslexicAlta" pitchFamily="2" charset="77"/>
                        </a:rPr>
                        <a:t>13</a:t>
                      </a:r>
                    </a:p>
                  </a:txBody>
                  <a:tcPr>
                    <a:solidFill>
                      <a:schemeClr val="bg1"/>
                    </a:solidFill>
                  </a:tcPr>
                </a:tc>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r>
                        <a:rPr lang="en-US" sz="3600" dirty="0">
                          <a:solidFill>
                            <a:schemeClr val="tx1"/>
                          </a:solidFill>
                          <a:latin typeface="OpenDyslexicAlta" pitchFamily="2" charset="77"/>
                        </a:rPr>
                        <a:t>15</a:t>
                      </a:r>
                    </a:p>
                  </a:txBody>
                  <a:tcPr>
                    <a:solidFill>
                      <a:schemeClr val="bg1"/>
                    </a:solidFill>
                  </a:tcPr>
                </a:tc>
                <a:tc>
                  <a:txBody>
                    <a:bodyPr/>
                    <a:lstStyle/>
                    <a:p>
                      <a:pPr algn="ctr"/>
                      <a:r>
                        <a:rPr lang="en-US" sz="3600" dirty="0">
                          <a:solidFill>
                            <a:srgbClr val="FF3860"/>
                          </a:solidFill>
                          <a:latin typeface="OpenDyslexicAlta" pitchFamily="2" charset="77"/>
                        </a:rPr>
                        <a:t>16</a:t>
                      </a:r>
                    </a:p>
                  </a:txBody>
                  <a:tcPr>
                    <a:solidFill>
                      <a:schemeClr val="bg1"/>
                    </a:solidFill>
                  </a:tcPr>
                </a:tc>
                <a:extLst>
                  <a:ext uri="{0D108BD9-81ED-4DB2-BD59-A6C34878D82A}">
                    <a16:rowId xmlns:a16="http://schemas.microsoft.com/office/drawing/2014/main" xmlns="" val="3963596720"/>
                  </a:ext>
                </a:extLst>
              </a:tr>
            </a:tbl>
          </a:graphicData>
        </a:graphic>
      </p:graphicFrame>
    </p:spTree>
    <p:extLst>
      <p:ext uri="{BB962C8B-B14F-4D97-AF65-F5344CB8AC3E}">
        <p14:creationId xmlns:p14="http://schemas.microsoft.com/office/powerpoint/2010/main" val="19547217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Activity 2:</a:t>
            </a:r>
          </a:p>
          <a:p>
            <a:pPr marL="0" indent="0">
              <a:buClr>
                <a:srgbClr val="23D160"/>
              </a:buClr>
              <a:buSzPct val="85000"/>
              <a:buNone/>
            </a:pPr>
            <a:r>
              <a:rPr lang="en-GB" sz="2200" dirty="0"/>
              <a:t>Use the bar model below to help you calculate the following.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Yasmin has 14 badges. </a:t>
            </a:r>
          </a:p>
          <a:p>
            <a:pPr marL="0" indent="0">
              <a:buClr>
                <a:srgbClr val="23D160"/>
              </a:buClr>
              <a:buSzPct val="85000"/>
              <a:buNone/>
            </a:pPr>
            <a:r>
              <a:rPr lang="en-GB" sz="2200" dirty="0"/>
              <a:t>She wins another 5 badges.</a:t>
            </a:r>
          </a:p>
          <a:p>
            <a:pPr marL="0" indent="0">
              <a:buClr>
                <a:srgbClr val="23D160"/>
              </a:buClr>
              <a:buSzPct val="85000"/>
              <a:buNone/>
            </a:pPr>
            <a:r>
              <a:rPr lang="en-GB" sz="2200" dirty="0"/>
              <a:t>How many badges does Yasmin have now?</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xmlns="" id="{143BA0EA-4E14-5D46-907E-EB916C6BB84C}"/>
              </a:ext>
            </a:extLst>
          </p:cNvPr>
          <p:cNvGraphicFramePr>
            <a:graphicFrameLocks noGrp="1"/>
          </p:cNvGraphicFramePr>
          <p:nvPr>
            <p:extLst>
              <p:ext uri="{D42A27DB-BD31-4B8C-83A1-F6EECF244321}">
                <p14:modId xmlns:p14="http://schemas.microsoft.com/office/powerpoint/2010/main" val="4019984626"/>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xmlns="" val="3832304379"/>
                    </a:ext>
                  </a:extLst>
                </a:gridCol>
                <a:gridCol w="812800">
                  <a:extLst>
                    <a:ext uri="{9D8B030D-6E8A-4147-A177-3AD203B41FA5}">
                      <a16:colId xmlns:a16="http://schemas.microsoft.com/office/drawing/2014/main" xmlns="" val="1969041488"/>
                    </a:ext>
                  </a:extLst>
                </a:gridCol>
                <a:gridCol w="812800">
                  <a:extLst>
                    <a:ext uri="{9D8B030D-6E8A-4147-A177-3AD203B41FA5}">
                      <a16:colId xmlns:a16="http://schemas.microsoft.com/office/drawing/2014/main" xmlns="" val="250777113"/>
                    </a:ext>
                  </a:extLst>
                </a:gridCol>
                <a:gridCol w="812800">
                  <a:extLst>
                    <a:ext uri="{9D8B030D-6E8A-4147-A177-3AD203B41FA5}">
                      <a16:colId xmlns:a16="http://schemas.microsoft.com/office/drawing/2014/main" xmlns="" val="1303083688"/>
                    </a:ext>
                  </a:extLst>
                </a:gridCol>
                <a:gridCol w="812800">
                  <a:extLst>
                    <a:ext uri="{9D8B030D-6E8A-4147-A177-3AD203B41FA5}">
                      <a16:colId xmlns:a16="http://schemas.microsoft.com/office/drawing/2014/main" xmlns="" val="2666476212"/>
                    </a:ext>
                  </a:extLst>
                </a:gridCol>
                <a:gridCol w="812800">
                  <a:extLst>
                    <a:ext uri="{9D8B030D-6E8A-4147-A177-3AD203B41FA5}">
                      <a16:colId xmlns:a16="http://schemas.microsoft.com/office/drawing/2014/main" xmlns="" val="3963384584"/>
                    </a:ext>
                  </a:extLst>
                </a:gridCol>
              </a:tblGrid>
              <a:tr h="370840">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a16="http://schemas.microsoft.com/office/drawing/2014/main" xmlns="" val="3963596720"/>
                  </a:ext>
                </a:extLst>
              </a:tr>
            </a:tbl>
          </a:graphicData>
        </a:graphic>
      </p:graphicFrame>
    </p:spTree>
    <p:extLst>
      <p:ext uri="{BB962C8B-B14F-4D97-AF65-F5344CB8AC3E}">
        <p14:creationId xmlns:p14="http://schemas.microsoft.com/office/powerpoint/2010/main" val="19659775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Activity 2:</a:t>
            </a:r>
          </a:p>
          <a:p>
            <a:pPr marL="0" indent="0">
              <a:buClr>
                <a:srgbClr val="23D160"/>
              </a:buClr>
              <a:buSzPct val="85000"/>
              <a:buNone/>
            </a:pPr>
            <a:r>
              <a:rPr lang="en-GB" sz="2200" dirty="0"/>
              <a:t>Use the bar model below to help you calculate the following.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Yasmin has 14 badges. </a:t>
            </a:r>
          </a:p>
          <a:p>
            <a:pPr marL="0" indent="0">
              <a:buClr>
                <a:srgbClr val="23D160"/>
              </a:buClr>
              <a:buSzPct val="85000"/>
              <a:buNone/>
            </a:pPr>
            <a:r>
              <a:rPr lang="en-GB" sz="2200" dirty="0"/>
              <a:t>She wins another 5 badges.</a:t>
            </a:r>
          </a:p>
          <a:p>
            <a:pPr marL="0" indent="0">
              <a:buClr>
                <a:srgbClr val="23D160"/>
              </a:buClr>
              <a:buSzPct val="85000"/>
              <a:buNone/>
            </a:pPr>
            <a:r>
              <a:rPr lang="en-GB" sz="2200" dirty="0"/>
              <a:t>How many badges does Yasmin have now?</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xmlns="" id="{143BA0EA-4E14-5D46-907E-EB916C6BB84C}"/>
              </a:ext>
            </a:extLst>
          </p:cNvPr>
          <p:cNvGraphicFramePr>
            <a:graphicFrameLocks noGrp="1"/>
          </p:cNvGraphicFramePr>
          <p:nvPr>
            <p:extLst>
              <p:ext uri="{D42A27DB-BD31-4B8C-83A1-F6EECF244321}">
                <p14:modId xmlns:p14="http://schemas.microsoft.com/office/powerpoint/2010/main" val="3843992685"/>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xmlns="" val="3832304379"/>
                    </a:ext>
                  </a:extLst>
                </a:gridCol>
                <a:gridCol w="812800">
                  <a:extLst>
                    <a:ext uri="{9D8B030D-6E8A-4147-A177-3AD203B41FA5}">
                      <a16:colId xmlns:a16="http://schemas.microsoft.com/office/drawing/2014/main" xmlns="" val="1969041488"/>
                    </a:ext>
                  </a:extLst>
                </a:gridCol>
                <a:gridCol w="812800">
                  <a:extLst>
                    <a:ext uri="{9D8B030D-6E8A-4147-A177-3AD203B41FA5}">
                      <a16:colId xmlns:a16="http://schemas.microsoft.com/office/drawing/2014/main" xmlns="" val="250777113"/>
                    </a:ext>
                  </a:extLst>
                </a:gridCol>
                <a:gridCol w="812800">
                  <a:extLst>
                    <a:ext uri="{9D8B030D-6E8A-4147-A177-3AD203B41FA5}">
                      <a16:colId xmlns:a16="http://schemas.microsoft.com/office/drawing/2014/main" xmlns="" val="1303083688"/>
                    </a:ext>
                  </a:extLst>
                </a:gridCol>
                <a:gridCol w="812800">
                  <a:extLst>
                    <a:ext uri="{9D8B030D-6E8A-4147-A177-3AD203B41FA5}">
                      <a16:colId xmlns:a16="http://schemas.microsoft.com/office/drawing/2014/main" xmlns="" val="2666476212"/>
                    </a:ext>
                  </a:extLst>
                </a:gridCol>
                <a:gridCol w="812800">
                  <a:extLst>
                    <a:ext uri="{9D8B030D-6E8A-4147-A177-3AD203B41FA5}">
                      <a16:colId xmlns:a16="http://schemas.microsoft.com/office/drawing/2014/main" xmlns="" val="3963384584"/>
                    </a:ext>
                  </a:extLst>
                </a:gridCol>
              </a:tblGrid>
              <a:tr h="370840">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a:solidFill>
                          <a:schemeClr val="tx1"/>
                        </a:solidFill>
                        <a:latin typeface="OpenDyslexicAlta" pitchFamily="2" charset="77"/>
                      </a:endParaRPr>
                    </a:p>
                  </a:txBody>
                  <a:tcPr>
                    <a:solidFill>
                      <a:schemeClr val="bg1"/>
                    </a:solidFill>
                  </a:tcPr>
                </a:tc>
                <a:tc>
                  <a:txBody>
                    <a:bodyPr/>
                    <a:lstStyle/>
                    <a:p>
                      <a:pPr algn="ctr"/>
                      <a:endParaRPr lang="en-US" sz="3600" dirty="0">
                        <a:solidFill>
                          <a:schemeClr val="tx1"/>
                        </a:solidFill>
                        <a:latin typeface="OpenDyslexicAlta" pitchFamily="2" charset="77"/>
                      </a:endParaRPr>
                    </a:p>
                  </a:txBody>
                  <a:tcPr>
                    <a:solidFill>
                      <a:schemeClr val="bg1"/>
                    </a:solidFill>
                  </a:tcPr>
                </a:tc>
                <a:extLst>
                  <a:ext uri="{0D108BD9-81ED-4DB2-BD59-A6C34878D82A}">
                    <a16:rowId xmlns:a16="http://schemas.microsoft.com/office/drawing/2014/main" xmlns="" val="3963596720"/>
                  </a:ext>
                </a:extLst>
              </a:tr>
            </a:tbl>
          </a:graphicData>
        </a:graphic>
      </p:graphicFrame>
    </p:spTree>
    <p:extLst>
      <p:ext uri="{BB962C8B-B14F-4D97-AF65-F5344CB8AC3E}">
        <p14:creationId xmlns:p14="http://schemas.microsoft.com/office/powerpoint/2010/main" val="35163986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Activity 2:</a:t>
            </a:r>
          </a:p>
          <a:p>
            <a:pPr marL="0" indent="0">
              <a:buClr>
                <a:srgbClr val="23D160"/>
              </a:buClr>
              <a:buSzPct val="85000"/>
              <a:buNone/>
            </a:pPr>
            <a:r>
              <a:rPr lang="en-GB" sz="2200" dirty="0"/>
              <a:t>Use the bar model below to help you calculate the following.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Yasmin has 14 badges. </a:t>
            </a:r>
          </a:p>
          <a:p>
            <a:pPr marL="0" indent="0">
              <a:buClr>
                <a:srgbClr val="23D160"/>
              </a:buClr>
              <a:buSzPct val="85000"/>
              <a:buNone/>
            </a:pPr>
            <a:r>
              <a:rPr lang="en-GB" sz="2200" dirty="0"/>
              <a:t>She wins another 5 badges.</a:t>
            </a:r>
          </a:p>
          <a:p>
            <a:pPr marL="0" indent="0">
              <a:buClr>
                <a:srgbClr val="23D160"/>
              </a:buClr>
              <a:buSzPct val="85000"/>
              <a:buNone/>
            </a:pPr>
            <a:r>
              <a:rPr lang="en-GB" sz="2200" dirty="0"/>
              <a:t>How many badges does Yasmin have now?</a:t>
            </a:r>
          </a:p>
          <a:p>
            <a:pPr marL="0" indent="0">
              <a:buClr>
                <a:srgbClr val="23D160"/>
              </a:buClr>
              <a:buSzPct val="85000"/>
              <a:buNone/>
            </a:pPr>
            <a:r>
              <a:rPr lang="en-GB" sz="2200" dirty="0">
                <a:solidFill>
                  <a:srgbClr val="FF3860"/>
                </a:solidFill>
              </a:rPr>
              <a:t>Now, Yasmin has 19 badges.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graphicFrame>
        <p:nvGraphicFramePr>
          <p:cNvPr id="5" name="Table 4">
            <a:extLst>
              <a:ext uri="{FF2B5EF4-FFF2-40B4-BE49-F238E27FC236}">
                <a16:creationId xmlns:a16="http://schemas.microsoft.com/office/drawing/2014/main" xmlns="" id="{143BA0EA-4E14-5D46-907E-EB916C6BB84C}"/>
              </a:ext>
            </a:extLst>
          </p:cNvPr>
          <p:cNvGraphicFramePr>
            <a:graphicFrameLocks noGrp="1"/>
          </p:cNvGraphicFramePr>
          <p:nvPr>
            <p:extLst>
              <p:ext uri="{D42A27DB-BD31-4B8C-83A1-F6EECF244321}">
                <p14:modId xmlns:p14="http://schemas.microsoft.com/office/powerpoint/2010/main" val="2051717046"/>
              </p:ext>
            </p:extLst>
          </p:nvPr>
        </p:nvGraphicFramePr>
        <p:xfrm>
          <a:off x="2032000" y="3108960"/>
          <a:ext cx="8128000" cy="64008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xmlns="" val="3832304379"/>
                    </a:ext>
                  </a:extLst>
                </a:gridCol>
                <a:gridCol w="812800">
                  <a:extLst>
                    <a:ext uri="{9D8B030D-6E8A-4147-A177-3AD203B41FA5}">
                      <a16:colId xmlns:a16="http://schemas.microsoft.com/office/drawing/2014/main" xmlns="" val="1969041488"/>
                    </a:ext>
                  </a:extLst>
                </a:gridCol>
                <a:gridCol w="812800">
                  <a:extLst>
                    <a:ext uri="{9D8B030D-6E8A-4147-A177-3AD203B41FA5}">
                      <a16:colId xmlns:a16="http://schemas.microsoft.com/office/drawing/2014/main" xmlns="" val="250777113"/>
                    </a:ext>
                  </a:extLst>
                </a:gridCol>
                <a:gridCol w="812800">
                  <a:extLst>
                    <a:ext uri="{9D8B030D-6E8A-4147-A177-3AD203B41FA5}">
                      <a16:colId xmlns:a16="http://schemas.microsoft.com/office/drawing/2014/main" xmlns="" val="1303083688"/>
                    </a:ext>
                  </a:extLst>
                </a:gridCol>
                <a:gridCol w="812800">
                  <a:extLst>
                    <a:ext uri="{9D8B030D-6E8A-4147-A177-3AD203B41FA5}">
                      <a16:colId xmlns:a16="http://schemas.microsoft.com/office/drawing/2014/main" xmlns="" val="2666476212"/>
                    </a:ext>
                  </a:extLst>
                </a:gridCol>
                <a:gridCol w="812800">
                  <a:extLst>
                    <a:ext uri="{9D8B030D-6E8A-4147-A177-3AD203B41FA5}">
                      <a16:colId xmlns:a16="http://schemas.microsoft.com/office/drawing/2014/main" xmlns="" val="3963384584"/>
                    </a:ext>
                  </a:extLst>
                </a:gridCol>
              </a:tblGrid>
              <a:tr h="370840">
                <a:tc>
                  <a:txBody>
                    <a:bodyPr/>
                    <a:lstStyle/>
                    <a:p>
                      <a:pPr algn="ctr"/>
                      <a:r>
                        <a:rPr lang="en-US" sz="3600" dirty="0">
                          <a:solidFill>
                            <a:schemeClr val="tx1"/>
                          </a:solidFill>
                          <a:latin typeface="OpenDyslexicAlta" pitchFamily="2" charset="77"/>
                        </a:rPr>
                        <a:t>14</a:t>
                      </a:r>
                    </a:p>
                  </a:txBody>
                  <a:tcPr>
                    <a:solidFill>
                      <a:schemeClr val="bg1"/>
                    </a:solidFill>
                  </a:tcPr>
                </a:tc>
                <a:tc>
                  <a:txBody>
                    <a:bodyPr/>
                    <a:lstStyle/>
                    <a:p>
                      <a:pPr algn="ctr"/>
                      <a:r>
                        <a:rPr lang="en-US" sz="3600" dirty="0">
                          <a:solidFill>
                            <a:schemeClr val="tx1"/>
                          </a:solidFill>
                          <a:latin typeface="OpenDyslexicAlta" pitchFamily="2" charset="77"/>
                        </a:rPr>
                        <a:t>15</a:t>
                      </a:r>
                    </a:p>
                  </a:txBody>
                  <a:tcPr>
                    <a:solidFill>
                      <a:schemeClr val="bg1"/>
                    </a:solidFill>
                  </a:tcPr>
                </a:tc>
                <a:tc>
                  <a:txBody>
                    <a:bodyPr/>
                    <a:lstStyle/>
                    <a:p>
                      <a:pPr algn="ctr"/>
                      <a:r>
                        <a:rPr lang="en-US" sz="3600" dirty="0">
                          <a:solidFill>
                            <a:schemeClr val="tx1"/>
                          </a:solidFill>
                          <a:latin typeface="OpenDyslexicAlta" pitchFamily="2" charset="77"/>
                        </a:rPr>
                        <a:t>16</a:t>
                      </a:r>
                    </a:p>
                  </a:txBody>
                  <a:tcPr>
                    <a:solidFill>
                      <a:schemeClr val="bg1"/>
                    </a:solidFill>
                  </a:tcPr>
                </a:tc>
                <a:tc>
                  <a:txBody>
                    <a:bodyPr/>
                    <a:lstStyle/>
                    <a:p>
                      <a:pPr algn="ctr"/>
                      <a:r>
                        <a:rPr lang="en-US" sz="3600" dirty="0">
                          <a:solidFill>
                            <a:schemeClr val="tx1"/>
                          </a:solidFill>
                          <a:latin typeface="OpenDyslexicAlta" pitchFamily="2" charset="77"/>
                        </a:rPr>
                        <a:t>17</a:t>
                      </a:r>
                    </a:p>
                  </a:txBody>
                  <a:tcPr>
                    <a:solidFill>
                      <a:schemeClr val="bg1"/>
                    </a:solidFill>
                  </a:tcPr>
                </a:tc>
                <a:tc>
                  <a:txBody>
                    <a:bodyPr/>
                    <a:lstStyle/>
                    <a:p>
                      <a:pPr algn="ctr"/>
                      <a:r>
                        <a:rPr lang="en-US" sz="3600" dirty="0">
                          <a:solidFill>
                            <a:schemeClr val="tx1"/>
                          </a:solidFill>
                          <a:latin typeface="OpenDyslexicAlta" pitchFamily="2" charset="77"/>
                        </a:rPr>
                        <a:t>18</a:t>
                      </a:r>
                    </a:p>
                  </a:txBody>
                  <a:tcPr>
                    <a:solidFill>
                      <a:schemeClr val="bg1"/>
                    </a:solidFill>
                  </a:tcPr>
                </a:tc>
                <a:tc>
                  <a:txBody>
                    <a:bodyPr/>
                    <a:lstStyle/>
                    <a:p>
                      <a:pPr algn="ctr"/>
                      <a:r>
                        <a:rPr lang="en-US" sz="3600" dirty="0">
                          <a:solidFill>
                            <a:srgbClr val="FF3860"/>
                          </a:solidFill>
                          <a:latin typeface="OpenDyslexicAlta" pitchFamily="2" charset="77"/>
                        </a:rPr>
                        <a:t>19</a:t>
                      </a:r>
                    </a:p>
                  </a:txBody>
                  <a:tcPr>
                    <a:solidFill>
                      <a:schemeClr val="bg1"/>
                    </a:solidFill>
                  </a:tcPr>
                </a:tc>
                <a:extLst>
                  <a:ext uri="{0D108BD9-81ED-4DB2-BD59-A6C34878D82A}">
                    <a16:rowId xmlns:a16="http://schemas.microsoft.com/office/drawing/2014/main" xmlns="" val="3963596720"/>
                  </a:ext>
                </a:extLst>
              </a:tr>
            </a:tbl>
          </a:graphicData>
        </a:graphic>
      </p:graphicFrame>
    </p:spTree>
    <p:extLst>
      <p:ext uri="{BB962C8B-B14F-4D97-AF65-F5344CB8AC3E}">
        <p14:creationId xmlns:p14="http://schemas.microsoft.com/office/powerpoint/2010/main" val="17428873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r>
              <a:rPr lang="en-GB" sz="2200" dirty="0"/>
              <a:t>He starts at 3 and counts on 2 more.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5" name="Picture 4">
            <a:extLst>
              <a:ext uri="{FF2B5EF4-FFF2-40B4-BE49-F238E27FC236}">
                <a16:creationId xmlns:a16="http://schemas.microsoft.com/office/drawing/2014/main" xmlns="" id="{AA16B259-275C-C64A-9607-E845290119B2}"/>
              </a:ext>
            </a:extLst>
          </p:cNvPr>
          <p:cNvPicPr>
            <a:picLocks noChangeAspect="1"/>
          </p:cNvPicPr>
          <p:nvPr/>
        </p:nvPicPr>
        <p:blipFill>
          <a:blip r:embed="rId3"/>
          <a:stretch>
            <a:fillRect/>
          </a:stretch>
        </p:blipFill>
        <p:spPr>
          <a:xfrm>
            <a:off x="2844800" y="2477186"/>
            <a:ext cx="6502400" cy="3251200"/>
          </a:xfrm>
          <a:prstGeom prst="rect">
            <a:avLst/>
          </a:prstGeom>
        </p:spPr>
      </p:pic>
      <p:sp>
        <p:nvSpPr>
          <p:cNvPr id="10" name="Rounded Rectangle 9">
            <a:extLst>
              <a:ext uri="{FF2B5EF4-FFF2-40B4-BE49-F238E27FC236}">
                <a16:creationId xmlns:a16="http://schemas.microsoft.com/office/drawing/2014/main" xmlns="" id="{9BAF096D-05CF-BE42-BB5F-BFC06DF67FFD}"/>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11" name="Rounded Rectangle 10">
            <a:extLst>
              <a:ext uri="{FF2B5EF4-FFF2-40B4-BE49-F238E27FC236}">
                <a16:creationId xmlns:a16="http://schemas.microsoft.com/office/drawing/2014/main" xmlns="" id="{1351C7F4-F82D-5C41-9FE1-F7A081D3EAAE}"/>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2" name="Rounded Rectangle 11">
            <a:extLst>
              <a:ext uri="{FF2B5EF4-FFF2-40B4-BE49-F238E27FC236}">
                <a16:creationId xmlns:a16="http://schemas.microsoft.com/office/drawing/2014/main" xmlns="" id="{1383C173-5281-4F44-B547-63BA12B0CFC7}"/>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2</a:t>
            </a:r>
          </a:p>
        </p:txBody>
      </p:sp>
      <p:sp>
        <p:nvSpPr>
          <p:cNvPr id="13" name="Rounded Rectangle 12">
            <a:extLst>
              <a:ext uri="{FF2B5EF4-FFF2-40B4-BE49-F238E27FC236}">
                <a16:creationId xmlns:a16="http://schemas.microsoft.com/office/drawing/2014/main" xmlns="" id="{230C08AD-45E3-4E43-AA81-A5EB8EEB5F2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4" name="Rounded Rectangle 13">
            <a:extLst>
              <a:ext uri="{FF2B5EF4-FFF2-40B4-BE49-F238E27FC236}">
                <a16:creationId xmlns:a16="http://schemas.microsoft.com/office/drawing/2014/main" xmlns="" id="{51915320-37A6-D94A-9A5F-88D96D1A522F}"/>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Tree>
    <p:extLst>
      <p:ext uri="{BB962C8B-B14F-4D97-AF65-F5344CB8AC3E}">
        <p14:creationId xmlns:p14="http://schemas.microsoft.com/office/powerpoint/2010/main" val="1402809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a:xfrm>
            <a:off x="838200" y="1825625"/>
            <a:ext cx="10515600" cy="4826966"/>
          </a:xfrm>
        </p:spPr>
        <p:txBody>
          <a:bodyPr>
            <a:normAutofit/>
          </a:bodyPr>
          <a:lstStyle/>
          <a:p>
            <a:pPr marL="0" indent="0">
              <a:buNone/>
            </a:pPr>
            <a:r>
              <a:rPr lang="en-GB" dirty="0"/>
              <a:t>Starter:</a:t>
            </a:r>
          </a:p>
          <a:p>
            <a:pPr marL="0" indent="0">
              <a:buClr>
                <a:srgbClr val="23D160"/>
              </a:buClr>
              <a:buSzPct val="85000"/>
              <a:buNone/>
            </a:pPr>
            <a:r>
              <a:rPr lang="en-GB" sz="2200" dirty="0"/>
              <a:t>What’s the same? What’s different?</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solidFill>
                  <a:srgbClr val="FF3860"/>
                </a:solidFill>
              </a:rPr>
              <a:t>They both have the same starting number, 5. However, the ten frame shows three more red counters added to make 8. Whereas, the number line shows counting on by two more jumps making a total of 7. </a:t>
            </a:r>
          </a:p>
        </p:txBody>
      </p:sp>
      <p:sp>
        <p:nvSpPr>
          <p:cNvPr id="20" name="Rectangle 19">
            <a:extLst>
              <a:ext uri="{FF2B5EF4-FFF2-40B4-BE49-F238E27FC236}">
                <a16:creationId xmlns:a16="http://schemas.microsoft.com/office/drawing/2014/main" xmlns="" id="{0C9BFFA7-E28C-9C44-921A-CEBFB98AEB3E}"/>
              </a:ext>
            </a:extLst>
          </p:cNvPr>
          <p:cNvSpPr>
            <a:spLocks noChangeArrowheads="1"/>
          </p:cNvSpPr>
          <p:nvPr/>
        </p:nvSpPr>
        <p:spPr bwMode="auto">
          <a:xfrm>
            <a:off x="838200" y="3429000"/>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2" name="Rectangle 21">
            <a:extLst>
              <a:ext uri="{FF2B5EF4-FFF2-40B4-BE49-F238E27FC236}">
                <a16:creationId xmlns:a16="http://schemas.microsoft.com/office/drawing/2014/main" xmlns="" id="{0DA9D830-2C61-0E49-8042-900019F838CD}"/>
              </a:ext>
            </a:extLst>
          </p:cNvPr>
          <p:cNvSpPr>
            <a:spLocks noChangeArrowheads="1"/>
          </p:cNvSpPr>
          <p:nvPr/>
        </p:nvSpPr>
        <p:spPr bwMode="auto">
          <a:xfrm>
            <a:off x="1558925" y="3429000"/>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4" name="Rectangle 23">
            <a:extLst>
              <a:ext uri="{FF2B5EF4-FFF2-40B4-BE49-F238E27FC236}">
                <a16:creationId xmlns:a16="http://schemas.microsoft.com/office/drawing/2014/main" xmlns="" id="{BD6EE26C-B059-D943-AEA5-7D8716F1F832}"/>
              </a:ext>
            </a:extLst>
          </p:cNvPr>
          <p:cNvSpPr>
            <a:spLocks noChangeArrowheads="1"/>
          </p:cNvSpPr>
          <p:nvPr/>
        </p:nvSpPr>
        <p:spPr bwMode="auto">
          <a:xfrm>
            <a:off x="2278062" y="3429000"/>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5" name="Rectangle 24">
            <a:extLst>
              <a:ext uri="{FF2B5EF4-FFF2-40B4-BE49-F238E27FC236}">
                <a16:creationId xmlns:a16="http://schemas.microsoft.com/office/drawing/2014/main" xmlns="" id="{55D5F1AE-A2F5-4E48-9781-5F23044C0DED}"/>
              </a:ext>
            </a:extLst>
          </p:cNvPr>
          <p:cNvSpPr>
            <a:spLocks noChangeArrowheads="1"/>
          </p:cNvSpPr>
          <p:nvPr/>
        </p:nvSpPr>
        <p:spPr bwMode="auto">
          <a:xfrm>
            <a:off x="2998787" y="3429000"/>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6" name="Rectangle 25">
            <a:extLst>
              <a:ext uri="{FF2B5EF4-FFF2-40B4-BE49-F238E27FC236}">
                <a16:creationId xmlns:a16="http://schemas.microsoft.com/office/drawing/2014/main" xmlns="" id="{4554945A-BB6D-2F4B-92EE-4DE9E644A5E4}"/>
              </a:ext>
            </a:extLst>
          </p:cNvPr>
          <p:cNvSpPr>
            <a:spLocks noChangeArrowheads="1"/>
          </p:cNvSpPr>
          <p:nvPr/>
        </p:nvSpPr>
        <p:spPr bwMode="auto">
          <a:xfrm>
            <a:off x="838200" y="4148138"/>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7" name="Rectangle 26">
            <a:extLst>
              <a:ext uri="{FF2B5EF4-FFF2-40B4-BE49-F238E27FC236}">
                <a16:creationId xmlns:a16="http://schemas.microsoft.com/office/drawing/2014/main" xmlns="" id="{DD68FC07-5593-3148-81BE-C4BB8A57B98C}"/>
              </a:ext>
            </a:extLst>
          </p:cNvPr>
          <p:cNvSpPr>
            <a:spLocks noChangeArrowheads="1"/>
          </p:cNvSpPr>
          <p:nvPr/>
        </p:nvSpPr>
        <p:spPr bwMode="auto">
          <a:xfrm>
            <a:off x="1558925" y="4148138"/>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8" name="Rectangle 27">
            <a:extLst>
              <a:ext uri="{FF2B5EF4-FFF2-40B4-BE49-F238E27FC236}">
                <a16:creationId xmlns:a16="http://schemas.microsoft.com/office/drawing/2014/main" xmlns="" id="{33B67DFB-D548-964A-9D99-CC1539255085}"/>
              </a:ext>
            </a:extLst>
          </p:cNvPr>
          <p:cNvSpPr>
            <a:spLocks noChangeArrowheads="1"/>
          </p:cNvSpPr>
          <p:nvPr/>
        </p:nvSpPr>
        <p:spPr bwMode="auto">
          <a:xfrm>
            <a:off x="2278062" y="4148138"/>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29" name="Rectangle 28">
            <a:extLst>
              <a:ext uri="{FF2B5EF4-FFF2-40B4-BE49-F238E27FC236}">
                <a16:creationId xmlns:a16="http://schemas.microsoft.com/office/drawing/2014/main" xmlns="" id="{A8CF9DC1-9A15-2943-B485-6AB38533C360}"/>
              </a:ext>
            </a:extLst>
          </p:cNvPr>
          <p:cNvSpPr>
            <a:spLocks noChangeArrowheads="1"/>
          </p:cNvSpPr>
          <p:nvPr/>
        </p:nvSpPr>
        <p:spPr bwMode="auto">
          <a:xfrm>
            <a:off x="2998787" y="4148138"/>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36" name="Rectangle 35">
            <a:extLst>
              <a:ext uri="{FF2B5EF4-FFF2-40B4-BE49-F238E27FC236}">
                <a16:creationId xmlns:a16="http://schemas.microsoft.com/office/drawing/2014/main" xmlns="" id="{849B8437-887B-A94A-9663-D4390E858B55}"/>
              </a:ext>
            </a:extLst>
          </p:cNvPr>
          <p:cNvSpPr>
            <a:spLocks noChangeArrowheads="1"/>
          </p:cNvSpPr>
          <p:nvPr/>
        </p:nvSpPr>
        <p:spPr bwMode="auto">
          <a:xfrm>
            <a:off x="3719512" y="3429000"/>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37" name="Rectangle 36">
            <a:extLst>
              <a:ext uri="{FF2B5EF4-FFF2-40B4-BE49-F238E27FC236}">
                <a16:creationId xmlns:a16="http://schemas.microsoft.com/office/drawing/2014/main" xmlns="" id="{57EAE8F9-F38A-754F-A8A9-0070882B6593}"/>
              </a:ext>
            </a:extLst>
          </p:cNvPr>
          <p:cNvSpPr>
            <a:spLocks noChangeArrowheads="1"/>
          </p:cNvSpPr>
          <p:nvPr/>
        </p:nvSpPr>
        <p:spPr bwMode="auto">
          <a:xfrm>
            <a:off x="3719512" y="4148138"/>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38" name="Oval 37">
            <a:extLst>
              <a:ext uri="{FF2B5EF4-FFF2-40B4-BE49-F238E27FC236}">
                <a16:creationId xmlns:a16="http://schemas.microsoft.com/office/drawing/2014/main" xmlns="" id="{6932B8E0-2E4D-B848-ABCE-E5B2A43EA90D}"/>
              </a:ext>
            </a:extLst>
          </p:cNvPr>
          <p:cNvSpPr>
            <a:spLocks noChangeArrowheads="1"/>
          </p:cNvSpPr>
          <p:nvPr/>
        </p:nvSpPr>
        <p:spPr bwMode="auto">
          <a:xfrm>
            <a:off x="838200" y="3429000"/>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9" name="Oval 38">
            <a:extLst>
              <a:ext uri="{FF2B5EF4-FFF2-40B4-BE49-F238E27FC236}">
                <a16:creationId xmlns:a16="http://schemas.microsoft.com/office/drawing/2014/main" xmlns="" id="{6F106612-786B-464F-9FD6-21D624F0EEEC}"/>
              </a:ext>
            </a:extLst>
          </p:cNvPr>
          <p:cNvSpPr>
            <a:spLocks noChangeArrowheads="1"/>
          </p:cNvSpPr>
          <p:nvPr/>
        </p:nvSpPr>
        <p:spPr bwMode="auto">
          <a:xfrm>
            <a:off x="1566862" y="3429000"/>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0" name="Oval 39">
            <a:extLst>
              <a:ext uri="{FF2B5EF4-FFF2-40B4-BE49-F238E27FC236}">
                <a16:creationId xmlns:a16="http://schemas.microsoft.com/office/drawing/2014/main" xmlns="" id="{DD562F12-9E35-5C4F-B3D6-DA4A7802A918}"/>
              </a:ext>
            </a:extLst>
          </p:cNvPr>
          <p:cNvSpPr>
            <a:spLocks noChangeArrowheads="1"/>
          </p:cNvSpPr>
          <p:nvPr/>
        </p:nvSpPr>
        <p:spPr bwMode="auto">
          <a:xfrm>
            <a:off x="838200" y="4148138"/>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1" name="Oval 40">
            <a:extLst>
              <a:ext uri="{FF2B5EF4-FFF2-40B4-BE49-F238E27FC236}">
                <a16:creationId xmlns:a16="http://schemas.microsoft.com/office/drawing/2014/main" xmlns="" id="{A8CD8D81-FB9E-8248-880E-F90CC31FE144}"/>
              </a:ext>
            </a:extLst>
          </p:cNvPr>
          <p:cNvSpPr>
            <a:spLocks noChangeArrowheads="1"/>
          </p:cNvSpPr>
          <p:nvPr/>
        </p:nvSpPr>
        <p:spPr bwMode="auto">
          <a:xfrm>
            <a:off x="1558925" y="4148138"/>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2" name="Oval 41">
            <a:extLst>
              <a:ext uri="{FF2B5EF4-FFF2-40B4-BE49-F238E27FC236}">
                <a16:creationId xmlns:a16="http://schemas.microsoft.com/office/drawing/2014/main" xmlns="" id="{E222DC00-3B91-3246-B8C8-E4116BE39773}"/>
              </a:ext>
            </a:extLst>
          </p:cNvPr>
          <p:cNvSpPr>
            <a:spLocks noChangeArrowheads="1"/>
          </p:cNvSpPr>
          <p:nvPr/>
        </p:nvSpPr>
        <p:spPr bwMode="auto">
          <a:xfrm>
            <a:off x="2278062" y="3429000"/>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3" name="Oval 42">
            <a:extLst>
              <a:ext uri="{FF2B5EF4-FFF2-40B4-BE49-F238E27FC236}">
                <a16:creationId xmlns:a16="http://schemas.microsoft.com/office/drawing/2014/main" xmlns="" id="{58E69809-27F1-FB43-AB99-8060D9175110}"/>
              </a:ext>
            </a:extLst>
          </p:cNvPr>
          <p:cNvSpPr>
            <a:spLocks noChangeArrowheads="1"/>
          </p:cNvSpPr>
          <p:nvPr/>
        </p:nvSpPr>
        <p:spPr bwMode="auto">
          <a:xfrm>
            <a:off x="2278062" y="4148138"/>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4" name="Oval 43">
            <a:extLst>
              <a:ext uri="{FF2B5EF4-FFF2-40B4-BE49-F238E27FC236}">
                <a16:creationId xmlns:a16="http://schemas.microsoft.com/office/drawing/2014/main" xmlns="" id="{7E9A74BF-2F2E-8B48-904A-871B15EAD6C8}"/>
              </a:ext>
            </a:extLst>
          </p:cNvPr>
          <p:cNvSpPr>
            <a:spLocks noChangeArrowheads="1"/>
          </p:cNvSpPr>
          <p:nvPr/>
        </p:nvSpPr>
        <p:spPr bwMode="auto">
          <a:xfrm>
            <a:off x="2998787" y="3429000"/>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5" name="Oval 44">
            <a:extLst>
              <a:ext uri="{FF2B5EF4-FFF2-40B4-BE49-F238E27FC236}">
                <a16:creationId xmlns:a16="http://schemas.microsoft.com/office/drawing/2014/main" xmlns="" id="{F9CEC514-74AD-7841-8AC1-E1C5066C003B}"/>
              </a:ext>
            </a:extLst>
          </p:cNvPr>
          <p:cNvSpPr>
            <a:spLocks noChangeArrowheads="1"/>
          </p:cNvSpPr>
          <p:nvPr/>
        </p:nvSpPr>
        <p:spPr bwMode="auto">
          <a:xfrm>
            <a:off x="3719512" y="3429000"/>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pic>
        <p:nvPicPr>
          <p:cNvPr id="4" name="Picture 3">
            <a:extLst>
              <a:ext uri="{FF2B5EF4-FFF2-40B4-BE49-F238E27FC236}">
                <a16:creationId xmlns:a16="http://schemas.microsoft.com/office/drawing/2014/main" xmlns="" id="{079B138F-2C25-A94C-8401-D96BD5F9255C}"/>
              </a:ext>
            </a:extLst>
          </p:cNvPr>
          <p:cNvPicPr>
            <a:picLocks noChangeAspect="1"/>
          </p:cNvPicPr>
          <p:nvPr/>
        </p:nvPicPr>
        <p:blipFill>
          <a:blip r:embed="rId3"/>
          <a:stretch>
            <a:fillRect/>
          </a:stretch>
        </p:blipFill>
        <p:spPr>
          <a:xfrm>
            <a:off x="5570537" y="2501900"/>
            <a:ext cx="6502400" cy="3251200"/>
          </a:xfrm>
          <a:prstGeom prst="rect">
            <a:avLst/>
          </a:prstGeom>
        </p:spPr>
      </p:pic>
      <p:sp>
        <p:nvSpPr>
          <p:cNvPr id="5" name="Oval 4">
            <a:extLst>
              <a:ext uri="{FF2B5EF4-FFF2-40B4-BE49-F238E27FC236}">
                <a16:creationId xmlns:a16="http://schemas.microsoft.com/office/drawing/2014/main" xmlns="" id="{5CD060BD-990C-0E4A-A386-EBBAF24447D4}"/>
              </a:ext>
            </a:extLst>
          </p:cNvPr>
          <p:cNvSpPr/>
          <p:nvPr/>
        </p:nvSpPr>
        <p:spPr>
          <a:xfrm>
            <a:off x="8241957" y="4389439"/>
            <a:ext cx="516495" cy="516495"/>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rved Down Arrow 5">
            <a:extLst>
              <a:ext uri="{FF2B5EF4-FFF2-40B4-BE49-F238E27FC236}">
                <a16:creationId xmlns:a16="http://schemas.microsoft.com/office/drawing/2014/main" xmlns="" id="{575137CD-CF04-9D4D-95DE-6E84B7E49799}"/>
              </a:ext>
            </a:extLst>
          </p:cNvPr>
          <p:cNvSpPr/>
          <p:nvPr/>
        </p:nvSpPr>
        <p:spPr>
          <a:xfrm>
            <a:off x="8428037" y="3395980"/>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Curved Down Arrow 45">
            <a:extLst>
              <a:ext uri="{FF2B5EF4-FFF2-40B4-BE49-F238E27FC236}">
                <a16:creationId xmlns:a16="http://schemas.microsoft.com/office/drawing/2014/main" xmlns="" id="{8039D6FA-3117-9240-BF3E-31D2E22FAA30}"/>
              </a:ext>
            </a:extLst>
          </p:cNvPr>
          <p:cNvSpPr/>
          <p:nvPr/>
        </p:nvSpPr>
        <p:spPr>
          <a:xfrm>
            <a:off x="8988211" y="3378217"/>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Oval 46">
            <a:extLst>
              <a:ext uri="{FF2B5EF4-FFF2-40B4-BE49-F238E27FC236}">
                <a16:creationId xmlns:a16="http://schemas.microsoft.com/office/drawing/2014/main" xmlns="" id="{BD02CE18-65A4-2448-9BA0-C9AA52F6543A}"/>
              </a:ext>
            </a:extLst>
          </p:cNvPr>
          <p:cNvSpPr/>
          <p:nvPr/>
        </p:nvSpPr>
        <p:spPr>
          <a:xfrm>
            <a:off x="9336051" y="4389438"/>
            <a:ext cx="516495" cy="516495"/>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72764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r>
              <a:rPr lang="en-GB" sz="2200" dirty="0"/>
              <a:t>He starts at 3 and counts on 2 more.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5" name="Picture 4">
            <a:extLst>
              <a:ext uri="{FF2B5EF4-FFF2-40B4-BE49-F238E27FC236}">
                <a16:creationId xmlns:a16="http://schemas.microsoft.com/office/drawing/2014/main" xmlns="" id="{AA16B259-275C-C64A-9607-E845290119B2}"/>
              </a:ext>
            </a:extLst>
          </p:cNvPr>
          <p:cNvPicPr>
            <a:picLocks noChangeAspect="1"/>
          </p:cNvPicPr>
          <p:nvPr/>
        </p:nvPicPr>
        <p:blipFill>
          <a:blip r:embed="rId3"/>
          <a:stretch>
            <a:fillRect/>
          </a:stretch>
        </p:blipFill>
        <p:spPr>
          <a:xfrm>
            <a:off x="2844800" y="2477186"/>
            <a:ext cx="6502400" cy="3251200"/>
          </a:xfrm>
          <a:prstGeom prst="rect">
            <a:avLst/>
          </a:prstGeom>
        </p:spPr>
      </p:pic>
      <p:sp>
        <p:nvSpPr>
          <p:cNvPr id="6" name="Oval 5">
            <a:extLst>
              <a:ext uri="{FF2B5EF4-FFF2-40B4-BE49-F238E27FC236}">
                <a16:creationId xmlns:a16="http://schemas.microsoft.com/office/drawing/2014/main" xmlns="" id="{50F8B049-2CCB-6342-A81E-D0E8B0149B13}"/>
              </a:ext>
            </a:extLst>
          </p:cNvPr>
          <p:cNvSpPr/>
          <p:nvPr/>
        </p:nvSpPr>
        <p:spPr>
          <a:xfrm>
            <a:off x="4424490" y="4378437"/>
            <a:ext cx="516495" cy="516495"/>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xmlns="" id="{9BAF096D-05CF-BE42-BB5F-BFC06DF67FFD}"/>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11" name="Rounded Rectangle 10">
            <a:extLst>
              <a:ext uri="{FF2B5EF4-FFF2-40B4-BE49-F238E27FC236}">
                <a16:creationId xmlns:a16="http://schemas.microsoft.com/office/drawing/2014/main" xmlns="" id="{1351C7F4-F82D-5C41-9FE1-F7A081D3EAAE}"/>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2" name="Rounded Rectangle 11">
            <a:extLst>
              <a:ext uri="{FF2B5EF4-FFF2-40B4-BE49-F238E27FC236}">
                <a16:creationId xmlns:a16="http://schemas.microsoft.com/office/drawing/2014/main" xmlns="" id="{1383C173-5281-4F44-B547-63BA12B0CFC7}"/>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2</a:t>
            </a:r>
          </a:p>
        </p:txBody>
      </p:sp>
      <p:sp>
        <p:nvSpPr>
          <p:cNvPr id="13" name="Rounded Rectangle 12">
            <a:extLst>
              <a:ext uri="{FF2B5EF4-FFF2-40B4-BE49-F238E27FC236}">
                <a16:creationId xmlns:a16="http://schemas.microsoft.com/office/drawing/2014/main" xmlns="" id="{230C08AD-45E3-4E43-AA81-A5EB8EEB5F2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4" name="Rounded Rectangle 13">
            <a:extLst>
              <a:ext uri="{FF2B5EF4-FFF2-40B4-BE49-F238E27FC236}">
                <a16:creationId xmlns:a16="http://schemas.microsoft.com/office/drawing/2014/main" xmlns="" id="{51915320-37A6-D94A-9A5F-88D96D1A522F}"/>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Tree>
    <p:extLst>
      <p:ext uri="{BB962C8B-B14F-4D97-AF65-F5344CB8AC3E}">
        <p14:creationId xmlns:p14="http://schemas.microsoft.com/office/powerpoint/2010/main" val="31372257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r>
              <a:rPr lang="en-GB" sz="2200" dirty="0"/>
              <a:t>He starts at 3 and counts on 2 more.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5" name="Picture 4">
            <a:extLst>
              <a:ext uri="{FF2B5EF4-FFF2-40B4-BE49-F238E27FC236}">
                <a16:creationId xmlns:a16="http://schemas.microsoft.com/office/drawing/2014/main" xmlns="" id="{AA16B259-275C-C64A-9607-E845290119B2}"/>
              </a:ext>
            </a:extLst>
          </p:cNvPr>
          <p:cNvPicPr>
            <a:picLocks noChangeAspect="1"/>
          </p:cNvPicPr>
          <p:nvPr/>
        </p:nvPicPr>
        <p:blipFill>
          <a:blip r:embed="rId3"/>
          <a:stretch>
            <a:fillRect/>
          </a:stretch>
        </p:blipFill>
        <p:spPr>
          <a:xfrm>
            <a:off x="2844800" y="2477186"/>
            <a:ext cx="6502400" cy="3251200"/>
          </a:xfrm>
          <a:prstGeom prst="rect">
            <a:avLst/>
          </a:prstGeom>
        </p:spPr>
      </p:pic>
      <p:sp>
        <p:nvSpPr>
          <p:cNvPr id="6" name="Oval 5">
            <a:extLst>
              <a:ext uri="{FF2B5EF4-FFF2-40B4-BE49-F238E27FC236}">
                <a16:creationId xmlns:a16="http://schemas.microsoft.com/office/drawing/2014/main" xmlns="" id="{50F8B049-2CCB-6342-A81E-D0E8B0149B13}"/>
              </a:ext>
            </a:extLst>
          </p:cNvPr>
          <p:cNvSpPr/>
          <p:nvPr/>
        </p:nvSpPr>
        <p:spPr>
          <a:xfrm>
            <a:off x="4424490" y="4378437"/>
            <a:ext cx="516495" cy="516495"/>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rved Down Arrow 6">
            <a:extLst>
              <a:ext uri="{FF2B5EF4-FFF2-40B4-BE49-F238E27FC236}">
                <a16:creationId xmlns:a16="http://schemas.microsoft.com/office/drawing/2014/main" xmlns="" id="{AADB7111-26F8-B541-B192-8E2D9A1C37C0}"/>
              </a:ext>
            </a:extLst>
          </p:cNvPr>
          <p:cNvSpPr/>
          <p:nvPr/>
        </p:nvSpPr>
        <p:spPr>
          <a:xfrm>
            <a:off x="4610570" y="3384978"/>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ounded Rectangle 9">
            <a:extLst>
              <a:ext uri="{FF2B5EF4-FFF2-40B4-BE49-F238E27FC236}">
                <a16:creationId xmlns:a16="http://schemas.microsoft.com/office/drawing/2014/main" xmlns="" id="{9BAF096D-05CF-BE42-BB5F-BFC06DF67FFD}"/>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11" name="Rounded Rectangle 10">
            <a:extLst>
              <a:ext uri="{FF2B5EF4-FFF2-40B4-BE49-F238E27FC236}">
                <a16:creationId xmlns:a16="http://schemas.microsoft.com/office/drawing/2014/main" xmlns="" id="{1351C7F4-F82D-5C41-9FE1-F7A081D3EAAE}"/>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2" name="Rounded Rectangle 11">
            <a:extLst>
              <a:ext uri="{FF2B5EF4-FFF2-40B4-BE49-F238E27FC236}">
                <a16:creationId xmlns:a16="http://schemas.microsoft.com/office/drawing/2014/main" xmlns="" id="{1383C173-5281-4F44-B547-63BA12B0CFC7}"/>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2</a:t>
            </a:r>
          </a:p>
        </p:txBody>
      </p:sp>
      <p:sp>
        <p:nvSpPr>
          <p:cNvPr id="13" name="Rounded Rectangle 12">
            <a:extLst>
              <a:ext uri="{FF2B5EF4-FFF2-40B4-BE49-F238E27FC236}">
                <a16:creationId xmlns:a16="http://schemas.microsoft.com/office/drawing/2014/main" xmlns="" id="{230C08AD-45E3-4E43-AA81-A5EB8EEB5F2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4" name="Rounded Rectangle 13">
            <a:extLst>
              <a:ext uri="{FF2B5EF4-FFF2-40B4-BE49-F238E27FC236}">
                <a16:creationId xmlns:a16="http://schemas.microsoft.com/office/drawing/2014/main" xmlns="" id="{51915320-37A6-D94A-9A5F-88D96D1A522F}"/>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Tree>
    <p:extLst>
      <p:ext uri="{BB962C8B-B14F-4D97-AF65-F5344CB8AC3E}">
        <p14:creationId xmlns:p14="http://schemas.microsoft.com/office/powerpoint/2010/main" val="20541356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r>
              <a:rPr lang="en-GB" sz="2200" dirty="0"/>
              <a:t>He starts at 3 and counts on 2 more.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5" name="Picture 4">
            <a:extLst>
              <a:ext uri="{FF2B5EF4-FFF2-40B4-BE49-F238E27FC236}">
                <a16:creationId xmlns:a16="http://schemas.microsoft.com/office/drawing/2014/main" xmlns="" id="{AA16B259-275C-C64A-9607-E845290119B2}"/>
              </a:ext>
            </a:extLst>
          </p:cNvPr>
          <p:cNvPicPr>
            <a:picLocks noChangeAspect="1"/>
          </p:cNvPicPr>
          <p:nvPr/>
        </p:nvPicPr>
        <p:blipFill>
          <a:blip r:embed="rId3"/>
          <a:stretch>
            <a:fillRect/>
          </a:stretch>
        </p:blipFill>
        <p:spPr>
          <a:xfrm>
            <a:off x="2844800" y="2477186"/>
            <a:ext cx="6502400" cy="3251200"/>
          </a:xfrm>
          <a:prstGeom prst="rect">
            <a:avLst/>
          </a:prstGeom>
        </p:spPr>
      </p:pic>
      <p:sp>
        <p:nvSpPr>
          <p:cNvPr id="6" name="Oval 5">
            <a:extLst>
              <a:ext uri="{FF2B5EF4-FFF2-40B4-BE49-F238E27FC236}">
                <a16:creationId xmlns:a16="http://schemas.microsoft.com/office/drawing/2014/main" xmlns="" id="{50F8B049-2CCB-6342-A81E-D0E8B0149B13}"/>
              </a:ext>
            </a:extLst>
          </p:cNvPr>
          <p:cNvSpPr/>
          <p:nvPr/>
        </p:nvSpPr>
        <p:spPr>
          <a:xfrm>
            <a:off x="4424490" y="4378437"/>
            <a:ext cx="516495" cy="516495"/>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rved Down Arrow 6">
            <a:extLst>
              <a:ext uri="{FF2B5EF4-FFF2-40B4-BE49-F238E27FC236}">
                <a16:creationId xmlns:a16="http://schemas.microsoft.com/office/drawing/2014/main" xmlns="" id="{AADB7111-26F8-B541-B192-8E2D9A1C37C0}"/>
              </a:ext>
            </a:extLst>
          </p:cNvPr>
          <p:cNvSpPr/>
          <p:nvPr/>
        </p:nvSpPr>
        <p:spPr>
          <a:xfrm>
            <a:off x="4610570" y="3384978"/>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urved Down Arrow 7">
            <a:extLst>
              <a:ext uri="{FF2B5EF4-FFF2-40B4-BE49-F238E27FC236}">
                <a16:creationId xmlns:a16="http://schemas.microsoft.com/office/drawing/2014/main" xmlns="" id="{CC9D066F-D8D4-694C-85F0-1D760925F126}"/>
              </a:ext>
            </a:extLst>
          </p:cNvPr>
          <p:cNvSpPr/>
          <p:nvPr/>
        </p:nvSpPr>
        <p:spPr>
          <a:xfrm>
            <a:off x="5170744" y="3367215"/>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ounded Rectangle 9">
            <a:extLst>
              <a:ext uri="{FF2B5EF4-FFF2-40B4-BE49-F238E27FC236}">
                <a16:creationId xmlns:a16="http://schemas.microsoft.com/office/drawing/2014/main" xmlns="" id="{9BAF096D-05CF-BE42-BB5F-BFC06DF67FFD}"/>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11" name="Rounded Rectangle 10">
            <a:extLst>
              <a:ext uri="{FF2B5EF4-FFF2-40B4-BE49-F238E27FC236}">
                <a16:creationId xmlns:a16="http://schemas.microsoft.com/office/drawing/2014/main" xmlns="" id="{1351C7F4-F82D-5C41-9FE1-F7A081D3EAAE}"/>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2" name="Rounded Rectangle 11">
            <a:extLst>
              <a:ext uri="{FF2B5EF4-FFF2-40B4-BE49-F238E27FC236}">
                <a16:creationId xmlns:a16="http://schemas.microsoft.com/office/drawing/2014/main" xmlns="" id="{1383C173-5281-4F44-B547-63BA12B0CFC7}"/>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2</a:t>
            </a:r>
          </a:p>
        </p:txBody>
      </p:sp>
      <p:sp>
        <p:nvSpPr>
          <p:cNvPr id="13" name="Rounded Rectangle 12">
            <a:extLst>
              <a:ext uri="{FF2B5EF4-FFF2-40B4-BE49-F238E27FC236}">
                <a16:creationId xmlns:a16="http://schemas.microsoft.com/office/drawing/2014/main" xmlns="" id="{230C08AD-45E3-4E43-AA81-A5EB8EEB5F2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4" name="Rounded Rectangle 13">
            <a:extLst>
              <a:ext uri="{FF2B5EF4-FFF2-40B4-BE49-F238E27FC236}">
                <a16:creationId xmlns:a16="http://schemas.microsoft.com/office/drawing/2014/main" xmlns="" id="{51915320-37A6-D94A-9A5F-88D96D1A522F}"/>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Tree>
    <p:extLst>
      <p:ext uri="{BB962C8B-B14F-4D97-AF65-F5344CB8AC3E}">
        <p14:creationId xmlns:p14="http://schemas.microsoft.com/office/powerpoint/2010/main" val="15826391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r>
              <a:rPr lang="en-GB" sz="2200" dirty="0"/>
              <a:t>He starts at 3 and counts on 2 more.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5" name="Picture 4">
            <a:extLst>
              <a:ext uri="{FF2B5EF4-FFF2-40B4-BE49-F238E27FC236}">
                <a16:creationId xmlns:a16="http://schemas.microsoft.com/office/drawing/2014/main" xmlns="" id="{AA16B259-275C-C64A-9607-E845290119B2}"/>
              </a:ext>
            </a:extLst>
          </p:cNvPr>
          <p:cNvPicPr>
            <a:picLocks noChangeAspect="1"/>
          </p:cNvPicPr>
          <p:nvPr/>
        </p:nvPicPr>
        <p:blipFill>
          <a:blip r:embed="rId3"/>
          <a:stretch>
            <a:fillRect/>
          </a:stretch>
        </p:blipFill>
        <p:spPr>
          <a:xfrm>
            <a:off x="2844800" y="2477186"/>
            <a:ext cx="6502400" cy="3251200"/>
          </a:xfrm>
          <a:prstGeom prst="rect">
            <a:avLst/>
          </a:prstGeom>
        </p:spPr>
      </p:pic>
      <p:sp>
        <p:nvSpPr>
          <p:cNvPr id="6" name="Oval 5">
            <a:extLst>
              <a:ext uri="{FF2B5EF4-FFF2-40B4-BE49-F238E27FC236}">
                <a16:creationId xmlns:a16="http://schemas.microsoft.com/office/drawing/2014/main" xmlns="" id="{50F8B049-2CCB-6342-A81E-D0E8B0149B13}"/>
              </a:ext>
            </a:extLst>
          </p:cNvPr>
          <p:cNvSpPr/>
          <p:nvPr/>
        </p:nvSpPr>
        <p:spPr>
          <a:xfrm>
            <a:off x="4424490" y="4378437"/>
            <a:ext cx="516495" cy="516495"/>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rved Down Arrow 6">
            <a:extLst>
              <a:ext uri="{FF2B5EF4-FFF2-40B4-BE49-F238E27FC236}">
                <a16:creationId xmlns:a16="http://schemas.microsoft.com/office/drawing/2014/main" xmlns="" id="{AADB7111-26F8-B541-B192-8E2D9A1C37C0}"/>
              </a:ext>
            </a:extLst>
          </p:cNvPr>
          <p:cNvSpPr/>
          <p:nvPr/>
        </p:nvSpPr>
        <p:spPr>
          <a:xfrm>
            <a:off x="4610570" y="3384978"/>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urved Down Arrow 7">
            <a:extLst>
              <a:ext uri="{FF2B5EF4-FFF2-40B4-BE49-F238E27FC236}">
                <a16:creationId xmlns:a16="http://schemas.microsoft.com/office/drawing/2014/main" xmlns="" id="{CC9D066F-D8D4-694C-85F0-1D760925F126}"/>
              </a:ext>
            </a:extLst>
          </p:cNvPr>
          <p:cNvSpPr/>
          <p:nvPr/>
        </p:nvSpPr>
        <p:spPr>
          <a:xfrm>
            <a:off x="5170744" y="3367215"/>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a:extLst>
              <a:ext uri="{FF2B5EF4-FFF2-40B4-BE49-F238E27FC236}">
                <a16:creationId xmlns:a16="http://schemas.microsoft.com/office/drawing/2014/main" xmlns="" id="{44AFA1E0-DFC6-CE40-88ED-9328916082F2}"/>
              </a:ext>
            </a:extLst>
          </p:cNvPr>
          <p:cNvSpPr/>
          <p:nvPr/>
        </p:nvSpPr>
        <p:spPr>
          <a:xfrm>
            <a:off x="5518584" y="4378436"/>
            <a:ext cx="516495" cy="516495"/>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xmlns="" id="{9BAF096D-05CF-BE42-BB5F-BFC06DF67FFD}"/>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11" name="Rounded Rectangle 10">
            <a:extLst>
              <a:ext uri="{FF2B5EF4-FFF2-40B4-BE49-F238E27FC236}">
                <a16:creationId xmlns:a16="http://schemas.microsoft.com/office/drawing/2014/main" xmlns="" id="{1351C7F4-F82D-5C41-9FE1-F7A081D3EAAE}"/>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2" name="Rounded Rectangle 11">
            <a:extLst>
              <a:ext uri="{FF2B5EF4-FFF2-40B4-BE49-F238E27FC236}">
                <a16:creationId xmlns:a16="http://schemas.microsoft.com/office/drawing/2014/main" xmlns="" id="{1383C173-5281-4F44-B547-63BA12B0CFC7}"/>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2</a:t>
            </a:r>
          </a:p>
        </p:txBody>
      </p:sp>
      <p:sp>
        <p:nvSpPr>
          <p:cNvPr id="13" name="Rounded Rectangle 12">
            <a:extLst>
              <a:ext uri="{FF2B5EF4-FFF2-40B4-BE49-F238E27FC236}">
                <a16:creationId xmlns:a16="http://schemas.microsoft.com/office/drawing/2014/main" xmlns="" id="{230C08AD-45E3-4E43-AA81-A5EB8EEB5F2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4" name="Rounded Rectangle 13">
            <a:extLst>
              <a:ext uri="{FF2B5EF4-FFF2-40B4-BE49-F238E27FC236}">
                <a16:creationId xmlns:a16="http://schemas.microsoft.com/office/drawing/2014/main" xmlns="" id="{51915320-37A6-D94A-9A5F-88D96D1A522F}"/>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Tree>
    <p:extLst>
      <p:ext uri="{BB962C8B-B14F-4D97-AF65-F5344CB8AC3E}">
        <p14:creationId xmlns:p14="http://schemas.microsoft.com/office/powerpoint/2010/main" val="32072071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r>
              <a:rPr lang="en-GB" sz="2200" dirty="0"/>
              <a:t>He starts at 3 and counts on 2 more.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5" name="Picture 4">
            <a:extLst>
              <a:ext uri="{FF2B5EF4-FFF2-40B4-BE49-F238E27FC236}">
                <a16:creationId xmlns:a16="http://schemas.microsoft.com/office/drawing/2014/main" xmlns="" id="{AA16B259-275C-C64A-9607-E845290119B2}"/>
              </a:ext>
            </a:extLst>
          </p:cNvPr>
          <p:cNvPicPr>
            <a:picLocks noChangeAspect="1"/>
          </p:cNvPicPr>
          <p:nvPr/>
        </p:nvPicPr>
        <p:blipFill>
          <a:blip r:embed="rId3"/>
          <a:stretch>
            <a:fillRect/>
          </a:stretch>
        </p:blipFill>
        <p:spPr>
          <a:xfrm>
            <a:off x="2844800" y="2477186"/>
            <a:ext cx="6502400" cy="3251200"/>
          </a:xfrm>
          <a:prstGeom prst="rect">
            <a:avLst/>
          </a:prstGeom>
        </p:spPr>
      </p:pic>
      <p:sp>
        <p:nvSpPr>
          <p:cNvPr id="6" name="Oval 5">
            <a:extLst>
              <a:ext uri="{FF2B5EF4-FFF2-40B4-BE49-F238E27FC236}">
                <a16:creationId xmlns:a16="http://schemas.microsoft.com/office/drawing/2014/main" xmlns="" id="{50F8B049-2CCB-6342-A81E-D0E8B0149B13}"/>
              </a:ext>
            </a:extLst>
          </p:cNvPr>
          <p:cNvSpPr/>
          <p:nvPr/>
        </p:nvSpPr>
        <p:spPr>
          <a:xfrm>
            <a:off x="4424490" y="4378437"/>
            <a:ext cx="516495" cy="516495"/>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rved Down Arrow 6">
            <a:extLst>
              <a:ext uri="{FF2B5EF4-FFF2-40B4-BE49-F238E27FC236}">
                <a16:creationId xmlns:a16="http://schemas.microsoft.com/office/drawing/2014/main" xmlns="" id="{AADB7111-26F8-B541-B192-8E2D9A1C37C0}"/>
              </a:ext>
            </a:extLst>
          </p:cNvPr>
          <p:cNvSpPr/>
          <p:nvPr/>
        </p:nvSpPr>
        <p:spPr>
          <a:xfrm>
            <a:off x="4610570" y="3384978"/>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urved Down Arrow 7">
            <a:extLst>
              <a:ext uri="{FF2B5EF4-FFF2-40B4-BE49-F238E27FC236}">
                <a16:creationId xmlns:a16="http://schemas.microsoft.com/office/drawing/2014/main" xmlns="" id="{CC9D066F-D8D4-694C-85F0-1D760925F126}"/>
              </a:ext>
            </a:extLst>
          </p:cNvPr>
          <p:cNvSpPr/>
          <p:nvPr/>
        </p:nvSpPr>
        <p:spPr>
          <a:xfrm>
            <a:off x="5170744" y="3367215"/>
            <a:ext cx="765176" cy="731520"/>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a:extLst>
              <a:ext uri="{FF2B5EF4-FFF2-40B4-BE49-F238E27FC236}">
                <a16:creationId xmlns:a16="http://schemas.microsoft.com/office/drawing/2014/main" xmlns="" id="{44AFA1E0-DFC6-CE40-88ED-9328916082F2}"/>
              </a:ext>
            </a:extLst>
          </p:cNvPr>
          <p:cNvSpPr/>
          <p:nvPr/>
        </p:nvSpPr>
        <p:spPr>
          <a:xfrm>
            <a:off x="5518584" y="4378436"/>
            <a:ext cx="516495" cy="516495"/>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xmlns="" id="{9BAF096D-05CF-BE42-BB5F-BFC06DF67FFD}"/>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11" name="Rounded Rectangle 10">
            <a:extLst>
              <a:ext uri="{FF2B5EF4-FFF2-40B4-BE49-F238E27FC236}">
                <a16:creationId xmlns:a16="http://schemas.microsoft.com/office/drawing/2014/main" xmlns="" id="{1351C7F4-F82D-5C41-9FE1-F7A081D3EAAE}"/>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2" name="Rounded Rectangle 11">
            <a:extLst>
              <a:ext uri="{FF2B5EF4-FFF2-40B4-BE49-F238E27FC236}">
                <a16:creationId xmlns:a16="http://schemas.microsoft.com/office/drawing/2014/main" xmlns="" id="{1383C173-5281-4F44-B547-63BA12B0CFC7}"/>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2</a:t>
            </a:r>
          </a:p>
        </p:txBody>
      </p:sp>
      <p:sp>
        <p:nvSpPr>
          <p:cNvPr id="13" name="Rounded Rectangle 12">
            <a:extLst>
              <a:ext uri="{FF2B5EF4-FFF2-40B4-BE49-F238E27FC236}">
                <a16:creationId xmlns:a16="http://schemas.microsoft.com/office/drawing/2014/main" xmlns="" id="{230C08AD-45E3-4E43-AA81-A5EB8EEB5F2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14" name="Rounded Rectangle 13">
            <a:extLst>
              <a:ext uri="{FF2B5EF4-FFF2-40B4-BE49-F238E27FC236}">
                <a16:creationId xmlns:a16="http://schemas.microsoft.com/office/drawing/2014/main" xmlns="" id="{51915320-37A6-D94A-9A5F-88D96D1A522F}"/>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3860"/>
                </a:solidFill>
                <a:latin typeface="OpenDyslexicAlta" pitchFamily="2" charset="77"/>
              </a:rPr>
              <a:t>5</a:t>
            </a:r>
          </a:p>
        </p:txBody>
      </p:sp>
    </p:spTree>
    <p:extLst>
      <p:ext uri="{BB962C8B-B14F-4D97-AF65-F5344CB8AC3E}">
        <p14:creationId xmlns:p14="http://schemas.microsoft.com/office/powerpoint/2010/main" val="21869171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xmlns=""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xmlns=""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11</a:t>
            </a:r>
          </a:p>
        </p:txBody>
      </p:sp>
      <p:sp>
        <p:nvSpPr>
          <p:cNvPr id="6" name="Rounded Rectangle 5">
            <a:extLst>
              <a:ext uri="{FF2B5EF4-FFF2-40B4-BE49-F238E27FC236}">
                <a16:creationId xmlns:a16="http://schemas.microsoft.com/office/drawing/2014/main" xmlns=""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xmlns=""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8" name="Rounded Rectangle 7">
            <a:extLst>
              <a:ext uri="{FF2B5EF4-FFF2-40B4-BE49-F238E27FC236}">
                <a16:creationId xmlns:a16="http://schemas.microsoft.com/office/drawing/2014/main" xmlns=""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xmlns=""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Tree>
    <p:extLst>
      <p:ext uri="{BB962C8B-B14F-4D97-AF65-F5344CB8AC3E}">
        <p14:creationId xmlns:p14="http://schemas.microsoft.com/office/powerpoint/2010/main" val="38122829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xmlns=""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xmlns=""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11</a:t>
            </a:r>
          </a:p>
        </p:txBody>
      </p:sp>
      <p:sp>
        <p:nvSpPr>
          <p:cNvPr id="6" name="Rounded Rectangle 5">
            <a:extLst>
              <a:ext uri="{FF2B5EF4-FFF2-40B4-BE49-F238E27FC236}">
                <a16:creationId xmlns:a16="http://schemas.microsoft.com/office/drawing/2014/main" xmlns=""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xmlns=""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8" name="Rounded Rectangle 7">
            <a:extLst>
              <a:ext uri="{FF2B5EF4-FFF2-40B4-BE49-F238E27FC236}">
                <a16:creationId xmlns:a16="http://schemas.microsoft.com/office/drawing/2014/main" xmlns=""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xmlns=""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a16="http://schemas.microsoft.com/office/drawing/2014/main" xmlns="" id="{EF12EAD8-8033-CB47-8E65-6DC25EA36860}"/>
              </a:ext>
            </a:extLst>
          </p:cNvPr>
          <p:cNvSpPr/>
          <p:nvPr/>
        </p:nvSpPr>
        <p:spPr>
          <a:xfrm>
            <a:off x="61049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5444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xmlns=""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xmlns=""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11</a:t>
            </a:r>
          </a:p>
        </p:txBody>
      </p:sp>
      <p:sp>
        <p:nvSpPr>
          <p:cNvPr id="6" name="Rounded Rectangle 5">
            <a:extLst>
              <a:ext uri="{FF2B5EF4-FFF2-40B4-BE49-F238E27FC236}">
                <a16:creationId xmlns:a16="http://schemas.microsoft.com/office/drawing/2014/main" xmlns=""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xmlns=""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8" name="Rounded Rectangle 7">
            <a:extLst>
              <a:ext uri="{FF2B5EF4-FFF2-40B4-BE49-F238E27FC236}">
                <a16:creationId xmlns:a16="http://schemas.microsoft.com/office/drawing/2014/main" xmlns=""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xmlns=""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a16="http://schemas.microsoft.com/office/drawing/2014/main" xmlns="" id="{EF12EAD8-8033-CB47-8E65-6DC25EA36860}"/>
              </a:ext>
            </a:extLst>
          </p:cNvPr>
          <p:cNvSpPr/>
          <p:nvPr/>
        </p:nvSpPr>
        <p:spPr>
          <a:xfrm>
            <a:off x="61049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rved Down Arrow 18">
            <a:extLst>
              <a:ext uri="{FF2B5EF4-FFF2-40B4-BE49-F238E27FC236}">
                <a16:creationId xmlns:a16="http://schemas.microsoft.com/office/drawing/2014/main" xmlns="" id="{5C375405-C4A9-FA4C-8292-4D8652E5AFDE}"/>
              </a:ext>
            </a:extLst>
          </p:cNvPr>
          <p:cNvSpPr/>
          <p:nvPr/>
        </p:nvSpPr>
        <p:spPr>
          <a:xfrm>
            <a:off x="6223248"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42330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xmlns=""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xmlns=""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11</a:t>
            </a:r>
          </a:p>
        </p:txBody>
      </p:sp>
      <p:sp>
        <p:nvSpPr>
          <p:cNvPr id="6" name="Rounded Rectangle 5">
            <a:extLst>
              <a:ext uri="{FF2B5EF4-FFF2-40B4-BE49-F238E27FC236}">
                <a16:creationId xmlns:a16="http://schemas.microsoft.com/office/drawing/2014/main" xmlns=""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xmlns=""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8" name="Rounded Rectangle 7">
            <a:extLst>
              <a:ext uri="{FF2B5EF4-FFF2-40B4-BE49-F238E27FC236}">
                <a16:creationId xmlns:a16="http://schemas.microsoft.com/office/drawing/2014/main" xmlns=""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xmlns=""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a16="http://schemas.microsoft.com/office/drawing/2014/main" xmlns="" id="{EF12EAD8-8033-CB47-8E65-6DC25EA36860}"/>
              </a:ext>
            </a:extLst>
          </p:cNvPr>
          <p:cNvSpPr/>
          <p:nvPr/>
        </p:nvSpPr>
        <p:spPr>
          <a:xfrm>
            <a:off x="61049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rved Down Arrow 18">
            <a:extLst>
              <a:ext uri="{FF2B5EF4-FFF2-40B4-BE49-F238E27FC236}">
                <a16:creationId xmlns:a16="http://schemas.microsoft.com/office/drawing/2014/main" xmlns="" id="{5C375405-C4A9-FA4C-8292-4D8652E5AFDE}"/>
              </a:ext>
            </a:extLst>
          </p:cNvPr>
          <p:cNvSpPr/>
          <p:nvPr/>
        </p:nvSpPr>
        <p:spPr>
          <a:xfrm>
            <a:off x="6223248"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Down Arrow 19">
            <a:extLst>
              <a:ext uri="{FF2B5EF4-FFF2-40B4-BE49-F238E27FC236}">
                <a16:creationId xmlns:a16="http://schemas.microsoft.com/office/drawing/2014/main" xmlns="" id="{CDEA3E20-0460-A64B-9D60-B92C3BB136F4}"/>
              </a:ext>
            </a:extLst>
          </p:cNvPr>
          <p:cNvSpPr/>
          <p:nvPr/>
        </p:nvSpPr>
        <p:spPr>
          <a:xfrm>
            <a:off x="6545053"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948581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xmlns=""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xmlns=""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11</a:t>
            </a:r>
          </a:p>
        </p:txBody>
      </p:sp>
      <p:sp>
        <p:nvSpPr>
          <p:cNvPr id="6" name="Rounded Rectangle 5">
            <a:extLst>
              <a:ext uri="{FF2B5EF4-FFF2-40B4-BE49-F238E27FC236}">
                <a16:creationId xmlns:a16="http://schemas.microsoft.com/office/drawing/2014/main" xmlns=""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xmlns=""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8" name="Rounded Rectangle 7">
            <a:extLst>
              <a:ext uri="{FF2B5EF4-FFF2-40B4-BE49-F238E27FC236}">
                <a16:creationId xmlns:a16="http://schemas.microsoft.com/office/drawing/2014/main" xmlns=""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xmlns=""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a16="http://schemas.microsoft.com/office/drawing/2014/main" xmlns="" id="{EF12EAD8-8033-CB47-8E65-6DC25EA36860}"/>
              </a:ext>
            </a:extLst>
          </p:cNvPr>
          <p:cNvSpPr/>
          <p:nvPr/>
        </p:nvSpPr>
        <p:spPr>
          <a:xfrm>
            <a:off x="61049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rved Down Arrow 18">
            <a:extLst>
              <a:ext uri="{FF2B5EF4-FFF2-40B4-BE49-F238E27FC236}">
                <a16:creationId xmlns:a16="http://schemas.microsoft.com/office/drawing/2014/main" xmlns="" id="{5C375405-C4A9-FA4C-8292-4D8652E5AFDE}"/>
              </a:ext>
            </a:extLst>
          </p:cNvPr>
          <p:cNvSpPr/>
          <p:nvPr/>
        </p:nvSpPr>
        <p:spPr>
          <a:xfrm>
            <a:off x="6223248"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Down Arrow 19">
            <a:extLst>
              <a:ext uri="{FF2B5EF4-FFF2-40B4-BE49-F238E27FC236}">
                <a16:creationId xmlns:a16="http://schemas.microsoft.com/office/drawing/2014/main" xmlns="" id="{CDEA3E20-0460-A64B-9D60-B92C3BB136F4}"/>
              </a:ext>
            </a:extLst>
          </p:cNvPr>
          <p:cNvSpPr/>
          <p:nvPr/>
        </p:nvSpPr>
        <p:spPr>
          <a:xfrm>
            <a:off x="6545053"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urved Down Arrow 20">
            <a:extLst>
              <a:ext uri="{FF2B5EF4-FFF2-40B4-BE49-F238E27FC236}">
                <a16:creationId xmlns:a16="http://schemas.microsoft.com/office/drawing/2014/main" xmlns="" id="{73C8F2B4-1A62-5140-9F17-C739759D6621}"/>
              </a:ext>
            </a:extLst>
          </p:cNvPr>
          <p:cNvSpPr/>
          <p:nvPr/>
        </p:nvSpPr>
        <p:spPr>
          <a:xfrm>
            <a:off x="6842972"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72807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xmlns=""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xmlns=""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xmlns=""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xmlns=""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xmlns=""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xmlns=""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xmlns=""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xmlns=""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xmlns=""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xmlns=""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xmlns=""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xmlns=""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xmlns=""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xmlns=""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xmlns=""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xmlns=""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5 people at the bus stop. </a:t>
            </a:r>
          </a:p>
          <a:p>
            <a:r>
              <a:rPr lang="en-US" sz="2400" dirty="0">
                <a:solidFill>
                  <a:schemeClr val="tx1"/>
                </a:solidFill>
                <a:latin typeface="OpenDyslexicAlta" pitchFamily="2" charset="77"/>
              </a:rPr>
              <a:t>Then another 3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20934766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xmlns=""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xmlns=""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11</a:t>
            </a:r>
          </a:p>
        </p:txBody>
      </p:sp>
      <p:sp>
        <p:nvSpPr>
          <p:cNvPr id="6" name="Rounded Rectangle 5">
            <a:extLst>
              <a:ext uri="{FF2B5EF4-FFF2-40B4-BE49-F238E27FC236}">
                <a16:creationId xmlns:a16="http://schemas.microsoft.com/office/drawing/2014/main" xmlns=""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xmlns=""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8" name="Rounded Rectangle 7">
            <a:extLst>
              <a:ext uri="{FF2B5EF4-FFF2-40B4-BE49-F238E27FC236}">
                <a16:creationId xmlns:a16="http://schemas.microsoft.com/office/drawing/2014/main" xmlns=""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xmlns=""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a16="http://schemas.microsoft.com/office/drawing/2014/main" xmlns="" id="{EF12EAD8-8033-CB47-8E65-6DC25EA36860}"/>
              </a:ext>
            </a:extLst>
          </p:cNvPr>
          <p:cNvSpPr/>
          <p:nvPr/>
        </p:nvSpPr>
        <p:spPr>
          <a:xfrm>
            <a:off x="61049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6915E2B9-8D79-B744-8A7A-8A8C02F06988}"/>
              </a:ext>
            </a:extLst>
          </p:cNvPr>
          <p:cNvSpPr/>
          <p:nvPr/>
        </p:nvSpPr>
        <p:spPr>
          <a:xfrm>
            <a:off x="7015681" y="4535126"/>
            <a:ext cx="313376" cy="313376"/>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rved Down Arrow 18">
            <a:extLst>
              <a:ext uri="{FF2B5EF4-FFF2-40B4-BE49-F238E27FC236}">
                <a16:creationId xmlns:a16="http://schemas.microsoft.com/office/drawing/2014/main" xmlns="" id="{5C375405-C4A9-FA4C-8292-4D8652E5AFDE}"/>
              </a:ext>
            </a:extLst>
          </p:cNvPr>
          <p:cNvSpPr/>
          <p:nvPr/>
        </p:nvSpPr>
        <p:spPr>
          <a:xfrm>
            <a:off x="6223248"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Down Arrow 19">
            <a:extLst>
              <a:ext uri="{FF2B5EF4-FFF2-40B4-BE49-F238E27FC236}">
                <a16:creationId xmlns:a16="http://schemas.microsoft.com/office/drawing/2014/main" xmlns="" id="{CDEA3E20-0460-A64B-9D60-B92C3BB136F4}"/>
              </a:ext>
            </a:extLst>
          </p:cNvPr>
          <p:cNvSpPr/>
          <p:nvPr/>
        </p:nvSpPr>
        <p:spPr>
          <a:xfrm>
            <a:off x="6545053"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urved Down Arrow 20">
            <a:extLst>
              <a:ext uri="{FF2B5EF4-FFF2-40B4-BE49-F238E27FC236}">
                <a16:creationId xmlns:a16="http://schemas.microsoft.com/office/drawing/2014/main" xmlns="" id="{73C8F2B4-1A62-5140-9F17-C739759D6621}"/>
              </a:ext>
            </a:extLst>
          </p:cNvPr>
          <p:cNvSpPr/>
          <p:nvPr/>
        </p:nvSpPr>
        <p:spPr>
          <a:xfrm>
            <a:off x="6842972"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730090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xmlns=""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xmlns=""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11</a:t>
            </a:r>
          </a:p>
        </p:txBody>
      </p:sp>
      <p:sp>
        <p:nvSpPr>
          <p:cNvPr id="6" name="Rounded Rectangle 5">
            <a:extLst>
              <a:ext uri="{FF2B5EF4-FFF2-40B4-BE49-F238E27FC236}">
                <a16:creationId xmlns:a16="http://schemas.microsoft.com/office/drawing/2014/main" xmlns=""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xmlns=""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8" name="Rounded Rectangle 7">
            <a:extLst>
              <a:ext uri="{FF2B5EF4-FFF2-40B4-BE49-F238E27FC236}">
                <a16:creationId xmlns:a16="http://schemas.microsoft.com/office/drawing/2014/main" xmlns=""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xmlns=""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3860"/>
                </a:solidFill>
                <a:latin typeface="OpenDyslexicAlta" pitchFamily="2" charset="77"/>
              </a:rPr>
              <a:t>14</a:t>
            </a:r>
          </a:p>
        </p:txBody>
      </p:sp>
      <p:sp>
        <p:nvSpPr>
          <p:cNvPr id="15" name="Oval 14">
            <a:extLst>
              <a:ext uri="{FF2B5EF4-FFF2-40B4-BE49-F238E27FC236}">
                <a16:creationId xmlns:a16="http://schemas.microsoft.com/office/drawing/2014/main" xmlns="" id="{EF12EAD8-8033-CB47-8E65-6DC25EA36860}"/>
              </a:ext>
            </a:extLst>
          </p:cNvPr>
          <p:cNvSpPr/>
          <p:nvPr/>
        </p:nvSpPr>
        <p:spPr>
          <a:xfrm>
            <a:off x="61049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6915E2B9-8D79-B744-8A7A-8A8C02F06988}"/>
              </a:ext>
            </a:extLst>
          </p:cNvPr>
          <p:cNvSpPr/>
          <p:nvPr/>
        </p:nvSpPr>
        <p:spPr>
          <a:xfrm>
            <a:off x="7015681" y="4535126"/>
            <a:ext cx="313376" cy="313376"/>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rved Down Arrow 18">
            <a:extLst>
              <a:ext uri="{FF2B5EF4-FFF2-40B4-BE49-F238E27FC236}">
                <a16:creationId xmlns:a16="http://schemas.microsoft.com/office/drawing/2014/main" xmlns="" id="{5C375405-C4A9-FA4C-8292-4D8652E5AFDE}"/>
              </a:ext>
            </a:extLst>
          </p:cNvPr>
          <p:cNvSpPr/>
          <p:nvPr/>
        </p:nvSpPr>
        <p:spPr>
          <a:xfrm>
            <a:off x="6223248"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Down Arrow 19">
            <a:extLst>
              <a:ext uri="{FF2B5EF4-FFF2-40B4-BE49-F238E27FC236}">
                <a16:creationId xmlns:a16="http://schemas.microsoft.com/office/drawing/2014/main" xmlns="" id="{CDEA3E20-0460-A64B-9D60-B92C3BB136F4}"/>
              </a:ext>
            </a:extLst>
          </p:cNvPr>
          <p:cNvSpPr/>
          <p:nvPr/>
        </p:nvSpPr>
        <p:spPr>
          <a:xfrm>
            <a:off x="6545053"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urved Down Arrow 20">
            <a:extLst>
              <a:ext uri="{FF2B5EF4-FFF2-40B4-BE49-F238E27FC236}">
                <a16:creationId xmlns:a16="http://schemas.microsoft.com/office/drawing/2014/main" xmlns="" id="{73C8F2B4-1A62-5140-9F17-C739759D6621}"/>
              </a:ext>
            </a:extLst>
          </p:cNvPr>
          <p:cNvSpPr/>
          <p:nvPr/>
        </p:nvSpPr>
        <p:spPr>
          <a:xfrm>
            <a:off x="6842972"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514477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xmlns=""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xmlns=""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6" name="Rounded Rectangle 5">
            <a:extLst>
              <a:ext uri="{FF2B5EF4-FFF2-40B4-BE49-F238E27FC236}">
                <a16:creationId xmlns:a16="http://schemas.microsoft.com/office/drawing/2014/main" xmlns=""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xmlns=""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4</a:t>
            </a:r>
          </a:p>
        </p:txBody>
      </p:sp>
      <p:sp>
        <p:nvSpPr>
          <p:cNvPr id="8" name="Rounded Rectangle 7">
            <a:extLst>
              <a:ext uri="{FF2B5EF4-FFF2-40B4-BE49-F238E27FC236}">
                <a16:creationId xmlns:a16="http://schemas.microsoft.com/office/drawing/2014/main" xmlns=""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xmlns=""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Tree>
    <p:extLst>
      <p:ext uri="{BB962C8B-B14F-4D97-AF65-F5344CB8AC3E}">
        <p14:creationId xmlns:p14="http://schemas.microsoft.com/office/powerpoint/2010/main" val="14176896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xmlns=""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xmlns=""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6" name="Rounded Rectangle 5">
            <a:extLst>
              <a:ext uri="{FF2B5EF4-FFF2-40B4-BE49-F238E27FC236}">
                <a16:creationId xmlns:a16="http://schemas.microsoft.com/office/drawing/2014/main" xmlns=""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xmlns=""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4</a:t>
            </a:r>
          </a:p>
        </p:txBody>
      </p:sp>
      <p:sp>
        <p:nvSpPr>
          <p:cNvPr id="8" name="Rounded Rectangle 7">
            <a:extLst>
              <a:ext uri="{FF2B5EF4-FFF2-40B4-BE49-F238E27FC236}">
                <a16:creationId xmlns:a16="http://schemas.microsoft.com/office/drawing/2014/main" xmlns=""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xmlns=""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a16="http://schemas.microsoft.com/office/drawing/2014/main" xmlns="" id="{EF12EAD8-8033-CB47-8E65-6DC25EA36860}"/>
              </a:ext>
            </a:extLst>
          </p:cNvPr>
          <p:cNvSpPr/>
          <p:nvPr/>
        </p:nvSpPr>
        <p:spPr>
          <a:xfrm>
            <a:off x="52286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43608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xmlns=""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xmlns=""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6" name="Rounded Rectangle 5">
            <a:extLst>
              <a:ext uri="{FF2B5EF4-FFF2-40B4-BE49-F238E27FC236}">
                <a16:creationId xmlns:a16="http://schemas.microsoft.com/office/drawing/2014/main" xmlns=""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xmlns=""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4</a:t>
            </a:r>
          </a:p>
        </p:txBody>
      </p:sp>
      <p:sp>
        <p:nvSpPr>
          <p:cNvPr id="8" name="Rounded Rectangle 7">
            <a:extLst>
              <a:ext uri="{FF2B5EF4-FFF2-40B4-BE49-F238E27FC236}">
                <a16:creationId xmlns:a16="http://schemas.microsoft.com/office/drawing/2014/main" xmlns=""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xmlns=""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a16="http://schemas.microsoft.com/office/drawing/2014/main" xmlns="" id="{EF12EAD8-8033-CB47-8E65-6DC25EA36860}"/>
              </a:ext>
            </a:extLst>
          </p:cNvPr>
          <p:cNvSpPr/>
          <p:nvPr/>
        </p:nvSpPr>
        <p:spPr>
          <a:xfrm>
            <a:off x="52286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rved Down Arrow 16">
            <a:extLst>
              <a:ext uri="{FF2B5EF4-FFF2-40B4-BE49-F238E27FC236}">
                <a16:creationId xmlns:a16="http://schemas.microsoft.com/office/drawing/2014/main" xmlns="" id="{5E59DC04-D601-474B-AD99-3C26CCF576BF}"/>
              </a:ext>
            </a:extLst>
          </p:cNvPr>
          <p:cNvSpPr/>
          <p:nvPr/>
        </p:nvSpPr>
        <p:spPr>
          <a:xfrm>
            <a:off x="5341129"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389130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xmlns=""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xmlns=""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6" name="Rounded Rectangle 5">
            <a:extLst>
              <a:ext uri="{FF2B5EF4-FFF2-40B4-BE49-F238E27FC236}">
                <a16:creationId xmlns:a16="http://schemas.microsoft.com/office/drawing/2014/main" xmlns=""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xmlns=""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4</a:t>
            </a:r>
          </a:p>
        </p:txBody>
      </p:sp>
      <p:sp>
        <p:nvSpPr>
          <p:cNvPr id="8" name="Rounded Rectangle 7">
            <a:extLst>
              <a:ext uri="{FF2B5EF4-FFF2-40B4-BE49-F238E27FC236}">
                <a16:creationId xmlns:a16="http://schemas.microsoft.com/office/drawing/2014/main" xmlns=""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xmlns=""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a16="http://schemas.microsoft.com/office/drawing/2014/main" xmlns="" id="{EF12EAD8-8033-CB47-8E65-6DC25EA36860}"/>
              </a:ext>
            </a:extLst>
          </p:cNvPr>
          <p:cNvSpPr/>
          <p:nvPr/>
        </p:nvSpPr>
        <p:spPr>
          <a:xfrm>
            <a:off x="52286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rved Down Arrow 16">
            <a:extLst>
              <a:ext uri="{FF2B5EF4-FFF2-40B4-BE49-F238E27FC236}">
                <a16:creationId xmlns:a16="http://schemas.microsoft.com/office/drawing/2014/main" xmlns="" id="{5E59DC04-D601-474B-AD99-3C26CCF576BF}"/>
              </a:ext>
            </a:extLst>
          </p:cNvPr>
          <p:cNvSpPr/>
          <p:nvPr/>
        </p:nvSpPr>
        <p:spPr>
          <a:xfrm>
            <a:off x="5341129"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urved Down Arrow 18">
            <a:extLst>
              <a:ext uri="{FF2B5EF4-FFF2-40B4-BE49-F238E27FC236}">
                <a16:creationId xmlns:a16="http://schemas.microsoft.com/office/drawing/2014/main" xmlns="" id="{5C375405-C4A9-FA4C-8292-4D8652E5AFDE}"/>
              </a:ext>
            </a:extLst>
          </p:cNvPr>
          <p:cNvSpPr/>
          <p:nvPr/>
        </p:nvSpPr>
        <p:spPr>
          <a:xfrm>
            <a:off x="5639048"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511149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xmlns=""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xmlns=""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6" name="Rounded Rectangle 5">
            <a:extLst>
              <a:ext uri="{FF2B5EF4-FFF2-40B4-BE49-F238E27FC236}">
                <a16:creationId xmlns:a16="http://schemas.microsoft.com/office/drawing/2014/main" xmlns=""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xmlns=""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4</a:t>
            </a:r>
          </a:p>
        </p:txBody>
      </p:sp>
      <p:sp>
        <p:nvSpPr>
          <p:cNvPr id="8" name="Rounded Rectangle 7">
            <a:extLst>
              <a:ext uri="{FF2B5EF4-FFF2-40B4-BE49-F238E27FC236}">
                <a16:creationId xmlns:a16="http://schemas.microsoft.com/office/drawing/2014/main" xmlns=""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xmlns=""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a16="http://schemas.microsoft.com/office/drawing/2014/main" xmlns="" id="{EF12EAD8-8033-CB47-8E65-6DC25EA36860}"/>
              </a:ext>
            </a:extLst>
          </p:cNvPr>
          <p:cNvSpPr/>
          <p:nvPr/>
        </p:nvSpPr>
        <p:spPr>
          <a:xfrm>
            <a:off x="52286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rved Down Arrow 16">
            <a:extLst>
              <a:ext uri="{FF2B5EF4-FFF2-40B4-BE49-F238E27FC236}">
                <a16:creationId xmlns:a16="http://schemas.microsoft.com/office/drawing/2014/main" xmlns="" id="{5E59DC04-D601-474B-AD99-3C26CCF576BF}"/>
              </a:ext>
            </a:extLst>
          </p:cNvPr>
          <p:cNvSpPr/>
          <p:nvPr/>
        </p:nvSpPr>
        <p:spPr>
          <a:xfrm>
            <a:off x="5341129"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urved Down Arrow 18">
            <a:extLst>
              <a:ext uri="{FF2B5EF4-FFF2-40B4-BE49-F238E27FC236}">
                <a16:creationId xmlns:a16="http://schemas.microsoft.com/office/drawing/2014/main" xmlns="" id="{5C375405-C4A9-FA4C-8292-4D8652E5AFDE}"/>
              </a:ext>
            </a:extLst>
          </p:cNvPr>
          <p:cNvSpPr/>
          <p:nvPr/>
        </p:nvSpPr>
        <p:spPr>
          <a:xfrm>
            <a:off x="5639048"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Down Arrow 19">
            <a:extLst>
              <a:ext uri="{FF2B5EF4-FFF2-40B4-BE49-F238E27FC236}">
                <a16:creationId xmlns:a16="http://schemas.microsoft.com/office/drawing/2014/main" xmlns="" id="{CDEA3E20-0460-A64B-9D60-B92C3BB136F4}"/>
              </a:ext>
            </a:extLst>
          </p:cNvPr>
          <p:cNvSpPr/>
          <p:nvPr/>
        </p:nvSpPr>
        <p:spPr>
          <a:xfrm>
            <a:off x="5960853"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534936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xmlns=""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xmlns=""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6" name="Rounded Rectangle 5">
            <a:extLst>
              <a:ext uri="{FF2B5EF4-FFF2-40B4-BE49-F238E27FC236}">
                <a16:creationId xmlns:a16="http://schemas.microsoft.com/office/drawing/2014/main" xmlns=""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xmlns=""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4</a:t>
            </a:r>
          </a:p>
        </p:txBody>
      </p:sp>
      <p:sp>
        <p:nvSpPr>
          <p:cNvPr id="8" name="Rounded Rectangle 7">
            <a:extLst>
              <a:ext uri="{FF2B5EF4-FFF2-40B4-BE49-F238E27FC236}">
                <a16:creationId xmlns:a16="http://schemas.microsoft.com/office/drawing/2014/main" xmlns=""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xmlns=""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a16="http://schemas.microsoft.com/office/drawing/2014/main" xmlns="" id="{EF12EAD8-8033-CB47-8E65-6DC25EA36860}"/>
              </a:ext>
            </a:extLst>
          </p:cNvPr>
          <p:cNvSpPr/>
          <p:nvPr/>
        </p:nvSpPr>
        <p:spPr>
          <a:xfrm>
            <a:off x="52286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rved Down Arrow 16">
            <a:extLst>
              <a:ext uri="{FF2B5EF4-FFF2-40B4-BE49-F238E27FC236}">
                <a16:creationId xmlns:a16="http://schemas.microsoft.com/office/drawing/2014/main" xmlns="" id="{5E59DC04-D601-474B-AD99-3C26CCF576BF}"/>
              </a:ext>
            </a:extLst>
          </p:cNvPr>
          <p:cNvSpPr/>
          <p:nvPr/>
        </p:nvSpPr>
        <p:spPr>
          <a:xfrm>
            <a:off x="5341129"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urved Down Arrow 18">
            <a:extLst>
              <a:ext uri="{FF2B5EF4-FFF2-40B4-BE49-F238E27FC236}">
                <a16:creationId xmlns:a16="http://schemas.microsoft.com/office/drawing/2014/main" xmlns="" id="{5C375405-C4A9-FA4C-8292-4D8652E5AFDE}"/>
              </a:ext>
            </a:extLst>
          </p:cNvPr>
          <p:cNvSpPr/>
          <p:nvPr/>
        </p:nvSpPr>
        <p:spPr>
          <a:xfrm>
            <a:off x="5639048"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Down Arrow 19">
            <a:extLst>
              <a:ext uri="{FF2B5EF4-FFF2-40B4-BE49-F238E27FC236}">
                <a16:creationId xmlns:a16="http://schemas.microsoft.com/office/drawing/2014/main" xmlns="" id="{CDEA3E20-0460-A64B-9D60-B92C3BB136F4}"/>
              </a:ext>
            </a:extLst>
          </p:cNvPr>
          <p:cNvSpPr/>
          <p:nvPr/>
        </p:nvSpPr>
        <p:spPr>
          <a:xfrm>
            <a:off x="5960853"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urved Down Arrow 20">
            <a:extLst>
              <a:ext uri="{FF2B5EF4-FFF2-40B4-BE49-F238E27FC236}">
                <a16:creationId xmlns:a16="http://schemas.microsoft.com/office/drawing/2014/main" xmlns="" id="{73C8F2B4-1A62-5140-9F17-C739759D6621}"/>
              </a:ext>
            </a:extLst>
          </p:cNvPr>
          <p:cNvSpPr/>
          <p:nvPr/>
        </p:nvSpPr>
        <p:spPr>
          <a:xfrm>
            <a:off x="6258772"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531813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xmlns=""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xmlns=""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6" name="Rounded Rectangle 5">
            <a:extLst>
              <a:ext uri="{FF2B5EF4-FFF2-40B4-BE49-F238E27FC236}">
                <a16:creationId xmlns:a16="http://schemas.microsoft.com/office/drawing/2014/main" xmlns=""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xmlns=""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4</a:t>
            </a:r>
          </a:p>
        </p:txBody>
      </p:sp>
      <p:sp>
        <p:nvSpPr>
          <p:cNvPr id="8" name="Rounded Rectangle 7">
            <a:extLst>
              <a:ext uri="{FF2B5EF4-FFF2-40B4-BE49-F238E27FC236}">
                <a16:creationId xmlns:a16="http://schemas.microsoft.com/office/drawing/2014/main" xmlns=""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xmlns=""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15" name="Oval 14">
            <a:extLst>
              <a:ext uri="{FF2B5EF4-FFF2-40B4-BE49-F238E27FC236}">
                <a16:creationId xmlns:a16="http://schemas.microsoft.com/office/drawing/2014/main" xmlns="" id="{EF12EAD8-8033-CB47-8E65-6DC25EA36860}"/>
              </a:ext>
            </a:extLst>
          </p:cNvPr>
          <p:cNvSpPr/>
          <p:nvPr/>
        </p:nvSpPr>
        <p:spPr>
          <a:xfrm>
            <a:off x="52286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rved Down Arrow 16">
            <a:extLst>
              <a:ext uri="{FF2B5EF4-FFF2-40B4-BE49-F238E27FC236}">
                <a16:creationId xmlns:a16="http://schemas.microsoft.com/office/drawing/2014/main" xmlns="" id="{5E59DC04-D601-474B-AD99-3C26CCF576BF}"/>
              </a:ext>
            </a:extLst>
          </p:cNvPr>
          <p:cNvSpPr/>
          <p:nvPr/>
        </p:nvSpPr>
        <p:spPr>
          <a:xfrm>
            <a:off x="5341129"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a:extLst>
              <a:ext uri="{FF2B5EF4-FFF2-40B4-BE49-F238E27FC236}">
                <a16:creationId xmlns:a16="http://schemas.microsoft.com/office/drawing/2014/main" xmlns="" id="{6915E2B9-8D79-B744-8A7A-8A8C02F06988}"/>
              </a:ext>
            </a:extLst>
          </p:cNvPr>
          <p:cNvSpPr/>
          <p:nvPr/>
        </p:nvSpPr>
        <p:spPr>
          <a:xfrm>
            <a:off x="6406081" y="4535126"/>
            <a:ext cx="313376" cy="313376"/>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rved Down Arrow 18">
            <a:extLst>
              <a:ext uri="{FF2B5EF4-FFF2-40B4-BE49-F238E27FC236}">
                <a16:creationId xmlns:a16="http://schemas.microsoft.com/office/drawing/2014/main" xmlns="" id="{5C375405-C4A9-FA4C-8292-4D8652E5AFDE}"/>
              </a:ext>
            </a:extLst>
          </p:cNvPr>
          <p:cNvSpPr/>
          <p:nvPr/>
        </p:nvSpPr>
        <p:spPr>
          <a:xfrm>
            <a:off x="5639048"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Down Arrow 19">
            <a:extLst>
              <a:ext uri="{FF2B5EF4-FFF2-40B4-BE49-F238E27FC236}">
                <a16:creationId xmlns:a16="http://schemas.microsoft.com/office/drawing/2014/main" xmlns="" id="{CDEA3E20-0460-A64B-9D60-B92C3BB136F4}"/>
              </a:ext>
            </a:extLst>
          </p:cNvPr>
          <p:cNvSpPr/>
          <p:nvPr/>
        </p:nvSpPr>
        <p:spPr>
          <a:xfrm>
            <a:off x="5960853"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urved Down Arrow 20">
            <a:extLst>
              <a:ext uri="{FF2B5EF4-FFF2-40B4-BE49-F238E27FC236}">
                <a16:creationId xmlns:a16="http://schemas.microsoft.com/office/drawing/2014/main" xmlns="" id="{73C8F2B4-1A62-5140-9F17-C739759D6621}"/>
              </a:ext>
            </a:extLst>
          </p:cNvPr>
          <p:cNvSpPr/>
          <p:nvPr/>
        </p:nvSpPr>
        <p:spPr>
          <a:xfrm>
            <a:off x="6258772"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073553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Chen uses a number line to help him complete the calculation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4" name="Picture 3">
            <a:extLst>
              <a:ext uri="{FF2B5EF4-FFF2-40B4-BE49-F238E27FC236}">
                <a16:creationId xmlns:a16="http://schemas.microsoft.com/office/drawing/2014/main" xmlns="" id="{D393028F-E046-7B43-9E45-C11CD3700AD2}"/>
              </a:ext>
            </a:extLst>
          </p:cNvPr>
          <p:cNvPicPr>
            <a:picLocks noChangeAspect="1"/>
          </p:cNvPicPr>
          <p:nvPr/>
        </p:nvPicPr>
        <p:blipFill>
          <a:blip r:embed="rId3"/>
          <a:stretch>
            <a:fillRect/>
          </a:stretch>
        </p:blipFill>
        <p:spPr>
          <a:xfrm>
            <a:off x="2844800" y="2882693"/>
            <a:ext cx="6502400" cy="3251200"/>
          </a:xfrm>
          <a:prstGeom prst="rect">
            <a:avLst/>
          </a:prstGeom>
        </p:spPr>
      </p:pic>
      <p:sp>
        <p:nvSpPr>
          <p:cNvPr id="5" name="Rounded Rectangle 4">
            <a:extLst>
              <a:ext uri="{FF2B5EF4-FFF2-40B4-BE49-F238E27FC236}">
                <a16:creationId xmlns:a16="http://schemas.microsoft.com/office/drawing/2014/main" xmlns="" id="{0CF8B58D-DD4D-464A-AA73-A4A957DD5351}"/>
              </a:ext>
            </a:extLst>
          </p:cNvPr>
          <p:cNvSpPr/>
          <p:nvPr/>
        </p:nvSpPr>
        <p:spPr>
          <a:xfrm>
            <a:off x="36356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6" name="Rounded Rectangle 5">
            <a:extLst>
              <a:ext uri="{FF2B5EF4-FFF2-40B4-BE49-F238E27FC236}">
                <a16:creationId xmlns:a16="http://schemas.microsoft.com/office/drawing/2014/main" xmlns="" id="{29D80534-63C3-8047-8621-1D54EFB21AEB}"/>
              </a:ext>
            </a:extLst>
          </p:cNvPr>
          <p:cNvSpPr/>
          <p:nvPr/>
        </p:nvSpPr>
        <p:spPr>
          <a:xfrm>
            <a:off x="46389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7" name="Rounded Rectangle 6">
            <a:extLst>
              <a:ext uri="{FF2B5EF4-FFF2-40B4-BE49-F238E27FC236}">
                <a16:creationId xmlns:a16="http://schemas.microsoft.com/office/drawing/2014/main" xmlns="" id="{2A2125B2-BE2C-834C-87E9-7D367304DB41}"/>
              </a:ext>
            </a:extLst>
          </p:cNvPr>
          <p:cNvSpPr/>
          <p:nvPr/>
        </p:nvSpPr>
        <p:spPr>
          <a:xfrm>
            <a:off x="56422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4</a:t>
            </a:r>
          </a:p>
        </p:txBody>
      </p:sp>
      <p:sp>
        <p:nvSpPr>
          <p:cNvPr id="8" name="Rounded Rectangle 7">
            <a:extLst>
              <a:ext uri="{FF2B5EF4-FFF2-40B4-BE49-F238E27FC236}">
                <a16:creationId xmlns:a16="http://schemas.microsoft.com/office/drawing/2014/main" xmlns="" id="{EA4A7268-664F-A849-A0DC-CDBDCEA1E7CB}"/>
              </a:ext>
            </a:extLst>
          </p:cNvPr>
          <p:cNvSpPr/>
          <p:nvPr/>
        </p:nvSpPr>
        <p:spPr>
          <a:xfrm>
            <a:off x="66455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9" name="Rounded Rectangle 8">
            <a:extLst>
              <a:ext uri="{FF2B5EF4-FFF2-40B4-BE49-F238E27FC236}">
                <a16:creationId xmlns:a16="http://schemas.microsoft.com/office/drawing/2014/main" xmlns="" id="{3400856E-78D2-9148-9B5C-74C63264A683}"/>
              </a:ext>
            </a:extLst>
          </p:cNvPr>
          <p:cNvSpPr/>
          <p:nvPr/>
        </p:nvSpPr>
        <p:spPr>
          <a:xfrm>
            <a:off x="7648832" y="5578475"/>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3860"/>
                </a:solidFill>
                <a:latin typeface="OpenDyslexicAlta" pitchFamily="2" charset="77"/>
              </a:rPr>
              <a:t>12</a:t>
            </a:r>
          </a:p>
        </p:txBody>
      </p:sp>
      <p:sp>
        <p:nvSpPr>
          <p:cNvPr id="15" name="Oval 14">
            <a:extLst>
              <a:ext uri="{FF2B5EF4-FFF2-40B4-BE49-F238E27FC236}">
                <a16:creationId xmlns:a16="http://schemas.microsoft.com/office/drawing/2014/main" xmlns="" id="{EF12EAD8-8033-CB47-8E65-6DC25EA36860}"/>
              </a:ext>
            </a:extLst>
          </p:cNvPr>
          <p:cNvSpPr/>
          <p:nvPr/>
        </p:nvSpPr>
        <p:spPr>
          <a:xfrm>
            <a:off x="5228606" y="45351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rved Down Arrow 16">
            <a:extLst>
              <a:ext uri="{FF2B5EF4-FFF2-40B4-BE49-F238E27FC236}">
                <a16:creationId xmlns:a16="http://schemas.microsoft.com/office/drawing/2014/main" xmlns="" id="{5E59DC04-D601-474B-AD99-3C26CCF576BF}"/>
              </a:ext>
            </a:extLst>
          </p:cNvPr>
          <p:cNvSpPr/>
          <p:nvPr/>
        </p:nvSpPr>
        <p:spPr>
          <a:xfrm>
            <a:off x="5341129"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a:extLst>
              <a:ext uri="{FF2B5EF4-FFF2-40B4-BE49-F238E27FC236}">
                <a16:creationId xmlns:a16="http://schemas.microsoft.com/office/drawing/2014/main" xmlns="" id="{6915E2B9-8D79-B744-8A7A-8A8C02F06988}"/>
              </a:ext>
            </a:extLst>
          </p:cNvPr>
          <p:cNvSpPr/>
          <p:nvPr/>
        </p:nvSpPr>
        <p:spPr>
          <a:xfrm>
            <a:off x="6406081" y="4535126"/>
            <a:ext cx="313376" cy="313376"/>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rved Down Arrow 18">
            <a:extLst>
              <a:ext uri="{FF2B5EF4-FFF2-40B4-BE49-F238E27FC236}">
                <a16:creationId xmlns:a16="http://schemas.microsoft.com/office/drawing/2014/main" xmlns="" id="{5C375405-C4A9-FA4C-8292-4D8652E5AFDE}"/>
              </a:ext>
            </a:extLst>
          </p:cNvPr>
          <p:cNvSpPr/>
          <p:nvPr/>
        </p:nvSpPr>
        <p:spPr>
          <a:xfrm>
            <a:off x="5639048"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Down Arrow 19">
            <a:extLst>
              <a:ext uri="{FF2B5EF4-FFF2-40B4-BE49-F238E27FC236}">
                <a16:creationId xmlns:a16="http://schemas.microsoft.com/office/drawing/2014/main" xmlns="" id="{CDEA3E20-0460-A64B-9D60-B92C3BB136F4}"/>
              </a:ext>
            </a:extLst>
          </p:cNvPr>
          <p:cNvSpPr/>
          <p:nvPr/>
        </p:nvSpPr>
        <p:spPr>
          <a:xfrm>
            <a:off x="5960853" y="39518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urved Down Arrow 20">
            <a:extLst>
              <a:ext uri="{FF2B5EF4-FFF2-40B4-BE49-F238E27FC236}">
                <a16:creationId xmlns:a16="http://schemas.microsoft.com/office/drawing/2014/main" xmlns="" id="{73C8F2B4-1A62-5140-9F17-C739759D6621}"/>
              </a:ext>
            </a:extLst>
          </p:cNvPr>
          <p:cNvSpPr/>
          <p:nvPr/>
        </p:nvSpPr>
        <p:spPr>
          <a:xfrm>
            <a:off x="6258772" y="39438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15500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xmlns=""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xmlns=""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xmlns=""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xmlns=""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xmlns=""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xmlns=""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xmlns=""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xmlns=""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xmlns=""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xmlns=""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xmlns=""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xmlns=""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a16="http://schemas.microsoft.com/office/drawing/2014/main" xmlns="" id="{DBFB31BD-6068-7C49-88ED-EE3F3E0640F5}"/>
              </a:ext>
            </a:extLst>
          </p:cNvPr>
          <p:cNvSpPr>
            <a:spLocks noChangeArrowheads="1"/>
          </p:cNvSpPr>
          <p:nvPr/>
        </p:nvSpPr>
        <p:spPr bwMode="auto">
          <a:xfrm>
            <a:off x="10065450" y="300932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a16="http://schemas.microsoft.com/office/drawing/2014/main" xmlns="" id="{57BDB76F-A43D-B041-80A7-9754A743BEA0}"/>
              </a:ext>
            </a:extLst>
          </p:cNvPr>
          <p:cNvSpPr>
            <a:spLocks noChangeArrowheads="1"/>
          </p:cNvSpPr>
          <p:nvPr/>
        </p:nvSpPr>
        <p:spPr bwMode="auto">
          <a:xfrm>
            <a:off x="9269763" y="3436037"/>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xmlns=""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a16="http://schemas.microsoft.com/office/drawing/2014/main" xmlns="" id="{2826892A-C8B8-734D-A04F-05D231AC163A}"/>
              </a:ext>
            </a:extLst>
          </p:cNvPr>
          <p:cNvSpPr>
            <a:spLocks noChangeArrowheads="1"/>
          </p:cNvSpPr>
          <p:nvPr/>
        </p:nvSpPr>
        <p:spPr bwMode="auto">
          <a:xfrm>
            <a:off x="8474076" y="2895622"/>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xmlns=""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xmlns=""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xmlns=""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5 people at the bus stop. </a:t>
            </a:r>
          </a:p>
          <a:p>
            <a:r>
              <a:rPr lang="en-US" sz="2400" dirty="0">
                <a:solidFill>
                  <a:schemeClr val="tx1"/>
                </a:solidFill>
                <a:latin typeface="OpenDyslexicAlta" pitchFamily="2" charset="77"/>
              </a:rPr>
              <a:t>Then another 3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11413605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noAutofit/>
          </a:bodyPr>
          <a:lstStyle/>
          <a:p>
            <a:pPr marL="0" indent="0">
              <a:buNone/>
            </a:pPr>
            <a:r>
              <a:rPr lang="en-GB" dirty="0"/>
              <a:t>Activity 3:</a:t>
            </a:r>
          </a:p>
          <a:p>
            <a:pPr marL="0" indent="0">
              <a:buClr>
                <a:srgbClr val="23D160"/>
              </a:buClr>
              <a:buSzPct val="85000"/>
              <a:buNone/>
            </a:pPr>
            <a:r>
              <a:rPr lang="en-GB" sz="2200" dirty="0"/>
              <a:t>Use a number line to calculate:</a:t>
            </a:r>
          </a:p>
          <a:p>
            <a:pPr marL="0" indent="0">
              <a:buClr>
                <a:srgbClr val="23D160"/>
              </a:buClr>
              <a:buSzPct val="85000"/>
              <a:buNone/>
            </a:pPr>
            <a:endParaRPr lang="en-GB" sz="2200" dirty="0"/>
          </a:p>
          <a:p>
            <a:pPr marL="457200" indent="-457200">
              <a:buClr>
                <a:srgbClr val="23D160"/>
              </a:buClr>
              <a:buSzPct val="85000"/>
              <a:buFont typeface="+mj-lt"/>
              <a:buAutoNum type="alphaLcParenR"/>
            </a:pPr>
            <a:r>
              <a:rPr lang="en-GB" sz="2200" dirty="0"/>
              <a:t>.</a:t>
            </a:r>
            <a:br>
              <a:rPr lang="en-GB" sz="2200" dirty="0"/>
            </a:br>
            <a:endParaRPr lang="en-GB" sz="2200" dirty="0"/>
          </a:p>
          <a:p>
            <a:pPr marL="457200" indent="-457200">
              <a:buClr>
                <a:srgbClr val="23D160"/>
              </a:buClr>
              <a:buSzPct val="85000"/>
              <a:buFont typeface="+mj-lt"/>
              <a:buAutoNum type="alphaLcParenR"/>
            </a:pPr>
            <a:endParaRPr lang="en-GB" sz="2200" dirty="0"/>
          </a:p>
          <a:p>
            <a:pPr marL="457200" indent="-457200">
              <a:buClr>
                <a:srgbClr val="23D160"/>
              </a:buClr>
              <a:buSzPct val="85000"/>
              <a:buFont typeface="+mj-lt"/>
              <a:buAutoNum type="alphaLcParenR"/>
            </a:pPr>
            <a:r>
              <a:rPr lang="en-GB" sz="2200" dirty="0"/>
              <a:t>.</a:t>
            </a:r>
            <a:br>
              <a:rPr lang="en-GB" sz="2200" dirty="0"/>
            </a:br>
            <a:endParaRPr lang="en-GB" sz="2200" dirty="0"/>
          </a:p>
          <a:p>
            <a:pPr marL="457200" indent="-457200">
              <a:buClr>
                <a:srgbClr val="23D160"/>
              </a:buClr>
              <a:buSzPct val="85000"/>
              <a:buFont typeface="+mj-lt"/>
              <a:buAutoNum type="alphaLcParenR"/>
            </a:pPr>
            <a:endParaRPr lang="en-GB" sz="2200" dirty="0"/>
          </a:p>
          <a:p>
            <a:pPr marL="457200" indent="-457200">
              <a:buClr>
                <a:srgbClr val="23D160"/>
              </a:buClr>
              <a:buSzPct val="85000"/>
              <a:buFont typeface="+mj-lt"/>
              <a:buAutoNum type="alphaLcParenR"/>
            </a:pPr>
            <a:r>
              <a:rPr lang="en-GB" sz="2200" dirty="0"/>
              <a:t>.</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24" name="Rounded Rectangle 23">
            <a:extLst>
              <a:ext uri="{FF2B5EF4-FFF2-40B4-BE49-F238E27FC236}">
                <a16:creationId xmlns:a16="http://schemas.microsoft.com/office/drawing/2014/main" xmlns="" id="{35D9B778-896B-8E4A-B7FE-666693ADF104}"/>
              </a:ext>
            </a:extLst>
          </p:cNvPr>
          <p:cNvSpPr/>
          <p:nvPr/>
        </p:nvSpPr>
        <p:spPr>
          <a:xfrm>
            <a:off x="12861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12</a:t>
            </a:r>
          </a:p>
        </p:txBody>
      </p:sp>
      <p:sp>
        <p:nvSpPr>
          <p:cNvPr id="25" name="Rounded Rectangle 24">
            <a:extLst>
              <a:ext uri="{FF2B5EF4-FFF2-40B4-BE49-F238E27FC236}">
                <a16:creationId xmlns:a16="http://schemas.microsoft.com/office/drawing/2014/main" xmlns="" id="{64738A12-9BCA-6D4E-AF86-8E35AB20D4A1}"/>
              </a:ext>
            </a:extLst>
          </p:cNvPr>
          <p:cNvSpPr/>
          <p:nvPr/>
        </p:nvSpPr>
        <p:spPr>
          <a:xfrm>
            <a:off x="22894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26" name="Rounded Rectangle 25">
            <a:extLst>
              <a:ext uri="{FF2B5EF4-FFF2-40B4-BE49-F238E27FC236}">
                <a16:creationId xmlns:a16="http://schemas.microsoft.com/office/drawing/2014/main" xmlns="" id="{B0B16972-DA99-A143-91A1-C3CCE1656F23}"/>
              </a:ext>
            </a:extLst>
          </p:cNvPr>
          <p:cNvSpPr/>
          <p:nvPr/>
        </p:nvSpPr>
        <p:spPr>
          <a:xfrm>
            <a:off x="32927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29" name="Rounded Rectangle 28">
            <a:extLst>
              <a:ext uri="{FF2B5EF4-FFF2-40B4-BE49-F238E27FC236}">
                <a16:creationId xmlns:a16="http://schemas.microsoft.com/office/drawing/2014/main" xmlns="" id="{B3F06E75-A8F8-F444-BECD-D360D19F24DA}"/>
              </a:ext>
            </a:extLst>
          </p:cNvPr>
          <p:cNvSpPr/>
          <p:nvPr/>
        </p:nvSpPr>
        <p:spPr>
          <a:xfrm>
            <a:off x="42960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30" name="Rounded Rectangle 29">
            <a:extLst>
              <a:ext uri="{FF2B5EF4-FFF2-40B4-BE49-F238E27FC236}">
                <a16:creationId xmlns:a16="http://schemas.microsoft.com/office/drawing/2014/main" xmlns="" id="{51011309-DD58-EB4D-A3D8-D419411FF1DA}"/>
              </a:ext>
            </a:extLst>
          </p:cNvPr>
          <p:cNvSpPr/>
          <p:nvPr/>
        </p:nvSpPr>
        <p:spPr>
          <a:xfrm>
            <a:off x="52993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34" name="Rounded Rectangle 33">
            <a:extLst>
              <a:ext uri="{FF2B5EF4-FFF2-40B4-BE49-F238E27FC236}">
                <a16:creationId xmlns:a16="http://schemas.microsoft.com/office/drawing/2014/main" xmlns="" id="{854872EB-B4DB-0444-84A2-EB3DC689C39A}"/>
              </a:ext>
            </a:extLst>
          </p:cNvPr>
          <p:cNvSpPr/>
          <p:nvPr/>
        </p:nvSpPr>
        <p:spPr>
          <a:xfrm>
            <a:off x="12861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9</a:t>
            </a:r>
          </a:p>
        </p:txBody>
      </p:sp>
      <p:sp>
        <p:nvSpPr>
          <p:cNvPr id="38" name="Rounded Rectangle 37">
            <a:extLst>
              <a:ext uri="{FF2B5EF4-FFF2-40B4-BE49-F238E27FC236}">
                <a16:creationId xmlns:a16="http://schemas.microsoft.com/office/drawing/2014/main" xmlns="" id="{7F3AC114-3504-184E-9529-1DB887204E66}"/>
              </a:ext>
            </a:extLst>
          </p:cNvPr>
          <p:cNvSpPr/>
          <p:nvPr/>
        </p:nvSpPr>
        <p:spPr>
          <a:xfrm>
            <a:off x="22894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0" name="Rounded Rectangle 39">
            <a:extLst>
              <a:ext uri="{FF2B5EF4-FFF2-40B4-BE49-F238E27FC236}">
                <a16:creationId xmlns:a16="http://schemas.microsoft.com/office/drawing/2014/main" xmlns="" id="{D8FE6D84-2BB6-A242-A6E3-7EF20A5DEDB9}"/>
              </a:ext>
            </a:extLst>
          </p:cNvPr>
          <p:cNvSpPr/>
          <p:nvPr/>
        </p:nvSpPr>
        <p:spPr>
          <a:xfrm>
            <a:off x="32927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5</a:t>
            </a:r>
          </a:p>
        </p:txBody>
      </p:sp>
      <p:sp>
        <p:nvSpPr>
          <p:cNvPr id="41" name="Rounded Rectangle 40">
            <a:extLst>
              <a:ext uri="{FF2B5EF4-FFF2-40B4-BE49-F238E27FC236}">
                <a16:creationId xmlns:a16="http://schemas.microsoft.com/office/drawing/2014/main" xmlns="" id="{6AF72A00-8219-AA4D-8CA7-C36BACD67B88}"/>
              </a:ext>
            </a:extLst>
          </p:cNvPr>
          <p:cNvSpPr/>
          <p:nvPr/>
        </p:nvSpPr>
        <p:spPr>
          <a:xfrm>
            <a:off x="42960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2" name="Rounded Rectangle 41">
            <a:extLst>
              <a:ext uri="{FF2B5EF4-FFF2-40B4-BE49-F238E27FC236}">
                <a16:creationId xmlns:a16="http://schemas.microsoft.com/office/drawing/2014/main" xmlns="" id="{CF3CE1D6-43A3-8043-A6C9-E8063599D88D}"/>
              </a:ext>
            </a:extLst>
          </p:cNvPr>
          <p:cNvSpPr/>
          <p:nvPr/>
        </p:nvSpPr>
        <p:spPr>
          <a:xfrm>
            <a:off x="52993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43" name="Rounded Rectangle 42">
            <a:extLst>
              <a:ext uri="{FF2B5EF4-FFF2-40B4-BE49-F238E27FC236}">
                <a16:creationId xmlns:a16="http://schemas.microsoft.com/office/drawing/2014/main" xmlns="" id="{5330DB03-A2ED-BA4D-B361-435E38DDC765}"/>
              </a:ext>
            </a:extLst>
          </p:cNvPr>
          <p:cNvSpPr/>
          <p:nvPr/>
        </p:nvSpPr>
        <p:spPr>
          <a:xfrm>
            <a:off x="12861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44" name="Rounded Rectangle 43">
            <a:extLst>
              <a:ext uri="{FF2B5EF4-FFF2-40B4-BE49-F238E27FC236}">
                <a16:creationId xmlns:a16="http://schemas.microsoft.com/office/drawing/2014/main" xmlns="" id="{19F7A39B-4010-794C-85CA-35FE0EC452C5}"/>
              </a:ext>
            </a:extLst>
          </p:cNvPr>
          <p:cNvSpPr/>
          <p:nvPr/>
        </p:nvSpPr>
        <p:spPr>
          <a:xfrm>
            <a:off x="22894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5" name="Rounded Rectangle 44">
            <a:extLst>
              <a:ext uri="{FF2B5EF4-FFF2-40B4-BE49-F238E27FC236}">
                <a16:creationId xmlns:a16="http://schemas.microsoft.com/office/drawing/2014/main" xmlns="" id="{5053C518-87EB-8E48-9BA6-4CDFF4DEB88A}"/>
              </a:ext>
            </a:extLst>
          </p:cNvPr>
          <p:cNvSpPr/>
          <p:nvPr/>
        </p:nvSpPr>
        <p:spPr>
          <a:xfrm>
            <a:off x="32927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7</a:t>
            </a:r>
          </a:p>
        </p:txBody>
      </p:sp>
      <p:sp>
        <p:nvSpPr>
          <p:cNvPr id="46" name="Rounded Rectangle 45">
            <a:extLst>
              <a:ext uri="{FF2B5EF4-FFF2-40B4-BE49-F238E27FC236}">
                <a16:creationId xmlns:a16="http://schemas.microsoft.com/office/drawing/2014/main" xmlns="" id="{494F99CC-C153-6945-AA43-EEB83370C34B}"/>
              </a:ext>
            </a:extLst>
          </p:cNvPr>
          <p:cNvSpPr/>
          <p:nvPr/>
        </p:nvSpPr>
        <p:spPr>
          <a:xfrm>
            <a:off x="42960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7" name="Rounded Rectangle 46">
            <a:extLst>
              <a:ext uri="{FF2B5EF4-FFF2-40B4-BE49-F238E27FC236}">
                <a16:creationId xmlns:a16="http://schemas.microsoft.com/office/drawing/2014/main" xmlns="" id="{1397B82D-1A80-D741-B906-E268F1C3394B}"/>
              </a:ext>
            </a:extLst>
          </p:cNvPr>
          <p:cNvSpPr/>
          <p:nvPr/>
        </p:nvSpPr>
        <p:spPr>
          <a:xfrm>
            <a:off x="52993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pic>
        <p:nvPicPr>
          <p:cNvPr id="55" name="Picture 54">
            <a:extLst>
              <a:ext uri="{FF2B5EF4-FFF2-40B4-BE49-F238E27FC236}">
                <a16:creationId xmlns:a16="http://schemas.microsoft.com/office/drawing/2014/main" xmlns="" id="{854F671C-F38C-8842-B625-F3F79D11074E}"/>
              </a:ext>
            </a:extLst>
          </p:cNvPr>
          <p:cNvPicPr>
            <a:picLocks noChangeAspect="1"/>
          </p:cNvPicPr>
          <p:nvPr/>
        </p:nvPicPr>
        <p:blipFill>
          <a:blip r:embed="rId3"/>
          <a:stretch>
            <a:fillRect/>
          </a:stretch>
        </p:blipFill>
        <p:spPr>
          <a:xfrm>
            <a:off x="5246780" y="876093"/>
            <a:ext cx="6502400" cy="3251200"/>
          </a:xfrm>
          <a:prstGeom prst="rect">
            <a:avLst/>
          </a:prstGeom>
        </p:spPr>
      </p:pic>
      <p:sp>
        <p:nvSpPr>
          <p:cNvPr id="56" name="Oval 55">
            <a:extLst>
              <a:ext uri="{FF2B5EF4-FFF2-40B4-BE49-F238E27FC236}">
                <a16:creationId xmlns:a16="http://schemas.microsoft.com/office/drawing/2014/main" xmlns="" id="{F4BE3FC5-81BD-3748-8957-1A75D489253E}"/>
              </a:ext>
            </a:extLst>
          </p:cNvPr>
          <p:cNvSpPr/>
          <p:nvPr/>
        </p:nvSpPr>
        <p:spPr>
          <a:xfrm>
            <a:off x="7630586" y="25285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rved Down Arrow 56">
            <a:extLst>
              <a:ext uri="{FF2B5EF4-FFF2-40B4-BE49-F238E27FC236}">
                <a16:creationId xmlns:a16="http://schemas.microsoft.com/office/drawing/2014/main" xmlns="" id="{42E665D5-DA69-D84D-8DEF-56B5F4D031A7}"/>
              </a:ext>
            </a:extLst>
          </p:cNvPr>
          <p:cNvSpPr/>
          <p:nvPr/>
        </p:nvSpPr>
        <p:spPr>
          <a:xfrm>
            <a:off x="7743109" y="19452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Oval 66">
            <a:extLst>
              <a:ext uri="{FF2B5EF4-FFF2-40B4-BE49-F238E27FC236}">
                <a16:creationId xmlns:a16="http://schemas.microsoft.com/office/drawing/2014/main" xmlns="" id="{75EDF586-7901-2A42-A02D-8AEA5FE00425}"/>
              </a:ext>
            </a:extLst>
          </p:cNvPr>
          <p:cNvSpPr/>
          <p:nvPr/>
        </p:nvSpPr>
        <p:spPr>
          <a:xfrm>
            <a:off x="8808061" y="2528526"/>
            <a:ext cx="313376" cy="313376"/>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urved Down Arrow 67">
            <a:extLst>
              <a:ext uri="{FF2B5EF4-FFF2-40B4-BE49-F238E27FC236}">
                <a16:creationId xmlns:a16="http://schemas.microsoft.com/office/drawing/2014/main" xmlns="" id="{4BFC2567-CD5B-FF4B-8944-9A68C720F7A5}"/>
              </a:ext>
            </a:extLst>
          </p:cNvPr>
          <p:cNvSpPr/>
          <p:nvPr/>
        </p:nvSpPr>
        <p:spPr>
          <a:xfrm>
            <a:off x="8041028" y="19372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Curved Down Arrow 68">
            <a:extLst>
              <a:ext uri="{FF2B5EF4-FFF2-40B4-BE49-F238E27FC236}">
                <a16:creationId xmlns:a16="http://schemas.microsoft.com/office/drawing/2014/main" xmlns="" id="{01C924EF-5314-5241-8679-513D1F9739FF}"/>
              </a:ext>
            </a:extLst>
          </p:cNvPr>
          <p:cNvSpPr/>
          <p:nvPr/>
        </p:nvSpPr>
        <p:spPr>
          <a:xfrm>
            <a:off x="8362833" y="19452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Curved Down Arrow 69">
            <a:extLst>
              <a:ext uri="{FF2B5EF4-FFF2-40B4-BE49-F238E27FC236}">
                <a16:creationId xmlns:a16="http://schemas.microsoft.com/office/drawing/2014/main" xmlns="" id="{6BE6F1E3-1C2C-984A-A334-8EC1D529B4E8}"/>
              </a:ext>
            </a:extLst>
          </p:cNvPr>
          <p:cNvSpPr/>
          <p:nvPr/>
        </p:nvSpPr>
        <p:spPr>
          <a:xfrm>
            <a:off x="8660752" y="19372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372103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noAutofit/>
          </a:bodyPr>
          <a:lstStyle/>
          <a:p>
            <a:pPr marL="0" indent="0">
              <a:buNone/>
            </a:pPr>
            <a:r>
              <a:rPr lang="en-GB" dirty="0"/>
              <a:t>Activity 3:</a:t>
            </a:r>
          </a:p>
          <a:p>
            <a:pPr marL="0" indent="0">
              <a:buClr>
                <a:srgbClr val="23D160"/>
              </a:buClr>
              <a:buSzPct val="85000"/>
              <a:buNone/>
            </a:pPr>
            <a:r>
              <a:rPr lang="en-GB" sz="2200" dirty="0"/>
              <a:t>Use a number line to calculate:</a:t>
            </a:r>
          </a:p>
          <a:p>
            <a:pPr marL="0" indent="0">
              <a:buClr>
                <a:srgbClr val="23D160"/>
              </a:buClr>
              <a:buSzPct val="85000"/>
              <a:buNone/>
            </a:pPr>
            <a:endParaRPr lang="en-GB" sz="2200" dirty="0"/>
          </a:p>
          <a:p>
            <a:pPr marL="457200" indent="-457200">
              <a:buClr>
                <a:srgbClr val="23D160"/>
              </a:buClr>
              <a:buSzPct val="85000"/>
              <a:buFont typeface="+mj-lt"/>
              <a:buAutoNum type="alphaLcParenR"/>
            </a:pPr>
            <a:r>
              <a:rPr lang="en-GB" sz="2200" dirty="0"/>
              <a:t>.</a:t>
            </a:r>
            <a:br>
              <a:rPr lang="en-GB" sz="2200" dirty="0"/>
            </a:br>
            <a:endParaRPr lang="en-GB" sz="2200" dirty="0"/>
          </a:p>
          <a:p>
            <a:pPr marL="457200" indent="-457200">
              <a:buClr>
                <a:srgbClr val="23D160"/>
              </a:buClr>
              <a:buSzPct val="85000"/>
              <a:buFont typeface="+mj-lt"/>
              <a:buAutoNum type="alphaLcParenR"/>
            </a:pPr>
            <a:endParaRPr lang="en-GB" sz="2200" dirty="0"/>
          </a:p>
          <a:p>
            <a:pPr marL="457200" indent="-457200">
              <a:buClr>
                <a:srgbClr val="23D160"/>
              </a:buClr>
              <a:buSzPct val="85000"/>
              <a:buFont typeface="+mj-lt"/>
              <a:buAutoNum type="alphaLcParenR"/>
            </a:pPr>
            <a:r>
              <a:rPr lang="en-GB" sz="2200" dirty="0"/>
              <a:t>.</a:t>
            </a:r>
            <a:br>
              <a:rPr lang="en-GB" sz="2200" dirty="0"/>
            </a:br>
            <a:endParaRPr lang="en-GB" sz="2200" dirty="0"/>
          </a:p>
          <a:p>
            <a:pPr marL="457200" indent="-457200">
              <a:buClr>
                <a:srgbClr val="23D160"/>
              </a:buClr>
              <a:buSzPct val="85000"/>
              <a:buFont typeface="+mj-lt"/>
              <a:buAutoNum type="alphaLcParenR"/>
            </a:pPr>
            <a:endParaRPr lang="en-GB" sz="2200" dirty="0"/>
          </a:p>
          <a:p>
            <a:pPr marL="457200" indent="-457200">
              <a:buClr>
                <a:srgbClr val="23D160"/>
              </a:buClr>
              <a:buSzPct val="85000"/>
              <a:buFont typeface="+mj-lt"/>
              <a:buAutoNum type="alphaLcParenR"/>
            </a:pPr>
            <a:r>
              <a:rPr lang="en-GB" sz="2200" dirty="0"/>
              <a:t>.</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24" name="Rounded Rectangle 23">
            <a:extLst>
              <a:ext uri="{FF2B5EF4-FFF2-40B4-BE49-F238E27FC236}">
                <a16:creationId xmlns:a16="http://schemas.microsoft.com/office/drawing/2014/main" xmlns="" id="{35D9B778-896B-8E4A-B7FE-666693ADF104}"/>
              </a:ext>
            </a:extLst>
          </p:cNvPr>
          <p:cNvSpPr/>
          <p:nvPr/>
        </p:nvSpPr>
        <p:spPr>
          <a:xfrm>
            <a:off x="12861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12</a:t>
            </a:r>
          </a:p>
        </p:txBody>
      </p:sp>
      <p:sp>
        <p:nvSpPr>
          <p:cNvPr id="25" name="Rounded Rectangle 24">
            <a:extLst>
              <a:ext uri="{FF2B5EF4-FFF2-40B4-BE49-F238E27FC236}">
                <a16:creationId xmlns:a16="http://schemas.microsoft.com/office/drawing/2014/main" xmlns="" id="{64738A12-9BCA-6D4E-AF86-8E35AB20D4A1}"/>
              </a:ext>
            </a:extLst>
          </p:cNvPr>
          <p:cNvSpPr/>
          <p:nvPr/>
        </p:nvSpPr>
        <p:spPr>
          <a:xfrm>
            <a:off x="22894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26" name="Rounded Rectangle 25">
            <a:extLst>
              <a:ext uri="{FF2B5EF4-FFF2-40B4-BE49-F238E27FC236}">
                <a16:creationId xmlns:a16="http://schemas.microsoft.com/office/drawing/2014/main" xmlns="" id="{B0B16972-DA99-A143-91A1-C3CCE1656F23}"/>
              </a:ext>
            </a:extLst>
          </p:cNvPr>
          <p:cNvSpPr/>
          <p:nvPr/>
        </p:nvSpPr>
        <p:spPr>
          <a:xfrm>
            <a:off x="32927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3</a:t>
            </a:r>
          </a:p>
        </p:txBody>
      </p:sp>
      <p:sp>
        <p:nvSpPr>
          <p:cNvPr id="29" name="Rounded Rectangle 28">
            <a:extLst>
              <a:ext uri="{FF2B5EF4-FFF2-40B4-BE49-F238E27FC236}">
                <a16:creationId xmlns:a16="http://schemas.microsoft.com/office/drawing/2014/main" xmlns="" id="{B3F06E75-A8F8-F444-BECD-D360D19F24DA}"/>
              </a:ext>
            </a:extLst>
          </p:cNvPr>
          <p:cNvSpPr/>
          <p:nvPr/>
        </p:nvSpPr>
        <p:spPr>
          <a:xfrm>
            <a:off x="42960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30" name="Rounded Rectangle 29">
            <a:extLst>
              <a:ext uri="{FF2B5EF4-FFF2-40B4-BE49-F238E27FC236}">
                <a16:creationId xmlns:a16="http://schemas.microsoft.com/office/drawing/2014/main" xmlns="" id="{51011309-DD58-EB4D-A3D8-D419411FF1DA}"/>
              </a:ext>
            </a:extLst>
          </p:cNvPr>
          <p:cNvSpPr/>
          <p:nvPr/>
        </p:nvSpPr>
        <p:spPr>
          <a:xfrm>
            <a:off x="52993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3860"/>
                </a:solidFill>
                <a:latin typeface="OpenDyslexicAlta" pitchFamily="2" charset="77"/>
              </a:rPr>
              <a:t>15</a:t>
            </a:r>
          </a:p>
        </p:txBody>
      </p:sp>
      <p:sp>
        <p:nvSpPr>
          <p:cNvPr id="34" name="Rounded Rectangle 33">
            <a:extLst>
              <a:ext uri="{FF2B5EF4-FFF2-40B4-BE49-F238E27FC236}">
                <a16:creationId xmlns:a16="http://schemas.microsoft.com/office/drawing/2014/main" xmlns="" id="{854872EB-B4DB-0444-84A2-EB3DC689C39A}"/>
              </a:ext>
            </a:extLst>
          </p:cNvPr>
          <p:cNvSpPr/>
          <p:nvPr/>
        </p:nvSpPr>
        <p:spPr>
          <a:xfrm>
            <a:off x="12861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9</a:t>
            </a:r>
          </a:p>
        </p:txBody>
      </p:sp>
      <p:sp>
        <p:nvSpPr>
          <p:cNvPr id="38" name="Rounded Rectangle 37">
            <a:extLst>
              <a:ext uri="{FF2B5EF4-FFF2-40B4-BE49-F238E27FC236}">
                <a16:creationId xmlns:a16="http://schemas.microsoft.com/office/drawing/2014/main" xmlns="" id="{7F3AC114-3504-184E-9529-1DB887204E66}"/>
              </a:ext>
            </a:extLst>
          </p:cNvPr>
          <p:cNvSpPr/>
          <p:nvPr/>
        </p:nvSpPr>
        <p:spPr>
          <a:xfrm>
            <a:off x="22894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0" name="Rounded Rectangle 39">
            <a:extLst>
              <a:ext uri="{FF2B5EF4-FFF2-40B4-BE49-F238E27FC236}">
                <a16:creationId xmlns:a16="http://schemas.microsoft.com/office/drawing/2014/main" xmlns="" id="{D8FE6D84-2BB6-A242-A6E3-7EF20A5DEDB9}"/>
              </a:ext>
            </a:extLst>
          </p:cNvPr>
          <p:cNvSpPr/>
          <p:nvPr/>
        </p:nvSpPr>
        <p:spPr>
          <a:xfrm>
            <a:off x="32927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5</a:t>
            </a:r>
          </a:p>
        </p:txBody>
      </p:sp>
      <p:sp>
        <p:nvSpPr>
          <p:cNvPr id="41" name="Rounded Rectangle 40">
            <a:extLst>
              <a:ext uri="{FF2B5EF4-FFF2-40B4-BE49-F238E27FC236}">
                <a16:creationId xmlns:a16="http://schemas.microsoft.com/office/drawing/2014/main" xmlns="" id="{6AF72A00-8219-AA4D-8CA7-C36BACD67B88}"/>
              </a:ext>
            </a:extLst>
          </p:cNvPr>
          <p:cNvSpPr/>
          <p:nvPr/>
        </p:nvSpPr>
        <p:spPr>
          <a:xfrm>
            <a:off x="42960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2" name="Rounded Rectangle 41">
            <a:extLst>
              <a:ext uri="{FF2B5EF4-FFF2-40B4-BE49-F238E27FC236}">
                <a16:creationId xmlns:a16="http://schemas.microsoft.com/office/drawing/2014/main" xmlns="" id="{CF3CE1D6-43A3-8043-A6C9-E8063599D88D}"/>
              </a:ext>
            </a:extLst>
          </p:cNvPr>
          <p:cNvSpPr/>
          <p:nvPr/>
        </p:nvSpPr>
        <p:spPr>
          <a:xfrm>
            <a:off x="52993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3860"/>
                </a:solidFill>
                <a:latin typeface="OpenDyslexicAlta" pitchFamily="2" charset="77"/>
              </a:rPr>
              <a:t>14</a:t>
            </a:r>
          </a:p>
        </p:txBody>
      </p:sp>
      <p:sp>
        <p:nvSpPr>
          <p:cNvPr id="43" name="Rounded Rectangle 42">
            <a:extLst>
              <a:ext uri="{FF2B5EF4-FFF2-40B4-BE49-F238E27FC236}">
                <a16:creationId xmlns:a16="http://schemas.microsoft.com/office/drawing/2014/main" xmlns="" id="{5330DB03-A2ED-BA4D-B361-435E38DDC765}"/>
              </a:ext>
            </a:extLst>
          </p:cNvPr>
          <p:cNvSpPr/>
          <p:nvPr/>
        </p:nvSpPr>
        <p:spPr>
          <a:xfrm>
            <a:off x="12861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44" name="Rounded Rectangle 43">
            <a:extLst>
              <a:ext uri="{FF2B5EF4-FFF2-40B4-BE49-F238E27FC236}">
                <a16:creationId xmlns:a16="http://schemas.microsoft.com/office/drawing/2014/main" xmlns="" id="{19F7A39B-4010-794C-85CA-35FE0EC452C5}"/>
              </a:ext>
            </a:extLst>
          </p:cNvPr>
          <p:cNvSpPr/>
          <p:nvPr/>
        </p:nvSpPr>
        <p:spPr>
          <a:xfrm>
            <a:off x="22894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5" name="Rounded Rectangle 44">
            <a:extLst>
              <a:ext uri="{FF2B5EF4-FFF2-40B4-BE49-F238E27FC236}">
                <a16:creationId xmlns:a16="http://schemas.microsoft.com/office/drawing/2014/main" xmlns="" id="{5053C518-87EB-8E48-9BA6-4CDFF4DEB88A}"/>
              </a:ext>
            </a:extLst>
          </p:cNvPr>
          <p:cNvSpPr/>
          <p:nvPr/>
        </p:nvSpPr>
        <p:spPr>
          <a:xfrm>
            <a:off x="32927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7</a:t>
            </a:r>
          </a:p>
        </p:txBody>
      </p:sp>
      <p:sp>
        <p:nvSpPr>
          <p:cNvPr id="46" name="Rounded Rectangle 45">
            <a:extLst>
              <a:ext uri="{FF2B5EF4-FFF2-40B4-BE49-F238E27FC236}">
                <a16:creationId xmlns:a16="http://schemas.microsoft.com/office/drawing/2014/main" xmlns="" id="{494F99CC-C153-6945-AA43-EEB83370C34B}"/>
              </a:ext>
            </a:extLst>
          </p:cNvPr>
          <p:cNvSpPr/>
          <p:nvPr/>
        </p:nvSpPr>
        <p:spPr>
          <a:xfrm>
            <a:off x="42960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7" name="Rounded Rectangle 46">
            <a:extLst>
              <a:ext uri="{FF2B5EF4-FFF2-40B4-BE49-F238E27FC236}">
                <a16:creationId xmlns:a16="http://schemas.microsoft.com/office/drawing/2014/main" xmlns="" id="{1397B82D-1A80-D741-B906-E268F1C3394B}"/>
              </a:ext>
            </a:extLst>
          </p:cNvPr>
          <p:cNvSpPr/>
          <p:nvPr/>
        </p:nvSpPr>
        <p:spPr>
          <a:xfrm>
            <a:off x="52993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3860"/>
                </a:solidFill>
                <a:latin typeface="OpenDyslexicAlta" pitchFamily="2" charset="77"/>
              </a:rPr>
              <a:t>15</a:t>
            </a:r>
          </a:p>
        </p:txBody>
      </p:sp>
      <p:pic>
        <p:nvPicPr>
          <p:cNvPr id="20" name="Picture 19">
            <a:extLst>
              <a:ext uri="{FF2B5EF4-FFF2-40B4-BE49-F238E27FC236}">
                <a16:creationId xmlns:a16="http://schemas.microsoft.com/office/drawing/2014/main" xmlns="" id="{4947E3ED-856B-1D46-97BC-FC6FD6B38979}"/>
              </a:ext>
            </a:extLst>
          </p:cNvPr>
          <p:cNvPicPr>
            <a:picLocks noChangeAspect="1"/>
          </p:cNvPicPr>
          <p:nvPr/>
        </p:nvPicPr>
        <p:blipFill>
          <a:blip r:embed="rId3"/>
          <a:stretch>
            <a:fillRect/>
          </a:stretch>
        </p:blipFill>
        <p:spPr>
          <a:xfrm>
            <a:off x="5246780" y="876093"/>
            <a:ext cx="6502400" cy="3251200"/>
          </a:xfrm>
          <a:prstGeom prst="rect">
            <a:avLst/>
          </a:prstGeom>
        </p:spPr>
      </p:pic>
      <p:sp>
        <p:nvSpPr>
          <p:cNvPr id="21" name="Oval 20">
            <a:extLst>
              <a:ext uri="{FF2B5EF4-FFF2-40B4-BE49-F238E27FC236}">
                <a16:creationId xmlns:a16="http://schemas.microsoft.com/office/drawing/2014/main" xmlns="" id="{2FA16E7E-0229-104B-9867-4EE32CDD8CCC}"/>
              </a:ext>
            </a:extLst>
          </p:cNvPr>
          <p:cNvSpPr/>
          <p:nvPr/>
        </p:nvSpPr>
        <p:spPr>
          <a:xfrm>
            <a:off x="7630586" y="2528526"/>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rved Down Arrow 21">
            <a:extLst>
              <a:ext uri="{FF2B5EF4-FFF2-40B4-BE49-F238E27FC236}">
                <a16:creationId xmlns:a16="http://schemas.microsoft.com/office/drawing/2014/main" xmlns="" id="{F1A9DB9E-AF64-1745-A21B-1BD1F8BDE712}"/>
              </a:ext>
            </a:extLst>
          </p:cNvPr>
          <p:cNvSpPr/>
          <p:nvPr/>
        </p:nvSpPr>
        <p:spPr>
          <a:xfrm>
            <a:off x="7743109" y="19452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Oval 26">
            <a:extLst>
              <a:ext uri="{FF2B5EF4-FFF2-40B4-BE49-F238E27FC236}">
                <a16:creationId xmlns:a16="http://schemas.microsoft.com/office/drawing/2014/main" xmlns="" id="{37852B37-C4AE-DD4C-989C-165401571E2F}"/>
              </a:ext>
            </a:extLst>
          </p:cNvPr>
          <p:cNvSpPr/>
          <p:nvPr/>
        </p:nvSpPr>
        <p:spPr>
          <a:xfrm>
            <a:off x="8808061" y="2528526"/>
            <a:ext cx="313376" cy="313376"/>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rved Down Arrow 27">
            <a:extLst>
              <a:ext uri="{FF2B5EF4-FFF2-40B4-BE49-F238E27FC236}">
                <a16:creationId xmlns:a16="http://schemas.microsoft.com/office/drawing/2014/main" xmlns="" id="{730CA376-C72D-6E47-B258-19E4C249F971}"/>
              </a:ext>
            </a:extLst>
          </p:cNvPr>
          <p:cNvSpPr/>
          <p:nvPr/>
        </p:nvSpPr>
        <p:spPr>
          <a:xfrm>
            <a:off x="8041028" y="19372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Curved Down Arrow 30">
            <a:extLst>
              <a:ext uri="{FF2B5EF4-FFF2-40B4-BE49-F238E27FC236}">
                <a16:creationId xmlns:a16="http://schemas.microsoft.com/office/drawing/2014/main" xmlns="" id="{E56F039D-FA87-184F-875F-410C57D5495E}"/>
              </a:ext>
            </a:extLst>
          </p:cNvPr>
          <p:cNvSpPr/>
          <p:nvPr/>
        </p:nvSpPr>
        <p:spPr>
          <a:xfrm>
            <a:off x="8362833" y="194524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Curved Down Arrow 31">
            <a:extLst>
              <a:ext uri="{FF2B5EF4-FFF2-40B4-BE49-F238E27FC236}">
                <a16:creationId xmlns:a16="http://schemas.microsoft.com/office/drawing/2014/main" xmlns="" id="{DDA95340-2D83-B244-B7DD-29F6740423BE}"/>
              </a:ext>
            </a:extLst>
          </p:cNvPr>
          <p:cNvSpPr/>
          <p:nvPr/>
        </p:nvSpPr>
        <p:spPr>
          <a:xfrm>
            <a:off x="8660752" y="1937293"/>
            <a:ext cx="409157" cy="299592"/>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160735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noAutofit/>
          </a:bodyPr>
          <a:lstStyle/>
          <a:p>
            <a:pPr marL="0" indent="0">
              <a:buNone/>
            </a:pPr>
            <a:r>
              <a:rPr lang="en-GB" dirty="0"/>
              <a:t>Activity 4:</a:t>
            </a:r>
          </a:p>
          <a:p>
            <a:pPr marL="0" indent="0">
              <a:buClr>
                <a:srgbClr val="23D160"/>
              </a:buClr>
              <a:buSzPct val="85000"/>
              <a:buNone/>
            </a:pPr>
            <a:r>
              <a:rPr lang="en-GB" sz="2200" dirty="0"/>
              <a:t>Create your own number stories for the following calculations:</a:t>
            </a:r>
          </a:p>
          <a:p>
            <a:pPr marL="0" indent="0">
              <a:buClr>
                <a:srgbClr val="23D160"/>
              </a:buClr>
              <a:buSzPct val="85000"/>
              <a:buNone/>
            </a:pPr>
            <a:endParaRPr lang="en-GB" sz="2200" dirty="0"/>
          </a:p>
          <a:p>
            <a:pPr marL="457200" indent="-457200">
              <a:buClr>
                <a:srgbClr val="23D160"/>
              </a:buClr>
              <a:buSzPct val="85000"/>
              <a:buFont typeface="+mj-lt"/>
              <a:buAutoNum type="alphaLcParenR"/>
            </a:pPr>
            <a:r>
              <a:rPr lang="en-GB" sz="2200" dirty="0"/>
              <a:t>.</a:t>
            </a:r>
            <a:br>
              <a:rPr lang="en-GB" sz="2200" dirty="0"/>
            </a:br>
            <a:endParaRPr lang="en-GB" sz="2200" dirty="0"/>
          </a:p>
          <a:p>
            <a:pPr marL="457200" indent="-457200">
              <a:buClr>
                <a:srgbClr val="23D160"/>
              </a:buClr>
              <a:buSzPct val="85000"/>
              <a:buFont typeface="+mj-lt"/>
              <a:buAutoNum type="alphaLcParenR"/>
            </a:pPr>
            <a:endParaRPr lang="en-GB" sz="2200" dirty="0"/>
          </a:p>
          <a:p>
            <a:pPr marL="457200" indent="-457200">
              <a:buClr>
                <a:srgbClr val="23D160"/>
              </a:buClr>
              <a:buSzPct val="85000"/>
              <a:buFont typeface="+mj-lt"/>
              <a:buAutoNum type="alphaLcParenR"/>
            </a:pPr>
            <a:r>
              <a:rPr lang="en-GB" sz="2200" dirty="0"/>
              <a:t>.</a:t>
            </a:r>
            <a:br>
              <a:rPr lang="en-GB" sz="2200" dirty="0"/>
            </a:br>
            <a:endParaRPr lang="en-GB" sz="2200" dirty="0"/>
          </a:p>
          <a:p>
            <a:pPr marL="457200" indent="-457200">
              <a:buClr>
                <a:srgbClr val="23D160"/>
              </a:buClr>
              <a:buSzPct val="85000"/>
              <a:buFont typeface="+mj-lt"/>
              <a:buAutoNum type="alphaLcParenR"/>
            </a:pPr>
            <a:endParaRPr lang="en-GB" sz="2200" dirty="0"/>
          </a:p>
          <a:p>
            <a:pPr marL="457200" indent="-457200">
              <a:buClr>
                <a:srgbClr val="23D160"/>
              </a:buClr>
              <a:buSzPct val="85000"/>
              <a:buFont typeface="+mj-lt"/>
              <a:buAutoNum type="alphaLcParenR"/>
            </a:pPr>
            <a:r>
              <a:rPr lang="en-GB" sz="2200" dirty="0"/>
              <a:t>.</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24" name="Rounded Rectangle 23">
            <a:extLst>
              <a:ext uri="{FF2B5EF4-FFF2-40B4-BE49-F238E27FC236}">
                <a16:creationId xmlns:a16="http://schemas.microsoft.com/office/drawing/2014/main" xmlns="" id="{35D9B778-896B-8E4A-B7FE-666693ADF104}"/>
              </a:ext>
            </a:extLst>
          </p:cNvPr>
          <p:cNvSpPr/>
          <p:nvPr/>
        </p:nvSpPr>
        <p:spPr>
          <a:xfrm>
            <a:off x="12861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0</a:t>
            </a:r>
          </a:p>
        </p:txBody>
      </p:sp>
      <p:sp>
        <p:nvSpPr>
          <p:cNvPr id="25" name="Rounded Rectangle 24">
            <a:extLst>
              <a:ext uri="{FF2B5EF4-FFF2-40B4-BE49-F238E27FC236}">
                <a16:creationId xmlns:a16="http://schemas.microsoft.com/office/drawing/2014/main" xmlns="" id="{64738A12-9BCA-6D4E-AF86-8E35AB20D4A1}"/>
              </a:ext>
            </a:extLst>
          </p:cNvPr>
          <p:cNvSpPr/>
          <p:nvPr/>
        </p:nvSpPr>
        <p:spPr>
          <a:xfrm>
            <a:off x="22894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26" name="Rounded Rectangle 25">
            <a:extLst>
              <a:ext uri="{FF2B5EF4-FFF2-40B4-BE49-F238E27FC236}">
                <a16:creationId xmlns:a16="http://schemas.microsoft.com/office/drawing/2014/main" xmlns="" id="{B0B16972-DA99-A143-91A1-C3CCE1656F23}"/>
              </a:ext>
            </a:extLst>
          </p:cNvPr>
          <p:cNvSpPr/>
          <p:nvPr/>
        </p:nvSpPr>
        <p:spPr>
          <a:xfrm>
            <a:off x="32927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16</a:t>
            </a:r>
          </a:p>
        </p:txBody>
      </p:sp>
      <p:sp>
        <p:nvSpPr>
          <p:cNvPr id="29" name="Rounded Rectangle 28">
            <a:extLst>
              <a:ext uri="{FF2B5EF4-FFF2-40B4-BE49-F238E27FC236}">
                <a16:creationId xmlns:a16="http://schemas.microsoft.com/office/drawing/2014/main" xmlns="" id="{B3F06E75-A8F8-F444-BECD-D360D19F24DA}"/>
              </a:ext>
            </a:extLst>
          </p:cNvPr>
          <p:cNvSpPr/>
          <p:nvPr/>
        </p:nvSpPr>
        <p:spPr>
          <a:xfrm>
            <a:off x="42960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30" name="Rounded Rectangle 29">
            <a:extLst>
              <a:ext uri="{FF2B5EF4-FFF2-40B4-BE49-F238E27FC236}">
                <a16:creationId xmlns:a16="http://schemas.microsoft.com/office/drawing/2014/main" xmlns="" id="{51011309-DD58-EB4D-A3D8-D419411FF1DA}"/>
              </a:ext>
            </a:extLst>
          </p:cNvPr>
          <p:cNvSpPr/>
          <p:nvPr/>
        </p:nvSpPr>
        <p:spPr>
          <a:xfrm>
            <a:off x="52993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34" name="Rounded Rectangle 33">
            <a:extLst>
              <a:ext uri="{FF2B5EF4-FFF2-40B4-BE49-F238E27FC236}">
                <a16:creationId xmlns:a16="http://schemas.microsoft.com/office/drawing/2014/main" xmlns="" id="{854872EB-B4DB-0444-84A2-EB3DC689C39A}"/>
              </a:ext>
            </a:extLst>
          </p:cNvPr>
          <p:cNvSpPr/>
          <p:nvPr/>
        </p:nvSpPr>
        <p:spPr>
          <a:xfrm>
            <a:off x="12861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9</a:t>
            </a:r>
          </a:p>
        </p:txBody>
      </p:sp>
      <p:sp>
        <p:nvSpPr>
          <p:cNvPr id="38" name="Rounded Rectangle 37">
            <a:extLst>
              <a:ext uri="{FF2B5EF4-FFF2-40B4-BE49-F238E27FC236}">
                <a16:creationId xmlns:a16="http://schemas.microsoft.com/office/drawing/2014/main" xmlns="" id="{7F3AC114-3504-184E-9529-1DB887204E66}"/>
              </a:ext>
            </a:extLst>
          </p:cNvPr>
          <p:cNvSpPr/>
          <p:nvPr/>
        </p:nvSpPr>
        <p:spPr>
          <a:xfrm>
            <a:off x="22894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0" name="Rounded Rectangle 39">
            <a:extLst>
              <a:ext uri="{FF2B5EF4-FFF2-40B4-BE49-F238E27FC236}">
                <a16:creationId xmlns:a16="http://schemas.microsoft.com/office/drawing/2014/main" xmlns="" id="{D8FE6D84-2BB6-A242-A6E3-7EF20A5DEDB9}"/>
              </a:ext>
            </a:extLst>
          </p:cNvPr>
          <p:cNvSpPr/>
          <p:nvPr/>
        </p:nvSpPr>
        <p:spPr>
          <a:xfrm>
            <a:off x="32927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7</a:t>
            </a:r>
          </a:p>
        </p:txBody>
      </p:sp>
      <p:sp>
        <p:nvSpPr>
          <p:cNvPr id="41" name="Rounded Rectangle 40">
            <a:extLst>
              <a:ext uri="{FF2B5EF4-FFF2-40B4-BE49-F238E27FC236}">
                <a16:creationId xmlns:a16="http://schemas.microsoft.com/office/drawing/2014/main" xmlns="" id="{6AF72A00-8219-AA4D-8CA7-C36BACD67B88}"/>
              </a:ext>
            </a:extLst>
          </p:cNvPr>
          <p:cNvSpPr/>
          <p:nvPr/>
        </p:nvSpPr>
        <p:spPr>
          <a:xfrm>
            <a:off x="42960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2" name="Rounded Rectangle 41">
            <a:extLst>
              <a:ext uri="{FF2B5EF4-FFF2-40B4-BE49-F238E27FC236}">
                <a16:creationId xmlns:a16="http://schemas.microsoft.com/office/drawing/2014/main" xmlns="" id="{CF3CE1D6-43A3-8043-A6C9-E8063599D88D}"/>
              </a:ext>
            </a:extLst>
          </p:cNvPr>
          <p:cNvSpPr/>
          <p:nvPr/>
        </p:nvSpPr>
        <p:spPr>
          <a:xfrm>
            <a:off x="52993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3860"/>
              </a:solidFill>
              <a:latin typeface="OpenDyslexicAlta" pitchFamily="2" charset="77"/>
            </a:endParaRPr>
          </a:p>
        </p:txBody>
      </p:sp>
      <p:sp>
        <p:nvSpPr>
          <p:cNvPr id="43" name="Rounded Rectangle 42">
            <a:extLst>
              <a:ext uri="{FF2B5EF4-FFF2-40B4-BE49-F238E27FC236}">
                <a16:creationId xmlns:a16="http://schemas.microsoft.com/office/drawing/2014/main" xmlns="" id="{5330DB03-A2ED-BA4D-B361-435E38DDC765}"/>
              </a:ext>
            </a:extLst>
          </p:cNvPr>
          <p:cNvSpPr/>
          <p:nvPr/>
        </p:nvSpPr>
        <p:spPr>
          <a:xfrm>
            <a:off x="12861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44" name="Rounded Rectangle 43">
            <a:extLst>
              <a:ext uri="{FF2B5EF4-FFF2-40B4-BE49-F238E27FC236}">
                <a16:creationId xmlns:a16="http://schemas.microsoft.com/office/drawing/2014/main" xmlns="" id="{19F7A39B-4010-794C-85CA-35FE0EC452C5}"/>
              </a:ext>
            </a:extLst>
          </p:cNvPr>
          <p:cNvSpPr/>
          <p:nvPr/>
        </p:nvSpPr>
        <p:spPr>
          <a:xfrm>
            <a:off x="22894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5" name="Rounded Rectangle 44">
            <a:extLst>
              <a:ext uri="{FF2B5EF4-FFF2-40B4-BE49-F238E27FC236}">
                <a16:creationId xmlns:a16="http://schemas.microsoft.com/office/drawing/2014/main" xmlns="" id="{5053C518-87EB-8E48-9BA6-4CDFF4DEB88A}"/>
              </a:ext>
            </a:extLst>
          </p:cNvPr>
          <p:cNvSpPr/>
          <p:nvPr/>
        </p:nvSpPr>
        <p:spPr>
          <a:xfrm>
            <a:off x="32927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OpenDyslexicAlta" pitchFamily="2" charset="77"/>
            </a:endParaRPr>
          </a:p>
        </p:txBody>
      </p:sp>
      <p:sp>
        <p:nvSpPr>
          <p:cNvPr id="46" name="Rounded Rectangle 45">
            <a:extLst>
              <a:ext uri="{FF2B5EF4-FFF2-40B4-BE49-F238E27FC236}">
                <a16:creationId xmlns:a16="http://schemas.microsoft.com/office/drawing/2014/main" xmlns="" id="{494F99CC-C153-6945-AA43-EEB83370C34B}"/>
              </a:ext>
            </a:extLst>
          </p:cNvPr>
          <p:cNvSpPr/>
          <p:nvPr/>
        </p:nvSpPr>
        <p:spPr>
          <a:xfrm>
            <a:off x="42960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7" name="Rounded Rectangle 46">
            <a:extLst>
              <a:ext uri="{FF2B5EF4-FFF2-40B4-BE49-F238E27FC236}">
                <a16:creationId xmlns:a16="http://schemas.microsoft.com/office/drawing/2014/main" xmlns="" id="{1397B82D-1A80-D741-B906-E268F1C3394B}"/>
              </a:ext>
            </a:extLst>
          </p:cNvPr>
          <p:cNvSpPr/>
          <p:nvPr/>
        </p:nvSpPr>
        <p:spPr>
          <a:xfrm>
            <a:off x="52993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16</a:t>
            </a:r>
          </a:p>
        </p:txBody>
      </p:sp>
      <p:sp>
        <p:nvSpPr>
          <p:cNvPr id="27" name="Rounded Rectangle 26">
            <a:extLst>
              <a:ext uri="{FF2B5EF4-FFF2-40B4-BE49-F238E27FC236}">
                <a16:creationId xmlns:a16="http://schemas.microsoft.com/office/drawing/2014/main" xmlns="" id="{A969A582-424D-9548-B24A-3D42BA23573B}"/>
              </a:ext>
            </a:extLst>
          </p:cNvPr>
          <p:cNvSpPr/>
          <p:nvPr/>
        </p:nvSpPr>
        <p:spPr>
          <a:xfrm>
            <a:off x="7026022" y="2971800"/>
            <a:ext cx="4372228" cy="3521075"/>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u="sng" dirty="0">
                <a:solidFill>
                  <a:schemeClr val="tx1"/>
                </a:solidFill>
                <a:latin typeface="OpenDyslexicAlta" pitchFamily="2" charset="77"/>
              </a:rPr>
              <a:t>Example:</a:t>
            </a:r>
          </a:p>
          <a:p>
            <a:endParaRPr lang="en-US" sz="2400" dirty="0">
              <a:solidFill>
                <a:schemeClr val="tx1"/>
              </a:solidFill>
              <a:latin typeface="OpenDyslexicAlta" pitchFamily="2" charset="77"/>
            </a:endParaRPr>
          </a:p>
          <a:p>
            <a:r>
              <a:rPr lang="en-US" sz="2400" dirty="0">
                <a:solidFill>
                  <a:schemeClr val="tx1"/>
                </a:solidFill>
                <a:latin typeface="OpenDyslexicAlta" pitchFamily="2" charset="77"/>
              </a:rPr>
              <a:t>First, I had 8 medals.</a:t>
            </a:r>
          </a:p>
          <a:p>
            <a:endParaRPr lang="en-US" sz="2400" dirty="0">
              <a:solidFill>
                <a:schemeClr val="tx1"/>
              </a:solidFill>
              <a:latin typeface="OpenDyslexicAlta" pitchFamily="2" charset="77"/>
            </a:endParaRPr>
          </a:p>
          <a:p>
            <a:r>
              <a:rPr lang="en-US" sz="2400" dirty="0">
                <a:solidFill>
                  <a:schemeClr val="tx1"/>
                </a:solidFill>
                <a:latin typeface="OpenDyslexicAlta" pitchFamily="2" charset="77"/>
              </a:rPr>
              <a:t>Then, I won 4 medals.</a:t>
            </a:r>
          </a:p>
          <a:p>
            <a:endParaRPr lang="en-US" sz="2400" dirty="0">
              <a:solidFill>
                <a:schemeClr val="tx1"/>
              </a:solidFill>
              <a:latin typeface="OpenDyslexicAlta" pitchFamily="2" charset="77"/>
            </a:endParaRPr>
          </a:p>
          <a:p>
            <a:r>
              <a:rPr lang="en-US" sz="2400" dirty="0">
                <a:solidFill>
                  <a:schemeClr val="tx1"/>
                </a:solidFill>
                <a:latin typeface="OpenDyslexicAlta" pitchFamily="2" charset="77"/>
              </a:rPr>
              <a:t>Now, I have 12 medals</a:t>
            </a:r>
          </a:p>
        </p:txBody>
      </p:sp>
    </p:spTree>
    <p:extLst>
      <p:ext uri="{BB962C8B-B14F-4D97-AF65-F5344CB8AC3E}">
        <p14:creationId xmlns:p14="http://schemas.microsoft.com/office/powerpoint/2010/main" val="17033133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noAutofit/>
          </a:bodyPr>
          <a:lstStyle/>
          <a:p>
            <a:pPr marL="0" indent="0">
              <a:buNone/>
            </a:pPr>
            <a:r>
              <a:rPr lang="en-GB" dirty="0"/>
              <a:t>Activity 4:</a:t>
            </a:r>
          </a:p>
          <a:p>
            <a:pPr marL="0" indent="0">
              <a:buClr>
                <a:srgbClr val="23D160"/>
              </a:buClr>
              <a:buSzPct val="85000"/>
              <a:buNone/>
            </a:pPr>
            <a:r>
              <a:rPr lang="en-GB" sz="2200" dirty="0"/>
              <a:t>Create your own number stories for the following calculations:</a:t>
            </a:r>
          </a:p>
          <a:p>
            <a:pPr marL="0" indent="0">
              <a:buClr>
                <a:srgbClr val="23D160"/>
              </a:buClr>
              <a:buSzPct val="85000"/>
              <a:buNone/>
            </a:pPr>
            <a:endParaRPr lang="en-GB" sz="2200" dirty="0"/>
          </a:p>
          <a:p>
            <a:pPr marL="457200" indent="-457200">
              <a:buClr>
                <a:srgbClr val="23D160"/>
              </a:buClr>
              <a:buSzPct val="85000"/>
              <a:buFont typeface="+mj-lt"/>
              <a:buAutoNum type="alphaLcParenR"/>
            </a:pPr>
            <a:r>
              <a:rPr lang="en-GB" sz="2200" dirty="0"/>
              <a:t>.</a:t>
            </a:r>
            <a:br>
              <a:rPr lang="en-GB" sz="2200" dirty="0"/>
            </a:br>
            <a:endParaRPr lang="en-GB" sz="2200" dirty="0"/>
          </a:p>
          <a:p>
            <a:pPr marL="457200" indent="-457200">
              <a:buClr>
                <a:srgbClr val="23D160"/>
              </a:buClr>
              <a:buSzPct val="85000"/>
              <a:buFont typeface="+mj-lt"/>
              <a:buAutoNum type="alphaLcParenR"/>
            </a:pPr>
            <a:endParaRPr lang="en-GB" sz="2200" dirty="0"/>
          </a:p>
          <a:p>
            <a:pPr marL="457200" indent="-457200">
              <a:buClr>
                <a:srgbClr val="23D160"/>
              </a:buClr>
              <a:buSzPct val="85000"/>
              <a:buFont typeface="+mj-lt"/>
              <a:buAutoNum type="alphaLcParenR"/>
            </a:pPr>
            <a:r>
              <a:rPr lang="en-GB" sz="2200" dirty="0"/>
              <a:t>.</a:t>
            </a:r>
            <a:br>
              <a:rPr lang="en-GB" sz="2200" dirty="0"/>
            </a:br>
            <a:endParaRPr lang="en-GB" sz="2200" dirty="0"/>
          </a:p>
          <a:p>
            <a:pPr marL="457200" indent="-457200">
              <a:buClr>
                <a:srgbClr val="23D160"/>
              </a:buClr>
              <a:buSzPct val="85000"/>
              <a:buFont typeface="+mj-lt"/>
              <a:buAutoNum type="alphaLcParenR"/>
            </a:pPr>
            <a:endParaRPr lang="en-GB" sz="2200" dirty="0"/>
          </a:p>
          <a:p>
            <a:pPr marL="457200" indent="-457200">
              <a:buClr>
                <a:srgbClr val="23D160"/>
              </a:buClr>
              <a:buSzPct val="85000"/>
              <a:buFont typeface="+mj-lt"/>
              <a:buAutoNum type="alphaLcParenR"/>
            </a:pPr>
            <a:r>
              <a:rPr lang="en-GB" sz="2200" dirty="0"/>
              <a:t>.</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24" name="Rounded Rectangle 23">
            <a:extLst>
              <a:ext uri="{FF2B5EF4-FFF2-40B4-BE49-F238E27FC236}">
                <a16:creationId xmlns:a16="http://schemas.microsoft.com/office/drawing/2014/main" xmlns="" id="{35D9B778-896B-8E4A-B7FE-666693ADF104}"/>
              </a:ext>
            </a:extLst>
          </p:cNvPr>
          <p:cNvSpPr/>
          <p:nvPr/>
        </p:nvSpPr>
        <p:spPr>
          <a:xfrm>
            <a:off x="12861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0</a:t>
            </a:r>
          </a:p>
        </p:txBody>
      </p:sp>
      <p:sp>
        <p:nvSpPr>
          <p:cNvPr id="25" name="Rounded Rectangle 24">
            <a:extLst>
              <a:ext uri="{FF2B5EF4-FFF2-40B4-BE49-F238E27FC236}">
                <a16:creationId xmlns:a16="http://schemas.microsoft.com/office/drawing/2014/main" xmlns="" id="{64738A12-9BCA-6D4E-AF86-8E35AB20D4A1}"/>
              </a:ext>
            </a:extLst>
          </p:cNvPr>
          <p:cNvSpPr/>
          <p:nvPr/>
        </p:nvSpPr>
        <p:spPr>
          <a:xfrm>
            <a:off x="22894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26" name="Rounded Rectangle 25">
            <a:extLst>
              <a:ext uri="{FF2B5EF4-FFF2-40B4-BE49-F238E27FC236}">
                <a16:creationId xmlns:a16="http://schemas.microsoft.com/office/drawing/2014/main" xmlns="" id="{B0B16972-DA99-A143-91A1-C3CCE1656F23}"/>
              </a:ext>
            </a:extLst>
          </p:cNvPr>
          <p:cNvSpPr/>
          <p:nvPr/>
        </p:nvSpPr>
        <p:spPr>
          <a:xfrm>
            <a:off x="32927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16</a:t>
            </a:r>
          </a:p>
        </p:txBody>
      </p:sp>
      <p:sp>
        <p:nvSpPr>
          <p:cNvPr id="29" name="Rounded Rectangle 28">
            <a:extLst>
              <a:ext uri="{FF2B5EF4-FFF2-40B4-BE49-F238E27FC236}">
                <a16:creationId xmlns:a16="http://schemas.microsoft.com/office/drawing/2014/main" xmlns="" id="{B3F06E75-A8F8-F444-BECD-D360D19F24DA}"/>
              </a:ext>
            </a:extLst>
          </p:cNvPr>
          <p:cNvSpPr/>
          <p:nvPr/>
        </p:nvSpPr>
        <p:spPr>
          <a:xfrm>
            <a:off x="42960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30" name="Rounded Rectangle 29">
            <a:extLst>
              <a:ext uri="{FF2B5EF4-FFF2-40B4-BE49-F238E27FC236}">
                <a16:creationId xmlns:a16="http://schemas.microsoft.com/office/drawing/2014/main" xmlns="" id="{51011309-DD58-EB4D-A3D8-D419411FF1DA}"/>
              </a:ext>
            </a:extLst>
          </p:cNvPr>
          <p:cNvSpPr/>
          <p:nvPr/>
        </p:nvSpPr>
        <p:spPr>
          <a:xfrm>
            <a:off x="5299332" y="297180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3860"/>
                </a:solidFill>
                <a:latin typeface="OpenDyslexicAlta" pitchFamily="2" charset="77"/>
              </a:rPr>
              <a:t>16</a:t>
            </a:r>
          </a:p>
        </p:txBody>
      </p:sp>
      <p:sp>
        <p:nvSpPr>
          <p:cNvPr id="34" name="Rounded Rectangle 33">
            <a:extLst>
              <a:ext uri="{FF2B5EF4-FFF2-40B4-BE49-F238E27FC236}">
                <a16:creationId xmlns:a16="http://schemas.microsoft.com/office/drawing/2014/main" xmlns="" id="{854872EB-B4DB-0444-84A2-EB3DC689C39A}"/>
              </a:ext>
            </a:extLst>
          </p:cNvPr>
          <p:cNvSpPr/>
          <p:nvPr/>
        </p:nvSpPr>
        <p:spPr>
          <a:xfrm>
            <a:off x="12861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9</a:t>
            </a:r>
          </a:p>
        </p:txBody>
      </p:sp>
      <p:sp>
        <p:nvSpPr>
          <p:cNvPr id="38" name="Rounded Rectangle 37">
            <a:extLst>
              <a:ext uri="{FF2B5EF4-FFF2-40B4-BE49-F238E27FC236}">
                <a16:creationId xmlns:a16="http://schemas.microsoft.com/office/drawing/2014/main" xmlns="" id="{7F3AC114-3504-184E-9529-1DB887204E66}"/>
              </a:ext>
            </a:extLst>
          </p:cNvPr>
          <p:cNvSpPr/>
          <p:nvPr/>
        </p:nvSpPr>
        <p:spPr>
          <a:xfrm>
            <a:off x="22894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0" name="Rounded Rectangle 39">
            <a:extLst>
              <a:ext uri="{FF2B5EF4-FFF2-40B4-BE49-F238E27FC236}">
                <a16:creationId xmlns:a16="http://schemas.microsoft.com/office/drawing/2014/main" xmlns="" id="{D8FE6D84-2BB6-A242-A6E3-7EF20A5DEDB9}"/>
              </a:ext>
            </a:extLst>
          </p:cNvPr>
          <p:cNvSpPr/>
          <p:nvPr/>
        </p:nvSpPr>
        <p:spPr>
          <a:xfrm>
            <a:off x="32927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7</a:t>
            </a:r>
          </a:p>
        </p:txBody>
      </p:sp>
      <p:sp>
        <p:nvSpPr>
          <p:cNvPr id="41" name="Rounded Rectangle 40">
            <a:extLst>
              <a:ext uri="{FF2B5EF4-FFF2-40B4-BE49-F238E27FC236}">
                <a16:creationId xmlns:a16="http://schemas.microsoft.com/office/drawing/2014/main" xmlns="" id="{6AF72A00-8219-AA4D-8CA7-C36BACD67B88}"/>
              </a:ext>
            </a:extLst>
          </p:cNvPr>
          <p:cNvSpPr/>
          <p:nvPr/>
        </p:nvSpPr>
        <p:spPr>
          <a:xfrm>
            <a:off x="42960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2" name="Rounded Rectangle 41">
            <a:extLst>
              <a:ext uri="{FF2B5EF4-FFF2-40B4-BE49-F238E27FC236}">
                <a16:creationId xmlns:a16="http://schemas.microsoft.com/office/drawing/2014/main" xmlns="" id="{CF3CE1D6-43A3-8043-A6C9-E8063599D88D}"/>
              </a:ext>
            </a:extLst>
          </p:cNvPr>
          <p:cNvSpPr/>
          <p:nvPr/>
        </p:nvSpPr>
        <p:spPr>
          <a:xfrm>
            <a:off x="5299332" y="4262230"/>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3860"/>
                </a:solidFill>
                <a:latin typeface="OpenDyslexicAlta" pitchFamily="2" charset="77"/>
              </a:rPr>
              <a:t>16</a:t>
            </a:r>
          </a:p>
        </p:txBody>
      </p:sp>
      <p:sp>
        <p:nvSpPr>
          <p:cNvPr id="43" name="Rounded Rectangle 42">
            <a:extLst>
              <a:ext uri="{FF2B5EF4-FFF2-40B4-BE49-F238E27FC236}">
                <a16:creationId xmlns:a16="http://schemas.microsoft.com/office/drawing/2014/main" xmlns="" id="{5330DB03-A2ED-BA4D-B361-435E38DDC765}"/>
              </a:ext>
            </a:extLst>
          </p:cNvPr>
          <p:cNvSpPr/>
          <p:nvPr/>
        </p:nvSpPr>
        <p:spPr>
          <a:xfrm>
            <a:off x="12861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8</a:t>
            </a:r>
          </a:p>
        </p:txBody>
      </p:sp>
      <p:sp>
        <p:nvSpPr>
          <p:cNvPr id="44" name="Rounded Rectangle 43">
            <a:extLst>
              <a:ext uri="{FF2B5EF4-FFF2-40B4-BE49-F238E27FC236}">
                <a16:creationId xmlns:a16="http://schemas.microsoft.com/office/drawing/2014/main" xmlns="" id="{19F7A39B-4010-794C-85CA-35FE0EC452C5}"/>
              </a:ext>
            </a:extLst>
          </p:cNvPr>
          <p:cNvSpPr/>
          <p:nvPr/>
        </p:nvSpPr>
        <p:spPr>
          <a:xfrm>
            <a:off x="22894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5" name="Rounded Rectangle 44">
            <a:extLst>
              <a:ext uri="{FF2B5EF4-FFF2-40B4-BE49-F238E27FC236}">
                <a16:creationId xmlns:a16="http://schemas.microsoft.com/office/drawing/2014/main" xmlns="" id="{5053C518-87EB-8E48-9BA6-4CDFF4DEB88A}"/>
              </a:ext>
            </a:extLst>
          </p:cNvPr>
          <p:cNvSpPr/>
          <p:nvPr/>
        </p:nvSpPr>
        <p:spPr>
          <a:xfrm>
            <a:off x="32927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3860"/>
                </a:solidFill>
                <a:latin typeface="OpenDyslexicAlta" pitchFamily="2" charset="77"/>
              </a:rPr>
              <a:t>8</a:t>
            </a:r>
          </a:p>
        </p:txBody>
      </p:sp>
      <p:sp>
        <p:nvSpPr>
          <p:cNvPr id="46" name="Rounded Rectangle 45">
            <a:extLst>
              <a:ext uri="{FF2B5EF4-FFF2-40B4-BE49-F238E27FC236}">
                <a16:creationId xmlns:a16="http://schemas.microsoft.com/office/drawing/2014/main" xmlns="" id="{494F99CC-C153-6945-AA43-EEB83370C34B}"/>
              </a:ext>
            </a:extLst>
          </p:cNvPr>
          <p:cNvSpPr/>
          <p:nvPr/>
        </p:nvSpPr>
        <p:spPr>
          <a:xfrm>
            <a:off x="42960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a:t>
            </a:r>
          </a:p>
        </p:txBody>
      </p:sp>
      <p:sp>
        <p:nvSpPr>
          <p:cNvPr id="47" name="Rounded Rectangle 46">
            <a:extLst>
              <a:ext uri="{FF2B5EF4-FFF2-40B4-BE49-F238E27FC236}">
                <a16:creationId xmlns:a16="http://schemas.microsoft.com/office/drawing/2014/main" xmlns="" id="{1397B82D-1A80-D741-B906-E268F1C3394B}"/>
              </a:ext>
            </a:extLst>
          </p:cNvPr>
          <p:cNvSpPr/>
          <p:nvPr/>
        </p:nvSpPr>
        <p:spPr>
          <a:xfrm>
            <a:off x="5299332" y="5439362"/>
            <a:ext cx="91440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OpenDyslexicAlta" pitchFamily="2" charset="77"/>
              </a:rPr>
              <a:t>16</a:t>
            </a:r>
          </a:p>
        </p:txBody>
      </p:sp>
      <p:sp>
        <p:nvSpPr>
          <p:cNvPr id="19" name="Rounded Rectangle 18">
            <a:extLst>
              <a:ext uri="{FF2B5EF4-FFF2-40B4-BE49-F238E27FC236}">
                <a16:creationId xmlns:a16="http://schemas.microsoft.com/office/drawing/2014/main" xmlns="" id="{DB60D9A5-0596-074B-B4EC-4B6CBB68D436}"/>
              </a:ext>
            </a:extLst>
          </p:cNvPr>
          <p:cNvSpPr/>
          <p:nvPr/>
        </p:nvSpPr>
        <p:spPr>
          <a:xfrm>
            <a:off x="7026022" y="2971800"/>
            <a:ext cx="4372228" cy="3521075"/>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u="sng" dirty="0">
                <a:solidFill>
                  <a:schemeClr val="tx1"/>
                </a:solidFill>
                <a:latin typeface="OpenDyslexicAlta" pitchFamily="2" charset="77"/>
              </a:rPr>
              <a:t>Example:</a:t>
            </a:r>
          </a:p>
          <a:p>
            <a:endParaRPr lang="en-US" sz="2400" dirty="0">
              <a:solidFill>
                <a:schemeClr val="tx1"/>
              </a:solidFill>
              <a:latin typeface="OpenDyslexicAlta" pitchFamily="2" charset="77"/>
            </a:endParaRPr>
          </a:p>
          <a:p>
            <a:r>
              <a:rPr lang="en-US" sz="2400" dirty="0">
                <a:solidFill>
                  <a:schemeClr val="tx1"/>
                </a:solidFill>
                <a:latin typeface="OpenDyslexicAlta" pitchFamily="2" charset="77"/>
              </a:rPr>
              <a:t>First, I had 8 medals.</a:t>
            </a:r>
          </a:p>
          <a:p>
            <a:endParaRPr lang="en-US" sz="2400" dirty="0">
              <a:solidFill>
                <a:schemeClr val="tx1"/>
              </a:solidFill>
              <a:latin typeface="OpenDyslexicAlta" pitchFamily="2" charset="77"/>
            </a:endParaRPr>
          </a:p>
          <a:p>
            <a:r>
              <a:rPr lang="en-US" sz="2400" dirty="0">
                <a:solidFill>
                  <a:schemeClr val="tx1"/>
                </a:solidFill>
                <a:latin typeface="OpenDyslexicAlta" pitchFamily="2" charset="77"/>
              </a:rPr>
              <a:t>Then, I won 4 medals.</a:t>
            </a:r>
          </a:p>
          <a:p>
            <a:endParaRPr lang="en-US" sz="2400" dirty="0">
              <a:solidFill>
                <a:schemeClr val="tx1"/>
              </a:solidFill>
              <a:latin typeface="OpenDyslexicAlta" pitchFamily="2" charset="77"/>
            </a:endParaRPr>
          </a:p>
          <a:p>
            <a:r>
              <a:rPr lang="en-US" sz="2400" dirty="0">
                <a:solidFill>
                  <a:schemeClr val="tx1"/>
                </a:solidFill>
                <a:latin typeface="OpenDyslexicAlta" pitchFamily="2" charset="77"/>
              </a:rPr>
              <a:t>Now, I have 12 medals</a:t>
            </a:r>
          </a:p>
        </p:txBody>
      </p:sp>
    </p:spTree>
    <p:extLst>
      <p:ext uri="{BB962C8B-B14F-4D97-AF65-F5344CB8AC3E}">
        <p14:creationId xmlns:p14="http://schemas.microsoft.com/office/powerpoint/2010/main" val="7960019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noAutofit/>
          </a:bodyPr>
          <a:lstStyle/>
          <a:p>
            <a:pPr marL="0" indent="0">
              <a:buNone/>
            </a:pPr>
            <a:r>
              <a:rPr lang="en-GB" dirty="0"/>
              <a:t>Activity 5:</a:t>
            </a:r>
          </a:p>
          <a:p>
            <a:pPr marL="0" indent="0">
              <a:buClr>
                <a:srgbClr val="23D160"/>
              </a:buClr>
              <a:buSzPct val="85000"/>
              <a:buNone/>
            </a:pPr>
            <a:r>
              <a:rPr lang="en-GB" sz="2200" dirty="0"/>
              <a:t>James and Ruth are using number lines to complete addition calculations. </a:t>
            </a:r>
          </a:p>
          <a:p>
            <a:pPr marL="0" indent="0">
              <a:buClr>
                <a:srgbClr val="23D160"/>
              </a:buClr>
              <a:buSzPct val="85000"/>
              <a:buNone/>
            </a:pPr>
            <a:r>
              <a:rPr lang="en-GB" sz="2200" dirty="0"/>
              <a:t>Ruth starts at 9 and counts on 6 more. </a:t>
            </a:r>
          </a:p>
          <a:p>
            <a:pPr marL="0" indent="0">
              <a:buClr>
                <a:srgbClr val="23D160"/>
              </a:buClr>
              <a:buSzPct val="85000"/>
              <a:buNone/>
            </a:pPr>
            <a:r>
              <a:rPr lang="en-GB" sz="2200" dirty="0"/>
              <a:t>James starts at 6 and counts on 9 more.</a:t>
            </a:r>
          </a:p>
          <a:p>
            <a:pPr marL="0" indent="0">
              <a:buClr>
                <a:srgbClr val="23D160"/>
              </a:buClr>
              <a:buSzPct val="85000"/>
              <a:buNone/>
            </a:pPr>
            <a:endParaRPr lang="en-GB" sz="2200" dirty="0"/>
          </a:p>
          <a:p>
            <a:pPr marL="0" indent="0">
              <a:buClr>
                <a:srgbClr val="23D160"/>
              </a:buClr>
              <a:buSzPct val="85000"/>
              <a:buNone/>
            </a:pPr>
            <a:r>
              <a:rPr lang="en-GB" sz="2200" dirty="0"/>
              <a:t>What are their results?</a:t>
            </a:r>
          </a:p>
          <a:p>
            <a:pPr marL="0" indent="0">
              <a:buClr>
                <a:srgbClr val="23D160"/>
              </a:buClr>
              <a:buSzPct val="85000"/>
              <a:buNone/>
            </a:pPr>
            <a:r>
              <a:rPr lang="en-GB" sz="2200" dirty="0"/>
              <a:t>Does this work for other numbers too?</a:t>
            </a:r>
          </a:p>
          <a:p>
            <a:pPr marL="0" indent="0">
              <a:buClr>
                <a:srgbClr val="23D160"/>
              </a:buClr>
              <a:buSzPct val="85000"/>
              <a:buNone/>
            </a:pPr>
            <a:r>
              <a:rPr lang="en-GB" sz="2200" dirty="0"/>
              <a:t>Have you noticed a pattern?</a:t>
            </a:r>
          </a:p>
          <a:p>
            <a:pPr marL="0" indent="0">
              <a:buClr>
                <a:srgbClr val="23D160"/>
              </a:buClr>
              <a:buSzPct val="85000"/>
              <a:buNone/>
            </a:pPr>
            <a:r>
              <a:rPr lang="en-GB" sz="2200" dirty="0"/>
              <a:t>Whose strategy do you prefer?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pic>
        <p:nvPicPr>
          <p:cNvPr id="20" name="Picture 19">
            <a:extLst>
              <a:ext uri="{FF2B5EF4-FFF2-40B4-BE49-F238E27FC236}">
                <a16:creationId xmlns:a16="http://schemas.microsoft.com/office/drawing/2014/main" xmlns="" id="{04256570-51A6-6345-9AA4-EBACF86EEC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4886" y="2057193"/>
            <a:ext cx="5055014" cy="2527507"/>
          </a:xfrm>
          <a:prstGeom prst="rect">
            <a:avLst/>
          </a:prstGeom>
        </p:spPr>
      </p:pic>
      <p:pic>
        <p:nvPicPr>
          <p:cNvPr id="22" name="Picture 21">
            <a:extLst>
              <a:ext uri="{FF2B5EF4-FFF2-40B4-BE49-F238E27FC236}">
                <a16:creationId xmlns:a16="http://schemas.microsoft.com/office/drawing/2014/main" xmlns="" id="{3032C7EB-06FA-3C4C-A381-761D704733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4886" y="3181834"/>
            <a:ext cx="5055014" cy="2527507"/>
          </a:xfrm>
          <a:prstGeom prst="rect">
            <a:avLst/>
          </a:prstGeom>
        </p:spPr>
      </p:pic>
    </p:spTree>
    <p:extLst>
      <p:ext uri="{BB962C8B-B14F-4D97-AF65-F5344CB8AC3E}">
        <p14:creationId xmlns:p14="http://schemas.microsoft.com/office/powerpoint/2010/main" val="17974883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noAutofit/>
          </a:bodyPr>
          <a:lstStyle/>
          <a:p>
            <a:pPr marL="0" indent="0">
              <a:buNone/>
            </a:pPr>
            <a:r>
              <a:rPr lang="en-GB" dirty="0"/>
              <a:t>Activity 5:</a:t>
            </a:r>
          </a:p>
          <a:p>
            <a:pPr marL="0" indent="0">
              <a:buClr>
                <a:srgbClr val="23D160"/>
              </a:buClr>
              <a:buSzPct val="85000"/>
              <a:buNone/>
            </a:pPr>
            <a:r>
              <a:rPr lang="en-GB" sz="2200" dirty="0"/>
              <a:t>James and Ruth are using number lines to complete addition calculations. </a:t>
            </a:r>
          </a:p>
          <a:p>
            <a:pPr marL="0" indent="0">
              <a:buClr>
                <a:srgbClr val="23D160"/>
              </a:buClr>
              <a:buSzPct val="85000"/>
              <a:buNone/>
            </a:pPr>
            <a:r>
              <a:rPr lang="en-GB" sz="2200" dirty="0"/>
              <a:t>Ruth starts at 9 and counts on 6 more. </a:t>
            </a:r>
          </a:p>
          <a:p>
            <a:pPr marL="0" indent="0">
              <a:buClr>
                <a:srgbClr val="23D160"/>
              </a:buClr>
              <a:buSzPct val="85000"/>
              <a:buNone/>
            </a:pPr>
            <a:r>
              <a:rPr lang="en-GB" sz="2200" dirty="0"/>
              <a:t>James starts at 6 and counts on 9 more.</a:t>
            </a:r>
          </a:p>
          <a:p>
            <a:pPr marL="0" indent="0">
              <a:buClr>
                <a:srgbClr val="23D160"/>
              </a:buClr>
              <a:buSzPct val="85000"/>
              <a:buNone/>
            </a:pPr>
            <a:endParaRPr lang="en-GB" sz="2200" dirty="0"/>
          </a:p>
          <a:p>
            <a:pPr marL="0" indent="0">
              <a:buClr>
                <a:srgbClr val="23D160"/>
              </a:buClr>
              <a:buSzPct val="85000"/>
              <a:buNone/>
            </a:pPr>
            <a:r>
              <a:rPr lang="en-GB" sz="2200" dirty="0">
                <a:solidFill>
                  <a:srgbClr val="FF3860"/>
                </a:solidFill>
              </a:rPr>
              <a:t>They both get the total 15. </a:t>
            </a:r>
          </a:p>
          <a:p>
            <a:pPr marL="0" indent="0">
              <a:buClr>
                <a:srgbClr val="23D160"/>
              </a:buClr>
              <a:buSzPct val="85000"/>
              <a:buNone/>
            </a:pPr>
            <a:r>
              <a:rPr lang="en-GB" sz="2200" dirty="0">
                <a:solidFill>
                  <a:srgbClr val="FF3860"/>
                </a:solidFill>
              </a:rPr>
              <a:t>It does work for other numbers. </a:t>
            </a:r>
          </a:p>
          <a:p>
            <a:pPr marL="0" indent="0">
              <a:buClr>
                <a:srgbClr val="23D160"/>
              </a:buClr>
              <a:buSzPct val="85000"/>
              <a:buNone/>
            </a:pPr>
            <a:r>
              <a:rPr lang="en-GB" sz="2200" dirty="0">
                <a:solidFill>
                  <a:srgbClr val="FF3860"/>
                </a:solidFill>
              </a:rPr>
              <a:t>If you start with a number, then count on by another number and then do the opposite, the answer will be the same!</a:t>
            </a:r>
          </a:p>
          <a:p>
            <a:pPr marL="0" indent="0">
              <a:buClr>
                <a:srgbClr val="23D160"/>
              </a:buClr>
              <a:buSzPct val="85000"/>
              <a:buNone/>
            </a:pPr>
            <a:r>
              <a:rPr lang="en-GB" sz="2200" dirty="0">
                <a:solidFill>
                  <a:srgbClr val="FF3860"/>
                </a:solidFill>
              </a:rPr>
              <a:t>Ruth’s strategy is quicker as it means you don’t have to count so many times. Therefore, it’s easier to start with the larger number and count on by the smaller number. </a:t>
            </a:r>
          </a:p>
        </p:txBody>
      </p:sp>
      <p:pic>
        <p:nvPicPr>
          <p:cNvPr id="20" name="Picture 19">
            <a:extLst>
              <a:ext uri="{FF2B5EF4-FFF2-40B4-BE49-F238E27FC236}">
                <a16:creationId xmlns:a16="http://schemas.microsoft.com/office/drawing/2014/main" xmlns="" id="{04256570-51A6-6345-9AA4-EBACF86EEC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4886" y="2057193"/>
            <a:ext cx="5055014" cy="2527507"/>
          </a:xfrm>
          <a:prstGeom prst="rect">
            <a:avLst/>
          </a:prstGeom>
        </p:spPr>
      </p:pic>
      <p:pic>
        <p:nvPicPr>
          <p:cNvPr id="22" name="Picture 21">
            <a:extLst>
              <a:ext uri="{FF2B5EF4-FFF2-40B4-BE49-F238E27FC236}">
                <a16:creationId xmlns:a16="http://schemas.microsoft.com/office/drawing/2014/main" xmlns="" id="{3032C7EB-06FA-3C4C-A381-761D704733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44886" y="3181834"/>
            <a:ext cx="5047200" cy="2523600"/>
          </a:xfrm>
          <a:prstGeom prst="rect">
            <a:avLst/>
          </a:prstGeom>
        </p:spPr>
      </p:pic>
      <p:sp>
        <p:nvSpPr>
          <p:cNvPr id="6" name="Oval 5">
            <a:extLst>
              <a:ext uri="{FF2B5EF4-FFF2-40B4-BE49-F238E27FC236}">
                <a16:creationId xmlns:a16="http://schemas.microsoft.com/office/drawing/2014/main" xmlns="" id="{2F2B1592-6007-FF4B-8258-0E28033638D9}"/>
              </a:ext>
            </a:extLst>
          </p:cNvPr>
          <p:cNvSpPr/>
          <p:nvPr/>
        </p:nvSpPr>
        <p:spPr>
          <a:xfrm>
            <a:off x="8890162" y="3317662"/>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xmlns="" id="{E818ADBB-6B9D-864C-8F4E-A0006312A837}"/>
              </a:ext>
            </a:extLst>
          </p:cNvPr>
          <p:cNvSpPr/>
          <p:nvPr/>
        </p:nvSpPr>
        <p:spPr>
          <a:xfrm>
            <a:off x="10283537" y="3317662"/>
            <a:ext cx="313376" cy="313376"/>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rved Down Arrow 7">
            <a:extLst>
              <a:ext uri="{FF2B5EF4-FFF2-40B4-BE49-F238E27FC236}">
                <a16:creationId xmlns:a16="http://schemas.microsoft.com/office/drawing/2014/main" xmlns="" id="{3914979F-6815-3346-BB52-714B90B41744}"/>
              </a:ext>
            </a:extLst>
          </p:cNvPr>
          <p:cNvSpPr/>
          <p:nvPr/>
        </p:nvSpPr>
        <p:spPr>
          <a:xfrm>
            <a:off x="9011659" y="2815328"/>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urved Down Arrow 10">
            <a:extLst>
              <a:ext uri="{FF2B5EF4-FFF2-40B4-BE49-F238E27FC236}">
                <a16:creationId xmlns:a16="http://schemas.microsoft.com/office/drawing/2014/main" xmlns="" id="{AB68F676-FDFC-4E4A-88D9-F231626C415D}"/>
              </a:ext>
            </a:extLst>
          </p:cNvPr>
          <p:cNvSpPr/>
          <p:nvPr/>
        </p:nvSpPr>
        <p:spPr>
          <a:xfrm>
            <a:off x="9257573" y="2815327"/>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urved Down Arrow 11">
            <a:extLst>
              <a:ext uri="{FF2B5EF4-FFF2-40B4-BE49-F238E27FC236}">
                <a16:creationId xmlns:a16="http://schemas.microsoft.com/office/drawing/2014/main" xmlns="" id="{9D9F53D2-2DBE-2148-A97B-F0C2CDE8ACB5}"/>
              </a:ext>
            </a:extLst>
          </p:cNvPr>
          <p:cNvSpPr/>
          <p:nvPr/>
        </p:nvSpPr>
        <p:spPr>
          <a:xfrm>
            <a:off x="9459967" y="2815327"/>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urved Down Arrow 12">
            <a:extLst>
              <a:ext uri="{FF2B5EF4-FFF2-40B4-BE49-F238E27FC236}">
                <a16:creationId xmlns:a16="http://schemas.microsoft.com/office/drawing/2014/main" xmlns="" id="{F0F0077D-31B7-A34C-8A6D-7E4555968A25}"/>
              </a:ext>
            </a:extLst>
          </p:cNvPr>
          <p:cNvSpPr/>
          <p:nvPr/>
        </p:nvSpPr>
        <p:spPr>
          <a:xfrm>
            <a:off x="9728496" y="2815328"/>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urved Down Arrow 13">
            <a:extLst>
              <a:ext uri="{FF2B5EF4-FFF2-40B4-BE49-F238E27FC236}">
                <a16:creationId xmlns:a16="http://schemas.microsoft.com/office/drawing/2014/main" xmlns="" id="{5F01E8EA-1EFE-A34E-BF85-27B84E3B851E}"/>
              </a:ext>
            </a:extLst>
          </p:cNvPr>
          <p:cNvSpPr/>
          <p:nvPr/>
        </p:nvSpPr>
        <p:spPr>
          <a:xfrm>
            <a:off x="9974410" y="2815327"/>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urved Down Arrow 14">
            <a:extLst>
              <a:ext uri="{FF2B5EF4-FFF2-40B4-BE49-F238E27FC236}">
                <a16:creationId xmlns:a16="http://schemas.microsoft.com/office/drawing/2014/main" xmlns="" id="{E04DC52B-C5D6-CD4C-BAEF-CFCAEC8D3E0E}"/>
              </a:ext>
            </a:extLst>
          </p:cNvPr>
          <p:cNvSpPr/>
          <p:nvPr/>
        </p:nvSpPr>
        <p:spPr>
          <a:xfrm>
            <a:off x="10176804" y="2815327"/>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urved Down Arrow 15">
            <a:extLst>
              <a:ext uri="{FF2B5EF4-FFF2-40B4-BE49-F238E27FC236}">
                <a16:creationId xmlns:a16="http://schemas.microsoft.com/office/drawing/2014/main" xmlns="" id="{032212AE-C7B0-E64B-BC83-521A97A8CCFD}"/>
              </a:ext>
            </a:extLst>
          </p:cNvPr>
          <p:cNvSpPr/>
          <p:nvPr/>
        </p:nvSpPr>
        <p:spPr>
          <a:xfrm>
            <a:off x="8304488" y="3963786"/>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urved Down Arrow 16">
            <a:extLst>
              <a:ext uri="{FF2B5EF4-FFF2-40B4-BE49-F238E27FC236}">
                <a16:creationId xmlns:a16="http://schemas.microsoft.com/office/drawing/2014/main" xmlns="" id="{D1EF4255-1195-CE41-89F5-620B74732E1A}"/>
              </a:ext>
            </a:extLst>
          </p:cNvPr>
          <p:cNvSpPr/>
          <p:nvPr/>
        </p:nvSpPr>
        <p:spPr>
          <a:xfrm>
            <a:off x="8550402" y="3963785"/>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urved Down Arrow 17">
            <a:extLst>
              <a:ext uri="{FF2B5EF4-FFF2-40B4-BE49-F238E27FC236}">
                <a16:creationId xmlns:a16="http://schemas.microsoft.com/office/drawing/2014/main" xmlns="" id="{CF6CC332-73F8-534F-8958-EF189D39B01C}"/>
              </a:ext>
            </a:extLst>
          </p:cNvPr>
          <p:cNvSpPr/>
          <p:nvPr/>
        </p:nvSpPr>
        <p:spPr>
          <a:xfrm>
            <a:off x="8752796" y="3963785"/>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urved Down Arrow 18">
            <a:extLst>
              <a:ext uri="{FF2B5EF4-FFF2-40B4-BE49-F238E27FC236}">
                <a16:creationId xmlns:a16="http://schemas.microsoft.com/office/drawing/2014/main" xmlns="" id="{CA3E81BE-8F53-584A-BD48-8CE7FC2F51FD}"/>
              </a:ext>
            </a:extLst>
          </p:cNvPr>
          <p:cNvSpPr/>
          <p:nvPr/>
        </p:nvSpPr>
        <p:spPr>
          <a:xfrm>
            <a:off x="8992508" y="3963786"/>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urved Down Arrow 20">
            <a:extLst>
              <a:ext uri="{FF2B5EF4-FFF2-40B4-BE49-F238E27FC236}">
                <a16:creationId xmlns:a16="http://schemas.microsoft.com/office/drawing/2014/main" xmlns="" id="{B448F819-3FA1-684C-95A0-C710058F4DDB}"/>
              </a:ext>
            </a:extLst>
          </p:cNvPr>
          <p:cNvSpPr/>
          <p:nvPr/>
        </p:nvSpPr>
        <p:spPr>
          <a:xfrm>
            <a:off x="9238422" y="3963785"/>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Curved Down Arrow 22">
            <a:extLst>
              <a:ext uri="{FF2B5EF4-FFF2-40B4-BE49-F238E27FC236}">
                <a16:creationId xmlns:a16="http://schemas.microsoft.com/office/drawing/2014/main" xmlns="" id="{ABB6F01D-6998-5248-82AD-0FE1CA206379}"/>
              </a:ext>
            </a:extLst>
          </p:cNvPr>
          <p:cNvSpPr/>
          <p:nvPr/>
        </p:nvSpPr>
        <p:spPr>
          <a:xfrm>
            <a:off x="9440816" y="3963785"/>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Curved Down Arrow 23">
            <a:extLst>
              <a:ext uri="{FF2B5EF4-FFF2-40B4-BE49-F238E27FC236}">
                <a16:creationId xmlns:a16="http://schemas.microsoft.com/office/drawing/2014/main" xmlns="" id="{2CF84C27-5F8F-7C4B-8F14-D129DFB5D938}"/>
              </a:ext>
            </a:extLst>
          </p:cNvPr>
          <p:cNvSpPr/>
          <p:nvPr/>
        </p:nvSpPr>
        <p:spPr>
          <a:xfrm>
            <a:off x="9699529" y="3963786"/>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Curved Down Arrow 24">
            <a:extLst>
              <a:ext uri="{FF2B5EF4-FFF2-40B4-BE49-F238E27FC236}">
                <a16:creationId xmlns:a16="http://schemas.microsoft.com/office/drawing/2014/main" xmlns="" id="{26A0740A-F7C3-3C4A-B508-0335704548BB}"/>
              </a:ext>
            </a:extLst>
          </p:cNvPr>
          <p:cNvSpPr/>
          <p:nvPr/>
        </p:nvSpPr>
        <p:spPr>
          <a:xfrm>
            <a:off x="9945443" y="3963785"/>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Curved Down Arrow 25">
            <a:extLst>
              <a:ext uri="{FF2B5EF4-FFF2-40B4-BE49-F238E27FC236}">
                <a16:creationId xmlns:a16="http://schemas.microsoft.com/office/drawing/2014/main" xmlns="" id="{7DD98822-2909-E04F-A0C2-D9C90166BC4E}"/>
              </a:ext>
            </a:extLst>
          </p:cNvPr>
          <p:cNvSpPr/>
          <p:nvPr/>
        </p:nvSpPr>
        <p:spPr>
          <a:xfrm>
            <a:off x="10147837" y="3963785"/>
            <a:ext cx="325531" cy="288167"/>
          </a:xfrm>
          <a:prstGeom prst="curvedDownArrow">
            <a:avLst/>
          </a:prstGeom>
          <a:solidFill>
            <a:srgbClr val="23D1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Oval 26">
            <a:extLst>
              <a:ext uri="{FF2B5EF4-FFF2-40B4-BE49-F238E27FC236}">
                <a16:creationId xmlns:a16="http://schemas.microsoft.com/office/drawing/2014/main" xmlns="" id="{0C379D9E-078D-E841-AB54-F08BADEA7E02}"/>
              </a:ext>
            </a:extLst>
          </p:cNvPr>
          <p:cNvSpPr/>
          <p:nvPr/>
        </p:nvSpPr>
        <p:spPr>
          <a:xfrm>
            <a:off x="8173470" y="4443634"/>
            <a:ext cx="313376" cy="313376"/>
          </a:xfrm>
          <a:prstGeom prst="ellipse">
            <a:avLst/>
          </a:prstGeom>
          <a:noFill/>
          <a:ln w="38100">
            <a:solidFill>
              <a:srgbClr val="7957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xmlns="" id="{3A0A6AA0-4561-C848-A2B3-BD8B71732940}"/>
              </a:ext>
            </a:extLst>
          </p:cNvPr>
          <p:cNvSpPr/>
          <p:nvPr/>
        </p:nvSpPr>
        <p:spPr>
          <a:xfrm>
            <a:off x="10270974" y="4422088"/>
            <a:ext cx="313376" cy="313376"/>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38438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16" name="Content Placeholder 2">
            <a:extLst>
              <a:ext uri="{FF2B5EF4-FFF2-40B4-BE49-F238E27FC236}">
                <a16:creationId xmlns:a16="http://schemas.microsoft.com/office/drawing/2014/main" xmlns="" id="{FD4B1EFD-B848-FA40-91D2-C490C8552E59}"/>
              </a:ext>
            </a:extLst>
          </p:cNvPr>
          <p:cNvSpPr>
            <a:spLocks noGrp="1"/>
          </p:cNvSpPr>
          <p:nvPr>
            <p:ph idx="1"/>
          </p:nvPr>
        </p:nvSpPr>
        <p:spPr>
          <a:xfrm>
            <a:off x="838200" y="1825625"/>
            <a:ext cx="10515600" cy="4351338"/>
          </a:xfrm>
        </p:spPr>
        <p:txBody>
          <a:bodyPr/>
          <a:lstStyle/>
          <a:p>
            <a:pPr marL="0" indent="0">
              <a:buNone/>
            </a:pPr>
            <a:r>
              <a:rPr lang="en-GB" dirty="0">
                <a:solidFill>
                  <a:srgbClr val="3273DC"/>
                </a:solidFill>
              </a:rPr>
              <a:t>Evaluation:</a:t>
            </a: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r>
              <a:rPr lang="en-GB" sz="2200" dirty="0">
                <a:solidFill>
                  <a:srgbClr val="3273DC"/>
                </a:solidFill>
              </a:rPr>
              <a:t>Do you agree with </a:t>
            </a:r>
            <a:r>
              <a:rPr lang="en-GB" sz="2200" dirty="0" err="1">
                <a:solidFill>
                  <a:srgbClr val="3273DC"/>
                </a:solidFill>
              </a:rPr>
              <a:t>Astrobee</a:t>
            </a:r>
            <a:r>
              <a:rPr lang="en-GB" sz="2200" dirty="0">
                <a:solidFill>
                  <a:srgbClr val="3273DC"/>
                </a:solidFill>
              </a:rPr>
              <a:t>?</a:t>
            </a:r>
          </a:p>
          <a:p>
            <a:pPr marL="0" indent="0">
              <a:buClr>
                <a:srgbClr val="23D160"/>
              </a:buClr>
              <a:buSzPct val="85000"/>
              <a:buNone/>
            </a:pPr>
            <a:r>
              <a:rPr lang="en-GB" sz="2200" dirty="0">
                <a:solidFill>
                  <a:srgbClr val="3273DC"/>
                </a:solidFill>
              </a:rPr>
              <a:t>Explain your answer. </a:t>
            </a: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p:txBody>
      </p:sp>
      <p:pic>
        <p:nvPicPr>
          <p:cNvPr id="17" name="Picture 16">
            <a:extLst>
              <a:ext uri="{FF2B5EF4-FFF2-40B4-BE49-F238E27FC236}">
                <a16:creationId xmlns:a16="http://schemas.microsoft.com/office/drawing/2014/main" xmlns="" id="{961007E7-DA24-0541-8BC9-13C77AF59C9B}"/>
              </a:ext>
            </a:extLst>
          </p:cNvPr>
          <p:cNvPicPr>
            <a:picLocks noChangeAspect="1"/>
          </p:cNvPicPr>
          <p:nvPr/>
        </p:nvPicPr>
        <p:blipFill>
          <a:blip r:embed="rId3"/>
          <a:stretch>
            <a:fillRect/>
          </a:stretch>
        </p:blipFill>
        <p:spPr>
          <a:xfrm>
            <a:off x="1616159" y="3528993"/>
            <a:ext cx="1689100" cy="1244600"/>
          </a:xfrm>
          <a:prstGeom prst="rect">
            <a:avLst/>
          </a:prstGeom>
        </p:spPr>
      </p:pic>
      <p:pic>
        <p:nvPicPr>
          <p:cNvPr id="18" name="Picture 17">
            <a:extLst>
              <a:ext uri="{FF2B5EF4-FFF2-40B4-BE49-F238E27FC236}">
                <a16:creationId xmlns:a16="http://schemas.microsoft.com/office/drawing/2014/main" xmlns="" id="{30D897F0-CA1B-E743-BC34-680E3D4EDAF6}"/>
              </a:ext>
            </a:extLst>
          </p:cNvPr>
          <p:cNvPicPr>
            <a:picLocks noChangeAspect="1"/>
          </p:cNvPicPr>
          <p:nvPr/>
        </p:nvPicPr>
        <p:blipFill>
          <a:blip r:embed="rId4"/>
          <a:stretch>
            <a:fillRect/>
          </a:stretch>
        </p:blipFill>
        <p:spPr>
          <a:xfrm>
            <a:off x="2460709" y="1257300"/>
            <a:ext cx="4354694" cy="3295052"/>
          </a:xfrm>
          <a:prstGeom prst="rect">
            <a:avLst/>
          </a:prstGeom>
        </p:spPr>
      </p:pic>
      <p:sp>
        <p:nvSpPr>
          <p:cNvPr id="19" name="Rectangle 18">
            <a:extLst>
              <a:ext uri="{FF2B5EF4-FFF2-40B4-BE49-F238E27FC236}">
                <a16:creationId xmlns:a16="http://schemas.microsoft.com/office/drawing/2014/main" xmlns="" id="{3CA81780-71E8-1D48-9C94-ECFD7CCF7809}"/>
              </a:ext>
            </a:extLst>
          </p:cNvPr>
          <p:cNvSpPr/>
          <p:nvPr/>
        </p:nvSpPr>
        <p:spPr>
          <a:xfrm>
            <a:off x="2945781" y="2119996"/>
            <a:ext cx="3384550" cy="1323439"/>
          </a:xfrm>
          <a:prstGeom prst="rect">
            <a:avLst/>
          </a:prstGeom>
        </p:spPr>
        <p:txBody>
          <a:bodyPr wrap="square">
            <a:spAutoFit/>
          </a:bodyPr>
          <a:lstStyle/>
          <a:p>
            <a:pPr algn="ctr">
              <a:buClr>
                <a:srgbClr val="23D160"/>
              </a:buClr>
              <a:buSzPct val="85000"/>
            </a:pPr>
            <a:r>
              <a:rPr lang="en-GB" sz="2000" dirty="0">
                <a:solidFill>
                  <a:srgbClr val="3273DC"/>
                </a:solidFill>
                <a:latin typeface="OpenDyslexicAlta" pitchFamily="2" charset="77"/>
              </a:rPr>
              <a:t>To calculate 12 + 6,</a:t>
            </a:r>
            <a:br>
              <a:rPr lang="en-GB" sz="2000" dirty="0">
                <a:solidFill>
                  <a:srgbClr val="3273DC"/>
                </a:solidFill>
                <a:latin typeface="OpenDyslexicAlta" pitchFamily="2" charset="77"/>
              </a:rPr>
            </a:br>
            <a:r>
              <a:rPr lang="en-GB" sz="2000" dirty="0">
                <a:solidFill>
                  <a:srgbClr val="3273DC"/>
                </a:solidFill>
                <a:latin typeface="OpenDyslexicAlta" pitchFamily="2" charset="77"/>
              </a:rPr>
              <a:t>I counted 12, 13, 14, 15, 16, 17. </a:t>
            </a:r>
          </a:p>
          <a:p>
            <a:pPr algn="ctr">
              <a:buClr>
                <a:srgbClr val="23D160"/>
              </a:buClr>
              <a:buSzPct val="85000"/>
            </a:pPr>
            <a:r>
              <a:rPr lang="en-GB" sz="2000" dirty="0">
                <a:solidFill>
                  <a:srgbClr val="3273DC"/>
                </a:solidFill>
                <a:latin typeface="OpenDyslexicAlta" pitchFamily="2" charset="77"/>
              </a:rPr>
              <a:t>So, the answer is 17.</a:t>
            </a:r>
          </a:p>
        </p:txBody>
      </p:sp>
    </p:spTree>
    <p:extLst>
      <p:ext uri="{BB962C8B-B14F-4D97-AF65-F5344CB8AC3E}">
        <p14:creationId xmlns:p14="http://schemas.microsoft.com/office/powerpoint/2010/main" val="34108732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16" name="Content Placeholder 2">
            <a:extLst>
              <a:ext uri="{FF2B5EF4-FFF2-40B4-BE49-F238E27FC236}">
                <a16:creationId xmlns:a16="http://schemas.microsoft.com/office/drawing/2014/main" xmlns="" id="{FD4B1EFD-B848-FA40-91D2-C490C8552E59}"/>
              </a:ext>
            </a:extLst>
          </p:cNvPr>
          <p:cNvSpPr>
            <a:spLocks noGrp="1"/>
          </p:cNvSpPr>
          <p:nvPr>
            <p:ph idx="1"/>
          </p:nvPr>
        </p:nvSpPr>
        <p:spPr>
          <a:xfrm>
            <a:off x="838200" y="1825625"/>
            <a:ext cx="10515600" cy="4351338"/>
          </a:xfrm>
        </p:spPr>
        <p:txBody>
          <a:bodyPr/>
          <a:lstStyle/>
          <a:p>
            <a:pPr marL="0" indent="0">
              <a:buNone/>
            </a:pPr>
            <a:r>
              <a:rPr lang="en-GB" dirty="0">
                <a:solidFill>
                  <a:srgbClr val="3273DC"/>
                </a:solidFill>
              </a:rPr>
              <a:t>Evaluation:</a:t>
            </a: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r>
              <a:rPr lang="en-GB" sz="2200" dirty="0" err="1">
                <a:solidFill>
                  <a:srgbClr val="FF3860"/>
                </a:solidFill>
              </a:rPr>
              <a:t>Astrobee</a:t>
            </a:r>
            <a:r>
              <a:rPr lang="en-GB" sz="2200" dirty="0">
                <a:solidFill>
                  <a:srgbClr val="FF3860"/>
                </a:solidFill>
              </a:rPr>
              <a:t> is incorrect – when counting on, you do not count the number you are starting from. So, you would say 13, 14, 15, 16, 17, 18. The answer is 18.</a:t>
            </a:r>
          </a:p>
          <a:p>
            <a:pPr marL="0" indent="0">
              <a:buClr>
                <a:srgbClr val="23D160"/>
              </a:buClr>
              <a:buSzPct val="85000"/>
              <a:buNone/>
            </a:pPr>
            <a:endParaRPr lang="en-GB" sz="2200" dirty="0">
              <a:solidFill>
                <a:srgbClr val="3273DC"/>
              </a:solidFill>
            </a:endParaRPr>
          </a:p>
        </p:txBody>
      </p:sp>
      <p:pic>
        <p:nvPicPr>
          <p:cNvPr id="17" name="Picture 16">
            <a:extLst>
              <a:ext uri="{FF2B5EF4-FFF2-40B4-BE49-F238E27FC236}">
                <a16:creationId xmlns:a16="http://schemas.microsoft.com/office/drawing/2014/main" xmlns="" id="{961007E7-DA24-0541-8BC9-13C77AF59C9B}"/>
              </a:ext>
            </a:extLst>
          </p:cNvPr>
          <p:cNvPicPr>
            <a:picLocks noChangeAspect="1"/>
          </p:cNvPicPr>
          <p:nvPr/>
        </p:nvPicPr>
        <p:blipFill>
          <a:blip r:embed="rId3"/>
          <a:stretch>
            <a:fillRect/>
          </a:stretch>
        </p:blipFill>
        <p:spPr>
          <a:xfrm>
            <a:off x="1616159" y="3528993"/>
            <a:ext cx="1689100" cy="1244600"/>
          </a:xfrm>
          <a:prstGeom prst="rect">
            <a:avLst/>
          </a:prstGeom>
        </p:spPr>
      </p:pic>
      <p:pic>
        <p:nvPicPr>
          <p:cNvPr id="18" name="Picture 17">
            <a:extLst>
              <a:ext uri="{FF2B5EF4-FFF2-40B4-BE49-F238E27FC236}">
                <a16:creationId xmlns:a16="http://schemas.microsoft.com/office/drawing/2014/main" xmlns="" id="{30D897F0-CA1B-E743-BC34-680E3D4EDAF6}"/>
              </a:ext>
            </a:extLst>
          </p:cNvPr>
          <p:cNvPicPr>
            <a:picLocks noChangeAspect="1"/>
          </p:cNvPicPr>
          <p:nvPr/>
        </p:nvPicPr>
        <p:blipFill>
          <a:blip r:embed="rId4"/>
          <a:stretch>
            <a:fillRect/>
          </a:stretch>
        </p:blipFill>
        <p:spPr>
          <a:xfrm>
            <a:off x="2460709" y="1257300"/>
            <a:ext cx="4354694" cy="3295052"/>
          </a:xfrm>
          <a:prstGeom prst="rect">
            <a:avLst/>
          </a:prstGeom>
        </p:spPr>
      </p:pic>
      <p:sp>
        <p:nvSpPr>
          <p:cNvPr id="19" name="Rectangle 18">
            <a:extLst>
              <a:ext uri="{FF2B5EF4-FFF2-40B4-BE49-F238E27FC236}">
                <a16:creationId xmlns:a16="http://schemas.microsoft.com/office/drawing/2014/main" xmlns="" id="{3CA81780-71E8-1D48-9C94-ECFD7CCF7809}"/>
              </a:ext>
            </a:extLst>
          </p:cNvPr>
          <p:cNvSpPr/>
          <p:nvPr/>
        </p:nvSpPr>
        <p:spPr>
          <a:xfrm>
            <a:off x="2945781" y="2119996"/>
            <a:ext cx="3384550" cy="1323439"/>
          </a:xfrm>
          <a:prstGeom prst="rect">
            <a:avLst/>
          </a:prstGeom>
        </p:spPr>
        <p:txBody>
          <a:bodyPr wrap="square">
            <a:spAutoFit/>
          </a:bodyPr>
          <a:lstStyle/>
          <a:p>
            <a:pPr algn="ctr">
              <a:buClr>
                <a:srgbClr val="23D160"/>
              </a:buClr>
              <a:buSzPct val="85000"/>
            </a:pPr>
            <a:r>
              <a:rPr lang="en-GB" sz="2000" dirty="0">
                <a:solidFill>
                  <a:srgbClr val="3273DC"/>
                </a:solidFill>
                <a:latin typeface="OpenDyslexicAlta" pitchFamily="2" charset="77"/>
              </a:rPr>
              <a:t>To calculate 12 + 6,</a:t>
            </a:r>
            <a:br>
              <a:rPr lang="en-GB" sz="2000" dirty="0">
                <a:solidFill>
                  <a:srgbClr val="3273DC"/>
                </a:solidFill>
                <a:latin typeface="OpenDyslexicAlta" pitchFamily="2" charset="77"/>
              </a:rPr>
            </a:br>
            <a:r>
              <a:rPr lang="en-GB" sz="2000" dirty="0">
                <a:solidFill>
                  <a:srgbClr val="3273DC"/>
                </a:solidFill>
                <a:latin typeface="OpenDyslexicAlta" pitchFamily="2" charset="77"/>
              </a:rPr>
              <a:t>I counted 12, 13, 14, 15, 16, 17. </a:t>
            </a:r>
          </a:p>
          <a:p>
            <a:pPr algn="ctr">
              <a:buClr>
                <a:srgbClr val="23D160"/>
              </a:buClr>
              <a:buSzPct val="85000"/>
            </a:pPr>
            <a:r>
              <a:rPr lang="en-GB" sz="2000" dirty="0">
                <a:solidFill>
                  <a:srgbClr val="3273DC"/>
                </a:solidFill>
                <a:latin typeface="OpenDyslexicAlta" pitchFamily="2" charset="77"/>
              </a:rPr>
              <a:t>So, the answer is 17.</a:t>
            </a:r>
          </a:p>
        </p:txBody>
      </p:sp>
      <p:pic>
        <p:nvPicPr>
          <p:cNvPr id="20" name="Picture 19">
            <a:extLst>
              <a:ext uri="{FF2B5EF4-FFF2-40B4-BE49-F238E27FC236}">
                <a16:creationId xmlns:a16="http://schemas.microsoft.com/office/drawing/2014/main" xmlns="" id="{CC40F88E-ED8A-D54F-B057-0891CA31224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44886" y="2057193"/>
            <a:ext cx="5055014" cy="2527507"/>
          </a:xfrm>
          <a:prstGeom prst="rect">
            <a:avLst/>
          </a:prstGeom>
        </p:spPr>
      </p:pic>
      <p:sp>
        <p:nvSpPr>
          <p:cNvPr id="21" name="Oval 20">
            <a:extLst>
              <a:ext uri="{FF2B5EF4-FFF2-40B4-BE49-F238E27FC236}">
                <a16:creationId xmlns:a16="http://schemas.microsoft.com/office/drawing/2014/main" xmlns="" id="{4B3E22CD-BB78-A443-AAD4-774282911779}"/>
              </a:ext>
            </a:extLst>
          </p:cNvPr>
          <p:cNvSpPr/>
          <p:nvPr/>
        </p:nvSpPr>
        <p:spPr>
          <a:xfrm>
            <a:off x="9588662" y="3330362"/>
            <a:ext cx="313376" cy="313376"/>
          </a:xfrm>
          <a:prstGeom prst="ellipse">
            <a:avLst/>
          </a:prstGeom>
          <a:noFill/>
          <a:ln w="38100">
            <a:solidFill>
              <a:srgbClr val="3273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E033B541-BD65-D643-B133-ABBF54F4FE02}"/>
              </a:ext>
            </a:extLst>
          </p:cNvPr>
          <p:cNvSpPr/>
          <p:nvPr/>
        </p:nvSpPr>
        <p:spPr>
          <a:xfrm>
            <a:off x="10982037" y="3330362"/>
            <a:ext cx="313376" cy="313376"/>
          </a:xfrm>
          <a:prstGeom prst="ellipse">
            <a:avLst/>
          </a:prstGeom>
          <a:noFill/>
          <a:ln w="38100">
            <a:solidFill>
              <a:srgbClr val="FF3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rved Down Arrow 22">
            <a:extLst>
              <a:ext uri="{FF2B5EF4-FFF2-40B4-BE49-F238E27FC236}">
                <a16:creationId xmlns:a16="http://schemas.microsoft.com/office/drawing/2014/main" xmlns="" id="{8235C1BE-D14D-6940-BA71-4EF206240D44}"/>
              </a:ext>
            </a:extLst>
          </p:cNvPr>
          <p:cNvSpPr/>
          <p:nvPr/>
        </p:nvSpPr>
        <p:spPr>
          <a:xfrm>
            <a:off x="9710159" y="2828028"/>
            <a:ext cx="325531" cy="288167"/>
          </a:xfrm>
          <a:prstGeom prst="curvedDownArrow">
            <a:avLst/>
          </a:prstGeom>
          <a:solidFill>
            <a:srgbClr val="3273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Curved Down Arrow 24">
            <a:extLst>
              <a:ext uri="{FF2B5EF4-FFF2-40B4-BE49-F238E27FC236}">
                <a16:creationId xmlns:a16="http://schemas.microsoft.com/office/drawing/2014/main" xmlns="" id="{C702C883-C5C0-5D4D-B3C1-083FBAF41682}"/>
              </a:ext>
            </a:extLst>
          </p:cNvPr>
          <p:cNvSpPr/>
          <p:nvPr/>
        </p:nvSpPr>
        <p:spPr>
          <a:xfrm>
            <a:off x="9956073" y="2828027"/>
            <a:ext cx="325531" cy="288167"/>
          </a:xfrm>
          <a:prstGeom prst="curvedDownArrow">
            <a:avLst/>
          </a:prstGeom>
          <a:solidFill>
            <a:srgbClr val="3273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Curved Down Arrow 25">
            <a:extLst>
              <a:ext uri="{FF2B5EF4-FFF2-40B4-BE49-F238E27FC236}">
                <a16:creationId xmlns:a16="http://schemas.microsoft.com/office/drawing/2014/main" xmlns="" id="{592984B6-54A6-B846-A44E-0CD593E318D8}"/>
              </a:ext>
            </a:extLst>
          </p:cNvPr>
          <p:cNvSpPr/>
          <p:nvPr/>
        </p:nvSpPr>
        <p:spPr>
          <a:xfrm>
            <a:off x="10158467" y="2828027"/>
            <a:ext cx="325531" cy="288167"/>
          </a:xfrm>
          <a:prstGeom prst="curvedDownArrow">
            <a:avLst/>
          </a:prstGeom>
          <a:solidFill>
            <a:srgbClr val="3273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Curved Down Arrow 26">
            <a:extLst>
              <a:ext uri="{FF2B5EF4-FFF2-40B4-BE49-F238E27FC236}">
                <a16:creationId xmlns:a16="http://schemas.microsoft.com/office/drawing/2014/main" xmlns="" id="{D8BB5140-969D-2942-AC1E-B23FA7826C81}"/>
              </a:ext>
            </a:extLst>
          </p:cNvPr>
          <p:cNvSpPr/>
          <p:nvPr/>
        </p:nvSpPr>
        <p:spPr>
          <a:xfrm>
            <a:off x="10426996" y="2828028"/>
            <a:ext cx="325531" cy="288167"/>
          </a:xfrm>
          <a:prstGeom prst="curvedDownArrow">
            <a:avLst/>
          </a:prstGeom>
          <a:solidFill>
            <a:srgbClr val="3273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Curved Down Arrow 30">
            <a:extLst>
              <a:ext uri="{FF2B5EF4-FFF2-40B4-BE49-F238E27FC236}">
                <a16:creationId xmlns:a16="http://schemas.microsoft.com/office/drawing/2014/main" xmlns="" id="{0EC3DF0B-7A31-544C-9B5C-16E9CF5A9127}"/>
              </a:ext>
            </a:extLst>
          </p:cNvPr>
          <p:cNvSpPr/>
          <p:nvPr/>
        </p:nvSpPr>
        <p:spPr>
          <a:xfrm>
            <a:off x="10672910" y="2828027"/>
            <a:ext cx="325531" cy="288167"/>
          </a:xfrm>
          <a:prstGeom prst="curvedDownArrow">
            <a:avLst/>
          </a:prstGeom>
          <a:solidFill>
            <a:srgbClr val="3273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Curved Down Arrow 31">
            <a:extLst>
              <a:ext uri="{FF2B5EF4-FFF2-40B4-BE49-F238E27FC236}">
                <a16:creationId xmlns:a16="http://schemas.microsoft.com/office/drawing/2014/main" xmlns="" id="{5638D9F3-56F4-F840-AF48-29F8F1AA0582}"/>
              </a:ext>
            </a:extLst>
          </p:cNvPr>
          <p:cNvSpPr/>
          <p:nvPr/>
        </p:nvSpPr>
        <p:spPr>
          <a:xfrm>
            <a:off x="10875304" y="2828027"/>
            <a:ext cx="325531" cy="288167"/>
          </a:xfrm>
          <a:prstGeom prst="curvedDownArrow">
            <a:avLst/>
          </a:prstGeom>
          <a:solidFill>
            <a:srgbClr val="3273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226793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Success criteria:</a:t>
            </a:r>
          </a:p>
          <a:p>
            <a:pPr>
              <a:buClr>
                <a:srgbClr val="23D160"/>
              </a:buClr>
              <a:buSzPct val="85000"/>
              <a:buFont typeface="Wingdings" pitchFamily="2" charset="2"/>
              <a:buChar char="ü"/>
            </a:pPr>
            <a:r>
              <a:rPr lang="en-GB" sz="2200" dirty="0"/>
              <a:t>I can use mathematical equipment and pictorial representations to help me add by counting on from a given amount or number </a:t>
            </a:r>
          </a:p>
          <a:p>
            <a:pPr>
              <a:buClr>
                <a:srgbClr val="23D160"/>
              </a:buClr>
              <a:buSzPct val="85000"/>
              <a:buFont typeface="Wingdings" pitchFamily="2" charset="2"/>
              <a:buChar char="ü"/>
            </a:pPr>
            <a:r>
              <a:rPr lang="en-GB" sz="2200" dirty="0"/>
              <a:t> I can explain my reasoning when using mathematical equipment and pictorial representations to help me add by counting on from a given amount or number </a:t>
            </a:r>
          </a:p>
        </p:txBody>
      </p:sp>
      <p:sp>
        <p:nvSpPr>
          <p:cNvPr id="5" name="Footer Placeholder 4">
            <a:extLst>
              <a:ext uri="{FF2B5EF4-FFF2-40B4-BE49-F238E27FC236}">
                <a16:creationId xmlns:a16="http://schemas.microsoft.com/office/drawing/2014/main" xmlns="" id="{349F46F5-B8A3-5848-8248-C9D634933261}"/>
              </a:ext>
            </a:extLst>
          </p:cNvPr>
          <p:cNvSpPr>
            <a:spLocks noGrp="1"/>
          </p:cNvSpPr>
          <p:nvPr>
            <p:ph type="ftr" sz="quarter" idx="11"/>
          </p:nvPr>
        </p:nvSpPr>
        <p:spPr>
          <a:xfrm>
            <a:off x="838199" y="6298060"/>
            <a:ext cx="10515599" cy="365125"/>
          </a:xfrm>
        </p:spPr>
        <p:txBody>
          <a:bodyPr/>
          <a:lstStyle/>
          <a:p>
            <a:r>
              <a:rPr lang="en-GB" sz="1400" dirty="0"/>
              <a:t>Foundation – Term 2 Block 2 – Addition and Subtraction - Lesson 1 - To be able to add by counting on</a:t>
            </a:r>
          </a:p>
        </p:txBody>
      </p:sp>
    </p:spTree>
    <p:extLst>
      <p:ext uri="{BB962C8B-B14F-4D97-AF65-F5344CB8AC3E}">
        <p14:creationId xmlns:p14="http://schemas.microsoft.com/office/powerpoint/2010/main" val="1468049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xmlns=""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xmlns=""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xmlns=""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xmlns=""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xmlns=""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xmlns=""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xmlns=""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xmlns=""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xmlns=""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xmlns=""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xmlns=""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xmlns=""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a16="http://schemas.microsoft.com/office/drawing/2014/main" xmlns="" id="{DBFB31BD-6068-7C49-88ED-EE3F3E0640F5}"/>
              </a:ext>
            </a:extLst>
          </p:cNvPr>
          <p:cNvSpPr>
            <a:spLocks noChangeArrowheads="1"/>
          </p:cNvSpPr>
          <p:nvPr/>
        </p:nvSpPr>
        <p:spPr bwMode="auto">
          <a:xfrm>
            <a:off x="4306888"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a16="http://schemas.microsoft.com/office/drawing/2014/main" xmlns="" id="{57BDB76F-A43D-B041-80A7-9754A743BEA0}"/>
              </a:ext>
            </a:extLst>
          </p:cNvPr>
          <p:cNvSpPr>
            <a:spLocks noChangeArrowheads="1"/>
          </p:cNvSpPr>
          <p:nvPr/>
        </p:nvSpPr>
        <p:spPr bwMode="auto">
          <a:xfrm>
            <a:off x="5027613"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xmlns=""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a16="http://schemas.microsoft.com/office/drawing/2014/main" xmlns="" id="{2826892A-C8B8-734D-A04F-05D231AC163A}"/>
              </a:ext>
            </a:extLst>
          </p:cNvPr>
          <p:cNvSpPr>
            <a:spLocks noChangeArrowheads="1"/>
          </p:cNvSpPr>
          <p:nvPr/>
        </p:nvSpPr>
        <p:spPr bwMode="auto">
          <a:xfrm>
            <a:off x="5746750"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xmlns=""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xmlns=""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xmlns=""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5 people at the bus stop. </a:t>
            </a:r>
          </a:p>
          <a:p>
            <a:r>
              <a:rPr lang="en-US" sz="2400" dirty="0">
                <a:solidFill>
                  <a:schemeClr val="tx1"/>
                </a:solidFill>
                <a:latin typeface="OpenDyslexicAlta" pitchFamily="2" charset="77"/>
              </a:rPr>
              <a:t>Then another 3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1273489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xmlns=""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xmlns=""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xmlns=""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xmlns=""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xmlns=""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xmlns=""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xmlns=""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xmlns=""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xmlns=""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xmlns=""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xmlns=""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xmlns=""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a16="http://schemas.microsoft.com/office/drawing/2014/main" xmlns="" id="{DBFB31BD-6068-7C49-88ED-EE3F3E0640F5}"/>
              </a:ext>
            </a:extLst>
          </p:cNvPr>
          <p:cNvSpPr>
            <a:spLocks noChangeArrowheads="1"/>
          </p:cNvSpPr>
          <p:nvPr/>
        </p:nvSpPr>
        <p:spPr bwMode="auto">
          <a:xfrm>
            <a:off x="4306888"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Oval 17">
            <a:extLst>
              <a:ext uri="{FF2B5EF4-FFF2-40B4-BE49-F238E27FC236}">
                <a16:creationId xmlns:a16="http://schemas.microsoft.com/office/drawing/2014/main" xmlns="" id="{57BDB76F-A43D-B041-80A7-9754A743BEA0}"/>
              </a:ext>
            </a:extLst>
          </p:cNvPr>
          <p:cNvSpPr>
            <a:spLocks noChangeArrowheads="1"/>
          </p:cNvSpPr>
          <p:nvPr/>
        </p:nvSpPr>
        <p:spPr bwMode="auto">
          <a:xfrm>
            <a:off x="5027613"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xmlns=""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0" name="Oval 19">
            <a:extLst>
              <a:ext uri="{FF2B5EF4-FFF2-40B4-BE49-F238E27FC236}">
                <a16:creationId xmlns:a16="http://schemas.microsoft.com/office/drawing/2014/main" xmlns="" id="{2826892A-C8B8-734D-A04F-05D231AC163A}"/>
              </a:ext>
            </a:extLst>
          </p:cNvPr>
          <p:cNvSpPr>
            <a:spLocks noChangeArrowheads="1"/>
          </p:cNvSpPr>
          <p:nvPr/>
        </p:nvSpPr>
        <p:spPr bwMode="auto">
          <a:xfrm>
            <a:off x="5746750" y="3604441"/>
            <a:ext cx="698500" cy="698500"/>
          </a:xfrm>
          <a:prstGeom prst="ellipse">
            <a:avLst/>
          </a:prstGeom>
          <a:solidFill>
            <a:srgbClr val="FF3860"/>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xmlns=""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xmlns=""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xmlns=""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5 people at the bus stop. </a:t>
            </a:r>
          </a:p>
          <a:p>
            <a:r>
              <a:rPr lang="en-US" sz="2400" dirty="0">
                <a:solidFill>
                  <a:schemeClr val="tx1"/>
                </a:solidFill>
                <a:latin typeface="OpenDyslexicAlta" pitchFamily="2" charset="77"/>
              </a:rPr>
              <a:t>Then another 3 people arrived. </a:t>
            </a:r>
          </a:p>
          <a:p>
            <a:r>
              <a:rPr lang="en-US" sz="2400" dirty="0">
                <a:solidFill>
                  <a:schemeClr val="tx1"/>
                </a:solidFill>
                <a:latin typeface="OpenDyslexicAlta" pitchFamily="2" charset="77"/>
              </a:rPr>
              <a:t>There are </a:t>
            </a:r>
            <a:r>
              <a:rPr lang="en-US" sz="2400" u="sng" dirty="0">
                <a:solidFill>
                  <a:srgbClr val="FF3860"/>
                </a:solidFill>
                <a:latin typeface="OpenDyslexicAlta" pitchFamily="2" charset="77"/>
              </a:rPr>
              <a:t>8</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433923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F3FE4-F6EA-5C4D-8ABC-31EA6D2AF94D}"/>
              </a:ext>
            </a:extLst>
          </p:cNvPr>
          <p:cNvSpPr>
            <a:spLocks noGrp="1"/>
          </p:cNvSpPr>
          <p:nvPr>
            <p:ph type="title"/>
          </p:nvPr>
        </p:nvSpPr>
        <p:spPr/>
        <p:txBody>
          <a:bodyPr/>
          <a:lstStyle/>
          <a:p>
            <a:r>
              <a:rPr lang="en-GB" dirty="0"/>
              <a:t>To be able to add by counting on</a:t>
            </a:r>
          </a:p>
        </p:txBody>
      </p:sp>
      <p:sp>
        <p:nvSpPr>
          <p:cNvPr id="3" name="Content Placeholder 2">
            <a:extLst>
              <a:ext uri="{FF2B5EF4-FFF2-40B4-BE49-F238E27FC236}">
                <a16:creationId xmlns:a16="http://schemas.microsoft.com/office/drawing/2014/main" xmlns=""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Use the ten frame and counters to help you complete the sentences below.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
        <p:nvSpPr>
          <p:cNvPr id="5" name="Rectangle 4">
            <a:extLst>
              <a:ext uri="{FF2B5EF4-FFF2-40B4-BE49-F238E27FC236}">
                <a16:creationId xmlns:a16="http://schemas.microsoft.com/office/drawing/2014/main" xmlns="" id="{C8720CF7-317A-2D49-BC69-A52E7E7B97DA}"/>
              </a:ext>
            </a:extLst>
          </p:cNvPr>
          <p:cNvSpPr>
            <a:spLocks noChangeArrowheads="1"/>
          </p:cNvSpPr>
          <p:nvPr/>
        </p:nvSpPr>
        <p:spPr bwMode="auto">
          <a:xfrm>
            <a:off x="4306888"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6" name="Rectangle 5">
            <a:extLst>
              <a:ext uri="{FF2B5EF4-FFF2-40B4-BE49-F238E27FC236}">
                <a16:creationId xmlns:a16="http://schemas.microsoft.com/office/drawing/2014/main" xmlns="" id="{2B2A10F0-28BB-F44B-8358-793913C8E9BC}"/>
              </a:ext>
            </a:extLst>
          </p:cNvPr>
          <p:cNvSpPr>
            <a:spLocks noChangeArrowheads="1"/>
          </p:cNvSpPr>
          <p:nvPr/>
        </p:nvSpPr>
        <p:spPr bwMode="auto">
          <a:xfrm>
            <a:off x="5027613" y="2885303"/>
            <a:ext cx="719137"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7" name="Rectangle 6">
            <a:extLst>
              <a:ext uri="{FF2B5EF4-FFF2-40B4-BE49-F238E27FC236}">
                <a16:creationId xmlns:a16="http://schemas.microsoft.com/office/drawing/2014/main" xmlns="" id="{0AC4C4F6-5C2D-7A42-BB5B-79A273833E8C}"/>
              </a:ext>
            </a:extLst>
          </p:cNvPr>
          <p:cNvSpPr>
            <a:spLocks noChangeArrowheads="1"/>
          </p:cNvSpPr>
          <p:nvPr/>
        </p:nvSpPr>
        <p:spPr bwMode="auto">
          <a:xfrm>
            <a:off x="5746750"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8" name="Rectangle 7">
            <a:extLst>
              <a:ext uri="{FF2B5EF4-FFF2-40B4-BE49-F238E27FC236}">
                <a16:creationId xmlns:a16="http://schemas.microsoft.com/office/drawing/2014/main" xmlns="" id="{71BC614D-773F-F845-B7A8-9C75123F16C6}"/>
              </a:ext>
            </a:extLst>
          </p:cNvPr>
          <p:cNvSpPr>
            <a:spLocks noChangeArrowheads="1"/>
          </p:cNvSpPr>
          <p:nvPr/>
        </p:nvSpPr>
        <p:spPr bwMode="auto">
          <a:xfrm>
            <a:off x="6467475" y="2885303"/>
            <a:ext cx="720725"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9" name="Rectangle 8">
            <a:extLst>
              <a:ext uri="{FF2B5EF4-FFF2-40B4-BE49-F238E27FC236}">
                <a16:creationId xmlns:a16="http://schemas.microsoft.com/office/drawing/2014/main" xmlns="" id="{37BADBFF-AEC5-A949-A21F-06A87CB0286E}"/>
              </a:ext>
            </a:extLst>
          </p:cNvPr>
          <p:cNvSpPr>
            <a:spLocks noChangeArrowheads="1"/>
          </p:cNvSpPr>
          <p:nvPr/>
        </p:nvSpPr>
        <p:spPr bwMode="auto">
          <a:xfrm>
            <a:off x="4306888"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0" name="Rectangle 9">
            <a:extLst>
              <a:ext uri="{FF2B5EF4-FFF2-40B4-BE49-F238E27FC236}">
                <a16:creationId xmlns:a16="http://schemas.microsoft.com/office/drawing/2014/main" xmlns="" id="{D9FEA5EA-CF3F-8D4E-8E4F-BA06AC8EB682}"/>
              </a:ext>
            </a:extLst>
          </p:cNvPr>
          <p:cNvSpPr>
            <a:spLocks noChangeArrowheads="1"/>
          </p:cNvSpPr>
          <p:nvPr/>
        </p:nvSpPr>
        <p:spPr bwMode="auto">
          <a:xfrm>
            <a:off x="5027613" y="3604441"/>
            <a:ext cx="719137"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1" name="Rectangle 10">
            <a:extLst>
              <a:ext uri="{FF2B5EF4-FFF2-40B4-BE49-F238E27FC236}">
                <a16:creationId xmlns:a16="http://schemas.microsoft.com/office/drawing/2014/main" xmlns="" id="{A66BFEE8-A5AD-7846-8F3F-1414C4F6C519}"/>
              </a:ext>
            </a:extLst>
          </p:cNvPr>
          <p:cNvSpPr>
            <a:spLocks noChangeArrowheads="1"/>
          </p:cNvSpPr>
          <p:nvPr/>
        </p:nvSpPr>
        <p:spPr bwMode="auto">
          <a:xfrm>
            <a:off x="5746750"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2" name="Rectangle 11">
            <a:extLst>
              <a:ext uri="{FF2B5EF4-FFF2-40B4-BE49-F238E27FC236}">
                <a16:creationId xmlns:a16="http://schemas.microsoft.com/office/drawing/2014/main" xmlns="" id="{B22F91B7-839F-8E47-8EA8-B366DC23C9AF}"/>
              </a:ext>
            </a:extLst>
          </p:cNvPr>
          <p:cNvSpPr>
            <a:spLocks noChangeArrowheads="1"/>
          </p:cNvSpPr>
          <p:nvPr/>
        </p:nvSpPr>
        <p:spPr bwMode="auto">
          <a:xfrm>
            <a:off x="6467475" y="3604441"/>
            <a:ext cx="720725"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3" name="Rectangle 12">
            <a:extLst>
              <a:ext uri="{FF2B5EF4-FFF2-40B4-BE49-F238E27FC236}">
                <a16:creationId xmlns:a16="http://schemas.microsoft.com/office/drawing/2014/main" xmlns="" id="{DF89423E-BDE2-5E4D-908B-96B60630BDF7}"/>
              </a:ext>
            </a:extLst>
          </p:cNvPr>
          <p:cNvSpPr>
            <a:spLocks noChangeArrowheads="1"/>
          </p:cNvSpPr>
          <p:nvPr/>
        </p:nvSpPr>
        <p:spPr bwMode="auto">
          <a:xfrm>
            <a:off x="7188200" y="2885303"/>
            <a:ext cx="719138" cy="719138"/>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4" name="Rectangle 13">
            <a:extLst>
              <a:ext uri="{FF2B5EF4-FFF2-40B4-BE49-F238E27FC236}">
                <a16:creationId xmlns:a16="http://schemas.microsoft.com/office/drawing/2014/main" xmlns="" id="{C665E940-CA5D-ED48-A10F-EEB5EBF5C037}"/>
              </a:ext>
            </a:extLst>
          </p:cNvPr>
          <p:cNvSpPr>
            <a:spLocks noChangeArrowheads="1"/>
          </p:cNvSpPr>
          <p:nvPr/>
        </p:nvSpPr>
        <p:spPr bwMode="auto">
          <a:xfrm>
            <a:off x="7188200" y="3604441"/>
            <a:ext cx="719138" cy="720725"/>
          </a:xfrm>
          <a:prstGeom prst="rect">
            <a:avLst/>
          </a:prstGeom>
          <a:solidFill>
            <a:schemeClr val="bg1"/>
          </a:solidFill>
          <a:ln w="2540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prstClr val="white"/>
              </a:solidFill>
              <a:latin typeface="Calibri"/>
              <a:ea typeface="+mn-ea"/>
            </a:endParaRPr>
          </a:p>
        </p:txBody>
      </p:sp>
      <p:sp>
        <p:nvSpPr>
          <p:cNvPr id="15" name="Oval 14">
            <a:extLst>
              <a:ext uri="{FF2B5EF4-FFF2-40B4-BE49-F238E27FC236}">
                <a16:creationId xmlns:a16="http://schemas.microsoft.com/office/drawing/2014/main" xmlns="" id="{580D2FF5-4209-7846-BDDE-E98DE64BAD87}"/>
              </a:ext>
            </a:extLst>
          </p:cNvPr>
          <p:cNvSpPr>
            <a:spLocks noChangeArrowheads="1"/>
          </p:cNvSpPr>
          <p:nvPr/>
        </p:nvSpPr>
        <p:spPr bwMode="auto">
          <a:xfrm>
            <a:off x="4306888"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a:extLst>
              <a:ext uri="{FF2B5EF4-FFF2-40B4-BE49-F238E27FC236}">
                <a16:creationId xmlns:a16="http://schemas.microsoft.com/office/drawing/2014/main" xmlns="" id="{1E30447B-1653-D34B-8053-84F3FF1FA76D}"/>
              </a:ext>
            </a:extLst>
          </p:cNvPr>
          <p:cNvSpPr>
            <a:spLocks noChangeArrowheads="1"/>
          </p:cNvSpPr>
          <p:nvPr/>
        </p:nvSpPr>
        <p:spPr bwMode="auto">
          <a:xfrm>
            <a:off x="50355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7" name="Oval 16">
            <a:extLst>
              <a:ext uri="{FF2B5EF4-FFF2-40B4-BE49-F238E27FC236}">
                <a16:creationId xmlns:a16="http://schemas.microsoft.com/office/drawing/2014/main" xmlns="" id="{DBFB31BD-6068-7C49-88ED-EE3F3E0640F5}"/>
              </a:ext>
            </a:extLst>
          </p:cNvPr>
          <p:cNvSpPr>
            <a:spLocks noChangeArrowheads="1"/>
          </p:cNvSpPr>
          <p:nvPr/>
        </p:nvSpPr>
        <p:spPr bwMode="auto">
          <a:xfrm>
            <a:off x="4306888" y="3604441"/>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xmlns="" id="{03FFD3DD-91F0-7D4B-B73F-9BEA9BE5FBD8}"/>
              </a:ext>
            </a:extLst>
          </p:cNvPr>
          <p:cNvSpPr>
            <a:spLocks noChangeArrowheads="1"/>
          </p:cNvSpPr>
          <p:nvPr/>
        </p:nvSpPr>
        <p:spPr bwMode="auto">
          <a:xfrm>
            <a:off x="5746750"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2" name="Oval 21">
            <a:extLst>
              <a:ext uri="{FF2B5EF4-FFF2-40B4-BE49-F238E27FC236}">
                <a16:creationId xmlns:a16="http://schemas.microsoft.com/office/drawing/2014/main" xmlns="" id="{B36E43F1-7BB3-504F-8F7F-6EFB3D1A93F7}"/>
              </a:ext>
            </a:extLst>
          </p:cNvPr>
          <p:cNvSpPr>
            <a:spLocks noChangeArrowheads="1"/>
          </p:cNvSpPr>
          <p:nvPr/>
        </p:nvSpPr>
        <p:spPr bwMode="auto">
          <a:xfrm>
            <a:off x="6467475" y="2885303"/>
            <a:ext cx="698500"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Oval 22">
            <a:extLst>
              <a:ext uri="{FF2B5EF4-FFF2-40B4-BE49-F238E27FC236}">
                <a16:creationId xmlns:a16="http://schemas.microsoft.com/office/drawing/2014/main" xmlns="" id="{9FDF4EEF-39BD-AA4E-8A41-1FC2A5B70FCC}"/>
              </a:ext>
            </a:extLst>
          </p:cNvPr>
          <p:cNvSpPr>
            <a:spLocks noChangeArrowheads="1"/>
          </p:cNvSpPr>
          <p:nvPr/>
        </p:nvSpPr>
        <p:spPr bwMode="auto">
          <a:xfrm>
            <a:off x="7188200" y="2885303"/>
            <a:ext cx="696913" cy="698500"/>
          </a:xfrm>
          <a:prstGeom prst="ellipse">
            <a:avLst/>
          </a:prstGeom>
          <a:solidFill>
            <a:srgbClr val="FFDD57"/>
          </a:solidFill>
          <a:ln w="12700">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5" name="Rounded Rectangle 24">
            <a:extLst>
              <a:ext uri="{FF2B5EF4-FFF2-40B4-BE49-F238E27FC236}">
                <a16:creationId xmlns:a16="http://schemas.microsoft.com/office/drawing/2014/main" xmlns="" id="{2F92E2BA-8C21-2A4B-9224-B7503B16B8D8}"/>
              </a:ext>
            </a:extLst>
          </p:cNvPr>
          <p:cNvSpPr/>
          <p:nvPr/>
        </p:nvSpPr>
        <p:spPr>
          <a:xfrm>
            <a:off x="838199" y="4633783"/>
            <a:ext cx="10515599" cy="185909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rPr>
              <a:t>There were 6 people at the bus stop. </a:t>
            </a:r>
          </a:p>
          <a:p>
            <a:r>
              <a:rPr lang="en-US" sz="2400" dirty="0">
                <a:solidFill>
                  <a:schemeClr val="tx1"/>
                </a:solidFill>
                <a:latin typeface="OpenDyslexicAlta" pitchFamily="2" charset="77"/>
              </a:rPr>
              <a:t>Then another 2 people arrived. </a:t>
            </a:r>
          </a:p>
          <a:p>
            <a:r>
              <a:rPr lang="en-US" sz="2400" dirty="0">
                <a:solidFill>
                  <a:schemeClr val="tx1"/>
                </a:solidFill>
                <a:latin typeface="OpenDyslexicAlta" pitchFamily="2" charset="77"/>
              </a:rPr>
              <a:t>There are </a:t>
            </a:r>
            <a:r>
              <a:rPr lang="en-US" sz="2400" dirty="0">
                <a:solidFill>
                  <a:schemeClr val="tx1"/>
                </a:solidFill>
                <a:latin typeface="Calibri" panose="020F0502020204030204" pitchFamily="34" charset="0"/>
                <a:cs typeface="Calibri" panose="020F0502020204030204" pitchFamily="34" charset="0"/>
              </a:rPr>
              <a:t>__</a:t>
            </a:r>
            <a:r>
              <a:rPr lang="en-US" sz="2400" dirty="0">
                <a:solidFill>
                  <a:schemeClr val="tx1"/>
                </a:solidFill>
                <a:latin typeface="OpenDyslexicAlta" pitchFamily="2" charset="77"/>
              </a:rPr>
              <a:t> people at the bus stop now. </a:t>
            </a:r>
          </a:p>
        </p:txBody>
      </p:sp>
    </p:spTree>
    <p:extLst>
      <p:ext uri="{BB962C8B-B14F-4D97-AF65-F5344CB8AC3E}">
        <p14:creationId xmlns:p14="http://schemas.microsoft.com/office/powerpoint/2010/main" val="38197565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Maths Shed" id="{5DF74AD8-8BDD-4844-8C46-FFB9DBA0E41D}" vid="{0802D904-F1CF-8847-94FE-D7F26B26A31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0FFBD23-49EF-F148-9BF8-7DB3477A79E2}">
  <we:reference id="wa104380121" version="2.0.0.0" store="en-GB" storeType="OMEX"/>
  <we:alternateReferences>
    <we:reference id="wa104380121" version="2.0.0.0" store="wa10438012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8358</TotalTime>
  <Words>3599</Words>
  <Application>Microsoft Office PowerPoint</Application>
  <PresentationFormat>Custom</PresentationFormat>
  <Paragraphs>1111</Paragraphs>
  <Slides>68</Slides>
  <Notes>65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68</vt:i4>
      </vt:variant>
    </vt:vector>
  </HeadingPairs>
  <TitlesOfParts>
    <vt:vector size="76" baseType="lpstr">
      <vt:lpstr>Arial</vt:lpstr>
      <vt:lpstr>Lato Light</vt:lpstr>
      <vt:lpstr>Lato</vt:lpstr>
      <vt:lpstr>Wingdings</vt:lpstr>
      <vt:lpstr>Calibri</vt:lpstr>
      <vt:lpstr>OpenDyslexicAlta</vt:lpstr>
      <vt:lpstr>Muli</vt:lpstr>
      <vt:lpstr>Office Theme</vt:lpstr>
      <vt:lpstr>PowerPoint Presentation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lpstr>To be able to add by counting 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Spelling Shed 🐝</dc:title>
  <dc:creator>Rob Smith</dc:creator>
  <cp:lastModifiedBy>Susan</cp:lastModifiedBy>
  <cp:revision>266</cp:revision>
  <cp:lastPrinted>2019-06-17T16:19:05Z</cp:lastPrinted>
  <dcterms:created xsi:type="dcterms:W3CDTF">2018-08-06T08:16:18Z</dcterms:created>
  <dcterms:modified xsi:type="dcterms:W3CDTF">2020-08-08T10:27:13Z</dcterms:modified>
</cp:coreProperties>
</file>