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515" r:id="rId29"/>
    <p:sldId id="519" r:id="rId30"/>
    <p:sldId id="518" r:id="rId31"/>
    <p:sldId id="517" r:id="rId32"/>
    <p:sldId id="516" r:id="rId33"/>
    <p:sldId id="520" r:id="rId34"/>
    <p:sldId id="483" r:id="rId35"/>
    <p:sldId id="484" r:id="rId36"/>
    <p:sldId id="485" r:id="rId37"/>
    <p:sldId id="486" r:id="rId38"/>
    <p:sldId id="487" r:id="rId39"/>
    <p:sldId id="48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21" r:id="rId57"/>
    <p:sldId id="522" r:id="rId58"/>
    <p:sldId id="524" r:id="rId59"/>
    <p:sldId id="525" r:id="rId60"/>
    <p:sldId id="370" r:id="rId61"/>
    <p:sldId id="523" r:id="rId62"/>
    <p:sldId id="373" r:id="rId63"/>
  </p:sldIdLst>
  <p:sldSz cx="12192000" cy="6858000"/>
  <p:notesSz cx="6858000" cy="9144000"/>
  <p:embeddedFontLst>
    <p:embeddedFont>
      <p:font typeface="Muli" panose="020B0604020202020204" charset="0"/>
      <p:regular r:id="rId66"/>
      <p:bold r:id="rId67"/>
      <p:italic r:id="rId68"/>
      <p:boldItalic r:id="rId69"/>
    </p:embeddedFont>
    <p:embeddedFont>
      <p:font typeface="Lato Light" panose="020F0302020204030203" pitchFamily="34" charset="0"/>
      <p:regular r:id="rId70"/>
    </p:embeddedFont>
    <p:embeddedFont>
      <p:font typeface="OpenDyslexicAlta" panose="020B0604020202020204" charset="0"/>
      <p:regular r:id="rId71"/>
      <p:bold r:id="rId72"/>
      <p:italic r:id="rId73"/>
      <p:boldItalic r:id="rId74"/>
    </p:embeddedFont>
    <p:embeddedFont>
      <p:font typeface="Lato" panose="020F0502020204030203" pitchFamily="34" charset="0"/>
      <p:regular r:id="rId75"/>
      <p:bold r:id="rId76"/>
    </p:embeddedFont>
    <p:embeddedFont>
      <p:font typeface="OpenDyslexic" panose="020B0604020202020204" charset="0"/>
      <p:regular r:id="rId77"/>
      <p:bold r:id="rId78"/>
      <p:italic r:id="rId79"/>
      <p:bold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44A6ED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7926" autoAdjust="0"/>
  </p:normalViewPr>
  <p:slideViewPr>
    <p:cSldViewPr snapToGrid="0" snapToObjects="1">
      <p:cViewPr>
        <p:scale>
          <a:sx n="67" d="100"/>
          <a:sy n="67" d="100"/>
        </p:scale>
        <p:origin x="-810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2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0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0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3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8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17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7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5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95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6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20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32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7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49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52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0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81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98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52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56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7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8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01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5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92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65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2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9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2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50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59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94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0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7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4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713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2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84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81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9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8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03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5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Term 2 - Block 1: Multiplication and Division</a:t>
            </a:r>
          </a:p>
          <a:p>
            <a:r>
              <a:rPr lang="en-GB" dirty="0"/>
              <a:t>Lesson 1: To be able to multiply by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fifty cubes, as fifty is ten times greater than five.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F7542B-FF18-1640-B6B7-C29C25846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0C983C3-7B61-9D47-8A9B-9934CF507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C6D7D22-8310-A642-97C1-FCCB3DB8C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0316AB5-F19A-CB40-9605-28361312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584" y="2882362"/>
            <a:ext cx="417666" cy="2762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58D60CB-9C1C-5843-A8F0-A9EA085F9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35" y="2878236"/>
            <a:ext cx="417666" cy="2762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B2ECE8-C9FF-0E45-9235-E6CABBD6E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510B55-E13C-534E-9817-80C0D2B6E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9008BD-502C-4C44-AACB-B4C42B21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31" y="2882362"/>
            <a:ext cx="417666" cy="2762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072062-10F0-464A-AEDF-0B788316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82" y="2882362"/>
            <a:ext cx="417666" cy="2762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D409BE-6109-DF43-9007-DA191DE8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33" y="2882362"/>
            <a:ext cx="417666" cy="27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41858"/>
              </p:ext>
            </p:extLst>
          </p:nvPr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CC6103-BCA5-A24D-A090-502E919FB7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09" y="3794994"/>
            <a:ext cx="1174380" cy="238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ECAC9D-1B39-8D4A-B51A-A9E6BED58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51" y="3794994"/>
            <a:ext cx="1174380" cy="238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2C4993-A117-414B-A4E7-C185E2344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014" y="3794994"/>
            <a:ext cx="1174380" cy="238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E0F007-F395-6540-86FF-D77EF848E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56" y="3794994"/>
            <a:ext cx="1174380" cy="238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7C146F-AFFC-DA49-8C5A-2CB50656D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98" y="3794994"/>
            <a:ext cx="1174380" cy="238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E985F9-8422-9645-989F-8D9464A4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461" y="3794994"/>
            <a:ext cx="1174380" cy="238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F5294F-1BA3-3441-AD32-2FD41C98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3" y="379499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6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6B13B1-F327-E34B-A993-36B22BA20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646" y="3610270"/>
            <a:ext cx="143207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CA5644-692F-FE45-887D-B50DDD021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45" y="4150270"/>
            <a:ext cx="143207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1AE4F9-504F-3A42-A946-D00DB9FCD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64" y="4691900"/>
            <a:ext cx="143207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7785FD-C051-A745-B92D-090E28C15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463" y="5231900"/>
            <a:ext cx="143207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5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8D667F-F68B-6145-84C5-730F2D918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3754106"/>
            <a:ext cx="875054" cy="8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621A6C-52EF-3D44-B333-4834803B2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3754106"/>
            <a:ext cx="875054" cy="8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DDB4B1-6C46-3746-81D7-5042D5BBFE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3754106"/>
            <a:ext cx="875054" cy="8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7AFCB2-DAAF-1D46-9C04-8B79BA675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4965534"/>
            <a:ext cx="875054" cy="8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0E3E2A-55A6-A14A-A36F-9759318DA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4965534"/>
            <a:ext cx="875054" cy="89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D0C2BC-3D14-5D43-AE4C-059D537AC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4965534"/>
            <a:ext cx="875054" cy="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8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  <a:r>
              <a:rPr lang="en-GB" sz="2200" dirty="0">
                <a:solidFill>
                  <a:srgbClr val="FF3860"/>
                </a:solidFill>
              </a:rPr>
              <a:t>20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2D402A-E9E0-5248-A9C1-37C573777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33690"/>
            <a:ext cx="5257800" cy="4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mathematical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endParaRPr lang="en-GB" sz="2200" b="1" u="sng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B7BF9F-2274-8848-B744-91EC0CFA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F7F66A-192F-1546-BA79-A75190D30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– Term 2 - Block 1 – Multiplication and Division - Lesson 1 – To be able to multiply by 10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mathematics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r>
              <a:rPr lang="en-GB" sz="2200" b="1" u="sng" dirty="0">
                <a:solidFill>
                  <a:srgbClr val="FF3860"/>
                </a:solidFill>
              </a:rPr>
              <a:t>Example: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  <a:r>
              <a:rPr lang="en-GB" sz="2200" dirty="0">
                <a:solidFill>
                  <a:srgbClr val="FF3860"/>
                </a:solidFill>
              </a:rPr>
              <a:t>30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  <a:r>
              <a:rPr lang="en-GB" sz="2200" dirty="0">
                <a:solidFill>
                  <a:srgbClr val="FF3860"/>
                </a:solidFill>
              </a:rPr>
              <a:t>50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  <a:r>
              <a:rPr lang="en-GB" sz="2200" dirty="0">
                <a:solidFill>
                  <a:srgbClr val="FF3860"/>
                </a:solidFill>
              </a:rPr>
              <a:t> 90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  <a:r>
              <a:rPr lang="en-GB" sz="2200" dirty="0">
                <a:solidFill>
                  <a:srgbClr val="FF3860"/>
                </a:solidFill>
              </a:rPr>
              <a:t>80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0EF8D-D0AC-E148-B479-65E5904E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B95F84-B2CD-CB4A-B80A-58594388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52705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3314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21713"/>
              </p:ext>
            </p:extLst>
          </p:nvPr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22718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54655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30548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3232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660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4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7047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9411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93285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4528"/>
              </p:ext>
            </p:extLst>
          </p:nvPr>
        </p:nvGraphicFramePr>
        <p:xfrm>
          <a:off x="484909" y="6130752"/>
          <a:ext cx="50088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88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8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5520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365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12519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909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4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56661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7823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0977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1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9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5714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452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94818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1297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B6763B5-064D-184E-B805-F6BB2FB8A26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334001" y="4229894"/>
            <a:ext cx="761999" cy="216181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7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68812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41957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1869"/>
              </p:ext>
            </p:extLst>
          </p:nvPr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78419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052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0840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283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83567"/>
              </p:ext>
            </p:extLst>
          </p:nvPr>
        </p:nvGraphicFramePr>
        <p:xfrm>
          <a:off x="484909" y="6064250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63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35196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71917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17312"/>
              </p:ext>
            </p:extLst>
          </p:nvPr>
        </p:nvGraphicFramePr>
        <p:xfrm>
          <a:off x="484909" y="6037819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5455" y="4294909"/>
            <a:ext cx="900545" cy="1997941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FE6F1BE-2077-0444-A721-03415F323FF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75564" y="3183176"/>
            <a:ext cx="720436" cy="2076212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3ACC705-7FF0-9A4E-8AA0-F3F059ED488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292438" y="4229894"/>
            <a:ext cx="803562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632EF86-EFD8-D144-89BB-4E24E492267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86400" y="3200400"/>
            <a:ext cx="609600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5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19432"/>
              </p:ext>
            </p:extLst>
          </p:nvPr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1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12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12 x 10 = 120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12 = 120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23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23 x 10 = 230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23 = 230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2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3A4943A-64B3-274B-B3E9-7542A226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8D66F79-716D-F84A-BBAC-5F1A7290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2A78758-82FB-6A41-A2D5-21E3BF2A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4C4F515-4400-334A-A7B4-87452144A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45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45 x 10 = 450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45 = 450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FDA21B-F366-1B46-ABA4-247B1B01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2A5DDC-9F85-7745-BA8A-C9C35E5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C58B9E-A1E8-EF49-AE77-E612A0CD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53DA0E-1F2E-1E40-A309-03C9F7CA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6BAD30-3E89-A747-A9CF-C2859C24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9AB299-F3DD-3C4A-BF1B-69B2A71E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D3C3E4-1896-4F4A-914F-3F95B7D2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343F9D-801A-A64D-95BA-6693D084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AC7293-D150-D247-A050-015228DA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?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6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2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? = 40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FFE9F0-B605-B94A-B311-A46235AF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884ADE-61CA-3644-81C1-8164D4C6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7D14-4FAC-4E4E-8853-860153EE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134262-0F82-6842-B71C-197D7B65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47E3E3-0AFF-B144-B34A-2A1C95ED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E2B1A4-AFA9-4443-9D0E-47EE1344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8D3A10-292B-B646-902D-892077B8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B0EF22-B7D5-3E43-8A7C-2CF6CAA6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0BC872-E1E3-3F4F-BEBD-44863724D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6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29B56D-96C9-6E4D-8744-A530CA8FA8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place value counters don’t belong as they represent 50, whereas the Numicon Shape, straw bundles and Base Ten pieces all represent 40.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7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286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CBDF474-A738-E949-89B6-D42D995C3743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45341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31538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1532411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1579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4E07B4D-3083-A84A-9AE0-C43D9F4B8AAF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62641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07259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1175378-F0EE-234D-AD0E-54D28721828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03751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6554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606590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24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A4431C-9AEC-0C46-8BC1-0205CC388457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751461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72654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52602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9080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EC405F5-E882-BE4C-8B43-BCA6D5877FF4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255871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903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127420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049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BEFC29E-AE06-A94D-8178-457F9FB5F579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1221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A2E530-7189-A240-880B-7C75FF79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96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980033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170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04721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2CD3C0A-FD63-F74C-82A9-2DFCED5CC0F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567406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2525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71246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9853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4525DF7-382C-2D44-A33D-780B4039EC62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890522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683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29796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230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09EF6A3-F174-364A-855E-4D0CB5881D1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156596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73733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statement above is never true – when using a place value chart to multiply by 10, you move the digits one place to the left as the number is becoming ten times greater.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4289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What possible calculations might she have performed?</a:t>
            </a:r>
          </a:p>
          <a:p>
            <a:pPr marL="0" indent="0">
              <a:buNone/>
            </a:pPr>
            <a:r>
              <a:rPr lang="en-GB" sz="2200" dirty="0"/>
              <a:t>Explain your answer. 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6990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Ruth may have performed the following calculations: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65 x 10; 66 x 10; 67 x 10; 68 x 10; 69 x 10; 70 x 10; 71 x 10; 72 x 10; 73 x 10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(or 10 x 65; 10 x 66; 10 x 67; 10 x 68; 10 x 69; 10 x 70; 10 x 71; 10 x 72; 10 x 73).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Any two-digit number less than 65 will receive a result lower than the range; any two-digit number greater 73 will receive a result greater than the range. </a:t>
            </a:r>
          </a:p>
        </p:txBody>
      </p:sp>
    </p:spTree>
    <p:extLst>
      <p:ext uri="{BB962C8B-B14F-4D97-AF65-F5344CB8AC3E}">
        <p14:creationId xmlns:p14="http://schemas.microsoft.com/office/powerpoint/2010/main" val="26325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has ten straws, as ten is ten times greater than 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B50736-47DF-7D4B-9F74-C8A6D986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864725"/>
            <a:ext cx="38227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B35B5-3A98-A74C-B1DF-BAA0DB20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678CEF13-BB2C-2E4F-A5BF-2EA0B7573D05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result?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placed the 0 place holder in the tens place rather than moving both of the digits 5 and 3 across by one place and placing the 0 place holder in the ones place.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incorrect, 53 x 10 = </a:t>
            </a:r>
            <a:r>
              <a:rPr lang="en-GB" sz="2200" u="sng" dirty="0">
                <a:solidFill>
                  <a:srgbClr val="FF3860"/>
                </a:solidFill>
              </a:rPr>
              <a:t>530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9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3 – Term 2 - Block 1 – Multiplication and Division - Lesson 1 – To be able to multiply by 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319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Yasmin has twenty beads, as twenty is ten times greater than two.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B8FFD6C-B028-7848-9D5E-D8DF01B2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639" y="4054930"/>
            <a:ext cx="5446644" cy="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261E033-9DB7-1246-90FA-63779B6E5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E1988E0-BA85-194C-913B-4102E7B30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405513F-9184-824E-946D-8CAE2BD0B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61C1598-2816-FB43-9EA9-D812CB1CF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23047F1-FFAB-D048-9F7B-CDCAA3EFC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12932</TotalTime>
  <Words>2907</Words>
  <Application>Microsoft Office PowerPoint</Application>
  <PresentationFormat>Custom</PresentationFormat>
  <Paragraphs>1113</Paragraphs>
  <Slides>62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Muli</vt:lpstr>
      <vt:lpstr>Lato Light</vt:lpstr>
      <vt:lpstr>OpenDyslexicAlta</vt:lpstr>
      <vt:lpstr>Lato</vt:lpstr>
      <vt:lpstr>Wingdings</vt:lpstr>
      <vt:lpstr>OpenDyslexic</vt:lpstr>
      <vt:lpstr>Calibri</vt:lpstr>
      <vt:lpstr>Office Theme</vt:lpstr>
      <vt:lpstr>PowerPoint Presentation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597</cp:revision>
  <cp:lastPrinted>2019-06-17T16:19:05Z</cp:lastPrinted>
  <dcterms:created xsi:type="dcterms:W3CDTF">2018-08-06T08:16:18Z</dcterms:created>
  <dcterms:modified xsi:type="dcterms:W3CDTF">2020-08-10T11:20:14Z</dcterms:modified>
</cp:coreProperties>
</file>