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9" r:id="rId15"/>
    <p:sldId id="390" r:id="rId16"/>
    <p:sldId id="391" r:id="rId17"/>
    <p:sldId id="392" r:id="rId18"/>
    <p:sldId id="388" r:id="rId19"/>
    <p:sldId id="383" r:id="rId20"/>
    <p:sldId id="384" r:id="rId21"/>
    <p:sldId id="385" r:id="rId22"/>
    <p:sldId id="386" r:id="rId23"/>
    <p:sldId id="416" r:id="rId24"/>
    <p:sldId id="417" r:id="rId25"/>
    <p:sldId id="414" r:id="rId26"/>
    <p:sldId id="415" r:id="rId27"/>
    <p:sldId id="412" r:id="rId28"/>
    <p:sldId id="413" r:id="rId29"/>
    <p:sldId id="420" r:id="rId30"/>
    <p:sldId id="421" r:id="rId31"/>
    <p:sldId id="418" r:id="rId32"/>
    <p:sldId id="419" r:id="rId33"/>
    <p:sldId id="393" r:id="rId34"/>
    <p:sldId id="394" r:id="rId35"/>
    <p:sldId id="422" r:id="rId36"/>
    <p:sldId id="423" r:id="rId37"/>
    <p:sldId id="425" r:id="rId38"/>
    <p:sldId id="426" r:id="rId39"/>
    <p:sldId id="427" r:id="rId40"/>
    <p:sldId id="370" r:id="rId41"/>
    <p:sldId id="424" r:id="rId42"/>
    <p:sldId id="428" r:id="rId43"/>
  </p:sldIdLst>
  <p:sldSz cx="12192000" cy="6858000"/>
  <p:notesSz cx="6858000" cy="9144000"/>
  <p:embeddedFontLst>
    <p:embeddedFont>
      <p:font typeface="Lato Light" panose="020F0302020204030203" pitchFamily="34" charset="0"/>
      <p:regular r:id="rId46"/>
    </p:embeddedFont>
    <p:embeddedFont>
      <p:font typeface="OpenDyslexic" panose="00000500000000000000" pitchFamily="2" charset="0"/>
      <p:regular r:id="rId47"/>
      <p:bold r:id="rId48"/>
      <p:italic r:id="rId49"/>
      <p:boldItalic r:id="rId50"/>
    </p:embeddedFont>
    <p:embeddedFont>
      <p:font typeface="OpenDyslexicAlta" panose="00000500000000000000" pitchFamily="2" charset="0"/>
      <p:regular r:id="rId51"/>
      <p:bold r:id="rId52"/>
      <p:italic r:id="rId53"/>
      <p:boldItalic r:id="rId54"/>
    </p:embeddedFont>
    <p:embeddedFont>
      <p:font typeface="Lato" panose="020F0502020204030203" pitchFamily="34" charset="0"/>
      <p:regular r:id="rId55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Muli" panose="020B0604020202020204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44A6ED"/>
    <a:srgbClr val="FFDD57"/>
    <a:srgbClr val="3273DC"/>
    <a:srgbClr val="7957D5"/>
    <a:srgbClr val="209CEE"/>
    <a:srgbClr val="000000"/>
    <a:srgbClr val="121212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 autoAdjust="0"/>
    <p:restoredTop sz="87891" autoAdjust="0"/>
  </p:normalViewPr>
  <p:slideViewPr>
    <p:cSldViewPr snapToGrid="0" snapToObjects="1">
      <p:cViewPr varScale="1">
        <p:scale>
          <a:sx n="60" d="100"/>
          <a:sy n="60" d="100"/>
        </p:scale>
        <p:origin x="-1050" y="-18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49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05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215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84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34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9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303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513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94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10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56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15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853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57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9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83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785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40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28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463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2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188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14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397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857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3011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64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5986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0417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048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0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2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0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92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512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8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06/01/2021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5 </a:t>
            </a:r>
            <a:br>
              <a:rPr lang="en-GB" dirty="0"/>
            </a:br>
            <a:r>
              <a:rPr lang="en-GB" dirty="0"/>
              <a:t>Autumn Block 4: Multiplication and Division</a:t>
            </a:r>
          </a:p>
          <a:p>
            <a:r>
              <a:rPr lang="en-GB" dirty="0"/>
              <a:t>Lesson 1: To be able to identify multiples of whole numbers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4 – Multiplication 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QHECZKZ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Multiples of ten have a zero in the ones place.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63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0CCD27-10CB-7E49-BED4-DA3007DEBB8A}"/>
              </a:ext>
            </a:extLst>
          </p:cNvPr>
          <p:cNvSpPr txBox="1"/>
          <p:nvPr/>
        </p:nvSpPr>
        <p:spPr>
          <a:xfrm>
            <a:off x="2807008" y="3620942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A50F4C6-906F-0249-ABF9-893432BAAD44}"/>
              </a:ext>
            </a:extLst>
          </p:cNvPr>
          <p:cNvSpPr txBox="1"/>
          <p:nvPr/>
        </p:nvSpPr>
        <p:spPr>
          <a:xfrm>
            <a:off x="6679356" y="3605786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0951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5.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 about multiples of 5?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55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653146" y="3647351"/>
            <a:ext cx="96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63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397335" y="3647351"/>
            <a:ext cx="123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900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87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151920" y="3647351"/>
            <a:ext cx="1859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5,555</a:t>
            </a:r>
          </a:p>
        </p:txBody>
      </p:sp>
    </p:spTree>
    <p:extLst>
      <p:ext uri="{BB962C8B-B14F-4D97-AF65-F5344CB8AC3E}">
        <p14:creationId xmlns:p14="http://schemas.microsoft.com/office/powerpoint/2010/main" val="268773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5.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Multiples of five have either a zero or a five in the ones place.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55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653146" y="3647351"/>
            <a:ext cx="96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63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397335" y="3647351"/>
            <a:ext cx="123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900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87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151920" y="3647351"/>
            <a:ext cx="1859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5,555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594DD76-7B45-AA44-9F84-8A5FCD04DDCB}"/>
              </a:ext>
            </a:extLst>
          </p:cNvPr>
          <p:cNvSpPr txBox="1"/>
          <p:nvPr/>
        </p:nvSpPr>
        <p:spPr>
          <a:xfrm>
            <a:off x="4696691" y="3593788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77C323F-DC4E-0845-8304-58310C508DDE}"/>
              </a:ext>
            </a:extLst>
          </p:cNvPr>
          <p:cNvSpPr txBox="1"/>
          <p:nvPr/>
        </p:nvSpPr>
        <p:spPr>
          <a:xfrm>
            <a:off x="8569039" y="3578632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16789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2. </a:t>
            </a:r>
            <a:br>
              <a:rPr lang="en-GB" sz="2200" dirty="0"/>
            </a:br>
            <a:r>
              <a:rPr lang="en-GB" sz="2200" dirty="0"/>
              <a:t>True or false? 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a multiple of 5.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4,321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492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59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2 are all even numbers. 5,432 is even so it is a multiple of 2!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a multiple of 5.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4,321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023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59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2 are all even numbers. 5,432 is even so it is a multiple of 2!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5 end in either 0 or 5. 2,345 is a multiple of 5 as it ends in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4,321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8135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59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2 are all even numbers. 5,432 is even so it is a multiple of 2!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5 end in either 0 or 5. 2,345 is a multiple of 5 as it ends in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4,321 is a multiple of 10.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10 have 0 in the ones place and 4,321 has 1 in its ones place.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998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59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2 are all even numbers. 5,432 is even so it is a multiple of 2!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5 end in either 0 or 5. 2,345 is a multiple of 5 as it ends in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4,321 is a multiple of 10.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multiples of 10 have 0 in the ones place and 4,321 has 1 in its ones place.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2, 5 and 10. </a:t>
            </a:r>
            <a:br>
              <a:rPr lang="en-GB" sz="2200" dirty="0"/>
            </a:br>
            <a:r>
              <a:rPr lang="en-GB" sz="2000" dirty="0">
                <a:solidFill>
                  <a:srgbClr val="FF3860"/>
                </a:solidFill>
              </a:rPr>
              <a:t>False – it is only a multiple of 2 as it is even, multiples of 5 end in 0 or 5, whilst multiples of 10 must have a 0 in the ones place. </a:t>
            </a: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2600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not a multiple of 2. </a:t>
            </a:r>
            <a:br>
              <a:rPr lang="en-GB" sz="2200" dirty="0"/>
            </a:br>
            <a:r>
              <a:rPr lang="en-GB" sz="2200" dirty="0"/>
              <a:t>True or false? 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5.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2,310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5666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59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2 are all even numbers. 2,345 is an odd number as it ends in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5.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2,310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40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times tables knowledge to identify multiples of whole numbers</a:t>
            </a:r>
          </a:p>
          <a:p>
            <a:pPr lvl="0"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times tables knowledge to identify multiples of whole numbers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5 - Autumn Block 4 – Multiplication and Division - Lesson 1 – To be able to identify multiples of whole numbers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2 are all even numbers. 2,345 is an odd number as it ends in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5,432 does not have a 0 or a 5 in the ones place. So, it is not a multiple of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10. </a:t>
            </a:r>
            <a:br>
              <a:rPr lang="en-GB" sz="2200" dirty="0"/>
            </a:br>
            <a:r>
              <a:rPr lang="en-GB" sz="2200" dirty="0"/>
              <a:t>True or false?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2,310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9505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2 are all even numbers. 2,345 is an odd number as it ends in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5,432 does not have a 0 or a 5 in the ones place. So, it is not a multiple of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10.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all multiples of 10 have a 0 in the ones place and 1,234 does not!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2,310 is a multiple of 2, 5 and 10. </a:t>
            </a:r>
            <a:br>
              <a:rPr lang="en-GB" sz="2200" dirty="0"/>
            </a:br>
            <a:r>
              <a:rPr lang="en-GB" sz="2200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3228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Respond to the following statements in full.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2,345 is not a multiple of 2.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multiples of 2 are all even numbers. 2,345 is an odd number as it ends in 5</a:t>
            </a:r>
            <a:r>
              <a:rPr lang="en-GB" sz="2200" dirty="0"/>
              <a:t>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5,432 is not a multiple of 5.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5,432 does not have a 0 or a 5 in the ones place. So, it is not a multiple of 5.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1,234 is a multiple of 10.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False – all multiples of 10 have a 0 in the ones place and 1,234 does not!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2,310 is a multiple of 2, 5 and 10.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True – 2,310 is a multiple of 2, 5 and 10, as it ends in a 0 and is therefore even!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0348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_ x 2 = 6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</p:txBody>
      </p:sp>
    </p:spTree>
    <p:extLst>
      <p:ext uri="{BB962C8B-B14F-4D97-AF65-F5344CB8AC3E}">
        <p14:creationId xmlns:p14="http://schemas.microsoft.com/office/powerpoint/2010/main" val="798943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u="sng" dirty="0">
                <a:solidFill>
                  <a:srgbClr val="FF3860"/>
                </a:solidFill>
              </a:rPr>
              <a:t>3</a:t>
            </a:r>
            <a:r>
              <a:rPr lang="en-GB" sz="3600" dirty="0"/>
              <a:t> x 2 = 6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FF3860"/>
                </a:solidFill>
                <a:latin typeface="OpenDyslexic" pitchFamily="2" charset="77"/>
              </a:rPr>
              <a:t>1 x 6 </a:t>
            </a:r>
          </a:p>
        </p:txBody>
      </p:sp>
    </p:spTree>
    <p:extLst>
      <p:ext uri="{BB962C8B-B14F-4D97-AF65-F5344CB8AC3E}">
        <p14:creationId xmlns:p14="http://schemas.microsoft.com/office/powerpoint/2010/main" val="2014995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_ x 3 = 9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</p:txBody>
      </p:sp>
    </p:spTree>
    <p:extLst>
      <p:ext uri="{BB962C8B-B14F-4D97-AF65-F5344CB8AC3E}">
        <p14:creationId xmlns:p14="http://schemas.microsoft.com/office/powerpoint/2010/main" val="299455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u="sng" dirty="0">
                <a:solidFill>
                  <a:srgbClr val="FF3860"/>
                </a:solidFill>
              </a:rPr>
              <a:t>3</a:t>
            </a:r>
            <a:r>
              <a:rPr lang="en-GB" sz="3600" dirty="0"/>
              <a:t> x 3 = 9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FF3860"/>
                </a:solidFill>
                <a:latin typeface="OpenDyslexic" pitchFamily="2" charset="77"/>
              </a:rPr>
              <a:t>1 x 9</a:t>
            </a:r>
          </a:p>
        </p:txBody>
      </p:sp>
    </p:spTree>
    <p:extLst>
      <p:ext uri="{BB962C8B-B14F-4D97-AF65-F5344CB8AC3E}">
        <p14:creationId xmlns:p14="http://schemas.microsoft.com/office/powerpoint/2010/main" val="509845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2 x _ = 12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</p:txBody>
      </p:sp>
    </p:spTree>
    <p:extLst>
      <p:ext uri="{BB962C8B-B14F-4D97-AF65-F5344CB8AC3E}">
        <p14:creationId xmlns:p14="http://schemas.microsoft.com/office/powerpoint/2010/main" val="3939442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2 x </a:t>
            </a:r>
            <a:r>
              <a:rPr lang="en-GB" sz="3600" u="sng" dirty="0">
                <a:solidFill>
                  <a:srgbClr val="FF3860"/>
                </a:solidFill>
              </a:rPr>
              <a:t>6</a:t>
            </a:r>
            <a:r>
              <a:rPr lang="en-GB" sz="3600" dirty="0"/>
              <a:t> = 12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FF3860"/>
                </a:solidFill>
                <a:latin typeface="OpenDyslexic" pitchFamily="2" charset="77"/>
              </a:rPr>
              <a:t>1 x 12 and 3 x 4 </a:t>
            </a:r>
          </a:p>
        </p:txBody>
      </p:sp>
    </p:spTree>
    <p:extLst>
      <p:ext uri="{BB962C8B-B14F-4D97-AF65-F5344CB8AC3E}">
        <p14:creationId xmlns:p14="http://schemas.microsoft.com/office/powerpoint/2010/main" val="1425017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5 x _ = 10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</p:txBody>
      </p:sp>
    </p:spTree>
    <p:extLst>
      <p:ext uri="{BB962C8B-B14F-4D97-AF65-F5344CB8AC3E}">
        <p14:creationId xmlns:p14="http://schemas.microsoft.com/office/powerpoint/2010/main" val="271597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3FAF5B2-7C49-C647-9BA1-0F1936643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67551"/>
            <a:ext cx="1494183" cy="776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93ABE15-1379-0E4B-83F3-ECCFA5A32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165" y="3505726"/>
            <a:ext cx="1494183" cy="776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9A33E13-5A22-644D-97EF-42C69878F5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130" y="3943901"/>
            <a:ext cx="1494183" cy="776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3641E30-8BB7-E040-8ED0-C87ACB4BDF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160" y="3282975"/>
            <a:ext cx="1493302" cy="1493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3FD462F-DAB0-3D45-A2AC-87021A94B8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152" y="3282975"/>
            <a:ext cx="1493302" cy="14933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32AB516-8794-C445-9806-2DB3BAA7C6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074" y="3846939"/>
            <a:ext cx="961847" cy="9618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6294D5C-E9BF-8F4E-9F21-7EE2B5D93C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148" y="2802051"/>
            <a:ext cx="961847" cy="9618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2DD3188-ECD9-694A-AA0E-BFE9D70F3D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6931" y="3194343"/>
            <a:ext cx="2249353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F394E44-82A3-5E44-8DDE-C0474363CE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29270" y="3194343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69388CD-94A3-224C-8803-33B3555229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575" y="3179848"/>
            <a:ext cx="2249353" cy="10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A144F2F-807B-E641-99BA-A7A9C4A5A2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892" y="4339534"/>
            <a:ext cx="1494183" cy="7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5 x </a:t>
            </a:r>
            <a:r>
              <a:rPr lang="en-GB" sz="3600" u="sng" dirty="0">
                <a:solidFill>
                  <a:srgbClr val="FF3860"/>
                </a:solidFill>
              </a:rPr>
              <a:t>2</a:t>
            </a:r>
            <a:r>
              <a:rPr lang="en-GB" sz="3600" dirty="0"/>
              <a:t> = 10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1 x 10</a:t>
            </a:r>
          </a:p>
        </p:txBody>
      </p:sp>
    </p:spTree>
    <p:extLst>
      <p:ext uri="{BB962C8B-B14F-4D97-AF65-F5344CB8AC3E}">
        <p14:creationId xmlns:p14="http://schemas.microsoft.com/office/powerpoint/2010/main" val="4042893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6 x _ = 18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</p:txBody>
      </p:sp>
    </p:spTree>
    <p:extLst>
      <p:ext uri="{BB962C8B-B14F-4D97-AF65-F5344CB8AC3E}">
        <p14:creationId xmlns:p14="http://schemas.microsoft.com/office/powerpoint/2010/main" val="4199514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Factor Finder!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/>
              <a:t>6 x </a:t>
            </a:r>
            <a:r>
              <a:rPr lang="en-GB" sz="3600" u="sng" dirty="0">
                <a:solidFill>
                  <a:srgbClr val="FF3860"/>
                </a:solidFill>
              </a:rPr>
              <a:t>3</a:t>
            </a:r>
            <a:r>
              <a:rPr lang="en-GB" sz="3600" dirty="0"/>
              <a:t> = 18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C5A7DD0-A159-0043-A53C-AF55F8B49362}"/>
              </a:ext>
            </a:extLst>
          </p:cNvPr>
          <p:cNvSpPr/>
          <p:nvPr/>
        </p:nvSpPr>
        <p:spPr>
          <a:xfrm>
            <a:off x="838200" y="5776853"/>
            <a:ext cx="7017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latin typeface="OpenDyslexic" pitchFamily="2" charset="77"/>
              </a:rPr>
              <a:t>Did you think of other factor pairs?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FF3860"/>
                </a:solidFill>
                <a:latin typeface="OpenDyslexic" pitchFamily="2" charset="77"/>
              </a:rPr>
              <a:t>1 x 18 and 2 x 9 </a:t>
            </a:r>
          </a:p>
        </p:txBody>
      </p:sp>
    </p:spTree>
    <p:extLst>
      <p:ext uri="{BB962C8B-B14F-4D97-AF65-F5344CB8AC3E}">
        <p14:creationId xmlns:p14="http://schemas.microsoft.com/office/powerpoint/2010/main" val="4283168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digit cards from 1 – 6 each time, then complete the table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EEC837D-6943-7540-9C87-19AC452D9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17948"/>
              </p:ext>
            </p:extLst>
          </p:nvPr>
        </p:nvGraphicFramePr>
        <p:xfrm>
          <a:off x="879552" y="2825415"/>
          <a:ext cx="1043289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6579">
                  <a:extLst>
                    <a:ext uri="{9D8B030D-6E8A-4147-A177-3AD203B41FA5}">
                      <a16:colId xmlns="" xmlns:a16="http://schemas.microsoft.com/office/drawing/2014/main" val="2662338018"/>
                    </a:ext>
                  </a:extLst>
                </a:gridCol>
                <a:gridCol w="2086579">
                  <a:extLst>
                    <a:ext uri="{9D8B030D-6E8A-4147-A177-3AD203B41FA5}">
                      <a16:colId xmlns="" xmlns:a16="http://schemas.microsoft.com/office/drawing/2014/main" val="2593622288"/>
                    </a:ext>
                  </a:extLst>
                </a:gridCol>
                <a:gridCol w="2086579">
                  <a:extLst>
                    <a:ext uri="{9D8B030D-6E8A-4147-A177-3AD203B41FA5}">
                      <a16:colId xmlns="" xmlns:a16="http://schemas.microsoft.com/office/drawing/2014/main" val="1292650153"/>
                    </a:ext>
                  </a:extLst>
                </a:gridCol>
                <a:gridCol w="4173158">
                  <a:extLst>
                    <a:ext uri="{9D8B030D-6E8A-4147-A177-3AD203B41FA5}">
                      <a16:colId xmlns="" xmlns:a16="http://schemas.microsoft.com/office/drawing/2014/main" val="951492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Card 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Card 2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Product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Multiple of…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93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1, 2, 3, 4, 6, 12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011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857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02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7003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281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0812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30795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9052BF-2E52-2142-BE30-E74930CBD2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815" y="1287856"/>
            <a:ext cx="1047649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245B16-C7EF-2849-9931-D3AEE6F705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90" y="1285625"/>
            <a:ext cx="1047649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B6F15CA-13FE-7D49-94C0-A9F87068AB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52" y="1285625"/>
            <a:ext cx="1045162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9FD01F-EE10-0546-9C48-A142ED130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753" y="1285625"/>
            <a:ext cx="1047649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B780C8A-8905-EA45-89EA-40CB7C9A21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482" y="1285625"/>
            <a:ext cx="1047649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F7D05D-99D3-A84D-96CA-87CA98A493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19" y="1288134"/>
            <a:ext cx="104764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1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digit cards from 1 – 6 each time, then complete the table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EEC837D-6943-7540-9C87-19AC452D9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33337"/>
              </p:ext>
            </p:extLst>
          </p:nvPr>
        </p:nvGraphicFramePr>
        <p:xfrm>
          <a:off x="879552" y="2825415"/>
          <a:ext cx="1043289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6579">
                  <a:extLst>
                    <a:ext uri="{9D8B030D-6E8A-4147-A177-3AD203B41FA5}">
                      <a16:colId xmlns="" xmlns:a16="http://schemas.microsoft.com/office/drawing/2014/main" val="2662338018"/>
                    </a:ext>
                  </a:extLst>
                </a:gridCol>
                <a:gridCol w="2086579">
                  <a:extLst>
                    <a:ext uri="{9D8B030D-6E8A-4147-A177-3AD203B41FA5}">
                      <a16:colId xmlns="" xmlns:a16="http://schemas.microsoft.com/office/drawing/2014/main" val="2593622288"/>
                    </a:ext>
                  </a:extLst>
                </a:gridCol>
                <a:gridCol w="2086579">
                  <a:extLst>
                    <a:ext uri="{9D8B030D-6E8A-4147-A177-3AD203B41FA5}">
                      <a16:colId xmlns="" xmlns:a16="http://schemas.microsoft.com/office/drawing/2014/main" val="1292650153"/>
                    </a:ext>
                  </a:extLst>
                </a:gridCol>
                <a:gridCol w="4173158">
                  <a:extLst>
                    <a:ext uri="{9D8B030D-6E8A-4147-A177-3AD203B41FA5}">
                      <a16:colId xmlns="" xmlns:a16="http://schemas.microsoft.com/office/drawing/2014/main" val="951492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Card 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Card 2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Product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Multiple of… 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593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1, 2, 3, 4, 6, 12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011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857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02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7003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281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0812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30795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9052BF-2E52-2142-BE30-E74930CBD2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815" y="1287856"/>
            <a:ext cx="1047649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245B16-C7EF-2849-9931-D3AEE6F705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90" y="1285625"/>
            <a:ext cx="1047649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B6F15CA-13FE-7D49-94C0-A9F87068AB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52" y="1285625"/>
            <a:ext cx="1045162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9FD01F-EE10-0546-9C48-A142ED130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753" y="1285625"/>
            <a:ext cx="1047649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B780C8A-8905-EA45-89EA-40CB7C9A21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482" y="1285625"/>
            <a:ext cx="1047649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F7D05D-99D3-A84D-96CA-87CA98A493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19" y="1288134"/>
            <a:ext cx="1047649" cy="1080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5F57882-0280-5342-985E-6D301328C2CF}"/>
              </a:ext>
            </a:extLst>
          </p:cNvPr>
          <p:cNvSpPr/>
          <p:nvPr/>
        </p:nvSpPr>
        <p:spPr>
          <a:xfrm>
            <a:off x="2624650" y="4197015"/>
            <a:ext cx="7811311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3860"/>
                </a:solidFill>
                <a:latin typeface="OpenDyslexicAlta" pitchFamily="2" charset="77"/>
              </a:rPr>
              <a:t>Adult /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660520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49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digit cards from 1 – 9 each time, then complete the grid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9052BF-2E52-2142-BE30-E74930CBD2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815" y="1204726"/>
            <a:ext cx="1047649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245B16-C7EF-2849-9931-D3AEE6F705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90" y="1202495"/>
            <a:ext cx="1047649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B6F15CA-13FE-7D49-94C0-A9F87068AB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52" y="1202495"/>
            <a:ext cx="1045162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9FD01F-EE10-0546-9C48-A142ED130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753" y="1202495"/>
            <a:ext cx="1047649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B780C8A-8905-EA45-89EA-40CB7C9A21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482" y="1202495"/>
            <a:ext cx="1047649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F7D05D-99D3-A84D-96CA-87CA98A493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19" y="1205004"/>
            <a:ext cx="1047649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FEA0DD1-6B62-274A-A5DD-F22B62EC72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963" y="1208279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AF25963-B93A-AE4C-94AD-67E453F1176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551" y="1202495"/>
            <a:ext cx="1045161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2BB1C4-DA73-8E49-B911-1A288C343D0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607" y="1202495"/>
            <a:ext cx="1045161" cy="1080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7D7DD51-F7B7-9543-92A0-28A1FD6A2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84136"/>
              </p:ext>
            </p:extLst>
          </p:nvPr>
        </p:nvGraphicFramePr>
        <p:xfrm>
          <a:off x="920904" y="2671433"/>
          <a:ext cx="81280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243890073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9866194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03523948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03300495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43339567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05774233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91101062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25039585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48589707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38099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x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451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223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1459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36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370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835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64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081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92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819851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BB8A724-6551-0B4C-983E-0C0978B4CEEE}"/>
              </a:ext>
            </a:extLst>
          </p:cNvPr>
          <p:cNvSpPr/>
          <p:nvPr/>
        </p:nvSpPr>
        <p:spPr>
          <a:xfrm>
            <a:off x="9131607" y="4113841"/>
            <a:ext cx="2701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OpenDyslexicAlta" pitchFamily="2" charset="77"/>
              </a:rPr>
              <a:t>Do some multiples fit in more than one space?</a:t>
            </a:r>
          </a:p>
          <a:p>
            <a:endParaRPr lang="en-GB" i="1" dirty="0">
              <a:latin typeface="OpenDyslexicAlta" pitchFamily="2" charset="77"/>
            </a:endParaRPr>
          </a:p>
          <a:p>
            <a:r>
              <a:rPr lang="en-GB" i="1" dirty="0">
                <a:latin typeface="OpenDyslexicAlta" pitchFamily="2" charset="77"/>
              </a:rPr>
              <a:t>Which number(s) appear most often in the table?</a:t>
            </a:r>
          </a:p>
          <a:p>
            <a:r>
              <a:rPr lang="en-GB" i="1" dirty="0">
                <a:latin typeface="OpenDyslexicAlta" pitchFamily="2" charset="77"/>
              </a:rPr>
              <a:t>Why might that be? </a:t>
            </a:r>
            <a:endParaRPr lang="en-US" i="1" dirty="0"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5893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49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digit cards from 1 – 9 each time, then complete the grid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9052BF-2E52-2142-BE30-E74930CBD2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815" y="1204726"/>
            <a:ext cx="1047649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245B16-C7EF-2849-9931-D3AEE6F705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390" y="1202495"/>
            <a:ext cx="1047649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B6F15CA-13FE-7D49-94C0-A9F87068AB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52" y="1202495"/>
            <a:ext cx="1045162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89FD01F-EE10-0546-9C48-A142ED130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753" y="1202495"/>
            <a:ext cx="1047649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B780C8A-8905-EA45-89EA-40CB7C9A21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482" y="1202495"/>
            <a:ext cx="1047649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F7D05D-99D3-A84D-96CA-87CA98A493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19" y="1205004"/>
            <a:ext cx="1047649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FEA0DD1-6B62-274A-A5DD-F22B62EC72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963" y="1208279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AF25963-B93A-AE4C-94AD-67E453F1176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551" y="1202495"/>
            <a:ext cx="1045161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02BB1C4-DA73-8E49-B911-1A288C343D0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607" y="1202495"/>
            <a:ext cx="1045161" cy="1080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7D7DD51-F7B7-9543-92A0-28A1FD6A2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04102"/>
              </p:ext>
            </p:extLst>
          </p:nvPr>
        </p:nvGraphicFramePr>
        <p:xfrm>
          <a:off x="920904" y="2671433"/>
          <a:ext cx="81280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243890073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9866194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03523948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03300495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43339567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05774233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91101062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25039585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48589707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38099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x</a:t>
                      </a:r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451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223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1459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036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370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835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64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081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392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rgbClr val="44A6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45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54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63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72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81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819851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BB8A724-6551-0B4C-983E-0C0978B4CEEE}"/>
              </a:ext>
            </a:extLst>
          </p:cNvPr>
          <p:cNvSpPr/>
          <p:nvPr/>
        </p:nvSpPr>
        <p:spPr>
          <a:xfrm>
            <a:off x="9131607" y="4978838"/>
            <a:ext cx="2701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FF3860"/>
                </a:solidFill>
                <a:latin typeface="OpenDyslexicAlta" pitchFamily="2" charset="77"/>
              </a:rPr>
              <a:t>6, 8, 12, 18 and 24 appear most often as they have the most factors within the range allowed.</a:t>
            </a:r>
            <a:endParaRPr lang="en-US" i="1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1697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Jamal has an amount of money that is a multiple of nine and is three less than a multiple of seven. It is more than £10, but less than £40.</a:t>
            </a:r>
            <a:br>
              <a:rPr lang="en-GB" sz="2200" dirty="0"/>
            </a:br>
            <a:r>
              <a:rPr lang="en-GB" sz="2200" dirty="0"/>
              <a:t>What amount of money does Jamal have? Explain your answer.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has received a parcel. Its total weight is less than 50 kg, a multiple of seven and five more than a multiple of six. </a:t>
            </a:r>
            <a:br>
              <a:rPr lang="en-GB" sz="2200" dirty="0"/>
            </a:br>
            <a:r>
              <a:rPr lang="en-GB" sz="2200" dirty="0"/>
              <a:t>How much does Ruth’s parcel weigh? 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9049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Jamal has an amount of money that is a multiple of nine and is three less than a multiple of seven. It is more than £10, but less than £40.</a:t>
            </a:r>
            <a:br>
              <a:rPr lang="en-GB" sz="2200" dirty="0"/>
            </a:br>
            <a:r>
              <a:rPr lang="en-GB" sz="2200" dirty="0"/>
              <a:t>What amount of money does Jamal have? Explain your answer.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£18 – the product of 2 x 9 and three less than 7 x 3 = 21. 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has received a parcel. Its total weight is less than 50 kg, a multiple of seven and five more than a multiple of six. </a:t>
            </a:r>
            <a:br>
              <a:rPr lang="en-GB" sz="2200" dirty="0"/>
            </a:br>
            <a:r>
              <a:rPr lang="en-GB" sz="2200" dirty="0"/>
              <a:t>How much does Ruth’s parcel weigh? 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3954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Jamal has an amount of money that is a multiple of nine and is three less than a multiple of seven. It is more than £10, but less than £40.</a:t>
            </a:r>
            <a:br>
              <a:rPr lang="en-GB" sz="2200" dirty="0"/>
            </a:br>
            <a:r>
              <a:rPr lang="en-GB" sz="2200" dirty="0"/>
              <a:t>What amount of money does Jamal have? Explain your answer.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Jamal has £18 – the product of 2 x 9 and three less than 7 x 3 = 21. 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has received a parcel. Its total weight is less than 50 kg, a multiple of seven and five more than a multiple of six. </a:t>
            </a:r>
            <a:br>
              <a:rPr lang="en-GB" sz="2200" dirty="0"/>
            </a:br>
            <a:r>
              <a:rPr lang="en-GB" sz="2200" dirty="0"/>
              <a:t>How much does Ruth’s parcel weigh? Explain your answer.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Ruth’s parcel weighs 35 kg – the product of 5 x 7 and five more than the product of 5 x 6 (which is 30).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775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£2 coin representation doesn’t belong, as the other representations are made up of multiples of five. Four £5 notes totalling £20, two hands totalling ten fingers and three five Numicon shapes </a:t>
            </a:r>
            <a:r>
              <a:rPr lang="en-GB" sz="2200">
                <a:solidFill>
                  <a:srgbClr val="FF3860"/>
                </a:solidFill>
              </a:rPr>
              <a:t>totalling fifteen. </a:t>
            </a: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3FAF5B2-7C49-C647-9BA1-0F1936643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67551"/>
            <a:ext cx="1494183" cy="776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93ABE15-1379-0E4B-83F3-ECCFA5A32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165" y="3505726"/>
            <a:ext cx="1494183" cy="776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9A33E13-5A22-644D-97EF-42C69878F5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130" y="3943901"/>
            <a:ext cx="1494183" cy="776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3641E30-8BB7-E040-8ED0-C87ACB4BDF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160" y="3282975"/>
            <a:ext cx="1493302" cy="1493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3FD462F-DAB0-3D45-A2AC-87021A94B8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152" y="3282975"/>
            <a:ext cx="1493302" cy="14933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32AB516-8794-C445-9806-2DB3BAA7C6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074" y="3846939"/>
            <a:ext cx="961847" cy="9618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6294D5C-E9BF-8F4E-9F21-7EE2B5D93C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148" y="2802051"/>
            <a:ext cx="961847" cy="9618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2DD3188-ECD9-694A-AA0E-BFE9D70F3D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6931" y="3194343"/>
            <a:ext cx="2249353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F394E44-82A3-5E44-8DDE-C0474363CE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29270" y="3194343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69388CD-94A3-224C-8803-33B3555229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575" y="3179848"/>
            <a:ext cx="2249353" cy="10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A144F2F-807B-E641-99BA-A7A9C4A5A2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892" y="4339534"/>
            <a:ext cx="1494183" cy="7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60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sometimes, always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52083" y="2738049"/>
            <a:ext cx="3491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A multiple of two odd numbers is also a multiple of two.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never true – for example, 3 x 5 = 15, 5 x 7 = 35 and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9 x 7 = 63. All of these are odd numbers and therefore not multiples of two.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52083" y="2738049"/>
            <a:ext cx="3491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A multiple of two odd numbers is also a multiple of two.</a:t>
            </a:r>
          </a:p>
        </p:txBody>
      </p:sp>
    </p:spTree>
    <p:extLst>
      <p:ext uri="{BB962C8B-B14F-4D97-AF65-F5344CB8AC3E}">
        <p14:creationId xmlns:p14="http://schemas.microsoft.com/office/powerpoint/2010/main" val="3669657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times tables knowledge to identify multiples of whole numbers</a:t>
            </a:r>
          </a:p>
          <a:p>
            <a:pPr lvl="0"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times tables knowledge to identify multiples of whole numbers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5 - Autumn Block 4 – Multiplication and Division - Lesson 1 – To be able to identify multiples of whole numbers</a:t>
            </a:r>
          </a:p>
        </p:txBody>
      </p:sp>
    </p:spTree>
    <p:extLst>
      <p:ext uri="{BB962C8B-B14F-4D97-AF65-F5344CB8AC3E}">
        <p14:creationId xmlns:p14="http://schemas.microsoft.com/office/powerpoint/2010/main" val="159600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2.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 about multiples of 2?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324062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2.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 about multiples of 2?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753E69-7810-9D4C-AFB2-42380C7F72EC}"/>
              </a:ext>
            </a:extLst>
          </p:cNvPr>
          <p:cNvSpPr txBox="1"/>
          <p:nvPr/>
        </p:nvSpPr>
        <p:spPr>
          <a:xfrm>
            <a:off x="4717472" y="3648652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318BCC-1B3C-6043-833A-16BD2E9AC93B}"/>
              </a:ext>
            </a:extLst>
          </p:cNvPr>
          <p:cNvSpPr txBox="1"/>
          <p:nvPr/>
        </p:nvSpPr>
        <p:spPr>
          <a:xfrm>
            <a:off x="847898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8596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2.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All multiples of two are even numbers!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753E69-7810-9D4C-AFB2-42380C7F72EC}"/>
              </a:ext>
            </a:extLst>
          </p:cNvPr>
          <p:cNvSpPr txBox="1"/>
          <p:nvPr/>
        </p:nvSpPr>
        <p:spPr>
          <a:xfrm>
            <a:off x="4717472" y="3648652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318BCC-1B3C-6043-833A-16BD2E9AC93B}"/>
              </a:ext>
            </a:extLst>
          </p:cNvPr>
          <p:cNvSpPr txBox="1"/>
          <p:nvPr/>
        </p:nvSpPr>
        <p:spPr>
          <a:xfrm>
            <a:off x="847898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8994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 about multiples of 10?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63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1,000</a:t>
            </a:r>
          </a:p>
        </p:txBody>
      </p:sp>
    </p:spTree>
    <p:extLst>
      <p:ext uri="{BB962C8B-B14F-4D97-AF65-F5344CB8AC3E}">
        <p14:creationId xmlns:p14="http://schemas.microsoft.com/office/powerpoint/2010/main" val="296346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multiples of whole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cross over any number that is not a multiple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 about multiples of 10?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2E83EB-79C8-D845-8209-20670F6D8981}"/>
              </a:ext>
            </a:extLst>
          </p:cNvPr>
          <p:cNvSpPr txBox="1"/>
          <p:nvPr/>
        </p:nvSpPr>
        <p:spPr>
          <a:xfrm>
            <a:off x="838200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4DCFF-41F8-094C-AE47-5A26FB31A933}"/>
              </a:ext>
            </a:extLst>
          </p:cNvPr>
          <p:cNvSpPr txBox="1"/>
          <p:nvPr/>
        </p:nvSpPr>
        <p:spPr>
          <a:xfrm>
            <a:off x="2777836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125792-D49F-E348-86B7-D66949DB2242}"/>
              </a:ext>
            </a:extLst>
          </p:cNvPr>
          <p:cNvSpPr txBox="1"/>
          <p:nvPr/>
        </p:nvSpPr>
        <p:spPr>
          <a:xfrm>
            <a:off x="4717472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FAE48A-6CAB-844B-AB33-ADFF2A11952E}"/>
              </a:ext>
            </a:extLst>
          </p:cNvPr>
          <p:cNvSpPr txBox="1"/>
          <p:nvPr/>
        </p:nvSpPr>
        <p:spPr>
          <a:xfrm>
            <a:off x="6657108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194886-7EE2-D94A-811D-410B19170DC2}"/>
              </a:ext>
            </a:extLst>
          </p:cNvPr>
          <p:cNvSpPr txBox="1"/>
          <p:nvPr/>
        </p:nvSpPr>
        <p:spPr>
          <a:xfrm>
            <a:off x="8472054" y="3647351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202800F-9AB0-BD4F-922A-D3342A9051C6}"/>
              </a:ext>
            </a:extLst>
          </p:cNvPr>
          <p:cNvSpPr txBox="1"/>
          <p:nvPr/>
        </p:nvSpPr>
        <p:spPr>
          <a:xfrm>
            <a:off x="10377054" y="3647351"/>
            <a:ext cx="163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DyslexicAlta" pitchFamily="2" charset="77"/>
              </a:rPr>
              <a:t>1,000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0CCD27-10CB-7E49-BED4-DA3007DEBB8A}"/>
              </a:ext>
            </a:extLst>
          </p:cNvPr>
          <p:cNvSpPr txBox="1"/>
          <p:nvPr/>
        </p:nvSpPr>
        <p:spPr>
          <a:xfrm>
            <a:off x="2807008" y="3620942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A50F4C6-906F-0249-ABF9-893432BAAD44}"/>
              </a:ext>
            </a:extLst>
          </p:cNvPr>
          <p:cNvSpPr txBox="1"/>
          <p:nvPr/>
        </p:nvSpPr>
        <p:spPr>
          <a:xfrm>
            <a:off x="6679356" y="3605786"/>
            <a:ext cx="84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8619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12760</TotalTime>
  <Words>1955</Words>
  <Application>Microsoft Office PowerPoint</Application>
  <PresentationFormat>Custom</PresentationFormat>
  <Paragraphs>625</Paragraphs>
  <Slides>42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Lato Light</vt:lpstr>
      <vt:lpstr>OpenDyslexic</vt:lpstr>
      <vt:lpstr>OpenDyslexicAlta</vt:lpstr>
      <vt:lpstr>Lato</vt:lpstr>
      <vt:lpstr>Wingdings</vt:lpstr>
      <vt:lpstr>Calibri</vt:lpstr>
      <vt:lpstr>Muli</vt:lpstr>
      <vt:lpstr>Office Theme</vt:lpstr>
      <vt:lpstr>PowerPoint Presentation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  <vt:lpstr>To be able to identify multiples of whole numbers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571</cp:revision>
  <cp:lastPrinted>2019-06-17T16:19:05Z</cp:lastPrinted>
  <dcterms:created xsi:type="dcterms:W3CDTF">2018-08-06T08:16:18Z</dcterms:created>
  <dcterms:modified xsi:type="dcterms:W3CDTF">2021-01-06T14:28:10Z</dcterms:modified>
</cp:coreProperties>
</file>