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6" r:id="rId17"/>
    <p:sldId id="387" r:id="rId18"/>
    <p:sldId id="388" r:id="rId19"/>
    <p:sldId id="389" r:id="rId20"/>
    <p:sldId id="392" r:id="rId21"/>
    <p:sldId id="391" r:id="rId22"/>
    <p:sldId id="390" r:id="rId23"/>
    <p:sldId id="393" r:id="rId24"/>
    <p:sldId id="394" r:id="rId25"/>
    <p:sldId id="395" r:id="rId26"/>
    <p:sldId id="398" r:id="rId27"/>
    <p:sldId id="397" r:id="rId28"/>
    <p:sldId id="396" r:id="rId29"/>
    <p:sldId id="370" r:id="rId30"/>
    <p:sldId id="400" r:id="rId31"/>
    <p:sldId id="399" r:id="rId32"/>
  </p:sldIdLst>
  <p:sldSz cx="12192000" cy="6858000"/>
  <p:notesSz cx="6858000" cy="9144000"/>
  <p:embeddedFontLst>
    <p:embeddedFont>
      <p:font typeface="Muli" panose="020B0604020202020204" charset="0"/>
      <p:regular r:id="rId35"/>
      <p:bold r:id="rId36"/>
      <p:italic r:id="rId37"/>
      <p:boldItalic r:id="rId38"/>
    </p:embeddedFont>
    <p:embeddedFont>
      <p:font typeface="Lato Light" panose="020F0302020204030203" pitchFamily="34" charset="0"/>
      <p:regular r:id="rId39"/>
    </p:embeddedFont>
    <p:embeddedFont>
      <p:font typeface="OpenDyslexicAlta" panose="020B0604020202020204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</p:embeddedFont>
    <p:embeddedFont>
      <p:font typeface="OpenDyslexic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FF3860"/>
    <a:srgbClr val="FFDD57"/>
    <a:srgbClr val="23D160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87926" autoAdjust="0"/>
  </p:normalViewPr>
  <p:slideViewPr>
    <p:cSldViewPr snapToGrid="0" snapToObjects="1">
      <p:cViewPr>
        <p:scale>
          <a:sx n="67" d="100"/>
          <a:sy n="67" d="100"/>
        </p:scale>
        <p:origin x="-810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7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4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2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6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7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0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8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18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6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7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0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3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6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1.emf"/><Relationship Id="rId4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1.emf"/><Relationship Id="rId4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Term 2 - Block 1: Multiplication and Division</a:t>
            </a:r>
          </a:p>
          <a:p>
            <a:r>
              <a:rPr lang="en-GB" dirty="0"/>
              <a:t>Lesson 1: To be able to identify, make and add equal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/>
              <a:t>Block 1 </a:t>
            </a:r>
            <a:r>
              <a:rPr lang="en-GB" dirty="0"/>
              <a:t>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BFF638C-1A7B-0449-97F0-881985D68280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5.</a:t>
            </a:r>
          </a:p>
        </p:txBody>
      </p:sp>
    </p:spTree>
    <p:extLst>
      <p:ext uri="{BB962C8B-B14F-4D97-AF65-F5344CB8AC3E}">
        <p14:creationId xmlns:p14="http://schemas.microsoft.com/office/powerpoint/2010/main" val="29927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5 groups of 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equal grouping sketches and statements.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/>
              <a:t>Templates:</a:t>
            </a:r>
            <a:r>
              <a:rPr lang="en-GB" sz="2200" dirty="0"/>
              <a:t> 	</a:t>
            </a:r>
            <a:r>
              <a:rPr lang="en-GB" sz="2200" dirty="0">
                <a:solidFill>
                  <a:srgbClr val="FF3860"/>
                </a:solidFill>
              </a:rPr>
              <a:t>	Adult / peer assessment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5616F8-33DA-5847-82E8-95D75FE1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67" y="2842015"/>
            <a:ext cx="4681970" cy="1763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2390C5-66C2-9542-9F72-90F006236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763" y="2842015"/>
            <a:ext cx="3512600" cy="177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77BD3D-542A-0D4D-8876-1D16E37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88" y="4848317"/>
            <a:ext cx="5866823" cy="17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549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>
                <a:solidFill>
                  <a:srgbClr val="FF3860"/>
                </a:solidFill>
              </a:rPr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4137DCC-188C-6740-A7AD-661EEEDCE8C0}"/>
              </a:ext>
            </a:extLst>
          </p:cNvPr>
          <p:cNvSpPr/>
          <p:nvPr/>
        </p:nvSpPr>
        <p:spPr>
          <a:xfrm>
            <a:off x="5377135" y="5698185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Three groups of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7A867F-0D9B-0D42-BD5E-D395B293475F}"/>
              </a:ext>
            </a:extLst>
          </p:cNvPr>
          <p:cNvSpPr/>
          <p:nvPr/>
        </p:nvSpPr>
        <p:spPr>
          <a:xfrm>
            <a:off x="730688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1718B2-A077-7A43-B34C-90816AF64785}"/>
              </a:ext>
            </a:extLst>
          </p:cNvPr>
          <p:cNvSpPr/>
          <p:nvPr/>
        </p:nvSpPr>
        <p:spPr>
          <a:xfrm>
            <a:off x="515665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C310FE-27A1-004B-A9A3-8AB1907E2C38}"/>
              </a:ext>
            </a:extLst>
          </p:cNvPr>
          <p:cNvSpPr/>
          <p:nvPr/>
        </p:nvSpPr>
        <p:spPr>
          <a:xfrm>
            <a:off x="945711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8D4B5B-276C-6A40-A424-A3A3C50C3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94" y="3282975"/>
            <a:ext cx="1016143" cy="1034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6DF1D2-8595-DF4F-BF6F-4BAA6C791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7" y="4079073"/>
            <a:ext cx="1016143" cy="1034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0DE1F3-9A4D-B94F-8219-5918E2AFE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611" y="3282975"/>
            <a:ext cx="1016143" cy="1034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7305F2-4AA1-F44B-9987-9DB07A169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084" y="4079073"/>
            <a:ext cx="1016143" cy="1034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CD6D7E-9DE0-6B4D-AEC6-57E444E7CE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47" y="3282975"/>
            <a:ext cx="1016143" cy="1034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29CC1B8-88CD-1041-868E-D5DC8071F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520" y="4079073"/>
            <a:ext cx="1016143" cy="10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59202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2 - Block 1 - Multiplication and Division - Lesson 1 - To be able to identify, make and add equal groups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0251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88980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+ 2 + 2 + 2 = 14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seven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 x 2 =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A569E5C-F683-A147-B12D-3FF107F8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3DB461A-94FD-D047-B0CD-47749F70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9F1D45B-59CA-6F4E-9CFE-1F644AB59B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9301" y="3019844"/>
            <a:ext cx="886149" cy="4254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5616EEA-36B8-5846-AEA4-F86B9A258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3842" y="3019844"/>
            <a:ext cx="886149" cy="4254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4E8AC74-AB20-5643-89FC-B3E2E2A4E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15028" y="3019843"/>
            <a:ext cx="886149" cy="4254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FC9BE72-332B-A640-9207-5F5FA6772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39569" y="3019843"/>
            <a:ext cx="886149" cy="425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4E65072-4287-D342-8620-60FE267811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87790" y="3015212"/>
            <a:ext cx="886149" cy="4254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CAD5DB5-6CCC-F54D-B14B-AA2584E27A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2331" y="3015212"/>
            <a:ext cx="886149" cy="4254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7C82BFC-318D-6140-BE54-1F33B9892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93517" y="3015211"/>
            <a:ext cx="886149" cy="4254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3E21E89-D923-8642-8C05-ACFFF2A57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8058" y="3015211"/>
            <a:ext cx="886149" cy="425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2BCB948-D8AE-EE44-9A85-7CDE5D058A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79535" y="3201268"/>
            <a:ext cx="786342" cy="3775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62FD780-E384-4E4A-961C-A199391D5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7345" y="3201268"/>
            <a:ext cx="786342" cy="3775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F7B7746-0D1C-5244-9C08-953D0B1F5D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59762" y="3197101"/>
            <a:ext cx="786342" cy="3775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E0AC012-D615-F644-80B9-65DCD93BC9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87572" y="3197101"/>
            <a:ext cx="786342" cy="3775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2CE34718-97F6-F24F-892B-72C0880452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668" y="4717496"/>
            <a:ext cx="884898" cy="4256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345456C-8061-5D4B-880A-D0B405FF5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35141" y="4444747"/>
            <a:ext cx="886149" cy="4254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5D9E2DAE-9E70-F346-8073-F2F3FB414F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88" y="4712033"/>
            <a:ext cx="884898" cy="42560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346DB28-A3D3-4544-9D1E-0A5F5DE35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61" y="4439284"/>
            <a:ext cx="886149" cy="4254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FC6F402B-D310-4F49-86F1-AB830415A4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216" y="4711599"/>
            <a:ext cx="884898" cy="42560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FF0DB7D-7D3E-E049-BF04-9E12FCC6D8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8689" y="4438850"/>
            <a:ext cx="886149" cy="4254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866683C9-315D-0A4F-AF0D-10A7D03C5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936" y="4706136"/>
            <a:ext cx="884898" cy="4256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527C47C-A78F-0747-8919-4E6E09414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32409" y="4433387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320D165-87CF-485D-ACDD-FFF598FDF3FE}"/>
              </a:ext>
            </a:extLst>
          </p:cNvPr>
          <p:cNvSpPr/>
          <p:nvPr/>
        </p:nvSpPr>
        <p:spPr>
          <a:xfrm>
            <a:off x="3525412" y="3900100"/>
            <a:ext cx="5083428" cy="17230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first two groups each have 10 in each box and 40 in total. The final group has 9 in each box and 36 in total so doesn’t belong.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330B83-6817-B94C-B825-30FEAA3B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DADC8687-2D97-784F-B924-AFC4130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3AE71FD-E63F-504F-A319-0FC2B6A45B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9301" y="3019844"/>
            <a:ext cx="886149" cy="425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D3813FB-7704-8341-A8C9-B81D235E89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3842" y="3019844"/>
            <a:ext cx="886149" cy="4254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5865B8F-7BF3-4A41-9811-AAEF683BA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15028" y="3019843"/>
            <a:ext cx="886149" cy="4254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05A405E-249B-9F47-A578-C95C8F6E2D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39569" y="3019843"/>
            <a:ext cx="886149" cy="4254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B8C2819-923E-E047-BA0B-5904955C5B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87790" y="3015212"/>
            <a:ext cx="886149" cy="4254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A355F4A-F841-C54C-8361-8324E3E127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2331" y="3015212"/>
            <a:ext cx="886149" cy="4254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5F3FBA5-2DAA-1041-8C55-895214B7AE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93517" y="3015211"/>
            <a:ext cx="886149" cy="425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E1DFD97-2DC5-C447-BBD6-D89C18A38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8058" y="3015211"/>
            <a:ext cx="886149" cy="4254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23BB98A-139B-EB48-A952-BA8B6809D0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79535" y="3201268"/>
            <a:ext cx="786342" cy="3775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06EAD1D-85F8-DA4C-B9FF-4DD1990896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7345" y="3201268"/>
            <a:ext cx="786342" cy="3775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953EADD-49F8-7C4E-86B0-FCD4816E47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59762" y="3197101"/>
            <a:ext cx="786342" cy="3775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17B73B8-5205-0C43-834F-1E72D81BD6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87572" y="3197101"/>
            <a:ext cx="786342" cy="3775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2F5CBBE-6919-1045-AECF-20464A06ED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668" y="4717496"/>
            <a:ext cx="884898" cy="4256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C02A9CB-A45C-C742-AB79-680BD2C71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35141" y="4444747"/>
            <a:ext cx="886149" cy="4254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A50B3AB-8EE2-5043-BE72-4E90E2330E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88" y="4712033"/>
            <a:ext cx="884898" cy="4256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3870683-5CBA-F449-8B07-49A2933479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61" y="4439284"/>
            <a:ext cx="886149" cy="4254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80D70C1-8556-814A-A77F-60241E3CA9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216" y="4711599"/>
            <a:ext cx="884898" cy="4256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A2B4CCC-77B3-3043-AF18-0770C1AF96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8689" y="4438850"/>
            <a:ext cx="886149" cy="4254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E62CA36-6151-834B-A1B0-3B01E83D4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936" y="4706136"/>
            <a:ext cx="884898" cy="4256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6F2764B-DE44-F54D-AF70-96EC52F7C9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32409" y="4433387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5EF615-4B34-DC4A-9DAE-C190304B4E00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1597D6D-563E-0E4E-87D8-6BDF7C7358D3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  <p:sp>
        <p:nvSpPr>
          <p:cNvPr id="34" name="Regular Pentagon 33">
            <a:extLst>
              <a:ext uri="{FF2B5EF4-FFF2-40B4-BE49-F238E27FC236}">
                <a16:creationId xmlns:a16="http://schemas.microsoft.com/office/drawing/2014/main" xmlns="" id="{EDDB707A-6F49-8041-8288-F0FA527624E3}"/>
              </a:ext>
            </a:extLst>
          </p:cNvPr>
          <p:cNvSpPr/>
          <p:nvPr/>
        </p:nvSpPr>
        <p:spPr>
          <a:xfrm>
            <a:off x="5134736" y="2871062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gular Pentagon 34">
            <a:extLst>
              <a:ext uri="{FF2B5EF4-FFF2-40B4-BE49-F238E27FC236}">
                <a16:creationId xmlns:a16="http://schemas.microsoft.com/office/drawing/2014/main" xmlns="" id="{D35F3655-5809-1D43-A347-51730FFF4CBD}"/>
              </a:ext>
            </a:extLst>
          </p:cNvPr>
          <p:cNvSpPr/>
          <p:nvPr/>
        </p:nvSpPr>
        <p:spPr>
          <a:xfrm>
            <a:off x="5697086" y="2865521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gular Pentagon 49">
            <a:extLst>
              <a:ext uri="{FF2B5EF4-FFF2-40B4-BE49-F238E27FC236}">
                <a16:creationId xmlns:a16="http://schemas.microsoft.com/office/drawing/2014/main" xmlns="" id="{38FF8863-FBCF-EA42-A116-5BCB81A343BC}"/>
              </a:ext>
            </a:extLst>
          </p:cNvPr>
          <p:cNvSpPr/>
          <p:nvPr/>
        </p:nvSpPr>
        <p:spPr>
          <a:xfrm>
            <a:off x="5407634" y="3395448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FBFEA1-4F6D-2341-A76F-500C3A6134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4386" y="4576525"/>
            <a:ext cx="886149" cy="425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5293908-5A00-C140-A04E-8CC6733F01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1203" y="4578407"/>
            <a:ext cx="886149" cy="4254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82A5CD8-9258-4C47-8BA0-4492119607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58744" y="4104000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9B10A75-A03E-2F48-A1FD-9D6DD5DCC54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63721" y="3359919"/>
            <a:ext cx="2880862" cy="140439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5B6009AC-D6C3-4940-AE2B-9DD5EA2C6B6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250745" y="4699326"/>
            <a:ext cx="362736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373590-B3DE-474A-B21E-2372244B60B5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2163721" y="4699326"/>
            <a:ext cx="2880862" cy="13665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503AF4CD-6086-114F-959E-ECB2E0FE89F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163721" y="3359919"/>
            <a:ext cx="2904923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C7B22D6-9D70-3945-A385-2224557222BB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226684" y="3359919"/>
            <a:ext cx="3651424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C77D23E-191C-574A-80FC-BF9B6ABEE1F3}"/>
              </a:ext>
            </a:extLst>
          </p:cNvPr>
          <p:cNvCxnSpPr>
            <a:cxnSpLocks/>
            <a:stCxn id="62" idx="3"/>
            <a:endCxn id="30" idx="1"/>
          </p:cNvCxnSpPr>
          <p:nvPr/>
        </p:nvCxnSpPr>
        <p:spPr>
          <a:xfrm flipV="1">
            <a:off x="6250745" y="3359919"/>
            <a:ext cx="3627363" cy="2705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B37871D-D229-4744-B366-B72D1CC6B6B9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>
            <a:extLst>
              <a:ext uri="{FF2B5EF4-FFF2-40B4-BE49-F238E27FC236}">
                <a16:creationId xmlns:a16="http://schemas.microsoft.com/office/drawing/2014/main" xmlns="" id="{321F7C46-7F3F-284F-97B3-95AE3AE08B92}"/>
              </a:ext>
            </a:extLst>
          </p:cNvPr>
          <p:cNvSpPr/>
          <p:nvPr/>
        </p:nvSpPr>
        <p:spPr>
          <a:xfrm>
            <a:off x="5134736" y="2871062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gular Pentagon 56">
            <a:extLst>
              <a:ext uri="{FF2B5EF4-FFF2-40B4-BE49-F238E27FC236}">
                <a16:creationId xmlns:a16="http://schemas.microsoft.com/office/drawing/2014/main" xmlns="" id="{FE4F920F-79DD-0E48-AA79-9242EF78DC45}"/>
              </a:ext>
            </a:extLst>
          </p:cNvPr>
          <p:cNvSpPr/>
          <p:nvPr/>
        </p:nvSpPr>
        <p:spPr>
          <a:xfrm>
            <a:off x="5697086" y="2865521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gular Pentagon 57">
            <a:extLst>
              <a:ext uri="{FF2B5EF4-FFF2-40B4-BE49-F238E27FC236}">
                <a16:creationId xmlns:a16="http://schemas.microsoft.com/office/drawing/2014/main" xmlns="" id="{C827C5D8-C7B2-4246-B6AC-352A70E068E9}"/>
              </a:ext>
            </a:extLst>
          </p:cNvPr>
          <p:cNvSpPr/>
          <p:nvPr/>
        </p:nvSpPr>
        <p:spPr>
          <a:xfrm>
            <a:off x="5407634" y="3395448"/>
            <a:ext cx="480060" cy="4572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0E413F3-1D93-9442-9295-4A78C6B7E5A7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23C0C9DB-BA67-9C4F-A5A9-321A7384F4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4386" y="4576525"/>
            <a:ext cx="886149" cy="4254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D56FE2D-9AB9-9341-9580-730E5C83E3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1203" y="4578407"/>
            <a:ext cx="886149" cy="4254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AB16F58-26B5-D248-99D2-BFD6D684D8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58744" y="4104000"/>
            <a:ext cx="886149" cy="4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sp>
        <p:nvSpPr>
          <p:cNvPr id="4" name="Regular Pentagon 3">
            <a:extLst>
              <a:ext uri="{FF2B5EF4-FFF2-40B4-BE49-F238E27FC236}">
                <a16:creationId xmlns:a16="http://schemas.microsoft.com/office/drawing/2014/main" xmlns="" id="{27EC138A-15D4-2447-A2F8-8484ECDBA9C5}"/>
              </a:ext>
            </a:extLst>
          </p:cNvPr>
          <p:cNvSpPr/>
          <p:nvPr/>
        </p:nvSpPr>
        <p:spPr>
          <a:xfrm>
            <a:off x="865060" y="2868729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>
            <a:extLst>
              <a:ext uri="{FF2B5EF4-FFF2-40B4-BE49-F238E27FC236}">
                <a16:creationId xmlns:a16="http://schemas.microsoft.com/office/drawing/2014/main" xmlns="" id="{3F5A1693-E694-EC4D-A71F-47ACB5A9DA51}"/>
              </a:ext>
            </a:extLst>
          </p:cNvPr>
          <p:cNvSpPr/>
          <p:nvPr/>
        </p:nvSpPr>
        <p:spPr>
          <a:xfrm>
            <a:off x="1826350" y="3487060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>
            <a:extLst>
              <a:ext uri="{FF2B5EF4-FFF2-40B4-BE49-F238E27FC236}">
                <a16:creationId xmlns:a16="http://schemas.microsoft.com/office/drawing/2014/main" xmlns="" id="{182ACB28-9926-EA45-B86A-0E0607A60644}"/>
              </a:ext>
            </a:extLst>
          </p:cNvPr>
          <p:cNvSpPr/>
          <p:nvPr/>
        </p:nvSpPr>
        <p:spPr>
          <a:xfrm>
            <a:off x="866230" y="4079197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07F8AC3-16DA-9F42-AB4D-5A4FAB2F7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325" y="3831934"/>
            <a:ext cx="1080001" cy="10994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7B7E5B8-450B-6B4C-B7B6-F113CF92B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26" y="3793820"/>
            <a:ext cx="1080001" cy="1099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F458E3D-A8CC-F14A-9AF8-27265AC5C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434" y="2769106"/>
            <a:ext cx="1080001" cy="1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the totals would be the same, twenty,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in fact drawn four groups of five totalling twenty, not five equal groups of four as stated.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2 - Block 1 - Multiplication and Division - Lesson 1 - To be able to identify, make and add equal groups</a:t>
            </a:r>
          </a:p>
        </p:txBody>
      </p:sp>
    </p:spTree>
    <p:extLst>
      <p:ext uri="{BB962C8B-B14F-4D97-AF65-F5344CB8AC3E}">
        <p14:creationId xmlns:p14="http://schemas.microsoft.com/office/powerpoint/2010/main" val="321164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counters don’t belong as each is worth ten, whereas the notes, the hands and the Numicon Shapes all show three lots of five.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sp>
        <p:nvSpPr>
          <p:cNvPr id="23" name="Regular Pentagon 22">
            <a:extLst>
              <a:ext uri="{FF2B5EF4-FFF2-40B4-BE49-F238E27FC236}">
                <a16:creationId xmlns:a16="http://schemas.microsoft.com/office/drawing/2014/main" xmlns="" id="{8E959ADC-4F4C-6640-B06A-B1F9930A6DAE}"/>
              </a:ext>
            </a:extLst>
          </p:cNvPr>
          <p:cNvSpPr/>
          <p:nvPr/>
        </p:nvSpPr>
        <p:spPr>
          <a:xfrm>
            <a:off x="865060" y="2868729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>
            <a:extLst>
              <a:ext uri="{FF2B5EF4-FFF2-40B4-BE49-F238E27FC236}">
                <a16:creationId xmlns:a16="http://schemas.microsoft.com/office/drawing/2014/main" xmlns="" id="{6BE2439A-F386-4749-B920-A63EB69227EC}"/>
              </a:ext>
            </a:extLst>
          </p:cNvPr>
          <p:cNvSpPr/>
          <p:nvPr/>
        </p:nvSpPr>
        <p:spPr>
          <a:xfrm>
            <a:off x="1826350" y="3487060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>
            <a:extLst>
              <a:ext uri="{FF2B5EF4-FFF2-40B4-BE49-F238E27FC236}">
                <a16:creationId xmlns:a16="http://schemas.microsoft.com/office/drawing/2014/main" xmlns="" id="{CF2582EF-4159-C24D-B769-006AAB6739EC}"/>
              </a:ext>
            </a:extLst>
          </p:cNvPr>
          <p:cNvSpPr/>
          <p:nvPr/>
        </p:nvSpPr>
        <p:spPr>
          <a:xfrm>
            <a:off x="866230" y="4079197"/>
            <a:ext cx="960120" cy="914400"/>
          </a:xfrm>
          <a:prstGeom prst="pentago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7C12CCC-E287-B442-B240-A3A955387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325" y="3831934"/>
            <a:ext cx="1080001" cy="10994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11F3781-5B84-4845-9B60-237013801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26" y="3793820"/>
            <a:ext cx="1080001" cy="10994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A61AB05-B299-5B45-A989-B94B5C651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434" y="2769106"/>
            <a:ext cx="1080001" cy="1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12656</TotalTime>
  <Words>1300</Words>
  <Application>Microsoft Office PowerPoint</Application>
  <PresentationFormat>Custom</PresentationFormat>
  <Paragraphs>351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Muli</vt:lpstr>
      <vt:lpstr>Lato Light</vt:lpstr>
      <vt:lpstr>OpenDyslexicAlta</vt:lpstr>
      <vt:lpstr>Lato</vt:lpstr>
      <vt:lpstr>Wingdings</vt:lpstr>
      <vt:lpstr>OpenDyslexic</vt:lpstr>
      <vt:lpstr>Calibri</vt:lpstr>
      <vt:lpstr>Office Theme</vt:lpstr>
      <vt:lpstr>PowerPoint Presentation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560</cp:revision>
  <cp:lastPrinted>2019-06-17T16:19:05Z</cp:lastPrinted>
  <dcterms:created xsi:type="dcterms:W3CDTF">2018-08-06T08:16:18Z</dcterms:created>
  <dcterms:modified xsi:type="dcterms:W3CDTF">2020-08-10T09:58:00Z</dcterms:modified>
</cp:coreProperties>
</file>