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6858000" cy="9144000"/>
  <p:embeddedFontLst>
    <p:embeddedFont>
      <p:font typeface="Muli" panose="020B0604020202020204" charset="0"/>
      <p:regular r:id="rId50"/>
      <p:bold r:id="rId51"/>
      <p:italic r:id="rId52"/>
      <p:boldItalic r:id="rId53"/>
    </p:embeddedFont>
    <p:embeddedFont>
      <p:font typeface="Lato" panose="020F0502020204030203" pitchFamily="34" charset="0"/>
      <p:regular r:id="rId54"/>
      <p:bold r:id="rId55"/>
    </p:embeddedFont>
    <p:embeddedFont>
      <p:font typeface="Lato Light" panose="020F0302020204030203" pitchFamily="34" charset="0"/>
      <p:regular r:id="rId56"/>
    </p:embeddedFont>
    <p:embeddedFont>
      <p:font typeface="Calibri" panose="020F0502020204030204" pitchFamily="34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6" roundtripDataSignature="AMtx7mjIEcDlDHwL68Ru4XzFs5lUkjwx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ECC0C4-2564-4738-81C6-EF382B6B0ADF}">
  <a:tblStyle styleId="{35ECC0C4-2564-4738-81C6-EF382B6B0AD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636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customschemas.google.com/relationships/presentationmetadata" Target="meta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46678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0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235" name="Google Shape;235;p1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236" name="Google Shape;23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251" name="Google Shape;251;p1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252" name="Google Shape;25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2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266" name="Google Shape;266;p12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267" name="Google Shape;26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3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282" name="Google Shape;282;p13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283" name="Google Shape;28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4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296" name="Google Shape;296;p14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297" name="Google Shape;29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5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311" name="Google Shape;311;p15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312" name="Google Shape;31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6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326" name="Google Shape;326;p16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327" name="Google Shape;32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7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342" name="Google Shape;342;p17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343" name="Google Shape;343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8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358" name="Google Shape;358;p18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359" name="Google Shape;359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9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375" name="Google Shape;375;p19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376" name="Google Shape;376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142" name="Google Shape;14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0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389" name="Google Shape;389;p2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390" name="Google Shape;390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" name="Google Shape;40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404" name="Google Shape;404;p2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405" name="Google Shape;405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2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419" name="Google Shape;419;p22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420" name="Google Shape;420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3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435" name="Google Shape;435;p23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436" name="Google Shape;436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9" name="Google Shape;44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4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451" name="Google Shape;451;p24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452" name="Google Shape;452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6" name="Google Shape;46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5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468" name="Google Shape;468;p25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469" name="Google Shape;469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0" name="Google Shape;480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6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482" name="Google Shape;482;p26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483" name="Google Shape;483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5" name="Google Shape;49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7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497" name="Google Shape;497;p27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498" name="Google Shape;498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2" name="Google Shape;51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8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514" name="Google Shape;514;p28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515" name="Google Shape;515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0" name="Google Shape;53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9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532" name="Google Shape;532;p29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533" name="Google Shape;533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3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150" name="Google Shape;150;p3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151" name="Google Shape;15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5" name="Google Shape;545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30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547" name="Google Shape;547;p3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548" name="Google Shape;548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1" name="Google Shape;561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3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563" name="Google Shape;563;p3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564" name="Google Shape;564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5" name="Google Shape;575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2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577" name="Google Shape;577;p32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578" name="Google Shape;578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0" name="Google Shape;590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3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592" name="Google Shape;592;p33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593" name="Google Shape;593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5" name="Google Shape;605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4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607" name="Google Shape;607;p34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608" name="Google Shape;608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1" name="Google Shape;621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5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623" name="Google Shape;623;p35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624" name="Google Shape;624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8" name="Google Shape;638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6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640" name="Google Shape;640;p36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641" name="Google Shape;641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6" name="Google Shape;656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7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658" name="Google Shape;658;p37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659" name="Google Shape;659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0" name="Google Shape;670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38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672" name="Google Shape;672;p38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673" name="Google Shape;673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5" name="Google Shape;685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9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687" name="Google Shape;687;p39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688" name="Google Shape;688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4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161" name="Google Shape;161;p4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162" name="Google Shape;16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0" name="Google Shape;700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40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702" name="Google Shape;702;p4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703" name="Google Shape;703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6" name="Google Shape;716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4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718" name="Google Shape;718;p4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719" name="Google Shape;719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3" name="Google Shape;733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42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735" name="Google Shape;735;p42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736" name="Google Shape;736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1" name="Google Shape;751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Challenge children to continue patterns, spot mistakes, fill the gaps in patterns and make their own!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43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753" name="Google Shape;753;p43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754" name="Google Shape;754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2" name="Google Shape;772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Challenge children to continue patterns, spot mistakes, fill the gaps in patterns and make their own!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44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774" name="Google Shape;774;p44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775" name="Google Shape;775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3" name="Google Shape;783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Challenge children to continue patterns, spot mistakes, fill the gaps in patterns and make their own!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45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785" name="Google Shape;785;p45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786" name="Google Shape;786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45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4" name="Google Shape;794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Challenge children to continue patterns, spot mistakes, fill the gaps in patterns and make their own!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46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796" name="Google Shape;796;p46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797" name="Google Shape;797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46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5" name="Google Shape;805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Challenge children to continue patterns, spot mistakes, fill the gaps in patterns and make their own!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47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807" name="Google Shape;807;p47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808" name="Google Shape;808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47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Challenge the children to continue patterns, spot mistakes, fill the gaps in patterns and make their own!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0" name="Google Shape;170;p5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171" name="Google Shape;171;p5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172" name="Google Shape;17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Challenge children to continue patterns, spot mistakes, fill the gaps in patterns and make their own!</a:t>
            </a:r>
            <a:endParaRPr dirty="0"/>
          </a:p>
        </p:txBody>
      </p:sp>
      <p:sp>
        <p:nvSpPr>
          <p:cNvPr id="180" name="Google Shape;180;p6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181" name="Google Shape;181;p6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182" name="Google Shape;18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7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191" name="Google Shape;191;p7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192" name="Google Shape;19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205" name="Google Shape;205;p8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206" name="Google Shape;20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9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10/07/2019</a:t>
            </a:r>
            <a:endParaRPr/>
          </a:p>
        </p:txBody>
      </p:sp>
      <p:sp>
        <p:nvSpPr>
          <p:cNvPr id="220" name="Google Shape;220;p9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Place Value Lesson 1</a:t>
            </a:r>
            <a:endParaRPr/>
          </a:p>
        </p:txBody>
      </p:sp>
      <p:sp>
        <p:nvSpPr>
          <p:cNvPr id="221" name="Google Shape;22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9"/>
          <p:cNvSpPr txBox="1"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9"/>
          <p:cNvSpPr txBox="1">
            <a:spLocks noGrp="1"/>
          </p:cNvSpPr>
          <p:nvPr>
            <p:ph type="body" idx="2"/>
          </p:nvPr>
        </p:nvSpPr>
        <p:spPr>
          <a:xfrm>
            <a:off x="3917911" y="6244985"/>
            <a:ext cx="33693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 i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49"/>
          <p:cNvSpPr txBox="1"/>
          <p:nvPr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 u="none" strike="noStrike" cap="non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Unit:</a:t>
            </a:r>
            <a:endParaRPr/>
          </a:p>
        </p:txBody>
      </p:sp>
      <p:sp>
        <p:nvSpPr>
          <p:cNvPr id="16" name="Google Shape;16;p49"/>
          <p:cNvSpPr txBox="1">
            <a:spLocks noGrp="1"/>
          </p:cNvSpPr>
          <p:nvPr>
            <p:ph type="body" idx="3"/>
          </p:nvPr>
        </p:nvSpPr>
        <p:spPr>
          <a:xfrm>
            <a:off x="11001412" y="6244985"/>
            <a:ext cx="64196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 i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49"/>
          <p:cNvSpPr txBox="1"/>
          <p:nvPr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Lesson:</a:t>
            </a:r>
            <a:endParaRPr/>
          </a:p>
        </p:txBody>
      </p:sp>
      <p:sp>
        <p:nvSpPr>
          <p:cNvPr id="19" name="Google Shape;19;p49"/>
          <p:cNvSpPr txBox="1"/>
          <p:nvPr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Term:</a:t>
            </a:r>
            <a:endParaRPr/>
          </a:p>
        </p:txBody>
      </p:sp>
      <p:sp>
        <p:nvSpPr>
          <p:cNvPr id="20" name="Google Shape;20;p49"/>
          <p:cNvSpPr txBox="1">
            <a:spLocks noGrp="1"/>
          </p:cNvSpPr>
          <p:nvPr>
            <p:ph type="body" idx="4"/>
          </p:nvPr>
        </p:nvSpPr>
        <p:spPr>
          <a:xfrm>
            <a:off x="955020" y="6247672"/>
            <a:ext cx="2213630" cy="366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882" cy="90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 Ligh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0" name="Google Shape;100;p6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1" name="Google Shape;101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 Ligh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6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6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8" name="Google Shape;108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6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page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0"/>
          <p:cNvSpPr/>
          <p:nvPr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3"/>
            </a:srgb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Muli"/>
                <a:ea typeface="Muli"/>
                <a:cs typeface="Muli"/>
                <a:sym typeface="Mul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Muli"/>
                <a:ea typeface="Muli"/>
                <a:cs typeface="Muli"/>
                <a:sym typeface="Mul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Muli"/>
                <a:ea typeface="Muli"/>
                <a:cs typeface="Muli"/>
                <a:sym typeface="Mul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uli"/>
                <a:ea typeface="Muli"/>
                <a:cs typeface="Muli"/>
                <a:sym typeface="Mul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uli"/>
                <a:ea typeface="Muli"/>
                <a:cs typeface="Muli"/>
                <a:sym typeface="Mul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60000" cy="10068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1"/>
          <p:cNvSpPr/>
          <p:nvPr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3"/>
            </a:srgb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3" name="Google Shape;33;p51"/>
          <p:cNvGraphicFramePr/>
          <p:nvPr/>
        </p:nvGraphicFramePr>
        <p:xfrm>
          <a:off x="368075" y="335814"/>
          <a:ext cx="9055100" cy="867850"/>
        </p:xfrm>
        <a:graphic>
          <a:graphicData uri="http://schemas.openxmlformats.org/drawingml/2006/table">
            <a:tbl>
              <a:tblPr firstRow="1" bandRow="1">
                <a:noFill/>
                <a:tableStyleId>{35ECC0C4-2564-4738-81C6-EF382B6B0ADF}</a:tableStyleId>
              </a:tblPr>
              <a:tblGrid>
                <a:gridCol w="11650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Lato"/>
                          <a:ea typeface="Lato"/>
                          <a:cs typeface="Lato"/>
                          <a:sym typeface="Lato"/>
                        </a:rPr>
                        <a:t>Lesson: </a:t>
                      </a:r>
                      <a:endParaRPr/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" name="Google Shape;34;p51"/>
          <p:cNvSpPr txBox="1">
            <a:spLocks noGrp="1"/>
          </p:cNvSpPr>
          <p:nvPr>
            <p:ph type="body" idx="1"/>
          </p:nvPr>
        </p:nvSpPr>
        <p:spPr>
          <a:xfrm>
            <a:off x="1091130" y="805579"/>
            <a:ext cx="427037" cy="362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1"/>
          <p:cNvSpPr txBox="1">
            <a:spLocks noGrp="1"/>
          </p:cNvSpPr>
          <p:nvPr>
            <p:ph type="body" idx="2"/>
          </p:nvPr>
        </p:nvSpPr>
        <p:spPr>
          <a:xfrm>
            <a:off x="363622" y="325965"/>
            <a:ext cx="1154545" cy="419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1"/>
          <p:cNvSpPr txBox="1">
            <a:spLocks noGrp="1"/>
          </p:cNvSpPr>
          <p:nvPr>
            <p:ph type="body" idx="3"/>
          </p:nvPr>
        </p:nvSpPr>
        <p:spPr>
          <a:xfrm>
            <a:off x="1518167" y="325967"/>
            <a:ext cx="7900555" cy="867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1"/>
          <p:cNvSpPr txBox="1">
            <a:spLocks noGrp="1"/>
          </p:cNvSpPr>
          <p:nvPr>
            <p:ph type="body" idx="4"/>
          </p:nvPr>
        </p:nvSpPr>
        <p:spPr>
          <a:xfrm>
            <a:off x="336885" y="1468986"/>
            <a:ext cx="11556570" cy="503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Muli"/>
                <a:ea typeface="Muli"/>
                <a:cs typeface="Muli"/>
                <a:sym typeface="Mul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Muli"/>
                <a:ea typeface="Muli"/>
                <a:cs typeface="Muli"/>
                <a:sym typeface="Mul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Muli"/>
                <a:ea typeface="Muli"/>
                <a:cs typeface="Muli"/>
                <a:sym typeface="Mul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uli"/>
                <a:ea typeface="Muli"/>
                <a:cs typeface="Muli"/>
                <a:sym typeface="Mul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uli"/>
                <a:ea typeface="Muli"/>
                <a:cs typeface="Muli"/>
                <a:sym typeface="Mul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60000" cy="10068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2"/>
          <p:cNvSpPr/>
          <p:nvPr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3"/>
            </a:srgb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3" name="Google Shape;43;p52"/>
          <p:cNvGraphicFramePr/>
          <p:nvPr/>
        </p:nvGraphicFramePr>
        <p:xfrm>
          <a:off x="384117" y="335814"/>
          <a:ext cx="9055100" cy="867850"/>
        </p:xfrm>
        <a:graphic>
          <a:graphicData uri="http://schemas.openxmlformats.org/drawingml/2006/table">
            <a:tbl>
              <a:tblPr firstRow="1" bandRow="1">
                <a:noFill/>
                <a:tableStyleId>{35ECC0C4-2564-4738-81C6-EF382B6B0ADF}</a:tableStyleId>
              </a:tblPr>
              <a:tblGrid>
                <a:gridCol w="11650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Lato"/>
                          <a:ea typeface="Lato"/>
                          <a:cs typeface="Lato"/>
                          <a:sym typeface="Lato"/>
                        </a:rPr>
                        <a:t>Lesson: </a:t>
                      </a:r>
                      <a:endParaRPr/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Google Shape;44;p52"/>
          <p:cNvSpPr txBox="1">
            <a:spLocks noGrp="1"/>
          </p:cNvSpPr>
          <p:nvPr>
            <p:ph type="body" idx="1"/>
          </p:nvPr>
        </p:nvSpPr>
        <p:spPr>
          <a:xfrm>
            <a:off x="1107172" y="805579"/>
            <a:ext cx="427037" cy="362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52"/>
          <p:cNvSpPr txBox="1">
            <a:spLocks noGrp="1"/>
          </p:cNvSpPr>
          <p:nvPr>
            <p:ph type="body" idx="2"/>
          </p:nvPr>
        </p:nvSpPr>
        <p:spPr>
          <a:xfrm>
            <a:off x="379664" y="325965"/>
            <a:ext cx="1154545" cy="419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52"/>
          <p:cNvSpPr txBox="1">
            <a:spLocks noGrp="1"/>
          </p:cNvSpPr>
          <p:nvPr>
            <p:ph type="body" idx="3"/>
          </p:nvPr>
        </p:nvSpPr>
        <p:spPr>
          <a:xfrm>
            <a:off x="1534209" y="325967"/>
            <a:ext cx="7900555" cy="867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60000" cy="10068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page">
  <p:cSld name="1_Content pag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3"/>
          <p:cNvSpPr/>
          <p:nvPr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3"/>
            </a:srgb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60000" cy="10068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page">
  <p:cSld name="Question p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4"/>
          <p:cNvSpPr/>
          <p:nvPr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3"/>
            </a:srgb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54"/>
          <p:cNvSpPr txBox="1"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4"/>
          <p:cNvSpPr txBox="1">
            <a:spLocks noGrp="1"/>
          </p:cNvSpPr>
          <p:nvPr>
            <p:ph type="body" idx="1"/>
          </p:nvPr>
        </p:nvSpPr>
        <p:spPr>
          <a:xfrm>
            <a:off x="838200" y="3520441"/>
            <a:ext cx="10515600" cy="2656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4200"/>
              <a:buNone/>
              <a:defRPr sz="4200">
                <a:solidFill>
                  <a:srgbClr val="0070C0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2400"/>
              <a:buChar char="•"/>
              <a:defRPr>
                <a:solidFill>
                  <a:srgbClr val="0070C0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2000"/>
              <a:buChar char="•"/>
              <a:defRPr>
                <a:solidFill>
                  <a:srgbClr val="0070C0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Char char="•"/>
              <a:defRPr>
                <a:solidFill>
                  <a:srgbClr val="0070C0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Char char="•"/>
              <a:defRPr>
                <a:solidFill>
                  <a:srgbClr val="0070C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60000" cy="10068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 Ligh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2" name="Google Shape;82;p5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5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4" name="Google Shape;84;p5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Light"/>
              <a:buNone/>
              <a:defRPr sz="4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"/>
          <p:cNvSpPr txBox="1"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GB"/>
              <a:t>Reception</a:t>
            </a:r>
            <a:br>
              <a:rPr lang="en-GB"/>
            </a:br>
            <a:r>
              <a:rPr lang="en-GB"/>
              <a:t>Summer: Geometry (Exploring Patterns)</a:t>
            </a:r>
            <a:br>
              <a:rPr lang="en-GB"/>
            </a:br>
            <a:r>
              <a:rPr lang="en-GB"/>
              <a:t>Lesson 1: Make simple patterns!</a:t>
            </a:r>
            <a:endParaRPr/>
          </a:p>
        </p:txBody>
      </p:sp>
      <p:sp>
        <p:nvSpPr>
          <p:cNvPr id="128" name="Google Shape;128;p1"/>
          <p:cNvSpPr txBox="1">
            <a:spLocks noGrp="1"/>
          </p:cNvSpPr>
          <p:nvPr>
            <p:ph type="body" idx="2"/>
          </p:nvPr>
        </p:nvSpPr>
        <p:spPr>
          <a:xfrm>
            <a:off x="3917911" y="6221692"/>
            <a:ext cx="33693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/>
              <a:t>Geometry (Exploring Patterns)</a:t>
            </a:r>
            <a:endParaRPr/>
          </a:p>
        </p:txBody>
      </p:sp>
      <p:sp>
        <p:nvSpPr>
          <p:cNvPr id="129" name="Google Shape;129;p1"/>
          <p:cNvSpPr txBox="1">
            <a:spLocks noGrp="1"/>
          </p:cNvSpPr>
          <p:nvPr>
            <p:ph type="body" idx="3"/>
          </p:nvPr>
        </p:nvSpPr>
        <p:spPr>
          <a:xfrm>
            <a:off x="11001412" y="6244985"/>
            <a:ext cx="64196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/>
              <a:t>1</a:t>
            </a:r>
            <a:endParaRPr/>
          </a:p>
        </p:txBody>
      </p:sp>
      <p:pic>
        <p:nvPicPr>
          <p:cNvPr id="130" name="Google Shape;13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55981" y="1956878"/>
            <a:ext cx="1574800" cy="32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2735" y="4752914"/>
            <a:ext cx="1689100" cy="12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83038" y="-288436"/>
            <a:ext cx="1777758" cy="1637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65730" y="4958851"/>
            <a:ext cx="876300" cy="93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"/>
          <p:cNvSpPr txBox="1">
            <a:spLocks noGrp="1"/>
          </p:cNvSpPr>
          <p:nvPr>
            <p:ph type="body" idx="4"/>
          </p:nvPr>
        </p:nvSpPr>
        <p:spPr>
          <a:xfrm>
            <a:off x="955020" y="6247672"/>
            <a:ext cx="2213630" cy="366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/>
              <a:t>Summer</a:t>
            </a:r>
            <a:endParaRPr/>
          </a:p>
        </p:txBody>
      </p:sp>
      <p:sp>
        <p:nvSpPr>
          <p:cNvPr id="135" name="Google Shape;135;p1"/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"/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62614" y="331200"/>
            <a:ext cx="1980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 </a:t>
            </a:r>
            <a:r>
              <a:rPr lang="en-GB" sz="2000" dirty="0" smtClean="0">
                <a:solidFill>
                  <a:schemeClr val="bg1"/>
                </a:solidFill>
              </a:rPr>
              <a:t>QXITSJE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Light"/>
              <a:buNone/>
            </a:pPr>
            <a:r>
              <a:rPr lang="en-GB"/>
              <a:t>Make simple patterns!</a:t>
            </a:r>
            <a:endParaRPr/>
          </a:p>
        </p:txBody>
      </p:sp>
      <p:sp>
        <p:nvSpPr>
          <p:cNvPr id="239" name="Google Shape;239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A/B Patterns: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What comes next?</a:t>
            </a:r>
            <a:endParaRPr/>
          </a:p>
        </p:txBody>
      </p:sp>
      <p:pic>
        <p:nvPicPr>
          <p:cNvPr id="240" name="Google Shape;24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648" y="3281294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0648" y="3281294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0648" y="3281294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10648" y="3281294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1764" y="3281294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1764" y="3281294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61764" y="3281294"/>
            <a:ext cx="1440000" cy="14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Light"/>
              <a:buNone/>
            </a:pPr>
            <a:r>
              <a:rPr lang="en-GB"/>
              <a:t>Make simple patterns!</a:t>
            </a:r>
            <a:endParaRPr/>
          </a:p>
        </p:txBody>
      </p:sp>
      <p:sp>
        <p:nvSpPr>
          <p:cNvPr id="255" name="Google Shape;25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A/B Patterns: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What comes next?</a:t>
            </a:r>
            <a:endParaRPr/>
          </a:p>
        </p:txBody>
      </p:sp>
      <p:pic>
        <p:nvPicPr>
          <p:cNvPr id="256" name="Google Shape;25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608373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91884" y="3608373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7639" y="3608373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1323" y="3608373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3608373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49684" y="3608373"/>
            <a:ext cx="2249353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Light"/>
              <a:buNone/>
            </a:pPr>
            <a:r>
              <a:rPr lang="en-GB"/>
              <a:t>Make simple patterns!</a:t>
            </a:r>
            <a:endParaRPr/>
          </a:p>
        </p:txBody>
      </p:sp>
      <p:sp>
        <p:nvSpPr>
          <p:cNvPr id="270" name="Google Shape;270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A/B Patterns: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What comes next?</a:t>
            </a:r>
            <a:endParaRPr/>
          </a:p>
        </p:txBody>
      </p:sp>
      <p:pic>
        <p:nvPicPr>
          <p:cNvPr id="271" name="Google Shape;27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608373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91884" y="3608373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7639" y="3608373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1323" y="3608373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3608373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49684" y="3608373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4900" y="3608373"/>
            <a:ext cx="2249353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Light"/>
              <a:buNone/>
            </a:pPr>
            <a:r>
              <a:rPr lang="en-GB"/>
              <a:t>Make simple patterns!</a:t>
            </a:r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A/B Patterns: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How did it start?</a:t>
            </a:r>
            <a:endParaRPr/>
          </a:p>
        </p:txBody>
      </p:sp>
      <p:pic>
        <p:nvPicPr>
          <p:cNvPr id="287" name="Google Shape;28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0135" y="3429000"/>
            <a:ext cx="174193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4005" y="3429000"/>
            <a:ext cx="174193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2070" y="3429000"/>
            <a:ext cx="1746083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79870" y="3429000"/>
            <a:ext cx="174193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7935" y="3429000"/>
            <a:ext cx="1746083" cy="18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Light"/>
              <a:buNone/>
            </a:pPr>
            <a:r>
              <a:rPr lang="en-GB"/>
              <a:t>Make simple patterns!</a:t>
            </a:r>
            <a:endParaRPr/>
          </a:p>
        </p:txBody>
      </p:sp>
      <p:sp>
        <p:nvSpPr>
          <p:cNvPr id="300" name="Google Shape;300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A/B Patterns: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How did it start?</a:t>
            </a:r>
            <a:endParaRPr/>
          </a:p>
        </p:txBody>
      </p:sp>
      <p:pic>
        <p:nvPicPr>
          <p:cNvPr id="301" name="Google Shape;30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0135" y="3429000"/>
            <a:ext cx="174193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3429000"/>
            <a:ext cx="1746083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4005" y="3429000"/>
            <a:ext cx="174193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2070" y="3429000"/>
            <a:ext cx="1746083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79870" y="3429000"/>
            <a:ext cx="174193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7935" y="3429000"/>
            <a:ext cx="1746083" cy="18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Light"/>
              <a:buNone/>
            </a:pPr>
            <a:r>
              <a:rPr lang="en-GB"/>
              <a:t>Make simple patterns!</a:t>
            </a:r>
            <a:endParaRPr/>
          </a:p>
        </p:txBody>
      </p:sp>
      <p:sp>
        <p:nvSpPr>
          <p:cNvPr id="315" name="Google Shape;31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A/B Patterns: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How did it start?</a:t>
            </a:r>
            <a:endParaRPr/>
          </a:p>
        </p:txBody>
      </p:sp>
      <p:pic>
        <p:nvPicPr>
          <p:cNvPr id="316" name="Google Shape;31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6411" y="3429000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36411" y="3429000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7527" y="3429000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47527" y="3429000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7527" y="3429000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27527" y="3429000"/>
            <a:ext cx="1440000" cy="14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Light"/>
              <a:buNone/>
            </a:pPr>
            <a:r>
              <a:rPr lang="en-GB"/>
              <a:t>Make simple patterns!</a:t>
            </a:r>
            <a:endParaRPr/>
          </a:p>
        </p:txBody>
      </p:sp>
      <p:sp>
        <p:nvSpPr>
          <p:cNvPr id="330" name="Google Shape;330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A/B Patterns: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How did it start?</a:t>
            </a:r>
            <a:endParaRPr/>
          </a:p>
        </p:txBody>
      </p:sp>
      <p:pic>
        <p:nvPicPr>
          <p:cNvPr id="331" name="Google Shape;33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411" y="3429000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6411" y="3429000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6411" y="3429000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7527" y="3429000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7527" y="3429000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7527" y="3429000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7527" y="3429000"/>
            <a:ext cx="1440000" cy="14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Light"/>
              <a:buNone/>
            </a:pPr>
            <a:r>
              <a:rPr lang="en-GB"/>
              <a:t>Make simple patterns!</a:t>
            </a:r>
            <a:endParaRPr/>
          </a:p>
        </p:txBody>
      </p:sp>
      <p:sp>
        <p:nvSpPr>
          <p:cNvPr id="346" name="Google Shape;346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A/B Patterns: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How did it start?</a:t>
            </a:r>
            <a:endParaRPr/>
          </a:p>
        </p:txBody>
      </p:sp>
      <p:pic>
        <p:nvPicPr>
          <p:cNvPr id="347" name="Google Shape;34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0551" y="3461294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7571" y="3461294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92894" y="3461294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4591" y="3461294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89914" y="3461294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1611" y="3461294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86934" y="3461294"/>
            <a:ext cx="2249353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Light"/>
              <a:buNone/>
            </a:pPr>
            <a:r>
              <a:rPr lang="en-GB"/>
              <a:t>Make simple patterns!</a:t>
            </a:r>
            <a:endParaRPr/>
          </a:p>
        </p:txBody>
      </p:sp>
      <p:sp>
        <p:nvSpPr>
          <p:cNvPr id="362" name="Google Shape;362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A/B Patterns: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How did it start?</a:t>
            </a:r>
            <a:endParaRPr/>
          </a:p>
        </p:txBody>
      </p:sp>
      <p:pic>
        <p:nvPicPr>
          <p:cNvPr id="363" name="Google Shape;36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0551" y="3461294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5874" y="3461294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7571" y="3461294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92894" y="3461294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4591" y="3461294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89914" y="3461294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1611" y="3461294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86934" y="3461294"/>
            <a:ext cx="2249353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Light"/>
              <a:buNone/>
            </a:pPr>
            <a:r>
              <a:rPr lang="en-GB"/>
              <a:t>Make simple patterns!</a:t>
            </a:r>
            <a:endParaRPr/>
          </a:p>
        </p:txBody>
      </p:sp>
      <p:sp>
        <p:nvSpPr>
          <p:cNvPr id="379" name="Google Shape;37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A/B Patterns:</a:t>
            </a: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Fill in the gap!</a:t>
            </a:r>
            <a:endParaRPr/>
          </a:p>
        </p:txBody>
      </p:sp>
      <p:pic>
        <p:nvPicPr>
          <p:cNvPr id="380" name="Google Shape;38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0135" y="3429000"/>
            <a:ext cx="174193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4005" y="3429000"/>
            <a:ext cx="174193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79870" y="3429000"/>
            <a:ext cx="174193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978" y="3429000"/>
            <a:ext cx="1746083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0676" y="3429000"/>
            <a:ext cx="1746083" cy="18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Light"/>
              <a:buNone/>
            </a:pPr>
            <a:r>
              <a:rPr lang="en-GB"/>
              <a:t>Make simple patterns!</a:t>
            </a:r>
            <a:endParaRPr/>
          </a:p>
        </p:txBody>
      </p:sp>
      <p:sp>
        <p:nvSpPr>
          <p:cNvPr id="145" name="Google Shape;145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Note to adults: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The activities within this presentation are designed to accompany or act as guidance for concrete tasks for the children to experience using mathematical equipment and other real-world objects in the classroom.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D160"/>
              </a:buClr>
              <a:buSzPts val="1870"/>
              <a:buNone/>
            </a:pPr>
            <a:r>
              <a:rPr lang="en-GB" sz="2200"/>
              <a:t>We hope it helps!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Light"/>
              <a:buNone/>
            </a:pPr>
            <a:r>
              <a:rPr lang="en-GB"/>
              <a:t>Make simple patterns!</a:t>
            </a:r>
            <a:endParaRPr/>
          </a:p>
        </p:txBody>
      </p:sp>
      <p:sp>
        <p:nvSpPr>
          <p:cNvPr id="393" name="Google Shape;393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A/B Patterns:</a:t>
            </a: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Fill in the gap!</a:t>
            </a:r>
            <a:endParaRPr/>
          </a:p>
        </p:txBody>
      </p:sp>
      <p:pic>
        <p:nvPicPr>
          <p:cNvPr id="394" name="Google Shape;39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0135" y="3429000"/>
            <a:ext cx="174193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4005" y="3429000"/>
            <a:ext cx="174193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79870" y="3429000"/>
            <a:ext cx="174193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978" y="3429000"/>
            <a:ext cx="1746083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2070" y="3429000"/>
            <a:ext cx="1746083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0676" y="3429000"/>
            <a:ext cx="1746083" cy="18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Light"/>
              <a:buNone/>
            </a:pPr>
            <a:r>
              <a:rPr lang="en-GB"/>
              <a:t>Make simple patterns!</a:t>
            </a:r>
            <a:endParaRPr/>
          </a:p>
        </p:txBody>
      </p:sp>
      <p:sp>
        <p:nvSpPr>
          <p:cNvPr id="408" name="Google Shape;408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A/B Patterns: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Fill in the gap!</a:t>
            </a:r>
            <a:endParaRPr/>
          </a:p>
        </p:txBody>
      </p:sp>
      <p:pic>
        <p:nvPicPr>
          <p:cNvPr id="409" name="Google Shape;40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411" y="3429000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6411" y="3429000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7527" y="3429000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7527" y="3429000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1969" y="3429000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7527" y="3429000"/>
            <a:ext cx="1440000" cy="14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Light"/>
              <a:buNone/>
            </a:pPr>
            <a:r>
              <a:rPr lang="en-GB"/>
              <a:t>Make simple patterns!</a:t>
            </a:r>
            <a:endParaRPr/>
          </a:p>
        </p:txBody>
      </p:sp>
      <p:sp>
        <p:nvSpPr>
          <p:cNvPr id="423" name="Google Shape;42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A/B Patterns: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Fill in the gap!</a:t>
            </a:r>
            <a:endParaRPr/>
          </a:p>
        </p:txBody>
      </p:sp>
      <p:pic>
        <p:nvPicPr>
          <p:cNvPr id="424" name="Google Shape;42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411" y="3429000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6411" y="3429000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7527" y="3429000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7527" y="3429000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1969" y="3429000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7527" y="3429000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7527" y="3429000"/>
            <a:ext cx="1440000" cy="14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Light"/>
              <a:buNone/>
            </a:pPr>
            <a:r>
              <a:rPr lang="en-GB"/>
              <a:t>Make simple patterns!</a:t>
            </a:r>
            <a:endParaRPr/>
          </a:p>
        </p:txBody>
      </p:sp>
      <p:sp>
        <p:nvSpPr>
          <p:cNvPr id="439" name="Google Shape;439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A/B Patterns: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Fill in the gap!</a:t>
            </a:r>
            <a:endParaRPr/>
          </a:p>
        </p:txBody>
      </p:sp>
      <p:pic>
        <p:nvPicPr>
          <p:cNvPr id="440" name="Google Shape;44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3003" y="3589712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68758" y="3589712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2442" y="3589712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7119" y="3589712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0803" y="3589712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7302" y="3589712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02518" y="3589712"/>
            <a:ext cx="2249353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Light"/>
              <a:buNone/>
            </a:pPr>
            <a:r>
              <a:rPr lang="en-GB"/>
              <a:t>Make simple patterns!</a:t>
            </a:r>
            <a:endParaRPr/>
          </a:p>
        </p:txBody>
      </p:sp>
      <p:sp>
        <p:nvSpPr>
          <p:cNvPr id="455" name="Google Shape;455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A/B Patterns: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Fill in the gap!</a:t>
            </a:r>
            <a:endParaRPr/>
          </a:p>
        </p:txBody>
      </p:sp>
      <p:pic>
        <p:nvPicPr>
          <p:cNvPr id="456" name="Google Shape;45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3003" y="3589712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68758" y="3589712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2442" y="3589712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7119" y="3589712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0803" y="3589712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76019" y="3589712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7302" y="3589712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02518" y="3589712"/>
            <a:ext cx="2249353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Light"/>
              <a:buNone/>
            </a:pPr>
            <a:r>
              <a:rPr lang="en-GB"/>
              <a:t>Make simple patterns!</a:t>
            </a:r>
            <a:endParaRPr/>
          </a:p>
        </p:txBody>
      </p:sp>
      <p:sp>
        <p:nvSpPr>
          <p:cNvPr id="472" name="Google Shape;472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A/B/C Patterns: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What comes next?</a:t>
            </a:r>
            <a:endParaRPr/>
          </a:p>
        </p:txBody>
      </p:sp>
      <p:pic>
        <p:nvPicPr>
          <p:cNvPr id="473" name="Google Shape;47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429000"/>
            <a:ext cx="174193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80135" y="3429000"/>
            <a:ext cx="174193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1931" y="3429000"/>
            <a:ext cx="174193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3866" y="3429000"/>
            <a:ext cx="174193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19996" y="3429000"/>
            <a:ext cx="1746083" cy="18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Light"/>
              <a:buNone/>
            </a:pPr>
            <a:r>
              <a:rPr lang="en-GB"/>
              <a:t>Make simple patterns!</a:t>
            </a:r>
            <a:endParaRPr/>
          </a:p>
        </p:txBody>
      </p:sp>
      <p:sp>
        <p:nvSpPr>
          <p:cNvPr id="486" name="Google Shape;486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A/B/C Patterns: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What comes next?</a:t>
            </a:r>
            <a:endParaRPr/>
          </a:p>
        </p:txBody>
      </p:sp>
      <p:pic>
        <p:nvPicPr>
          <p:cNvPr id="487" name="Google Shape;48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429000"/>
            <a:ext cx="174193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80135" y="3429000"/>
            <a:ext cx="174193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1931" y="3429000"/>
            <a:ext cx="174193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3866" y="3429000"/>
            <a:ext cx="174193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43727" y="3429000"/>
            <a:ext cx="1746083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19996" y="3429000"/>
            <a:ext cx="1746083" cy="18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Light"/>
              <a:buNone/>
            </a:pPr>
            <a:r>
              <a:rPr lang="en-GB"/>
              <a:t>Make simple patterns!</a:t>
            </a:r>
            <a:endParaRPr/>
          </a:p>
        </p:txBody>
      </p:sp>
      <p:sp>
        <p:nvSpPr>
          <p:cNvPr id="501" name="Google Shape;50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A/B/C Patterns: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What comes next?</a:t>
            </a:r>
            <a:endParaRPr/>
          </a:p>
        </p:txBody>
      </p:sp>
      <p:pic>
        <p:nvPicPr>
          <p:cNvPr id="502" name="Google Shape;5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5879" y="3589712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3589712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22039" y="3589712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3589712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8321" y="3589712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12160" y="3589712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8688" y="3589712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12527" y="3589712"/>
            <a:ext cx="2249353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Light"/>
              <a:buNone/>
            </a:pPr>
            <a:r>
              <a:rPr lang="en-GB"/>
              <a:t>Make simple patterns!</a:t>
            </a:r>
            <a:endParaRPr/>
          </a:p>
        </p:txBody>
      </p:sp>
      <p:sp>
        <p:nvSpPr>
          <p:cNvPr id="518" name="Google Shape;518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A/B/C Patterns: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What comes next?</a:t>
            </a:r>
            <a:endParaRPr/>
          </a:p>
        </p:txBody>
      </p:sp>
      <p:pic>
        <p:nvPicPr>
          <p:cNvPr id="519" name="Google Shape;51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5879" y="3589712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3589712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22039" y="3589712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3589712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8321" y="3589712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12160" y="3589712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96367" y="3589712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8688" y="3589712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12527" y="3589712"/>
            <a:ext cx="2249353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Light"/>
              <a:buNone/>
            </a:pPr>
            <a:r>
              <a:rPr lang="en-GB"/>
              <a:t>Make simple patterns!</a:t>
            </a:r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A/B/C Patterns: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What comes next?</a:t>
            </a:r>
            <a:endParaRPr/>
          </a:p>
        </p:txBody>
      </p:sp>
      <p:pic>
        <p:nvPicPr>
          <p:cNvPr id="537" name="Google Shape;53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648" y="3281294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0648" y="3281294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70648" y="3281294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0553" y="3281294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30553" y="3281294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70553" y="3281294"/>
            <a:ext cx="1440000" cy="14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Light"/>
              <a:buNone/>
            </a:pPr>
            <a:r>
              <a:rPr lang="en-GB"/>
              <a:t>Make simple patterns!</a:t>
            </a:r>
            <a:endParaRPr/>
          </a:p>
        </p:txBody>
      </p:sp>
      <p:sp>
        <p:nvSpPr>
          <p:cNvPr id="154" name="Google Shape;154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85371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Story Time!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 dirty="0"/>
              <a:t>Read the following stories, focusing on repetitive patterns: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i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 i="1" dirty="0"/>
              <a:t>Peace at Last</a:t>
            </a:r>
            <a:r>
              <a:rPr lang="en-GB" sz="2200" dirty="0"/>
              <a:t> by Jill Murphy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/>
              <a:t>Can you think of your own animal sounds?</a:t>
            </a:r>
            <a:br>
              <a:rPr lang="en-GB" sz="2200" dirty="0"/>
            </a:br>
            <a:r>
              <a:rPr lang="en-GB" sz="2200" dirty="0"/>
              <a:t>(Like “Miaow! Miaow!” and “Twit! </a:t>
            </a:r>
            <a:r>
              <a:rPr lang="en-GB" sz="2200" dirty="0" err="1"/>
              <a:t>Twoo</a:t>
            </a:r>
            <a:r>
              <a:rPr lang="en-GB" sz="2200" dirty="0"/>
              <a:t>!”)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 i="1" dirty="0"/>
              <a:t>We’re Going on a Bear Hunt</a:t>
            </a:r>
            <a:r>
              <a:rPr lang="en-GB" sz="2200" dirty="0"/>
              <a:t> by Michael Rosen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/>
              <a:t>Can you describe your own route and noises?</a:t>
            </a:r>
            <a:br>
              <a:rPr lang="en-GB" sz="2200" dirty="0"/>
            </a:br>
            <a:r>
              <a:rPr lang="en-GB" sz="2200" dirty="0"/>
              <a:t>(Like “Stumble, trip!” and “Squelch, squelch!”)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 dirty="0"/>
              <a:t>Or, many of Julia Donaldson’s titles too!</a:t>
            </a:r>
            <a:endParaRPr dirty="0"/>
          </a:p>
        </p:txBody>
      </p:sp>
      <p:pic>
        <p:nvPicPr>
          <p:cNvPr id="155" name="Google Shape;15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61410" y="1574055"/>
            <a:ext cx="2514600" cy="3175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6" name="Google Shape;15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31513" y="3679825"/>
            <a:ext cx="3175000" cy="28829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Light"/>
              <a:buNone/>
            </a:pPr>
            <a:r>
              <a:rPr lang="en-GB"/>
              <a:t>Make simple patterns!</a:t>
            </a:r>
            <a:endParaRPr/>
          </a:p>
        </p:txBody>
      </p:sp>
      <p:sp>
        <p:nvSpPr>
          <p:cNvPr id="551" name="Google Shape;551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A/B/C Patterns: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What comes next?</a:t>
            </a:r>
            <a:endParaRPr/>
          </a:p>
        </p:txBody>
      </p:sp>
      <p:pic>
        <p:nvPicPr>
          <p:cNvPr id="552" name="Google Shape;55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648" y="3281294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0648" y="3281294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70648" y="3281294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0553" y="3281294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30553" y="3281294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70553" y="3281294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90458" y="3281294"/>
            <a:ext cx="1440000" cy="14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Light"/>
              <a:buNone/>
            </a:pPr>
            <a:r>
              <a:rPr lang="en-GB"/>
              <a:t>Make simple patterns!</a:t>
            </a:r>
            <a:endParaRPr/>
          </a:p>
        </p:txBody>
      </p:sp>
      <p:sp>
        <p:nvSpPr>
          <p:cNvPr id="567" name="Google Shape;567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A/B/C Patterns: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How did it start?</a:t>
            </a:r>
            <a:endParaRPr/>
          </a:p>
        </p:txBody>
      </p:sp>
      <p:pic>
        <p:nvPicPr>
          <p:cNvPr id="568" name="Google Shape;56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0135" y="3429000"/>
            <a:ext cx="174193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3866" y="3429000"/>
            <a:ext cx="174193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43727" y="3429000"/>
            <a:ext cx="1746083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9996" y="3429000"/>
            <a:ext cx="1746083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54672" y="3429000"/>
            <a:ext cx="1746083" cy="18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Light"/>
              <a:buNone/>
            </a:pPr>
            <a:r>
              <a:rPr lang="en-GB"/>
              <a:t>Make simple patterns!</a:t>
            </a:r>
            <a:endParaRPr/>
          </a:p>
        </p:txBody>
      </p:sp>
      <p:sp>
        <p:nvSpPr>
          <p:cNvPr id="581" name="Google Shape;58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A/B/C Patterns: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How did it start?</a:t>
            </a:r>
            <a:endParaRPr/>
          </a:p>
        </p:txBody>
      </p:sp>
      <p:pic>
        <p:nvPicPr>
          <p:cNvPr id="582" name="Google Shape;58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0135" y="3429000"/>
            <a:ext cx="174193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3866" y="3429000"/>
            <a:ext cx="174193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43727" y="3429000"/>
            <a:ext cx="1746083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9996" y="3429000"/>
            <a:ext cx="1746083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6126" y="3429000"/>
            <a:ext cx="1746083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54672" y="3429000"/>
            <a:ext cx="1746083" cy="18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Light"/>
              <a:buNone/>
            </a:pPr>
            <a:r>
              <a:rPr lang="en-GB"/>
              <a:t>Make simple patterns!</a:t>
            </a:r>
            <a:endParaRPr/>
          </a:p>
        </p:txBody>
      </p:sp>
      <p:sp>
        <p:nvSpPr>
          <p:cNvPr id="596" name="Google Shape;596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A/B/C Patterns: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How did it start?</a:t>
            </a:r>
            <a:endParaRPr/>
          </a:p>
        </p:txBody>
      </p:sp>
      <p:pic>
        <p:nvPicPr>
          <p:cNvPr id="597" name="Google Shape;59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8606" y="3289128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88606" y="3281294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8511" y="3296962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28606" y="3289128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88511" y="3289128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01603" y="3273460"/>
            <a:ext cx="1440000" cy="14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Light"/>
              <a:buNone/>
            </a:pPr>
            <a:r>
              <a:rPr lang="en-GB"/>
              <a:t>Make simple patterns!</a:t>
            </a:r>
            <a:endParaRPr/>
          </a:p>
        </p:txBody>
      </p:sp>
      <p:sp>
        <p:nvSpPr>
          <p:cNvPr id="611" name="Google Shape;611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A/B/C Patterns: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How did it start?</a:t>
            </a:r>
            <a:endParaRPr/>
          </a:p>
        </p:txBody>
      </p:sp>
      <p:pic>
        <p:nvPicPr>
          <p:cNvPr id="612" name="Google Shape;61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8606" y="3289128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8701" y="3281294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88606" y="3281294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8511" y="3296962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28606" y="3289128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88511" y="3289128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01603" y="3273460"/>
            <a:ext cx="1440000" cy="14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Light"/>
              <a:buNone/>
            </a:pPr>
            <a:r>
              <a:rPr lang="en-GB"/>
              <a:t>Make simple patterns!</a:t>
            </a:r>
            <a:endParaRPr/>
          </a:p>
        </p:txBody>
      </p:sp>
      <p:sp>
        <p:nvSpPr>
          <p:cNvPr id="627" name="Google Shape;627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A/B/C Patterns: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How did it start?</a:t>
            </a:r>
            <a:endParaRPr sz="2200"/>
          </a:p>
        </p:txBody>
      </p:sp>
      <p:pic>
        <p:nvPicPr>
          <p:cNvPr id="628" name="Google Shape;62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8321" y="3589712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0642" y="3589712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44481" y="3589712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8688" y="3589712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61009" y="3589712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44848" y="3589712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06681" y="3589712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90520" y="3589712"/>
            <a:ext cx="2249353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Light"/>
              <a:buNone/>
            </a:pPr>
            <a:r>
              <a:rPr lang="en-GB"/>
              <a:t>Make simple patterns!</a:t>
            </a:r>
            <a:endParaRPr/>
          </a:p>
        </p:txBody>
      </p:sp>
      <p:sp>
        <p:nvSpPr>
          <p:cNvPr id="644" name="Google Shape;644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A/B/C Patterns: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How did it start?</a:t>
            </a:r>
            <a:endParaRPr sz="2200"/>
          </a:p>
        </p:txBody>
      </p:sp>
      <p:pic>
        <p:nvPicPr>
          <p:cNvPr id="645" name="Google Shape;645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589712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8321" y="3589712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0642" y="3589712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44481" y="3589712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8688" y="3589712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61009" y="3589712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44848" y="3589712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06681" y="3589712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90520" y="3589712"/>
            <a:ext cx="2249353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Light"/>
              <a:buNone/>
            </a:pPr>
            <a:r>
              <a:rPr lang="en-GB"/>
              <a:t>Make simple patterns!</a:t>
            </a:r>
            <a:endParaRPr/>
          </a:p>
        </p:txBody>
      </p:sp>
      <p:sp>
        <p:nvSpPr>
          <p:cNvPr id="662" name="Google Shape;662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A/B/C Patterns: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Fill in the gap!</a:t>
            </a:r>
            <a:endParaRPr/>
          </a:p>
        </p:txBody>
      </p:sp>
      <p:pic>
        <p:nvPicPr>
          <p:cNvPr id="663" name="Google Shape;663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0135" y="3429000"/>
            <a:ext cx="174193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43727" y="3429000"/>
            <a:ext cx="1746083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9996" y="3429000"/>
            <a:ext cx="1746083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4052" y="3429000"/>
            <a:ext cx="174193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59857" y="3429000"/>
            <a:ext cx="1741935" cy="18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Light"/>
              <a:buNone/>
            </a:pPr>
            <a:r>
              <a:rPr lang="en-GB"/>
              <a:t>Make simple patterns!</a:t>
            </a:r>
            <a:endParaRPr/>
          </a:p>
        </p:txBody>
      </p:sp>
      <p:sp>
        <p:nvSpPr>
          <p:cNvPr id="676" name="Google Shape;676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A/B/C Patterns: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Fill in the gap!</a:t>
            </a:r>
            <a:endParaRPr/>
          </a:p>
        </p:txBody>
      </p:sp>
      <p:pic>
        <p:nvPicPr>
          <p:cNvPr id="677" name="Google Shape;67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0135" y="3429000"/>
            <a:ext cx="174193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3866" y="3429000"/>
            <a:ext cx="174193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43727" y="3429000"/>
            <a:ext cx="1746083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9996" y="3429000"/>
            <a:ext cx="1746083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4052" y="3429000"/>
            <a:ext cx="174193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59857" y="3429000"/>
            <a:ext cx="1741935" cy="18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Light"/>
              <a:buNone/>
            </a:pPr>
            <a:r>
              <a:rPr lang="en-GB"/>
              <a:t>Make simple patterns!</a:t>
            </a:r>
            <a:endParaRPr/>
          </a:p>
        </p:txBody>
      </p:sp>
      <p:sp>
        <p:nvSpPr>
          <p:cNvPr id="691" name="Google Shape;691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A/B/C Patterns: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Fill in the gap!</a:t>
            </a:r>
            <a:endParaRPr/>
          </a:p>
        </p:txBody>
      </p:sp>
      <p:pic>
        <p:nvPicPr>
          <p:cNvPr id="692" name="Google Shape;692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648" y="3281294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0648" y="3281294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70648" y="3281294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0553" y="3281294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70553" y="3281294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90458" y="3281294"/>
            <a:ext cx="1440000" cy="14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Light"/>
              <a:buNone/>
            </a:pPr>
            <a:r>
              <a:rPr lang="en-GB"/>
              <a:t>Make simple patterns!</a:t>
            </a:r>
            <a:endParaRPr/>
          </a:p>
        </p:txBody>
      </p:sp>
      <p:sp>
        <p:nvSpPr>
          <p:cNvPr id="165" name="Google Shape;16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The Hokey-Cokey Warm-Up!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A/B pattern practice using the in/out instructions from The Hokey Cokey!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i="1"/>
              <a:t>You put your left arm in</a:t>
            </a:r>
            <a:r>
              <a:rPr lang="en-GB" sz="2400" i="1"/>
              <a:t/>
            </a:r>
            <a:br>
              <a:rPr lang="en-GB" sz="2400" i="1"/>
            </a:br>
            <a:r>
              <a:rPr lang="en-GB" i="1"/>
              <a:t>Your left arm out</a:t>
            </a:r>
            <a:r>
              <a:rPr lang="en-GB" sz="2400" i="1"/>
              <a:t/>
            </a:r>
            <a:br>
              <a:rPr lang="en-GB" sz="2400" i="1"/>
            </a:br>
            <a:r>
              <a:rPr lang="en-GB" i="1"/>
              <a:t>In, out, in, out</a:t>
            </a:r>
            <a:r>
              <a:rPr lang="en-GB" sz="2400" i="1"/>
              <a:t/>
            </a:r>
            <a:br>
              <a:rPr lang="en-GB" sz="2400" i="1"/>
            </a:br>
            <a:r>
              <a:rPr lang="en-GB" i="1"/>
              <a:t>You shake it all about…</a:t>
            </a:r>
            <a:endParaRPr sz="2200" i="1"/>
          </a:p>
        </p:txBody>
      </p:sp>
      <p:pic>
        <p:nvPicPr>
          <p:cNvPr id="166" name="Google Shape;16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8606" y="1212979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Light"/>
              <a:buNone/>
            </a:pPr>
            <a:r>
              <a:rPr lang="en-GB"/>
              <a:t>Make simple patterns!</a:t>
            </a:r>
            <a:endParaRPr/>
          </a:p>
        </p:txBody>
      </p:sp>
      <p:sp>
        <p:nvSpPr>
          <p:cNvPr id="706" name="Google Shape;706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A/B/C Patterns: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Fill in the gap!</a:t>
            </a:r>
            <a:endParaRPr/>
          </a:p>
        </p:txBody>
      </p:sp>
      <p:pic>
        <p:nvPicPr>
          <p:cNvPr id="707" name="Google Shape;70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648" y="3281294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0648" y="3281294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70648" y="3281294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0553" y="3281294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30553" y="3281294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70553" y="3281294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90458" y="3281294"/>
            <a:ext cx="1440000" cy="14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Light"/>
              <a:buNone/>
            </a:pPr>
            <a:r>
              <a:rPr lang="en-GB"/>
              <a:t>Make simple patterns!</a:t>
            </a:r>
            <a:endParaRPr/>
          </a:p>
        </p:txBody>
      </p:sp>
      <p:sp>
        <p:nvSpPr>
          <p:cNvPr id="722" name="Google Shape;722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A/B/C Patterns: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Fill in the gap!</a:t>
            </a:r>
            <a:endParaRPr/>
          </a:p>
        </p:txBody>
      </p:sp>
      <p:pic>
        <p:nvPicPr>
          <p:cNvPr id="723" name="Google Shape;723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2040" y="3571051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3571051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2161" y="3571051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44482" y="3571051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2528" y="3571051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44849" y="3571051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8688" y="3571051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83164" y="3571051"/>
            <a:ext cx="2249353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Light"/>
              <a:buNone/>
            </a:pPr>
            <a:r>
              <a:rPr lang="en-GB"/>
              <a:t>Make simple patterns!</a:t>
            </a:r>
            <a:endParaRPr/>
          </a:p>
        </p:txBody>
      </p:sp>
      <p:sp>
        <p:nvSpPr>
          <p:cNvPr id="739" name="Google Shape;739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A/B/C Patterns: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Fill in the gap!</a:t>
            </a:r>
            <a:endParaRPr/>
          </a:p>
        </p:txBody>
      </p:sp>
      <p:pic>
        <p:nvPicPr>
          <p:cNvPr id="740" name="Google Shape;740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2040" y="3571051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3571051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2161" y="3571051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44482" y="3571051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8321" y="3571051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2528" y="3571051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44849" y="3571051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8688" y="3571051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83164" y="3571051"/>
            <a:ext cx="2249353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Light"/>
              <a:buNone/>
            </a:pPr>
            <a:r>
              <a:rPr lang="en-GB"/>
              <a:t>Make simple patterns!</a:t>
            </a:r>
            <a:endParaRPr/>
          </a:p>
        </p:txBody>
      </p:sp>
      <p:sp>
        <p:nvSpPr>
          <p:cNvPr id="757" name="Google Shape;757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Cube Patterns: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Use multilink cubes to make a tower that is an A/B pattern.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Use multilink cubes to make a tower that is an A/B/C pattern. </a:t>
            </a:r>
            <a:endParaRPr/>
          </a:p>
        </p:txBody>
      </p:sp>
      <p:pic>
        <p:nvPicPr>
          <p:cNvPr id="758" name="Google Shape;758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69" y="2675428"/>
            <a:ext cx="1746083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7741" y="4923309"/>
            <a:ext cx="174193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46175" y="4923309"/>
            <a:ext cx="1746083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60047" y="2675428"/>
            <a:ext cx="174193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4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88757" y="4923309"/>
            <a:ext cx="174193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1339" y="4923309"/>
            <a:ext cx="174193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69773" y="4923309"/>
            <a:ext cx="1746083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4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12355" y="4923309"/>
            <a:ext cx="174193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1590" y="2675428"/>
            <a:ext cx="1746083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34368" y="2675428"/>
            <a:ext cx="174193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5911" y="2679817"/>
            <a:ext cx="1746083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p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08689" y="2679817"/>
            <a:ext cx="1741935" cy="18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Light"/>
              <a:buNone/>
            </a:pPr>
            <a:r>
              <a:rPr lang="en-GB"/>
              <a:t>Make simple patterns!</a:t>
            </a:r>
            <a:endParaRPr/>
          </a:p>
        </p:txBody>
      </p:sp>
      <p:sp>
        <p:nvSpPr>
          <p:cNvPr id="778" name="Google Shape;778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Forest Patterns: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Use natural objects, like leaves and twigs, to make an A/B pattern.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Use natural objects, like leaves and twigs, to make an A/B/C pattern. </a:t>
            </a:r>
            <a:endParaRPr/>
          </a:p>
        </p:txBody>
      </p:sp>
      <p:pic>
        <p:nvPicPr>
          <p:cNvPr id="779" name="Google Shape;779;p44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990600"/>
            <a:ext cx="9753600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44" descr="A picture containing cat, shi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9200" y="3229945"/>
            <a:ext cx="97536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Light"/>
              <a:buNone/>
            </a:pPr>
            <a:r>
              <a:rPr lang="en-GB"/>
              <a:t>Make simple patterns!</a:t>
            </a:r>
            <a:endParaRPr/>
          </a:p>
        </p:txBody>
      </p:sp>
      <p:sp>
        <p:nvSpPr>
          <p:cNvPr id="789" name="Google Shape;789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Playdough Patterns: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Press 3-D shape faces to make 2-D shape A/B patterns, then A/B/C patterns…  </a:t>
            </a:r>
            <a:endParaRPr/>
          </a:p>
        </p:txBody>
      </p:sp>
      <p:pic>
        <p:nvPicPr>
          <p:cNvPr id="790" name="Google Shape;790;p45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72379" y="2874127"/>
            <a:ext cx="6585114" cy="3292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45" descr="A black sign with white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6024" y="2728911"/>
            <a:ext cx="7165976" cy="3582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Light"/>
              <a:buNone/>
            </a:pPr>
            <a:r>
              <a:rPr lang="en-GB"/>
              <a:t>Make simple patterns!</a:t>
            </a:r>
            <a:endParaRPr/>
          </a:p>
        </p:txBody>
      </p:sp>
      <p:sp>
        <p:nvSpPr>
          <p:cNvPr id="800" name="Google Shape;800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Playdough Patterns: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Press natural objects to make A/B patterns, then A/B/C patterns…  </a:t>
            </a:r>
            <a:endParaRPr/>
          </a:p>
        </p:txBody>
      </p:sp>
      <p:pic>
        <p:nvPicPr>
          <p:cNvPr id="801" name="Google Shape;801;p46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6024" y="2728911"/>
            <a:ext cx="7165976" cy="3582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46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72379" y="2874126"/>
            <a:ext cx="6585114" cy="3292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Light"/>
              <a:buNone/>
            </a:pPr>
            <a:r>
              <a:rPr lang="en-GB"/>
              <a:t>Make simple patterns!</a:t>
            </a:r>
            <a:endParaRPr/>
          </a:p>
        </p:txBody>
      </p:sp>
      <p:sp>
        <p:nvSpPr>
          <p:cNvPr id="811" name="Google Shape;811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Number Shape Patterns!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Use Numicon shapes to make an A/B pattern.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Now, use Numicon Shapes to make an A/B/C pattern. </a:t>
            </a:r>
            <a:endParaRPr/>
          </a:p>
        </p:txBody>
      </p:sp>
      <p:pic>
        <p:nvPicPr>
          <p:cNvPr id="812" name="Google Shape;812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889000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62876" y="2889000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7552" y="2889000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12228" y="2889000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6905" y="2889000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1581" y="2889000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6257" y="2889000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10933" y="2889000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5231900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6882" y="5231900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11558" y="5231900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Google Shape;823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36234" y="5231900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Google Shape;824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84916" y="5231900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" name="Google Shape;825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9592" y="5231900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6" name="Google Shape;826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34268" y="5231998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Google Shape;827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82950" y="5231998"/>
            <a:ext cx="2249353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07626" y="5231998"/>
            <a:ext cx="2249353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Light"/>
              <a:buNone/>
            </a:pPr>
            <a:r>
              <a:rPr lang="en-GB"/>
              <a:t>Make simple patterns!</a:t>
            </a:r>
            <a:endParaRPr/>
          </a:p>
        </p:txBody>
      </p:sp>
      <p:sp>
        <p:nvSpPr>
          <p:cNvPr id="175" name="Google Shape;17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Pattern work-out: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Demonstrate different A/B workouts. For example: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Raise your right-hand, then raise your left-hand (repeat)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Touch the ground with both hands, do a star-jump (repeat)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Make a miaow, make a roar! (repeat)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Make a loud sound, make a quiet sound! (repeat)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Demonstrate different A/B/C workouts. For example: 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Touch your nose, touch your knees, touch your ears! (repeat)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Make yourself big, make yourself small, make yourself tall! (repeat)</a:t>
            </a:r>
            <a:endParaRPr/>
          </a:p>
          <a:p>
            <a:pPr marL="228600" lvl="0" indent="-228600" algn="l" rtl="0">
              <a:lnSpc>
                <a:spcPct val="9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>
                <a:latin typeface="Muli"/>
                <a:ea typeface="Muli"/>
                <a:cs typeface="Muli"/>
                <a:sym typeface="Muli"/>
              </a:rPr>
              <a:t>Using your body make yourself a circle, make yourself a triangle, make yourself a square. (repeat) (Maybe take inspiration from the YMCA dance)</a:t>
            </a:r>
            <a:endParaRPr/>
          </a:p>
          <a:p>
            <a:pPr marL="228600" lvl="0" indent="-88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</p:txBody>
      </p:sp>
      <p:pic>
        <p:nvPicPr>
          <p:cNvPr id="176" name="Google Shape;17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6388" y="1539875"/>
            <a:ext cx="3429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Light"/>
              <a:buNone/>
            </a:pPr>
            <a:r>
              <a:rPr lang="en-GB"/>
              <a:t>Make simple patterns!</a:t>
            </a:r>
            <a:endParaRPr/>
          </a:p>
        </p:txBody>
      </p:sp>
      <p:sp>
        <p:nvSpPr>
          <p:cNvPr id="185" name="Google Shape;18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Pattern Phonics: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Demonstrate different A/B phonics patterns. Children to repeat. </a:t>
            </a:r>
            <a:br>
              <a:rPr lang="en-GB" sz="2200"/>
            </a:br>
            <a:r>
              <a:rPr lang="en-GB" sz="2200"/>
              <a:t>For example: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b, d, b, d, b, d…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a, ck, a, ck, a, ck…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Children to sit in a circle. Start an A/B/C phonics pattern. </a:t>
            </a:r>
            <a:br>
              <a:rPr lang="en-GB" sz="2200"/>
            </a:br>
            <a:r>
              <a:rPr lang="en-GB" sz="2200"/>
              <a:t>For example: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m, a, t, m, a, t, m, a, t…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b, o, p, b, o, p, b, o, p…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Children to sit in a line. Start an A/B/C pattern. Child goes to the back of the line each time. </a:t>
            </a:r>
            <a:endParaRPr/>
          </a:p>
        </p:txBody>
      </p:sp>
      <p:pic>
        <p:nvPicPr>
          <p:cNvPr id="186" name="Google Shape;18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2364" y="2681012"/>
            <a:ext cx="2304660" cy="2304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Light"/>
              <a:buNone/>
            </a:pPr>
            <a:r>
              <a:rPr lang="en-GB"/>
              <a:t>Make simple patterns!</a:t>
            </a:r>
            <a:endParaRPr/>
          </a:p>
        </p:txBody>
      </p:sp>
      <p:sp>
        <p:nvSpPr>
          <p:cNvPr id="195" name="Google Shape;19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A/B Patterns: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What comes next?</a:t>
            </a:r>
            <a:endParaRPr/>
          </a:p>
        </p:txBody>
      </p:sp>
      <p:pic>
        <p:nvPicPr>
          <p:cNvPr id="196" name="Google Shape;19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429000"/>
            <a:ext cx="174193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80135" y="3429000"/>
            <a:ext cx="174193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2070" y="3429000"/>
            <a:ext cx="174193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64005" y="3429000"/>
            <a:ext cx="174193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7935" y="3429000"/>
            <a:ext cx="1741935" cy="18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Light"/>
              <a:buNone/>
            </a:pPr>
            <a:r>
              <a:rPr lang="en-GB"/>
              <a:t>Make simple patterns!</a:t>
            </a:r>
            <a:endParaRPr/>
          </a:p>
        </p:txBody>
      </p:sp>
      <p:sp>
        <p:nvSpPr>
          <p:cNvPr id="209" name="Google Shape;20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A/B Patterns: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What comes next?</a:t>
            </a:r>
            <a:endParaRPr/>
          </a:p>
        </p:txBody>
      </p:sp>
      <p:pic>
        <p:nvPicPr>
          <p:cNvPr id="210" name="Google Shape;21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429000"/>
            <a:ext cx="174193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80135" y="3429000"/>
            <a:ext cx="174193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2070" y="3429000"/>
            <a:ext cx="174193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64005" y="3429000"/>
            <a:ext cx="174193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7935" y="3429000"/>
            <a:ext cx="174193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9870" y="3429000"/>
            <a:ext cx="1741935" cy="18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Light"/>
              <a:buNone/>
            </a:pPr>
            <a:r>
              <a:rPr lang="en-GB"/>
              <a:t>Make simple patterns!</a:t>
            </a:r>
            <a:endParaRPr/>
          </a:p>
        </p:txBody>
      </p:sp>
      <p:sp>
        <p:nvSpPr>
          <p:cNvPr id="224" name="Google Shape;224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A/B Patterns: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What comes next?</a:t>
            </a:r>
            <a:endParaRPr/>
          </a:p>
        </p:txBody>
      </p:sp>
      <p:pic>
        <p:nvPicPr>
          <p:cNvPr id="225" name="Google Shape;22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648" y="3281294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0648" y="3281294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0648" y="3281294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10648" y="3281294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1764" y="3281294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1764" y="3281294"/>
            <a:ext cx="1440000" cy="14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1231</Words>
  <Application>Microsoft Office PowerPoint</Application>
  <PresentationFormat>Custom</PresentationFormat>
  <Paragraphs>327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Muli</vt:lpstr>
      <vt:lpstr>Lato</vt:lpstr>
      <vt:lpstr>Lato Light</vt:lpstr>
      <vt:lpstr>Calibri</vt:lpstr>
      <vt:lpstr>Office Theme</vt:lpstr>
      <vt:lpstr>PowerPoint Presentation</vt:lpstr>
      <vt:lpstr>Make simple patterns!</vt:lpstr>
      <vt:lpstr>Make simple patterns!</vt:lpstr>
      <vt:lpstr>Make simple patterns!</vt:lpstr>
      <vt:lpstr>Make simple patterns!</vt:lpstr>
      <vt:lpstr>Make simple patterns!</vt:lpstr>
      <vt:lpstr>Make simple patterns!</vt:lpstr>
      <vt:lpstr>Make simple patterns!</vt:lpstr>
      <vt:lpstr>Make simple patterns!</vt:lpstr>
      <vt:lpstr>Make simple patterns!</vt:lpstr>
      <vt:lpstr>Make simple patterns!</vt:lpstr>
      <vt:lpstr>Make simple patterns!</vt:lpstr>
      <vt:lpstr>Make simple patterns!</vt:lpstr>
      <vt:lpstr>Make simple patterns!</vt:lpstr>
      <vt:lpstr>Make simple patterns!</vt:lpstr>
      <vt:lpstr>Make simple patterns!</vt:lpstr>
      <vt:lpstr>Make simple patterns!</vt:lpstr>
      <vt:lpstr>Make simple patterns!</vt:lpstr>
      <vt:lpstr>Make simple patterns!</vt:lpstr>
      <vt:lpstr>Make simple patterns!</vt:lpstr>
      <vt:lpstr>Make simple patterns!</vt:lpstr>
      <vt:lpstr>Make simple patterns!</vt:lpstr>
      <vt:lpstr>Make simple patterns!</vt:lpstr>
      <vt:lpstr>Make simple patterns!</vt:lpstr>
      <vt:lpstr>Make simple patterns!</vt:lpstr>
      <vt:lpstr>Make simple patterns!</vt:lpstr>
      <vt:lpstr>Make simple patterns!</vt:lpstr>
      <vt:lpstr>Make simple patterns!</vt:lpstr>
      <vt:lpstr>Make simple patterns!</vt:lpstr>
      <vt:lpstr>Make simple patterns!</vt:lpstr>
      <vt:lpstr>Make simple patterns!</vt:lpstr>
      <vt:lpstr>Make simple patterns!</vt:lpstr>
      <vt:lpstr>Make simple patterns!</vt:lpstr>
      <vt:lpstr>Make simple patterns!</vt:lpstr>
      <vt:lpstr>Make simple patterns!</vt:lpstr>
      <vt:lpstr>Make simple patterns!</vt:lpstr>
      <vt:lpstr>Make simple patterns!</vt:lpstr>
      <vt:lpstr>Make simple patterns!</vt:lpstr>
      <vt:lpstr>Make simple patterns!</vt:lpstr>
      <vt:lpstr>Make simple patterns!</vt:lpstr>
      <vt:lpstr>Make simple patterns!</vt:lpstr>
      <vt:lpstr>Make simple patterns!</vt:lpstr>
      <vt:lpstr>Make simple patterns!</vt:lpstr>
      <vt:lpstr>Make simple patterns!</vt:lpstr>
      <vt:lpstr>Make simple patterns!</vt:lpstr>
      <vt:lpstr>Make simple patterns!</vt:lpstr>
      <vt:lpstr>Make simple patterns!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Smith</dc:creator>
  <cp:lastModifiedBy>Susan</cp:lastModifiedBy>
  <cp:revision>4</cp:revision>
  <dcterms:created xsi:type="dcterms:W3CDTF">2018-08-06T08:16:18Z</dcterms:created>
  <dcterms:modified xsi:type="dcterms:W3CDTF">2021-01-09T16:17:34Z</dcterms:modified>
</cp:coreProperties>
</file>