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0"/>
  </p:notesMasterIdLst>
  <p:handoutMasterIdLst>
    <p:handoutMasterId r:id="rId61"/>
  </p:handoutMasterIdLst>
  <p:sldIdLst>
    <p:sldId id="320" r:id="rId2"/>
    <p:sldId id="321" r:id="rId3"/>
    <p:sldId id="346" r:id="rId4"/>
    <p:sldId id="396" r:id="rId5"/>
    <p:sldId id="397" r:id="rId6"/>
    <p:sldId id="398" r:id="rId7"/>
    <p:sldId id="399" r:id="rId8"/>
    <p:sldId id="400" r:id="rId9"/>
    <p:sldId id="401" r:id="rId10"/>
    <p:sldId id="417" r:id="rId11"/>
    <p:sldId id="416" r:id="rId12"/>
    <p:sldId id="418" r:id="rId13"/>
    <p:sldId id="419" r:id="rId14"/>
    <p:sldId id="420" r:id="rId15"/>
    <p:sldId id="421" r:id="rId16"/>
    <p:sldId id="422" r:id="rId17"/>
    <p:sldId id="441" r:id="rId18"/>
    <p:sldId id="442" r:id="rId19"/>
    <p:sldId id="439" r:id="rId20"/>
    <p:sldId id="440" r:id="rId21"/>
    <p:sldId id="437" r:id="rId22"/>
    <p:sldId id="448" r:id="rId23"/>
    <p:sldId id="436" r:id="rId24"/>
    <p:sldId id="449" r:id="rId25"/>
    <p:sldId id="433" r:id="rId26"/>
    <p:sldId id="434" r:id="rId27"/>
    <p:sldId id="431" r:id="rId28"/>
    <p:sldId id="432" r:id="rId29"/>
    <p:sldId id="451" r:id="rId30"/>
    <p:sldId id="452" r:id="rId31"/>
    <p:sldId id="428" r:id="rId32"/>
    <p:sldId id="450" r:id="rId33"/>
    <p:sldId id="426" r:id="rId34"/>
    <p:sldId id="454" r:id="rId35"/>
    <p:sldId id="423" r:id="rId36"/>
    <p:sldId id="424" r:id="rId37"/>
    <p:sldId id="443" r:id="rId38"/>
    <p:sldId id="405" r:id="rId39"/>
    <p:sldId id="406" r:id="rId40"/>
    <p:sldId id="407" r:id="rId41"/>
    <p:sldId id="408" r:id="rId42"/>
    <p:sldId id="382" r:id="rId43"/>
    <p:sldId id="402" r:id="rId44"/>
    <p:sldId id="403" r:id="rId45"/>
    <p:sldId id="404" r:id="rId46"/>
    <p:sldId id="411" r:id="rId47"/>
    <p:sldId id="415" r:id="rId48"/>
    <p:sldId id="413" r:id="rId49"/>
    <p:sldId id="414" r:id="rId50"/>
    <p:sldId id="384" r:id="rId51"/>
    <p:sldId id="409" r:id="rId52"/>
    <p:sldId id="394" r:id="rId53"/>
    <p:sldId id="445" r:id="rId54"/>
    <p:sldId id="446" r:id="rId55"/>
    <p:sldId id="447" r:id="rId56"/>
    <p:sldId id="372" r:id="rId57"/>
    <p:sldId id="444" r:id="rId58"/>
    <p:sldId id="455" r:id="rId59"/>
  </p:sldIdLst>
  <p:sldSz cx="12192000" cy="6858000"/>
  <p:notesSz cx="6858000" cy="9144000"/>
  <p:embeddedFontLst>
    <p:embeddedFont>
      <p:font typeface="Lato Light" panose="020F0302020204030203" pitchFamily="34" charset="0"/>
      <p:regular r:id="rId62"/>
    </p:embeddedFont>
    <p:embeddedFont>
      <p:font typeface="Lato" panose="020F0502020204030203" pitchFamily="34" charset="0"/>
      <p:regular r:id="rId63"/>
      <p:bold r:id="rId64"/>
    </p:embeddedFont>
    <p:embeddedFont>
      <p:font typeface="Calibri" panose="020F0502020204030204" pitchFamily="34" charset="0"/>
      <p:regular r:id="rId65"/>
      <p:bold r:id="rId66"/>
      <p:italic r:id="rId67"/>
      <p:boldItalic r:id="rId68"/>
    </p:embeddedFont>
    <p:embeddedFont>
      <p:font typeface="OpenDyslexicAlta" panose="020B0604020202020204" charset="0"/>
      <p:regular r:id="rId69"/>
      <p:bold r:id="rId70"/>
      <p:italic r:id="rId71"/>
      <p:boldItalic r:id="rId72"/>
    </p:embeddedFont>
    <p:embeddedFont>
      <p:font typeface="Muli" panose="020B0604020202020204"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3273DC"/>
    <a:srgbClr val="7957D5"/>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7461" autoAdjust="0"/>
  </p:normalViewPr>
  <p:slideViewPr>
    <p:cSldViewPr snapToGrid="0" snapToObjects="1">
      <p:cViewPr>
        <p:scale>
          <a:sx n="67" d="100"/>
          <a:sy n="67" d="100"/>
        </p:scale>
        <p:origin x="-282" y="-72"/>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9744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99467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7446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614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947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20792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45330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3171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5307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87291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2192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3950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50516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9671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5997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91652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24544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07587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92261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74412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185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11754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58372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16842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7186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6127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79389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for further practice.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40028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883087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25071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68075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221782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910098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4990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25686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660031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163004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1630745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3303008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51194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828383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369208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0328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336293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996165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72110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4053638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346402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754955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5858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95825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83256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051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1187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0.tif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png"/><Relationship Id="rId7"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a:t>Foundation</a:t>
            </a:r>
            <a:br>
              <a:rPr lang="en-GB" dirty="0"/>
            </a:br>
            <a:r>
              <a:rPr lang="en-GB" dirty="0"/>
              <a:t>Term 2 - Block 1: Place Value (Within 20)</a:t>
            </a:r>
            <a:br>
              <a:rPr lang="en-GB" dirty="0"/>
            </a:br>
            <a:r>
              <a:rPr lang="en-GB" dirty="0"/>
              <a:t>Lesson 1: To be able to count and write numbers up to 20</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Place Value (Within 20)</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xmlns=""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xmlns=""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xmlns=""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xmlns=""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xmlns=""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xmlns=""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xmlns=""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spTree>
    <p:extLst>
      <p:ext uri="{BB962C8B-B14F-4D97-AF65-F5344CB8AC3E}">
        <p14:creationId xmlns:p14="http://schemas.microsoft.com/office/powerpoint/2010/main" val="39723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xmlns=""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xmlns=""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xmlns=""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xmlns=""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xmlns=""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xmlns=""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xmlns=""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xmlns=""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xmlns=""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xmlns=""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xmlns=""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xmlns=""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xmlns=""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xmlns=""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xmlns=""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xmlns=""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0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xmlns=""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xmlns=""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xmlns=""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xmlns=""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xmlns=""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xmlns=""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xmlns=""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xmlns=""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xmlns=""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xmlns=""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xmlns=""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xmlns=""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xmlns=""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xmlns=""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xmlns=""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xmlns=""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A25E94B-85BF-3F4F-9FDD-30EEFB97C4D5}"/>
              </a:ext>
            </a:extLst>
          </p:cNvPr>
          <p:cNvCxnSpPr>
            <a:cxnSpLocks/>
          </p:cNvCxnSpPr>
          <p:nvPr/>
        </p:nvCxnSpPr>
        <p:spPr>
          <a:xfrm flipV="1">
            <a:off x="1690255" y="3191435"/>
            <a:ext cx="6838307" cy="298552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21" name="Picture 20">
            <a:extLst>
              <a:ext uri="{FF2B5EF4-FFF2-40B4-BE49-F238E27FC236}">
                <a16:creationId xmlns:a16="http://schemas.microsoft.com/office/drawing/2014/main" xmlns="" id="{1E2B17B4-88D7-A842-98A0-8FE3336AD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a16="http://schemas.microsoft.com/office/drawing/2014/main" xmlns="" id="{1ED147DF-E526-2F4F-AABE-ABAE07BC3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a16="http://schemas.microsoft.com/office/drawing/2014/main" xmlns="" id="{D68CB3A0-0BF5-F843-AB0E-64C543D41AAF}"/>
              </a:ext>
            </a:extLst>
          </p:cNvPr>
          <p:cNvPicPr>
            <a:picLocks noChangeAspect="1"/>
          </p:cNvPicPr>
          <p:nvPr/>
        </p:nvPicPr>
        <p:blipFill>
          <a:blip r:embed="rId5"/>
          <a:stretch>
            <a:fillRect/>
          </a:stretch>
        </p:blipFill>
        <p:spPr>
          <a:xfrm>
            <a:off x="9055749" y="5515761"/>
            <a:ext cx="1871373" cy="1411301"/>
          </a:xfrm>
          <a:prstGeom prst="rect">
            <a:avLst/>
          </a:prstGeom>
        </p:spPr>
      </p:pic>
      <p:pic>
        <p:nvPicPr>
          <p:cNvPr id="4" name="Picture 3">
            <a:extLst>
              <a:ext uri="{FF2B5EF4-FFF2-40B4-BE49-F238E27FC236}">
                <a16:creationId xmlns:a16="http://schemas.microsoft.com/office/drawing/2014/main" xmlns="" id="{2051215F-5E05-1F4F-A88B-9A4EAB177F77}"/>
              </a:ext>
            </a:extLst>
          </p:cNvPr>
          <p:cNvPicPr>
            <a:picLocks noChangeAspect="1"/>
          </p:cNvPicPr>
          <p:nvPr/>
        </p:nvPicPr>
        <p:blipFill>
          <a:blip r:embed="rId6"/>
          <a:stretch>
            <a:fillRect/>
          </a:stretch>
        </p:blipFill>
        <p:spPr>
          <a:xfrm>
            <a:off x="7451009" y="3499184"/>
            <a:ext cx="4411799" cy="893989"/>
          </a:xfrm>
          <a:prstGeom prst="rect">
            <a:avLst/>
          </a:prstGeom>
        </p:spPr>
      </p:pic>
      <p:pic>
        <p:nvPicPr>
          <p:cNvPr id="105" name="Picture 104">
            <a:extLst>
              <a:ext uri="{FF2B5EF4-FFF2-40B4-BE49-F238E27FC236}">
                <a16:creationId xmlns:a16="http://schemas.microsoft.com/office/drawing/2014/main" xmlns="" id="{7FD60F82-103F-E741-BCC9-E8615A6DAC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11" name="Picture 110">
            <a:extLst>
              <a:ext uri="{FF2B5EF4-FFF2-40B4-BE49-F238E27FC236}">
                <a16:creationId xmlns:a16="http://schemas.microsoft.com/office/drawing/2014/main" xmlns="" id="{A7EB87FB-27C8-A543-81D9-B199A80EF8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spTree>
    <p:extLst>
      <p:ext uri="{BB962C8B-B14F-4D97-AF65-F5344CB8AC3E}">
        <p14:creationId xmlns:p14="http://schemas.microsoft.com/office/powerpoint/2010/main" val="374514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16" name="Picture 15">
            <a:extLst>
              <a:ext uri="{FF2B5EF4-FFF2-40B4-BE49-F238E27FC236}">
                <a16:creationId xmlns:a16="http://schemas.microsoft.com/office/drawing/2014/main" xmlns=""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8" name="Picture 17">
            <a:extLst>
              <a:ext uri="{FF2B5EF4-FFF2-40B4-BE49-F238E27FC236}">
                <a16:creationId xmlns:a16="http://schemas.microsoft.com/office/drawing/2014/main" xmlns="" id="{E9C3C2D4-2569-9F45-9AE4-AC688F5FE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pic>
        <p:nvPicPr>
          <p:cNvPr id="21" name="Picture 20">
            <a:extLst>
              <a:ext uri="{FF2B5EF4-FFF2-40B4-BE49-F238E27FC236}">
                <a16:creationId xmlns:a16="http://schemas.microsoft.com/office/drawing/2014/main" xmlns="" id="{1E2B17B4-88D7-A842-98A0-8FE3336AD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a16="http://schemas.microsoft.com/office/drawing/2014/main" xmlns="" id="{1ED147DF-E526-2F4F-AABE-ABAE07BC3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a16="http://schemas.microsoft.com/office/drawing/2014/main" xmlns="" id="{D68CB3A0-0BF5-F843-AB0E-64C543D41AAF}"/>
              </a:ext>
            </a:extLst>
          </p:cNvPr>
          <p:cNvPicPr>
            <a:picLocks noChangeAspect="1"/>
          </p:cNvPicPr>
          <p:nvPr/>
        </p:nvPicPr>
        <p:blipFill>
          <a:blip r:embed="rId7"/>
          <a:stretch>
            <a:fillRect/>
          </a:stretch>
        </p:blipFill>
        <p:spPr>
          <a:xfrm>
            <a:off x="9055749" y="5515761"/>
            <a:ext cx="1871373" cy="1411301"/>
          </a:xfrm>
          <a:prstGeom prst="rect">
            <a:avLst/>
          </a:prstGeom>
        </p:spPr>
      </p:pic>
      <p:pic>
        <p:nvPicPr>
          <p:cNvPr id="4" name="Picture 3">
            <a:extLst>
              <a:ext uri="{FF2B5EF4-FFF2-40B4-BE49-F238E27FC236}">
                <a16:creationId xmlns:a16="http://schemas.microsoft.com/office/drawing/2014/main" xmlns="" id="{2051215F-5E05-1F4F-A88B-9A4EAB177F77}"/>
              </a:ext>
            </a:extLst>
          </p:cNvPr>
          <p:cNvPicPr>
            <a:picLocks noChangeAspect="1"/>
          </p:cNvPicPr>
          <p:nvPr/>
        </p:nvPicPr>
        <p:blipFill>
          <a:blip r:embed="rId8"/>
          <a:stretch>
            <a:fillRect/>
          </a:stretch>
        </p:blipFill>
        <p:spPr>
          <a:xfrm>
            <a:off x="7451009" y="3499184"/>
            <a:ext cx="4411799" cy="893989"/>
          </a:xfrm>
          <a:prstGeom prst="rect">
            <a:avLst/>
          </a:prstGeom>
        </p:spPr>
      </p:pic>
      <p:cxnSp>
        <p:nvCxnSpPr>
          <p:cNvPr id="14" name="Straight Connector 13">
            <a:extLst>
              <a:ext uri="{FF2B5EF4-FFF2-40B4-BE49-F238E27FC236}">
                <a16:creationId xmlns:a16="http://schemas.microsoft.com/office/drawing/2014/main" xmlns="" id="{29196E51-5DC3-4C4E-AAF6-6F30B7F1BFBB}"/>
              </a:ext>
            </a:extLst>
          </p:cNvPr>
          <p:cNvCxnSpPr>
            <a:cxnSpLocks/>
          </p:cNvCxnSpPr>
          <p:nvPr/>
        </p:nvCxnSpPr>
        <p:spPr>
          <a:xfrm>
            <a:off x="1698171" y="3274080"/>
            <a:ext cx="6421891" cy="179430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228AA2E-E44C-CE44-AA21-F3A9079FD232}"/>
              </a:ext>
            </a:extLst>
          </p:cNvPr>
          <p:cNvCxnSpPr>
            <a:cxnSpLocks/>
            <a:endCxn id="23" idx="1"/>
          </p:cNvCxnSpPr>
          <p:nvPr/>
        </p:nvCxnSpPr>
        <p:spPr>
          <a:xfrm>
            <a:off x="1690255" y="4073236"/>
            <a:ext cx="7365494" cy="214817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F99E3B9-A937-3C41-BD32-C8EBFC4F6806}"/>
              </a:ext>
            </a:extLst>
          </p:cNvPr>
          <p:cNvCxnSpPr>
            <a:cxnSpLocks/>
          </p:cNvCxnSpPr>
          <p:nvPr/>
        </p:nvCxnSpPr>
        <p:spPr>
          <a:xfrm flipV="1">
            <a:off x="1488135" y="3811243"/>
            <a:ext cx="5722562" cy="12571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2162F5C-1E35-604E-A526-B67537B5E891}"/>
              </a:ext>
            </a:extLst>
          </p:cNvPr>
          <p:cNvCxnSpPr>
            <a:cxnSpLocks/>
          </p:cNvCxnSpPr>
          <p:nvPr/>
        </p:nvCxnSpPr>
        <p:spPr>
          <a:xfrm flipV="1">
            <a:off x="1488135" y="3046757"/>
            <a:ext cx="6245076" cy="317465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9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11</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eleven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414558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11</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eleven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41485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12</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twelve</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08426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850218" cy="365125"/>
          </a:xfrm>
        </p:spPr>
        <p:txBody>
          <a:bodyPr/>
          <a:lstStyle/>
          <a:p>
            <a:r>
              <a:rPr lang="en-GB" sz="1400" dirty="0"/>
              <a:t>Foundation – Term 2 - Block 1 - Place Value (Within 20) - Lesson 1 - To be able to count and write numbers up to 20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12</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twelve</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0257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7027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3860"/>
                </a:solidFill>
                <a:latin typeface="OpenDyslexicAlta" pitchFamily="2" charset="77"/>
              </a:rPr>
              <a:t>13</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thirteen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19204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0547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14</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fourteen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8040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15</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fifteen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0845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15</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fifteen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65666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16</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sixteen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34010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16</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sixteen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1361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
        <p:nvSpPr>
          <p:cNvPr id="42" name="Oval 41">
            <a:extLst>
              <a:ext uri="{FF2B5EF4-FFF2-40B4-BE49-F238E27FC236}">
                <a16:creationId xmlns:a16="http://schemas.microsoft.com/office/drawing/2014/main" xmlns="" id="{67C0483F-FA04-48C4-9FDF-A36507DF6654}"/>
              </a:ext>
            </a:extLst>
          </p:cNvPr>
          <p:cNvSpPr>
            <a:spLocks noChangeArrowheads="1"/>
          </p:cNvSpPr>
          <p:nvPr/>
        </p:nvSpPr>
        <p:spPr bwMode="auto">
          <a:xfrm>
            <a:off x="8403408" y="3085682"/>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16221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17" name="Picture 16">
            <a:extLst>
              <a:ext uri="{FF2B5EF4-FFF2-40B4-BE49-F238E27FC236}">
                <a16:creationId xmlns:a16="http://schemas.microsoft.com/office/drawing/2014/main" xmlns=""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a16="http://schemas.microsoft.com/office/drawing/2014/main" xmlns=""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a16="http://schemas.microsoft.com/office/drawing/2014/main" xmlns=""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a16="http://schemas.microsoft.com/office/drawing/2014/main" xmlns=""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17</a:t>
            </a: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seventeen</a:t>
            </a:r>
          </a:p>
        </p:txBody>
      </p:sp>
      <p:sp>
        <p:nvSpPr>
          <p:cNvPr id="42" name="Oval 41">
            <a:extLst>
              <a:ext uri="{FF2B5EF4-FFF2-40B4-BE49-F238E27FC236}">
                <a16:creationId xmlns:a16="http://schemas.microsoft.com/office/drawing/2014/main" xmlns="" id="{B1932DFE-EAE5-4908-8569-16D95056AA68}"/>
              </a:ext>
            </a:extLst>
          </p:cNvPr>
          <p:cNvSpPr>
            <a:spLocks noChangeArrowheads="1"/>
          </p:cNvSpPr>
          <p:nvPr/>
        </p:nvSpPr>
        <p:spPr bwMode="auto">
          <a:xfrm>
            <a:off x="8392295"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16995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94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18</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eighteen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08088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xmlns=""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9998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xmlns=""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19</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nineteen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4091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a16="http://schemas.microsoft.com/office/drawing/2014/main" xmlns=""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xmlns=""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20</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twenty</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7480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a16="http://schemas.microsoft.com/office/drawing/2014/main" xmlns=""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xmlns=""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20</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twenty</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120862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349829"/>
            <a:ext cx="10515600" cy="4827134"/>
          </a:xfrm>
        </p:spPr>
        <p:txBody>
          <a:bodyPr/>
          <a:lstStyle/>
          <a:p>
            <a:pPr marL="0" indent="0">
              <a:buNone/>
            </a:pPr>
            <a:r>
              <a:rPr lang="en-GB" dirty="0"/>
              <a:t>Activity Two:</a:t>
            </a:r>
          </a:p>
          <a:p>
            <a:pPr marL="0" indent="0">
              <a:buClr>
                <a:srgbClr val="23D160"/>
              </a:buClr>
              <a:buSzPct val="85000"/>
              <a:buNone/>
            </a:pPr>
            <a:endParaRPr lang="en-GB" sz="600" dirty="0"/>
          </a:p>
          <a:p>
            <a:pPr marL="0" indent="0">
              <a:buClr>
                <a:srgbClr val="23D160"/>
              </a:buClr>
              <a:buSzPct val="85000"/>
              <a:buNone/>
            </a:pPr>
            <a:r>
              <a:rPr lang="en-GB" sz="2200" dirty="0"/>
              <a:t>Use the template below to</a:t>
            </a:r>
            <a:r>
              <a:rPr lang="en-US" sz="2200" dirty="0"/>
              <a:t> write your own worded / numeral form numbers and draw counters to match.</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xmlns=""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xmlns=""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xmlns=""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xmlns=""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xmlns=""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xmlns=""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xmlns=""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xmlns=""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xmlns=""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xmlns="" id="{7ED2AA4A-D8B7-A84B-94EB-0CC8EC0E2184}"/>
              </a:ext>
            </a:extLst>
          </p:cNvPr>
          <p:cNvSpPr>
            <a:spLocks noChangeArrowheads="1"/>
          </p:cNvSpPr>
          <p:nvPr/>
        </p:nvSpPr>
        <p:spPr bwMode="auto">
          <a:xfrm>
            <a:off x="224708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xmlns="" id="{046C9F7F-F63E-344F-85A2-37C8B35D2431}"/>
              </a:ext>
            </a:extLst>
          </p:cNvPr>
          <p:cNvSpPr>
            <a:spLocks noChangeArrowheads="1"/>
          </p:cNvSpPr>
          <p:nvPr/>
        </p:nvSpPr>
        <p:spPr bwMode="auto">
          <a:xfrm>
            <a:off x="29884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xmlns="" id="{BC36CFFC-4AC0-FE49-984D-C1DB4FC3BB8D}"/>
              </a:ext>
            </a:extLst>
          </p:cNvPr>
          <p:cNvSpPr>
            <a:spLocks noChangeArrowheads="1"/>
          </p:cNvSpPr>
          <p:nvPr/>
        </p:nvSpPr>
        <p:spPr bwMode="auto">
          <a:xfrm>
            <a:off x="224708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xmlns="" id="{C4E73444-A714-1247-ACB8-0D399F60A99A}"/>
              </a:ext>
            </a:extLst>
          </p:cNvPr>
          <p:cNvSpPr>
            <a:spLocks noChangeArrowheads="1"/>
          </p:cNvSpPr>
          <p:nvPr/>
        </p:nvSpPr>
        <p:spPr bwMode="auto">
          <a:xfrm>
            <a:off x="296781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xmlns="" id="{BFACC88A-2A04-3249-8DDC-8B343E0A7958}"/>
              </a:ext>
            </a:extLst>
          </p:cNvPr>
          <p:cNvSpPr>
            <a:spLocks noChangeArrowheads="1"/>
          </p:cNvSpPr>
          <p:nvPr/>
        </p:nvSpPr>
        <p:spPr bwMode="auto">
          <a:xfrm>
            <a:off x="36869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xmlns="" id="{F507F591-4601-6548-87B6-CDA622F222EB}"/>
              </a:ext>
            </a:extLst>
          </p:cNvPr>
          <p:cNvSpPr>
            <a:spLocks noChangeArrowheads="1"/>
          </p:cNvSpPr>
          <p:nvPr/>
        </p:nvSpPr>
        <p:spPr bwMode="auto">
          <a:xfrm>
            <a:off x="368694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xmlns="" id="{486B6FB5-72F9-6544-9BB4-D7C84CC29431}"/>
              </a:ext>
            </a:extLst>
          </p:cNvPr>
          <p:cNvSpPr>
            <a:spLocks noChangeArrowheads="1"/>
          </p:cNvSpPr>
          <p:nvPr/>
        </p:nvSpPr>
        <p:spPr bwMode="auto">
          <a:xfrm>
            <a:off x="440767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xmlns="" id="{28523E36-9F4E-864F-8C3A-EF89732AAA32}"/>
              </a:ext>
            </a:extLst>
          </p:cNvPr>
          <p:cNvSpPr>
            <a:spLocks noChangeArrowheads="1"/>
          </p:cNvSpPr>
          <p:nvPr/>
        </p:nvSpPr>
        <p:spPr bwMode="auto">
          <a:xfrm>
            <a:off x="440767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xmlns="" id="{F4BA6021-32A1-6B4A-B2EB-332051EB1220}"/>
              </a:ext>
            </a:extLst>
          </p:cNvPr>
          <p:cNvSpPr>
            <a:spLocks noChangeArrowheads="1"/>
          </p:cNvSpPr>
          <p:nvPr/>
        </p:nvSpPr>
        <p:spPr bwMode="auto">
          <a:xfrm>
            <a:off x="5128398" y="3075363"/>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xmlns="" id="{1F0D9029-D5CE-C049-8E41-4499FAFEA06B}"/>
              </a:ext>
            </a:extLst>
          </p:cNvPr>
          <p:cNvSpPr>
            <a:spLocks noChangeArrowheads="1"/>
          </p:cNvSpPr>
          <p:nvPr/>
        </p:nvSpPr>
        <p:spPr bwMode="auto">
          <a:xfrm>
            <a:off x="5128398" y="3794501"/>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xmlns=""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xmlns=""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xmlns=""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xmlns=""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xmlns=""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xmlns=""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xmlns=""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xmlns=""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xmlns=""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xmlns=""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xmlns="" id="{CC18EF61-804F-EE41-A35E-3092E3D6933F}"/>
              </a:ext>
            </a:extLst>
          </p:cNvPr>
          <p:cNvSpPr>
            <a:spLocks noChangeArrowheads="1"/>
          </p:cNvSpPr>
          <p:nvPr/>
        </p:nvSpPr>
        <p:spPr bwMode="auto">
          <a:xfrm>
            <a:off x="622059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xmlns="" id="{AF45D78B-5BFB-8444-B79C-F59763CCA304}"/>
              </a:ext>
            </a:extLst>
          </p:cNvPr>
          <p:cNvSpPr>
            <a:spLocks noChangeArrowheads="1"/>
          </p:cNvSpPr>
          <p:nvPr/>
        </p:nvSpPr>
        <p:spPr bwMode="auto">
          <a:xfrm>
            <a:off x="69619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xmlns="" id="{EC4850FA-5584-B648-8E21-ED61C1C27B8D}"/>
              </a:ext>
            </a:extLst>
          </p:cNvPr>
          <p:cNvSpPr>
            <a:spLocks noChangeArrowheads="1"/>
          </p:cNvSpPr>
          <p:nvPr/>
        </p:nvSpPr>
        <p:spPr bwMode="auto">
          <a:xfrm>
            <a:off x="622059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xmlns="" id="{D297AF9F-6CAF-7043-8067-1C69EECF8175}"/>
              </a:ext>
            </a:extLst>
          </p:cNvPr>
          <p:cNvSpPr>
            <a:spLocks noChangeArrowheads="1"/>
          </p:cNvSpPr>
          <p:nvPr/>
        </p:nvSpPr>
        <p:spPr bwMode="auto">
          <a:xfrm>
            <a:off x="694132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xmlns="" id="{CF902C68-31FF-F34D-B4EB-E72A92A34DB3}"/>
              </a:ext>
            </a:extLst>
          </p:cNvPr>
          <p:cNvSpPr>
            <a:spLocks noChangeArrowheads="1"/>
          </p:cNvSpPr>
          <p:nvPr/>
        </p:nvSpPr>
        <p:spPr bwMode="auto">
          <a:xfrm>
            <a:off x="76604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xmlns="" id="{ACAFCFEF-2E2A-BE4C-A418-56E1C50F4EC8}"/>
              </a:ext>
            </a:extLst>
          </p:cNvPr>
          <p:cNvSpPr>
            <a:spLocks noChangeArrowheads="1"/>
          </p:cNvSpPr>
          <p:nvPr/>
        </p:nvSpPr>
        <p:spPr bwMode="auto">
          <a:xfrm>
            <a:off x="766045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xmlns="" id="{BABEDDBE-F1EE-8A4C-85B2-DAB7990C9D9C}"/>
              </a:ext>
            </a:extLst>
          </p:cNvPr>
          <p:cNvSpPr>
            <a:spLocks noChangeArrowheads="1"/>
          </p:cNvSpPr>
          <p:nvPr/>
        </p:nvSpPr>
        <p:spPr bwMode="auto">
          <a:xfrm>
            <a:off x="838118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xmlns="" id="{B895306E-5C22-1E40-8152-9075E0577356}"/>
              </a:ext>
            </a:extLst>
          </p:cNvPr>
          <p:cNvSpPr>
            <a:spLocks noChangeArrowheads="1"/>
          </p:cNvSpPr>
          <p:nvPr/>
        </p:nvSpPr>
        <p:spPr bwMode="auto">
          <a:xfrm>
            <a:off x="838118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xmlns=""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18</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xmlns=""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eighteen</a:t>
            </a:r>
            <a:endParaRPr lang="en-US" sz="3600" u="sng" dirty="0">
              <a:solidFill>
                <a:schemeClr val="bg1"/>
              </a:solidFill>
              <a:latin typeface="OpenDyslexicAlta" pitchFamily="2" charset="77"/>
            </a:endParaRPr>
          </a:p>
        </p:txBody>
      </p:sp>
      <p:sp>
        <p:nvSpPr>
          <p:cNvPr id="44" name="Oval 43">
            <a:extLst>
              <a:ext uri="{FF2B5EF4-FFF2-40B4-BE49-F238E27FC236}">
                <a16:creationId xmlns:a16="http://schemas.microsoft.com/office/drawing/2014/main" xmlns="" id="{93F46907-549C-F841-BD5D-60A9F4DB929E}"/>
              </a:ext>
            </a:extLst>
          </p:cNvPr>
          <p:cNvSpPr>
            <a:spLocks noChangeArrowheads="1"/>
          </p:cNvSpPr>
          <p:nvPr/>
        </p:nvSpPr>
        <p:spPr bwMode="auto">
          <a:xfrm>
            <a:off x="9112227"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xmlns="" id="{35A84CC4-8930-B34D-B18C-ED9967442F6B}"/>
              </a:ext>
            </a:extLst>
          </p:cNvPr>
          <p:cNvSpPr>
            <a:spLocks noChangeArrowheads="1"/>
          </p:cNvSpPr>
          <p:nvPr/>
        </p:nvSpPr>
        <p:spPr bwMode="auto">
          <a:xfrm>
            <a:off x="9112227"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1308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extLst>
              <p:ext uri="{D42A27DB-BD31-4B8C-83A1-F6EECF244321}">
                <p14:modId xmlns:p14="http://schemas.microsoft.com/office/powerpoint/2010/main" val="356212989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101695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373598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 doesn’t belong as it represents five, whereas the other representations all show total amounts of ten. </a:t>
            </a:r>
          </a:p>
        </p:txBody>
      </p:sp>
      <p:pic>
        <p:nvPicPr>
          <p:cNvPr id="17" name="Picture 16">
            <a:extLst>
              <a:ext uri="{FF2B5EF4-FFF2-40B4-BE49-F238E27FC236}">
                <a16:creationId xmlns:a16="http://schemas.microsoft.com/office/drawing/2014/main" xmlns=""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a16="http://schemas.microsoft.com/office/drawing/2014/main" xmlns=""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a16="http://schemas.microsoft.com/office/drawing/2014/main" xmlns=""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a16="http://schemas.microsoft.com/office/drawing/2014/main" xmlns=""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03050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extLst>
              <p:ext uri="{D42A27DB-BD31-4B8C-83A1-F6EECF244321}">
                <p14:modId xmlns:p14="http://schemas.microsoft.com/office/powerpoint/2010/main" val="220592680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97580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25797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extLst>
              <p:ext uri="{D42A27DB-BD31-4B8C-83A1-F6EECF244321}">
                <p14:modId xmlns:p14="http://schemas.microsoft.com/office/powerpoint/2010/main" val="89249385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113238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148752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F3E96494-261E-B445-A5E4-4D6D4DF46B88}"/>
              </a:ext>
            </a:extLst>
          </p:cNvPr>
          <p:cNvGraphicFramePr>
            <a:graphicFrameLocks noGrp="1"/>
          </p:cNvGraphicFramePr>
          <p:nvPr>
            <p:extLst>
              <p:ext uri="{D42A27DB-BD31-4B8C-83A1-F6EECF244321}">
                <p14:modId xmlns:p14="http://schemas.microsoft.com/office/powerpoint/2010/main" val="2807628454"/>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2648320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F3E96494-261E-B445-A5E4-4D6D4DF46B88}"/>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39495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extLst>
              <p:ext uri="{D42A27DB-BD31-4B8C-83A1-F6EECF244321}">
                <p14:modId xmlns:p14="http://schemas.microsoft.com/office/powerpoint/2010/main" val="145264734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200003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20</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142672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F3E96494-261E-B445-A5E4-4D6D4DF46B88}"/>
              </a:ext>
            </a:extLst>
          </p:cNvPr>
          <p:cNvGraphicFramePr>
            <a:graphicFrameLocks noGrp="1"/>
          </p:cNvGraphicFramePr>
          <p:nvPr>
            <p:extLst>
              <p:ext uri="{D42A27DB-BD31-4B8C-83A1-F6EECF244321}">
                <p14:modId xmlns:p14="http://schemas.microsoft.com/office/powerpoint/2010/main" val="451152960"/>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201316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xmlns="" id="{F3E96494-261E-B445-A5E4-4D6D4DF46B88}"/>
              </a:ext>
            </a:extLst>
          </p:cNvPr>
          <p:cNvGraphicFramePr>
            <a:graphicFrameLocks noGrp="1"/>
          </p:cNvGraphicFramePr>
          <p:nvPr>
            <p:extLst>
              <p:ext uri="{D42A27DB-BD31-4B8C-83A1-F6EECF244321}">
                <p14:modId xmlns:p14="http://schemas.microsoft.com/office/powerpoint/2010/main" val="1185343778"/>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22444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xmlns=""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xmlns=""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xmlns=""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xmlns=""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xmlns=""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xmlns=""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xmlns=""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spTree>
    <p:extLst>
      <p:ext uri="{BB962C8B-B14F-4D97-AF65-F5344CB8AC3E}">
        <p14:creationId xmlns:p14="http://schemas.microsoft.com/office/powerpoint/2010/main" val="1992951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extLst>
              <p:ext uri="{D42A27DB-BD31-4B8C-83A1-F6EECF244321}">
                <p14:modId xmlns:p14="http://schemas.microsoft.com/office/powerpoint/2010/main" val="1301441053"/>
              </p:ext>
            </p:extLst>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gridCol w="1051560">
                  <a:extLst>
                    <a:ext uri="{9D8B030D-6E8A-4147-A177-3AD203B41FA5}">
                      <a16:colId xmlns:a16="http://schemas.microsoft.com/office/drawing/2014/main" xmlns="" val="4126971809"/>
                    </a:ext>
                  </a:extLst>
                </a:gridCol>
                <a:gridCol w="1051560">
                  <a:extLst>
                    <a:ext uri="{9D8B030D-6E8A-4147-A177-3AD203B41FA5}">
                      <a16:colId xmlns:a16="http://schemas.microsoft.com/office/drawing/2014/main" xmlns="" val="560410288"/>
                    </a:ext>
                  </a:extLst>
                </a:gridCol>
                <a:gridCol w="1051560">
                  <a:extLst>
                    <a:ext uri="{9D8B030D-6E8A-4147-A177-3AD203B41FA5}">
                      <a16:colId xmlns:a16="http://schemas.microsoft.com/office/drawing/2014/main" xmlns=""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graphicFrame>
        <p:nvGraphicFramePr>
          <p:cNvPr id="7" name="Table 6">
            <a:extLst>
              <a:ext uri="{FF2B5EF4-FFF2-40B4-BE49-F238E27FC236}">
                <a16:creationId xmlns:a16="http://schemas.microsoft.com/office/drawing/2014/main" xmlns="" id="{8B5A7296-D1C8-AE4F-815F-0E6D5BA61CDB}"/>
              </a:ext>
            </a:extLst>
          </p:cNvPr>
          <p:cNvGraphicFramePr>
            <a:graphicFrameLocks noGrp="1"/>
          </p:cNvGraphicFramePr>
          <p:nvPr>
            <p:extLst>
              <p:ext uri="{D42A27DB-BD31-4B8C-83A1-F6EECF244321}">
                <p14:modId xmlns:p14="http://schemas.microsoft.com/office/powerpoint/2010/main" val="2866387782"/>
              </p:ext>
            </p:extLst>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gridCol w="1051560">
                  <a:extLst>
                    <a:ext uri="{9D8B030D-6E8A-4147-A177-3AD203B41FA5}">
                      <a16:colId xmlns:a16="http://schemas.microsoft.com/office/drawing/2014/main" xmlns="" val="4126971809"/>
                    </a:ext>
                  </a:extLst>
                </a:gridCol>
                <a:gridCol w="1051560">
                  <a:extLst>
                    <a:ext uri="{9D8B030D-6E8A-4147-A177-3AD203B41FA5}">
                      <a16:colId xmlns:a16="http://schemas.microsoft.com/office/drawing/2014/main" xmlns="" val="560410288"/>
                    </a:ext>
                  </a:extLst>
                </a:gridCol>
                <a:gridCol w="1051560">
                  <a:extLst>
                    <a:ext uri="{9D8B030D-6E8A-4147-A177-3AD203B41FA5}">
                      <a16:colId xmlns:a16="http://schemas.microsoft.com/office/drawing/2014/main" xmlns=""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80624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xmlns="" id="{D4929E3C-A1BD-894F-991A-8F388AB9E99A}"/>
              </a:ext>
            </a:extLst>
          </p:cNvPr>
          <p:cNvGraphicFramePr>
            <a:graphicFrameLocks noGrp="1"/>
          </p:cNvGraphicFramePr>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gridCol w="1051560">
                  <a:extLst>
                    <a:ext uri="{9D8B030D-6E8A-4147-A177-3AD203B41FA5}">
                      <a16:colId xmlns:a16="http://schemas.microsoft.com/office/drawing/2014/main" xmlns="" val="4126971809"/>
                    </a:ext>
                  </a:extLst>
                </a:gridCol>
                <a:gridCol w="1051560">
                  <a:extLst>
                    <a:ext uri="{9D8B030D-6E8A-4147-A177-3AD203B41FA5}">
                      <a16:colId xmlns:a16="http://schemas.microsoft.com/office/drawing/2014/main" xmlns="" val="560410288"/>
                    </a:ext>
                  </a:extLst>
                </a:gridCol>
                <a:gridCol w="1051560">
                  <a:extLst>
                    <a:ext uri="{9D8B030D-6E8A-4147-A177-3AD203B41FA5}">
                      <a16:colId xmlns:a16="http://schemas.microsoft.com/office/drawing/2014/main" xmlns="" val="3726318058"/>
                    </a:ext>
                  </a:extLst>
                </a:gridCol>
              </a:tblGrid>
              <a:tr h="370840">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13</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19</a:t>
                      </a:r>
                    </a:p>
                  </a:txBody>
                  <a:tcPr anchor="ctr">
                    <a:solidFill>
                      <a:schemeClr val="bg1"/>
                    </a:solidFill>
                  </a:tcPr>
                </a:tc>
                <a:extLst>
                  <a:ext uri="{0D108BD9-81ED-4DB2-BD59-A6C34878D82A}">
                    <a16:rowId xmlns:a16="http://schemas.microsoft.com/office/drawing/2014/main" xmlns="" val="2646738786"/>
                  </a:ext>
                </a:extLst>
              </a:tr>
            </a:tbl>
          </a:graphicData>
        </a:graphic>
      </p:graphicFrame>
      <p:graphicFrame>
        <p:nvGraphicFramePr>
          <p:cNvPr id="7" name="Table 6">
            <a:extLst>
              <a:ext uri="{FF2B5EF4-FFF2-40B4-BE49-F238E27FC236}">
                <a16:creationId xmlns:a16="http://schemas.microsoft.com/office/drawing/2014/main" xmlns="" id="{8B5A7296-D1C8-AE4F-815F-0E6D5BA61CDB}"/>
              </a:ext>
            </a:extLst>
          </p:cNvPr>
          <p:cNvGraphicFramePr>
            <a:graphicFrameLocks noGrp="1"/>
          </p:cNvGraphicFramePr>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xmlns="" val="3779966947"/>
                    </a:ext>
                  </a:extLst>
                </a:gridCol>
                <a:gridCol w="1051560">
                  <a:extLst>
                    <a:ext uri="{9D8B030D-6E8A-4147-A177-3AD203B41FA5}">
                      <a16:colId xmlns:a16="http://schemas.microsoft.com/office/drawing/2014/main" xmlns="" val="2215907387"/>
                    </a:ext>
                  </a:extLst>
                </a:gridCol>
                <a:gridCol w="1051560">
                  <a:extLst>
                    <a:ext uri="{9D8B030D-6E8A-4147-A177-3AD203B41FA5}">
                      <a16:colId xmlns:a16="http://schemas.microsoft.com/office/drawing/2014/main" xmlns="" val="1031551292"/>
                    </a:ext>
                  </a:extLst>
                </a:gridCol>
                <a:gridCol w="1051560">
                  <a:extLst>
                    <a:ext uri="{9D8B030D-6E8A-4147-A177-3AD203B41FA5}">
                      <a16:colId xmlns:a16="http://schemas.microsoft.com/office/drawing/2014/main" xmlns="" val="4176233524"/>
                    </a:ext>
                  </a:extLst>
                </a:gridCol>
                <a:gridCol w="1051560">
                  <a:extLst>
                    <a:ext uri="{9D8B030D-6E8A-4147-A177-3AD203B41FA5}">
                      <a16:colId xmlns:a16="http://schemas.microsoft.com/office/drawing/2014/main" xmlns="" val="3909969630"/>
                    </a:ext>
                  </a:extLst>
                </a:gridCol>
                <a:gridCol w="1051560">
                  <a:extLst>
                    <a:ext uri="{9D8B030D-6E8A-4147-A177-3AD203B41FA5}">
                      <a16:colId xmlns:a16="http://schemas.microsoft.com/office/drawing/2014/main" xmlns="" val="3534801324"/>
                    </a:ext>
                  </a:extLst>
                </a:gridCol>
                <a:gridCol w="1051560">
                  <a:extLst>
                    <a:ext uri="{9D8B030D-6E8A-4147-A177-3AD203B41FA5}">
                      <a16:colId xmlns:a16="http://schemas.microsoft.com/office/drawing/2014/main" xmlns="" val="4084479536"/>
                    </a:ext>
                  </a:extLst>
                </a:gridCol>
                <a:gridCol w="1051560">
                  <a:extLst>
                    <a:ext uri="{9D8B030D-6E8A-4147-A177-3AD203B41FA5}">
                      <a16:colId xmlns:a16="http://schemas.microsoft.com/office/drawing/2014/main" xmlns="" val="4126971809"/>
                    </a:ext>
                  </a:extLst>
                </a:gridCol>
                <a:gridCol w="1051560">
                  <a:extLst>
                    <a:ext uri="{9D8B030D-6E8A-4147-A177-3AD203B41FA5}">
                      <a16:colId xmlns:a16="http://schemas.microsoft.com/office/drawing/2014/main" xmlns="" val="560410288"/>
                    </a:ext>
                  </a:extLst>
                </a:gridCol>
                <a:gridCol w="1051560">
                  <a:extLst>
                    <a:ext uri="{9D8B030D-6E8A-4147-A177-3AD203B41FA5}">
                      <a16:colId xmlns:a16="http://schemas.microsoft.com/office/drawing/2014/main" xmlns="" val="3726318058"/>
                    </a:ext>
                  </a:extLst>
                </a:gridCol>
              </a:tblGrid>
              <a:tr h="370840">
                <a:tc>
                  <a:txBody>
                    <a:bodyPr/>
                    <a:lstStyle/>
                    <a:p>
                      <a:pPr algn="ctr"/>
                      <a:r>
                        <a:rPr lang="en-US" sz="5400" dirty="0">
                          <a:solidFill>
                            <a:srgbClr val="FF3860"/>
                          </a:solidFill>
                          <a:latin typeface="OpenDyslexicAlta" pitchFamily="2" charset="77"/>
                        </a:rPr>
                        <a:t>20</a:t>
                      </a: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17</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11</a:t>
                      </a:r>
                    </a:p>
                  </a:txBody>
                  <a:tcPr anchor="ctr">
                    <a:solidFill>
                      <a:schemeClr val="bg1"/>
                    </a:solidFill>
                  </a:tcPr>
                </a:tc>
                <a:extLst>
                  <a:ext uri="{0D108BD9-81ED-4DB2-BD59-A6C34878D82A}">
                    <a16:rowId xmlns:a16="http://schemas.microsoft.com/office/drawing/2014/main" xmlns="" val="2646738786"/>
                  </a:ext>
                </a:extLst>
              </a:tr>
            </a:tbl>
          </a:graphicData>
        </a:graphic>
      </p:graphicFrame>
    </p:spTree>
    <p:extLst>
      <p:ext uri="{BB962C8B-B14F-4D97-AF65-F5344CB8AC3E}">
        <p14:creationId xmlns:p14="http://schemas.microsoft.com/office/powerpoint/2010/main" val="1469112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a16="http://schemas.microsoft.com/office/drawing/2014/main" xmlns=""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a16="http://schemas.microsoft.com/office/drawing/2014/main" xmlns=""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a16="http://schemas.microsoft.com/office/drawing/2014/main" xmlns=""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a16="http://schemas.microsoft.com/office/drawing/2014/main" xmlns=""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a16="http://schemas.microsoft.com/office/drawing/2014/main" xmlns=""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xmlns=""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xmlns=""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a16="http://schemas.microsoft.com/office/drawing/2014/main" xmlns=""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a16="http://schemas.microsoft.com/office/drawing/2014/main" xmlns=""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a16="http://schemas.microsoft.com/office/drawing/2014/main" xmlns=""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Tree>
    <p:extLst>
      <p:ext uri="{BB962C8B-B14F-4D97-AF65-F5344CB8AC3E}">
        <p14:creationId xmlns:p14="http://schemas.microsoft.com/office/powerpoint/2010/main" val="3909153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number that doesn’t belong is 71, as it is not part of the sequence, the other numbers are counting up from 12 to 19. The digits in the tens and ones places have been put in the wrong order, 17 should be in its place. </a:t>
            </a:r>
          </a:p>
        </p:txBody>
      </p:sp>
      <p:sp>
        <p:nvSpPr>
          <p:cNvPr id="4" name="Rounded Rectangle 3">
            <a:extLst>
              <a:ext uri="{FF2B5EF4-FFF2-40B4-BE49-F238E27FC236}">
                <a16:creationId xmlns:a16="http://schemas.microsoft.com/office/drawing/2014/main" xmlns=""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a16="http://schemas.microsoft.com/office/drawing/2014/main" xmlns=""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a16="http://schemas.microsoft.com/office/drawing/2014/main" xmlns=""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a16="http://schemas.microsoft.com/office/drawing/2014/main" xmlns=""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a16="http://schemas.microsoft.com/office/drawing/2014/main" xmlns=""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xmlns=""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xmlns=""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a16="http://schemas.microsoft.com/office/drawing/2014/main" xmlns=""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a16="http://schemas.microsoft.com/office/drawing/2014/main" xmlns=""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a16="http://schemas.microsoft.com/office/drawing/2014/main" xmlns=""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xmlns="" id="{AE74FF9B-F812-A049-A3C2-5FDE8EE41049}"/>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427157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a16="http://schemas.microsoft.com/office/drawing/2014/main" xmlns=""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a16="http://schemas.microsoft.com/office/drawing/2014/main" xmlns=""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a16="http://schemas.microsoft.com/office/drawing/2014/main" xmlns=""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a16="http://schemas.microsoft.com/office/drawing/2014/main" xmlns=""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a16="http://schemas.microsoft.com/office/drawing/2014/main" xmlns=""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xmlns=""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xmlns=""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a16="http://schemas.microsoft.com/office/drawing/2014/main" xmlns=""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a16="http://schemas.microsoft.com/office/drawing/2014/main" xmlns=""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a16="http://schemas.microsoft.com/office/drawing/2014/main" xmlns=""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xmlns=""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02129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lvl="0" indent="0">
              <a:buClr>
                <a:srgbClr val="23D160"/>
              </a:buClr>
              <a:buSzPct val="85000"/>
              <a:buNone/>
            </a:pPr>
            <a:r>
              <a:rPr lang="en-GB" sz="2200" dirty="0">
                <a:solidFill>
                  <a:srgbClr val="FF3860"/>
                </a:solidFill>
              </a:rPr>
              <a:t>The number that doesn’t belong is 51 , as it is not part of the sequence, the other numbers are counting down from 20 to 13. The digits in the tens and ones places have been put in the wrong order, 15 should be in its place. </a:t>
            </a:r>
          </a:p>
        </p:txBody>
      </p:sp>
      <p:sp>
        <p:nvSpPr>
          <p:cNvPr id="4" name="Rounded Rectangle 3">
            <a:extLst>
              <a:ext uri="{FF2B5EF4-FFF2-40B4-BE49-F238E27FC236}">
                <a16:creationId xmlns:a16="http://schemas.microsoft.com/office/drawing/2014/main" xmlns=""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a16="http://schemas.microsoft.com/office/drawing/2014/main" xmlns=""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a16="http://schemas.microsoft.com/office/drawing/2014/main" xmlns=""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a16="http://schemas.microsoft.com/office/drawing/2014/main" xmlns=""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a16="http://schemas.microsoft.com/office/drawing/2014/main" xmlns=""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xmlns=""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xmlns=""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a16="http://schemas.microsoft.com/office/drawing/2014/main" xmlns=""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a16="http://schemas.microsoft.com/office/drawing/2014/main" xmlns=""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a16="http://schemas.microsoft.com/office/drawing/2014/main" xmlns=""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xmlns=""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96276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239965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Yes, I agree with </a:t>
            </a:r>
            <a:r>
              <a:rPr lang="en-GB" sz="2200" dirty="0" err="1">
                <a:solidFill>
                  <a:srgbClr val="FF3860"/>
                </a:solidFill>
              </a:rPr>
              <a:t>Astrobee</a:t>
            </a:r>
            <a:r>
              <a:rPr lang="en-GB" sz="2200" dirty="0">
                <a:solidFill>
                  <a:srgbClr val="FF3860"/>
                </a:solidFill>
              </a:rPr>
              <a:t>. Fourteen comes between seven and twenty, so if you’re counting from seven to twenty, you will say fourteen (after thirteen and before fifteen when counting forwards).</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3569492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850218" cy="365125"/>
          </a:xfrm>
        </p:spPr>
        <p:txBody>
          <a:bodyPr/>
          <a:lstStyle/>
          <a:p>
            <a:r>
              <a:rPr lang="en-GB" sz="1400" dirty="0"/>
              <a:t>Foundation – Term 2 - Block 1 - Place Value (Within 20) - Lesson 1 - To be able to count and write numbers up to 20</a:t>
            </a:r>
          </a:p>
        </p:txBody>
      </p:sp>
    </p:spTree>
    <p:extLst>
      <p:ext uri="{BB962C8B-B14F-4D97-AF65-F5344CB8AC3E}">
        <p14:creationId xmlns:p14="http://schemas.microsoft.com/office/powerpoint/2010/main" val="315546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xmlns=""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xmlns=""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xmlns=""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xmlns=""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xmlns=""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xmlns=""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xmlns=""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xmlns=""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xmlns=""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xmlns=""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xmlns=""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xmlns=""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xmlns=""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xmlns=""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xmlns=""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xmlns=""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2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xmlns=""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xmlns=""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xmlns=""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xmlns=""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xmlns=""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xmlns=""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xmlns=""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xmlns=""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xmlns=""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xmlns=""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xmlns=""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xmlns=""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xmlns=""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xmlns=""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xmlns=""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xmlns=""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xmlns=""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xmlns=""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xmlns=""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xmlns=""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9F3034D-FEE7-6644-89FE-46B6066EB53A}"/>
              </a:ext>
            </a:extLst>
          </p:cNvPr>
          <p:cNvCxnSpPr>
            <a:cxnSpLocks/>
          </p:cNvCxnSpPr>
          <p:nvPr/>
        </p:nvCxnSpPr>
        <p:spPr>
          <a:xfrm flipV="1">
            <a:off x="1455274" y="4267200"/>
            <a:ext cx="6750813" cy="1909763"/>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7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8744</TotalTime>
  <Words>2260</Words>
  <Application>Microsoft Office PowerPoint</Application>
  <PresentationFormat>Custom</PresentationFormat>
  <Paragraphs>808</Paragraphs>
  <Slides>58</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Lato Light</vt:lpstr>
      <vt:lpstr>Lato</vt:lpstr>
      <vt:lpstr>Wingdings</vt:lpstr>
      <vt:lpstr>Calibri</vt:lpstr>
      <vt:lpstr>OpenDyslexicAlta</vt:lpstr>
      <vt:lpstr>Muli</vt:lpstr>
      <vt:lpstr>Office Theme</vt:lpstr>
      <vt:lpstr>PowerPoint Presentation</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270</cp:revision>
  <cp:lastPrinted>2019-06-17T16:19:05Z</cp:lastPrinted>
  <dcterms:created xsi:type="dcterms:W3CDTF">2018-08-06T08:16:18Z</dcterms:created>
  <dcterms:modified xsi:type="dcterms:W3CDTF">2020-08-08T10:05:53Z</dcterms:modified>
</cp:coreProperties>
</file>