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3"/>
  </p:notesMasterIdLst>
  <p:handoutMasterIdLst>
    <p:handoutMasterId r:id="rId54"/>
  </p:handoutMasterIdLst>
  <p:sldIdLst>
    <p:sldId id="320" r:id="rId2"/>
    <p:sldId id="321" r:id="rId3"/>
    <p:sldId id="376" r:id="rId4"/>
    <p:sldId id="377" r:id="rId5"/>
    <p:sldId id="382" r:id="rId6"/>
    <p:sldId id="383" r:id="rId7"/>
    <p:sldId id="380" r:id="rId8"/>
    <p:sldId id="381" r:id="rId9"/>
    <p:sldId id="378" r:id="rId10"/>
    <p:sldId id="379" r:id="rId11"/>
    <p:sldId id="386" r:id="rId12"/>
    <p:sldId id="387" r:id="rId13"/>
    <p:sldId id="384" r:id="rId14"/>
    <p:sldId id="385" r:id="rId15"/>
    <p:sldId id="389" r:id="rId16"/>
    <p:sldId id="391" r:id="rId17"/>
    <p:sldId id="392" r:id="rId18"/>
    <p:sldId id="393" r:id="rId19"/>
    <p:sldId id="388" r:id="rId20"/>
    <p:sldId id="395" r:id="rId21"/>
    <p:sldId id="396" r:id="rId22"/>
    <p:sldId id="397" r:id="rId23"/>
    <p:sldId id="394" r:id="rId24"/>
    <p:sldId id="399" r:id="rId25"/>
    <p:sldId id="400" r:id="rId26"/>
    <p:sldId id="401" r:id="rId27"/>
    <p:sldId id="390" r:id="rId28"/>
    <p:sldId id="402" r:id="rId29"/>
    <p:sldId id="403" r:id="rId30"/>
    <p:sldId id="404" r:id="rId31"/>
    <p:sldId id="482" r:id="rId32"/>
    <p:sldId id="485" r:id="rId33"/>
    <p:sldId id="484" r:id="rId34"/>
    <p:sldId id="483" r:id="rId35"/>
    <p:sldId id="478" r:id="rId36"/>
    <p:sldId id="481" r:id="rId37"/>
    <p:sldId id="480" r:id="rId38"/>
    <p:sldId id="479" r:id="rId39"/>
    <p:sldId id="486" r:id="rId40"/>
    <p:sldId id="489" r:id="rId41"/>
    <p:sldId id="488" r:id="rId42"/>
    <p:sldId id="487" r:id="rId43"/>
    <p:sldId id="490" r:id="rId44"/>
    <p:sldId id="491" r:id="rId45"/>
    <p:sldId id="492" r:id="rId46"/>
    <p:sldId id="493" r:id="rId47"/>
    <p:sldId id="494" r:id="rId48"/>
    <p:sldId id="495" r:id="rId49"/>
    <p:sldId id="370" r:id="rId50"/>
    <p:sldId id="497" r:id="rId51"/>
    <p:sldId id="496" r:id="rId52"/>
  </p:sldIdLst>
  <p:sldSz cx="12192000" cy="6858000"/>
  <p:notesSz cx="6858000" cy="9144000"/>
  <p:embeddedFontLst>
    <p:embeddedFont>
      <p:font typeface="Muli" panose="020B060402020202020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Lato Light" panose="020F0302020204030203" pitchFamily="34" charset="0"/>
      <p:regular r:id="rId63"/>
    </p:embeddedFont>
    <p:embeddedFont>
      <p:font typeface="Lato" panose="020F0502020204030203" pitchFamily="34" charset="0"/>
      <p:regular r:id="rId64"/>
      <p:bold r:id="rId65"/>
    </p:embeddedFont>
    <p:embeddedFont>
      <p:font typeface="OpenDyslexicAlta" panose="00000500000000000000" pitchFamily="2" charset="0"/>
      <p:regular r:id="rId66"/>
      <p:bold r:id="rId67"/>
      <p:italic r:id="rId68"/>
      <p:boldItalic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337C7"/>
    <a:srgbClr val="23D160"/>
    <a:srgbClr val="7957D5"/>
    <a:srgbClr val="FFDD57"/>
    <a:srgbClr val="3273DC"/>
    <a:srgbClr val="209CEE"/>
    <a:srgbClr val="EB9E30"/>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140" autoAdjust="0"/>
    <p:restoredTop sz="87926" autoAdjust="0"/>
  </p:normalViewPr>
  <p:slideViewPr>
    <p:cSldViewPr snapToGrid="0" snapToObjects="1">
      <p:cViewPr varScale="1">
        <p:scale>
          <a:sx n="60" d="100"/>
          <a:sy n="60" d="100"/>
        </p:scale>
        <p:origin x="-522" y="-180"/>
      </p:cViewPr>
      <p:guideLst>
        <p:guide orient="horz" pos="2160"/>
        <p:guide pos="3840"/>
      </p:guideLst>
    </p:cSldViewPr>
  </p:slideViewPr>
  <p:outlineViewPr>
    <p:cViewPr>
      <p:scale>
        <a:sx n="33" d="100"/>
        <a:sy n="33" d="100"/>
      </p:scale>
      <p:origin x="0" y="-65296"/>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405272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20182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89718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10428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172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26908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4173720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71093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3320645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41767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16057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75985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84101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63006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081763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4368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179694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112069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313482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744509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071508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365845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506928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660092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2785100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92593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822752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388360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855604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3513267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4214355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3464663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111293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913758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3249439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231790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3699228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3149902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425764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1408926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1878888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181618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97884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404588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411841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50377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63645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a:xfrm>
            <a:off x="3196800" y="928800"/>
            <a:ext cx="5280660" cy="899795"/>
          </a:xfrm>
          <a:prstGeom prst="rect">
            <a:avLst/>
          </a:prstGeom>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10/01/2021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13.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85000" lnSpcReduction="20000"/>
          </a:bodyPr>
          <a:lstStyle/>
          <a:p>
            <a:r>
              <a:rPr lang="en-GB" dirty="0" smtClean="0"/>
              <a:t>Stage </a:t>
            </a:r>
            <a:r>
              <a:rPr lang="en-GB" dirty="0"/>
              <a:t>4 </a:t>
            </a:r>
            <a:br>
              <a:rPr lang="en-GB" dirty="0"/>
            </a:br>
            <a:r>
              <a:rPr lang="en-GB" dirty="0"/>
              <a:t>Summer Block 1: Decimals</a:t>
            </a:r>
          </a:p>
          <a:p>
            <a:r>
              <a:rPr lang="en-GB" dirty="0"/>
              <a:t>Lesson 1: To be able to use tenths and hundredths </a:t>
            </a:r>
            <a:br>
              <a:rPr lang="en-GB" dirty="0"/>
            </a:br>
            <a:r>
              <a:rPr lang="en-GB" dirty="0"/>
              <a:t>to make a whole</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1 – Decimals</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Summer</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smtClean="0">
                <a:solidFill>
                  <a:schemeClr val="bg1"/>
                </a:solidFill>
              </a:rPr>
              <a:t>: </a:t>
            </a:r>
            <a:r>
              <a:rPr lang="en-GB" sz="2000" b="1" smtClean="0">
                <a:solidFill>
                  <a:schemeClr val="bg1"/>
                </a:solidFill>
              </a:rPr>
              <a:t>QTRQVQC</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017429"/>
          </a:xfrm>
          <a:prstGeom prst="rect">
            <a:avLst/>
          </a:prstGeom>
          <a:solidFill>
            <a:srgbClr val="23D1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4" y="3796823"/>
            <a:ext cx="2283950" cy="255420"/>
          </a:xfrm>
          <a:prstGeom prst="rect">
            <a:avLst/>
          </a:prstGeom>
          <a:solidFill>
            <a:srgbClr val="23D1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3860"/>
                </a:solidFill>
                <a:latin typeface="OpenDyslexicAlta" pitchFamily="2" charset="77"/>
              </a:rPr>
              <a:t>49</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u="sng" dirty="0">
                <a:solidFill>
                  <a:srgbClr val="FF3860"/>
                </a:solidFill>
                <a:latin typeface="OpenDyslexicAlta" pitchFamily="2" charset="77"/>
              </a:rPr>
              <a:t>51</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1911041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524528"/>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0839" y="4303921"/>
            <a:ext cx="1030644" cy="255420"/>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327117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524528"/>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0839" y="4303921"/>
            <a:ext cx="1030644" cy="255420"/>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3860"/>
                </a:solidFill>
                <a:latin typeface="OpenDyslexicAlta" pitchFamily="2" charset="77"/>
              </a:rPr>
              <a:t>64</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u="sng" dirty="0">
                <a:solidFill>
                  <a:srgbClr val="FF3860"/>
                </a:solidFill>
                <a:latin typeface="OpenDyslexicAlta" pitchFamily="2" charset="77"/>
              </a:rPr>
              <a:t>36</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221483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Activity 1:</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77371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4" y="4553112"/>
            <a:ext cx="1789917"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3293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Activity 1:</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77371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4" y="4553112"/>
            <a:ext cx="1789917"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3860"/>
                </a:solidFill>
                <a:latin typeface="OpenDyslexicAlta" pitchFamily="2" charset="77"/>
              </a:rPr>
              <a:t>77</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u="sng" dirty="0">
                <a:solidFill>
                  <a:srgbClr val="FF3860"/>
                </a:solidFill>
                <a:latin typeface="OpenDyslexicAlta" pitchFamily="2" charset="77"/>
              </a:rPr>
              <a:t>23</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160526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left. </a:t>
            </a:r>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9998"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7906"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7722"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a:extLst>
              <a:ext uri="{FF2B5EF4-FFF2-40B4-BE49-F238E27FC236}">
                <a16:creationId xmlns="" xmlns:a16="http://schemas.microsoft.com/office/drawing/2014/main" id="{20D6E843-0825-C24B-B82B-B3FFEB1197E6}"/>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1" name="Rounded Rectangle 120">
            <a:extLst>
              <a:ext uri="{FF2B5EF4-FFF2-40B4-BE49-F238E27FC236}">
                <a16:creationId xmlns="" xmlns:a16="http://schemas.microsoft.com/office/drawing/2014/main" id="{7C4B1667-5CA1-4647-BFD7-ECD71E5157FC}"/>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404297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63</a:t>
            </a:r>
            <a:r>
              <a:rPr lang="en-US" sz="2400" dirty="0">
                <a:solidFill>
                  <a:schemeClr val="tx1"/>
                </a:solidFill>
                <a:latin typeface="OpenDyslexicAlta" pitchFamily="2" charset="77"/>
              </a:rPr>
              <a:t> beads on the left. </a:t>
            </a:r>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9998"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7906"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7722"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a:extLst>
              <a:ext uri="{FF2B5EF4-FFF2-40B4-BE49-F238E27FC236}">
                <a16:creationId xmlns="" xmlns:a16="http://schemas.microsoft.com/office/drawing/2014/main" id="{20D6E843-0825-C24B-B82B-B3FFEB1197E6}"/>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1" name="Rounded Rectangle 120">
            <a:extLst>
              <a:ext uri="{FF2B5EF4-FFF2-40B4-BE49-F238E27FC236}">
                <a16:creationId xmlns="" xmlns:a16="http://schemas.microsoft.com/office/drawing/2014/main" id="{7C4B1667-5CA1-4647-BFD7-ECD71E5157FC}"/>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325443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63</a:t>
            </a:r>
            <a:r>
              <a:rPr lang="en-US" sz="2400" dirty="0">
                <a:solidFill>
                  <a:schemeClr val="tx1"/>
                </a:solidFill>
                <a:latin typeface="OpenDyslexicAlta" pitchFamily="2" charset="77"/>
              </a:rPr>
              <a:t> beads on the left. </a:t>
            </a:r>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9998"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7906"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7722"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a:extLst>
              <a:ext uri="{FF2B5EF4-FFF2-40B4-BE49-F238E27FC236}">
                <a16:creationId xmlns="" xmlns:a16="http://schemas.microsoft.com/office/drawing/2014/main" id="{20D6E843-0825-C24B-B82B-B3FFEB1197E6}"/>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37</a:t>
            </a:r>
            <a:r>
              <a:rPr lang="en-US" sz="2400" dirty="0">
                <a:solidFill>
                  <a:schemeClr val="tx1"/>
                </a:solidFill>
                <a:latin typeface="OpenDyslexicAlta" pitchFamily="2" charset="77"/>
              </a:rPr>
              <a:t> beads on the right. </a:t>
            </a:r>
          </a:p>
        </p:txBody>
      </p:sp>
      <p:sp>
        <p:nvSpPr>
          <p:cNvPr id="121" name="Rounded Rectangle 120">
            <a:extLst>
              <a:ext uri="{FF2B5EF4-FFF2-40B4-BE49-F238E27FC236}">
                <a16:creationId xmlns="" xmlns:a16="http://schemas.microsoft.com/office/drawing/2014/main" id="{7C4B1667-5CA1-4647-BFD7-ECD71E5157FC}"/>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391283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63</a:t>
            </a:r>
            <a:r>
              <a:rPr lang="en-US" sz="2400" dirty="0">
                <a:solidFill>
                  <a:schemeClr val="tx1"/>
                </a:solidFill>
                <a:latin typeface="OpenDyslexicAlta" pitchFamily="2" charset="77"/>
              </a:rPr>
              <a:t> beads on the left. </a:t>
            </a:r>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9998"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7906"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7722"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a:extLst>
              <a:ext uri="{FF2B5EF4-FFF2-40B4-BE49-F238E27FC236}">
                <a16:creationId xmlns="" xmlns:a16="http://schemas.microsoft.com/office/drawing/2014/main" id="{20D6E843-0825-C24B-B82B-B3FFEB1197E6}"/>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37</a:t>
            </a:r>
            <a:r>
              <a:rPr lang="en-US" sz="2400" dirty="0">
                <a:solidFill>
                  <a:schemeClr val="tx1"/>
                </a:solidFill>
                <a:latin typeface="OpenDyslexicAlta" pitchFamily="2" charset="77"/>
              </a:rPr>
              <a:t> beads on the right. </a:t>
            </a:r>
          </a:p>
        </p:txBody>
      </p:sp>
      <p:sp>
        <p:nvSpPr>
          <p:cNvPr id="121" name="Rounded Rectangle 120">
            <a:extLst>
              <a:ext uri="{FF2B5EF4-FFF2-40B4-BE49-F238E27FC236}">
                <a16:creationId xmlns="" xmlns:a16="http://schemas.microsoft.com/office/drawing/2014/main" id="{7C4B1667-5CA1-4647-BFD7-ECD71E5157FC}"/>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a:t>
            </a:r>
            <a:r>
              <a:rPr lang="en-US" sz="3600" b="1" u="sng" dirty="0">
                <a:solidFill>
                  <a:srgbClr val="FF3860"/>
                </a:solidFill>
                <a:latin typeface="OpenDyslexicAlta" pitchFamily="2" charset="77"/>
              </a:rPr>
              <a:t>63</a:t>
            </a:r>
            <a:r>
              <a:rPr lang="en-US" sz="3600" dirty="0">
                <a:solidFill>
                  <a:schemeClr val="tx1"/>
                </a:solidFill>
                <a:latin typeface="OpenDyslexicAlta" pitchFamily="2" charset="77"/>
              </a:rPr>
              <a:t> + 0.</a:t>
            </a:r>
            <a:r>
              <a:rPr lang="en-US" sz="3600" b="1" u="sng" dirty="0">
                <a:solidFill>
                  <a:srgbClr val="FF3860"/>
                </a:solidFill>
                <a:latin typeface="OpenDyslexicAlta" pitchFamily="2" charset="77"/>
              </a:rPr>
              <a:t>37</a:t>
            </a:r>
            <a:r>
              <a:rPr lang="en-US" sz="3600" dirty="0">
                <a:solidFill>
                  <a:schemeClr val="tx1"/>
                </a:solidFill>
                <a:latin typeface="OpenDyslexicAlta" pitchFamily="2" charset="77"/>
              </a:rPr>
              <a:t> = 1</a:t>
            </a:r>
          </a:p>
        </p:txBody>
      </p:sp>
    </p:spTree>
    <p:extLst>
      <p:ext uri="{BB962C8B-B14F-4D97-AF65-F5344CB8AC3E}">
        <p14:creationId xmlns:p14="http://schemas.microsoft.com/office/powerpoint/2010/main" val="95669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0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06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85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3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3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1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97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2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29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8"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3185868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hundred grids, to help me make one whole from various combinations of tenths and hundredths</a:t>
            </a:r>
          </a:p>
          <a:p>
            <a:pPr>
              <a:buClr>
                <a:srgbClr val="23D160"/>
              </a:buClr>
              <a:buSzPct val="85000"/>
              <a:buFont typeface="Wingdings" pitchFamily="2" charset="2"/>
              <a:buChar char="ü"/>
            </a:pPr>
            <a:r>
              <a:rPr lang="en-GB" sz="2200" dirty="0"/>
              <a:t>I can explain my reasoning when using mathematical equipment and pictorial representations, such as hundred grids, to help me make one whole from various combinations of tenths and hundredths</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4 - Summer Block 1 - Decimals - Lesson 1 - To be able to use tenths and hundredths to make a whole</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0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06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85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3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3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1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97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2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29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8"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39</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3400709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0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06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85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3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3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1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97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2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29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8"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39</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61</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126042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0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06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85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3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3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1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97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2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29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8"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39</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61</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a:t>
            </a:r>
            <a:r>
              <a:rPr lang="en-US" sz="3600" b="1" u="sng" dirty="0">
                <a:solidFill>
                  <a:srgbClr val="FF3860"/>
                </a:solidFill>
                <a:latin typeface="OpenDyslexicAlta" pitchFamily="2" charset="77"/>
              </a:rPr>
              <a:t>39</a:t>
            </a:r>
            <a:r>
              <a:rPr lang="en-US" sz="3600" dirty="0">
                <a:solidFill>
                  <a:schemeClr val="tx1"/>
                </a:solidFill>
                <a:latin typeface="OpenDyslexicAlta" pitchFamily="2" charset="77"/>
              </a:rPr>
              <a:t> + 0.</a:t>
            </a:r>
            <a:r>
              <a:rPr lang="en-US" sz="3600" b="1" u="sng" dirty="0">
                <a:solidFill>
                  <a:srgbClr val="FF3860"/>
                </a:solidFill>
                <a:latin typeface="OpenDyslexicAlta" pitchFamily="2" charset="77"/>
              </a:rPr>
              <a:t>61</a:t>
            </a:r>
            <a:r>
              <a:rPr lang="en-US" sz="3600" dirty="0">
                <a:solidFill>
                  <a:schemeClr val="tx1"/>
                </a:solidFill>
                <a:latin typeface="OpenDyslexicAlta" pitchFamily="2" charset="77"/>
              </a:rPr>
              <a:t> = 1</a:t>
            </a:r>
          </a:p>
        </p:txBody>
      </p:sp>
    </p:spTree>
    <p:extLst>
      <p:ext uri="{BB962C8B-B14F-4D97-AF65-F5344CB8AC3E}">
        <p14:creationId xmlns:p14="http://schemas.microsoft.com/office/powerpoint/2010/main" val="213412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6"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0"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8"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4"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2"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8"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0"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1126518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6"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0"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8"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4"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2"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8"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0"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27</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3478587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6"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0"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8"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4"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2"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8"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0"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27</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73</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26480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6"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0"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8"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4"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2"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8"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0"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27</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73</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a:t>
            </a:r>
            <a:r>
              <a:rPr lang="en-US" sz="3600" b="1" u="sng" dirty="0">
                <a:solidFill>
                  <a:srgbClr val="FF3860"/>
                </a:solidFill>
                <a:latin typeface="OpenDyslexicAlta" pitchFamily="2" charset="77"/>
              </a:rPr>
              <a:t>27</a:t>
            </a:r>
            <a:r>
              <a:rPr lang="en-US" sz="3600" dirty="0">
                <a:solidFill>
                  <a:schemeClr val="tx1"/>
                </a:solidFill>
                <a:latin typeface="OpenDyslexicAlta" pitchFamily="2" charset="77"/>
              </a:rPr>
              <a:t> + 0.</a:t>
            </a:r>
            <a:r>
              <a:rPr lang="en-US" sz="3600" b="1" u="sng" dirty="0">
                <a:solidFill>
                  <a:srgbClr val="FF3860"/>
                </a:solidFill>
                <a:latin typeface="OpenDyslexicAlta" pitchFamily="2" charset="77"/>
              </a:rPr>
              <a:t>73</a:t>
            </a:r>
            <a:r>
              <a:rPr lang="en-US" sz="3600" dirty="0">
                <a:solidFill>
                  <a:schemeClr val="tx1"/>
                </a:solidFill>
                <a:latin typeface="OpenDyslexicAlta" pitchFamily="2" charset="77"/>
              </a:rPr>
              <a:t> = 1</a:t>
            </a:r>
          </a:p>
        </p:txBody>
      </p:sp>
    </p:spTree>
    <p:extLst>
      <p:ext uri="{BB962C8B-B14F-4D97-AF65-F5344CB8AC3E}">
        <p14:creationId xmlns:p14="http://schemas.microsoft.com/office/powerpoint/2010/main" val="2350300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Activity 2:</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1021651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Activity 2:</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71</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192572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Activity 2:</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71</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29</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158701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Starter:</a:t>
            </a:r>
          </a:p>
          <a:p>
            <a:pPr marL="0" indent="0">
              <a:buClr>
                <a:srgbClr val="23D160"/>
              </a:buClr>
              <a:buSzPct val="85000"/>
              <a:buNone/>
            </a:pPr>
            <a:r>
              <a:rPr lang="en-GB" sz="2200" dirty="0"/>
              <a:t>Thinking about tenths and hundredths, 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pic>
        <p:nvPicPr>
          <p:cNvPr id="206" name="Picture 205">
            <a:extLst>
              <a:ext uri="{FF2B5EF4-FFF2-40B4-BE49-F238E27FC236}">
                <a16:creationId xmlns="" xmlns:a16="http://schemas.microsoft.com/office/drawing/2014/main" id="{58F1DA7A-9E79-004E-8DEA-2F5DDF8053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2365" y="2779394"/>
            <a:ext cx="2605088" cy="2542466"/>
          </a:xfrm>
          <a:prstGeom prst="rect">
            <a:avLst/>
          </a:prstGeom>
        </p:spPr>
      </p:pic>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4549" y="2779394"/>
            <a:ext cx="2605088" cy="2542466"/>
          </a:xfrm>
          <a:prstGeom prst="rect">
            <a:avLst/>
          </a:prstGeom>
        </p:spPr>
      </p:pic>
      <p:sp>
        <p:nvSpPr>
          <p:cNvPr id="208" name="Rectangle 207">
            <a:extLst>
              <a:ext uri="{FF2B5EF4-FFF2-40B4-BE49-F238E27FC236}">
                <a16:creationId xmlns="" xmlns:a16="http://schemas.microsoft.com/office/drawing/2014/main" id="{DDCA45C1-CFD4-B54D-8E3D-1031CD44F31A}"/>
              </a:ext>
            </a:extLst>
          </p:cNvPr>
          <p:cNvSpPr/>
          <p:nvPr/>
        </p:nvSpPr>
        <p:spPr>
          <a:xfrm>
            <a:off x="3262797" y="2779393"/>
            <a:ext cx="2540324" cy="101742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 xmlns:a16="http://schemas.microsoft.com/office/drawing/2014/main" id="{513B936D-A200-9E4A-B858-9CB45FE089EB}"/>
              </a:ext>
            </a:extLst>
          </p:cNvPr>
          <p:cNvSpPr/>
          <p:nvPr/>
        </p:nvSpPr>
        <p:spPr>
          <a:xfrm>
            <a:off x="3262797" y="3796823"/>
            <a:ext cx="762606"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 xmlns:a16="http://schemas.microsoft.com/office/drawing/2014/main" id="{26BAB75B-5072-0843-B0C2-A92CCCD8039B}"/>
              </a:ext>
            </a:extLst>
          </p:cNvPr>
          <p:cNvSpPr/>
          <p:nvPr/>
        </p:nvSpPr>
        <p:spPr>
          <a:xfrm>
            <a:off x="6356823" y="2779393"/>
            <a:ext cx="2540324" cy="1017429"/>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6356823" y="3796823"/>
            <a:ext cx="2283950" cy="255420"/>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05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Activity 2:</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71</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29</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a:t>
            </a:r>
            <a:r>
              <a:rPr lang="en-US" sz="3600" b="1" u="sng" dirty="0">
                <a:solidFill>
                  <a:srgbClr val="FF3860"/>
                </a:solidFill>
                <a:latin typeface="OpenDyslexicAlta" pitchFamily="2" charset="77"/>
              </a:rPr>
              <a:t>71</a:t>
            </a:r>
            <a:r>
              <a:rPr lang="en-US" sz="3600" dirty="0">
                <a:solidFill>
                  <a:schemeClr val="tx1"/>
                </a:solidFill>
                <a:latin typeface="OpenDyslexicAlta" pitchFamily="2" charset="77"/>
              </a:rPr>
              <a:t> + 0.</a:t>
            </a:r>
            <a:r>
              <a:rPr lang="en-US" sz="3600" b="1" u="sng" dirty="0">
                <a:solidFill>
                  <a:srgbClr val="FF3860"/>
                </a:solidFill>
                <a:latin typeface="OpenDyslexicAlta" pitchFamily="2" charset="77"/>
              </a:rPr>
              <a:t>29</a:t>
            </a:r>
            <a:r>
              <a:rPr lang="en-US" sz="3600" dirty="0">
                <a:solidFill>
                  <a:schemeClr val="tx1"/>
                </a:solidFill>
                <a:latin typeface="OpenDyslexicAlta" pitchFamily="2" charset="77"/>
              </a:rPr>
              <a:t> = 1</a:t>
            </a:r>
          </a:p>
        </p:txBody>
      </p:sp>
    </p:spTree>
    <p:extLst>
      <p:ext uri="{BB962C8B-B14F-4D97-AF65-F5344CB8AC3E}">
        <p14:creationId xmlns:p14="http://schemas.microsoft.com/office/powerpoint/2010/main" val="2889912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0.36</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0.43</a:t>
            </a:r>
          </a:p>
        </p:txBody>
      </p:sp>
    </p:spTree>
    <p:extLst>
      <p:ext uri="{BB962C8B-B14F-4D97-AF65-F5344CB8AC3E}">
        <p14:creationId xmlns:p14="http://schemas.microsoft.com/office/powerpoint/2010/main" val="1270232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0.6</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0.36</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0.43</a:t>
            </a:r>
          </a:p>
        </p:txBody>
      </p:sp>
    </p:spTree>
    <p:extLst>
      <p:ext uri="{BB962C8B-B14F-4D97-AF65-F5344CB8AC3E}">
        <p14:creationId xmlns:p14="http://schemas.microsoft.com/office/powerpoint/2010/main" val="544103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0.6</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0.36</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0.64</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0.43</a:t>
            </a:r>
          </a:p>
        </p:txBody>
      </p:sp>
    </p:spTree>
    <p:extLst>
      <p:ext uri="{BB962C8B-B14F-4D97-AF65-F5344CB8AC3E}">
        <p14:creationId xmlns:p14="http://schemas.microsoft.com/office/powerpoint/2010/main" val="3583482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0.6</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0.36</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0.64</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5" name="Rounded Rectangle 34">
            <a:extLst>
              <a:ext uri="{FF2B5EF4-FFF2-40B4-BE49-F238E27FC236}">
                <a16:creationId xmlns="" xmlns:a16="http://schemas.microsoft.com/office/drawing/2014/main" id="{442EAA6E-1E82-3246-AC1F-F017AA065A28}"/>
              </a:ext>
            </a:extLst>
          </p:cNvPr>
          <p:cNvSpPr/>
          <p:nvPr/>
        </p:nvSpPr>
        <p:spPr>
          <a:xfrm>
            <a:off x="8415466" y="303925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1.57</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0.43</a:t>
            </a:r>
          </a:p>
        </p:txBody>
      </p:sp>
    </p:spTree>
    <p:extLst>
      <p:ext uri="{BB962C8B-B14F-4D97-AF65-F5344CB8AC3E}">
        <p14:creationId xmlns:p14="http://schemas.microsoft.com/office/powerpoint/2010/main" val="1727466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0.81</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1.83</a:t>
            </a:r>
          </a:p>
        </p:txBody>
      </p:sp>
    </p:spTree>
    <p:extLst>
      <p:ext uri="{BB962C8B-B14F-4D97-AF65-F5344CB8AC3E}">
        <p14:creationId xmlns:p14="http://schemas.microsoft.com/office/powerpoint/2010/main" val="3040555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0.2</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0.81</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1.83</a:t>
            </a:r>
          </a:p>
        </p:txBody>
      </p:sp>
    </p:spTree>
    <p:extLst>
      <p:ext uri="{BB962C8B-B14F-4D97-AF65-F5344CB8AC3E}">
        <p14:creationId xmlns:p14="http://schemas.microsoft.com/office/powerpoint/2010/main" val="366083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0.2</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0.81</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0.19</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1.83</a:t>
            </a:r>
          </a:p>
        </p:txBody>
      </p:sp>
    </p:spTree>
    <p:extLst>
      <p:ext uri="{BB962C8B-B14F-4D97-AF65-F5344CB8AC3E}">
        <p14:creationId xmlns:p14="http://schemas.microsoft.com/office/powerpoint/2010/main" val="1923803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0.2</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0.81</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0.19</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5" name="Rounded Rectangle 34">
            <a:extLst>
              <a:ext uri="{FF2B5EF4-FFF2-40B4-BE49-F238E27FC236}">
                <a16:creationId xmlns="" xmlns:a16="http://schemas.microsoft.com/office/drawing/2014/main" id="{442EAA6E-1E82-3246-AC1F-F017AA065A28}"/>
              </a:ext>
            </a:extLst>
          </p:cNvPr>
          <p:cNvSpPr/>
          <p:nvPr/>
        </p:nvSpPr>
        <p:spPr>
          <a:xfrm>
            <a:off x="8415466" y="303925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0.17</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1.83</a:t>
            </a:r>
          </a:p>
        </p:txBody>
      </p:sp>
    </p:spTree>
    <p:extLst>
      <p:ext uri="{BB962C8B-B14F-4D97-AF65-F5344CB8AC3E}">
        <p14:creationId xmlns:p14="http://schemas.microsoft.com/office/powerpoint/2010/main" val="2147346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3:</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0.67</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3</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0.79</a:t>
            </a:r>
          </a:p>
        </p:txBody>
      </p:sp>
    </p:spTree>
    <p:extLst>
      <p:ext uri="{BB962C8B-B14F-4D97-AF65-F5344CB8AC3E}">
        <p14:creationId xmlns:p14="http://schemas.microsoft.com/office/powerpoint/2010/main" val="361660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10945969" cy="4351338"/>
          </a:xfrm>
        </p:spPr>
        <p:txBody>
          <a:bodyPr>
            <a:normAutofit/>
          </a:bodyPr>
          <a:lstStyle/>
          <a:p>
            <a:pPr marL="0" indent="0">
              <a:buNone/>
            </a:pPr>
            <a:r>
              <a:rPr lang="en-GB" dirty="0"/>
              <a:t>Starter:</a:t>
            </a:r>
          </a:p>
          <a:p>
            <a:pPr marL="0" indent="0">
              <a:buClr>
                <a:srgbClr val="23D160"/>
              </a:buClr>
              <a:buSzPct val="85000"/>
              <a:buNone/>
            </a:pPr>
            <a:r>
              <a:rPr lang="en-GB" sz="2200" dirty="0"/>
              <a:t>Thinking about tenths and hundredths, 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have 4 tenths shaded in. The yellow grid shows 0.43. The pink shows 0.49.</a:t>
            </a:r>
          </a:p>
          <a:p>
            <a:pPr marL="0" indent="0">
              <a:buClr>
                <a:srgbClr val="23D160"/>
              </a:buClr>
              <a:buSzPct val="85000"/>
              <a:buNone/>
            </a:pPr>
            <a:endParaRPr lang="en-GB" sz="2200" dirty="0"/>
          </a:p>
        </p:txBody>
      </p:sp>
      <p:pic>
        <p:nvPicPr>
          <p:cNvPr id="10" name="Picture 9">
            <a:extLst>
              <a:ext uri="{FF2B5EF4-FFF2-40B4-BE49-F238E27FC236}">
                <a16:creationId xmlns="" xmlns:a16="http://schemas.microsoft.com/office/drawing/2014/main" id="{DDBA33AD-80D4-994B-AB0C-A268E10854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2365" y="2779394"/>
            <a:ext cx="2605088" cy="2542466"/>
          </a:xfrm>
          <a:prstGeom prst="rect">
            <a:avLst/>
          </a:prstGeom>
        </p:spPr>
      </p:pic>
      <p:pic>
        <p:nvPicPr>
          <p:cNvPr id="11" name="Picture 10">
            <a:extLst>
              <a:ext uri="{FF2B5EF4-FFF2-40B4-BE49-F238E27FC236}">
                <a16:creationId xmlns="" xmlns:a16="http://schemas.microsoft.com/office/drawing/2014/main" id="{FE0DD521-CE29-0040-8986-4CDCB4742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4549" y="2779394"/>
            <a:ext cx="2605088" cy="2542466"/>
          </a:xfrm>
          <a:prstGeom prst="rect">
            <a:avLst/>
          </a:prstGeom>
        </p:spPr>
      </p:pic>
      <p:sp>
        <p:nvSpPr>
          <p:cNvPr id="12" name="Rectangle 11">
            <a:extLst>
              <a:ext uri="{FF2B5EF4-FFF2-40B4-BE49-F238E27FC236}">
                <a16:creationId xmlns="" xmlns:a16="http://schemas.microsoft.com/office/drawing/2014/main" id="{788E5580-A0BD-4C46-943B-996982EBD575}"/>
              </a:ext>
            </a:extLst>
          </p:cNvPr>
          <p:cNvSpPr/>
          <p:nvPr/>
        </p:nvSpPr>
        <p:spPr>
          <a:xfrm>
            <a:off x="3262797" y="2779393"/>
            <a:ext cx="2540324" cy="101742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B793CD58-265E-7E42-91DD-94958EFB2DD0}"/>
              </a:ext>
            </a:extLst>
          </p:cNvPr>
          <p:cNvSpPr/>
          <p:nvPr/>
        </p:nvSpPr>
        <p:spPr>
          <a:xfrm>
            <a:off x="3262797" y="3796823"/>
            <a:ext cx="762606"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782D9DE-69B9-6B4B-99A8-2B72F984FACA}"/>
              </a:ext>
            </a:extLst>
          </p:cNvPr>
          <p:cNvSpPr/>
          <p:nvPr/>
        </p:nvSpPr>
        <p:spPr>
          <a:xfrm>
            <a:off x="6356823" y="2779393"/>
            <a:ext cx="2540324" cy="1017429"/>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53812C1F-B8BA-104B-A69A-583E9DA1BD97}"/>
              </a:ext>
            </a:extLst>
          </p:cNvPr>
          <p:cNvSpPr/>
          <p:nvPr/>
        </p:nvSpPr>
        <p:spPr>
          <a:xfrm>
            <a:off x="6356823" y="3796823"/>
            <a:ext cx="2283950" cy="255420"/>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040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3:</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0.3</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0.67</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3</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0.79</a:t>
            </a:r>
          </a:p>
        </p:txBody>
      </p:sp>
    </p:spTree>
    <p:extLst>
      <p:ext uri="{BB962C8B-B14F-4D97-AF65-F5344CB8AC3E}">
        <p14:creationId xmlns:p14="http://schemas.microsoft.com/office/powerpoint/2010/main" val="1151537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3:</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0.3</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0.67</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0.33</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3</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0.79</a:t>
            </a:r>
          </a:p>
        </p:txBody>
      </p:sp>
    </p:spTree>
    <p:extLst>
      <p:ext uri="{BB962C8B-B14F-4D97-AF65-F5344CB8AC3E}">
        <p14:creationId xmlns:p14="http://schemas.microsoft.com/office/powerpoint/2010/main" val="3480667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3:</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0.3</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0.67</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0.33</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3</a:t>
            </a:r>
          </a:p>
        </p:txBody>
      </p:sp>
      <p:sp>
        <p:nvSpPr>
          <p:cNvPr id="35" name="Rounded Rectangle 34">
            <a:extLst>
              <a:ext uri="{FF2B5EF4-FFF2-40B4-BE49-F238E27FC236}">
                <a16:creationId xmlns="" xmlns:a16="http://schemas.microsoft.com/office/drawing/2014/main" id="{442EAA6E-1E82-3246-AC1F-F017AA065A28}"/>
              </a:ext>
            </a:extLst>
          </p:cNvPr>
          <p:cNvSpPr/>
          <p:nvPr/>
        </p:nvSpPr>
        <p:spPr>
          <a:xfrm>
            <a:off x="8415466" y="303925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2.21</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0.79</a:t>
            </a:r>
          </a:p>
        </p:txBody>
      </p:sp>
    </p:spTree>
    <p:extLst>
      <p:ext uri="{BB962C8B-B14F-4D97-AF65-F5344CB8AC3E}">
        <p14:creationId xmlns:p14="http://schemas.microsoft.com/office/powerpoint/2010/main" val="3059128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4522695" cy="4351338"/>
          </a:xfrm>
        </p:spPr>
        <p:txBody>
          <a:bodyPr>
            <a:normAutofit/>
          </a:bodyPr>
          <a:lstStyle/>
          <a:p>
            <a:pPr marL="0" indent="0">
              <a:buNone/>
            </a:pPr>
            <a:r>
              <a:rPr lang="en-GB" dirty="0"/>
              <a:t>Activity 4:</a:t>
            </a:r>
          </a:p>
          <a:p>
            <a:pPr marL="0" indent="0">
              <a:buClr>
                <a:srgbClr val="23D160"/>
              </a:buClr>
              <a:buSzPct val="85000"/>
              <a:buNone/>
            </a:pPr>
            <a:r>
              <a:rPr lang="en-GB" sz="2200" dirty="0"/>
              <a:t>Which part-whole model doesn’t match the hundred grid shown?</a:t>
            </a:r>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6" name="Picture 15">
            <a:extLst>
              <a:ext uri="{FF2B5EF4-FFF2-40B4-BE49-F238E27FC236}">
                <a16:creationId xmlns="" xmlns:a16="http://schemas.microsoft.com/office/drawing/2014/main" id="{609025FF-DCE9-D246-A4D2-7662E96B58A5}"/>
              </a:ext>
            </a:extLst>
          </p:cNvPr>
          <p:cNvPicPr>
            <a:picLocks noChangeAspect="1"/>
          </p:cNvPicPr>
          <p:nvPr/>
        </p:nvPicPr>
        <p:blipFill>
          <a:blip r:embed="rId3"/>
          <a:stretch>
            <a:fillRect/>
          </a:stretch>
        </p:blipFill>
        <p:spPr>
          <a:xfrm rot="16200000">
            <a:off x="4903812" y="3740288"/>
            <a:ext cx="3064553" cy="2078670"/>
          </a:xfrm>
          <a:prstGeom prst="rect">
            <a:avLst/>
          </a:prstGeom>
        </p:spPr>
      </p:pic>
      <p:pic>
        <p:nvPicPr>
          <p:cNvPr id="17" name="Picture 16">
            <a:extLst>
              <a:ext uri="{FF2B5EF4-FFF2-40B4-BE49-F238E27FC236}">
                <a16:creationId xmlns="" xmlns:a16="http://schemas.microsoft.com/office/drawing/2014/main" id="{30554E9F-6DA7-444A-9913-04586F5D46D4}"/>
              </a:ext>
            </a:extLst>
          </p:cNvPr>
          <p:cNvPicPr>
            <a:picLocks noChangeAspect="1"/>
          </p:cNvPicPr>
          <p:nvPr/>
        </p:nvPicPr>
        <p:blipFill>
          <a:blip r:embed="rId4"/>
          <a:stretch>
            <a:fillRect/>
          </a:stretch>
        </p:blipFill>
        <p:spPr>
          <a:xfrm rot="10800000">
            <a:off x="7645586" y="3877504"/>
            <a:ext cx="2079254" cy="1933341"/>
          </a:xfrm>
          <a:prstGeom prst="rect">
            <a:avLst/>
          </a:prstGeom>
        </p:spPr>
      </p:pic>
      <p:pic>
        <p:nvPicPr>
          <p:cNvPr id="19" name="Picture 18">
            <a:extLst>
              <a:ext uri="{FF2B5EF4-FFF2-40B4-BE49-F238E27FC236}">
                <a16:creationId xmlns="" xmlns:a16="http://schemas.microsoft.com/office/drawing/2014/main" id="{FFFB4743-3FC2-514B-BA44-D7F2F70EDBC2}"/>
              </a:ext>
            </a:extLst>
          </p:cNvPr>
          <p:cNvPicPr>
            <a:picLocks noChangeAspect="1"/>
          </p:cNvPicPr>
          <p:nvPr/>
        </p:nvPicPr>
        <p:blipFill>
          <a:blip r:embed="rId4"/>
          <a:stretch>
            <a:fillRect/>
          </a:stretch>
        </p:blipFill>
        <p:spPr>
          <a:xfrm>
            <a:off x="9847134" y="3877504"/>
            <a:ext cx="2079254" cy="1933341"/>
          </a:xfrm>
          <a:prstGeom prst="rect">
            <a:avLst/>
          </a:prstGeom>
        </p:spPr>
      </p:pic>
      <p:pic>
        <p:nvPicPr>
          <p:cNvPr id="20" name="Picture 19">
            <a:extLst>
              <a:ext uri="{FF2B5EF4-FFF2-40B4-BE49-F238E27FC236}">
                <a16:creationId xmlns="" xmlns:a16="http://schemas.microsoft.com/office/drawing/2014/main" id="{1AB8DB6E-5BEC-E242-81FE-6C0E89C95A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6739" y="1610343"/>
            <a:ext cx="1863451" cy="1818657"/>
          </a:xfrm>
          <a:prstGeom prst="rect">
            <a:avLst/>
          </a:prstGeom>
        </p:spPr>
      </p:pic>
      <p:sp>
        <p:nvSpPr>
          <p:cNvPr id="21" name="Rectangle 20">
            <a:extLst>
              <a:ext uri="{FF2B5EF4-FFF2-40B4-BE49-F238E27FC236}">
                <a16:creationId xmlns="" xmlns:a16="http://schemas.microsoft.com/office/drawing/2014/main" id="{BC989606-3D45-6742-BAE8-7C1C9ACF8945}"/>
              </a:ext>
            </a:extLst>
          </p:cNvPr>
          <p:cNvSpPr/>
          <p:nvPr/>
        </p:nvSpPr>
        <p:spPr>
          <a:xfrm>
            <a:off x="9619013" y="1610343"/>
            <a:ext cx="541863" cy="181865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DFE7940B-1949-FC4F-889C-1B3F893CEF87}"/>
              </a:ext>
            </a:extLst>
          </p:cNvPr>
          <p:cNvSpPr/>
          <p:nvPr/>
        </p:nvSpPr>
        <p:spPr>
          <a:xfrm>
            <a:off x="10527176" y="1610343"/>
            <a:ext cx="909332" cy="181865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 xmlns:a16="http://schemas.microsoft.com/office/drawing/2014/main" id="{5437526E-3577-D144-B9EF-53924DCB5C28}"/>
              </a:ext>
            </a:extLst>
          </p:cNvPr>
          <p:cNvSpPr/>
          <p:nvPr/>
        </p:nvSpPr>
        <p:spPr>
          <a:xfrm>
            <a:off x="5118077" y="4171716"/>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1</a:t>
            </a:r>
          </a:p>
        </p:txBody>
      </p:sp>
      <p:sp>
        <p:nvSpPr>
          <p:cNvPr id="24" name="Rounded Rectangle 23">
            <a:extLst>
              <a:ext uri="{FF2B5EF4-FFF2-40B4-BE49-F238E27FC236}">
                <a16:creationId xmlns="" xmlns:a16="http://schemas.microsoft.com/office/drawing/2014/main" id="{70F53A88-F462-BB45-B7AB-8FA9DCA61892}"/>
              </a:ext>
            </a:extLst>
          </p:cNvPr>
          <p:cNvSpPr/>
          <p:nvPr/>
        </p:nvSpPr>
        <p:spPr>
          <a:xfrm>
            <a:off x="6296751" y="3082575"/>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0.3</a:t>
            </a:r>
          </a:p>
        </p:txBody>
      </p:sp>
      <p:sp>
        <p:nvSpPr>
          <p:cNvPr id="25" name="Rounded Rectangle 24">
            <a:extLst>
              <a:ext uri="{FF2B5EF4-FFF2-40B4-BE49-F238E27FC236}">
                <a16:creationId xmlns="" xmlns:a16="http://schemas.microsoft.com/office/drawing/2014/main" id="{965ADE53-159F-AB41-A3A5-8F109FAD1AD3}"/>
              </a:ext>
            </a:extLst>
          </p:cNvPr>
          <p:cNvSpPr/>
          <p:nvPr/>
        </p:nvSpPr>
        <p:spPr>
          <a:xfrm>
            <a:off x="6324030" y="4171715"/>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0.2</a:t>
            </a:r>
          </a:p>
        </p:txBody>
      </p:sp>
      <p:sp>
        <p:nvSpPr>
          <p:cNvPr id="27" name="Rounded Rectangle 26">
            <a:extLst>
              <a:ext uri="{FF2B5EF4-FFF2-40B4-BE49-F238E27FC236}">
                <a16:creationId xmlns="" xmlns:a16="http://schemas.microsoft.com/office/drawing/2014/main" id="{F7A8482B-B3C7-DC40-8C9B-560A69D3CA99}"/>
              </a:ext>
            </a:extLst>
          </p:cNvPr>
          <p:cNvSpPr/>
          <p:nvPr/>
        </p:nvSpPr>
        <p:spPr>
          <a:xfrm>
            <a:off x="6303989" y="526939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0.5</a:t>
            </a:r>
          </a:p>
        </p:txBody>
      </p:sp>
      <p:sp>
        <p:nvSpPr>
          <p:cNvPr id="41" name="Rounded Rectangle 40">
            <a:extLst>
              <a:ext uri="{FF2B5EF4-FFF2-40B4-BE49-F238E27FC236}">
                <a16:creationId xmlns="" xmlns:a16="http://schemas.microsoft.com/office/drawing/2014/main" id="{8C6ED458-85DA-924D-B53E-DEAA928D0F0D}"/>
              </a:ext>
            </a:extLst>
          </p:cNvPr>
          <p:cNvSpPr/>
          <p:nvPr/>
        </p:nvSpPr>
        <p:spPr>
          <a:xfrm>
            <a:off x="7962805" y="3700996"/>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1</a:t>
            </a:r>
          </a:p>
        </p:txBody>
      </p:sp>
      <p:sp>
        <p:nvSpPr>
          <p:cNvPr id="42" name="Rounded Rectangle 41">
            <a:extLst>
              <a:ext uri="{FF2B5EF4-FFF2-40B4-BE49-F238E27FC236}">
                <a16:creationId xmlns="" xmlns:a16="http://schemas.microsoft.com/office/drawing/2014/main" id="{B20C5A31-443F-2143-AA93-3F83C6FBE44C}"/>
              </a:ext>
            </a:extLst>
          </p:cNvPr>
          <p:cNvSpPr/>
          <p:nvPr/>
        </p:nvSpPr>
        <p:spPr>
          <a:xfrm>
            <a:off x="8567178" y="477962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0.3</a:t>
            </a:r>
          </a:p>
        </p:txBody>
      </p:sp>
      <p:sp>
        <p:nvSpPr>
          <p:cNvPr id="44" name="Rounded Rectangle 43">
            <a:extLst>
              <a:ext uri="{FF2B5EF4-FFF2-40B4-BE49-F238E27FC236}">
                <a16:creationId xmlns="" xmlns:a16="http://schemas.microsoft.com/office/drawing/2014/main" id="{FF3F3813-4EB2-6C4C-BB3A-4E18459E7010}"/>
              </a:ext>
            </a:extLst>
          </p:cNvPr>
          <p:cNvSpPr/>
          <p:nvPr/>
        </p:nvSpPr>
        <p:spPr>
          <a:xfrm>
            <a:off x="7361225" y="477962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0.5</a:t>
            </a:r>
          </a:p>
        </p:txBody>
      </p:sp>
      <p:sp>
        <p:nvSpPr>
          <p:cNvPr id="45" name="Rounded Rectangle 44">
            <a:extLst>
              <a:ext uri="{FF2B5EF4-FFF2-40B4-BE49-F238E27FC236}">
                <a16:creationId xmlns="" xmlns:a16="http://schemas.microsoft.com/office/drawing/2014/main" id="{AC05D287-0086-894A-BB0F-50BAF253DCAF}"/>
              </a:ext>
            </a:extLst>
          </p:cNvPr>
          <p:cNvSpPr/>
          <p:nvPr/>
        </p:nvSpPr>
        <p:spPr>
          <a:xfrm>
            <a:off x="10205953" y="47591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1</a:t>
            </a:r>
          </a:p>
        </p:txBody>
      </p:sp>
      <p:sp>
        <p:nvSpPr>
          <p:cNvPr id="46" name="Rounded Rectangle 45">
            <a:extLst>
              <a:ext uri="{FF2B5EF4-FFF2-40B4-BE49-F238E27FC236}">
                <a16:creationId xmlns="" xmlns:a16="http://schemas.microsoft.com/office/drawing/2014/main" id="{48F9A409-7766-8145-A4A3-B47C7F3D0D09}"/>
              </a:ext>
            </a:extLst>
          </p:cNvPr>
          <p:cNvSpPr/>
          <p:nvPr/>
        </p:nvSpPr>
        <p:spPr>
          <a:xfrm>
            <a:off x="10752938" y="3704162"/>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0.8</a:t>
            </a:r>
          </a:p>
        </p:txBody>
      </p:sp>
      <p:sp>
        <p:nvSpPr>
          <p:cNvPr id="47" name="Rounded Rectangle 46">
            <a:extLst>
              <a:ext uri="{FF2B5EF4-FFF2-40B4-BE49-F238E27FC236}">
                <a16:creationId xmlns="" xmlns:a16="http://schemas.microsoft.com/office/drawing/2014/main" id="{5E4E9060-3502-7745-A5A0-F4873B492787}"/>
              </a:ext>
            </a:extLst>
          </p:cNvPr>
          <p:cNvSpPr/>
          <p:nvPr/>
        </p:nvSpPr>
        <p:spPr>
          <a:xfrm>
            <a:off x="9546985" y="3704162"/>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0.2</a:t>
            </a:r>
          </a:p>
        </p:txBody>
      </p:sp>
    </p:spTree>
    <p:extLst>
      <p:ext uri="{BB962C8B-B14F-4D97-AF65-F5344CB8AC3E}">
        <p14:creationId xmlns:p14="http://schemas.microsoft.com/office/powerpoint/2010/main" val="671284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4522695" cy="4351338"/>
          </a:xfrm>
        </p:spPr>
        <p:txBody>
          <a:bodyPr>
            <a:normAutofit/>
          </a:bodyPr>
          <a:lstStyle/>
          <a:p>
            <a:pPr marL="0" indent="0">
              <a:buNone/>
            </a:pPr>
            <a:r>
              <a:rPr lang="en-GB" dirty="0"/>
              <a:t>Activity 4:</a:t>
            </a:r>
          </a:p>
          <a:p>
            <a:pPr marL="0" indent="0">
              <a:buClr>
                <a:srgbClr val="23D160"/>
              </a:buClr>
              <a:buSzPct val="85000"/>
              <a:buNone/>
            </a:pPr>
            <a:r>
              <a:rPr lang="en-GB" sz="2200" dirty="0"/>
              <a:t>Which part-whole model doesn’t match the hundred grid shown?</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purple part-whole model doesn’t belong as 0.5 and 0.3 do not total 1, they make 0.8. The green and black part-whole models both make a sum of 1.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6" name="Picture 15">
            <a:extLst>
              <a:ext uri="{FF2B5EF4-FFF2-40B4-BE49-F238E27FC236}">
                <a16:creationId xmlns="" xmlns:a16="http://schemas.microsoft.com/office/drawing/2014/main" id="{609025FF-DCE9-D246-A4D2-7662E96B58A5}"/>
              </a:ext>
            </a:extLst>
          </p:cNvPr>
          <p:cNvPicPr>
            <a:picLocks noChangeAspect="1"/>
          </p:cNvPicPr>
          <p:nvPr/>
        </p:nvPicPr>
        <p:blipFill>
          <a:blip r:embed="rId3"/>
          <a:stretch>
            <a:fillRect/>
          </a:stretch>
        </p:blipFill>
        <p:spPr>
          <a:xfrm rot="16200000">
            <a:off x="4903812" y="3740288"/>
            <a:ext cx="3064553" cy="2078670"/>
          </a:xfrm>
          <a:prstGeom prst="rect">
            <a:avLst/>
          </a:prstGeom>
        </p:spPr>
      </p:pic>
      <p:pic>
        <p:nvPicPr>
          <p:cNvPr id="17" name="Picture 16">
            <a:extLst>
              <a:ext uri="{FF2B5EF4-FFF2-40B4-BE49-F238E27FC236}">
                <a16:creationId xmlns="" xmlns:a16="http://schemas.microsoft.com/office/drawing/2014/main" id="{30554E9F-6DA7-444A-9913-04586F5D46D4}"/>
              </a:ext>
            </a:extLst>
          </p:cNvPr>
          <p:cNvPicPr>
            <a:picLocks noChangeAspect="1"/>
          </p:cNvPicPr>
          <p:nvPr/>
        </p:nvPicPr>
        <p:blipFill>
          <a:blip r:embed="rId4"/>
          <a:stretch>
            <a:fillRect/>
          </a:stretch>
        </p:blipFill>
        <p:spPr>
          <a:xfrm rot="10800000">
            <a:off x="7645586" y="3877504"/>
            <a:ext cx="2079254" cy="1933341"/>
          </a:xfrm>
          <a:prstGeom prst="rect">
            <a:avLst/>
          </a:prstGeom>
        </p:spPr>
      </p:pic>
      <p:pic>
        <p:nvPicPr>
          <p:cNvPr id="19" name="Picture 18">
            <a:extLst>
              <a:ext uri="{FF2B5EF4-FFF2-40B4-BE49-F238E27FC236}">
                <a16:creationId xmlns="" xmlns:a16="http://schemas.microsoft.com/office/drawing/2014/main" id="{FFFB4743-3FC2-514B-BA44-D7F2F70EDBC2}"/>
              </a:ext>
            </a:extLst>
          </p:cNvPr>
          <p:cNvPicPr>
            <a:picLocks noChangeAspect="1"/>
          </p:cNvPicPr>
          <p:nvPr/>
        </p:nvPicPr>
        <p:blipFill>
          <a:blip r:embed="rId4"/>
          <a:stretch>
            <a:fillRect/>
          </a:stretch>
        </p:blipFill>
        <p:spPr>
          <a:xfrm>
            <a:off x="9847134" y="3877504"/>
            <a:ext cx="2079254" cy="1933341"/>
          </a:xfrm>
          <a:prstGeom prst="rect">
            <a:avLst/>
          </a:prstGeom>
        </p:spPr>
      </p:pic>
      <p:pic>
        <p:nvPicPr>
          <p:cNvPr id="20" name="Picture 19">
            <a:extLst>
              <a:ext uri="{FF2B5EF4-FFF2-40B4-BE49-F238E27FC236}">
                <a16:creationId xmlns="" xmlns:a16="http://schemas.microsoft.com/office/drawing/2014/main" id="{1AB8DB6E-5BEC-E242-81FE-6C0E89C95A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6739" y="1610343"/>
            <a:ext cx="1863451" cy="1818657"/>
          </a:xfrm>
          <a:prstGeom prst="rect">
            <a:avLst/>
          </a:prstGeom>
        </p:spPr>
      </p:pic>
      <p:sp>
        <p:nvSpPr>
          <p:cNvPr id="21" name="Rectangle 20">
            <a:extLst>
              <a:ext uri="{FF2B5EF4-FFF2-40B4-BE49-F238E27FC236}">
                <a16:creationId xmlns="" xmlns:a16="http://schemas.microsoft.com/office/drawing/2014/main" id="{BC989606-3D45-6742-BAE8-7C1C9ACF8945}"/>
              </a:ext>
            </a:extLst>
          </p:cNvPr>
          <p:cNvSpPr/>
          <p:nvPr/>
        </p:nvSpPr>
        <p:spPr>
          <a:xfrm>
            <a:off x="9619013" y="1610343"/>
            <a:ext cx="541863" cy="181865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DFE7940B-1949-FC4F-889C-1B3F893CEF87}"/>
              </a:ext>
            </a:extLst>
          </p:cNvPr>
          <p:cNvSpPr/>
          <p:nvPr/>
        </p:nvSpPr>
        <p:spPr>
          <a:xfrm>
            <a:off x="10527176" y="1610343"/>
            <a:ext cx="909332" cy="181865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 xmlns:a16="http://schemas.microsoft.com/office/drawing/2014/main" id="{5437526E-3577-D144-B9EF-53924DCB5C28}"/>
              </a:ext>
            </a:extLst>
          </p:cNvPr>
          <p:cNvSpPr/>
          <p:nvPr/>
        </p:nvSpPr>
        <p:spPr>
          <a:xfrm>
            <a:off x="5118077" y="4171716"/>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1</a:t>
            </a:r>
          </a:p>
        </p:txBody>
      </p:sp>
      <p:sp>
        <p:nvSpPr>
          <p:cNvPr id="24" name="Rounded Rectangle 23">
            <a:extLst>
              <a:ext uri="{FF2B5EF4-FFF2-40B4-BE49-F238E27FC236}">
                <a16:creationId xmlns="" xmlns:a16="http://schemas.microsoft.com/office/drawing/2014/main" id="{70F53A88-F462-BB45-B7AB-8FA9DCA61892}"/>
              </a:ext>
            </a:extLst>
          </p:cNvPr>
          <p:cNvSpPr/>
          <p:nvPr/>
        </p:nvSpPr>
        <p:spPr>
          <a:xfrm>
            <a:off x="6296751" y="3082575"/>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0.3</a:t>
            </a:r>
          </a:p>
        </p:txBody>
      </p:sp>
      <p:sp>
        <p:nvSpPr>
          <p:cNvPr id="25" name="Rounded Rectangle 24">
            <a:extLst>
              <a:ext uri="{FF2B5EF4-FFF2-40B4-BE49-F238E27FC236}">
                <a16:creationId xmlns="" xmlns:a16="http://schemas.microsoft.com/office/drawing/2014/main" id="{965ADE53-159F-AB41-A3A5-8F109FAD1AD3}"/>
              </a:ext>
            </a:extLst>
          </p:cNvPr>
          <p:cNvSpPr/>
          <p:nvPr/>
        </p:nvSpPr>
        <p:spPr>
          <a:xfrm>
            <a:off x="6324030" y="4171715"/>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0.2</a:t>
            </a:r>
          </a:p>
        </p:txBody>
      </p:sp>
      <p:sp>
        <p:nvSpPr>
          <p:cNvPr id="27" name="Rounded Rectangle 26">
            <a:extLst>
              <a:ext uri="{FF2B5EF4-FFF2-40B4-BE49-F238E27FC236}">
                <a16:creationId xmlns="" xmlns:a16="http://schemas.microsoft.com/office/drawing/2014/main" id="{F7A8482B-B3C7-DC40-8C9B-560A69D3CA99}"/>
              </a:ext>
            </a:extLst>
          </p:cNvPr>
          <p:cNvSpPr/>
          <p:nvPr/>
        </p:nvSpPr>
        <p:spPr>
          <a:xfrm>
            <a:off x="6303989" y="526939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0.5</a:t>
            </a:r>
          </a:p>
        </p:txBody>
      </p:sp>
      <p:sp>
        <p:nvSpPr>
          <p:cNvPr id="41" name="Rounded Rectangle 40">
            <a:extLst>
              <a:ext uri="{FF2B5EF4-FFF2-40B4-BE49-F238E27FC236}">
                <a16:creationId xmlns="" xmlns:a16="http://schemas.microsoft.com/office/drawing/2014/main" id="{8C6ED458-85DA-924D-B53E-DEAA928D0F0D}"/>
              </a:ext>
            </a:extLst>
          </p:cNvPr>
          <p:cNvSpPr/>
          <p:nvPr/>
        </p:nvSpPr>
        <p:spPr>
          <a:xfrm>
            <a:off x="7962805" y="3700996"/>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1</a:t>
            </a:r>
          </a:p>
        </p:txBody>
      </p:sp>
      <p:sp>
        <p:nvSpPr>
          <p:cNvPr id="42" name="Rounded Rectangle 41">
            <a:extLst>
              <a:ext uri="{FF2B5EF4-FFF2-40B4-BE49-F238E27FC236}">
                <a16:creationId xmlns="" xmlns:a16="http://schemas.microsoft.com/office/drawing/2014/main" id="{B20C5A31-443F-2143-AA93-3F83C6FBE44C}"/>
              </a:ext>
            </a:extLst>
          </p:cNvPr>
          <p:cNvSpPr/>
          <p:nvPr/>
        </p:nvSpPr>
        <p:spPr>
          <a:xfrm>
            <a:off x="8567178" y="477962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0.3</a:t>
            </a:r>
          </a:p>
        </p:txBody>
      </p:sp>
      <p:sp>
        <p:nvSpPr>
          <p:cNvPr id="44" name="Rounded Rectangle 43">
            <a:extLst>
              <a:ext uri="{FF2B5EF4-FFF2-40B4-BE49-F238E27FC236}">
                <a16:creationId xmlns="" xmlns:a16="http://schemas.microsoft.com/office/drawing/2014/main" id="{FF3F3813-4EB2-6C4C-BB3A-4E18459E7010}"/>
              </a:ext>
            </a:extLst>
          </p:cNvPr>
          <p:cNvSpPr/>
          <p:nvPr/>
        </p:nvSpPr>
        <p:spPr>
          <a:xfrm>
            <a:off x="7361225" y="477962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0.5</a:t>
            </a:r>
          </a:p>
        </p:txBody>
      </p:sp>
      <p:sp>
        <p:nvSpPr>
          <p:cNvPr id="45" name="Rounded Rectangle 44">
            <a:extLst>
              <a:ext uri="{FF2B5EF4-FFF2-40B4-BE49-F238E27FC236}">
                <a16:creationId xmlns="" xmlns:a16="http://schemas.microsoft.com/office/drawing/2014/main" id="{AC05D287-0086-894A-BB0F-50BAF253DCAF}"/>
              </a:ext>
            </a:extLst>
          </p:cNvPr>
          <p:cNvSpPr/>
          <p:nvPr/>
        </p:nvSpPr>
        <p:spPr>
          <a:xfrm>
            <a:off x="10205953" y="47591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1</a:t>
            </a:r>
          </a:p>
        </p:txBody>
      </p:sp>
      <p:sp>
        <p:nvSpPr>
          <p:cNvPr id="46" name="Rounded Rectangle 45">
            <a:extLst>
              <a:ext uri="{FF2B5EF4-FFF2-40B4-BE49-F238E27FC236}">
                <a16:creationId xmlns="" xmlns:a16="http://schemas.microsoft.com/office/drawing/2014/main" id="{48F9A409-7766-8145-A4A3-B47C7F3D0D09}"/>
              </a:ext>
            </a:extLst>
          </p:cNvPr>
          <p:cNvSpPr/>
          <p:nvPr/>
        </p:nvSpPr>
        <p:spPr>
          <a:xfrm>
            <a:off x="10752938" y="3704162"/>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0.8</a:t>
            </a:r>
          </a:p>
        </p:txBody>
      </p:sp>
      <p:sp>
        <p:nvSpPr>
          <p:cNvPr id="47" name="Rounded Rectangle 46">
            <a:extLst>
              <a:ext uri="{FF2B5EF4-FFF2-40B4-BE49-F238E27FC236}">
                <a16:creationId xmlns="" xmlns:a16="http://schemas.microsoft.com/office/drawing/2014/main" id="{5E4E9060-3502-7745-A5A0-F4873B492787}"/>
              </a:ext>
            </a:extLst>
          </p:cNvPr>
          <p:cNvSpPr/>
          <p:nvPr/>
        </p:nvSpPr>
        <p:spPr>
          <a:xfrm>
            <a:off x="9546985" y="3704162"/>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0.2</a:t>
            </a:r>
          </a:p>
        </p:txBody>
      </p:sp>
    </p:spTree>
    <p:extLst>
      <p:ext uri="{BB962C8B-B14F-4D97-AF65-F5344CB8AC3E}">
        <p14:creationId xmlns:p14="http://schemas.microsoft.com/office/powerpoint/2010/main" val="1023714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Two equal lengths of wood are 0.64 m long. </a:t>
            </a:r>
          </a:p>
          <a:p>
            <a:pPr marL="0" indent="0">
              <a:buClr>
                <a:srgbClr val="23D160"/>
              </a:buClr>
              <a:buSzPct val="85000"/>
              <a:buNone/>
            </a:pPr>
            <a:endParaRPr lang="en-GB" sz="2200" dirty="0"/>
          </a:p>
          <a:p>
            <a:pPr marL="0" indent="0">
              <a:buClr>
                <a:srgbClr val="23D160"/>
              </a:buClr>
              <a:buSzPct val="85000"/>
              <a:buNone/>
            </a:pPr>
            <a:r>
              <a:rPr lang="en-GB" sz="2200" dirty="0"/>
              <a:t>Combined with a third equal length of wood, would it be longer or shorter than 1 m?</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Tree>
    <p:extLst>
      <p:ext uri="{BB962C8B-B14F-4D97-AF65-F5344CB8AC3E}">
        <p14:creationId xmlns:p14="http://schemas.microsoft.com/office/powerpoint/2010/main" val="1599725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Two equal lengths of wood are 0.64 m long. </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Each length of wood is 0.32 m long, as 0.64 ÷ 2 = 0.32. </a:t>
            </a:r>
          </a:p>
          <a:p>
            <a:pPr marL="0" indent="0">
              <a:buClr>
                <a:srgbClr val="23D160"/>
              </a:buClr>
              <a:buSzPct val="85000"/>
              <a:buNone/>
            </a:pPr>
            <a:r>
              <a:rPr lang="en-GB" sz="2200" dirty="0">
                <a:solidFill>
                  <a:srgbClr val="FF3860"/>
                </a:solidFill>
              </a:rPr>
              <a:t>So, three lengths of wood is less than 1 m, as 3 × 0.32 = 0.96 m.</a:t>
            </a:r>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Tree>
    <p:extLst>
      <p:ext uri="{BB962C8B-B14F-4D97-AF65-F5344CB8AC3E}">
        <p14:creationId xmlns:p14="http://schemas.microsoft.com/office/powerpoint/2010/main" val="2867002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5:</a:t>
            </a:r>
          </a:p>
          <a:p>
            <a:pPr marL="0" indent="0">
              <a:buClr>
                <a:srgbClr val="23D160"/>
              </a:buClr>
              <a:buSzPct val="85000"/>
              <a:buNone/>
            </a:pPr>
            <a:r>
              <a:rPr lang="en-GB" sz="2200" dirty="0"/>
              <a:t>Three equal bags of sugar weigh 0.84 kg. </a:t>
            </a:r>
          </a:p>
          <a:p>
            <a:pPr marL="0" indent="0">
              <a:buClr>
                <a:srgbClr val="23D160"/>
              </a:buClr>
              <a:buSzPct val="85000"/>
              <a:buNone/>
            </a:pPr>
            <a:endParaRPr lang="en-GB" sz="2200" dirty="0"/>
          </a:p>
          <a:p>
            <a:pPr marL="0" indent="0">
              <a:buClr>
                <a:srgbClr val="23D160"/>
              </a:buClr>
              <a:buSzPct val="85000"/>
              <a:buNone/>
            </a:pPr>
            <a:r>
              <a:rPr lang="en-GB" sz="2200" dirty="0"/>
              <a:t>Will four bags of sugar weight more or less than 1 kg?</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Tree>
    <p:extLst>
      <p:ext uri="{BB962C8B-B14F-4D97-AF65-F5344CB8AC3E}">
        <p14:creationId xmlns:p14="http://schemas.microsoft.com/office/powerpoint/2010/main" val="1215431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5:</a:t>
            </a:r>
          </a:p>
          <a:p>
            <a:pPr marL="0" indent="0">
              <a:buClr>
                <a:srgbClr val="23D160"/>
              </a:buClr>
              <a:buSzPct val="85000"/>
              <a:buNone/>
            </a:pPr>
            <a:r>
              <a:rPr lang="en-GB" sz="2200" dirty="0"/>
              <a:t>Three equal bags of sugar weigh 0.84 kg. </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Each bag of sugar weighs 0.28 kg, as 0.84 ÷ 3 = 0.28 kg. </a:t>
            </a:r>
          </a:p>
          <a:p>
            <a:pPr marL="0" indent="0">
              <a:buClr>
                <a:srgbClr val="23D160"/>
              </a:buClr>
              <a:buSzPct val="85000"/>
              <a:buNone/>
            </a:pPr>
            <a:r>
              <a:rPr lang="en-GB" sz="2200" dirty="0">
                <a:solidFill>
                  <a:srgbClr val="FF3860"/>
                </a:solidFill>
              </a:rPr>
              <a:t>So, four bags of sugar weighs more than 1 kg, as 4 × 0.28 = 1.12 kg.</a:t>
            </a:r>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Tree>
    <p:extLst>
      <p:ext uri="{BB962C8B-B14F-4D97-AF65-F5344CB8AC3E}">
        <p14:creationId xmlns:p14="http://schemas.microsoft.com/office/powerpoint/2010/main" val="1774425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Provide examples to help 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22" name="Rectangle 21">
            <a:extLst>
              <a:ext uri="{FF2B5EF4-FFF2-40B4-BE49-F238E27FC236}">
                <a16:creationId xmlns="" xmlns:a16="http://schemas.microsoft.com/office/drawing/2014/main" id="{F2EF1B55-7CDC-1F47-B4E4-D113F7193461}"/>
              </a:ext>
            </a:extLst>
          </p:cNvPr>
          <p:cNvSpPr/>
          <p:nvPr/>
        </p:nvSpPr>
        <p:spPr>
          <a:xfrm>
            <a:off x="2478843" y="2552443"/>
            <a:ext cx="3437825" cy="1323439"/>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You can add an odd number of hundredths to an even number of hundredths to make 1.</a:t>
            </a:r>
          </a:p>
        </p:txBody>
      </p:sp>
    </p:spTree>
    <p:extLst>
      <p:ext uri="{BB962C8B-B14F-4D97-AF65-F5344CB8AC3E}">
        <p14:creationId xmlns:p14="http://schemas.microsoft.com/office/powerpoint/2010/main" val="271003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228704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39407" y="5066440"/>
            <a:ext cx="2048063" cy="255420"/>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2918148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never true. You can only add two odd number of hundredths or two even number of hundredths to make 1. Adding an odd and an even number of hundredths gets to 0.99 or 1.01 (0.52 + 0.47 = 0.99…).</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22" name="Rectangle 21">
            <a:extLst>
              <a:ext uri="{FF2B5EF4-FFF2-40B4-BE49-F238E27FC236}">
                <a16:creationId xmlns="" xmlns:a16="http://schemas.microsoft.com/office/drawing/2014/main" id="{F2EF1B55-7CDC-1F47-B4E4-D113F7193461}"/>
              </a:ext>
            </a:extLst>
          </p:cNvPr>
          <p:cNvSpPr/>
          <p:nvPr/>
        </p:nvSpPr>
        <p:spPr>
          <a:xfrm>
            <a:off x="2478843" y="2552443"/>
            <a:ext cx="3437825" cy="1323439"/>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You can add an odd number of hundredths to an even number of hundredths to make 1.</a:t>
            </a:r>
          </a:p>
        </p:txBody>
      </p:sp>
    </p:spTree>
    <p:extLst>
      <p:ext uri="{BB962C8B-B14F-4D97-AF65-F5344CB8AC3E}">
        <p14:creationId xmlns:p14="http://schemas.microsoft.com/office/powerpoint/2010/main" val="1518027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hundred grids, to help me make one whole from various combinations of tenths and hundredths</a:t>
            </a:r>
          </a:p>
          <a:p>
            <a:pPr>
              <a:buClr>
                <a:srgbClr val="23D160"/>
              </a:buClr>
              <a:buSzPct val="85000"/>
              <a:buFont typeface="Wingdings" pitchFamily="2" charset="2"/>
              <a:buChar char="ü"/>
            </a:pPr>
            <a:r>
              <a:rPr lang="en-GB" sz="2200" dirty="0"/>
              <a:t>I can explain my reasoning when using mathematical equipment and pictorial representations, such as hundred grids, to help me make one whole from various combinations of tenths and hundredths</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4 - Summer Block 1 - Decimals - Lesson 1 - To be able to use tenths and hundredths to make a whole</a:t>
            </a:r>
          </a:p>
        </p:txBody>
      </p:sp>
    </p:spTree>
    <p:extLst>
      <p:ext uri="{BB962C8B-B14F-4D97-AF65-F5344CB8AC3E}">
        <p14:creationId xmlns:p14="http://schemas.microsoft.com/office/powerpoint/2010/main" val="229468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228704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39407" y="5066440"/>
            <a:ext cx="2048063" cy="255420"/>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3860"/>
                </a:solidFill>
                <a:latin typeface="OpenDyslexicAlta" pitchFamily="2" charset="77"/>
              </a:rPr>
              <a:t>98</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u="sng" dirty="0">
                <a:solidFill>
                  <a:srgbClr val="FF3860"/>
                </a:solidFill>
                <a:latin typeface="OpenDyslexicAlta" pitchFamily="2" charset="77"/>
              </a:rPr>
              <a:t>2</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91560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25542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5" y="3034814"/>
            <a:ext cx="519582" cy="25542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243108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25542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5" y="3034814"/>
            <a:ext cx="519582" cy="25542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3860"/>
                </a:solidFill>
                <a:latin typeface="OpenDyslexicAlta" pitchFamily="2" charset="77"/>
              </a:rPr>
              <a:t>12</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u="sng" dirty="0">
                <a:solidFill>
                  <a:srgbClr val="FF3860"/>
                </a:solidFill>
                <a:latin typeface="OpenDyslexicAlta" pitchFamily="2" charset="77"/>
              </a:rPr>
              <a:t>88</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321050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017429"/>
          </a:xfrm>
          <a:prstGeom prst="rect">
            <a:avLst/>
          </a:prstGeom>
          <a:solidFill>
            <a:srgbClr val="23D1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4" y="3796823"/>
            <a:ext cx="2283950" cy="255420"/>
          </a:xfrm>
          <a:prstGeom prst="rect">
            <a:avLst/>
          </a:prstGeom>
          <a:solidFill>
            <a:srgbClr val="23D1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732202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14077</TotalTime>
  <Words>2141</Words>
  <Application>Microsoft Office PowerPoint</Application>
  <PresentationFormat>Custom</PresentationFormat>
  <Paragraphs>557</Paragraphs>
  <Slides>51</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Muli</vt:lpstr>
      <vt:lpstr>Wingdings</vt:lpstr>
      <vt:lpstr>Calibri</vt:lpstr>
      <vt:lpstr>Lato Light</vt:lpstr>
      <vt:lpstr>Lato</vt:lpstr>
      <vt:lpstr>OpenDyslexicAlta</vt:lpstr>
      <vt:lpstr>Office Theme</vt:lpstr>
      <vt:lpstr>PowerPoint Presentation</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713</cp:revision>
  <cp:lastPrinted>2019-06-17T16:19:05Z</cp:lastPrinted>
  <dcterms:created xsi:type="dcterms:W3CDTF">2018-08-06T08:16:18Z</dcterms:created>
  <dcterms:modified xsi:type="dcterms:W3CDTF">2021-01-10T15:44:03Z</dcterms:modified>
</cp:coreProperties>
</file>