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20" r:id="rId2"/>
    <p:sldId id="32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2" r:id="rId23"/>
    <p:sldId id="391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5" r:id="rId43"/>
    <p:sldId id="416" r:id="rId44"/>
    <p:sldId id="417" r:id="rId45"/>
    <p:sldId id="412" r:id="rId46"/>
    <p:sldId id="413" r:id="rId47"/>
    <p:sldId id="414" r:id="rId48"/>
    <p:sldId id="418" r:id="rId49"/>
    <p:sldId id="419" r:id="rId50"/>
    <p:sldId id="420" r:id="rId51"/>
    <p:sldId id="422" r:id="rId52"/>
    <p:sldId id="423" r:id="rId53"/>
    <p:sldId id="421" r:id="rId54"/>
    <p:sldId id="424" r:id="rId55"/>
    <p:sldId id="370" r:id="rId56"/>
    <p:sldId id="425" r:id="rId57"/>
    <p:sldId id="393" r:id="rId58"/>
  </p:sldIdLst>
  <p:sldSz cx="12192000" cy="6858000"/>
  <p:notesSz cx="6858000" cy="9144000"/>
  <p:embeddedFontLst>
    <p:embeddedFont>
      <p:font typeface="Lato" panose="020F0502020204030203" pitchFamily="34" charset="0"/>
      <p:regular r:id="rId61"/>
      <p:bold r:id="rId62"/>
    </p:embeddedFont>
    <p:embeddedFont>
      <p:font typeface="Century Gothic" panose="020B0502020202020204" pitchFamily="34" charset="0"/>
      <p:regular r:id="rId63"/>
      <p:bold r:id="rId64"/>
      <p:italic r:id="rId65"/>
      <p:boldItalic r:id="rId66"/>
    </p:embeddedFont>
    <p:embeddedFont>
      <p:font typeface="OpenDyslexic" panose="00000500000000000000" pitchFamily="2" charset="0"/>
      <p:regular r:id="rId67"/>
      <p:bold r:id="rId68"/>
      <p:italic r:id="rId69"/>
      <p:boldItalic r:id="rId70"/>
    </p:embeddedFont>
    <p:embeddedFont>
      <p:font typeface="Calibri" panose="020F0502020204030204" pitchFamily="34" charset="0"/>
      <p:regular r:id="rId71"/>
      <p:bold r:id="rId72"/>
      <p:italic r:id="rId73"/>
      <p:boldItalic r:id="rId74"/>
    </p:embeddedFont>
    <p:embeddedFont>
      <p:font typeface="OpenDyslexicAlta" panose="00000500000000000000" pitchFamily="2" charset="0"/>
      <p:regular r:id="rId75"/>
      <p:bold r:id="rId76"/>
      <p:italic r:id="rId77"/>
      <p:boldItalic r:id="rId78"/>
    </p:embeddedFont>
    <p:embeddedFont>
      <p:font typeface="Muli" panose="020B0604020202020204" charset="0"/>
      <p:regular r:id="rId79"/>
      <p:bold r:id="rId80"/>
      <p:italic r:id="rId81"/>
      <p:boldItalic r:id="rId82"/>
    </p:embeddedFont>
    <p:embeddedFont>
      <p:font typeface="Lato Light" panose="020F0302020204030203" pitchFamily="34" charset="0"/>
      <p:regular r:id="rId8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7957D5"/>
    <a:srgbClr val="FFDD57"/>
    <a:srgbClr val="F337C7"/>
    <a:srgbClr val="23D160"/>
    <a:srgbClr val="EB9E30"/>
    <a:srgbClr val="209CEE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520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522" y="-180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4.fntdata"/><Relationship Id="rId79" Type="http://schemas.openxmlformats.org/officeDocument/2006/relationships/font" Target="fonts/font19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2.fntdata"/><Relationship Id="rId80" Type="http://schemas.openxmlformats.org/officeDocument/2006/relationships/font" Target="fonts/font20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font" Target="fonts/font15.fntdata"/><Relationship Id="rId83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font" Target="fonts/font18.fntdata"/><Relationship Id="rId81" Type="http://schemas.openxmlformats.org/officeDocument/2006/relationships/font" Target="fonts/font21.fntdata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6.fntdata"/><Relationship Id="rId7" Type="http://schemas.openxmlformats.org/officeDocument/2006/relationships/slide" Target="slides/slide6.xml"/><Relationship Id="rId71" Type="http://schemas.openxmlformats.org/officeDocument/2006/relationships/font" Target="fonts/font1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6.fntdata"/><Relationship Id="rId87" Type="http://schemas.openxmlformats.org/officeDocument/2006/relationships/tableStyles" Target="tableStyles.xml"/><Relationship Id="rId61" Type="http://schemas.openxmlformats.org/officeDocument/2006/relationships/font" Target="fonts/font1.fntdata"/><Relationship Id="rId82" Type="http://schemas.openxmlformats.org/officeDocument/2006/relationships/font" Target="fonts/font22.fntdata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bg2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5A-2F44-A0AB-F924353B2F20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5A-2F44-A0AB-F924353B2F20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15A-2F44-A0AB-F924353B2F20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15A-2F44-A0AB-F924353B2F20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15A-2F44-A0AB-F924353B2F20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15A-2F44-A0AB-F924353B2F20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49F-4BA4-BBDE-706022949695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49F-4BA4-BBDE-706022949695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49F-4BA4-BBDE-706022949695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49F-4BA4-BBDE-706022949695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49F-4BA4-BBDE-706022949695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49F-4BA4-BBDE-706022949695}"/>
              </c:ext>
            </c:extLst>
          </c:dPt>
          <c:dPt>
            <c:idx val="12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49F-4BA4-BBDE-706022949695}"/>
              </c:ext>
            </c:extLst>
          </c:dPt>
          <c:dPt>
            <c:idx val="13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049F-4BA4-BBDE-706022949695}"/>
              </c:ext>
            </c:extLst>
          </c:dPt>
          <c:cat>
            <c:strRef>
              <c:f>Sheet1!$A$2:$A$15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15A-2F44-A0AB-F924353B2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bg2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73-C54D-847D-2D11800FCDAA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73-C54D-847D-2D11800FCDAA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E73-C54D-847D-2D11800FCDAA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E73-C54D-847D-2D11800FCDAA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E73-C54D-847D-2D11800FCDAA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E73-C54D-847D-2D11800FCDAA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E73-C54D-847D-2D11800FCDAA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E73-C54D-847D-2D11800FCDAA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E73-C54D-847D-2D11800FCDAA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E73-C54D-847D-2D11800FCDAA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E73-C54D-847D-2D11800FCDAA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E73-C54D-847D-2D11800FCDAA}"/>
              </c:ext>
            </c:extLst>
          </c:dPt>
          <c:dPt>
            <c:idx val="12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E73-C54D-847D-2D11800FCDAA}"/>
              </c:ext>
            </c:extLst>
          </c:dPt>
          <c:dPt>
            <c:idx val="13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8E73-C54D-847D-2D11800FCDAA}"/>
              </c:ext>
            </c:extLst>
          </c:dPt>
          <c:cat>
            <c:strRef>
              <c:f>Sheet1!$A$2:$A$15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8E73-C54D-847D-2D11800FC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bg2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E0-5D4E-9C87-E18CFF8055B7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E0-5D4E-9C87-E18CFF8055B7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E0-5D4E-9C87-E18CFF8055B7}"/>
              </c:ext>
            </c:extLst>
          </c:dPt>
          <c:dPt>
            <c:idx val="3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CE0-5D4E-9C87-E18CFF8055B7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CE0-5D4E-9C87-E18CFF8055B7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CE0-5D4E-9C87-E18CFF8055B7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CE0-5D4E-9C87-E18CFF8055B7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CE0-5D4E-9C87-E18CFF8055B7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CE0-5D4E-9C87-E18CFF8055B7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CE0-5D4E-9C87-E18CFF8055B7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CE0-5D4E-9C87-E18CFF8055B7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CE0-5D4E-9C87-E18CFF8055B7}"/>
              </c:ext>
            </c:extLst>
          </c:dPt>
          <c:dPt>
            <c:idx val="12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CE0-5D4E-9C87-E18CFF8055B7}"/>
              </c:ext>
            </c:extLst>
          </c:dPt>
          <c:dPt>
            <c:idx val="13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9CE0-5D4E-9C87-E18CFF8055B7}"/>
              </c:ext>
            </c:extLst>
          </c:dPt>
          <c:cat>
            <c:strRef>
              <c:f>Sheet1!$A$2:$A$15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9CE0-5D4E-9C87-E18CFF805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bg2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0C-7A46-A25E-6893C0E8B893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0C-7A46-A25E-6893C0E8B893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0C-7A46-A25E-6893C0E8B893}"/>
              </c:ext>
            </c:extLst>
          </c:dPt>
          <c:dPt>
            <c:idx val="3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00C-7A46-A25E-6893C0E8B893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00C-7A46-A25E-6893C0E8B893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00C-7A46-A25E-6893C0E8B893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00C-7A46-A25E-6893C0E8B893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00C-7A46-A25E-6893C0E8B893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00C-7A46-A25E-6893C0E8B893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00C-7A46-A25E-6893C0E8B893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00C-7A46-A25E-6893C0E8B893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00C-7A46-A25E-6893C0E8B893}"/>
              </c:ext>
            </c:extLst>
          </c:dPt>
          <c:dPt>
            <c:idx val="12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00C-7A46-A25E-6893C0E8B893}"/>
              </c:ext>
            </c:extLst>
          </c:dPt>
          <c:dPt>
            <c:idx val="13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C00C-7A46-A25E-6893C0E8B893}"/>
              </c:ext>
            </c:extLst>
          </c:dPt>
          <c:cat>
            <c:strRef>
              <c:f>Sheet1!$A$2:$A$15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C00C-7A46-A25E-6893C0E8B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bg2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9A-1148-95EB-45B998C22936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9A-1148-95EB-45B998C22936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69A-1148-95EB-45B998C22936}"/>
              </c:ext>
            </c:extLst>
          </c:dPt>
          <c:dPt>
            <c:idx val="3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69A-1148-95EB-45B998C22936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69A-1148-95EB-45B998C22936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69A-1148-95EB-45B998C22936}"/>
              </c:ext>
            </c:extLst>
          </c:dPt>
          <c:dPt>
            <c:idx val="6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69A-1148-95EB-45B998C22936}"/>
              </c:ext>
            </c:extLst>
          </c:dPt>
          <c:dPt>
            <c:idx val="7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69A-1148-95EB-45B998C22936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69A-1148-95EB-45B998C22936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69A-1148-95EB-45B998C22936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69A-1148-95EB-45B998C22936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69A-1148-95EB-45B998C22936}"/>
              </c:ext>
            </c:extLst>
          </c:dPt>
          <c:dPt>
            <c:idx val="12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69A-1148-95EB-45B998C22936}"/>
              </c:ext>
            </c:extLst>
          </c:dPt>
          <c:dPt>
            <c:idx val="13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069A-1148-95EB-45B998C22936}"/>
              </c:ext>
            </c:extLst>
          </c:dPt>
          <c:cat>
            <c:strRef>
              <c:f>Sheet1!$A$2:$A$15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069A-1148-95EB-45B998C22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DD57"/>
            </a:solidFill>
            <a:ln w="25400">
              <a:solidFill>
                <a:schemeClr val="bg2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4A-A545-9ADC-E5B96CFBC77E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4A-A545-9ADC-E5B96CFBC77E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F4A-A545-9ADC-E5B96CFBC77E}"/>
              </c:ext>
            </c:extLst>
          </c:dPt>
          <c:dPt>
            <c:idx val="3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F4A-A545-9ADC-E5B96CFBC77E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F4A-A545-9ADC-E5B96CFBC77E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F4A-A545-9ADC-E5B96CFBC77E}"/>
              </c:ext>
            </c:extLst>
          </c:dPt>
          <c:dPt>
            <c:idx val="6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F4A-A545-9ADC-E5B96CFBC77E}"/>
              </c:ext>
            </c:extLst>
          </c:dPt>
          <c:dPt>
            <c:idx val="7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F4A-A545-9ADC-E5B96CFBC77E}"/>
              </c:ext>
            </c:extLst>
          </c:dPt>
          <c:dPt>
            <c:idx val="8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F4A-A545-9ADC-E5B96CFBC77E}"/>
              </c:ext>
            </c:extLst>
          </c:dPt>
          <c:dPt>
            <c:idx val="9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F4A-A545-9ADC-E5B96CFBC77E}"/>
              </c:ext>
            </c:extLst>
          </c:dPt>
          <c:dPt>
            <c:idx val="10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F4A-A545-9ADC-E5B96CFBC77E}"/>
              </c:ext>
            </c:extLst>
          </c:dPt>
          <c:dPt>
            <c:idx val="11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F4A-A545-9ADC-E5B96CFBC77E}"/>
              </c:ext>
            </c:extLst>
          </c:dPt>
          <c:dPt>
            <c:idx val="12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BF4A-A545-9ADC-E5B96CFBC77E}"/>
              </c:ext>
            </c:extLst>
          </c:dPt>
          <c:dPt>
            <c:idx val="13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BF4A-A545-9ADC-E5B96CFBC77E}"/>
              </c:ext>
            </c:extLst>
          </c:dPt>
          <c:cat>
            <c:strRef>
              <c:f>Sheet1!$A$2:$A$15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BF4A-A545-9ADC-E5B96CFBC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66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128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891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679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54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811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028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93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722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35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323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37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146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178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8298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549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6596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230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0343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7469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39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0281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99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910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9287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8635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0302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7827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7522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2995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1514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871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6458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1700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5341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5223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645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6084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9467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5285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8125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7899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352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3356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9884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4856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5801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922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433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52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493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72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11/01/2021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0.tif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0.tif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Stage </a:t>
            </a:r>
            <a:r>
              <a:rPr lang="en-GB" dirty="0"/>
              <a:t>6 </a:t>
            </a:r>
            <a:br>
              <a:rPr lang="en-GB" dirty="0"/>
            </a:br>
            <a:r>
              <a:rPr lang="en-GB" dirty="0"/>
              <a:t>Summer Block 1: Properties of Shape</a:t>
            </a:r>
          </a:p>
          <a:p>
            <a:r>
              <a:rPr lang="en-GB" dirty="0"/>
              <a:t>Lesson 1: To be able to measure with a protractor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1 – Properties of Shape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Summer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</a:t>
            </a:r>
            <a:r>
              <a:rPr lang="en-GB" sz="2000" smtClean="0">
                <a:solidFill>
                  <a:schemeClr val="bg1"/>
                </a:solidFill>
              </a:rPr>
              <a:t>: </a:t>
            </a:r>
            <a:r>
              <a:rPr lang="en-GB" sz="2000" b="1" smtClean="0">
                <a:solidFill>
                  <a:schemeClr val="bg1"/>
                </a:solidFill>
              </a:rPr>
              <a:t>QRHZQXW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C87C8CB-0654-094B-BE73-B2861851E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D74BAF1-F3B5-D14B-BFC2-EA6CDA65025E}"/>
              </a:ext>
            </a:extLst>
          </p:cNvPr>
          <p:cNvCxnSpPr>
            <a:cxnSpLocks/>
          </p:cNvCxnSpPr>
          <p:nvPr/>
        </p:nvCxnSpPr>
        <p:spPr>
          <a:xfrm flipH="1" flipV="1">
            <a:off x="4851610" y="3755841"/>
            <a:ext cx="1207879" cy="14809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022460" y="3382351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6" name="Pie 15">
            <a:extLst>
              <a:ext uri="{FF2B5EF4-FFF2-40B4-BE49-F238E27FC236}">
                <a16:creationId xmlns="" xmlns:a16="http://schemas.microsoft.com/office/drawing/2014/main" id="{DA060B5B-08AA-954C-A6AE-83595D2EB0EA}"/>
              </a:ext>
            </a:extLst>
          </p:cNvPr>
          <p:cNvSpPr/>
          <p:nvPr/>
        </p:nvSpPr>
        <p:spPr>
          <a:xfrm>
            <a:off x="5587287" y="4784888"/>
            <a:ext cx="914400" cy="914400"/>
          </a:xfrm>
          <a:prstGeom prst="pie">
            <a:avLst>
              <a:gd name="adj1" fmla="val 10800000"/>
              <a:gd name="adj2" fmla="val 1391025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7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C87C8CB-0654-094B-BE73-B2861851E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D74BAF1-F3B5-D14B-BFC2-EA6CDA65025E}"/>
              </a:ext>
            </a:extLst>
          </p:cNvPr>
          <p:cNvCxnSpPr>
            <a:cxnSpLocks/>
          </p:cNvCxnSpPr>
          <p:nvPr/>
        </p:nvCxnSpPr>
        <p:spPr>
          <a:xfrm flipH="1" flipV="1">
            <a:off x="4851610" y="3755841"/>
            <a:ext cx="1207879" cy="14809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022460" y="3382351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acute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50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6" name="Pie 15">
            <a:extLst>
              <a:ext uri="{FF2B5EF4-FFF2-40B4-BE49-F238E27FC236}">
                <a16:creationId xmlns="" xmlns:a16="http://schemas.microsoft.com/office/drawing/2014/main" id="{DA060B5B-08AA-954C-A6AE-83595D2EB0EA}"/>
              </a:ext>
            </a:extLst>
          </p:cNvPr>
          <p:cNvSpPr/>
          <p:nvPr/>
        </p:nvSpPr>
        <p:spPr>
          <a:xfrm>
            <a:off x="5587287" y="4784888"/>
            <a:ext cx="914400" cy="914400"/>
          </a:xfrm>
          <a:prstGeom prst="pie">
            <a:avLst>
              <a:gd name="adj1" fmla="val 10800000"/>
              <a:gd name="adj2" fmla="val 1391025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D2F746C-4B82-8844-AA52-BC5412BD1850}"/>
              </a:ext>
            </a:extLst>
          </p:cNvPr>
          <p:cNvSpPr/>
          <p:nvPr/>
        </p:nvSpPr>
        <p:spPr>
          <a:xfrm>
            <a:off x="1993349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20719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7051183" y="3358166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D6FE5537-106A-4041-913C-6D441F030DCB}"/>
              </a:ext>
            </a:extLst>
          </p:cNvPr>
          <p:cNvSpPr/>
          <p:nvPr/>
        </p:nvSpPr>
        <p:spPr>
          <a:xfrm>
            <a:off x="5587287" y="4771636"/>
            <a:ext cx="914400" cy="914400"/>
          </a:xfrm>
          <a:prstGeom prst="pie">
            <a:avLst>
              <a:gd name="adj1" fmla="val 10800000"/>
              <a:gd name="adj2" fmla="val 180952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V="1">
            <a:off x="6059490" y="3541690"/>
            <a:ext cx="991693" cy="1695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519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01028E5-1952-9247-8B31-094294303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7051183" y="3358166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D6FE5537-106A-4041-913C-6D441F030DCB}"/>
              </a:ext>
            </a:extLst>
          </p:cNvPr>
          <p:cNvSpPr/>
          <p:nvPr/>
        </p:nvSpPr>
        <p:spPr>
          <a:xfrm>
            <a:off x="5587287" y="4771636"/>
            <a:ext cx="914400" cy="914400"/>
          </a:xfrm>
          <a:prstGeom prst="pie">
            <a:avLst>
              <a:gd name="adj1" fmla="val 10800000"/>
              <a:gd name="adj2" fmla="val 180952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V="1">
            <a:off x="6059490" y="3541690"/>
            <a:ext cx="991693" cy="1695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52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01028E5-1952-9247-8B31-094294303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7051183" y="3358166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obtuse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120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D6FE5537-106A-4041-913C-6D441F030DCB}"/>
              </a:ext>
            </a:extLst>
          </p:cNvPr>
          <p:cNvSpPr/>
          <p:nvPr/>
        </p:nvSpPr>
        <p:spPr>
          <a:xfrm>
            <a:off x="5587287" y="4771636"/>
            <a:ext cx="914400" cy="914400"/>
          </a:xfrm>
          <a:prstGeom prst="pie">
            <a:avLst>
              <a:gd name="adj1" fmla="val 10800000"/>
              <a:gd name="adj2" fmla="val 180952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V="1">
            <a:off x="6059490" y="3541690"/>
            <a:ext cx="991693" cy="1695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C882741-31FA-2D45-B65E-3AC880FE67BC}"/>
              </a:ext>
            </a:extLst>
          </p:cNvPr>
          <p:cNvSpPr/>
          <p:nvPr/>
        </p:nvSpPr>
        <p:spPr>
          <a:xfrm>
            <a:off x="1788629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18714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632195" y="3146460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D6FE5537-106A-4041-913C-6D441F030DCB}"/>
              </a:ext>
            </a:extLst>
          </p:cNvPr>
          <p:cNvSpPr/>
          <p:nvPr/>
        </p:nvSpPr>
        <p:spPr>
          <a:xfrm>
            <a:off x="5587287" y="4784888"/>
            <a:ext cx="914400" cy="914400"/>
          </a:xfrm>
          <a:prstGeom prst="pie">
            <a:avLst>
              <a:gd name="adj1" fmla="val 10800000"/>
              <a:gd name="adj2" fmla="val 154071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15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01028E5-1952-9247-8B31-094294303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632195" y="3146460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D6FE5537-106A-4041-913C-6D441F030DCB}"/>
              </a:ext>
            </a:extLst>
          </p:cNvPr>
          <p:cNvSpPr/>
          <p:nvPr/>
        </p:nvSpPr>
        <p:spPr>
          <a:xfrm>
            <a:off x="5587287" y="4784888"/>
            <a:ext cx="914400" cy="914400"/>
          </a:xfrm>
          <a:prstGeom prst="pie">
            <a:avLst>
              <a:gd name="adj1" fmla="val 10800000"/>
              <a:gd name="adj2" fmla="val 154071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90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01028E5-1952-9247-8B31-094294303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632195" y="3146460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acute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75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D6FE5537-106A-4041-913C-6D441F030DCB}"/>
              </a:ext>
            </a:extLst>
          </p:cNvPr>
          <p:cNvSpPr/>
          <p:nvPr/>
        </p:nvSpPr>
        <p:spPr>
          <a:xfrm>
            <a:off x="5587287" y="4784888"/>
            <a:ext cx="914400" cy="914400"/>
          </a:xfrm>
          <a:prstGeom prst="pie">
            <a:avLst>
              <a:gd name="adj1" fmla="val 10800000"/>
              <a:gd name="adj2" fmla="val 154071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FA96E8B-8C1A-0545-86A4-4C194B1A5F2A}"/>
              </a:ext>
            </a:extLst>
          </p:cNvPr>
          <p:cNvSpPr/>
          <p:nvPr/>
        </p:nvSpPr>
        <p:spPr>
          <a:xfrm>
            <a:off x="2003939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23457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77240" y="5236753"/>
            <a:ext cx="19466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7922753" y="523838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632195" y="3146460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D6FE5537-106A-4041-913C-6D441F030DCB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57827"/>
              <a:gd name="adj2" fmla="val 215116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B713B10-A93E-304B-A257-1EE5E68A2A34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81473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77240" y="5236753"/>
            <a:ext cx="19466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7922753" y="523838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632195" y="3146460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D6FE5537-106A-4041-913C-6D441F030DCB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57827"/>
              <a:gd name="adj2" fmla="val 215116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3306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line up a protractor accurately and identify the correct scale to use, giving a correct measurement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lining up a protractor accurately and identify the correct scale to use, giving a correct measurement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6 - Summer Block 1 – Properties of Shape - Lesson 1 – To be able to measure with a protractor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77240" y="5236753"/>
            <a:ext cx="19466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7922753" y="523838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156FFE-7AF2-274E-B70A-152ADBD4163D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632195" y="3146460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obtuse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105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D6FE5537-106A-4041-913C-6D441F030DCB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57827"/>
              <a:gd name="adj2" fmla="val 215116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3320412-E675-F345-A9B1-6F7F8074D825}"/>
              </a:ext>
            </a:extLst>
          </p:cNvPr>
          <p:cNvSpPr/>
          <p:nvPr/>
        </p:nvSpPr>
        <p:spPr>
          <a:xfrm>
            <a:off x="1788629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8898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77240" y="5236753"/>
            <a:ext cx="19466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7922753" y="523838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7355307" y="3291469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D6FE5537-106A-4041-913C-6D441F030DCB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8904510"/>
              <a:gd name="adj2" fmla="val 215116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V="1">
            <a:off x="6059491" y="3753134"/>
            <a:ext cx="1483172" cy="14836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5F01E756-AC93-9C40-9448-06C33E463171}"/>
              </a:ext>
            </a:extLst>
          </p:cNvPr>
          <p:cNvSpPr/>
          <p:nvPr/>
        </p:nvSpPr>
        <p:spPr>
          <a:xfrm>
            <a:off x="3650783" y="1459666"/>
            <a:ext cx="8184512" cy="648554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Draw angles and swap with a partner to measure them. </a:t>
            </a:r>
          </a:p>
        </p:txBody>
      </p:sp>
    </p:spTree>
    <p:extLst>
      <p:ext uri="{BB962C8B-B14F-4D97-AF65-F5344CB8AC3E}">
        <p14:creationId xmlns:p14="http://schemas.microsoft.com/office/powerpoint/2010/main" val="3728393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77240" y="5236753"/>
            <a:ext cx="19466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7922753" y="523838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7355307" y="3291469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V="1">
            <a:off x="6059491" y="3753134"/>
            <a:ext cx="1483172" cy="14836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5F01E756-AC93-9C40-9448-06C33E463171}"/>
              </a:ext>
            </a:extLst>
          </p:cNvPr>
          <p:cNvSpPr/>
          <p:nvPr/>
        </p:nvSpPr>
        <p:spPr>
          <a:xfrm>
            <a:off x="3650783" y="1459666"/>
            <a:ext cx="8184512" cy="648554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Draw angles and swap with a partner to measure them. </a:t>
            </a: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D61641AB-5543-934C-AB6A-F017BAFEA3F2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8904510"/>
              <a:gd name="adj2" fmla="val 215116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5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77240" y="5236753"/>
            <a:ext cx="19466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7922753" y="523838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7355307" y="3291469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acute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45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V="1">
            <a:off x="6059491" y="3753134"/>
            <a:ext cx="1483172" cy="14836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5F01E756-AC93-9C40-9448-06C33E463171}"/>
              </a:ext>
            </a:extLst>
          </p:cNvPr>
          <p:cNvSpPr/>
          <p:nvPr/>
        </p:nvSpPr>
        <p:spPr>
          <a:xfrm>
            <a:off x="3650783" y="1459666"/>
            <a:ext cx="8184512" cy="648554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Teacher / peer assessment</a:t>
            </a: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63817163-28B3-9B4A-B0B3-ABD63BF2C42E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8904510"/>
              <a:gd name="adj2" fmla="val 215116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3ABB302-7D6A-1047-89B4-E92FC292B63F}"/>
              </a:ext>
            </a:extLst>
          </p:cNvPr>
          <p:cNvSpPr/>
          <p:nvPr/>
        </p:nvSpPr>
        <p:spPr>
          <a:xfrm>
            <a:off x="1993587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0698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4" y="4055732"/>
            <a:ext cx="1800858" cy="11918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5143739" y="310473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7846112" y="4030663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D6FE5537-106A-4041-913C-6D441F030DCB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57827"/>
              <a:gd name="adj2" fmla="val 1947943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87991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37974">
            <a:off x="4769798" y="367284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4" y="4055732"/>
            <a:ext cx="1800858" cy="11918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5143739" y="310473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7846112" y="4030663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D6FE5537-106A-4041-913C-6D441F030DCB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57827"/>
              <a:gd name="adj2" fmla="val 1947943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2701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37974">
            <a:off x="4769798" y="367284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4" y="4055732"/>
            <a:ext cx="1800858" cy="11918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5143739" y="310473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7846112" y="4030663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acute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70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D6FE5537-106A-4041-913C-6D441F030DCB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57827"/>
              <a:gd name="adj2" fmla="val 1947943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5881ED7-38D0-FE49-808B-81555BA27784}"/>
              </a:ext>
            </a:extLst>
          </p:cNvPr>
          <p:cNvSpPr/>
          <p:nvPr/>
        </p:nvSpPr>
        <p:spPr>
          <a:xfrm>
            <a:off x="1993587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86576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4" y="5075695"/>
            <a:ext cx="2213150" cy="1719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5143739" y="310473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8337658" y="4874624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D6FE5537-106A-4041-913C-6D441F030DCB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57827"/>
              <a:gd name="adj2" fmla="val 2128868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06851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37974">
            <a:off x="4769798" y="367284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4" y="5075695"/>
            <a:ext cx="2213150" cy="1719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5143739" y="310473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8337658" y="4874624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Pie 13">
            <a:extLst>
              <a:ext uri="{FF2B5EF4-FFF2-40B4-BE49-F238E27FC236}">
                <a16:creationId xmlns="" xmlns:a16="http://schemas.microsoft.com/office/drawing/2014/main" id="{475A4FB1-7A2F-764C-B787-8B71BCC1AE25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57827"/>
              <a:gd name="adj2" fmla="val 2128868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37974">
            <a:off x="4769798" y="367284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4" y="5075695"/>
            <a:ext cx="2213150" cy="1719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5143739" y="310473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8337658" y="4874624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obtuse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100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B804F59-86EC-8B44-ACE6-63149174E517}"/>
              </a:ext>
            </a:extLst>
          </p:cNvPr>
          <p:cNvSpPr/>
          <p:nvPr/>
        </p:nvSpPr>
        <p:spPr>
          <a:xfrm>
            <a:off x="1772305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C7C0424D-6B76-734D-8CB2-EC9C28F10C24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57827"/>
              <a:gd name="adj2" fmla="val 2128868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1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69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Revise the following angle terminology.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116847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34" name="Chart 33">
            <a:extLst>
              <a:ext uri="{FF2B5EF4-FFF2-40B4-BE49-F238E27FC236}">
                <a16:creationId xmlns="" xmlns:a16="http://schemas.microsoft.com/office/drawing/2014/main" id="{2D3C7C32-8242-5147-A41C-5F6FF6DE24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7930315"/>
              </p:ext>
            </p:extLst>
          </p:nvPr>
        </p:nvGraphicFramePr>
        <p:xfrm>
          <a:off x="147804" y="2441603"/>
          <a:ext cx="3082754" cy="151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C60E44A5-CB76-FE47-81F6-776083B4107F}"/>
              </a:ext>
            </a:extLst>
          </p:cNvPr>
          <p:cNvCxnSpPr>
            <a:cxnSpLocks/>
          </p:cNvCxnSpPr>
          <p:nvPr/>
        </p:nvCxnSpPr>
        <p:spPr>
          <a:xfrm flipV="1">
            <a:off x="1689181" y="2775220"/>
            <a:ext cx="713320" cy="4262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FA7A611F-357D-BC4F-B519-6E40B7D7BD87}"/>
              </a:ext>
            </a:extLst>
          </p:cNvPr>
          <p:cNvCxnSpPr>
            <a:cxnSpLocks/>
            <a:endCxn id="34" idx="0"/>
          </p:cNvCxnSpPr>
          <p:nvPr/>
        </p:nvCxnSpPr>
        <p:spPr>
          <a:xfrm flipV="1">
            <a:off x="1689181" y="2441603"/>
            <a:ext cx="0" cy="7598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hart 38">
            <a:extLst>
              <a:ext uri="{FF2B5EF4-FFF2-40B4-BE49-F238E27FC236}">
                <a16:creationId xmlns="" xmlns:a16="http://schemas.microsoft.com/office/drawing/2014/main" id="{38A35358-A08F-CA47-81A4-5C8ADBEA16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2723809"/>
              </p:ext>
            </p:extLst>
          </p:nvPr>
        </p:nvGraphicFramePr>
        <p:xfrm>
          <a:off x="4518111" y="2441603"/>
          <a:ext cx="3082754" cy="151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5FD5AA68-5D31-524B-8ECE-F0A283EBEE49}"/>
              </a:ext>
            </a:extLst>
          </p:cNvPr>
          <p:cNvCxnSpPr>
            <a:cxnSpLocks/>
          </p:cNvCxnSpPr>
          <p:nvPr/>
        </p:nvCxnSpPr>
        <p:spPr>
          <a:xfrm flipV="1">
            <a:off x="6059488" y="3194634"/>
            <a:ext cx="800761" cy="68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140CF113-226F-1640-B44C-39FE69477322}"/>
              </a:ext>
            </a:extLst>
          </p:cNvPr>
          <p:cNvCxnSpPr>
            <a:cxnSpLocks/>
            <a:endCxn id="39" idx="0"/>
          </p:cNvCxnSpPr>
          <p:nvPr/>
        </p:nvCxnSpPr>
        <p:spPr>
          <a:xfrm flipV="1">
            <a:off x="6059488" y="2441603"/>
            <a:ext cx="0" cy="7598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Chart 43">
            <a:extLst>
              <a:ext uri="{FF2B5EF4-FFF2-40B4-BE49-F238E27FC236}">
                <a16:creationId xmlns="" xmlns:a16="http://schemas.microsoft.com/office/drawing/2014/main" id="{430E2F69-C411-D34F-9CBC-CBFBF44044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8871477"/>
              </p:ext>
            </p:extLst>
          </p:nvPr>
        </p:nvGraphicFramePr>
        <p:xfrm>
          <a:off x="8881083" y="2441603"/>
          <a:ext cx="3082754" cy="151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BB96862B-31B5-934A-8ED8-017B42D993C7}"/>
              </a:ext>
            </a:extLst>
          </p:cNvPr>
          <p:cNvCxnSpPr>
            <a:cxnSpLocks/>
          </p:cNvCxnSpPr>
          <p:nvPr/>
        </p:nvCxnSpPr>
        <p:spPr>
          <a:xfrm>
            <a:off x="10422460" y="3194634"/>
            <a:ext cx="384740" cy="6743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5121CC10-B26C-5C4C-99F7-5DE89483E51E}"/>
              </a:ext>
            </a:extLst>
          </p:cNvPr>
          <p:cNvCxnSpPr>
            <a:cxnSpLocks/>
            <a:endCxn id="44" idx="0"/>
          </p:cNvCxnSpPr>
          <p:nvPr/>
        </p:nvCxnSpPr>
        <p:spPr>
          <a:xfrm flipV="1">
            <a:off x="10422460" y="2441603"/>
            <a:ext cx="0" cy="7735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Chart 46">
            <a:extLst>
              <a:ext uri="{FF2B5EF4-FFF2-40B4-BE49-F238E27FC236}">
                <a16:creationId xmlns="" xmlns:a16="http://schemas.microsoft.com/office/drawing/2014/main" id="{41997908-BC2C-264B-839D-BEA29A98AA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9968436"/>
              </p:ext>
            </p:extLst>
          </p:nvPr>
        </p:nvGraphicFramePr>
        <p:xfrm>
          <a:off x="147804" y="4584003"/>
          <a:ext cx="3082754" cy="151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A78BB897-3D58-604D-8D7C-CACF7D2DF205}"/>
              </a:ext>
            </a:extLst>
          </p:cNvPr>
          <p:cNvCxnSpPr>
            <a:cxnSpLocks/>
            <a:stCxn id="47" idx="2"/>
            <a:endCxn id="47" idx="0"/>
          </p:cNvCxnSpPr>
          <p:nvPr/>
        </p:nvCxnSpPr>
        <p:spPr>
          <a:xfrm flipV="1">
            <a:off x="1689181" y="4584003"/>
            <a:ext cx="0" cy="15197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Chart 49">
            <a:extLst>
              <a:ext uri="{FF2B5EF4-FFF2-40B4-BE49-F238E27FC236}">
                <a16:creationId xmlns="" xmlns:a16="http://schemas.microsoft.com/office/drawing/2014/main" id="{87CBD3C9-5666-0A4D-B0B9-2131065C77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310803"/>
              </p:ext>
            </p:extLst>
          </p:nvPr>
        </p:nvGraphicFramePr>
        <p:xfrm>
          <a:off x="4518111" y="4569935"/>
          <a:ext cx="3082754" cy="151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DF1E8583-49C1-8345-AA7F-B0362F30825E}"/>
              </a:ext>
            </a:extLst>
          </p:cNvPr>
          <p:cNvCxnSpPr>
            <a:cxnSpLocks/>
          </p:cNvCxnSpPr>
          <p:nvPr/>
        </p:nvCxnSpPr>
        <p:spPr>
          <a:xfrm flipH="1">
            <a:off x="5335380" y="5329790"/>
            <a:ext cx="724108" cy="4102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683B9C89-E332-D64F-AF7C-A7532B9BFAF4}"/>
              </a:ext>
            </a:extLst>
          </p:cNvPr>
          <p:cNvCxnSpPr>
            <a:cxnSpLocks/>
            <a:endCxn id="50" idx="0"/>
          </p:cNvCxnSpPr>
          <p:nvPr/>
        </p:nvCxnSpPr>
        <p:spPr>
          <a:xfrm flipV="1">
            <a:off x="6059488" y="4569935"/>
            <a:ext cx="0" cy="7598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Chart 52">
            <a:extLst>
              <a:ext uri="{FF2B5EF4-FFF2-40B4-BE49-F238E27FC236}">
                <a16:creationId xmlns="" xmlns:a16="http://schemas.microsoft.com/office/drawing/2014/main" id="{9405E52C-D65C-E840-A444-ABEC2B29F7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3061997"/>
              </p:ext>
            </p:extLst>
          </p:nvPr>
        </p:nvGraphicFramePr>
        <p:xfrm>
          <a:off x="8881083" y="4696547"/>
          <a:ext cx="3082754" cy="151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B0C86D35-E7B1-7644-A87E-CB9D05E64EA7}"/>
              </a:ext>
            </a:extLst>
          </p:cNvPr>
          <p:cNvCxnSpPr>
            <a:cxnSpLocks/>
            <a:endCxn id="53" idx="0"/>
          </p:cNvCxnSpPr>
          <p:nvPr/>
        </p:nvCxnSpPr>
        <p:spPr>
          <a:xfrm flipV="1">
            <a:off x="10422460" y="4696547"/>
            <a:ext cx="0" cy="7598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82177C30-7543-6F40-BBEB-CC550AE763D7}"/>
              </a:ext>
            </a:extLst>
          </p:cNvPr>
          <p:cNvSpPr/>
          <p:nvPr/>
        </p:nvSpPr>
        <p:spPr>
          <a:xfrm>
            <a:off x="709585" y="3754204"/>
            <a:ext cx="1959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Alta" pitchFamily="2" charset="77"/>
                <a:cs typeface="Century Gothic"/>
              </a:rPr>
              <a:t>acute angle</a:t>
            </a:r>
          </a:p>
          <a:p>
            <a:pPr algn="ctr"/>
            <a:r>
              <a:rPr lang="en-US" dirty="0">
                <a:latin typeface="OpenDyslexicAlta" pitchFamily="2" charset="77"/>
              </a:rPr>
              <a:t>(less than 90</a:t>
            </a:r>
            <a:r>
              <a:rPr lang="en-US" baseline="30000" dirty="0">
                <a:latin typeface="OpenDyslexicAlta" pitchFamily="2" charset="77"/>
              </a:rPr>
              <a:t>o</a:t>
            </a:r>
            <a:r>
              <a:rPr lang="en-US" dirty="0">
                <a:latin typeface="OpenDyslexicAlta" pitchFamily="2" charset="77"/>
              </a:rPr>
              <a:t>)</a:t>
            </a:r>
            <a:endParaRPr lang="en-GB" dirty="0">
              <a:latin typeface="OpenDyslexicAlta" pitchFamily="2" charset="77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C11BA176-ECC6-334F-AD04-1BBACAA88D91}"/>
              </a:ext>
            </a:extLst>
          </p:cNvPr>
          <p:cNvSpPr/>
          <p:nvPr/>
        </p:nvSpPr>
        <p:spPr>
          <a:xfrm>
            <a:off x="5184135" y="3746218"/>
            <a:ext cx="1768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Alta" pitchFamily="2" charset="77"/>
                <a:cs typeface="Century Gothic"/>
              </a:rPr>
              <a:t>right angle</a:t>
            </a:r>
          </a:p>
          <a:p>
            <a:pPr algn="ctr"/>
            <a:r>
              <a:rPr lang="en-US" dirty="0">
                <a:latin typeface="OpenDyslexicAlta" pitchFamily="2" charset="77"/>
              </a:rPr>
              <a:t>(exactly 90</a:t>
            </a:r>
            <a:r>
              <a:rPr lang="en-US" baseline="30000" dirty="0">
                <a:latin typeface="OpenDyslexicAlta" pitchFamily="2" charset="77"/>
              </a:rPr>
              <a:t>o</a:t>
            </a:r>
            <a:r>
              <a:rPr lang="en-US" dirty="0">
                <a:latin typeface="OpenDyslexicAlta" pitchFamily="2" charset="77"/>
              </a:rPr>
              <a:t>)</a:t>
            </a:r>
            <a:endParaRPr lang="en-GB" dirty="0">
              <a:latin typeface="OpenDyslexicAlta" pitchFamily="2" charset="77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35AFD131-E4AF-8444-8A09-1409326CCF2E}"/>
              </a:ext>
            </a:extLst>
          </p:cNvPr>
          <p:cNvSpPr/>
          <p:nvPr/>
        </p:nvSpPr>
        <p:spPr>
          <a:xfrm>
            <a:off x="9329055" y="3827070"/>
            <a:ext cx="21868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Alta" pitchFamily="2" charset="77"/>
                <a:cs typeface="Century Gothic"/>
              </a:rPr>
              <a:t>obtuse angle</a:t>
            </a:r>
          </a:p>
          <a:p>
            <a:pPr algn="ctr"/>
            <a:r>
              <a:rPr lang="en-US" dirty="0">
                <a:latin typeface="OpenDyslexicAlta" pitchFamily="2" charset="77"/>
              </a:rPr>
              <a:t>(more than 90</a:t>
            </a:r>
            <a:r>
              <a:rPr lang="en-US" baseline="30000" dirty="0">
                <a:latin typeface="OpenDyslexicAlta" pitchFamily="2" charset="77"/>
              </a:rPr>
              <a:t>o</a:t>
            </a:r>
            <a:r>
              <a:rPr lang="en-US" dirty="0">
                <a:latin typeface="OpenDyslexicAlta" pitchFamily="2" charset="77"/>
              </a:rPr>
              <a:t>, </a:t>
            </a:r>
            <a:br>
              <a:rPr lang="en-US" dirty="0">
                <a:latin typeface="OpenDyslexicAlta" pitchFamily="2" charset="77"/>
              </a:rPr>
            </a:br>
            <a:r>
              <a:rPr lang="en-US" dirty="0">
                <a:latin typeface="OpenDyslexicAlta" pitchFamily="2" charset="77"/>
              </a:rPr>
              <a:t>less than 180</a:t>
            </a:r>
            <a:r>
              <a:rPr lang="en-US" baseline="30000" dirty="0">
                <a:latin typeface="OpenDyslexicAlta" pitchFamily="2" charset="77"/>
              </a:rPr>
              <a:t>o</a:t>
            </a:r>
            <a:r>
              <a:rPr lang="en-US" dirty="0">
                <a:latin typeface="OpenDyslexicAlta" pitchFamily="2" charset="77"/>
              </a:rPr>
              <a:t>)</a:t>
            </a:r>
            <a:endParaRPr lang="en-GB" dirty="0">
              <a:latin typeface="OpenDyslexicAlta" pitchFamily="2" charset="77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30BEDBC9-B9ED-0641-8170-BDA79AD9F64B}"/>
              </a:ext>
            </a:extLst>
          </p:cNvPr>
          <p:cNvSpPr/>
          <p:nvPr/>
        </p:nvSpPr>
        <p:spPr>
          <a:xfrm>
            <a:off x="169376" y="6141329"/>
            <a:ext cx="3039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Alta" pitchFamily="2" charset="77"/>
                <a:cs typeface="Century Gothic"/>
              </a:rPr>
              <a:t>straight line / half turn</a:t>
            </a:r>
          </a:p>
          <a:p>
            <a:pPr algn="ctr"/>
            <a:r>
              <a:rPr lang="en-US" dirty="0">
                <a:latin typeface="OpenDyslexicAlta" pitchFamily="2" charset="77"/>
              </a:rPr>
              <a:t>(exactly 180</a:t>
            </a:r>
            <a:r>
              <a:rPr lang="en-US" baseline="30000" dirty="0">
                <a:latin typeface="OpenDyslexicAlta" pitchFamily="2" charset="77"/>
              </a:rPr>
              <a:t>o</a:t>
            </a:r>
            <a:r>
              <a:rPr lang="en-US" dirty="0">
                <a:latin typeface="OpenDyslexicAlta" pitchFamily="2" charset="77"/>
              </a:rPr>
              <a:t>)</a:t>
            </a:r>
            <a:endParaRPr lang="en-GB" dirty="0">
              <a:latin typeface="OpenDyslexicAlta" pitchFamily="2" charset="77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E4067A0E-1701-7E45-9EBD-4A79DBBABEA3}"/>
              </a:ext>
            </a:extLst>
          </p:cNvPr>
          <p:cNvSpPr/>
          <p:nvPr/>
        </p:nvSpPr>
        <p:spPr>
          <a:xfrm>
            <a:off x="4470001" y="6119275"/>
            <a:ext cx="3196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Alta" pitchFamily="2" charset="77"/>
                <a:cs typeface="Century Gothic"/>
              </a:rPr>
              <a:t>reflex angle</a:t>
            </a:r>
          </a:p>
          <a:p>
            <a:pPr algn="ctr"/>
            <a:r>
              <a:rPr lang="en-US" dirty="0">
                <a:latin typeface="OpenDyslexicAlta" pitchFamily="2" charset="77"/>
              </a:rPr>
              <a:t>(between 180</a:t>
            </a:r>
            <a:r>
              <a:rPr lang="en-US" baseline="30000" dirty="0">
                <a:latin typeface="OpenDyslexicAlta" pitchFamily="2" charset="77"/>
              </a:rPr>
              <a:t>o</a:t>
            </a:r>
            <a:r>
              <a:rPr lang="en-US" dirty="0">
                <a:latin typeface="OpenDyslexicAlta" pitchFamily="2" charset="77"/>
              </a:rPr>
              <a:t> and 360</a:t>
            </a:r>
            <a:r>
              <a:rPr lang="en-US" baseline="30000" dirty="0">
                <a:latin typeface="OpenDyslexicAlta" pitchFamily="2" charset="77"/>
              </a:rPr>
              <a:t>o</a:t>
            </a:r>
            <a:r>
              <a:rPr lang="en-US" dirty="0">
                <a:latin typeface="OpenDyslexicAlta" pitchFamily="2" charset="77"/>
              </a:rPr>
              <a:t>)</a:t>
            </a:r>
            <a:endParaRPr lang="en-GB" dirty="0">
              <a:latin typeface="OpenDyslexicAlta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8F71EF7C-B7BB-7248-97CE-D0EEF87D2611}"/>
              </a:ext>
            </a:extLst>
          </p:cNvPr>
          <p:cNvSpPr/>
          <p:nvPr/>
        </p:nvSpPr>
        <p:spPr>
          <a:xfrm>
            <a:off x="9465310" y="6101651"/>
            <a:ext cx="1914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Alta" pitchFamily="2" charset="77"/>
                <a:cs typeface="Century Gothic"/>
              </a:rPr>
              <a:t>full turn</a:t>
            </a:r>
          </a:p>
          <a:p>
            <a:pPr algn="ctr"/>
            <a:r>
              <a:rPr lang="en-US" dirty="0">
                <a:latin typeface="OpenDyslexicAlta" pitchFamily="2" charset="77"/>
              </a:rPr>
              <a:t>(exactly 360</a:t>
            </a:r>
            <a:r>
              <a:rPr lang="en-US" baseline="30000" dirty="0">
                <a:latin typeface="OpenDyslexicAlta" pitchFamily="2" charset="77"/>
              </a:rPr>
              <a:t>o</a:t>
            </a:r>
            <a:r>
              <a:rPr lang="en-US" dirty="0">
                <a:latin typeface="OpenDyslexicAlta" pitchFamily="2" charset="77"/>
              </a:rPr>
              <a:t>)</a:t>
            </a:r>
            <a:endParaRPr lang="en-GB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4" y="4942556"/>
            <a:ext cx="2149177" cy="3050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4326375" y="3675105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8337658" y="4874624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4767521" y="3928532"/>
            <a:ext cx="1291970" cy="13082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Pie 13">
            <a:extLst>
              <a:ext uri="{FF2B5EF4-FFF2-40B4-BE49-F238E27FC236}">
                <a16:creationId xmlns="" xmlns:a16="http://schemas.microsoft.com/office/drawing/2014/main" id="{475A4FB1-7A2F-764C-B787-8B71BCC1AE25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3484313"/>
              <a:gd name="adj2" fmla="val 2103682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3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13410">
            <a:off x="4444482" y="3198985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4" y="4942556"/>
            <a:ext cx="2149177" cy="3050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4326375" y="3675105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8337658" y="4874624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4767521" y="3928532"/>
            <a:ext cx="1291970" cy="13082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474E25FA-7E0B-5F41-9AD8-952C406143DD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3484313"/>
              <a:gd name="adj2" fmla="val 2103682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13410">
            <a:off x="4444482" y="3198985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4" y="4942556"/>
            <a:ext cx="2149177" cy="3050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4326375" y="3675105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8337658" y="4874624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obtuse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125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4767521" y="3928532"/>
            <a:ext cx="1291970" cy="13082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474E25FA-7E0B-5F41-9AD8-952C406143DD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3484313"/>
              <a:gd name="adj2" fmla="val 2103682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0645093-335A-3341-988A-161F31625353}"/>
              </a:ext>
            </a:extLst>
          </p:cNvPr>
          <p:cNvSpPr/>
          <p:nvPr/>
        </p:nvSpPr>
        <p:spPr>
          <a:xfrm>
            <a:off x="1772305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71671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5" y="5095087"/>
            <a:ext cx="2129167" cy="1525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8413353" y="4701764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3836679" y="3875181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4248971" y="4173482"/>
            <a:ext cx="1810520" cy="1063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908117" y="524208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474E25FA-7E0B-5F41-9AD8-952C406143DD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2644129"/>
              <a:gd name="adj2" fmla="val 2136395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49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8663">
            <a:off x="3552833" y="2875897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5" y="5095087"/>
            <a:ext cx="2129167" cy="1525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8413353" y="4701764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3836679" y="3875181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4248971" y="4173482"/>
            <a:ext cx="1810520" cy="1063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908117" y="524208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474E25FA-7E0B-5F41-9AD8-952C406143DD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2644129"/>
              <a:gd name="adj2" fmla="val 2136395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8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8663">
            <a:off x="3552833" y="2875897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5" y="5095087"/>
            <a:ext cx="2129167" cy="1525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8413353" y="4701764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3836679" y="3875181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obtuse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145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4248971" y="4173482"/>
            <a:ext cx="1810520" cy="1063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908117" y="524208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474E25FA-7E0B-5F41-9AD8-952C406143DD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2644129"/>
              <a:gd name="adj2" fmla="val 2136395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155C29-3A7F-E544-8833-CE234810F9FC}"/>
              </a:ext>
            </a:extLst>
          </p:cNvPr>
          <p:cNvSpPr/>
          <p:nvPr/>
        </p:nvSpPr>
        <p:spPr>
          <a:xfrm>
            <a:off x="1772305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8840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6" y="4106013"/>
            <a:ext cx="1891714" cy="11416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8027252" y="399180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093916" y="2848427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06208" y="3265349"/>
            <a:ext cx="553283" cy="19714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908117" y="524208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474E25FA-7E0B-5F41-9AD8-952C406143DD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23404"/>
              <a:gd name="adj2" fmla="val 1960892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18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66642">
            <a:off x="3053086" y="3032167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6" y="4106013"/>
            <a:ext cx="1891714" cy="11416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8027252" y="399180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093916" y="2848427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06208" y="3265349"/>
            <a:ext cx="553283" cy="19714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908117" y="524208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Pie 13">
            <a:extLst>
              <a:ext uri="{FF2B5EF4-FFF2-40B4-BE49-F238E27FC236}">
                <a16:creationId xmlns="" xmlns:a16="http://schemas.microsoft.com/office/drawing/2014/main" id="{532CCDEA-4354-C44A-9572-F35ED66720CA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23404"/>
              <a:gd name="adj2" fmla="val 1960892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8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66642">
            <a:off x="3053086" y="3032167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6" y="4106013"/>
            <a:ext cx="1891714" cy="11416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8027252" y="399180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093916" y="2848427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acute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75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06208" y="3265349"/>
            <a:ext cx="553283" cy="19714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908117" y="524208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Pie 13">
            <a:extLst>
              <a:ext uri="{FF2B5EF4-FFF2-40B4-BE49-F238E27FC236}">
                <a16:creationId xmlns="" xmlns:a16="http://schemas.microsoft.com/office/drawing/2014/main" id="{532CCDEA-4354-C44A-9572-F35ED66720CA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23404"/>
              <a:gd name="adj2" fmla="val 1960892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A76A96D-B1AF-2F43-8894-1847BFE9B3E2}"/>
              </a:ext>
            </a:extLst>
          </p:cNvPr>
          <p:cNvSpPr/>
          <p:nvPr/>
        </p:nvSpPr>
        <p:spPr>
          <a:xfrm>
            <a:off x="1994416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35243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6" y="4106013"/>
            <a:ext cx="1891714" cy="11416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8027252" y="399180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4126560" y="3596770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4377847" y="4058433"/>
            <a:ext cx="1681645" cy="11783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908117" y="524208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Pie 13">
            <a:extLst>
              <a:ext uri="{FF2B5EF4-FFF2-40B4-BE49-F238E27FC236}">
                <a16:creationId xmlns="" xmlns:a16="http://schemas.microsoft.com/office/drawing/2014/main" id="{532CCDEA-4354-C44A-9572-F35ED66720CA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2976373"/>
              <a:gd name="adj2" fmla="val 1960892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1C26857E-2D7D-9A4C-87CD-6C3CA90F77B5}"/>
              </a:ext>
            </a:extLst>
          </p:cNvPr>
          <p:cNvSpPr/>
          <p:nvPr/>
        </p:nvSpPr>
        <p:spPr>
          <a:xfrm>
            <a:off x="3650783" y="1459666"/>
            <a:ext cx="8184512" cy="648554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Draw angles and swap with a partner to measure them. </a:t>
            </a:r>
          </a:p>
        </p:txBody>
      </p:sp>
    </p:spTree>
    <p:extLst>
      <p:ext uri="{BB962C8B-B14F-4D97-AF65-F5344CB8AC3E}">
        <p14:creationId xmlns:p14="http://schemas.microsoft.com/office/powerpoint/2010/main" val="557598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Copy and </a:t>
            </a:r>
            <a:r>
              <a:rPr lang="en-GB" sz="2200" b="1" dirty="0"/>
              <a:t>translate </a:t>
            </a:r>
            <a:r>
              <a:rPr lang="en-GB" sz="2200" dirty="0"/>
              <a:t>the worksheet into your books.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DA73658-BF40-E449-B6A4-4F7ABA2488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4138" y="2773501"/>
            <a:ext cx="6323724" cy="410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518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66642">
            <a:off x="3053086" y="3032167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6" y="4106013"/>
            <a:ext cx="1891714" cy="11416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8027252" y="399180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4377847" y="4058433"/>
            <a:ext cx="1681645" cy="11783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908117" y="524208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Pie 13">
            <a:extLst>
              <a:ext uri="{FF2B5EF4-FFF2-40B4-BE49-F238E27FC236}">
                <a16:creationId xmlns="" xmlns:a16="http://schemas.microsoft.com/office/drawing/2014/main" id="{532CCDEA-4354-C44A-9572-F35ED66720CA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2976373"/>
              <a:gd name="adj2" fmla="val 1960892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ABEF844-2940-094A-A777-24167AA01E65}"/>
              </a:ext>
            </a:extLst>
          </p:cNvPr>
          <p:cNvSpPr/>
          <p:nvPr/>
        </p:nvSpPr>
        <p:spPr>
          <a:xfrm>
            <a:off x="4126560" y="3596770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1A174839-EE6C-2D46-9431-83592CF9B526}"/>
              </a:ext>
            </a:extLst>
          </p:cNvPr>
          <p:cNvSpPr/>
          <p:nvPr/>
        </p:nvSpPr>
        <p:spPr>
          <a:xfrm>
            <a:off x="3650783" y="1459666"/>
            <a:ext cx="8184512" cy="648554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Draw angles and swap with a partner to measure them. </a:t>
            </a:r>
          </a:p>
        </p:txBody>
      </p:sp>
    </p:spTree>
    <p:extLst>
      <p:ext uri="{BB962C8B-B14F-4D97-AF65-F5344CB8AC3E}">
        <p14:creationId xmlns:p14="http://schemas.microsoft.com/office/powerpoint/2010/main" val="83767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66642">
            <a:off x="3053086" y="3032167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6" y="4106013"/>
            <a:ext cx="1891714" cy="11416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8027252" y="399180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obtuse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115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4377847" y="4058433"/>
            <a:ext cx="1681645" cy="11783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908117" y="524208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Pie 13">
            <a:extLst>
              <a:ext uri="{FF2B5EF4-FFF2-40B4-BE49-F238E27FC236}">
                <a16:creationId xmlns="" xmlns:a16="http://schemas.microsoft.com/office/drawing/2014/main" id="{532CCDEA-4354-C44A-9572-F35ED66720CA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2976373"/>
              <a:gd name="adj2" fmla="val 1960892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6D856E4-8F96-A44F-8D1E-D233E0A21AFE}"/>
              </a:ext>
            </a:extLst>
          </p:cNvPr>
          <p:cNvSpPr/>
          <p:nvPr/>
        </p:nvSpPr>
        <p:spPr>
          <a:xfrm>
            <a:off x="1772305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C4B3FCD-28E8-BE4A-876A-782149DCCAC2}"/>
              </a:ext>
            </a:extLst>
          </p:cNvPr>
          <p:cNvSpPr/>
          <p:nvPr/>
        </p:nvSpPr>
        <p:spPr>
          <a:xfrm>
            <a:off x="4126560" y="3596770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CA4FF389-8F39-7C49-886D-D268DC904717}"/>
              </a:ext>
            </a:extLst>
          </p:cNvPr>
          <p:cNvSpPr/>
          <p:nvPr/>
        </p:nvSpPr>
        <p:spPr>
          <a:xfrm>
            <a:off x="3650783" y="1459666"/>
            <a:ext cx="8184512" cy="648554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Teacher / peer assessment</a:t>
            </a:r>
          </a:p>
        </p:txBody>
      </p:sp>
    </p:spTree>
    <p:extLst>
      <p:ext uri="{BB962C8B-B14F-4D97-AF65-F5344CB8AC3E}">
        <p14:creationId xmlns:p14="http://schemas.microsoft.com/office/powerpoint/2010/main" val="4021594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4733054" y="3020466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981629" y="4526656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BC9CD83-DC6E-D045-A960-97BFC1972789}"/>
              </a:ext>
            </a:extLst>
          </p:cNvPr>
          <p:cNvSpPr/>
          <p:nvPr/>
        </p:nvSpPr>
        <p:spPr>
          <a:xfrm>
            <a:off x="8255740" y="415715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3" name="Pie 12">
            <a:extLst>
              <a:ext uri="{FF2B5EF4-FFF2-40B4-BE49-F238E27FC236}">
                <a16:creationId xmlns="" xmlns:a16="http://schemas.microsoft.com/office/drawing/2014/main" id="{EE47A64D-92D5-C644-9ED7-BF47F060D90C}"/>
              </a:ext>
            </a:extLst>
          </p:cNvPr>
          <p:cNvSpPr/>
          <p:nvPr/>
        </p:nvSpPr>
        <p:spPr>
          <a:xfrm>
            <a:off x="5605759" y="4549359"/>
            <a:ext cx="914400" cy="914400"/>
          </a:xfrm>
          <a:prstGeom prst="pie">
            <a:avLst>
              <a:gd name="adj1" fmla="val 20696074"/>
              <a:gd name="adj2" fmla="val 1403051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DEBD688F-9468-A44F-B316-5ECFD37C617D}"/>
              </a:ext>
            </a:extLst>
          </p:cNvPr>
          <p:cNvCxnSpPr>
            <a:cxnSpLocks/>
          </p:cNvCxnSpPr>
          <p:nvPr/>
        </p:nvCxnSpPr>
        <p:spPr>
          <a:xfrm flipH="1" flipV="1">
            <a:off x="4989343" y="3480381"/>
            <a:ext cx="1070151" cy="1520845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44257B3B-8F6B-1B47-9030-F446A807FDA4}"/>
              </a:ext>
            </a:extLst>
          </p:cNvPr>
          <p:cNvCxnSpPr>
            <a:cxnSpLocks/>
          </p:cNvCxnSpPr>
          <p:nvPr/>
        </p:nvCxnSpPr>
        <p:spPr>
          <a:xfrm flipH="1">
            <a:off x="6045256" y="4399200"/>
            <a:ext cx="2097944" cy="612887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9910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11E6A55-737E-354F-9128-DFB942EEF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1700">
            <a:off x="3316691" y="2654566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4733054" y="3020466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981629" y="4526656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474E25FA-7E0B-5F41-9AD8-952C406143DD}"/>
              </a:ext>
            </a:extLst>
          </p:cNvPr>
          <p:cNvSpPr/>
          <p:nvPr/>
        </p:nvSpPr>
        <p:spPr>
          <a:xfrm>
            <a:off x="5605759" y="4549359"/>
            <a:ext cx="914400" cy="914400"/>
          </a:xfrm>
          <a:prstGeom prst="pie">
            <a:avLst>
              <a:gd name="adj1" fmla="val 20696074"/>
              <a:gd name="adj2" fmla="val 1403051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5FB57D9-96F5-9E46-B9A9-17E8DCBEC66D}"/>
              </a:ext>
            </a:extLst>
          </p:cNvPr>
          <p:cNvCxnSpPr>
            <a:cxnSpLocks/>
          </p:cNvCxnSpPr>
          <p:nvPr/>
        </p:nvCxnSpPr>
        <p:spPr>
          <a:xfrm flipH="1">
            <a:off x="6045256" y="4399200"/>
            <a:ext cx="2097944" cy="612887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BC9CD83-DC6E-D045-A960-97BFC1972789}"/>
              </a:ext>
            </a:extLst>
          </p:cNvPr>
          <p:cNvSpPr/>
          <p:nvPr/>
        </p:nvSpPr>
        <p:spPr>
          <a:xfrm>
            <a:off x="8255740" y="415715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88F7D660-BBA8-7845-9AC8-D67F2C471742}"/>
              </a:ext>
            </a:extLst>
          </p:cNvPr>
          <p:cNvCxnSpPr>
            <a:cxnSpLocks/>
          </p:cNvCxnSpPr>
          <p:nvPr/>
        </p:nvCxnSpPr>
        <p:spPr>
          <a:xfrm flipH="1" flipV="1">
            <a:off x="4989343" y="3480381"/>
            <a:ext cx="1070151" cy="1520845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5153C7E-84A9-864C-96F9-E664196A5CB5}"/>
              </a:ext>
            </a:extLst>
          </p:cNvPr>
          <p:cNvCxnSpPr>
            <a:cxnSpLocks/>
          </p:cNvCxnSpPr>
          <p:nvPr/>
        </p:nvCxnSpPr>
        <p:spPr>
          <a:xfrm flipH="1">
            <a:off x="4577137" y="4399200"/>
            <a:ext cx="3566065" cy="10255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3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11E6A55-737E-354F-9128-DFB942EEF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1700">
            <a:off x="3316691" y="2654566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4733054" y="3020466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reflex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250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981629" y="4526656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474E25FA-7E0B-5F41-9AD8-952C406143DD}"/>
              </a:ext>
            </a:extLst>
          </p:cNvPr>
          <p:cNvSpPr/>
          <p:nvPr/>
        </p:nvSpPr>
        <p:spPr>
          <a:xfrm>
            <a:off x="5605759" y="4549359"/>
            <a:ext cx="914400" cy="914400"/>
          </a:xfrm>
          <a:prstGeom prst="pie">
            <a:avLst>
              <a:gd name="adj1" fmla="val 20696074"/>
              <a:gd name="adj2" fmla="val 1403051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5FB57D9-96F5-9E46-B9A9-17E8DCBEC66D}"/>
              </a:ext>
            </a:extLst>
          </p:cNvPr>
          <p:cNvCxnSpPr>
            <a:cxnSpLocks/>
          </p:cNvCxnSpPr>
          <p:nvPr/>
        </p:nvCxnSpPr>
        <p:spPr>
          <a:xfrm flipH="1">
            <a:off x="6045256" y="4399200"/>
            <a:ext cx="2097944" cy="612887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BC9CD83-DC6E-D045-A960-97BFC1972789}"/>
              </a:ext>
            </a:extLst>
          </p:cNvPr>
          <p:cNvSpPr/>
          <p:nvPr/>
        </p:nvSpPr>
        <p:spPr>
          <a:xfrm>
            <a:off x="8255740" y="415715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88F7D660-BBA8-7845-9AC8-D67F2C471742}"/>
              </a:ext>
            </a:extLst>
          </p:cNvPr>
          <p:cNvCxnSpPr>
            <a:cxnSpLocks/>
          </p:cNvCxnSpPr>
          <p:nvPr/>
        </p:nvCxnSpPr>
        <p:spPr>
          <a:xfrm flipH="1" flipV="1">
            <a:off x="4989343" y="3480381"/>
            <a:ext cx="1070151" cy="1520845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5153C7E-84A9-864C-96F9-E664196A5CB5}"/>
              </a:ext>
            </a:extLst>
          </p:cNvPr>
          <p:cNvCxnSpPr>
            <a:cxnSpLocks/>
          </p:cNvCxnSpPr>
          <p:nvPr/>
        </p:nvCxnSpPr>
        <p:spPr>
          <a:xfrm flipH="1">
            <a:off x="4577137" y="4399200"/>
            <a:ext cx="3566065" cy="10255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32A57F8-AC57-4882-A517-51C2E72EC6BC}"/>
              </a:ext>
            </a:extLst>
          </p:cNvPr>
          <p:cNvSpPr/>
          <p:nvPr/>
        </p:nvSpPr>
        <p:spPr>
          <a:xfrm>
            <a:off x="2352913" y="5823020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771251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061131" y="2798987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6041113" y="4318526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474E25FA-7E0B-5F41-9AD8-952C406143DD}"/>
              </a:ext>
            </a:extLst>
          </p:cNvPr>
          <p:cNvSpPr/>
          <p:nvPr/>
        </p:nvSpPr>
        <p:spPr>
          <a:xfrm>
            <a:off x="5605759" y="4549359"/>
            <a:ext cx="914400" cy="914400"/>
          </a:xfrm>
          <a:prstGeom prst="pie">
            <a:avLst>
              <a:gd name="adj1" fmla="val 19682473"/>
              <a:gd name="adj2" fmla="val 1519606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5FB57D9-96F5-9E46-B9A9-17E8DCBEC66D}"/>
              </a:ext>
            </a:extLst>
          </p:cNvPr>
          <p:cNvCxnSpPr>
            <a:cxnSpLocks/>
          </p:cNvCxnSpPr>
          <p:nvPr/>
        </p:nvCxnSpPr>
        <p:spPr>
          <a:xfrm flipH="1">
            <a:off x="6045256" y="3870484"/>
            <a:ext cx="1891714" cy="1141603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BC9CD83-DC6E-D045-A960-97BFC1972789}"/>
              </a:ext>
            </a:extLst>
          </p:cNvPr>
          <p:cNvSpPr/>
          <p:nvPr/>
        </p:nvSpPr>
        <p:spPr>
          <a:xfrm>
            <a:off x="8051955" y="3669273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88F7D660-BBA8-7845-9AC8-D67F2C471742}"/>
              </a:ext>
            </a:extLst>
          </p:cNvPr>
          <p:cNvCxnSpPr>
            <a:cxnSpLocks/>
          </p:cNvCxnSpPr>
          <p:nvPr/>
        </p:nvCxnSpPr>
        <p:spPr>
          <a:xfrm flipH="1" flipV="1">
            <a:off x="5484441" y="2946926"/>
            <a:ext cx="575052" cy="2054300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6194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E1444DB-A2E0-7146-8328-82FE2D4CB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70973">
            <a:off x="3062114" y="2789037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8051955" y="3669273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061131" y="2798987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6041113" y="4318526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474E25FA-7E0B-5F41-9AD8-952C406143DD}"/>
              </a:ext>
            </a:extLst>
          </p:cNvPr>
          <p:cNvSpPr/>
          <p:nvPr/>
        </p:nvSpPr>
        <p:spPr>
          <a:xfrm>
            <a:off x="5605759" y="4549359"/>
            <a:ext cx="914400" cy="914400"/>
          </a:xfrm>
          <a:prstGeom prst="pie">
            <a:avLst>
              <a:gd name="adj1" fmla="val 19682473"/>
              <a:gd name="adj2" fmla="val 1519606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5FB57D9-96F5-9E46-B9A9-17E8DCBEC66D}"/>
              </a:ext>
            </a:extLst>
          </p:cNvPr>
          <p:cNvCxnSpPr>
            <a:cxnSpLocks/>
          </p:cNvCxnSpPr>
          <p:nvPr/>
        </p:nvCxnSpPr>
        <p:spPr>
          <a:xfrm flipH="1">
            <a:off x="6045256" y="3870484"/>
            <a:ext cx="1891714" cy="1141603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A5D4676-FEA5-6D46-8832-E0F4FA6F4F40}"/>
              </a:ext>
            </a:extLst>
          </p:cNvPr>
          <p:cNvCxnSpPr>
            <a:cxnSpLocks/>
          </p:cNvCxnSpPr>
          <p:nvPr/>
        </p:nvCxnSpPr>
        <p:spPr>
          <a:xfrm flipH="1" flipV="1">
            <a:off x="5484441" y="2946926"/>
            <a:ext cx="575052" cy="2054300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F4F3BD56-E2CD-6444-9C64-F946AEC15D99}"/>
              </a:ext>
            </a:extLst>
          </p:cNvPr>
          <p:cNvCxnSpPr>
            <a:cxnSpLocks/>
          </p:cNvCxnSpPr>
          <p:nvPr/>
        </p:nvCxnSpPr>
        <p:spPr>
          <a:xfrm flipH="1">
            <a:off x="5061131" y="3870484"/>
            <a:ext cx="2875840" cy="17418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38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E1444DB-A2E0-7146-8328-82FE2D4CB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70973">
            <a:off x="3062114" y="2789037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8051955" y="3669273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061131" y="2798987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reflex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285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6041113" y="4318526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474E25FA-7E0B-5F41-9AD8-952C406143DD}"/>
              </a:ext>
            </a:extLst>
          </p:cNvPr>
          <p:cNvSpPr/>
          <p:nvPr/>
        </p:nvSpPr>
        <p:spPr>
          <a:xfrm>
            <a:off x="5605759" y="4549359"/>
            <a:ext cx="914400" cy="914400"/>
          </a:xfrm>
          <a:prstGeom prst="pie">
            <a:avLst>
              <a:gd name="adj1" fmla="val 19682473"/>
              <a:gd name="adj2" fmla="val 1519606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5FB57D9-96F5-9E46-B9A9-17E8DCBEC66D}"/>
              </a:ext>
            </a:extLst>
          </p:cNvPr>
          <p:cNvCxnSpPr>
            <a:cxnSpLocks/>
          </p:cNvCxnSpPr>
          <p:nvPr/>
        </p:nvCxnSpPr>
        <p:spPr>
          <a:xfrm flipH="1">
            <a:off x="6045256" y="3870484"/>
            <a:ext cx="1891714" cy="1141603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A5D4676-FEA5-6D46-8832-E0F4FA6F4F40}"/>
              </a:ext>
            </a:extLst>
          </p:cNvPr>
          <p:cNvCxnSpPr>
            <a:cxnSpLocks/>
          </p:cNvCxnSpPr>
          <p:nvPr/>
        </p:nvCxnSpPr>
        <p:spPr>
          <a:xfrm flipH="1" flipV="1">
            <a:off x="5484441" y="2946926"/>
            <a:ext cx="575052" cy="2054300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F4F3BD56-E2CD-6444-9C64-F946AEC15D99}"/>
              </a:ext>
            </a:extLst>
          </p:cNvPr>
          <p:cNvCxnSpPr>
            <a:cxnSpLocks/>
          </p:cNvCxnSpPr>
          <p:nvPr/>
        </p:nvCxnSpPr>
        <p:spPr>
          <a:xfrm flipH="1">
            <a:off x="5061131" y="3870484"/>
            <a:ext cx="2875840" cy="17418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2CF387E-2C27-454F-A27E-07EC8843AEDA}"/>
              </a:ext>
            </a:extLst>
          </p:cNvPr>
          <p:cNvSpPr/>
          <p:nvPr/>
        </p:nvSpPr>
        <p:spPr>
          <a:xfrm>
            <a:off x="2343811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89681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061131" y="2798987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458611" y="4172014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474E25FA-7E0B-5F41-9AD8-952C406143DD}"/>
              </a:ext>
            </a:extLst>
          </p:cNvPr>
          <p:cNvSpPr/>
          <p:nvPr/>
        </p:nvSpPr>
        <p:spPr>
          <a:xfrm>
            <a:off x="5596031" y="4529903"/>
            <a:ext cx="914400" cy="914400"/>
          </a:xfrm>
          <a:prstGeom prst="pie">
            <a:avLst>
              <a:gd name="adj1" fmla="val 15191285"/>
              <a:gd name="adj2" fmla="val 12967518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5FB57D9-96F5-9E46-B9A9-17E8DCBEC66D}"/>
              </a:ext>
            </a:extLst>
          </p:cNvPr>
          <p:cNvCxnSpPr>
            <a:cxnSpLocks/>
          </p:cNvCxnSpPr>
          <p:nvPr/>
        </p:nvCxnSpPr>
        <p:spPr>
          <a:xfrm>
            <a:off x="4365261" y="3751119"/>
            <a:ext cx="1699398" cy="1246332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BC9CD83-DC6E-D045-A960-97BFC1972789}"/>
              </a:ext>
            </a:extLst>
          </p:cNvPr>
          <p:cNvSpPr/>
          <p:nvPr/>
        </p:nvSpPr>
        <p:spPr>
          <a:xfrm>
            <a:off x="3903991" y="3512411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09CF16C3-2B78-C540-BC85-950BF4084B5E}"/>
              </a:ext>
            </a:extLst>
          </p:cNvPr>
          <p:cNvCxnSpPr>
            <a:cxnSpLocks/>
          </p:cNvCxnSpPr>
          <p:nvPr/>
        </p:nvCxnSpPr>
        <p:spPr>
          <a:xfrm flipH="1" flipV="1">
            <a:off x="5431225" y="2952929"/>
            <a:ext cx="617936" cy="2048297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055EFD12-07DE-9348-AED9-922931DDD604}"/>
              </a:ext>
            </a:extLst>
          </p:cNvPr>
          <p:cNvSpPr/>
          <p:nvPr/>
        </p:nvSpPr>
        <p:spPr>
          <a:xfrm>
            <a:off x="3650783" y="1459666"/>
            <a:ext cx="8184512" cy="648554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Draw angles and swap with a partner to measure them. </a:t>
            </a:r>
          </a:p>
        </p:txBody>
      </p:sp>
    </p:spTree>
    <p:extLst>
      <p:ext uri="{BB962C8B-B14F-4D97-AF65-F5344CB8AC3E}">
        <p14:creationId xmlns:p14="http://schemas.microsoft.com/office/powerpoint/2010/main" val="25142968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514CB17-772C-B243-B51E-6A4B36F64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41155">
            <a:off x="4311295" y="2831232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061131" y="2798987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458611" y="4172014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474E25FA-7E0B-5F41-9AD8-952C406143DD}"/>
              </a:ext>
            </a:extLst>
          </p:cNvPr>
          <p:cNvSpPr/>
          <p:nvPr/>
        </p:nvSpPr>
        <p:spPr>
          <a:xfrm>
            <a:off x="5596031" y="4529903"/>
            <a:ext cx="914400" cy="914400"/>
          </a:xfrm>
          <a:prstGeom prst="pie">
            <a:avLst>
              <a:gd name="adj1" fmla="val 15191285"/>
              <a:gd name="adj2" fmla="val 12967518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5FB57D9-96F5-9E46-B9A9-17E8DCBEC66D}"/>
              </a:ext>
            </a:extLst>
          </p:cNvPr>
          <p:cNvCxnSpPr>
            <a:cxnSpLocks/>
          </p:cNvCxnSpPr>
          <p:nvPr/>
        </p:nvCxnSpPr>
        <p:spPr>
          <a:xfrm>
            <a:off x="4365261" y="3751119"/>
            <a:ext cx="1699398" cy="1246332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BC9CD83-DC6E-D045-A960-97BFC1972789}"/>
              </a:ext>
            </a:extLst>
          </p:cNvPr>
          <p:cNvSpPr/>
          <p:nvPr/>
        </p:nvSpPr>
        <p:spPr>
          <a:xfrm>
            <a:off x="3903991" y="3512411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88F7D660-BBA8-7845-9AC8-D67F2C471742}"/>
              </a:ext>
            </a:extLst>
          </p:cNvPr>
          <p:cNvCxnSpPr>
            <a:cxnSpLocks/>
          </p:cNvCxnSpPr>
          <p:nvPr/>
        </p:nvCxnSpPr>
        <p:spPr>
          <a:xfrm flipH="1" flipV="1">
            <a:off x="5431225" y="2952929"/>
            <a:ext cx="617936" cy="2048297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31E3EE31-75DA-0B42-A0CF-1D830E3234E7}"/>
              </a:ext>
            </a:extLst>
          </p:cNvPr>
          <p:cNvCxnSpPr>
            <a:cxnSpLocks/>
          </p:cNvCxnSpPr>
          <p:nvPr/>
        </p:nvCxnSpPr>
        <p:spPr>
          <a:xfrm flipH="1" flipV="1">
            <a:off x="4365261" y="3751120"/>
            <a:ext cx="3143577" cy="23269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A4A1077C-9C7A-8E4D-A736-AC820B40A869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D7177A06-98EE-704D-980E-474CB6E03A32}"/>
              </a:ext>
            </a:extLst>
          </p:cNvPr>
          <p:cNvSpPr/>
          <p:nvPr/>
        </p:nvSpPr>
        <p:spPr>
          <a:xfrm>
            <a:off x="3650783" y="1459666"/>
            <a:ext cx="8184512" cy="648554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Draw angles and swap with a partner to measure them. </a:t>
            </a:r>
          </a:p>
        </p:txBody>
      </p:sp>
    </p:spTree>
    <p:extLst>
      <p:ext uri="{BB962C8B-B14F-4D97-AF65-F5344CB8AC3E}">
        <p14:creationId xmlns:p14="http://schemas.microsoft.com/office/powerpoint/2010/main" val="141390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Copy and </a:t>
            </a:r>
            <a:r>
              <a:rPr lang="en-GB" sz="2200" b="1" dirty="0"/>
              <a:t>translate</a:t>
            </a:r>
            <a:r>
              <a:rPr lang="en-GB" sz="2200" dirty="0"/>
              <a:t> the worksheet into your books.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DA73658-BF40-E449-B6A4-4F7ABA2488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4138" y="2757459"/>
            <a:ext cx="6323724" cy="41005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D2C61BF-FF70-B843-94C1-692050090365}"/>
              </a:ext>
            </a:extLst>
          </p:cNvPr>
          <p:cNvSpPr/>
          <p:nvPr/>
        </p:nvSpPr>
        <p:spPr>
          <a:xfrm>
            <a:off x="6392557" y="2768793"/>
            <a:ext cx="19591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acute angle</a:t>
            </a:r>
          </a:p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(less than 90</a:t>
            </a:r>
            <a:r>
              <a:rPr lang="en-US" baseline="30000" dirty="0">
                <a:solidFill>
                  <a:srgbClr val="FF3860"/>
                </a:solidFill>
                <a:latin typeface="OpenDyslexicAlta" pitchFamily="2" charset="77"/>
              </a:rPr>
              <a:t>o</a:t>
            </a:r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)</a:t>
            </a:r>
            <a:endParaRPr lang="en-GB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3D42D9B-528E-6446-A00C-857C90BBD83D}"/>
              </a:ext>
            </a:extLst>
          </p:cNvPr>
          <p:cNvSpPr/>
          <p:nvPr/>
        </p:nvSpPr>
        <p:spPr>
          <a:xfrm>
            <a:off x="5905686" y="5942568"/>
            <a:ext cx="163538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reflex angle</a:t>
            </a:r>
          </a:p>
          <a:p>
            <a:pPr algn="ctr"/>
            <a:r>
              <a:rPr lang="en-US" sz="1400" dirty="0">
                <a:solidFill>
                  <a:srgbClr val="FF3860"/>
                </a:solidFill>
                <a:latin typeface="OpenDyslexicAlta" pitchFamily="2" charset="77"/>
              </a:rPr>
              <a:t>(between 180</a:t>
            </a:r>
            <a:r>
              <a:rPr lang="en-US" sz="1400" baseline="30000" dirty="0">
                <a:solidFill>
                  <a:srgbClr val="FF3860"/>
                </a:solidFill>
                <a:latin typeface="OpenDyslexicAlta" pitchFamily="2" charset="77"/>
              </a:rPr>
              <a:t>o</a:t>
            </a:r>
            <a:r>
              <a:rPr lang="en-US" sz="1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</a:p>
          <a:p>
            <a:pPr algn="ctr"/>
            <a:r>
              <a:rPr lang="en-US" sz="1400" dirty="0">
                <a:solidFill>
                  <a:srgbClr val="FF3860"/>
                </a:solidFill>
                <a:latin typeface="OpenDyslexicAlta" pitchFamily="2" charset="77"/>
              </a:rPr>
              <a:t>and 360</a:t>
            </a:r>
            <a:r>
              <a:rPr lang="en-US" sz="1400" baseline="30000" dirty="0">
                <a:solidFill>
                  <a:srgbClr val="FF3860"/>
                </a:solidFill>
                <a:latin typeface="OpenDyslexicAlta" pitchFamily="2" charset="77"/>
              </a:rPr>
              <a:t>o</a:t>
            </a:r>
            <a:r>
              <a:rPr lang="en-US" sz="1400" dirty="0">
                <a:solidFill>
                  <a:srgbClr val="FF3860"/>
                </a:solidFill>
                <a:latin typeface="OpenDyslexicAlta" pitchFamily="2" charset="77"/>
              </a:rPr>
              <a:t>)</a:t>
            </a:r>
            <a:endParaRPr lang="en-GB" sz="1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5C6EE45-F273-3E42-B2A2-7A1EEF470C92}"/>
              </a:ext>
            </a:extLst>
          </p:cNvPr>
          <p:cNvSpPr/>
          <p:nvPr/>
        </p:nvSpPr>
        <p:spPr>
          <a:xfrm>
            <a:off x="1548452" y="5353754"/>
            <a:ext cx="191430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full turn</a:t>
            </a:r>
          </a:p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(exactly 360</a:t>
            </a:r>
            <a:r>
              <a:rPr lang="en-US" baseline="30000" dirty="0">
                <a:solidFill>
                  <a:srgbClr val="FF3860"/>
                </a:solidFill>
                <a:latin typeface="OpenDyslexicAlta" pitchFamily="2" charset="77"/>
              </a:rPr>
              <a:t>o</a:t>
            </a:r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)</a:t>
            </a:r>
            <a:endParaRPr lang="en-GB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817093A-9E29-7B4F-B291-E8F9B885A081}"/>
              </a:ext>
            </a:extLst>
          </p:cNvPr>
          <p:cNvSpPr/>
          <p:nvPr/>
        </p:nvSpPr>
        <p:spPr>
          <a:xfrm>
            <a:off x="8704114" y="5184726"/>
            <a:ext cx="303961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straight line / half turn</a:t>
            </a:r>
          </a:p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(exactly 180</a:t>
            </a:r>
            <a:r>
              <a:rPr lang="en-US" baseline="30000" dirty="0">
                <a:solidFill>
                  <a:srgbClr val="FF3860"/>
                </a:solidFill>
                <a:latin typeface="OpenDyslexicAlta" pitchFamily="2" charset="77"/>
              </a:rPr>
              <a:t>o</a:t>
            </a:r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)</a:t>
            </a:r>
            <a:endParaRPr lang="en-GB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879E98C-3C24-A044-AF75-0E44D398B410}"/>
              </a:ext>
            </a:extLst>
          </p:cNvPr>
          <p:cNvSpPr/>
          <p:nvPr/>
        </p:nvSpPr>
        <p:spPr>
          <a:xfrm>
            <a:off x="5385709" y="3463014"/>
            <a:ext cx="142058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right angle</a:t>
            </a:r>
          </a:p>
          <a:p>
            <a:pPr algn="ctr"/>
            <a:r>
              <a:rPr lang="en-US" sz="1400" dirty="0">
                <a:solidFill>
                  <a:srgbClr val="FF3860"/>
                </a:solidFill>
                <a:latin typeface="OpenDyslexicAlta" pitchFamily="2" charset="77"/>
              </a:rPr>
              <a:t>(exactly 90</a:t>
            </a:r>
            <a:r>
              <a:rPr lang="en-US" sz="1400" baseline="30000" dirty="0">
                <a:solidFill>
                  <a:srgbClr val="FF3860"/>
                </a:solidFill>
                <a:latin typeface="OpenDyslexicAlta" pitchFamily="2" charset="77"/>
              </a:rPr>
              <a:t>o</a:t>
            </a:r>
            <a:r>
              <a:rPr lang="en-US" sz="1400" dirty="0">
                <a:solidFill>
                  <a:srgbClr val="FF3860"/>
                </a:solidFill>
                <a:latin typeface="OpenDyslexicAlta" pitchFamily="2" charset="77"/>
              </a:rPr>
              <a:t>)</a:t>
            </a:r>
            <a:endParaRPr lang="en-GB" sz="1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584D9C0-FF09-5441-A89D-47C4BE63A9FF}"/>
              </a:ext>
            </a:extLst>
          </p:cNvPr>
          <p:cNvSpPr/>
          <p:nvPr/>
        </p:nvSpPr>
        <p:spPr>
          <a:xfrm>
            <a:off x="1225905" y="3509699"/>
            <a:ext cx="151996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obtuse angle</a:t>
            </a:r>
          </a:p>
          <a:p>
            <a:pPr algn="ctr"/>
            <a:r>
              <a:rPr lang="en-US" sz="1400" dirty="0">
                <a:solidFill>
                  <a:srgbClr val="FF3860"/>
                </a:solidFill>
                <a:latin typeface="OpenDyslexicAlta" pitchFamily="2" charset="77"/>
              </a:rPr>
              <a:t>(between 90</a:t>
            </a:r>
            <a:r>
              <a:rPr lang="en-US" sz="1400" baseline="30000" dirty="0">
                <a:solidFill>
                  <a:srgbClr val="FF3860"/>
                </a:solidFill>
                <a:latin typeface="OpenDyslexicAlta" pitchFamily="2" charset="77"/>
              </a:rPr>
              <a:t>o</a:t>
            </a:r>
            <a:r>
              <a:rPr lang="en-US" sz="1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</a:p>
          <a:p>
            <a:pPr algn="ctr"/>
            <a:r>
              <a:rPr lang="en-US" sz="1400" dirty="0">
                <a:solidFill>
                  <a:srgbClr val="FF3860"/>
                </a:solidFill>
                <a:latin typeface="OpenDyslexicAlta" pitchFamily="2" charset="77"/>
              </a:rPr>
              <a:t>and 180</a:t>
            </a:r>
            <a:r>
              <a:rPr lang="en-US" sz="1400" baseline="30000" dirty="0">
                <a:solidFill>
                  <a:srgbClr val="FF3860"/>
                </a:solidFill>
                <a:latin typeface="OpenDyslexicAlta" pitchFamily="2" charset="77"/>
              </a:rPr>
              <a:t>o</a:t>
            </a:r>
            <a:r>
              <a:rPr lang="en-US" sz="1400" dirty="0">
                <a:solidFill>
                  <a:srgbClr val="FF3860"/>
                </a:solidFill>
                <a:latin typeface="OpenDyslexicAlta" pitchFamily="2" charset="77"/>
              </a:rPr>
              <a:t>)</a:t>
            </a:r>
            <a:endParaRPr lang="en-GB" sz="1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723557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514CB17-772C-B243-B51E-6A4B36F64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41155">
            <a:off x="4311295" y="2831232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061131" y="2798987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458611" y="4172014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474E25FA-7E0B-5F41-9AD8-952C406143DD}"/>
              </a:ext>
            </a:extLst>
          </p:cNvPr>
          <p:cNvSpPr/>
          <p:nvPr/>
        </p:nvSpPr>
        <p:spPr>
          <a:xfrm>
            <a:off x="5596031" y="4529903"/>
            <a:ext cx="914400" cy="914400"/>
          </a:xfrm>
          <a:prstGeom prst="pie">
            <a:avLst>
              <a:gd name="adj1" fmla="val 15191285"/>
              <a:gd name="adj2" fmla="val 12967518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5FB57D9-96F5-9E46-B9A9-17E8DCBEC66D}"/>
              </a:ext>
            </a:extLst>
          </p:cNvPr>
          <p:cNvCxnSpPr>
            <a:cxnSpLocks/>
          </p:cNvCxnSpPr>
          <p:nvPr/>
        </p:nvCxnSpPr>
        <p:spPr>
          <a:xfrm>
            <a:off x="4365261" y="3751119"/>
            <a:ext cx="1699398" cy="1246332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BC9CD83-DC6E-D045-A960-97BFC1972789}"/>
              </a:ext>
            </a:extLst>
          </p:cNvPr>
          <p:cNvSpPr/>
          <p:nvPr/>
        </p:nvSpPr>
        <p:spPr>
          <a:xfrm>
            <a:off x="3903991" y="3512411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88F7D660-BBA8-7845-9AC8-D67F2C471742}"/>
              </a:ext>
            </a:extLst>
          </p:cNvPr>
          <p:cNvCxnSpPr>
            <a:cxnSpLocks/>
          </p:cNvCxnSpPr>
          <p:nvPr/>
        </p:nvCxnSpPr>
        <p:spPr>
          <a:xfrm flipH="1" flipV="1">
            <a:off x="5431225" y="2952929"/>
            <a:ext cx="617936" cy="2048297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31E3EE31-75DA-0B42-A0CF-1D830E3234E7}"/>
              </a:ext>
            </a:extLst>
          </p:cNvPr>
          <p:cNvCxnSpPr>
            <a:cxnSpLocks/>
          </p:cNvCxnSpPr>
          <p:nvPr/>
        </p:nvCxnSpPr>
        <p:spPr>
          <a:xfrm flipH="1" flipV="1">
            <a:off x="4365261" y="3751120"/>
            <a:ext cx="3143577" cy="23269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A4A1077C-9C7A-8E4D-A736-AC820B40A869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reflex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325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C6A2CE90-1F04-524C-82D3-9316A49227E1}"/>
              </a:ext>
            </a:extLst>
          </p:cNvPr>
          <p:cNvSpPr/>
          <p:nvPr/>
        </p:nvSpPr>
        <p:spPr>
          <a:xfrm>
            <a:off x="3650783" y="1459666"/>
            <a:ext cx="8184512" cy="648554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Teacher / peer assessment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B5CA08B-19CE-7249-9AD0-4F4B1B7A5D25}"/>
              </a:ext>
            </a:extLst>
          </p:cNvPr>
          <p:cNvSpPr/>
          <p:nvPr/>
        </p:nvSpPr>
        <p:spPr>
          <a:xfrm>
            <a:off x="2343811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96287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irregular quadrilateral, like the one shown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Measure all four of the angles. </a:t>
            </a:r>
            <a:br>
              <a:rPr lang="en-GB" sz="2200" dirty="0"/>
            </a:br>
            <a:r>
              <a:rPr lang="en-GB" sz="2200" dirty="0"/>
              <a:t>What is the sum of the four angles?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D8656D71-F779-B24D-B43E-666D749BBF0E}"/>
              </a:ext>
            </a:extLst>
          </p:cNvPr>
          <p:cNvCxnSpPr>
            <a:cxnSpLocks/>
          </p:cNvCxnSpPr>
          <p:nvPr/>
        </p:nvCxnSpPr>
        <p:spPr>
          <a:xfrm flipH="1">
            <a:off x="6740994" y="4797399"/>
            <a:ext cx="2213150" cy="1719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54B8E62-429B-ED4A-A79A-FA146923890A}"/>
              </a:ext>
            </a:extLst>
          </p:cNvPr>
          <p:cNvCxnSpPr>
            <a:cxnSpLocks/>
          </p:cNvCxnSpPr>
          <p:nvPr/>
        </p:nvCxnSpPr>
        <p:spPr>
          <a:xfrm flipH="1" flipV="1">
            <a:off x="6283027" y="3079870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EA04299D-245F-5D4E-B09B-E1FEC794E7CE}"/>
              </a:ext>
            </a:extLst>
          </p:cNvPr>
          <p:cNvCxnSpPr>
            <a:cxnSpLocks/>
          </p:cNvCxnSpPr>
          <p:nvPr/>
        </p:nvCxnSpPr>
        <p:spPr>
          <a:xfrm flipV="1">
            <a:off x="8933520" y="3850105"/>
            <a:ext cx="162354" cy="954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A0901CB-D92F-9946-BC52-C8735BD6C9F4}"/>
              </a:ext>
            </a:extLst>
          </p:cNvPr>
          <p:cNvCxnSpPr>
            <a:cxnSpLocks/>
          </p:cNvCxnSpPr>
          <p:nvPr/>
        </p:nvCxnSpPr>
        <p:spPr>
          <a:xfrm flipH="1" flipV="1">
            <a:off x="6283028" y="3093622"/>
            <a:ext cx="2812846" cy="7702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B2E59B37-66F6-4D42-A026-40FF02741470}"/>
              </a:ext>
            </a:extLst>
          </p:cNvPr>
          <p:cNvSpPr/>
          <p:nvPr/>
        </p:nvSpPr>
        <p:spPr>
          <a:xfrm>
            <a:off x="6392631" y="3198167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4445E65-C1BA-3940-87DD-0811A259CD40}"/>
              </a:ext>
            </a:extLst>
          </p:cNvPr>
          <p:cNvSpPr/>
          <p:nvPr/>
        </p:nvSpPr>
        <p:spPr>
          <a:xfrm>
            <a:off x="8651186" y="3827424"/>
            <a:ext cx="391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74EF40F4-DD98-9C41-89D6-75FEFC3D5E9C}"/>
              </a:ext>
            </a:extLst>
          </p:cNvPr>
          <p:cNvSpPr/>
          <p:nvPr/>
        </p:nvSpPr>
        <p:spPr>
          <a:xfrm>
            <a:off x="6755230" y="4477357"/>
            <a:ext cx="410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40194EB-A31D-4D40-87AA-6FBE2B7C8E41}"/>
              </a:ext>
            </a:extLst>
          </p:cNvPr>
          <p:cNvSpPr/>
          <p:nvPr/>
        </p:nvSpPr>
        <p:spPr>
          <a:xfrm>
            <a:off x="8522830" y="4367483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D</a:t>
            </a:r>
            <a:endParaRPr lang="en-GB" sz="24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851555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irregular quadrilateral, like the one shown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sum of the four angles must be 360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D8656D71-F779-B24D-B43E-666D749BBF0E}"/>
              </a:ext>
            </a:extLst>
          </p:cNvPr>
          <p:cNvCxnSpPr>
            <a:cxnSpLocks/>
          </p:cNvCxnSpPr>
          <p:nvPr/>
        </p:nvCxnSpPr>
        <p:spPr>
          <a:xfrm flipH="1">
            <a:off x="6740994" y="4797399"/>
            <a:ext cx="2213150" cy="1719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54B8E62-429B-ED4A-A79A-FA146923890A}"/>
              </a:ext>
            </a:extLst>
          </p:cNvPr>
          <p:cNvCxnSpPr>
            <a:cxnSpLocks/>
          </p:cNvCxnSpPr>
          <p:nvPr/>
        </p:nvCxnSpPr>
        <p:spPr>
          <a:xfrm flipH="1" flipV="1">
            <a:off x="6283027" y="3079870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EA04299D-245F-5D4E-B09B-E1FEC794E7CE}"/>
              </a:ext>
            </a:extLst>
          </p:cNvPr>
          <p:cNvCxnSpPr>
            <a:cxnSpLocks/>
          </p:cNvCxnSpPr>
          <p:nvPr/>
        </p:nvCxnSpPr>
        <p:spPr>
          <a:xfrm flipV="1">
            <a:off x="8933520" y="3850105"/>
            <a:ext cx="162354" cy="954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A0901CB-D92F-9946-BC52-C8735BD6C9F4}"/>
              </a:ext>
            </a:extLst>
          </p:cNvPr>
          <p:cNvCxnSpPr>
            <a:cxnSpLocks/>
          </p:cNvCxnSpPr>
          <p:nvPr/>
        </p:nvCxnSpPr>
        <p:spPr>
          <a:xfrm flipH="1" flipV="1">
            <a:off x="6283028" y="3093622"/>
            <a:ext cx="2812846" cy="7702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B2E59B37-66F6-4D42-A026-40FF02741470}"/>
              </a:ext>
            </a:extLst>
          </p:cNvPr>
          <p:cNvSpPr/>
          <p:nvPr/>
        </p:nvSpPr>
        <p:spPr>
          <a:xfrm>
            <a:off x="6392631" y="3198167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4445E65-C1BA-3940-87DD-0811A259CD40}"/>
              </a:ext>
            </a:extLst>
          </p:cNvPr>
          <p:cNvSpPr/>
          <p:nvPr/>
        </p:nvSpPr>
        <p:spPr>
          <a:xfrm>
            <a:off x="8651186" y="3827424"/>
            <a:ext cx="391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74EF40F4-DD98-9C41-89D6-75FEFC3D5E9C}"/>
              </a:ext>
            </a:extLst>
          </p:cNvPr>
          <p:cNvSpPr/>
          <p:nvPr/>
        </p:nvSpPr>
        <p:spPr>
          <a:xfrm>
            <a:off x="6755230" y="4477357"/>
            <a:ext cx="410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40194EB-A31D-4D40-87AA-6FBE2B7C8E41}"/>
              </a:ext>
            </a:extLst>
          </p:cNvPr>
          <p:cNvSpPr/>
          <p:nvPr/>
        </p:nvSpPr>
        <p:spPr>
          <a:xfrm>
            <a:off x="8522830" y="4367483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D</a:t>
            </a:r>
            <a:endParaRPr lang="en-GB" sz="24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512493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2E05E6B-16C0-FA4E-B5B5-354478ADE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values of each of the angles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D74BAF1-F3B5-D14B-BFC2-EA6CDA65025E}"/>
              </a:ext>
            </a:extLst>
          </p:cNvPr>
          <p:cNvCxnSpPr>
            <a:cxnSpLocks/>
          </p:cNvCxnSpPr>
          <p:nvPr/>
        </p:nvCxnSpPr>
        <p:spPr>
          <a:xfrm flipH="1" flipV="1">
            <a:off x="4378441" y="4038044"/>
            <a:ext cx="1698799" cy="1198264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5180128" y="4846221"/>
            <a:ext cx="421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957D5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156FFE-7AF2-274E-B70A-152ADBD4163D}"/>
              </a:ext>
            </a:extLst>
          </p:cNvPr>
          <p:cNvSpPr/>
          <p:nvPr/>
        </p:nvSpPr>
        <p:spPr>
          <a:xfrm>
            <a:off x="5652119" y="4406343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957D5"/>
                </a:solidFill>
                <a:latin typeface="OpenDyslexicAlta" pitchFamily="2" charset="77"/>
                <a:cs typeface="Century Gothic"/>
              </a:rPr>
              <a:t>Y</a:t>
            </a:r>
            <a:endParaRPr lang="en-GB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6237663" y="4774643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957D5"/>
                </a:solidFill>
                <a:latin typeface="OpenDyslexicAlta" pitchFamily="2" charset="77"/>
                <a:cs typeface="Century Gothic"/>
              </a:rPr>
              <a:t>Z</a:t>
            </a:r>
            <a:endParaRPr lang="en-GB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197A6807-A6AE-4843-9516-EA73CA2E09AE}"/>
              </a:ext>
            </a:extLst>
          </p:cNvPr>
          <p:cNvCxnSpPr>
            <a:cxnSpLocks/>
          </p:cNvCxnSpPr>
          <p:nvPr/>
        </p:nvCxnSpPr>
        <p:spPr>
          <a:xfrm flipV="1">
            <a:off x="6093473" y="3329116"/>
            <a:ext cx="1" cy="1907192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1C0718D-C3E9-1E48-A604-5AF6D38143D4}"/>
              </a:ext>
            </a:extLst>
          </p:cNvPr>
          <p:cNvCxnSpPr>
            <a:cxnSpLocks/>
          </p:cNvCxnSpPr>
          <p:nvPr/>
        </p:nvCxnSpPr>
        <p:spPr>
          <a:xfrm>
            <a:off x="4132211" y="5257876"/>
            <a:ext cx="3863783" cy="0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8992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2E05E6B-16C0-FA4E-B5B5-354478ADE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values of each of the angles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X = 35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; Y = 55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; Z = 90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D74BAF1-F3B5-D14B-BFC2-EA6CDA65025E}"/>
              </a:ext>
            </a:extLst>
          </p:cNvPr>
          <p:cNvCxnSpPr>
            <a:cxnSpLocks/>
          </p:cNvCxnSpPr>
          <p:nvPr/>
        </p:nvCxnSpPr>
        <p:spPr>
          <a:xfrm flipH="1" flipV="1">
            <a:off x="4378441" y="4038044"/>
            <a:ext cx="1698799" cy="1198264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5180128" y="4846221"/>
            <a:ext cx="421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957D5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156FFE-7AF2-274E-B70A-152ADBD4163D}"/>
              </a:ext>
            </a:extLst>
          </p:cNvPr>
          <p:cNvSpPr/>
          <p:nvPr/>
        </p:nvSpPr>
        <p:spPr>
          <a:xfrm>
            <a:off x="5652119" y="4406343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957D5"/>
                </a:solidFill>
                <a:latin typeface="OpenDyslexicAlta" pitchFamily="2" charset="77"/>
                <a:cs typeface="Century Gothic"/>
              </a:rPr>
              <a:t>Y</a:t>
            </a:r>
            <a:endParaRPr lang="en-GB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6237663" y="4774643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957D5"/>
                </a:solidFill>
                <a:latin typeface="OpenDyslexicAlta" pitchFamily="2" charset="77"/>
                <a:cs typeface="Century Gothic"/>
              </a:rPr>
              <a:t>Z</a:t>
            </a:r>
            <a:endParaRPr lang="en-GB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197A6807-A6AE-4843-9516-EA73CA2E09AE}"/>
              </a:ext>
            </a:extLst>
          </p:cNvPr>
          <p:cNvCxnSpPr>
            <a:cxnSpLocks/>
          </p:cNvCxnSpPr>
          <p:nvPr/>
        </p:nvCxnSpPr>
        <p:spPr>
          <a:xfrm flipV="1">
            <a:off x="6093473" y="3329116"/>
            <a:ext cx="1" cy="1907192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1C0718D-C3E9-1E48-A604-5AF6D38143D4}"/>
              </a:ext>
            </a:extLst>
          </p:cNvPr>
          <p:cNvCxnSpPr>
            <a:cxnSpLocks/>
          </p:cNvCxnSpPr>
          <p:nvPr/>
        </p:nvCxnSpPr>
        <p:spPr>
          <a:xfrm>
            <a:off x="4132211" y="5257876"/>
            <a:ext cx="3863783" cy="0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6036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What has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 done wrong?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62EFAD7-D69A-CB4B-BD71-2664C5717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41700">
            <a:off x="6534502" y="1625799"/>
            <a:ext cx="4817410" cy="25115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B4CDBDB-C792-8441-BC9A-0D071E557B9F}"/>
              </a:ext>
            </a:extLst>
          </p:cNvPr>
          <p:cNvSpPr/>
          <p:nvPr/>
        </p:nvSpPr>
        <p:spPr>
          <a:xfrm>
            <a:off x="7950865" y="1991699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FA16FBE-5E00-1347-ABAD-7E7B8F3134C8}"/>
              </a:ext>
            </a:extLst>
          </p:cNvPr>
          <p:cNvSpPr/>
          <p:nvPr/>
        </p:nvSpPr>
        <p:spPr>
          <a:xfrm>
            <a:off x="9199440" y="3497889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787F1BFD-58AF-1540-998E-847828E76294}"/>
              </a:ext>
            </a:extLst>
          </p:cNvPr>
          <p:cNvSpPr/>
          <p:nvPr/>
        </p:nvSpPr>
        <p:spPr>
          <a:xfrm>
            <a:off x="8823570" y="3520592"/>
            <a:ext cx="914400" cy="914400"/>
          </a:xfrm>
          <a:prstGeom prst="pie">
            <a:avLst>
              <a:gd name="adj1" fmla="val 20696074"/>
              <a:gd name="adj2" fmla="val 1403051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C8CC05AD-1515-8D45-8440-505A369CEFD8}"/>
              </a:ext>
            </a:extLst>
          </p:cNvPr>
          <p:cNvCxnSpPr>
            <a:cxnSpLocks/>
          </p:cNvCxnSpPr>
          <p:nvPr/>
        </p:nvCxnSpPr>
        <p:spPr>
          <a:xfrm flipH="1">
            <a:off x="9263067" y="3370433"/>
            <a:ext cx="2097944" cy="612887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3A9691D-6A3A-F743-9DA4-7375C065F7D9}"/>
              </a:ext>
            </a:extLst>
          </p:cNvPr>
          <p:cNvSpPr/>
          <p:nvPr/>
        </p:nvSpPr>
        <p:spPr>
          <a:xfrm>
            <a:off x="11473551" y="312839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5EE42568-82D0-5945-BA6C-909CFF58C993}"/>
              </a:ext>
            </a:extLst>
          </p:cNvPr>
          <p:cNvCxnSpPr>
            <a:cxnSpLocks/>
          </p:cNvCxnSpPr>
          <p:nvPr/>
        </p:nvCxnSpPr>
        <p:spPr>
          <a:xfrm flipH="1" flipV="1">
            <a:off x="8207154" y="2451614"/>
            <a:ext cx="1070151" cy="1520845"/>
          </a:xfrm>
          <a:prstGeom prst="line">
            <a:avLst/>
          </a:prstGeom>
          <a:ln w="38100">
            <a:solidFill>
              <a:srgbClr val="327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8CD8121F-CA91-6542-8E96-F209078BDF74}"/>
              </a:ext>
            </a:extLst>
          </p:cNvPr>
          <p:cNvCxnSpPr>
            <a:cxnSpLocks/>
          </p:cNvCxnSpPr>
          <p:nvPr/>
        </p:nvCxnSpPr>
        <p:spPr>
          <a:xfrm flipH="1">
            <a:off x="7794948" y="3370433"/>
            <a:ext cx="3566065" cy="10255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584062" y="2796537"/>
            <a:ext cx="3052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The angle above measures 110</a:t>
            </a:r>
            <a:r>
              <a:rPr lang="en-GB" sz="2400" baseline="30000" dirty="0">
                <a:solidFill>
                  <a:srgbClr val="3273DC"/>
                </a:solidFill>
                <a:latin typeface="OpenDyslexicAlta" pitchFamily="2" charset="77"/>
              </a:rPr>
              <a:t>o</a:t>
            </a: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66275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measured using the incorrect scale.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could subtract this measurement from 360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 or measure from the other scale, getting a measurement of 70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 and add this to 180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 to arrive at the correct answer, 250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84062" y="2796537"/>
            <a:ext cx="3052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The angle above measures 110</a:t>
            </a:r>
            <a:r>
              <a:rPr lang="en-GB" sz="2400" baseline="30000" dirty="0">
                <a:solidFill>
                  <a:srgbClr val="3273DC"/>
                </a:solidFill>
                <a:latin typeface="OpenDyslexicAlta" pitchFamily="2" charset="77"/>
              </a:rPr>
              <a:t>o</a:t>
            </a: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62EFAD7-D69A-CB4B-BD71-2664C5717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41700">
            <a:off x="6534502" y="1625799"/>
            <a:ext cx="4817410" cy="25115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B4CDBDB-C792-8441-BC9A-0D071E557B9F}"/>
              </a:ext>
            </a:extLst>
          </p:cNvPr>
          <p:cNvSpPr/>
          <p:nvPr/>
        </p:nvSpPr>
        <p:spPr>
          <a:xfrm>
            <a:off x="7950865" y="1991699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FA16FBE-5E00-1347-ABAD-7E7B8F3134C8}"/>
              </a:ext>
            </a:extLst>
          </p:cNvPr>
          <p:cNvSpPr/>
          <p:nvPr/>
        </p:nvSpPr>
        <p:spPr>
          <a:xfrm>
            <a:off x="9199440" y="3497889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787F1BFD-58AF-1540-998E-847828E76294}"/>
              </a:ext>
            </a:extLst>
          </p:cNvPr>
          <p:cNvSpPr/>
          <p:nvPr/>
        </p:nvSpPr>
        <p:spPr>
          <a:xfrm>
            <a:off x="8823570" y="3520592"/>
            <a:ext cx="914400" cy="914400"/>
          </a:xfrm>
          <a:prstGeom prst="pie">
            <a:avLst>
              <a:gd name="adj1" fmla="val 20696074"/>
              <a:gd name="adj2" fmla="val 1403051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C8CC05AD-1515-8D45-8440-505A369CEFD8}"/>
              </a:ext>
            </a:extLst>
          </p:cNvPr>
          <p:cNvCxnSpPr>
            <a:cxnSpLocks/>
          </p:cNvCxnSpPr>
          <p:nvPr/>
        </p:nvCxnSpPr>
        <p:spPr>
          <a:xfrm flipH="1">
            <a:off x="9263067" y="3370433"/>
            <a:ext cx="2097944" cy="612887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3A9691D-6A3A-F743-9DA4-7375C065F7D9}"/>
              </a:ext>
            </a:extLst>
          </p:cNvPr>
          <p:cNvSpPr/>
          <p:nvPr/>
        </p:nvSpPr>
        <p:spPr>
          <a:xfrm>
            <a:off x="11473551" y="312839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5EE42568-82D0-5945-BA6C-909CFF58C993}"/>
              </a:ext>
            </a:extLst>
          </p:cNvPr>
          <p:cNvCxnSpPr>
            <a:cxnSpLocks/>
          </p:cNvCxnSpPr>
          <p:nvPr/>
        </p:nvCxnSpPr>
        <p:spPr>
          <a:xfrm flipH="1" flipV="1">
            <a:off x="8207154" y="2451614"/>
            <a:ext cx="1070151" cy="1520845"/>
          </a:xfrm>
          <a:prstGeom prst="line">
            <a:avLst/>
          </a:prstGeom>
          <a:ln w="38100">
            <a:solidFill>
              <a:srgbClr val="327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8CD8121F-CA91-6542-8E96-F209078BDF74}"/>
              </a:ext>
            </a:extLst>
          </p:cNvPr>
          <p:cNvCxnSpPr>
            <a:cxnSpLocks/>
          </p:cNvCxnSpPr>
          <p:nvPr/>
        </p:nvCxnSpPr>
        <p:spPr>
          <a:xfrm flipH="1">
            <a:off x="7794948" y="3370433"/>
            <a:ext cx="3566065" cy="10255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2130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line up a protractor accurately and identify the correct scale to use, giving a correct measurement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lining up a protractor accurately and identify the correct scale to use, giving a correct measurement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6 - Summer Block 1 – Properties of Shape - Lesson 1 – To be able to measure with a protractor</a:t>
            </a:r>
          </a:p>
        </p:txBody>
      </p:sp>
    </p:spTree>
    <p:extLst>
      <p:ext uri="{BB962C8B-B14F-4D97-AF65-F5344CB8AC3E}">
        <p14:creationId xmlns:p14="http://schemas.microsoft.com/office/powerpoint/2010/main" val="2716180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6093473" y="2845883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BB44383-0510-2845-9076-E5C68210409E}"/>
              </a:ext>
            </a:extLst>
          </p:cNvPr>
          <p:cNvSpPr/>
          <p:nvPr/>
        </p:nvSpPr>
        <p:spPr>
          <a:xfrm>
            <a:off x="5653214" y="4825630"/>
            <a:ext cx="410677" cy="4106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D2B592CE-5E06-A940-93B3-39AE875E3AD7}"/>
              </a:ext>
            </a:extLst>
          </p:cNvPr>
          <p:cNvCxnSpPr>
            <a:cxnSpLocks/>
          </p:cNvCxnSpPr>
          <p:nvPr/>
        </p:nvCxnSpPr>
        <p:spPr>
          <a:xfrm flipV="1">
            <a:off x="6077240" y="3240000"/>
            <a:ext cx="0" cy="199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18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2E05E6B-16C0-FA4E-B5B5-354478ADE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6093473" y="2845883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269AA4C-075D-7949-8CA6-B7266F4F9B1C}"/>
              </a:ext>
            </a:extLst>
          </p:cNvPr>
          <p:cNvSpPr/>
          <p:nvPr/>
        </p:nvSpPr>
        <p:spPr>
          <a:xfrm>
            <a:off x="5653214" y="4825630"/>
            <a:ext cx="410677" cy="4106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50A7B155-4E54-6840-9A03-75189196022E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5AFF5C5A-8EF8-C743-B72B-FE744425CE13}"/>
              </a:ext>
            </a:extLst>
          </p:cNvPr>
          <p:cNvCxnSpPr>
            <a:cxnSpLocks/>
          </p:cNvCxnSpPr>
          <p:nvPr/>
        </p:nvCxnSpPr>
        <p:spPr>
          <a:xfrm flipV="1">
            <a:off x="6077240" y="3240000"/>
            <a:ext cx="0" cy="199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48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2E05E6B-16C0-FA4E-B5B5-354478ADE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6093473" y="2845883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269AA4C-075D-7949-8CA6-B7266F4F9B1C}"/>
              </a:ext>
            </a:extLst>
          </p:cNvPr>
          <p:cNvSpPr/>
          <p:nvPr/>
        </p:nvSpPr>
        <p:spPr>
          <a:xfrm>
            <a:off x="5653214" y="4825630"/>
            <a:ext cx="410677" cy="4106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50A7B155-4E54-6840-9A03-75189196022E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right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90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DC83B50-7BA6-E34B-87AD-F60886A6056E}"/>
              </a:ext>
            </a:extLst>
          </p:cNvPr>
          <p:cNvSpPr/>
          <p:nvPr/>
        </p:nvSpPr>
        <p:spPr>
          <a:xfrm>
            <a:off x="2619270" y="5823020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9DCAAD8C-14F7-154B-AB38-313C21A780FD}"/>
              </a:ext>
            </a:extLst>
          </p:cNvPr>
          <p:cNvCxnSpPr>
            <a:cxnSpLocks/>
          </p:cNvCxnSpPr>
          <p:nvPr/>
        </p:nvCxnSpPr>
        <p:spPr>
          <a:xfrm flipV="1">
            <a:off x="6077240" y="3240000"/>
            <a:ext cx="0" cy="199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238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022460" y="3382351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D6FE5537-106A-4041-913C-6D441F030DCB}"/>
              </a:ext>
            </a:extLst>
          </p:cNvPr>
          <p:cNvSpPr/>
          <p:nvPr/>
        </p:nvSpPr>
        <p:spPr>
          <a:xfrm>
            <a:off x="5587287" y="4784888"/>
            <a:ext cx="914400" cy="914400"/>
          </a:xfrm>
          <a:prstGeom prst="pie">
            <a:avLst>
              <a:gd name="adj1" fmla="val 10800000"/>
              <a:gd name="adj2" fmla="val 1391025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4851610" y="3755841"/>
            <a:ext cx="1207879" cy="14809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322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13585</TotalTime>
  <Words>2687</Words>
  <Application>Microsoft Office PowerPoint</Application>
  <PresentationFormat>Custom</PresentationFormat>
  <Paragraphs>638</Paragraphs>
  <Slides>57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</vt:lpstr>
      <vt:lpstr>Lato</vt:lpstr>
      <vt:lpstr>Wingdings</vt:lpstr>
      <vt:lpstr>Century Gothic</vt:lpstr>
      <vt:lpstr>OpenDyslexic</vt:lpstr>
      <vt:lpstr>Calibri</vt:lpstr>
      <vt:lpstr>OpenDyslexicAlta</vt:lpstr>
      <vt:lpstr>Muli</vt:lpstr>
      <vt:lpstr>Lato Light</vt:lpstr>
      <vt:lpstr>Office Theme</vt:lpstr>
      <vt:lpstr>PowerPoint Presentation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670</cp:revision>
  <cp:lastPrinted>2019-06-17T16:19:05Z</cp:lastPrinted>
  <dcterms:created xsi:type="dcterms:W3CDTF">2018-08-06T08:16:18Z</dcterms:created>
  <dcterms:modified xsi:type="dcterms:W3CDTF">2021-01-11T15:02:10Z</dcterms:modified>
</cp:coreProperties>
</file>