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91" r:id="rId21"/>
    <p:sldId id="392" r:id="rId22"/>
    <p:sldId id="393" r:id="rId23"/>
    <p:sldId id="396" r:id="rId24"/>
    <p:sldId id="397" r:id="rId25"/>
    <p:sldId id="394" r:id="rId26"/>
    <p:sldId id="395" r:id="rId27"/>
    <p:sldId id="398" r:id="rId28"/>
    <p:sldId id="399" r:id="rId29"/>
    <p:sldId id="401" r:id="rId30"/>
    <p:sldId id="402" r:id="rId31"/>
    <p:sldId id="406" r:id="rId32"/>
    <p:sldId id="407" r:id="rId33"/>
    <p:sldId id="408" r:id="rId34"/>
    <p:sldId id="403" r:id="rId35"/>
    <p:sldId id="404" r:id="rId36"/>
    <p:sldId id="405" r:id="rId37"/>
    <p:sldId id="370" r:id="rId38"/>
    <p:sldId id="400" r:id="rId39"/>
    <p:sldId id="373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OpenDyslexic" panose="00000500000000000000" pitchFamily="2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uli" panose="020B0604020202020204" charset="0"/>
      <p:regular r:id="rId54"/>
      <p:bold r:id="rId55"/>
      <p:italic r:id="rId56"/>
      <p:boldItalic r:id="rId57"/>
    </p:embeddedFont>
    <p:embeddedFont>
      <p:font typeface="Lato Light" panose="020F0302020204030203" pitchFamily="34" charset="0"/>
      <p:regular r:id="rId58"/>
    </p:embeddedFont>
    <p:embeddedFont>
      <p:font typeface="OpenDyslexicAlta" panose="000005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7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7" autoAdjust="0"/>
    <p:restoredTop sz="90789" autoAdjust="0"/>
  </p:normalViewPr>
  <p:slideViewPr>
    <p:cSldViewPr snapToGrid="0" snapToObjects="1">
      <p:cViewPr varScale="1">
        <p:scale>
          <a:sx n="63" d="100"/>
          <a:sy n="63" d="100"/>
        </p:scale>
        <p:origin x="-1110" y="-96"/>
      </p:cViewPr>
      <p:guideLst>
        <p:guide orient="horz" pos="2976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0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8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2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04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6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52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8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7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4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88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17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3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50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28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46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07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42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06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45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64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78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92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77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63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2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0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0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4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6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1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7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3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Spring Block 6: Ratio</a:t>
            </a:r>
          </a:p>
          <a:p>
            <a:r>
              <a:rPr lang="en-GB" dirty="0"/>
              <a:t>Lesson 1: To be able to use ratio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6 – Ratio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QWIQLHM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50875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21CAE25-473D-004E-AF59-ABCC57645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794" y="3923937"/>
            <a:ext cx="696774" cy="720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5A31FB87-F6E2-374B-AFA7-8854DD8D995C}"/>
              </a:ext>
            </a:extLst>
          </p:cNvPr>
          <p:cNvSpPr/>
          <p:nvPr/>
        </p:nvSpPr>
        <p:spPr>
          <a:xfrm>
            <a:off x="6864624" y="3055748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842D41C-1426-EF4C-9B57-5BEFDE03E8D6}"/>
              </a:ext>
            </a:extLst>
          </p:cNvPr>
          <p:cNvSpPr/>
          <p:nvPr/>
        </p:nvSpPr>
        <p:spPr>
          <a:xfrm>
            <a:off x="6864624" y="4139323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563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8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A153FE-DFCE-C142-B77A-4AFD3433EE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58" y="3042496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F31DDAF-94DC-FB44-8BC2-151E97E693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98" y="3031408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8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A153FE-DFCE-C142-B77A-4AFD3433EE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158" y="3042496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F31DDAF-94DC-FB44-8BC2-151E97E693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98" y="3031408"/>
            <a:ext cx="696774" cy="72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F4BDF9A7-86E5-B34D-BE8F-614ECC27F872}"/>
              </a:ext>
            </a:extLst>
          </p:cNvPr>
          <p:cNvSpPr/>
          <p:nvPr/>
        </p:nvSpPr>
        <p:spPr>
          <a:xfrm>
            <a:off x="6864624" y="3055748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8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207896C-2AE0-6040-A945-92401AB9FAB9}"/>
              </a:ext>
            </a:extLst>
          </p:cNvPr>
          <p:cNvSpPr/>
          <p:nvPr/>
        </p:nvSpPr>
        <p:spPr>
          <a:xfrm>
            <a:off x="6864624" y="4139323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11197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2 purple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356318-0F68-AA44-B1C4-6329C6216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434640"/>
            <a:ext cx="53047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6D47D9-6539-7F45-A292-CA88F1D4F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429000"/>
            <a:ext cx="530478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603E5A-3CE5-8A4F-B283-6BE625FD8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434640"/>
            <a:ext cx="53047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2C077BC-DCB2-F145-8827-7623CA82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429000"/>
            <a:ext cx="530478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150F96E-EAC7-8641-B812-F1E4016EAC5B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3 pink counters. </a:t>
            </a:r>
          </a:p>
        </p:txBody>
      </p:sp>
    </p:spTree>
    <p:extLst>
      <p:ext uri="{BB962C8B-B14F-4D97-AF65-F5344CB8AC3E}">
        <p14:creationId xmlns:p14="http://schemas.microsoft.com/office/powerpoint/2010/main" val="228309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2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3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356318-0F68-AA44-B1C4-6329C6216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434640"/>
            <a:ext cx="53047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6D47D9-6539-7F45-A292-CA88F1D4F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429000"/>
            <a:ext cx="530478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603E5A-3CE5-8A4F-B283-6BE625FD8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434640"/>
            <a:ext cx="53047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2C077BC-DCB2-F145-8827-7623CA82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429000"/>
            <a:ext cx="530478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D254F87-C2BA-4B4D-B29F-4F0EA2CA6CB1}"/>
              </a:ext>
            </a:extLst>
          </p:cNvPr>
          <p:cNvSpPr/>
          <p:nvPr/>
        </p:nvSpPr>
        <p:spPr>
          <a:xfrm>
            <a:off x="868779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BE4254A-5549-0D43-BA14-E0F48DA9E2FE}"/>
              </a:ext>
            </a:extLst>
          </p:cNvPr>
          <p:cNvSpPr/>
          <p:nvPr/>
        </p:nvSpPr>
        <p:spPr>
          <a:xfrm>
            <a:off x="3002933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B6954C7B-F109-434D-8FBB-B02A42F34979}"/>
              </a:ext>
            </a:extLst>
          </p:cNvPr>
          <p:cNvSpPr/>
          <p:nvPr/>
        </p:nvSpPr>
        <p:spPr>
          <a:xfrm>
            <a:off x="7298442" y="3401633"/>
            <a:ext cx="1997756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C7E8E71-E668-FA43-BCD3-8304FA1CB62F}"/>
              </a:ext>
            </a:extLst>
          </p:cNvPr>
          <p:cNvSpPr/>
          <p:nvPr/>
        </p:nvSpPr>
        <p:spPr>
          <a:xfrm>
            <a:off x="9459100" y="3401633"/>
            <a:ext cx="1997756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3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356318-0F68-AA44-B1C4-6329C6216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381632"/>
            <a:ext cx="53047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E6D47D9-6539-7F45-A292-CA88F1D4F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375992"/>
            <a:ext cx="530478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603E5A-3CE5-8A4F-B283-6BE625FD8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381632"/>
            <a:ext cx="530478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2C077BC-DCB2-F145-8827-7623CA821C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375992"/>
            <a:ext cx="530478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D1A6279-859C-2C49-BBD3-7A134F0190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405BB9-3E72-5341-8E5C-FE36C8E952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49EE9C6-7428-B34F-992F-9044DEAC2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1DEDB14-59F6-7E41-A48B-C5E69E0FF8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3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2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D254F87-C2BA-4B4D-B29F-4F0EA2CA6CB1}"/>
              </a:ext>
            </a:extLst>
          </p:cNvPr>
          <p:cNvSpPr/>
          <p:nvPr/>
        </p:nvSpPr>
        <p:spPr>
          <a:xfrm>
            <a:off x="868779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BE4254A-5549-0D43-BA14-E0F48DA9E2FE}"/>
              </a:ext>
            </a:extLst>
          </p:cNvPr>
          <p:cNvSpPr/>
          <p:nvPr/>
        </p:nvSpPr>
        <p:spPr>
          <a:xfrm>
            <a:off x="3002933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B6954C7B-F109-434D-8FBB-B02A42F34979}"/>
              </a:ext>
            </a:extLst>
          </p:cNvPr>
          <p:cNvSpPr/>
          <p:nvPr/>
        </p:nvSpPr>
        <p:spPr>
          <a:xfrm>
            <a:off x="7298442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C7E8E71-E668-FA43-BCD3-8304FA1CB62F}"/>
              </a:ext>
            </a:extLst>
          </p:cNvPr>
          <p:cNvSpPr/>
          <p:nvPr/>
        </p:nvSpPr>
        <p:spPr>
          <a:xfrm>
            <a:off x="9459100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D1A6279-859C-2C49-BBD3-7A134F0190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405BB9-3E72-5341-8E5C-FE36C8E95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49EE9C6-7428-B34F-992F-9044DEAC2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1DEDB14-59F6-7E41-A48B-C5E69E0FF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9CB4E6C-4D44-6B42-A5CA-915AB6F929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39" y="3381632"/>
            <a:ext cx="530478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5EF0F56-6AC4-604E-BFE0-C121018D5F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752" y="3375992"/>
            <a:ext cx="530478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67A354-56A7-5640-850A-C3F5DA83DA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18" y="3381632"/>
            <a:ext cx="530478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71A36C4-6D34-534B-9F3C-DA29DCBBC0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731" y="3375992"/>
            <a:ext cx="5304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4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3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B6E741F-6E55-AA47-BC60-EC582676E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82" y="3938880"/>
            <a:ext cx="530454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C2FB092-99AD-494B-9BF9-F9608330F5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48" y="3934180"/>
            <a:ext cx="530454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4543146-C42C-FA45-9D22-25CE4CF1CF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D341306-ACB7-5F4B-B146-44685A818E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922CEE4-4078-E541-933A-8E0BC90607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6113BA3-BE2E-CF4E-9A34-450B7030EA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854D990C-EB66-3A45-8E5C-A3859DEFE0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F7283ED-C21C-CD4A-BB0F-BFA1D30D81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F17F6E2-FF4A-6644-88F5-FB534C52F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F62243D-593A-9341-B36E-FBE8CBE610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93822DE3-A613-484B-B426-4F4955449A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2360266D-163B-F644-92FC-81015B95F3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98EB6E54-50AB-764C-9B10-00AA7CAB30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75" y="3381632"/>
            <a:ext cx="530478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9B0C4E3E-6FE3-504E-9542-0E7C2A19F6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768" y="3375992"/>
            <a:ext cx="530478" cy="54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76AC9251-3F02-F341-B6E0-C6A21BC314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02" y="3381632"/>
            <a:ext cx="530478" cy="54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5718FA78-D462-9A43-8DC3-6570A0FDD8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47" y="3375992"/>
            <a:ext cx="530478" cy="54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887315F-9328-CD4C-AAFD-E677AA8E62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75" y="3387436"/>
            <a:ext cx="530478" cy="54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EA93438-29D9-0047-B56E-49A1D00E52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978" y="3380836"/>
            <a:ext cx="5304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counters to match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838199" y="5791890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green counter, there are 4 purple counters.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AB8CB00-8C53-C14D-8873-DBA0B75DBD1E}"/>
              </a:ext>
            </a:extLst>
          </p:cNvPr>
          <p:cNvSpPr/>
          <p:nvPr/>
        </p:nvSpPr>
        <p:spPr>
          <a:xfrm>
            <a:off x="7285743" y="5803188"/>
            <a:ext cx="4346713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3 orange counters, there are 5 pink counters.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D42B3B-63BD-5441-91ED-63B335275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57" y="3434640"/>
            <a:ext cx="530454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A23B652-50BB-AA4B-95E9-4AA4FB9F1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03" y="4454400"/>
            <a:ext cx="530454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51B13BD-C0B4-7A4F-97E5-B1C37C6953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12" y="4454400"/>
            <a:ext cx="530454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308EAE-31F1-B04B-9ADC-76A9C6777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234" y="4454400"/>
            <a:ext cx="530454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5C42ACCF-4400-4D47-AF0F-FC9175D627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3" y="3434640"/>
            <a:ext cx="530454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B7FFE1B-76E2-FA43-B996-CD4E927842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179" y="4454400"/>
            <a:ext cx="530454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09A12E4-42E1-F647-901A-8AA695C8B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10" y="4454400"/>
            <a:ext cx="530454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8DF3D7E-798C-D34D-82CD-9899CD3A0A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91" y="4454400"/>
            <a:ext cx="530454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D796B-7F63-9C4E-98F9-C7B8013AA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01" y="4454400"/>
            <a:ext cx="530454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03BC2D7-CF17-2648-9350-66C9724C7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991" y="4454400"/>
            <a:ext cx="530454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FF7E9D4-656A-0548-9DB1-C9F9B88321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970" y="4454400"/>
            <a:ext cx="530454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478D976-A35E-0E44-A1CC-1E1E34226D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80" y="4454400"/>
            <a:ext cx="530454" cy="540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7D254F87-C2BA-4B4D-B29F-4F0EA2CA6CB1}"/>
              </a:ext>
            </a:extLst>
          </p:cNvPr>
          <p:cNvSpPr/>
          <p:nvPr/>
        </p:nvSpPr>
        <p:spPr>
          <a:xfrm>
            <a:off x="868779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BBE4254A-5549-0D43-BA14-E0F48DA9E2FE}"/>
              </a:ext>
            </a:extLst>
          </p:cNvPr>
          <p:cNvSpPr/>
          <p:nvPr/>
        </p:nvSpPr>
        <p:spPr>
          <a:xfrm>
            <a:off x="3002933" y="3335983"/>
            <a:ext cx="1765853" cy="1736395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B6954C7B-F109-434D-8FBB-B02A42F34979}"/>
              </a:ext>
            </a:extLst>
          </p:cNvPr>
          <p:cNvSpPr/>
          <p:nvPr/>
        </p:nvSpPr>
        <p:spPr>
          <a:xfrm>
            <a:off x="7298442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C7E8E71-E668-FA43-BCD3-8304FA1CB62F}"/>
              </a:ext>
            </a:extLst>
          </p:cNvPr>
          <p:cNvSpPr/>
          <p:nvPr/>
        </p:nvSpPr>
        <p:spPr>
          <a:xfrm>
            <a:off x="9459100" y="3282975"/>
            <a:ext cx="1997756" cy="1855053"/>
          </a:xfrm>
          <a:prstGeom prst="roundRect">
            <a:avLst/>
          </a:prstGeom>
          <a:noFill/>
          <a:ln w="254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172C373-9F72-A448-A47E-2E3E8D067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73" y="4454400"/>
            <a:ext cx="530454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AC28A6D-3A10-DB44-818A-017573853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632" y="4454400"/>
            <a:ext cx="530454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D1A6279-859C-2C49-BBD3-7A134F0190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82" y="3920040"/>
            <a:ext cx="530454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F405BB9-3E72-5341-8E5C-FE36C8E95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71" y="3920040"/>
            <a:ext cx="530454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49EE9C6-7428-B34F-992F-9044DEAC2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940" y="3938880"/>
            <a:ext cx="530454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1DEDB14-59F6-7E41-A48B-C5E69E0FF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929" y="3938880"/>
            <a:ext cx="530454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9CB4E6C-4D44-6B42-A5CA-915AB6F929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75" y="3381632"/>
            <a:ext cx="530478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5EF0F56-6AC4-604E-BFE0-C121018D5F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768" y="3375992"/>
            <a:ext cx="530478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67A354-56A7-5640-850A-C3F5DA83DA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02" y="3381632"/>
            <a:ext cx="530478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71A36C4-6D34-534B-9F3C-DA29DCBBC0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47" y="3375992"/>
            <a:ext cx="530478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FD619EB-BB65-664A-BDB1-E6EBCEB1E0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82" y="3938880"/>
            <a:ext cx="530454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C8B2D0-DFBB-C546-AA83-F552A09038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48" y="3934180"/>
            <a:ext cx="530454" cy="54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0124034-503B-0B40-9578-AD6E56C0B2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975" y="3387436"/>
            <a:ext cx="530478" cy="54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24CA4417-B152-5B43-934D-E2AD64B33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978" y="3380836"/>
            <a:ext cx="5304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42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 shown, complete the statements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24858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6018A77-6660-3444-9CA4-F0FED8ED5C07}"/>
              </a:ext>
            </a:extLst>
          </p:cNvPr>
          <p:cNvSpPr/>
          <p:nvPr/>
        </p:nvSpPr>
        <p:spPr>
          <a:xfrm>
            <a:off x="712650" y="5088364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5 cubes.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78D5667-85E9-CB40-B9A4-CE315F2B5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00" y="4425132"/>
            <a:ext cx="35363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D2D84C-A020-2545-B046-0FE303380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39" y="4425132"/>
            <a:ext cx="35363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73B78C9-C4E0-5347-98CB-DED349B4B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306" y="4425132"/>
            <a:ext cx="35363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CF776FF-3C5F-3E4E-B9D7-65178BF47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442" y="2769170"/>
            <a:ext cx="696774" cy="72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422F568-ABD2-BB4E-B2FC-D0870E8E9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64" y="2769170"/>
            <a:ext cx="696774" cy="72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846CE2C-915B-C949-B800-E664C5079D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6" y="2765437"/>
            <a:ext cx="696774" cy="72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A7A57D2-63A0-B04D-9283-B7413477F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465" y="2743791"/>
            <a:ext cx="696774" cy="72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BFD7E6F-0625-B647-B416-9C2B7A524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029" y="2765437"/>
            <a:ext cx="696774" cy="72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9D6353A3-6755-FA41-938E-BA4A762E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09" y="3598728"/>
            <a:ext cx="644598" cy="63845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F066B431-7580-064F-A560-E2E34E9B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829" y="3598728"/>
            <a:ext cx="644598" cy="63845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798A6409-5234-2E4E-A2CC-15661DA2E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49" y="3598728"/>
            <a:ext cx="644598" cy="6384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E87CD456-7B83-A845-81CE-497B65160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269" y="3598728"/>
            <a:ext cx="644598" cy="63845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73F097CC-8829-7446-B78D-044AA3667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89" y="3598728"/>
            <a:ext cx="644598" cy="63845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24876DEE-82F2-D247-9225-9829E4BAF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09" y="3598728"/>
            <a:ext cx="644598" cy="6384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47BED3D3-29A1-C34A-9CC0-3BF92CCFE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929" y="3598728"/>
            <a:ext cx="644598" cy="63845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716CBC86-9D26-A447-808D-F8F0C0DB9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49" y="3598728"/>
            <a:ext cx="644598" cy="63845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DCC83AA4-133B-A144-9907-3A2929C37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69" y="3598728"/>
            <a:ext cx="644598" cy="63845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499A161E-BCFA-304B-A111-41A26BC46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89" y="3598728"/>
            <a:ext cx="644598" cy="63845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8166F6C5-34D1-784F-9C93-58EC1D7C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996" y="4425132"/>
            <a:ext cx="353636" cy="36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171D54C-CD5F-8E40-8F04-2DA8E60D6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735" y="4425132"/>
            <a:ext cx="353636" cy="360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67C1DA11-EC7C-5D4C-8218-23C01F2401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02" y="4425132"/>
            <a:ext cx="353636" cy="360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06B12986-C00D-AD44-B0AA-D5299C94F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940" y="4425132"/>
            <a:ext cx="353636" cy="360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E3799D7E-7E44-3B41-BA4F-85B73F1180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679" y="4425132"/>
            <a:ext cx="353636" cy="360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2B45D921-D504-9248-AFDB-F3DA5ABD1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546" y="4425132"/>
            <a:ext cx="353636" cy="36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A605A5AA-C54D-F440-826E-B8ED2A694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36" y="4425132"/>
            <a:ext cx="353636" cy="360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27FA20D-312D-7A42-A06C-71C05FA25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975" y="4425132"/>
            <a:ext cx="353636" cy="36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15E19F8F-5D34-4644-BA2C-ADECC93D3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42" y="4425132"/>
            <a:ext cx="353636" cy="36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9317A496-747C-574A-92CE-196019D730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80" y="4425132"/>
            <a:ext cx="353636" cy="36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0DB9EABE-A05D-4C44-8193-FC4387B58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19" y="4425132"/>
            <a:ext cx="353636" cy="36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709DF76-E9C3-9741-B5DB-C7B0336A9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886" y="4425132"/>
            <a:ext cx="353636" cy="360000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="" xmlns:a16="http://schemas.microsoft.com/office/drawing/2014/main" id="{1A72A43F-42D1-BF4B-B2E6-08440AEACD07}"/>
              </a:ext>
            </a:extLst>
          </p:cNvPr>
          <p:cNvSpPr/>
          <p:nvPr/>
        </p:nvSpPr>
        <p:spPr>
          <a:xfrm>
            <a:off x="4337755" y="509966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every cube. 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="" xmlns:a16="http://schemas.microsoft.com/office/drawing/2014/main" id="{1F199433-1068-644A-A14A-896436947E91}"/>
              </a:ext>
            </a:extLst>
          </p:cNvPr>
          <p:cNvSpPr/>
          <p:nvPr/>
        </p:nvSpPr>
        <p:spPr>
          <a:xfrm>
            <a:off x="7962860" y="510306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10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="" xmlns:a16="http://schemas.microsoft.com/office/drawing/2014/main" id="{BA4AE5A1-FD2B-8046-9483-467A03F73CE3}"/>
              </a:ext>
            </a:extLst>
          </p:cNvPr>
          <p:cNvSpPr/>
          <p:nvPr/>
        </p:nvSpPr>
        <p:spPr>
          <a:xfrm>
            <a:off x="694258" y="5931610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bead,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a cube. 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="" xmlns:a16="http://schemas.microsoft.com/office/drawing/2014/main" id="{A84B4ED7-6371-BD43-B94A-9F710678EFB0}"/>
              </a:ext>
            </a:extLst>
          </p:cNvPr>
          <p:cNvSpPr/>
          <p:nvPr/>
        </p:nvSpPr>
        <p:spPr>
          <a:xfrm>
            <a:off x="4319363" y="594290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3 cubes. 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="" xmlns:a16="http://schemas.microsoft.com/office/drawing/2014/main" id="{B9D072AB-9878-8642-AF85-FE3E41264BB8}"/>
              </a:ext>
            </a:extLst>
          </p:cNvPr>
          <p:cNvSpPr/>
          <p:nvPr/>
        </p:nvSpPr>
        <p:spPr>
          <a:xfrm>
            <a:off x="7944468" y="594631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cubes,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</p:spTree>
    <p:extLst>
      <p:ext uri="{BB962C8B-B14F-4D97-AF65-F5344CB8AC3E}">
        <p14:creationId xmlns:p14="http://schemas.microsoft.com/office/powerpoint/2010/main" val="86463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ratio terminology and phrasing, such as, “For every __, there is/are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ratio terminology and phrasing, such as, “For every __, there is/are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6 – Spring Block 6 – Ratio – Lesson 1 – To be able to use ratio terminology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E299825A-C3F6-D247-B0AF-555849FD2060}"/>
              </a:ext>
            </a:extLst>
          </p:cNvPr>
          <p:cNvSpPr/>
          <p:nvPr/>
        </p:nvSpPr>
        <p:spPr>
          <a:xfrm>
            <a:off x="712650" y="5084960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5 cubes.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22319C74-93D0-E54F-A38B-4C01E0CD0471}"/>
              </a:ext>
            </a:extLst>
          </p:cNvPr>
          <p:cNvSpPr/>
          <p:nvPr/>
        </p:nvSpPr>
        <p:spPr>
          <a:xfrm>
            <a:off x="4337755" y="509625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every cube. 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AD1DC11C-DB55-474C-93C2-9326C3B94D07}"/>
              </a:ext>
            </a:extLst>
          </p:cNvPr>
          <p:cNvSpPr/>
          <p:nvPr/>
        </p:nvSpPr>
        <p:spPr>
          <a:xfrm>
            <a:off x="7962860" y="509966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10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4D3D31E7-FF3D-C54F-B2C5-CF0D19EF7A83}"/>
              </a:ext>
            </a:extLst>
          </p:cNvPr>
          <p:cNvSpPr/>
          <p:nvPr/>
        </p:nvSpPr>
        <p:spPr>
          <a:xfrm>
            <a:off x="694258" y="592820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bead,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is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a cube.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8505CF60-DBD9-1744-80F6-DA07C1AC9D59}"/>
              </a:ext>
            </a:extLst>
          </p:cNvPr>
          <p:cNvSpPr/>
          <p:nvPr/>
        </p:nvSpPr>
        <p:spPr>
          <a:xfrm>
            <a:off x="4319363" y="5939504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3 cubes.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C56640D1-1872-464C-9296-00B9BC740025}"/>
              </a:ext>
            </a:extLst>
          </p:cNvPr>
          <p:cNvSpPr/>
          <p:nvPr/>
        </p:nvSpPr>
        <p:spPr>
          <a:xfrm>
            <a:off x="7944468" y="594290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cubes,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42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mathematical equipment shown, complete the statements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248588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56018A77-6660-3444-9CA4-F0FED8ED5C07}"/>
              </a:ext>
            </a:extLst>
          </p:cNvPr>
          <p:cNvSpPr/>
          <p:nvPr/>
        </p:nvSpPr>
        <p:spPr>
          <a:xfrm>
            <a:off x="712650" y="5088364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5 cubes.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78D5667-85E9-CB40-B9A4-CE315F2B5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00" y="4425132"/>
            <a:ext cx="353636" cy="36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ED2D84C-A020-2545-B046-0FE3033800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439" y="4425132"/>
            <a:ext cx="353636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73B78C9-C4E0-5347-98CB-DED349B4B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306" y="4425132"/>
            <a:ext cx="353636" cy="3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FCF776FF-3C5F-3E4E-B9D7-65178BF47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442" y="2769170"/>
            <a:ext cx="696774" cy="72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6422F568-ABD2-BB4E-B2FC-D0870E8E9D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64" y="2769170"/>
            <a:ext cx="696774" cy="72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846CE2C-915B-C949-B800-E664C5079D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86" y="2765437"/>
            <a:ext cx="696774" cy="72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A7A57D2-63A0-B04D-9283-B7413477F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465" y="2743791"/>
            <a:ext cx="696774" cy="72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BFD7E6F-0625-B647-B416-9C2B7A524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029" y="2765437"/>
            <a:ext cx="696774" cy="72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9D6353A3-6755-FA41-938E-BA4A762E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09" y="3598728"/>
            <a:ext cx="644598" cy="63845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F066B431-7580-064F-A560-E2E34E9B4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829" y="3598728"/>
            <a:ext cx="644598" cy="63845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798A6409-5234-2E4E-A2CC-15661DA2E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49" y="3598728"/>
            <a:ext cx="644598" cy="6384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E87CD456-7B83-A845-81CE-497B65160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269" y="3598728"/>
            <a:ext cx="644598" cy="63845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73F097CC-8829-7446-B78D-044AA3667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89" y="3598728"/>
            <a:ext cx="644598" cy="63845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24876DEE-82F2-D247-9225-9829E4BAF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09" y="3598728"/>
            <a:ext cx="644598" cy="6384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47BED3D3-29A1-C34A-9CC0-3BF92CCFE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929" y="3598728"/>
            <a:ext cx="644598" cy="63845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716CBC86-9D26-A447-808D-F8F0C0DB9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49" y="3598728"/>
            <a:ext cx="644598" cy="63845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DCC83AA4-133B-A144-9907-3A2929C37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369" y="3598728"/>
            <a:ext cx="644598" cy="63845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499A161E-BCFA-304B-A111-41A26BC46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589" y="3598728"/>
            <a:ext cx="644598" cy="63845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8166F6C5-34D1-784F-9C93-58EC1D7C2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996" y="4425132"/>
            <a:ext cx="353636" cy="360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B171D54C-CD5F-8E40-8F04-2DA8E60D6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735" y="4425132"/>
            <a:ext cx="353636" cy="360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67C1DA11-EC7C-5D4C-8218-23C01F2401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602" y="4425132"/>
            <a:ext cx="353636" cy="360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06B12986-C00D-AD44-B0AA-D5299C94F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940" y="4425132"/>
            <a:ext cx="353636" cy="360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="" xmlns:a16="http://schemas.microsoft.com/office/drawing/2014/main" id="{E3799D7E-7E44-3B41-BA4F-85B73F1180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679" y="4425132"/>
            <a:ext cx="353636" cy="360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2B45D921-D504-9248-AFDB-F3DA5ABD1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546" y="4425132"/>
            <a:ext cx="353636" cy="360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="" xmlns:a16="http://schemas.microsoft.com/office/drawing/2014/main" id="{A605A5AA-C54D-F440-826E-B8ED2A694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36" y="4425132"/>
            <a:ext cx="353636" cy="360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27FA20D-312D-7A42-A06C-71C05FA25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975" y="4425132"/>
            <a:ext cx="353636" cy="36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15E19F8F-5D34-4644-BA2C-ADECC93D3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842" y="4425132"/>
            <a:ext cx="353636" cy="36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9317A496-747C-574A-92CE-196019D730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80" y="4425132"/>
            <a:ext cx="353636" cy="36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0DB9EABE-A05D-4C44-8193-FC4387B58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19" y="4425132"/>
            <a:ext cx="353636" cy="36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709DF76-E9C3-9741-B5DB-C7B0336A99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886" y="4425132"/>
            <a:ext cx="353636" cy="360000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="" xmlns:a16="http://schemas.microsoft.com/office/drawing/2014/main" id="{1A72A43F-42D1-BF4B-B2E6-08440AEACD07}"/>
              </a:ext>
            </a:extLst>
          </p:cNvPr>
          <p:cNvSpPr/>
          <p:nvPr/>
        </p:nvSpPr>
        <p:spPr>
          <a:xfrm>
            <a:off x="4337755" y="509966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every cube. 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="" xmlns:a16="http://schemas.microsoft.com/office/drawing/2014/main" id="{1F199433-1068-644A-A14A-896436947E91}"/>
              </a:ext>
            </a:extLst>
          </p:cNvPr>
          <p:cNvSpPr/>
          <p:nvPr/>
        </p:nvSpPr>
        <p:spPr>
          <a:xfrm>
            <a:off x="7962860" y="510306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10 beads,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15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="" xmlns:a16="http://schemas.microsoft.com/office/drawing/2014/main" id="{BA4AE5A1-FD2B-8046-9483-467A03F73CE3}"/>
              </a:ext>
            </a:extLst>
          </p:cNvPr>
          <p:cNvSpPr/>
          <p:nvPr/>
        </p:nvSpPr>
        <p:spPr>
          <a:xfrm>
            <a:off x="694257" y="5938076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bead,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½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a cube. 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="" xmlns:a16="http://schemas.microsoft.com/office/drawing/2014/main" id="{A84B4ED7-6371-BD43-B94A-9F710678EFB0}"/>
              </a:ext>
            </a:extLst>
          </p:cNvPr>
          <p:cNvSpPr/>
          <p:nvPr/>
        </p:nvSpPr>
        <p:spPr>
          <a:xfrm>
            <a:off x="4319363" y="5942908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 for 3 cubes. 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="" xmlns:a16="http://schemas.microsoft.com/office/drawing/2014/main" id="{B9D072AB-9878-8642-AF85-FE3E41264BB8}"/>
              </a:ext>
            </a:extLst>
          </p:cNvPr>
          <p:cNvSpPr/>
          <p:nvPr/>
        </p:nvSpPr>
        <p:spPr>
          <a:xfrm>
            <a:off x="7944468" y="5946312"/>
            <a:ext cx="3410017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cubes,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counters. </a:t>
            </a:r>
          </a:p>
        </p:txBody>
      </p:sp>
    </p:spTree>
    <p:extLst>
      <p:ext uri="{BB962C8B-B14F-4D97-AF65-F5344CB8AC3E}">
        <p14:creationId xmlns:p14="http://schemas.microsoft.com/office/powerpoint/2010/main" val="34292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each single bead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two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five beads of one shade for  three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118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each single bead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three beads of one shade for  two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a bead bracelet (or necklace) where there are five beads of one shade for  three beads of another shade.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/>
            </a:r>
            <a:br>
              <a:rPr lang="en-GB" sz="2200" b="1" dirty="0">
                <a:solidFill>
                  <a:srgbClr val="FF3860"/>
                </a:solidFill>
              </a:rPr>
            </a:b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bananas, there are two pears. </a:t>
            </a:r>
          </a:p>
        </p:txBody>
      </p:sp>
    </p:spTree>
    <p:extLst>
      <p:ext uri="{BB962C8B-B14F-4D97-AF65-F5344CB8AC3E}">
        <p14:creationId xmlns:p14="http://schemas.microsoft.com/office/powerpoint/2010/main" val="3841350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Example solution: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bananas, there are two pears.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A8642F9-B68E-FA49-9F63-244F5E66B8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563" y="3959838"/>
            <a:ext cx="1080000" cy="10800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09BE31D-8848-2844-B6F4-E2D5A73FA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63" y="3959838"/>
            <a:ext cx="1080000" cy="108000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F1E7FC-916F-2D4F-AAA9-02A343FEA9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563" y="3959838"/>
            <a:ext cx="1080000" cy="10800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F1480E4-FD42-DB4C-85D3-58656D41EE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63" y="3959838"/>
            <a:ext cx="1080000" cy="10800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526037-AE73-C840-B2F5-F5D6B67DFF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563" y="39598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apples, there are five oranges. </a:t>
            </a:r>
          </a:p>
        </p:txBody>
      </p:sp>
    </p:spTree>
    <p:extLst>
      <p:ext uri="{BB962C8B-B14F-4D97-AF65-F5344CB8AC3E}">
        <p14:creationId xmlns:p14="http://schemas.microsoft.com/office/powerpoint/2010/main" val="390518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the following: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B4498BE-0411-A343-B120-AC09A16EECCF}"/>
              </a:ext>
            </a:extLst>
          </p:cNvPr>
          <p:cNvSpPr/>
          <p:nvPr/>
        </p:nvSpPr>
        <p:spPr>
          <a:xfrm>
            <a:off x="838199" y="2822713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Example solution: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three apples, there are five oranges.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4BB2B23-F53F-A344-8723-8B797340F7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600" y="3959838"/>
            <a:ext cx="1080000" cy="1080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E82E844-2ECF-FD42-AC5E-0D8BF9A7A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959838"/>
            <a:ext cx="1080000" cy="108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5E55500-98CB-6848-BCDF-959CDC5C6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600" y="3959838"/>
            <a:ext cx="1080000" cy="1080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06CED82-5B5A-994C-AA2B-B7E5514204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00" y="3959838"/>
            <a:ext cx="1080000" cy="10800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9A960BD-7788-B44E-8E2C-007F0CAD8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00" y="3955270"/>
            <a:ext cx="1080000" cy="108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995EF05-A0B3-CB46-B020-7D9D1172E3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600" y="3959838"/>
            <a:ext cx="1080000" cy="1080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8A30D72-7FEE-3642-8FB6-E29F71F296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600" y="3955270"/>
            <a:ext cx="1080000" cy="108000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13B702C-F9D7-FE45-A839-D5AED347CA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00" y="39552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stars shown. Complete as many “For every…” sentences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="" xmlns:a16="http://schemas.microsoft.com/office/drawing/2014/main" id="{EE7AB5B7-43EE-3A4A-A99C-B148C6869398}"/>
              </a:ext>
            </a:extLst>
          </p:cNvPr>
          <p:cNvSpPr/>
          <p:nvPr/>
        </p:nvSpPr>
        <p:spPr>
          <a:xfrm>
            <a:off x="1859019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="" xmlns:a16="http://schemas.microsoft.com/office/drawing/2014/main" id="{90E82050-0774-D94C-A29C-B8C7614772BF}"/>
              </a:ext>
            </a:extLst>
          </p:cNvPr>
          <p:cNvSpPr/>
          <p:nvPr/>
        </p:nvSpPr>
        <p:spPr>
          <a:xfrm>
            <a:off x="2377873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="" xmlns:a16="http://schemas.microsoft.com/office/drawing/2014/main" id="{A88D86F7-F8B3-294E-BBA6-2A1B0DF631A5}"/>
              </a:ext>
            </a:extLst>
          </p:cNvPr>
          <p:cNvSpPr/>
          <p:nvPr/>
        </p:nvSpPr>
        <p:spPr>
          <a:xfrm>
            <a:off x="3120887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3EAE8E31-2B36-9A43-87D6-C0234A6A6921}"/>
              </a:ext>
            </a:extLst>
          </p:cNvPr>
          <p:cNvSpPr/>
          <p:nvPr/>
        </p:nvSpPr>
        <p:spPr>
          <a:xfrm>
            <a:off x="4552122" y="29130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="" xmlns:a16="http://schemas.microsoft.com/office/drawing/2014/main" id="{8830821B-96F5-074B-BBBF-9D6B9EE792EB}"/>
              </a:ext>
            </a:extLst>
          </p:cNvPr>
          <p:cNvSpPr/>
          <p:nvPr/>
        </p:nvSpPr>
        <p:spPr>
          <a:xfrm>
            <a:off x="5288046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E5B7A7B9-A21A-744F-B1CA-F4662CDF9294}"/>
              </a:ext>
            </a:extLst>
          </p:cNvPr>
          <p:cNvSpPr/>
          <p:nvPr/>
        </p:nvSpPr>
        <p:spPr>
          <a:xfrm>
            <a:off x="6069122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="" xmlns:a16="http://schemas.microsoft.com/office/drawing/2014/main" id="{913D787D-E493-6B4F-94D6-18E1357F46F6}"/>
              </a:ext>
            </a:extLst>
          </p:cNvPr>
          <p:cNvSpPr/>
          <p:nvPr/>
        </p:nvSpPr>
        <p:spPr>
          <a:xfrm>
            <a:off x="3795267" y="382592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B4E7EC1B-2A0B-9F46-AC7D-D40A14BBD23E}"/>
              </a:ext>
            </a:extLst>
          </p:cNvPr>
          <p:cNvSpPr/>
          <p:nvPr/>
        </p:nvSpPr>
        <p:spPr>
          <a:xfrm>
            <a:off x="6848115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73BA917-7F84-B94F-A79B-F7E318F24594}"/>
              </a:ext>
            </a:extLst>
          </p:cNvPr>
          <p:cNvSpPr/>
          <p:nvPr/>
        </p:nvSpPr>
        <p:spPr>
          <a:xfrm>
            <a:off x="8768504" y="29718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="" xmlns:a16="http://schemas.microsoft.com/office/drawing/2014/main" id="{010B3E04-CEF2-094E-902D-581A4DB1D227}"/>
              </a:ext>
            </a:extLst>
          </p:cNvPr>
          <p:cNvSpPr/>
          <p:nvPr/>
        </p:nvSpPr>
        <p:spPr>
          <a:xfrm>
            <a:off x="9796350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="" xmlns:a16="http://schemas.microsoft.com/office/drawing/2014/main" id="{B1A5BB41-7A2F-3346-8F8A-E4AEB9BB4A31}"/>
              </a:ext>
            </a:extLst>
          </p:cNvPr>
          <p:cNvSpPr/>
          <p:nvPr/>
        </p:nvSpPr>
        <p:spPr>
          <a:xfrm>
            <a:off x="8139401" y="3810000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="" xmlns:a16="http://schemas.microsoft.com/office/drawing/2014/main" id="{56CA5A9E-812D-A14E-936A-C6BCA144EED9}"/>
              </a:ext>
            </a:extLst>
          </p:cNvPr>
          <p:cNvSpPr/>
          <p:nvPr/>
        </p:nvSpPr>
        <p:spPr>
          <a:xfrm>
            <a:off x="7463035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166E64AE-8D18-FC48-83BE-B83563BCB877}"/>
              </a:ext>
            </a:extLst>
          </p:cNvPr>
          <p:cNvSpPr/>
          <p:nvPr/>
        </p:nvSpPr>
        <p:spPr>
          <a:xfrm>
            <a:off x="1046571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="" xmlns:a16="http://schemas.microsoft.com/office/drawing/2014/main" id="{98BDC1B7-C211-134E-8CAC-77A607A98FF2}"/>
              </a:ext>
            </a:extLst>
          </p:cNvPr>
          <p:cNvSpPr/>
          <p:nvPr/>
        </p:nvSpPr>
        <p:spPr>
          <a:xfrm>
            <a:off x="771895" y="27606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="" xmlns:a16="http://schemas.microsoft.com/office/drawing/2014/main" id="{C33FD8EE-9893-7A42-807C-A815A0EC950A}"/>
              </a:ext>
            </a:extLst>
          </p:cNvPr>
          <p:cNvSpPr/>
          <p:nvPr/>
        </p:nvSpPr>
        <p:spPr>
          <a:xfrm>
            <a:off x="9942041" y="2670188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65EEF7C8-9009-564E-A477-D03F03B22B19}"/>
              </a:ext>
            </a:extLst>
          </p:cNvPr>
          <p:cNvSpPr/>
          <p:nvPr/>
        </p:nvSpPr>
        <p:spPr>
          <a:xfrm>
            <a:off x="10863066" y="3452065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DA0A10A-13CE-774F-A189-2CD1EE863ED1}"/>
              </a:ext>
            </a:extLst>
          </p:cNvPr>
          <p:cNvSpPr/>
          <p:nvPr/>
        </p:nvSpPr>
        <p:spPr>
          <a:xfrm>
            <a:off x="838199" y="4888056"/>
            <a:ext cx="10515602" cy="17761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6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stars shown. Complete as many “For every…” sentences as you can.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="" xmlns:a16="http://schemas.microsoft.com/office/drawing/2014/main" id="{EE7AB5B7-43EE-3A4A-A99C-B148C6869398}"/>
              </a:ext>
            </a:extLst>
          </p:cNvPr>
          <p:cNvSpPr/>
          <p:nvPr/>
        </p:nvSpPr>
        <p:spPr>
          <a:xfrm>
            <a:off x="1859019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="" xmlns:a16="http://schemas.microsoft.com/office/drawing/2014/main" id="{90E82050-0774-D94C-A29C-B8C7614772BF}"/>
              </a:ext>
            </a:extLst>
          </p:cNvPr>
          <p:cNvSpPr/>
          <p:nvPr/>
        </p:nvSpPr>
        <p:spPr>
          <a:xfrm>
            <a:off x="2377873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="" xmlns:a16="http://schemas.microsoft.com/office/drawing/2014/main" id="{A88D86F7-F8B3-294E-BBA6-2A1B0DF631A5}"/>
              </a:ext>
            </a:extLst>
          </p:cNvPr>
          <p:cNvSpPr/>
          <p:nvPr/>
        </p:nvSpPr>
        <p:spPr>
          <a:xfrm>
            <a:off x="3120887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3EAE8E31-2B36-9A43-87D6-C0234A6A6921}"/>
              </a:ext>
            </a:extLst>
          </p:cNvPr>
          <p:cNvSpPr/>
          <p:nvPr/>
        </p:nvSpPr>
        <p:spPr>
          <a:xfrm>
            <a:off x="4552122" y="29130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="" xmlns:a16="http://schemas.microsoft.com/office/drawing/2014/main" id="{8830821B-96F5-074B-BBBF-9D6B9EE792EB}"/>
              </a:ext>
            </a:extLst>
          </p:cNvPr>
          <p:cNvSpPr/>
          <p:nvPr/>
        </p:nvSpPr>
        <p:spPr>
          <a:xfrm>
            <a:off x="5288046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E5B7A7B9-A21A-744F-B1CA-F4662CDF9294}"/>
              </a:ext>
            </a:extLst>
          </p:cNvPr>
          <p:cNvSpPr/>
          <p:nvPr/>
        </p:nvSpPr>
        <p:spPr>
          <a:xfrm>
            <a:off x="6069122" y="282577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="" xmlns:a16="http://schemas.microsoft.com/office/drawing/2014/main" id="{913D787D-E493-6B4F-94D6-18E1357F46F6}"/>
              </a:ext>
            </a:extLst>
          </p:cNvPr>
          <p:cNvSpPr/>
          <p:nvPr/>
        </p:nvSpPr>
        <p:spPr>
          <a:xfrm>
            <a:off x="3795267" y="3825925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="" xmlns:a16="http://schemas.microsoft.com/office/drawing/2014/main" id="{B4E7EC1B-2A0B-9F46-AC7D-D40A14BBD23E}"/>
              </a:ext>
            </a:extLst>
          </p:cNvPr>
          <p:cNvSpPr/>
          <p:nvPr/>
        </p:nvSpPr>
        <p:spPr>
          <a:xfrm>
            <a:off x="6848115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="" xmlns:a16="http://schemas.microsoft.com/office/drawing/2014/main" id="{F73BA917-7F84-B94F-A79B-F7E318F24594}"/>
              </a:ext>
            </a:extLst>
          </p:cNvPr>
          <p:cNvSpPr/>
          <p:nvPr/>
        </p:nvSpPr>
        <p:spPr>
          <a:xfrm>
            <a:off x="8768504" y="29718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="" xmlns:a16="http://schemas.microsoft.com/office/drawing/2014/main" id="{010B3E04-CEF2-094E-902D-581A4DB1D227}"/>
              </a:ext>
            </a:extLst>
          </p:cNvPr>
          <p:cNvSpPr/>
          <p:nvPr/>
        </p:nvSpPr>
        <p:spPr>
          <a:xfrm>
            <a:off x="9796350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="" xmlns:a16="http://schemas.microsoft.com/office/drawing/2014/main" id="{B1A5BB41-7A2F-3346-8F8A-E4AEB9BB4A31}"/>
              </a:ext>
            </a:extLst>
          </p:cNvPr>
          <p:cNvSpPr/>
          <p:nvPr/>
        </p:nvSpPr>
        <p:spPr>
          <a:xfrm>
            <a:off x="8139401" y="3810000"/>
            <a:ext cx="914400" cy="914400"/>
          </a:xfrm>
          <a:prstGeom prst="star5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="" xmlns:a16="http://schemas.microsoft.com/office/drawing/2014/main" id="{56CA5A9E-812D-A14E-936A-C6BCA144EED9}"/>
              </a:ext>
            </a:extLst>
          </p:cNvPr>
          <p:cNvSpPr/>
          <p:nvPr/>
        </p:nvSpPr>
        <p:spPr>
          <a:xfrm>
            <a:off x="7463035" y="2822354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="" xmlns:a16="http://schemas.microsoft.com/office/drawing/2014/main" id="{166E64AE-8D18-FC48-83BE-B83563BCB877}"/>
              </a:ext>
            </a:extLst>
          </p:cNvPr>
          <p:cNvSpPr/>
          <p:nvPr/>
        </p:nvSpPr>
        <p:spPr>
          <a:xfrm>
            <a:off x="1046571" y="3810000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="" xmlns:a16="http://schemas.microsoft.com/office/drawing/2014/main" id="{98BDC1B7-C211-134E-8CAC-77A607A98FF2}"/>
              </a:ext>
            </a:extLst>
          </p:cNvPr>
          <p:cNvSpPr/>
          <p:nvPr/>
        </p:nvSpPr>
        <p:spPr>
          <a:xfrm>
            <a:off x="771895" y="2760663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="" xmlns:a16="http://schemas.microsoft.com/office/drawing/2014/main" id="{C33FD8EE-9893-7A42-807C-A815A0EC950A}"/>
              </a:ext>
            </a:extLst>
          </p:cNvPr>
          <p:cNvSpPr/>
          <p:nvPr/>
        </p:nvSpPr>
        <p:spPr>
          <a:xfrm>
            <a:off x="9942041" y="2670188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="" xmlns:a16="http://schemas.microsoft.com/office/drawing/2014/main" id="{65EEF7C8-9009-564E-A477-D03F03B22B19}"/>
              </a:ext>
            </a:extLst>
          </p:cNvPr>
          <p:cNvSpPr/>
          <p:nvPr/>
        </p:nvSpPr>
        <p:spPr>
          <a:xfrm>
            <a:off x="10863066" y="3452065"/>
            <a:ext cx="914400" cy="914400"/>
          </a:xfrm>
          <a:prstGeom prst="star5">
            <a:avLst/>
          </a:prstGeom>
          <a:solidFill>
            <a:srgbClr val="23D160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BDA0A10A-13CE-774F-A189-2CD1EE863ED1}"/>
                  </a:ext>
                </a:extLst>
              </p:cNvPr>
              <p:cNvSpPr/>
              <p:nvPr/>
            </p:nvSpPr>
            <p:spPr>
              <a:xfrm>
                <a:off x="838199" y="4888056"/>
                <a:ext cx="10515602" cy="1776175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purple star, there are 3 green stars.</a:t>
                </a:r>
              </a:p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green star, there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 of a purple star.</a:t>
                </a:r>
              </a:p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2 purple stars, there are 6 green stars. </a:t>
                </a:r>
              </a:p>
              <a:p>
                <a:r>
                  <a:rPr lang="en-US" sz="2400" dirty="0">
                    <a:solidFill>
                      <a:srgbClr val="FF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For every 3 purple stars, there are 9 green stars…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DA0A10A-13CE-774F-A189-2CD1EE863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88056"/>
                <a:ext cx="10515602" cy="1776175"/>
              </a:xfrm>
              <a:prstGeom prst="roundRect">
                <a:avLst/>
              </a:prstGeom>
              <a:blipFill>
                <a:blip r:embed="rId3"/>
                <a:stretch>
                  <a:fillRect t="-7746" b="-14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07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sketch below based on the following statement. </a:t>
            </a:r>
            <a:br>
              <a:rPr lang="en-GB" sz="2200" dirty="0"/>
            </a:br>
            <a:r>
              <a:rPr lang="en-GB" sz="2200" dirty="0"/>
              <a:t>For every 2 triangles, there are 3 squares. The area below holds 20 shapes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003B505A-2E0E-F040-A800-0C910E6CFC5A}"/>
              </a:ext>
            </a:extLst>
          </p:cNvPr>
          <p:cNvSpPr/>
          <p:nvPr/>
        </p:nvSpPr>
        <p:spPr>
          <a:xfrm>
            <a:off x="838198" y="3138625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answer, using the sentence stem: “For every __, there is/are __…”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8B037CA-9039-DE45-9CFD-D5277532E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97" y="3429000"/>
            <a:ext cx="696774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1FD0CFA-08B3-3546-8EE5-8AA04B5109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957" y="3429000"/>
            <a:ext cx="69677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61A9378-4A03-3942-8579-43F89BC91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62" y="3429000"/>
            <a:ext cx="696774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828" y="3429000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288" y="342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793" y="3429000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23" y="3429000"/>
            <a:ext cx="696774" cy="7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469C561F-F8DA-354C-A7A3-1D9622BD9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75" y="342900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sketch below based on the following statement. </a:t>
            </a:r>
            <a:br>
              <a:rPr lang="en-GB" sz="2200" dirty="0"/>
            </a:br>
            <a:r>
              <a:rPr lang="en-GB" sz="2200" dirty="0"/>
              <a:t>For every 2 triangles, there are 3 squares. The area below holds 20 shapes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003B505A-2E0E-F040-A800-0C910E6CFC5A}"/>
              </a:ext>
            </a:extLst>
          </p:cNvPr>
          <p:cNvSpPr/>
          <p:nvPr/>
        </p:nvSpPr>
        <p:spPr>
          <a:xfrm>
            <a:off x="838198" y="3138625"/>
            <a:ext cx="10704443" cy="33542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000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Example solution:</a:t>
            </a: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  <a:p>
            <a:pPr algn="ctr"/>
            <a:endParaRPr lang="en-US" sz="2000" b="1" u="sng" dirty="0">
              <a:solidFill>
                <a:srgbClr val="FF3860"/>
              </a:solidFill>
              <a:latin typeface="OpenDyslexicAlta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A2299A-31A0-9B43-AFB0-BE989C3ECC84}"/>
              </a:ext>
            </a:extLst>
          </p:cNvPr>
          <p:cNvSpPr/>
          <p:nvPr/>
        </p:nvSpPr>
        <p:spPr>
          <a:xfrm>
            <a:off x="2332382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22ECBBAE-1C67-2E47-BBCC-4EC3E7DF49DB}"/>
              </a:ext>
            </a:extLst>
          </p:cNvPr>
          <p:cNvSpPr/>
          <p:nvPr/>
        </p:nvSpPr>
        <p:spPr>
          <a:xfrm>
            <a:off x="1212570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8CF1709-409B-134D-9EA1-009FF00FA7EA}"/>
              </a:ext>
            </a:extLst>
          </p:cNvPr>
          <p:cNvSpPr/>
          <p:nvPr/>
        </p:nvSpPr>
        <p:spPr>
          <a:xfrm>
            <a:off x="2332381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4AC802-2440-3B4D-B990-280116DC2647}"/>
              </a:ext>
            </a:extLst>
          </p:cNvPr>
          <p:cNvSpPr/>
          <p:nvPr/>
        </p:nvSpPr>
        <p:spPr>
          <a:xfrm>
            <a:off x="2332381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F710E0C2-22C6-104B-B293-DFC9AF60DF58}"/>
              </a:ext>
            </a:extLst>
          </p:cNvPr>
          <p:cNvSpPr/>
          <p:nvPr/>
        </p:nvSpPr>
        <p:spPr>
          <a:xfrm>
            <a:off x="1212570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09DBD5-0BD2-4048-AB58-FB0267059CA2}"/>
              </a:ext>
            </a:extLst>
          </p:cNvPr>
          <p:cNvSpPr/>
          <p:nvPr/>
        </p:nvSpPr>
        <p:spPr>
          <a:xfrm>
            <a:off x="4870173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8EA6BA28-A0BF-4B48-BCEA-557E09B314F5}"/>
              </a:ext>
            </a:extLst>
          </p:cNvPr>
          <p:cNvSpPr/>
          <p:nvPr/>
        </p:nvSpPr>
        <p:spPr>
          <a:xfrm>
            <a:off x="3750361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ADDF141-5838-4548-8BD3-1D938C63E3D7}"/>
              </a:ext>
            </a:extLst>
          </p:cNvPr>
          <p:cNvSpPr/>
          <p:nvPr/>
        </p:nvSpPr>
        <p:spPr>
          <a:xfrm>
            <a:off x="4870172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3F59E0F-6F78-E84F-8E65-DE29AAF2DF41}"/>
              </a:ext>
            </a:extLst>
          </p:cNvPr>
          <p:cNvSpPr/>
          <p:nvPr/>
        </p:nvSpPr>
        <p:spPr>
          <a:xfrm>
            <a:off x="4870172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B96D3641-5F4E-3146-98EE-252F77C2069F}"/>
              </a:ext>
            </a:extLst>
          </p:cNvPr>
          <p:cNvSpPr/>
          <p:nvPr/>
        </p:nvSpPr>
        <p:spPr>
          <a:xfrm>
            <a:off x="3750361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F3D4EA-13A0-F242-A465-EEAEAEFC4B70}"/>
              </a:ext>
            </a:extLst>
          </p:cNvPr>
          <p:cNvSpPr/>
          <p:nvPr/>
        </p:nvSpPr>
        <p:spPr>
          <a:xfrm>
            <a:off x="7530548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A1B622E8-694A-4647-A997-6F4DC74CF3FE}"/>
              </a:ext>
            </a:extLst>
          </p:cNvPr>
          <p:cNvSpPr/>
          <p:nvPr/>
        </p:nvSpPr>
        <p:spPr>
          <a:xfrm>
            <a:off x="6410736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3D76D1C-2034-DD49-8675-9E9050775F07}"/>
              </a:ext>
            </a:extLst>
          </p:cNvPr>
          <p:cNvSpPr/>
          <p:nvPr/>
        </p:nvSpPr>
        <p:spPr>
          <a:xfrm>
            <a:off x="7530547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941BB73-D6D9-1146-8E68-4F1894D8DCDB}"/>
              </a:ext>
            </a:extLst>
          </p:cNvPr>
          <p:cNvSpPr/>
          <p:nvPr/>
        </p:nvSpPr>
        <p:spPr>
          <a:xfrm>
            <a:off x="7530547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="" xmlns:a16="http://schemas.microsoft.com/office/drawing/2014/main" id="{59E60328-8DFC-B245-934F-A10D59669B3A}"/>
              </a:ext>
            </a:extLst>
          </p:cNvPr>
          <p:cNvSpPr/>
          <p:nvPr/>
        </p:nvSpPr>
        <p:spPr>
          <a:xfrm>
            <a:off x="6410736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D261B72-9B87-9B45-823B-C9D35CD0E31E}"/>
              </a:ext>
            </a:extLst>
          </p:cNvPr>
          <p:cNvSpPr/>
          <p:nvPr/>
        </p:nvSpPr>
        <p:spPr>
          <a:xfrm>
            <a:off x="10068339" y="3745029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="" xmlns:a16="http://schemas.microsoft.com/office/drawing/2014/main" id="{76BF338B-6E9D-BB41-A654-BCD952EFAE1A}"/>
              </a:ext>
            </a:extLst>
          </p:cNvPr>
          <p:cNvSpPr/>
          <p:nvPr/>
        </p:nvSpPr>
        <p:spPr>
          <a:xfrm>
            <a:off x="8948527" y="3904394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9426D66-AD32-994D-966D-759CC10D6972}"/>
              </a:ext>
            </a:extLst>
          </p:cNvPr>
          <p:cNvSpPr/>
          <p:nvPr/>
        </p:nvSpPr>
        <p:spPr>
          <a:xfrm>
            <a:off x="10068338" y="4595583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F25D935-1A74-524B-A87E-9E15C53CBFB5}"/>
              </a:ext>
            </a:extLst>
          </p:cNvPr>
          <p:cNvSpPr/>
          <p:nvPr/>
        </p:nvSpPr>
        <p:spPr>
          <a:xfrm>
            <a:off x="10068338" y="5461346"/>
            <a:ext cx="715617" cy="715617"/>
          </a:xfrm>
          <a:prstGeom prst="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EEA3B178-E635-234E-9C0E-D8F99FD219B1}"/>
              </a:ext>
            </a:extLst>
          </p:cNvPr>
          <p:cNvSpPr/>
          <p:nvPr/>
        </p:nvSpPr>
        <p:spPr>
          <a:xfrm>
            <a:off x="8948527" y="4950745"/>
            <a:ext cx="808382" cy="696881"/>
          </a:xfrm>
          <a:prstGeom prst="triangl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28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apples, there are two red apples for each green apple.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three green apples in the bag, how many red apples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green apples are in a bag with the same ratio that holds ten red apples?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464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28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apples, there are two red apples for each green apple.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three green apples in the bag, how many red apples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three green apples, there are six red apples in a bag.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green apples are in a bag with the same ratio that holds ten red apples?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526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280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apples, there are two red apples for each green apple.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three green apples in the bag, how many red apples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three green apples, there are six red apples in a bag.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green apples are in a bag with the same ratio that holds ten red apples?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ten red apples, there are five green apples in a bag.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112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lemons and limes, there are three limes for each lemon.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six limes in the bag, how many lemons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limes are in a bag with the same ratio that holds five lemons?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2572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lemons and limes, there are three limes for each lemon.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six limes in the bag, how many lemons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six limes, there are two lemons in a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limes are in a bag with the same ratio that holds five lemons?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354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4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8: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mixed bag of lemons and limes, there are three limes for each lemon.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there are six limes in the bag, how many lemons are there?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six limes, there are two lemons in a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limes are in a bag with the same ratio that holds five lemons?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For five lemons, there are fifteen limes in a bag.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5589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883480"/>
            <a:ext cx="320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For every two cubes, there is one bead.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0BE7BDCB-C960-3B49-8113-5CAB6198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21" y="3237423"/>
            <a:ext cx="644598" cy="6384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16507194-D285-7548-BAEA-18CAEB9E2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41" y="3237423"/>
            <a:ext cx="644598" cy="63845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CCFD5784-6094-F645-9BD1-604D02A2E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761" y="3237423"/>
            <a:ext cx="644598" cy="63845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19368294-509F-594F-8621-2F9B5CFF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981" y="3237423"/>
            <a:ext cx="644598" cy="63845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F66FDE4C-300A-EF4E-8E67-AD8132DE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201" y="3237423"/>
            <a:ext cx="644598" cy="6384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4BDB147F-92D5-3844-8B01-6CC62A65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21" y="3237423"/>
            <a:ext cx="644598" cy="63845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81E4A00D-D9B7-B846-AD11-F775D47E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641" y="3237423"/>
            <a:ext cx="644598" cy="63845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8FCC738D-6C46-2F42-A8B9-83A657CC8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861" y="3237423"/>
            <a:ext cx="644598" cy="63845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1A4A4377-4F71-3845-8AFC-4AAED0C6ED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72" y="2404132"/>
            <a:ext cx="698433" cy="72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59A52A5-5949-7842-9469-BD112F2E2B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346" y="2404132"/>
            <a:ext cx="698433" cy="72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2777B3DF-BFAA-604F-B6C6-D106A516D0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39" y="2404132"/>
            <a:ext cx="698433" cy="72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3DB24ED-DFFB-2941-99CF-BB56DAE27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3" y="2404132"/>
            <a:ext cx="6984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confused the beads and cubes in the statement above, because there are four cubes and eight beads, it would be correct to say: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“For every one cube there are two beads.”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883480"/>
            <a:ext cx="320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For every two cubes, there is one bead.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0BE7BDCB-C960-3B49-8113-5CAB6198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21" y="3237423"/>
            <a:ext cx="644598" cy="6384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16507194-D285-7548-BAEA-18CAEB9E2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41" y="3237423"/>
            <a:ext cx="644598" cy="63845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="" xmlns:a16="http://schemas.microsoft.com/office/drawing/2014/main" id="{CCFD5784-6094-F645-9BD1-604D02A2E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761" y="3237423"/>
            <a:ext cx="644598" cy="63845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19368294-509F-594F-8621-2F9B5CFF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981" y="3237423"/>
            <a:ext cx="644598" cy="63845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F66FDE4C-300A-EF4E-8E67-AD8132DE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201" y="3237423"/>
            <a:ext cx="644598" cy="6384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4BDB147F-92D5-3844-8B01-6CC62A65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21" y="3237423"/>
            <a:ext cx="644598" cy="63845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81E4A00D-D9B7-B846-AD11-F775D47E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641" y="3237423"/>
            <a:ext cx="644598" cy="63845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8FCC738D-6C46-2F42-A8B9-83A657CC8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861" y="3237423"/>
            <a:ext cx="644598" cy="63845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1A4A4377-4F71-3845-8AFC-4AAED0C6ED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72" y="2404132"/>
            <a:ext cx="698433" cy="720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959A52A5-5949-7842-9469-BD112F2E2B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346" y="2404132"/>
            <a:ext cx="698433" cy="720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2777B3DF-BFAA-604F-B6C6-D106A516D0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39" y="2404132"/>
            <a:ext cx="698433" cy="720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="" xmlns:a16="http://schemas.microsoft.com/office/drawing/2014/main" id="{13DB24ED-DFFB-2941-99CF-BB56DAE27F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3" y="2404132"/>
            <a:ext cx="6984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4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ratio terminology and phrasing, such as, “For every __, there 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ratio terminology and phrasing, such as, “For every __, there are __…”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6 – Spring Block 6 – Ratio – Lesson 1 – To be able to use ratio terminology</a:t>
            </a:r>
          </a:p>
        </p:txBody>
      </p:sp>
    </p:spTree>
    <p:extLst>
      <p:ext uri="{BB962C8B-B14F-4D97-AF65-F5344CB8AC3E}">
        <p14:creationId xmlns:p14="http://schemas.microsoft.com/office/powerpoint/2010/main" val="324598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On the left-hand side, for every 2 yellow cubes, there is 1 purple cube. However, on the right-hand side, for every 2 yellow cubes, there are 3 purple cubes.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8B037CA-9039-DE45-9CFD-D5277532E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97" y="3429000"/>
            <a:ext cx="696774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1FD0CFA-08B3-3546-8EE5-8AA04B5109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957" y="3429000"/>
            <a:ext cx="696774" cy="72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61A9378-4A03-3942-8579-43F89BC91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62" y="3429000"/>
            <a:ext cx="696774" cy="7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447F703-83C7-6D49-A3E2-815A25EC4A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828" y="3429000"/>
            <a:ext cx="696774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3018BD7-90D4-4C47-ABE8-0661EC4799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288" y="3429000"/>
            <a:ext cx="696774" cy="7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1B1F90A-D4D3-084E-B763-359CCC1E41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793" y="3429000"/>
            <a:ext cx="696774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CF209BA-A4B5-4447-AD04-5E3F2CF458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23" y="3429000"/>
            <a:ext cx="696774" cy="7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798A03D-8099-6B4D-9AC5-92D557F8C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75" y="3429000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202332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DCB3342-0DE8-1540-9088-D7032249B4B4}"/>
              </a:ext>
            </a:extLst>
          </p:cNvPr>
          <p:cNvSpPr/>
          <p:nvPr/>
        </p:nvSpPr>
        <p:spPr>
          <a:xfrm>
            <a:off x="6864624" y="3069000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4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59040224-F1DB-8742-AB03-C86236719C48}"/>
              </a:ext>
            </a:extLst>
          </p:cNvPr>
          <p:cNvSpPr/>
          <p:nvPr/>
        </p:nvSpPr>
        <p:spPr>
          <a:xfrm>
            <a:off x="6864624" y="4152575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13560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E40D7E6F-CF80-614D-84E7-27E92A98DAA6}"/>
              </a:ext>
            </a:extLst>
          </p:cNvPr>
          <p:cNvSpPr/>
          <p:nvPr/>
        </p:nvSpPr>
        <p:spPr>
          <a:xfrm>
            <a:off x="6864624" y="3055748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yellow cubes.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EEDEC509-9C74-2641-911F-EF3E13905E8A}"/>
              </a:ext>
            </a:extLst>
          </p:cNvPr>
          <p:cNvSpPr/>
          <p:nvPr/>
        </p:nvSpPr>
        <p:spPr>
          <a:xfrm>
            <a:off x="6864624" y="4139323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purple cubes. </a:t>
            </a:r>
          </a:p>
        </p:txBody>
      </p:sp>
    </p:spTree>
    <p:extLst>
      <p:ext uri="{BB962C8B-B14F-4D97-AF65-F5344CB8AC3E}">
        <p14:creationId xmlns:p14="http://schemas.microsoft.com/office/powerpoint/2010/main" val="1532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ratio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26412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26BE76F-13DE-9F4C-8604-162044F03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" y="3923937"/>
            <a:ext cx="696774" cy="7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DEB41B1-D7BA-8240-9BE9-588EC85D0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29" y="3069000"/>
            <a:ext cx="696774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8183A06D-A60F-9342-88A6-A2D87E316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8" y="3912849"/>
            <a:ext cx="696774" cy="72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1F236350-05AE-9741-BFE4-33F01766A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64" y="3069000"/>
            <a:ext cx="696774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37CA88-1025-5346-A2BF-9F8F2012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24" y="3057912"/>
            <a:ext cx="696774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D57A73-5663-E445-98EB-12CF9989E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669" y="3057912"/>
            <a:ext cx="696774" cy="720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031CE8D6-EF99-CA45-9CFB-18BAA2A18274}"/>
              </a:ext>
            </a:extLst>
          </p:cNvPr>
          <p:cNvSpPr/>
          <p:nvPr/>
        </p:nvSpPr>
        <p:spPr>
          <a:xfrm>
            <a:off x="6864624" y="3057912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6 purple cubes, there are _ yellow cubes.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8A07A09A-E2AE-0C4E-85C4-4A7FD09744D6}"/>
              </a:ext>
            </a:extLst>
          </p:cNvPr>
          <p:cNvSpPr/>
          <p:nvPr/>
        </p:nvSpPr>
        <p:spPr>
          <a:xfrm>
            <a:off x="6864624" y="4141487"/>
            <a:ext cx="4339816" cy="7475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For every yellow cube,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there are _ purple cubes.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31D007-0289-5243-AB21-4E82C9408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478" y="3057912"/>
            <a:ext cx="696774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4CCE01-76BC-E74A-804B-68A7C2941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618" y="3046824"/>
            <a:ext cx="696774" cy="7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21CAE25-473D-004E-AF59-ABCC57645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794" y="3923937"/>
            <a:ext cx="69677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13992</TotalTime>
  <Words>2097</Words>
  <Application>Microsoft Office PowerPoint</Application>
  <PresentationFormat>Custom</PresentationFormat>
  <Paragraphs>478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Wingdings</vt:lpstr>
      <vt:lpstr>Cambria Math</vt:lpstr>
      <vt:lpstr>OpenDyslexic</vt:lpstr>
      <vt:lpstr>Lato</vt:lpstr>
      <vt:lpstr>Calibri</vt:lpstr>
      <vt:lpstr>Muli</vt:lpstr>
      <vt:lpstr>Lato Light</vt:lpstr>
      <vt:lpstr>OpenDyslexicAlta</vt:lpstr>
      <vt:lpstr>Office Theme</vt:lpstr>
      <vt:lpstr>PowerPoint Presentation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  <vt:lpstr>To be able to use ratio terminology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733</cp:revision>
  <cp:lastPrinted>2019-06-17T16:19:05Z</cp:lastPrinted>
  <dcterms:created xsi:type="dcterms:W3CDTF">2018-08-06T08:16:18Z</dcterms:created>
  <dcterms:modified xsi:type="dcterms:W3CDTF">2021-01-08T18:14:51Z</dcterms:modified>
</cp:coreProperties>
</file>