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4"/>
  </p:notesMasterIdLst>
  <p:handoutMasterIdLst>
    <p:handoutMasterId r:id="rId45"/>
  </p:handoutMasterIdLst>
  <p:sldIdLst>
    <p:sldId id="320" r:id="rId2"/>
    <p:sldId id="321" r:id="rId3"/>
    <p:sldId id="372" r:id="rId4"/>
    <p:sldId id="373" r:id="rId5"/>
    <p:sldId id="374" r:id="rId6"/>
    <p:sldId id="375" r:id="rId7"/>
    <p:sldId id="376" r:id="rId8"/>
    <p:sldId id="377" r:id="rId9"/>
    <p:sldId id="378" r:id="rId10"/>
    <p:sldId id="379" r:id="rId11"/>
    <p:sldId id="380" r:id="rId12"/>
    <p:sldId id="381" r:id="rId13"/>
    <p:sldId id="382" r:id="rId14"/>
    <p:sldId id="389" r:id="rId15"/>
    <p:sldId id="390" r:id="rId16"/>
    <p:sldId id="391" r:id="rId17"/>
    <p:sldId id="392" r:id="rId18"/>
    <p:sldId id="388" r:id="rId19"/>
    <p:sldId id="383" r:id="rId20"/>
    <p:sldId id="384" r:id="rId21"/>
    <p:sldId id="385" r:id="rId22"/>
    <p:sldId id="386" r:id="rId23"/>
    <p:sldId id="416" r:id="rId24"/>
    <p:sldId id="417" r:id="rId25"/>
    <p:sldId id="414" r:id="rId26"/>
    <p:sldId id="415" r:id="rId27"/>
    <p:sldId id="412" r:id="rId28"/>
    <p:sldId id="413" r:id="rId29"/>
    <p:sldId id="420" r:id="rId30"/>
    <p:sldId id="421" r:id="rId31"/>
    <p:sldId id="418" r:id="rId32"/>
    <p:sldId id="419" r:id="rId33"/>
    <p:sldId id="393" r:id="rId34"/>
    <p:sldId id="394" r:id="rId35"/>
    <p:sldId id="422" r:id="rId36"/>
    <p:sldId id="423" r:id="rId37"/>
    <p:sldId id="425" r:id="rId38"/>
    <p:sldId id="426" r:id="rId39"/>
    <p:sldId id="427" r:id="rId40"/>
    <p:sldId id="370" r:id="rId41"/>
    <p:sldId id="424" r:id="rId42"/>
    <p:sldId id="428" r:id="rId43"/>
  </p:sldIdLst>
  <p:sldSz cx="12192000" cy="6858000"/>
  <p:notesSz cx="6858000" cy="9144000"/>
  <p:embeddedFontLst>
    <p:embeddedFont>
      <p:font typeface="Muli" panose="020B0604020202020204" charset="0"/>
      <p:regular r:id="rId46"/>
      <p:bold r:id="rId47"/>
      <p:italic r:id="rId48"/>
      <p:boldItalic r:id="rId49"/>
    </p:embeddedFont>
    <p:embeddedFont>
      <p:font typeface="Lato Light" panose="020F0302020204030203" pitchFamily="34" charset="0"/>
      <p:regular r:id="rId50"/>
    </p:embeddedFont>
    <p:embeddedFont>
      <p:font typeface="OpenDyslexicAlta" panose="020B0604020202020204" charset="0"/>
      <p:regular r:id="rId51"/>
      <p:bold r:id="rId52"/>
      <p:italic r:id="rId53"/>
      <p:boldItalic r:id="rId54"/>
    </p:embeddedFont>
    <p:embeddedFont>
      <p:font typeface="Lato" panose="020F0502020204030203" pitchFamily="34" charset="0"/>
      <p:regular r:id="rId55"/>
      <p:bold r:id="rId56"/>
    </p:embeddedFont>
    <p:embeddedFont>
      <p:font typeface="OpenDyslexic" panose="020B0604020202020204" charset="0"/>
      <p:regular r:id="rId57"/>
      <p:bold r:id="rId58"/>
      <p:italic r:id="rId59"/>
      <p:boldItalic r:id="rId60"/>
    </p:embeddedFont>
    <p:embeddedFont>
      <p:font typeface="Calibri" panose="020F0502020204030204" pitchFamily="34" charset="0"/>
      <p:regular r:id="rId61"/>
      <p:bold r:id="rId62"/>
      <p:italic r:id="rId63"/>
      <p:boldItalic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57D5"/>
    <a:srgbClr val="FF3860"/>
    <a:srgbClr val="23D160"/>
    <a:srgbClr val="44A6ED"/>
    <a:srgbClr val="FFDD57"/>
    <a:srgbClr val="3273DC"/>
    <a:srgbClr val="209CEE"/>
    <a:srgbClr val="000000"/>
    <a:srgbClr val="121212"/>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26" autoAdjust="0"/>
    <p:restoredTop sz="87926" autoAdjust="0"/>
  </p:normalViewPr>
  <p:slideViewPr>
    <p:cSldViewPr snapToGrid="0" snapToObjects="1">
      <p:cViewPr>
        <p:scale>
          <a:sx n="67" d="100"/>
          <a:sy n="67" d="100"/>
        </p:scale>
        <p:origin x="-810" y="-72"/>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xmlns=""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xmlns=""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086749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4198705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1346215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727984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962534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4060290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1843303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972513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2733794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887100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2507056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2479515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3954853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510557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90899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4216783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3986785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2763440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2640328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796463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4175222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2568188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343914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515539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3111857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576301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2039464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3874598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1734041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2105048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41</a:t>
            </a:fld>
            <a:endParaRPr lang="en-GB"/>
          </a:p>
        </p:txBody>
      </p:sp>
    </p:spTree>
    <p:extLst>
      <p:ext uri="{BB962C8B-B14F-4D97-AF65-F5344CB8AC3E}">
        <p14:creationId xmlns:p14="http://schemas.microsoft.com/office/powerpoint/2010/main" val="102770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211622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346357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4252507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2074929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590512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443480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xmlns=""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xmlns=""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xmlns=""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xmlns=""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xmlns=""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xmlns=""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xmlns=""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xmlns=""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10/08/2020</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0.tiff"/></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0.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FDEECE2B-4F07-3243-A1BF-25C2CD33540E}"/>
              </a:ext>
            </a:extLst>
          </p:cNvPr>
          <p:cNvSpPr>
            <a:spLocks noGrp="1"/>
          </p:cNvSpPr>
          <p:nvPr>
            <p:ph type="subTitle" idx="1"/>
          </p:nvPr>
        </p:nvSpPr>
        <p:spPr/>
        <p:txBody>
          <a:bodyPr>
            <a:normAutofit fontScale="85000" lnSpcReduction="10000"/>
          </a:bodyPr>
          <a:lstStyle/>
          <a:p>
            <a:r>
              <a:rPr lang="en-GB" dirty="0"/>
              <a:t>Year 4 </a:t>
            </a:r>
            <a:br>
              <a:rPr lang="en-GB" dirty="0"/>
            </a:br>
            <a:r>
              <a:rPr lang="en-GB" dirty="0"/>
              <a:t>Term 1 Block 4: Multiplication and Division</a:t>
            </a:r>
          </a:p>
          <a:p>
            <a:r>
              <a:rPr lang="en-GB" dirty="0"/>
              <a:t>Lesson 1: To be able to identify multiples of whole numbers</a:t>
            </a:r>
          </a:p>
        </p:txBody>
      </p:sp>
      <p:sp>
        <p:nvSpPr>
          <p:cNvPr id="3" name="Text Placeholder 2">
            <a:extLst>
              <a:ext uri="{FF2B5EF4-FFF2-40B4-BE49-F238E27FC236}">
                <a16:creationId xmlns:a16="http://schemas.microsoft.com/office/drawing/2014/main" xmlns=""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4 – Multiplication and Division</a:t>
            </a:r>
          </a:p>
        </p:txBody>
      </p:sp>
      <p:sp>
        <p:nvSpPr>
          <p:cNvPr id="6" name="Text Placeholder 5">
            <a:extLst>
              <a:ext uri="{FF2B5EF4-FFF2-40B4-BE49-F238E27FC236}">
                <a16:creationId xmlns:a16="http://schemas.microsoft.com/office/drawing/2014/main" xmlns=""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xmlns=""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xmlns=""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xmlns=""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xmlns=""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xmlns="" id="{60C74A61-CF8A-0745-B69B-DD1646654FF2}"/>
              </a:ext>
            </a:extLst>
          </p:cNvPr>
          <p:cNvSpPr>
            <a:spLocks noGrp="1"/>
          </p:cNvSpPr>
          <p:nvPr>
            <p:ph type="body" sz="quarter" idx="15"/>
          </p:nvPr>
        </p:nvSpPr>
        <p:spPr/>
        <p:txBody>
          <a:bodyPr/>
          <a:lstStyle/>
          <a:p>
            <a:r>
              <a:rPr lang="en-US" dirty="0"/>
              <a:t>Term 1</a:t>
            </a:r>
          </a:p>
        </p:txBody>
      </p:sp>
      <p:sp>
        <p:nvSpPr>
          <p:cNvPr id="8" name="TextBox 7">
            <a:extLst>
              <a:ext uri="{FF2B5EF4-FFF2-40B4-BE49-F238E27FC236}">
                <a16:creationId xmlns:a16="http://schemas.microsoft.com/office/drawing/2014/main" xmlns=""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xmlns=""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Put a cross over any number that is not a multiple of 10.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Multiples of ten have a zero in the ones place.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TextBox 3">
            <a:extLst>
              <a:ext uri="{FF2B5EF4-FFF2-40B4-BE49-F238E27FC236}">
                <a16:creationId xmlns:a16="http://schemas.microsoft.com/office/drawing/2014/main" xmlns="" id="{702E83EB-79C8-D845-8209-20670F6D8981}"/>
              </a:ext>
            </a:extLst>
          </p:cNvPr>
          <p:cNvSpPr txBox="1"/>
          <p:nvPr/>
        </p:nvSpPr>
        <p:spPr>
          <a:xfrm>
            <a:off x="838200" y="3647351"/>
            <a:ext cx="845127" cy="707886"/>
          </a:xfrm>
          <a:prstGeom prst="rect">
            <a:avLst/>
          </a:prstGeom>
          <a:noFill/>
        </p:spPr>
        <p:txBody>
          <a:bodyPr wrap="square" rtlCol="0">
            <a:spAutoFit/>
          </a:bodyPr>
          <a:lstStyle/>
          <a:p>
            <a:pPr algn="ctr"/>
            <a:r>
              <a:rPr lang="en-US" sz="4000" dirty="0">
                <a:latin typeface="OpenDyslexicAlta" pitchFamily="2" charset="77"/>
              </a:rPr>
              <a:t>30</a:t>
            </a:r>
          </a:p>
        </p:txBody>
      </p:sp>
      <p:sp>
        <p:nvSpPr>
          <p:cNvPr id="24" name="TextBox 23">
            <a:extLst>
              <a:ext uri="{FF2B5EF4-FFF2-40B4-BE49-F238E27FC236}">
                <a16:creationId xmlns:a16="http://schemas.microsoft.com/office/drawing/2014/main" xmlns="" id="{D834DCFF-41F8-094C-AE47-5A26FB31A933}"/>
              </a:ext>
            </a:extLst>
          </p:cNvPr>
          <p:cNvSpPr txBox="1"/>
          <p:nvPr/>
        </p:nvSpPr>
        <p:spPr>
          <a:xfrm>
            <a:off x="2777836" y="3647351"/>
            <a:ext cx="845127" cy="707886"/>
          </a:xfrm>
          <a:prstGeom prst="rect">
            <a:avLst/>
          </a:prstGeom>
          <a:noFill/>
        </p:spPr>
        <p:txBody>
          <a:bodyPr wrap="square" rtlCol="0">
            <a:spAutoFit/>
          </a:bodyPr>
          <a:lstStyle/>
          <a:p>
            <a:pPr algn="ctr"/>
            <a:r>
              <a:rPr lang="en-US" sz="4000" dirty="0">
                <a:latin typeface="OpenDyslexicAlta" pitchFamily="2" charset="77"/>
              </a:rPr>
              <a:t>35</a:t>
            </a:r>
          </a:p>
        </p:txBody>
      </p:sp>
      <p:sp>
        <p:nvSpPr>
          <p:cNvPr id="25" name="TextBox 24">
            <a:extLst>
              <a:ext uri="{FF2B5EF4-FFF2-40B4-BE49-F238E27FC236}">
                <a16:creationId xmlns:a16="http://schemas.microsoft.com/office/drawing/2014/main" xmlns="" id="{5F125792-D49F-E348-86B7-D66949DB2242}"/>
              </a:ext>
            </a:extLst>
          </p:cNvPr>
          <p:cNvSpPr txBox="1"/>
          <p:nvPr/>
        </p:nvSpPr>
        <p:spPr>
          <a:xfrm>
            <a:off x="4717472" y="3647351"/>
            <a:ext cx="845127" cy="707886"/>
          </a:xfrm>
          <a:prstGeom prst="rect">
            <a:avLst/>
          </a:prstGeom>
          <a:noFill/>
        </p:spPr>
        <p:txBody>
          <a:bodyPr wrap="square" rtlCol="0">
            <a:spAutoFit/>
          </a:bodyPr>
          <a:lstStyle/>
          <a:p>
            <a:pPr algn="ctr"/>
            <a:r>
              <a:rPr lang="en-US" sz="4000" dirty="0">
                <a:latin typeface="OpenDyslexicAlta" pitchFamily="2" charset="77"/>
              </a:rPr>
              <a:t>60</a:t>
            </a:r>
          </a:p>
        </p:txBody>
      </p:sp>
      <p:sp>
        <p:nvSpPr>
          <p:cNvPr id="27" name="TextBox 26">
            <a:extLst>
              <a:ext uri="{FF2B5EF4-FFF2-40B4-BE49-F238E27FC236}">
                <a16:creationId xmlns:a16="http://schemas.microsoft.com/office/drawing/2014/main" xmlns="" id="{79FAE48A-6CAB-844B-AB33-ADFF2A11952E}"/>
              </a:ext>
            </a:extLst>
          </p:cNvPr>
          <p:cNvSpPr txBox="1"/>
          <p:nvPr/>
        </p:nvSpPr>
        <p:spPr>
          <a:xfrm>
            <a:off x="6657108" y="3647351"/>
            <a:ext cx="845127" cy="707886"/>
          </a:xfrm>
          <a:prstGeom prst="rect">
            <a:avLst/>
          </a:prstGeom>
          <a:noFill/>
        </p:spPr>
        <p:txBody>
          <a:bodyPr wrap="square" rtlCol="0">
            <a:spAutoFit/>
          </a:bodyPr>
          <a:lstStyle/>
          <a:p>
            <a:pPr algn="ctr"/>
            <a:r>
              <a:rPr lang="en-US" sz="4000" dirty="0">
                <a:latin typeface="OpenDyslexicAlta" pitchFamily="2" charset="77"/>
              </a:rPr>
              <a:t>27</a:t>
            </a:r>
          </a:p>
        </p:txBody>
      </p:sp>
      <p:sp>
        <p:nvSpPr>
          <p:cNvPr id="28" name="TextBox 27">
            <a:extLst>
              <a:ext uri="{FF2B5EF4-FFF2-40B4-BE49-F238E27FC236}">
                <a16:creationId xmlns:a16="http://schemas.microsoft.com/office/drawing/2014/main" xmlns="" id="{59194886-7EE2-D94A-811D-410B19170DC2}"/>
              </a:ext>
            </a:extLst>
          </p:cNvPr>
          <p:cNvSpPr txBox="1"/>
          <p:nvPr/>
        </p:nvSpPr>
        <p:spPr>
          <a:xfrm>
            <a:off x="8472054" y="3647351"/>
            <a:ext cx="845127" cy="707886"/>
          </a:xfrm>
          <a:prstGeom prst="rect">
            <a:avLst/>
          </a:prstGeom>
          <a:noFill/>
        </p:spPr>
        <p:txBody>
          <a:bodyPr wrap="square" rtlCol="0">
            <a:spAutoFit/>
          </a:bodyPr>
          <a:lstStyle/>
          <a:p>
            <a:pPr algn="ctr"/>
            <a:r>
              <a:rPr lang="en-US" sz="4000" dirty="0">
                <a:latin typeface="OpenDyslexicAlta" pitchFamily="2" charset="77"/>
              </a:rPr>
              <a:t>90</a:t>
            </a:r>
          </a:p>
        </p:txBody>
      </p:sp>
      <p:sp>
        <p:nvSpPr>
          <p:cNvPr id="29" name="TextBox 28">
            <a:extLst>
              <a:ext uri="{FF2B5EF4-FFF2-40B4-BE49-F238E27FC236}">
                <a16:creationId xmlns:a16="http://schemas.microsoft.com/office/drawing/2014/main" xmlns="" id="{A202800F-9AB0-BD4F-922A-D3342A9051C6}"/>
              </a:ext>
            </a:extLst>
          </p:cNvPr>
          <p:cNvSpPr txBox="1"/>
          <p:nvPr/>
        </p:nvSpPr>
        <p:spPr>
          <a:xfrm>
            <a:off x="10377054" y="3647351"/>
            <a:ext cx="1634837" cy="707886"/>
          </a:xfrm>
          <a:prstGeom prst="rect">
            <a:avLst/>
          </a:prstGeom>
          <a:noFill/>
        </p:spPr>
        <p:txBody>
          <a:bodyPr wrap="square" rtlCol="0">
            <a:spAutoFit/>
          </a:bodyPr>
          <a:lstStyle/>
          <a:p>
            <a:pPr algn="ctr"/>
            <a:r>
              <a:rPr lang="en-US" sz="4000" dirty="0">
                <a:latin typeface="OpenDyslexicAlta" pitchFamily="2" charset="77"/>
              </a:rPr>
              <a:t>1,000</a:t>
            </a:r>
          </a:p>
        </p:txBody>
      </p:sp>
      <p:sp>
        <p:nvSpPr>
          <p:cNvPr id="11" name="TextBox 10">
            <a:extLst>
              <a:ext uri="{FF2B5EF4-FFF2-40B4-BE49-F238E27FC236}">
                <a16:creationId xmlns:a16="http://schemas.microsoft.com/office/drawing/2014/main" xmlns="" id="{6B0CCD27-10CB-7E49-BED4-DA3007DEBB8A}"/>
              </a:ext>
            </a:extLst>
          </p:cNvPr>
          <p:cNvSpPr txBox="1"/>
          <p:nvPr/>
        </p:nvSpPr>
        <p:spPr>
          <a:xfrm>
            <a:off x="2807008" y="3620942"/>
            <a:ext cx="845127" cy="707886"/>
          </a:xfrm>
          <a:prstGeom prst="rect">
            <a:avLst/>
          </a:prstGeom>
          <a:noFill/>
        </p:spPr>
        <p:txBody>
          <a:bodyPr wrap="square" rtlCol="0">
            <a:spAutoFit/>
          </a:bodyPr>
          <a:lstStyle/>
          <a:p>
            <a:pPr algn="ctr"/>
            <a:r>
              <a:rPr lang="en-US" sz="4000" dirty="0">
                <a:solidFill>
                  <a:srgbClr val="FF3860"/>
                </a:solidFill>
                <a:latin typeface="OpenDyslexicAlta" pitchFamily="2" charset="77"/>
              </a:rPr>
              <a:t>x</a:t>
            </a:r>
          </a:p>
        </p:txBody>
      </p:sp>
      <p:sp>
        <p:nvSpPr>
          <p:cNvPr id="12" name="TextBox 11">
            <a:extLst>
              <a:ext uri="{FF2B5EF4-FFF2-40B4-BE49-F238E27FC236}">
                <a16:creationId xmlns:a16="http://schemas.microsoft.com/office/drawing/2014/main" xmlns="" id="{0A50F4C6-906F-0249-ABF9-893432BAAD44}"/>
              </a:ext>
            </a:extLst>
          </p:cNvPr>
          <p:cNvSpPr txBox="1"/>
          <p:nvPr/>
        </p:nvSpPr>
        <p:spPr>
          <a:xfrm>
            <a:off x="6679356" y="3605786"/>
            <a:ext cx="845127" cy="707886"/>
          </a:xfrm>
          <a:prstGeom prst="rect">
            <a:avLst/>
          </a:prstGeom>
          <a:noFill/>
        </p:spPr>
        <p:txBody>
          <a:bodyPr wrap="square" rtlCol="0">
            <a:spAutoFit/>
          </a:bodyPr>
          <a:lstStyle/>
          <a:p>
            <a:pPr algn="ctr"/>
            <a:r>
              <a:rPr lang="en-US" sz="4000" dirty="0">
                <a:solidFill>
                  <a:srgbClr val="FF3860"/>
                </a:solidFill>
                <a:latin typeface="OpenDyslexicAlta" pitchFamily="2" charset="77"/>
              </a:rPr>
              <a:t>x</a:t>
            </a:r>
          </a:p>
        </p:txBody>
      </p:sp>
    </p:spTree>
    <p:extLst>
      <p:ext uri="{BB962C8B-B14F-4D97-AF65-F5344CB8AC3E}">
        <p14:creationId xmlns:p14="http://schemas.microsoft.com/office/powerpoint/2010/main" val="1909515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Put a cross over any number that is not a multiple of 5.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notice about multiples of 5?</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TextBox 3">
            <a:extLst>
              <a:ext uri="{FF2B5EF4-FFF2-40B4-BE49-F238E27FC236}">
                <a16:creationId xmlns:a16="http://schemas.microsoft.com/office/drawing/2014/main" xmlns="" id="{702E83EB-79C8-D845-8209-20670F6D8981}"/>
              </a:ext>
            </a:extLst>
          </p:cNvPr>
          <p:cNvSpPr txBox="1"/>
          <p:nvPr/>
        </p:nvSpPr>
        <p:spPr>
          <a:xfrm>
            <a:off x="838200" y="3647351"/>
            <a:ext cx="845127" cy="707886"/>
          </a:xfrm>
          <a:prstGeom prst="rect">
            <a:avLst/>
          </a:prstGeom>
          <a:noFill/>
        </p:spPr>
        <p:txBody>
          <a:bodyPr wrap="square" rtlCol="0">
            <a:spAutoFit/>
          </a:bodyPr>
          <a:lstStyle/>
          <a:p>
            <a:pPr algn="ctr"/>
            <a:r>
              <a:rPr lang="en-US" sz="4000" dirty="0">
                <a:latin typeface="OpenDyslexicAlta" pitchFamily="2" charset="77"/>
              </a:rPr>
              <a:t>55</a:t>
            </a:r>
          </a:p>
        </p:txBody>
      </p:sp>
      <p:sp>
        <p:nvSpPr>
          <p:cNvPr id="24" name="TextBox 23">
            <a:extLst>
              <a:ext uri="{FF2B5EF4-FFF2-40B4-BE49-F238E27FC236}">
                <a16:creationId xmlns:a16="http://schemas.microsoft.com/office/drawing/2014/main" xmlns="" id="{D834DCFF-41F8-094C-AE47-5A26FB31A933}"/>
              </a:ext>
            </a:extLst>
          </p:cNvPr>
          <p:cNvSpPr txBox="1"/>
          <p:nvPr/>
        </p:nvSpPr>
        <p:spPr>
          <a:xfrm>
            <a:off x="2653146" y="3647351"/>
            <a:ext cx="969817" cy="707886"/>
          </a:xfrm>
          <a:prstGeom prst="rect">
            <a:avLst/>
          </a:prstGeom>
          <a:noFill/>
        </p:spPr>
        <p:txBody>
          <a:bodyPr wrap="square" rtlCol="0">
            <a:spAutoFit/>
          </a:bodyPr>
          <a:lstStyle/>
          <a:p>
            <a:pPr algn="ctr"/>
            <a:r>
              <a:rPr lang="en-US" sz="4000" dirty="0">
                <a:latin typeface="OpenDyslexicAlta" pitchFamily="2" charset="77"/>
              </a:rPr>
              <a:t>40</a:t>
            </a:r>
          </a:p>
        </p:txBody>
      </p:sp>
      <p:sp>
        <p:nvSpPr>
          <p:cNvPr id="25" name="TextBox 24">
            <a:extLst>
              <a:ext uri="{FF2B5EF4-FFF2-40B4-BE49-F238E27FC236}">
                <a16:creationId xmlns:a16="http://schemas.microsoft.com/office/drawing/2014/main" xmlns="" id="{5F125792-D49F-E348-86B7-D66949DB2242}"/>
              </a:ext>
            </a:extLst>
          </p:cNvPr>
          <p:cNvSpPr txBox="1"/>
          <p:nvPr/>
        </p:nvSpPr>
        <p:spPr>
          <a:xfrm>
            <a:off x="4717472" y="3647351"/>
            <a:ext cx="845127" cy="707886"/>
          </a:xfrm>
          <a:prstGeom prst="rect">
            <a:avLst/>
          </a:prstGeom>
          <a:noFill/>
        </p:spPr>
        <p:txBody>
          <a:bodyPr wrap="square" rtlCol="0">
            <a:spAutoFit/>
          </a:bodyPr>
          <a:lstStyle/>
          <a:p>
            <a:pPr algn="ctr"/>
            <a:r>
              <a:rPr lang="en-US" sz="4000" dirty="0">
                <a:latin typeface="OpenDyslexicAlta" pitchFamily="2" charset="77"/>
              </a:rPr>
              <a:t>63</a:t>
            </a:r>
          </a:p>
        </p:txBody>
      </p:sp>
      <p:sp>
        <p:nvSpPr>
          <p:cNvPr id="27" name="TextBox 26">
            <a:extLst>
              <a:ext uri="{FF2B5EF4-FFF2-40B4-BE49-F238E27FC236}">
                <a16:creationId xmlns:a16="http://schemas.microsoft.com/office/drawing/2014/main" xmlns="" id="{79FAE48A-6CAB-844B-AB33-ADFF2A11952E}"/>
              </a:ext>
            </a:extLst>
          </p:cNvPr>
          <p:cNvSpPr txBox="1"/>
          <p:nvPr/>
        </p:nvSpPr>
        <p:spPr>
          <a:xfrm>
            <a:off x="6397335" y="3647351"/>
            <a:ext cx="1239981" cy="707886"/>
          </a:xfrm>
          <a:prstGeom prst="rect">
            <a:avLst/>
          </a:prstGeom>
          <a:noFill/>
        </p:spPr>
        <p:txBody>
          <a:bodyPr wrap="square" rtlCol="0">
            <a:spAutoFit/>
          </a:bodyPr>
          <a:lstStyle/>
          <a:p>
            <a:pPr algn="ctr"/>
            <a:r>
              <a:rPr lang="en-US" sz="4000" dirty="0">
                <a:latin typeface="OpenDyslexicAlta" pitchFamily="2" charset="77"/>
              </a:rPr>
              <a:t>900</a:t>
            </a:r>
          </a:p>
        </p:txBody>
      </p:sp>
      <p:sp>
        <p:nvSpPr>
          <p:cNvPr id="28" name="TextBox 27">
            <a:extLst>
              <a:ext uri="{FF2B5EF4-FFF2-40B4-BE49-F238E27FC236}">
                <a16:creationId xmlns:a16="http://schemas.microsoft.com/office/drawing/2014/main" xmlns="" id="{59194886-7EE2-D94A-811D-410B19170DC2}"/>
              </a:ext>
            </a:extLst>
          </p:cNvPr>
          <p:cNvSpPr txBox="1"/>
          <p:nvPr/>
        </p:nvSpPr>
        <p:spPr>
          <a:xfrm>
            <a:off x="8472054" y="3647351"/>
            <a:ext cx="845127" cy="707886"/>
          </a:xfrm>
          <a:prstGeom prst="rect">
            <a:avLst/>
          </a:prstGeom>
          <a:noFill/>
        </p:spPr>
        <p:txBody>
          <a:bodyPr wrap="square" rtlCol="0">
            <a:spAutoFit/>
          </a:bodyPr>
          <a:lstStyle/>
          <a:p>
            <a:pPr algn="ctr"/>
            <a:r>
              <a:rPr lang="en-US" sz="4000" dirty="0">
                <a:latin typeface="OpenDyslexicAlta" pitchFamily="2" charset="77"/>
              </a:rPr>
              <a:t>87</a:t>
            </a:r>
          </a:p>
        </p:txBody>
      </p:sp>
      <p:sp>
        <p:nvSpPr>
          <p:cNvPr id="29" name="TextBox 28">
            <a:extLst>
              <a:ext uri="{FF2B5EF4-FFF2-40B4-BE49-F238E27FC236}">
                <a16:creationId xmlns:a16="http://schemas.microsoft.com/office/drawing/2014/main" xmlns="" id="{A202800F-9AB0-BD4F-922A-D3342A9051C6}"/>
              </a:ext>
            </a:extLst>
          </p:cNvPr>
          <p:cNvSpPr txBox="1"/>
          <p:nvPr/>
        </p:nvSpPr>
        <p:spPr>
          <a:xfrm>
            <a:off x="10151920" y="3647351"/>
            <a:ext cx="1859972" cy="707886"/>
          </a:xfrm>
          <a:prstGeom prst="rect">
            <a:avLst/>
          </a:prstGeom>
          <a:noFill/>
        </p:spPr>
        <p:txBody>
          <a:bodyPr wrap="square" rtlCol="0">
            <a:spAutoFit/>
          </a:bodyPr>
          <a:lstStyle/>
          <a:p>
            <a:pPr algn="ctr"/>
            <a:r>
              <a:rPr lang="en-US" sz="4000" dirty="0">
                <a:latin typeface="OpenDyslexicAlta" pitchFamily="2" charset="77"/>
              </a:rPr>
              <a:t>5,555</a:t>
            </a:r>
          </a:p>
        </p:txBody>
      </p:sp>
    </p:spTree>
    <p:extLst>
      <p:ext uri="{BB962C8B-B14F-4D97-AF65-F5344CB8AC3E}">
        <p14:creationId xmlns:p14="http://schemas.microsoft.com/office/powerpoint/2010/main" val="2687730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Put a cross over any number that is not a multiple of 5.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Multiples of five have either a zero or a five in the ones place.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TextBox 3">
            <a:extLst>
              <a:ext uri="{FF2B5EF4-FFF2-40B4-BE49-F238E27FC236}">
                <a16:creationId xmlns:a16="http://schemas.microsoft.com/office/drawing/2014/main" xmlns="" id="{702E83EB-79C8-D845-8209-20670F6D8981}"/>
              </a:ext>
            </a:extLst>
          </p:cNvPr>
          <p:cNvSpPr txBox="1"/>
          <p:nvPr/>
        </p:nvSpPr>
        <p:spPr>
          <a:xfrm>
            <a:off x="838200" y="3647351"/>
            <a:ext cx="845127" cy="707886"/>
          </a:xfrm>
          <a:prstGeom prst="rect">
            <a:avLst/>
          </a:prstGeom>
          <a:noFill/>
        </p:spPr>
        <p:txBody>
          <a:bodyPr wrap="square" rtlCol="0">
            <a:spAutoFit/>
          </a:bodyPr>
          <a:lstStyle/>
          <a:p>
            <a:pPr algn="ctr"/>
            <a:r>
              <a:rPr lang="en-US" sz="4000" dirty="0">
                <a:latin typeface="OpenDyslexicAlta" pitchFamily="2" charset="77"/>
              </a:rPr>
              <a:t>55</a:t>
            </a:r>
          </a:p>
        </p:txBody>
      </p:sp>
      <p:sp>
        <p:nvSpPr>
          <p:cNvPr id="24" name="TextBox 23">
            <a:extLst>
              <a:ext uri="{FF2B5EF4-FFF2-40B4-BE49-F238E27FC236}">
                <a16:creationId xmlns:a16="http://schemas.microsoft.com/office/drawing/2014/main" xmlns="" id="{D834DCFF-41F8-094C-AE47-5A26FB31A933}"/>
              </a:ext>
            </a:extLst>
          </p:cNvPr>
          <p:cNvSpPr txBox="1"/>
          <p:nvPr/>
        </p:nvSpPr>
        <p:spPr>
          <a:xfrm>
            <a:off x="2653146" y="3647351"/>
            <a:ext cx="969817" cy="707886"/>
          </a:xfrm>
          <a:prstGeom prst="rect">
            <a:avLst/>
          </a:prstGeom>
          <a:noFill/>
        </p:spPr>
        <p:txBody>
          <a:bodyPr wrap="square" rtlCol="0">
            <a:spAutoFit/>
          </a:bodyPr>
          <a:lstStyle/>
          <a:p>
            <a:pPr algn="ctr"/>
            <a:r>
              <a:rPr lang="en-US" sz="4000" dirty="0">
                <a:latin typeface="OpenDyslexicAlta" pitchFamily="2" charset="77"/>
              </a:rPr>
              <a:t>40</a:t>
            </a:r>
          </a:p>
        </p:txBody>
      </p:sp>
      <p:sp>
        <p:nvSpPr>
          <p:cNvPr id="25" name="TextBox 24">
            <a:extLst>
              <a:ext uri="{FF2B5EF4-FFF2-40B4-BE49-F238E27FC236}">
                <a16:creationId xmlns:a16="http://schemas.microsoft.com/office/drawing/2014/main" xmlns="" id="{5F125792-D49F-E348-86B7-D66949DB2242}"/>
              </a:ext>
            </a:extLst>
          </p:cNvPr>
          <p:cNvSpPr txBox="1"/>
          <p:nvPr/>
        </p:nvSpPr>
        <p:spPr>
          <a:xfrm>
            <a:off x="4717472" y="3647351"/>
            <a:ext cx="845127" cy="707886"/>
          </a:xfrm>
          <a:prstGeom prst="rect">
            <a:avLst/>
          </a:prstGeom>
          <a:noFill/>
        </p:spPr>
        <p:txBody>
          <a:bodyPr wrap="square" rtlCol="0">
            <a:spAutoFit/>
          </a:bodyPr>
          <a:lstStyle/>
          <a:p>
            <a:pPr algn="ctr"/>
            <a:r>
              <a:rPr lang="en-US" sz="4000" dirty="0">
                <a:latin typeface="OpenDyslexicAlta" pitchFamily="2" charset="77"/>
              </a:rPr>
              <a:t>63</a:t>
            </a:r>
          </a:p>
        </p:txBody>
      </p:sp>
      <p:sp>
        <p:nvSpPr>
          <p:cNvPr id="27" name="TextBox 26">
            <a:extLst>
              <a:ext uri="{FF2B5EF4-FFF2-40B4-BE49-F238E27FC236}">
                <a16:creationId xmlns:a16="http://schemas.microsoft.com/office/drawing/2014/main" xmlns="" id="{79FAE48A-6CAB-844B-AB33-ADFF2A11952E}"/>
              </a:ext>
            </a:extLst>
          </p:cNvPr>
          <p:cNvSpPr txBox="1"/>
          <p:nvPr/>
        </p:nvSpPr>
        <p:spPr>
          <a:xfrm>
            <a:off x="6397335" y="3647351"/>
            <a:ext cx="1239981" cy="707886"/>
          </a:xfrm>
          <a:prstGeom prst="rect">
            <a:avLst/>
          </a:prstGeom>
          <a:noFill/>
        </p:spPr>
        <p:txBody>
          <a:bodyPr wrap="square" rtlCol="0">
            <a:spAutoFit/>
          </a:bodyPr>
          <a:lstStyle/>
          <a:p>
            <a:pPr algn="ctr"/>
            <a:r>
              <a:rPr lang="en-US" sz="4000" dirty="0">
                <a:latin typeface="OpenDyslexicAlta" pitchFamily="2" charset="77"/>
              </a:rPr>
              <a:t>900</a:t>
            </a:r>
          </a:p>
        </p:txBody>
      </p:sp>
      <p:sp>
        <p:nvSpPr>
          <p:cNvPr id="28" name="TextBox 27">
            <a:extLst>
              <a:ext uri="{FF2B5EF4-FFF2-40B4-BE49-F238E27FC236}">
                <a16:creationId xmlns:a16="http://schemas.microsoft.com/office/drawing/2014/main" xmlns="" id="{59194886-7EE2-D94A-811D-410B19170DC2}"/>
              </a:ext>
            </a:extLst>
          </p:cNvPr>
          <p:cNvSpPr txBox="1"/>
          <p:nvPr/>
        </p:nvSpPr>
        <p:spPr>
          <a:xfrm>
            <a:off x="8472054" y="3647351"/>
            <a:ext cx="845127" cy="707886"/>
          </a:xfrm>
          <a:prstGeom prst="rect">
            <a:avLst/>
          </a:prstGeom>
          <a:noFill/>
        </p:spPr>
        <p:txBody>
          <a:bodyPr wrap="square" rtlCol="0">
            <a:spAutoFit/>
          </a:bodyPr>
          <a:lstStyle/>
          <a:p>
            <a:pPr algn="ctr"/>
            <a:r>
              <a:rPr lang="en-US" sz="4000" dirty="0">
                <a:latin typeface="OpenDyslexicAlta" pitchFamily="2" charset="77"/>
              </a:rPr>
              <a:t>87</a:t>
            </a:r>
          </a:p>
        </p:txBody>
      </p:sp>
      <p:sp>
        <p:nvSpPr>
          <p:cNvPr id="29" name="TextBox 28">
            <a:extLst>
              <a:ext uri="{FF2B5EF4-FFF2-40B4-BE49-F238E27FC236}">
                <a16:creationId xmlns:a16="http://schemas.microsoft.com/office/drawing/2014/main" xmlns="" id="{A202800F-9AB0-BD4F-922A-D3342A9051C6}"/>
              </a:ext>
            </a:extLst>
          </p:cNvPr>
          <p:cNvSpPr txBox="1"/>
          <p:nvPr/>
        </p:nvSpPr>
        <p:spPr>
          <a:xfrm>
            <a:off x="10151920" y="3647351"/>
            <a:ext cx="1859972" cy="707886"/>
          </a:xfrm>
          <a:prstGeom prst="rect">
            <a:avLst/>
          </a:prstGeom>
          <a:noFill/>
        </p:spPr>
        <p:txBody>
          <a:bodyPr wrap="square" rtlCol="0">
            <a:spAutoFit/>
          </a:bodyPr>
          <a:lstStyle/>
          <a:p>
            <a:pPr algn="ctr"/>
            <a:r>
              <a:rPr lang="en-US" sz="4000" dirty="0">
                <a:latin typeface="OpenDyslexicAlta" pitchFamily="2" charset="77"/>
              </a:rPr>
              <a:t>5,555</a:t>
            </a:r>
          </a:p>
        </p:txBody>
      </p:sp>
      <p:sp>
        <p:nvSpPr>
          <p:cNvPr id="11" name="TextBox 10">
            <a:extLst>
              <a:ext uri="{FF2B5EF4-FFF2-40B4-BE49-F238E27FC236}">
                <a16:creationId xmlns:a16="http://schemas.microsoft.com/office/drawing/2014/main" xmlns="" id="{B594DD76-7B45-AA44-9F84-8A5FCD04DDCB}"/>
              </a:ext>
            </a:extLst>
          </p:cNvPr>
          <p:cNvSpPr txBox="1"/>
          <p:nvPr/>
        </p:nvSpPr>
        <p:spPr>
          <a:xfrm>
            <a:off x="4696691" y="3593788"/>
            <a:ext cx="845127" cy="707886"/>
          </a:xfrm>
          <a:prstGeom prst="rect">
            <a:avLst/>
          </a:prstGeom>
          <a:noFill/>
        </p:spPr>
        <p:txBody>
          <a:bodyPr wrap="square" rtlCol="0">
            <a:spAutoFit/>
          </a:bodyPr>
          <a:lstStyle/>
          <a:p>
            <a:pPr algn="ctr"/>
            <a:r>
              <a:rPr lang="en-US" sz="4000" dirty="0">
                <a:solidFill>
                  <a:srgbClr val="FF3860"/>
                </a:solidFill>
                <a:latin typeface="OpenDyslexicAlta" pitchFamily="2" charset="77"/>
              </a:rPr>
              <a:t>x</a:t>
            </a:r>
          </a:p>
        </p:txBody>
      </p:sp>
      <p:sp>
        <p:nvSpPr>
          <p:cNvPr id="12" name="TextBox 11">
            <a:extLst>
              <a:ext uri="{FF2B5EF4-FFF2-40B4-BE49-F238E27FC236}">
                <a16:creationId xmlns:a16="http://schemas.microsoft.com/office/drawing/2014/main" xmlns="" id="{577C323F-DC4E-0845-8304-58310C508DDE}"/>
              </a:ext>
            </a:extLst>
          </p:cNvPr>
          <p:cNvSpPr txBox="1"/>
          <p:nvPr/>
        </p:nvSpPr>
        <p:spPr>
          <a:xfrm>
            <a:off x="8569039" y="3578632"/>
            <a:ext cx="845127" cy="707886"/>
          </a:xfrm>
          <a:prstGeom prst="rect">
            <a:avLst/>
          </a:prstGeom>
          <a:noFill/>
        </p:spPr>
        <p:txBody>
          <a:bodyPr wrap="square" rtlCol="0">
            <a:spAutoFit/>
          </a:bodyPr>
          <a:lstStyle/>
          <a:p>
            <a:pPr algn="ctr"/>
            <a:r>
              <a:rPr lang="en-US" sz="4000" dirty="0">
                <a:solidFill>
                  <a:srgbClr val="FF3860"/>
                </a:solidFill>
                <a:latin typeface="OpenDyslexicAlta" pitchFamily="2" charset="77"/>
              </a:rPr>
              <a:t>x</a:t>
            </a:r>
          </a:p>
        </p:txBody>
      </p:sp>
    </p:spTree>
    <p:extLst>
      <p:ext uri="{BB962C8B-B14F-4D97-AF65-F5344CB8AC3E}">
        <p14:creationId xmlns:p14="http://schemas.microsoft.com/office/powerpoint/2010/main" val="1016789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Respond to the following statements in full.</a:t>
            </a:r>
          </a:p>
          <a:p>
            <a:pPr marL="457200" indent="-457200">
              <a:buClr>
                <a:srgbClr val="23D160"/>
              </a:buClr>
              <a:buSzPct val="85000"/>
              <a:buFont typeface="+mj-lt"/>
              <a:buAutoNum type="alphaLcParenR"/>
            </a:pPr>
            <a:r>
              <a:rPr lang="en-GB" sz="2200" dirty="0"/>
              <a:t>5,432 is not a multiple of 2. </a:t>
            </a:r>
            <a:br>
              <a:rPr lang="en-GB" sz="2200" dirty="0"/>
            </a:br>
            <a:r>
              <a:rPr lang="en-GB" sz="2200" dirty="0"/>
              <a:t>True or false? </a:t>
            </a:r>
            <a:br>
              <a:rPr lang="en-GB" sz="2200" dirty="0"/>
            </a:br>
            <a:endParaRPr lang="en-GB" sz="2200" dirty="0"/>
          </a:p>
          <a:p>
            <a:pPr marL="457200" indent="-457200">
              <a:buClr>
                <a:srgbClr val="23D160"/>
              </a:buClr>
              <a:buSzPct val="85000"/>
              <a:buFont typeface="+mj-lt"/>
              <a:buAutoNum type="alphaLcParenR"/>
            </a:pPr>
            <a:r>
              <a:rPr lang="en-GB" sz="2200" dirty="0"/>
              <a:t>2,345 is a multiple of 5. </a:t>
            </a:r>
            <a:br>
              <a:rPr lang="en-GB" sz="2200" dirty="0"/>
            </a:br>
            <a:r>
              <a:rPr lang="en-GB" sz="2200" dirty="0"/>
              <a:t>True or false?</a:t>
            </a:r>
            <a:br>
              <a:rPr lang="en-GB" sz="2200" dirty="0"/>
            </a:br>
            <a:endParaRPr lang="en-GB" sz="2200" dirty="0"/>
          </a:p>
          <a:p>
            <a:pPr marL="457200" indent="-457200">
              <a:buClr>
                <a:srgbClr val="23D160"/>
              </a:buClr>
              <a:buSzPct val="85000"/>
              <a:buFont typeface="+mj-lt"/>
              <a:buAutoNum type="alphaLcParenR"/>
            </a:pPr>
            <a:r>
              <a:rPr lang="en-GB" sz="2200" dirty="0"/>
              <a:t>4,321 is a multiple of 10. </a:t>
            </a:r>
            <a:br>
              <a:rPr lang="en-GB" sz="2200" dirty="0"/>
            </a:br>
            <a:r>
              <a:rPr lang="en-GB" sz="2200" dirty="0"/>
              <a:t>True or false?</a:t>
            </a:r>
            <a:br>
              <a:rPr lang="en-GB" sz="2200" dirty="0"/>
            </a:br>
            <a:endParaRPr lang="en-GB" sz="2200" dirty="0"/>
          </a:p>
          <a:p>
            <a:pPr marL="457200" indent="-457200">
              <a:buClr>
                <a:srgbClr val="23D160"/>
              </a:buClr>
              <a:buSzPct val="85000"/>
              <a:buFont typeface="+mj-lt"/>
              <a:buAutoNum type="alphaLcParenR"/>
            </a:pPr>
            <a:r>
              <a:rPr lang="en-GB" sz="2200" dirty="0"/>
              <a:t>1,234 is a multiple of 2, 5 and 10. </a:t>
            </a:r>
            <a:br>
              <a:rPr lang="en-GB" sz="2200" dirty="0"/>
            </a:br>
            <a:r>
              <a:rPr lang="en-GB" sz="2200" dirty="0"/>
              <a:t>True or false?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300492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1145982" cy="4351338"/>
          </a:xfrm>
        </p:spPr>
        <p:txBody>
          <a:bodyPr>
            <a:noAutofit/>
          </a:bodyPr>
          <a:lstStyle/>
          <a:p>
            <a:pPr marL="0" indent="0">
              <a:buNone/>
            </a:pPr>
            <a:r>
              <a:rPr lang="en-GB" dirty="0"/>
              <a:t>Talking Time:</a:t>
            </a:r>
          </a:p>
          <a:p>
            <a:pPr marL="0" indent="0">
              <a:buClr>
                <a:srgbClr val="23D160"/>
              </a:buClr>
              <a:buSzPct val="85000"/>
              <a:buNone/>
            </a:pPr>
            <a:r>
              <a:rPr lang="en-GB" sz="2200" dirty="0"/>
              <a:t>Respond to the following statements in full.</a:t>
            </a:r>
          </a:p>
          <a:p>
            <a:pPr marL="457200" indent="-457200">
              <a:buClr>
                <a:srgbClr val="23D160"/>
              </a:buClr>
              <a:buSzPct val="85000"/>
              <a:buFont typeface="+mj-lt"/>
              <a:buAutoNum type="alphaLcParenR"/>
            </a:pPr>
            <a:r>
              <a:rPr lang="en-GB" sz="2200" dirty="0"/>
              <a:t>5,432 is not a multiple of 2. </a:t>
            </a:r>
            <a:br>
              <a:rPr lang="en-GB" sz="2200" dirty="0"/>
            </a:br>
            <a:r>
              <a:rPr lang="en-GB" sz="2200" dirty="0">
                <a:solidFill>
                  <a:srgbClr val="FF3860"/>
                </a:solidFill>
              </a:rPr>
              <a:t>False – multiples of 2 are all even numbers. 5,432 is even so it is a multiple of 2!</a:t>
            </a:r>
            <a:r>
              <a:rPr lang="en-GB" sz="2200" dirty="0"/>
              <a:t/>
            </a:r>
            <a:br>
              <a:rPr lang="en-GB" sz="2200" dirty="0"/>
            </a:br>
            <a:endParaRPr lang="en-GB" sz="2200" dirty="0"/>
          </a:p>
          <a:p>
            <a:pPr marL="457200" indent="-457200">
              <a:buClr>
                <a:srgbClr val="23D160"/>
              </a:buClr>
              <a:buSzPct val="85000"/>
              <a:buFont typeface="+mj-lt"/>
              <a:buAutoNum type="alphaLcParenR"/>
            </a:pPr>
            <a:r>
              <a:rPr lang="en-GB" sz="2200" dirty="0"/>
              <a:t>2,345 is a multiple of 5. </a:t>
            </a:r>
            <a:br>
              <a:rPr lang="en-GB" sz="2200" dirty="0"/>
            </a:br>
            <a:r>
              <a:rPr lang="en-GB" sz="2200" dirty="0"/>
              <a:t>True or false?</a:t>
            </a:r>
            <a:br>
              <a:rPr lang="en-GB" sz="2200" dirty="0"/>
            </a:br>
            <a:endParaRPr lang="en-GB" sz="2200" dirty="0"/>
          </a:p>
          <a:p>
            <a:pPr marL="457200" indent="-457200">
              <a:buClr>
                <a:srgbClr val="23D160"/>
              </a:buClr>
              <a:buSzPct val="85000"/>
              <a:buFont typeface="+mj-lt"/>
              <a:buAutoNum type="alphaLcParenR"/>
            </a:pPr>
            <a:r>
              <a:rPr lang="en-GB" sz="2200" dirty="0"/>
              <a:t>4,321 is a multiple of 10. </a:t>
            </a:r>
            <a:br>
              <a:rPr lang="en-GB" sz="2200" dirty="0"/>
            </a:br>
            <a:r>
              <a:rPr lang="en-GB" sz="2200" dirty="0"/>
              <a:t>True or false?</a:t>
            </a:r>
            <a:br>
              <a:rPr lang="en-GB" sz="2200" dirty="0"/>
            </a:br>
            <a:endParaRPr lang="en-GB" sz="2200" dirty="0"/>
          </a:p>
          <a:p>
            <a:pPr marL="457200" indent="-457200">
              <a:buClr>
                <a:srgbClr val="23D160"/>
              </a:buClr>
              <a:buSzPct val="85000"/>
              <a:buFont typeface="+mj-lt"/>
              <a:buAutoNum type="alphaLcParenR"/>
            </a:pPr>
            <a:r>
              <a:rPr lang="en-GB" sz="2200" dirty="0"/>
              <a:t>1,234 is a multiple of 2, 5 and 10. </a:t>
            </a:r>
            <a:br>
              <a:rPr lang="en-GB" sz="2200" dirty="0"/>
            </a:br>
            <a:r>
              <a:rPr lang="en-GB" sz="2200" dirty="0"/>
              <a:t>True or false?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2840237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1145982" cy="4351338"/>
          </a:xfrm>
        </p:spPr>
        <p:txBody>
          <a:bodyPr>
            <a:noAutofit/>
          </a:bodyPr>
          <a:lstStyle/>
          <a:p>
            <a:pPr marL="0" indent="0">
              <a:buNone/>
            </a:pPr>
            <a:r>
              <a:rPr lang="en-GB" dirty="0"/>
              <a:t>Talking Time:</a:t>
            </a:r>
          </a:p>
          <a:p>
            <a:pPr marL="0" indent="0">
              <a:buClr>
                <a:srgbClr val="23D160"/>
              </a:buClr>
              <a:buSzPct val="85000"/>
              <a:buNone/>
            </a:pPr>
            <a:r>
              <a:rPr lang="en-GB" sz="2200" dirty="0"/>
              <a:t>Respond to the following statements in full.</a:t>
            </a:r>
          </a:p>
          <a:p>
            <a:pPr marL="457200" indent="-457200">
              <a:buClr>
                <a:srgbClr val="23D160"/>
              </a:buClr>
              <a:buSzPct val="85000"/>
              <a:buFont typeface="+mj-lt"/>
              <a:buAutoNum type="alphaLcParenR"/>
            </a:pPr>
            <a:r>
              <a:rPr lang="en-GB" sz="2200" dirty="0"/>
              <a:t>5,432 is not a multiple of 2. </a:t>
            </a:r>
            <a:br>
              <a:rPr lang="en-GB" sz="2200" dirty="0"/>
            </a:br>
            <a:r>
              <a:rPr lang="en-GB" sz="2200" dirty="0">
                <a:solidFill>
                  <a:srgbClr val="FF3860"/>
                </a:solidFill>
              </a:rPr>
              <a:t>False – multiples of 2 are all even numbers. 5,432 is even so it is a multiple of 2!</a:t>
            </a:r>
            <a:r>
              <a:rPr lang="en-GB" sz="2200" dirty="0"/>
              <a:t/>
            </a:r>
            <a:br>
              <a:rPr lang="en-GB" sz="2200" dirty="0"/>
            </a:br>
            <a:endParaRPr lang="en-GB" sz="2200" dirty="0"/>
          </a:p>
          <a:p>
            <a:pPr marL="457200" indent="-457200">
              <a:buClr>
                <a:srgbClr val="23D160"/>
              </a:buClr>
              <a:buSzPct val="85000"/>
              <a:buFont typeface="+mj-lt"/>
              <a:buAutoNum type="alphaLcParenR"/>
            </a:pPr>
            <a:r>
              <a:rPr lang="en-GB" sz="2200" dirty="0"/>
              <a:t>2,345 is a multiple of 5. </a:t>
            </a:r>
            <a:br>
              <a:rPr lang="en-GB" sz="2200" dirty="0"/>
            </a:br>
            <a:r>
              <a:rPr lang="en-GB" sz="2200" dirty="0">
                <a:solidFill>
                  <a:srgbClr val="FF3860"/>
                </a:solidFill>
              </a:rPr>
              <a:t>True – multiples of 5 end in either 0 or 5. 2,345 is a multiple of 5 as it ends in 5.</a:t>
            </a:r>
            <a:r>
              <a:rPr lang="en-GB" sz="2200" dirty="0"/>
              <a:t/>
            </a:r>
            <a:br>
              <a:rPr lang="en-GB" sz="2200" dirty="0"/>
            </a:br>
            <a:endParaRPr lang="en-GB" sz="2200" dirty="0"/>
          </a:p>
          <a:p>
            <a:pPr marL="457200" indent="-457200">
              <a:buClr>
                <a:srgbClr val="23D160"/>
              </a:buClr>
              <a:buSzPct val="85000"/>
              <a:buFont typeface="+mj-lt"/>
              <a:buAutoNum type="alphaLcParenR"/>
            </a:pPr>
            <a:r>
              <a:rPr lang="en-GB" sz="2200" dirty="0"/>
              <a:t>4,321 is a multiple of 10. </a:t>
            </a:r>
            <a:br>
              <a:rPr lang="en-GB" sz="2200" dirty="0"/>
            </a:br>
            <a:r>
              <a:rPr lang="en-GB" sz="2200" dirty="0"/>
              <a:t>True or false?</a:t>
            </a:r>
            <a:br>
              <a:rPr lang="en-GB" sz="2200" dirty="0"/>
            </a:br>
            <a:endParaRPr lang="en-GB" sz="2200" dirty="0"/>
          </a:p>
          <a:p>
            <a:pPr marL="457200" indent="-457200">
              <a:buClr>
                <a:srgbClr val="23D160"/>
              </a:buClr>
              <a:buSzPct val="85000"/>
              <a:buFont typeface="+mj-lt"/>
              <a:buAutoNum type="alphaLcParenR"/>
            </a:pPr>
            <a:r>
              <a:rPr lang="en-GB" sz="2200" dirty="0"/>
              <a:t>1,234 is a multiple of 2, 5 and 10. </a:t>
            </a:r>
            <a:br>
              <a:rPr lang="en-GB" sz="2200" dirty="0"/>
            </a:br>
            <a:r>
              <a:rPr lang="en-GB" sz="2200" dirty="0"/>
              <a:t>True or false?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3168135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1145982" cy="4351338"/>
          </a:xfrm>
        </p:spPr>
        <p:txBody>
          <a:bodyPr>
            <a:noAutofit/>
          </a:bodyPr>
          <a:lstStyle/>
          <a:p>
            <a:pPr marL="0" indent="0">
              <a:buNone/>
            </a:pPr>
            <a:r>
              <a:rPr lang="en-GB" dirty="0"/>
              <a:t>Talking Time:</a:t>
            </a:r>
          </a:p>
          <a:p>
            <a:pPr marL="0" indent="0">
              <a:buClr>
                <a:srgbClr val="23D160"/>
              </a:buClr>
              <a:buSzPct val="85000"/>
              <a:buNone/>
            </a:pPr>
            <a:r>
              <a:rPr lang="en-GB" sz="2200" dirty="0"/>
              <a:t>Respond to the following statements in full.</a:t>
            </a:r>
          </a:p>
          <a:p>
            <a:pPr marL="457200" indent="-457200">
              <a:buClr>
                <a:srgbClr val="23D160"/>
              </a:buClr>
              <a:buSzPct val="85000"/>
              <a:buFont typeface="+mj-lt"/>
              <a:buAutoNum type="alphaLcParenR"/>
            </a:pPr>
            <a:r>
              <a:rPr lang="en-GB" sz="2200" dirty="0"/>
              <a:t>5,432 is not a multiple of 2. </a:t>
            </a:r>
            <a:br>
              <a:rPr lang="en-GB" sz="2200" dirty="0"/>
            </a:br>
            <a:r>
              <a:rPr lang="en-GB" sz="2200" dirty="0">
                <a:solidFill>
                  <a:srgbClr val="FF3860"/>
                </a:solidFill>
              </a:rPr>
              <a:t>False – multiples of 2 are all even numbers. 5,432 is even so it is a multiple of 2!</a:t>
            </a:r>
            <a:r>
              <a:rPr lang="en-GB" sz="2200" dirty="0"/>
              <a:t/>
            </a:r>
            <a:br>
              <a:rPr lang="en-GB" sz="2200" dirty="0"/>
            </a:br>
            <a:endParaRPr lang="en-GB" sz="2200" dirty="0"/>
          </a:p>
          <a:p>
            <a:pPr marL="457200" indent="-457200">
              <a:buClr>
                <a:srgbClr val="23D160"/>
              </a:buClr>
              <a:buSzPct val="85000"/>
              <a:buFont typeface="+mj-lt"/>
              <a:buAutoNum type="alphaLcParenR"/>
            </a:pPr>
            <a:r>
              <a:rPr lang="en-GB" sz="2200" dirty="0"/>
              <a:t>2,345 is a multiple of 5. </a:t>
            </a:r>
            <a:br>
              <a:rPr lang="en-GB" sz="2200" dirty="0"/>
            </a:br>
            <a:r>
              <a:rPr lang="en-GB" sz="2200" dirty="0">
                <a:solidFill>
                  <a:srgbClr val="FF3860"/>
                </a:solidFill>
              </a:rPr>
              <a:t>True – multiples of 5 end in either 0 or 5. 2,345 is a multiple of 5 as it ends in 5.</a:t>
            </a:r>
            <a:r>
              <a:rPr lang="en-GB" sz="2200" dirty="0"/>
              <a:t/>
            </a:r>
            <a:br>
              <a:rPr lang="en-GB" sz="2200" dirty="0"/>
            </a:br>
            <a:endParaRPr lang="en-GB" sz="2200" dirty="0"/>
          </a:p>
          <a:p>
            <a:pPr marL="457200" indent="-457200">
              <a:buClr>
                <a:srgbClr val="23D160"/>
              </a:buClr>
              <a:buSzPct val="85000"/>
              <a:buFont typeface="+mj-lt"/>
              <a:buAutoNum type="alphaLcParenR"/>
            </a:pPr>
            <a:r>
              <a:rPr lang="en-GB" sz="2200" dirty="0"/>
              <a:t>4,321 is a multiple of 10. </a:t>
            </a:r>
            <a:br>
              <a:rPr lang="en-GB" sz="2200" dirty="0"/>
            </a:br>
            <a:r>
              <a:rPr lang="en-GB" sz="2200" dirty="0">
                <a:solidFill>
                  <a:srgbClr val="FF3860"/>
                </a:solidFill>
              </a:rPr>
              <a:t>False – multiples of 10 have 0 in the ones place and 4,321 has 1 in its ones place.</a:t>
            </a:r>
            <a:r>
              <a:rPr lang="en-GB" sz="2200" dirty="0"/>
              <a:t/>
            </a:r>
            <a:br>
              <a:rPr lang="en-GB" sz="2200" dirty="0"/>
            </a:br>
            <a:endParaRPr lang="en-GB" sz="2200" dirty="0"/>
          </a:p>
          <a:p>
            <a:pPr marL="457200" indent="-457200">
              <a:buClr>
                <a:srgbClr val="23D160"/>
              </a:buClr>
              <a:buSzPct val="85000"/>
              <a:buFont typeface="+mj-lt"/>
              <a:buAutoNum type="alphaLcParenR"/>
            </a:pPr>
            <a:r>
              <a:rPr lang="en-GB" sz="2200" dirty="0"/>
              <a:t>1,234 is a multiple of 2, 5 and 10. </a:t>
            </a:r>
            <a:br>
              <a:rPr lang="en-GB" sz="2200" dirty="0"/>
            </a:br>
            <a:r>
              <a:rPr lang="en-GB" sz="2200" dirty="0"/>
              <a:t>True or false?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1789988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1145982" cy="4351338"/>
          </a:xfrm>
        </p:spPr>
        <p:txBody>
          <a:bodyPr>
            <a:noAutofit/>
          </a:bodyPr>
          <a:lstStyle/>
          <a:p>
            <a:pPr marL="0" indent="0">
              <a:buNone/>
            </a:pPr>
            <a:r>
              <a:rPr lang="en-GB" dirty="0"/>
              <a:t>Talking Time:</a:t>
            </a:r>
          </a:p>
          <a:p>
            <a:pPr marL="0" indent="0">
              <a:buClr>
                <a:srgbClr val="23D160"/>
              </a:buClr>
              <a:buSzPct val="85000"/>
              <a:buNone/>
            </a:pPr>
            <a:r>
              <a:rPr lang="en-GB" sz="2200" dirty="0"/>
              <a:t>Respond to the following statements in full.</a:t>
            </a:r>
          </a:p>
          <a:p>
            <a:pPr marL="457200" indent="-457200">
              <a:buClr>
                <a:srgbClr val="23D160"/>
              </a:buClr>
              <a:buSzPct val="85000"/>
              <a:buFont typeface="+mj-lt"/>
              <a:buAutoNum type="alphaLcParenR"/>
            </a:pPr>
            <a:r>
              <a:rPr lang="en-GB" sz="2200" dirty="0"/>
              <a:t>5,432 is not a multiple of 2. </a:t>
            </a:r>
            <a:br>
              <a:rPr lang="en-GB" sz="2200" dirty="0"/>
            </a:br>
            <a:r>
              <a:rPr lang="en-GB" sz="2200" dirty="0">
                <a:solidFill>
                  <a:srgbClr val="FF3860"/>
                </a:solidFill>
              </a:rPr>
              <a:t>False – multiples of 2 are all even numbers. 5,432 is even so it is a multiple of 2!</a:t>
            </a:r>
            <a:r>
              <a:rPr lang="en-GB" sz="2200" dirty="0"/>
              <a:t/>
            </a:r>
            <a:br>
              <a:rPr lang="en-GB" sz="2200" dirty="0"/>
            </a:br>
            <a:endParaRPr lang="en-GB" sz="2200" dirty="0"/>
          </a:p>
          <a:p>
            <a:pPr marL="457200" indent="-457200">
              <a:buClr>
                <a:srgbClr val="23D160"/>
              </a:buClr>
              <a:buSzPct val="85000"/>
              <a:buFont typeface="+mj-lt"/>
              <a:buAutoNum type="alphaLcParenR"/>
            </a:pPr>
            <a:r>
              <a:rPr lang="en-GB" sz="2200" dirty="0"/>
              <a:t>2,345 is a multiple of 5. </a:t>
            </a:r>
            <a:br>
              <a:rPr lang="en-GB" sz="2200" dirty="0"/>
            </a:br>
            <a:r>
              <a:rPr lang="en-GB" sz="2200" dirty="0">
                <a:solidFill>
                  <a:srgbClr val="FF3860"/>
                </a:solidFill>
              </a:rPr>
              <a:t>True – multiples of 5 end in either 0 or 5. 2,345 is a multiple of 5 as it ends in 5.</a:t>
            </a:r>
            <a:r>
              <a:rPr lang="en-GB" sz="2200" dirty="0"/>
              <a:t/>
            </a:r>
            <a:br>
              <a:rPr lang="en-GB" sz="2200" dirty="0"/>
            </a:br>
            <a:endParaRPr lang="en-GB" sz="2200" dirty="0"/>
          </a:p>
          <a:p>
            <a:pPr marL="457200" indent="-457200">
              <a:buClr>
                <a:srgbClr val="23D160"/>
              </a:buClr>
              <a:buSzPct val="85000"/>
              <a:buFont typeface="+mj-lt"/>
              <a:buAutoNum type="alphaLcParenR"/>
            </a:pPr>
            <a:r>
              <a:rPr lang="en-GB" sz="2200" dirty="0"/>
              <a:t>4,321 is a multiple of 10. </a:t>
            </a:r>
            <a:br>
              <a:rPr lang="en-GB" sz="2200" dirty="0"/>
            </a:br>
            <a:r>
              <a:rPr lang="en-GB" sz="2200" dirty="0">
                <a:solidFill>
                  <a:srgbClr val="FF3860"/>
                </a:solidFill>
              </a:rPr>
              <a:t>False – multiples of 10 have 0 in the ones place and 4,321 has 1 in its ones place.</a:t>
            </a:r>
            <a:r>
              <a:rPr lang="en-GB" sz="2200" dirty="0"/>
              <a:t/>
            </a:r>
            <a:br>
              <a:rPr lang="en-GB" sz="2200" dirty="0"/>
            </a:br>
            <a:endParaRPr lang="en-GB" sz="2200" dirty="0"/>
          </a:p>
          <a:p>
            <a:pPr marL="457200" indent="-457200">
              <a:buClr>
                <a:srgbClr val="23D160"/>
              </a:buClr>
              <a:buSzPct val="85000"/>
              <a:buFont typeface="+mj-lt"/>
              <a:buAutoNum type="alphaLcParenR"/>
            </a:pPr>
            <a:r>
              <a:rPr lang="en-GB" sz="2200" dirty="0"/>
              <a:t>1,234 is a multiple of 2, 5 and 10. </a:t>
            </a:r>
            <a:br>
              <a:rPr lang="en-GB" sz="2200" dirty="0"/>
            </a:br>
            <a:r>
              <a:rPr lang="en-GB" sz="2000" dirty="0">
                <a:solidFill>
                  <a:srgbClr val="FF3860"/>
                </a:solidFill>
              </a:rPr>
              <a:t>False – it is only a multiple of 2 as it is even, multiples of 5 end in 0 or 5, whilst multiples of 10 must have a 0 in the ones place. </a:t>
            </a: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3982600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Respond to the following statements in full.</a:t>
            </a:r>
          </a:p>
          <a:p>
            <a:pPr marL="457200" indent="-457200">
              <a:buClr>
                <a:srgbClr val="23D160"/>
              </a:buClr>
              <a:buSzPct val="85000"/>
              <a:buFont typeface="+mj-lt"/>
              <a:buAutoNum type="alphaLcParenR"/>
            </a:pPr>
            <a:r>
              <a:rPr lang="en-GB" sz="2200" dirty="0"/>
              <a:t>2,345 is not a multiple of 2. </a:t>
            </a:r>
            <a:br>
              <a:rPr lang="en-GB" sz="2200" dirty="0"/>
            </a:br>
            <a:r>
              <a:rPr lang="en-GB" sz="2200" dirty="0"/>
              <a:t>True or false? </a:t>
            </a:r>
            <a:br>
              <a:rPr lang="en-GB" sz="2200" dirty="0"/>
            </a:br>
            <a:endParaRPr lang="en-GB" sz="2200" dirty="0"/>
          </a:p>
          <a:p>
            <a:pPr marL="457200" indent="-457200">
              <a:buClr>
                <a:srgbClr val="23D160"/>
              </a:buClr>
              <a:buSzPct val="85000"/>
              <a:buFont typeface="+mj-lt"/>
              <a:buAutoNum type="alphaLcParenR"/>
            </a:pPr>
            <a:r>
              <a:rPr lang="en-GB" sz="2200" dirty="0"/>
              <a:t>5,432 is not a multiple of 5. </a:t>
            </a:r>
            <a:br>
              <a:rPr lang="en-GB" sz="2200" dirty="0"/>
            </a:br>
            <a:r>
              <a:rPr lang="en-GB" sz="2200" dirty="0"/>
              <a:t>True or false?</a:t>
            </a:r>
            <a:br>
              <a:rPr lang="en-GB" sz="2200" dirty="0"/>
            </a:br>
            <a:endParaRPr lang="en-GB" sz="2200" dirty="0"/>
          </a:p>
          <a:p>
            <a:pPr marL="457200" indent="-457200">
              <a:buClr>
                <a:srgbClr val="23D160"/>
              </a:buClr>
              <a:buSzPct val="85000"/>
              <a:buFont typeface="+mj-lt"/>
              <a:buAutoNum type="alphaLcParenR"/>
            </a:pPr>
            <a:r>
              <a:rPr lang="en-GB" sz="2200" dirty="0"/>
              <a:t>1,234 is a multiple of 10. </a:t>
            </a:r>
            <a:br>
              <a:rPr lang="en-GB" sz="2200" dirty="0"/>
            </a:br>
            <a:r>
              <a:rPr lang="en-GB" sz="2200" dirty="0"/>
              <a:t>True or false?</a:t>
            </a:r>
            <a:br>
              <a:rPr lang="en-GB" sz="2200" dirty="0"/>
            </a:br>
            <a:endParaRPr lang="en-GB" sz="2200" dirty="0"/>
          </a:p>
          <a:p>
            <a:pPr marL="457200" indent="-457200">
              <a:buClr>
                <a:srgbClr val="23D160"/>
              </a:buClr>
              <a:buSzPct val="85000"/>
              <a:buFont typeface="+mj-lt"/>
              <a:buAutoNum type="alphaLcParenR"/>
            </a:pPr>
            <a:r>
              <a:rPr lang="en-GB" sz="2200" dirty="0"/>
              <a:t>2,310 is a multiple of 2, 5 and 10. </a:t>
            </a:r>
            <a:br>
              <a:rPr lang="en-GB" sz="2200" dirty="0"/>
            </a:br>
            <a:r>
              <a:rPr lang="en-GB" sz="2200" dirty="0"/>
              <a:t>True or false?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368566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1145982" cy="4351338"/>
          </a:xfrm>
        </p:spPr>
        <p:txBody>
          <a:bodyPr>
            <a:noAutofit/>
          </a:bodyPr>
          <a:lstStyle/>
          <a:p>
            <a:pPr marL="0" indent="0">
              <a:buNone/>
            </a:pPr>
            <a:r>
              <a:rPr lang="en-GB" dirty="0"/>
              <a:t>Activity 2:</a:t>
            </a:r>
          </a:p>
          <a:p>
            <a:pPr marL="0" indent="0">
              <a:buClr>
                <a:srgbClr val="23D160"/>
              </a:buClr>
              <a:buSzPct val="85000"/>
              <a:buNone/>
            </a:pPr>
            <a:r>
              <a:rPr lang="en-GB" sz="2200" dirty="0"/>
              <a:t>Respond to the following statements in full.</a:t>
            </a:r>
          </a:p>
          <a:p>
            <a:pPr marL="457200" indent="-457200">
              <a:buClr>
                <a:srgbClr val="23D160"/>
              </a:buClr>
              <a:buSzPct val="85000"/>
              <a:buFont typeface="+mj-lt"/>
              <a:buAutoNum type="alphaLcParenR"/>
            </a:pPr>
            <a:r>
              <a:rPr lang="en-GB" sz="2200" dirty="0"/>
              <a:t>2,345 is not a multiple of 2. </a:t>
            </a:r>
            <a:br>
              <a:rPr lang="en-GB" sz="2200" dirty="0"/>
            </a:br>
            <a:r>
              <a:rPr lang="en-GB" sz="2200" dirty="0">
                <a:solidFill>
                  <a:srgbClr val="FF3860"/>
                </a:solidFill>
              </a:rPr>
              <a:t>True – multiples of 2 are all even numbers. 2,345 is an odd number as it ends in 5.</a:t>
            </a:r>
            <a:r>
              <a:rPr lang="en-GB" sz="2200" dirty="0"/>
              <a:t/>
            </a:r>
            <a:br>
              <a:rPr lang="en-GB" sz="2200" dirty="0"/>
            </a:br>
            <a:endParaRPr lang="en-GB" sz="2200" dirty="0"/>
          </a:p>
          <a:p>
            <a:pPr marL="457200" indent="-457200">
              <a:buClr>
                <a:srgbClr val="23D160"/>
              </a:buClr>
              <a:buSzPct val="85000"/>
              <a:buFont typeface="+mj-lt"/>
              <a:buAutoNum type="alphaLcParenR"/>
            </a:pPr>
            <a:r>
              <a:rPr lang="en-GB" sz="2200" dirty="0"/>
              <a:t>5,432 is not a multiple of 5. </a:t>
            </a:r>
            <a:br>
              <a:rPr lang="en-GB" sz="2200" dirty="0"/>
            </a:br>
            <a:r>
              <a:rPr lang="en-GB" sz="2200" dirty="0"/>
              <a:t>True or false?</a:t>
            </a:r>
            <a:br>
              <a:rPr lang="en-GB" sz="2200" dirty="0"/>
            </a:br>
            <a:endParaRPr lang="en-GB" sz="2200" dirty="0"/>
          </a:p>
          <a:p>
            <a:pPr marL="457200" indent="-457200">
              <a:buClr>
                <a:srgbClr val="23D160"/>
              </a:buClr>
              <a:buSzPct val="85000"/>
              <a:buFont typeface="+mj-lt"/>
              <a:buAutoNum type="alphaLcParenR"/>
            </a:pPr>
            <a:r>
              <a:rPr lang="en-GB" sz="2200" dirty="0"/>
              <a:t>1,234 is a multiple of 10. </a:t>
            </a:r>
            <a:br>
              <a:rPr lang="en-GB" sz="2200" dirty="0"/>
            </a:br>
            <a:r>
              <a:rPr lang="en-GB" sz="2200" dirty="0"/>
              <a:t>True or false?</a:t>
            </a:r>
            <a:br>
              <a:rPr lang="en-GB" sz="2200" dirty="0"/>
            </a:br>
            <a:endParaRPr lang="en-GB" sz="2200" dirty="0"/>
          </a:p>
          <a:p>
            <a:pPr marL="457200" indent="-457200">
              <a:buClr>
                <a:srgbClr val="23D160"/>
              </a:buClr>
              <a:buSzPct val="85000"/>
              <a:buFont typeface="+mj-lt"/>
              <a:buAutoNum type="alphaLcParenR"/>
            </a:pPr>
            <a:r>
              <a:rPr lang="en-GB" sz="2200" dirty="0"/>
              <a:t>2,310 is a multiple of 2, 5 and 10. </a:t>
            </a:r>
            <a:br>
              <a:rPr lang="en-GB" sz="2200" dirty="0"/>
            </a:br>
            <a:r>
              <a:rPr lang="en-GB" sz="2200" dirty="0"/>
              <a:t>True or false?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18840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my times tables knowledge to identify multiples of whole numbers</a:t>
            </a:r>
          </a:p>
          <a:p>
            <a:pPr lvl="0">
              <a:buClr>
                <a:srgbClr val="23D160"/>
              </a:buClr>
              <a:buSzPct val="85000"/>
              <a:buFont typeface="Wingdings" pitchFamily="2" charset="2"/>
              <a:buChar char="ü"/>
            </a:pPr>
            <a:r>
              <a:rPr lang="en-GB" sz="2200" dirty="0"/>
              <a:t>I can explain my reasoning when using my times tables knowledge to identify multiples of whole numbers</a:t>
            </a:r>
          </a:p>
        </p:txBody>
      </p:sp>
      <p:sp>
        <p:nvSpPr>
          <p:cNvPr id="5" name="Footer Placeholder 4">
            <a:extLst>
              <a:ext uri="{FF2B5EF4-FFF2-40B4-BE49-F238E27FC236}">
                <a16:creationId xmlns:a16="http://schemas.microsoft.com/office/drawing/2014/main" xmlns="" id="{349F46F5-B8A3-5848-8248-C9D634933261}"/>
              </a:ext>
            </a:extLst>
          </p:cNvPr>
          <p:cNvSpPr>
            <a:spLocks noGrp="1"/>
          </p:cNvSpPr>
          <p:nvPr>
            <p:ph type="ftr" sz="quarter" idx="11"/>
          </p:nvPr>
        </p:nvSpPr>
        <p:spPr>
          <a:xfrm>
            <a:off x="838198" y="6298060"/>
            <a:ext cx="11473071" cy="365125"/>
          </a:xfrm>
        </p:spPr>
        <p:txBody>
          <a:bodyPr/>
          <a:lstStyle/>
          <a:p>
            <a:r>
              <a:rPr lang="en-GB" sz="1400" dirty="0"/>
              <a:t>Year 4 – Term 1  Block 4 – Multiplication and Division - Lesson 1 – To be able to identify multiples of whole numbers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1353800" cy="4351338"/>
          </a:xfrm>
        </p:spPr>
        <p:txBody>
          <a:bodyPr>
            <a:noAutofit/>
          </a:bodyPr>
          <a:lstStyle/>
          <a:p>
            <a:pPr marL="0" indent="0">
              <a:buNone/>
            </a:pPr>
            <a:r>
              <a:rPr lang="en-GB" dirty="0"/>
              <a:t>Activity 2:</a:t>
            </a:r>
          </a:p>
          <a:p>
            <a:pPr marL="0" indent="0">
              <a:buClr>
                <a:srgbClr val="23D160"/>
              </a:buClr>
              <a:buSzPct val="85000"/>
              <a:buNone/>
            </a:pPr>
            <a:r>
              <a:rPr lang="en-GB" sz="2200" dirty="0"/>
              <a:t>Respond to the following statements in full.</a:t>
            </a:r>
          </a:p>
          <a:p>
            <a:pPr marL="457200" indent="-457200">
              <a:buClr>
                <a:srgbClr val="23D160"/>
              </a:buClr>
              <a:buSzPct val="85000"/>
              <a:buFont typeface="+mj-lt"/>
              <a:buAutoNum type="alphaLcParenR"/>
            </a:pPr>
            <a:r>
              <a:rPr lang="en-GB" sz="2200" dirty="0"/>
              <a:t>2,345 is not a multiple of 2. </a:t>
            </a:r>
            <a:br>
              <a:rPr lang="en-GB" sz="2200" dirty="0"/>
            </a:br>
            <a:r>
              <a:rPr lang="en-GB" sz="2200" dirty="0">
                <a:solidFill>
                  <a:srgbClr val="FF3860"/>
                </a:solidFill>
              </a:rPr>
              <a:t>True – multiples of 2 are all even numbers. 2,345 is an odd number as it ends in 5.</a:t>
            </a:r>
            <a:r>
              <a:rPr lang="en-GB" sz="2200" dirty="0"/>
              <a:t/>
            </a:r>
            <a:br>
              <a:rPr lang="en-GB" sz="2200" dirty="0"/>
            </a:br>
            <a:endParaRPr lang="en-GB" sz="2200" dirty="0"/>
          </a:p>
          <a:p>
            <a:pPr marL="457200" indent="-457200">
              <a:buClr>
                <a:srgbClr val="23D160"/>
              </a:buClr>
              <a:buSzPct val="85000"/>
              <a:buFont typeface="+mj-lt"/>
              <a:buAutoNum type="alphaLcParenR"/>
            </a:pPr>
            <a:r>
              <a:rPr lang="en-GB" sz="2200" dirty="0"/>
              <a:t>5,432 is not a multiple of 5. </a:t>
            </a:r>
            <a:br>
              <a:rPr lang="en-GB" sz="2200" dirty="0"/>
            </a:br>
            <a:r>
              <a:rPr lang="en-GB" sz="2200" dirty="0">
                <a:solidFill>
                  <a:srgbClr val="FF3860"/>
                </a:solidFill>
              </a:rPr>
              <a:t>True – 5,432 does not have a 0 or a 5 in the ones place. So, it is not a multiple of 5.</a:t>
            </a:r>
            <a:r>
              <a:rPr lang="en-GB" sz="2200" dirty="0"/>
              <a:t/>
            </a:r>
            <a:br>
              <a:rPr lang="en-GB" sz="2200" dirty="0"/>
            </a:br>
            <a:endParaRPr lang="en-GB" sz="2200" dirty="0"/>
          </a:p>
          <a:p>
            <a:pPr marL="457200" indent="-457200">
              <a:buClr>
                <a:srgbClr val="23D160"/>
              </a:buClr>
              <a:buSzPct val="85000"/>
              <a:buFont typeface="+mj-lt"/>
              <a:buAutoNum type="alphaLcParenR"/>
            </a:pPr>
            <a:r>
              <a:rPr lang="en-GB" sz="2200" dirty="0"/>
              <a:t>1,234 is a multiple of 10. </a:t>
            </a:r>
            <a:br>
              <a:rPr lang="en-GB" sz="2200" dirty="0"/>
            </a:br>
            <a:r>
              <a:rPr lang="en-GB" sz="2200" dirty="0"/>
              <a:t>True or false?</a:t>
            </a:r>
            <a:br>
              <a:rPr lang="en-GB" sz="2200" dirty="0"/>
            </a:br>
            <a:endParaRPr lang="en-GB" sz="2200" dirty="0"/>
          </a:p>
          <a:p>
            <a:pPr marL="457200" indent="-457200">
              <a:buClr>
                <a:srgbClr val="23D160"/>
              </a:buClr>
              <a:buSzPct val="85000"/>
              <a:buFont typeface="+mj-lt"/>
              <a:buAutoNum type="alphaLcParenR"/>
            </a:pPr>
            <a:r>
              <a:rPr lang="en-GB" sz="2200" dirty="0"/>
              <a:t>2,310 is a multiple of 2, 5 and 10. </a:t>
            </a:r>
            <a:br>
              <a:rPr lang="en-GB" sz="2200" dirty="0"/>
            </a:br>
            <a:r>
              <a:rPr lang="en-GB" sz="2200" dirty="0"/>
              <a:t>True or false?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579505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1353800" cy="4351338"/>
          </a:xfrm>
        </p:spPr>
        <p:txBody>
          <a:bodyPr>
            <a:noAutofit/>
          </a:bodyPr>
          <a:lstStyle/>
          <a:p>
            <a:pPr marL="0" indent="0">
              <a:buNone/>
            </a:pPr>
            <a:r>
              <a:rPr lang="en-GB" dirty="0"/>
              <a:t>Activity 2:</a:t>
            </a:r>
          </a:p>
          <a:p>
            <a:pPr marL="0" indent="0">
              <a:buClr>
                <a:srgbClr val="23D160"/>
              </a:buClr>
              <a:buSzPct val="85000"/>
              <a:buNone/>
            </a:pPr>
            <a:r>
              <a:rPr lang="en-GB" sz="2200" dirty="0"/>
              <a:t>Respond to the following statements in full.</a:t>
            </a:r>
          </a:p>
          <a:p>
            <a:pPr marL="457200" indent="-457200">
              <a:buClr>
                <a:srgbClr val="23D160"/>
              </a:buClr>
              <a:buSzPct val="85000"/>
              <a:buFont typeface="+mj-lt"/>
              <a:buAutoNum type="alphaLcParenR"/>
            </a:pPr>
            <a:r>
              <a:rPr lang="en-GB" sz="2200" dirty="0"/>
              <a:t>2,345 is not a multiple of 2. </a:t>
            </a:r>
            <a:br>
              <a:rPr lang="en-GB" sz="2200" dirty="0"/>
            </a:br>
            <a:r>
              <a:rPr lang="en-GB" sz="2200" dirty="0">
                <a:solidFill>
                  <a:srgbClr val="FF3860"/>
                </a:solidFill>
              </a:rPr>
              <a:t>True – multiples of 2 are all even numbers. 2,345 is an odd number as it ends in 5.</a:t>
            </a:r>
            <a:r>
              <a:rPr lang="en-GB" sz="2200" dirty="0"/>
              <a:t/>
            </a:r>
            <a:br>
              <a:rPr lang="en-GB" sz="2200" dirty="0"/>
            </a:br>
            <a:endParaRPr lang="en-GB" sz="2200" dirty="0"/>
          </a:p>
          <a:p>
            <a:pPr marL="457200" indent="-457200">
              <a:buClr>
                <a:srgbClr val="23D160"/>
              </a:buClr>
              <a:buSzPct val="85000"/>
              <a:buFont typeface="+mj-lt"/>
              <a:buAutoNum type="alphaLcParenR"/>
            </a:pPr>
            <a:r>
              <a:rPr lang="en-GB" sz="2200" dirty="0"/>
              <a:t>5,432 is a multiple of 5. </a:t>
            </a:r>
            <a:br>
              <a:rPr lang="en-GB" sz="2200" dirty="0"/>
            </a:br>
            <a:r>
              <a:rPr lang="en-GB" sz="2200" dirty="0">
                <a:solidFill>
                  <a:srgbClr val="FF3860"/>
                </a:solidFill>
              </a:rPr>
              <a:t>True – 5,432 does not have a 0 or a 5 in the ones place. So, it is not a multiple of 5.</a:t>
            </a:r>
            <a:r>
              <a:rPr lang="en-GB" sz="2200" dirty="0"/>
              <a:t/>
            </a:r>
            <a:br>
              <a:rPr lang="en-GB" sz="2200" dirty="0"/>
            </a:br>
            <a:endParaRPr lang="en-GB" sz="2200" dirty="0"/>
          </a:p>
          <a:p>
            <a:pPr marL="457200" indent="-457200">
              <a:buClr>
                <a:srgbClr val="23D160"/>
              </a:buClr>
              <a:buSzPct val="85000"/>
              <a:buFont typeface="+mj-lt"/>
              <a:buAutoNum type="alphaLcParenR"/>
            </a:pPr>
            <a:r>
              <a:rPr lang="en-GB" sz="2200" dirty="0"/>
              <a:t>1,234 is a multiple of 10. </a:t>
            </a:r>
            <a:br>
              <a:rPr lang="en-GB" sz="2200" dirty="0"/>
            </a:br>
            <a:r>
              <a:rPr lang="en-GB" sz="2200" dirty="0">
                <a:solidFill>
                  <a:srgbClr val="FF3860"/>
                </a:solidFill>
              </a:rPr>
              <a:t>False – all multiples of 10 have a 0 in the ones place and 1,234 does not!</a:t>
            </a:r>
            <a:r>
              <a:rPr lang="en-GB" sz="2200" dirty="0"/>
              <a:t/>
            </a:r>
            <a:br>
              <a:rPr lang="en-GB" sz="2200" dirty="0"/>
            </a:br>
            <a:endParaRPr lang="en-GB" sz="2200" dirty="0"/>
          </a:p>
          <a:p>
            <a:pPr marL="457200" indent="-457200">
              <a:buClr>
                <a:srgbClr val="23D160"/>
              </a:buClr>
              <a:buSzPct val="85000"/>
              <a:buFont typeface="+mj-lt"/>
              <a:buAutoNum type="alphaLcParenR"/>
            </a:pPr>
            <a:r>
              <a:rPr lang="en-GB" sz="2200" dirty="0"/>
              <a:t>2,310 is a multiple of 2, 5 and 10. </a:t>
            </a:r>
            <a:br>
              <a:rPr lang="en-GB" sz="2200" dirty="0"/>
            </a:br>
            <a:r>
              <a:rPr lang="en-GB" sz="2200" dirty="0"/>
              <a:t>True or false?</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2123228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1353800" cy="4351338"/>
          </a:xfrm>
        </p:spPr>
        <p:txBody>
          <a:bodyPr>
            <a:noAutofit/>
          </a:bodyPr>
          <a:lstStyle/>
          <a:p>
            <a:pPr marL="0" indent="0">
              <a:buNone/>
            </a:pPr>
            <a:r>
              <a:rPr lang="en-GB" dirty="0"/>
              <a:t>Activity 2:</a:t>
            </a:r>
          </a:p>
          <a:p>
            <a:pPr marL="0" indent="0">
              <a:buClr>
                <a:srgbClr val="23D160"/>
              </a:buClr>
              <a:buSzPct val="85000"/>
              <a:buNone/>
            </a:pPr>
            <a:r>
              <a:rPr lang="en-GB" sz="2200" dirty="0"/>
              <a:t>Respond to the following statements in full.</a:t>
            </a:r>
          </a:p>
          <a:p>
            <a:pPr marL="457200" indent="-457200">
              <a:buClr>
                <a:srgbClr val="23D160"/>
              </a:buClr>
              <a:buSzPct val="85000"/>
              <a:buFont typeface="+mj-lt"/>
              <a:buAutoNum type="alphaLcParenR"/>
            </a:pPr>
            <a:r>
              <a:rPr lang="en-GB" sz="2200" dirty="0"/>
              <a:t>2,345 is not a multiple of 2. </a:t>
            </a:r>
            <a:br>
              <a:rPr lang="en-GB" sz="2200" dirty="0"/>
            </a:br>
            <a:r>
              <a:rPr lang="en-GB" sz="2200" dirty="0">
                <a:solidFill>
                  <a:srgbClr val="FF3860"/>
                </a:solidFill>
              </a:rPr>
              <a:t>True – multiples of 2 are all even numbers. 2,345 is an odd number as it ends in 5</a:t>
            </a:r>
            <a:r>
              <a:rPr lang="en-GB" sz="2200" dirty="0"/>
              <a:t>.</a:t>
            </a:r>
            <a:br>
              <a:rPr lang="en-GB" sz="2200" dirty="0"/>
            </a:br>
            <a:endParaRPr lang="en-GB" sz="2200" dirty="0"/>
          </a:p>
          <a:p>
            <a:pPr marL="457200" indent="-457200">
              <a:buClr>
                <a:srgbClr val="23D160"/>
              </a:buClr>
              <a:buSzPct val="85000"/>
              <a:buFont typeface="+mj-lt"/>
              <a:buAutoNum type="alphaLcParenR"/>
            </a:pPr>
            <a:r>
              <a:rPr lang="en-GB" sz="2200" dirty="0"/>
              <a:t>5,432 is not a multiple of 5. </a:t>
            </a:r>
            <a:br>
              <a:rPr lang="en-GB" sz="2200" dirty="0"/>
            </a:br>
            <a:r>
              <a:rPr lang="en-GB" sz="2200" dirty="0">
                <a:solidFill>
                  <a:srgbClr val="FF3860"/>
                </a:solidFill>
              </a:rPr>
              <a:t>True – 5,432 does not have a 0 or a 5 in the ones place. So, it is not a multiple of 5.</a:t>
            </a:r>
            <a:r>
              <a:rPr lang="en-GB" sz="2200" dirty="0"/>
              <a:t/>
            </a:r>
            <a:br>
              <a:rPr lang="en-GB" sz="2200" dirty="0"/>
            </a:br>
            <a:endParaRPr lang="en-GB" sz="2200" dirty="0"/>
          </a:p>
          <a:p>
            <a:pPr marL="457200" indent="-457200">
              <a:buClr>
                <a:srgbClr val="23D160"/>
              </a:buClr>
              <a:buSzPct val="85000"/>
              <a:buFont typeface="+mj-lt"/>
              <a:buAutoNum type="alphaLcParenR"/>
            </a:pPr>
            <a:r>
              <a:rPr lang="en-GB" sz="2200" dirty="0"/>
              <a:t>1,234 is a multiple of 10. </a:t>
            </a:r>
            <a:br>
              <a:rPr lang="en-GB" sz="2200" dirty="0"/>
            </a:br>
            <a:r>
              <a:rPr lang="en-GB" sz="2200" dirty="0">
                <a:solidFill>
                  <a:srgbClr val="FF3860"/>
                </a:solidFill>
              </a:rPr>
              <a:t>False – all multiples of 10 have a 0 in the ones place and 1,234 does not!</a:t>
            </a:r>
            <a:r>
              <a:rPr lang="en-GB" sz="2200" dirty="0"/>
              <a:t/>
            </a:r>
            <a:br>
              <a:rPr lang="en-GB" sz="2200" dirty="0"/>
            </a:br>
            <a:endParaRPr lang="en-GB" sz="2200" dirty="0"/>
          </a:p>
          <a:p>
            <a:pPr marL="457200" indent="-457200">
              <a:buClr>
                <a:srgbClr val="23D160"/>
              </a:buClr>
              <a:buSzPct val="85000"/>
              <a:buFont typeface="+mj-lt"/>
              <a:buAutoNum type="alphaLcParenR"/>
            </a:pPr>
            <a:r>
              <a:rPr lang="en-GB" sz="2200" dirty="0"/>
              <a:t>2,310 is a multiple of 2, 5 and 10. </a:t>
            </a:r>
            <a:br>
              <a:rPr lang="en-GB" sz="2200" dirty="0"/>
            </a:br>
            <a:r>
              <a:rPr lang="en-GB" sz="2200" dirty="0">
                <a:solidFill>
                  <a:srgbClr val="FF3860"/>
                </a:solidFill>
              </a:rPr>
              <a:t>True – 2,310 is a multiple of 2, 5 and 10, as it ends in a 0 and is therefore even!</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1340348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Factor Finder!</a:t>
            </a:r>
          </a:p>
          <a:p>
            <a:pPr marL="0" indent="0">
              <a:buClr>
                <a:srgbClr val="23D160"/>
              </a:buClr>
              <a:buSzPct val="85000"/>
              <a:buNone/>
            </a:pPr>
            <a:endParaRPr lang="en-GB" sz="2200" dirty="0"/>
          </a:p>
          <a:p>
            <a:pPr marL="0" indent="0" algn="ctr">
              <a:buClr>
                <a:srgbClr val="23D160"/>
              </a:buClr>
              <a:buSzPct val="85000"/>
              <a:buNone/>
            </a:pPr>
            <a:r>
              <a:rPr lang="en-GB" sz="3600" dirty="0"/>
              <a:t>_ x 2 = 6</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7" name="Rectangle 16">
            <a:extLst>
              <a:ext uri="{FF2B5EF4-FFF2-40B4-BE49-F238E27FC236}">
                <a16:creationId xmlns:a16="http://schemas.microsoft.com/office/drawing/2014/main" xmlns="" id="{1C5A7DD0-A159-0043-A53C-AF55F8B49362}"/>
              </a:ext>
            </a:extLst>
          </p:cNvPr>
          <p:cNvSpPr/>
          <p:nvPr/>
        </p:nvSpPr>
        <p:spPr>
          <a:xfrm>
            <a:off x="838200" y="5776853"/>
            <a:ext cx="7017242" cy="400110"/>
          </a:xfrm>
          <a:prstGeom prst="rect">
            <a:avLst/>
          </a:prstGeom>
        </p:spPr>
        <p:txBody>
          <a:bodyPr wrap="square">
            <a:spAutoFit/>
          </a:bodyPr>
          <a:lstStyle/>
          <a:p>
            <a:pPr>
              <a:buClr>
                <a:srgbClr val="23D160"/>
              </a:buClr>
              <a:buSzPct val="85000"/>
            </a:pPr>
            <a:r>
              <a:rPr lang="en-GB" sz="2000" dirty="0">
                <a:latin typeface="OpenDyslexic" pitchFamily="2" charset="77"/>
              </a:rPr>
              <a:t>Did you think of other factor pairs?</a:t>
            </a:r>
          </a:p>
        </p:txBody>
      </p:sp>
    </p:spTree>
    <p:extLst>
      <p:ext uri="{BB962C8B-B14F-4D97-AF65-F5344CB8AC3E}">
        <p14:creationId xmlns:p14="http://schemas.microsoft.com/office/powerpoint/2010/main" val="798943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Factor Finder!</a:t>
            </a:r>
          </a:p>
          <a:p>
            <a:pPr marL="0" indent="0">
              <a:buClr>
                <a:srgbClr val="23D160"/>
              </a:buClr>
              <a:buSzPct val="85000"/>
              <a:buNone/>
            </a:pPr>
            <a:endParaRPr lang="en-GB" sz="2200" dirty="0"/>
          </a:p>
          <a:p>
            <a:pPr marL="0" indent="0" algn="ctr">
              <a:buClr>
                <a:srgbClr val="23D160"/>
              </a:buClr>
              <a:buSzPct val="85000"/>
              <a:buNone/>
            </a:pPr>
            <a:r>
              <a:rPr lang="en-GB" sz="3600" u="sng" dirty="0">
                <a:solidFill>
                  <a:srgbClr val="FF3860"/>
                </a:solidFill>
              </a:rPr>
              <a:t>3</a:t>
            </a:r>
            <a:r>
              <a:rPr lang="en-GB" sz="3600" dirty="0"/>
              <a:t> x 2 = 6</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7" name="Rectangle 16">
            <a:extLst>
              <a:ext uri="{FF2B5EF4-FFF2-40B4-BE49-F238E27FC236}">
                <a16:creationId xmlns:a16="http://schemas.microsoft.com/office/drawing/2014/main" xmlns="" id="{1C5A7DD0-A159-0043-A53C-AF55F8B49362}"/>
              </a:ext>
            </a:extLst>
          </p:cNvPr>
          <p:cNvSpPr/>
          <p:nvPr/>
        </p:nvSpPr>
        <p:spPr>
          <a:xfrm>
            <a:off x="838200" y="5776853"/>
            <a:ext cx="7017242" cy="707886"/>
          </a:xfrm>
          <a:prstGeom prst="rect">
            <a:avLst/>
          </a:prstGeom>
        </p:spPr>
        <p:txBody>
          <a:bodyPr wrap="square">
            <a:spAutoFit/>
          </a:bodyPr>
          <a:lstStyle/>
          <a:p>
            <a:pPr>
              <a:buClr>
                <a:srgbClr val="23D160"/>
              </a:buClr>
              <a:buSzPct val="85000"/>
            </a:pPr>
            <a:r>
              <a:rPr lang="en-GB" sz="2000" dirty="0">
                <a:latin typeface="OpenDyslexic" pitchFamily="2" charset="77"/>
              </a:rPr>
              <a:t>Did you think of other factor pairs?</a:t>
            </a:r>
          </a:p>
          <a:p>
            <a:pPr>
              <a:buClr>
                <a:srgbClr val="23D160"/>
              </a:buClr>
              <a:buSzPct val="85000"/>
            </a:pPr>
            <a:r>
              <a:rPr lang="en-GB" sz="2000" dirty="0">
                <a:solidFill>
                  <a:srgbClr val="FF3860"/>
                </a:solidFill>
                <a:latin typeface="OpenDyslexic" pitchFamily="2" charset="77"/>
              </a:rPr>
              <a:t>1 x 6 </a:t>
            </a:r>
          </a:p>
        </p:txBody>
      </p:sp>
    </p:spTree>
    <p:extLst>
      <p:ext uri="{BB962C8B-B14F-4D97-AF65-F5344CB8AC3E}">
        <p14:creationId xmlns:p14="http://schemas.microsoft.com/office/powerpoint/2010/main" val="2014995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Factor Finder!</a:t>
            </a:r>
          </a:p>
          <a:p>
            <a:pPr marL="0" indent="0">
              <a:buClr>
                <a:srgbClr val="23D160"/>
              </a:buClr>
              <a:buSzPct val="85000"/>
              <a:buNone/>
            </a:pPr>
            <a:endParaRPr lang="en-GB" sz="2200" dirty="0"/>
          </a:p>
          <a:p>
            <a:pPr marL="0" indent="0" algn="ctr">
              <a:buClr>
                <a:srgbClr val="23D160"/>
              </a:buClr>
              <a:buSzPct val="85000"/>
              <a:buNone/>
            </a:pPr>
            <a:r>
              <a:rPr lang="en-GB" sz="3600" dirty="0"/>
              <a:t>_ x 3 = 9</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7" name="Rectangle 16">
            <a:extLst>
              <a:ext uri="{FF2B5EF4-FFF2-40B4-BE49-F238E27FC236}">
                <a16:creationId xmlns:a16="http://schemas.microsoft.com/office/drawing/2014/main" xmlns="" id="{1C5A7DD0-A159-0043-A53C-AF55F8B49362}"/>
              </a:ext>
            </a:extLst>
          </p:cNvPr>
          <p:cNvSpPr/>
          <p:nvPr/>
        </p:nvSpPr>
        <p:spPr>
          <a:xfrm>
            <a:off x="838200" y="5776853"/>
            <a:ext cx="7017242" cy="400110"/>
          </a:xfrm>
          <a:prstGeom prst="rect">
            <a:avLst/>
          </a:prstGeom>
        </p:spPr>
        <p:txBody>
          <a:bodyPr wrap="square">
            <a:spAutoFit/>
          </a:bodyPr>
          <a:lstStyle/>
          <a:p>
            <a:pPr>
              <a:buClr>
                <a:srgbClr val="23D160"/>
              </a:buClr>
              <a:buSzPct val="85000"/>
            </a:pPr>
            <a:r>
              <a:rPr lang="en-GB" sz="2000" dirty="0">
                <a:latin typeface="OpenDyslexic" pitchFamily="2" charset="77"/>
              </a:rPr>
              <a:t>Did you think of other factor pairs?</a:t>
            </a:r>
          </a:p>
        </p:txBody>
      </p:sp>
    </p:spTree>
    <p:extLst>
      <p:ext uri="{BB962C8B-B14F-4D97-AF65-F5344CB8AC3E}">
        <p14:creationId xmlns:p14="http://schemas.microsoft.com/office/powerpoint/2010/main" val="2994550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Factor Finder!</a:t>
            </a:r>
          </a:p>
          <a:p>
            <a:pPr marL="0" indent="0">
              <a:buClr>
                <a:srgbClr val="23D160"/>
              </a:buClr>
              <a:buSzPct val="85000"/>
              <a:buNone/>
            </a:pPr>
            <a:endParaRPr lang="en-GB" sz="2200" dirty="0"/>
          </a:p>
          <a:p>
            <a:pPr marL="0" indent="0" algn="ctr">
              <a:buClr>
                <a:srgbClr val="23D160"/>
              </a:buClr>
              <a:buSzPct val="85000"/>
              <a:buNone/>
            </a:pPr>
            <a:r>
              <a:rPr lang="en-GB" sz="3600" u="sng" dirty="0">
                <a:solidFill>
                  <a:srgbClr val="FF3860"/>
                </a:solidFill>
              </a:rPr>
              <a:t>3</a:t>
            </a:r>
            <a:r>
              <a:rPr lang="en-GB" sz="3600" dirty="0"/>
              <a:t> x 3 = 9</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7" name="Rectangle 16">
            <a:extLst>
              <a:ext uri="{FF2B5EF4-FFF2-40B4-BE49-F238E27FC236}">
                <a16:creationId xmlns:a16="http://schemas.microsoft.com/office/drawing/2014/main" xmlns="" id="{1C5A7DD0-A159-0043-A53C-AF55F8B49362}"/>
              </a:ext>
            </a:extLst>
          </p:cNvPr>
          <p:cNvSpPr/>
          <p:nvPr/>
        </p:nvSpPr>
        <p:spPr>
          <a:xfrm>
            <a:off x="838200" y="5776853"/>
            <a:ext cx="7017242" cy="707886"/>
          </a:xfrm>
          <a:prstGeom prst="rect">
            <a:avLst/>
          </a:prstGeom>
        </p:spPr>
        <p:txBody>
          <a:bodyPr wrap="square">
            <a:spAutoFit/>
          </a:bodyPr>
          <a:lstStyle/>
          <a:p>
            <a:pPr>
              <a:buClr>
                <a:srgbClr val="23D160"/>
              </a:buClr>
              <a:buSzPct val="85000"/>
            </a:pPr>
            <a:r>
              <a:rPr lang="en-GB" sz="2000" dirty="0">
                <a:latin typeface="OpenDyslexic" pitchFamily="2" charset="77"/>
              </a:rPr>
              <a:t>Did you think of other factor pairs?</a:t>
            </a:r>
          </a:p>
          <a:p>
            <a:pPr>
              <a:buClr>
                <a:srgbClr val="23D160"/>
              </a:buClr>
              <a:buSzPct val="85000"/>
            </a:pPr>
            <a:r>
              <a:rPr lang="en-GB" sz="2000" dirty="0">
                <a:solidFill>
                  <a:srgbClr val="FF3860"/>
                </a:solidFill>
                <a:latin typeface="OpenDyslexic" pitchFamily="2" charset="77"/>
              </a:rPr>
              <a:t>1 x 9</a:t>
            </a:r>
          </a:p>
        </p:txBody>
      </p:sp>
    </p:spTree>
    <p:extLst>
      <p:ext uri="{BB962C8B-B14F-4D97-AF65-F5344CB8AC3E}">
        <p14:creationId xmlns:p14="http://schemas.microsoft.com/office/powerpoint/2010/main" val="509845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Factor Finder!</a:t>
            </a:r>
          </a:p>
          <a:p>
            <a:pPr marL="0" indent="0">
              <a:buClr>
                <a:srgbClr val="23D160"/>
              </a:buClr>
              <a:buSzPct val="85000"/>
              <a:buNone/>
            </a:pPr>
            <a:endParaRPr lang="en-GB" sz="2200" dirty="0"/>
          </a:p>
          <a:p>
            <a:pPr marL="0" indent="0" algn="ctr">
              <a:buClr>
                <a:srgbClr val="23D160"/>
              </a:buClr>
              <a:buSzPct val="85000"/>
              <a:buNone/>
            </a:pPr>
            <a:r>
              <a:rPr lang="en-GB" sz="3600" dirty="0"/>
              <a:t>2 x _ = 12</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7" name="Rectangle 16">
            <a:extLst>
              <a:ext uri="{FF2B5EF4-FFF2-40B4-BE49-F238E27FC236}">
                <a16:creationId xmlns:a16="http://schemas.microsoft.com/office/drawing/2014/main" xmlns="" id="{1C5A7DD0-A159-0043-A53C-AF55F8B49362}"/>
              </a:ext>
            </a:extLst>
          </p:cNvPr>
          <p:cNvSpPr/>
          <p:nvPr/>
        </p:nvSpPr>
        <p:spPr>
          <a:xfrm>
            <a:off x="838200" y="5776853"/>
            <a:ext cx="7017242" cy="400110"/>
          </a:xfrm>
          <a:prstGeom prst="rect">
            <a:avLst/>
          </a:prstGeom>
        </p:spPr>
        <p:txBody>
          <a:bodyPr wrap="square">
            <a:spAutoFit/>
          </a:bodyPr>
          <a:lstStyle/>
          <a:p>
            <a:pPr>
              <a:buClr>
                <a:srgbClr val="23D160"/>
              </a:buClr>
              <a:buSzPct val="85000"/>
            </a:pPr>
            <a:r>
              <a:rPr lang="en-GB" sz="2000" dirty="0">
                <a:latin typeface="OpenDyslexic" pitchFamily="2" charset="77"/>
              </a:rPr>
              <a:t>Did you think of other factor pairs?</a:t>
            </a:r>
          </a:p>
        </p:txBody>
      </p:sp>
    </p:spTree>
    <p:extLst>
      <p:ext uri="{BB962C8B-B14F-4D97-AF65-F5344CB8AC3E}">
        <p14:creationId xmlns:p14="http://schemas.microsoft.com/office/powerpoint/2010/main" val="3939442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Factor Finder!</a:t>
            </a:r>
          </a:p>
          <a:p>
            <a:pPr marL="0" indent="0">
              <a:buClr>
                <a:srgbClr val="23D160"/>
              </a:buClr>
              <a:buSzPct val="85000"/>
              <a:buNone/>
            </a:pPr>
            <a:endParaRPr lang="en-GB" sz="2200" dirty="0"/>
          </a:p>
          <a:p>
            <a:pPr marL="0" indent="0" algn="ctr">
              <a:buClr>
                <a:srgbClr val="23D160"/>
              </a:buClr>
              <a:buSzPct val="85000"/>
              <a:buNone/>
            </a:pPr>
            <a:r>
              <a:rPr lang="en-GB" sz="3600" dirty="0"/>
              <a:t>2 x </a:t>
            </a:r>
            <a:r>
              <a:rPr lang="en-GB" sz="3600" u="sng" dirty="0">
                <a:solidFill>
                  <a:srgbClr val="FF3860"/>
                </a:solidFill>
              </a:rPr>
              <a:t>6</a:t>
            </a:r>
            <a:r>
              <a:rPr lang="en-GB" sz="3600" dirty="0"/>
              <a:t> = 12</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7" name="Rectangle 16">
            <a:extLst>
              <a:ext uri="{FF2B5EF4-FFF2-40B4-BE49-F238E27FC236}">
                <a16:creationId xmlns:a16="http://schemas.microsoft.com/office/drawing/2014/main" xmlns="" id="{1C5A7DD0-A159-0043-A53C-AF55F8B49362}"/>
              </a:ext>
            </a:extLst>
          </p:cNvPr>
          <p:cNvSpPr/>
          <p:nvPr/>
        </p:nvSpPr>
        <p:spPr>
          <a:xfrm>
            <a:off x="838200" y="5776853"/>
            <a:ext cx="7017242" cy="707886"/>
          </a:xfrm>
          <a:prstGeom prst="rect">
            <a:avLst/>
          </a:prstGeom>
        </p:spPr>
        <p:txBody>
          <a:bodyPr wrap="square">
            <a:spAutoFit/>
          </a:bodyPr>
          <a:lstStyle/>
          <a:p>
            <a:pPr>
              <a:buClr>
                <a:srgbClr val="23D160"/>
              </a:buClr>
              <a:buSzPct val="85000"/>
            </a:pPr>
            <a:r>
              <a:rPr lang="en-GB" sz="2000" dirty="0">
                <a:latin typeface="OpenDyslexic" pitchFamily="2" charset="77"/>
              </a:rPr>
              <a:t>Did you think of other factor pairs?</a:t>
            </a:r>
          </a:p>
          <a:p>
            <a:pPr>
              <a:buClr>
                <a:srgbClr val="23D160"/>
              </a:buClr>
              <a:buSzPct val="85000"/>
            </a:pPr>
            <a:r>
              <a:rPr lang="en-GB" sz="2000" dirty="0">
                <a:solidFill>
                  <a:srgbClr val="FF3860"/>
                </a:solidFill>
                <a:latin typeface="OpenDyslexic" pitchFamily="2" charset="77"/>
              </a:rPr>
              <a:t>1 x 12 and 3 x 4 </a:t>
            </a:r>
          </a:p>
        </p:txBody>
      </p:sp>
    </p:spTree>
    <p:extLst>
      <p:ext uri="{BB962C8B-B14F-4D97-AF65-F5344CB8AC3E}">
        <p14:creationId xmlns:p14="http://schemas.microsoft.com/office/powerpoint/2010/main" val="1425017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Factor Finder!</a:t>
            </a:r>
          </a:p>
          <a:p>
            <a:pPr marL="0" indent="0">
              <a:buClr>
                <a:srgbClr val="23D160"/>
              </a:buClr>
              <a:buSzPct val="85000"/>
              <a:buNone/>
            </a:pPr>
            <a:endParaRPr lang="en-GB" sz="2200" dirty="0"/>
          </a:p>
          <a:p>
            <a:pPr marL="0" indent="0" algn="ctr">
              <a:buClr>
                <a:srgbClr val="23D160"/>
              </a:buClr>
              <a:buSzPct val="85000"/>
              <a:buNone/>
            </a:pPr>
            <a:r>
              <a:rPr lang="en-GB" sz="3600" dirty="0"/>
              <a:t>5 x _ = 10</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7" name="Rectangle 16">
            <a:extLst>
              <a:ext uri="{FF2B5EF4-FFF2-40B4-BE49-F238E27FC236}">
                <a16:creationId xmlns:a16="http://schemas.microsoft.com/office/drawing/2014/main" xmlns="" id="{1C5A7DD0-A159-0043-A53C-AF55F8B49362}"/>
              </a:ext>
            </a:extLst>
          </p:cNvPr>
          <p:cNvSpPr/>
          <p:nvPr/>
        </p:nvSpPr>
        <p:spPr>
          <a:xfrm>
            <a:off x="838200" y="5776853"/>
            <a:ext cx="7017242" cy="400110"/>
          </a:xfrm>
          <a:prstGeom prst="rect">
            <a:avLst/>
          </a:prstGeom>
        </p:spPr>
        <p:txBody>
          <a:bodyPr wrap="square">
            <a:spAutoFit/>
          </a:bodyPr>
          <a:lstStyle/>
          <a:p>
            <a:pPr>
              <a:buClr>
                <a:srgbClr val="23D160"/>
              </a:buClr>
              <a:buSzPct val="85000"/>
            </a:pPr>
            <a:r>
              <a:rPr lang="en-GB" sz="2000" dirty="0">
                <a:latin typeface="OpenDyslexic" pitchFamily="2" charset="77"/>
              </a:rPr>
              <a:t>Did you think of other factor pairs?</a:t>
            </a:r>
          </a:p>
        </p:txBody>
      </p:sp>
    </p:spTree>
    <p:extLst>
      <p:ext uri="{BB962C8B-B14F-4D97-AF65-F5344CB8AC3E}">
        <p14:creationId xmlns:p14="http://schemas.microsoft.com/office/powerpoint/2010/main" val="2715976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9" name="Rounded Rectangle 8">
            <a:extLst>
              <a:ext uri="{FF2B5EF4-FFF2-40B4-BE49-F238E27FC236}">
                <a16:creationId xmlns:a16="http://schemas.microsoft.com/office/drawing/2014/main" xmlns=""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0" name="Rounded Rectangle 9">
            <a:extLst>
              <a:ext uri="{FF2B5EF4-FFF2-40B4-BE49-F238E27FC236}">
                <a16:creationId xmlns:a16="http://schemas.microsoft.com/office/drawing/2014/main" xmlns=""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21" name="Picture 20">
            <a:extLst>
              <a:ext uri="{FF2B5EF4-FFF2-40B4-BE49-F238E27FC236}">
                <a16:creationId xmlns:a16="http://schemas.microsoft.com/office/drawing/2014/main" xmlns="" id="{D2DD3188-ECD9-694A-AA0E-BFE9D70F3D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8006931" y="3194343"/>
            <a:ext cx="2249353" cy="1080000"/>
          </a:xfrm>
          <a:prstGeom prst="rect">
            <a:avLst/>
          </a:prstGeom>
        </p:spPr>
      </p:pic>
      <p:pic>
        <p:nvPicPr>
          <p:cNvPr id="22" name="Picture 21">
            <a:extLst>
              <a:ext uri="{FF2B5EF4-FFF2-40B4-BE49-F238E27FC236}">
                <a16:creationId xmlns:a16="http://schemas.microsoft.com/office/drawing/2014/main" xmlns="" id="{3F394E44-82A3-5E44-8DDE-C0474363CE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029270" y="3194343"/>
            <a:ext cx="2249353" cy="1080000"/>
          </a:xfrm>
          <a:prstGeom prst="rect">
            <a:avLst/>
          </a:prstGeom>
        </p:spPr>
      </p:pic>
      <p:pic>
        <p:nvPicPr>
          <p:cNvPr id="26" name="Picture 25">
            <a:extLst>
              <a:ext uri="{FF2B5EF4-FFF2-40B4-BE49-F238E27FC236}">
                <a16:creationId xmlns:a16="http://schemas.microsoft.com/office/drawing/2014/main" xmlns="" id="{A69388CD-94A3-224C-8803-33B3555229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0050575" y="3179848"/>
            <a:ext cx="2249353" cy="1080000"/>
          </a:xfrm>
          <a:prstGeom prst="rect">
            <a:avLst/>
          </a:prstGeom>
        </p:spPr>
      </p:pic>
      <p:sp>
        <p:nvSpPr>
          <p:cNvPr id="18" name="Regular Pentagon 17">
            <a:extLst>
              <a:ext uri="{FF2B5EF4-FFF2-40B4-BE49-F238E27FC236}">
                <a16:creationId xmlns:a16="http://schemas.microsoft.com/office/drawing/2014/main" xmlns="" id="{54609B0B-E999-8643-AE49-B9AD6F138663}"/>
              </a:ext>
            </a:extLst>
          </p:cNvPr>
          <p:cNvSpPr/>
          <p:nvPr/>
        </p:nvSpPr>
        <p:spPr>
          <a:xfrm>
            <a:off x="768105" y="2805448"/>
            <a:ext cx="960120" cy="914400"/>
          </a:xfrm>
          <a:prstGeom prst="pentagon">
            <a:avLst/>
          </a:prstGeom>
          <a:solidFill>
            <a:srgbClr val="7957D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gular Pentagon 23">
            <a:extLst>
              <a:ext uri="{FF2B5EF4-FFF2-40B4-BE49-F238E27FC236}">
                <a16:creationId xmlns:a16="http://schemas.microsoft.com/office/drawing/2014/main" xmlns="" id="{300E102F-9BD3-3546-9B7F-7481C6360514}"/>
              </a:ext>
            </a:extLst>
          </p:cNvPr>
          <p:cNvSpPr/>
          <p:nvPr/>
        </p:nvSpPr>
        <p:spPr>
          <a:xfrm>
            <a:off x="1969793" y="2802051"/>
            <a:ext cx="960120" cy="914400"/>
          </a:xfrm>
          <a:prstGeom prst="pentagon">
            <a:avLst/>
          </a:prstGeom>
          <a:solidFill>
            <a:srgbClr val="7957D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gular Pentagon 24">
            <a:extLst>
              <a:ext uri="{FF2B5EF4-FFF2-40B4-BE49-F238E27FC236}">
                <a16:creationId xmlns:a16="http://schemas.microsoft.com/office/drawing/2014/main" xmlns="" id="{676BABDA-B7F5-0B42-971B-C09DBA652C65}"/>
              </a:ext>
            </a:extLst>
          </p:cNvPr>
          <p:cNvSpPr/>
          <p:nvPr/>
        </p:nvSpPr>
        <p:spPr>
          <a:xfrm>
            <a:off x="768105" y="4032307"/>
            <a:ext cx="960120" cy="914400"/>
          </a:xfrm>
          <a:prstGeom prst="pentagon">
            <a:avLst/>
          </a:prstGeom>
          <a:solidFill>
            <a:srgbClr val="7957D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gular Pentagon 26">
            <a:extLst>
              <a:ext uri="{FF2B5EF4-FFF2-40B4-BE49-F238E27FC236}">
                <a16:creationId xmlns:a16="http://schemas.microsoft.com/office/drawing/2014/main" xmlns="" id="{9A68EDDA-C23F-044E-BB5A-47DF9393DE54}"/>
              </a:ext>
            </a:extLst>
          </p:cNvPr>
          <p:cNvSpPr/>
          <p:nvPr/>
        </p:nvSpPr>
        <p:spPr>
          <a:xfrm>
            <a:off x="1969793" y="4028910"/>
            <a:ext cx="960120" cy="914400"/>
          </a:xfrm>
          <a:prstGeom prst="pentagon">
            <a:avLst/>
          </a:prstGeom>
          <a:solidFill>
            <a:srgbClr val="7957D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33E8F5A6-7359-AA46-B03F-08A1E4FD621B}"/>
              </a:ext>
            </a:extLst>
          </p:cNvPr>
          <p:cNvPicPr>
            <a:picLocks noChangeAspect="1"/>
          </p:cNvPicPr>
          <p:nvPr/>
        </p:nvPicPr>
        <p:blipFill>
          <a:blip r:embed="rId4"/>
          <a:stretch>
            <a:fillRect/>
          </a:stretch>
        </p:blipFill>
        <p:spPr>
          <a:xfrm>
            <a:off x="3041642" y="2963219"/>
            <a:ext cx="3322393" cy="994532"/>
          </a:xfrm>
          <a:prstGeom prst="rect">
            <a:avLst/>
          </a:prstGeom>
        </p:spPr>
      </p:pic>
      <p:pic>
        <p:nvPicPr>
          <p:cNvPr id="40" name="Picture 39">
            <a:extLst>
              <a:ext uri="{FF2B5EF4-FFF2-40B4-BE49-F238E27FC236}">
                <a16:creationId xmlns:a16="http://schemas.microsoft.com/office/drawing/2014/main" xmlns="" id="{ED9BB0F1-4288-504F-B22B-B0ED6695BC54}"/>
              </a:ext>
            </a:extLst>
          </p:cNvPr>
          <p:cNvPicPr>
            <a:picLocks noChangeAspect="1"/>
          </p:cNvPicPr>
          <p:nvPr/>
        </p:nvPicPr>
        <p:blipFill>
          <a:blip r:embed="rId4"/>
          <a:stretch>
            <a:fillRect/>
          </a:stretch>
        </p:blipFill>
        <p:spPr>
          <a:xfrm>
            <a:off x="3026653" y="3919645"/>
            <a:ext cx="3322393" cy="994532"/>
          </a:xfrm>
          <a:prstGeom prst="rect">
            <a:avLst/>
          </a:prstGeom>
        </p:spPr>
      </p:pic>
      <p:pic>
        <p:nvPicPr>
          <p:cNvPr id="41" name="Picture 40">
            <a:extLst>
              <a:ext uri="{FF2B5EF4-FFF2-40B4-BE49-F238E27FC236}">
                <a16:creationId xmlns:a16="http://schemas.microsoft.com/office/drawing/2014/main" xmlns="" id="{A5A3CAC0-3AE7-F748-AC80-B8DD703C75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41380" y="2723396"/>
            <a:ext cx="1436072" cy="1436072"/>
          </a:xfrm>
          <a:prstGeom prst="rect">
            <a:avLst/>
          </a:prstGeom>
        </p:spPr>
      </p:pic>
      <p:pic>
        <p:nvPicPr>
          <p:cNvPr id="42" name="Picture 41">
            <a:extLst>
              <a:ext uri="{FF2B5EF4-FFF2-40B4-BE49-F238E27FC236}">
                <a16:creationId xmlns:a16="http://schemas.microsoft.com/office/drawing/2014/main" xmlns="" id="{913B936E-A0DE-E142-9137-E8849A032C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55535" y="3478105"/>
            <a:ext cx="1436072" cy="1436072"/>
          </a:xfrm>
          <a:prstGeom prst="rect">
            <a:avLst/>
          </a:prstGeom>
        </p:spPr>
      </p:pic>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Factor Finder!</a:t>
            </a:r>
          </a:p>
          <a:p>
            <a:pPr marL="0" indent="0">
              <a:buClr>
                <a:srgbClr val="23D160"/>
              </a:buClr>
              <a:buSzPct val="85000"/>
              <a:buNone/>
            </a:pPr>
            <a:endParaRPr lang="en-GB" sz="2200" dirty="0"/>
          </a:p>
          <a:p>
            <a:pPr marL="0" indent="0" algn="ctr">
              <a:buClr>
                <a:srgbClr val="23D160"/>
              </a:buClr>
              <a:buSzPct val="85000"/>
              <a:buNone/>
            </a:pPr>
            <a:r>
              <a:rPr lang="en-GB" sz="3600" dirty="0"/>
              <a:t>5 x </a:t>
            </a:r>
            <a:r>
              <a:rPr lang="en-GB" sz="3600" u="sng" dirty="0">
                <a:solidFill>
                  <a:srgbClr val="FF3860"/>
                </a:solidFill>
              </a:rPr>
              <a:t>2</a:t>
            </a:r>
            <a:r>
              <a:rPr lang="en-GB" sz="3600" dirty="0"/>
              <a:t> = 10</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7" name="Rectangle 16">
            <a:extLst>
              <a:ext uri="{FF2B5EF4-FFF2-40B4-BE49-F238E27FC236}">
                <a16:creationId xmlns:a16="http://schemas.microsoft.com/office/drawing/2014/main" xmlns="" id="{1C5A7DD0-A159-0043-A53C-AF55F8B49362}"/>
              </a:ext>
            </a:extLst>
          </p:cNvPr>
          <p:cNvSpPr/>
          <p:nvPr/>
        </p:nvSpPr>
        <p:spPr>
          <a:xfrm>
            <a:off x="838200" y="5776853"/>
            <a:ext cx="7017242" cy="707886"/>
          </a:xfrm>
          <a:prstGeom prst="rect">
            <a:avLst/>
          </a:prstGeom>
        </p:spPr>
        <p:txBody>
          <a:bodyPr wrap="square">
            <a:spAutoFit/>
          </a:bodyPr>
          <a:lstStyle/>
          <a:p>
            <a:pPr>
              <a:buClr>
                <a:srgbClr val="23D160"/>
              </a:buClr>
              <a:buSzPct val="85000"/>
            </a:pPr>
            <a:r>
              <a:rPr lang="en-GB" sz="2000" dirty="0">
                <a:latin typeface="OpenDyslexic" pitchFamily="2" charset="77"/>
              </a:rPr>
              <a:t>Did you think of other factor pairs?</a:t>
            </a:r>
          </a:p>
          <a:p>
            <a:pPr>
              <a:buClr>
                <a:srgbClr val="23D160"/>
              </a:buClr>
              <a:buSzPct val="85000"/>
            </a:pPr>
            <a:r>
              <a:rPr lang="en-GB" sz="2000" dirty="0">
                <a:solidFill>
                  <a:srgbClr val="FF3860"/>
                </a:solidFill>
                <a:latin typeface="OpenDyslexicAlta" pitchFamily="2" charset="77"/>
              </a:rPr>
              <a:t>1 x 10</a:t>
            </a:r>
          </a:p>
        </p:txBody>
      </p:sp>
    </p:spTree>
    <p:extLst>
      <p:ext uri="{BB962C8B-B14F-4D97-AF65-F5344CB8AC3E}">
        <p14:creationId xmlns:p14="http://schemas.microsoft.com/office/powerpoint/2010/main" val="4042893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Factor Finder!</a:t>
            </a:r>
          </a:p>
          <a:p>
            <a:pPr marL="0" indent="0">
              <a:buClr>
                <a:srgbClr val="23D160"/>
              </a:buClr>
              <a:buSzPct val="85000"/>
              <a:buNone/>
            </a:pPr>
            <a:endParaRPr lang="en-GB" sz="2200" dirty="0"/>
          </a:p>
          <a:p>
            <a:pPr marL="0" indent="0" algn="ctr">
              <a:buClr>
                <a:srgbClr val="23D160"/>
              </a:buClr>
              <a:buSzPct val="85000"/>
              <a:buNone/>
            </a:pPr>
            <a:r>
              <a:rPr lang="en-GB" sz="3600" dirty="0"/>
              <a:t>6 x _ = 18</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7" name="Rectangle 16">
            <a:extLst>
              <a:ext uri="{FF2B5EF4-FFF2-40B4-BE49-F238E27FC236}">
                <a16:creationId xmlns:a16="http://schemas.microsoft.com/office/drawing/2014/main" xmlns="" id="{1C5A7DD0-A159-0043-A53C-AF55F8B49362}"/>
              </a:ext>
            </a:extLst>
          </p:cNvPr>
          <p:cNvSpPr/>
          <p:nvPr/>
        </p:nvSpPr>
        <p:spPr>
          <a:xfrm>
            <a:off x="838200" y="5776853"/>
            <a:ext cx="7017242" cy="400110"/>
          </a:xfrm>
          <a:prstGeom prst="rect">
            <a:avLst/>
          </a:prstGeom>
        </p:spPr>
        <p:txBody>
          <a:bodyPr wrap="square">
            <a:spAutoFit/>
          </a:bodyPr>
          <a:lstStyle/>
          <a:p>
            <a:pPr>
              <a:buClr>
                <a:srgbClr val="23D160"/>
              </a:buClr>
              <a:buSzPct val="85000"/>
            </a:pPr>
            <a:r>
              <a:rPr lang="en-GB" sz="2000" dirty="0">
                <a:latin typeface="OpenDyslexic" pitchFamily="2" charset="77"/>
              </a:rPr>
              <a:t>Did you think of other factor pairs?</a:t>
            </a:r>
          </a:p>
        </p:txBody>
      </p:sp>
    </p:spTree>
    <p:extLst>
      <p:ext uri="{BB962C8B-B14F-4D97-AF65-F5344CB8AC3E}">
        <p14:creationId xmlns:p14="http://schemas.microsoft.com/office/powerpoint/2010/main" val="4199514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Factor Finder!</a:t>
            </a:r>
          </a:p>
          <a:p>
            <a:pPr marL="0" indent="0">
              <a:buClr>
                <a:srgbClr val="23D160"/>
              </a:buClr>
              <a:buSzPct val="85000"/>
              <a:buNone/>
            </a:pPr>
            <a:endParaRPr lang="en-GB" sz="2200" dirty="0"/>
          </a:p>
          <a:p>
            <a:pPr marL="0" indent="0" algn="ctr">
              <a:buClr>
                <a:srgbClr val="23D160"/>
              </a:buClr>
              <a:buSzPct val="85000"/>
              <a:buNone/>
            </a:pPr>
            <a:r>
              <a:rPr lang="en-GB" sz="3600" dirty="0"/>
              <a:t>6 x </a:t>
            </a:r>
            <a:r>
              <a:rPr lang="en-GB" sz="3600" u="sng" dirty="0">
                <a:solidFill>
                  <a:srgbClr val="FF3860"/>
                </a:solidFill>
              </a:rPr>
              <a:t>3</a:t>
            </a:r>
            <a:r>
              <a:rPr lang="en-GB" sz="3600" dirty="0"/>
              <a:t> = 18</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7" name="Rectangle 16">
            <a:extLst>
              <a:ext uri="{FF2B5EF4-FFF2-40B4-BE49-F238E27FC236}">
                <a16:creationId xmlns:a16="http://schemas.microsoft.com/office/drawing/2014/main" xmlns="" id="{1C5A7DD0-A159-0043-A53C-AF55F8B49362}"/>
              </a:ext>
            </a:extLst>
          </p:cNvPr>
          <p:cNvSpPr/>
          <p:nvPr/>
        </p:nvSpPr>
        <p:spPr>
          <a:xfrm>
            <a:off x="838200" y="5776853"/>
            <a:ext cx="7017242" cy="707886"/>
          </a:xfrm>
          <a:prstGeom prst="rect">
            <a:avLst/>
          </a:prstGeom>
        </p:spPr>
        <p:txBody>
          <a:bodyPr wrap="square">
            <a:spAutoFit/>
          </a:bodyPr>
          <a:lstStyle/>
          <a:p>
            <a:pPr>
              <a:buClr>
                <a:srgbClr val="23D160"/>
              </a:buClr>
              <a:buSzPct val="85000"/>
            </a:pPr>
            <a:r>
              <a:rPr lang="en-GB" sz="2000" dirty="0">
                <a:latin typeface="OpenDyslexic" pitchFamily="2" charset="77"/>
              </a:rPr>
              <a:t>Did you think of other factor pairs?</a:t>
            </a:r>
          </a:p>
          <a:p>
            <a:pPr>
              <a:buClr>
                <a:srgbClr val="23D160"/>
              </a:buClr>
              <a:buSzPct val="85000"/>
            </a:pPr>
            <a:r>
              <a:rPr lang="en-GB" sz="2000" dirty="0">
                <a:solidFill>
                  <a:srgbClr val="FF3860"/>
                </a:solidFill>
                <a:latin typeface="OpenDyslexic" pitchFamily="2" charset="77"/>
              </a:rPr>
              <a:t>1 x 18 and 2 x 9 </a:t>
            </a:r>
          </a:p>
        </p:txBody>
      </p:sp>
    </p:spTree>
    <p:extLst>
      <p:ext uri="{BB962C8B-B14F-4D97-AF65-F5344CB8AC3E}">
        <p14:creationId xmlns:p14="http://schemas.microsoft.com/office/powerpoint/2010/main" val="4283168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Draw two digit cards from 1 – 6 each time, then complete the table below:</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a16="http://schemas.microsoft.com/office/drawing/2014/main" xmlns="" id="{8EEC837D-6943-7540-9C87-19AC452D9424}"/>
              </a:ext>
            </a:extLst>
          </p:cNvPr>
          <p:cNvGraphicFramePr>
            <a:graphicFrameLocks noGrp="1"/>
          </p:cNvGraphicFramePr>
          <p:nvPr>
            <p:extLst>
              <p:ext uri="{D42A27DB-BD31-4B8C-83A1-F6EECF244321}">
                <p14:modId xmlns:p14="http://schemas.microsoft.com/office/powerpoint/2010/main" val="2340717948"/>
              </p:ext>
            </p:extLst>
          </p:nvPr>
        </p:nvGraphicFramePr>
        <p:xfrm>
          <a:off x="879552" y="2825415"/>
          <a:ext cx="10432895" cy="3657600"/>
        </p:xfrm>
        <a:graphic>
          <a:graphicData uri="http://schemas.openxmlformats.org/drawingml/2006/table">
            <a:tbl>
              <a:tblPr firstRow="1" bandRow="1">
                <a:tableStyleId>{5940675A-B579-460E-94D1-54222C63F5DA}</a:tableStyleId>
              </a:tblPr>
              <a:tblGrid>
                <a:gridCol w="2086579">
                  <a:extLst>
                    <a:ext uri="{9D8B030D-6E8A-4147-A177-3AD203B41FA5}">
                      <a16:colId xmlns:a16="http://schemas.microsoft.com/office/drawing/2014/main" xmlns="" val="2662338018"/>
                    </a:ext>
                  </a:extLst>
                </a:gridCol>
                <a:gridCol w="2086579">
                  <a:extLst>
                    <a:ext uri="{9D8B030D-6E8A-4147-A177-3AD203B41FA5}">
                      <a16:colId xmlns:a16="http://schemas.microsoft.com/office/drawing/2014/main" xmlns="" val="2593622288"/>
                    </a:ext>
                  </a:extLst>
                </a:gridCol>
                <a:gridCol w="2086579">
                  <a:extLst>
                    <a:ext uri="{9D8B030D-6E8A-4147-A177-3AD203B41FA5}">
                      <a16:colId xmlns:a16="http://schemas.microsoft.com/office/drawing/2014/main" xmlns="" val="1292650153"/>
                    </a:ext>
                  </a:extLst>
                </a:gridCol>
                <a:gridCol w="4173158">
                  <a:extLst>
                    <a:ext uri="{9D8B030D-6E8A-4147-A177-3AD203B41FA5}">
                      <a16:colId xmlns:a16="http://schemas.microsoft.com/office/drawing/2014/main" xmlns="" val="951492518"/>
                    </a:ext>
                  </a:extLst>
                </a:gridCol>
              </a:tblGrid>
              <a:tr h="370840">
                <a:tc>
                  <a:txBody>
                    <a:bodyPr/>
                    <a:lstStyle/>
                    <a:p>
                      <a:pPr algn="ctr"/>
                      <a:r>
                        <a:rPr lang="en-US" sz="2400" dirty="0">
                          <a:latin typeface="OpenDyslexicAlta" pitchFamily="2" charset="77"/>
                        </a:rPr>
                        <a:t>Card 1</a:t>
                      </a:r>
                    </a:p>
                  </a:txBody>
                  <a:tcPr>
                    <a:solidFill>
                      <a:srgbClr val="FFDD57"/>
                    </a:solidFill>
                  </a:tcPr>
                </a:tc>
                <a:tc>
                  <a:txBody>
                    <a:bodyPr/>
                    <a:lstStyle/>
                    <a:p>
                      <a:pPr algn="ctr"/>
                      <a:r>
                        <a:rPr lang="en-US" sz="2400" dirty="0">
                          <a:latin typeface="OpenDyslexicAlta" pitchFamily="2" charset="77"/>
                        </a:rPr>
                        <a:t>Card 2</a:t>
                      </a:r>
                    </a:p>
                  </a:txBody>
                  <a:tcPr>
                    <a:solidFill>
                      <a:srgbClr val="FFDD57"/>
                    </a:solidFill>
                  </a:tcPr>
                </a:tc>
                <a:tc>
                  <a:txBody>
                    <a:bodyPr/>
                    <a:lstStyle/>
                    <a:p>
                      <a:pPr algn="ctr"/>
                      <a:r>
                        <a:rPr lang="en-US" sz="2400" dirty="0">
                          <a:latin typeface="OpenDyslexicAlta" pitchFamily="2" charset="77"/>
                        </a:rPr>
                        <a:t>Product</a:t>
                      </a:r>
                    </a:p>
                  </a:txBody>
                  <a:tcPr>
                    <a:solidFill>
                      <a:srgbClr val="FFDD57"/>
                    </a:solidFill>
                  </a:tcPr>
                </a:tc>
                <a:tc>
                  <a:txBody>
                    <a:bodyPr/>
                    <a:lstStyle/>
                    <a:p>
                      <a:pPr algn="ctr"/>
                      <a:r>
                        <a:rPr lang="en-US" sz="2400" dirty="0">
                          <a:latin typeface="OpenDyslexicAlta" pitchFamily="2" charset="77"/>
                        </a:rPr>
                        <a:t>Multiple of…</a:t>
                      </a:r>
                    </a:p>
                  </a:txBody>
                  <a:tcPr>
                    <a:solidFill>
                      <a:srgbClr val="FFDD57"/>
                    </a:solidFill>
                  </a:tcPr>
                </a:tc>
                <a:extLst>
                  <a:ext uri="{0D108BD9-81ED-4DB2-BD59-A6C34878D82A}">
                    <a16:rowId xmlns:a16="http://schemas.microsoft.com/office/drawing/2014/main" xmlns="" val="4195932742"/>
                  </a:ext>
                </a:extLst>
              </a:tr>
              <a:tr h="370840">
                <a:tc>
                  <a:txBody>
                    <a:bodyPr/>
                    <a:lstStyle/>
                    <a:p>
                      <a:pPr algn="ctr"/>
                      <a:r>
                        <a:rPr lang="en-US" sz="2400" dirty="0">
                          <a:latin typeface="OpenDyslexicAlta" pitchFamily="2" charset="77"/>
                        </a:rPr>
                        <a:t>3</a:t>
                      </a:r>
                    </a:p>
                  </a:txBody>
                  <a:tcPr>
                    <a:solidFill>
                      <a:schemeClr val="bg1"/>
                    </a:solidFill>
                  </a:tcPr>
                </a:tc>
                <a:tc>
                  <a:txBody>
                    <a:bodyPr/>
                    <a:lstStyle/>
                    <a:p>
                      <a:pPr algn="ctr"/>
                      <a:r>
                        <a:rPr lang="en-US" sz="2400" dirty="0">
                          <a:latin typeface="OpenDyslexicAlta" pitchFamily="2" charset="77"/>
                        </a:rPr>
                        <a:t>4</a:t>
                      </a:r>
                    </a:p>
                  </a:txBody>
                  <a:tcPr>
                    <a:solidFill>
                      <a:schemeClr val="bg1"/>
                    </a:solidFill>
                  </a:tcPr>
                </a:tc>
                <a:tc>
                  <a:txBody>
                    <a:bodyPr/>
                    <a:lstStyle/>
                    <a:p>
                      <a:pPr algn="ctr"/>
                      <a:r>
                        <a:rPr lang="en-US" sz="2400" dirty="0">
                          <a:latin typeface="OpenDyslexicAlta" pitchFamily="2" charset="77"/>
                        </a:rPr>
                        <a:t>12</a:t>
                      </a:r>
                    </a:p>
                  </a:txBody>
                  <a:tcPr>
                    <a:solidFill>
                      <a:schemeClr val="bg1"/>
                    </a:solidFill>
                  </a:tcPr>
                </a:tc>
                <a:tc>
                  <a:txBody>
                    <a:bodyPr/>
                    <a:lstStyle/>
                    <a:p>
                      <a:pPr algn="ctr"/>
                      <a:r>
                        <a:rPr lang="en-US" sz="2400" dirty="0">
                          <a:latin typeface="OpenDyslexicAlta" pitchFamily="2" charset="77"/>
                        </a:rPr>
                        <a:t>1, 2, 3, 4, 6, 12</a:t>
                      </a:r>
                    </a:p>
                  </a:txBody>
                  <a:tcPr>
                    <a:solidFill>
                      <a:schemeClr val="bg1"/>
                    </a:solidFill>
                  </a:tcPr>
                </a:tc>
                <a:extLst>
                  <a:ext uri="{0D108BD9-81ED-4DB2-BD59-A6C34878D82A}">
                    <a16:rowId xmlns:a16="http://schemas.microsoft.com/office/drawing/2014/main" xmlns="" val="710110694"/>
                  </a:ext>
                </a:extLst>
              </a:tr>
              <a:tr h="370840">
                <a:tc>
                  <a:txBody>
                    <a:bodyPr/>
                    <a:lstStyle/>
                    <a:p>
                      <a:pPr algn="ctr"/>
                      <a:endParaRPr lang="en-US" sz="2400" dirty="0">
                        <a:latin typeface="OpenDyslexicAlta" pitchFamily="2" charset="77"/>
                      </a:endParaRPr>
                    </a:p>
                  </a:txBody>
                  <a:tcPr>
                    <a:solidFill>
                      <a:schemeClr val="bg1"/>
                    </a:solidFill>
                  </a:tcPr>
                </a:tc>
                <a:tc>
                  <a:txBody>
                    <a:bodyPr/>
                    <a:lstStyle/>
                    <a:p>
                      <a:pPr algn="ctr"/>
                      <a:endParaRPr lang="en-US" sz="2400">
                        <a:latin typeface="OpenDyslexicAlta" pitchFamily="2" charset="77"/>
                      </a:endParaRPr>
                    </a:p>
                  </a:txBody>
                  <a:tcPr>
                    <a:solidFill>
                      <a:schemeClr val="bg1"/>
                    </a:solidFill>
                  </a:tcPr>
                </a:tc>
                <a:tc>
                  <a:txBody>
                    <a:bodyPr/>
                    <a:lstStyle/>
                    <a:p>
                      <a:pPr algn="ctr"/>
                      <a:endParaRPr lang="en-US" sz="2400">
                        <a:latin typeface="OpenDyslexicAlta" pitchFamily="2" charset="77"/>
                      </a:endParaRPr>
                    </a:p>
                  </a:txBody>
                  <a:tcPr>
                    <a:solidFill>
                      <a:schemeClr val="bg1"/>
                    </a:solidFill>
                  </a:tcPr>
                </a:tc>
                <a:tc>
                  <a:txBody>
                    <a:bodyPr/>
                    <a:lstStyle/>
                    <a:p>
                      <a:pPr algn="ctr"/>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2218574410"/>
                  </a:ext>
                </a:extLst>
              </a:tr>
              <a:tr h="370840">
                <a:tc>
                  <a:txBody>
                    <a:bodyPr/>
                    <a:lstStyle/>
                    <a:p>
                      <a:pPr algn="ctr"/>
                      <a:endParaRPr lang="en-US" sz="2400">
                        <a:latin typeface="OpenDyslexicAlta" pitchFamily="2" charset="77"/>
                      </a:endParaRPr>
                    </a:p>
                  </a:txBody>
                  <a:tcPr>
                    <a:solidFill>
                      <a:schemeClr val="bg1"/>
                    </a:solidFill>
                  </a:tcPr>
                </a:tc>
                <a:tc>
                  <a:txBody>
                    <a:bodyPr/>
                    <a:lstStyle/>
                    <a:p>
                      <a:pPr algn="ctr"/>
                      <a:endParaRPr lang="en-US" sz="2400" dirty="0">
                        <a:latin typeface="OpenDyslexicAlta" pitchFamily="2" charset="77"/>
                      </a:endParaRPr>
                    </a:p>
                  </a:txBody>
                  <a:tcPr>
                    <a:solidFill>
                      <a:schemeClr val="bg1"/>
                    </a:solidFill>
                  </a:tcPr>
                </a:tc>
                <a:tc>
                  <a:txBody>
                    <a:bodyPr/>
                    <a:lstStyle/>
                    <a:p>
                      <a:pPr algn="ctr"/>
                      <a:endParaRPr lang="en-US" sz="2400">
                        <a:latin typeface="OpenDyslexicAlta" pitchFamily="2" charset="77"/>
                      </a:endParaRPr>
                    </a:p>
                  </a:txBody>
                  <a:tcPr>
                    <a:solidFill>
                      <a:schemeClr val="bg1"/>
                    </a:solidFill>
                  </a:tcPr>
                </a:tc>
                <a:tc>
                  <a:txBody>
                    <a:bodyPr/>
                    <a:lstStyle/>
                    <a:p>
                      <a:pPr algn="ctr"/>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774029492"/>
                  </a:ext>
                </a:extLst>
              </a:tr>
              <a:tr h="370840">
                <a:tc>
                  <a:txBody>
                    <a:bodyPr/>
                    <a:lstStyle/>
                    <a:p>
                      <a:pPr algn="ctr"/>
                      <a:endParaRPr lang="en-US" sz="2400">
                        <a:latin typeface="OpenDyslexicAlta" pitchFamily="2" charset="77"/>
                      </a:endParaRPr>
                    </a:p>
                  </a:txBody>
                  <a:tcPr>
                    <a:solidFill>
                      <a:schemeClr val="bg1"/>
                    </a:solidFill>
                  </a:tcPr>
                </a:tc>
                <a:tc>
                  <a:txBody>
                    <a:bodyPr/>
                    <a:lstStyle/>
                    <a:p>
                      <a:pPr algn="ctr"/>
                      <a:endParaRPr lang="en-US" sz="2400">
                        <a:latin typeface="OpenDyslexicAlta" pitchFamily="2" charset="77"/>
                      </a:endParaRPr>
                    </a:p>
                  </a:txBody>
                  <a:tcPr>
                    <a:solidFill>
                      <a:schemeClr val="bg1"/>
                    </a:solidFill>
                  </a:tcPr>
                </a:tc>
                <a:tc>
                  <a:txBody>
                    <a:bodyPr/>
                    <a:lstStyle/>
                    <a:p>
                      <a:pPr algn="ctr"/>
                      <a:endParaRPr lang="en-US" sz="2400">
                        <a:latin typeface="OpenDyslexicAlta" pitchFamily="2" charset="77"/>
                      </a:endParaRPr>
                    </a:p>
                  </a:txBody>
                  <a:tcPr>
                    <a:solidFill>
                      <a:schemeClr val="bg1"/>
                    </a:solidFill>
                  </a:tcPr>
                </a:tc>
                <a:tc>
                  <a:txBody>
                    <a:bodyPr/>
                    <a:lstStyle/>
                    <a:p>
                      <a:pPr algn="ctr"/>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4137003932"/>
                  </a:ext>
                </a:extLst>
              </a:tr>
              <a:tr h="370840">
                <a:tc>
                  <a:txBody>
                    <a:bodyPr/>
                    <a:lstStyle/>
                    <a:p>
                      <a:pPr algn="ctr"/>
                      <a:endParaRPr lang="en-US" sz="2400">
                        <a:latin typeface="OpenDyslexicAlta" pitchFamily="2" charset="77"/>
                      </a:endParaRPr>
                    </a:p>
                  </a:txBody>
                  <a:tcPr>
                    <a:solidFill>
                      <a:schemeClr val="bg1"/>
                    </a:solidFill>
                  </a:tcPr>
                </a:tc>
                <a:tc>
                  <a:txBody>
                    <a:bodyPr/>
                    <a:lstStyle/>
                    <a:p>
                      <a:pPr algn="ctr"/>
                      <a:endParaRPr lang="en-US" sz="2400">
                        <a:latin typeface="OpenDyslexicAlta" pitchFamily="2" charset="77"/>
                      </a:endParaRPr>
                    </a:p>
                  </a:txBody>
                  <a:tcPr>
                    <a:solidFill>
                      <a:schemeClr val="bg1"/>
                    </a:solidFill>
                  </a:tcPr>
                </a:tc>
                <a:tc>
                  <a:txBody>
                    <a:bodyPr/>
                    <a:lstStyle/>
                    <a:p>
                      <a:pPr algn="ctr"/>
                      <a:endParaRPr lang="en-US" sz="2400">
                        <a:latin typeface="OpenDyslexicAlta" pitchFamily="2" charset="77"/>
                      </a:endParaRPr>
                    </a:p>
                  </a:txBody>
                  <a:tcPr>
                    <a:solidFill>
                      <a:schemeClr val="bg1"/>
                    </a:solidFill>
                  </a:tcPr>
                </a:tc>
                <a:tc>
                  <a:txBody>
                    <a:bodyPr/>
                    <a:lstStyle/>
                    <a:p>
                      <a:pPr algn="ctr"/>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2402818431"/>
                  </a:ext>
                </a:extLst>
              </a:tr>
              <a:tr h="370840">
                <a:tc>
                  <a:txBody>
                    <a:bodyPr/>
                    <a:lstStyle/>
                    <a:p>
                      <a:pPr algn="ctr"/>
                      <a:endParaRPr lang="en-US" sz="2400" dirty="0">
                        <a:latin typeface="OpenDyslexicAlta" pitchFamily="2" charset="77"/>
                      </a:endParaRPr>
                    </a:p>
                  </a:txBody>
                  <a:tcPr>
                    <a:solidFill>
                      <a:schemeClr val="bg1"/>
                    </a:solidFill>
                  </a:tcPr>
                </a:tc>
                <a:tc>
                  <a:txBody>
                    <a:bodyPr/>
                    <a:lstStyle/>
                    <a:p>
                      <a:pPr algn="ctr"/>
                      <a:endParaRPr lang="en-US" sz="2400" dirty="0">
                        <a:latin typeface="OpenDyslexicAlta" pitchFamily="2" charset="77"/>
                      </a:endParaRPr>
                    </a:p>
                  </a:txBody>
                  <a:tcPr>
                    <a:solidFill>
                      <a:schemeClr val="bg1"/>
                    </a:solidFill>
                  </a:tcPr>
                </a:tc>
                <a:tc>
                  <a:txBody>
                    <a:bodyPr/>
                    <a:lstStyle/>
                    <a:p>
                      <a:pPr algn="ctr"/>
                      <a:endParaRPr lang="en-US" sz="2400" dirty="0">
                        <a:latin typeface="OpenDyslexicAlta" pitchFamily="2" charset="77"/>
                      </a:endParaRPr>
                    </a:p>
                  </a:txBody>
                  <a:tcPr>
                    <a:solidFill>
                      <a:schemeClr val="bg1"/>
                    </a:solidFill>
                  </a:tcPr>
                </a:tc>
                <a:tc>
                  <a:txBody>
                    <a:bodyPr/>
                    <a:lstStyle/>
                    <a:p>
                      <a:pPr algn="ctr"/>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2830812411"/>
                  </a:ext>
                </a:extLst>
              </a:tr>
              <a:tr h="370840">
                <a:tc>
                  <a:txBody>
                    <a:bodyPr/>
                    <a:lstStyle/>
                    <a:p>
                      <a:pPr algn="ctr"/>
                      <a:endParaRPr lang="en-US" sz="2400" dirty="0">
                        <a:latin typeface="OpenDyslexicAlta" pitchFamily="2" charset="77"/>
                      </a:endParaRPr>
                    </a:p>
                  </a:txBody>
                  <a:tcPr>
                    <a:solidFill>
                      <a:schemeClr val="bg1"/>
                    </a:solidFill>
                  </a:tcPr>
                </a:tc>
                <a:tc>
                  <a:txBody>
                    <a:bodyPr/>
                    <a:lstStyle/>
                    <a:p>
                      <a:pPr algn="ctr"/>
                      <a:endParaRPr lang="en-US" sz="2400" dirty="0">
                        <a:latin typeface="OpenDyslexicAlta" pitchFamily="2" charset="77"/>
                      </a:endParaRPr>
                    </a:p>
                  </a:txBody>
                  <a:tcPr>
                    <a:solidFill>
                      <a:schemeClr val="bg1"/>
                    </a:solidFill>
                  </a:tcPr>
                </a:tc>
                <a:tc>
                  <a:txBody>
                    <a:bodyPr/>
                    <a:lstStyle/>
                    <a:p>
                      <a:pPr algn="ctr"/>
                      <a:endParaRPr lang="en-US" sz="2400" dirty="0">
                        <a:latin typeface="OpenDyslexicAlta" pitchFamily="2" charset="77"/>
                      </a:endParaRPr>
                    </a:p>
                  </a:txBody>
                  <a:tcPr>
                    <a:solidFill>
                      <a:schemeClr val="bg1"/>
                    </a:solidFill>
                  </a:tcPr>
                </a:tc>
                <a:tc>
                  <a:txBody>
                    <a:bodyPr/>
                    <a:lstStyle/>
                    <a:p>
                      <a:pPr algn="ctr"/>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34307956"/>
                  </a:ext>
                </a:extLst>
              </a:tr>
            </a:tbl>
          </a:graphicData>
        </a:graphic>
      </p:graphicFrame>
      <p:pic>
        <p:nvPicPr>
          <p:cNvPr id="6" name="Picture 5">
            <a:extLst>
              <a:ext uri="{FF2B5EF4-FFF2-40B4-BE49-F238E27FC236}">
                <a16:creationId xmlns:a16="http://schemas.microsoft.com/office/drawing/2014/main" xmlns="" id="{829052BF-2E52-2142-BE30-E74930CBD2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7815" y="1287856"/>
            <a:ext cx="1047649" cy="1080000"/>
          </a:xfrm>
          <a:prstGeom prst="rect">
            <a:avLst/>
          </a:prstGeom>
        </p:spPr>
      </p:pic>
      <p:pic>
        <p:nvPicPr>
          <p:cNvPr id="7" name="Picture 6">
            <a:extLst>
              <a:ext uri="{FF2B5EF4-FFF2-40B4-BE49-F238E27FC236}">
                <a16:creationId xmlns:a16="http://schemas.microsoft.com/office/drawing/2014/main" xmlns="" id="{F7245B16-C7EF-2849-9931-D3AEE6F705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7390" y="1285625"/>
            <a:ext cx="1047649" cy="1080000"/>
          </a:xfrm>
          <a:prstGeom prst="rect">
            <a:avLst/>
          </a:prstGeom>
        </p:spPr>
      </p:pic>
      <p:pic>
        <p:nvPicPr>
          <p:cNvPr id="9" name="Picture 8">
            <a:extLst>
              <a:ext uri="{FF2B5EF4-FFF2-40B4-BE49-F238E27FC236}">
                <a16:creationId xmlns:a16="http://schemas.microsoft.com/office/drawing/2014/main" xmlns="" id="{6B6F15CA-13FE-7D49-94C0-A9F87068AB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99452" y="1285625"/>
            <a:ext cx="1045162" cy="1080000"/>
          </a:xfrm>
          <a:prstGeom prst="rect">
            <a:avLst/>
          </a:prstGeom>
        </p:spPr>
      </p:pic>
      <p:pic>
        <p:nvPicPr>
          <p:cNvPr id="10" name="Picture 9">
            <a:extLst>
              <a:ext uri="{FF2B5EF4-FFF2-40B4-BE49-F238E27FC236}">
                <a16:creationId xmlns:a16="http://schemas.microsoft.com/office/drawing/2014/main" xmlns="" id="{E89FD01F-EE10-0546-9C48-A142ED130E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96753" y="1285625"/>
            <a:ext cx="1047649" cy="1080000"/>
          </a:xfrm>
          <a:prstGeom prst="rect">
            <a:avLst/>
          </a:prstGeom>
        </p:spPr>
      </p:pic>
      <p:pic>
        <p:nvPicPr>
          <p:cNvPr id="11" name="Picture 10">
            <a:extLst>
              <a:ext uri="{FF2B5EF4-FFF2-40B4-BE49-F238E27FC236}">
                <a16:creationId xmlns:a16="http://schemas.microsoft.com/office/drawing/2014/main" xmlns="" id="{CB780C8A-8905-EA45-89EA-40CB7C9A21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06482" y="1285625"/>
            <a:ext cx="1047649" cy="1080000"/>
          </a:xfrm>
          <a:prstGeom prst="rect">
            <a:avLst/>
          </a:prstGeom>
        </p:spPr>
      </p:pic>
      <p:pic>
        <p:nvPicPr>
          <p:cNvPr id="12" name="Picture 11">
            <a:extLst>
              <a:ext uri="{FF2B5EF4-FFF2-40B4-BE49-F238E27FC236}">
                <a16:creationId xmlns:a16="http://schemas.microsoft.com/office/drawing/2014/main" xmlns="" id="{BAF7D05D-99D3-A84D-96CA-87CA98A493D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91419" y="1288134"/>
            <a:ext cx="1047649" cy="1080000"/>
          </a:xfrm>
          <a:prstGeom prst="rect">
            <a:avLst/>
          </a:prstGeom>
        </p:spPr>
      </p:pic>
    </p:spTree>
    <p:extLst>
      <p:ext uri="{BB962C8B-B14F-4D97-AF65-F5344CB8AC3E}">
        <p14:creationId xmlns:p14="http://schemas.microsoft.com/office/powerpoint/2010/main" val="65711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Draw two digit cards from 1 – 6 each time, then complete the table below:</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a16="http://schemas.microsoft.com/office/drawing/2014/main" xmlns="" id="{8EEC837D-6943-7540-9C87-19AC452D9424}"/>
              </a:ext>
            </a:extLst>
          </p:cNvPr>
          <p:cNvGraphicFramePr>
            <a:graphicFrameLocks noGrp="1"/>
          </p:cNvGraphicFramePr>
          <p:nvPr>
            <p:extLst>
              <p:ext uri="{D42A27DB-BD31-4B8C-83A1-F6EECF244321}">
                <p14:modId xmlns:p14="http://schemas.microsoft.com/office/powerpoint/2010/main" val="1007733337"/>
              </p:ext>
            </p:extLst>
          </p:nvPr>
        </p:nvGraphicFramePr>
        <p:xfrm>
          <a:off x="879552" y="2825415"/>
          <a:ext cx="10432895" cy="3657600"/>
        </p:xfrm>
        <a:graphic>
          <a:graphicData uri="http://schemas.openxmlformats.org/drawingml/2006/table">
            <a:tbl>
              <a:tblPr firstRow="1" bandRow="1">
                <a:tableStyleId>{5940675A-B579-460E-94D1-54222C63F5DA}</a:tableStyleId>
              </a:tblPr>
              <a:tblGrid>
                <a:gridCol w="2086579">
                  <a:extLst>
                    <a:ext uri="{9D8B030D-6E8A-4147-A177-3AD203B41FA5}">
                      <a16:colId xmlns:a16="http://schemas.microsoft.com/office/drawing/2014/main" xmlns="" val="2662338018"/>
                    </a:ext>
                  </a:extLst>
                </a:gridCol>
                <a:gridCol w="2086579">
                  <a:extLst>
                    <a:ext uri="{9D8B030D-6E8A-4147-A177-3AD203B41FA5}">
                      <a16:colId xmlns:a16="http://schemas.microsoft.com/office/drawing/2014/main" xmlns="" val="2593622288"/>
                    </a:ext>
                  </a:extLst>
                </a:gridCol>
                <a:gridCol w="2086579">
                  <a:extLst>
                    <a:ext uri="{9D8B030D-6E8A-4147-A177-3AD203B41FA5}">
                      <a16:colId xmlns:a16="http://schemas.microsoft.com/office/drawing/2014/main" xmlns="" val="1292650153"/>
                    </a:ext>
                  </a:extLst>
                </a:gridCol>
                <a:gridCol w="4173158">
                  <a:extLst>
                    <a:ext uri="{9D8B030D-6E8A-4147-A177-3AD203B41FA5}">
                      <a16:colId xmlns:a16="http://schemas.microsoft.com/office/drawing/2014/main" xmlns="" val="951492518"/>
                    </a:ext>
                  </a:extLst>
                </a:gridCol>
              </a:tblGrid>
              <a:tr h="370840">
                <a:tc>
                  <a:txBody>
                    <a:bodyPr/>
                    <a:lstStyle/>
                    <a:p>
                      <a:pPr algn="ctr"/>
                      <a:r>
                        <a:rPr lang="en-US" sz="2400" dirty="0">
                          <a:latin typeface="OpenDyslexicAlta" pitchFamily="2" charset="77"/>
                        </a:rPr>
                        <a:t>Card 1</a:t>
                      </a:r>
                    </a:p>
                  </a:txBody>
                  <a:tcPr>
                    <a:solidFill>
                      <a:srgbClr val="FFDD57"/>
                    </a:solidFill>
                  </a:tcPr>
                </a:tc>
                <a:tc>
                  <a:txBody>
                    <a:bodyPr/>
                    <a:lstStyle/>
                    <a:p>
                      <a:pPr algn="ctr"/>
                      <a:r>
                        <a:rPr lang="en-US" sz="2400" dirty="0">
                          <a:latin typeface="OpenDyslexicAlta" pitchFamily="2" charset="77"/>
                        </a:rPr>
                        <a:t>Card 2</a:t>
                      </a:r>
                    </a:p>
                  </a:txBody>
                  <a:tcPr>
                    <a:solidFill>
                      <a:srgbClr val="FFDD57"/>
                    </a:solidFill>
                  </a:tcPr>
                </a:tc>
                <a:tc>
                  <a:txBody>
                    <a:bodyPr/>
                    <a:lstStyle/>
                    <a:p>
                      <a:pPr algn="ctr"/>
                      <a:r>
                        <a:rPr lang="en-US" sz="2400" dirty="0">
                          <a:latin typeface="OpenDyslexicAlta" pitchFamily="2" charset="77"/>
                        </a:rPr>
                        <a:t>Product</a:t>
                      </a:r>
                    </a:p>
                  </a:txBody>
                  <a:tcPr>
                    <a:solidFill>
                      <a:srgbClr val="FFDD57"/>
                    </a:solidFill>
                  </a:tcPr>
                </a:tc>
                <a:tc>
                  <a:txBody>
                    <a:bodyPr/>
                    <a:lstStyle/>
                    <a:p>
                      <a:pPr algn="ctr"/>
                      <a:r>
                        <a:rPr lang="en-US" sz="2400" dirty="0">
                          <a:latin typeface="OpenDyslexicAlta" pitchFamily="2" charset="77"/>
                        </a:rPr>
                        <a:t>Multiple of… </a:t>
                      </a:r>
                    </a:p>
                  </a:txBody>
                  <a:tcPr>
                    <a:solidFill>
                      <a:srgbClr val="FFDD57"/>
                    </a:solidFill>
                  </a:tcPr>
                </a:tc>
                <a:extLst>
                  <a:ext uri="{0D108BD9-81ED-4DB2-BD59-A6C34878D82A}">
                    <a16:rowId xmlns:a16="http://schemas.microsoft.com/office/drawing/2014/main" xmlns="" val="4195932742"/>
                  </a:ext>
                </a:extLst>
              </a:tr>
              <a:tr h="370840">
                <a:tc>
                  <a:txBody>
                    <a:bodyPr/>
                    <a:lstStyle/>
                    <a:p>
                      <a:pPr algn="ctr"/>
                      <a:r>
                        <a:rPr lang="en-US" sz="2400" dirty="0">
                          <a:latin typeface="OpenDyslexicAlta" pitchFamily="2" charset="77"/>
                        </a:rPr>
                        <a:t>3</a:t>
                      </a:r>
                    </a:p>
                  </a:txBody>
                  <a:tcPr>
                    <a:solidFill>
                      <a:schemeClr val="bg1"/>
                    </a:solidFill>
                  </a:tcPr>
                </a:tc>
                <a:tc>
                  <a:txBody>
                    <a:bodyPr/>
                    <a:lstStyle/>
                    <a:p>
                      <a:pPr algn="ctr"/>
                      <a:r>
                        <a:rPr lang="en-US" sz="2400" dirty="0">
                          <a:latin typeface="OpenDyslexicAlta" pitchFamily="2" charset="77"/>
                        </a:rPr>
                        <a:t>4</a:t>
                      </a:r>
                    </a:p>
                  </a:txBody>
                  <a:tcPr>
                    <a:solidFill>
                      <a:schemeClr val="bg1"/>
                    </a:solidFill>
                  </a:tcPr>
                </a:tc>
                <a:tc>
                  <a:txBody>
                    <a:bodyPr/>
                    <a:lstStyle/>
                    <a:p>
                      <a:pPr algn="ctr"/>
                      <a:r>
                        <a:rPr lang="en-US" sz="2400" dirty="0">
                          <a:latin typeface="OpenDyslexicAlta" pitchFamily="2" charset="77"/>
                        </a:rPr>
                        <a:t>12</a:t>
                      </a:r>
                    </a:p>
                  </a:txBody>
                  <a:tcPr>
                    <a:solidFill>
                      <a:schemeClr val="bg1"/>
                    </a:solidFill>
                  </a:tcPr>
                </a:tc>
                <a:tc>
                  <a:txBody>
                    <a:bodyPr/>
                    <a:lstStyle/>
                    <a:p>
                      <a:pPr algn="ctr"/>
                      <a:r>
                        <a:rPr lang="en-US" sz="2400" dirty="0">
                          <a:latin typeface="OpenDyslexicAlta" pitchFamily="2" charset="77"/>
                        </a:rPr>
                        <a:t>1, 2, 3, 4, 6, 12</a:t>
                      </a:r>
                    </a:p>
                  </a:txBody>
                  <a:tcPr>
                    <a:solidFill>
                      <a:schemeClr val="bg1"/>
                    </a:solidFill>
                  </a:tcPr>
                </a:tc>
                <a:extLst>
                  <a:ext uri="{0D108BD9-81ED-4DB2-BD59-A6C34878D82A}">
                    <a16:rowId xmlns:a16="http://schemas.microsoft.com/office/drawing/2014/main" xmlns="" val="710110694"/>
                  </a:ext>
                </a:extLst>
              </a:tr>
              <a:tr h="370840">
                <a:tc>
                  <a:txBody>
                    <a:bodyPr/>
                    <a:lstStyle/>
                    <a:p>
                      <a:pPr algn="ctr"/>
                      <a:endParaRPr lang="en-US" sz="2400" dirty="0">
                        <a:latin typeface="OpenDyslexicAlta" pitchFamily="2" charset="77"/>
                      </a:endParaRPr>
                    </a:p>
                  </a:txBody>
                  <a:tcPr>
                    <a:solidFill>
                      <a:schemeClr val="bg1"/>
                    </a:solidFill>
                  </a:tcPr>
                </a:tc>
                <a:tc>
                  <a:txBody>
                    <a:bodyPr/>
                    <a:lstStyle/>
                    <a:p>
                      <a:pPr algn="ctr"/>
                      <a:endParaRPr lang="en-US" sz="2400">
                        <a:latin typeface="OpenDyslexicAlta" pitchFamily="2" charset="77"/>
                      </a:endParaRPr>
                    </a:p>
                  </a:txBody>
                  <a:tcPr>
                    <a:solidFill>
                      <a:schemeClr val="bg1"/>
                    </a:solidFill>
                  </a:tcPr>
                </a:tc>
                <a:tc>
                  <a:txBody>
                    <a:bodyPr/>
                    <a:lstStyle/>
                    <a:p>
                      <a:pPr algn="ctr"/>
                      <a:endParaRPr lang="en-US" sz="2400">
                        <a:latin typeface="OpenDyslexicAlta" pitchFamily="2" charset="77"/>
                      </a:endParaRPr>
                    </a:p>
                  </a:txBody>
                  <a:tcPr>
                    <a:solidFill>
                      <a:schemeClr val="bg1"/>
                    </a:solidFill>
                  </a:tcPr>
                </a:tc>
                <a:tc>
                  <a:txBody>
                    <a:bodyPr/>
                    <a:lstStyle/>
                    <a:p>
                      <a:pPr algn="ctr"/>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2218574410"/>
                  </a:ext>
                </a:extLst>
              </a:tr>
              <a:tr h="370840">
                <a:tc>
                  <a:txBody>
                    <a:bodyPr/>
                    <a:lstStyle/>
                    <a:p>
                      <a:pPr algn="ctr"/>
                      <a:endParaRPr lang="en-US" sz="2400">
                        <a:latin typeface="OpenDyslexicAlta" pitchFamily="2" charset="77"/>
                      </a:endParaRPr>
                    </a:p>
                  </a:txBody>
                  <a:tcPr>
                    <a:solidFill>
                      <a:schemeClr val="bg1"/>
                    </a:solidFill>
                  </a:tcPr>
                </a:tc>
                <a:tc>
                  <a:txBody>
                    <a:bodyPr/>
                    <a:lstStyle/>
                    <a:p>
                      <a:pPr algn="ctr"/>
                      <a:endParaRPr lang="en-US" sz="2400" dirty="0">
                        <a:latin typeface="OpenDyslexicAlta" pitchFamily="2" charset="77"/>
                      </a:endParaRPr>
                    </a:p>
                  </a:txBody>
                  <a:tcPr>
                    <a:solidFill>
                      <a:schemeClr val="bg1"/>
                    </a:solidFill>
                  </a:tcPr>
                </a:tc>
                <a:tc>
                  <a:txBody>
                    <a:bodyPr/>
                    <a:lstStyle/>
                    <a:p>
                      <a:pPr algn="ctr"/>
                      <a:endParaRPr lang="en-US" sz="2400">
                        <a:latin typeface="OpenDyslexicAlta" pitchFamily="2" charset="77"/>
                      </a:endParaRPr>
                    </a:p>
                  </a:txBody>
                  <a:tcPr>
                    <a:solidFill>
                      <a:schemeClr val="bg1"/>
                    </a:solidFill>
                  </a:tcPr>
                </a:tc>
                <a:tc>
                  <a:txBody>
                    <a:bodyPr/>
                    <a:lstStyle/>
                    <a:p>
                      <a:pPr algn="ctr"/>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774029492"/>
                  </a:ext>
                </a:extLst>
              </a:tr>
              <a:tr h="370840">
                <a:tc>
                  <a:txBody>
                    <a:bodyPr/>
                    <a:lstStyle/>
                    <a:p>
                      <a:pPr algn="ctr"/>
                      <a:endParaRPr lang="en-US" sz="2400">
                        <a:latin typeface="OpenDyslexicAlta" pitchFamily="2" charset="77"/>
                      </a:endParaRPr>
                    </a:p>
                  </a:txBody>
                  <a:tcPr>
                    <a:solidFill>
                      <a:schemeClr val="bg1"/>
                    </a:solidFill>
                  </a:tcPr>
                </a:tc>
                <a:tc>
                  <a:txBody>
                    <a:bodyPr/>
                    <a:lstStyle/>
                    <a:p>
                      <a:pPr algn="ctr"/>
                      <a:endParaRPr lang="en-US" sz="2400">
                        <a:latin typeface="OpenDyslexicAlta" pitchFamily="2" charset="77"/>
                      </a:endParaRPr>
                    </a:p>
                  </a:txBody>
                  <a:tcPr>
                    <a:solidFill>
                      <a:schemeClr val="bg1"/>
                    </a:solidFill>
                  </a:tcPr>
                </a:tc>
                <a:tc>
                  <a:txBody>
                    <a:bodyPr/>
                    <a:lstStyle/>
                    <a:p>
                      <a:pPr algn="ctr"/>
                      <a:endParaRPr lang="en-US" sz="2400">
                        <a:latin typeface="OpenDyslexicAlta" pitchFamily="2" charset="77"/>
                      </a:endParaRPr>
                    </a:p>
                  </a:txBody>
                  <a:tcPr>
                    <a:solidFill>
                      <a:schemeClr val="bg1"/>
                    </a:solidFill>
                  </a:tcPr>
                </a:tc>
                <a:tc>
                  <a:txBody>
                    <a:bodyPr/>
                    <a:lstStyle/>
                    <a:p>
                      <a:pPr algn="ctr"/>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4137003932"/>
                  </a:ext>
                </a:extLst>
              </a:tr>
              <a:tr h="370840">
                <a:tc>
                  <a:txBody>
                    <a:bodyPr/>
                    <a:lstStyle/>
                    <a:p>
                      <a:pPr algn="ctr"/>
                      <a:endParaRPr lang="en-US" sz="2400">
                        <a:latin typeface="OpenDyslexicAlta" pitchFamily="2" charset="77"/>
                      </a:endParaRPr>
                    </a:p>
                  </a:txBody>
                  <a:tcPr>
                    <a:solidFill>
                      <a:schemeClr val="bg1"/>
                    </a:solidFill>
                  </a:tcPr>
                </a:tc>
                <a:tc>
                  <a:txBody>
                    <a:bodyPr/>
                    <a:lstStyle/>
                    <a:p>
                      <a:pPr algn="ctr"/>
                      <a:endParaRPr lang="en-US" sz="2400">
                        <a:latin typeface="OpenDyslexicAlta" pitchFamily="2" charset="77"/>
                      </a:endParaRPr>
                    </a:p>
                  </a:txBody>
                  <a:tcPr>
                    <a:solidFill>
                      <a:schemeClr val="bg1"/>
                    </a:solidFill>
                  </a:tcPr>
                </a:tc>
                <a:tc>
                  <a:txBody>
                    <a:bodyPr/>
                    <a:lstStyle/>
                    <a:p>
                      <a:pPr algn="ctr"/>
                      <a:endParaRPr lang="en-US" sz="2400">
                        <a:latin typeface="OpenDyslexicAlta" pitchFamily="2" charset="77"/>
                      </a:endParaRPr>
                    </a:p>
                  </a:txBody>
                  <a:tcPr>
                    <a:solidFill>
                      <a:schemeClr val="bg1"/>
                    </a:solidFill>
                  </a:tcPr>
                </a:tc>
                <a:tc>
                  <a:txBody>
                    <a:bodyPr/>
                    <a:lstStyle/>
                    <a:p>
                      <a:pPr algn="ctr"/>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2402818431"/>
                  </a:ext>
                </a:extLst>
              </a:tr>
              <a:tr h="370840">
                <a:tc>
                  <a:txBody>
                    <a:bodyPr/>
                    <a:lstStyle/>
                    <a:p>
                      <a:pPr algn="ctr"/>
                      <a:endParaRPr lang="en-US" sz="2400" dirty="0">
                        <a:latin typeface="OpenDyslexicAlta" pitchFamily="2" charset="77"/>
                      </a:endParaRPr>
                    </a:p>
                  </a:txBody>
                  <a:tcPr>
                    <a:solidFill>
                      <a:schemeClr val="bg1"/>
                    </a:solidFill>
                  </a:tcPr>
                </a:tc>
                <a:tc>
                  <a:txBody>
                    <a:bodyPr/>
                    <a:lstStyle/>
                    <a:p>
                      <a:pPr algn="ctr"/>
                      <a:endParaRPr lang="en-US" sz="2400" dirty="0">
                        <a:latin typeface="OpenDyslexicAlta" pitchFamily="2" charset="77"/>
                      </a:endParaRPr>
                    </a:p>
                  </a:txBody>
                  <a:tcPr>
                    <a:solidFill>
                      <a:schemeClr val="bg1"/>
                    </a:solidFill>
                  </a:tcPr>
                </a:tc>
                <a:tc>
                  <a:txBody>
                    <a:bodyPr/>
                    <a:lstStyle/>
                    <a:p>
                      <a:pPr algn="ctr"/>
                      <a:endParaRPr lang="en-US" sz="2400" dirty="0">
                        <a:latin typeface="OpenDyslexicAlta" pitchFamily="2" charset="77"/>
                      </a:endParaRPr>
                    </a:p>
                  </a:txBody>
                  <a:tcPr>
                    <a:solidFill>
                      <a:schemeClr val="bg1"/>
                    </a:solidFill>
                  </a:tcPr>
                </a:tc>
                <a:tc>
                  <a:txBody>
                    <a:bodyPr/>
                    <a:lstStyle/>
                    <a:p>
                      <a:pPr algn="ctr"/>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2830812411"/>
                  </a:ext>
                </a:extLst>
              </a:tr>
              <a:tr h="370840">
                <a:tc>
                  <a:txBody>
                    <a:bodyPr/>
                    <a:lstStyle/>
                    <a:p>
                      <a:pPr algn="ctr"/>
                      <a:endParaRPr lang="en-US" sz="2400" dirty="0">
                        <a:latin typeface="OpenDyslexicAlta" pitchFamily="2" charset="77"/>
                      </a:endParaRPr>
                    </a:p>
                  </a:txBody>
                  <a:tcPr>
                    <a:solidFill>
                      <a:schemeClr val="bg1"/>
                    </a:solidFill>
                  </a:tcPr>
                </a:tc>
                <a:tc>
                  <a:txBody>
                    <a:bodyPr/>
                    <a:lstStyle/>
                    <a:p>
                      <a:pPr algn="ctr"/>
                      <a:endParaRPr lang="en-US" sz="2400" dirty="0">
                        <a:latin typeface="OpenDyslexicAlta" pitchFamily="2" charset="77"/>
                      </a:endParaRPr>
                    </a:p>
                  </a:txBody>
                  <a:tcPr>
                    <a:solidFill>
                      <a:schemeClr val="bg1"/>
                    </a:solidFill>
                  </a:tcPr>
                </a:tc>
                <a:tc>
                  <a:txBody>
                    <a:bodyPr/>
                    <a:lstStyle/>
                    <a:p>
                      <a:pPr algn="ctr"/>
                      <a:endParaRPr lang="en-US" sz="2400" dirty="0">
                        <a:latin typeface="OpenDyslexicAlta" pitchFamily="2" charset="77"/>
                      </a:endParaRPr>
                    </a:p>
                  </a:txBody>
                  <a:tcPr>
                    <a:solidFill>
                      <a:schemeClr val="bg1"/>
                    </a:solidFill>
                  </a:tcPr>
                </a:tc>
                <a:tc>
                  <a:txBody>
                    <a:bodyPr/>
                    <a:lstStyle/>
                    <a:p>
                      <a:pPr algn="ctr"/>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xmlns="" val="334307956"/>
                  </a:ext>
                </a:extLst>
              </a:tr>
            </a:tbl>
          </a:graphicData>
        </a:graphic>
      </p:graphicFrame>
      <p:pic>
        <p:nvPicPr>
          <p:cNvPr id="6" name="Picture 5">
            <a:extLst>
              <a:ext uri="{FF2B5EF4-FFF2-40B4-BE49-F238E27FC236}">
                <a16:creationId xmlns:a16="http://schemas.microsoft.com/office/drawing/2014/main" xmlns="" id="{829052BF-2E52-2142-BE30-E74930CBD2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7815" y="1287856"/>
            <a:ext cx="1047649" cy="1080000"/>
          </a:xfrm>
          <a:prstGeom prst="rect">
            <a:avLst/>
          </a:prstGeom>
        </p:spPr>
      </p:pic>
      <p:pic>
        <p:nvPicPr>
          <p:cNvPr id="7" name="Picture 6">
            <a:extLst>
              <a:ext uri="{FF2B5EF4-FFF2-40B4-BE49-F238E27FC236}">
                <a16:creationId xmlns:a16="http://schemas.microsoft.com/office/drawing/2014/main" xmlns="" id="{F7245B16-C7EF-2849-9931-D3AEE6F705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7390" y="1285625"/>
            <a:ext cx="1047649" cy="1080000"/>
          </a:xfrm>
          <a:prstGeom prst="rect">
            <a:avLst/>
          </a:prstGeom>
        </p:spPr>
      </p:pic>
      <p:pic>
        <p:nvPicPr>
          <p:cNvPr id="9" name="Picture 8">
            <a:extLst>
              <a:ext uri="{FF2B5EF4-FFF2-40B4-BE49-F238E27FC236}">
                <a16:creationId xmlns:a16="http://schemas.microsoft.com/office/drawing/2014/main" xmlns="" id="{6B6F15CA-13FE-7D49-94C0-A9F87068AB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99452" y="1285625"/>
            <a:ext cx="1045162" cy="1080000"/>
          </a:xfrm>
          <a:prstGeom prst="rect">
            <a:avLst/>
          </a:prstGeom>
        </p:spPr>
      </p:pic>
      <p:pic>
        <p:nvPicPr>
          <p:cNvPr id="10" name="Picture 9">
            <a:extLst>
              <a:ext uri="{FF2B5EF4-FFF2-40B4-BE49-F238E27FC236}">
                <a16:creationId xmlns:a16="http://schemas.microsoft.com/office/drawing/2014/main" xmlns="" id="{E89FD01F-EE10-0546-9C48-A142ED130E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96753" y="1285625"/>
            <a:ext cx="1047649" cy="1080000"/>
          </a:xfrm>
          <a:prstGeom prst="rect">
            <a:avLst/>
          </a:prstGeom>
        </p:spPr>
      </p:pic>
      <p:pic>
        <p:nvPicPr>
          <p:cNvPr id="11" name="Picture 10">
            <a:extLst>
              <a:ext uri="{FF2B5EF4-FFF2-40B4-BE49-F238E27FC236}">
                <a16:creationId xmlns:a16="http://schemas.microsoft.com/office/drawing/2014/main" xmlns="" id="{CB780C8A-8905-EA45-89EA-40CB7C9A21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06482" y="1285625"/>
            <a:ext cx="1047649" cy="1080000"/>
          </a:xfrm>
          <a:prstGeom prst="rect">
            <a:avLst/>
          </a:prstGeom>
        </p:spPr>
      </p:pic>
      <p:pic>
        <p:nvPicPr>
          <p:cNvPr id="12" name="Picture 11">
            <a:extLst>
              <a:ext uri="{FF2B5EF4-FFF2-40B4-BE49-F238E27FC236}">
                <a16:creationId xmlns:a16="http://schemas.microsoft.com/office/drawing/2014/main" xmlns="" id="{BAF7D05D-99D3-A84D-96CA-87CA98A493D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91419" y="1288134"/>
            <a:ext cx="1047649" cy="1080000"/>
          </a:xfrm>
          <a:prstGeom prst="rect">
            <a:avLst/>
          </a:prstGeom>
        </p:spPr>
      </p:pic>
      <p:sp>
        <p:nvSpPr>
          <p:cNvPr id="5" name="Rounded Rectangle 4">
            <a:extLst>
              <a:ext uri="{FF2B5EF4-FFF2-40B4-BE49-F238E27FC236}">
                <a16:creationId xmlns:a16="http://schemas.microsoft.com/office/drawing/2014/main" xmlns="" id="{65F57882-0280-5342-985E-6D301328C2CF}"/>
              </a:ext>
            </a:extLst>
          </p:cNvPr>
          <p:cNvSpPr/>
          <p:nvPr/>
        </p:nvSpPr>
        <p:spPr>
          <a:xfrm>
            <a:off x="2624650" y="4197015"/>
            <a:ext cx="7811311"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Adult / peer assessment</a:t>
            </a:r>
          </a:p>
        </p:txBody>
      </p:sp>
    </p:spTree>
    <p:extLst>
      <p:ext uri="{BB962C8B-B14F-4D97-AF65-F5344CB8AC3E}">
        <p14:creationId xmlns:p14="http://schemas.microsoft.com/office/powerpoint/2010/main" val="660520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742495"/>
            <a:ext cx="10515600" cy="4351338"/>
          </a:xfrm>
        </p:spPr>
        <p:txBody>
          <a:bodyPr>
            <a:noAutofit/>
          </a:bodyPr>
          <a:lstStyle/>
          <a:p>
            <a:pPr marL="0" indent="0">
              <a:buNone/>
            </a:pPr>
            <a:r>
              <a:rPr lang="en-GB" dirty="0"/>
              <a:t>Activity 4:</a:t>
            </a:r>
          </a:p>
          <a:p>
            <a:pPr marL="0" indent="0">
              <a:buClr>
                <a:srgbClr val="23D160"/>
              </a:buClr>
              <a:buSzPct val="85000"/>
              <a:buNone/>
            </a:pPr>
            <a:r>
              <a:rPr lang="en-GB" sz="2200" dirty="0"/>
              <a:t>Draw two digit cards from 1 – 9 each time, then complete the grid below:</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a16="http://schemas.microsoft.com/office/drawing/2014/main" xmlns="" id="{829052BF-2E52-2142-BE30-E74930CBD2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7815" y="1204726"/>
            <a:ext cx="1047649" cy="1080000"/>
          </a:xfrm>
          <a:prstGeom prst="rect">
            <a:avLst/>
          </a:prstGeom>
        </p:spPr>
      </p:pic>
      <p:pic>
        <p:nvPicPr>
          <p:cNvPr id="7" name="Picture 6">
            <a:extLst>
              <a:ext uri="{FF2B5EF4-FFF2-40B4-BE49-F238E27FC236}">
                <a16:creationId xmlns:a16="http://schemas.microsoft.com/office/drawing/2014/main" xmlns="" id="{F7245B16-C7EF-2849-9931-D3AEE6F705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7390" y="1202495"/>
            <a:ext cx="1047649" cy="1080000"/>
          </a:xfrm>
          <a:prstGeom prst="rect">
            <a:avLst/>
          </a:prstGeom>
        </p:spPr>
      </p:pic>
      <p:pic>
        <p:nvPicPr>
          <p:cNvPr id="9" name="Picture 8">
            <a:extLst>
              <a:ext uri="{FF2B5EF4-FFF2-40B4-BE49-F238E27FC236}">
                <a16:creationId xmlns:a16="http://schemas.microsoft.com/office/drawing/2014/main" xmlns="" id="{6B6F15CA-13FE-7D49-94C0-A9F87068AB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99452" y="1202495"/>
            <a:ext cx="1045162" cy="1080000"/>
          </a:xfrm>
          <a:prstGeom prst="rect">
            <a:avLst/>
          </a:prstGeom>
        </p:spPr>
      </p:pic>
      <p:pic>
        <p:nvPicPr>
          <p:cNvPr id="10" name="Picture 9">
            <a:extLst>
              <a:ext uri="{FF2B5EF4-FFF2-40B4-BE49-F238E27FC236}">
                <a16:creationId xmlns:a16="http://schemas.microsoft.com/office/drawing/2014/main" xmlns="" id="{E89FD01F-EE10-0546-9C48-A142ED130E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96753" y="1202495"/>
            <a:ext cx="1047649" cy="1080000"/>
          </a:xfrm>
          <a:prstGeom prst="rect">
            <a:avLst/>
          </a:prstGeom>
        </p:spPr>
      </p:pic>
      <p:pic>
        <p:nvPicPr>
          <p:cNvPr id="11" name="Picture 10">
            <a:extLst>
              <a:ext uri="{FF2B5EF4-FFF2-40B4-BE49-F238E27FC236}">
                <a16:creationId xmlns:a16="http://schemas.microsoft.com/office/drawing/2014/main" xmlns="" id="{CB780C8A-8905-EA45-89EA-40CB7C9A21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06482" y="1202495"/>
            <a:ext cx="1047649" cy="1080000"/>
          </a:xfrm>
          <a:prstGeom prst="rect">
            <a:avLst/>
          </a:prstGeom>
        </p:spPr>
      </p:pic>
      <p:pic>
        <p:nvPicPr>
          <p:cNvPr id="12" name="Picture 11">
            <a:extLst>
              <a:ext uri="{FF2B5EF4-FFF2-40B4-BE49-F238E27FC236}">
                <a16:creationId xmlns:a16="http://schemas.microsoft.com/office/drawing/2014/main" xmlns="" id="{BAF7D05D-99D3-A84D-96CA-87CA98A493D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91419" y="1205004"/>
            <a:ext cx="1047649" cy="1080000"/>
          </a:xfrm>
          <a:prstGeom prst="rect">
            <a:avLst/>
          </a:prstGeom>
        </p:spPr>
      </p:pic>
      <p:pic>
        <p:nvPicPr>
          <p:cNvPr id="13" name="Picture 12">
            <a:extLst>
              <a:ext uri="{FF2B5EF4-FFF2-40B4-BE49-F238E27FC236}">
                <a16:creationId xmlns:a16="http://schemas.microsoft.com/office/drawing/2014/main" xmlns="" id="{CFEA0DD1-6B62-274A-A5DD-F22B62EC720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66963" y="1208279"/>
            <a:ext cx="1045161" cy="1080000"/>
          </a:xfrm>
          <a:prstGeom prst="rect">
            <a:avLst/>
          </a:prstGeom>
        </p:spPr>
      </p:pic>
      <p:pic>
        <p:nvPicPr>
          <p:cNvPr id="14" name="Picture 13">
            <a:extLst>
              <a:ext uri="{FF2B5EF4-FFF2-40B4-BE49-F238E27FC236}">
                <a16:creationId xmlns:a16="http://schemas.microsoft.com/office/drawing/2014/main" xmlns="" id="{BAF25963-B93A-AE4C-94AD-67E453F1176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358551" y="1202495"/>
            <a:ext cx="1045161" cy="1080000"/>
          </a:xfrm>
          <a:prstGeom prst="rect">
            <a:avLst/>
          </a:prstGeom>
        </p:spPr>
      </p:pic>
      <p:pic>
        <p:nvPicPr>
          <p:cNvPr id="15" name="Picture 14">
            <a:extLst>
              <a:ext uri="{FF2B5EF4-FFF2-40B4-BE49-F238E27FC236}">
                <a16:creationId xmlns:a16="http://schemas.microsoft.com/office/drawing/2014/main" xmlns="" id="{002BB1C4-DA73-8E49-B911-1A288C343D0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31607" y="1202495"/>
            <a:ext cx="1045161" cy="1080000"/>
          </a:xfrm>
          <a:prstGeom prst="rect">
            <a:avLst/>
          </a:prstGeom>
        </p:spPr>
      </p:pic>
      <p:graphicFrame>
        <p:nvGraphicFramePr>
          <p:cNvPr id="5" name="Table 4">
            <a:extLst>
              <a:ext uri="{FF2B5EF4-FFF2-40B4-BE49-F238E27FC236}">
                <a16:creationId xmlns:a16="http://schemas.microsoft.com/office/drawing/2014/main" xmlns="" id="{77D7DD51-F7B7-9543-92A0-28A1FD6A2E2F}"/>
              </a:ext>
            </a:extLst>
          </p:cNvPr>
          <p:cNvGraphicFramePr>
            <a:graphicFrameLocks noGrp="1"/>
          </p:cNvGraphicFramePr>
          <p:nvPr>
            <p:extLst>
              <p:ext uri="{D42A27DB-BD31-4B8C-83A1-F6EECF244321}">
                <p14:modId xmlns:p14="http://schemas.microsoft.com/office/powerpoint/2010/main" val="566684136"/>
              </p:ext>
            </p:extLst>
          </p:nvPr>
        </p:nvGraphicFramePr>
        <p:xfrm>
          <a:off x="920904" y="2671433"/>
          <a:ext cx="8128000" cy="3962400"/>
        </p:xfrm>
        <a:graphic>
          <a:graphicData uri="http://schemas.openxmlformats.org/drawingml/2006/table">
            <a:tbl>
              <a:tblPr firstRow="1" bandRow="1">
                <a:tableStyleId>{5940675A-B579-460E-94D1-54222C63F5DA}</a:tableStyleId>
              </a:tblPr>
              <a:tblGrid>
                <a:gridCol w="812800">
                  <a:extLst>
                    <a:ext uri="{9D8B030D-6E8A-4147-A177-3AD203B41FA5}">
                      <a16:colId xmlns:a16="http://schemas.microsoft.com/office/drawing/2014/main" xmlns="" val="2438900732"/>
                    </a:ext>
                  </a:extLst>
                </a:gridCol>
                <a:gridCol w="812800">
                  <a:extLst>
                    <a:ext uri="{9D8B030D-6E8A-4147-A177-3AD203B41FA5}">
                      <a16:colId xmlns:a16="http://schemas.microsoft.com/office/drawing/2014/main" xmlns="" val="998661948"/>
                    </a:ext>
                  </a:extLst>
                </a:gridCol>
                <a:gridCol w="812800">
                  <a:extLst>
                    <a:ext uri="{9D8B030D-6E8A-4147-A177-3AD203B41FA5}">
                      <a16:colId xmlns:a16="http://schemas.microsoft.com/office/drawing/2014/main" xmlns="" val="3035239484"/>
                    </a:ext>
                  </a:extLst>
                </a:gridCol>
                <a:gridCol w="812800">
                  <a:extLst>
                    <a:ext uri="{9D8B030D-6E8A-4147-A177-3AD203B41FA5}">
                      <a16:colId xmlns:a16="http://schemas.microsoft.com/office/drawing/2014/main" xmlns="" val="3033004952"/>
                    </a:ext>
                  </a:extLst>
                </a:gridCol>
                <a:gridCol w="812800">
                  <a:extLst>
                    <a:ext uri="{9D8B030D-6E8A-4147-A177-3AD203B41FA5}">
                      <a16:colId xmlns:a16="http://schemas.microsoft.com/office/drawing/2014/main" xmlns="" val="2433395670"/>
                    </a:ext>
                  </a:extLst>
                </a:gridCol>
                <a:gridCol w="812800">
                  <a:extLst>
                    <a:ext uri="{9D8B030D-6E8A-4147-A177-3AD203B41FA5}">
                      <a16:colId xmlns:a16="http://schemas.microsoft.com/office/drawing/2014/main" xmlns="" val="1057742338"/>
                    </a:ext>
                  </a:extLst>
                </a:gridCol>
                <a:gridCol w="812800">
                  <a:extLst>
                    <a:ext uri="{9D8B030D-6E8A-4147-A177-3AD203B41FA5}">
                      <a16:colId xmlns:a16="http://schemas.microsoft.com/office/drawing/2014/main" xmlns="" val="3911010620"/>
                    </a:ext>
                  </a:extLst>
                </a:gridCol>
                <a:gridCol w="812800">
                  <a:extLst>
                    <a:ext uri="{9D8B030D-6E8A-4147-A177-3AD203B41FA5}">
                      <a16:colId xmlns:a16="http://schemas.microsoft.com/office/drawing/2014/main" xmlns="" val="1250395856"/>
                    </a:ext>
                  </a:extLst>
                </a:gridCol>
                <a:gridCol w="812800">
                  <a:extLst>
                    <a:ext uri="{9D8B030D-6E8A-4147-A177-3AD203B41FA5}">
                      <a16:colId xmlns:a16="http://schemas.microsoft.com/office/drawing/2014/main" xmlns="" val="2485897072"/>
                    </a:ext>
                  </a:extLst>
                </a:gridCol>
                <a:gridCol w="812800">
                  <a:extLst>
                    <a:ext uri="{9D8B030D-6E8A-4147-A177-3AD203B41FA5}">
                      <a16:colId xmlns:a16="http://schemas.microsoft.com/office/drawing/2014/main" xmlns="" val="2038099489"/>
                    </a:ext>
                  </a:extLst>
                </a:gridCol>
              </a:tblGrid>
              <a:tr h="370840">
                <a:tc>
                  <a:txBody>
                    <a:bodyPr/>
                    <a:lstStyle/>
                    <a:p>
                      <a:pPr algn="ctr"/>
                      <a:r>
                        <a:rPr lang="en-US" sz="2000" dirty="0">
                          <a:latin typeface="OpenDyslexicAlta" pitchFamily="2" charset="77"/>
                        </a:rPr>
                        <a:t>x</a:t>
                      </a:r>
                    </a:p>
                  </a:txBody>
                  <a:tcPr>
                    <a:solidFill>
                      <a:srgbClr val="23D160"/>
                    </a:solidFill>
                  </a:tcPr>
                </a:tc>
                <a:tc>
                  <a:txBody>
                    <a:bodyPr/>
                    <a:lstStyle/>
                    <a:p>
                      <a:pPr algn="ctr"/>
                      <a:r>
                        <a:rPr lang="en-US" sz="2000" dirty="0">
                          <a:latin typeface="OpenDyslexicAlta" pitchFamily="2" charset="77"/>
                        </a:rPr>
                        <a:t>1</a:t>
                      </a:r>
                    </a:p>
                  </a:txBody>
                  <a:tcPr>
                    <a:solidFill>
                      <a:srgbClr val="FFDD57"/>
                    </a:solidFill>
                  </a:tcPr>
                </a:tc>
                <a:tc>
                  <a:txBody>
                    <a:bodyPr/>
                    <a:lstStyle/>
                    <a:p>
                      <a:pPr algn="ctr"/>
                      <a:r>
                        <a:rPr lang="en-US" sz="2000" dirty="0">
                          <a:latin typeface="OpenDyslexicAlta" pitchFamily="2" charset="77"/>
                        </a:rPr>
                        <a:t>2</a:t>
                      </a:r>
                    </a:p>
                  </a:txBody>
                  <a:tcPr>
                    <a:solidFill>
                      <a:srgbClr val="FFDD57"/>
                    </a:solidFill>
                  </a:tcPr>
                </a:tc>
                <a:tc>
                  <a:txBody>
                    <a:bodyPr/>
                    <a:lstStyle/>
                    <a:p>
                      <a:pPr algn="ctr"/>
                      <a:r>
                        <a:rPr lang="en-US" sz="2000" dirty="0">
                          <a:latin typeface="OpenDyslexicAlta" pitchFamily="2" charset="77"/>
                        </a:rPr>
                        <a:t>3</a:t>
                      </a:r>
                    </a:p>
                  </a:txBody>
                  <a:tcPr>
                    <a:solidFill>
                      <a:srgbClr val="FFDD57"/>
                    </a:solidFill>
                  </a:tcPr>
                </a:tc>
                <a:tc>
                  <a:txBody>
                    <a:bodyPr/>
                    <a:lstStyle/>
                    <a:p>
                      <a:pPr algn="ctr"/>
                      <a:r>
                        <a:rPr lang="en-US" sz="2000" dirty="0">
                          <a:latin typeface="OpenDyslexicAlta" pitchFamily="2" charset="77"/>
                        </a:rPr>
                        <a:t>4</a:t>
                      </a:r>
                    </a:p>
                  </a:txBody>
                  <a:tcPr>
                    <a:solidFill>
                      <a:srgbClr val="FFDD57"/>
                    </a:solidFill>
                  </a:tcPr>
                </a:tc>
                <a:tc>
                  <a:txBody>
                    <a:bodyPr/>
                    <a:lstStyle/>
                    <a:p>
                      <a:pPr algn="ctr"/>
                      <a:r>
                        <a:rPr lang="en-US" sz="2000" dirty="0">
                          <a:latin typeface="OpenDyslexicAlta" pitchFamily="2" charset="77"/>
                        </a:rPr>
                        <a:t>5</a:t>
                      </a:r>
                    </a:p>
                  </a:txBody>
                  <a:tcPr>
                    <a:solidFill>
                      <a:srgbClr val="FFDD57"/>
                    </a:solidFill>
                  </a:tcPr>
                </a:tc>
                <a:tc>
                  <a:txBody>
                    <a:bodyPr/>
                    <a:lstStyle/>
                    <a:p>
                      <a:pPr algn="ctr"/>
                      <a:r>
                        <a:rPr lang="en-US" sz="2000" dirty="0">
                          <a:latin typeface="OpenDyslexicAlta" pitchFamily="2" charset="77"/>
                        </a:rPr>
                        <a:t>6</a:t>
                      </a:r>
                    </a:p>
                  </a:txBody>
                  <a:tcPr>
                    <a:solidFill>
                      <a:srgbClr val="FFDD57"/>
                    </a:solidFill>
                  </a:tcPr>
                </a:tc>
                <a:tc>
                  <a:txBody>
                    <a:bodyPr/>
                    <a:lstStyle/>
                    <a:p>
                      <a:pPr algn="ctr"/>
                      <a:r>
                        <a:rPr lang="en-US" sz="2000" dirty="0">
                          <a:latin typeface="OpenDyslexicAlta" pitchFamily="2" charset="77"/>
                        </a:rPr>
                        <a:t>7</a:t>
                      </a:r>
                    </a:p>
                  </a:txBody>
                  <a:tcPr>
                    <a:solidFill>
                      <a:srgbClr val="FFDD57"/>
                    </a:solidFill>
                  </a:tcPr>
                </a:tc>
                <a:tc>
                  <a:txBody>
                    <a:bodyPr/>
                    <a:lstStyle/>
                    <a:p>
                      <a:pPr algn="ctr"/>
                      <a:r>
                        <a:rPr lang="en-US" sz="2000" dirty="0">
                          <a:latin typeface="OpenDyslexicAlta" pitchFamily="2" charset="77"/>
                        </a:rPr>
                        <a:t>8</a:t>
                      </a:r>
                    </a:p>
                  </a:txBody>
                  <a:tcPr>
                    <a:solidFill>
                      <a:srgbClr val="FFDD57"/>
                    </a:solidFill>
                  </a:tcPr>
                </a:tc>
                <a:tc>
                  <a:txBody>
                    <a:bodyPr/>
                    <a:lstStyle/>
                    <a:p>
                      <a:pPr algn="ctr"/>
                      <a:r>
                        <a:rPr lang="en-US" sz="2000" dirty="0">
                          <a:latin typeface="OpenDyslexicAlta" pitchFamily="2" charset="77"/>
                        </a:rPr>
                        <a:t>9</a:t>
                      </a:r>
                    </a:p>
                  </a:txBody>
                  <a:tcPr>
                    <a:solidFill>
                      <a:srgbClr val="FFDD57"/>
                    </a:solidFill>
                  </a:tcPr>
                </a:tc>
                <a:extLst>
                  <a:ext uri="{0D108BD9-81ED-4DB2-BD59-A6C34878D82A}">
                    <a16:rowId xmlns:a16="http://schemas.microsoft.com/office/drawing/2014/main" xmlns="" val="2054515563"/>
                  </a:ext>
                </a:extLst>
              </a:tr>
              <a:tr h="370840">
                <a:tc>
                  <a:txBody>
                    <a:bodyPr/>
                    <a:lstStyle/>
                    <a:p>
                      <a:pPr algn="ctr"/>
                      <a:r>
                        <a:rPr lang="en-US" sz="2000" dirty="0">
                          <a:latin typeface="OpenDyslexicAlta" pitchFamily="2" charset="77"/>
                        </a:rPr>
                        <a:t>1</a:t>
                      </a:r>
                    </a:p>
                  </a:txBody>
                  <a:tcPr>
                    <a:solidFill>
                      <a:srgbClr val="44A6ED"/>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extLst>
                  <a:ext uri="{0D108BD9-81ED-4DB2-BD59-A6C34878D82A}">
                    <a16:rowId xmlns:a16="http://schemas.microsoft.com/office/drawing/2014/main" xmlns="" val="3892230804"/>
                  </a:ext>
                </a:extLst>
              </a:tr>
              <a:tr h="370840">
                <a:tc>
                  <a:txBody>
                    <a:bodyPr/>
                    <a:lstStyle/>
                    <a:p>
                      <a:pPr algn="ctr"/>
                      <a:r>
                        <a:rPr lang="en-US" sz="2000" dirty="0">
                          <a:latin typeface="OpenDyslexicAlta" pitchFamily="2" charset="77"/>
                        </a:rPr>
                        <a:t>2</a:t>
                      </a:r>
                    </a:p>
                  </a:txBody>
                  <a:tcPr>
                    <a:solidFill>
                      <a:srgbClr val="44A6ED"/>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extLst>
                  <a:ext uri="{0D108BD9-81ED-4DB2-BD59-A6C34878D82A}">
                    <a16:rowId xmlns:a16="http://schemas.microsoft.com/office/drawing/2014/main" xmlns="" val="1471459204"/>
                  </a:ext>
                </a:extLst>
              </a:tr>
              <a:tr h="370840">
                <a:tc>
                  <a:txBody>
                    <a:bodyPr/>
                    <a:lstStyle/>
                    <a:p>
                      <a:pPr algn="ctr"/>
                      <a:r>
                        <a:rPr lang="en-US" sz="2000" dirty="0">
                          <a:latin typeface="OpenDyslexicAlta" pitchFamily="2" charset="77"/>
                        </a:rPr>
                        <a:t>3</a:t>
                      </a:r>
                    </a:p>
                  </a:txBody>
                  <a:tcPr>
                    <a:solidFill>
                      <a:srgbClr val="44A6ED"/>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extLst>
                  <a:ext uri="{0D108BD9-81ED-4DB2-BD59-A6C34878D82A}">
                    <a16:rowId xmlns:a16="http://schemas.microsoft.com/office/drawing/2014/main" xmlns="" val="3150362786"/>
                  </a:ext>
                </a:extLst>
              </a:tr>
              <a:tr h="370840">
                <a:tc>
                  <a:txBody>
                    <a:bodyPr/>
                    <a:lstStyle/>
                    <a:p>
                      <a:pPr algn="ctr"/>
                      <a:r>
                        <a:rPr lang="en-US" sz="2000" dirty="0">
                          <a:latin typeface="OpenDyslexicAlta" pitchFamily="2" charset="77"/>
                        </a:rPr>
                        <a:t>4</a:t>
                      </a:r>
                    </a:p>
                  </a:txBody>
                  <a:tcPr>
                    <a:solidFill>
                      <a:srgbClr val="44A6ED"/>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extLst>
                  <a:ext uri="{0D108BD9-81ED-4DB2-BD59-A6C34878D82A}">
                    <a16:rowId xmlns:a16="http://schemas.microsoft.com/office/drawing/2014/main" xmlns="" val="1093700554"/>
                  </a:ext>
                </a:extLst>
              </a:tr>
              <a:tr h="370840">
                <a:tc>
                  <a:txBody>
                    <a:bodyPr/>
                    <a:lstStyle/>
                    <a:p>
                      <a:pPr algn="ctr"/>
                      <a:r>
                        <a:rPr lang="en-US" sz="2000" dirty="0">
                          <a:latin typeface="OpenDyslexicAlta" pitchFamily="2" charset="77"/>
                        </a:rPr>
                        <a:t>5</a:t>
                      </a:r>
                    </a:p>
                  </a:txBody>
                  <a:tcPr>
                    <a:solidFill>
                      <a:srgbClr val="44A6ED"/>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extLst>
                  <a:ext uri="{0D108BD9-81ED-4DB2-BD59-A6C34878D82A}">
                    <a16:rowId xmlns:a16="http://schemas.microsoft.com/office/drawing/2014/main" xmlns="" val="3298354351"/>
                  </a:ext>
                </a:extLst>
              </a:tr>
              <a:tr h="370840">
                <a:tc>
                  <a:txBody>
                    <a:bodyPr/>
                    <a:lstStyle/>
                    <a:p>
                      <a:pPr algn="ctr"/>
                      <a:r>
                        <a:rPr lang="en-US" sz="2000" dirty="0">
                          <a:latin typeface="OpenDyslexicAlta" pitchFamily="2" charset="77"/>
                        </a:rPr>
                        <a:t>6</a:t>
                      </a:r>
                    </a:p>
                  </a:txBody>
                  <a:tcPr>
                    <a:solidFill>
                      <a:srgbClr val="44A6ED"/>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tc>
                  <a:txBody>
                    <a:bodyPr/>
                    <a:lstStyle/>
                    <a:p>
                      <a:pPr algn="ctr"/>
                      <a:endParaRPr lang="en-US" sz="2000">
                        <a:latin typeface="OpenDyslexicAlta" pitchFamily="2" charset="77"/>
                      </a:endParaRPr>
                    </a:p>
                  </a:txBody>
                  <a:tcPr>
                    <a:solidFill>
                      <a:schemeClr val="bg1"/>
                    </a:solidFill>
                  </a:tcPr>
                </a:tc>
                <a:extLst>
                  <a:ext uri="{0D108BD9-81ED-4DB2-BD59-A6C34878D82A}">
                    <a16:rowId xmlns:a16="http://schemas.microsoft.com/office/drawing/2014/main" xmlns="" val="1440645242"/>
                  </a:ext>
                </a:extLst>
              </a:tr>
              <a:tr h="370840">
                <a:tc>
                  <a:txBody>
                    <a:bodyPr/>
                    <a:lstStyle/>
                    <a:p>
                      <a:pPr algn="ctr"/>
                      <a:r>
                        <a:rPr lang="en-US" sz="2000" dirty="0">
                          <a:latin typeface="OpenDyslexicAlta" pitchFamily="2" charset="77"/>
                        </a:rPr>
                        <a:t>7</a:t>
                      </a:r>
                    </a:p>
                  </a:txBody>
                  <a:tcPr>
                    <a:solidFill>
                      <a:srgbClr val="44A6ED"/>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extLst>
                  <a:ext uri="{0D108BD9-81ED-4DB2-BD59-A6C34878D82A}">
                    <a16:rowId xmlns:a16="http://schemas.microsoft.com/office/drawing/2014/main" xmlns="" val="2140817166"/>
                  </a:ext>
                </a:extLst>
              </a:tr>
              <a:tr h="370840">
                <a:tc>
                  <a:txBody>
                    <a:bodyPr/>
                    <a:lstStyle/>
                    <a:p>
                      <a:pPr algn="ctr"/>
                      <a:r>
                        <a:rPr lang="en-US" sz="2000" dirty="0">
                          <a:latin typeface="OpenDyslexicAlta" pitchFamily="2" charset="77"/>
                        </a:rPr>
                        <a:t>8</a:t>
                      </a:r>
                    </a:p>
                  </a:txBody>
                  <a:tcPr>
                    <a:solidFill>
                      <a:srgbClr val="44A6ED"/>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extLst>
                  <a:ext uri="{0D108BD9-81ED-4DB2-BD59-A6C34878D82A}">
                    <a16:rowId xmlns:a16="http://schemas.microsoft.com/office/drawing/2014/main" xmlns="" val="1063927004"/>
                  </a:ext>
                </a:extLst>
              </a:tr>
              <a:tr h="370840">
                <a:tc>
                  <a:txBody>
                    <a:bodyPr/>
                    <a:lstStyle/>
                    <a:p>
                      <a:pPr algn="ctr"/>
                      <a:r>
                        <a:rPr lang="en-US" sz="2000" dirty="0">
                          <a:latin typeface="OpenDyslexicAlta" pitchFamily="2" charset="77"/>
                        </a:rPr>
                        <a:t>9</a:t>
                      </a:r>
                    </a:p>
                  </a:txBody>
                  <a:tcPr>
                    <a:solidFill>
                      <a:srgbClr val="44A6ED"/>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tc>
                  <a:txBody>
                    <a:bodyPr/>
                    <a:lstStyle/>
                    <a:p>
                      <a:pPr algn="ctr"/>
                      <a:endParaRPr lang="en-US" sz="2000" dirty="0">
                        <a:latin typeface="OpenDyslexicAlta" pitchFamily="2" charset="77"/>
                      </a:endParaRPr>
                    </a:p>
                  </a:txBody>
                  <a:tcPr>
                    <a:solidFill>
                      <a:schemeClr val="bg1"/>
                    </a:solidFill>
                  </a:tcPr>
                </a:tc>
                <a:extLst>
                  <a:ext uri="{0D108BD9-81ED-4DB2-BD59-A6C34878D82A}">
                    <a16:rowId xmlns:a16="http://schemas.microsoft.com/office/drawing/2014/main" xmlns="" val="3138198519"/>
                  </a:ext>
                </a:extLst>
              </a:tr>
            </a:tbl>
          </a:graphicData>
        </a:graphic>
      </p:graphicFrame>
      <p:sp>
        <p:nvSpPr>
          <p:cNvPr id="16" name="Rectangle 15">
            <a:extLst>
              <a:ext uri="{FF2B5EF4-FFF2-40B4-BE49-F238E27FC236}">
                <a16:creationId xmlns:a16="http://schemas.microsoft.com/office/drawing/2014/main" xmlns="" id="{BBB8A724-6551-0B4C-983E-0C0978B4CEEE}"/>
              </a:ext>
            </a:extLst>
          </p:cNvPr>
          <p:cNvSpPr/>
          <p:nvPr/>
        </p:nvSpPr>
        <p:spPr>
          <a:xfrm>
            <a:off x="9131607" y="4113841"/>
            <a:ext cx="2701637" cy="2308324"/>
          </a:xfrm>
          <a:prstGeom prst="rect">
            <a:avLst/>
          </a:prstGeom>
        </p:spPr>
        <p:txBody>
          <a:bodyPr wrap="square">
            <a:spAutoFit/>
          </a:bodyPr>
          <a:lstStyle/>
          <a:p>
            <a:r>
              <a:rPr lang="en-GB" i="1" dirty="0">
                <a:latin typeface="OpenDyslexicAlta" pitchFamily="2" charset="77"/>
              </a:rPr>
              <a:t>Do some multiples fit in more than one space?</a:t>
            </a:r>
          </a:p>
          <a:p>
            <a:endParaRPr lang="en-GB" i="1" dirty="0">
              <a:latin typeface="OpenDyslexicAlta" pitchFamily="2" charset="77"/>
            </a:endParaRPr>
          </a:p>
          <a:p>
            <a:r>
              <a:rPr lang="en-GB" i="1" dirty="0">
                <a:latin typeface="OpenDyslexicAlta" pitchFamily="2" charset="77"/>
              </a:rPr>
              <a:t>Which number(s) appear most often in the table?</a:t>
            </a:r>
          </a:p>
          <a:p>
            <a:r>
              <a:rPr lang="en-GB" i="1" dirty="0">
                <a:latin typeface="OpenDyslexicAlta" pitchFamily="2" charset="77"/>
              </a:rPr>
              <a:t>Why might that be? </a:t>
            </a:r>
            <a:endParaRPr lang="en-US" i="1" dirty="0">
              <a:latin typeface="OpenDyslexicAlta" pitchFamily="2" charset="77"/>
            </a:endParaRPr>
          </a:p>
        </p:txBody>
      </p:sp>
    </p:spTree>
    <p:extLst>
      <p:ext uri="{BB962C8B-B14F-4D97-AF65-F5344CB8AC3E}">
        <p14:creationId xmlns:p14="http://schemas.microsoft.com/office/powerpoint/2010/main" val="2635893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742495"/>
            <a:ext cx="10515600" cy="4351338"/>
          </a:xfrm>
        </p:spPr>
        <p:txBody>
          <a:bodyPr>
            <a:noAutofit/>
          </a:bodyPr>
          <a:lstStyle/>
          <a:p>
            <a:pPr marL="0" indent="0">
              <a:buNone/>
            </a:pPr>
            <a:r>
              <a:rPr lang="en-GB" dirty="0"/>
              <a:t>Activity 4:</a:t>
            </a:r>
          </a:p>
          <a:p>
            <a:pPr marL="0" indent="0">
              <a:buClr>
                <a:srgbClr val="23D160"/>
              </a:buClr>
              <a:buSzPct val="85000"/>
              <a:buNone/>
            </a:pPr>
            <a:r>
              <a:rPr lang="en-GB" sz="2200" dirty="0"/>
              <a:t>Draw two digit cards from 1 – 9 each time, then complete the grid below:</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a16="http://schemas.microsoft.com/office/drawing/2014/main" xmlns="" id="{829052BF-2E52-2142-BE30-E74930CBD2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7815" y="1204726"/>
            <a:ext cx="1047649" cy="1080000"/>
          </a:xfrm>
          <a:prstGeom prst="rect">
            <a:avLst/>
          </a:prstGeom>
        </p:spPr>
      </p:pic>
      <p:pic>
        <p:nvPicPr>
          <p:cNvPr id="7" name="Picture 6">
            <a:extLst>
              <a:ext uri="{FF2B5EF4-FFF2-40B4-BE49-F238E27FC236}">
                <a16:creationId xmlns:a16="http://schemas.microsoft.com/office/drawing/2014/main" xmlns="" id="{F7245B16-C7EF-2849-9931-D3AEE6F705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7390" y="1202495"/>
            <a:ext cx="1047649" cy="1080000"/>
          </a:xfrm>
          <a:prstGeom prst="rect">
            <a:avLst/>
          </a:prstGeom>
        </p:spPr>
      </p:pic>
      <p:pic>
        <p:nvPicPr>
          <p:cNvPr id="9" name="Picture 8">
            <a:extLst>
              <a:ext uri="{FF2B5EF4-FFF2-40B4-BE49-F238E27FC236}">
                <a16:creationId xmlns:a16="http://schemas.microsoft.com/office/drawing/2014/main" xmlns="" id="{6B6F15CA-13FE-7D49-94C0-A9F87068AB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99452" y="1202495"/>
            <a:ext cx="1045162" cy="1080000"/>
          </a:xfrm>
          <a:prstGeom prst="rect">
            <a:avLst/>
          </a:prstGeom>
        </p:spPr>
      </p:pic>
      <p:pic>
        <p:nvPicPr>
          <p:cNvPr id="10" name="Picture 9">
            <a:extLst>
              <a:ext uri="{FF2B5EF4-FFF2-40B4-BE49-F238E27FC236}">
                <a16:creationId xmlns:a16="http://schemas.microsoft.com/office/drawing/2014/main" xmlns="" id="{E89FD01F-EE10-0546-9C48-A142ED130E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96753" y="1202495"/>
            <a:ext cx="1047649" cy="1080000"/>
          </a:xfrm>
          <a:prstGeom prst="rect">
            <a:avLst/>
          </a:prstGeom>
        </p:spPr>
      </p:pic>
      <p:pic>
        <p:nvPicPr>
          <p:cNvPr id="11" name="Picture 10">
            <a:extLst>
              <a:ext uri="{FF2B5EF4-FFF2-40B4-BE49-F238E27FC236}">
                <a16:creationId xmlns:a16="http://schemas.microsoft.com/office/drawing/2014/main" xmlns="" id="{CB780C8A-8905-EA45-89EA-40CB7C9A21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06482" y="1202495"/>
            <a:ext cx="1047649" cy="1080000"/>
          </a:xfrm>
          <a:prstGeom prst="rect">
            <a:avLst/>
          </a:prstGeom>
        </p:spPr>
      </p:pic>
      <p:pic>
        <p:nvPicPr>
          <p:cNvPr id="12" name="Picture 11">
            <a:extLst>
              <a:ext uri="{FF2B5EF4-FFF2-40B4-BE49-F238E27FC236}">
                <a16:creationId xmlns:a16="http://schemas.microsoft.com/office/drawing/2014/main" xmlns="" id="{BAF7D05D-99D3-A84D-96CA-87CA98A493D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91419" y="1205004"/>
            <a:ext cx="1047649" cy="1080000"/>
          </a:xfrm>
          <a:prstGeom prst="rect">
            <a:avLst/>
          </a:prstGeom>
        </p:spPr>
      </p:pic>
      <p:pic>
        <p:nvPicPr>
          <p:cNvPr id="13" name="Picture 12">
            <a:extLst>
              <a:ext uri="{FF2B5EF4-FFF2-40B4-BE49-F238E27FC236}">
                <a16:creationId xmlns:a16="http://schemas.microsoft.com/office/drawing/2014/main" xmlns="" id="{CFEA0DD1-6B62-274A-A5DD-F22B62EC720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66963" y="1208279"/>
            <a:ext cx="1045161" cy="1080000"/>
          </a:xfrm>
          <a:prstGeom prst="rect">
            <a:avLst/>
          </a:prstGeom>
        </p:spPr>
      </p:pic>
      <p:pic>
        <p:nvPicPr>
          <p:cNvPr id="14" name="Picture 13">
            <a:extLst>
              <a:ext uri="{FF2B5EF4-FFF2-40B4-BE49-F238E27FC236}">
                <a16:creationId xmlns:a16="http://schemas.microsoft.com/office/drawing/2014/main" xmlns="" id="{BAF25963-B93A-AE4C-94AD-67E453F1176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358551" y="1202495"/>
            <a:ext cx="1045161" cy="1080000"/>
          </a:xfrm>
          <a:prstGeom prst="rect">
            <a:avLst/>
          </a:prstGeom>
        </p:spPr>
      </p:pic>
      <p:pic>
        <p:nvPicPr>
          <p:cNvPr id="15" name="Picture 14">
            <a:extLst>
              <a:ext uri="{FF2B5EF4-FFF2-40B4-BE49-F238E27FC236}">
                <a16:creationId xmlns:a16="http://schemas.microsoft.com/office/drawing/2014/main" xmlns="" id="{002BB1C4-DA73-8E49-B911-1A288C343D0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31607" y="1202495"/>
            <a:ext cx="1045161" cy="1080000"/>
          </a:xfrm>
          <a:prstGeom prst="rect">
            <a:avLst/>
          </a:prstGeom>
        </p:spPr>
      </p:pic>
      <p:graphicFrame>
        <p:nvGraphicFramePr>
          <p:cNvPr id="5" name="Table 4">
            <a:extLst>
              <a:ext uri="{FF2B5EF4-FFF2-40B4-BE49-F238E27FC236}">
                <a16:creationId xmlns:a16="http://schemas.microsoft.com/office/drawing/2014/main" xmlns="" id="{77D7DD51-F7B7-9543-92A0-28A1FD6A2E2F}"/>
              </a:ext>
            </a:extLst>
          </p:cNvPr>
          <p:cNvGraphicFramePr>
            <a:graphicFrameLocks noGrp="1"/>
          </p:cNvGraphicFramePr>
          <p:nvPr>
            <p:extLst>
              <p:ext uri="{D42A27DB-BD31-4B8C-83A1-F6EECF244321}">
                <p14:modId xmlns:p14="http://schemas.microsoft.com/office/powerpoint/2010/main" val="732904102"/>
              </p:ext>
            </p:extLst>
          </p:nvPr>
        </p:nvGraphicFramePr>
        <p:xfrm>
          <a:off x="920904" y="2671433"/>
          <a:ext cx="8128000" cy="3962400"/>
        </p:xfrm>
        <a:graphic>
          <a:graphicData uri="http://schemas.openxmlformats.org/drawingml/2006/table">
            <a:tbl>
              <a:tblPr firstRow="1" bandRow="1">
                <a:tableStyleId>{5940675A-B579-460E-94D1-54222C63F5DA}</a:tableStyleId>
              </a:tblPr>
              <a:tblGrid>
                <a:gridCol w="812800">
                  <a:extLst>
                    <a:ext uri="{9D8B030D-6E8A-4147-A177-3AD203B41FA5}">
                      <a16:colId xmlns:a16="http://schemas.microsoft.com/office/drawing/2014/main" xmlns="" val="2438900732"/>
                    </a:ext>
                  </a:extLst>
                </a:gridCol>
                <a:gridCol w="812800">
                  <a:extLst>
                    <a:ext uri="{9D8B030D-6E8A-4147-A177-3AD203B41FA5}">
                      <a16:colId xmlns:a16="http://schemas.microsoft.com/office/drawing/2014/main" xmlns="" val="998661948"/>
                    </a:ext>
                  </a:extLst>
                </a:gridCol>
                <a:gridCol w="812800">
                  <a:extLst>
                    <a:ext uri="{9D8B030D-6E8A-4147-A177-3AD203B41FA5}">
                      <a16:colId xmlns:a16="http://schemas.microsoft.com/office/drawing/2014/main" xmlns="" val="3035239484"/>
                    </a:ext>
                  </a:extLst>
                </a:gridCol>
                <a:gridCol w="812800">
                  <a:extLst>
                    <a:ext uri="{9D8B030D-6E8A-4147-A177-3AD203B41FA5}">
                      <a16:colId xmlns:a16="http://schemas.microsoft.com/office/drawing/2014/main" xmlns="" val="3033004952"/>
                    </a:ext>
                  </a:extLst>
                </a:gridCol>
                <a:gridCol w="812800">
                  <a:extLst>
                    <a:ext uri="{9D8B030D-6E8A-4147-A177-3AD203B41FA5}">
                      <a16:colId xmlns:a16="http://schemas.microsoft.com/office/drawing/2014/main" xmlns="" val="2433395670"/>
                    </a:ext>
                  </a:extLst>
                </a:gridCol>
                <a:gridCol w="812800">
                  <a:extLst>
                    <a:ext uri="{9D8B030D-6E8A-4147-A177-3AD203B41FA5}">
                      <a16:colId xmlns:a16="http://schemas.microsoft.com/office/drawing/2014/main" xmlns="" val="1057742338"/>
                    </a:ext>
                  </a:extLst>
                </a:gridCol>
                <a:gridCol w="812800">
                  <a:extLst>
                    <a:ext uri="{9D8B030D-6E8A-4147-A177-3AD203B41FA5}">
                      <a16:colId xmlns:a16="http://schemas.microsoft.com/office/drawing/2014/main" xmlns="" val="3911010620"/>
                    </a:ext>
                  </a:extLst>
                </a:gridCol>
                <a:gridCol w="812800">
                  <a:extLst>
                    <a:ext uri="{9D8B030D-6E8A-4147-A177-3AD203B41FA5}">
                      <a16:colId xmlns:a16="http://schemas.microsoft.com/office/drawing/2014/main" xmlns="" val="1250395856"/>
                    </a:ext>
                  </a:extLst>
                </a:gridCol>
                <a:gridCol w="812800">
                  <a:extLst>
                    <a:ext uri="{9D8B030D-6E8A-4147-A177-3AD203B41FA5}">
                      <a16:colId xmlns:a16="http://schemas.microsoft.com/office/drawing/2014/main" xmlns="" val="2485897072"/>
                    </a:ext>
                  </a:extLst>
                </a:gridCol>
                <a:gridCol w="812800">
                  <a:extLst>
                    <a:ext uri="{9D8B030D-6E8A-4147-A177-3AD203B41FA5}">
                      <a16:colId xmlns:a16="http://schemas.microsoft.com/office/drawing/2014/main" xmlns="" val="2038099489"/>
                    </a:ext>
                  </a:extLst>
                </a:gridCol>
              </a:tblGrid>
              <a:tr h="370840">
                <a:tc>
                  <a:txBody>
                    <a:bodyPr/>
                    <a:lstStyle/>
                    <a:p>
                      <a:pPr algn="ctr"/>
                      <a:r>
                        <a:rPr lang="en-US" sz="2000" dirty="0">
                          <a:latin typeface="OpenDyslexicAlta" pitchFamily="2" charset="77"/>
                        </a:rPr>
                        <a:t>x</a:t>
                      </a:r>
                    </a:p>
                  </a:txBody>
                  <a:tcPr>
                    <a:solidFill>
                      <a:srgbClr val="23D160"/>
                    </a:solidFill>
                  </a:tcPr>
                </a:tc>
                <a:tc>
                  <a:txBody>
                    <a:bodyPr/>
                    <a:lstStyle/>
                    <a:p>
                      <a:pPr algn="ctr"/>
                      <a:r>
                        <a:rPr lang="en-US" sz="2000" dirty="0">
                          <a:latin typeface="OpenDyslexicAlta" pitchFamily="2" charset="77"/>
                        </a:rPr>
                        <a:t>1</a:t>
                      </a:r>
                    </a:p>
                  </a:txBody>
                  <a:tcPr>
                    <a:solidFill>
                      <a:srgbClr val="FFDD57"/>
                    </a:solidFill>
                  </a:tcPr>
                </a:tc>
                <a:tc>
                  <a:txBody>
                    <a:bodyPr/>
                    <a:lstStyle/>
                    <a:p>
                      <a:pPr algn="ctr"/>
                      <a:r>
                        <a:rPr lang="en-US" sz="2000" dirty="0">
                          <a:latin typeface="OpenDyslexicAlta" pitchFamily="2" charset="77"/>
                        </a:rPr>
                        <a:t>2</a:t>
                      </a:r>
                    </a:p>
                  </a:txBody>
                  <a:tcPr>
                    <a:solidFill>
                      <a:srgbClr val="FFDD57"/>
                    </a:solidFill>
                  </a:tcPr>
                </a:tc>
                <a:tc>
                  <a:txBody>
                    <a:bodyPr/>
                    <a:lstStyle/>
                    <a:p>
                      <a:pPr algn="ctr"/>
                      <a:r>
                        <a:rPr lang="en-US" sz="2000" dirty="0">
                          <a:latin typeface="OpenDyslexicAlta" pitchFamily="2" charset="77"/>
                        </a:rPr>
                        <a:t>3</a:t>
                      </a:r>
                    </a:p>
                  </a:txBody>
                  <a:tcPr>
                    <a:solidFill>
                      <a:srgbClr val="FFDD57"/>
                    </a:solidFill>
                  </a:tcPr>
                </a:tc>
                <a:tc>
                  <a:txBody>
                    <a:bodyPr/>
                    <a:lstStyle/>
                    <a:p>
                      <a:pPr algn="ctr"/>
                      <a:r>
                        <a:rPr lang="en-US" sz="2000" dirty="0">
                          <a:latin typeface="OpenDyslexicAlta" pitchFamily="2" charset="77"/>
                        </a:rPr>
                        <a:t>4</a:t>
                      </a:r>
                    </a:p>
                  </a:txBody>
                  <a:tcPr>
                    <a:solidFill>
                      <a:srgbClr val="FFDD57"/>
                    </a:solidFill>
                  </a:tcPr>
                </a:tc>
                <a:tc>
                  <a:txBody>
                    <a:bodyPr/>
                    <a:lstStyle/>
                    <a:p>
                      <a:pPr algn="ctr"/>
                      <a:r>
                        <a:rPr lang="en-US" sz="2000" dirty="0">
                          <a:latin typeface="OpenDyslexicAlta" pitchFamily="2" charset="77"/>
                        </a:rPr>
                        <a:t>5</a:t>
                      </a:r>
                    </a:p>
                  </a:txBody>
                  <a:tcPr>
                    <a:solidFill>
                      <a:srgbClr val="FFDD57"/>
                    </a:solidFill>
                  </a:tcPr>
                </a:tc>
                <a:tc>
                  <a:txBody>
                    <a:bodyPr/>
                    <a:lstStyle/>
                    <a:p>
                      <a:pPr algn="ctr"/>
                      <a:r>
                        <a:rPr lang="en-US" sz="2000" dirty="0">
                          <a:latin typeface="OpenDyslexicAlta" pitchFamily="2" charset="77"/>
                        </a:rPr>
                        <a:t>6</a:t>
                      </a:r>
                    </a:p>
                  </a:txBody>
                  <a:tcPr>
                    <a:solidFill>
                      <a:srgbClr val="FFDD57"/>
                    </a:solidFill>
                  </a:tcPr>
                </a:tc>
                <a:tc>
                  <a:txBody>
                    <a:bodyPr/>
                    <a:lstStyle/>
                    <a:p>
                      <a:pPr algn="ctr"/>
                      <a:r>
                        <a:rPr lang="en-US" sz="2000" dirty="0">
                          <a:latin typeface="OpenDyslexicAlta" pitchFamily="2" charset="77"/>
                        </a:rPr>
                        <a:t>7</a:t>
                      </a:r>
                    </a:p>
                  </a:txBody>
                  <a:tcPr>
                    <a:solidFill>
                      <a:srgbClr val="FFDD57"/>
                    </a:solidFill>
                  </a:tcPr>
                </a:tc>
                <a:tc>
                  <a:txBody>
                    <a:bodyPr/>
                    <a:lstStyle/>
                    <a:p>
                      <a:pPr algn="ctr"/>
                      <a:r>
                        <a:rPr lang="en-US" sz="2000" dirty="0">
                          <a:latin typeface="OpenDyslexicAlta" pitchFamily="2" charset="77"/>
                        </a:rPr>
                        <a:t>8</a:t>
                      </a:r>
                    </a:p>
                  </a:txBody>
                  <a:tcPr>
                    <a:solidFill>
                      <a:srgbClr val="FFDD57"/>
                    </a:solidFill>
                  </a:tcPr>
                </a:tc>
                <a:tc>
                  <a:txBody>
                    <a:bodyPr/>
                    <a:lstStyle/>
                    <a:p>
                      <a:pPr algn="ctr"/>
                      <a:r>
                        <a:rPr lang="en-US" sz="2000" dirty="0">
                          <a:latin typeface="OpenDyslexicAlta" pitchFamily="2" charset="77"/>
                        </a:rPr>
                        <a:t>9</a:t>
                      </a:r>
                    </a:p>
                  </a:txBody>
                  <a:tcPr>
                    <a:solidFill>
                      <a:srgbClr val="FFDD57"/>
                    </a:solidFill>
                  </a:tcPr>
                </a:tc>
                <a:extLst>
                  <a:ext uri="{0D108BD9-81ED-4DB2-BD59-A6C34878D82A}">
                    <a16:rowId xmlns:a16="http://schemas.microsoft.com/office/drawing/2014/main" xmlns="" val="2054515563"/>
                  </a:ext>
                </a:extLst>
              </a:tr>
              <a:tr h="370840">
                <a:tc>
                  <a:txBody>
                    <a:bodyPr/>
                    <a:lstStyle/>
                    <a:p>
                      <a:pPr algn="ctr"/>
                      <a:r>
                        <a:rPr lang="en-US" sz="2000" dirty="0">
                          <a:latin typeface="OpenDyslexicAlta" pitchFamily="2" charset="77"/>
                        </a:rPr>
                        <a:t>1</a:t>
                      </a:r>
                    </a:p>
                  </a:txBody>
                  <a:tcPr>
                    <a:solidFill>
                      <a:srgbClr val="44A6ED"/>
                    </a:solidFill>
                  </a:tcPr>
                </a:tc>
                <a:tc>
                  <a:txBody>
                    <a:bodyPr/>
                    <a:lstStyle/>
                    <a:p>
                      <a:pPr algn="ctr"/>
                      <a:r>
                        <a:rPr lang="en-US" sz="2000" dirty="0">
                          <a:latin typeface="OpenDyslexicAlta" pitchFamily="2" charset="77"/>
                        </a:rPr>
                        <a:t>1</a:t>
                      </a:r>
                    </a:p>
                  </a:txBody>
                  <a:tcPr>
                    <a:solidFill>
                      <a:schemeClr val="bg1"/>
                    </a:solidFill>
                  </a:tcPr>
                </a:tc>
                <a:tc>
                  <a:txBody>
                    <a:bodyPr/>
                    <a:lstStyle/>
                    <a:p>
                      <a:pPr algn="ctr"/>
                      <a:r>
                        <a:rPr lang="en-US" sz="2000" dirty="0">
                          <a:latin typeface="OpenDyslexicAlta" pitchFamily="2" charset="77"/>
                        </a:rPr>
                        <a:t>2</a:t>
                      </a:r>
                    </a:p>
                  </a:txBody>
                  <a:tcPr>
                    <a:solidFill>
                      <a:schemeClr val="bg1"/>
                    </a:solidFill>
                  </a:tcPr>
                </a:tc>
                <a:tc>
                  <a:txBody>
                    <a:bodyPr/>
                    <a:lstStyle/>
                    <a:p>
                      <a:pPr algn="ctr"/>
                      <a:r>
                        <a:rPr lang="en-US" sz="2000" dirty="0">
                          <a:latin typeface="OpenDyslexicAlta" pitchFamily="2" charset="77"/>
                        </a:rPr>
                        <a:t>3</a:t>
                      </a:r>
                    </a:p>
                  </a:txBody>
                  <a:tcPr>
                    <a:solidFill>
                      <a:schemeClr val="bg1"/>
                    </a:solidFill>
                  </a:tcPr>
                </a:tc>
                <a:tc>
                  <a:txBody>
                    <a:bodyPr/>
                    <a:lstStyle/>
                    <a:p>
                      <a:pPr algn="ctr"/>
                      <a:r>
                        <a:rPr lang="en-US" sz="2000" dirty="0">
                          <a:latin typeface="OpenDyslexicAlta" pitchFamily="2" charset="77"/>
                        </a:rPr>
                        <a:t>4</a:t>
                      </a:r>
                    </a:p>
                  </a:txBody>
                  <a:tcPr>
                    <a:solidFill>
                      <a:schemeClr val="bg1"/>
                    </a:solidFill>
                  </a:tcPr>
                </a:tc>
                <a:tc>
                  <a:txBody>
                    <a:bodyPr/>
                    <a:lstStyle/>
                    <a:p>
                      <a:pPr algn="ctr"/>
                      <a:r>
                        <a:rPr lang="en-US" sz="2000" dirty="0">
                          <a:latin typeface="OpenDyslexicAlta" pitchFamily="2" charset="77"/>
                        </a:rPr>
                        <a:t>5</a:t>
                      </a:r>
                    </a:p>
                  </a:txBody>
                  <a:tcPr>
                    <a:solidFill>
                      <a:schemeClr val="bg1"/>
                    </a:solidFill>
                  </a:tcPr>
                </a:tc>
                <a:tc>
                  <a:txBody>
                    <a:bodyPr/>
                    <a:lstStyle/>
                    <a:p>
                      <a:pPr algn="ctr"/>
                      <a:r>
                        <a:rPr lang="en-US" sz="2000" dirty="0">
                          <a:latin typeface="OpenDyslexicAlta" pitchFamily="2" charset="77"/>
                        </a:rPr>
                        <a:t>6</a:t>
                      </a:r>
                    </a:p>
                  </a:txBody>
                  <a:tcPr>
                    <a:solidFill>
                      <a:schemeClr val="accent4">
                        <a:lumMod val="20000"/>
                        <a:lumOff val="80000"/>
                      </a:schemeClr>
                    </a:solidFill>
                  </a:tcPr>
                </a:tc>
                <a:tc>
                  <a:txBody>
                    <a:bodyPr/>
                    <a:lstStyle/>
                    <a:p>
                      <a:pPr algn="ctr"/>
                      <a:r>
                        <a:rPr lang="en-US" sz="2000" dirty="0">
                          <a:latin typeface="OpenDyslexicAlta" pitchFamily="2" charset="77"/>
                        </a:rPr>
                        <a:t>7</a:t>
                      </a:r>
                    </a:p>
                  </a:txBody>
                  <a:tcPr>
                    <a:solidFill>
                      <a:schemeClr val="bg1"/>
                    </a:solidFill>
                  </a:tcPr>
                </a:tc>
                <a:tc>
                  <a:txBody>
                    <a:bodyPr/>
                    <a:lstStyle/>
                    <a:p>
                      <a:pPr algn="ctr"/>
                      <a:r>
                        <a:rPr lang="en-US" sz="2000" dirty="0">
                          <a:latin typeface="OpenDyslexicAlta" pitchFamily="2" charset="77"/>
                        </a:rPr>
                        <a:t>8</a:t>
                      </a:r>
                    </a:p>
                  </a:txBody>
                  <a:tcPr>
                    <a:solidFill>
                      <a:schemeClr val="accent6">
                        <a:lumMod val="20000"/>
                        <a:lumOff val="80000"/>
                      </a:schemeClr>
                    </a:solidFill>
                  </a:tcPr>
                </a:tc>
                <a:tc>
                  <a:txBody>
                    <a:bodyPr/>
                    <a:lstStyle/>
                    <a:p>
                      <a:pPr algn="ctr"/>
                      <a:r>
                        <a:rPr lang="en-US" sz="2000" dirty="0">
                          <a:latin typeface="OpenDyslexicAlta" pitchFamily="2" charset="77"/>
                        </a:rPr>
                        <a:t>9</a:t>
                      </a:r>
                    </a:p>
                  </a:txBody>
                  <a:tcPr>
                    <a:solidFill>
                      <a:schemeClr val="bg1"/>
                    </a:solidFill>
                  </a:tcPr>
                </a:tc>
                <a:extLst>
                  <a:ext uri="{0D108BD9-81ED-4DB2-BD59-A6C34878D82A}">
                    <a16:rowId xmlns:a16="http://schemas.microsoft.com/office/drawing/2014/main" xmlns="" val="3892230804"/>
                  </a:ext>
                </a:extLst>
              </a:tr>
              <a:tr h="370840">
                <a:tc>
                  <a:txBody>
                    <a:bodyPr/>
                    <a:lstStyle/>
                    <a:p>
                      <a:pPr algn="ctr"/>
                      <a:r>
                        <a:rPr lang="en-US" sz="2000" dirty="0">
                          <a:latin typeface="OpenDyslexicAlta" pitchFamily="2" charset="77"/>
                        </a:rPr>
                        <a:t>2</a:t>
                      </a:r>
                    </a:p>
                  </a:txBody>
                  <a:tcPr>
                    <a:solidFill>
                      <a:srgbClr val="44A6ED"/>
                    </a:solidFill>
                  </a:tcPr>
                </a:tc>
                <a:tc>
                  <a:txBody>
                    <a:bodyPr/>
                    <a:lstStyle/>
                    <a:p>
                      <a:pPr algn="ctr"/>
                      <a:r>
                        <a:rPr lang="en-US" sz="2000" dirty="0">
                          <a:latin typeface="OpenDyslexicAlta" pitchFamily="2" charset="77"/>
                        </a:rPr>
                        <a:t>2</a:t>
                      </a:r>
                    </a:p>
                  </a:txBody>
                  <a:tcPr>
                    <a:solidFill>
                      <a:schemeClr val="bg1"/>
                    </a:solidFill>
                  </a:tcPr>
                </a:tc>
                <a:tc>
                  <a:txBody>
                    <a:bodyPr/>
                    <a:lstStyle/>
                    <a:p>
                      <a:pPr algn="ctr"/>
                      <a:r>
                        <a:rPr lang="en-US" sz="2000" dirty="0">
                          <a:latin typeface="OpenDyslexicAlta" pitchFamily="2" charset="77"/>
                        </a:rPr>
                        <a:t>4</a:t>
                      </a:r>
                    </a:p>
                  </a:txBody>
                  <a:tcPr>
                    <a:solidFill>
                      <a:schemeClr val="bg1"/>
                    </a:solidFill>
                  </a:tcPr>
                </a:tc>
                <a:tc>
                  <a:txBody>
                    <a:bodyPr/>
                    <a:lstStyle/>
                    <a:p>
                      <a:pPr algn="ctr"/>
                      <a:r>
                        <a:rPr lang="en-US" sz="2000" dirty="0">
                          <a:latin typeface="OpenDyslexicAlta" pitchFamily="2" charset="77"/>
                        </a:rPr>
                        <a:t>6</a:t>
                      </a:r>
                    </a:p>
                  </a:txBody>
                  <a:tcPr>
                    <a:solidFill>
                      <a:schemeClr val="accent4">
                        <a:lumMod val="20000"/>
                        <a:lumOff val="80000"/>
                      </a:schemeClr>
                    </a:solidFill>
                  </a:tcPr>
                </a:tc>
                <a:tc>
                  <a:txBody>
                    <a:bodyPr/>
                    <a:lstStyle/>
                    <a:p>
                      <a:pPr algn="ctr"/>
                      <a:r>
                        <a:rPr lang="en-US" sz="2000" dirty="0">
                          <a:latin typeface="OpenDyslexicAlta" pitchFamily="2" charset="77"/>
                        </a:rPr>
                        <a:t>8</a:t>
                      </a:r>
                    </a:p>
                  </a:txBody>
                  <a:tcPr>
                    <a:solidFill>
                      <a:schemeClr val="accent6">
                        <a:lumMod val="20000"/>
                        <a:lumOff val="80000"/>
                      </a:schemeClr>
                    </a:solidFill>
                  </a:tcPr>
                </a:tc>
                <a:tc>
                  <a:txBody>
                    <a:bodyPr/>
                    <a:lstStyle/>
                    <a:p>
                      <a:pPr algn="ctr"/>
                      <a:r>
                        <a:rPr lang="en-US" sz="2000" dirty="0">
                          <a:latin typeface="OpenDyslexicAlta" pitchFamily="2" charset="77"/>
                        </a:rPr>
                        <a:t>10</a:t>
                      </a:r>
                    </a:p>
                  </a:txBody>
                  <a:tcPr>
                    <a:solidFill>
                      <a:schemeClr val="bg1"/>
                    </a:solidFill>
                  </a:tcPr>
                </a:tc>
                <a:tc>
                  <a:txBody>
                    <a:bodyPr/>
                    <a:lstStyle/>
                    <a:p>
                      <a:pPr algn="ctr"/>
                      <a:r>
                        <a:rPr lang="en-US" sz="2000" dirty="0">
                          <a:latin typeface="OpenDyslexicAlta" pitchFamily="2" charset="77"/>
                        </a:rPr>
                        <a:t>12</a:t>
                      </a:r>
                    </a:p>
                  </a:txBody>
                  <a:tcPr>
                    <a:solidFill>
                      <a:srgbClr val="FFC000"/>
                    </a:solidFill>
                  </a:tcPr>
                </a:tc>
                <a:tc>
                  <a:txBody>
                    <a:bodyPr/>
                    <a:lstStyle/>
                    <a:p>
                      <a:pPr algn="ctr"/>
                      <a:r>
                        <a:rPr lang="en-US" sz="2000" dirty="0">
                          <a:latin typeface="OpenDyslexicAlta" pitchFamily="2" charset="77"/>
                        </a:rPr>
                        <a:t>14</a:t>
                      </a:r>
                    </a:p>
                  </a:txBody>
                  <a:tcPr>
                    <a:solidFill>
                      <a:schemeClr val="bg1"/>
                    </a:solidFill>
                  </a:tcPr>
                </a:tc>
                <a:tc>
                  <a:txBody>
                    <a:bodyPr/>
                    <a:lstStyle/>
                    <a:p>
                      <a:pPr algn="ctr"/>
                      <a:r>
                        <a:rPr lang="en-US" sz="2000" dirty="0">
                          <a:latin typeface="OpenDyslexicAlta" pitchFamily="2" charset="77"/>
                        </a:rPr>
                        <a:t>16</a:t>
                      </a:r>
                    </a:p>
                  </a:txBody>
                  <a:tcPr>
                    <a:solidFill>
                      <a:schemeClr val="bg1"/>
                    </a:solidFill>
                  </a:tcPr>
                </a:tc>
                <a:tc>
                  <a:txBody>
                    <a:bodyPr/>
                    <a:lstStyle/>
                    <a:p>
                      <a:pPr algn="ctr"/>
                      <a:r>
                        <a:rPr lang="en-US" sz="2000" dirty="0">
                          <a:latin typeface="OpenDyslexicAlta" pitchFamily="2" charset="77"/>
                        </a:rPr>
                        <a:t>18</a:t>
                      </a:r>
                    </a:p>
                  </a:txBody>
                  <a:tcPr>
                    <a:solidFill>
                      <a:schemeClr val="accent2">
                        <a:lumMod val="20000"/>
                        <a:lumOff val="80000"/>
                      </a:schemeClr>
                    </a:solidFill>
                  </a:tcPr>
                </a:tc>
                <a:extLst>
                  <a:ext uri="{0D108BD9-81ED-4DB2-BD59-A6C34878D82A}">
                    <a16:rowId xmlns:a16="http://schemas.microsoft.com/office/drawing/2014/main" xmlns="" val="1471459204"/>
                  </a:ext>
                </a:extLst>
              </a:tr>
              <a:tr h="370840">
                <a:tc>
                  <a:txBody>
                    <a:bodyPr/>
                    <a:lstStyle/>
                    <a:p>
                      <a:pPr algn="ctr"/>
                      <a:r>
                        <a:rPr lang="en-US" sz="2000" dirty="0">
                          <a:latin typeface="OpenDyslexicAlta" pitchFamily="2" charset="77"/>
                        </a:rPr>
                        <a:t>3</a:t>
                      </a:r>
                    </a:p>
                  </a:txBody>
                  <a:tcPr>
                    <a:solidFill>
                      <a:srgbClr val="44A6ED"/>
                    </a:solidFill>
                  </a:tcPr>
                </a:tc>
                <a:tc>
                  <a:txBody>
                    <a:bodyPr/>
                    <a:lstStyle/>
                    <a:p>
                      <a:pPr algn="ctr"/>
                      <a:r>
                        <a:rPr lang="en-US" sz="2000" dirty="0">
                          <a:latin typeface="OpenDyslexicAlta" pitchFamily="2" charset="77"/>
                        </a:rPr>
                        <a:t>3</a:t>
                      </a:r>
                    </a:p>
                  </a:txBody>
                  <a:tcPr>
                    <a:solidFill>
                      <a:schemeClr val="bg1"/>
                    </a:solidFill>
                  </a:tcPr>
                </a:tc>
                <a:tc>
                  <a:txBody>
                    <a:bodyPr/>
                    <a:lstStyle/>
                    <a:p>
                      <a:pPr algn="ctr"/>
                      <a:r>
                        <a:rPr lang="en-US" sz="2000" dirty="0">
                          <a:latin typeface="OpenDyslexicAlta" pitchFamily="2" charset="77"/>
                        </a:rPr>
                        <a:t>6</a:t>
                      </a:r>
                    </a:p>
                  </a:txBody>
                  <a:tcPr>
                    <a:solidFill>
                      <a:schemeClr val="accent4">
                        <a:lumMod val="20000"/>
                        <a:lumOff val="80000"/>
                      </a:schemeClr>
                    </a:solidFill>
                  </a:tcPr>
                </a:tc>
                <a:tc>
                  <a:txBody>
                    <a:bodyPr/>
                    <a:lstStyle/>
                    <a:p>
                      <a:pPr algn="ctr"/>
                      <a:r>
                        <a:rPr lang="en-US" sz="2000" dirty="0">
                          <a:latin typeface="OpenDyslexicAlta" pitchFamily="2" charset="77"/>
                        </a:rPr>
                        <a:t>9</a:t>
                      </a:r>
                    </a:p>
                  </a:txBody>
                  <a:tcPr>
                    <a:solidFill>
                      <a:schemeClr val="bg1"/>
                    </a:solidFill>
                  </a:tcPr>
                </a:tc>
                <a:tc>
                  <a:txBody>
                    <a:bodyPr/>
                    <a:lstStyle/>
                    <a:p>
                      <a:pPr algn="ctr"/>
                      <a:r>
                        <a:rPr lang="en-US" sz="2000" dirty="0">
                          <a:latin typeface="OpenDyslexicAlta" pitchFamily="2" charset="77"/>
                        </a:rPr>
                        <a:t>12</a:t>
                      </a:r>
                    </a:p>
                  </a:txBody>
                  <a:tcPr>
                    <a:solidFill>
                      <a:srgbClr val="FFC000"/>
                    </a:solidFill>
                  </a:tcPr>
                </a:tc>
                <a:tc>
                  <a:txBody>
                    <a:bodyPr/>
                    <a:lstStyle/>
                    <a:p>
                      <a:pPr algn="ctr"/>
                      <a:r>
                        <a:rPr lang="en-US" sz="2000" dirty="0">
                          <a:latin typeface="OpenDyslexicAlta" pitchFamily="2" charset="77"/>
                        </a:rPr>
                        <a:t>15</a:t>
                      </a:r>
                    </a:p>
                  </a:txBody>
                  <a:tcPr>
                    <a:solidFill>
                      <a:schemeClr val="bg1"/>
                    </a:solidFill>
                  </a:tcPr>
                </a:tc>
                <a:tc>
                  <a:txBody>
                    <a:bodyPr/>
                    <a:lstStyle/>
                    <a:p>
                      <a:pPr algn="ctr"/>
                      <a:r>
                        <a:rPr lang="en-US" sz="2000" dirty="0">
                          <a:latin typeface="OpenDyslexicAlta" pitchFamily="2" charset="77"/>
                        </a:rPr>
                        <a:t>18</a:t>
                      </a:r>
                    </a:p>
                  </a:txBody>
                  <a:tcPr>
                    <a:solidFill>
                      <a:schemeClr val="accent2">
                        <a:lumMod val="20000"/>
                        <a:lumOff val="80000"/>
                      </a:schemeClr>
                    </a:solidFill>
                  </a:tcPr>
                </a:tc>
                <a:tc>
                  <a:txBody>
                    <a:bodyPr/>
                    <a:lstStyle/>
                    <a:p>
                      <a:pPr algn="ctr"/>
                      <a:r>
                        <a:rPr lang="en-US" sz="2000" dirty="0">
                          <a:latin typeface="OpenDyslexicAlta" pitchFamily="2" charset="77"/>
                        </a:rPr>
                        <a:t>21</a:t>
                      </a:r>
                    </a:p>
                  </a:txBody>
                  <a:tcPr>
                    <a:solidFill>
                      <a:schemeClr val="bg1"/>
                    </a:solidFill>
                  </a:tcPr>
                </a:tc>
                <a:tc>
                  <a:txBody>
                    <a:bodyPr/>
                    <a:lstStyle/>
                    <a:p>
                      <a:pPr algn="ctr"/>
                      <a:r>
                        <a:rPr lang="en-US" sz="2000" dirty="0">
                          <a:latin typeface="OpenDyslexicAlta" pitchFamily="2" charset="77"/>
                        </a:rPr>
                        <a:t>24</a:t>
                      </a:r>
                    </a:p>
                  </a:txBody>
                  <a:tcPr>
                    <a:solidFill>
                      <a:schemeClr val="accent2">
                        <a:lumMod val="60000"/>
                        <a:lumOff val="40000"/>
                      </a:schemeClr>
                    </a:solidFill>
                  </a:tcPr>
                </a:tc>
                <a:tc>
                  <a:txBody>
                    <a:bodyPr/>
                    <a:lstStyle/>
                    <a:p>
                      <a:pPr algn="ctr"/>
                      <a:r>
                        <a:rPr lang="en-US" sz="2000" dirty="0">
                          <a:latin typeface="OpenDyslexicAlta" pitchFamily="2" charset="77"/>
                        </a:rPr>
                        <a:t>27</a:t>
                      </a:r>
                    </a:p>
                  </a:txBody>
                  <a:tcPr>
                    <a:solidFill>
                      <a:schemeClr val="bg1"/>
                    </a:solidFill>
                  </a:tcPr>
                </a:tc>
                <a:extLst>
                  <a:ext uri="{0D108BD9-81ED-4DB2-BD59-A6C34878D82A}">
                    <a16:rowId xmlns:a16="http://schemas.microsoft.com/office/drawing/2014/main" xmlns="" val="3150362786"/>
                  </a:ext>
                </a:extLst>
              </a:tr>
              <a:tr h="370840">
                <a:tc>
                  <a:txBody>
                    <a:bodyPr/>
                    <a:lstStyle/>
                    <a:p>
                      <a:pPr algn="ctr"/>
                      <a:r>
                        <a:rPr lang="en-US" sz="2000" dirty="0">
                          <a:latin typeface="OpenDyslexicAlta" pitchFamily="2" charset="77"/>
                        </a:rPr>
                        <a:t>4</a:t>
                      </a:r>
                    </a:p>
                  </a:txBody>
                  <a:tcPr>
                    <a:solidFill>
                      <a:srgbClr val="44A6ED"/>
                    </a:solidFill>
                  </a:tcPr>
                </a:tc>
                <a:tc>
                  <a:txBody>
                    <a:bodyPr/>
                    <a:lstStyle/>
                    <a:p>
                      <a:pPr algn="ctr"/>
                      <a:r>
                        <a:rPr lang="en-US" sz="2000" dirty="0">
                          <a:latin typeface="OpenDyslexicAlta" pitchFamily="2" charset="77"/>
                        </a:rPr>
                        <a:t>4</a:t>
                      </a:r>
                    </a:p>
                  </a:txBody>
                  <a:tcPr>
                    <a:solidFill>
                      <a:schemeClr val="bg1"/>
                    </a:solidFill>
                  </a:tcPr>
                </a:tc>
                <a:tc>
                  <a:txBody>
                    <a:bodyPr/>
                    <a:lstStyle/>
                    <a:p>
                      <a:pPr algn="ctr"/>
                      <a:r>
                        <a:rPr lang="en-US" sz="2000" dirty="0">
                          <a:latin typeface="OpenDyslexicAlta" pitchFamily="2" charset="77"/>
                        </a:rPr>
                        <a:t>8</a:t>
                      </a:r>
                    </a:p>
                  </a:txBody>
                  <a:tcPr>
                    <a:solidFill>
                      <a:schemeClr val="accent6">
                        <a:lumMod val="20000"/>
                        <a:lumOff val="80000"/>
                      </a:schemeClr>
                    </a:solidFill>
                  </a:tcPr>
                </a:tc>
                <a:tc>
                  <a:txBody>
                    <a:bodyPr/>
                    <a:lstStyle/>
                    <a:p>
                      <a:pPr algn="ctr"/>
                      <a:r>
                        <a:rPr lang="en-US" sz="2000" dirty="0">
                          <a:latin typeface="OpenDyslexicAlta" pitchFamily="2" charset="77"/>
                        </a:rPr>
                        <a:t>12</a:t>
                      </a:r>
                    </a:p>
                  </a:txBody>
                  <a:tcPr>
                    <a:solidFill>
                      <a:srgbClr val="FFC000"/>
                    </a:solidFill>
                  </a:tcPr>
                </a:tc>
                <a:tc>
                  <a:txBody>
                    <a:bodyPr/>
                    <a:lstStyle/>
                    <a:p>
                      <a:pPr algn="ctr"/>
                      <a:r>
                        <a:rPr lang="en-US" sz="2000" dirty="0">
                          <a:latin typeface="OpenDyslexicAlta" pitchFamily="2" charset="77"/>
                        </a:rPr>
                        <a:t>16</a:t>
                      </a:r>
                    </a:p>
                  </a:txBody>
                  <a:tcPr>
                    <a:solidFill>
                      <a:schemeClr val="bg1"/>
                    </a:solidFill>
                  </a:tcPr>
                </a:tc>
                <a:tc>
                  <a:txBody>
                    <a:bodyPr/>
                    <a:lstStyle/>
                    <a:p>
                      <a:pPr algn="ctr"/>
                      <a:r>
                        <a:rPr lang="en-US" sz="2000" dirty="0">
                          <a:latin typeface="OpenDyslexicAlta" pitchFamily="2" charset="77"/>
                        </a:rPr>
                        <a:t>20</a:t>
                      </a:r>
                    </a:p>
                  </a:txBody>
                  <a:tcPr>
                    <a:solidFill>
                      <a:schemeClr val="bg1"/>
                    </a:solidFill>
                  </a:tcPr>
                </a:tc>
                <a:tc>
                  <a:txBody>
                    <a:bodyPr/>
                    <a:lstStyle/>
                    <a:p>
                      <a:pPr algn="ctr"/>
                      <a:r>
                        <a:rPr lang="en-US" sz="2000" dirty="0">
                          <a:latin typeface="OpenDyslexicAlta" pitchFamily="2" charset="77"/>
                        </a:rPr>
                        <a:t>24</a:t>
                      </a:r>
                    </a:p>
                  </a:txBody>
                  <a:tcPr>
                    <a:solidFill>
                      <a:schemeClr val="accent2">
                        <a:lumMod val="60000"/>
                        <a:lumOff val="40000"/>
                      </a:schemeClr>
                    </a:solidFill>
                  </a:tcPr>
                </a:tc>
                <a:tc>
                  <a:txBody>
                    <a:bodyPr/>
                    <a:lstStyle/>
                    <a:p>
                      <a:pPr algn="ctr"/>
                      <a:r>
                        <a:rPr lang="en-US" sz="2000" dirty="0">
                          <a:latin typeface="OpenDyslexicAlta" pitchFamily="2" charset="77"/>
                        </a:rPr>
                        <a:t>28</a:t>
                      </a:r>
                    </a:p>
                  </a:txBody>
                  <a:tcPr>
                    <a:solidFill>
                      <a:schemeClr val="bg1"/>
                    </a:solidFill>
                  </a:tcPr>
                </a:tc>
                <a:tc>
                  <a:txBody>
                    <a:bodyPr/>
                    <a:lstStyle/>
                    <a:p>
                      <a:pPr algn="ctr"/>
                      <a:r>
                        <a:rPr lang="en-US" sz="2000" dirty="0">
                          <a:latin typeface="OpenDyslexicAlta" pitchFamily="2" charset="77"/>
                        </a:rPr>
                        <a:t>32</a:t>
                      </a:r>
                    </a:p>
                  </a:txBody>
                  <a:tcPr>
                    <a:solidFill>
                      <a:schemeClr val="bg1"/>
                    </a:solidFill>
                  </a:tcPr>
                </a:tc>
                <a:tc>
                  <a:txBody>
                    <a:bodyPr/>
                    <a:lstStyle/>
                    <a:p>
                      <a:pPr algn="ctr"/>
                      <a:r>
                        <a:rPr lang="en-US" sz="2000" dirty="0">
                          <a:latin typeface="OpenDyslexicAlta" pitchFamily="2" charset="77"/>
                        </a:rPr>
                        <a:t>36</a:t>
                      </a:r>
                    </a:p>
                  </a:txBody>
                  <a:tcPr>
                    <a:solidFill>
                      <a:schemeClr val="bg1"/>
                    </a:solidFill>
                  </a:tcPr>
                </a:tc>
                <a:extLst>
                  <a:ext uri="{0D108BD9-81ED-4DB2-BD59-A6C34878D82A}">
                    <a16:rowId xmlns:a16="http://schemas.microsoft.com/office/drawing/2014/main" xmlns="" val="1093700554"/>
                  </a:ext>
                </a:extLst>
              </a:tr>
              <a:tr h="370840">
                <a:tc>
                  <a:txBody>
                    <a:bodyPr/>
                    <a:lstStyle/>
                    <a:p>
                      <a:pPr algn="ctr"/>
                      <a:r>
                        <a:rPr lang="en-US" sz="2000" dirty="0">
                          <a:latin typeface="OpenDyslexicAlta" pitchFamily="2" charset="77"/>
                        </a:rPr>
                        <a:t>5</a:t>
                      </a:r>
                    </a:p>
                  </a:txBody>
                  <a:tcPr>
                    <a:solidFill>
                      <a:srgbClr val="44A6ED"/>
                    </a:solidFill>
                  </a:tcPr>
                </a:tc>
                <a:tc>
                  <a:txBody>
                    <a:bodyPr/>
                    <a:lstStyle/>
                    <a:p>
                      <a:pPr algn="ctr"/>
                      <a:r>
                        <a:rPr lang="en-US" sz="2000" dirty="0">
                          <a:latin typeface="OpenDyslexicAlta" pitchFamily="2" charset="77"/>
                        </a:rPr>
                        <a:t>5</a:t>
                      </a:r>
                    </a:p>
                  </a:txBody>
                  <a:tcPr>
                    <a:solidFill>
                      <a:schemeClr val="bg1"/>
                    </a:solidFill>
                  </a:tcPr>
                </a:tc>
                <a:tc>
                  <a:txBody>
                    <a:bodyPr/>
                    <a:lstStyle/>
                    <a:p>
                      <a:pPr algn="ctr"/>
                      <a:r>
                        <a:rPr lang="en-US" sz="2000" dirty="0">
                          <a:latin typeface="OpenDyslexicAlta" pitchFamily="2" charset="77"/>
                        </a:rPr>
                        <a:t>10</a:t>
                      </a:r>
                    </a:p>
                  </a:txBody>
                  <a:tcPr>
                    <a:solidFill>
                      <a:schemeClr val="bg1"/>
                    </a:solidFill>
                  </a:tcPr>
                </a:tc>
                <a:tc>
                  <a:txBody>
                    <a:bodyPr/>
                    <a:lstStyle/>
                    <a:p>
                      <a:pPr algn="ctr"/>
                      <a:r>
                        <a:rPr lang="en-US" sz="2000" dirty="0">
                          <a:latin typeface="OpenDyslexicAlta" pitchFamily="2" charset="77"/>
                        </a:rPr>
                        <a:t>15</a:t>
                      </a:r>
                    </a:p>
                  </a:txBody>
                  <a:tcPr>
                    <a:solidFill>
                      <a:schemeClr val="bg1"/>
                    </a:solidFill>
                  </a:tcPr>
                </a:tc>
                <a:tc>
                  <a:txBody>
                    <a:bodyPr/>
                    <a:lstStyle/>
                    <a:p>
                      <a:pPr algn="ctr"/>
                      <a:r>
                        <a:rPr lang="en-US" sz="2000" dirty="0">
                          <a:latin typeface="OpenDyslexicAlta" pitchFamily="2" charset="77"/>
                        </a:rPr>
                        <a:t>20</a:t>
                      </a:r>
                    </a:p>
                  </a:txBody>
                  <a:tcPr>
                    <a:solidFill>
                      <a:schemeClr val="bg1"/>
                    </a:solidFill>
                  </a:tcPr>
                </a:tc>
                <a:tc>
                  <a:txBody>
                    <a:bodyPr/>
                    <a:lstStyle/>
                    <a:p>
                      <a:pPr algn="ctr"/>
                      <a:r>
                        <a:rPr lang="en-US" sz="2000" dirty="0">
                          <a:latin typeface="OpenDyslexicAlta" pitchFamily="2" charset="77"/>
                        </a:rPr>
                        <a:t>25</a:t>
                      </a:r>
                    </a:p>
                  </a:txBody>
                  <a:tcPr>
                    <a:solidFill>
                      <a:schemeClr val="bg1"/>
                    </a:solidFill>
                  </a:tcPr>
                </a:tc>
                <a:tc>
                  <a:txBody>
                    <a:bodyPr/>
                    <a:lstStyle/>
                    <a:p>
                      <a:pPr algn="ctr"/>
                      <a:r>
                        <a:rPr lang="en-US" sz="2000" dirty="0">
                          <a:latin typeface="OpenDyslexicAlta" pitchFamily="2" charset="77"/>
                        </a:rPr>
                        <a:t>30</a:t>
                      </a:r>
                    </a:p>
                  </a:txBody>
                  <a:tcPr>
                    <a:solidFill>
                      <a:schemeClr val="bg1"/>
                    </a:solidFill>
                  </a:tcPr>
                </a:tc>
                <a:tc>
                  <a:txBody>
                    <a:bodyPr/>
                    <a:lstStyle/>
                    <a:p>
                      <a:pPr algn="ctr"/>
                      <a:r>
                        <a:rPr lang="en-US" sz="2000" dirty="0">
                          <a:latin typeface="OpenDyslexicAlta" pitchFamily="2" charset="77"/>
                        </a:rPr>
                        <a:t>35</a:t>
                      </a:r>
                    </a:p>
                  </a:txBody>
                  <a:tcPr>
                    <a:solidFill>
                      <a:schemeClr val="bg1"/>
                    </a:solidFill>
                  </a:tcPr>
                </a:tc>
                <a:tc>
                  <a:txBody>
                    <a:bodyPr/>
                    <a:lstStyle/>
                    <a:p>
                      <a:pPr algn="ctr"/>
                      <a:r>
                        <a:rPr lang="en-US" sz="2000" dirty="0">
                          <a:latin typeface="OpenDyslexicAlta" pitchFamily="2" charset="77"/>
                        </a:rPr>
                        <a:t>40</a:t>
                      </a:r>
                    </a:p>
                  </a:txBody>
                  <a:tcPr>
                    <a:solidFill>
                      <a:schemeClr val="bg1"/>
                    </a:solidFill>
                  </a:tcPr>
                </a:tc>
                <a:tc>
                  <a:txBody>
                    <a:bodyPr/>
                    <a:lstStyle/>
                    <a:p>
                      <a:pPr algn="ctr"/>
                      <a:r>
                        <a:rPr lang="en-US" sz="2000" dirty="0">
                          <a:latin typeface="OpenDyslexicAlta" pitchFamily="2" charset="77"/>
                        </a:rPr>
                        <a:t>45</a:t>
                      </a:r>
                    </a:p>
                  </a:txBody>
                  <a:tcPr>
                    <a:solidFill>
                      <a:schemeClr val="bg1"/>
                    </a:solidFill>
                  </a:tcPr>
                </a:tc>
                <a:extLst>
                  <a:ext uri="{0D108BD9-81ED-4DB2-BD59-A6C34878D82A}">
                    <a16:rowId xmlns:a16="http://schemas.microsoft.com/office/drawing/2014/main" xmlns="" val="3298354351"/>
                  </a:ext>
                </a:extLst>
              </a:tr>
              <a:tr h="370840">
                <a:tc>
                  <a:txBody>
                    <a:bodyPr/>
                    <a:lstStyle/>
                    <a:p>
                      <a:pPr algn="ctr"/>
                      <a:r>
                        <a:rPr lang="en-US" sz="2000" dirty="0">
                          <a:latin typeface="OpenDyslexicAlta" pitchFamily="2" charset="77"/>
                        </a:rPr>
                        <a:t>6</a:t>
                      </a:r>
                    </a:p>
                  </a:txBody>
                  <a:tcPr>
                    <a:solidFill>
                      <a:srgbClr val="44A6ED"/>
                    </a:solidFill>
                  </a:tcPr>
                </a:tc>
                <a:tc>
                  <a:txBody>
                    <a:bodyPr/>
                    <a:lstStyle/>
                    <a:p>
                      <a:pPr algn="ctr"/>
                      <a:r>
                        <a:rPr lang="en-US" sz="2000" dirty="0">
                          <a:latin typeface="OpenDyslexicAlta" pitchFamily="2" charset="77"/>
                        </a:rPr>
                        <a:t>6</a:t>
                      </a:r>
                    </a:p>
                  </a:txBody>
                  <a:tcPr>
                    <a:solidFill>
                      <a:schemeClr val="accent4">
                        <a:lumMod val="20000"/>
                        <a:lumOff val="80000"/>
                      </a:schemeClr>
                    </a:solidFill>
                  </a:tcPr>
                </a:tc>
                <a:tc>
                  <a:txBody>
                    <a:bodyPr/>
                    <a:lstStyle/>
                    <a:p>
                      <a:pPr algn="ctr"/>
                      <a:r>
                        <a:rPr lang="en-US" sz="2000" dirty="0">
                          <a:latin typeface="OpenDyslexicAlta" pitchFamily="2" charset="77"/>
                        </a:rPr>
                        <a:t>12</a:t>
                      </a:r>
                    </a:p>
                  </a:txBody>
                  <a:tcPr>
                    <a:solidFill>
                      <a:srgbClr val="FFC000"/>
                    </a:solidFill>
                  </a:tcPr>
                </a:tc>
                <a:tc>
                  <a:txBody>
                    <a:bodyPr/>
                    <a:lstStyle/>
                    <a:p>
                      <a:pPr algn="ctr"/>
                      <a:r>
                        <a:rPr lang="en-US" sz="2000" dirty="0">
                          <a:latin typeface="OpenDyslexicAlta" pitchFamily="2" charset="77"/>
                        </a:rPr>
                        <a:t>18</a:t>
                      </a:r>
                    </a:p>
                  </a:txBody>
                  <a:tcPr>
                    <a:solidFill>
                      <a:schemeClr val="accent2">
                        <a:lumMod val="20000"/>
                        <a:lumOff val="80000"/>
                      </a:schemeClr>
                    </a:solidFill>
                  </a:tcPr>
                </a:tc>
                <a:tc>
                  <a:txBody>
                    <a:bodyPr/>
                    <a:lstStyle/>
                    <a:p>
                      <a:pPr algn="ctr"/>
                      <a:r>
                        <a:rPr lang="en-US" sz="2000" dirty="0">
                          <a:latin typeface="OpenDyslexicAlta" pitchFamily="2" charset="77"/>
                        </a:rPr>
                        <a:t>24</a:t>
                      </a:r>
                    </a:p>
                  </a:txBody>
                  <a:tcPr>
                    <a:solidFill>
                      <a:schemeClr val="accent2">
                        <a:lumMod val="60000"/>
                        <a:lumOff val="40000"/>
                      </a:schemeClr>
                    </a:solidFill>
                  </a:tcPr>
                </a:tc>
                <a:tc>
                  <a:txBody>
                    <a:bodyPr/>
                    <a:lstStyle/>
                    <a:p>
                      <a:pPr algn="ctr"/>
                      <a:r>
                        <a:rPr lang="en-US" sz="2000" dirty="0">
                          <a:latin typeface="OpenDyslexicAlta" pitchFamily="2" charset="77"/>
                        </a:rPr>
                        <a:t>30</a:t>
                      </a:r>
                    </a:p>
                  </a:txBody>
                  <a:tcPr>
                    <a:solidFill>
                      <a:schemeClr val="bg1"/>
                    </a:solidFill>
                  </a:tcPr>
                </a:tc>
                <a:tc>
                  <a:txBody>
                    <a:bodyPr/>
                    <a:lstStyle/>
                    <a:p>
                      <a:pPr algn="ctr"/>
                      <a:r>
                        <a:rPr lang="en-US" sz="2000" dirty="0">
                          <a:latin typeface="OpenDyslexicAlta" pitchFamily="2" charset="77"/>
                        </a:rPr>
                        <a:t>36</a:t>
                      </a:r>
                    </a:p>
                  </a:txBody>
                  <a:tcPr>
                    <a:solidFill>
                      <a:schemeClr val="bg1"/>
                    </a:solidFill>
                  </a:tcPr>
                </a:tc>
                <a:tc>
                  <a:txBody>
                    <a:bodyPr/>
                    <a:lstStyle/>
                    <a:p>
                      <a:pPr algn="ctr"/>
                      <a:r>
                        <a:rPr lang="en-US" sz="2000" dirty="0">
                          <a:latin typeface="OpenDyslexicAlta" pitchFamily="2" charset="77"/>
                        </a:rPr>
                        <a:t>42</a:t>
                      </a:r>
                    </a:p>
                  </a:txBody>
                  <a:tcPr>
                    <a:solidFill>
                      <a:schemeClr val="bg1"/>
                    </a:solidFill>
                  </a:tcPr>
                </a:tc>
                <a:tc>
                  <a:txBody>
                    <a:bodyPr/>
                    <a:lstStyle/>
                    <a:p>
                      <a:pPr algn="ctr"/>
                      <a:r>
                        <a:rPr lang="en-US" sz="2000" dirty="0">
                          <a:latin typeface="OpenDyslexicAlta" pitchFamily="2" charset="77"/>
                        </a:rPr>
                        <a:t>48</a:t>
                      </a:r>
                    </a:p>
                  </a:txBody>
                  <a:tcPr>
                    <a:solidFill>
                      <a:schemeClr val="bg1"/>
                    </a:solidFill>
                  </a:tcPr>
                </a:tc>
                <a:tc>
                  <a:txBody>
                    <a:bodyPr/>
                    <a:lstStyle/>
                    <a:p>
                      <a:pPr algn="ctr"/>
                      <a:r>
                        <a:rPr lang="en-US" sz="2000" dirty="0">
                          <a:latin typeface="OpenDyslexicAlta" pitchFamily="2" charset="77"/>
                        </a:rPr>
                        <a:t>54</a:t>
                      </a:r>
                    </a:p>
                  </a:txBody>
                  <a:tcPr>
                    <a:solidFill>
                      <a:schemeClr val="bg1"/>
                    </a:solidFill>
                  </a:tcPr>
                </a:tc>
                <a:extLst>
                  <a:ext uri="{0D108BD9-81ED-4DB2-BD59-A6C34878D82A}">
                    <a16:rowId xmlns:a16="http://schemas.microsoft.com/office/drawing/2014/main" xmlns="" val="1440645242"/>
                  </a:ext>
                </a:extLst>
              </a:tr>
              <a:tr h="370840">
                <a:tc>
                  <a:txBody>
                    <a:bodyPr/>
                    <a:lstStyle/>
                    <a:p>
                      <a:pPr algn="ctr"/>
                      <a:r>
                        <a:rPr lang="en-US" sz="2000" dirty="0">
                          <a:latin typeface="OpenDyslexicAlta" pitchFamily="2" charset="77"/>
                        </a:rPr>
                        <a:t>7</a:t>
                      </a:r>
                    </a:p>
                  </a:txBody>
                  <a:tcPr>
                    <a:solidFill>
                      <a:srgbClr val="44A6ED"/>
                    </a:solidFill>
                  </a:tcPr>
                </a:tc>
                <a:tc>
                  <a:txBody>
                    <a:bodyPr/>
                    <a:lstStyle/>
                    <a:p>
                      <a:pPr algn="ctr"/>
                      <a:r>
                        <a:rPr lang="en-US" sz="2000" dirty="0">
                          <a:latin typeface="OpenDyslexicAlta" pitchFamily="2" charset="77"/>
                        </a:rPr>
                        <a:t>7</a:t>
                      </a:r>
                    </a:p>
                  </a:txBody>
                  <a:tcPr>
                    <a:solidFill>
                      <a:schemeClr val="bg1"/>
                    </a:solidFill>
                  </a:tcPr>
                </a:tc>
                <a:tc>
                  <a:txBody>
                    <a:bodyPr/>
                    <a:lstStyle/>
                    <a:p>
                      <a:pPr algn="ctr"/>
                      <a:r>
                        <a:rPr lang="en-US" sz="2000" dirty="0">
                          <a:latin typeface="OpenDyslexicAlta" pitchFamily="2" charset="77"/>
                        </a:rPr>
                        <a:t>14</a:t>
                      </a:r>
                    </a:p>
                  </a:txBody>
                  <a:tcPr>
                    <a:solidFill>
                      <a:schemeClr val="bg1"/>
                    </a:solidFill>
                  </a:tcPr>
                </a:tc>
                <a:tc>
                  <a:txBody>
                    <a:bodyPr/>
                    <a:lstStyle/>
                    <a:p>
                      <a:pPr algn="ctr"/>
                      <a:r>
                        <a:rPr lang="en-US" sz="2000" dirty="0">
                          <a:latin typeface="OpenDyslexicAlta" pitchFamily="2" charset="77"/>
                        </a:rPr>
                        <a:t>21</a:t>
                      </a:r>
                    </a:p>
                  </a:txBody>
                  <a:tcPr>
                    <a:solidFill>
                      <a:schemeClr val="bg1"/>
                    </a:solidFill>
                  </a:tcPr>
                </a:tc>
                <a:tc>
                  <a:txBody>
                    <a:bodyPr/>
                    <a:lstStyle/>
                    <a:p>
                      <a:pPr algn="ctr"/>
                      <a:r>
                        <a:rPr lang="en-US" sz="2000" dirty="0">
                          <a:latin typeface="OpenDyslexicAlta" pitchFamily="2" charset="77"/>
                        </a:rPr>
                        <a:t>28</a:t>
                      </a:r>
                    </a:p>
                  </a:txBody>
                  <a:tcPr>
                    <a:solidFill>
                      <a:schemeClr val="bg1"/>
                    </a:solidFill>
                  </a:tcPr>
                </a:tc>
                <a:tc>
                  <a:txBody>
                    <a:bodyPr/>
                    <a:lstStyle/>
                    <a:p>
                      <a:pPr algn="ctr"/>
                      <a:r>
                        <a:rPr lang="en-US" sz="2000" dirty="0">
                          <a:latin typeface="OpenDyslexicAlta" pitchFamily="2" charset="77"/>
                        </a:rPr>
                        <a:t>35</a:t>
                      </a:r>
                    </a:p>
                  </a:txBody>
                  <a:tcPr>
                    <a:solidFill>
                      <a:schemeClr val="bg1"/>
                    </a:solidFill>
                  </a:tcPr>
                </a:tc>
                <a:tc>
                  <a:txBody>
                    <a:bodyPr/>
                    <a:lstStyle/>
                    <a:p>
                      <a:pPr algn="ctr"/>
                      <a:r>
                        <a:rPr lang="en-US" sz="2000" dirty="0">
                          <a:latin typeface="OpenDyslexicAlta" pitchFamily="2" charset="77"/>
                        </a:rPr>
                        <a:t>42</a:t>
                      </a:r>
                    </a:p>
                  </a:txBody>
                  <a:tcPr>
                    <a:solidFill>
                      <a:schemeClr val="bg1"/>
                    </a:solidFill>
                  </a:tcPr>
                </a:tc>
                <a:tc>
                  <a:txBody>
                    <a:bodyPr/>
                    <a:lstStyle/>
                    <a:p>
                      <a:pPr algn="ctr"/>
                      <a:r>
                        <a:rPr lang="en-US" sz="2000" dirty="0">
                          <a:latin typeface="OpenDyslexicAlta" pitchFamily="2" charset="77"/>
                        </a:rPr>
                        <a:t>49</a:t>
                      </a:r>
                    </a:p>
                  </a:txBody>
                  <a:tcPr>
                    <a:solidFill>
                      <a:schemeClr val="bg1"/>
                    </a:solidFill>
                  </a:tcPr>
                </a:tc>
                <a:tc>
                  <a:txBody>
                    <a:bodyPr/>
                    <a:lstStyle/>
                    <a:p>
                      <a:pPr algn="ctr"/>
                      <a:r>
                        <a:rPr lang="en-US" sz="2000" dirty="0">
                          <a:latin typeface="OpenDyslexicAlta" pitchFamily="2" charset="77"/>
                        </a:rPr>
                        <a:t>56</a:t>
                      </a:r>
                    </a:p>
                  </a:txBody>
                  <a:tcPr>
                    <a:solidFill>
                      <a:schemeClr val="bg1"/>
                    </a:solidFill>
                  </a:tcPr>
                </a:tc>
                <a:tc>
                  <a:txBody>
                    <a:bodyPr/>
                    <a:lstStyle/>
                    <a:p>
                      <a:pPr algn="ctr"/>
                      <a:r>
                        <a:rPr lang="en-US" sz="2000" dirty="0">
                          <a:latin typeface="OpenDyslexicAlta" pitchFamily="2" charset="77"/>
                        </a:rPr>
                        <a:t>63</a:t>
                      </a:r>
                    </a:p>
                  </a:txBody>
                  <a:tcPr>
                    <a:solidFill>
                      <a:schemeClr val="bg1"/>
                    </a:solidFill>
                  </a:tcPr>
                </a:tc>
                <a:extLst>
                  <a:ext uri="{0D108BD9-81ED-4DB2-BD59-A6C34878D82A}">
                    <a16:rowId xmlns:a16="http://schemas.microsoft.com/office/drawing/2014/main" xmlns="" val="2140817166"/>
                  </a:ext>
                </a:extLst>
              </a:tr>
              <a:tr h="370840">
                <a:tc>
                  <a:txBody>
                    <a:bodyPr/>
                    <a:lstStyle/>
                    <a:p>
                      <a:pPr algn="ctr"/>
                      <a:r>
                        <a:rPr lang="en-US" sz="2000" dirty="0">
                          <a:latin typeface="OpenDyslexicAlta" pitchFamily="2" charset="77"/>
                        </a:rPr>
                        <a:t>8</a:t>
                      </a:r>
                    </a:p>
                  </a:txBody>
                  <a:tcPr>
                    <a:solidFill>
                      <a:srgbClr val="44A6ED"/>
                    </a:solidFill>
                  </a:tcPr>
                </a:tc>
                <a:tc>
                  <a:txBody>
                    <a:bodyPr/>
                    <a:lstStyle/>
                    <a:p>
                      <a:pPr algn="ctr"/>
                      <a:r>
                        <a:rPr lang="en-US" sz="2000" dirty="0">
                          <a:latin typeface="OpenDyslexicAlta" pitchFamily="2" charset="77"/>
                        </a:rPr>
                        <a:t>8</a:t>
                      </a:r>
                    </a:p>
                  </a:txBody>
                  <a:tcPr>
                    <a:solidFill>
                      <a:schemeClr val="accent6">
                        <a:lumMod val="20000"/>
                        <a:lumOff val="80000"/>
                      </a:schemeClr>
                    </a:solidFill>
                  </a:tcPr>
                </a:tc>
                <a:tc>
                  <a:txBody>
                    <a:bodyPr/>
                    <a:lstStyle/>
                    <a:p>
                      <a:pPr algn="ctr"/>
                      <a:r>
                        <a:rPr lang="en-US" sz="2000" dirty="0">
                          <a:latin typeface="OpenDyslexicAlta" pitchFamily="2" charset="77"/>
                        </a:rPr>
                        <a:t>16</a:t>
                      </a:r>
                    </a:p>
                  </a:txBody>
                  <a:tcPr>
                    <a:solidFill>
                      <a:schemeClr val="bg1"/>
                    </a:solidFill>
                  </a:tcPr>
                </a:tc>
                <a:tc>
                  <a:txBody>
                    <a:bodyPr/>
                    <a:lstStyle/>
                    <a:p>
                      <a:pPr algn="ctr"/>
                      <a:r>
                        <a:rPr lang="en-US" sz="2000" dirty="0">
                          <a:latin typeface="OpenDyslexicAlta" pitchFamily="2" charset="77"/>
                        </a:rPr>
                        <a:t>24</a:t>
                      </a:r>
                    </a:p>
                  </a:txBody>
                  <a:tcPr>
                    <a:solidFill>
                      <a:schemeClr val="accent2">
                        <a:lumMod val="60000"/>
                        <a:lumOff val="40000"/>
                      </a:schemeClr>
                    </a:solidFill>
                  </a:tcPr>
                </a:tc>
                <a:tc>
                  <a:txBody>
                    <a:bodyPr/>
                    <a:lstStyle/>
                    <a:p>
                      <a:pPr algn="ctr"/>
                      <a:r>
                        <a:rPr lang="en-US" sz="2000" dirty="0">
                          <a:latin typeface="OpenDyslexicAlta" pitchFamily="2" charset="77"/>
                        </a:rPr>
                        <a:t>32</a:t>
                      </a:r>
                    </a:p>
                  </a:txBody>
                  <a:tcPr>
                    <a:solidFill>
                      <a:schemeClr val="bg1"/>
                    </a:solidFill>
                  </a:tcPr>
                </a:tc>
                <a:tc>
                  <a:txBody>
                    <a:bodyPr/>
                    <a:lstStyle/>
                    <a:p>
                      <a:pPr algn="ctr"/>
                      <a:r>
                        <a:rPr lang="en-US" sz="2000" dirty="0">
                          <a:latin typeface="OpenDyslexicAlta" pitchFamily="2" charset="77"/>
                        </a:rPr>
                        <a:t>40</a:t>
                      </a:r>
                    </a:p>
                  </a:txBody>
                  <a:tcPr>
                    <a:solidFill>
                      <a:schemeClr val="bg1"/>
                    </a:solidFill>
                  </a:tcPr>
                </a:tc>
                <a:tc>
                  <a:txBody>
                    <a:bodyPr/>
                    <a:lstStyle/>
                    <a:p>
                      <a:pPr algn="ctr"/>
                      <a:r>
                        <a:rPr lang="en-US" sz="2000" dirty="0">
                          <a:latin typeface="OpenDyslexicAlta" pitchFamily="2" charset="77"/>
                        </a:rPr>
                        <a:t>48</a:t>
                      </a:r>
                    </a:p>
                  </a:txBody>
                  <a:tcPr>
                    <a:solidFill>
                      <a:schemeClr val="bg1"/>
                    </a:solidFill>
                  </a:tcPr>
                </a:tc>
                <a:tc>
                  <a:txBody>
                    <a:bodyPr/>
                    <a:lstStyle/>
                    <a:p>
                      <a:pPr algn="ctr"/>
                      <a:r>
                        <a:rPr lang="en-US" sz="2000" dirty="0">
                          <a:latin typeface="OpenDyslexicAlta" pitchFamily="2" charset="77"/>
                        </a:rPr>
                        <a:t>56</a:t>
                      </a:r>
                    </a:p>
                  </a:txBody>
                  <a:tcPr>
                    <a:solidFill>
                      <a:schemeClr val="bg1"/>
                    </a:solidFill>
                  </a:tcPr>
                </a:tc>
                <a:tc>
                  <a:txBody>
                    <a:bodyPr/>
                    <a:lstStyle/>
                    <a:p>
                      <a:pPr algn="ctr"/>
                      <a:r>
                        <a:rPr lang="en-US" sz="2000" dirty="0">
                          <a:latin typeface="OpenDyslexicAlta" pitchFamily="2" charset="77"/>
                        </a:rPr>
                        <a:t>64</a:t>
                      </a:r>
                    </a:p>
                  </a:txBody>
                  <a:tcPr>
                    <a:solidFill>
                      <a:schemeClr val="bg1"/>
                    </a:solidFill>
                  </a:tcPr>
                </a:tc>
                <a:tc>
                  <a:txBody>
                    <a:bodyPr/>
                    <a:lstStyle/>
                    <a:p>
                      <a:pPr algn="ctr"/>
                      <a:r>
                        <a:rPr lang="en-US" sz="2000" dirty="0">
                          <a:latin typeface="OpenDyslexicAlta" pitchFamily="2" charset="77"/>
                        </a:rPr>
                        <a:t>72</a:t>
                      </a:r>
                    </a:p>
                  </a:txBody>
                  <a:tcPr>
                    <a:solidFill>
                      <a:schemeClr val="bg1"/>
                    </a:solidFill>
                  </a:tcPr>
                </a:tc>
                <a:extLst>
                  <a:ext uri="{0D108BD9-81ED-4DB2-BD59-A6C34878D82A}">
                    <a16:rowId xmlns:a16="http://schemas.microsoft.com/office/drawing/2014/main" xmlns="" val="1063927004"/>
                  </a:ext>
                </a:extLst>
              </a:tr>
              <a:tr h="370840">
                <a:tc>
                  <a:txBody>
                    <a:bodyPr/>
                    <a:lstStyle/>
                    <a:p>
                      <a:pPr algn="ctr"/>
                      <a:r>
                        <a:rPr lang="en-US" sz="2000" dirty="0">
                          <a:latin typeface="OpenDyslexicAlta" pitchFamily="2" charset="77"/>
                        </a:rPr>
                        <a:t>9</a:t>
                      </a:r>
                    </a:p>
                  </a:txBody>
                  <a:tcPr>
                    <a:solidFill>
                      <a:srgbClr val="44A6ED"/>
                    </a:solidFill>
                  </a:tcPr>
                </a:tc>
                <a:tc>
                  <a:txBody>
                    <a:bodyPr/>
                    <a:lstStyle/>
                    <a:p>
                      <a:pPr algn="ctr"/>
                      <a:r>
                        <a:rPr lang="en-US" sz="2000" dirty="0">
                          <a:latin typeface="OpenDyslexicAlta" pitchFamily="2" charset="77"/>
                        </a:rPr>
                        <a:t>9</a:t>
                      </a:r>
                    </a:p>
                  </a:txBody>
                  <a:tcPr>
                    <a:solidFill>
                      <a:schemeClr val="bg1"/>
                    </a:solidFill>
                  </a:tcPr>
                </a:tc>
                <a:tc>
                  <a:txBody>
                    <a:bodyPr/>
                    <a:lstStyle/>
                    <a:p>
                      <a:pPr algn="ctr"/>
                      <a:r>
                        <a:rPr lang="en-US" sz="2000" dirty="0">
                          <a:latin typeface="OpenDyslexicAlta" pitchFamily="2" charset="77"/>
                        </a:rPr>
                        <a:t>18</a:t>
                      </a:r>
                    </a:p>
                  </a:txBody>
                  <a:tcPr>
                    <a:solidFill>
                      <a:schemeClr val="accent2">
                        <a:lumMod val="20000"/>
                        <a:lumOff val="80000"/>
                      </a:schemeClr>
                    </a:solidFill>
                  </a:tcPr>
                </a:tc>
                <a:tc>
                  <a:txBody>
                    <a:bodyPr/>
                    <a:lstStyle/>
                    <a:p>
                      <a:pPr algn="ctr"/>
                      <a:r>
                        <a:rPr lang="en-US" sz="2000" dirty="0">
                          <a:latin typeface="OpenDyslexicAlta" pitchFamily="2" charset="77"/>
                        </a:rPr>
                        <a:t>27</a:t>
                      </a:r>
                    </a:p>
                  </a:txBody>
                  <a:tcPr>
                    <a:solidFill>
                      <a:schemeClr val="bg1"/>
                    </a:solidFill>
                  </a:tcPr>
                </a:tc>
                <a:tc>
                  <a:txBody>
                    <a:bodyPr/>
                    <a:lstStyle/>
                    <a:p>
                      <a:pPr algn="ctr"/>
                      <a:r>
                        <a:rPr lang="en-US" sz="2000" dirty="0">
                          <a:latin typeface="OpenDyslexicAlta" pitchFamily="2" charset="77"/>
                        </a:rPr>
                        <a:t>36</a:t>
                      </a:r>
                    </a:p>
                  </a:txBody>
                  <a:tcPr>
                    <a:solidFill>
                      <a:schemeClr val="bg1"/>
                    </a:solidFill>
                  </a:tcPr>
                </a:tc>
                <a:tc>
                  <a:txBody>
                    <a:bodyPr/>
                    <a:lstStyle/>
                    <a:p>
                      <a:pPr algn="ctr"/>
                      <a:r>
                        <a:rPr lang="en-US" sz="2000" dirty="0">
                          <a:latin typeface="OpenDyslexicAlta" pitchFamily="2" charset="77"/>
                        </a:rPr>
                        <a:t>45</a:t>
                      </a:r>
                    </a:p>
                  </a:txBody>
                  <a:tcPr>
                    <a:solidFill>
                      <a:schemeClr val="bg1"/>
                    </a:solidFill>
                  </a:tcPr>
                </a:tc>
                <a:tc>
                  <a:txBody>
                    <a:bodyPr/>
                    <a:lstStyle/>
                    <a:p>
                      <a:pPr algn="ctr"/>
                      <a:r>
                        <a:rPr lang="en-US" sz="2000" dirty="0">
                          <a:latin typeface="OpenDyslexicAlta" pitchFamily="2" charset="77"/>
                        </a:rPr>
                        <a:t>54</a:t>
                      </a:r>
                    </a:p>
                  </a:txBody>
                  <a:tcPr>
                    <a:solidFill>
                      <a:schemeClr val="bg1"/>
                    </a:solidFill>
                  </a:tcPr>
                </a:tc>
                <a:tc>
                  <a:txBody>
                    <a:bodyPr/>
                    <a:lstStyle/>
                    <a:p>
                      <a:pPr algn="ctr"/>
                      <a:r>
                        <a:rPr lang="en-US" sz="2000" dirty="0">
                          <a:latin typeface="OpenDyslexicAlta" pitchFamily="2" charset="77"/>
                        </a:rPr>
                        <a:t>63</a:t>
                      </a:r>
                    </a:p>
                  </a:txBody>
                  <a:tcPr>
                    <a:solidFill>
                      <a:schemeClr val="bg1"/>
                    </a:solidFill>
                  </a:tcPr>
                </a:tc>
                <a:tc>
                  <a:txBody>
                    <a:bodyPr/>
                    <a:lstStyle/>
                    <a:p>
                      <a:pPr algn="ctr"/>
                      <a:r>
                        <a:rPr lang="en-US" sz="2000" dirty="0">
                          <a:latin typeface="OpenDyslexicAlta" pitchFamily="2" charset="77"/>
                        </a:rPr>
                        <a:t>72</a:t>
                      </a:r>
                    </a:p>
                  </a:txBody>
                  <a:tcPr>
                    <a:solidFill>
                      <a:schemeClr val="bg1"/>
                    </a:solidFill>
                  </a:tcPr>
                </a:tc>
                <a:tc>
                  <a:txBody>
                    <a:bodyPr/>
                    <a:lstStyle/>
                    <a:p>
                      <a:pPr algn="ctr"/>
                      <a:r>
                        <a:rPr lang="en-US" sz="2000" dirty="0">
                          <a:latin typeface="OpenDyslexicAlta" pitchFamily="2" charset="77"/>
                        </a:rPr>
                        <a:t>81</a:t>
                      </a:r>
                    </a:p>
                  </a:txBody>
                  <a:tcPr>
                    <a:solidFill>
                      <a:schemeClr val="bg1"/>
                    </a:solidFill>
                  </a:tcPr>
                </a:tc>
                <a:extLst>
                  <a:ext uri="{0D108BD9-81ED-4DB2-BD59-A6C34878D82A}">
                    <a16:rowId xmlns:a16="http://schemas.microsoft.com/office/drawing/2014/main" xmlns="" val="3138198519"/>
                  </a:ext>
                </a:extLst>
              </a:tr>
            </a:tbl>
          </a:graphicData>
        </a:graphic>
      </p:graphicFrame>
      <p:sp>
        <p:nvSpPr>
          <p:cNvPr id="16" name="Rectangle 15">
            <a:extLst>
              <a:ext uri="{FF2B5EF4-FFF2-40B4-BE49-F238E27FC236}">
                <a16:creationId xmlns:a16="http://schemas.microsoft.com/office/drawing/2014/main" xmlns="" id="{BBB8A724-6551-0B4C-983E-0C0978B4CEEE}"/>
              </a:ext>
            </a:extLst>
          </p:cNvPr>
          <p:cNvSpPr/>
          <p:nvPr/>
        </p:nvSpPr>
        <p:spPr>
          <a:xfrm>
            <a:off x="9131607" y="4978838"/>
            <a:ext cx="2701637" cy="1477328"/>
          </a:xfrm>
          <a:prstGeom prst="rect">
            <a:avLst/>
          </a:prstGeom>
        </p:spPr>
        <p:txBody>
          <a:bodyPr wrap="square">
            <a:spAutoFit/>
          </a:bodyPr>
          <a:lstStyle/>
          <a:p>
            <a:r>
              <a:rPr lang="en-GB" i="1" dirty="0">
                <a:solidFill>
                  <a:srgbClr val="FF3860"/>
                </a:solidFill>
                <a:latin typeface="OpenDyslexicAlta" pitchFamily="2" charset="77"/>
              </a:rPr>
              <a:t>6, 8, 12, 18 and 24 appear most often as they have the most factors within the range allowed.</a:t>
            </a:r>
            <a:endParaRPr lang="en-US" i="1" dirty="0">
              <a:solidFill>
                <a:srgbClr val="FF3860"/>
              </a:solidFill>
              <a:latin typeface="OpenDyslexicAlta" pitchFamily="2" charset="77"/>
            </a:endParaRPr>
          </a:p>
        </p:txBody>
      </p:sp>
    </p:spTree>
    <p:extLst>
      <p:ext uri="{BB962C8B-B14F-4D97-AF65-F5344CB8AC3E}">
        <p14:creationId xmlns:p14="http://schemas.microsoft.com/office/powerpoint/2010/main" val="2521697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5:</a:t>
            </a:r>
          </a:p>
          <a:p>
            <a:pPr marL="0" indent="0">
              <a:buClr>
                <a:srgbClr val="23D160"/>
              </a:buClr>
              <a:buSzPct val="85000"/>
              <a:buNone/>
            </a:pPr>
            <a:r>
              <a:rPr lang="en-GB" sz="2200" dirty="0"/>
              <a:t>Solve the word problems below. </a:t>
            </a:r>
          </a:p>
          <a:p>
            <a:pPr marL="457200" indent="-457200">
              <a:buClr>
                <a:srgbClr val="23D160"/>
              </a:buClr>
              <a:buSzPct val="85000"/>
              <a:buFont typeface="+mj-lt"/>
              <a:buAutoNum type="alphaLcParenR"/>
            </a:pPr>
            <a:r>
              <a:rPr lang="en-GB" sz="2200" dirty="0"/>
              <a:t>Jamal has an amount of money that is a multiple of nine and is three less than a multiple of seven. It is more than $10, but less than $40.</a:t>
            </a:r>
            <a:br>
              <a:rPr lang="en-GB" sz="2200" dirty="0"/>
            </a:br>
            <a:r>
              <a:rPr lang="en-GB" sz="2200" dirty="0"/>
              <a:t>What amount of money does Jamal have? Explain your answer. </a:t>
            </a:r>
            <a:br>
              <a:rPr lang="en-GB" sz="2200" dirty="0"/>
            </a:br>
            <a:r>
              <a:rPr lang="en-GB" sz="2200" dirty="0"/>
              <a:t/>
            </a:r>
            <a:br>
              <a:rPr lang="en-GB" sz="2200" dirty="0"/>
            </a:br>
            <a:r>
              <a:rPr lang="en-GB" sz="2200" dirty="0"/>
              <a:t/>
            </a:r>
            <a:br>
              <a:rPr lang="en-GB" sz="2200" dirty="0"/>
            </a:br>
            <a:endParaRPr lang="en-GB" sz="2200" dirty="0"/>
          </a:p>
          <a:p>
            <a:pPr marL="457200" indent="-457200">
              <a:buClr>
                <a:srgbClr val="23D160"/>
              </a:buClr>
              <a:buSzPct val="85000"/>
              <a:buFont typeface="+mj-lt"/>
              <a:buAutoNum type="alphaLcParenR"/>
            </a:pPr>
            <a:r>
              <a:rPr lang="en-GB" sz="2200" dirty="0"/>
              <a:t>Ruth has received a parcel. Its total weight is less than 50 kg, a multiple of seven and five more than a multiple of six. </a:t>
            </a:r>
            <a:br>
              <a:rPr lang="en-GB" sz="2200" dirty="0"/>
            </a:br>
            <a:r>
              <a:rPr lang="en-GB" sz="2200" dirty="0"/>
              <a:t>How much does Ruth’s parcel weigh? Explain your answer.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1789049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5:</a:t>
            </a:r>
          </a:p>
          <a:p>
            <a:pPr marL="0" indent="0">
              <a:buClr>
                <a:srgbClr val="23D160"/>
              </a:buClr>
              <a:buSzPct val="85000"/>
              <a:buNone/>
            </a:pPr>
            <a:r>
              <a:rPr lang="en-GB" sz="2200" dirty="0"/>
              <a:t>Solve the word problems below. </a:t>
            </a:r>
          </a:p>
          <a:p>
            <a:pPr marL="457200" indent="-457200">
              <a:buClr>
                <a:srgbClr val="23D160"/>
              </a:buClr>
              <a:buSzPct val="85000"/>
              <a:buFont typeface="+mj-lt"/>
              <a:buAutoNum type="alphaLcParenR"/>
            </a:pPr>
            <a:r>
              <a:rPr lang="en-GB" sz="2200" dirty="0"/>
              <a:t>Jamal has an amount of money that is a multiple of nine and is three less than a multiple of seven. It is more than $10, but less than $40.</a:t>
            </a:r>
            <a:br>
              <a:rPr lang="en-GB" sz="2200" dirty="0"/>
            </a:br>
            <a:r>
              <a:rPr lang="en-GB" sz="2200" dirty="0"/>
              <a:t>What amount of money does Jamal have? Explain your answer. </a:t>
            </a:r>
            <a:br>
              <a:rPr lang="en-GB" sz="2200" dirty="0"/>
            </a:br>
            <a:r>
              <a:rPr lang="en-GB" sz="2200" dirty="0">
                <a:solidFill>
                  <a:srgbClr val="FF3860"/>
                </a:solidFill>
              </a:rPr>
              <a:t>Jamal has $18 – the product of 2 x 9 and three less than 7 x 3 = 21. </a:t>
            </a:r>
            <a:r>
              <a:rPr lang="en-GB" sz="2200" dirty="0"/>
              <a:t/>
            </a:r>
            <a:br>
              <a:rPr lang="en-GB" sz="2200" dirty="0"/>
            </a:br>
            <a:r>
              <a:rPr lang="en-GB" sz="2200" dirty="0"/>
              <a:t/>
            </a:r>
            <a:br>
              <a:rPr lang="en-GB" sz="2200" dirty="0"/>
            </a:br>
            <a:endParaRPr lang="en-GB" sz="2200" dirty="0"/>
          </a:p>
          <a:p>
            <a:pPr marL="457200" indent="-457200">
              <a:buClr>
                <a:srgbClr val="23D160"/>
              </a:buClr>
              <a:buSzPct val="85000"/>
              <a:buFont typeface="+mj-lt"/>
              <a:buAutoNum type="alphaLcParenR"/>
            </a:pPr>
            <a:r>
              <a:rPr lang="en-GB" sz="2200" dirty="0"/>
              <a:t>Ruth has received a parcel. Its total weight is less than 50 kg, a multiple of seven and five more than a multiple of six. </a:t>
            </a:r>
            <a:br>
              <a:rPr lang="en-GB" sz="2200" dirty="0"/>
            </a:br>
            <a:r>
              <a:rPr lang="en-GB" sz="2200" dirty="0"/>
              <a:t>How much does Ruth’s parcel weigh? Explain your answer.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3533954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90688"/>
            <a:ext cx="10515600" cy="4486275"/>
          </a:xfrm>
        </p:spPr>
        <p:txBody>
          <a:bodyPr>
            <a:noAutofit/>
          </a:bodyPr>
          <a:lstStyle/>
          <a:p>
            <a:pPr marL="0" indent="0">
              <a:buNone/>
            </a:pPr>
            <a:r>
              <a:rPr lang="en-GB" dirty="0"/>
              <a:t>Activity 5:</a:t>
            </a:r>
          </a:p>
          <a:p>
            <a:pPr marL="0" indent="0">
              <a:buClr>
                <a:srgbClr val="23D160"/>
              </a:buClr>
              <a:buSzPct val="85000"/>
              <a:buNone/>
            </a:pPr>
            <a:r>
              <a:rPr lang="en-GB" sz="2200" dirty="0"/>
              <a:t>Solve the word problems below. </a:t>
            </a:r>
          </a:p>
          <a:p>
            <a:pPr marL="457200" indent="-457200">
              <a:buClr>
                <a:srgbClr val="23D160"/>
              </a:buClr>
              <a:buSzPct val="85000"/>
              <a:buFont typeface="+mj-lt"/>
              <a:buAutoNum type="alphaLcParenR"/>
            </a:pPr>
            <a:r>
              <a:rPr lang="en-GB" sz="2200" dirty="0"/>
              <a:t>Jamal has an amount of money that is a multiple of nine and is three less than a multiple of seven. It is more than $10, but less than $40.</a:t>
            </a:r>
            <a:br>
              <a:rPr lang="en-GB" sz="2200" dirty="0"/>
            </a:br>
            <a:r>
              <a:rPr lang="en-GB" sz="2200" dirty="0"/>
              <a:t>What amount of money does Jamal have? Explain your answer. </a:t>
            </a:r>
            <a:br>
              <a:rPr lang="en-GB" sz="2200" dirty="0"/>
            </a:br>
            <a:r>
              <a:rPr lang="en-GB" sz="2200" dirty="0">
                <a:solidFill>
                  <a:srgbClr val="FF3860"/>
                </a:solidFill>
              </a:rPr>
              <a:t>Jamal has $18 – the product of 2 x 9 and three less than 7 x 3 = 21. </a:t>
            </a:r>
            <a:r>
              <a:rPr lang="en-GB" sz="2200" dirty="0"/>
              <a:t/>
            </a:r>
            <a:br>
              <a:rPr lang="en-GB" sz="2200" dirty="0"/>
            </a:br>
            <a:r>
              <a:rPr lang="en-GB" sz="2200" dirty="0"/>
              <a:t/>
            </a:r>
            <a:br>
              <a:rPr lang="en-GB" sz="2200" dirty="0"/>
            </a:br>
            <a:endParaRPr lang="en-GB" sz="2200" dirty="0"/>
          </a:p>
          <a:p>
            <a:pPr marL="457200" indent="-457200">
              <a:buClr>
                <a:srgbClr val="23D160"/>
              </a:buClr>
              <a:buSzPct val="85000"/>
              <a:buFont typeface="+mj-lt"/>
              <a:buAutoNum type="alphaLcParenR"/>
            </a:pPr>
            <a:r>
              <a:rPr lang="en-GB" sz="2200" dirty="0"/>
              <a:t>Ruth has received a parcel. Its total weight is less than 50 kg, a multiple of seven and five more than a multiple of six. </a:t>
            </a:r>
            <a:br>
              <a:rPr lang="en-GB" sz="2200" dirty="0"/>
            </a:br>
            <a:r>
              <a:rPr lang="en-GB" sz="2200" dirty="0"/>
              <a:t>How much does Ruth’s parcel weigh? Explain your answer. </a:t>
            </a:r>
            <a:br>
              <a:rPr lang="en-GB" sz="2200" dirty="0"/>
            </a:br>
            <a:r>
              <a:rPr lang="en-GB" sz="2200" dirty="0">
                <a:solidFill>
                  <a:srgbClr val="FF3860"/>
                </a:solidFill>
              </a:rPr>
              <a:t>Ruth’s parcel weighs 35 kg – the product of 5 x 7 and five more than the product of 5 x 6 (which is 30).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917758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877052" cy="4351338"/>
          </a:xfrm>
        </p:spPr>
        <p:txBody>
          <a:bodyPr>
            <a:noAutofit/>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three hands showing two fingers representation doesn’t belong, as the other representations are made up of multiples of five. Four pentagons totalling 20 sides, two five frames totalling 10 and three five Numicon shapes totalling 15.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9" name="Rounded Rectangle 8">
            <a:extLst>
              <a:ext uri="{FF2B5EF4-FFF2-40B4-BE49-F238E27FC236}">
                <a16:creationId xmlns:a16="http://schemas.microsoft.com/office/drawing/2014/main" xmlns=""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0" name="Rounded Rectangle 9">
            <a:extLst>
              <a:ext uri="{FF2B5EF4-FFF2-40B4-BE49-F238E27FC236}">
                <a16:creationId xmlns:a16="http://schemas.microsoft.com/office/drawing/2014/main" xmlns=""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21" name="Picture 20">
            <a:extLst>
              <a:ext uri="{FF2B5EF4-FFF2-40B4-BE49-F238E27FC236}">
                <a16:creationId xmlns:a16="http://schemas.microsoft.com/office/drawing/2014/main" xmlns="" id="{D2DD3188-ECD9-694A-AA0E-BFE9D70F3D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8006931" y="3194343"/>
            <a:ext cx="2249353" cy="1080000"/>
          </a:xfrm>
          <a:prstGeom prst="rect">
            <a:avLst/>
          </a:prstGeom>
        </p:spPr>
      </p:pic>
      <p:pic>
        <p:nvPicPr>
          <p:cNvPr id="22" name="Picture 21">
            <a:extLst>
              <a:ext uri="{FF2B5EF4-FFF2-40B4-BE49-F238E27FC236}">
                <a16:creationId xmlns:a16="http://schemas.microsoft.com/office/drawing/2014/main" xmlns="" id="{3F394E44-82A3-5E44-8DDE-C0474363CE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029270" y="3194343"/>
            <a:ext cx="2249353" cy="1080000"/>
          </a:xfrm>
          <a:prstGeom prst="rect">
            <a:avLst/>
          </a:prstGeom>
        </p:spPr>
      </p:pic>
      <p:pic>
        <p:nvPicPr>
          <p:cNvPr id="26" name="Picture 25">
            <a:extLst>
              <a:ext uri="{FF2B5EF4-FFF2-40B4-BE49-F238E27FC236}">
                <a16:creationId xmlns:a16="http://schemas.microsoft.com/office/drawing/2014/main" xmlns="" id="{A69388CD-94A3-224C-8803-33B3555229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0050575" y="3179848"/>
            <a:ext cx="2249353" cy="1080000"/>
          </a:xfrm>
          <a:prstGeom prst="rect">
            <a:avLst/>
          </a:prstGeom>
        </p:spPr>
      </p:pic>
      <p:sp>
        <p:nvSpPr>
          <p:cNvPr id="25" name="Regular Pentagon 24">
            <a:extLst>
              <a:ext uri="{FF2B5EF4-FFF2-40B4-BE49-F238E27FC236}">
                <a16:creationId xmlns:a16="http://schemas.microsoft.com/office/drawing/2014/main" xmlns="" id="{47C3E6C4-420E-2B41-A354-4A2AC30E5598}"/>
              </a:ext>
            </a:extLst>
          </p:cNvPr>
          <p:cNvSpPr/>
          <p:nvPr/>
        </p:nvSpPr>
        <p:spPr>
          <a:xfrm>
            <a:off x="768105" y="2805448"/>
            <a:ext cx="960120" cy="914400"/>
          </a:xfrm>
          <a:prstGeom prst="pentagon">
            <a:avLst/>
          </a:prstGeom>
          <a:solidFill>
            <a:srgbClr val="7957D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gular Pentagon 26">
            <a:extLst>
              <a:ext uri="{FF2B5EF4-FFF2-40B4-BE49-F238E27FC236}">
                <a16:creationId xmlns:a16="http://schemas.microsoft.com/office/drawing/2014/main" xmlns="" id="{A495036B-FFDE-3143-9151-797798D92AB6}"/>
              </a:ext>
            </a:extLst>
          </p:cNvPr>
          <p:cNvSpPr/>
          <p:nvPr/>
        </p:nvSpPr>
        <p:spPr>
          <a:xfrm>
            <a:off x="1969793" y="2802051"/>
            <a:ext cx="960120" cy="914400"/>
          </a:xfrm>
          <a:prstGeom prst="pentagon">
            <a:avLst/>
          </a:prstGeom>
          <a:solidFill>
            <a:srgbClr val="7957D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gular Pentagon 27">
            <a:extLst>
              <a:ext uri="{FF2B5EF4-FFF2-40B4-BE49-F238E27FC236}">
                <a16:creationId xmlns:a16="http://schemas.microsoft.com/office/drawing/2014/main" xmlns="" id="{F309DC1B-2C5C-4D4D-BCA2-290EAA6F3898}"/>
              </a:ext>
            </a:extLst>
          </p:cNvPr>
          <p:cNvSpPr/>
          <p:nvPr/>
        </p:nvSpPr>
        <p:spPr>
          <a:xfrm>
            <a:off x="768105" y="4032307"/>
            <a:ext cx="960120" cy="914400"/>
          </a:xfrm>
          <a:prstGeom prst="pentagon">
            <a:avLst/>
          </a:prstGeom>
          <a:solidFill>
            <a:srgbClr val="7957D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gular Pentagon 28">
            <a:extLst>
              <a:ext uri="{FF2B5EF4-FFF2-40B4-BE49-F238E27FC236}">
                <a16:creationId xmlns:a16="http://schemas.microsoft.com/office/drawing/2014/main" xmlns="" id="{980BABF8-89FC-0347-BE52-8D5196BD6D09}"/>
              </a:ext>
            </a:extLst>
          </p:cNvPr>
          <p:cNvSpPr/>
          <p:nvPr/>
        </p:nvSpPr>
        <p:spPr>
          <a:xfrm>
            <a:off x="1969793" y="4028910"/>
            <a:ext cx="960120" cy="914400"/>
          </a:xfrm>
          <a:prstGeom prst="pentagon">
            <a:avLst/>
          </a:prstGeom>
          <a:solidFill>
            <a:srgbClr val="7957D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xmlns="" id="{2B1A371C-B45B-2D41-BC52-7F3F65DF1820}"/>
              </a:ext>
            </a:extLst>
          </p:cNvPr>
          <p:cNvPicPr>
            <a:picLocks noChangeAspect="1"/>
          </p:cNvPicPr>
          <p:nvPr/>
        </p:nvPicPr>
        <p:blipFill>
          <a:blip r:embed="rId4"/>
          <a:stretch>
            <a:fillRect/>
          </a:stretch>
        </p:blipFill>
        <p:spPr>
          <a:xfrm>
            <a:off x="3041642" y="2963219"/>
            <a:ext cx="3322393" cy="994532"/>
          </a:xfrm>
          <a:prstGeom prst="rect">
            <a:avLst/>
          </a:prstGeom>
        </p:spPr>
      </p:pic>
      <p:pic>
        <p:nvPicPr>
          <p:cNvPr id="31" name="Picture 30">
            <a:extLst>
              <a:ext uri="{FF2B5EF4-FFF2-40B4-BE49-F238E27FC236}">
                <a16:creationId xmlns:a16="http://schemas.microsoft.com/office/drawing/2014/main" xmlns="" id="{D220C3EA-1FA1-0544-A91E-B2F290A4D89A}"/>
              </a:ext>
            </a:extLst>
          </p:cNvPr>
          <p:cNvPicPr>
            <a:picLocks noChangeAspect="1"/>
          </p:cNvPicPr>
          <p:nvPr/>
        </p:nvPicPr>
        <p:blipFill>
          <a:blip r:embed="rId4"/>
          <a:stretch>
            <a:fillRect/>
          </a:stretch>
        </p:blipFill>
        <p:spPr>
          <a:xfrm>
            <a:off x="3026653" y="3919645"/>
            <a:ext cx="3322393" cy="994532"/>
          </a:xfrm>
          <a:prstGeom prst="rect">
            <a:avLst/>
          </a:prstGeom>
        </p:spPr>
      </p:pic>
      <p:pic>
        <p:nvPicPr>
          <p:cNvPr id="32" name="Picture 31">
            <a:extLst>
              <a:ext uri="{FF2B5EF4-FFF2-40B4-BE49-F238E27FC236}">
                <a16:creationId xmlns:a16="http://schemas.microsoft.com/office/drawing/2014/main" xmlns="" id="{57E94595-28F6-F14C-9840-B445924585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41380" y="2723396"/>
            <a:ext cx="1436072" cy="1436072"/>
          </a:xfrm>
          <a:prstGeom prst="rect">
            <a:avLst/>
          </a:prstGeom>
        </p:spPr>
      </p:pic>
      <p:pic>
        <p:nvPicPr>
          <p:cNvPr id="33" name="Picture 32">
            <a:extLst>
              <a:ext uri="{FF2B5EF4-FFF2-40B4-BE49-F238E27FC236}">
                <a16:creationId xmlns:a16="http://schemas.microsoft.com/office/drawing/2014/main" xmlns="" id="{5B69A474-A6F3-5340-9FE6-D2AC8DC098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55535" y="3478105"/>
            <a:ext cx="1436072" cy="1436072"/>
          </a:xfrm>
          <a:prstGeom prst="rect">
            <a:avLst/>
          </a:prstGeom>
        </p:spPr>
      </p:pic>
    </p:spTree>
    <p:extLst>
      <p:ext uri="{BB962C8B-B14F-4D97-AF65-F5344CB8AC3E}">
        <p14:creationId xmlns:p14="http://schemas.microsoft.com/office/powerpoint/2010/main" val="997160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sometimes, always or never true?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xmlns="" id="{81702E8E-89C0-5241-8AF1-8E4334AE5D89}"/>
              </a:ext>
            </a:extLst>
          </p:cNvPr>
          <p:cNvSpPr/>
          <p:nvPr/>
        </p:nvSpPr>
        <p:spPr>
          <a:xfrm>
            <a:off x="2452083" y="2738049"/>
            <a:ext cx="3491346" cy="1200329"/>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A multiple of two odd numbers is also a multiple of two.</a:t>
            </a:r>
          </a:p>
        </p:txBody>
      </p:sp>
    </p:spTree>
    <p:extLst>
      <p:ext uri="{BB962C8B-B14F-4D97-AF65-F5344CB8AC3E}">
        <p14:creationId xmlns:p14="http://schemas.microsoft.com/office/powerpoint/2010/main" val="2710030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never true – for example, 3 x 5 = 15, 5 x 7 = 35 and </a:t>
            </a:r>
            <a:br>
              <a:rPr lang="en-GB" sz="2200" dirty="0">
                <a:solidFill>
                  <a:srgbClr val="FF3860"/>
                </a:solidFill>
              </a:rPr>
            </a:br>
            <a:r>
              <a:rPr lang="en-GB" sz="2200" dirty="0">
                <a:solidFill>
                  <a:srgbClr val="FF3860"/>
                </a:solidFill>
              </a:rPr>
              <a:t>9 x 7 = 63. All of these are odd numbers and therefore not multiples of two.</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xmlns="" id="{81702E8E-89C0-5241-8AF1-8E4334AE5D89}"/>
              </a:ext>
            </a:extLst>
          </p:cNvPr>
          <p:cNvSpPr/>
          <p:nvPr/>
        </p:nvSpPr>
        <p:spPr>
          <a:xfrm>
            <a:off x="2452083" y="2738049"/>
            <a:ext cx="3491346" cy="1200329"/>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A multiple of two odd numbers is also a multiple of two.</a:t>
            </a:r>
          </a:p>
        </p:txBody>
      </p:sp>
    </p:spTree>
    <p:extLst>
      <p:ext uri="{BB962C8B-B14F-4D97-AF65-F5344CB8AC3E}">
        <p14:creationId xmlns:p14="http://schemas.microsoft.com/office/powerpoint/2010/main" val="3669657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my times tables knowledge to identify multiples of whole numbers</a:t>
            </a:r>
          </a:p>
          <a:p>
            <a:pPr lvl="0">
              <a:buClr>
                <a:srgbClr val="23D160"/>
              </a:buClr>
              <a:buSzPct val="85000"/>
              <a:buFont typeface="Wingdings" pitchFamily="2" charset="2"/>
              <a:buChar char="ü"/>
            </a:pPr>
            <a:r>
              <a:rPr lang="en-GB" sz="2200" dirty="0"/>
              <a:t>I can explain my reasoning when using my times tables knowledge to identify multiples of whole numbers</a:t>
            </a:r>
          </a:p>
        </p:txBody>
      </p:sp>
      <p:sp>
        <p:nvSpPr>
          <p:cNvPr id="5" name="Footer Placeholder 4">
            <a:extLst>
              <a:ext uri="{FF2B5EF4-FFF2-40B4-BE49-F238E27FC236}">
                <a16:creationId xmlns:a16="http://schemas.microsoft.com/office/drawing/2014/main" xmlns="" id="{349F46F5-B8A3-5848-8248-C9D634933261}"/>
              </a:ext>
            </a:extLst>
          </p:cNvPr>
          <p:cNvSpPr>
            <a:spLocks noGrp="1"/>
          </p:cNvSpPr>
          <p:nvPr>
            <p:ph type="ftr" sz="quarter" idx="11"/>
          </p:nvPr>
        </p:nvSpPr>
        <p:spPr>
          <a:xfrm>
            <a:off x="838198" y="6298060"/>
            <a:ext cx="11473071" cy="365125"/>
          </a:xfrm>
        </p:spPr>
        <p:txBody>
          <a:bodyPr/>
          <a:lstStyle/>
          <a:p>
            <a:r>
              <a:rPr lang="en-GB" sz="1400"/>
              <a:t>Year 4 – Term 1 Block </a:t>
            </a:r>
            <a:r>
              <a:rPr lang="en-GB" sz="1400" dirty="0"/>
              <a:t>4 – Multiplication and Division - Lesson 1 – To be able to identify multiples of whole numbers</a:t>
            </a:r>
          </a:p>
        </p:txBody>
      </p:sp>
    </p:spTree>
    <p:extLst>
      <p:ext uri="{BB962C8B-B14F-4D97-AF65-F5344CB8AC3E}">
        <p14:creationId xmlns:p14="http://schemas.microsoft.com/office/powerpoint/2010/main" val="1596001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Put a cross over any number that is not a multiple of 2.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notice about multiples of 2?</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TextBox 3">
            <a:extLst>
              <a:ext uri="{FF2B5EF4-FFF2-40B4-BE49-F238E27FC236}">
                <a16:creationId xmlns:a16="http://schemas.microsoft.com/office/drawing/2014/main" xmlns="" id="{702E83EB-79C8-D845-8209-20670F6D8981}"/>
              </a:ext>
            </a:extLst>
          </p:cNvPr>
          <p:cNvSpPr txBox="1"/>
          <p:nvPr/>
        </p:nvSpPr>
        <p:spPr>
          <a:xfrm>
            <a:off x="838200" y="3647351"/>
            <a:ext cx="845127" cy="707886"/>
          </a:xfrm>
          <a:prstGeom prst="rect">
            <a:avLst/>
          </a:prstGeom>
          <a:noFill/>
        </p:spPr>
        <p:txBody>
          <a:bodyPr wrap="square" rtlCol="0">
            <a:spAutoFit/>
          </a:bodyPr>
          <a:lstStyle/>
          <a:p>
            <a:pPr algn="ctr"/>
            <a:r>
              <a:rPr lang="en-US" sz="4000" dirty="0">
                <a:latin typeface="OpenDyslexicAlta" pitchFamily="2" charset="77"/>
              </a:rPr>
              <a:t>12</a:t>
            </a:r>
          </a:p>
        </p:txBody>
      </p:sp>
      <p:sp>
        <p:nvSpPr>
          <p:cNvPr id="24" name="TextBox 23">
            <a:extLst>
              <a:ext uri="{FF2B5EF4-FFF2-40B4-BE49-F238E27FC236}">
                <a16:creationId xmlns:a16="http://schemas.microsoft.com/office/drawing/2014/main" xmlns="" id="{D834DCFF-41F8-094C-AE47-5A26FB31A933}"/>
              </a:ext>
            </a:extLst>
          </p:cNvPr>
          <p:cNvSpPr txBox="1"/>
          <p:nvPr/>
        </p:nvSpPr>
        <p:spPr>
          <a:xfrm>
            <a:off x="2777836" y="3647351"/>
            <a:ext cx="845127" cy="707886"/>
          </a:xfrm>
          <a:prstGeom prst="rect">
            <a:avLst/>
          </a:prstGeom>
          <a:noFill/>
        </p:spPr>
        <p:txBody>
          <a:bodyPr wrap="square" rtlCol="0">
            <a:spAutoFit/>
          </a:bodyPr>
          <a:lstStyle/>
          <a:p>
            <a:pPr algn="ctr"/>
            <a:r>
              <a:rPr lang="en-US" sz="4000" dirty="0">
                <a:latin typeface="OpenDyslexicAlta" pitchFamily="2" charset="77"/>
              </a:rPr>
              <a:t>24</a:t>
            </a:r>
          </a:p>
        </p:txBody>
      </p:sp>
      <p:sp>
        <p:nvSpPr>
          <p:cNvPr id="25" name="TextBox 24">
            <a:extLst>
              <a:ext uri="{FF2B5EF4-FFF2-40B4-BE49-F238E27FC236}">
                <a16:creationId xmlns:a16="http://schemas.microsoft.com/office/drawing/2014/main" xmlns="" id="{5F125792-D49F-E348-86B7-D66949DB2242}"/>
              </a:ext>
            </a:extLst>
          </p:cNvPr>
          <p:cNvSpPr txBox="1"/>
          <p:nvPr/>
        </p:nvSpPr>
        <p:spPr>
          <a:xfrm>
            <a:off x="4717472" y="3647351"/>
            <a:ext cx="845127" cy="707886"/>
          </a:xfrm>
          <a:prstGeom prst="rect">
            <a:avLst/>
          </a:prstGeom>
          <a:noFill/>
        </p:spPr>
        <p:txBody>
          <a:bodyPr wrap="square" rtlCol="0">
            <a:spAutoFit/>
          </a:bodyPr>
          <a:lstStyle/>
          <a:p>
            <a:pPr algn="ctr"/>
            <a:r>
              <a:rPr lang="en-US" sz="4000" dirty="0">
                <a:latin typeface="OpenDyslexicAlta" pitchFamily="2" charset="77"/>
              </a:rPr>
              <a:t>11</a:t>
            </a:r>
          </a:p>
        </p:txBody>
      </p:sp>
      <p:sp>
        <p:nvSpPr>
          <p:cNvPr id="27" name="TextBox 26">
            <a:extLst>
              <a:ext uri="{FF2B5EF4-FFF2-40B4-BE49-F238E27FC236}">
                <a16:creationId xmlns:a16="http://schemas.microsoft.com/office/drawing/2014/main" xmlns="" id="{79FAE48A-6CAB-844B-AB33-ADFF2A11952E}"/>
              </a:ext>
            </a:extLst>
          </p:cNvPr>
          <p:cNvSpPr txBox="1"/>
          <p:nvPr/>
        </p:nvSpPr>
        <p:spPr>
          <a:xfrm>
            <a:off x="6657108" y="3647351"/>
            <a:ext cx="845127" cy="707886"/>
          </a:xfrm>
          <a:prstGeom prst="rect">
            <a:avLst/>
          </a:prstGeom>
          <a:noFill/>
        </p:spPr>
        <p:txBody>
          <a:bodyPr wrap="square" rtlCol="0">
            <a:spAutoFit/>
          </a:bodyPr>
          <a:lstStyle/>
          <a:p>
            <a:pPr algn="ctr"/>
            <a:r>
              <a:rPr lang="en-US" sz="4000" dirty="0">
                <a:latin typeface="OpenDyslexicAlta" pitchFamily="2" charset="77"/>
              </a:rPr>
              <a:t>8</a:t>
            </a:r>
          </a:p>
        </p:txBody>
      </p:sp>
      <p:sp>
        <p:nvSpPr>
          <p:cNvPr id="28" name="TextBox 27">
            <a:extLst>
              <a:ext uri="{FF2B5EF4-FFF2-40B4-BE49-F238E27FC236}">
                <a16:creationId xmlns:a16="http://schemas.microsoft.com/office/drawing/2014/main" xmlns="" id="{59194886-7EE2-D94A-811D-410B19170DC2}"/>
              </a:ext>
            </a:extLst>
          </p:cNvPr>
          <p:cNvSpPr txBox="1"/>
          <p:nvPr/>
        </p:nvSpPr>
        <p:spPr>
          <a:xfrm>
            <a:off x="8472054" y="3647351"/>
            <a:ext cx="845127" cy="707886"/>
          </a:xfrm>
          <a:prstGeom prst="rect">
            <a:avLst/>
          </a:prstGeom>
          <a:noFill/>
        </p:spPr>
        <p:txBody>
          <a:bodyPr wrap="square" rtlCol="0">
            <a:spAutoFit/>
          </a:bodyPr>
          <a:lstStyle/>
          <a:p>
            <a:pPr algn="ctr"/>
            <a:r>
              <a:rPr lang="en-US" sz="4000" dirty="0">
                <a:latin typeface="OpenDyslexicAlta" pitchFamily="2" charset="77"/>
              </a:rPr>
              <a:t>23</a:t>
            </a:r>
          </a:p>
        </p:txBody>
      </p:sp>
      <p:sp>
        <p:nvSpPr>
          <p:cNvPr id="29" name="TextBox 28">
            <a:extLst>
              <a:ext uri="{FF2B5EF4-FFF2-40B4-BE49-F238E27FC236}">
                <a16:creationId xmlns:a16="http://schemas.microsoft.com/office/drawing/2014/main" xmlns="" id="{A202800F-9AB0-BD4F-922A-D3342A9051C6}"/>
              </a:ext>
            </a:extLst>
          </p:cNvPr>
          <p:cNvSpPr txBox="1"/>
          <p:nvPr/>
        </p:nvSpPr>
        <p:spPr>
          <a:xfrm>
            <a:off x="10377054" y="3647351"/>
            <a:ext cx="1219201" cy="707886"/>
          </a:xfrm>
          <a:prstGeom prst="rect">
            <a:avLst/>
          </a:prstGeom>
          <a:noFill/>
        </p:spPr>
        <p:txBody>
          <a:bodyPr wrap="square" rtlCol="0">
            <a:spAutoFit/>
          </a:bodyPr>
          <a:lstStyle/>
          <a:p>
            <a:pPr algn="ctr"/>
            <a:r>
              <a:rPr lang="en-US" sz="4000" dirty="0">
                <a:latin typeface="OpenDyslexicAlta" pitchFamily="2" charset="77"/>
              </a:rPr>
              <a:t>200</a:t>
            </a:r>
          </a:p>
        </p:txBody>
      </p:sp>
    </p:spTree>
    <p:extLst>
      <p:ext uri="{BB962C8B-B14F-4D97-AF65-F5344CB8AC3E}">
        <p14:creationId xmlns:p14="http://schemas.microsoft.com/office/powerpoint/2010/main" val="324062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Put a cross over any number that is not a multiple of 2.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notice about multiples of 2?</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TextBox 3">
            <a:extLst>
              <a:ext uri="{FF2B5EF4-FFF2-40B4-BE49-F238E27FC236}">
                <a16:creationId xmlns:a16="http://schemas.microsoft.com/office/drawing/2014/main" xmlns="" id="{702E83EB-79C8-D845-8209-20670F6D8981}"/>
              </a:ext>
            </a:extLst>
          </p:cNvPr>
          <p:cNvSpPr txBox="1"/>
          <p:nvPr/>
        </p:nvSpPr>
        <p:spPr>
          <a:xfrm>
            <a:off x="838200" y="3647351"/>
            <a:ext cx="845127" cy="707886"/>
          </a:xfrm>
          <a:prstGeom prst="rect">
            <a:avLst/>
          </a:prstGeom>
          <a:noFill/>
        </p:spPr>
        <p:txBody>
          <a:bodyPr wrap="square" rtlCol="0">
            <a:spAutoFit/>
          </a:bodyPr>
          <a:lstStyle/>
          <a:p>
            <a:pPr algn="ctr"/>
            <a:r>
              <a:rPr lang="en-US" sz="4000" dirty="0">
                <a:latin typeface="OpenDyslexicAlta" pitchFamily="2" charset="77"/>
              </a:rPr>
              <a:t>12</a:t>
            </a:r>
          </a:p>
        </p:txBody>
      </p:sp>
      <p:sp>
        <p:nvSpPr>
          <p:cNvPr id="24" name="TextBox 23">
            <a:extLst>
              <a:ext uri="{FF2B5EF4-FFF2-40B4-BE49-F238E27FC236}">
                <a16:creationId xmlns:a16="http://schemas.microsoft.com/office/drawing/2014/main" xmlns="" id="{D834DCFF-41F8-094C-AE47-5A26FB31A933}"/>
              </a:ext>
            </a:extLst>
          </p:cNvPr>
          <p:cNvSpPr txBox="1"/>
          <p:nvPr/>
        </p:nvSpPr>
        <p:spPr>
          <a:xfrm>
            <a:off x="2777836" y="3647351"/>
            <a:ext cx="845127" cy="707886"/>
          </a:xfrm>
          <a:prstGeom prst="rect">
            <a:avLst/>
          </a:prstGeom>
          <a:noFill/>
        </p:spPr>
        <p:txBody>
          <a:bodyPr wrap="square" rtlCol="0">
            <a:spAutoFit/>
          </a:bodyPr>
          <a:lstStyle/>
          <a:p>
            <a:pPr algn="ctr"/>
            <a:r>
              <a:rPr lang="en-US" sz="4000" dirty="0">
                <a:latin typeface="OpenDyslexicAlta" pitchFamily="2" charset="77"/>
              </a:rPr>
              <a:t>24</a:t>
            </a:r>
          </a:p>
        </p:txBody>
      </p:sp>
      <p:sp>
        <p:nvSpPr>
          <p:cNvPr id="25" name="TextBox 24">
            <a:extLst>
              <a:ext uri="{FF2B5EF4-FFF2-40B4-BE49-F238E27FC236}">
                <a16:creationId xmlns:a16="http://schemas.microsoft.com/office/drawing/2014/main" xmlns="" id="{5F125792-D49F-E348-86B7-D66949DB2242}"/>
              </a:ext>
            </a:extLst>
          </p:cNvPr>
          <p:cNvSpPr txBox="1"/>
          <p:nvPr/>
        </p:nvSpPr>
        <p:spPr>
          <a:xfrm>
            <a:off x="4717472" y="3647351"/>
            <a:ext cx="845127" cy="707886"/>
          </a:xfrm>
          <a:prstGeom prst="rect">
            <a:avLst/>
          </a:prstGeom>
          <a:noFill/>
        </p:spPr>
        <p:txBody>
          <a:bodyPr wrap="square" rtlCol="0">
            <a:spAutoFit/>
          </a:bodyPr>
          <a:lstStyle/>
          <a:p>
            <a:pPr algn="ctr"/>
            <a:r>
              <a:rPr lang="en-US" sz="4000" dirty="0">
                <a:latin typeface="OpenDyslexicAlta" pitchFamily="2" charset="77"/>
              </a:rPr>
              <a:t>11</a:t>
            </a:r>
          </a:p>
        </p:txBody>
      </p:sp>
      <p:sp>
        <p:nvSpPr>
          <p:cNvPr id="27" name="TextBox 26">
            <a:extLst>
              <a:ext uri="{FF2B5EF4-FFF2-40B4-BE49-F238E27FC236}">
                <a16:creationId xmlns:a16="http://schemas.microsoft.com/office/drawing/2014/main" xmlns="" id="{79FAE48A-6CAB-844B-AB33-ADFF2A11952E}"/>
              </a:ext>
            </a:extLst>
          </p:cNvPr>
          <p:cNvSpPr txBox="1"/>
          <p:nvPr/>
        </p:nvSpPr>
        <p:spPr>
          <a:xfrm>
            <a:off x="6657108" y="3647351"/>
            <a:ext cx="845127" cy="707886"/>
          </a:xfrm>
          <a:prstGeom prst="rect">
            <a:avLst/>
          </a:prstGeom>
          <a:noFill/>
        </p:spPr>
        <p:txBody>
          <a:bodyPr wrap="square" rtlCol="0">
            <a:spAutoFit/>
          </a:bodyPr>
          <a:lstStyle/>
          <a:p>
            <a:pPr algn="ctr"/>
            <a:r>
              <a:rPr lang="en-US" sz="4000" dirty="0">
                <a:latin typeface="OpenDyslexicAlta" pitchFamily="2" charset="77"/>
              </a:rPr>
              <a:t>8</a:t>
            </a:r>
          </a:p>
        </p:txBody>
      </p:sp>
      <p:sp>
        <p:nvSpPr>
          <p:cNvPr id="28" name="TextBox 27">
            <a:extLst>
              <a:ext uri="{FF2B5EF4-FFF2-40B4-BE49-F238E27FC236}">
                <a16:creationId xmlns:a16="http://schemas.microsoft.com/office/drawing/2014/main" xmlns="" id="{59194886-7EE2-D94A-811D-410B19170DC2}"/>
              </a:ext>
            </a:extLst>
          </p:cNvPr>
          <p:cNvSpPr txBox="1"/>
          <p:nvPr/>
        </p:nvSpPr>
        <p:spPr>
          <a:xfrm>
            <a:off x="8472054" y="3647351"/>
            <a:ext cx="845127" cy="707886"/>
          </a:xfrm>
          <a:prstGeom prst="rect">
            <a:avLst/>
          </a:prstGeom>
          <a:noFill/>
        </p:spPr>
        <p:txBody>
          <a:bodyPr wrap="square" rtlCol="0">
            <a:spAutoFit/>
          </a:bodyPr>
          <a:lstStyle/>
          <a:p>
            <a:pPr algn="ctr"/>
            <a:r>
              <a:rPr lang="en-US" sz="4000" dirty="0">
                <a:latin typeface="OpenDyslexicAlta" pitchFamily="2" charset="77"/>
              </a:rPr>
              <a:t>23</a:t>
            </a:r>
          </a:p>
        </p:txBody>
      </p:sp>
      <p:sp>
        <p:nvSpPr>
          <p:cNvPr id="29" name="TextBox 28">
            <a:extLst>
              <a:ext uri="{FF2B5EF4-FFF2-40B4-BE49-F238E27FC236}">
                <a16:creationId xmlns:a16="http://schemas.microsoft.com/office/drawing/2014/main" xmlns="" id="{A202800F-9AB0-BD4F-922A-D3342A9051C6}"/>
              </a:ext>
            </a:extLst>
          </p:cNvPr>
          <p:cNvSpPr txBox="1"/>
          <p:nvPr/>
        </p:nvSpPr>
        <p:spPr>
          <a:xfrm>
            <a:off x="10377054" y="3647351"/>
            <a:ext cx="1219201" cy="707886"/>
          </a:xfrm>
          <a:prstGeom prst="rect">
            <a:avLst/>
          </a:prstGeom>
          <a:noFill/>
        </p:spPr>
        <p:txBody>
          <a:bodyPr wrap="square" rtlCol="0">
            <a:spAutoFit/>
          </a:bodyPr>
          <a:lstStyle/>
          <a:p>
            <a:pPr algn="ctr"/>
            <a:r>
              <a:rPr lang="en-US" sz="4000" dirty="0">
                <a:latin typeface="OpenDyslexicAlta" pitchFamily="2" charset="77"/>
              </a:rPr>
              <a:t>200</a:t>
            </a:r>
          </a:p>
        </p:txBody>
      </p:sp>
      <p:sp>
        <p:nvSpPr>
          <p:cNvPr id="11" name="TextBox 10">
            <a:extLst>
              <a:ext uri="{FF2B5EF4-FFF2-40B4-BE49-F238E27FC236}">
                <a16:creationId xmlns:a16="http://schemas.microsoft.com/office/drawing/2014/main" xmlns="" id="{B8753E69-7810-9D4C-AFB2-42380C7F72EC}"/>
              </a:ext>
            </a:extLst>
          </p:cNvPr>
          <p:cNvSpPr txBox="1"/>
          <p:nvPr/>
        </p:nvSpPr>
        <p:spPr>
          <a:xfrm>
            <a:off x="4717472" y="3648652"/>
            <a:ext cx="845127" cy="707886"/>
          </a:xfrm>
          <a:prstGeom prst="rect">
            <a:avLst/>
          </a:prstGeom>
          <a:noFill/>
        </p:spPr>
        <p:txBody>
          <a:bodyPr wrap="square" rtlCol="0">
            <a:spAutoFit/>
          </a:bodyPr>
          <a:lstStyle/>
          <a:p>
            <a:pPr algn="ctr"/>
            <a:r>
              <a:rPr lang="en-US" sz="4000" dirty="0">
                <a:solidFill>
                  <a:srgbClr val="FF3860"/>
                </a:solidFill>
                <a:latin typeface="OpenDyslexicAlta" pitchFamily="2" charset="77"/>
              </a:rPr>
              <a:t>x</a:t>
            </a:r>
          </a:p>
        </p:txBody>
      </p:sp>
      <p:sp>
        <p:nvSpPr>
          <p:cNvPr id="12" name="TextBox 11">
            <a:extLst>
              <a:ext uri="{FF2B5EF4-FFF2-40B4-BE49-F238E27FC236}">
                <a16:creationId xmlns:a16="http://schemas.microsoft.com/office/drawing/2014/main" xmlns="" id="{96318BCC-1B3C-6043-833A-16BD2E9AC93B}"/>
              </a:ext>
            </a:extLst>
          </p:cNvPr>
          <p:cNvSpPr txBox="1"/>
          <p:nvPr/>
        </p:nvSpPr>
        <p:spPr>
          <a:xfrm>
            <a:off x="8478980" y="3647351"/>
            <a:ext cx="845127" cy="707886"/>
          </a:xfrm>
          <a:prstGeom prst="rect">
            <a:avLst/>
          </a:prstGeom>
          <a:noFill/>
        </p:spPr>
        <p:txBody>
          <a:bodyPr wrap="square" rtlCol="0">
            <a:spAutoFit/>
          </a:bodyPr>
          <a:lstStyle/>
          <a:p>
            <a:pPr algn="ctr"/>
            <a:r>
              <a:rPr lang="en-US" sz="4000" dirty="0">
                <a:solidFill>
                  <a:srgbClr val="FF3860"/>
                </a:solidFill>
                <a:latin typeface="OpenDyslexicAlta" pitchFamily="2" charset="77"/>
              </a:rPr>
              <a:t>x</a:t>
            </a:r>
          </a:p>
        </p:txBody>
      </p:sp>
    </p:spTree>
    <p:extLst>
      <p:ext uri="{BB962C8B-B14F-4D97-AF65-F5344CB8AC3E}">
        <p14:creationId xmlns:p14="http://schemas.microsoft.com/office/powerpoint/2010/main" val="2385964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Put a cross over any number that is not a multiple of 2.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All multiples of two are even numbers!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TextBox 3">
            <a:extLst>
              <a:ext uri="{FF2B5EF4-FFF2-40B4-BE49-F238E27FC236}">
                <a16:creationId xmlns:a16="http://schemas.microsoft.com/office/drawing/2014/main" xmlns="" id="{702E83EB-79C8-D845-8209-20670F6D8981}"/>
              </a:ext>
            </a:extLst>
          </p:cNvPr>
          <p:cNvSpPr txBox="1"/>
          <p:nvPr/>
        </p:nvSpPr>
        <p:spPr>
          <a:xfrm>
            <a:off x="838200" y="3647351"/>
            <a:ext cx="845127" cy="707886"/>
          </a:xfrm>
          <a:prstGeom prst="rect">
            <a:avLst/>
          </a:prstGeom>
          <a:noFill/>
        </p:spPr>
        <p:txBody>
          <a:bodyPr wrap="square" rtlCol="0">
            <a:spAutoFit/>
          </a:bodyPr>
          <a:lstStyle/>
          <a:p>
            <a:pPr algn="ctr"/>
            <a:r>
              <a:rPr lang="en-US" sz="4000" dirty="0">
                <a:latin typeface="OpenDyslexicAlta" pitchFamily="2" charset="77"/>
              </a:rPr>
              <a:t>12</a:t>
            </a:r>
          </a:p>
        </p:txBody>
      </p:sp>
      <p:sp>
        <p:nvSpPr>
          <p:cNvPr id="24" name="TextBox 23">
            <a:extLst>
              <a:ext uri="{FF2B5EF4-FFF2-40B4-BE49-F238E27FC236}">
                <a16:creationId xmlns:a16="http://schemas.microsoft.com/office/drawing/2014/main" xmlns="" id="{D834DCFF-41F8-094C-AE47-5A26FB31A933}"/>
              </a:ext>
            </a:extLst>
          </p:cNvPr>
          <p:cNvSpPr txBox="1"/>
          <p:nvPr/>
        </p:nvSpPr>
        <p:spPr>
          <a:xfrm>
            <a:off x="2777836" y="3647351"/>
            <a:ext cx="845127" cy="707886"/>
          </a:xfrm>
          <a:prstGeom prst="rect">
            <a:avLst/>
          </a:prstGeom>
          <a:noFill/>
        </p:spPr>
        <p:txBody>
          <a:bodyPr wrap="square" rtlCol="0">
            <a:spAutoFit/>
          </a:bodyPr>
          <a:lstStyle/>
          <a:p>
            <a:pPr algn="ctr"/>
            <a:r>
              <a:rPr lang="en-US" sz="4000" dirty="0">
                <a:latin typeface="OpenDyslexicAlta" pitchFamily="2" charset="77"/>
              </a:rPr>
              <a:t>24</a:t>
            </a:r>
          </a:p>
        </p:txBody>
      </p:sp>
      <p:sp>
        <p:nvSpPr>
          <p:cNvPr id="25" name="TextBox 24">
            <a:extLst>
              <a:ext uri="{FF2B5EF4-FFF2-40B4-BE49-F238E27FC236}">
                <a16:creationId xmlns:a16="http://schemas.microsoft.com/office/drawing/2014/main" xmlns="" id="{5F125792-D49F-E348-86B7-D66949DB2242}"/>
              </a:ext>
            </a:extLst>
          </p:cNvPr>
          <p:cNvSpPr txBox="1"/>
          <p:nvPr/>
        </p:nvSpPr>
        <p:spPr>
          <a:xfrm>
            <a:off x="4717472" y="3647351"/>
            <a:ext cx="845127" cy="707886"/>
          </a:xfrm>
          <a:prstGeom prst="rect">
            <a:avLst/>
          </a:prstGeom>
          <a:noFill/>
        </p:spPr>
        <p:txBody>
          <a:bodyPr wrap="square" rtlCol="0">
            <a:spAutoFit/>
          </a:bodyPr>
          <a:lstStyle/>
          <a:p>
            <a:pPr algn="ctr"/>
            <a:r>
              <a:rPr lang="en-US" sz="4000" dirty="0">
                <a:latin typeface="OpenDyslexicAlta" pitchFamily="2" charset="77"/>
              </a:rPr>
              <a:t>11</a:t>
            </a:r>
          </a:p>
        </p:txBody>
      </p:sp>
      <p:sp>
        <p:nvSpPr>
          <p:cNvPr id="27" name="TextBox 26">
            <a:extLst>
              <a:ext uri="{FF2B5EF4-FFF2-40B4-BE49-F238E27FC236}">
                <a16:creationId xmlns:a16="http://schemas.microsoft.com/office/drawing/2014/main" xmlns="" id="{79FAE48A-6CAB-844B-AB33-ADFF2A11952E}"/>
              </a:ext>
            </a:extLst>
          </p:cNvPr>
          <p:cNvSpPr txBox="1"/>
          <p:nvPr/>
        </p:nvSpPr>
        <p:spPr>
          <a:xfrm>
            <a:off x="6657108" y="3647351"/>
            <a:ext cx="845127" cy="707886"/>
          </a:xfrm>
          <a:prstGeom prst="rect">
            <a:avLst/>
          </a:prstGeom>
          <a:noFill/>
        </p:spPr>
        <p:txBody>
          <a:bodyPr wrap="square" rtlCol="0">
            <a:spAutoFit/>
          </a:bodyPr>
          <a:lstStyle/>
          <a:p>
            <a:pPr algn="ctr"/>
            <a:r>
              <a:rPr lang="en-US" sz="4000" dirty="0">
                <a:latin typeface="OpenDyslexicAlta" pitchFamily="2" charset="77"/>
              </a:rPr>
              <a:t>8</a:t>
            </a:r>
          </a:p>
        </p:txBody>
      </p:sp>
      <p:sp>
        <p:nvSpPr>
          <p:cNvPr id="28" name="TextBox 27">
            <a:extLst>
              <a:ext uri="{FF2B5EF4-FFF2-40B4-BE49-F238E27FC236}">
                <a16:creationId xmlns:a16="http://schemas.microsoft.com/office/drawing/2014/main" xmlns="" id="{59194886-7EE2-D94A-811D-410B19170DC2}"/>
              </a:ext>
            </a:extLst>
          </p:cNvPr>
          <p:cNvSpPr txBox="1"/>
          <p:nvPr/>
        </p:nvSpPr>
        <p:spPr>
          <a:xfrm>
            <a:off x="8472054" y="3647351"/>
            <a:ext cx="845127" cy="707886"/>
          </a:xfrm>
          <a:prstGeom prst="rect">
            <a:avLst/>
          </a:prstGeom>
          <a:noFill/>
        </p:spPr>
        <p:txBody>
          <a:bodyPr wrap="square" rtlCol="0">
            <a:spAutoFit/>
          </a:bodyPr>
          <a:lstStyle/>
          <a:p>
            <a:pPr algn="ctr"/>
            <a:r>
              <a:rPr lang="en-US" sz="4000" dirty="0">
                <a:latin typeface="OpenDyslexicAlta" pitchFamily="2" charset="77"/>
              </a:rPr>
              <a:t>23</a:t>
            </a:r>
          </a:p>
        </p:txBody>
      </p:sp>
      <p:sp>
        <p:nvSpPr>
          <p:cNvPr id="29" name="TextBox 28">
            <a:extLst>
              <a:ext uri="{FF2B5EF4-FFF2-40B4-BE49-F238E27FC236}">
                <a16:creationId xmlns:a16="http://schemas.microsoft.com/office/drawing/2014/main" xmlns="" id="{A202800F-9AB0-BD4F-922A-D3342A9051C6}"/>
              </a:ext>
            </a:extLst>
          </p:cNvPr>
          <p:cNvSpPr txBox="1"/>
          <p:nvPr/>
        </p:nvSpPr>
        <p:spPr>
          <a:xfrm>
            <a:off x="10377054" y="3647351"/>
            <a:ext cx="1219201" cy="707886"/>
          </a:xfrm>
          <a:prstGeom prst="rect">
            <a:avLst/>
          </a:prstGeom>
          <a:noFill/>
        </p:spPr>
        <p:txBody>
          <a:bodyPr wrap="square" rtlCol="0">
            <a:spAutoFit/>
          </a:bodyPr>
          <a:lstStyle/>
          <a:p>
            <a:pPr algn="ctr"/>
            <a:r>
              <a:rPr lang="en-US" sz="4000" dirty="0">
                <a:latin typeface="OpenDyslexicAlta" pitchFamily="2" charset="77"/>
              </a:rPr>
              <a:t>200</a:t>
            </a:r>
          </a:p>
        </p:txBody>
      </p:sp>
      <p:sp>
        <p:nvSpPr>
          <p:cNvPr id="11" name="TextBox 10">
            <a:extLst>
              <a:ext uri="{FF2B5EF4-FFF2-40B4-BE49-F238E27FC236}">
                <a16:creationId xmlns:a16="http://schemas.microsoft.com/office/drawing/2014/main" xmlns="" id="{B8753E69-7810-9D4C-AFB2-42380C7F72EC}"/>
              </a:ext>
            </a:extLst>
          </p:cNvPr>
          <p:cNvSpPr txBox="1"/>
          <p:nvPr/>
        </p:nvSpPr>
        <p:spPr>
          <a:xfrm>
            <a:off x="4717472" y="3648652"/>
            <a:ext cx="845127" cy="707886"/>
          </a:xfrm>
          <a:prstGeom prst="rect">
            <a:avLst/>
          </a:prstGeom>
          <a:noFill/>
        </p:spPr>
        <p:txBody>
          <a:bodyPr wrap="square" rtlCol="0">
            <a:spAutoFit/>
          </a:bodyPr>
          <a:lstStyle/>
          <a:p>
            <a:pPr algn="ctr"/>
            <a:r>
              <a:rPr lang="en-US" sz="4000" dirty="0">
                <a:solidFill>
                  <a:srgbClr val="FF3860"/>
                </a:solidFill>
                <a:latin typeface="OpenDyslexicAlta" pitchFamily="2" charset="77"/>
              </a:rPr>
              <a:t>x</a:t>
            </a:r>
          </a:p>
        </p:txBody>
      </p:sp>
      <p:sp>
        <p:nvSpPr>
          <p:cNvPr id="12" name="TextBox 11">
            <a:extLst>
              <a:ext uri="{FF2B5EF4-FFF2-40B4-BE49-F238E27FC236}">
                <a16:creationId xmlns:a16="http://schemas.microsoft.com/office/drawing/2014/main" xmlns="" id="{96318BCC-1B3C-6043-833A-16BD2E9AC93B}"/>
              </a:ext>
            </a:extLst>
          </p:cNvPr>
          <p:cNvSpPr txBox="1"/>
          <p:nvPr/>
        </p:nvSpPr>
        <p:spPr>
          <a:xfrm>
            <a:off x="8478980" y="3647351"/>
            <a:ext cx="845127" cy="707886"/>
          </a:xfrm>
          <a:prstGeom prst="rect">
            <a:avLst/>
          </a:prstGeom>
          <a:noFill/>
        </p:spPr>
        <p:txBody>
          <a:bodyPr wrap="square" rtlCol="0">
            <a:spAutoFit/>
          </a:bodyPr>
          <a:lstStyle/>
          <a:p>
            <a:pPr algn="ctr"/>
            <a:r>
              <a:rPr lang="en-US" sz="4000" dirty="0">
                <a:solidFill>
                  <a:srgbClr val="FF3860"/>
                </a:solidFill>
                <a:latin typeface="OpenDyslexicAlta" pitchFamily="2" charset="77"/>
              </a:rPr>
              <a:t>x</a:t>
            </a:r>
          </a:p>
        </p:txBody>
      </p:sp>
    </p:spTree>
    <p:extLst>
      <p:ext uri="{BB962C8B-B14F-4D97-AF65-F5344CB8AC3E}">
        <p14:creationId xmlns:p14="http://schemas.microsoft.com/office/powerpoint/2010/main" val="228994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Put a cross over any number that is not a multiple of 10.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notice about multiples of 10?</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TextBox 3">
            <a:extLst>
              <a:ext uri="{FF2B5EF4-FFF2-40B4-BE49-F238E27FC236}">
                <a16:creationId xmlns:a16="http://schemas.microsoft.com/office/drawing/2014/main" xmlns="" id="{702E83EB-79C8-D845-8209-20670F6D8981}"/>
              </a:ext>
            </a:extLst>
          </p:cNvPr>
          <p:cNvSpPr txBox="1"/>
          <p:nvPr/>
        </p:nvSpPr>
        <p:spPr>
          <a:xfrm>
            <a:off x="838200" y="3647351"/>
            <a:ext cx="845127" cy="707886"/>
          </a:xfrm>
          <a:prstGeom prst="rect">
            <a:avLst/>
          </a:prstGeom>
          <a:noFill/>
        </p:spPr>
        <p:txBody>
          <a:bodyPr wrap="square" rtlCol="0">
            <a:spAutoFit/>
          </a:bodyPr>
          <a:lstStyle/>
          <a:p>
            <a:pPr algn="ctr"/>
            <a:r>
              <a:rPr lang="en-US" sz="4000" dirty="0">
                <a:latin typeface="OpenDyslexicAlta" pitchFamily="2" charset="77"/>
              </a:rPr>
              <a:t>30</a:t>
            </a:r>
          </a:p>
        </p:txBody>
      </p:sp>
      <p:sp>
        <p:nvSpPr>
          <p:cNvPr id="24" name="TextBox 23">
            <a:extLst>
              <a:ext uri="{FF2B5EF4-FFF2-40B4-BE49-F238E27FC236}">
                <a16:creationId xmlns:a16="http://schemas.microsoft.com/office/drawing/2014/main" xmlns="" id="{D834DCFF-41F8-094C-AE47-5A26FB31A933}"/>
              </a:ext>
            </a:extLst>
          </p:cNvPr>
          <p:cNvSpPr txBox="1"/>
          <p:nvPr/>
        </p:nvSpPr>
        <p:spPr>
          <a:xfrm>
            <a:off x="2777836" y="3647351"/>
            <a:ext cx="845127" cy="707886"/>
          </a:xfrm>
          <a:prstGeom prst="rect">
            <a:avLst/>
          </a:prstGeom>
          <a:noFill/>
        </p:spPr>
        <p:txBody>
          <a:bodyPr wrap="square" rtlCol="0">
            <a:spAutoFit/>
          </a:bodyPr>
          <a:lstStyle/>
          <a:p>
            <a:pPr algn="ctr"/>
            <a:r>
              <a:rPr lang="en-US" sz="4000" dirty="0">
                <a:latin typeface="OpenDyslexicAlta" pitchFamily="2" charset="77"/>
              </a:rPr>
              <a:t>35</a:t>
            </a:r>
          </a:p>
        </p:txBody>
      </p:sp>
      <p:sp>
        <p:nvSpPr>
          <p:cNvPr id="25" name="TextBox 24">
            <a:extLst>
              <a:ext uri="{FF2B5EF4-FFF2-40B4-BE49-F238E27FC236}">
                <a16:creationId xmlns:a16="http://schemas.microsoft.com/office/drawing/2014/main" xmlns="" id="{5F125792-D49F-E348-86B7-D66949DB2242}"/>
              </a:ext>
            </a:extLst>
          </p:cNvPr>
          <p:cNvSpPr txBox="1"/>
          <p:nvPr/>
        </p:nvSpPr>
        <p:spPr>
          <a:xfrm>
            <a:off x="4717472" y="3647351"/>
            <a:ext cx="845127" cy="707886"/>
          </a:xfrm>
          <a:prstGeom prst="rect">
            <a:avLst/>
          </a:prstGeom>
          <a:noFill/>
        </p:spPr>
        <p:txBody>
          <a:bodyPr wrap="square" rtlCol="0">
            <a:spAutoFit/>
          </a:bodyPr>
          <a:lstStyle/>
          <a:p>
            <a:pPr algn="ctr"/>
            <a:r>
              <a:rPr lang="en-US" sz="4000" dirty="0">
                <a:latin typeface="OpenDyslexicAlta" pitchFamily="2" charset="77"/>
              </a:rPr>
              <a:t>60</a:t>
            </a:r>
          </a:p>
        </p:txBody>
      </p:sp>
      <p:sp>
        <p:nvSpPr>
          <p:cNvPr id="27" name="TextBox 26">
            <a:extLst>
              <a:ext uri="{FF2B5EF4-FFF2-40B4-BE49-F238E27FC236}">
                <a16:creationId xmlns:a16="http://schemas.microsoft.com/office/drawing/2014/main" xmlns="" id="{79FAE48A-6CAB-844B-AB33-ADFF2A11952E}"/>
              </a:ext>
            </a:extLst>
          </p:cNvPr>
          <p:cNvSpPr txBox="1"/>
          <p:nvPr/>
        </p:nvSpPr>
        <p:spPr>
          <a:xfrm>
            <a:off x="6657108" y="3647351"/>
            <a:ext cx="845127" cy="707886"/>
          </a:xfrm>
          <a:prstGeom prst="rect">
            <a:avLst/>
          </a:prstGeom>
          <a:noFill/>
        </p:spPr>
        <p:txBody>
          <a:bodyPr wrap="square" rtlCol="0">
            <a:spAutoFit/>
          </a:bodyPr>
          <a:lstStyle/>
          <a:p>
            <a:pPr algn="ctr"/>
            <a:r>
              <a:rPr lang="en-US" sz="4000" dirty="0">
                <a:latin typeface="OpenDyslexicAlta" pitchFamily="2" charset="77"/>
              </a:rPr>
              <a:t>27</a:t>
            </a:r>
          </a:p>
        </p:txBody>
      </p:sp>
      <p:sp>
        <p:nvSpPr>
          <p:cNvPr id="28" name="TextBox 27">
            <a:extLst>
              <a:ext uri="{FF2B5EF4-FFF2-40B4-BE49-F238E27FC236}">
                <a16:creationId xmlns:a16="http://schemas.microsoft.com/office/drawing/2014/main" xmlns="" id="{59194886-7EE2-D94A-811D-410B19170DC2}"/>
              </a:ext>
            </a:extLst>
          </p:cNvPr>
          <p:cNvSpPr txBox="1"/>
          <p:nvPr/>
        </p:nvSpPr>
        <p:spPr>
          <a:xfrm>
            <a:off x="8472054" y="3647351"/>
            <a:ext cx="845127" cy="707886"/>
          </a:xfrm>
          <a:prstGeom prst="rect">
            <a:avLst/>
          </a:prstGeom>
          <a:noFill/>
        </p:spPr>
        <p:txBody>
          <a:bodyPr wrap="square" rtlCol="0">
            <a:spAutoFit/>
          </a:bodyPr>
          <a:lstStyle/>
          <a:p>
            <a:pPr algn="ctr"/>
            <a:r>
              <a:rPr lang="en-US" sz="4000" dirty="0">
                <a:latin typeface="OpenDyslexicAlta" pitchFamily="2" charset="77"/>
              </a:rPr>
              <a:t>90</a:t>
            </a:r>
          </a:p>
        </p:txBody>
      </p:sp>
      <p:sp>
        <p:nvSpPr>
          <p:cNvPr id="29" name="TextBox 28">
            <a:extLst>
              <a:ext uri="{FF2B5EF4-FFF2-40B4-BE49-F238E27FC236}">
                <a16:creationId xmlns:a16="http://schemas.microsoft.com/office/drawing/2014/main" xmlns="" id="{A202800F-9AB0-BD4F-922A-D3342A9051C6}"/>
              </a:ext>
            </a:extLst>
          </p:cNvPr>
          <p:cNvSpPr txBox="1"/>
          <p:nvPr/>
        </p:nvSpPr>
        <p:spPr>
          <a:xfrm>
            <a:off x="10377054" y="3647351"/>
            <a:ext cx="1634837" cy="707886"/>
          </a:xfrm>
          <a:prstGeom prst="rect">
            <a:avLst/>
          </a:prstGeom>
          <a:noFill/>
        </p:spPr>
        <p:txBody>
          <a:bodyPr wrap="square" rtlCol="0">
            <a:spAutoFit/>
          </a:bodyPr>
          <a:lstStyle/>
          <a:p>
            <a:pPr algn="ctr"/>
            <a:r>
              <a:rPr lang="en-US" sz="4000" dirty="0">
                <a:latin typeface="OpenDyslexicAlta" pitchFamily="2" charset="77"/>
              </a:rPr>
              <a:t>1,000</a:t>
            </a:r>
          </a:p>
        </p:txBody>
      </p:sp>
    </p:spTree>
    <p:extLst>
      <p:ext uri="{BB962C8B-B14F-4D97-AF65-F5344CB8AC3E}">
        <p14:creationId xmlns:p14="http://schemas.microsoft.com/office/powerpoint/2010/main" val="2963464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multiples of whole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Put a cross over any number that is not a multiple of 10.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do you notice about multiples of 10?</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TextBox 3">
            <a:extLst>
              <a:ext uri="{FF2B5EF4-FFF2-40B4-BE49-F238E27FC236}">
                <a16:creationId xmlns:a16="http://schemas.microsoft.com/office/drawing/2014/main" xmlns="" id="{702E83EB-79C8-D845-8209-20670F6D8981}"/>
              </a:ext>
            </a:extLst>
          </p:cNvPr>
          <p:cNvSpPr txBox="1"/>
          <p:nvPr/>
        </p:nvSpPr>
        <p:spPr>
          <a:xfrm>
            <a:off x="838200" y="3647351"/>
            <a:ext cx="845127" cy="707886"/>
          </a:xfrm>
          <a:prstGeom prst="rect">
            <a:avLst/>
          </a:prstGeom>
          <a:noFill/>
        </p:spPr>
        <p:txBody>
          <a:bodyPr wrap="square" rtlCol="0">
            <a:spAutoFit/>
          </a:bodyPr>
          <a:lstStyle/>
          <a:p>
            <a:pPr algn="ctr"/>
            <a:r>
              <a:rPr lang="en-US" sz="4000" dirty="0">
                <a:latin typeface="OpenDyslexicAlta" pitchFamily="2" charset="77"/>
              </a:rPr>
              <a:t>30</a:t>
            </a:r>
          </a:p>
        </p:txBody>
      </p:sp>
      <p:sp>
        <p:nvSpPr>
          <p:cNvPr id="24" name="TextBox 23">
            <a:extLst>
              <a:ext uri="{FF2B5EF4-FFF2-40B4-BE49-F238E27FC236}">
                <a16:creationId xmlns:a16="http://schemas.microsoft.com/office/drawing/2014/main" xmlns="" id="{D834DCFF-41F8-094C-AE47-5A26FB31A933}"/>
              </a:ext>
            </a:extLst>
          </p:cNvPr>
          <p:cNvSpPr txBox="1"/>
          <p:nvPr/>
        </p:nvSpPr>
        <p:spPr>
          <a:xfrm>
            <a:off x="2777836" y="3647351"/>
            <a:ext cx="845127" cy="707886"/>
          </a:xfrm>
          <a:prstGeom prst="rect">
            <a:avLst/>
          </a:prstGeom>
          <a:noFill/>
        </p:spPr>
        <p:txBody>
          <a:bodyPr wrap="square" rtlCol="0">
            <a:spAutoFit/>
          </a:bodyPr>
          <a:lstStyle/>
          <a:p>
            <a:pPr algn="ctr"/>
            <a:r>
              <a:rPr lang="en-US" sz="4000" dirty="0">
                <a:latin typeface="OpenDyslexicAlta" pitchFamily="2" charset="77"/>
              </a:rPr>
              <a:t>35</a:t>
            </a:r>
          </a:p>
        </p:txBody>
      </p:sp>
      <p:sp>
        <p:nvSpPr>
          <p:cNvPr id="25" name="TextBox 24">
            <a:extLst>
              <a:ext uri="{FF2B5EF4-FFF2-40B4-BE49-F238E27FC236}">
                <a16:creationId xmlns:a16="http://schemas.microsoft.com/office/drawing/2014/main" xmlns="" id="{5F125792-D49F-E348-86B7-D66949DB2242}"/>
              </a:ext>
            </a:extLst>
          </p:cNvPr>
          <p:cNvSpPr txBox="1"/>
          <p:nvPr/>
        </p:nvSpPr>
        <p:spPr>
          <a:xfrm>
            <a:off x="4717472" y="3647351"/>
            <a:ext cx="845127" cy="707886"/>
          </a:xfrm>
          <a:prstGeom prst="rect">
            <a:avLst/>
          </a:prstGeom>
          <a:noFill/>
        </p:spPr>
        <p:txBody>
          <a:bodyPr wrap="square" rtlCol="0">
            <a:spAutoFit/>
          </a:bodyPr>
          <a:lstStyle/>
          <a:p>
            <a:pPr algn="ctr"/>
            <a:r>
              <a:rPr lang="en-US" sz="4000" dirty="0">
                <a:latin typeface="OpenDyslexicAlta" pitchFamily="2" charset="77"/>
              </a:rPr>
              <a:t>60</a:t>
            </a:r>
          </a:p>
        </p:txBody>
      </p:sp>
      <p:sp>
        <p:nvSpPr>
          <p:cNvPr id="27" name="TextBox 26">
            <a:extLst>
              <a:ext uri="{FF2B5EF4-FFF2-40B4-BE49-F238E27FC236}">
                <a16:creationId xmlns:a16="http://schemas.microsoft.com/office/drawing/2014/main" xmlns="" id="{79FAE48A-6CAB-844B-AB33-ADFF2A11952E}"/>
              </a:ext>
            </a:extLst>
          </p:cNvPr>
          <p:cNvSpPr txBox="1"/>
          <p:nvPr/>
        </p:nvSpPr>
        <p:spPr>
          <a:xfrm>
            <a:off x="6657108" y="3647351"/>
            <a:ext cx="845127" cy="707886"/>
          </a:xfrm>
          <a:prstGeom prst="rect">
            <a:avLst/>
          </a:prstGeom>
          <a:noFill/>
        </p:spPr>
        <p:txBody>
          <a:bodyPr wrap="square" rtlCol="0">
            <a:spAutoFit/>
          </a:bodyPr>
          <a:lstStyle/>
          <a:p>
            <a:pPr algn="ctr"/>
            <a:r>
              <a:rPr lang="en-US" sz="4000" dirty="0">
                <a:latin typeface="OpenDyslexicAlta" pitchFamily="2" charset="77"/>
              </a:rPr>
              <a:t>27</a:t>
            </a:r>
          </a:p>
        </p:txBody>
      </p:sp>
      <p:sp>
        <p:nvSpPr>
          <p:cNvPr id="28" name="TextBox 27">
            <a:extLst>
              <a:ext uri="{FF2B5EF4-FFF2-40B4-BE49-F238E27FC236}">
                <a16:creationId xmlns:a16="http://schemas.microsoft.com/office/drawing/2014/main" xmlns="" id="{59194886-7EE2-D94A-811D-410B19170DC2}"/>
              </a:ext>
            </a:extLst>
          </p:cNvPr>
          <p:cNvSpPr txBox="1"/>
          <p:nvPr/>
        </p:nvSpPr>
        <p:spPr>
          <a:xfrm>
            <a:off x="8472054" y="3647351"/>
            <a:ext cx="845127" cy="707886"/>
          </a:xfrm>
          <a:prstGeom prst="rect">
            <a:avLst/>
          </a:prstGeom>
          <a:noFill/>
        </p:spPr>
        <p:txBody>
          <a:bodyPr wrap="square" rtlCol="0">
            <a:spAutoFit/>
          </a:bodyPr>
          <a:lstStyle/>
          <a:p>
            <a:pPr algn="ctr"/>
            <a:r>
              <a:rPr lang="en-US" sz="4000" dirty="0">
                <a:latin typeface="OpenDyslexicAlta" pitchFamily="2" charset="77"/>
              </a:rPr>
              <a:t>90</a:t>
            </a:r>
          </a:p>
        </p:txBody>
      </p:sp>
      <p:sp>
        <p:nvSpPr>
          <p:cNvPr id="29" name="TextBox 28">
            <a:extLst>
              <a:ext uri="{FF2B5EF4-FFF2-40B4-BE49-F238E27FC236}">
                <a16:creationId xmlns:a16="http://schemas.microsoft.com/office/drawing/2014/main" xmlns="" id="{A202800F-9AB0-BD4F-922A-D3342A9051C6}"/>
              </a:ext>
            </a:extLst>
          </p:cNvPr>
          <p:cNvSpPr txBox="1"/>
          <p:nvPr/>
        </p:nvSpPr>
        <p:spPr>
          <a:xfrm>
            <a:off x="10377054" y="3647351"/>
            <a:ext cx="1634837" cy="707886"/>
          </a:xfrm>
          <a:prstGeom prst="rect">
            <a:avLst/>
          </a:prstGeom>
          <a:noFill/>
        </p:spPr>
        <p:txBody>
          <a:bodyPr wrap="square" rtlCol="0">
            <a:spAutoFit/>
          </a:bodyPr>
          <a:lstStyle/>
          <a:p>
            <a:pPr algn="ctr"/>
            <a:r>
              <a:rPr lang="en-US" sz="4000" dirty="0">
                <a:latin typeface="OpenDyslexicAlta" pitchFamily="2" charset="77"/>
              </a:rPr>
              <a:t>1,000</a:t>
            </a:r>
          </a:p>
        </p:txBody>
      </p:sp>
      <p:sp>
        <p:nvSpPr>
          <p:cNvPr id="11" name="TextBox 10">
            <a:extLst>
              <a:ext uri="{FF2B5EF4-FFF2-40B4-BE49-F238E27FC236}">
                <a16:creationId xmlns:a16="http://schemas.microsoft.com/office/drawing/2014/main" xmlns="" id="{6B0CCD27-10CB-7E49-BED4-DA3007DEBB8A}"/>
              </a:ext>
            </a:extLst>
          </p:cNvPr>
          <p:cNvSpPr txBox="1"/>
          <p:nvPr/>
        </p:nvSpPr>
        <p:spPr>
          <a:xfrm>
            <a:off x="2807008" y="3620942"/>
            <a:ext cx="845127" cy="707886"/>
          </a:xfrm>
          <a:prstGeom prst="rect">
            <a:avLst/>
          </a:prstGeom>
          <a:noFill/>
        </p:spPr>
        <p:txBody>
          <a:bodyPr wrap="square" rtlCol="0">
            <a:spAutoFit/>
          </a:bodyPr>
          <a:lstStyle/>
          <a:p>
            <a:pPr algn="ctr"/>
            <a:r>
              <a:rPr lang="en-US" sz="4000" dirty="0">
                <a:solidFill>
                  <a:srgbClr val="FF3860"/>
                </a:solidFill>
                <a:latin typeface="OpenDyslexicAlta" pitchFamily="2" charset="77"/>
              </a:rPr>
              <a:t>x</a:t>
            </a:r>
          </a:p>
        </p:txBody>
      </p:sp>
      <p:sp>
        <p:nvSpPr>
          <p:cNvPr id="12" name="TextBox 11">
            <a:extLst>
              <a:ext uri="{FF2B5EF4-FFF2-40B4-BE49-F238E27FC236}">
                <a16:creationId xmlns:a16="http://schemas.microsoft.com/office/drawing/2014/main" xmlns="" id="{0A50F4C6-906F-0249-ABF9-893432BAAD44}"/>
              </a:ext>
            </a:extLst>
          </p:cNvPr>
          <p:cNvSpPr txBox="1"/>
          <p:nvPr/>
        </p:nvSpPr>
        <p:spPr>
          <a:xfrm>
            <a:off x="6679356" y="3605786"/>
            <a:ext cx="845127" cy="707886"/>
          </a:xfrm>
          <a:prstGeom prst="rect">
            <a:avLst/>
          </a:prstGeom>
          <a:noFill/>
        </p:spPr>
        <p:txBody>
          <a:bodyPr wrap="square" rtlCol="0">
            <a:spAutoFit/>
          </a:bodyPr>
          <a:lstStyle/>
          <a:p>
            <a:pPr algn="ctr"/>
            <a:r>
              <a:rPr lang="en-US" sz="4000" dirty="0">
                <a:solidFill>
                  <a:srgbClr val="FF3860"/>
                </a:solidFill>
                <a:latin typeface="OpenDyslexicAlta" pitchFamily="2" charset="77"/>
              </a:rPr>
              <a:t>x</a:t>
            </a:r>
          </a:p>
        </p:txBody>
      </p:sp>
    </p:spTree>
    <p:extLst>
      <p:ext uri="{BB962C8B-B14F-4D97-AF65-F5344CB8AC3E}">
        <p14:creationId xmlns:p14="http://schemas.microsoft.com/office/powerpoint/2010/main" val="4286190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12759</TotalTime>
  <Words>1955</Words>
  <Application>Microsoft Office PowerPoint</Application>
  <PresentationFormat>Custom</PresentationFormat>
  <Paragraphs>624</Paragraphs>
  <Slides>42</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Muli</vt:lpstr>
      <vt:lpstr>Lato Light</vt:lpstr>
      <vt:lpstr>OpenDyslexicAlta</vt:lpstr>
      <vt:lpstr>Lato</vt:lpstr>
      <vt:lpstr>Wingdings</vt:lpstr>
      <vt:lpstr>OpenDyslexic</vt:lpstr>
      <vt:lpstr>Calibri</vt:lpstr>
      <vt:lpstr>Office Theme</vt:lpstr>
      <vt:lpstr>PowerPoint Presentation</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lpstr>To be able to identify multiples of whole numbers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574</cp:revision>
  <cp:lastPrinted>2019-06-17T16:19:05Z</cp:lastPrinted>
  <dcterms:created xsi:type="dcterms:W3CDTF">2018-08-06T08:16:18Z</dcterms:created>
  <dcterms:modified xsi:type="dcterms:W3CDTF">2020-08-10T08:30:51Z</dcterms:modified>
</cp:coreProperties>
</file>