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0" r:id="rId2"/>
    <p:sldId id="321" r:id="rId3"/>
    <p:sldId id="372" r:id="rId4"/>
    <p:sldId id="373" r:id="rId5"/>
    <p:sldId id="374" r:id="rId6"/>
    <p:sldId id="379" r:id="rId7"/>
    <p:sldId id="378" r:id="rId8"/>
    <p:sldId id="377" r:id="rId9"/>
    <p:sldId id="376" r:id="rId10"/>
    <p:sldId id="380" r:id="rId11"/>
    <p:sldId id="384" r:id="rId12"/>
    <p:sldId id="383" r:id="rId13"/>
    <p:sldId id="382" r:id="rId14"/>
    <p:sldId id="381" r:id="rId15"/>
    <p:sldId id="385" r:id="rId16"/>
    <p:sldId id="386" r:id="rId17"/>
    <p:sldId id="387" r:id="rId18"/>
    <p:sldId id="388" r:id="rId19"/>
    <p:sldId id="389" r:id="rId20"/>
    <p:sldId id="390" r:id="rId21"/>
    <p:sldId id="393" r:id="rId22"/>
    <p:sldId id="394" r:id="rId23"/>
    <p:sldId id="370" r:id="rId24"/>
    <p:sldId id="395" r:id="rId25"/>
    <p:sldId id="391" r:id="rId26"/>
  </p:sldIdLst>
  <p:sldSz cx="12192000" cy="6858000"/>
  <p:notesSz cx="6858000" cy="9144000"/>
  <p:embeddedFontLst>
    <p:embeddedFont>
      <p:font typeface="Muli" panose="020B0604020202020204" charset="0"/>
      <p:regular r:id="rId29"/>
      <p:bold r:id="rId30"/>
      <p:italic r:id="rId31"/>
      <p:boldItalic r:id="rId32"/>
    </p:embeddedFont>
    <p:embeddedFont>
      <p:font typeface="Lato Light" panose="020F0302020204030203" pitchFamily="34" charset="0"/>
      <p:regular r:id="rId33"/>
    </p:embeddedFont>
    <p:embeddedFont>
      <p:font typeface="OpenDyslexicAlta" panose="020B0604020202020204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</p:embeddedFont>
    <p:embeddedFont>
      <p:font typeface="OpenDyslexic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 autoAdjust="0"/>
    <p:restoredTop sz="87959" autoAdjust="0"/>
  </p:normalViewPr>
  <p:slideViewPr>
    <p:cSldViewPr snapToGrid="0" snapToObjects="1">
      <p:cViewPr>
        <p:scale>
          <a:sx n="67" d="100"/>
          <a:sy n="67" d="100"/>
        </p:scale>
        <p:origin x="-426" y="-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0.625</c:v>
                </c:pt>
                <c:pt idx="1">
                  <c:v>0.66666666666666663</c:v>
                </c:pt>
                <c:pt idx="2">
                  <c:v>0.70833333333333304</c:v>
                </c:pt>
                <c:pt idx="3">
                  <c:v>0.75</c:v>
                </c:pt>
                <c:pt idx="4">
                  <c:v>0.79166666666666696</c:v>
                </c:pt>
                <c:pt idx="5">
                  <c:v>0.83333333333333304</c:v>
                </c:pt>
                <c:pt idx="6">
                  <c:v>0.875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74-D44E-9AD0-E863F393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59168"/>
        <c:axId val="46282368"/>
      </c:lineChart>
      <c:catAx>
        <c:axId val="39559168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46282368"/>
        <c:crosses val="autoZero"/>
        <c:auto val="1"/>
        <c:lblAlgn val="ctr"/>
        <c:lblOffset val="0"/>
        <c:noMultiLvlLbl val="0"/>
      </c:catAx>
      <c:valAx>
        <c:axId val="4628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395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AA-9B46-AC11-40DFD5613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851456"/>
        <c:axId val="171690816"/>
      </c:lineChart>
      <c:catAx>
        <c:axId val="12885145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71690816"/>
        <c:crosses val="autoZero"/>
        <c:auto val="0"/>
        <c:lblAlgn val="ctr"/>
        <c:lblOffset val="0"/>
        <c:noMultiLvlLbl val="0"/>
      </c:catAx>
      <c:valAx>
        <c:axId val="17169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2885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6A-2E44-B0C0-EB50C642D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72800"/>
        <c:axId val="210567168"/>
      </c:lineChart>
      <c:catAx>
        <c:axId val="128972800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10567168"/>
        <c:crosses val="autoZero"/>
        <c:auto val="0"/>
        <c:lblAlgn val="ctr"/>
        <c:lblOffset val="0"/>
        <c:noMultiLvlLbl val="0"/>
      </c:catAx>
      <c:valAx>
        <c:axId val="21056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289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5D-0A4A-BFEF-86A11A16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32832"/>
        <c:axId val="210569472"/>
      </c:lineChart>
      <c:catAx>
        <c:axId val="141432832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10569472"/>
        <c:crosses val="autoZero"/>
        <c:auto val="0"/>
        <c:lblAlgn val="ctr"/>
        <c:lblOffset val="0"/>
        <c:noMultiLvlLbl val="0"/>
      </c:catAx>
      <c:valAx>
        <c:axId val="21056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143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0.58333333333333337</c:v>
                </c:pt>
                <c:pt idx="1">
                  <c:v>0.625</c:v>
                </c:pt>
                <c:pt idx="2">
                  <c:v>0.66666666666666696</c:v>
                </c:pt>
                <c:pt idx="3">
                  <c:v>0.70833333333333304</c:v>
                </c:pt>
                <c:pt idx="4">
                  <c:v>0.75</c:v>
                </c:pt>
                <c:pt idx="5">
                  <c:v>0.79166666666666596</c:v>
                </c:pt>
                <c:pt idx="6">
                  <c:v>0.83333333333333304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-2</c:v>
                </c:pt>
                <c:pt idx="6">
                  <c:v>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02816"/>
        <c:axId val="210573504"/>
      </c:lineChart>
      <c:catAx>
        <c:axId val="14160281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10573504"/>
        <c:crosses val="autoZero"/>
        <c:auto val="0"/>
        <c:lblAlgn val="ctr"/>
        <c:lblOffset val="0"/>
        <c:noMultiLvlLbl val="0"/>
      </c:catAx>
      <c:valAx>
        <c:axId val="21057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160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0.58333333333333337</c:v>
                </c:pt>
                <c:pt idx="1">
                  <c:v>0.625</c:v>
                </c:pt>
                <c:pt idx="2">
                  <c:v>0.66666666666666696</c:v>
                </c:pt>
                <c:pt idx="3">
                  <c:v>0.70833333333333304</c:v>
                </c:pt>
                <c:pt idx="4">
                  <c:v>0.75</c:v>
                </c:pt>
                <c:pt idx="5">
                  <c:v>0.79166666666666596</c:v>
                </c:pt>
                <c:pt idx="6">
                  <c:v>0.83333333333333304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-2</c:v>
                </c:pt>
                <c:pt idx="6">
                  <c:v>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0-5E48-B660-015A345F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14944"/>
        <c:axId val="247409472"/>
      </c:lineChart>
      <c:catAx>
        <c:axId val="141714944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47409472"/>
        <c:crosses val="autoZero"/>
        <c:auto val="0"/>
        <c:lblAlgn val="ctr"/>
        <c:lblOffset val="0"/>
        <c:noMultiLvlLbl val="0"/>
      </c:catAx>
      <c:valAx>
        <c:axId val="24740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17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GB" sz="1800" b="0" i="0" baseline="0" dirty="0">
                <a:effectLst/>
                <a:latin typeface="OpenDyslexicAlta" pitchFamily="2" charset="77"/>
              </a:rPr>
              <a:t>Tree Numbers in Forest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trees (thousands)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#,##0">
                  <c:v>40</c:v>
                </c:pt>
                <c:pt idx="1">
                  <c:v>30</c:v>
                </c:pt>
                <c:pt idx="2">
                  <c:v>27.5</c:v>
                </c:pt>
                <c:pt idx="3">
                  <c:v>25</c:v>
                </c:pt>
                <c:pt idx="4">
                  <c:v>22.5</c:v>
                </c:pt>
                <c:pt idx="5">
                  <c:v>27.5</c:v>
                </c:pt>
                <c:pt idx="6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03360"/>
        <c:axId val="253866496"/>
      </c:lineChart>
      <c:catAx>
        <c:axId val="14190336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53866496"/>
        <c:crosses val="autoZero"/>
        <c:auto val="0"/>
        <c:lblAlgn val="ctr"/>
        <c:lblOffset val="100"/>
        <c:noMultiLvlLbl val="0"/>
      </c:catAx>
      <c:valAx>
        <c:axId val="2538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190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GB" sz="1800" b="0" i="0" baseline="0" dirty="0">
                <a:effectLst/>
                <a:latin typeface="OpenDyslexicAlta" pitchFamily="2" charset="77"/>
              </a:rPr>
              <a:t>Tree Numbers in Forest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trees (thousands)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#,##0">
                  <c:v>40</c:v>
                </c:pt>
                <c:pt idx="1">
                  <c:v>30</c:v>
                </c:pt>
                <c:pt idx="2">
                  <c:v>27.5</c:v>
                </c:pt>
                <c:pt idx="3">
                  <c:v>25</c:v>
                </c:pt>
                <c:pt idx="4">
                  <c:v>22.5</c:v>
                </c:pt>
                <c:pt idx="5">
                  <c:v>27.5</c:v>
                </c:pt>
                <c:pt idx="6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00128"/>
        <c:axId val="253868800"/>
      </c:lineChart>
      <c:catAx>
        <c:axId val="14200012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53868800"/>
        <c:crosses val="autoZero"/>
        <c:auto val="0"/>
        <c:lblAlgn val="ctr"/>
        <c:lblOffset val="100"/>
        <c:noMultiLvlLbl val="0"/>
      </c:catAx>
      <c:valAx>
        <c:axId val="25386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20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OpenDyslexicAlta" pitchFamily="2" charset="77"/>
              </a:rPr>
              <a:t>Pairs</a:t>
            </a:r>
            <a:r>
              <a:rPr lang="en-US" sz="1800" baseline="0" dirty="0">
                <a:latin typeface="OpenDyslexicAlta" pitchFamily="2" charset="77"/>
              </a:rPr>
              <a:t> of Shoes Sold per Month</a:t>
            </a:r>
            <a:endParaRPr lang="en-US" sz="1800" dirty="0"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Front Foot</c:v>
                </c:pt>
              </c:strCache>
            </c:strRef>
          </c:tx>
          <c:spPr>
            <a:ln w="28575" cap="rnd">
              <a:solidFill>
                <a:srgbClr val="7957D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957D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10000</c:v>
                </c:pt>
                <c:pt idx="1">
                  <c:v>12500</c:v>
                </c:pt>
                <c:pt idx="2">
                  <c:v>20000</c:v>
                </c:pt>
                <c:pt idx="3">
                  <c:v>25000</c:v>
                </c:pt>
                <c:pt idx="4">
                  <c:v>40000</c:v>
                </c:pt>
                <c:pt idx="5">
                  <c:v>35000</c:v>
                </c:pt>
                <c:pt idx="6">
                  <c:v>20000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98-1744-BABD-0136F8EE1B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 Shoes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20000</c:v>
                </c:pt>
                <c:pt idx="1">
                  <c:v>25000</c:v>
                </c:pt>
                <c:pt idx="2">
                  <c:v>15000</c:v>
                </c:pt>
                <c:pt idx="3">
                  <c:v>25000</c:v>
                </c:pt>
                <c:pt idx="4">
                  <c:v>35000</c:v>
                </c:pt>
                <c:pt idx="5">
                  <c:v>40000</c:v>
                </c:pt>
                <c:pt idx="6">
                  <c:v>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98-1744-BABD-0136F8EE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58496"/>
        <c:axId val="149350080"/>
      </c:lineChart>
      <c:catAx>
        <c:axId val="142058496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9350080"/>
        <c:crosses val="autoZero"/>
        <c:auto val="1"/>
        <c:lblAlgn val="ctr"/>
        <c:lblOffset val="100"/>
        <c:noMultiLvlLbl val="0"/>
      </c:catAx>
      <c:valAx>
        <c:axId val="14935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20584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OpenDyslexicAlta" pitchFamily="2" charset="77"/>
              </a:rPr>
              <a:t>Pairs</a:t>
            </a:r>
            <a:r>
              <a:rPr lang="en-US" sz="1800" baseline="0" dirty="0">
                <a:latin typeface="OpenDyslexicAlta" pitchFamily="2" charset="77"/>
              </a:rPr>
              <a:t> of Shoes Sold per Month</a:t>
            </a:r>
            <a:endParaRPr lang="en-US" sz="1800" dirty="0"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Front Foot</c:v>
                </c:pt>
              </c:strCache>
            </c:strRef>
          </c:tx>
          <c:spPr>
            <a:ln w="28575" cap="rnd">
              <a:solidFill>
                <a:srgbClr val="7957D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957D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10000</c:v>
                </c:pt>
                <c:pt idx="1">
                  <c:v>12500</c:v>
                </c:pt>
                <c:pt idx="2">
                  <c:v>20000</c:v>
                </c:pt>
                <c:pt idx="3">
                  <c:v>25000</c:v>
                </c:pt>
                <c:pt idx="4">
                  <c:v>40000</c:v>
                </c:pt>
                <c:pt idx="5">
                  <c:v>35000</c:v>
                </c:pt>
                <c:pt idx="6">
                  <c:v>20000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98-1744-BABD-0136F8EE1B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 Shoes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20000</c:v>
                </c:pt>
                <c:pt idx="1">
                  <c:v>25000</c:v>
                </c:pt>
                <c:pt idx="2">
                  <c:v>15000</c:v>
                </c:pt>
                <c:pt idx="3">
                  <c:v>25000</c:v>
                </c:pt>
                <c:pt idx="4">
                  <c:v>35000</c:v>
                </c:pt>
                <c:pt idx="5">
                  <c:v>40000</c:v>
                </c:pt>
                <c:pt idx="6">
                  <c:v>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98-1744-BABD-0136F8EE1B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Best Foot Forward</c:v>
                </c:pt>
              </c:strCache>
            </c:strRef>
          </c:tx>
          <c:spPr>
            <a:ln w="28575" cap="rnd">
              <a:solidFill>
                <a:srgbClr val="FF38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386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5000</c:v>
                </c:pt>
                <c:pt idx="1">
                  <c:v>7500</c:v>
                </c:pt>
                <c:pt idx="2">
                  <c:v>15000</c:v>
                </c:pt>
                <c:pt idx="3">
                  <c:v>20000</c:v>
                </c:pt>
                <c:pt idx="4">
                  <c:v>35000</c:v>
                </c:pt>
                <c:pt idx="5">
                  <c:v>30000</c:v>
                </c:pt>
                <c:pt idx="6">
                  <c:v>15000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09-9340-B2B4-97D0048F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97344"/>
        <c:axId val="149352384"/>
      </c:lineChart>
      <c:catAx>
        <c:axId val="14309734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9352384"/>
        <c:crosses val="autoZero"/>
        <c:auto val="1"/>
        <c:lblAlgn val="ctr"/>
        <c:lblOffset val="100"/>
        <c:noMultiLvlLbl val="0"/>
      </c:catAx>
      <c:valAx>
        <c:axId val="1493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30973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dirty="0">
                <a:latin typeface="OpenDyslexicAlta" pitchFamily="2" charset="77"/>
              </a:rPr>
              <a:t>Temperature (</a:t>
            </a:r>
            <a:r>
              <a:rPr lang="en-GB" sz="1800" b="0" i="0" u="none" strike="noStrike" baseline="0" dirty="0">
                <a:effectLst/>
              </a:rPr>
              <a:t>°C</a:t>
            </a:r>
            <a:r>
              <a:rPr lang="en-US" sz="1800" dirty="0">
                <a:latin typeface="OpenDyslexicAlta" pitchFamily="2" charset="77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0.625</c:v>
                </c:pt>
                <c:pt idx="1">
                  <c:v>0.66666666666666663</c:v>
                </c:pt>
                <c:pt idx="2">
                  <c:v>0.70833333333333304</c:v>
                </c:pt>
                <c:pt idx="3">
                  <c:v>0.75</c:v>
                </c:pt>
                <c:pt idx="4">
                  <c:v>0.79166666666666696</c:v>
                </c:pt>
                <c:pt idx="5">
                  <c:v>0.83333333333333304</c:v>
                </c:pt>
                <c:pt idx="6">
                  <c:v>0.875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74-D44E-9AD0-E863F393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78112"/>
        <c:axId val="142230080"/>
      </c:lineChart>
      <c:catAx>
        <c:axId val="39578112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2230080"/>
        <c:crosses val="autoZero"/>
        <c:auto val="1"/>
        <c:lblAlgn val="ctr"/>
        <c:lblOffset val="0"/>
        <c:noMultiLvlLbl val="0"/>
      </c:catAx>
      <c:valAx>
        <c:axId val="14223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3957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FA-4E4B-A761-D3E74E1FF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13536"/>
        <c:axId val="142232960"/>
      </c:lineChart>
      <c:catAx>
        <c:axId val="4531353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2232960"/>
        <c:crosses val="autoZero"/>
        <c:auto val="1"/>
        <c:lblAlgn val="ctr"/>
        <c:lblOffset val="0"/>
        <c:noMultiLvlLbl val="0"/>
      </c:catAx>
      <c:valAx>
        <c:axId val="1422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453135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71296"/>
        <c:axId val="142235840"/>
      </c:lineChart>
      <c:catAx>
        <c:axId val="4607129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42235840"/>
        <c:crosses val="autoZero"/>
        <c:auto val="1"/>
        <c:lblAlgn val="ctr"/>
        <c:lblOffset val="0"/>
        <c:noMultiLvlLbl val="0"/>
      </c:catAx>
      <c:valAx>
        <c:axId val="1422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460712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020160"/>
        <c:axId val="150815872"/>
      </c:lineChart>
      <c:catAx>
        <c:axId val="125020160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50815872"/>
        <c:crosses val="autoZero"/>
        <c:auto val="1"/>
        <c:lblAlgn val="ctr"/>
        <c:lblOffset val="0"/>
        <c:noMultiLvlLbl val="0"/>
      </c:catAx>
      <c:valAx>
        <c:axId val="1508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250201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09440"/>
        <c:axId val="152422080"/>
      </c:lineChart>
      <c:catAx>
        <c:axId val="126909440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52422080"/>
        <c:crosses val="autoZero"/>
        <c:auto val="1"/>
        <c:lblAlgn val="ctr"/>
        <c:lblOffset val="0"/>
        <c:noMultiLvlLbl val="0"/>
      </c:catAx>
      <c:valAx>
        <c:axId val="15242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269094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08608"/>
        <c:axId val="152424384"/>
      </c:lineChart>
      <c:catAx>
        <c:axId val="127108608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52424384"/>
        <c:crosses val="autoZero"/>
        <c:auto val="1"/>
        <c:lblAlgn val="ctr"/>
        <c:lblOffset val="0"/>
        <c:noMultiLvlLbl val="0"/>
      </c:catAx>
      <c:valAx>
        <c:axId val="15242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271086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951360"/>
        <c:axId val="152426688"/>
      </c:lineChart>
      <c:catAx>
        <c:axId val="127951360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52426688"/>
        <c:crosses val="autoZero"/>
        <c:auto val="0"/>
        <c:lblAlgn val="ctr"/>
        <c:lblOffset val="0"/>
        <c:noMultiLvlLbl val="0"/>
      </c:catAx>
      <c:valAx>
        <c:axId val="15242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279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67-CC4E-90AA-DBC372567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200192"/>
        <c:axId val="171688512"/>
      </c:lineChart>
      <c:catAx>
        <c:axId val="128200192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71688512"/>
        <c:crosses val="autoZero"/>
        <c:auto val="0"/>
        <c:lblAlgn val="ctr"/>
        <c:lblOffset val="0"/>
        <c:noMultiLvlLbl val="0"/>
      </c:catAx>
      <c:valAx>
        <c:axId val="17168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12820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3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6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57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5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5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48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14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92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0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20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93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6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4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9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0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7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5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71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10/08/2020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4 </a:t>
            </a:r>
            <a:br>
              <a:rPr lang="en-GB" dirty="0"/>
            </a:br>
            <a:r>
              <a:rPr lang="en-GB" dirty="0"/>
              <a:t>Term 1 Block 3: Statistics</a:t>
            </a:r>
          </a:p>
          <a:p>
            <a:r>
              <a:rPr lang="en-GB" dirty="0"/>
              <a:t>Lesson 1: To be able to read and interpret line 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Term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275496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032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9B38FBB-B087-8543-AC3B-731CB49DC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2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-3°C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708DD59-93F8-7649-9EB3-EC9282877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41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-3°C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  <a:r>
              <a:rPr lang="en-GB" sz="2200" dirty="0">
                <a:solidFill>
                  <a:srgbClr val="FF3860"/>
                </a:solidFill>
              </a:rPr>
              <a:t>9:30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02834E6-6A52-2740-AB8C-6A497C278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70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-3°C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  <a:r>
              <a:rPr lang="en-GB" sz="2200" dirty="0">
                <a:solidFill>
                  <a:srgbClr val="FF3860"/>
                </a:solidFill>
              </a:rPr>
              <a:t>9:30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  <a:r>
              <a:rPr lang="en-GB" sz="2200" dirty="0">
                <a:solidFill>
                  <a:srgbClr val="FF3860"/>
                </a:solidFill>
              </a:rPr>
              <a:t>1.5°C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1B265CE-4C42-754A-9E22-43CA54D3C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45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3:00 pm?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hottest recorded temperature?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-4°C? 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5:00 pm? 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 -3°C? 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45987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68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3:00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hottest recorded temperature? </a:t>
            </a:r>
            <a:r>
              <a:rPr lang="en-GB" sz="2200" dirty="0">
                <a:solidFill>
                  <a:srgbClr val="FF3860"/>
                </a:solidFill>
              </a:rPr>
              <a:t>5°C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-4°C? </a:t>
            </a:r>
            <a:r>
              <a:rPr lang="en-GB" sz="2200" dirty="0">
                <a:solidFill>
                  <a:srgbClr val="FF3860"/>
                </a:solidFill>
              </a:rPr>
              <a:t>8:00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5:00 pm? </a:t>
            </a:r>
            <a:r>
              <a:rPr lang="en-GB" sz="2200" dirty="0">
                <a:solidFill>
                  <a:srgbClr val="FF3860"/>
                </a:solidFill>
              </a:rPr>
              <a:t>1.5°C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 -3°C? </a:t>
            </a:r>
            <a:r>
              <a:rPr lang="en-GB" sz="2200" dirty="0">
                <a:solidFill>
                  <a:srgbClr val="FF3860"/>
                </a:solidFill>
              </a:rPr>
              <a:t>7:30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85A8DD61-361D-4748-92CF-ACAF52877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553613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265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difference between the most and least amount of trees the forest has had?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Which year saw a 10,000 decrease in trees?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do you think happened after 2016?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284452"/>
              </p:ext>
            </p:extLst>
          </p:nvPr>
        </p:nvGraphicFramePr>
        <p:xfrm>
          <a:off x="5910942" y="1636939"/>
          <a:ext cx="6041571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57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 most trees was 40,000 and the least was 22,500. So, the difference is 17,500.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10,000 trees were lost between 2012 and 2013.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 forest started having trees re-planted after 2016, as the tree numbers rise again.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339557"/>
              </p:ext>
            </p:extLst>
          </p:nvPr>
        </p:nvGraphicFramePr>
        <p:xfrm>
          <a:off x="5910942" y="1636939"/>
          <a:ext cx="6041571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38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which month did both shops sell the same number of shoes?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more shoes did Front Foot sell than Super Shoes in May?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Another shoe shop – Best Foot Forward - sold 5,000 less shoes than Front Foot each month, plot their line on the graph.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91C5DE0-BCE7-AE47-A7FB-C3FE8C7C6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974135"/>
              </p:ext>
            </p:extLst>
          </p:nvPr>
        </p:nvGraphicFramePr>
        <p:xfrm>
          <a:off x="6742191" y="1400836"/>
          <a:ext cx="4778832" cy="520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27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number lines to read values on horizontal and vertical lines, drawing vertical and horizontal lines to give accurate readings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number lines to read values on horizontal and vertical lines, drawing vertical and horizontal lines to give accurate readings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4 – Term 1  Block 3 – Statistics - Lesson 1 – To be able to read and interpret line graphs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They both sold 25,000 shoes in June.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Front Foot sold 5,000 more shoes than Super Shoes in May.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Another shoe shop – Best Foot Forward - sold 5,000 less shoes than Front Foot each month, plot their line on the graph.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91C5DE0-BCE7-AE47-A7FB-C3FE8C7C6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203592"/>
              </p:ext>
            </p:extLst>
          </p:nvPr>
        </p:nvGraphicFramePr>
        <p:xfrm>
          <a:off x="6742191" y="1400836"/>
          <a:ext cx="4778832" cy="520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630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80407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labels to the correct graph.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6F82549-9DC0-5F4E-A160-3C5CD87E6DED}"/>
              </a:ext>
            </a:extLst>
          </p:cNvPr>
          <p:cNvSpPr/>
          <p:nvPr/>
        </p:nvSpPr>
        <p:spPr>
          <a:xfrm>
            <a:off x="963385" y="2825415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parked on a runway that isn’t at its home airport.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10F9308-7ACE-794F-949E-B743065AAE27}"/>
              </a:ext>
            </a:extLst>
          </p:cNvPr>
          <p:cNvSpPr/>
          <p:nvPr/>
        </p:nvSpPr>
        <p:spPr>
          <a:xfrm>
            <a:off x="963385" y="4196076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flies halfway to another destination, but has to come back.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C4A353E-DF0B-3F4A-ADA2-CAFB4141C82A}"/>
              </a:ext>
            </a:extLst>
          </p:cNvPr>
          <p:cNvSpPr/>
          <p:nvPr/>
        </p:nvSpPr>
        <p:spPr>
          <a:xfrm>
            <a:off x="963385" y="5566737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flying away from its base at a steady rate of 500 miles per hour.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3E741C-7E4F-A94A-B96E-ECD0AC679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1277370"/>
            <a:ext cx="1712716" cy="171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EA7C38-D8D6-0D4E-AFB5-AADEBD95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4963520"/>
            <a:ext cx="1712716" cy="171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F31229-FB94-B649-B56D-48172BF3B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907" y="3120711"/>
            <a:ext cx="1712716" cy="17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80407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labels to the correct graph.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6F82549-9DC0-5F4E-A160-3C5CD87E6DED}"/>
              </a:ext>
            </a:extLst>
          </p:cNvPr>
          <p:cNvSpPr/>
          <p:nvPr/>
        </p:nvSpPr>
        <p:spPr>
          <a:xfrm>
            <a:off x="963385" y="2825415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parked on a runway that isn’t at its home airport.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10F9308-7ACE-794F-949E-B743065AAE27}"/>
              </a:ext>
            </a:extLst>
          </p:cNvPr>
          <p:cNvSpPr/>
          <p:nvPr/>
        </p:nvSpPr>
        <p:spPr>
          <a:xfrm>
            <a:off x="963385" y="4196076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flies halfway to another destination, but has to come back.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C4A353E-DF0B-3F4A-ADA2-CAFB4141C82A}"/>
              </a:ext>
            </a:extLst>
          </p:cNvPr>
          <p:cNvSpPr/>
          <p:nvPr/>
        </p:nvSpPr>
        <p:spPr>
          <a:xfrm>
            <a:off x="963385" y="5566737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flying away from its base at a steady rate of 500 miles per hour.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3E741C-7E4F-A94A-B96E-ECD0AC679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1277370"/>
            <a:ext cx="1712716" cy="171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EA7C38-D8D6-0D4E-AFB5-AADEBD95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4963520"/>
            <a:ext cx="1712716" cy="171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F31229-FB94-B649-B56D-48172BF3B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907" y="3120711"/>
            <a:ext cx="1712716" cy="17127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ACE30B0-C07D-4A45-934B-D6ACCACFFD56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653643" y="3282615"/>
            <a:ext cx="4571264" cy="69445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E491B18-32EB-024B-8DF3-F14C2C0932D2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4653643" y="4653276"/>
            <a:ext cx="4573784" cy="116660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8812E5F-0B4A-7544-9DB7-2BE473E6985F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4653643" y="2133728"/>
            <a:ext cx="4573784" cy="389020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2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4585" y="2675553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The temperature is warmer at 3 pm than it is at 4 pm.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3A7B72-9A4A-904A-82F3-70AA39750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39" y="1837700"/>
            <a:ext cx="5196175" cy="3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made a false statement - the temperature is 5°C at 3 pm and 5°C at 4 pm, which means the temperatures are the same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warmer at 3 pm.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4585" y="2675553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The temperature is warmer at 3 pm than it is at 4 pm.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3A7B72-9A4A-904A-82F3-70AA39750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39" y="1837700"/>
            <a:ext cx="5196175" cy="3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number lines to read values on horizontal and vertical lines, drawing vertical and horizontal lines to give accurate readings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number lines to read values on horizontal and vertical lines, drawing vertical and horizontal lines to give accurate readings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4 – Term 1  Block 3 – Statistics - Lesson 1 – To be able to read and interpret line graphs </a:t>
            </a:r>
          </a:p>
        </p:txBody>
      </p:sp>
    </p:spTree>
    <p:extLst>
      <p:ext uri="{BB962C8B-B14F-4D97-AF65-F5344CB8AC3E}">
        <p14:creationId xmlns:p14="http://schemas.microsoft.com/office/powerpoint/2010/main" val="21740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28CCA04C-5AC3-FE4B-A51E-E38FEBE18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277379"/>
              </p:ext>
            </p:extLst>
          </p:nvPr>
        </p:nvGraphicFramePr>
        <p:xfrm>
          <a:off x="4751614" y="2054404"/>
          <a:ext cx="7037615" cy="443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0114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</a:t>
            </a:r>
            <a:br>
              <a:rPr lang="en-GB" sz="2200" dirty="0"/>
            </a:br>
            <a:r>
              <a:rPr lang="en-GB" sz="2200" dirty="0"/>
              <a:t>the odd one out?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0114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</a:t>
            </a:r>
            <a:br>
              <a:rPr lang="en-GB" sz="2200" dirty="0"/>
            </a:br>
            <a:r>
              <a:rPr lang="en-GB" sz="2200" dirty="0"/>
              <a:t>the odd one out?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9:00 pm measurement is the odd one out as it is the only measurement that is a negative temperature value.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28CCA04C-5AC3-FE4B-A51E-E38FEBE18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213256"/>
              </p:ext>
            </p:extLst>
          </p:nvPr>
        </p:nvGraphicFramePr>
        <p:xfrm>
          <a:off x="4751614" y="2054404"/>
          <a:ext cx="7037615" cy="443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D7DB272-4BC9-7140-9406-7B4770BB7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462232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592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53933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143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-2°C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650476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8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-2°C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  <a:r>
              <a:rPr lang="en-GB" sz="2200" dirty="0">
                <a:solidFill>
                  <a:srgbClr val="FF3860"/>
                </a:solidFill>
              </a:rPr>
              <a:t>9:00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585964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99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-2°C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  <a:r>
              <a:rPr lang="en-GB" sz="2200" dirty="0">
                <a:solidFill>
                  <a:srgbClr val="FF3860"/>
                </a:solidFill>
              </a:rPr>
              <a:t>9:00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r>
              <a:rPr lang="en-GB" sz="2200" dirty="0">
                <a:solidFill>
                  <a:srgbClr val="FF3860"/>
                </a:solidFill>
              </a:rPr>
              <a:t>6:00 pm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428454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642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13237</TotalTime>
  <Words>1551</Words>
  <Application>Microsoft Office PowerPoint</Application>
  <PresentationFormat>Custom</PresentationFormat>
  <Paragraphs>263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Muli</vt:lpstr>
      <vt:lpstr>Lato Light</vt:lpstr>
      <vt:lpstr>OpenDyslexicAlta</vt:lpstr>
      <vt:lpstr>Lato</vt:lpstr>
      <vt:lpstr>Wingdings</vt:lpstr>
      <vt:lpstr>OpenDyslexic</vt:lpstr>
      <vt:lpstr>Calibri</vt:lpstr>
      <vt:lpstr>Office Theme</vt:lpstr>
      <vt:lpstr>PowerPoint Presentation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619</cp:revision>
  <cp:lastPrinted>2019-06-17T16:19:05Z</cp:lastPrinted>
  <dcterms:created xsi:type="dcterms:W3CDTF">2018-08-06T08:16:18Z</dcterms:created>
  <dcterms:modified xsi:type="dcterms:W3CDTF">2020-08-10T08:20:57Z</dcterms:modified>
</cp:coreProperties>
</file>