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0" r:id="rId2"/>
    <p:sldId id="321" r:id="rId3"/>
    <p:sldId id="372" r:id="rId4"/>
    <p:sldId id="373" r:id="rId5"/>
    <p:sldId id="378" r:id="rId6"/>
    <p:sldId id="379" r:id="rId7"/>
    <p:sldId id="376" r:id="rId8"/>
    <p:sldId id="377" r:id="rId9"/>
    <p:sldId id="374" r:id="rId10"/>
    <p:sldId id="375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97" r:id="rId19"/>
    <p:sldId id="398" r:id="rId20"/>
    <p:sldId id="399" r:id="rId21"/>
    <p:sldId id="400" r:id="rId22"/>
    <p:sldId id="401" r:id="rId23"/>
    <p:sldId id="396" r:id="rId24"/>
    <p:sldId id="387" r:id="rId25"/>
    <p:sldId id="392" r:id="rId26"/>
    <p:sldId id="395" r:id="rId27"/>
    <p:sldId id="394" r:id="rId28"/>
    <p:sldId id="393" r:id="rId29"/>
    <p:sldId id="390" r:id="rId30"/>
    <p:sldId id="391" r:id="rId31"/>
    <p:sldId id="402" r:id="rId32"/>
    <p:sldId id="403" r:id="rId33"/>
    <p:sldId id="370" r:id="rId34"/>
    <p:sldId id="389" r:id="rId35"/>
    <p:sldId id="388" r:id="rId36"/>
  </p:sldIdLst>
  <p:sldSz cx="12192000" cy="6858000"/>
  <p:notesSz cx="6858000" cy="9144000"/>
  <p:embeddedFontLst>
    <p:embeddedFont>
      <p:font typeface="Muli" panose="020B0604020202020204" charset="0"/>
      <p:regular r:id="rId39"/>
      <p:bold r:id="rId40"/>
      <p:italic r:id="rId41"/>
      <p:boldItalic r:id="rId42"/>
    </p:embeddedFont>
    <p:embeddedFont>
      <p:font typeface="Lato Light" panose="020F0302020204030203" pitchFamily="34" charset="0"/>
      <p:regular r:id="rId43"/>
    </p:embeddedFont>
    <p:embeddedFont>
      <p:font typeface="OpenDyslexicAlta" panose="020B0604020202020204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</p:embeddedFont>
    <p:embeddedFont>
      <p:font typeface="OpenDyslexic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FA76E3"/>
    <a:srgbClr val="3273DC"/>
    <a:srgbClr val="209CEE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7959" autoAdjust="0"/>
  </p:normalViewPr>
  <p:slideViewPr>
    <p:cSldViewPr snapToGrid="0" snapToObjects="1">
      <p:cViewPr>
        <p:scale>
          <a:sx n="67" d="100"/>
          <a:sy n="67" d="100"/>
        </p:scale>
        <p:origin x="-630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0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8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4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28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2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8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82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95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1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69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0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29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48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55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82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1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7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41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0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67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8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8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6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1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9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4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Term 1 Block 3: Length and Perimeter</a:t>
            </a:r>
          </a:p>
          <a:p>
            <a:r>
              <a:rPr lang="en-GB" dirty="0"/>
              <a:t>Lesson 3: To be able to calculate the perimeter of a rectangle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Length and Perimeter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Term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339999" y="3177001"/>
            <a:ext cx="1512000" cy="201599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56027"/>
            <a:ext cx="2095545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145009" y="4125675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401300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707912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82171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088000" y="3429000"/>
            <a:ext cx="2015999" cy="201599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56027"/>
            <a:ext cx="2095545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3928453" y="4342230"/>
            <a:ext cx="201599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22327" y="410549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707912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08619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088000" y="3429000"/>
            <a:ext cx="2015999" cy="201599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56027"/>
            <a:ext cx="2095545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3928453" y="4342230"/>
            <a:ext cx="201599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22327" y="410549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707912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75403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565579" y="2950737"/>
            <a:ext cx="2015999" cy="3024000"/>
          </a:xfrm>
          <a:prstGeom prst="rect">
            <a:avLst/>
          </a:prstGeom>
          <a:solidFill>
            <a:srgbClr val="FA76E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4910"/>
            <a:ext cx="307712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3928453" y="4384760"/>
            <a:ext cx="201599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22327" y="410549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6096000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6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82064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565579" y="2950737"/>
            <a:ext cx="2015999" cy="3024000"/>
          </a:xfrm>
          <a:prstGeom prst="rect">
            <a:avLst/>
          </a:prstGeom>
          <a:solidFill>
            <a:srgbClr val="FA76E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4910"/>
            <a:ext cx="307712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3928453" y="4384760"/>
            <a:ext cx="201599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22327" y="410549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6096000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6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58258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B1C29E-A06D-D744-9CE3-E07A65E4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9" y="2668930"/>
            <a:ext cx="2461208" cy="2014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FC1EC7-79C7-7241-8617-8D9F56C4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9" y="4754478"/>
            <a:ext cx="2678209" cy="181462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4ACDBDB-5527-4B43-AC8B-C2AAFDCF73CF}"/>
              </a:ext>
            </a:extLst>
          </p:cNvPr>
          <p:cNvSpPr/>
          <p:nvPr/>
        </p:nvSpPr>
        <p:spPr>
          <a:xfrm>
            <a:off x="3318337" y="5508555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7C644DE-08DC-F243-A803-247D94A7DE4F}"/>
              </a:ext>
            </a:extLst>
          </p:cNvPr>
          <p:cNvSpPr/>
          <p:nvPr/>
        </p:nvSpPr>
        <p:spPr>
          <a:xfrm>
            <a:off x="3318337" y="3491002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19992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3318337" y="3491002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B1C29E-A06D-D744-9CE3-E07A65E4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9" y="2668930"/>
            <a:ext cx="2461208" cy="2014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FC1EC7-79C7-7241-8617-8D9F56C46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9" y="4754478"/>
            <a:ext cx="2678209" cy="181462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4ACDBDB-5527-4B43-AC8B-C2AAFDCF73CF}"/>
              </a:ext>
            </a:extLst>
          </p:cNvPr>
          <p:cNvSpPr/>
          <p:nvPr/>
        </p:nvSpPr>
        <p:spPr>
          <a:xfrm>
            <a:off x="3318337" y="5508555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60756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C29145B2-D082-6E41-88AA-816B2F8E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05" y="4865499"/>
            <a:ext cx="2583421" cy="1750400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194702C0-36B0-2441-9BD1-6EAD3BC38D36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 cm + 3 cm = 7 cm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 cm x 2 = 14 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3300E5-D72E-4FE3-B9BB-7CC049F9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C29145B2-D082-6E41-88AA-816B2F8E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05" y="4865499"/>
            <a:ext cx="2583421" cy="17504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81FE3F-1C2D-FD4B-9700-D21DAE6A4B1F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 cm + 3 cm = 7 cm</a:t>
            </a:r>
          </a:p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 cm x 2 = 14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1B20CA-A71E-416C-9F4D-308813DCF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5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81FE3F-1C2D-FD4B-9700-D21DAE6A4B1F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 cm + 5 cm = 10 cm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 cm x 2 = 20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16BED5-8864-8140-B018-15AD42F4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6" y="4756380"/>
            <a:ext cx="2395365" cy="1960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87ADEB-8C79-44C3-B285-AF2259F4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calculate the perimeter of a rectangle (including squares) without using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calculating the perimeter of a rectangle (including squares) without using a grid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– Term 1  Block 3 – Length and Perimeter – Lesson 3 – To be able to calculate the perimeter of a rectangle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81FE3F-1C2D-FD4B-9700-D21DAE6A4B1F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cm + 5 cm = 10 cm</a:t>
            </a:r>
          </a:p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 cm x 2 = 20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16BED5-8864-8140-B018-15AD42F4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6" y="4756380"/>
            <a:ext cx="2395365" cy="1960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9D69AA-E50D-4C23-B508-478A0552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81FE3F-1C2D-FD4B-9700-D21DAE6A4B1F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 cm + 3 cm = 8 cm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 cm x 2 = 16 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C7EC58-CCD0-FB47-BA5C-28340513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02" y="4875578"/>
            <a:ext cx="1701070" cy="1742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190B84-F842-430C-9D25-2D4A29AC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9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 below: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81FE3F-1C2D-FD4B-9700-D21DAE6A4B1F}"/>
              </a:ext>
            </a:extLst>
          </p:cNvPr>
          <p:cNvSpPr/>
          <p:nvPr/>
        </p:nvSpPr>
        <p:spPr>
          <a:xfrm>
            <a:off x="4703803" y="5365626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 cm + 3 cm = 8 cm</a:t>
            </a:r>
          </a:p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 cm x 2 = 16 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C7EC58-CCD0-FB47-BA5C-28340513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02" y="4875578"/>
            <a:ext cx="1701070" cy="1742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BB63B3-C926-4E4A-8B07-0D113993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632A43-37BE-114D-A9CC-F3F10D27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99AED6-CA65-5144-8420-872109367071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rectangles below: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A226C9-50E1-3D4C-A5A7-04DFA996C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7" y="4951744"/>
            <a:ext cx="2565400" cy="1562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42743DF-9F98-194B-BD99-65FE1270A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945" y="4899898"/>
            <a:ext cx="2171360" cy="171576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D9C9368-A070-7C4B-ABF2-5B13E1088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679" y="4872944"/>
            <a:ext cx="2540014" cy="1720989"/>
          </a:xfrm>
          <a:prstGeom prst="rect">
            <a:avLst/>
          </a:prstGeom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5B1F5B1D-1DE0-8142-95AF-6041F3DFEAEF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</p:spTree>
    <p:extLst>
      <p:ext uri="{BB962C8B-B14F-4D97-AF65-F5344CB8AC3E}">
        <p14:creationId xmlns:p14="http://schemas.microsoft.com/office/powerpoint/2010/main" val="163544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9969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can calculate the perimeter of a rectangle by adding the longer and shorter side together, then doubling that total. For example, for the rectangle on the right…”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632A43-37BE-114D-A9CC-F3F10D27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890" y="1825625"/>
            <a:ext cx="3799662" cy="238935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D05599F-0C55-E84B-ADD3-6856AB2133B8}"/>
              </a:ext>
            </a:extLst>
          </p:cNvPr>
          <p:cNvSpPr/>
          <p:nvPr/>
        </p:nvSpPr>
        <p:spPr>
          <a:xfrm>
            <a:off x="667848" y="5453738"/>
            <a:ext cx="3278531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14 cm + 8 cm = 22 cm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22 cm x 2 = 44 cm</a:t>
            </a:r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294218DC-D019-D94B-9ED4-E51584EC441E}"/>
              </a:ext>
            </a:extLst>
          </p:cNvPr>
          <p:cNvSpPr/>
          <p:nvPr/>
        </p:nvSpPr>
        <p:spPr>
          <a:xfrm>
            <a:off x="4262563" y="5453737"/>
            <a:ext cx="3278531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12 cm + 12 cm = 24 cm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24 cm x 2 = 48 cm</a:t>
            </a:r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8DA0317-9FCB-C04A-ACC5-9F9CA66FE38A}"/>
              </a:ext>
            </a:extLst>
          </p:cNvPr>
          <p:cNvSpPr/>
          <p:nvPr/>
        </p:nvSpPr>
        <p:spPr>
          <a:xfrm>
            <a:off x="7857278" y="5453736"/>
            <a:ext cx="3278531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16 cm + 9 cm = 25 cm</a:t>
            </a:r>
          </a:p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25 cm x 2 = 50 cm</a:t>
            </a:r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34DFA1D-A053-E345-9FF9-A07164D1DF6C}"/>
              </a:ext>
            </a:extLst>
          </p:cNvPr>
          <p:cNvSpPr/>
          <p:nvPr/>
        </p:nvSpPr>
        <p:spPr>
          <a:xfrm>
            <a:off x="4206944" y="3294145"/>
            <a:ext cx="3930945" cy="10308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 + 4 cm = 10 cm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cm x 2 = 20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616674-497B-934F-BF00-F50BEC2F742C}"/>
              </a:ext>
            </a:extLst>
          </p:cNvPr>
          <p:cNvSpPr/>
          <p:nvPr/>
        </p:nvSpPr>
        <p:spPr>
          <a:xfrm>
            <a:off x="838200" y="4434612"/>
            <a:ext cx="91995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200" dirty="0">
                <a:latin typeface="Muli" pitchFamily="2" charset="77"/>
              </a:rPr>
              <a:t>Use Yasmin’s strategy to find the perimeters for the rectangles below:</a:t>
            </a:r>
          </a:p>
        </p:txBody>
      </p:sp>
    </p:spTree>
    <p:extLst>
      <p:ext uri="{BB962C8B-B14F-4D97-AF65-F5344CB8AC3E}">
        <p14:creationId xmlns:p14="http://schemas.microsoft.com/office/powerpoint/2010/main" val="360912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shapes below each have a total perimeter length of 24 cm, what are the values of the missing sides?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xmlns="" id="{212DBAFF-6E19-0448-B811-82227B30E788}"/>
              </a:ext>
            </a:extLst>
          </p:cNvPr>
          <p:cNvSpPr/>
          <p:nvPr/>
        </p:nvSpPr>
        <p:spPr>
          <a:xfrm>
            <a:off x="9540729" y="4030634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FA09390D-D894-5E47-9D47-E8C762D1DA06}"/>
              </a:ext>
            </a:extLst>
          </p:cNvPr>
          <p:cNvSpPr/>
          <p:nvPr/>
        </p:nvSpPr>
        <p:spPr>
          <a:xfrm rot="5400000">
            <a:off x="8677285" y="4896110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7583D2-24DB-8D44-9E1C-2A8DDF7848F8}"/>
              </a:ext>
            </a:extLst>
          </p:cNvPr>
          <p:cNvSpPr/>
          <p:nvPr/>
        </p:nvSpPr>
        <p:spPr>
          <a:xfrm>
            <a:off x="8398956" y="4688777"/>
            <a:ext cx="9733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F78FC0-309F-D14F-81DE-9921B94FEC06}"/>
              </a:ext>
            </a:extLst>
          </p:cNvPr>
          <p:cNvSpPr/>
          <p:nvPr/>
        </p:nvSpPr>
        <p:spPr>
          <a:xfrm>
            <a:off x="9838586" y="3501896"/>
            <a:ext cx="9733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098C70-4A90-A64D-A6AD-0C394E813AA7}"/>
              </a:ext>
            </a:extLst>
          </p:cNvPr>
          <p:cNvSpPr/>
          <p:nvPr/>
        </p:nvSpPr>
        <p:spPr>
          <a:xfrm rot="5400000">
            <a:off x="1040295" y="4433358"/>
            <a:ext cx="2015999" cy="1007999"/>
          </a:xfrm>
          <a:prstGeom prst="rect">
            <a:avLst/>
          </a:prstGeom>
          <a:solidFill>
            <a:srgbClr val="FA76E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xmlns="" id="{EFAA7E24-5DCC-C246-97AE-A4CE89B66633}"/>
              </a:ext>
            </a:extLst>
          </p:cNvPr>
          <p:cNvSpPr/>
          <p:nvPr/>
        </p:nvSpPr>
        <p:spPr>
          <a:xfrm>
            <a:off x="1519866" y="3794419"/>
            <a:ext cx="1080000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6EA11B38-7C7E-3847-B121-1B87E309373C}"/>
              </a:ext>
            </a:extLst>
          </p:cNvPr>
          <p:cNvSpPr/>
          <p:nvPr/>
        </p:nvSpPr>
        <p:spPr>
          <a:xfrm rot="5400000">
            <a:off x="406590" y="4856512"/>
            <a:ext cx="2037789" cy="13990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FD3C4AE-95E0-4A48-952B-F63CA95AD96A}"/>
              </a:ext>
            </a:extLst>
          </p:cNvPr>
          <p:cNvSpPr/>
          <p:nvPr/>
        </p:nvSpPr>
        <p:spPr>
          <a:xfrm>
            <a:off x="320507" y="4464797"/>
            <a:ext cx="9861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14692B-3248-FF4A-811E-78BFD3DA615E}"/>
              </a:ext>
            </a:extLst>
          </p:cNvPr>
          <p:cNvSpPr/>
          <p:nvPr/>
        </p:nvSpPr>
        <p:spPr>
          <a:xfrm>
            <a:off x="1584473" y="3262210"/>
            <a:ext cx="9893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4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2D1E7F-4855-C949-9627-0E72D88BA33F}"/>
              </a:ext>
            </a:extLst>
          </p:cNvPr>
          <p:cNvSpPr/>
          <p:nvPr/>
        </p:nvSpPr>
        <p:spPr>
          <a:xfrm rot="5400000">
            <a:off x="5327584" y="4044462"/>
            <a:ext cx="1260000" cy="1764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xmlns="" id="{C34592C4-5D2D-3B46-91AF-3E25A4312230}"/>
              </a:ext>
            </a:extLst>
          </p:cNvPr>
          <p:cNvSpPr/>
          <p:nvPr/>
        </p:nvSpPr>
        <p:spPr>
          <a:xfrm>
            <a:off x="5019720" y="4140575"/>
            <a:ext cx="1925551" cy="14445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xmlns="" id="{62C8743F-B54D-A84D-A44C-ECF5C115E0D1}"/>
              </a:ext>
            </a:extLst>
          </p:cNvPr>
          <p:cNvSpPr/>
          <p:nvPr/>
        </p:nvSpPr>
        <p:spPr>
          <a:xfrm rot="5400000">
            <a:off x="4267562" y="4863266"/>
            <a:ext cx="1315554" cy="13990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EE82039-F3A0-394C-8F12-E59330126181}"/>
              </a:ext>
            </a:extLst>
          </p:cNvPr>
          <p:cNvSpPr/>
          <p:nvPr/>
        </p:nvSpPr>
        <p:spPr>
          <a:xfrm>
            <a:off x="3799135" y="4646398"/>
            <a:ext cx="9861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5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155866-C237-ED4A-B70D-DB255E362563}"/>
              </a:ext>
            </a:extLst>
          </p:cNvPr>
          <p:cNvSpPr/>
          <p:nvPr/>
        </p:nvSpPr>
        <p:spPr>
          <a:xfrm>
            <a:off x="5412168" y="3608366"/>
            <a:ext cx="9893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DyslexicAlta" pitchFamily="2" charset="77"/>
              </a:rPr>
              <a:t>7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09A1BA4-EC3A-8543-934D-2ECACB4BBBA3}"/>
              </a:ext>
            </a:extLst>
          </p:cNvPr>
          <p:cNvSpPr/>
          <p:nvPr/>
        </p:nvSpPr>
        <p:spPr>
          <a:xfrm>
            <a:off x="9569258" y="4170462"/>
            <a:ext cx="1512000" cy="1512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shapes below each have a total perimeter length of 24 cm, what are the values of the missing sides?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BFB535-AB3C-7848-BA5B-D006B42C5E87}"/>
              </a:ext>
            </a:extLst>
          </p:cNvPr>
          <p:cNvSpPr/>
          <p:nvPr/>
        </p:nvSpPr>
        <p:spPr>
          <a:xfrm>
            <a:off x="9569258" y="4170462"/>
            <a:ext cx="1512000" cy="1512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square</a:t>
            </a:r>
            <a:endParaRPr lang="en-US" dirty="0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xmlns="" id="{212DBAFF-6E19-0448-B811-82227B30E788}"/>
              </a:ext>
            </a:extLst>
          </p:cNvPr>
          <p:cNvSpPr/>
          <p:nvPr/>
        </p:nvSpPr>
        <p:spPr>
          <a:xfrm>
            <a:off x="9540729" y="4030634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FA09390D-D894-5E47-9D47-E8C762D1DA06}"/>
              </a:ext>
            </a:extLst>
          </p:cNvPr>
          <p:cNvSpPr/>
          <p:nvPr/>
        </p:nvSpPr>
        <p:spPr>
          <a:xfrm rot="5400000">
            <a:off x="8677285" y="4896110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7583D2-24DB-8D44-9E1C-2A8DDF7848F8}"/>
              </a:ext>
            </a:extLst>
          </p:cNvPr>
          <p:cNvSpPr/>
          <p:nvPr/>
        </p:nvSpPr>
        <p:spPr>
          <a:xfrm>
            <a:off x="8398956" y="4688777"/>
            <a:ext cx="9733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F78FC0-309F-D14F-81DE-9921B94FEC06}"/>
              </a:ext>
            </a:extLst>
          </p:cNvPr>
          <p:cNvSpPr/>
          <p:nvPr/>
        </p:nvSpPr>
        <p:spPr>
          <a:xfrm>
            <a:off x="9838586" y="3501896"/>
            <a:ext cx="9733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098C70-4A90-A64D-A6AD-0C394E813AA7}"/>
              </a:ext>
            </a:extLst>
          </p:cNvPr>
          <p:cNvSpPr/>
          <p:nvPr/>
        </p:nvSpPr>
        <p:spPr>
          <a:xfrm rot="5400000">
            <a:off x="1040295" y="4433358"/>
            <a:ext cx="2015999" cy="1007999"/>
          </a:xfrm>
          <a:prstGeom prst="rect">
            <a:avLst/>
          </a:prstGeom>
          <a:solidFill>
            <a:srgbClr val="FA76E3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xmlns="" id="{EFAA7E24-5DCC-C246-97AE-A4CE89B66633}"/>
              </a:ext>
            </a:extLst>
          </p:cNvPr>
          <p:cNvSpPr/>
          <p:nvPr/>
        </p:nvSpPr>
        <p:spPr>
          <a:xfrm>
            <a:off x="1519866" y="3794419"/>
            <a:ext cx="1080000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6EA11B38-7C7E-3847-B121-1B87E309373C}"/>
              </a:ext>
            </a:extLst>
          </p:cNvPr>
          <p:cNvSpPr/>
          <p:nvPr/>
        </p:nvSpPr>
        <p:spPr>
          <a:xfrm rot="5400000">
            <a:off x="406590" y="4856512"/>
            <a:ext cx="2037789" cy="13990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FD3C4AE-95E0-4A48-952B-F63CA95AD96A}"/>
              </a:ext>
            </a:extLst>
          </p:cNvPr>
          <p:cNvSpPr/>
          <p:nvPr/>
        </p:nvSpPr>
        <p:spPr>
          <a:xfrm>
            <a:off x="320507" y="4464797"/>
            <a:ext cx="9861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14692B-3248-FF4A-811E-78BFD3DA615E}"/>
              </a:ext>
            </a:extLst>
          </p:cNvPr>
          <p:cNvSpPr/>
          <p:nvPr/>
        </p:nvSpPr>
        <p:spPr>
          <a:xfrm>
            <a:off x="1584473" y="3262210"/>
            <a:ext cx="9893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4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2D1E7F-4855-C949-9627-0E72D88BA33F}"/>
              </a:ext>
            </a:extLst>
          </p:cNvPr>
          <p:cNvSpPr/>
          <p:nvPr/>
        </p:nvSpPr>
        <p:spPr>
          <a:xfrm rot="5400000">
            <a:off x="5327584" y="4044462"/>
            <a:ext cx="1260000" cy="1764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xmlns="" id="{C34592C4-5D2D-3B46-91AF-3E25A4312230}"/>
              </a:ext>
            </a:extLst>
          </p:cNvPr>
          <p:cNvSpPr/>
          <p:nvPr/>
        </p:nvSpPr>
        <p:spPr>
          <a:xfrm>
            <a:off x="5019720" y="4140575"/>
            <a:ext cx="1925551" cy="14445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xmlns="" id="{62C8743F-B54D-A84D-A44C-ECF5C115E0D1}"/>
              </a:ext>
            </a:extLst>
          </p:cNvPr>
          <p:cNvSpPr/>
          <p:nvPr/>
        </p:nvSpPr>
        <p:spPr>
          <a:xfrm rot="5400000">
            <a:off x="4267562" y="4863266"/>
            <a:ext cx="1315554" cy="139901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EE82039-F3A0-394C-8F12-E59330126181}"/>
              </a:ext>
            </a:extLst>
          </p:cNvPr>
          <p:cNvSpPr/>
          <p:nvPr/>
        </p:nvSpPr>
        <p:spPr>
          <a:xfrm>
            <a:off x="3799135" y="4646398"/>
            <a:ext cx="9861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5 cm</a:t>
            </a:r>
            <a:endParaRPr lang="en-US" sz="2400" dirty="0">
              <a:latin typeface="OpenDyslexicAlta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155866-C237-ED4A-B70D-DB255E362563}"/>
              </a:ext>
            </a:extLst>
          </p:cNvPr>
          <p:cNvSpPr/>
          <p:nvPr/>
        </p:nvSpPr>
        <p:spPr>
          <a:xfrm>
            <a:off x="5412168" y="3608366"/>
            <a:ext cx="9893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GB" sz="2400" dirty="0">
                <a:latin typeface="OpenDyslexicAlta" pitchFamily="2" charset="77"/>
              </a:rPr>
              <a:t> cm</a:t>
            </a:r>
            <a:endParaRPr lang="en-US" sz="24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2981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width of a city is 4 km more than its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the city is between 30 km and 50 km.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could the length and width of the city 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all the possible rectangles using the scale 1 cm = 1 km.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880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width of a city is 4 km more than its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perimeter of the city is between 30 km and 50 km.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>
                <a:solidFill>
                  <a:srgbClr val="FF3860"/>
                </a:solidFill>
              </a:rPr>
              <a:t>Possible solutions: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the length is 10 km, the width is 6 km and the perimeter is 32 km.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the length is 11 km, the width is 7 km and the perimeter is 36 km.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the length is 12 km, the width is 8 km and the perimeter is 40 km.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the length is 13 km, the width is 9 km and the perimeter is 44 km.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the length is 14 km, the width is 10 km and the perimeter is 48 km.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597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When a rectangle has four sides of equal length, each side being a whole number, its perimeter is even.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When a rectangle has two odd-numbered side lengths and two even-numbered side lengths, it has an odd-numbered perimeter.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When a rectangle has sides that are all even-numbered in length, its perimeter has an even-numbered value.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41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perimeters, 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10F583-8399-1842-863F-3A43EDD08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1" y="2776697"/>
            <a:ext cx="5153839" cy="2576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243A9F-DF3B-A840-8108-6D988311AA92}"/>
              </a:ext>
            </a:extLst>
          </p:cNvPr>
          <p:cNvSpPr/>
          <p:nvPr/>
        </p:nvSpPr>
        <p:spPr>
          <a:xfrm>
            <a:off x="3534069" y="3815768"/>
            <a:ext cx="2042271" cy="503999"/>
          </a:xfrm>
          <a:prstGeom prst="rect">
            <a:avLst/>
          </a:prstGeom>
          <a:solidFill>
            <a:srgbClr val="7957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7336306" y="3497295"/>
            <a:ext cx="1512000" cy="1007999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EF6CA-35B9-4A4D-ABCB-DE33BF2AA4FB}"/>
              </a:ext>
            </a:extLst>
          </p:cNvPr>
          <p:cNvSpPr/>
          <p:nvPr/>
        </p:nvSpPr>
        <p:spPr>
          <a:xfrm rot="5400000">
            <a:off x="9640161" y="3841618"/>
            <a:ext cx="2520000" cy="503999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7581135" y="3046718"/>
            <a:ext cx="108754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6717690" y="3941969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6632430" y="3829303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7762814" y="2702991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2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EE742ABA-D7BB-BC43-97A7-C8C738238982}"/>
              </a:ext>
            </a:extLst>
          </p:cNvPr>
          <p:cNvSpPr/>
          <p:nvPr/>
        </p:nvSpPr>
        <p:spPr>
          <a:xfrm>
            <a:off x="10634326" y="2686928"/>
            <a:ext cx="53541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xmlns="" id="{AF1F8E27-F290-7D43-897A-41D3CAA9887F}"/>
              </a:ext>
            </a:extLst>
          </p:cNvPr>
          <p:cNvSpPr/>
          <p:nvPr/>
        </p:nvSpPr>
        <p:spPr>
          <a:xfrm rot="5400000">
            <a:off x="9300094" y="4023375"/>
            <a:ext cx="25164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68ECEC9-E46A-FC49-9308-BD0AC13A4931}"/>
              </a:ext>
            </a:extLst>
          </p:cNvPr>
          <p:cNvSpPr/>
          <p:nvPr/>
        </p:nvSpPr>
        <p:spPr>
          <a:xfrm>
            <a:off x="9668037" y="3908951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5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8088E0-D041-AD4A-95AD-2141753AE913}"/>
              </a:ext>
            </a:extLst>
          </p:cNvPr>
          <p:cNvSpPr/>
          <p:nvPr/>
        </p:nvSpPr>
        <p:spPr>
          <a:xfrm>
            <a:off x="10512073" y="233365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 cm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887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A rectangle that has four sides of equal length </a:t>
            </a:r>
            <a:r>
              <a:rPr lang="en-GB" sz="2200" u="sng" dirty="0">
                <a:solidFill>
                  <a:srgbClr val="FF3860"/>
                </a:solidFill>
              </a:rPr>
              <a:t>always</a:t>
            </a:r>
            <a:r>
              <a:rPr lang="en-GB" sz="2200" dirty="0">
                <a:solidFill>
                  <a:srgbClr val="FF3860"/>
                </a:solidFill>
              </a:rPr>
              <a:t> has an even-numbered perimeter. For example, 1 + 1 + 1 + 1 = 4 cm and 3 + 3 + 3 + 3 = 12 cm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When a rectangle has two odd-numbered side lengths and two even-numbered side lengths, it </a:t>
            </a:r>
            <a:r>
              <a:rPr lang="en-GB" sz="2200" u="sng" dirty="0">
                <a:solidFill>
                  <a:srgbClr val="FF3860"/>
                </a:solidFill>
              </a:rPr>
              <a:t>never</a:t>
            </a:r>
            <a:r>
              <a:rPr lang="en-GB" sz="2200" dirty="0">
                <a:solidFill>
                  <a:srgbClr val="FF3860"/>
                </a:solidFill>
              </a:rPr>
              <a:t> has an odd-numbered perimeter. For example, 7 + 7 + 2 + 2 = 18 cm and 1 + 2 + 1 + 2 = 6 cm.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When a rectangle has sides that are all even-numbered in length, its perimeter </a:t>
            </a:r>
            <a:r>
              <a:rPr lang="en-GB" sz="2200" u="sng" dirty="0">
                <a:solidFill>
                  <a:srgbClr val="FF3860"/>
                </a:solidFill>
              </a:rPr>
              <a:t>always</a:t>
            </a:r>
            <a:r>
              <a:rPr lang="en-GB" sz="2200" dirty="0">
                <a:solidFill>
                  <a:srgbClr val="FF3860"/>
                </a:solidFill>
              </a:rPr>
              <a:t> has an even-numbered value. For example, 2 + 2 + 2 + 2 = 8 cm and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6 + 6 + 4 + 4 = 20 cm.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13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761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the square below, is it possible for it to have perimeter lengths of: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12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18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28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36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52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58 cm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Why are some of the perimeter lengths possible if all its sides are whole numbers, whilst others are not?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B33804-E486-C14B-AA30-617806F26221}"/>
              </a:ext>
            </a:extLst>
          </p:cNvPr>
          <p:cNvSpPr/>
          <p:nvPr/>
        </p:nvSpPr>
        <p:spPr>
          <a:xfrm>
            <a:off x="5232446" y="3081752"/>
            <a:ext cx="1727107" cy="1727107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77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761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the square below, is it possible for it to have perimeter lengths of: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12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18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28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36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52 cm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58 cm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it had a perimeter of 12 cm, each side would be 3 cm long. If it were 28 cm, the sides would each be 7 cm in length. If it were 36 cm, then the sides would be 9 cm long. Similarly, if the perimeter was 52 cm, the side lengths would each be 13 cm. The other values are not possible as they are not multiples of (or divisible by) 4.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B33804-E486-C14B-AA30-617806F26221}"/>
              </a:ext>
            </a:extLst>
          </p:cNvPr>
          <p:cNvSpPr/>
          <p:nvPr/>
        </p:nvSpPr>
        <p:spPr>
          <a:xfrm>
            <a:off x="5232446" y="3081752"/>
            <a:ext cx="1727107" cy="1727107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8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10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Has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calculated the perimeter correctly?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If not, where might the error have been made?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B44E3-76F1-E94F-8CA7-D95115D4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2F2AD4-3823-EA45-9C40-E36ED335C320}"/>
              </a:ext>
            </a:extLst>
          </p:cNvPr>
          <p:cNvSpPr/>
          <p:nvPr/>
        </p:nvSpPr>
        <p:spPr>
          <a:xfrm>
            <a:off x="2597751" y="2359263"/>
            <a:ext cx="35158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3273DC"/>
                </a:solidFill>
                <a:latin typeface="OpenDyslexic" pitchFamily="2" charset="77"/>
              </a:rPr>
              <a:t>I calculated the perimeter for the rectangle and got a total length of 32 cm.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2E5F37-EDD8-3A4F-B3C6-BCA13D7A5233}"/>
              </a:ext>
            </a:extLst>
          </p:cNvPr>
          <p:cNvSpPr/>
          <p:nvPr/>
        </p:nvSpPr>
        <p:spPr>
          <a:xfrm rot="5400000">
            <a:off x="9115014" y="2432020"/>
            <a:ext cx="1007999" cy="1512000"/>
          </a:xfrm>
          <a:prstGeom prst="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B1E84D52-CD0B-1E45-A406-1267B312D39D}"/>
              </a:ext>
            </a:extLst>
          </p:cNvPr>
          <p:cNvSpPr/>
          <p:nvPr/>
        </p:nvSpPr>
        <p:spPr>
          <a:xfrm>
            <a:off x="8834484" y="2544192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xmlns="" id="{4FFD1BDA-2F97-9849-B13F-DF516C1A3451}"/>
              </a:ext>
            </a:extLst>
          </p:cNvPr>
          <p:cNvSpPr/>
          <p:nvPr/>
        </p:nvSpPr>
        <p:spPr>
          <a:xfrm rot="5400000">
            <a:off x="8261586" y="3119122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F595AA-D425-5446-88FC-D3DC7B1F78E3}"/>
              </a:ext>
            </a:extLst>
          </p:cNvPr>
          <p:cNvSpPr/>
          <p:nvPr/>
        </p:nvSpPr>
        <p:spPr>
          <a:xfrm>
            <a:off x="7885780" y="3040403"/>
            <a:ext cx="7857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8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AB0010-C976-AE4B-A20E-CB0303AE111F}"/>
              </a:ext>
            </a:extLst>
          </p:cNvPr>
          <p:cNvSpPr/>
          <p:nvPr/>
        </p:nvSpPr>
        <p:spPr>
          <a:xfrm>
            <a:off x="9224513" y="2174597"/>
            <a:ext cx="910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xmlns="" id="{3B46D9BB-D5F4-464B-AE2B-2A6BC6C01B21}"/>
              </a:ext>
            </a:extLst>
          </p:cNvPr>
          <p:cNvSpPr/>
          <p:nvPr/>
        </p:nvSpPr>
        <p:spPr>
          <a:xfrm rot="5400000">
            <a:off x="10004048" y="3119122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6AAE768-2A03-1F4B-A180-B2F5E1FD79B7}"/>
              </a:ext>
            </a:extLst>
          </p:cNvPr>
          <p:cNvSpPr/>
          <p:nvPr/>
        </p:nvSpPr>
        <p:spPr>
          <a:xfrm>
            <a:off x="10576946" y="3040403"/>
            <a:ext cx="7857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8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C810FFC7-71A5-9C4C-8F21-6020AA122DD9}"/>
              </a:ext>
            </a:extLst>
          </p:cNvPr>
          <p:cNvSpPr/>
          <p:nvPr/>
        </p:nvSpPr>
        <p:spPr>
          <a:xfrm>
            <a:off x="8855749" y="3731516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494E92-37C2-E84E-A6B8-34B10D8E4EB4}"/>
              </a:ext>
            </a:extLst>
          </p:cNvPr>
          <p:cNvSpPr/>
          <p:nvPr/>
        </p:nvSpPr>
        <p:spPr>
          <a:xfrm>
            <a:off x="9224513" y="3890658"/>
            <a:ext cx="910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13 cm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10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added the two 8 cm sides together to make 16 cm and doubled that. If you are adding two sides together and doubling to calculate a rectangle’s perimeter, it is essential that two sides of differing length are added together.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should have calculated 13 + 8 = 21 and then 21 x 2 = 42 cm.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7B44E3-76F1-E94F-8CA7-D95115D4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433" y="1500777"/>
            <a:ext cx="4605678" cy="3484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2F2AD4-3823-EA45-9C40-E36ED335C320}"/>
              </a:ext>
            </a:extLst>
          </p:cNvPr>
          <p:cNvSpPr/>
          <p:nvPr/>
        </p:nvSpPr>
        <p:spPr>
          <a:xfrm>
            <a:off x="2597751" y="2359263"/>
            <a:ext cx="35158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3273DC"/>
                </a:solidFill>
                <a:latin typeface="OpenDyslexic" pitchFamily="2" charset="77"/>
              </a:rPr>
              <a:t>I calculated the perimeter for the rectangle and got a total length of 32 cm.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2E5F37-EDD8-3A4F-B3C6-BCA13D7A5233}"/>
              </a:ext>
            </a:extLst>
          </p:cNvPr>
          <p:cNvSpPr/>
          <p:nvPr/>
        </p:nvSpPr>
        <p:spPr>
          <a:xfrm rot="5400000">
            <a:off x="9115014" y="2432020"/>
            <a:ext cx="1007999" cy="1512000"/>
          </a:xfrm>
          <a:prstGeom prst="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xmlns="" id="{B1E84D52-CD0B-1E45-A406-1267B312D39D}"/>
              </a:ext>
            </a:extLst>
          </p:cNvPr>
          <p:cNvSpPr/>
          <p:nvPr/>
        </p:nvSpPr>
        <p:spPr>
          <a:xfrm>
            <a:off x="8834484" y="2544192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xmlns="" id="{4FFD1BDA-2F97-9849-B13F-DF516C1A3451}"/>
              </a:ext>
            </a:extLst>
          </p:cNvPr>
          <p:cNvSpPr/>
          <p:nvPr/>
        </p:nvSpPr>
        <p:spPr>
          <a:xfrm rot="5400000">
            <a:off x="8261586" y="3119122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F595AA-D425-5446-88FC-D3DC7B1F78E3}"/>
              </a:ext>
            </a:extLst>
          </p:cNvPr>
          <p:cNvSpPr/>
          <p:nvPr/>
        </p:nvSpPr>
        <p:spPr>
          <a:xfrm>
            <a:off x="7885780" y="3040403"/>
            <a:ext cx="7857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8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AB0010-C976-AE4B-A20E-CB0303AE111F}"/>
              </a:ext>
            </a:extLst>
          </p:cNvPr>
          <p:cNvSpPr/>
          <p:nvPr/>
        </p:nvSpPr>
        <p:spPr>
          <a:xfrm>
            <a:off x="9224513" y="2174597"/>
            <a:ext cx="910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xmlns="" id="{3B46D9BB-D5F4-464B-AE2B-2A6BC6C01B21}"/>
              </a:ext>
            </a:extLst>
          </p:cNvPr>
          <p:cNvSpPr/>
          <p:nvPr/>
        </p:nvSpPr>
        <p:spPr>
          <a:xfrm rot="5400000">
            <a:off x="10004048" y="3119122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6AAE768-2A03-1F4B-A180-B2F5E1FD79B7}"/>
              </a:ext>
            </a:extLst>
          </p:cNvPr>
          <p:cNvSpPr/>
          <p:nvPr/>
        </p:nvSpPr>
        <p:spPr>
          <a:xfrm>
            <a:off x="10576946" y="3040403"/>
            <a:ext cx="7857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8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C810FFC7-71A5-9C4C-8F21-6020AA122DD9}"/>
              </a:ext>
            </a:extLst>
          </p:cNvPr>
          <p:cNvSpPr/>
          <p:nvPr/>
        </p:nvSpPr>
        <p:spPr>
          <a:xfrm>
            <a:off x="8855749" y="3731516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494E92-37C2-E84E-A6B8-34B10D8E4EB4}"/>
              </a:ext>
            </a:extLst>
          </p:cNvPr>
          <p:cNvSpPr/>
          <p:nvPr/>
        </p:nvSpPr>
        <p:spPr>
          <a:xfrm>
            <a:off x="9224513" y="3890658"/>
            <a:ext cx="9108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13 cm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3339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calculate the perimeter of a rectangle (including squares) without using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calculating the perimeter of a rectangle (including squares) without using a grid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3 – Term 1 Block </a:t>
            </a:r>
            <a:r>
              <a:rPr lang="en-GB" sz="1400" dirty="0"/>
              <a:t>3 – Length and Perimeter – Lesson 3 – To be able to calculate the perimeter of a rectangle</a:t>
            </a:r>
          </a:p>
        </p:txBody>
      </p:sp>
    </p:spTree>
    <p:extLst>
      <p:ext uri="{BB962C8B-B14F-4D97-AF65-F5344CB8AC3E}">
        <p14:creationId xmlns:p14="http://schemas.microsoft.com/office/powerpoint/2010/main" val="228698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34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perimeters, 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yellow rectangle doesn’t belong as it has a perimeter of 12 cm (5 + 5 + 1 + 1), whereas the other rectangles each have perimeters of 10 cm (either 3 + 3 + 2 + 2 or 4 + 4 + 1 + 1).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10F583-8399-1842-863F-3A43EDD08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1" y="2776697"/>
            <a:ext cx="5153839" cy="2576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243A9F-DF3B-A840-8108-6D988311AA92}"/>
              </a:ext>
            </a:extLst>
          </p:cNvPr>
          <p:cNvSpPr/>
          <p:nvPr/>
        </p:nvSpPr>
        <p:spPr>
          <a:xfrm>
            <a:off x="3534069" y="3815768"/>
            <a:ext cx="2042271" cy="503999"/>
          </a:xfrm>
          <a:prstGeom prst="rect">
            <a:avLst/>
          </a:prstGeom>
          <a:solidFill>
            <a:srgbClr val="7957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7336306" y="3497295"/>
            <a:ext cx="1512000" cy="1007999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8EF6CA-35B9-4A4D-ABCB-DE33BF2AA4FB}"/>
              </a:ext>
            </a:extLst>
          </p:cNvPr>
          <p:cNvSpPr/>
          <p:nvPr/>
        </p:nvSpPr>
        <p:spPr>
          <a:xfrm rot="5400000">
            <a:off x="9640161" y="3841618"/>
            <a:ext cx="2520000" cy="503999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7581135" y="3046718"/>
            <a:ext cx="108754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6717690" y="3941969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6632430" y="3829303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7762814" y="2702991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2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xmlns="" id="{EE742ABA-D7BB-BC43-97A7-C8C738238982}"/>
              </a:ext>
            </a:extLst>
          </p:cNvPr>
          <p:cNvSpPr/>
          <p:nvPr/>
        </p:nvSpPr>
        <p:spPr>
          <a:xfrm>
            <a:off x="10634326" y="2686928"/>
            <a:ext cx="53541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xmlns="" id="{AF1F8E27-F290-7D43-897A-41D3CAA9887F}"/>
              </a:ext>
            </a:extLst>
          </p:cNvPr>
          <p:cNvSpPr/>
          <p:nvPr/>
        </p:nvSpPr>
        <p:spPr>
          <a:xfrm rot="5400000">
            <a:off x="9300094" y="4023375"/>
            <a:ext cx="25164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68ECEC9-E46A-FC49-9308-BD0AC13A4931}"/>
              </a:ext>
            </a:extLst>
          </p:cNvPr>
          <p:cNvSpPr/>
          <p:nvPr/>
        </p:nvSpPr>
        <p:spPr>
          <a:xfrm>
            <a:off x="9668037" y="3908951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5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8088E0-D041-AD4A-95AD-2141753AE913}"/>
              </a:ext>
            </a:extLst>
          </p:cNvPr>
          <p:cNvSpPr/>
          <p:nvPr/>
        </p:nvSpPr>
        <p:spPr>
          <a:xfrm>
            <a:off x="10512073" y="233365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1 cm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93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288983" y="3148027"/>
            <a:ext cx="1007999" cy="1512000"/>
          </a:xfrm>
          <a:prstGeom prst="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0199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435555" y="3835129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3756410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2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398482" y="2890604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1962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288983" y="3148027"/>
            <a:ext cx="1007999" cy="1512000"/>
          </a:xfrm>
          <a:prstGeom prst="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0199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435555" y="3835129"/>
            <a:ext cx="1001796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3756410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2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398482" y="2890604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52597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036982" y="3400027"/>
            <a:ext cx="1512000" cy="1512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0199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145009" y="4125675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401300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398482" y="2890604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214930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036982" y="3400027"/>
            <a:ext cx="1512000" cy="1512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60199"/>
            <a:ext cx="1540529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145009" y="4125675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401300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398482" y="2890604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5170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calculate the perimeter of a rectangle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 perimeter of the rectangle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D1398A-EDEE-BB4B-A1C2-751E65301051}"/>
              </a:ext>
            </a:extLst>
          </p:cNvPr>
          <p:cNvSpPr/>
          <p:nvPr/>
        </p:nvSpPr>
        <p:spPr>
          <a:xfrm rot="5400000">
            <a:off x="5339999" y="3177001"/>
            <a:ext cx="1512000" cy="2015999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xmlns="" id="{7B4C6E8D-0DF0-9942-A9F9-337189F895E4}"/>
              </a:ext>
            </a:extLst>
          </p:cNvPr>
          <p:cNvSpPr/>
          <p:nvPr/>
        </p:nvSpPr>
        <p:spPr>
          <a:xfrm>
            <a:off x="5008453" y="3256027"/>
            <a:ext cx="2095545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xmlns="" id="{FFD2F227-2FED-5043-AA9C-A2190AEF3C77}"/>
              </a:ext>
            </a:extLst>
          </p:cNvPr>
          <p:cNvSpPr/>
          <p:nvPr/>
        </p:nvSpPr>
        <p:spPr>
          <a:xfrm rot="5400000">
            <a:off x="4145009" y="4125675"/>
            <a:ext cx="1582888" cy="144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C8BB8D-4113-524A-9132-54EF3C9B3253}"/>
              </a:ext>
            </a:extLst>
          </p:cNvPr>
          <p:cNvSpPr/>
          <p:nvPr/>
        </p:nvSpPr>
        <p:spPr>
          <a:xfrm>
            <a:off x="4059749" y="4013009"/>
            <a:ext cx="7761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3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46C944-2B7D-4043-B411-33EB5839EED8}"/>
              </a:ext>
            </a:extLst>
          </p:cNvPr>
          <p:cNvSpPr/>
          <p:nvPr/>
        </p:nvSpPr>
        <p:spPr>
          <a:xfrm>
            <a:off x="5707912" y="2913643"/>
            <a:ext cx="7889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4 cm</a:t>
            </a:r>
            <a:endParaRPr lang="en-US" dirty="0">
              <a:latin typeface="OpenDyslexicAlta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EC9A253-7FF1-EA4B-8DE0-B5481C4237AF}"/>
              </a:ext>
            </a:extLst>
          </p:cNvPr>
          <p:cNvSpPr/>
          <p:nvPr/>
        </p:nvSpPr>
        <p:spPr>
          <a:xfrm>
            <a:off x="2236087" y="5654587"/>
            <a:ext cx="7719823" cy="668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+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</a:p>
        </p:txBody>
      </p:sp>
    </p:spTree>
    <p:extLst>
      <p:ext uri="{BB962C8B-B14F-4D97-AF65-F5344CB8AC3E}">
        <p14:creationId xmlns:p14="http://schemas.microsoft.com/office/powerpoint/2010/main" val="8176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13197</TotalTime>
  <Words>2548</Words>
  <Application>Microsoft Office PowerPoint</Application>
  <PresentationFormat>Custom</PresentationFormat>
  <Paragraphs>480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Muli</vt:lpstr>
      <vt:lpstr>Lato Light</vt:lpstr>
      <vt:lpstr>OpenDyslexicAlta</vt:lpstr>
      <vt:lpstr>Lato</vt:lpstr>
      <vt:lpstr>Wingdings</vt:lpstr>
      <vt:lpstr>OpenDyslexic</vt:lpstr>
      <vt:lpstr>Calibri</vt:lpstr>
      <vt:lpstr>Office Theme</vt:lpstr>
      <vt:lpstr>PowerPoint Presentation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  <vt:lpstr>To be able to calculate the perimeter of a rectangle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598</cp:revision>
  <cp:lastPrinted>2019-06-17T16:19:05Z</cp:lastPrinted>
  <dcterms:created xsi:type="dcterms:W3CDTF">2018-08-06T08:16:18Z</dcterms:created>
  <dcterms:modified xsi:type="dcterms:W3CDTF">2020-08-10T08:13:44Z</dcterms:modified>
</cp:coreProperties>
</file>